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59" r:id="rId2"/>
    <p:sldId id="360" r:id="rId3"/>
    <p:sldId id="362" r:id="rId4"/>
    <p:sldId id="363" r:id="rId5"/>
    <p:sldId id="364" r:id="rId6"/>
    <p:sldId id="419"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352" r:id="rId61"/>
    <p:sldId id="353" r:id="rId62"/>
    <p:sldId id="35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70870" autoAdjust="0"/>
  </p:normalViewPr>
  <p:slideViewPr>
    <p:cSldViewPr>
      <p:cViewPr varScale="1">
        <p:scale>
          <a:sx n="51" d="100"/>
          <a:sy n="51" d="100"/>
        </p:scale>
        <p:origin x="-193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CFEE10-AB70-4564-B213-D0807E04CB36}" type="datetimeFigureOut">
              <a:rPr lang="en-US" smtClean="0"/>
              <a:t>6/25/2014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B278F7-3F7B-4731-8DED-89C07D43E968}" type="slidenum">
              <a:rPr lang="en-US" smtClean="0"/>
              <a:t>‹#›</a:t>
            </a:fld>
            <a:endParaRPr lang="en-US"/>
          </a:p>
        </p:txBody>
      </p:sp>
    </p:spTree>
    <p:extLst>
      <p:ext uri="{BB962C8B-B14F-4D97-AF65-F5344CB8AC3E}">
        <p14:creationId xmlns:p14="http://schemas.microsoft.com/office/powerpoint/2010/main" val="134167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en.wikipedia.org/wiki/Java_Beans" TargetMode="External"/><Relationship Id="rId3" Type="http://schemas.openxmlformats.org/officeDocument/2006/relationships/hyperlink" Target="http://en.wikipedia.org/wiki/Client_(computing)" TargetMode="External"/><Relationship Id="rId7" Type="http://schemas.openxmlformats.org/officeDocument/2006/relationships/hyperlink" Target="http://en.wikipedia.org/wiki/JavaServer_Pages"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en.wikipedia.org/wiki/Servlet" TargetMode="External"/><Relationship Id="rId5" Type="http://schemas.openxmlformats.org/officeDocument/2006/relationships/hyperlink" Target="http://en.wikipedia.org/wiki/Control_logic" TargetMode="External"/><Relationship Id="rId4" Type="http://schemas.openxmlformats.org/officeDocument/2006/relationships/hyperlink" Target="http://en.wikipedia.org/wiki/Web_browser" TargetMode="External"/><Relationship Id="rId9" Type="http://schemas.openxmlformats.org/officeDocument/2006/relationships/hyperlink" Target="http://en.wikipedia.org/wiki/Web_container"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386652D4-A470-4C81-9496-3A27D08485EF}" type="slidenum">
              <a:rPr lang="en-US" smtClean="0"/>
              <a:pPr eaLnBrk="1" fontAlgn="base" hangingPunct="1">
                <a:spcBef>
                  <a:spcPct val="0"/>
                </a:spcBef>
                <a:spcAft>
                  <a:spcPct val="0"/>
                </a:spcAft>
              </a:pPr>
              <a:t>3</a:t>
            </a:fld>
            <a:endParaRPr lang="en-US" smtClean="0"/>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Refer: Head First Servlet JSP Page No. 364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7CC8F0A8-3E3D-4E77-BE59-28ED5DAE1E1F}" type="slidenum">
              <a:rPr lang="en-US" smtClean="0"/>
              <a:pPr eaLnBrk="1" fontAlgn="base" hangingPunct="1">
                <a:spcBef>
                  <a:spcPct val="0"/>
                </a:spcBef>
                <a:spcAft>
                  <a:spcPct val="0"/>
                </a:spcAft>
              </a:pPr>
              <a:t>14</a:t>
            </a:fld>
            <a:endParaRPr lang="en-US"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latin typeface="Arial" pitchFamily="34" charset="0"/>
              </a:rPr>
              <a:t>The &lt;c:set&gt; tag is useful to evaluate something once or many times, its also used to take the result of an expression  and also to store values in session scope.</a:t>
            </a:r>
          </a:p>
          <a:p>
            <a:pPr algn="just" eaLnBrk="1" hangingPunct="1">
              <a:spcBef>
                <a:spcPct val="0"/>
              </a:spcBef>
            </a:pPr>
            <a:endParaRPr lang="en-US" smtClean="0">
              <a:latin typeface="Arial" pitchFamily="34" charset="0"/>
            </a:endParaRPr>
          </a:p>
          <a:p>
            <a:pPr algn="just" eaLnBrk="1" hangingPunct="1">
              <a:spcBef>
                <a:spcPct val="0"/>
              </a:spcBef>
            </a:pPr>
            <a:r>
              <a:rPr lang="en-US" smtClean="0">
                <a:latin typeface="Arial" pitchFamily="34" charset="0"/>
              </a:rPr>
              <a:t>Scoped variables can be created by using this tag , it taker either an expression or its body and evaluates it , and saves the result   </a:t>
            </a:r>
          </a:p>
          <a:p>
            <a:pPr algn="just" eaLnBrk="1" hangingPunct="1">
              <a:spcBef>
                <a:spcPct val="0"/>
              </a:spcBef>
            </a:pPr>
            <a:r>
              <a:rPr lang="en-US" smtClean="0">
                <a:latin typeface="Arial" pitchFamily="34" charset="0"/>
              </a:rPr>
              <a:t>The </a:t>
            </a:r>
            <a:r>
              <a:rPr lang="en-US" b="1" smtClean="0">
                <a:latin typeface="Arial" pitchFamily="34" charset="0"/>
              </a:rPr>
              <a:t>var</a:t>
            </a:r>
            <a:r>
              <a:rPr lang="en-US" smtClean="0">
                <a:latin typeface="Arial" pitchFamily="34" charset="0"/>
              </a:rPr>
              <a:t> attribute tells the name of the scoped variable to set and </a:t>
            </a:r>
            <a:r>
              <a:rPr lang="en-US" b="1" smtClean="0">
                <a:latin typeface="Arial" pitchFamily="34" charset="0"/>
              </a:rPr>
              <a:t>scope</a:t>
            </a:r>
            <a:r>
              <a:rPr lang="en-US" smtClean="0">
                <a:latin typeface="Arial" pitchFamily="34" charset="0"/>
              </a:rPr>
              <a:t> attribute tells what scope to  use when setting the variable .</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The various possible scopes for the scoped variables:</a:t>
            </a:r>
          </a:p>
          <a:p>
            <a:pPr eaLnBrk="1" hangingPunct="1">
              <a:spcBef>
                <a:spcPct val="0"/>
              </a:spcBef>
            </a:pPr>
            <a:r>
              <a:rPr lang="en-US" b="1" smtClean="0">
                <a:solidFill>
                  <a:schemeClr val="accent2"/>
                </a:solidFill>
                <a:latin typeface="Arial" pitchFamily="34" charset="0"/>
              </a:rPr>
              <a:t>page | request | session | application</a:t>
            </a:r>
            <a:endParaRPr lang="en-US" smtClean="0">
              <a:latin typeface="Arial" pitchFamily="34" charset="0"/>
            </a:endParaRP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Equivalent of this in JSP scriptlet would be,</a:t>
            </a:r>
          </a:p>
          <a:p>
            <a:pPr eaLnBrk="1" hangingPunct="1">
              <a:spcBef>
                <a:spcPct val="0"/>
              </a:spcBef>
            </a:pPr>
            <a:r>
              <a:rPr lang="en-US" smtClean="0">
                <a:latin typeface="Arial" pitchFamily="34" charset="0"/>
              </a:rPr>
              <a:t>&lt;%</a:t>
            </a:r>
          </a:p>
          <a:p>
            <a:pPr eaLnBrk="1" hangingPunct="1">
              <a:spcBef>
                <a:spcPct val="0"/>
              </a:spcBef>
            </a:pPr>
            <a:r>
              <a:rPr lang="en-US" smtClean="0">
                <a:latin typeface="Arial" pitchFamily="34" charset="0"/>
              </a:rPr>
              <a:t>	String userId = request.getParameter(“userId”);</a:t>
            </a:r>
          </a:p>
          <a:p>
            <a:pPr eaLnBrk="1" hangingPunct="1">
              <a:spcBef>
                <a:spcPct val="0"/>
              </a:spcBef>
            </a:pPr>
            <a:r>
              <a:rPr lang="en-US" smtClean="0">
                <a:latin typeface="Arial" pitchFamily="34" charset="0"/>
              </a:rPr>
              <a:t>	session.setAttribute(“userID”, userId);</a:t>
            </a:r>
          </a:p>
          <a:p>
            <a:pPr eaLnBrk="1" hangingPunct="1">
              <a:spcBef>
                <a:spcPct val="0"/>
              </a:spcBef>
            </a:pPr>
            <a:r>
              <a:rPr lang="en-US" smtClean="0">
                <a:latin typeface="Arial" pitchFamily="34" charset="0"/>
              </a:rPr>
              <a:t>%&gt;</a:t>
            </a:r>
          </a:p>
          <a:p>
            <a:pPr eaLnBrk="1" hangingPunct="1">
              <a:spcBef>
                <a:spcPct val="0"/>
              </a:spcBef>
            </a:pPr>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CFB9532-520F-4F05-869B-47048BAD81AF}" type="slidenum">
              <a:rPr lang="en-US" smtClean="0"/>
              <a:pPr eaLnBrk="1" fontAlgn="base" hangingPunct="1">
                <a:spcBef>
                  <a:spcPct val="0"/>
                </a:spcBef>
                <a:spcAft>
                  <a:spcPct val="0"/>
                </a:spcAft>
              </a:pPr>
              <a:t>15</a:t>
            </a:fld>
            <a:endParaRPr lang="en-US"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latin typeface="Arial" pitchFamily="34" charset="0"/>
              </a:rPr>
              <a:t>The remove tag is the opposite of &lt;c:set&gt; , Instead of creating a scoped variable , it removes the variable . </a:t>
            </a:r>
          </a:p>
          <a:p>
            <a:pPr algn="just" eaLnBrk="1" hangingPunct="1">
              <a:spcBef>
                <a:spcPct val="0"/>
              </a:spcBef>
            </a:pPr>
            <a:r>
              <a:rPr lang="en-US" smtClean="0">
                <a:latin typeface="Arial" pitchFamily="34" charset="0"/>
              </a:rPr>
              <a:t>The </a:t>
            </a:r>
            <a:r>
              <a:rPr lang="en-US" b="1" smtClean="0">
                <a:latin typeface="Arial" pitchFamily="34" charset="0"/>
              </a:rPr>
              <a:t>var</a:t>
            </a:r>
            <a:r>
              <a:rPr lang="en-US" smtClean="0">
                <a:latin typeface="Arial" pitchFamily="34" charset="0"/>
              </a:rPr>
              <a:t> attribute takes  the name of the variable to remove.</a:t>
            </a:r>
          </a:p>
          <a:p>
            <a:pPr algn="just" eaLnBrk="1" hangingPunct="1">
              <a:spcBef>
                <a:spcPct val="0"/>
              </a:spcBef>
            </a:pPr>
            <a:r>
              <a:rPr lang="en-US" smtClean="0">
                <a:latin typeface="Arial" pitchFamily="34" charset="0"/>
              </a:rPr>
              <a:t>The </a:t>
            </a:r>
            <a:r>
              <a:rPr lang="en-US" b="1" smtClean="0">
                <a:latin typeface="Arial" pitchFamily="34" charset="0"/>
              </a:rPr>
              <a:t>scope</a:t>
            </a:r>
            <a:r>
              <a:rPr lang="en-US" smtClean="0">
                <a:latin typeface="Arial" pitchFamily="34" charset="0"/>
              </a:rPr>
              <a:t> attribute , looks in all the scope until it find the named variable and deletes it .</a:t>
            </a:r>
          </a:p>
          <a:p>
            <a:pPr eaLnBrk="1" hangingPunct="1">
              <a:spcBef>
                <a:spcPct val="0"/>
              </a:spcBef>
            </a:pPr>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41C84381-944B-41B7-ACB8-F4122044E4B0}" type="slidenum">
              <a:rPr lang="en-US" smtClean="0"/>
              <a:pPr eaLnBrk="1" fontAlgn="base" hangingPunct="1">
                <a:spcBef>
                  <a:spcPct val="0"/>
                </a:spcBef>
                <a:spcAft>
                  <a:spcPct val="0"/>
                </a:spcAft>
              </a:pPr>
              <a:t>16</a:t>
            </a:fld>
            <a:endParaRPr lang="en-US"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latin typeface="Arial" pitchFamily="34" charset="0"/>
              </a:rPr>
              <a:t>The term flow control  refers to the programs ability to makes decision about what code to run. </a:t>
            </a:r>
          </a:p>
          <a:p>
            <a:pPr algn="just" eaLnBrk="1" hangingPunct="1">
              <a:spcBef>
                <a:spcPct val="0"/>
              </a:spcBef>
            </a:pPr>
            <a:r>
              <a:rPr lang="en-US" smtClean="0">
                <a:latin typeface="Arial" pitchFamily="34" charset="0"/>
              </a:rPr>
              <a:t>The Two form of Control in JSTL are </a:t>
            </a:r>
            <a:r>
              <a:rPr lang="en-US" b="1" smtClean="0">
                <a:latin typeface="Arial" pitchFamily="34" charset="0"/>
              </a:rPr>
              <a:t>Conditional  logic</a:t>
            </a:r>
            <a:r>
              <a:rPr lang="en-US" smtClean="0">
                <a:latin typeface="Arial" pitchFamily="34" charset="0"/>
              </a:rPr>
              <a:t> and </a:t>
            </a:r>
            <a:r>
              <a:rPr lang="en-US" b="1" smtClean="0">
                <a:latin typeface="Arial" pitchFamily="34" charset="0"/>
              </a:rPr>
              <a:t>looping</a:t>
            </a:r>
            <a:r>
              <a:rPr lang="en-US" smtClean="0">
                <a:latin typeface="Arial" pitchFamily="34" charset="0"/>
              </a:rPr>
              <a:t> or </a:t>
            </a:r>
            <a:r>
              <a:rPr lang="en-US" b="1" smtClean="0">
                <a:latin typeface="Arial" pitchFamily="34" charset="0"/>
              </a:rPr>
              <a:t>iteration</a:t>
            </a:r>
            <a:r>
              <a:rPr lang="en-US" smtClean="0">
                <a:latin typeface="Arial" pitchFamily="34" charset="0"/>
              </a:rPr>
              <a:t>.</a:t>
            </a:r>
          </a:p>
          <a:p>
            <a:pPr algn="just" eaLnBrk="1" hangingPunct="1">
              <a:spcBef>
                <a:spcPct val="0"/>
              </a:spcBef>
            </a:pPr>
            <a:r>
              <a:rPr lang="en-US" b="1" smtClean="0">
                <a:latin typeface="Arial" pitchFamily="34" charset="0"/>
              </a:rPr>
              <a:t>Conditional logic</a:t>
            </a:r>
            <a:r>
              <a:rPr lang="en-US" smtClean="0">
                <a:latin typeface="Arial" pitchFamily="34" charset="0"/>
              </a:rPr>
              <a:t> allows application to decide whether to take a particular action or skip that action.</a:t>
            </a:r>
          </a:p>
          <a:p>
            <a:pPr algn="just" eaLnBrk="1" hangingPunct="1">
              <a:spcBef>
                <a:spcPct val="0"/>
              </a:spcBef>
            </a:pPr>
            <a:endParaRPr lang="en-US" smtClean="0">
              <a:latin typeface="Arial" pitchFamily="34" charset="0"/>
            </a:endParaRPr>
          </a:p>
          <a:p>
            <a:pPr algn="just" eaLnBrk="1" hangingPunct="1">
              <a:spcBef>
                <a:spcPct val="0"/>
              </a:spcBef>
            </a:pPr>
            <a:r>
              <a:rPr lang="en-US" b="1" smtClean="0">
                <a:latin typeface="Arial" pitchFamily="34" charset="0"/>
              </a:rPr>
              <a:t>Looping or iteration </a:t>
            </a:r>
            <a:r>
              <a:rPr lang="en-US" smtClean="0">
                <a:latin typeface="Arial" pitchFamily="34" charset="0"/>
              </a:rPr>
              <a:t> repeats  a  part  of page usually with minor variation again and again for a specific number of times, its useful to build dynamic table and lists.</a:t>
            </a:r>
          </a:p>
          <a:p>
            <a:pPr eaLnBrk="1" hangingPunct="1">
              <a:spcBef>
                <a:spcPct val="0"/>
              </a:spcBef>
            </a:pPr>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2413EAD7-6C74-4A25-97D7-A395287A85C0}" type="slidenum">
              <a:rPr lang="en-US" smtClean="0"/>
              <a:pPr eaLnBrk="1" fontAlgn="base" hangingPunct="1">
                <a:spcBef>
                  <a:spcPct val="0"/>
                </a:spcBef>
                <a:spcAft>
                  <a:spcPct val="0"/>
                </a:spcAft>
              </a:pPr>
              <a:t>17</a:t>
            </a:fld>
            <a:endParaRPr lang="en-US"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latin typeface="Arial" pitchFamily="34" charset="0"/>
              </a:rPr>
              <a:t>The JSP pages can use a scriptlet with an if statement, however the page authors may find it difficult to  use a scripting language. </a:t>
            </a:r>
          </a:p>
          <a:p>
            <a:pPr algn="just" eaLnBrk="1" hangingPunct="1">
              <a:spcBef>
                <a:spcPct val="0"/>
              </a:spcBef>
            </a:pPr>
            <a:r>
              <a:rPr lang="en-US" smtClean="0">
                <a:latin typeface="Arial" pitchFamily="34" charset="0"/>
              </a:rPr>
              <a:t>They can use the JSTL conditional actions tags in a JSP page by  eliminating  the need for scriptlets.</a:t>
            </a:r>
          </a:p>
          <a:p>
            <a:pPr algn="just" eaLnBrk="1" hangingPunct="1">
              <a:spcBef>
                <a:spcPct val="0"/>
              </a:spcBef>
            </a:pPr>
            <a:r>
              <a:rPr lang="en-US" smtClean="0">
                <a:latin typeface="Arial" pitchFamily="34" charset="0"/>
              </a:rPr>
              <a:t>The </a:t>
            </a:r>
            <a:r>
              <a:rPr lang="en-US" b="1" smtClean="0">
                <a:latin typeface="Arial" pitchFamily="34" charset="0"/>
              </a:rPr>
              <a:t>&lt;c:if &gt;</a:t>
            </a:r>
            <a:r>
              <a:rPr lang="en-US" smtClean="0">
                <a:latin typeface="Arial" pitchFamily="34" charset="0"/>
              </a:rPr>
              <a:t> tag allows the conditional execution of tag  body according to value of the  test attribute. </a:t>
            </a:r>
          </a:p>
          <a:p>
            <a:pPr algn="just" eaLnBrk="1" hangingPunct="1">
              <a:spcBef>
                <a:spcPct val="0"/>
              </a:spcBef>
            </a:pPr>
            <a:endParaRPr lang="en-US" smtClean="0">
              <a:latin typeface="Arial" pitchFamily="34" charset="0"/>
            </a:endParaRPr>
          </a:p>
          <a:p>
            <a:pPr algn="just" eaLnBrk="1" hangingPunct="1">
              <a:spcBef>
                <a:spcPct val="0"/>
              </a:spcBef>
            </a:pPr>
            <a:r>
              <a:rPr lang="en-US" smtClean="0">
                <a:latin typeface="Arial" pitchFamily="34" charset="0"/>
              </a:rPr>
              <a:t>The </a:t>
            </a:r>
            <a:r>
              <a:rPr lang="en-US" b="1" smtClean="0">
                <a:latin typeface="Arial" pitchFamily="34" charset="0"/>
              </a:rPr>
              <a:t>&lt;c:choose&gt;</a:t>
            </a:r>
            <a:r>
              <a:rPr lang="en-US" smtClean="0">
                <a:latin typeface="Arial" pitchFamily="34" charset="0"/>
              </a:rPr>
              <a:t> tag performs conditional block execution by the embedded </a:t>
            </a:r>
            <a:r>
              <a:rPr lang="en-US" b="1" smtClean="0">
                <a:latin typeface="Arial" pitchFamily="34" charset="0"/>
              </a:rPr>
              <a:t>&lt;c:when&gt;</a:t>
            </a:r>
            <a:r>
              <a:rPr lang="en-US" smtClean="0">
                <a:latin typeface="Arial" pitchFamily="34" charset="0"/>
              </a:rPr>
              <a:t> sub tags.  </a:t>
            </a:r>
          </a:p>
          <a:p>
            <a:pPr algn="just" eaLnBrk="1" hangingPunct="1">
              <a:spcBef>
                <a:spcPct val="0"/>
              </a:spcBef>
            </a:pPr>
            <a:r>
              <a:rPr lang="en-US" smtClean="0">
                <a:latin typeface="Arial" pitchFamily="34" charset="0"/>
              </a:rPr>
              <a:t>The </a:t>
            </a:r>
            <a:r>
              <a:rPr lang="en-US" b="1" smtClean="0">
                <a:latin typeface="Arial" pitchFamily="34" charset="0"/>
              </a:rPr>
              <a:t>&lt;c:choose&gt;</a:t>
            </a:r>
            <a:r>
              <a:rPr lang="en-US" smtClean="0">
                <a:latin typeface="Arial" pitchFamily="34" charset="0"/>
              </a:rPr>
              <a:t>, </a:t>
            </a:r>
            <a:r>
              <a:rPr lang="en-US" b="1" smtClean="0">
                <a:latin typeface="Arial" pitchFamily="34" charset="0"/>
              </a:rPr>
              <a:t>&lt;c:when&gt;</a:t>
            </a:r>
            <a:r>
              <a:rPr lang="en-US" smtClean="0">
                <a:latin typeface="Arial" pitchFamily="34" charset="0"/>
              </a:rPr>
              <a:t>, and </a:t>
            </a:r>
            <a:r>
              <a:rPr lang="en-US" b="1" smtClean="0">
                <a:latin typeface="Arial" pitchFamily="34" charset="0"/>
              </a:rPr>
              <a:t>&lt;c:otherwise&gt;</a:t>
            </a:r>
            <a:r>
              <a:rPr lang="en-US" smtClean="0">
                <a:latin typeface="Arial" pitchFamily="34" charset="0"/>
              </a:rPr>
              <a:t> tags can be used to construct an if-then-else logic.</a:t>
            </a:r>
          </a:p>
          <a:p>
            <a:pPr eaLnBrk="1" hangingPunct="1">
              <a:spcBef>
                <a:spcPct val="0"/>
              </a:spcBef>
            </a:pPr>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BA5DA17A-7C17-43AB-8D94-E9A073279CE3}" type="slidenum">
              <a:rPr lang="en-US" smtClean="0"/>
              <a:pPr eaLnBrk="1" fontAlgn="base" hangingPunct="1">
                <a:spcBef>
                  <a:spcPct val="0"/>
                </a:spcBef>
                <a:spcAft>
                  <a:spcPct val="0"/>
                </a:spcAft>
              </a:pPr>
              <a:t>18</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latin typeface="Arial" pitchFamily="34" charset="0"/>
              </a:rPr>
              <a:t>The JSTL conditional actions make it easy to do conditional processing in a JSP page</a:t>
            </a:r>
          </a:p>
          <a:p>
            <a:pPr algn="just" eaLnBrk="1" hangingPunct="1">
              <a:spcBef>
                <a:spcPct val="0"/>
              </a:spcBef>
            </a:pPr>
            <a:endParaRPr lang="en-US" smtClean="0">
              <a:latin typeface="Arial" pitchFamily="34" charset="0"/>
            </a:endParaRPr>
          </a:p>
          <a:p>
            <a:pPr algn="just" eaLnBrk="1" hangingPunct="1">
              <a:spcBef>
                <a:spcPct val="0"/>
              </a:spcBef>
            </a:pPr>
            <a:endParaRPr lang="en-US" smtClean="0">
              <a:latin typeface="Arial" pitchFamily="34" charset="0"/>
            </a:endParaRPr>
          </a:p>
          <a:p>
            <a:pPr algn="just" eaLnBrk="1" hangingPunct="1">
              <a:spcBef>
                <a:spcPct val="0"/>
              </a:spcBef>
            </a:pPr>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50494E47-BC38-4CFA-A5FD-61D06B16F3D9}" type="slidenum">
              <a:rPr lang="en-US" smtClean="0"/>
              <a:pPr eaLnBrk="1" fontAlgn="base" hangingPunct="1">
                <a:spcBef>
                  <a:spcPct val="0"/>
                </a:spcBef>
                <a:spcAft>
                  <a:spcPct val="0"/>
                </a:spcAft>
              </a:pPr>
              <a:t>19</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latin typeface="Arial" pitchFamily="34" charset="0"/>
              </a:rPr>
              <a:t>The &lt;c:choose&gt; action processes the body of the first &lt;c:when&gt; action whose test condition evaluates to true.</a:t>
            </a:r>
          </a:p>
          <a:p>
            <a:pPr algn="just" eaLnBrk="1" hangingPunct="1">
              <a:spcBef>
                <a:spcPct val="0"/>
              </a:spcBef>
            </a:pPr>
            <a:r>
              <a:rPr lang="en-US" smtClean="0">
                <a:latin typeface="Arial" pitchFamily="34" charset="0"/>
              </a:rPr>
              <a:t>If none of the test conditions of nested &lt;c:when&gt; actions evaluates to true, then the body of an &lt;c:otherwise&gt; action is processed, if present.</a:t>
            </a:r>
          </a:p>
          <a:p>
            <a:pPr algn="just"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Error would be - </a:t>
            </a:r>
          </a:p>
          <a:p>
            <a:pPr eaLnBrk="1" hangingPunct="1">
              <a:spcBef>
                <a:spcPct val="0"/>
              </a:spcBef>
            </a:pPr>
            <a:r>
              <a:rPr lang="en-US" smtClean="0">
                <a:latin typeface="Arial" pitchFamily="34" charset="0"/>
              </a:rPr>
              <a:t>Illegal "c:when" after "c:otherwise" tag in "c:choose”</a:t>
            </a:r>
          </a:p>
          <a:p>
            <a:pPr algn="just" eaLnBrk="1" hangingPunct="1">
              <a:spcBef>
                <a:spcPct val="0"/>
              </a:spcBef>
            </a:pPr>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8B3C830A-CFE6-4510-B10A-94BFCDDF3A06}" type="slidenum">
              <a:rPr lang="en-US" smtClean="0"/>
              <a:pPr eaLnBrk="1" fontAlgn="base" hangingPunct="1">
                <a:spcBef>
                  <a:spcPct val="0"/>
                </a:spcBef>
                <a:spcAft>
                  <a:spcPct val="0"/>
                </a:spcAft>
              </a:pPr>
              <a:t>20</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66C06840-2EC6-43A7-A10E-BBF991AB9F63}" type="slidenum">
              <a:rPr lang="en-US" smtClean="0"/>
              <a:pPr eaLnBrk="1" fontAlgn="base" hangingPunct="1">
                <a:spcBef>
                  <a:spcPct val="0"/>
                </a:spcBef>
                <a:spcAft>
                  <a:spcPct val="0"/>
                </a:spcAft>
              </a:pPr>
              <a:t>21</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latin typeface="Arial" pitchFamily="34" charset="0"/>
              </a:rPr>
              <a:t>The JSTL iterate actions simplify iterating over a wide variety of collections of objects. </a:t>
            </a:r>
          </a:p>
          <a:p>
            <a:pPr algn="just" eaLnBrk="1" hangingPunct="1">
              <a:spcBef>
                <a:spcPct val="0"/>
              </a:spcBef>
            </a:pPr>
            <a:r>
              <a:rPr lang="en-US" smtClean="0">
                <a:latin typeface="Arial" pitchFamily="34" charset="0"/>
              </a:rPr>
              <a:t>There are two tags to handle iteration and they are </a:t>
            </a:r>
            <a:r>
              <a:rPr lang="en-US" b="1" smtClean="0">
                <a:latin typeface="Arial" pitchFamily="34" charset="0"/>
              </a:rPr>
              <a:t>&lt;c:forEach&gt;</a:t>
            </a:r>
            <a:r>
              <a:rPr lang="en-US" smtClean="0">
                <a:latin typeface="Arial" pitchFamily="34" charset="0"/>
              </a:rPr>
              <a:t> and </a:t>
            </a:r>
            <a:r>
              <a:rPr lang="en-US" b="1" smtClean="0">
                <a:latin typeface="Arial" pitchFamily="34" charset="0"/>
              </a:rPr>
              <a:t>&lt;c:forTokens&gt;</a:t>
            </a:r>
            <a:r>
              <a:rPr lang="en-US" smtClean="0">
                <a:latin typeface="Arial" pitchFamily="34" charset="0"/>
              </a:rPr>
              <a:t> [For Your Reference] </a:t>
            </a:r>
          </a:p>
          <a:p>
            <a:pPr algn="just" eaLnBrk="1" hangingPunct="1">
              <a:spcBef>
                <a:spcPct val="0"/>
              </a:spcBef>
            </a:pPr>
            <a:r>
              <a:rPr lang="en-US" smtClean="0">
                <a:latin typeface="Arial" pitchFamily="34" charset="0"/>
              </a:rPr>
              <a:t>The difference is how they iterate and  type of data with which they work </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The general syntax for &lt;c:forEach&gt; tag </a:t>
            </a:r>
          </a:p>
          <a:p>
            <a:pPr eaLnBrk="1" hangingPunct="1">
              <a:spcBef>
                <a:spcPct val="0"/>
              </a:spcBef>
            </a:pPr>
            <a:r>
              <a:rPr lang="en-US" smtClean="0">
                <a:latin typeface="Arial" pitchFamily="34" charset="0"/>
              </a:rPr>
              <a:t> If specified, </a:t>
            </a:r>
            <a:r>
              <a:rPr lang="en-US" b="1" smtClean="0">
                <a:latin typeface="Arial" pitchFamily="34" charset="0"/>
              </a:rPr>
              <a:t>begin</a:t>
            </a:r>
            <a:r>
              <a:rPr lang="en-US" smtClean="0">
                <a:latin typeface="Arial" pitchFamily="34" charset="0"/>
              </a:rPr>
              <a:t> must be &gt;= 0.</a:t>
            </a:r>
          </a:p>
          <a:p>
            <a:pPr eaLnBrk="1" hangingPunct="1">
              <a:spcBef>
                <a:spcPct val="0"/>
              </a:spcBef>
            </a:pPr>
            <a:r>
              <a:rPr lang="en-US" smtClean="0">
                <a:latin typeface="Arial" pitchFamily="34" charset="0"/>
              </a:rPr>
              <a:t> If specified, </a:t>
            </a:r>
            <a:r>
              <a:rPr lang="en-US" b="1" smtClean="0">
                <a:latin typeface="Arial" pitchFamily="34" charset="0"/>
              </a:rPr>
              <a:t>end</a:t>
            </a:r>
            <a:r>
              <a:rPr lang="en-US" smtClean="0">
                <a:latin typeface="Arial" pitchFamily="34" charset="0"/>
              </a:rPr>
              <a:t> must be &gt;= begin</a:t>
            </a:r>
          </a:p>
          <a:p>
            <a:pPr eaLnBrk="1" hangingPunct="1">
              <a:spcBef>
                <a:spcPct val="0"/>
              </a:spcBef>
            </a:pPr>
            <a:r>
              <a:rPr lang="en-US" smtClean="0">
                <a:latin typeface="Arial" pitchFamily="34" charset="0"/>
              </a:rPr>
              <a:t> If specified, </a:t>
            </a:r>
            <a:r>
              <a:rPr lang="en-US" b="1" smtClean="0">
                <a:latin typeface="Arial" pitchFamily="34" charset="0"/>
              </a:rPr>
              <a:t>step</a:t>
            </a:r>
            <a:r>
              <a:rPr lang="en-US" smtClean="0">
                <a:latin typeface="Arial" pitchFamily="34" charset="0"/>
              </a:rPr>
              <a:t> must be &gt;= 1</a:t>
            </a:r>
          </a:p>
          <a:p>
            <a:pPr eaLnBrk="1" hangingPunct="1">
              <a:spcBef>
                <a:spcPct val="0"/>
              </a:spcBef>
            </a:pPr>
            <a:r>
              <a:rPr lang="en-US" smtClean="0">
                <a:latin typeface="Arial" pitchFamily="34" charset="0"/>
              </a:rPr>
              <a:t> If items is null, it is treated as an empty collection, i.e., no iteration is performed.</a:t>
            </a:r>
          </a:p>
          <a:p>
            <a:pPr eaLnBrk="1" hangingPunct="1">
              <a:spcBef>
                <a:spcPct val="0"/>
              </a:spcBef>
            </a:pPr>
            <a:endParaRPr lang="en-US" smtClean="0">
              <a:latin typeface="Arial" pitchFamily="34" charset="0"/>
            </a:endParaRPr>
          </a:p>
          <a:p>
            <a:pPr eaLnBrk="1" hangingPunct="1">
              <a:spcBef>
                <a:spcPct val="0"/>
              </a:spcBef>
            </a:pPr>
            <a:r>
              <a:rPr lang="en-US" b="1" smtClean="0">
                <a:latin typeface="Arial" pitchFamily="34" charset="0"/>
              </a:rPr>
              <a:t>&lt;c:forEach&gt;</a:t>
            </a:r>
            <a:r>
              <a:rPr lang="en-US" smtClean="0">
                <a:latin typeface="Arial" pitchFamily="34" charset="0"/>
              </a:rPr>
              <a:t> tags that lack an items attribute are used to iterate over numbers.</a:t>
            </a:r>
          </a:p>
          <a:p>
            <a:pPr algn="just" eaLnBrk="1" hangingPunct="1">
              <a:spcBef>
                <a:spcPct val="0"/>
              </a:spcBef>
            </a:pPr>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7EFF0BA6-C039-4AF3-9D69-320C386A5E63}" type="slidenum">
              <a:rPr lang="en-US" smtClean="0"/>
              <a:pPr eaLnBrk="1" fontAlgn="base" hangingPunct="1">
                <a:spcBef>
                  <a:spcPct val="0"/>
                </a:spcBef>
                <a:spcAft>
                  <a:spcPct val="0"/>
                </a:spcAft>
              </a:pPr>
              <a:t>22</a:t>
            </a:fld>
            <a:endParaRPr lang="en-US"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JSTL assigns an index to every item in a collection , this index represents the item’s place in the overall collection. </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The begin and end attributes accept numbers based on which it will loop over</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The begin attribute directs the tag to start with the item at a particular index,  and end causes iteration to end with a particular index.</a:t>
            </a:r>
          </a:p>
          <a:p>
            <a:pPr lvl="1" eaLnBrk="1" hangingPunct="1">
              <a:lnSpc>
                <a:spcPct val="200000"/>
              </a:lnSpc>
              <a:spcBef>
                <a:spcPct val="0"/>
              </a:spcBef>
            </a:pPr>
            <a:r>
              <a:rPr lang="en-US" b="1" smtClean="0">
                <a:solidFill>
                  <a:schemeClr val="accent2"/>
                </a:solidFill>
                <a:latin typeface="Arial" pitchFamily="34" charset="0"/>
              </a:rPr>
              <a:t>&lt;c:forEach begin=“</a:t>
            </a:r>
            <a:r>
              <a:rPr lang="en-US" smtClean="0">
                <a:solidFill>
                  <a:schemeClr val="accent2"/>
                </a:solidFill>
                <a:latin typeface="Arial" pitchFamily="34" charset="0"/>
              </a:rPr>
              <a:t>1</a:t>
            </a:r>
            <a:r>
              <a:rPr lang="en-US" b="1" smtClean="0">
                <a:solidFill>
                  <a:schemeClr val="accent2"/>
                </a:solidFill>
                <a:latin typeface="Arial" pitchFamily="34" charset="0"/>
              </a:rPr>
              <a:t>" end=“</a:t>
            </a:r>
            <a:r>
              <a:rPr lang="en-US" smtClean="0">
                <a:solidFill>
                  <a:schemeClr val="accent2"/>
                </a:solidFill>
                <a:latin typeface="Arial" pitchFamily="34" charset="0"/>
              </a:rPr>
              <a:t>100</a:t>
            </a:r>
            <a:r>
              <a:rPr lang="en-US" b="1" smtClean="0">
                <a:solidFill>
                  <a:schemeClr val="accent2"/>
                </a:solidFill>
                <a:latin typeface="Arial" pitchFamily="34" charset="0"/>
              </a:rPr>
              <a:t>" var="</a:t>
            </a:r>
            <a:r>
              <a:rPr lang="en-US" smtClean="0">
                <a:solidFill>
                  <a:schemeClr val="accent2"/>
                </a:solidFill>
                <a:latin typeface="Arial" pitchFamily="34" charset="0"/>
              </a:rPr>
              <a:t>current</a:t>
            </a:r>
            <a:r>
              <a:rPr lang="en-US" b="1" smtClean="0">
                <a:solidFill>
                  <a:schemeClr val="accent2"/>
                </a:solidFill>
                <a:latin typeface="Arial" pitchFamily="34" charset="0"/>
              </a:rPr>
              <a:t>"&gt;</a:t>
            </a:r>
          </a:p>
          <a:p>
            <a:pPr lvl="1" eaLnBrk="1" hangingPunct="1">
              <a:lnSpc>
                <a:spcPct val="200000"/>
              </a:lnSpc>
              <a:spcBef>
                <a:spcPct val="0"/>
              </a:spcBef>
            </a:pPr>
            <a:r>
              <a:rPr lang="en-US" b="1" smtClean="0">
                <a:solidFill>
                  <a:schemeClr val="accent2"/>
                </a:solidFill>
                <a:latin typeface="Arial" pitchFamily="34" charset="0"/>
              </a:rPr>
              <a:t>&lt;c:out value="${</a:t>
            </a:r>
            <a:r>
              <a:rPr lang="en-US" smtClean="0">
                <a:solidFill>
                  <a:schemeClr val="accent2"/>
                </a:solidFill>
                <a:latin typeface="Arial" pitchFamily="34" charset="0"/>
              </a:rPr>
              <a:t>current</a:t>
            </a:r>
            <a:r>
              <a:rPr lang="en-US" b="1" smtClean="0">
                <a:solidFill>
                  <a:schemeClr val="accent2"/>
                </a:solidFill>
                <a:latin typeface="Arial" pitchFamily="34" charset="0"/>
              </a:rPr>
              <a:t>}"/&gt;</a:t>
            </a:r>
          </a:p>
          <a:p>
            <a:pPr lvl="1" eaLnBrk="1" hangingPunct="1">
              <a:lnSpc>
                <a:spcPct val="200000"/>
              </a:lnSpc>
              <a:spcBef>
                <a:spcPct val="0"/>
              </a:spcBef>
            </a:pPr>
            <a:r>
              <a:rPr lang="en-US" b="1" smtClean="0">
                <a:solidFill>
                  <a:schemeClr val="accent2"/>
                </a:solidFill>
                <a:latin typeface="Arial" pitchFamily="34" charset="0"/>
              </a:rPr>
              <a:t>&lt;/c:forEach&gt;</a:t>
            </a:r>
            <a:endParaRPr lang="en-US" b="1" smtClean="0">
              <a:latin typeface="Arial" pitchFamily="34" charset="0"/>
            </a:endParaRPr>
          </a:p>
          <a:p>
            <a:pPr eaLnBrk="1" hangingPunct="1">
              <a:spcBef>
                <a:spcPct val="0"/>
              </a:spcBef>
            </a:pPr>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5B303FFC-85F1-40B5-A8CD-915B64219EF1}" type="slidenum">
              <a:rPr lang="en-US" smtClean="0"/>
              <a:pPr eaLnBrk="1" fontAlgn="base" hangingPunct="1">
                <a:spcBef>
                  <a:spcPct val="0"/>
                </a:spcBef>
                <a:spcAft>
                  <a:spcPct val="0"/>
                </a:spcAft>
              </a:pPr>
              <a:t>24</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a:p>
            <a:pPr eaLnBrk="1" hangingPunct="1">
              <a:spcBef>
                <a:spcPct val="0"/>
              </a:spcBef>
            </a:pPr>
            <a:endParaRPr lang="en-US" smtClean="0">
              <a:latin typeface="Arial" pitchFamily="34" charset="0"/>
            </a:endParaRPr>
          </a:p>
          <a:p>
            <a:pPr eaLnBrk="1" hangingPunct="1">
              <a:spcBef>
                <a:spcPct val="0"/>
              </a:spcBef>
            </a:pPr>
            <a:endParaRPr lang="en-US" smtClean="0">
              <a:latin typeface="Arial" pitchFamily="34" charset="0"/>
            </a:endParaRPr>
          </a:p>
          <a:p>
            <a:pPr eaLnBrk="1" hangingPunct="1">
              <a:spcBef>
                <a:spcPct val="0"/>
              </a:spcBef>
            </a:pPr>
            <a:endParaRPr lang="en-US" smtClean="0">
              <a:latin typeface="Arial" pitchFamily="34" charset="0"/>
            </a:endParaRPr>
          </a:p>
          <a:p>
            <a:pPr eaLnBrk="1" hangingPunct="1">
              <a:spcBef>
                <a:spcPct val="0"/>
              </a:spcBef>
            </a:pPr>
            <a:endParaRPr lang="en-US" smtClean="0">
              <a:latin typeface="Arial" pitchFamily="34" charset="0"/>
            </a:endParaRPr>
          </a:p>
          <a:p>
            <a:pPr eaLnBrk="1" hangingPunct="1">
              <a:spcBef>
                <a:spcPct val="0"/>
              </a:spcBef>
            </a:pPr>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1A3A3CE-38C6-4D0D-946C-72D800A63825}" type="slidenum">
              <a:rPr lang="en-US" smtClean="0"/>
              <a:pPr eaLnBrk="1" fontAlgn="base" hangingPunct="1">
                <a:spcBef>
                  <a:spcPct val="0"/>
                </a:spcBef>
                <a:spcAft>
                  <a:spcPct val="0"/>
                </a:spcAft>
              </a:pPr>
              <a:t>4</a:t>
            </a:fld>
            <a:endParaRPr lang="en-US" smtClean="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b="1" smtClean="0">
                <a:solidFill>
                  <a:schemeClr val="accent2"/>
                </a:solidFill>
              </a:rPr>
              <a:t>JSTL</a:t>
            </a:r>
            <a:r>
              <a:rPr lang="en-US" smtClean="0"/>
              <a:t> – The Most common tag library</a:t>
            </a:r>
          </a:p>
          <a:p>
            <a:pPr eaLnBrk="1" hangingPunct="1">
              <a:spcBef>
                <a:spcPct val="0"/>
              </a:spcBef>
              <a:buFontTx/>
              <a:buChar char="•"/>
            </a:pPr>
            <a:r>
              <a:rPr lang="en-US" smtClean="0"/>
              <a:t>Available at jakarta.apache.web</a:t>
            </a:r>
          </a:p>
          <a:p>
            <a:pPr eaLnBrk="1" hangingPunct="1">
              <a:spcBef>
                <a:spcPct val="0"/>
              </a:spcBef>
              <a:buFontTx/>
              <a:buChar char="•"/>
            </a:pPr>
            <a:endParaRPr lang="en-US" smtClean="0">
              <a:latin typeface="Arial" pitchFamily="34" charset="0"/>
              <a:sym typeface="Wingdings" pitchFamily="2" charset="2"/>
            </a:endParaRPr>
          </a:p>
          <a:p>
            <a:pPr eaLnBrk="1" hangingPunct="1">
              <a:spcBef>
                <a:spcPct val="0"/>
              </a:spcBef>
              <a:buFontTx/>
              <a:buChar char="•"/>
            </a:pPr>
            <a:r>
              <a:rPr lang="en-US" smtClean="0">
                <a:latin typeface="Arial" pitchFamily="34" charset="0"/>
                <a:sym typeface="Wingdings" pitchFamily="2" charset="2"/>
              </a:rPr>
              <a:t>If JSP has too much of Java code in it then, </a:t>
            </a:r>
          </a:p>
          <a:p>
            <a:pPr lvl="2" eaLnBrk="1" hangingPunct="1">
              <a:spcBef>
                <a:spcPct val="0"/>
              </a:spcBef>
              <a:buFontTx/>
              <a:buChar char="•"/>
            </a:pPr>
            <a:r>
              <a:rPr lang="en-US" smtClean="0">
                <a:latin typeface="Arial" pitchFamily="34" charset="0"/>
                <a:sym typeface="Wingdings" pitchFamily="2" charset="2"/>
              </a:rPr>
              <a:t>Developers who have knowledge of Java can ONLY, edit the JSP if needed.</a:t>
            </a:r>
          </a:p>
          <a:p>
            <a:pPr lvl="2" eaLnBrk="1" hangingPunct="1">
              <a:spcBef>
                <a:spcPct val="0"/>
              </a:spcBef>
              <a:buFontTx/>
              <a:buChar char="•"/>
            </a:pPr>
            <a:r>
              <a:rPr lang="en-US" smtClean="0">
                <a:latin typeface="Arial" pitchFamily="34" charset="0"/>
                <a:sym typeface="Wingdings" pitchFamily="2" charset="2"/>
              </a:rPr>
              <a:t>It is difficult to reuse the Java code in the JSP.</a:t>
            </a:r>
          </a:p>
          <a:p>
            <a:pPr eaLnBrk="1" hangingPunct="1">
              <a:spcBef>
                <a:spcPct val="0"/>
              </a:spcBef>
              <a:buFontTx/>
              <a:buChar char="•"/>
            </a:pPr>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FC61107-0338-4EDB-9D20-1C2A6FF27D88}" type="slidenum">
              <a:rPr lang="en-US" smtClean="0"/>
              <a:pPr eaLnBrk="1" fontAlgn="base" hangingPunct="1">
                <a:spcBef>
                  <a:spcPct val="0"/>
                </a:spcBef>
                <a:spcAft>
                  <a:spcPct val="0"/>
                </a:spcAft>
              </a:pPr>
              <a:t>25</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6FAE43CE-1818-4106-84F3-3A8C033B8B83}" type="slidenum">
              <a:rPr lang="en-US" smtClean="0"/>
              <a:pPr eaLnBrk="1" fontAlgn="base" hangingPunct="1">
                <a:spcBef>
                  <a:spcPct val="0"/>
                </a:spcBef>
                <a:spcAft>
                  <a:spcPct val="0"/>
                </a:spcAft>
              </a:pPr>
              <a:t>26</a:t>
            </a:fld>
            <a:endParaRPr lang="en-US"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Implementation of Model 2 architecture, / Model-View-Controller (MVC) design pattern are very popular in market as frameworks (you will learn it soon). </a:t>
            </a:r>
          </a:p>
          <a:p>
            <a:pPr eaLnBrk="1" hangingPunct="1">
              <a:spcBef>
                <a:spcPct val="0"/>
              </a:spcBef>
            </a:pPr>
            <a:r>
              <a:rPr lang="en-US" smtClean="0">
                <a:latin typeface="Arial" pitchFamily="34" charset="0"/>
              </a:rPr>
              <a:t>The MVC Model 2 paradigm applied to web applications lets you separate display code (for example, HTML and tag libraries) from flow control logic</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The above figure illustrates the Model 2 web application architecture, where Servlets control the flow of the web application and delegate the business logic to external components, usually JavaBeans or EJBs, while JSP pages generate the HTML for web browsers.</a:t>
            </a:r>
          </a:p>
          <a:p>
            <a:pPr eaLnBrk="1" hangingPunct="1">
              <a:spcBef>
                <a:spcPct val="0"/>
              </a:spcBef>
            </a:pPr>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DD0122F5-3DB1-4AE0-8CE5-928213A0F2E0}" type="slidenum">
              <a:rPr lang="en-US" smtClean="0"/>
              <a:pPr eaLnBrk="1" fontAlgn="base" hangingPunct="1">
                <a:spcBef>
                  <a:spcPct val="0"/>
                </a:spcBef>
                <a:spcAft>
                  <a:spcPct val="0"/>
                </a:spcAft>
              </a:pPr>
              <a:t>27</a:t>
            </a:fld>
            <a:endParaRPr lang="en-US"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In a Model 2 application, requests from the </a:t>
            </a:r>
            <a:r>
              <a:rPr lang="en-US" smtClean="0">
                <a:latin typeface="Arial" pitchFamily="34" charset="0"/>
                <a:hlinkClick r:id="rId3" tooltip="Client (computing)"/>
              </a:rPr>
              <a:t>client</a:t>
            </a:r>
            <a:r>
              <a:rPr lang="en-US" smtClean="0">
                <a:latin typeface="Arial" pitchFamily="34" charset="0"/>
              </a:rPr>
              <a:t> </a:t>
            </a:r>
            <a:r>
              <a:rPr lang="en-US" smtClean="0">
                <a:latin typeface="Arial" pitchFamily="34" charset="0"/>
                <a:hlinkClick r:id="rId4" tooltip="Web browser"/>
              </a:rPr>
              <a:t>browser</a:t>
            </a:r>
            <a:r>
              <a:rPr lang="en-US" smtClean="0">
                <a:latin typeface="Arial" pitchFamily="34" charset="0"/>
              </a:rPr>
              <a:t> are passed to the </a:t>
            </a:r>
            <a:r>
              <a:rPr lang="en-US" smtClean="0">
                <a:latin typeface="Arial" pitchFamily="34" charset="0"/>
                <a:hlinkClick r:id="rId5" tooltip="Control logic"/>
              </a:rPr>
              <a:t>controller</a:t>
            </a:r>
            <a:r>
              <a:rPr lang="en-US" smtClean="0">
                <a:latin typeface="Arial" pitchFamily="34" charset="0"/>
              </a:rPr>
              <a:t>, which is a </a:t>
            </a:r>
            <a:r>
              <a:rPr lang="en-US" smtClean="0">
                <a:latin typeface="Arial" pitchFamily="34" charset="0"/>
                <a:hlinkClick r:id="rId6" tooltip="Servlet"/>
              </a:rPr>
              <a:t>servlet</a:t>
            </a:r>
            <a:r>
              <a:rPr lang="en-US" smtClean="0">
                <a:latin typeface="Arial" pitchFamily="34" charset="0"/>
              </a:rPr>
              <a:t>. The controller decides which view (</a:t>
            </a:r>
            <a:r>
              <a:rPr lang="en-US" smtClean="0">
                <a:latin typeface="Arial" pitchFamily="34" charset="0"/>
                <a:hlinkClick r:id="rId7" tooltip="JavaServer Pages"/>
              </a:rPr>
              <a:t>JSP</a:t>
            </a:r>
            <a:r>
              <a:rPr lang="en-US" smtClean="0">
                <a:latin typeface="Arial" pitchFamily="34" charset="0"/>
              </a:rPr>
              <a:t>) it will pass the request to. The controller then invokes methods in a </a:t>
            </a:r>
            <a:r>
              <a:rPr lang="en-US" smtClean="0">
                <a:latin typeface="Arial" pitchFamily="34" charset="0"/>
                <a:hlinkClick r:id="rId8" tooltip="Java Beans"/>
              </a:rPr>
              <a:t>JavaBean</a:t>
            </a:r>
            <a:r>
              <a:rPr lang="en-US" smtClean="0">
                <a:latin typeface="Arial" pitchFamily="34" charset="0"/>
              </a:rPr>
              <a:t> (which may access a database) and returns the Response object to the </a:t>
            </a:r>
            <a:r>
              <a:rPr lang="en-US" smtClean="0">
                <a:latin typeface="Arial" pitchFamily="34" charset="0"/>
                <a:hlinkClick r:id="rId9" tooltip="Web container"/>
              </a:rPr>
              <a:t>Web container</a:t>
            </a:r>
            <a:r>
              <a:rPr lang="en-US" smtClean="0">
                <a:latin typeface="Arial" pitchFamily="34" charset="0"/>
              </a:rPr>
              <a:t>, which is then passed on to the client browser.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96A91F-0903-474C-845C-6E4A93C85E68}" type="slidenum">
              <a:rPr lang="en-US" smtClean="0"/>
              <a:pPr fontAlgn="base">
                <a:spcBef>
                  <a:spcPct val="0"/>
                </a:spcBef>
                <a:spcAft>
                  <a:spcPct val="0"/>
                </a:spcAft>
                <a:defRPr/>
              </a:pPr>
              <a:t>28</a:t>
            </a:fld>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EDC5D2-22BA-4FA1-960C-5C361F79DC0C}" type="slidenum">
              <a:rPr lang="en-US" smtClean="0"/>
              <a:pPr fontAlgn="base">
                <a:spcBef>
                  <a:spcPct val="0"/>
                </a:spcBef>
                <a:spcAft>
                  <a:spcPct val="0"/>
                </a:spcAft>
                <a:defRPr/>
              </a:pPr>
              <a:t>29</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CC7020-1F40-49EE-A64A-AF0EC99B351F}" type="slidenum">
              <a:rPr lang="en-US" smtClean="0"/>
              <a:pPr fontAlgn="base">
                <a:spcBef>
                  <a:spcPct val="0"/>
                </a:spcBef>
                <a:spcAft>
                  <a:spcPct val="0"/>
                </a:spcAft>
                <a:defRPr/>
              </a:pPr>
              <a:t>30</a:t>
            </a:fld>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login.jsp: </a:t>
            </a:r>
            <a:r>
              <a:rPr lang="en-US" smtClean="0"/>
              <a:t>When the user submits his login details the request will be given to a servlet called controller by the web container.</a:t>
            </a:r>
          </a:p>
          <a:p>
            <a:pPr algn="just" eaLnBrk="1" hangingPunct="1">
              <a:spcBef>
                <a:spcPct val="0"/>
              </a:spcBef>
            </a:pPr>
            <a:endParaRPr lang="en-US" smtClean="0"/>
          </a:p>
          <a:p>
            <a:pPr algn="just" eaLnBrk="1" hangingPunct="1">
              <a:spcBef>
                <a:spcPct val="0"/>
              </a:spcBef>
            </a:pPr>
            <a:r>
              <a:rPr lang="en-US" b="1" smtClean="0"/>
              <a:t>error.jsp: </a:t>
            </a:r>
            <a:r>
              <a:rPr lang="en-US" smtClean="0"/>
              <a:t>This page is displayed when the  business method returns  “error” . It displays the login.jsp with a message to the user, the message is retrieved  from the request scope which was previously set by the Controller servlet.</a:t>
            </a:r>
          </a:p>
          <a:p>
            <a:pPr algn="just" eaLnBrk="1" hangingPunct="1">
              <a:spcBef>
                <a:spcPct val="0"/>
              </a:spcBef>
            </a:pPr>
            <a:r>
              <a:rPr lang="en-US" smtClean="0"/>
              <a:t>&lt;html&gt;</a:t>
            </a:r>
          </a:p>
          <a:p>
            <a:pPr algn="just" eaLnBrk="1" hangingPunct="1">
              <a:spcBef>
                <a:spcPct val="0"/>
              </a:spcBef>
            </a:pPr>
            <a:r>
              <a:rPr lang="en-US" smtClean="0"/>
              <a:t>&lt;body&gt;</a:t>
            </a:r>
          </a:p>
          <a:p>
            <a:pPr algn="just" eaLnBrk="1" hangingPunct="1">
              <a:spcBef>
                <a:spcPct val="0"/>
              </a:spcBef>
            </a:pPr>
            <a:r>
              <a:rPr lang="en-US" smtClean="0"/>
              <a:t>&lt;h4 style=</a:t>
            </a:r>
            <a:r>
              <a:rPr lang="en-US" i="1" smtClean="0"/>
              <a:t>"background:yellow"&gt;&lt;%=request.getAttribute("loginfail") %&gt; &lt;/h4&gt;</a:t>
            </a:r>
          </a:p>
          <a:p>
            <a:pPr algn="just" eaLnBrk="1" hangingPunct="1">
              <a:spcBef>
                <a:spcPct val="0"/>
              </a:spcBef>
            </a:pPr>
            <a:r>
              <a:rPr lang="en-US" smtClean="0"/>
              <a:t>&lt;jsp:include page=</a:t>
            </a:r>
            <a:r>
              <a:rPr lang="en-US" i="1" smtClean="0"/>
              <a:t>"login.jsp"&gt;&lt;/jsp:include&gt;</a:t>
            </a:r>
          </a:p>
          <a:p>
            <a:pPr algn="just" eaLnBrk="1" hangingPunct="1">
              <a:spcBef>
                <a:spcPct val="0"/>
              </a:spcBef>
            </a:pPr>
            <a:r>
              <a:rPr lang="en-US" smtClean="0"/>
              <a:t>&lt;/body&gt;</a:t>
            </a:r>
          </a:p>
          <a:p>
            <a:pPr algn="just" eaLnBrk="1" hangingPunct="1">
              <a:spcBef>
                <a:spcPct val="0"/>
              </a:spcBef>
            </a:pPr>
            <a:r>
              <a:rPr lang="en-US" smtClean="0"/>
              <a:t>&lt;/html&gt;</a:t>
            </a:r>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88842-DD28-457E-B2D3-9EB5F9F55669}" type="slidenum">
              <a:rPr lang="en-US" smtClean="0"/>
              <a:pPr fontAlgn="base">
                <a:spcBef>
                  <a:spcPct val="0"/>
                </a:spcBef>
                <a:spcAft>
                  <a:spcPct val="0"/>
                </a:spcAft>
                <a:defRPr/>
              </a:pPr>
              <a:t>31</a:t>
            </a:fld>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lgn="just" eaLnBrk="1" fontAlgn="auto" hangingPunct="1">
              <a:spcBef>
                <a:spcPts val="0"/>
              </a:spcBef>
              <a:spcAft>
                <a:spcPts val="0"/>
              </a:spcAft>
              <a:defRPr/>
            </a:pPr>
            <a:r>
              <a:rPr lang="en-US" dirty="0" smtClean="0"/>
              <a:t>MVC or Model 2 architecture of developing web applications involves the development of a servlet usually called as the controller servlet. </a:t>
            </a:r>
          </a:p>
          <a:p>
            <a:pPr algn="just" eaLnBrk="1" fontAlgn="auto" hangingPunct="1">
              <a:spcBef>
                <a:spcPts val="0"/>
              </a:spcBef>
              <a:spcAft>
                <a:spcPts val="0"/>
              </a:spcAft>
              <a:defRPr/>
            </a:pPr>
            <a:r>
              <a:rPr lang="en-US" dirty="0" smtClean="0"/>
              <a:t>The controller servlet is responsible for:</a:t>
            </a:r>
          </a:p>
          <a:p>
            <a:pPr marL="228600" indent="-228600" algn="just" eaLnBrk="1" fontAlgn="auto" hangingPunct="1">
              <a:spcBef>
                <a:spcPts val="0"/>
              </a:spcBef>
              <a:spcAft>
                <a:spcPts val="0"/>
              </a:spcAft>
              <a:buFontTx/>
              <a:buAutoNum type="arabicPeriod"/>
              <a:defRPr/>
            </a:pPr>
            <a:r>
              <a:rPr lang="en-US" dirty="0" smtClean="0"/>
              <a:t>Intercepting the users request(this means, that the action attribute in the html form should be referring to this servlet)</a:t>
            </a:r>
          </a:p>
          <a:p>
            <a:pPr marL="228600" indent="-228600" algn="just" eaLnBrk="1" fontAlgn="auto" hangingPunct="1">
              <a:spcBef>
                <a:spcPts val="0"/>
              </a:spcBef>
              <a:spcAft>
                <a:spcPts val="0"/>
              </a:spcAft>
              <a:buFontTx/>
              <a:buAutoNum type="arabicPeriod"/>
              <a:defRPr/>
            </a:pPr>
            <a:r>
              <a:rPr lang="en-US" dirty="0" smtClean="0"/>
              <a:t>Extracting the request parameters from the user’s request</a:t>
            </a:r>
          </a:p>
          <a:p>
            <a:pPr marL="228600" indent="-228600" algn="just" eaLnBrk="1" fontAlgn="auto" hangingPunct="1">
              <a:spcBef>
                <a:spcPts val="0"/>
              </a:spcBef>
              <a:spcAft>
                <a:spcPts val="0"/>
              </a:spcAft>
              <a:buFontTx/>
              <a:buAutoNum type="arabicPeriod"/>
              <a:defRPr/>
            </a:pPr>
            <a:r>
              <a:rPr lang="en-US" dirty="0" smtClean="0"/>
              <a:t>Creating a bean object, setting the bean properties with the parameters obtained , placing the bean in appropriate scope (request, session or application)</a:t>
            </a:r>
          </a:p>
          <a:p>
            <a:pPr marL="228600" indent="-228600" algn="just" eaLnBrk="1" fontAlgn="auto" hangingPunct="1">
              <a:spcBef>
                <a:spcPts val="0"/>
              </a:spcBef>
              <a:spcAft>
                <a:spcPts val="0"/>
              </a:spcAft>
              <a:buFontTx/>
              <a:buAutoNum type="arabicPeriod"/>
              <a:defRPr/>
            </a:pPr>
            <a:r>
              <a:rPr lang="en-US" dirty="0" smtClean="0"/>
              <a:t>Call the business logic and set the result(s) obtained by the business method as return value in appropriate scope</a:t>
            </a:r>
          </a:p>
          <a:p>
            <a:pPr marL="228600" indent="-228600" algn="just" eaLnBrk="1" fontAlgn="auto" hangingPunct="1">
              <a:spcBef>
                <a:spcPts val="0"/>
              </a:spcBef>
              <a:spcAft>
                <a:spcPts val="0"/>
              </a:spcAft>
              <a:buFontTx/>
              <a:buAutoNum type="arabicPeriod"/>
              <a:defRPr/>
            </a:pPr>
            <a:r>
              <a:rPr lang="en-US" dirty="0" smtClean="0"/>
              <a:t>Forward the user to the next view(based on the return value of the business method call) using RequestDispatcher class.</a:t>
            </a:r>
          </a:p>
          <a:p>
            <a:pPr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The Controller servlet shown on the slide retrieves the request parameter named “param”. Based on the value of the request parameter (in this case “login”) the login service business method is called.  The business method returns </a:t>
            </a:r>
            <a:r>
              <a:rPr lang="en-US" b="1" dirty="0" smtClean="0"/>
              <a:t>success</a:t>
            </a:r>
            <a:r>
              <a:rPr lang="en-US" dirty="0" smtClean="0"/>
              <a:t> or </a:t>
            </a:r>
            <a:r>
              <a:rPr lang="en-US" b="1" dirty="0" smtClean="0"/>
              <a:t>error</a:t>
            </a:r>
            <a:r>
              <a:rPr lang="en-US" dirty="0" smtClean="0"/>
              <a:t> string. Based on the returned string the control is forwarded to appropriate view. </a:t>
            </a:r>
          </a:p>
          <a:p>
            <a:pPr algn="just" eaLnBrk="1" fontAlgn="auto" hangingPunct="1">
              <a:spcBef>
                <a:spcPts val="0"/>
              </a:spcBef>
              <a:spcAft>
                <a:spcPts val="0"/>
              </a:spcAft>
              <a:defRPr/>
            </a:pPr>
            <a:r>
              <a:rPr lang="en-US" dirty="0" smtClean="0"/>
              <a:t>On “</a:t>
            </a:r>
            <a:r>
              <a:rPr lang="en-US" b="1" dirty="0" smtClean="0"/>
              <a:t>success</a:t>
            </a:r>
            <a:r>
              <a:rPr lang="en-US" dirty="0" smtClean="0"/>
              <a:t>” return, Controller forwards the user to </a:t>
            </a:r>
            <a:r>
              <a:rPr lang="en-US" b="1" dirty="0" smtClean="0"/>
              <a:t>home.jsp</a:t>
            </a:r>
            <a:r>
              <a:rPr lang="en-US" dirty="0" smtClean="0"/>
              <a:t>.</a:t>
            </a:r>
          </a:p>
          <a:p>
            <a:pPr algn="just" eaLnBrk="1" fontAlgn="auto" hangingPunct="1">
              <a:spcBef>
                <a:spcPts val="0"/>
              </a:spcBef>
              <a:spcAft>
                <a:spcPts val="0"/>
              </a:spcAft>
              <a:defRPr/>
            </a:pPr>
            <a:r>
              <a:rPr lang="en-US" dirty="0" smtClean="0"/>
              <a:t>On “</a:t>
            </a:r>
            <a:r>
              <a:rPr lang="en-US" b="1" dirty="0" smtClean="0"/>
              <a:t>error</a:t>
            </a:r>
            <a:r>
              <a:rPr lang="en-US" dirty="0" smtClean="0"/>
              <a:t>” return, Controller sets an attribute “loginfail” in the request scope and forwards the user to </a:t>
            </a:r>
            <a:r>
              <a:rPr lang="en-US" b="1" dirty="0" smtClean="0"/>
              <a:t>error.jsp</a:t>
            </a:r>
            <a:r>
              <a:rPr lang="en-US" dirty="0" smtClean="0"/>
              <a:t>.</a:t>
            </a:r>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AC5F34-8570-41BD-ABE8-2125EBFA9D5F}" type="slidenum">
              <a:rPr lang="en-US" smtClean="0"/>
              <a:pPr fontAlgn="base">
                <a:spcBef>
                  <a:spcPct val="0"/>
                </a:spcBef>
                <a:spcAft>
                  <a:spcPct val="0"/>
                </a:spcAft>
                <a:defRPr/>
              </a:pPr>
              <a:t>32</a:t>
            </a:fld>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login.jsp: </a:t>
            </a:r>
            <a:r>
              <a:rPr lang="en-US" smtClean="0"/>
              <a:t>When the user submits his login details the request will be given to a servlet called controller by the web container.</a:t>
            </a:r>
          </a:p>
          <a:p>
            <a:pPr algn="just" eaLnBrk="1" hangingPunct="1">
              <a:spcBef>
                <a:spcPct val="0"/>
              </a:spcBef>
            </a:pPr>
            <a:endParaRPr lang="en-US" smtClean="0"/>
          </a:p>
          <a:p>
            <a:pPr algn="just" eaLnBrk="1" hangingPunct="1">
              <a:spcBef>
                <a:spcPct val="0"/>
              </a:spcBef>
            </a:pPr>
            <a:r>
              <a:rPr lang="en-US" b="1" smtClean="0"/>
              <a:t>error.jsp: </a:t>
            </a:r>
            <a:r>
              <a:rPr lang="en-US" smtClean="0"/>
              <a:t>This page is displayed when the  business method returns  “error” . It displays the login.jsp with a message to the user, the message is retrieved  from the request scope which was previously set by the Controller servlet.</a:t>
            </a:r>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9C4E21-F59E-400D-A8E0-8C0009250C66}" type="slidenum">
              <a:rPr lang="en-US" smtClean="0"/>
              <a:pPr fontAlgn="base">
                <a:spcBef>
                  <a:spcPct val="0"/>
                </a:spcBef>
                <a:spcAft>
                  <a:spcPct val="0"/>
                </a:spcAft>
                <a:defRPr/>
              </a:pPr>
              <a:t>33</a:t>
            </a:fld>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t>The Controller servlet is registered in the web.xml by a logical name called </a:t>
            </a:r>
            <a:r>
              <a:rPr lang="en-US" b="1" smtClean="0"/>
              <a:t>controller </a:t>
            </a:r>
            <a:r>
              <a:rPr lang="en-US" smtClean="0"/>
              <a:t>in the &lt;servlet&gt; element. This name will be used in all other parts of the web.xml to refer to this servlet.</a:t>
            </a:r>
          </a:p>
          <a:p>
            <a:pPr algn="just" eaLnBrk="1" hangingPunct="1">
              <a:spcBef>
                <a:spcPct val="0"/>
              </a:spcBef>
            </a:pPr>
            <a:r>
              <a:rPr lang="en-US" smtClean="0"/>
              <a:t> The Controller servlet is then mapped to accept all requests starting with controller in the &lt;servlet-mapping&gt; element. The url-pattern “/controller/*” tells the web container to invoke Controller servlet for all the requests which start with controller( in the request path), this is called </a:t>
            </a:r>
            <a:r>
              <a:rPr lang="en-US" b="1" smtClean="0"/>
              <a:t>path prefix url-mapping. </a:t>
            </a:r>
          </a:p>
          <a:p>
            <a:pPr algn="just" eaLnBrk="1" hangingPunct="1">
              <a:spcBef>
                <a:spcPct val="0"/>
              </a:spcBef>
            </a:pPr>
            <a:endParaRPr lang="en-US" smtClean="0"/>
          </a:p>
          <a:p>
            <a:pPr algn="just" eaLnBrk="1" hangingPunct="1">
              <a:spcBef>
                <a:spcPct val="0"/>
              </a:spcBef>
            </a:pPr>
            <a:r>
              <a:rPr lang="en-US" b="1" smtClean="0"/>
              <a:t>Note:</a:t>
            </a:r>
            <a:r>
              <a:rPr lang="en-US" smtClean="0"/>
              <a:t> We can also do extension mapping, say *.do which tells that all the requests which has the extension .do should be forwarded to this servlet.</a:t>
            </a:r>
          </a:p>
          <a:p>
            <a:pPr algn="just" eaLnBrk="1" hangingPunct="1">
              <a:spcBef>
                <a:spcPct val="0"/>
              </a:spcBef>
            </a:pPr>
            <a:endParaRPr lang="en-US" smtClean="0"/>
          </a:p>
          <a:p>
            <a:pPr algn="just" eaLnBrk="1" hangingPunct="1">
              <a:spcBef>
                <a:spcPct val="0"/>
              </a:spcBef>
            </a:pPr>
            <a:endParaRPr lang="en-US" smtClean="0"/>
          </a:p>
          <a:p>
            <a:pPr algn="just" eaLnBrk="1" hangingPunct="1">
              <a:spcBef>
                <a:spcPct val="0"/>
              </a:spcBef>
            </a:pPr>
            <a:endParaRPr lang="en-US" smtClean="0"/>
          </a:p>
          <a:p>
            <a:pPr algn="just" eaLnBrk="1" hangingPunct="1">
              <a:spcBef>
                <a:spcPct val="0"/>
              </a:spcBef>
            </a:pPr>
            <a:endParaRPr lang="en-US" smtClean="0"/>
          </a:p>
          <a:p>
            <a:pPr algn="just"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5B0BEA-7F24-4119-9E63-99F1B78371B0}" type="slidenum">
              <a:rPr lang="en-US" smtClean="0"/>
              <a:pPr fontAlgn="base">
                <a:spcBef>
                  <a:spcPct val="0"/>
                </a:spcBef>
                <a:spcAft>
                  <a:spcPct val="0"/>
                </a:spcAft>
                <a:defRPr/>
              </a:pPr>
              <a:t>34</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7C23C0CE-9E79-4863-9F8C-41E7E5F09795}" type="slidenum">
              <a:rPr lang="en-US" smtClean="0"/>
              <a:pPr eaLnBrk="1" fontAlgn="base" hangingPunct="1">
                <a:spcBef>
                  <a:spcPct val="0"/>
                </a:spcBef>
                <a:spcAft>
                  <a:spcPct val="0"/>
                </a:spcAft>
              </a:pPr>
              <a:t>5</a:t>
            </a:fld>
            <a:endParaRPr lang="en-US"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JSTL is not part of JSP 1.0/2.0 specification but a separate specification (needs separate download)</a:t>
            </a:r>
          </a:p>
          <a:p>
            <a:pPr eaLnBrk="1" hangingPunct="1">
              <a:spcBef>
                <a:spcPct val="0"/>
              </a:spcBef>
            </a:pPr>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D88E99-DC94-4327-9BEA-80CC79622D11}" type="slidenum">
              <a:rPr lang="en-US" smtClean="0"/>
              <a:pPr fontAlgn="base">
                <a:spcBef>
                  <a:spcPct val="0"/>
                </a:spcBef>
                <a:spcAft>
                  <a:spcPct val="0"/>
                </a:spcAft>
                <a:defRPr/>
              </a:pPr>
              <a:t>35</a:t>
            </a:fld>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a:bodyPr>
          <a:lstStyle/>
          <a:p>
            <a:pPr marL="228600" indent="-228600" algn="just" eaLnBrk="1" fontAlgn="auto" hangingPunct="1">
              <a:lnSpc>
                <a:spcPts val="1100"/>
              </a:lnSpc>
              <a:spcBef>
                <a:spcPts val="0"/>
              </a:spcBef>
              <a:spcAft>
                <a:spcPts val="0"/>
              </a:spcAft>
              <a:buFontTx/>
              <a:buAutoNum type="arabicPeriod"/>
              <a:defRPr/>
            </a:pPr>
            <a:r>
              <a:rPr lang="en-US" dirty="0" smtClean="0"/>
              <a:t>As we saw in the previous example the controller servlet will be just  a  big “if-else-if” blocks of code with each if-else-if block executed based on the requesting resource. Each block usually does same tasks like, get the request parameters, populate a bean object, call business methods, set results of the business method call in some scope and forward the user to the next view. </a:t>
            </a:r>
          </a:p>
          <a:p>
            <a:pPr marL="228600" indent="-228600" algn="just" eaLnBrk="1" fontAlgn="auto" hangingPunct="1">
              <a:lnSpc>
                <a:spcPts val="1100"/>
              </a:lnSpc>
              <a:spcBef>
                <a:spcPts val="0"/>
              </a:spcBef>
              <a:spcAft>
                <a:spcPts val="0"/>
              </a:spcAft>
              <a:defRPr/>
            </a:pPr>
            <a:r>
              <a:rPr lang="en-US" dirty="0" smtClean="0"/>
              <a:t>	</a:t>
            </a:r>
          </a:p>
          <a:p>
            <a:pPr marL="228600" indent="-228600" algn="just" eaLnBrk="1" fontAlgn="auto" hangingPunct="1">
              <a:lnSpc>
                <a:spcPts val="1100"/>
              </a:lnSpc>
              <a:spcBef>
                <a:spcPts val="0"/>
              </a:spcBef>
              <a:spcAft>
                <a:spcPts val="0"/>
              </a:spcAft>
              <a:defRPr/>
            </a:pPr>
            <a:r>
              <a:rPr lang="en-US" dirty="0" smtClean="0"/>
              <a:t>	So, if an application has </a:t>
            </a:r>
            <a:r>
              <a:rPr lang="en-US" dirty="0" smtClean="0">
                <a:solidFill>
                  <a:srgbClr val="FFC000"/>
                </a:solidFill>
              </a:rPr>
              <a:t>some say 100 use-cases (modules) the </a:t>
            </a:r>
            <a:r>
              <a:rPr lang="en-US" dirty="0" smtClean="0"/>
              <a:t>controller servlet would be having 100 if-else-if blocks, this can only become bigger as the application grows in size and hence difficult to maintain.</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2. Since the developer is responsible for coding the controller servlet, the developer may not always follow the best practices or standards of coding.</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3. The controller servlet should extract the request parameters for every request (i.e., in each if-else block), do conversions before setting them to bean properties and  call the business methods. This becomes really laborious in big applications. </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4.  Since validations are  not supported by JSP standard tags, model class will have to do validations on the request parameters (which would usually come in as java bean properties) ranging from null field validations to various other validations leading to same kind of code present in all model classes.  </a:t>
            </a:r>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F9D744-4A74-4A53-A706-6588E8C978BC}" type="slidenum">
              <a:rPr lang="en-US" smtClean="0"/>
              <a:pPr fontAlgn="base">
                <a:spcBef>
                  <a:spcPct val="0"/>
                </a:spcBef>
                <a:spcAft>
                  <a:spcPct val="0"/>
                </a:spcAft>
                <a:defRPr/>
              </a:pPr>
              <a:t>37</a:t>
            </a:fld>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Framework exposes a standard set of functionalities to developers as APIs (Application Programming Interface)</a:t>
            </a:r>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EB2857-AFC3-4DD5-A02E-2E87A1A5999E}" type="slidenum">
              <a:rPr lang="en-US" smtClean="0"/>
              <a:pPr fontAlgn="base">
                <a:spcBef>
                  <a:spcPct val="0"/>
                </a:spcBef>
                <a:spcAft>
                  <a:spcPct val="0"/>
                </a:spcAft>
                <a:defRPr/>
              </a:pPr>
              <a:t>39</a:t>
            </a:fld>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D7178B-158F-4B2A-9885-096E45C752BF}" type="slidenum">
              <a:rPr lang="en-US" smtClean="0"/>
              <a:pPr fontAlgn="base">
                <a:spcBef>
                  <a:spcPct val="0"/>
                </a:spcBef>
                <a:spcAft>
                  <a:spcPct val="0"/>
                </a:spcAft>
                <a:defRPr/>
              </a:pPr>
              <a:t>40</a:t>
            </a:fld>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JSF is built on top of Servlet 2.4 API. This makes it possible for JSF applications to use any presentation tier technology, rather than depending solely on JSP.</a:t>
            </a:r>
          </a:p>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798A83-C961-489B-8C80-B891589C4501}" type="slidenum">
              <a:rPr lang="en-US" smtClean="0"/>
              <a:pPr fontAlgn="base">
                <a:spcBef>
                  <a:spcPct val="0"/>
                </a:spcBef>
                <a:spcAft>
                  <a:spcPct val="0"/>
                </a:spcAft>
                <a:defRPr/>
              </a:pPr>
              <a:t>41</a:t>
            </a:fld>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lgn="just" eaLnBrk="1" fontAlgn="auto" hangingPunct="1">
              <a:spcBef>
                <a:spcPts val="0"/>
              </a:spcBef>
              <a:spcAft>
                <a:spcPts val="0"/>
              </a:spcAft>
              <a:defRPr/>
            </a:pPr>
            <a:r>
              <a:rPr lang="en-US" dirty="0" smtClean="0"/>
              <a:t>JSF specification is part of Java EE 5.0</a:t>
            </a:r>
          </a:p>
          <a:p>
            <a:pPr algn="just" eaLnBrk="1" fontAlgn="auto" hangingPunct="1">
              <a:spcBef>
                <a:spcPts val="0"/>
              </a:spcBef>
              <a:spcAft>
                <a:spcPts val="0"/>
              </a:spcAft>
              <a:defRPr/>
            </a:pPr>
            <a:r>
              <a:rPr lang="en-US" dirty="0" smtClean="0"/>
              <a:t>Developing MVC applications using Servlet and JSP technology involved creation of a controller Servlet by the programmer. Using JSF technology the same can be achieved using external configuration files (xml files) which is used by JSF’s built-in controller (javax.faces.FacesServlet).</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JSF has built-in support for data validation, data type conversions (allows mapping http request parameters to bean properties, thus taking care of conversions automatically).</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Relieves the developer from dealing with low level details of HTTP request parameter processing and enables developers to handle those requests at a higher level of abstraction through a simple event handling model.</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JSF attracts extensive tool support from various tool vendors allowing developers to create pages just by dragging and dropping components on to the pages and customizing the component using a visual property window, graphical interface for defining navigation between pages in the application and many other facilities aimed at rapid application development. </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Facilitates better project management by providing clearer role definitions and responsibilities. </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b="1" dirty="0" smtClean="0"/>
              <a:t>Roles and responsibilities in a typical web application development include:</a:t>
            </a:r>
          </a:p>
          <a:p>
            <a:pPr algn="just" eaLnBrk="1" fontAlgn="auto" hangingPunct="1">
              <a:spcBef>
                <a:spcPts val="0"/>
              </a:spcBef>
              <a:spcAft>
                <a:spcPts val="0"/>
              </a:spcAft>
              <a:defRPr/>
            </a:pPr>
            <a:r>
              <a:rPr lang="en-US" b="1" dirty="0" smtClean="0"/>
              <a:t>Page Author: </a:t>
            </a:r>
            <a:r>
              <a:rPr lang="en-US" dirty="0" smtClean="0"/>
              <a:t>creates pages using the Java Server Faces tag libraries</a:t>
            </a:r>
          </a:p>
          <a:p>
            <a:pPr algn="just" eaLnBrk="1" fontAlgn="auto" hangingPunct="1">
              <a:spcBef>
                <a:spcPts val="0"/>
              </a:spcBef>
              <a:spcAft>
                <a:spcPts val="0"/>
              </a:spcAft>
              <a:defRPr/>
            </a:pPr>
            <a:r>
              <a:rPr lang="en-US" b="1" dirty="0" smtClean="0"/>
              <a:t>Application Developer: </a:t>
            </a:r>
            <a:r>
              <a:rPr lang="en-US" dirty="0" smtClean="0"/>
              <a:t> develops business logic, custom converters, validators, listeners, and backing beans</a:t>
            </a:r>
          </a:p>
          <a:p>
            <a:pPr algn="just" eaLnBrk="1" fontAlgn="auto" hangingPunct="1">
              <a:spcBef>
                <a:spcPts val="0"/>
              </a:spcBef>
              <a:spcAft>
                <a:spcPts val="0"/>
              </a:spcAft>
              <a:defRPr/>
            </a:pPr>
            <a:r>
              <a:rPr lang="en-US" b="1" dirty="0" smtClean="0"/>
              <a:t>Component author:</a:t>
            </a:r>
            <a:r>
              <a:rPr lang="en-US" dirty="0" smtClean="0"/>
              <a:t> Creates UI components and renderers and exposes them to page authors as tags.</a:t>
            </a:r>
          </a:p>
          <a:p>
            <a:pPr algn="just" eaLnBrk="1" fontAlgn="auto" hangingPunct="1">
              <a:spcBef>
                <a:spcPts val="0"/>
              </a:spcBef>
              <a:spcAft>
                <a:spcPts val="0"/>
              </a:spcAft>
              <a:defRPr/>
            </a:pPr>
            <a:r>
              <a:rPr lang="en-US" b="1" dirty="0" smtClean="0"/>
              <a:t>Application architect:</a:t>
            </a:r>
            <a:r>
              <a:rPr lang="en-US" dirty="0" smtClean="0"/>
              <a:t> configures the application, including defining the navigation rules, configuring custom objects, and creating deployment descriptors.</a:t>
            </a:r>
          </a:p>
          <a:p>
            <a:pPr algn="just" eaLnBrk="1" fontAlgn="auto" hangingPunct="1">
              <a:spcBef>
                <a:spcPts val="0"/>
              </a:spcBef>
              <a:spcAft>
                <a:spcPts val="0"/>
              </a:spcAft>
              <a:defRPr/>
            </a:pPr>
            <a:endParaRPr lang="en-US" dirty="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A36AD6-1B81-42D6-9DD4-5A9F8A1C35AC}" type="slidenum">
              <a:rPr lang="en-US" smtClean="0"/>
              <a:pPr fontAlgn="base">
                <a:spcBef>
                  <a:spcPct val="0"/>
                </a:spcBef>
                <a:spcAft>
                  <a:spcPct val="0"/>
                </a:spcAft>
                <a:defRPr/>
              </a:pPr>
              <a:t>42</a:t>
            </a:fld>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85146E-1A73-4441-9B75-83C2A3B314F0}" type="slidenum">
              <a:rPr lang="en-US" smtClean="0"/>
              <a:pPr fontAlgn="base">
                <a:spcBef>
                  <a:spcPct val="0"/>
                </a:spcBef>
                <a:spcAft>
                  <a:spcPct val="0"/>
                </a:spcAft>
                <a:defRPr/>
              </a:pPr>
              <a:t>43</a:t>
            </a:fld>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t>A typical Java Server Faces application includes the following pieces:</a:t>
            </a:r>
          </a:p>
          <a:p>
            <a:pPr lvl="1" algn="just" eaLnBrk="1" hangingPunct="1">
              <a:spcBef>
                <a:spcPct val="0"/>
              </a:spcBef>
            </a:pPr>
            <a:r>
              <a:rPr lang="en-US" smtClean="0"/>
              <a:t>■ A set of JSP pages</a:t>
            </a:r>
          </a:p>
          <a:p>
            <a:pPr lvl="1" algn="just" eaLnBrk="1" hangingPunct="1">
              <a:spcBef>
                <a:spcPct val="0"/>
              </a:spcBef>
            </a:pPr>
            <a:r>
              <a:rPr lang="en-US" smtClean="0"/>
              <a:t>■ A set of backing beans, which are JavaBeans components that define properties and functions for UI components on a page</a:t>
            </a:r>
          </a:p>
          <a:p>
            <a:pPr lvl="1" algn="just" eaLnBrk="1" hangingPunct="1">
              <a:spcBef>
                <a:spcPct val="0"/>
              </a:spcBef>
            </a:pPr>
            <a:r>
              <a:rPr lang="en-US" smtClean="0"/>
              <a:t>■ An application configuration resource file(faces-config.xml), which defines page navigation rules and configures beans and other components. </a:t>
            </a:r>
          </a:p>
          <a:p>
            <a:pPr lvl="1" algn="just" eaLnBrk="1" hangingPunct="1">
              <a:spcBef>
                <a:spcPct val="0"/>
              </a:spcBef>
            </a:pPr>
            <a:r>
              <a:rPr lang="en-US" smtClean="0"/>
              <a:t>■ A deployment descriptor (a web.xml file) which maps the Faces Servlet instance to be loaded on application startup</a:t>
            </a:r>
          </a:p>
          <a:p>
            <a:pPr algn="just" eaLnBrk="1" hangingPunct="1">
              <a:spcBef>
                <a:spcPct val="0"/>
              </a:spcBef>
            </a:pPr>
            <a:r>
              <a:rPr lang="en-US" smtClean="0"/>
              <a:t>A Java Server Faces application that includes JSP pages uses the standard tag libraries defined by Java Server Faces technology for representing UI components and other objects (validators, converters, event handlers and listeners) on the page.</a:t>
            </a:r>
          </a:p>
          <a:p>
            <a:pPr algn="just" eaLnBrk="1" hangingPunct="1">
              <a:spcBef>
                <a:spcPct val="0"/>
              </a:spcBef>
            </a:pPr>
            <a:endParaRPr lang="en-US" smtClean="0"/>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B0639E-90CF-416C-AB9F-67A688715E06}" type="slidenum">
              <a:rPr lang="en-US" smtClean="0"/>
              <a:pPr fontAlgn="base">
                <a:spcBef>
                  <a:spcPct val="0"/>
                </a:spcBef>
                <a:spcAft>
                  <a:spcPct val="0"/>
                </a:spcAft>
                <a:defRPr/>
              </a:pPr>
              <a:t>44</a:t>
            </a:fld>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4431AE-4428-4915-A70E-185749DC95B5}" type="slidenum">
              <a:rPr lang="en-US" smtClean="0"/>
              <a:pPr fontAlgn="base">
                <a:spcBef>
                  <a:spcPct val="0"/>
                </a:spcBef>
                <a:spcAft>
                  <a:spcPct val="0"/>
                </a:spcAft>
                <a:defRPr/>
              </a:pPr>
              <a:t>45</a:t>
            </a:fld>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t>All Java Server Faces applications must include a mapping to the Faces Servlet instance in the deployment descriptors. The Faces Servlet instance intercepts all incoming requests and passes them for further processing. The following deployment descriptor performs the mapping to the Faces Servlet instance:</a:t>
            </a:r>
          </a:p>
          <a:p>
            <a:pPr algn="just" eaLnBrk="1" hangingPunct="1">
              <a:spcBef>
                <a:spcPct val="0"/>
              </a:spcBef>
            </a:pPr>
            <a:r>
              <a:rPr lang="en-US" smtClean="0"/>
              <a:t>&lt;servlet&gt;</a:t>
            </a:r>
          </a:p>
          <a:p>
            <a:pPr algn="just" eaLnBrk="1" hangingPunct="1">
              <a:spcBef>
                <a:spcPct val="0"/>
              </a:spcBef>
            </a:pPr>
            <a:r>
              <a:rPr lang="en-US" smtClean="0"/>
              <a:t>	&lt;display-name&gt;FacesServlet&lt;/display-name&gt;</a:t>
            </a:r>
          </a:p>
          <a:p>
            <a:pPr algn="just" eaLnBrk="1" hangingPunct="1">
              <a:spcBef>
                <a:spcPct val="0"/>
              </a:spcBef>
            </a:pPr>
            <a:r>
              <a:rPr lang="en-US" smtClean="0"/>
              <a:t>	&lt;servlet-name&gt;FacesServlet&lt;/servlet-name&gt;</a:t>
            </a:r>
          </a:p>
          <a:p>
            <a:pPr algn="just" eaLnBrk="1" hangingPunct="1">
              <a:spcBef>
                <a:spcPct val="0"/>
              </a:spcBef>
            </a:pPr>
            <a:r>
              <a:rPr lang="en-US" smtClean="0"/>
              <a:t>	&lt;servlet-class&gt;javax.faces.webapp.FacesServlet&lt;/servlet-class&gt;</a:t>
            </a:r>
          </a:p>
          <a:p>
            <a:pPr algn="just" eaLnBrk="1" hangingPunct="1">
              <a:spcBef>
                <a:spcPct val="0"/>
              </a:spcBef>
            </a:pPr>
            <a:r>
              <a:rPr lang="en-US" smtClean="0"/>
              <a:t>	&lt;load-on-startup&gt;1&lt;/load-on-startup&gt;</a:t>
            </a:r>
          </a:p>
          <a:p>
            <a:pPr algn="just" eaLnBrk="1" hangingPunct="1">
              <a:spcBef>
                <a:spcPct val="0"/>
              </a:spcBef>
            </a:pPr>
            <a:r>
              <a:rPr lang="en-US" smtClean="0"/>
              <a:t>&lt;/servlet&gt;</a:t>
            </a:r>
          </a:p>
          <a:p>
            <a:pPr algn="just" eaLnBrk="1" hangingPunct="1">
              <a:spcBef>
                <a:spcPct val="0"/>
              </a:spcBef>
            </a:pPr>
            <a:r>
              <a:rPr lang="en-US" smtClean="0"/>
              <a:t>&lt;servlet-mapping&gt;</a:t>
            </a:r>
          </a:p>
          <a:p>
            <a:pPr algn="just" eaLnBrk="1" hangingPunct="1">
              <a:spcBef>
                <a:spcPct val="0"/>
              </a:spcBef>
            </a:pPr>
            <a:r>
              <a:rPr lang="en-US" smtClean="0"/>
              <a:t>	&lt;servlet-name&gt;FacesServlet&lt;/servlet-name&gt;</a:t>
            </a:r>
          </a:p>
          <a:p>
            <a:pPr algn="just" eaLnBrk="1" hangingPunct="1">
              <a:spcBef>
                <a:spcPct val="0"/>
              </a:spcBef>
            </a:pPr>
            <a:r>
              <a:rPr lang="en-US" smtClean="0"/>
              <a:t>	&lt;url-pattern&gt;/faces/*&lt;/url-pattern&gt;</a:t>
            </a:r>
          </a:p>
          <a:p>
            <a:pPr algn="just" eaLnBrk="1" hangingPunct="1">
              <a:spcBef>
                <a:spcPct val="0"/>
              </a:spcBef>
            </a:pPr>
            <a:r>
              <a:rPr lang="en-US" smtClean="0"/>
              <a:t>&lt;/servlet-mapping&gt;</a:t>
            </a:r>
          </a:p>
          <a:p>
            <a:pPr algn="just" eaLnBrk="1" hangingPunct="1">
              <a:spcBef>
                <a:spcPct val="0"/>
              </a:spcBef>
            </a:pPr>
            <a:r>
              <a:rPr lang="en-US" smtClean="0"/>
              <a:t>The &lt;load-on-startup&gt; sub-element indicates the order in which each servlet should be loaded. Lower positive values are loaded first. If the value is negative or unspecified, then the container can load the servlet at anytime.</a:t>
            </a:r>
          </a:p>
          <a:p>
            <a:pPr algn="just" eaLnBrk="1" hangingPunct="1">
              <a:spcBef>
                <a:spcPct val="0"/>
              </a:spcBef>
            </a:pPr>
            <a:r>
              <a:rPr lang="en-US" smtClean="0"/>
              <a:t>The mapping to Faces Servlet shown above uses a </a:t>
            </a:r>
            <a:r>
              <a:rPr lang="en-US" b="1" smtClean="0"/>
              <a:t>prefix mapping </a:t>
            </a:r>
            <a:r>
              <a:rPr lang="en-US" smtClean="0"/>
              <a:t>to identify a JSP page as having Java Server Faces components. Because of this, the URL to the first JSP page of the </a:t>
            </a:r>
            <a:r>
              <a:rPr lang="fr-FR" smtClean="0"/>
              <a:t>our Simple Java Server Faces Application </a:t>
            </a:r>
            <a:r>
              <a:rPr lang="en-US" smtClean="0"/>
              <a:t>application must include the mapping.</a:t>
            </a:r>
          </a:p>
          <a:p>
            <a:pPr algn="just" eaLnBrk="1" hangingPunct="1">
              <a:spcBef>
                <a:spcPct val="0"/>
              </a:spcBef>
            </a:pPr>
            <a:r>
              <a:rPr lang="en-US" smtClean="0"/>
              <a:t>e.g.: http://localhost:8080/JSFDemo</a:t>
            </a:r>
            <a:r>
              <a:rPr lang="en-US" b="1" smtClean="0"/>
              <a:t>/faces/</a:t>
            </a:r>
            <a:r>
              <a:rPr lang="en-US" smtClean="0"/>
              <a:t>login.jsp</a:t>
            </a:r>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E9324A-3F2F-4418-BA7A-88DC03106FA0}" type="slidenum">
              <a:rPr lang="en-US" smtClean="0"/>
              <a:pPr fontAlgn="base">
                <a:spcBef>
                  <a:spcPct val="0"/>
                </a:spcBef>
                <a:spcAft>
                  <a:spcPct val="0"/>
                </a:spcAft>
                <a:defRPr/>
              </a:pPr>
              <a:t>46</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D292B445-94D6-4B7A-AAD9-2C9F6BAD5930}" type="slidenum">
              <a:rPr lang="en-US" smtClean="0"/>
              <a:pPr eaLnBrk="1" fontAlgn="base" hangingPunct="1">
                <a:spcBef>
                  <a:spcPct val="0"/>
                </a:spcBef>
                <a:spcAft>
                  <a:spcPct val="0"/>
                </a:spcAft>
              </a:pPr>
              <a:t>7</a:t>
            </a:fld>
            <a:endParaRPr lang="en-US" smtClean="0"/>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p:txBody>
          <a:bodyPr wrap="square" numCol="1" anchor="t" anchorCtr="0" compatLnSpc="1">
            <a:prstTxWarp prst="textNoShape">
              <a:avLst/>
            </a:prstTxWarp>
          </a:bodyPr>
          <a:lstStyle/>
          <a:p>
            <a:pPr marL="228600" indent="-228600" eaLnBrk="1" hangingPunct="1">
              <a:spcBef>
                <a:spcPct val="0"/>
              </a:spcBef>
              <a:defRPr/>
            </a:pPr>
            <a:r>
              <a:rPr lang="en-US" dirty="0" smtClean="0">
                <a:latin typeface="Arial" charset="0"/>
              </a:rPr>
              <a:t>TLD – Tag Library Descriptor – is an XML file that describes the mapping between the custom tag and its tag handler.</a:t>
            </a:r>
          </a:p>
          <a:p>
            <a:pPr marL="228600" indent="-228600" eaLnBrk="1" hangingPunct="1">
              <a:spcBef>
                <a:spcPct val="0"/>
              </a:spcBef>
              <a:buFontTx/>
              <a:buChar char="•"/>
              <a:defRPr/>
            </a:pPr>
            <a:r>
              <a:rPr lang="en-US" dirty="0" smtClean="0">
                <a:latin typeface="Arial" charset="0"/>
              </a:rPr>
              <a:t>There are two ways in which we can specify the mapping in the URI.</a:t>
            </a:r>
          </a:p>
          <a:p>
            <a:pPr marL="685800" lvl="1" indent="-228600" eaLnBrk="1" hangingPunct="1">
              <a:spcBef>
                <a:spcPct val="0"/>
              </a:spcBef>
              <a:buFontTx/>
              <a:buAutoNum type="arabicPeriod"/>
              <a:defRPr/>
            </a:pPr>
            <a:r>
              <a:rPr lang="en-US" dirty="0" smtClean="0">
                <a:latin typeface="Arial" charset="0"/>
              </a:rPr>
              <a:t>Specify a URL (relative or absolute) to the TLD file. </a:t>
            </a:r>
            <a:r>
              <a:rPr lang="en-US" b="1" dirty="0" smtClean="0">
                <a:latin typeface="Arial" charset="0"/>
              </a:rPr>
              <a:t>(NOT PREFERRED)</a:t>
            </a:r>
          </a:p>
          <a:p>
            <a:pPr marL="1143000" lvl="2" indent="-228600" eaLnBrk="1" hangingPunct="1">
              <a:spcBef>
                <a:spcPct val="0"/>
              </a:spcBef>
              <a:defRPr/>
            </a:pPr>
            <a:r>
              <a:rPr lang="en-US" dirty="0" smtClean="0">
                <a:latin typeface="Arial" charset="0"/>
              </a:rPr>
              <a:t>Ex: </a:t>
            </a:r>
            <a:r>
              <a:rPr lang="en-US" b="1" dirty="0" smtClean="0">
                <a:latin typeface="Arial" charset="0"/>
              </a:rPr>
              <a:t>&lt;%@ taglib uri = “/WEB-INF/c.tld” prefix = “c” %&gt;</a:t>
            </a:r>
            <a:r>
              <a:rPr lang="en-US" dirty="0" smtClean="0">
                <a:latin typeface="Arial" charset="0"/>
              </a:rPr>
              <a:t> </a:t>
            </a:r>
          </a:p>
          <a:p>
            <a:pPr marL="685800" lvl="1" indent="-228600" eaLnBrk="1" hangingPunct="1">
              <a:spcBef>
                <a:spcPct val="0"/>
              </a:spcBef>
              <a:buFontTx/>
              <a:buAutoNum type="arabicPeriod"/>
              <a:defRPr/>
            </a:pPr>
            <a:r>
              <a:rPr lang="en-US" dirty="0" smtClean="0">
                <a:latin typeface="Arial" charset="0"/>
              </a:rPr>
              <a:t>Provide logical name / URL mapping within the Web Application’s web.xml file and then use the logical name as the value for the </a:t>
            </a:r>
            <a:r>
              <a:rPr lang="en-US" b="1" dirty="0" smtClean="0">
                <a:latin typeface="Arial" charset="0"/>
              </a:rPr>
              <a:t>uri</a:t>
            </a:r>
            <a:r>
              <a:rPr lang="en-US" dirty="0" smtClean="0">
                <a:latin typeface="Arial" charset="0"/>
              </a:rPr>
              <a:t> attribute in the taglib directive. </a:t>
            </a:r>
            <a:r>
              <a:rPr lang="en-US" b="1" dirty="0" smtClean="0">
                <a:latin typeface="Arial" charset="0"/>
              </a:rPr>
              <a:t>(MOST PREFERRED)</a:t>
            </a:r>
          </a:p>
          <a:p>
            <a:pPr marL="685800" lvl="1" indent="-228600" eaLnBrk="1" hangingPunct="1">
              <a:spcBef>
                <a:spcPct val="0"/>
              </a:spcBef>
              <a:buFontTx/>
              <a:buChar char="•"/>
              <a:defRPr/>
            </a:pPr>
            <a:endParaRPr lang="en-US" dirty="0" smtClean="0">
              <a:latin typeface="Arial" charset="0"/>
            </a:endParaRPr>
          </a:p>
          <a:p>
            <a:pPr marL="228600" indent="-228600" eaLnBrk="1" hangingPunct="1">
              <a:spcBef>
                <a:spcPct val="0"/>
              </a:spcBef>
              <a:defRPr/>
            </a:pPr>
            <a:endParaRPr lang="en-US" dirty="0" smtClean="0">
              <a:latin typeface="Arial" charset="0"/>
            </a:endParaRPr>
          </a:p>
          <a:p>
            <a:pPr marL="228600" indent="-228600" eaLnBrk="1" hangingPunct="1">
              <a:spcBef>
                <a:spcPct val="0"/>
              </a:spcBef>
              <a:defRPr/>
            </a:pPr>
            <a:endParaRPr 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lgn="just" eaLnBrk="1" fontAlgn="auto" hangingPunct="1">
              <a:spcBef>
                <a:spcPts val="0"/>
              </a:spcBef>
              <a:spcAft>
                <a:spcPts val="0"/>
              </a:spcAft>
              <a:defRPr/>
            </a:pPr>
            <a:r>
              <a:rPr lang="en-US" dirty="0" smtClean="0"/>
              <a:t>This step involves laying out User Interface (UI) components on the pages with which the user interacts with the application. (The form elements used on the JSF page like textbox, radio button, checkbox etc are represented using UI components )</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In order to use Java Server Faces components in JSP pages, you need to give your pages access to the two standard tag libraries, the </a:t>
            </a:r>
            <a:r>
              <a:rPr lang="en-US" b="1" dirty="0" smtClean="0"/>
              <a:t>HTML component tag library</a:t>
            </a:r>
            <a:r>
              <a:rPr lang="en-US" dirty="0" smtClean="0"/>
              <a:t> and the </a:t>
            </a:r>
            <a:r>
              <a:rPr lang="en-US" b="1" dirty="0" smtClean="0"/>
              <a:t>core tag library</a:t>
            </a:r>
            <a:r>
              <a:rPr lang="en-US" dirty="0" smtClean="0"/>
              <a:t> using taglib declarations:</a:t>
            </a:r>
          </a:p>
          <a:p>
            <a:pPr algn="just" eaLnBrk="1" fontAlgn="auto" hangingPunct="1">
              <a:spcBef>
                <a:spcPts val="0"/>
              </a:spcBef>
              <a:spcAft>
                <a:spcPts val="0"/>
              </a:spcAft>
              <a:defRPr/>
            </a:pPr>
            <a:r>
              <a:rPr lang="pt-BR" b="1" dirty="0" smtClean="0"/>
              <a:t>&lt;%@ taglib uri="http://java.sun.com/jsf/html" prefix="h" %&gt;</a:t>
            </a:r>
          </a:p>
          <a:p>
            <a:pPr algn="just" eaLnBrk="1" fontAlgn="auto" hangingPunct="1">
              <a:spcBef>
                <a:spcPts val="0"/>
              </a:spcBef>
              <a:spcAft>
                <a:spcPts val="0"/>
              </a:spcAft>
              <a:defRPr/>
            </a:pPr>
            <a:r>
              <a:rPr lang="it-IT" b="1" dirty="0" smtClean="0"/>
              <a:t>&lt;%@ taglib uri="http:.//java.sun.com/jsf/core" prefix="f" %&gt;</a:t>
            </a:r>
          </a:p>
          <a:p>
            <a:pPr algn="just" eaLnBrk="1" fontAlgn="auto" hangingPunct="1">
              <a:spcBef>
                <a:spcPts val="0"/>
              </a:spcBef>
              <a:spcAft>
                <a:spcPts val="0"/>
              </a:spcAft>
              <a:defRPr/>
            </a:pPr>
            <a:r>
              <a:rPr lang="en-US" dirty="0" smtClean="0"/>
              <a:t>The first taglib declaration declares the HTML component tag library with a prefix, </a:t>
            </a:r>
            <a:r>
              <a:rPr lang="en-US" b="1" dirty="0" smtClean="0"/>
              <a:t>h</a:t>
            </a:r>
            <a:r>
              <a:rPr lang="en-US" dirty="0" smtClean="0"/>
              <a:t>. All component tags in the page have this prefix. </a:t>
            </a:r>
          </a:p>
          <a:p>
            <a:pPr algn="just" eaLnBrk="1" fontAlgn="auto" hangingPunct="1">
              <a:spcBef>
                <a:spcPts val="0"/>
              </a:spcBef>
              <a:spcAft>
                <a:spcPts val="0"/>
              </a:spcAft>
              <a:defRPr/>
            </a:pPr>
            <a:r>
              <a:rPr lang="en-US" dirty="0" smtClean="0"/>
              <a:t>The core tag library is declared with the prefix </a:t>
            </a:r>
            <a:r>
              <a:rPr lang="en-US" b="1" dirty="0" smtClean="0"/>
              <a:t>f</a:t>
            </a:r>
            <a:r>
              <a:rPr lang="en-US" dirty="0" smtClean="0"/>
              <a:t>. All core tags in the page have this prefix.</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All Java Server Faces pages are represented by a tree of components, called a </a:t>
            </a:r>
            <a:r>
              <a:rPr lang="en-US" b="1" dirty="0" smtClean="0"/>
              <a:t>view</a:t>
            </a:r>
            <a:r>
              <a:rPr lang="en-US" dirty="0" smtClean="0"/>
              <a:t>. The view tag </a:t>
            </a:r>
            <a:r>
              <a:rPr lang="en-US" b="1" dirty="0" smtClean="0"/>
              <a:t>&lt;f:view&gt; </a:t>
            </a:r>
            <a:r>
              <a:rPr lang="en-US" dirty="0" smtClean="0"/>
              <a:t>represents the root of the view. All Java Server Faces component tags must be inside of a view tag, which is defined in the core tag library.</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The form tag </a:t>
            </a:r>
            <a:r>
              <a:rPr lang="en-US" b="1" dirty="0" smtClean="0"/>
              <a:t>&lt;h:form&gt;</a:t>
            </a:r>
            <a:r>
              <a:rPr lang="en-US" dirty="0" smtClean="0"/>
              <a:t> represents an input form component, which allows the user to input some data and submit it to the server, usually by clicking a button. All UI component tags that represent editable components (such as text fields and menus) must be nested inside the form tag. An ID attribute can be specified for the form tag. This ID maps to the associated form UI component on the server.</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The </a:t>
            </a:r>
            <a:r>
              <a:rPr lang="en-US" b="1" dirty="0" smtClean="0"/>
              <a:t>&lt;h:outputText&gt;</a:t>
            </a:r>
            <a:r>
              <a:rPr lang="en-US" dirty="0" smtClean="0"/>
              <a:t> tag represents a label. The </a:t>
            </a:r>
            <a:r>
              <a:rPr lang="en-US" b="1" dirty="0" smtClean="0"/>
              <a:t>value</a:t>
            </a:r>
            <a:r>
              <a:rPr lang="en-US" dirty="0" smtClean="0"/>
              <a:t> attribute specifies the text to be displayed on the label.</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The </a:t>
            </a:r>
            <a:r>
              <a:rPr lang="en-US" b="1" dirty="0" smtClean="0"/>
              <a:t>&lt;h:inputText&gt;</a:t>
            </a:r>
            <a:r>
              <a:rPr lang="en-US" dirty="0" smtClean="0"/>
              <a:t> tag represents a text field component. The </a:t>
            </a:r>
            <a:r>
              <a:rPr lang="en-US" b="1" dirty="0" smtClean="0"/>
              <a:t>&lt;h:inputSecret&gt;</a:t>
            </a:r>
            <a:r>
              <a:rPr lang="en-US" dirty="0" smtClean="0"/>
              <a:t> tag represents a password field component which allows an user to enter a string without the actual string appearing on the screen/browser. The </a:t>
            </a:r>
            <a:r>
              <a:rPr lang="en-US" b="1" dirty="0" smtClean="0"/>
              <a:t>id</a:t>
            </a:r>
            <a:r>
              <a:rPr lang="en-US" dirty="0" smtClean="0"/>
              <a:t> attribute corresponds to the ID of the component object represented by this tag. In this case, an id attribute is required because the message tag (which is used to display validation error messages) needs it to refer to the username component. </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The </a:t>
            </a:r>
            <a:r>
              <a:rPr lang="en-US" b="1" dirty="0" smtClean="0"/>
              <a:t>&lt;h:commandButton&gt;</a:t>
            </a:r>
            <a:r>
              <a:rPr lang="en-US" dirty="0" smtClean="0"/>
              <a:t> tag represents the html button used to submit the data entered in the text field. The action attribute specifies an outcome which is used by the navigation system to decide the page(view) to be displayed to the user.</a:t>
            </a:r>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623F7F-026A-4F6A-B5A4-A389ACF12EBC}" type="slidenum">
              <a:rPr lang="en-US" smtClean="0"/>
              <a:pPr fontAlgn="base">
                <a:spcBef>
                  <a:spcPct val="0"/>
                </a:spcBef>
                <a:spcAft>
                  <a:spcPct val="0"/>
                </a:spcAft>
                <a:defRPr/>
              </a:pPr>
              <a:t>47</a:t>
            </a:fld>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b="1" smtClean="0"/>
              <a:t>Static navigation</a:t>
            </a:r>
          </a:p>
          <a:p>
            <a:pPr algn="just" eaLnBrk="1" hangingPunct="1">
              <a:spcBef>
                <a:spcPct val="0"/>
              </a:spcBef>
            </a:pPr>
            <a:endParaRPr lang="en-US" b="1" smtClean="0"/>
          </a:p>
          <a:p>
            <a:pPr algn="just" eaLnBrk="1" hangingPunct="1">
              <a:spcBef>
                <a:spcPct val="0"/>
              </a:spcBef>
            </a:pPr>
            <a:r>
              <a:rPr lang="en-US" b="1" smtClean="0"/>
              <a:t>Configuring Navigation Rules in faces-config.xml</a:t>
            </a:r>
          </a:p>
          <a:p>
            <a:pPr algn="just" eaLnBrk="1" hangingPunct="1">
              <a:spcBef>
                <a:spcPct val="0"/>
              </a:spcBef>
            </a:pPr>
            <a:r>
              <a:rPr lang="en-US" smtClean="0"/>
              <a:t>Navigation rules for the application is configured in faces-config.xml using &lt;navigation-rule&gt; element. </a:t>
            </a:r>
          </a:p>
          <a:p>
            <a:pPr algn="just" eaLnBrk="1" hangingPunct="1">
              <a:spcBef>
                <a:spcPct val="0"/>
              </a:spcBef>
            </a:pPr>
            <a:r>
              <a:rPr lang="en-US" smtClean="0"/>
              <a:t>Each navigation rule element defines the navigation rules for each view (JSP Page) in the application.</a:t>
            </a:r>
          </a:p>
          <a:p>
            <a:pPr algn="just" eaLnBrk="1" hangingPunct="1">
              <a:spcBef>
                <a:spcPct val="0"/>
              </a:spcBef>
            </a:pPr>
            <a:r>
              <a:rPr lang="en-US" smtClean="0"/>
              <a:t>Each &lt;navigation-rule&gt; element will have a  single &lt;from-view-id&gt; element which specifies the page name(View) that initiates the navigation. Each &lt;navigation-rule&gt; element can have multiple &lt;navigation-case&gt; elements.</a:t>
            </a:r>
          </a:p>
          <a:p>
            <a:pPr algn="just" eaLnBrk="1" hangingPunct="1">
              <a:spcBef>
                <a:spcPct val="0"/>
              </a:spcBef>
            </a:pPr>
            <a:r>
              <a:rPr lang="en-US" smtClean="0"/>
              <a:t>Each &lt;navigation-case&gt; has  a single &lt;from-outcome&gt; and &lt;to-view-id&gt; as child elements. </a:t>
            </a:r>
          </a:p>
          <a:p>
            <a:pPr algn="just" eaLnBrk="1" hangingPunct="1">
              <a:spcBef>
                <a:spcPct val="0"/>
              </a:spcBef>
            </a:pPr>
            <a:r>
              <a:rPr lang="en-US" smtClean="0"/>
              <a:t>The &lt;from-outcome&gt; element’s text node is associated with the return value of the action method of the view(or action attribute) which decides the page to be navigated to, specified in &lt;to-view-id&gt; element.</a:t>
            </a:r>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A21672-39C7-4000-A4E0-FB8879D86E6C}" type="slidenum">
              <a:rPr lang="en-US" smtClean="0"/>
              <a:pPr fontAlgn="base">
                <a:spcBef>
                  <a:spcPct val="0"/>
                </a:spcBef>
                <a:spcAft>
                  <a:spcPct val="0"/>
                </a:spcAft>
                <a:defRPr/>
              </a:pPr>
              <a:t>48</a:t>
            </a:fld>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b="1" smtClean="0"/>
              <a:t>Backing Beans</a:t>
            </a:r>
            <a:r>
              <a:rPr lang="en-US" smtClean="0"/>
              <a:t>: In JSF paradigm each view is backed by a Java Bean which holds the state(values) of the UI components defined on the page. </a:t>
            </a:r>
          </a:p>
          <a:p>
            <a:pPr algn="just" eaLnBrk="1" hangingPunct="1">
              <a:spcBef>
                <a:spcPct val="0"/>
              </a:spcBef>
            </a:pPr>
            <a:r>
              <a:rPr lang="en-US" smtClean="0"/>
              <a:t> A Typical JSF application will have many java beans, with each one tied to a view. These beans are called </a:t>
            </a:r>
            <a:r>
              <a:rPr lang="en-US" b="1" smtClean="0"/>
              <a:t>Backing Beans</a:t>
            </a:r>
            <a:r>
              <a:rPr lang="en-US" smtClean="0"/>
              <a:t>. </a:t>
            </a:r>
          </a:p>
          <a:p>
            <a:pPr algn="just" eaLnBrk="1" hangingPunct="1">
              <a:spcBef>
                <a:spcPct val="0"/>
              </a:spcBef>
            </a:pPr>
            <a:r>
              <a:rPr lang="en-US" smtClean="0"/>
              <a:t>Backing Beans will have data members and corresponding getter/setter methods for these data members which store the component’s value. They also have additional methods which respond to the events fired by the components. </a:t>
            </a:r>
          </a:p>
          <a:p>
            <a:pPr algn="just" eaLnBrk="1" hangingPunct="1">
              <a:spcBef>
                <a:spcPct val="0"/>
              </a:spcBef>
            </a:pPr>
            <a:endParaRPr lang="en-US" smtClean="0"/>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1ED0CC-0D75-4AB2-A518-3262A5E872A3}" type="slidenum">
              <a:rPr lang="en-US" smtClean="0"/>
              <a:pPr fontAlgn="base">
                <a:spcBef>
                  <a:spcPct val="0"/>
                </a:spcBef>
                <a:spcAft>
                  <a:spcPct val="0"/>
                </a:spcAft>
                <a:defRPr/>
              </a:pPr>
              <a:t>49</a:t>
            </a:fld>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t>In traditional Java web applications, bean objects were created using &lt;jsp:useBean&gt; tag or in Java code. In JSF applications, this object creation is done through a central application configuration file instead(faces-config.xml). The idea behind this feature, called the Managed Bean Creation facility is simple, any time you reference a bean the facility will create the bean, initialize it, and store it in the proper scope(request, session, application) if it doesn't already exist. (If the bean already exists, it will be returned.)</a:t>
            </a:r>
          </a:p>
          <a:p>
            <a:pPr algn="just" eaLnBrk="1" hangingPunct="1">
              <a:spcBef>
                <a:spcPct val="0"/>
              </a:spcBef>
            </a:pPr>
            <a:r>
              <a:rPr lang="en-US" smtClean="0"/>
              <a:t> Beans that are configured to use the Managed Bean Creation facility are called managed beans. Each bean to be used by the application will be declared in &lt;managed-bean&gt; tag in faces-config.xml. The bean will be given a logical name for the given class using the &lt;managed-bean-name&gt; and &lt;managed-bean-class&gt; respectively. The scope of the bean will be given in the &lt;managed-bean-scope&gt; element as shown on the slide.</a:t>
            </a:r>
          </a:p>
          <a:p>
            <a:pPr algn="just" eaLnBrk="1" hangingPunct="1">
              <a:spcBef>
                <a:spcPct val="0"/>
              </a:spcBef>
            </a:pPr>
            <a:endParaRPr lang="en-US" smtClean="0"/>
          </a:p>
          <a:p>
            <a:pPr algn="just" eaLnBrk="1" hangingPunct="1">
              <a:spcBef>
                <a:spcPct val="0"/>
              </a:spcBef>
            </a:pPr>
            <a:r>
              <a:rPr lang="en-US" smtClean="0"/>
              <a:t>The bean properties can also be initialized to some values using this facility. More on this covered in later part of the slides.</a:t>
            </a:r>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6DA99E-7672-4655-946C-6B9871EC1B56}" type="slidenum">
              <a:rPr lang="en-US" smtClean="0"/>
              <a:pPr fontAlgn="base">
                <a:spcBef>
                  <a:spcPct val="0"/>
                </a:spcBef>
                <a:spcAft>
                  <a:spcPct val="0"/>
                </a:spcAft>
                <a:defRPr/>
              </a:pPr>
              <a:t>50</a:t>
            </a:fld>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lgn="just" eaLnBrk="1" fontAlgn="auto" hangingPunct="1">
              <a:spcBef>
                <a:spcPts val="0"/>
              </a:spcBef>
              <a:spcAft>
                <a:spcPts val="0"/>
              </a:spcAft>
              <a:defRPr/>
            </a:pPr>
            <a:r>
              <a:rPr lang="en-US" b="1" dirty="0" smtClean="0"/>
              <a:t>Three types of bindings are possible</a:t>
            </a:r>
            <a:endParaRPr lang="en-US" dirty="0" smtClean="0"/>
          </a:p>
          <a:p>
            <a:pPr algn="just" eaLnBrk="1" fontAlgn="auto" hangingPunct="1">
              <a:spcBef>
                <a:spcPts val="0"/>
              </a:spcBef>
              <a:spcAft>
                <a:spcPts val="0"/>
              </a:spcAft>
              <a:defRPr/>
            </a:pPr>
            <a:r>
              <a:rPr lang="en-US" dirty="0" smtClean="0"/>
              <a:t> </a:t>
            </a:r>
          </a:p>
          <a:p>
            <a:pPr algn="just" eaLnBrk="1" fontAlgn="auto" hangingPunct="1">
              <a:spcBef>
                <a:spcPts val="0"/>
              </a:spcBef>
              <a:spcAft>
                <a:spcPts val="0"/>
              </a:spcAft>
              <a:defRPr/>
            </a:pPr>
            <a:r>
              <a:rPr lang="en-US" b="1" dirty="0" smtClean="0"/>
              <a:t>Value binding:</a:t>
            </a:r>
            <a:r>
              <a:rPr lang="en-US" dirty="0" smtClean="0"/>
              <a:t> When the backing bean's property is bind to a component tag's value attribute </a:t>
            </a:r>
          </a:p>
          <a:p>
            <a:pPr algn="just" eaLnBrk="1" fontAlgn="auto" hangingPunct="1">
              <a:spcBef>
                <a:spcPts val="0"/>
              </a:spcBef>
              <a:spcAft>
                <a:spcPts val="0"/>
              </a:spcAft>
              <a:defRPr/>
            </a:pPr>
            <a:r>
              <a:rPr lang="en-US" dirty="0" smtClean="0"/>
              <a:t>&lt;h:inputText id=</a:t>
            </a:r>
            <a:r>
              <a:rPr lang="en-US" i="1" dirty="0" smtClean="0"/>
              <a:t>"username“ </a:t>
            </a:r>
            <a:r>
              <a:rPr lang="en-US" dirty="0" smtClean="0"/>
              <a:t>value=</a:t>
            </a:r>
            <a:r>
              <a:rPr lang="en-US" i="1" dirty="0" smtClean="0"/>
              <a:t>"#{loginBean.loginId}"</a:t>
            </a:r>
            <a:r>
              <a:rPr lang="en-US" dirty="0" smtClean="0"/>
              <a:t>&gt;&lt;/h:inputText&gt;</a:t>
            </a:r>
          </a:p>
          <a:p>
            <a:pPr algn="just" eaLnBrk="1" fontAlgn="auto" hangingPunct="1">
              <a:spcBef>
                <a:spcPts val="0"/>
              </a:spcBef>
              <a:spcAft>
                <a:spcPts val="0"/>
              </a:spcAft>
              <a:defRPr/>
            </a:pPr>
            <a:r>
              <a:rPr lang="en-US" dirty="0" smtClean="0"/>
              <a:t> </a:t>
            </a:r>
          </a:p>
          <a:p>
            <a:pPr algn="just" eaLnBrk="1" fontAlgn="auto" hangingPunct="1">
              <a:spcBef>
                <a:spcPts val="0"/>
              </a:spcBef>
              <a:spcAft>
                <a:spcPts val="0"/>
              </a:spcAft>
              <a:defRPr/>
            </a:pPr>
            <a:r>
              <a:rPr lang="en-US" dirty="0" smtClean="0"/>
              <a:t>Here, loginId property of the LoginBean is bound to the inputText component. Whenever the user submits the form containing this component the bean property is synchronized with the user entered input automatically and vice versa. (Whenever the bean property's value is changed on the server side based on some business logic the same gets reflected in the UI component when the page is redisplayed). </a:t>
            </a:r>
          </a:p>
          <a:p>
            <a:pPr algn="just" eaLnBrk="1" fontAlgn="auto" hangingPunct="1">
              <a:spcBef>
                <a:spcPts val="0"/>
              </a:spcBef>
              <a:spcAft>
                <a:spcPts val="0"/>
              </a:spcAft>
              <a:defRPr/>
            </a:pPr>
            <a:r>
              <a:rPr lang="en-US" dirty="0" smtClean="0"/>
              <a:t>  </a:t>
            </a:r>
          </a:p>
          <a:p>
            <a:pPr algn="just" eaLnBrk="1" fontAlgn="auto" hangingPunct="1">
              <a:spcBef>
                <a:spcPts val="0"/>
              </a:spcBef>
              <a:spcAft>
                <a:spcPts val="0"/>
              </a:spcAft>
              <a:defRPr/>
            </a:pPr>
            <a:r>
              <a:rPr lang="en-US" b="1" dirty="0" smtClean="0"/>
              <a:t>Method binding: </a:t>
            </a:r>
            <a:r>
              <a:rPr lang="en-US" dirty="0" smtClean="0"/>
              <a:t>A component tag has a set of attributes for referencing backing bean methods that can perform certain functions for the component associated with the tag. </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b="1" dirty="0" smtClean="0"/>
              <a:t>Tag Attribute	Method's Function</a:t>
            </a:r>
            <a:endParaRPr lang="en-US" dirty="0" smtClean="0"/>
          </a:p>
          <a:p>
            <a:pPr algn="just" eaLnBrk="1" fontAlgn="auto" hangingPunct="1">
              <a:spcBef>
                <a:spcPts val="0"/>
              </a:spcBef>
              <a:spcAft>
                <a:spcPts val="0"/>
              </a:spcAft>
              <a:defRPr/>
            </a:pPr>
            <a:r>
              <a:rPr lang="en-US" dirty="0" smtClean="0"/>
              <a:t>action		Refers to a bean method that performs navigation processing and returns a logical String outcome </a:t>
            </a:r>
          </a:p>
          <a:p>
            <a:pPr algn="just" eaLnBrk="1" fontAlgn="auto" hangingPunct="1">
              <a:spcBef>
                <a:spcPts val="0"/>
              </a:spcBef>
              <a:spcAft>
                <a:spcPts val="0"/>
              </a:spcAft>
              <a:defRPr/>
            </a:pPr>
            <a:r>
              <a:rPr lang="en-US" dirty="0" smtClean="0"/>
              <a:t>actionListener	Refers to a bean method that handles action events</a:t>
            </a:r>
          </a:p>
          <a:p>
            <a:pPr algn="just" eaLnBrk="1" fontAlgn="auto" hangingPunct="1">
              <a:spcBef>
                <a:spcPts val="0"/>
              </a:spcBef>
              <a:spcAft>
                <a:spcPts val="0"/>
              </a:spcAft>
              <a:defRPr/>
            </a:pPr>
            <a:r>
              <a:rPr lang="en-US" dirty="0" smtClean="0"/>
              <a:t>validator		Refers to a bean method that performs validation on the component’s value</a:t>
            </a:r>
          </a:p>
          <a:p>
            <a:pPr algn="just" eaLnBrk="1" fontAlgn="auto" hangingPunct="1">
              <a:spcBef>
                <a:spcPts val="0"/>
              </a:spcBef>
              <a:spcAft>
                <a:spcPts val="0"/>
              </a:spcAft>
              <a:defRPr/>
            </a:pPr>
            <a:r>
              <a:rPr lang="en-US" dirty="0" smtClean="0"/>
              <a:t>valueChangeListener  	Refers to a bean method that handles value-change events</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dirty="0" smtClean="0"/>
              <a:t>Only components that implement ActionSource can use the action and actionListener attributes (for e.g. commandButton and commandLink) only components that implement EditableValueHolder (for e.g. inputText tag) can use the validator or valueChangeListener attributes. (more on this in UI component slides)</a:t>
            </a:r>
          </a:p>
          <a:p>
            <a:pPr algn="just" eaLnBrk="1" fontAlgn="auto" hangingPunct="1">
              <a:spcBef>
                <a:spcPts val="0"/>
              </a:spcBef>
              <a:spcAft>
                <a:spcPts val="0"/>
              </a:spcAft>
              <a:defRPr/>
            </a:pPr>
            <a:r>
              <a:rPr lang="en-US" b="1" dirty="0" smtClean="0"/>
              <a:t> </a:t>
            </a:r>
            <a:endParaRPr lang="en-US" dirty="0" smtClean="0"/>
          </a:p>
          <a:p>
            <a:pPr algn="just" eaLnBrk="1" fontAlgn="auto" hangingPunct="1">
              <a:spcBef>
                <a:spcPts val="0"/>
              </a:spcBef>
              <a:spcAft>
                <a:spcPts val="0"/>
              </a:spcAft>
              <a:defRPr/>
            </a:pPr>
            <a:r>
              <a:rPr lang="en-US" dirty="0" smtClean="0"/>
              <a:t>&lt;h:commandButton id=</a:t>
            </a:r>
            <a:r>
              <a:rPr lang="en-US" i="1" dirty="0" smtClean="0"/>
              <a:t>"login“  </a:t>
            </a:r>
            <a:r>
              <a:rPr lang="en-US" dirty="0" smtClean="0"/>
              <a:t>value=</a:t>
            </a:r>
            <a:r>
              <a:rPr lang="en-US" i="1" dirty="0" smtClean="0"/>
              <a:t>" Login "     </a:t>
            </a:r>
            <a:r>
              <a:rPr lang="en-US" dirty="0" smtClean="0"/>
              <a:t>action="</a:t>
            </a:r>
            <a:r>
              <a:rPr lang="en-US" i="1" dirty="0" smtClean="0"/>
              <a:t>#{loginBean.authenticate}" /&gt;</a:t>
            </a:r>
            <a:r>
              <a:rPr lang="en-US" dirty="0" smtClean="0"/>
              <a:t> </a:t>
            </a:r>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endParaRPr lang="en-US" dirty="0" smtClean="0"/>
          </a:p>
          <a:p>
            <a:pPr algn="just" eaLnBrk="1" fontAlgn="auto" hangingPunct="1">
              <a:spcBef>
                <a:spcPts val="0"/>
              </a:spcBef>
              <a:spcAft>
                <a:spcPts val="0"/>
              </a:spcAft>
              <a:defRPr/>
            </a:pPr>
            <a:r>
              <a:rPr lang="en-US" b="1" dirty="0" smtClean="0"/>
              <a:t>Instance Binding(For your Reference</a:t>
            </a:r>
            <a:r>
              <a:rPr lang="en-US" dirty="0" smtClean="0"/>
              <a:t> </a:t>
            </a:r>
            <a:r>
              <a:rPr lang="en-US" b="1" dirty="0" smtClean="0"/>
              <a:t>):</a:t>
            </a:r>
            <a:r>
              <a:rPr lang="en-US" dirty="0" smtClean="0"/>
              <a:t> Referencing a UI component for server side Manipulation</a:t>
            </a:r>
          </a:p>
          <a:p>
            <a:pPr algn="just" eaLnBrk="1" fontAlgn="auto" hangingPunct="1">
              <a:spcBef>
                <a:spcPts val="0"/>
              </a:spcBef>
              <a:spcAft>
                <a:spcPts val="0"/>
              </a:spcAft>
              <a:defRPr/>
            </a:pPr>
            <a:r>
              <a:rPr lang="en-US" dirty="0" smtClean="0"/>
              <a:t>We bind a component's instance to a bean property when</a:t>
            </a:r>
            <a:endParaRPr lang="en-US" sz="1100" dirty="0" smtClean="0"/>
          </a:p>
          <a:p>
            <a:pPr lvl="1" algn="just" eaLnBrk="1" fontAlgn="auto" hangingPunct="1">
              <a:spcBef>
                <a:spcPts val="0"/>
              </a:spcBef>
              <a:spcAft>
                <a:spcPts val="0"/>
              </a:spcAft>
              <a:buFont typeface="Arial" pitchFamily="34" charset="0"/>
              <a:buChar char="•"/>
              <a:defRPr/>
            </a:pPr>
            <a:r>
              <a:rPr lang="en-US" dirty="0" smtClean="0"/>
              <a:t>There is a need to programmatically modify component attributes (such as making the component's value as "readonly" or not rendering that component at all).</a:t>
            </a:r>
          </a:p>
          <a:p>
            <a:pPr lvl="1" algn="just" eaLnBrk="1" fontAlgn="auto" hangingPunct="1">
              <a:spcBef>
                <a:spcPts val="0"/>
              </a:spcBef>
              <a:spcAft>
                <a:spcPts val="0"/>
              </a:spcAft>
              <a:buFont typeface="Arial" pitchFamily="34" charset="0"/>
              <a:buChar char="•"/>
              <a:defRPr/>
            </a:pPr>
            <a:r>
              <a:rPr lang="en-US" dirty="0" smtClean="0"/>
              <a:t>To programmatically add components to the page.</a:t>
            </a:r>
          </a:p>
          <a:p>
            <a:pPr algn="just" eaLnBrk="1" fontAlgn="auto" hangingPunct="1">
              <a:spcBef>
                <a:spcPts val="0"/>
              </a:spcBef>
              <a:spcAft>
                <a:spcPts val="0"/>
              </a:spcAft>
              <a:defRPr/>
            </a:pPr>
            <a:r>
              <a:rPr lang="en-US" b="1" dirty="0" smtClean="0"/>
              <a:t>Note:</a:t>
            </a:r>
          </a:p>
          <a:p>
            <a:pPr algn="just" eaLnBrk="1" fontAlgn="auto" hangingPunct="1">
              <a:spcBef>
                <a:spcPts val="0"/>
              </a:spcBef>
              <a:spcAft>
                <a:spcPts val="0"/>
              </a:spcAft>
              <a:defRPr/>
            </a:pPr>
            <a:r>
              <a:rPr lang="en-US" dirty="0" smtClean="0"/>
              <a:t>The binding of a backing bean's property which refers to a component's instance to the component using the tag's binding attribute. We can bind only an instance of the same component as the component tag represents (UIInput is the component class for inputText tag and only an instance of UIInput can be bound with this tag)</a:t>
            </a:r>
          </a:p>
          <a:p>
            <a:pPr algn="just" eaLnBrk="1" fontAlgn="auto" hangingPunct="1">
              <a:spcBef>
                <a:spcPts val="0"/>
              </a:spcBef>
              <a:spcAft>
                <a:spcPts val="0"/>
              </a:spcAft>
              <a:defRPr/>
            </a:pPr>
            <a:endParaRPr lang="en-US" dirty="0"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E447F3-74D6-4659-920F-06D8849161F5}" type="slidenum">
              <a:rPr lang="en-US" smtClean="0"/>
              <a:pPr fontAlgn="base">
                <a:spcBef>
                  <a:spcPct val="0"/>
                </a:spcBef>
                <a:spcAft>
                  <a:spcPct val="0"/>
                </a:spcAft>
                <a:defRPr/>
              </a:pPr>
              <a:t>51</a:t>
            </a:fld>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F6E4C4-A1F2-4E19-9AD4-CC0FB74FAF60}" type="slidenum">
              <a:rPr lang="en-US" smtClean="0"/>
              <a:pPr fontAlgn="base">
                <a:spcBef>
                  <a:spcPct val="0"/>
                </a:spcBef>
                <a:spcAft>
                  <a:spcPct val="0"/>
                </a:spcAft>
                <a:defRPr/>
              </a:pPr>
              <a:t>52</a:t>
            </a:fld>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b="1" smtClean="0"/>
              <a:t>JSF Architecture:</a:t>
            </a:r>
          </a:p>
          <a:p>
            <a:pPr algn="just" eaLnBrk="1" hangingPunct="1">
              <a:spcBef>
                <a:spcPct val="0"/>
              </a:spcBef>
            </a:pPr>
            <a:r>
              <a:rPr lang="en-US" smtClean="0"/>
              <a:t>JSF framework follows MVC architecture</a:t>
            </a:r>
          </a:p>
          <a:p>
            <a:pPr algn="just" eaLnBrk="1" hangingPunct="1">
              <a:spcBef>
                <a:spcPct val="0"/>
              </a:spcBef>
            </a:pPr>
            <a:r>
              <a:rPr lang="en-US" smtClean="0"/>
              <a:t>Step 1: When the user requests for a resource(JSP) in the JSF application , it is intercepted by Faces Servlet (in-built controller servlet provided by the framework) .</a:t>
            </a:r>
          </a:p>
          <a:p>
            <a:pPr algn="just" eaLnBrk="1" hangingPunct="1">
              <a:spcBef>
                <a:spcPct val="0"/>
              </a:spcBef>
            </a:pPr>
            <a:r>
              <a:rPr lang="en-US" smtClean="0"/>
              <a:t>Step 2 &amp; 3: The Faces Servlet by reading faces-config.xml(an xml file used to provide information to the controller servlet), instantiates and initializes the bean referenced in the view(JSP) the user has requested for, builds the component tree for the requested view and updates the components with the request parameters(if any).</a:t>
            </a:r>
          </a:p>
          <a:p>
            <a:pPr algn="just" eaLnBrk="1" hangingPunct="1">
              <a:spcBef>
                <a:spcPct val="0"/>
              </a:spcBef>
            </a:pPr>
            <a:r>
              <a:rPr lang="en-US" smtClean="0"/>
              <a:t>Step 4: The user input data, stored in the component tree is converted to specific data types and/or validated. The values are  then updated in the java bean (backing bean) properties (only on successful conversion and validation ).</a:t>
            </a:r>
          </a:p>
          <a:p>
            <a:pPr algn="just" eaLnBrk="1" hangingPunct="1">
              <a:spcBef>
                <a:spcPct val="0"/>
              </a:spcBef>
            </a:pPr>
            <a:r>
              <a:rPr lang="en-US" smtClean="0"/>
              <a:t>Step 5: Once the conversions/validations are successful, the events registered against the components will be broadcast to event handlers for further processing.</a:t>
            </a:r>
          </a:p>
          <a:p>
            <a:pPr algn="just" eaLnBrk="1" hangingPunct="1">
              <a:spcBef>
                <a:spcPct val="0"/>
              </a:spcBef>
            </a:pPr>
            <a:r>
              <a:rPr lang="en-US" smtClean="0"/>
              <a:t>Step 6: The event handlers(nothing but java methods with a specific signatures) will invoke business methods to process business logic and stores/updates the returned results in the java beans(Backing Beans).</a:t>
            </a:r>
          </a:p>
          <a:p>
            <a:pPr eaLnBrk="1" hangingPunct="1">
              <a:spcBef>
                <a:spcPct val="0"/>
              </a:spcBef>
            </a:pPr>
            <a:r>
              <a:rPr lang="en-US" smtClean="0"/>
              <a:t>Step 7: The FacesServlet then invokes the renderer which prepares the view, either generated from the current component</a:t>
            </a:r>
          </a:p>
          <a:p>
            <a:pPr eaLnBrk="1" hangingPunct="1">
              <a:spcBef>
                <a:spcPct val="0"/>
              </a:spcBef>
            </a:pPr>
            <a:r>
              <a:rPr lang="en-US" smtClean="0"/>
              <a:t>tree (with some modifications) or an altogether new component tree. Once the renderer prepares the view the FacesServlet will send the response(the view) back to the user.</a:t>
            </a:r>
          </a:p>
          <a:p>
            <a:pPr eaLnBrk="1" hangingPunct="1">
              <a:spcBef>
                <a:spcPct val="0"/>
              </a:spcBef>
            </a:pPr>
            <a:endParaRPr lang="en-US" smtClean="0"/>
          </a:p>
          <a:p>
            <a:pPr eaLnBrk="1" hangingPunct="1">
              <a:spcBef>
                <a:spcPct val="0"/>
              </a:spcBef>
            </a:pPr>
            <a:r>
              <a:rPr lang="en-US" b="1" smtClean="0"/>
              <a:t>Note</a:t>
            </a:r>
            <a:r>
              <a:rPr lang="en-US" smtClean="0"/>
              <a:t>: The term Component Tree in JSF refers to a hierarchy of user interface components that make up a JSP page.</a:t>
            </a:r>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FAF71E-63B4-4CD3-AA21-375D45A0E48E}" type="slidenum">
              <a:rPr lang="en-US" smtClean="0"/>
              <a:pPr fontAlgn="base">
                <a:spcBef>
                  <a:spcPct val="0"/>
                </a:spcBef>
                <a:spcAft>
                  <a:spcPct val="0"/>
                </a:spcAft>
                <a:defRPr/>
              </a:pPr>
              <a:t>53</a:t>
            </a:fld>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43D4AF-0DCA-4D22-A657-FF6848144A96}" type="slidenum">
              <a:rPr lang="en-US" smtClean="0"/>
              <a:pPr fontAlgn="base">
                <a:spcBef>
                  <a:spcPct val="0"/>
                </a:spcBef>
                <a:spcAft>
                  <a:spcPct val="0"/>
                </a:spcAft>
                <a:defRPr/>
              </a:pPr>
              <a:t>55</a:t>
            </a:fld>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latin typeface="Arial" pitchFamily="34" charset="0"/>
              </a:rPr>
              <a:t>Web Application Directory Structure:</a:t>
            </a:r>
          </a:p>
          <a:p>
            <a:pPr eaLnBrk="1" hangingPunct="1">
              <a:spcBef>
                <a:spcPct val="0"/>
              </a:spcBef>
            </a:pPr>
            <a:r>
              <a:rPr lang="en-US" b="1" smtClean="0">
                <a:latin typeface="Arial" pitchFamily="34" charset="0"/>
              </a:rPr>
              <a:t>Application Root: </a:t>
            </a:r>
            <a:r>
              <a:rPr lang="en-US" smtClean="0">
                <a:latin typeface="Arial" pitchFamily="34" charset="0"/>
              </a:rPr>
              <a:t>Every web application will have a root folder (Application root) which is usually called as context root, under which lies all other application specific resources as either folders or files. The name of this root folder is called as context. As many applications can be deployed in a single web container/application server the server uses the context name to decide as to which application the request has come for and accordingly handles it.</a:t>
            </a:r>
          </a:p>
          <a:p>
            <a:pPr eaLnBrk="1" hangingPunct="1">
              <a:spcBef>
                <a:spcPct val="0"/>
              </a:spcBef>
            </a:pPr>
            <a:endParaRPr lang="en-US" smtClean="0">
              <a:latin typeface="Arial" pitchFamily="34" charset="0"/>
            </a:endParaRPr>
          </a:p>
          <a:p>
            <a:pPr eaLnBrk="1" hangingPunct="1">
              <a:spcBef>
                <a:spcPct val="0"/>
              </a:spcBef>
            </a:pPr>
            <a:r>
              <a:rPr lang="en-US" b="1" smtClean="0">
                <a:latin typeface="Arial" pitchFamily="34" charset="0"/>
              </a:rPr>
              <a:t>Web-INF:</a:t>
            </a:r>
            <a:r>
              <a:rPr lang="en-US" smtClean="0">
                <a:latin typeface="Arial" pitchFamily="34" charset="0"/>
              </a:rPr>
              <a:t> WEB-INF is a </a:t>
            </a:r>
            <a:r>
              <a:rPr lang="en-US" b="1" smtClean="0">
                <a:latin typeface="Arial" pitchFamily="34" charset="0"/>
              </a:rPr>
              <a:t>mandatory</a:t>
            </a:r>
            <a:r>
              <a:rPr lang="en-US" smtClean="0">
                <a:latin typeface="Arial" pitchFamily="34" charset="0"/>
              </a:rPr>
              <a:t> folder that should be present directly below the context root. It contains metadata about the application. The container looks in this folder to find resources like:</a:t>
            </a:r>
          </a:p>
          <a:p>
            <a:pPr lvl="1" eaLnBrk="1" hangingPunct="1">
              <a:spcBef>
                <a:spcPct val="0"/>
              </a:spcBef>
              <a:buFont typeface="Wingdings" pitchFamily="2" charset="2"/>
              <a:buChar char="§"/>
            </a:pPr>
            <a:r>
              <a:rPr lang="en-US" b="1" smtClean="0">
                <a:latin typeface="Arial" pitchFamily="34" charset="0"/>
              </a:rPr>
              <a:t>web.xml:</a:t>
            </a:r>
            <a:r>
              <a:rPr lang="en-US" smtClean="0">
                <a:latin typeface="Arial" pitchFamily="34" charset="0"/>
              </a:rPr>
              <a:t> The application's deployment descriptor file. It is a </a:t>
            </a:r>
            <a:r>
              <a:rPr lang="en-US" b="1" smtClean="0">
                <a:latin typeface="Arial" pitchFamily="34" charset="0"/>
              </a:rPr>
              <a:t>mandatory</a:t>
            </a:r>
            <a:r>
              <a:rPr lang="en-US" smtClean="0">
                <a:latin typeface="Arial" pitchFamily="34" charset="0"/>
              </a:rPr>
              <a:t> XML file for all JEE applications and should be placed directly under </a:t>
            </a:r>
            <a:r>
              <a:rPr lang="en-US" b="1" smtClean="0">
                <a:latin typeface="Arial" pitchFamily="34" charset="0"/>
              </a:rPr>
              <a:t>WEB-INF</a:t>
            </a:r>
            <a:r>
              <a:rPr lang="en-US" smtClean="0">
                <a:latin typeface="Arial" pitchFamily="34" charset="0"/>
              </a:rPr>
              <a:t> folder. It  contains markup describing the attributes of the application. </a:t>
            </a:r>
            <a:r>
              <a:rPr lang="en-US" b="1" smtClean="0">
                <a:latin typeface="Arial" pitchFamily="34" charset="0"/>
              </a:rPr>
              <a:t> </a:t>
            </a:r>
            <a:r>
              <a:rPr lang="en-US" smtClean="0">
                <a:latin typeface="Arial" pitchFamily="34" charset="0"/>
              </a:rPr>
              <a:t>The application server reads this file during initialization of the application.</a:t>
            </a:r>
            <a:endParaRPr lang="en-US" b="1" smtClean="0">
              <a:latin typeface="Arial" pitchFamily="34" charset="0"/>
            </a:endParaRPr>
          </a:p>
          <a:p>
            <a:pPr lvl="1" eaLnBrk="1" hangingPunct="1">
              <a:spcBef>
                <a:spcPct val="0"/>
              </a:spcBef>
              <a:buFont typeface="Wingdings" pitchFamily="2" charset="2"/>
              <a:buChar char="§"/>
            </a:pPr>
            <a:r>
              <a:rPr lang="en-US" b="1" smtClean="0">
                <a:latin typeface="Arial" pitchFamily="34" charset="0"/>
              </a:rPr>
              <a:t>Java Class files:</a:t>
            </a:r>
            <a:r>
              <a:rPr lang="en-US" smtClean="0">
                <a:latin typeface="Arial" pitchFamily="34" charset="0"/>
              </a:rPr>
              <a:t> If the application references any java classes then the container will look for those java classes in the</a:t>
            </a:r>
            <a:r>
              <a:rPr lang="en-US" b="1" smtClean="0">
                <a:latin typeface="Arial" pitchFamily="34" charset="0"/>
              </a:rPr>
              <a:t> “classes”</a:t>
            </a:r>
            <a:r>
              <a:rPr lang="en-US" smtClean="0">
                <a:latin typeface="Arial" pitchFamily="34" charset="0"/>
              </a:rPr>
              <a:t> folder which if present should be</a:t>
            </a:r>
            <a:r>
              <a:rPr lang="en-US" b="1" smtClean="0">
                <a:latin typeface="Arial" pitchFamily="34" charset="0"/>
              </a:rPr>
              <a:t> </a:t>
            </a:r>
            <a:r>
              <a:rPr lang="en-US" smtClean="0">
                <a:latin typeface="Arial" pitchFamily="34" charset="0"/>
              </a:rPr>
              <a:t>directly under WEB-INF or bundled in a jar file under </a:t>
            </a:r>
            <a:r>
              <a:rPr lang="en-US" b="1" smtClean="0">
                <a:latin typeface="Arial" pitchFamily="34" charset="0"/>
              </a:rPr>
              <a:t>lib </a:t>
            </a:r>
            <a:r>
              <a:rPr lang="en-US" smtClean="0">
                <a:latin typeface="Arial" pitchFamily="34" charset="0"/>
              </a:rPr>
              <a:t>folder. Both </a:t>
            </a:r>
            <a:r>
              <a:rPr lang="en-US" b="1" smtClean="0">
                <a:latin typeface="Arial" pitchFamily="34" charset="0"/>
              </a:rPr>
              <a:t>classes</a:t>
            </a:r>
            <a:r>
              <a:rPr lang="en-US" smtClean="0">
                <a:latin typeface="Arial" pitchFamily="34" charset="0"/>
              </a:rPr>
              <a:t> and </a:t>
            </a:r>
            <a:r>
              <a:rPr lang="en-US" b="1" smtClean="0">
                <a:latin typeface="Arial" pitchFamily="34" charset="0"/>
              </a:rPr>
              <a:t>lib</a:t>
            </a:r>
            <a:r>
              <a:rPr lang="en-US" smtClean="0">
                <a:latin typeface="Arial" pitchFamily="34" charset="0"/>
              </a:rPr>
              <a:t> folders are not mandatory.</a:t>
            </a:r>
          </a:p>
          <a:p>
            <a:pPr lvl="1" eaLnBrk="1" hangingPunct="1">
              <a:spcBef>
                <a:spcPct val="0"/>
              </a:spcBef>
              <a:buFont typeface="Wingdings" pitchFamily="2" charset="2"/>
              <a:buChar char="§"/>
            </a:pPr>
            <a:r>
              <a:rPr lang="en-US" b="1" smtClean="0"/>
              <a:t>faces-config.xml:</a:t>
            </a:r>
            <a:r>
              <a:rPr lang="en-US" smtClean="0"/>
              <a:t> This XML file defines rules for application’s navigation, initialize JavaBeans, register custom JSF components and validators, and configure several other aspects of a JSF application.  It should be present directly under WEB-INF. It is not </a:t>
            </a:r>
            <a:r>
              <a:rPr lang="en-US" b="1" smtClean="0"/>
              <a:t>mandatory</a:t>
            </a:r>
            <a:r>
              <a:rPr lang="en-US" smtClean="0"/>
              <a:t> </a:t>
            </a:r>
            <a:endParaRPr lang="en-US" smtClean="0">
              <a:latin typeface="Arial" pitchFamily="34" charset="0"/>
            </a:endParaRPr>
          </a:p>
          <a:p>
            <a:pPr lvl="1" eaLnBrk="1" hangingPunct="1">
              <a:spcBef>
                <a:spcPct val="0"/>
              </a:spcBef>
              <a:buFont typeface="Wingdings" pitchFamily="2" charset="2"/>
              <a:buChar char="§"/>
            </a:pPr>
            <a:r>
              <a:rPr lang="en-US" b="1" smtClean="0">
                <a:latin typeface="Arial" pitchFamily="34" charset="0"/>
              </a:rPr>
              <a:t>Jar files</a:t>
            </a:r>
            <a:r>
              <a:rPr lang="en-US" smtClean="0">
                <a:latin typeface="Arial" pitchFamily="34" charset="0"/>
              </a:rPr>
              <a:t>: All the jar files required for an application should be placed under </a:t>
            </a:r>
            <a:r>
              <a:rPr lang="en-US" b="1" smtClean="0">
                <a:latin typeface="Arial" pitchFamily="34" charset="0"/>
              </a:rPr>
              <a:t>lib</a:t>
            </a:r>
            <a:r>
              <a:rPr lang="en-US" smtClean="0">
                <a:latin typeface="Arial" pitchFamily="34" charset="0"/>
              </a:rPr>
              <a:t> folder, which is present directly under WEB-INF.</a:t>
            </a:r>
          </a:p>
          <a:p>
            <a:pPr eaLnBrk="1" hangingPunct="1">
              <a:spcBef>
                <a:spcPct val="0"/>
              </a:spcBef>
            </a:pPr>
            <a:r>
              <a:rPr lang="en-US" smtClean="0">
                <a:latin typeface="Arial" pitchFamily="34" charset="0"/>
              </a:rPr>
              <a:t>Resources placed under </a:t>
            </a:r>
            <a:r>
              <a:rPr lang="en-US" b="1" smtClean="0">
                <a:latin typeface="Arial" pitchFamily="34" charset="0"/>
              </a:rPr>
              <a:t>WEB-INF</a:t>
            </a:r>
            <a:r>
              <a:rPr lang="en-US" smtClean="0">
                <a:latin typeface="Arial" pitchFamily="34" charset="0"/>
              </a:rPr>
              <a:t> can not be directly accessed by client (i.e., by typing their URL) .</a:t>
            </a:r>
          </a:p>
          <a:p>
            <a:pPr eaLnBrk="1" hangingPunct="1">
              <a:spcBef>
                <a:spcPct val="0"/>
              </a:spcBef>
            </a:pPr>
            <a:endParaRPr lang="en-US" b="1" smtClean="0">
              <a:latin typeface="Arial" pitchFamily="34" charset="0"/>
            </a:endParaRPr>
          </a:p>
          <a:p>
            <a:pPr eaLnBrk="1" hangingPunct="1">
              <a:spcBef>
                <a:spcPct val="0"/>
              </a:spcBef>
            </a:pPr>
            <a:r>
              <a:rPr lang="en-US" b="1" smtClean="0">
                <a:latin typeface="Arial" pitchFamily="34" charset="0"/>
              </a:rPr>
              <a:t>src folder: </a:t>
            </a:r>
            <a:r>
              <a:rPr lang="en-US" smtClean="0">
                <a:latin typeface="Arial" pitchFamily="34" charset="0"/>
              </a:rPr>
              <a:t>This folder</a:t>
            </a:r>
            <a:r>
              <a:rPr lang="en-US" b="1" smtClean="0">
                <a:latin typeface="Arial" pitchFamily="34" charset="0"/>
              </a:rPr>
              <a:t> </a:t>
            </a:r>
            <a:r>
              <a:rPr lang="en-US" smtClean="0">
                <a:latin typeface="Arial" pitchFamily="34" charset="0"/>
              </a:rPr>
              <a:t>houses</a:t>
            </a:r>
            <a:r>
              <a:rPr lang="en-US" b="1" smtClean="0">
                <a:latin typeface="Arial" pitchFamily="34" charset="0"/>
              </a:rPr>
              <a:t> </a:t>
            </a:r>
            <a:r>
              <a:rPr lang="en-US" smtClean="0">
                <a:latin typeface="Arial" pitchFamily="34" charset="0"/>
              </a:rPr>
              <a:t>the java source files developed as part of the application. This folder present under </a:t>
            </a:r>
            <a:r>
              <a:rPr lang="en-US" b="1" smtClean="0">
                <a:latin typeface="Arial" pitchFamily="34" charset="0"/>
              </a:rPr>
              <a:t>WEB-INF</a:t>
            </a:r>
            <a:r>
              <a:rPr lang="en-US" smtClean="0">
                <a:latin typeface="Arial" pitchFamily="34" charset="0"/>
              </a:rPr>
              <a:t>, usually, will used only during the time of development and may not be present in a deployed application. </a:t>
            </a:r>
          </a:p>
          <a:p>
            <a:pPr eaLnBrk="1" hangingPunct="1">
              <a:spcBef>
                <a:spcPct val="0"/>
              </a:spcBef>
            </a:pPr>
            <a:endParaRPr lang="en-US" smtClean="0">
              <a:latin typeface="Arial" pitchFamily="34" charset="0"/>
            </a:endParaRPr>
          </a:p>
          <a:p>
            <a:pPr eaLnBrk="1" hangingPunct="1">
              <a:spcBef>
                <a:spcPct val="0"/>
              </a:spcBef>
            </a:pPr>
            <a:r>
              <a:rPr lang="en-US" b="1" smtClean="0">
                <a:latin typeface="Arial" pitchFamily="34" charset="0"/>
              </a:rPr>
              <a:t>Note: </a:t>
            </a:r>
            <a:r>
              <a:rPr lang="en-US" smtClean="0">
                <a:latin typeface="Arial" pitchFamily="34" charset="0"/>
              </a:rPr>
              <a:t>All resources which the  clients can directly access (i.e. all the static and dynamic content like html/images/text-files/jsp) should be placed directly under the context root or in a sub-folder other than the standard folders(WEB-INF).</a:t>
            </a:r>
          </a:p>
          <a:p>
            <a:pPr eaLnBrk="1" hangingPunct="1">
              <a:spcBef>
                <a:spcPct val="0"/>
              </a:spcBef>
            </a:pPr>
            <a:r>
              <a:rPr lang="en-US" smtClean="0">
                <a:latin typeface="Arial" pitchFamily="34" charset="0"/>
              </a:rPr>
              <a:t>All standard folders and files like WEB-INF, classes, lib and web.xml are </a:t>
            </a:r>
            <a:r>
              <a:rPr lang="en-US" b="1" smtClean="0">
                <a:latin typeface="Arial" pitchFamily="34" charset="0"/>
              </a:rPr>
              <a:t>case-sensitive</a:t>
            </a:r>
            <a:r>
              <a:rPr lang="en-US" smtClean="0">
                <a:latin typeface="Arial" pitchFamily="34" charset="0"/>
              </a:rPr>
              <a:t> and the application server looks for a folder/file of that particular case only.</a:t>
            </a:r>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5D4BC955-88BA-4B3E-9D79-154CE12751DA}" type="slidenum">
              <a:rPr lang="en-US" smtClean="0"/>
              <a:pPr eaLnBrk="1" fontAlgn="base" hangingPunct="1">
                <a:spcBef>
                  <a:spcPct val="0"/>
                </a:spcBef>
                <a:spcAft>
                  <a:spcPct val="0"/>
                </a:spcAft>
              </a:pPr>
              <a:t>56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BB96D90C-1FAB-482F-8832-C18A36EDC041}" type="slidenum">
              <a:rPr lang="en-US" smtClean="0"/>
              <a:pPr eaLnBrk="1" fontAlgn="base" hangingPunct="1">
                <a:spcBef>
                  <a:spcPct val="0"/>
                </a:spcBef>
                <a:spcAft>
                  <a:spcPct val="0"/>
                </a:spcAft>
              </a:pPr>
              <a:t>8</a:t>
            </a:fld>
            <a:endParaRPr lang="en-US" smtClean="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Char char="•"/>
            </a:pPr>
            <a:endParaRPr lang="en-US" sz="1000" b="1"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36A3D4C-3F04-4E30-A9D3-6742F03AFE51}" type="slidenum">
              <a:rPr lang="en-US" smtClean="0"/>
              <a:pPr eaLnBrk="1" fontAlgn="base" hangingPunct="1">
                <a:spcBef>
                  <a:spcPct val="0"/>
                </a:spcBef>
                <a:spcAft>
                  <a:spcPct val="0"/>
                </a:spcAft>
              </a:pPr>
              <a:t>9</a:t>
            </a:fld>
            <a:endParaRPr lang="en-US" smtClean="0"/>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latin typeface="Arial" pitchFamily="34" charset="0"/>
              </a:rPr>
              <a:t>The set of tags that are available in the Core tag library are used to create routine functions that are used in a JSP page</a:t>
            </a:r>
          </a:p>
          <a:p>
            <a:pPr algn="just" eaLnBrk="1" hangingPunct="1">
              <a:spcBef>
                <a:spcPct val="0"/>
              </a:spcBef>
            </a:pPr>
            <a:endParaRPr lang="en-US" smtClean="0">
              <a:latin typeface="Arial" pitchFamily="34" charset="0"/>
            </a:endParaRPr>
          </a:p>
          <a:p>
            <a:pPr algn="just" eaLnBrk="1" hangingPunct="1">
              <a:spcBef>
                <a:spcPct val="0"/>
              </a:spcBef>
            </a:pPr>
            <a:r>
              <a:rPr lang="en-US" smtClean="0">
                <a:latin typeface="Arial" pitchFamily="34" charset="0"/>
              </a:rPr>
              <a:t>The Core area comprises four distinct functional sections:  they are,</a:t>
            </a:r>
          </a:p>
          <a:p>
            <a:pPr algn="just" eaLnBrk="1" hangingPunct="1">
              <a:spcBef>
                <a:spcPct val="0"/>
              </a:spcBef>
              <a:buFontTx/>
              <a:buAutoNum type="arabicPeriod"/>
            </a:pPr>
            <a:r>
              <a:rPr lang="en-US" smtClean="0">
                <a:latin typeface="Arial" pitchFamily="34" charset="0"/>
              </a:rPr>
              <a:t>General-purpose actions are used to manipulate the scoped variables found within  a JSP page and it also includes error handling. </a:t>
            </a:r>
          </a:p>
          <a:p>
            <a:pPr algn="just" eaLnBrk="1" hangingPunct="1">
              <a:spcBef>
                <a:spcPct val="0"/>
              </a:spcBef>
              <a:buFontTx/>
              <a:buAutoNum type="arabicPeriod"/>
            </a:pPr>
            <a:r>
              <a:rPr lang="en-US" smtClean="0">
                <a:latin typeface="Arial" pitchFamily="34" charset="0"/>
              </a:rPr>
              <a:t>Conditional actions used for doing conditional processing within a JSP. </a:t>
            </a:r>
          </a:p>
          <a:p>
            <a:pPr algn="just" eaLnBrk="1" hangingPunct="1">
              <a:spcBef>
                <a:spcPct val="0"/>
              </a:spcBef>
              <a:buFontTx/>
              <a:buAutoNum type="arabicPeriod"/>
            </a:pPr>
            <a:r>
              <a:rPr lang="en-US" smtClean="0">
                <a:latin typeface="Arial" pitchFamily="34" charset="0"/>
              </a:rPr>
              <a:t>Iterator actions that make it easy to iterate through collections of Objects. </a:t>
            </a:r>
          </a:p>
          <a:p>
            <a:pPr algn="just" eaLnBrk="1" hangingPunct="1">
              <a:spcBef>
                <a:spcPct val="0"/>
              </a:spcBef>
              <a:buFontTx/>
              <a:buAutoNum type="arabicPeriod"/>
            </a:pPr>
            <a:r>
              <a:rPr lang="en-US" smtClean="0">
                <a:latin typeface="Arial" pitchFamily="34" charset="0"/>
              </a:rPr>
              <a:t>URL-related actions for dealing with URL resources in a JSP. </a:t>
            </a:r>
          </a:p>
          <a:p>
            <a:pPr algn="just" eaLnBrk="1" hangingPunct="1">
              <a:spcBef>
                <a:spcPct val="0"/>
              </a:spcBef>
            </a:pPr>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4B48FE6-8A82-4BEC-BCE7-E09A13B364A0}" type="slidenum">
              <a:rPr lang="en-US" smtClean="0"/>
              <a:pPr eaLnBrk="1" fontAlgn="base" hangingPunct="1">
                <a:spcBef>
                  <a:spcPct val="0"/>
                </a:spcBef>
                <a:spcAft>
                  <a:spcPct val="0"/>
                </a:spcAft>
              </a:pPr>
              <a:t>10</a:t>
            </a:fld>
            <a:endParaRPr lang="en-US" smtClean="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latin typeface="Arial" pitchFamily="34" charset="0"/>
              </a:rPr>
              <a:t>[ ]</a:t>
            </a:r>
            <a:r>
              <a:rPr lang="en-US" dirty="0" smtClean="0">
                <a:latin typeface="Arial" pitchFamily="34" charset="0"/>
              </a:rPr>
              <a:t> operator is more flexible than </a:t>
            </a:r>
            <a:r>
              <a:rPr lang="en-US" b="1" dirty="0" smtClean="0">
                <a:latin typeface="Arial" pitchFamily="34" charset="0"/>
              </a:rPr>
              <a:t>.</a:t>
            </a:r>
            <a:r>
              <a:rPr lang="en-US" dirty="0" smtClean="0">
                <a:latin typeface="Arial" pitchFamily="34" charset="0"/>
              </a:rPr>
              <a:t> Operator; as, </a:t>
            </a:r>
            <a:r>
              <a:rPr lang="en-US" b="1" dirty="0" smtClean="0">
                <a:latin typeface="Arial" pitchFamily="34" charset="0"/>
              </a:rPr>
              <a:t>.</a:t>
            </a:r>
            <a:r>
              <a:rPr lang="en-US" dirty="0" smtClean="0">
                <a:latin typeface="Arial" pitchFamily="34" charset="0"/>
              </a:rPr>
              <a:t> Only works if </a:t>
            </a:r>
            <a:r>
              <a:rPr lang="en-US" b="1" i="1" dirty="0" smtClean="0">
                <a:latin typeface="Arial" pitchFamily="34" charset="0"/>
              </a:rPr>
              <a:t>user</a:t>
            </a:r>
            <a:r>
              <a:rPr lang="en-US" dirty="0" smtClean="0">
                <a:latin typeface="Arial" pitchFamily="34" charset="0"/>
              </a:rPr>
              <a:t> is bean (map) and </a:t>
            </a:r>
            <a:r>
              <a:rPr lang="en-US" b="1" i="1" dirty="0" smtClean="0">
                <a:latin typeface="Arial" pitchFamily="34" charset="0"/>
              </a:rPr>
              <a:t>name</a:t>
            </a:r>
            <a:r>
              <a:rPr lang="en-US" dirty="0" smtClean="0">
                <a:latin typeface="Arial" pitchFamily="34" charset="0"/>
              </a:rPr>
              <a:t> is its property (value). But </a:t>
            </a:r>
            <a:r>
              <a:rPr lang="en-US" b="1" dirty="0" smtClean="0">
                <a:latin typeface="Arial" pitchFamily="34" charset="0"/>
              </a:rPr>
              <a:t>[ ]</a:t>
            </a:r>
            <a:r>
              <a:rPr lang="en-US" dirty="0" smtClean="0">
                <a:latin typeface="Arial" pitchFamily="34" charset="0"/>
              </a:rPr>
              <a:t> operator, works even when </a:t>
            </a:r>
            <a:r>
              <a:rPr lang="en-US" b="1" dirty="0" smtClean="0">
                <a:latin typeface="Arial" pitchFamily="34" charset="0"/>
              </a:rPr>
              <a:t>user </a:t>
            </a:r>
            <a:r>
              <a:rPr lang="en-US" dirty="0" smtClean="0">
                <a:latin typeface="Arial" pitchFamily="34" charset="0"/>
              </a:rPr>
              <a:t>is an</a:t>
            </a:r>
            <a:r>
              <a:rPr lang="en-US" b="1" dirty="0" smtClean="0">
                <a:latin typeface="Arial" pitchFamily="34" charset="0"/>
              </a:rPr>
              <a:t> array </a:t>
            </a:r>
            <a:r>
              <a:rPr lang="en-US" dirty="0" smtClean="0">
                <a:latin typeface="Arial" pitchFamily="34" charset="0"/>
              </a:rPr>
              <a:t>or a</a:t>
            </a:r>
            <a:r>
              <a:rPr lang="en-US" b="1" dirty="0" smtClean="0">
                <a:latin typeface="Arial" pitchFamily="34" charset="0"/>
              </a:rPr>
              <a:t> List; </a:t>
            </a:r>
            <a:r>
              <a:rPr lang="en-US" dirty="0" smtClean="0">
                <a:latin typeface="Arial" pitchFamily="34" charset="0"/>
              </a:rPr>
              <a:t>and instead of</a:t>
            </a:r>
            <a:r>
              <a:rPr lang="en-US" b="1" dirty="0" smtClean="0">
                <a:latin typeface="Arial" pitchFamily="34" charset="0"/>
              </a:rPr>
              <a:t> </a:t>
            </a:r>
            <a:r>
              <a:rPr lang="en-US" b="1" i="1" dirty="0" smtClean="0">
                <a:latin typeface="Arial" pitchFamily="34" charset="0"/>
              </a:rPr>
              <a:t>name</a:t>
            </a:r>
            <a:r>
              <a:rPr lang="en-US" dirty="0" smtClean="0">
                <a:latin typeface="Arial" pitchFamily="34" charset="0"/>
              </a:rPr>
              <a:t> we can use a index to the List or array.</a:t>
            </a:r>
          </a:p>
          <a:p>
            <a:pPr eaLnBrk="1" hangingPunct="1">
              <a:spcBef>
                <a:spcPct val="0"/>
              </a:spcBef>
            </a:pPr>
            <a:endParaRPr lang="en-US" dirty="0" smtClean="0">
              <a:latin typeface="Arial" pitchFamily="34" charset="0"/>
            </a:endParaRPr>
          </a:p>
          <a:p>
            <a:pPr eaLnBrk="1" hangingPunct="1">
              <a:spcBef>
                <a:spcPct val="0"/>
              </a:spcBef>
            </a:pPr>
            <a:r>
              <a:rPr lang="en-US" dirty="0" smtClean="0">
                <a:latin typeface="Arial" pitchFamily="34" charset="0"/>
              </a:rPr>
              <a:t>Attributes are specified with EL expressions in various ways.</a:t>
            </a:r>
          </a:p>
          <a:p>
            <a:pPr lvl="1" eaLnBrk="1" hangingPunct="1">
              <a:spcBef>
                <a:spcPct val="0"/>
              </a:spcBef>
            </a:pPr>
            <a:r>
              <a:rPr lang="en-US" dirty="0" smtClean="0">
                <a:latin typeface="Arial" pitchFamily="34" charset="0"/>
              </a:rPr>
              <a:t>Single expression</a:t>
            </a:r>
          </a:p>
          <a:p>
            <a:pPr lvl="2" eaLnBrk="1" hangingPunct="1">
              <a:spcBef>
                <a:spcPct val="0"/>
              </a:spcBef>
              <a:buFontTx/>
              <a:buChar char="–"/>
            </a:pPr>
            <a:r>
              <a:rPr lang="en-US" sz="1800" dirty="0" smtClean="0">
                <a:latin typeface="Arial" pitchFamily="34" charset="0"/>
              </a:rPr>
              <a:t>&lt;</a:t>
            </a:r>
            <a:r>
              <a:rPr lang="en-US" sz="1800" b="1" dirty="0" err="1" smtClean="0">
                <a:solidFill>
                  <a:schemeClr val="accent2"/>
                </a:solidFill>
                <a:latin typeface="Arial" pitchFamily="34" charset="0"/>
              </a:rPr>
              <a:t>jstl:action</a:t>
            </a:r>
            <a:r>
              <a:rPr lang="en-US" sz="1800" dirty="0" smtClean="0">
                <a:latin typeface="Arial" pitchFamily="34" charset="0"/>
              </a:rPr>
              <a:t> value=“</a:t>
            </a:r>
            <a:r>
              <a:rPr lang="en-US" sz="1800" b="1" dirty="0" smtClean="0">
                <a:solidFill>
                  <a:schemeClr val="accent2"/>
                </a:solidFill>
                <a:latin typeface="Arial" pitchFamily="34" charset="0"/>
              </a:rPr>
              <a:t>${</a:t>
            </a:r>
            <a:r>
              <a:rPr lang="en-US" sz="1800" b="1" dirty="0" err="1" smtClean="0">
                <a:solidFill>
                  <a:schemeClr val="accent2"/>
                </a:solidFill>
                <a:latin typeface="Arial" pitchFamily="34" charset="0"/>
              </a:rPr>
              <a:t>expr</a:t>
            </a:r>
            <a:r>
              <a:rPr lang="en-US" sz="1800" b="1" dirty="0" smtClean="0">
                <a:solidFill>
                  <a:schemeClr val="accent2"/>
                </a:solidFill>
                <a:latin typeface="Arial" pitchFamily="34" charset="0"/>
              </a:rPr>
              <a:t>}</a:t>
            </a:r>
            <a:r>
              <a:rPr lang="en-US" sz="1800" dirty="0" smtClean="0">
                <a:latin typeface="Arial" pitchFamily="34" charset="0"/>
              </a:rPr>
              <a:t>”/&gt;</a:t>
            </a:r>
          </a:p>
          <a:p>
            <a:pPr lvl="1" eaLnBrk="1" hangingPunct="1">
              <a:spcBef>
                <a:spcPct val="0"/>
              </a:spcBef>
            </a:pPr>
            <a:r>
              <a:rPr lang="en-US" dirty="0" smtClean="0">
                <a:latin typeface="Arial" pitchFamily="34" charset="0"/>
              </a:rPr>
              <a:t>Intermixed with strings, </a:t>
            </a:r>
          </a:p>
          <a:p>
            <a:pPr lvl="2" eaLnBrk="1" hangingPunct="1">
              <a:spcBef>
                <a:spcPct val="0"/>
              </a:spcBef>
              <a:buFontTx/>
              <a:buChar char="–"/>
            </a:pPr>
            <a:r>
              <a:rPr lang="en-US" sz="1800" dirty="0" smtClean="0">
                <a:latin typeface="Arial" pitchFamily="34" charset="0"/>
              </a:rPr>
              <a:t>&lt;</a:t>
            </a:r>
            <a:r>
              <a:rPr lang="en-US" sz="1800" b="1" dirty="0" err="1" smtClean="0">
                <a:solidFill>
                  <a:schemeClr val="accent2"/>
                </a:solidFill>
                <a:latin typeface="Arial" pitchFamily="34" charset="0"/>
              </a:rPr>
              <a:t>jstl:action</a:t>
            </a:r>
            <a:r>
              <a:rPr lang="en-US" sz="1800" dirty="0" smtClean="0">
                <a:latin typeface="Arial" pitchFamily="34" charset="0"/>
              </a:rPr>
              <a:t> value=“</a:t>
            </a:r>
            <a:r>
              <a:rPr lang="en-US" sz="1800" b="1" dirty="0" smtClean="0">
                <a:solidFill>
                  <a:schemeClr val="accent2"/>
                </a:solidFill>
                <a:latin typeface="Arial" pitchFamily="34" charset="0"/>
              </a:rPr>
              <a:t>${</a:t>
            </a:r>
            <a:r>
              <a:rPr lang="en-US" sz="1800" b="1" dirty="0" err="1" smtClean="0">
                <a:solidFill>
                  <a:schemeClr val="accent2"/>
                </a:solidFill>
                <a:latin typeface="Arial" pitchFamily="34" charset="0"/>
              </a:rPr>
              <a:t>expr</a:t>
            </a:r>
            <a:r>
              <a:rPr lang="en-US" sz="1800" b="1" dirty="0" smtClean="0">
                <a:solidFill>
                  <a:schemeClr val="accent2"/>
                </a:solidFill>
                <a:latin typeface="Arial" pitchFamily="34" charset="0"/>
              </a:rPr>
              <a:t>}text${</a:t>
            </a:r>
            <a:r>
              <a:rPr lang="en-US" sz="1800" b="1" dirty="0" err="1" smtClean="0">
                <a:solidFill>
                  <a:schemeClr val="accent2"/>
                </a:solidFill>
                <a:latin typeface="Arial" pitchFamily="34" charset="0"/>
              </a:rPr>
              <a:t>expr</a:t>
            </a:r>
            <a:r>
              <a:rPr lang="en-US" sz="1800" b="1" dirty="0" smtClean="0">
                <a:solidFill>
                  <a:schemeClr val="accent2"/>
                </a:solidFill>
                <a:latin typeface="Arial" pitchFamily="34" charset="0"/>
              </a:rPr>
              <a:t>}${</a:t>
            </a:r>
            <a:r>
              <a:rPr lang="en-US" sz="1800" b="1" dirty="0" err="1" smtClean="0">
                <a:solidFill>
                  <a:schemeClr val="accent2"/>
                </a:solidFill>
                <a:latin typeface="Arial" pitchFamily="34" charset="0"/>
              </a:rPr>
              <a:t>expr</a:t>
            </a:r>
            <a:r>
              <a:rPr lang="en-US" sz="1800" b="1" dirty="0" smtClean="0">
                <a:solidFill>
                  <a:schemeClr val="accent2"/>
                </a:solidFill>
                <a:latin typeface="Arial" pitchFamily="34" charset="0"/>
              </a:rPr>
              <a:t>}more text${</a:t>
            </a:r>
            <a:r>
              <a:rPr lang="en-US" sz="1800" b="1" dirty="0" err="1" smtClean="0">
                <a:solidFill>
                  <a:schemeClr val="accent2"/>
                </a:solidFill>
                <a:latin typeface="Arial" pitchFamily="34" charset="0"/>
              </a:rPr>
              <a:t>expr</a:t>
            </a:r>
            <a:r>
              <a:rPr lang="en-US" sz="1800" b="1" dirty="0" smtClean="0">
                <a:solidFill>
                  <a:schemeClr val="accent2"/>
                </a:solidFill>
                <a:latin typeface="Arial" pitchFamily="34" charset="0"/>
              </a:rPr>
              <a:t>}</a:t>
            </a:r>
            <a:r>
              <a:rPr lang="en-US" sz="1800" dirty="0" smtClean="0">
                <a:latin typeface="Arial" pitchFamily="34" charset="0"/>
              </a:rPr>
              <a:t>”/&gt;</a:t>
            </a:r>
          </a:p>
          <a:p>
            <a:pPr eaLnBrk="1" hangingPunct="1">
              <a:spcBef>
                <a:spcPct val="0"/>
              </a:spcBef>
            </a:pPr>
            <a:endParaRPr lang="en-US" b="1" dirty="0" smtClean="0">
              <a:latin typeface="Arial" pitchFamily="34" charset="0"/>
            </a:endParaRPr>
          </a:p>
          <a:p>
            <a:pPr eaLnBrk="1" hangingPunct="1">
              <a:spcBef>
                <a:spcPct val="0"/>
              </a:spcBef>
            </a:pPr>
            <a:r>
              <a:rPr lang="en-US" b="1" dirty="0" err="1" smtClean="0">
                <a:latin typeface="Arial" pitchFamily="34" charset="0"/>
              </a:rPr>
              <a:t>jstl:action</a:t>
            </a:r>
            <a:r>
              <a:rPr lang="en-US" b="1" dirty="0" smtClean="0">
                <a:latin typeface="Arial" pitchFamily="34" charset="0"/>
              </a:rPr>
              <a:t> </a:t>
            </a:r>
            <a:r>
              <a:rPr lang="en-US" dirty="0" smtClean="0">
                <a:latin typeface="Arial" pitchFamily="34" charset="0"/>
              </a:rPr>
              <a:t>can be anything such as-</a:t>
            </a:r>
            <a:r>
              <a:rPr lang="en-US" b="1" dirty="0" smtClean="0">
                <a:latin typeface="Arial" pitchFamily="34" charset="0"/>
              </a:rPr>
              <a:t> c:out, c:set </a:t>
            </a:r>
            <a:r>
              <a:rPr lang="en-US" dirty="0" smtClean="0">
                <a:latin typeface="Arial" pitchFamily="34" charset="0"/>
              </a:rPr>
              <a:t>or</a:t>
            </a:r>
            <a:r>
              <a:rPr lang="en-US" b="1" dirty="0" smtClean="0">
                <a:latin typeface="Arial" pitchFamily="34" charset="0"/>
              </a:rPr>
              <a:t> c:remove.</a:t>
            </a:r>
          </a:p>
          <a:p>
            <a:pPr eaLnBrk="1" hangingPunct="1">
              <a:spcBef>
                <a:spcPct val="0"/>
              </a:spcBef>
            </a:pPr>
            <a:endParaRPr lang="en-US" b="1"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A2BE3F88-A156-4CA9-B659-A57EB1BFDA76}" type="slidenum">
              <a:rPr lang="en-US" smtClean="0"/>
              <a:pPr eaLnBrk="1" fontAlgn="base" hangingPunct="1">
                <a:spcBef>
                  <a:spcPct val="0"/>
                </a:spcBef>
                <a:spcAft>
                  <a:spcPct val="0"/>
                </a:spcAft>
              </a:pPr>
              <a:t>12</a:t>
            </a:fld>
            <a:endParaRPr lang="en-US"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smtClean="0">
                <a:latin typeface="Arial" pitchFamily="34" charset="0"/>
              </a:rPr>
              <a:t>The same expression can be written in EL as –</a:t>
            </a:r>
          </a:p>
          <a:p>
            <a:pPr marL="0" lvl="1" eaLnBrk="1" hangingPunct="1">
              <a:spcBef>
                <a:spcPct val="0"/>
              </a:spcBef>
            </a:pPr>
            <a:r>
              <a:rPr lang="en-US" sz="2200" b="1" smtClean="0">
                <a:latin typeface="Arial" pitchFamily="34" charset="0"/>
              </a:rPr>
              <a:t>&lt;c:out value=“${person.name}” /&gt;</a:t>
            </a:r>
          </a:p>
          <a:p>
            <a:pPr eaLnBrk="1" hangingPunct="1">
              <a:spcBef>
                <a:spcPct val="0"/>
              </a:spcBef>
            </a:pPr>
            <a:endParaRPr lang="en-US" sz="1600" smtClean="0">
              <a:latin typeface="Arial" pitchFamily="34" charset="0"/>
            </a:endParaRPr>
          </a:p>
          <a:p>
            <a:pPr eaLnBrk="1" hangingPunct="1">
              <a:spcBef>
                <a:spcPct val="0"/>
              </a:spcBef>
            </a:pPr>
            <a:endParaRPr lang="en-US" sz="150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32AB169A-38D9-41AF-A0FB-A402147B65B4}" type="slidenum">
              <a:rPr lang="en-US" smtClean="0"/>
              <a:pPr eaLnBrk="1" fontAlgn="base" hangingPunct="1">
                <a:spcBef>
                  <a:spcPct val="0"/>
                </a:spcBef>
                <a:spcAft>
                  <a:spcPct val="0"/>
                </a:spcAft>
              </a:pPr>
              <a:t>13</a:t>
            </a:fld>
            <a:endParaRPr lang="en-US" smtClean="0"/>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i="1" smtClean="0">
                <a:latin typeface="Arial" pitchFamily="34" charset="0"/>
              </a:rPr>
              <a:t>&lt;c:out&gt;</a:t>
            </a:r>
            <a:r>
              <a:rPr lang="en-US" smtClean="0">
                <a:latin typeface="Arial" pitchFamily="34" charset="0"/>
              </a:rPr>
              <a:t> is the basic expression tag in JSTL , this tag lets print the result of an expression , we can also use it to print data that back end java developers expose. This tag is similar to JSP expression tag &lt;%=%&gt;</a:t>
            </a:r>
          </a:p>
          <a:p>
            <a:pPr algn="just" eaLnBrk="1" hangingPunct="1">
              <a:spcBef>
                <a:spcPct val="0"/>
              </a:spcBef>
            </a:pPr>
            <a:endParaRPr lang="en-US" smtClean="0">
              <a:latin typeface="Arial" pitchFamily="34" charset="0"/>
            </a:endParaRPr>
          </a:p>
          <a:p>
            <a:pPr algn="just" eaLnBrk="1" hangingPunct="1">
              <a:spcBef>
                <a:spcPct val="0"/>
              </a:spcBef>
            </a:pPr>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4" y="12700"/>
            <a:ext cx="7455877"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282706"/>
            <a:ext cx="8229600" cy="4881563"/>
          </a:xfrm>
        </p:spPr>
        <p:txBody>
          <a:bodyPr/>
          <a:lstStyle/>
          <a:p>
            <a:pPr lvl="0"/>
            <a:endParaRPr lang="en-US" noProof="0" dirty="0" smtClean="0"/>
          </a:p>
        </p:txBody>
      </p:sp>
      <p:sp>
        <p:nvSpPr>
          <p:cNvPr id="4" name="Rectangle 10"/>
          <p:cNvSpPr>
            <a:spLocks noGrp="1" noChangeArrowheads="1"/>
          </p:cNvSpPr>
          <p:nvPr>
            <p:ph type="sldNum" sz="quarter" idx="10"/>
          </p:nvPr>
        </p:nvSpPr>
        <p:spPr>
          <a:ln/>
        </p:spPr>
        <p:txBody>
          <a:bodyPr/>
          <a:lstStyle>
            <a:lvl1pPr>
              <a:defRPr/>
            </a:lvl1pPr>
          </a:lstStyle>
          <a:p>
            <a:pPr>
              <a:defRPr/>
            </a:pPr>
            <a:fld id="{958E422E-CE7E-48D6-91F9-DFDE801905EF}" type="slidenum">
              <a:rPr lang="en-US"/>
              <a:pPr>
                <a:defRPr/>
              </a:pPr>
              <a:t>‹#›</a:t>
            </a:fld>
            <a:endParaRPr lang="en-US" dirty="0"/>
          </a:p>
        </p:txBody>
      </p:sp>
    </p:spTree>
    <p:extLst>
      <p:ext uri="{BB962C8B-B14F-4D97-AF65-F5344CB8AC3E}">
        <p14:creationId xmlns:p14="http://schemas.microsoft.com/office/powerpoint/2010/main" val="259201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Recap Day2</a:t>
            </a:r>
            <a:endParaRPr lang="en-US" dirty="0"/>
          </a:p>
        </p:txBody>
      </p:sp>
      <p:sp>
        <p:nvSpPr>
          <p:cNvPr id="8195" name="Content Placeholder 2"/>
          <p:cNvSpPr>
            <a:spLocks noGrp="1"/>
          </p:cNvSpPr>
          <p:nvPr>
            <p:ph idx="1"/>
          </p:nvPr>
        </p:nvSpPr>
        <p:spPr/>
        <p:txBody>
          <a:bodyPr>
            <a:normAutofit fontScale="92500" lnSpcReduction="20000"/>
          </a:bodyPr>
          <a:lstStyle/>
          <a:p>
            <a:pPr algn="just" eaLnBrk="1" hangingPunct="1">
              <a:lnSpc>
                <a:spcPct val="90000"/>
              </a:lnSpc>
            </a:pPr>
            <a:r>
              <a:rPr lang="en-US" dirty="0" smtClean="0"/>
              <a:t>Why JSP is needed?</a:t>
            </a:r>
          </a:p>
          <a:p>
            <a:pPr algn="just" eaLnBrk="1" hangingPunct="1">
              <a:lnSpc>
                <a:spcPct val="90000"/>
              </a:lnSpc>
            </a:pPr>
            <a:r>
              <a:rPr lang="en-US" dirty="0" smtClean="0"/>
              <a:t>What are basic tags in JSP?</a:t>
            </a:r>
          </a:p>
          <a:p>
            <a:pPr algn="just"/>
            <a:r>
              <a:rPr lang="en-US" dirty="0" smtClean="0"/>
              <a:t>Name JSP </a:t>
            </a:r>
            <a:r>
              <a:rPr lang="en-US" dirty="0" err="1" smtClean="0"/>
              <a:t>LifeCycle</a:t>
            </a:r>
            <a:r>
              <a:rPr lang="en-US" dirty="0" smtClean="0"/>
              <a:t> methods…</a:t>
            </a:r>
          </a:p>
          <a:p>
            <a:pPr algn="just"/>
            <a:r>
              <a:rPr lang="en-US" dirty="0" smtClean="0"/>
              <a:t>What are Implicit objects? Which one is used for storing shared data for all users accessing the same application?</a:t>
            </a:r>
          </a:p>
          <a:p>
            <a:pPr algn="just"/>
            <a:r>
              <a:rPr lang="en-US" dirty="0" smtClean="0"/>
              <a:t>Which set of tags are used to change the behavior of JSPs at request time?</a:t>
            </a:r>
          </a:p>
          <a:p>
            <a:pPr algn="just"/>
            <a:r>
              <a:rPr lang="en-US" dirty="0" smtClean="0"/>
              <a:t>Which JSP elements are considered by JSP container at compile time? Name them.</a:t>
            </a:r>
          </a:p>
          <a:p>
            <a:pPr algn="just"/>
            <a:endParaRPr lang="en-US" dirty="0" smtClean="0"/>
          </a:p>
          <a:p>
            <a:pPr algn="just"/>
            <a:endParaRPr lang="en-US" dirty="0" smtClean="0"/>
          </a:p>
          <a:p>
            <a:pPr algn="just"/>
            <a:endParaRPr lang="en-US" dirty="0" smtClean="0"/>
          </a:p>
        </p:txBody>
      </p:sp>
      <p:sp>
        <p:nvSpPr>
          <p:cNvPr id="4" name="Slide Number Placeholder 3"/>
          <p:cNvSpPr>
            <a:spLocks noGrp="1"/>
          </p:cNvSpPr>
          <p:nvPr>
            <p:ph type="sldNum" sz="quarter" idx="10"/>
          </p:nvPr>
        </p:nvSpPr>
        <p:spPr/>
        <p:txBody>
          <a:bodyPr/>
          <a:lstStyle/>
          <a:p>
            <a:pPr>
              <a:defRPr/>
            </a:pPr>
            <a:fld id="{99E9371A-234B-4C1F-BCB9-E794AB6A6ECE}" type="slidenum">
              <a:rPr lang="en-US" smtClean="0"/>
              <a:pPr>
                <a:defRPr/>
              </a:pPr>
              <a:t>1</a:t>
            </a:fld>
            <a:endParaRPr lang="en-US" dirty="0"/>
          </a:p>
        </p:txBody>
      </p:sp>
    </p:spTree>
    <p:extLst>
      <p:ext uri="{BB962C8B-B14F-4D97-AF65-F5344CB8AC3E}">
        <p14:creationId xmlns:p14="http://schemas.microsoft.com/office/powerpoint/2010/main" val="107107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0" y="838200"/>
            <a:ext cx="9144000" cy="6019800"/>
          </a:xfrm>
        </p:spPr>
        <p:txBody>
          <a:bodyPr>
            <a:normAutofit/>
          </a:bodyPr>
          <a:lstStyle/>
          <a:p>
            <a:pPr algn="just"/>
            <a:r>
              <a:rPr lang="en-US" sz="2800" dirty="0" smtClean="0"/>
              <a:t>Strength of JSTL lies in its Expression Language (EL)</a:t>
            </a:r>
          </a:p>
          <a:p>
            <a:pPr algn="just"/>
            <a:r>
              <a:rPr lang="en-US" sz="2800" dirty="0" smtClean="0"/>
              <a:t>With EL, we can create simple expression that returns a value</a:t>
            </a:r>
          </a:p>
          <a:p>
            <a:pPr algn="just"/>
            <a:r>
              <a:rPr lang="en-US" sz="2800" dirty="0" smtClean="0"/>
              <a:t>This is done using- </a:t>
            </a:r>
          </a:p>
          <a:p>
            <a:pPr lvl="1" algn="just"/>
            <a:r>
              <a:rPr lang="en-US" sz="2400" dirty="0" smtClean="0"/>
              <a:t>The dot (</a:t>
            </a:r>
            <a:r>
              <a:rPr lang="en-US" sz="2400" b="1" dirty="0" smtClean="0">
                <a:solidFill>
                  <a:schemeClr val="accent2"/>
                </a:solidFill>
              </a:rPr>
              <a:t>.</a:t>
            </a:r>
            <a:r>
              <a:rPr lang="en-US" sz="2400" dirty="0" smtClean="0"/>
              <a:t>) operator </a:t>
            </a:r>
            <a:r>
              <a:rPr lang="en-US" sz="2400" dirty="0" smtClean="0">
                <a:sym typeface="Wingdings" pitchFamily="2" charset="2"/>
              </a:rPr>
              <a:t> property access operator</a:t>
            </a:r>
            <a:endParaRPr lang="en-US" sz="2400" dirty="0" smtClean="0"/>
          </a:p>
          <a:p>
            <a:pPr lvl="1" algn="just"/>
            <a:r>
              <a:rPr lang="en-US" sz="2400" dirty="0" smtClean="0"/>
              <a:t>The </a:t>
            </a:r>
            <a:r>
              <a:rPr lang="en-US" sz="2400" b="1" dirty="0" smtClean="0">
                <a:solidFill>
                  <a:schemeClr val="accent2"/>
                </a:solidFill>
              </a:rPr>
              <a:t>[ ]</a:t>
            </a:r>
            <a:r>
              <a:rPr lang="en-US" sz="2400" dirty="0" smtClean="0"/>
              <a:t> operator </a:t>
            </a:r>
            <a:r>
              <a:rPr lang="en-US" sz="2400" dirty="0" smtClean="0">
                <a:sym typeface="Wingdings" pitchFamily="2" charset="2"/>
              </a:rPr>
              <a:t> Collection access operator</a:t>
            </a:r>
          </a:p>
          <a:p>
            <a:pPr algn="just"/>
            <a:r>
              <a:rPr lang="en-US" sz="2800" dirty="0" smtClean="0"/>
              <a:t>Expressions are written as  </a:t>
            </a:r>
            <a:r>
              <a:rPr lang="en-US" sz="2800" b="1" dirty="0" smtClean="0">
                <a:solidFill>
                  <a:schemeClr val="accent2"/>
                </a:solidFill>
              </a:rPr>
              <a:t>${</a:t>
            </a:r>
            <a:r>
              <a:rPr lang="en-US" sz="2800" dirty="0" err="1" smtClean="0"/>
              <a:t>expr</a:t>
            </a:r>
            <a:r>
              <a:rPr lang="en-US" sz="2800" b="1" dirty="0" smtClean="0">
                <a:solidFill>
                  <a:schemeClr val="accent2"/>
                </a:solidFill>
              </a:rPr>
              <a:t>} </a:t>
            </a:r>
            <a:r>
              <a:rPr lang="en-US" sz="2800" dirty="0" smtClean="0"/>
              <a:t> </a:t>
            </a:r>
          </a:p>
          <a:p>
            <a:pPr lvl="1" algn="just"/>
            <a:r>
              <a:rPr lang="en-US" sz="2400" dirty="0" smtClean="0"/>
              <a:t>where </a:t>
            </a:r>
            <a:r>
              <a:rPr lang="en-US" sz="2400" b="1" dirty="0" err="1" smtClean="0">
                <a:solidFill>
                  <a:srgbClr val="003399"/>
                </a:solidFill>
              </a:rPr>
              <a:t>expr</a:t>
            </a:r>
            <a:r>
              <a:rPr lang="en-US" sz="2400" dirty="0" smtClean="0"/>
              <a:t>  represents an expression, involving identifiers and operators (Logical, relational or arithmetic) which evaluate to a value</a:t>
            </a:r>
          </a:p>
        </p:txBody>
      </p:sp>
      <p:sp>
        <p:nvSpPr>
          <p:cNvPr id="130051" name="Rectangle 3"/>
          <p:cNvSpPr>
            <a:spLocks noGrp="1" noChangeArrowheads="1"/>
          </p:cNvSpPr>
          <p:nvPr>
            <p:ph type="title"/>
          </p:nvPr>
        </p:nvSpPr>
        <p:spPr>
          <a:xfrm>
            <a:off x="-34926" y="0"/>
            <a:ext cx="9178925" cy="838200"/>
          </a:xfrm>
          <a:solidFill>
            <a:schemeClr val="accent4">
              <a:lumMod val="20000"/>
              <a:lumOff val="80000"/>
            </a:schemeClr>
          </a:solidFill>
        </p:spPr>
        <p:txBody>
          <a:bodyPr/>
          <a:lstStyle/>
          <a:p>
            <a:pPr>
              <a:defRPr/>
            </a:pPr>
            <a:r>
              <a:rPr lang="en-US" dirty="0"/>
              <a:t>Expression Language</a:t>
            </a:r>
          </a:p>
        </p:txBody>
      </p:sp>
      <p:sp>
        <p:nvSpPr>
          <p:cNvPr id="17412"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F51A7269-AD3A-46E9-BF57-44006AA5A116}" type="slidenum">
              <a:rPr lang="en-US" sz="1200" b="1">
                <a:solidFill>
                  <a:schemeClr val="bg1"/>
                </a:solidFill>
              </a:rPr>
              <a:pPr algn="ctr" eaLnBrk="1" hangingPunct="1"/>
              <a:t>10</a:t>
            </a:fld>
            <a:endParaRPr lang="en-US" sz="1200" b="1">
              <a:solidFill>
                <a:schemeClr val="bg1"/>
              </a:solidFill>
            </a:endParaRPr>
          </a:p>
        </p:txBody>
      </p:sp>
    </p:spTree>
    <p:extLst>
      <p:ext uri="{BB962C8B-B14F-4D97-AF65-F5344CB8AC3E}">
        <p14:creationId xmlns:p14="http://schemas.microsoft.com/office/powerpoint/2010/main" val="35965803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996"/>
            <a:ext cx="9144000" cy="852196"/>
          </a:xfrm>
          <a:solidFill>
            <a:schemeClr val="accent4">
              <a:lumMod val="20000"/>
              <a:lumOff val="80000"/>
            </a:schemeClr>
          </a:solidFill>
        </p:spPr>
        <p:txBody>
          <a:bodyPr/>
          <a:lstStyle/>
          <a:p>
            <a:pPr>
              <a:defRPr/>
            </a:pPr>
            <a:r>
              <a:rPr lang="en-US" dirty="0" smtClean="0"/>
              <a:t>Example 1</a:t>
            </a:r>
            <a:endParaRPr lang="en-US" dirty="0"/>
          </a:p>
        </p:txBody>
      </p:sp>
      <p:sp>
        <p:nvSpPr>
          <p:cNvPr id="18435" name="Content Placeholder 2"/>
          <p:cNvSpPr>
            <a:spLocks noGrp="1"/>
          </p:cNvSpPr>
          <p:nvPr>
            <p:ph idx="1"/>
          </p:nvPr>
        </p:nvSpPr>
        <p:spPr>
          <a:xfrm>
            <a:off x="0" y="838200"/>
            <a:ext cx="9144000" cy="6019800"/>
          </a:xfrm>
        </p:spPr>
        <p:txBody>
          <a:bodyPr/>
          <a:lstStyle/>
          <a:p>
            <a:r>
              <a:rPr lang="en-US" sz="2400" dirty="0" smtClean="0"/>
              <a:t>In order to retrieve the parameters (form data), in JSP, we need to write Java code in JSP, such as-</a:t>
            </a:r>
          </a:p>
          <a:p>
            <a:pPr marL="0" indent="0">
              <a:buNone/>
            </a:pPr>
            <a:endParaRPr lang="en-US" dirty="0" smtClean="0"/>
          </a:p>
          <a:p>
            <a:r>
              <a:rPr lang="en-US" sz="2400" dirty="0" smtClean="0"/>
              <a:t>But, using EL, we can write it as,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915AD61F-80E0-47C5-A3A4-075BCB75147F}" type="slidenum">
              <a:rPr lang="en-US" smtClean="0"/>
              <a:pPr>
                <a:defRPr/>
              </a:pPr>
              <a:t>11</a:t>
            </a:fld>
            <a:endParaRPr lang="en-US" dirty="0"/>
          </a:p>
        </p:txBody>
      </p:sp>
      <p:sp>
        <p:nvSpPr>
          <p:cNvPr id="5" name="Text Box 4"/>
          <p:cNvSpPr txBox="1">
            <a:spLocks noChangeArrowheads="1"/>
          </p:cNvSpPr>
          <p:nvPr/>
        </p:nvSpPr>
        <p:spPr bwMode="auto">
          <a:xfrm>
            <a:off x="533400" y="1676400"/>
            <a:ext cx="8001000" cy="5127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 request.getParameter(“userName”) %&gt;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endParaRPr lang="en-US" sz="2200" b="1" dirty="0"/>
          </a:p>
        </p:txBody>
      </p:sp>
      <p:sp>
        <p:nvSpPr>
          <p:cNvPr id="6" name="Text Box 4"/>
          <p:cNvSpPr txBox="1">
            <a:spLocks noChangeArrowheads="1"/>
          </p:cNvSpPr>
          <p:nvPr/>
        </p:nvSpPr>
        <p:spPr bwMode="auto">
          <a:xfrm>
            <a:off x="533400" y="2667000"/>
            <a:ext cx="8001000" cy="5111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&lt;c:out value=“${param.userName}” %&gt;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endParaRPr lang="en-US" sz="2200" b="1" dirty="0"/>
          </a:p>
        </p:txBody>
      </p:sp>
    </p:spTree>
    <p:extLst>
      <p:ext uri="{BB962C8B-B14F-4D97-AF65-F5344CB8AC3E}">
        <p14:creationId xmlns:p14="http://schemas.microsoft.com/office/powerpoint/2010/main" val="1362771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0" y="838200"/>
            <a:ext cx="9144000" cy="6019800"/>
          </a:xfrm>
        </p:spPr>
        <p:txBody>
          <a:bodyPr/>
          <a:lstStyle/>
          <a:p>
            <a:pPr algn="just">
              <a:lnSpc>
                <a:spcPts val="3000"/>
              </a:lnSpc>
            </a:pPr>
            <a:r>
              <a:rPr lang="en-US" sz="2400" dirty="0" smtClean="0"/>
              <a:t>Consider there is a </a:t>
            </a:r>
            <a:r>
              <a:rPr lang="en-US" sz="2400" dirty="0" err="1" smtClean="0"/>
              <a:t>pack.Person</a:t>
            </a:r>
            <a:r>
              <a:rPr lang="en-US" sz="2400" dirty="0" smtClean="0"/>
              <a:t> class, having </a:t>
            </a:r>
            <a:r>
              <a:rPr lang="en-US" sz="2400" dirty="0" err="1" smtClean="0"/>
              <a:t>personId</a:t>
            </a:r>
            <a:r>
              <a:rPr lang="en-US" sz="2400" dirty="0" smtClean="0"/>
              <a:t> and name instance variables, with proper setter and getter methods </a:t>
            </a:r>
          </a:p>
          <a:p>
            <a:pPr algn="just">
              <a:lnSpc>
                <a:spcPts val="3000"/>
              </a:lnSpc>
            </a:pPr>
            <a:r>
              <a:rPr lang="en-US" sz="2400" dirty="0" smtClean="0"/>
              <a:t>Using &lt;</a:t>
            </a:r>
            <a:r>
              <a:rPr lang="en-US" sz="2400" dirty="0" err="1" smtClean="0"/>
              <a:t>jsp:useBean</a:t>
            </a:r>
            <a:r>
              <a:rPr lang="en-US" sz="2400" dirty="0" smtClean="0"/>
              <a:t>&gt;, we want to create an object of that class, and set it as session attribute, “person”</a:t>
            </a:r>
          </a:p>
          <a:p>
            <a:pPr lvl="1" algn="just">
              <a:lnSpc>
                <a:spcPts val="3000"/>
              </a:lnSpc>
              <a:buFont typeface="Wingdings" pitchFamily="2" charset="2"/>
              <a:buNone/>
            </a:pPr>
            <a:r>
              <a:rPr lang="en-US" sz="2000" b="1" dirty="0" smtClean="0"/>
              <a:t>&lt;</a:t>
            </a:r>
            <a:r>
              <a:rPr lang="en-US" sz="2000" b="1" dirty="0" err="1" smtClean="0"/>
              <a:t>jsp:useBean</a:t>
            </a:r>
            <a:r>
              <a:rPr lang="en-US" sz="2000" b="1" dirty="0" smtClean="0"/>
              <a:t>  id=“</a:t>
            </a:r>
            <a:r>
              <a:rPr lang="en-US" sz="2000" b="1" dirty="0" err="1" smtClean="0"/>
              <a:t>mihir</a:t>
            </a:r>
            <a:r>
              <a:rPr lang="en-US" sz="2000" b="1" dirty="0" smtClean="0"/>
              <a:t>” class= “</a:t>
            </a:r>
            <a:r>
              <a:rPr lang="en-US" sz="2000" b="1" dirty="0" err="1" smtClean="0"/>
              <a:t>pack.Person</a:t>
            </a:r>
            <a:r>
              <a:rPr lang="en-US" sz="2000" b="1" dirty="0" smtClean="0"/>
              <a:t>” /&gt; </a:t>
            </a:r>
          </a:p>
          <a:p>
            <a:pPr lvl="1" algn="just">
              <a:lnSpc>
                <a:spcPts val="3000"/>
              </a:lnSpc>
              <a:buFont typeface="Wingdings" pitchFamily="2" charset="2"/>
              <a:buNone/>
            </a:pPr>
            <a:r>
              <a:rPr lang="en-US" sz="2000" b="1" dirty="0" smtClean="0"/>
              <a:t>&lt;% </a:t>
            </a:r>
            <a:r>
              <a:rPr lang="en-US" sz="2000" b="1" dirty="0" err="1" smtClean="0"/>
              <a:t>session.setAttribute</a:t>
            </a:r>
            <a:r>
              <a:rPr lang="en-US" sz="2000" b="1" dirty="0" smtClean="0"/>
              <a:t>(“person”, </a:t>
            </a:r>
            <a:r>
              <a:rPr lang="en-US" sz="2000" b="1" dirty="0" err="1" smtClean="0"/>
              <a:t>mihir</a:t>
            </a:r>
            <a:r>
              <a:rPr lang="en-US" sz="2000" b="1" dirty="0" smtClean="0"/>
              <a:t>); %&gt;</a:t>
            </a:r>
          </a:p>
          <a:p>
            <a:pPr algn="just">
              <a:lnSpc>
                <a:spcPts val="3000"/>
              </a:lnSpc>
            </a:pPr>
            <a:r>
              <a:rPr lang="en-US" sz="2400" dirty="0" smtClean="0"/>
              <a:t>We want to retrieve the name of the person and print it! </a:t>
            </a:r>
          </a:p>
          <a:p>
            <a:pPr algn="just">
              <a:lnSpc>
                <a:spcPts val="3000"/>
              </a:lnSpc>
            </a:pPr>
            <a:endParaRPr lang="en-US" dirty="0" smtClean="0"/>
          </a:p>
          <a:p>
            <a:pPr algn="just">
              <a:lnSpc>
                <a:spcPts val="3000"/>
              </a:lnSpc>
            </a:pPr>
            <a:r>
              <a:rPr lang="en-US" sz="2400" dirty="0" smtClean="0"/>
              <a:t>But… using EL, we can write it as,</a:t>
            </a:r>
          </a:p>
          <a:p>
            <a:pPr algn="just">
              <a:lnSpc>
                <a:spcPts val="3000"/>
              </a:lnSpc>
              <a:buFont typeface="Wingdings" pitchFamily="2" charset="2"/>
              <a:buNone/>
            </a:pPr>
            <a:endParaRPr lang="en-US" b="1" dirty="0" smtClean="0">
              <a:solidFill>
                <a:schemeClr val="accent2"/>
              </a:solidFill>
            </a:endParaRPr>
          </a:p>
        </p:txBody>
      </p:sp>
      <p:sp>
        <p:nvSpPr>
          <p:cNvPr id="63490" name="Rectangle 2"/>
          <p:cNvSpPr>
            <a:spLocks noGrp="1" noChangeArrowheads="1"/>
          </p:cNvSpPr>
          <p:nvPr>
            <p:ph type="title"/>
          </p:nvPr>
        </p:nvSpPr>
        <p:spPr>
          <a:xfrm>
            <a:off x="-34926" y="0"/>
            <a:ext cx="9178925" cy="838200"/>
          </a:xfrm>
          <a:solidFill>
            <a:schemeClr val="accent4">
              <a:lumMod val="20000"/>
              <a:lumOff val="80000"/>
            </a:schemeClr>
          </a:solidFill>
        </p:spPr>
        <p:txBody>
          <a:bodyPr/>
          <a:lstStyle/>
          <a:p>
            <a:pPr>
              <a:defRPr/>
            </a:pPr>
            <a:r>
              <a:rPr lang="en-US" dirty="0" smtClean="0"/>
              <a:t>Example 2</a:t>
            </a:r>
            <a:endParaRPr lang="en-US" dirty="0"/>
          </a:p>
        </p:txBody>
      </p:sp>
      <p:sp>
        <p:nvSpPr>
          <p:cNvPr id="19461"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27F609FF-9DC4-4E12-917B-26667D852E50}" type="slidenum">
              <a:rPr lang="en-US" sz="1200" b="1">
                <a:solidFill>
                  <a:schemeClr val="bg1"/>
                </a:solidFill>
              </a:rPr>
              <a:pPr algn="ctr" eaLnBrk="1" hangingPunct="1"/>
              <a:t>12</a:t>
            </a:fld>
            <a:endParaRPr lang="en-US" sz="1200" b="1">
              <a:solidFill>
                <a:schemeClr val="bg1"/>
              </a:solidFill>
            </a:endParaRPr>
          </a:p>
        </p:txBody>
      </p:sp>
      <p:sp>
        <p:nvSpPr>
          <p:cNvPr id="6" name="Text Box 4"/>
          <p:cNvSpPr txBox="1">
            <a:spLocks noChangeArrowheads="1"/>
          </p:cNvSpPr>
          <p:nvPr/>
        </p:nvSpPr>
        <p:spPr bwMode="auto">
          <a:xfrm>
            <a:off x="609600" y="4953000"/>
            <a:ext cx="80010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&lt;c:out value=“${person.name}” /&gt;</a:t>
            </a:r>
          </a:p>
        </p:txBody>
      </p:sp>
      <p:sp>
        <p:nvSpPr>
          <p:cNvPr id="13" name="Text Box 4"/>
          <p:cNvSpPr txBox="1">
            <a:spLocks noChangeArrowheads="1"/>
          </p:cNvSpPr>
          <p:nvPr/>
        </p:nvSpPr>
        <p:spPr bwMode="auto">
          <a:xfrm>
            <a:off x="533400" y="3810000"/>
            <a:ext cx="8001000" cy="5111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smtClean="0"/>
              <a:t>&lt;%= ((</a:t>
            </a:r>
            <a:r>
              <a:rPr lang="en-US" sz="2200" b="1" dirty="0" err="1" smtClean="0"/>
              <a:t>pack.Person</a:t>
            </a:r>
            <a:r>
              <a:rPr lang="en-US" sz="2200" b="1" dirty="0" smtClean="0"/>
              <a:t>) </a:t>
            </a:r>
            <a:r>
              <a:rPr lang="en-US" sz="2200" b="1" dirty="0" err="1" smtClean="0"/>
              <a:t>session.getAttribute</a:t>
            </a:r>
            <a:r>
              <a:rPr lang="en-US" sz="2200" b="1" dirty="0" smtClean="0"/>
              <a:t>(“person”)).</a:t>
            </a:r>
            <a:r>
              <a:rPr lang="en-US" sz="2200" b="1" dirty="0" err="1" smtClean="0"/>
              <a:t>getName</a:t>
            </a:r>
            <a:r>
              <a:rPr lang="en-US" sz="2200" b="1" dirty="0" smtClean="0"/>
              <a:t>() %&gt;</a:t>
            </a:r>
            <a:endParaRPr lang="en-US" sz="2200" b="1" dirty="0"/>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endParaRPr lang="en-US" sz="2200" b="1" dirty="0"/>
          </a:p>
        </p:txBody>
      </p:sp>
    </p:spTree>
    <p:extLst>
      <p:ext uri="{BB962C8B-B14F-4D97-AF65-F5344CB8AC3E}">
        <p14:creationId xmlns:p14="http://schemas.microsoft.com/office/powerpoint/2010/main" val="241476864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22" dur="500"/>
                                        <p:tgtEl>
                                          <p:spTgt spid="72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7" dur="500"/>
                                        <p:tgtEl>
                                          <p:spTgt spid="727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2707">
                                            <p:txEl>
                                              <p:pRg st="6" end="6"/>
                                            </p:txEl>
                                          </p:spTgt>
                                        </p:tgtEl>
                                        <p:attrNameLst>
                                          <p:attrName>style.visibility</p:attrName>
                                        </p:attrNameLst>
                                      </p:cBhvr>
                                      <p:to>
                                        <p:strVal val="visible"/>
                                      </p:to>
                                    </p:set>
                                    <p:animEffect transition="in" filter="blinds(horizontal)">
                                      <p:cBhvr>
                                        <p:cTn id="32" dur="500"/>
                                        <p:tgtEl>
                                          <p:spTgt spid="727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a:defRPr/>
            </a:pPr>
            <a:r>
              <a:rPr lang="en-US" dirty="0"/>
              <a:t>&lt;c:out&gt; tag</a:t>
            </a:r>
          </a:p>
        </p:txBody>
      </p:sp>
      <p:sp>
        <p:nvSpPr>
          <p:cNvPr id="20483" name="Rectangle 3"/>
          <p:cNvSpPr>
            <a:spLocks noGrp="1" noChangeArrowheads="1"/>
          </p:cNvSpPr>
          <p:nvPr>
            <p:ph type="body" idx="1"/>
          </p:nvPr>
        </p:nvSpPr>
        <p:spPr>
          <a:xfrm>
            <a:off x="0" y="838200"/>
            <a:ext cx="9144000" cy="6019800"/>
          </a:xfrm>
        </p:spPr>
        <p:txBody>
          <a:bodyPr>
            <a:normAutofit/>
          </a:bodyPr>
          <a:lstStyle/>
          <a:p>
            <a:pPr algn="just"/>
            <a:r>
              <a:rPr lang="en-US" smtClean="0"/>
              <a:t>The fundamental  and most widely used tag</a:t>
            </a:r>
          </a:p>
          <a:p>
            <a:pPr lvl="1" algn="just"/>
            <a:endParaRPr lang="en-US" b="1" smtClean="0">
              <a:solidFill>
                <a:schemeClr val="accent2"/>
              </a:solidFill>
            </a:endParaRPr>
          </a:p>
          <a:p>
            <a:pPr lvl="1" algn="just"/>
            <a:endParaRPr lang="en-US" b="1" smtClean="0">
              <a:solidFill>
                <a:schemeClr val="accent2"/>
              </a:solidFill>
            </a:endParaRPr>
          </a:p>
          <a:p>
            <a:pPr algn="just"/>
            <a:r>
              <a:rPr lang="en-US" smtClean="0"/>
              <a:t>The  tag prints out the contents provided in </a:t>
            </a:r>
            <a:r>
              <a:rPr lang="en-US" b="1" smtClean="0">
                <a:solidFill>
                  <a:srgbClr val="003399"/>
                </a:solidFill>
              </a:rPr>
              <a:t>value</a:t>
            </a:r>
            <a:r>
              <a:rPr lang="en-US" smtClean="0"/>
              <a:t> attribute</a:t>
            </a:r>
          </a:p>
          <a:p>
            <a:pPr algn="just">
              <a:buFont typeface="Wingdings" pitchFamily="2" charset="2"/>
              <a:buNone/>
            </a:pPr>
            <a:endParaRPr lang="en-US" smtClean="0"/>
          </a:p>
          <a:p>
            <a:pPr algn="just"/>
            <a:r>
              <a:rPr lang="en-US" smtClean="0"/>
              <a:t>When the </a:t>
            </a:r>
            <a:r>
              <a:rPr lang="en-US" b="1" smtClean="0">
                <a:solidFill>
                  <a:srgbClr val="003399"/>
                </a:solidFill>
              </a:rPr>
              <a:t>value</a:t>
            </a:r>
            <a:r>
              <a:rPr lang="en-US" smtClean="0"/>
              <a:t> attribute contains an </a:t>
            </a:r>
            <a:r>
              <a:rPr lang="en-US" b="1" smtClean="0">
                <a:solidFill>
                  <a:schemeClr val="accent2"/>
                </a:solidFill>
              </a:rPr>
              <a:t>expression</a:t>
            </a:r>
            <a:r>
              <a:rPr lang="en-US" smtClean="0"/>
              <a:t> in JSTL’s Expression Language, it will be evaluated and the value of the expression will be printed</a:t>
            </a:r>
          </a:p>
          <a:p>
            <a:pPr algn="just">
              <a:lnSpc>
                <a:spcPct val="200000"/>
              </a:lnSpc>
              <a:buFont typeface="Wingdings" pitchFamily="2" charset="2"/>
              <a:buNone/>
            </a:pPr>
            <a:endParaRPr lang="en-US" smtClean="0"/>
          </a:p>
        </p:txBody>
      </p:sp>
      <p:sp>
        <p:nvSpPr>
          <p:cNvPr id="72708" name="Text Box 4"/>
          <p:cNvSpPr txBox="1">
            <a:spLocks noChangeArrowheads="1"/>
          </p:cNvSpPr>
          <p:nvPr/>
        </p:nvSpPr>
        <p:spPr bwMode="auto">
          <a:xfrm>
            <a:off x="304800" y="1524000"/>
            <a:ext cx="8001000" cy="3619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defRPr/>
            </a:pPr>
            <a:r>
              <a:rPr lang="en-US" sz="2200" b="1" dirty="0"/>
              <a:t>&lt;c:out value=“Hello World”/&gt;</a:t>
            </a:r>
          </a:p>
        </p:txBody>
      </p:sp>
      <p:sp>
        <p:nvSpPr>
          <p:cNvPr id="20485"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E5390E3C-9249-46AF-A95B-D6FD46CA1662}" type="slidenum">
              <a:rPr lang="en-US" sz="1200" b="1">
                <a:solidFill>
                  <a:schemeClr val="bg1"/>
                </a:solidFill>
              </a:rPr>
              <a:pPr algn="ctr" eaLnBrk="1" hangingPunct="1"/>
              <a:t>13</a:t>
            </a:fld>
            <a:endParaRPr lang="en-US" sz="1200" b="1">
              <a:solidFill>
                <a:schemeClr val="bg1"/>
              </a:solidFill>
            </a:endParaRPr>
          </a:p>
        </p:txBody>
      </p:sp>
    </p:spTree>
    <p:extLst>
      <p:ext uri="{BB962C8B-B14F-4D97-AF65-F5344CB8AC3E}">
        <p14:creationId xmlns:p14="http://schemas.microsoft.com/office/powerpoint/2010/main" val="13712318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0" y="0"/>
            <a:ext cx="9143999" cy="792162"/>
          </a:xfrm>
          <a:solidFill>
            <a:schemeClr val="accent4">
              <a:lumMod val="20000"/>
              <a:lumOff val="80000"/>
            </a:schemeClr>
          </a:solidFill>
        </p:spPr>
        <p:txBody>
          <a:bodyPr/>
          <a:lstStyle/>
          <a:p>
            <a:pPr>
              <a:defRPr/>
            </a:pPr>
            <a:r>
              <a:rPr lang="en-US" dirty="0"/>
              <a:t>&lt;c:set&gt; Tag</a:t>
            </a:r>
          </a:p>
        </p:txBody>
      </p:sp>
      <p:sp>
        <p:nvSpPr>
          <p:cNvPr id="21507" name="Rectangle 3"/>
          <p:cNvSpPr>
            <a:spLocks noGrp="1" noChangeArrowheads="1"/>
          </p:cNvSpPr>
          <p:nvPr>
            <p:ph type="body" idx="1"/>
          </p:nvPr>
        </p:nvSpPr>
        <p:spPr>
          <a:xfrm>
            <a:off x="0" y="838200"/>
            <a:ext cx="9144000" cy="6019800"/>
          </a:xfrm>
        </p:spPr>
        <p:txBody>
          <a:bodyPr/>
          <a:lstStyle/>
          <a:p>
            <a:pPr>
              <a:buFont typeface="Wingdings" pitchFamily="2" charset="2"/>
              <a:buNone/>
            </a:pPr>
            <a:r>
              <a:rPr lang="en-US" dirty="0" smtClean="0"/>
              <a:t>Syntax:</a:t>
            </a:r>
          </a:p>
          <a:p>
            <a:pPr>
              <a:buFont typeface="Wingdings" pitchFamily="2" charset="2"/>
              <a:buNone/>
            </a:pPr>
            <a:r>
              <a:rPr lang="en-US" b="1" dirty="0" smtClean="0">
                <a:solidFill>
                  <a:schemeClr val="accent2"/>
                </a:solidFill>
              </a:rPr>
              <a:t>&lt;</a:t>
            </a:r>
            <a:r>
              <a:rPr lang="en-US" b="1" dirty="0" err="1" smtClean="0">
                <a:solidFill>
                  <a:schemeClr val="accent2"/>
                </a:solidFill>
              </a:rPr>
              <a:t>c:set</a:t>
            </a:r>
            <a:r>
              <a:rPr lang="en-US" b="1" dirty="0" smtClean="0">
                <a:solidFill>
                  <a:schemeClr val="accent2"/>
                </a:solidFill>
              </a:rPr>
              <a:t> </a:t>
            </a:r>
            <a:r>
              <a:rPr lang="en-US" b="1" dirty="0" err="1" smtClean="0">
                <a:solidFill>
                  <a:schemeClr val="accent2"/>
                </a:solidFill>
              </a:rPr>
              <a:t>var</a:t>
            </a:r>
            <a:r>
              <a:rPr lang="en-US" b="1" dirty="0" smtClean="0">
                <a:solidFill>
                  <a:schemeClr val="accent2"/>
                </a:solidFill>
              </a:rPr>
              <a:t>=“</a:t>
            </a:r>
            <a:r>
              <a:rPr lang="en-US" b="1" dirty="0" err="1" smtClean="0">
                <a:solidFill>
                  <a:schemeClr val="accent2"/>
                </a:solidFill>
              </a:rPr>
              <a:t>varName</a:t>
            </a:r>
            <a:r>
              <a:rPr lang="en-US" b="1" dirty="0" smtClean="0">
                <a:solidFill>
                  <a:schemeClr val="accent2"/>
                </a:solidFill>
              </a:rPr>
              <a:t>” value=“</a:t>
            </a:r>
            <a:r>
              <a:rPr lang="en-US" b="1" dirty="0" err="1" smtClean="0">
                <a:solidFill>
                  <a:schemeClr val="accent2"/>
                </a:solidFill>
              </a:rPr>
              <a:t>someVal</a:t>
            </a:r>
            <a:r>
              <a:rPr lang="en-US" b="1" dirty="0" smtClean="0">
                <a:solidFill>
                  <a:schemeClr val="accent2"/>
                </a:solidFill>
              </a:rPr>
              <a:t>” scope=“</a:t>
            </a:r>
            <a:r>
              <a:rPr lang="en-US" b="1" dirty="0" err="1" smtClean="0">
                <a:solidFill>
                  <a:schemeClr val="accent2"/>
                </a:solidFill>
              </a:rPr>
              <a:t>varScope</a:t>
            </a:r>
            <a:r>
              <a:rPr lang="en-US" b="1" dirty="0" smtClean="0">
                <a:solidFill>
                  <a:schemeClr val="accent2"/>
                </a:solidFill>
              </a:rPr>
              <a:t>” /&gt;</a:t>
            </a:r>
          </a:p>
          <a:p>
            <a:r>
              <a:rPr lang="en-US" dirty="0" smtClean="0"/>
              <a:t>Evaluates the </a:t>
            </a:r>
            <a:r>
              <a:rPr lang="en-US" b="1" dirty="0" smtClean="0">
                <a:solidFill>
                  <a:srgbClr val="003399"/>
                </a:solidFill>
              </a:rPr>
              <a:t>value</a:t>
            </a:r>
            <a:r>
              <a:rPr lang="en-US" dirty="0" smtClean="0"/>
              <a:t> attribute and assigns the result to a scoped variable</a:t>
            </a:r>
          </a:p>
          <a:p>
            <a:endParaRPr lang="en-US" dirty="0" smtClean="0"/>
          </a:p>
          <a:p>
            <a:r>
              <a:rPr lang="en-US" dirty="0" smtClean="0"/>
              <a:t>Variable scope is either page (the default), request, session, or application</a:t>
            </a:r>
          </a:p>
          <a:p>
            <a:pPr>
              <a:buFontTx/>
              <a:buNone/>
            </a:pPr>
            <a:r>
              <a:rPr lang="en-US" dirty="0" smtClean="0">
                <a:solidFill>
                  <a:srgbClr val="990033"/>
                </a:solidFill>
              </a:rPr>
              <a:t>	Equivalent JSP </a:t>
            </a:r>
            <a:r>
              <a:rPr lang="en-US" dirty="0" err="1" smtClean="0">
                <a:solidFill>
                  <a:srgbClr val="990033"/>
                </a:solidFill>
              </a:rPr>
              <a:t>scriptlet</a:t>
            </a:r>
            <a:r>
              <a:rPr lang="en-US" dirty="0" smtClean="0">
                <a:solidFill>
                  <a:srgbClr val="990033"/>
                </a:solidFill>
              </a:rPr>
              <a:t> for above example:</a:t>
            </a:r>
          </a:p>
        </p:txBody>
      </p:sp>
      <p:sp>
        <p:nvSpPr>
          <p:cNvPr id="73732" name="Text Box 4"/>
          <p:cNvSpPr txBox="1">
            <a:spLocks noChangeArrowheads="1"/>
          </p:cNvSpPr>
          <p:nvPr/>
        </p:nvSpPr>
        <p:spPr bwMode="auto">
          <a:xfrm>
            <a:off x="544513" y="3619500"/>
            <a:ext cx="8001000" cy="3619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&lt;c:set var=“userID” value=“${param.userId}” scope=“session”/&gt;</a:t>
            </a:r>
          </a:p>
        </p:txBody>
      </p:sp>
      <p:sp>
        <p:nvSpPr>
          <p:cNvPr id="73733" name="Text Box 6"/>
          <p:cNvSpPr txBox="1">
            <a:spLocks noChangeArrowheads="1"/>
          </p:cNvSpPr>
          <p:nvPr/>
        </p:nvSpPr>
        <p:spPr bwMode="auto">
          <a:xfrm>
            <a:off x="485775" y="5611813"/>
            <a:ext cx="8001000" cy="701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defRPr/>
            </a:pPr>
            <a:r>
              <a:rPr lang="en-US" sz="2200" b="1" dirty="0"/>
              <a:t>&lt;% String userId = request.getParameter(“userId”);</a:t>
            </a:r>
          </a:p>
          <a:p>
            <a:pPr marL="342900" lvl="1" indent="-342900" eaLnBrk="0" fontAlgn="auto" hangingPunct="0">
              <a:lnSpc>
                <a:spcPct val="80000"/>
              </a:lnSpc>
              <a:spcBef>
                <a:spcPct val="20000"/>
              </a:spcBef>
              <a:spcAft>
                <a:spcPts val="0"/>
              </a:spcAft>
              <a:buClr>
                <a:srgbClr val="003366"/>
              </a:buClr>
              <a:buSzPct val="155000"/>
              <a:defRPr/>
            </a:pPr>
            <a:r>
              <a:rPr lang="en-US" sz="2200" b="1" dirty="0"/>
              <a:t>session.setAttribute(“userID”, userId); %&gt;</a:t>
            </a:r>
          </a:p>
        </p:txBody>
      </p:sp>
      <p:sp>
        <p:nvSpPr>
          <p:cNvPr id="21510"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6F3307B7-6219-4DEF-A01E-702F8028B981}" type="slidenum">
              <a:rPr lang="en-US" sz="1200" b="1">
                <a:solidFill>
                  <a:schemeClr val="bg1"/>
                </a:solidFill>
              </a:rPr>
              <a:pPr algn="ctr" eaLnBrk="1" hangingPunct="1"/>
              <a:t>14</a:t>
            </a:fld>
            <a:endParaRPr lang="en-US" sz="1200" b="1">
              <a:solidFill>
                <a:schemeClr val="bg1"/>
              </a:solidFill>
            </a:endParaRPr>
          </a:p>
        </p:txBody>
      </p:sp>
    </p:spTree>
    <p:extLst>
      <p:ext uri="{BB962C8B-B14F-4D97-AF65-F5344CB8AC3E}">
        <p14:creationId xmlns:p14="http://schemas.microsoft.com/office/powerpoint/2010/main" val="208391958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554" y="24882"/>
            <a:ext cx="9142445" cy="813318"/>
          </a:xfrm>
          <a:solidFill>
            <a:schemeClr val="accent4">
              <a:lumMod val="20000"/>
              <a:lumOff val="80000"/>
            </a:schemeClr>
          </a:solidFill>
        </p:spPr>
        <p:txBody>
          <a:bodyPr/>
          <a:lstStyle/>
          <a:p>
            <a:pPr>
              <a:defRPr/>
            </a:pPr>
            <a:r>
              <a:rPr lang="en-US" dirty="0"/>
              <a:t>&lt;c:remove&gt; Tag</a:t>
            </a:r>
          </a:p>
        </p:txBody>
      </p:sp>
      <p:sp>
        <p:nvSpPr>
          <p:cNvPr id="22531" name="Rectangle 3"/>
          <p:cNvSpPr>
            <a:spLocks noGrp="1" noChangeArrowheads="1"/>
          </p:cNvSpPr>
          <p:nvPr>
            <p:ph type="body" idx="1"/>
          </p:nvPr>
        </p:nvSpPr>
        <p:spPr>
          <a:xfrm>
            <a:off x="228600" y="1219200"/>
            <a:ext cx="8610600" cy="3352800"/>
          </a:xfrm>
        </p:spPr>
        <p:txBody>
          <a:bodyPr>
            <a:normAutofit fontScale="85000" lnSpcReduction="20000"/>
          </a:bodyPr>
          <a:lstStyle/>
          <a:p>
            <a:r>
              <a:rPr lang="en-US" smtClean="0"/>
              <a:t>Removes the named variable from the indicated scope</a:t>
            </a:r>
          </a:p>
          <a:p>
            <a:r>
              <a:rPr lang="en-US" smtClean="0"/>
              <a:t>Variable scope is either page, request, session, or application</a:t>
            </a:r>
          </a:p>
          <a:p>
            <a:pPr>
              <a:buFont typeface="Wingdings" pitchFamily="2" charset="2"/>
              <a:buNone/>
            </a:pPr>
            <a:r>
              <a:rPr lang="en-US" smtClean="0"/>
              <a:t>	Syntax:</a:t>
            </a:r>
          </a:p>
          <a:p>
            <a:pPr>
              <a:buFont typeface="Wingdings" pitchFamily="2" charset="2"/>
              <a:buNone/>
            </a:pPr>
            <a:r>
              <a:rPr lang="en-US" b="1" smtClean="0">
                <a:solidFill>
                  <a:schemeClr val="accent2"/>
                </a:solidFill>
              </a:rPr>
              <a:t>	&lt;c:remove var=“varName” scope=“varScope”/&gt;</a:t>
            </a:r>
          </a:p>
          <a:p>
            <a:pPr>
              <a:buFont typeface="Wingdings" pitchFamily="2" charset="2"/>
              <a:buNone/>
            </a:pPr>
            <a:endParaRPr lang="en-US" b="1" smtClean="0">
              <a:solidFill>
                <a:schemeClr val="accent2"/>
              </a:solidFill>
            </a:endParaRPr>
          </a:p>
          <a:p>
            <a:r>
              <a:rPr lang="en-US" b="1" u="sng" smtClean="0"/>
              <a:t>After variable is removed, if you try to print it, using &lt;c:out&gt; does not display any value, nor it gives any error</a:t>
            </a:r>
          </a:p>
          <a:p>
            <a:pPr>
              <a:buFont typeface="Wingdings" pitchFamily="2" charset="2"/>
              <a:buNone/>
            </a:pPr>
            <a:endParaRPr lang="en-US" b="1" smtClean="0">
              <a:solidFill>
                <a:schemeClr val="accent2"/>
              </a:solidFill>
            </a:endParaRPr>
          </a:p>
          <a:p>
            <a:pPr>
              <a:buFont typeface="Wingdings" pitchFamily="2" charset="2"/>
              <a:buNone/>
            </a:pPr>
            <a:endParaRPr lang="en-US" b="1" smtClean="0">
              <a:solidFill>
                <a:schemeClr val="accent2"/>
              </a:solidFill>
            </a:endParaRPr>
          </a:p>
          <a:p>
            <a:pPr>
              <a:buFontTx/>
              <a:buNone/>
            </a:pPr>
            <a:endParaRPr lang="en-US" smtClean="0"/>
          </a:p>
          <a:p>
            <a:endParaRPr lang="en-US" b="1" smtClean="0">
              <a:solidFill>
                <a:schemeClr val="accent2"/>
              </a:solidFill>
            </a:endParaRPr>
          </a:p>
        </p:txBody>
      </p:sp>
      <p:sp>
        <p:nvSpPr>
          <p:cNvPr id="74756" name="Text Box 5"/>
          <p:cNvSpPr txBox="1">
            <a:spLocks noChangeArrowheads="1"/>
          </p:cNvSpPr>
          <p:nvPr/>
        </p:nvSpPr>
        <p:spPr bwMode="auto">
          <a:xfrm>
            <a:off x="762000" y="4724400"/>
            <a:ext cx="8001000" cy="3635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&lt;c:remove var=“userID” scope=“session”/&gt;</a:t>
            </a:r>
          </a:p>
        </p:txBody>
      </p:sp>
      <p:sp>
        <p:nvSpPr>
          <p:cNvPr id="22533"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0882B812-954D-4C95-967B-34F4E4E16D97}" type="slidenum">
              <a:rPr lang="en-US" sz="1200" b="1">
                <a:solidFill>
                  <a:schemeClr val="bg1"/>
                </a:solidFill>
              </a:rPr>
              <a:pPr algn="ctr" eaLnBrk="1" hangingPunct="1"/>
              <a:t>15</a:t>
            </a:fld>
            <a:endParaRPr lang="en-US" sz="1200" b="1">
              <a:solidFill>
                <a:schemeClr val="bg1"/>
              </a:solidFill>
            </a:endParaRPr>
          </a:p>
        </p:txBody>
      </p:sp>
    </p:spTree>
    <p:extLst>
      <p:ext uri="{BB962C8B-B14F-4D97-AF65-F5344CB8AC3E}">
        <p14:creationId xmlns:p14="http://schemas.microsoft.com/office/powerpoint/2010/main" val="34535216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4926" y="-12441"/>
            <a:ext cx="9178925" cy="850641"/>
          </a:xfrm>
          <a:solidFill>
            <a:schemeClr val="accent4">
              <a:lumMod val="20000"/>
              <a:lumOff val="80000"/>
            </a:schemeClr>
          </a:solidFill>
        </p:spPr>
        <p:txBody>
          <a:bodyPr>
            <a:normAutofit/>
          </a:bodyPr>
          <a:lstStyle/>
          <a:p>
            <a:pPr>
              <a:defRPr/>
            </a:pPr>
            <a:r>
              <a:rPr lang="en-US" dirty="0"/>
              <a:t>JSTL Flow Control (Conditional Tags)</a:t>
            </a:r>
          </a:p>
        </p:txBody>
      </p:sp>
      <p:sp>
        <p:nvSpPr>
          <p:cNvPr id="23555" name="Rectangle 3"/>
          <p:cNvSpPr>
            <a:spLocks noGrp="1" noChangeArrowheads="1"/>
          </p:cNvSpPr>
          <p:nvPr>
            <p:ph type="body" idx="1"/>
          </p:nvPr>
        </p:nvSpPr>
        <p:spPr>
          <a:xfrm>
            <a:off x="0" y="914400"/>
            <a:ext cx="9144000" cy="5943600"/>
          </a:xfrm>
        </p:spPr>
        <p:txBody>
          <a:bodyPr/>
          <a:lstStyle/>
          <a:p>
            <a:pPr algn="just">
              <a:lnSpc>
                <a:spcPct val="200000"/>
              </a:lnSpc>
            </a:pPr>
            <a:r>
              <a:rPr lang="en-US" dirty="0" smtClean="0"/>
              <a:t>Flow Control involves ability to make decisions</a:t>
            </a:r>
          </a:p>
          <a:p>
            <a:pPr algn="just">
              <a:lnSpc>
                <a:spcPct val="200000"/>
              </a:lnSpc>
            </a:pPr>
            <a:r>
              <a:rPr lang="en-US" dirty="0" smtClean="0"/>
              <a:t>There are two Flow Control in JSTL</a:t>
            </a:r>
          </a:p>
          <a:p>
            <a:pPr lvl="1" algn="just">
              <a:lnSpc>
                <a:spcPct val="200000"/>
              </a:lnSpc>
            </a:pPr>
            <a:r>
              <a:rPr lang="en-US" dirty="0" smtClean="0"/>
              <a:t>Conditional Logic or Conditions</a:t>
            </a:r>
          </a:p>
          <a:p>
            <a:pPr lvl="1" algn="just">
              <a:lnSpc>
                <a:spcPct val="200000"/>
              </a:lnSpc>
            </a:pPr>
            <a:r>
              <a:rPr lang="en-US" dirty="0" smtClean="0"/>
              <a:t>Looping or Iteration</a:t>
            </a:r>
          </a:p>
          <a:p>
            <a:pPr lvl="1" algn="just">
              <a:lnSpc>
                <a:spcPct val="200000"/>
              </a:lnSpc>
            </a:pPr>
            <a:endParaRPr lang="en-US" dirty="0" smtClean="0"/>
          </a:p>
          <a:p>
            <a:pPr algn="just">
              <a:lnSpc>
                <a:spcPct val="200000"/>
              </a:lnSpc>
            </a:pPr>
            <a:endParaRPr lang="en-US" dirty="0" smtClean="0"/>
          </a:p>
        </p:txBody>
      </p:sp>
      <p:sp>
        <p:nvSpPr>
          <p:cNvPr id="23556"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6046CEAE-B4A8-4B08-8078-CCDA95E1BB45}" type="slidenum">
              <a:rPr lang="en-US" sz="1200" b="1">
                <a:solidFill>
                  <a:schemeClr val="bg1"/>
                </a:solidFill>
              </a:rPr>
              <a:pPr algn="ctr" eaLnBrk="1" hangingPunct="1"/>
              <a:t>16</a:t>
            </a:fld>
            <a:endParaRPr lang="en-US" sz="1200" b="1">
              <a:solidFill>
                <a:schemeClr val="bg1"/>
              </a:solidFill>
            </a:endParaRPr>
          </a:p>
        </p:txBody>
      </p:sp>
    </p:spTree>
    <p:extLst>
      <p:ext uri="{BB962C8B-B14F-4D97-AF65-F5344CB8AC3E}">
        <p14:creationId xmlns:p14="http://schemas.microsoft.com/office/powerpoint/2010/main" val="305901189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0" y="0"/>
            <a:ext cx="9144000" cy="762000"/>
          </a:xfrm>
          <a:solidFill>
            <a:schemeClr val="accent4">
              <a:lumMod val="20000"/>
              <a:lumOff val="80000"/>
            </a:schemeClr>
          </a:solidFill>
        </p:spPr>
        <p:txBody>
          <a:bodyPr>
            <a:normAutofit/>
          </a:bodyPr>
          <a:lstStyle/>
          <a:p>
            <a:pPr>
              <a:defRPr/>
            </a:pPr>
            <a:r>
              <a:rPr lang="en-US" dirty="0"/>
              <a:t>Flow control tags</a:t>
            </a:r>
          </a:p>
        </p:txBody>
      </p:sp>
      <p:sp>
        <p:nvSpPr>
          <p:cNvPr id="24579" name="Rectangle 3"/>
          <p:cNvSpPr>
            <a:spLocks noGrp="1" noChangeArrowheads="1"/>
          </p:cNvSpPr>
          <p:nvPr>
            <p:ph type="body" idx="1"/>
          </p:nvPr>
        </p:nvSpPr>
        <p:spPr>
          <a:xfrm>
            <a:off x="258763" y="1054100"/>
            <a:ext cx="8229600" cy="4881563"/>
          </a:xfrm>
        </p:spPr>
        <p:txBody>
          <a:bodyPr/>
          <a:lstStyle/>
          <a:p>
            <a:pPr algn="just"/>
            <a:r>
              <a:rPr lang="en-US" b="1" smtClean="0">
                <a:solidFill>
                  <a:schemeClr val="accent2"/>
                </a:solidFill>
              </a:rPr>
              <a:t>&lt;c:if test=“..”&gt;</a:t>
            </a:r>
          </a:p>
          <a:p>
            <a:pPr lvl="1" algn="just"/>
            <a:r>
              <a:rPr lang="en-US" smtClean="0"/>
              <a:t> Conditional execution of its body according to value of a test attribute</a:t>
            </a:r>
          </a:p>
          <a:p>
            <a:pPr algn="just">
              <a:buFont typeface="Wingdings" pitchFamily="2" charset="2"/>
              <a:buNone/>
            </a:pPr>
            <a:endParaRPr lang="en-US" smtClean="0"/>
          </a:p>
          <a:p>
            <a:pPr algn="just"/>
            <a:r>
              <a:rPr lang="en-US" b="1" smtClean="0">
                <a:solidFill>
                  <a:schemeClr val="accent2"/>
                </a:solidFill>
              </a:rPr>
              <a:t>&lt;c:choose&gt;</a:t>
            </a:r>
          </a:p>
          <a:p>
            <a:pPr lvl="1" algn="just"/>
            <a:r>
              <a:rPr lang="en-US" smtClean="0"/>
              <a:t> Performs conditional block execution by the embedded &lt;c:when&gt; and &lt;c:otherwise&gt; sub tags</a:t>
            </a:r>
          </a:p>
          <a:p>
            <a:pPr algn="just">
              <a:buFont typeface="Wingdings" pitchFamily="2" charset="2"/>
              <a:buNone/>
            </a:pPr>
            <a:endParaRPr lang="en-US" smtClean="0"/>
          </a:p>
        </p:txBody>
      </p:sp>
      <p:sp>
        <p:nvSpPr>
          <p:cNvPr id="24580"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BE39AEB5-1997-4198-9F8C-73EB1EC5644E}" type="slidenum">
              <a:rPr lang="en-US" sz="1200" b="1">
                <a:solidFill>
                  <a:schemeClr val="bg1"/>
                </a:solidFill>
              </a:rPr>
              <a:pPr algn="ctr" eaLnBrk="1" hangingPunct="1"/>
              <a:t>17</a:t>
            </a:fld>
            <a:endParaRPr lang="en-US" sz="1200" b="1">
              <a:solidFill>
                <a:schemeClr val="bg1"/>
              </a:solidFill>
            </a:endParaRPr>
          </a:p>
        </p:txBody>
      </p:sp>
    </p:spTree>
    <p:extLst>
      <p:ext uri="{BB962C8B-B14F-4D97-AF65-F5344CB8AC3E}">
        <p14:creationId xmlns:p14="http://schemas.microsoft.com/office/powerpoint/2010/main" val="30798268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a:t>Example: &lt;c:if test=“...”&gt;</a:t>
            </a:r>
          </a:p>
        </p:txBody>
      </p:sp>
      <p:sp>
        <p:nvSpPr>
          <p:cNvPr id="25603" name="Rectangle 3"/>
          <p:cNvSpPr>
            <a:spLocks noGrp="1" noChangeArrowheads="1"/>
          </p:cNvSpPr>
          <p:nvPr>
            <p:ph type="body" idx="1"/>
          </p:nvPr>
        </p:nvSpPr>
        <p:spPr>
          <a:xfrm>
            <a:off x="228600" y="1066800"/>
            <a:ext cx="8610600" cy="2438400"/>
          </a:xfrm>
        </p:spPr>
        <p:txBody>
          <a:bodyPr>
            <a:normAutofit fontScale="92500" lnSpcReduction="10000"/>
          </a:bodyPr>
          <a:lstStyle/>
          <a:p>
            <a:pPr algn="just"/>
            <a:r>
              <a:rPr lang="en-US" smtClean="0"/>
              <a:t>Evaluates  body content with the expression specified in </a:t>
            </a:r>
            <a:r>
              <a:rPr lang="en-US" b="1" smtClean="0">
                <a:solidFill>
                  <a:srgbClr val="003399"/>
                </a:solidFill>
              </a:rPr>
              <a:t>test</a:t>
            </a:r>
            <a:r>
              <a:rPr lang="en-US" b="1" smtClean="0"/>
              <a:t> </a:t>
            </a:r>
            <a:r>
              <a:rPr lang="en-US" smtClean="0"/>
              <a:t>attribute</a:t>
            </a:r>
          </a:p>
          <a:p>
            <a:pPr algn="just">
              <a:buFont typeface="Wingdings" pitchFamily="2" charset="2"/>
              <a:buNone/>
            </a:pPr>
            <a:r>
              <a:rPr lang="en-US" smtClean="0"/>
              <a:t>	</a:t>
            </a:r>
            <a:r>
              <a:rPr lang="en-US" sz="2400" smtClean="0"/>
              <a:t>Syntax:</a:t>
            </a:r>
            <a:endParaRPr lang="en-US" smtClean="0"/>
          </a:p>
          <a:p>
            <a:pPr algn="just">
              <a:buFont typeface="Wingdings" pitchFamily="2" charset="2"/>
              <a:buNone/>
            </a:pPr>
            <a:r>
              <a:rPr lang="en-US" b="1" smtClean="0">
                <a:solidFill>
                  <a:schemeClr val="accent2"/>
                </a:solidFill>
              </a:rPr>
              <a:t>	&lt;c:if test=“</a:t>
            </a:r>
            <a:r>
              <a:rPr lang="en-US" i="1" smtClean="0">
                <a:solidFill>
                  <a:schemeClr val="accent2"/>
                </a:solidFill>
              </a:rPr>
              <a:t>testCondition</a:t>
            </a:r>
            <a:r>
              <a:rPr lang="en-US" b="1" smtClean="0">
                <a:solidFill>
                  <a:schemeClr val="accent2"/>
                </a:solidFill>
              </a:rPr>
              <a:t>” var=“</a:t>
            </a:r>
            <a:r>
              <a:rPr lang="en-US" i="1" smtClean="0">
                <a:solidFill>
                  <a:schemeClr val="accent2"/>
                </a:solidFill>
              </a:rPr>
              <a:t>varName</a:t>
            </a:r>
            <a:r>
              <a:rPr lang="en-US" b="1" smtClean="0">
                <a:solidFill>
                  <a:schemeClr val="accent2"/>
                </a:solidFill>
              </a:rPr>
              <a:t>” [scope=“{</a:t>
            </a:r>
            <a:r>
              <a:rPr lang="en-US" smtClean="0">
                <a:solidFill>
                  <a:schemeClr val="accent2"/>
                </a:solidFill>
              </a:rPr>
              <a:t>page|request|session|application</a:t>
            </a:r>
            <a:r>
              <a:rPr lang="en-US" b="1" smtClean="0">
                <a:solidFill>
                  <a:schemeClr val="accent2"/>
                </a:solidFill>
              </a:rPr>
              <a:t>}”]/&gt;</a:t>
            </a:r>
            <a:endParaRPr lang="en-US" smtClean="0"/>
          </a:p>
        </p:txBody>
      </p:sp>
      <p:sp>
        <p:nvSpPr>
          <p:cNvPr id="77828" name="Text Box 5"/>
          <p:cNvSpPr txBox="1">
            <a:spLocks noChangeArrowheads="1"/>
          </p:cNvSpPr>
          <p:nvPr/>
        </p:nvSpPr>
        <p:spPr bwMode="auto">
          <a:xfrm>
            <a:off x="533400" y="3505200"/>
            <a:ext cx="8001000" cy="2819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defRPr/>
            </a:pPr>
            <a:endParaRPr lang="en-US" sz="2200" b="1" dirty="0"/>
          </a:p>
          <a:p>
            <a:pPr marL="342900" lvl="1" indent="-342900" eaLnBrk="0" fontAlgn="auto" hangingPunct="0">
              <a:lnSpc>
                <a:spcPct val="80000"/>
              </a:lnSpc>
              <a:spcBef>
                <a:spcPct val="20000"/>
              </a:spcBef>
              <a:spcAft>
                <a:spcPts val="0"/>
              </a:spcAft>
              <a:buClr>
                <a:srgbClr val="003366"/>
              </a:buClr>
              <a:buSzPct val="155000"/>
              <a:defRPr/>
            </a:pPr>
            <a:r>
              <a:rPr lang="en-US" sz="2200" b="1" dirty="0"/>
              <a:t>&lt;c:set var=“age" value=“70"/&gt;</a:t>
            </a:r>
          </a:p>
          <a:p>
            <a:pPr marL="342900" lvl="1" indent="-342900" eaLnBrk="0" fontAlgn="auto" hangingPunct="0">
              <a:lnSpc>
                <a:spcPct val="80000"/>
              </a:lnSpc>
              <a:spcBef>
                <a:spcPct val="20000"/>
              </a:spcBef>
              <a:spcAft>
                <a:spcPts val="0"/>
              </a:spcAft>
              <a:buClr>
                <a:srgbClr val="003366"/>
              </a:buClr>
              <a:buSzPct val="155000"/>
              <a:defRPr/>
            </a:pPr>
            <a:r>
              <a:rPr lang="en-US" sz="2200" b="1" dirty="0"/>
              <a:t>&lt;c:if test="${age &lt; 65 }"&gt;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&lt;h3&gt; Rate of interest is 10.0 &lt;/h3&gt;</a:t>
            </a:r>
          </a:p>
          <a:p>
            <a:pPr marL="342900" lvl="1" indent="-342900" eaLnBrk="0" fontAlgn="auto" hangingPunct="0">
              <a:lnSpc>
                <a:spcPct val="80000"/>
              </a:lnSpc>
              <a:spcBef>
                <a:spcPct val="20000"/>
              </a:spcBef>
              <a:spcAft>
                <a:spcPts val="0"/>
              </a:spcAft>
              <a:buClr>
                <a:srgbClr val="003366"/>
              </a:buClr>
              <a:buSzPct val="155000"/>
              <a:defRPr/>
            </a:pPr>
            <a:r>
              <a:rPr lang="en-US" sz="2200" b="1" dirty="0"/>
              <a:t>&lt;/c:if&gt;</a:t>
            </a:r>
          </a:p>
          <a:p>
            <a:pPr marL="342900" lvl="1" indent="-342900" eaLnBrk="0" fontAlgn="auto" hangingPunct="0">
              <a:lnSpc>
                <a:spcPct val="80000"/>
              </a:lnSpc>
              <a:spcBef>
                <a:spcPct val="20000"/>
              </a:spcBef>
              <a:spcAft>
                <a:spcPts val="0"/>
              </a:spcAft>
              <a:buClr>
                <a:srgbClr val="003366"/>
              </a:buClr>
              <a:buSzPct val="155000"/>
              <a:defRPr/>
            </a:pPr>
            <a:r>
              <a:rPr lang="en-US" sz="2200" b="1" dirty="0"/>
              <a:t>&lt;c:if test="${count &gt;=65 }"&gt;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&lt;h3&gt; Special interest rates for Senior Citizen 12.5 &lt;/h3&gt;</a:t>
            </a:r>
          </a:p>
          <a:p>
            <a:pPr marL="342900" lvl="1" indent="-342900" eaLnBrk="0" fontAlgn="auto" hangingPunct="0">
              <a:lnSpc>
                <a:spcPct val="80000"/>
              </a:lnSpc>
              <a:spcBef>
                <a:spcPct val="20000"/>
              </a:spcBef>
              <a:spcAft>
                <a:spcPts val="0"/>
              </a:spcAft>
              <a:buClr>
                <a:srgbClr val="003366"/>
              </a:buClr>
              <a:buSzPct val="155000"/>
              <a:defRPr/>
            </a:pPr>
            <a:r>
              <a:rPr lang="en-US" sz="2200" b="1" dirty="0"/>
              <a:t>&lt;/c:if&gt;</a:t>
            </a:r>
          </a:p>
        </p:txBody>
      </p:sp>
      <p:sp>
        <p:nvSpPr>
          <p:cNvPr id="25605"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ECC0435C-57C6-4312-A10A-40DF3E544B26}" type="slidenum">
              <a:rPr lang="en-US" sz="1200" b="1">
                <a:solidFill>
                  <a:schemeClr val="bg1"/>
                </a:solidFill>
              </a:rPr>
              <a:pPr algn="ctr" eaLnBrk="1" hangingPunct="1"/>
              <a:t>18</a:t>
            </a:fld>
            <a:endParaRPr lang="en-US" sz="1200" b="1">
              <a:solidFill>
                <a:schemeClr val="bg1"/>
              </a:solidFill>
            </a:endParaRPr>
          </a:p>
        </p:txBody>
      </p:sp>
    </p:spTree>
    <p:extLst>
      <p:ext uri="{BB962C8B-B14F-4D97-AF65-F5344CB8AC3E}">
        <p14:creationId xmlns:p14="http://schemas.microsoft.com/office/powerpoint/2010/main" val="220483917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666" y="0"/>
            <a:ext cx="9148665" cy="685800"/>
          </a:xfrm>
          <a:solidFill>
            <a:schemeClr val="accent4">
              <a:lumMod val="20000"/>
              <a:lumOff val="80000"/>
            </a:schemeClr>
          </a:solidFill>
        </p:spPr>
        <p:txBody>
          <a:bodyPr>
            <a:normAutofit fontScale="90000"/>
          </a:bodyPr>
          <a:lstStyle/>
          <a:p>
            <a:pPr>
              <a:defRPr/>
            </a:pPr>
            <a:r>
              <a:rPr lang="en-US" dirty="0"/>
              <a:t>&lt;c:choose&gt;</a:t>
            </a:r>
          </a:p>
        </p:txBody>
      </p:sp>
      <p:sp>
        <p:nvSpPr>
          <p:cNvPr id="26627" name="Rectangle 3"/>
          <p:cNvSpPr>
            <a:spLocks noGrp="1" noChangeArrowheads="1"/>
          </p:cNvSpPr>
          <p:nvPr>
            <p:ph type="body" idx="1"/>
          </p:nvPr>
        </p:nvSpPr>
        <p:spPr>
          <a:xfrm>
            <a:off x="228600" y="1219200"/>
            <a:ext cx="3581400" cy="4054475"/>
          </a:xfrm>
        </p:spPr>
        <p:txBody>
          <a:bodyPr>
            <a:normAutofit lnSpcReduction="10000"/>
          </a:bodyPr>
          <a:lstStyle/>
          <a:p>
            <a:r>
              <a:rPr lang="en-US" smtClean="0"/>
              <a:t>Multiple choice Control tag (alternative for nested if or switch)</a:t>
            </a:r>
          </a:p>
          <a:p>
            <a:r>
              <a:rPr lang="en-US" smtClean="0"/>
              <a:t>Has following sub tags:</a:t>
            </a:r>
          </a:p>
          <a:p>
            <a:pPr lvl="1"/>
            <a:r>
              <a:rPr lang="en-US" sz="2000" b="1" smtClean="0">
                <a:solidFill>
                  <a:schemeClr val="accent2"/>
                </a:solidFill>
              </a:rPr>
              <a:t>&lt;c:when&gt; </a:t>
            </a:r>
          </a:p>
          <a:p>
            <a:pPr lvl="1"/>
            <a:r>
              <a:rPr lang="en-US" sz="2000" b="1" smtClean="0">
                <a:solidFill>
                  <a:schemeClr val="accent2"/>
                </a:solidFill>
              </a:rPr>
              <a:t>&lt;c:otherwise&gt;</a:t>
            </a:r>
          </a:p>
        </p:txBody>
      </p:sp>
      <p:sp>
        <p:nvSpPr>
          <p:cNvPr id="78852" name="Rectangle 4"/>
          <p:cNvSpPr>
            <a:spLocks noChangeArrowheads="1"/>
          </p:cNvSpPr>
          <p:nvPr/>
        </p:nvSpPr>
        <p:spPr bwMode="auto">
          <a:xfrm>
            <a:off x="3733800" y="1258888"/>
            <a:ext cx="4724400" cy="40560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&lt;c:choose&gt;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   &lt;c:when test=“testCondition”&gt;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   body content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&lt;/c:when&gt;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   &lt;c:when test=“testCondition”&gt;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   body content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&lt;/c:when&gt;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endParaRPr lang="en-US" sz="2200" b="1" dirty="0"/>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   &lt;c:otherwise&gt;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    conditional block</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&lt;/c:otherwise&gt;</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&lt;/c:choose&gt;</a:t>
            </a:r>
          </a:p>
        </p:txBody>
      </p:sp>
      <p:sp>
        <p:nvSpPr>
          <p:cNvPr id="26629"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BE78DA8A-858D-4273-85F6-1ED996939FCD}" type="slidenum">
              <a:rPr lang="en-US" sz="1200" b="1">
                <a:solidFill>
                  <a:schemeClr val="bg1"/>
                </a:solidFill>
              </a:rPr>
              <a:pPr algn="ctr" eaLnBrk="1" hangingPunct="1"/>
              <a:t>19</a:t>
            </a:fld>
            <a:endParaRPr lang="en-US" sz="1200" b="1">
              <a:solidFill>
                <a:schemeClr val="bg1"/>
              </a:solidFill>
            </a:endParaRPr>
          </a:p>
        </p:txBody>
      </p:sp>
      <p:sp>
        <p:nvSpPr>
          <p:cNvPr id="26630" name="Rectangle 5"/>
          <p:cNvSpPr>
            <a:spLocks noChangeArrowheads="1"/>
          </p:cNvSpPr>
          <p:nvPr/>
        </p:nvSpPr>
        <p:spPr bwMode="auto">
          <a:xfrm>
            <a:off x="236538" y="5473700"/>
            <a:ext cx="81899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u="sng"/>
              <a:t>If &lt;c:otherwise&gt; comes before &lt;c:when&gt; then, it gives error</a:t>
            </a:r>
          </a:p>
        </p:txBody>
      </p:sp>
    </p:spTree>
    <p:extLst>
      <p:ext uri="{BB962C8B-B14F-4D97-AF65-F5344CB8AC3E}">
        <p14:creationId xmlns:p14="http://schemas.microsoft.com/office/powerpoint/2010/main" val="116966223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Session Plan Day 3</a:t>
            </a:r>
          </a:p>
        </p:txBody>
      </p:sp>
      <p:sp>
        <p:nvSpPr>
          <p:cNvPr id="16387" name="Content Placeholder 2"/>
          <p:cNvSpPr>
            <a:spLocks noGrp="1"/>
          </p:cNvSpPr>
          <p:nvPr>
            <p:ph idx="1"/>
          </p:nvPr>
        </p:nvSpPr>
        <p:spPr>
          <a:xfrm>
            <a:off x="304800" y="1282700"/>
            <a:ext cx="8686800" cy="5041900"/>
          </a:xfrm>
        </p:spPr>
        <p:txBody>
          <a:bodyPr/>
          <a:lstStyle/>
          <a:p>
            <a:pPr eaLnBrk="1" hangingPunct="1"/>
            <a:r>
              <a:rPr lang="en-US" smtClean="0"/>
              <a:t>JSTL and Expression Language</a:t>
            </a:r>
          </a:p>
          <a:p>
            <a:pPr eaLnBrk="1" hangingPunct="1"/>
            <a:r>
              <a:rPr lang="en-US" smtClean="0"/>
              <a:t>Model 1 and Model 2 architecture</a:t>
            </a:r>
          </a:p>
          <a:p>
            <a:pPr algn="just" eaLnBrk="1" hangingPunct="1"/>
            <a:r>
              <a:rPr lang="en-US" smtClean="0"/>
              <a:t>Developing web application using MVC architecture</a:t>
            </a:r>
          </a:p>
          <a:p>
            <a:pPr algn="just" eaLnBrk="1" hangingPunct="1"/>
            <a:r>
              <a:rPr lang="en-US" smtClean="0"/>
              <a:t>Introduction to frameworks</a:t>
            </a:r>
          </a:p>
          <a:p>
            <a:pPr algn="just" eaLnBrk="1" hangingPunct="1"/>
            <a:r>
              <a:rPr lang="en-US" smtClean="0"/>
              <a:t>Introduction to JSF</a:t>
            </a:r>
          </a:p>
          <a:p>
            <a:pPr algn="just" eaLnBrk="1" hangingPunct="1"/>
            <a:r>
              <a:rPr lang="en-US" smtClean="0"/>
              <a:t>Developing  and deploying web application using JSF</a:t>
            </a:r>
          </a:p>
        </p:txBody>
      </p:sp>
      <p:sp>
        <p:nvSpPr>
          <p:cNvPr id="4" name="Slide Number Placeholder 3"/>
          <p:cNvSpPr>
            <a:spLocks noGrp="1"/>
          </p:cNvSpPr>
          <p:nvPr>
            <p:ph type="sldNum" sz="quarter" idx="10"/>
          </p:nvPr>
        </p:nvSpPr>
        <p:spPr/>
        <p:txBody>
          <a:bodyPr/>
          <a:lstStyle/>
          <a:p>
            <a:pPr>
              <a:defRPr/>
            </a:pPr>
            <a:fld id="{B03F03C6-1FCB-4A92-97C8-578109A7A6A6}" type="slidenum">
              <a:rPr lang="en-US"/>
              <a:pPr>
                <a:defRPr/>
              </a:pPr>
              <a:t>2</a:t>
            </a:fld>
            <a:endParaRPr lang="en-US" dirty="0"/>
          </a:p>
        </p:txBody>
      </p:sp>
    </p:spTree>
    <p:extLst>
      <p:ext uri="{BB962C8B-B14F-4D97-AF65-F5344CB8AC3E}">
        <p14:creationId xmlns:p14="http://schemas.microsoft.com/office/powerpoint/2010/main" val="129055501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6387">
                                            <p:txEl>
                                              <p:pRg st="2" end="2"/>
                                            </p:txEl>
                                          </p:spTgt>
                                        </p:tgtEl>
                                        <p:attrNameLst>
                                          <p:attrName>style.color</p:attrName>
                                        </p:attrNameLst>
                                      </p:cBhvr>
                                      <p:to>
                                        <a:srgbClr val="000099"/>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500" fill="hold"/>
                                        <p:tgtEl>
                                          <p:spTgt spid="16387">
                                            <p:txEl>
                                              <p:pRg st="0" end="0"/>
                                            </p:txEl>
                                          </p:spTgt>
                                        </p:tgtEl>
                                        <p:attrNameLst>
                                          <p:attrName>style.color</p:attrName>
                                        </p:attrNameLst>
                                      </p:cBhvr>
                                      <p:to>
                                        <a:srgbClr val="000099"/>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16387">
                                            <p:txEl>
                                              <p:pRg st="1" end="1"/>
                                            </p:txEl>
                                          </p:spTgt>
                                        </p:tgtEl>
                                        <p:attrNameLst>
                                          <p:attrName>style.color</p:attrName>
                                        </p:attrNameLst>
                                      </p:cBhvr>
                                      <p:to>
                                        <a:srgbClr val="000099"/>
                                      </p:to>
                                    </p:animClr>
                                  </p:childTnLst>
                                </p:cTn>
                              </p:par>
                              <p:par>
                                <p:cTn id="15" presetID="3" presetClass="emph" presetSubtype="2" fill="hold" nodeType="withEffect">
                                  <p:stCondLst>
                                    <p:cond delay="0"/>
                                  </p:stCondLst>
                                  <p:childTnLst>
                                    <p:animClr clrSpc="rgb" dir="cw">
                                      <p:cBhvr override="childStyle">
                                        <p:cTn id="16" dur="500" fill="hold"/>
                                        <p:tgtEl>
                                          <p:spTgt spid="16387">
                                            <p:txEl>
                                              <p:pRg st="3" end="3"/>
                                            </p:txEl>
                                          </p:spTgt>
                                        </p:tgtEl>
                                        <p:attrNameLst>
                                          <p:attrName>style.color</p:attrName>
                                        </p:attrNameLst>
                                      </p:cBhvr>
                                      <p:to>
                                        <a:srgbClr val="000099"/>
                                      </p:to>
                                    </p:animClr>
                                  </p:childTnLst>
                                </p:cTn>
                              </p:par>
                              <p:par>
                                <p:cTn id="17" presetID="3" presetClass="emph" presetSubtype="2" fill="hold" nodeType="withEffect">
                                  <p:stCondLst>
                                    <p:cond delay="0"/>
                                  </p:stCondLst>
                                  <p:childTnLst>
                                    <p:animClr clrSpc="rgb" dir="cw">
                                      <p:cBhvr override="childStyle">
                                        <p:cTn id="18" dur="500" fill="hold"/>
                                        <p:tgtEl>
                                          <p:spTgt spid="16387">
                                            <p:txEl>
                                              <p:pRg st="4" end="4"/>
                                            </p:txEl>
                                          </p:spTgt>
                                        </p:tgtEl>
                                        <p:attrNameLst>
                                          <p:attrName>style.color</p:attrName>
                                        </p:attrNameLst>
                                      </p:cBhvr>
                                      <p:to>
                                        <a:srgbClr val="000099"/>
                                      </p:to>
                                    </p:animClr>
                                  </p:childTnLst>
                                </p:cTn>
                              </p:par>
                              <p:par>
                                <p:cTn id="19" presetID="3" presetClass="emph" presetSubtype="2" fill="hold" nodeType="withEffect">
                                  <p:stCondLst>
                                    <p:cond delay="0"/>
                                  </p:stCondLst>
                                  <p:childTnLst>
                                    <p:animClr clrSpc="rgb" dir="cw">
                                      <p:cBhvr override="childStyle">
                                        <p:cTn id="20" dur="500" fill="hold"/>
                                        <p:tgtEl>
                                          <p:spTgt spid="16387">
                                            <p:txEl>
                                              <p:pRg st="5" end="5"/>
                                            </p:txEl>
                                          </p:spTgt>
                                        </p:tgtEl>
                                        <p:attrNameLst>
                                          <p:attrName>style.color</p:attrName>
                                        </p:attrNameLst>
                                      </p:cBhvr>
                                      <p:to>
                                        <a:srgbClr val="00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21770" y="24882"/>
            <a:ext cx="9122229" cy="813318"/>
          </a:xfrm>
          <a:solidFill>
            <a:schemeClr val="accent4">
              <a:lumMod val="20000"/>
              <a:lumOff val="80000"/>
            </a:schemeClr>
          </a:solidFill>
        </p:spPr>
        <p:txBody>
          <a:bodyPr/>
          <a:lstStyle/>
          <a:p>
            <a:pPr>
              <a:defRPr/>
            </a:pPr>
            <a:r>
              <a:rPr lang="en-US" dirty="0"/>
              <a:t>Example of &lt;c:choose&gt;</a:t>
            </a:r>
          </a:p>
        </p:txBody>
      </p:sp>
      <p:sp>
        <p:nvSpPr>
          <p:cNvPr id="79876" name="Text Box 4"/>
          <p:cNvSpPr txBox="1">
            <a:spLocks noChangeArrowheads="1"/>
          </p:cNvSpPr>
          <p:nvPr/>
        </p:nvSpPr>
        <p:spPr bwMode="auto">
          <a:xfrm>
            <a:off x="409575" y="1447800"/>
            <a:ext cx="8001000" cy="4348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342900" lvl="1" indent="-342900" eaLnBrk="0" fontAlgn="auto" hangingPunct="0">
              <a:lnSpc>
                <a:spcPct val="80000"/>
              </a:lnSpc>
              <a:spcBef>
                <a:spcPct val="20000"/>
              </a:spcBef>
              <a:spcAft>
                <a:spcPts val="0"/>
              </a:spcAft>
              <a:buClr>
                <a:srgbClr val="003366"/>
              </a:buClr>
              <a:buSzPct val="155000"/>
              <a:defRPr/>
            </a:pPr>
            <a:endParaRPr lang="en-US" sz="2200" b="1" dirty="0"/>
          </a:p>
          <a:p>
            <a:pPr marL="342900" lvl="1" indent="-342900" eaLnBrk="0" fontAlgn="auto" hangingPunct="0">
              <a:lnSpc>
                <a:spcPct val="80000"/>
              </a:lnSpc>
              <a:spcBef>
                <a:spcPct val="20000"/>
              </a:spcBef>
              <a:spcAft>
                <a:spcPts val="0"/>
              </a:spcAft>
              <a:buClr>
                <a:srgbClr val="003366"/>
              </a:buClr>
              <a:buSzPct val="155000"/>
              <a:defRPr/>
            </a:pPr>
            <a:r>
              <a:rPr lang="en-US" sz="2200" b="1" dirty="0"/>
              <a:t>&lt;c:set var=“age” value=“70"/&gt;</a:t>
            </a:r>
          </a:p>
          <a:p>
            <a:pPr marL="342900" lvl="1" indent="-342900" eaLnBrk="0" fontAlgn="auto" hangingPunct="0">
              <a:lnSpc>
                <a:spcPct val="80000"/>
              </a:lnSpc>
              <a:spcBef>
                <a:spcPct val="20000"/>
              </a:spcBef>
              <a:spcAft>
                <a:spcPts val="0"/>
              </a:spcAft>
              <a:buClr>
                <a:srgbClr val="003366"/>
              </a:buClr>
              <a:buSzPct val="155000"/>
              <a:defRPr/>
            </a:pPr>
            <a:r>
              <a:rPr lang="en-US" sz="2200" b="1" dirty="0"/>
              <a:t>&lt;c:choose&gt;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&lt;c:when test="${age &gt;= 65 }"&gt;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&lt;h3&gt; Special interest rates for Senior Citizen 12.5 &lt;/h3&gt;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&lt;/c:when&gt;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&lt;c:when test="${age &gt;=60 or age &lt;65}"&gt;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&lt;h3&gt; Special interest rate 11.5 &lt;/h3&gt;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&lt;/c:when&gt;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&lt;c:otherwise&gt;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&lt;h3&gt; Regular Rate of interest is 10.0 &lt;/h3&gt;</a:t>
            </a:r>
          </a:p>
          <a:p>
            <a:pPr marL="342900" lvl="1" indent="-342900" eaLnBrk="0" fontAlgn="auto" hangingPunct="0">
              <a:lnSpc>
                <a:spcPct val="80000"/>
              </a:lnSpc>
              <a:spcBef>
                <a:spcPct val="20000"/>
              </a:spcBef>
              <a:spcAft>
                <a:spcPts val="0"/>
              </a:spcAft>
              <a:buClr>
                <a:srgbClr val="003366"/>
              </a:buClr>
              <a:buSzPct val="155000"/>
              <a:defRPr/>
            </a:pPr>
            <a:r>
              <a:rPr lang="en-US" sz="2200" b="1" dirty="0"/>
              <a:t>	&lt;/c:otherwise&gt;</a:t>
            </a:r>
          </a:p>
          <a:p>
            <a:pPr marL="342900" lvl="1" indent="-342900" eaLnBrk="0" fontAlgn="auto" hangingPunct="0">
              <a:lnSpc>
                <a:spcPct val="80000"/>
              </a:lnSpc>
              <a:spcBef>
                <a:spcPct val="20000"/>
              </a:spcBef>
              <a:spcAft>
                <a:spcPts val="0"/>
              </a:spcAft>
              <a:buClr>
                <a:srgbClr val="003366"/>
              </a:buClr>
              <a:buSzPct val="155000"/>
              <a:defRPr/>
            </a:pPr>
            <a:r>
              <a:rPr lang="en-US" sz="2200" b="1" dirty="0"/>
              <a:t>&lt;/c:choose&gt;</a:t>
            </a:r>
          </a:p>
        </p:txBody>
      </p:sp>
      <p:sp>
        <p:nvSpPr>
          <p:cNvPr id="27652"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F3743F56-320F-4362-A484-EDE0DA7C1CA7}" type="slidenum">
              <a:rPr lang="en-US" sz="1200" b="1">
                <a:solidFill>
                  <a:schemeClr val="bg1"/>
                </a:solidFill>
              </a:rPr>
              <a:pPr algn="ctr" eaLnBrk="1" hangingPunct="1"/>
              <a:t>20</a:t>
            </a:fld>
            <a:endParaRPr lang="en-US" sz="1200" b="1">
              <a:solidFill>
                <a:schemeClr val="bg1"/>
              </a:solidFill>
            </a:endParaRPr>
          </a:p>
        </p:txBody>
      </p:sp>
    </p:spTree>
    <p:extLst>
      <p:ext uri="{BB962C8B-B14F-4D97-AF65-F5344CB8AC3E}">
        <p14:creationId xmlns:p14="http://schemas.microsoft.com/office/powerpoint/2010/main" val="265648829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9332" y="0"/>
            <a:ext cx="9153331" cy="838200"/>
          </a:xfrm>
          <a:solidFill>
            <a:schemeClr val="accent4">
              <a:lumMod val="20000"/>
              <a:lumOff val="80000"/>
            </a:schemeClr>
          </a:solidFill>
        </p:spPr>
        <p:txBody>
          <a:bodyPr>
            <a:normAutofit/>
          </a:bodyPr>
          <a:lstStyle/>
          <a:p>
            <a:pPr>
              <a:defRPr/>
            </a:pPr>
            <a:r>
              <a:rPr lang="en-US" dirty="0" smtClean="0"/>
              <a:t>Loop control tag-&lt;c:forEach</a:t>
            </a:r>
            <a:r>
              <a:rPr lang="en-US" dirty="0"/>
              <a:t>&gt;</a:t>
            </a:r>
          </a:p>
        </p:txBody>
      </p:sp>
      <p:sp>
        <p:nvSpPr>
          <p:cNvPr id="28675" name="Rectangle 3"/>
          <p:cNvSpPr>
            <a:spLocks noGrp="1" noChangeArrowheads="1"/>
          </p:cNvSpPr>
          <p:nvPr>
            <p:ph type="body" idx="1"/>
          </p:nvPr>
        </p:nvSpPr>
        <p:spPr>
          <a:xfrm>
            <a:off x="304800" y="1282700"/>
            <a:ext cx="8512175" cy="4881563"/>
          </a:xfrm>
        </p:spPr>
        <p:txBody>
          <a:bodyPr>
            <a:normAutofit lnSpcReduction="10000"/>
          </a:bodyPr>
          <a:lstStyle/>
          <a:p>
            <a:r>
              <a:rPr lang="en-US" smtClean="0"/>
              <a:t>Iterate a fixed number of time:</a:t>
            </a:r>
            <a:r>
              <a:rPr lang="en-US" b="1" smtClean="0">
                <a:solidFill>
                  <a:schemeClr val="accent2"/>
                </a:solidFill>
              </a:rPr>
              <a:t>				</a:t>
            </a:r>
          </a:p>
          <a:p>
            <a:pPr lvl="1">
              <a:buFontTx/>
              <a:buNone/>
            </a:pPr>
            <a:r>
              <a:rPr lang="en-US" b="1" smtClean="0">
                <a:solidFill>
                  <a:schemeClr val="accent2"/>
                </a:solidFill>
              </a:rPr>
              <a:t>&lt;c:forEach [var=“</a:t>
            </a:r>
            <a:r>
              <a:rPr lang="en-US" i="1" smtClean="0">
                <a:solidFill>
                  <a:schemeClr val="accent2"/>
                </a:solidFill>
              </a:rPr>
              <a:t>varName</a:t>
            </a:r>
            <a:r>
              <a:rPr lang="en-US" b="1" smtClean="0">
                <a:solidFill>
                  <a:schemeClr val="accent2"/>
                </a:solidFill>
              </a:rPr>
              <a:t>”] begin=“</a:t>
            </a:r>
            <a:r>
              <a:rPr lang="en-US" i="1" smtClean="0">
                <a:solidFill>
                  <a:schemeClr val="accent2"/>
                </a:solidFill>
              </a:rPr>
              <a:t>begin</a:t>
            </a:r>
            <a:r>
              <a:rPr lang="en-US" b="1" smtClean="0">
                <a:solidFill>
                  <a:schemeClr val="accent2"/>
                </a:solidFill>
              </a:rPr>
              <a:t>” end=“</a:t>
            </a:r>
            <a:r>
              <a:rPr lang="en-US" i="1" smtClean="0">
                <a:solidFill>
                  <a:schemeClr val="accent2"/>
                </a:solidFill>
              </a:rPr>
              <a:t>end</a:t>
            </a:r>
            <a:r>
              <a:rPr lang="en-US" b="1" smtClean="0">
                <a:solidFill>
                  <a:schemeClr val="accent2"/>
                </a:solidFill>
              </a:rPr>
              <a:t>” [step=“</a:t>
            </a:r>
            <a:r>
              <a:rPr lang="en-US" i="1" smtClean="0">
                <a:solidFill>
                  <a:schemeClr val="accent2"/>
                </a:solidFill>
              </a:rPr>
              <a:t>step</a:t>
            </a:r>
            <a:r>
              <a:rPr lang="en-US" b="1" smtClean="0">
                <a:solidFill>
                  <a:schemeClr val="accent2"/>
                </a:solidFill>
              </a:rPr>
              <a:t>”]&gt;</a:t>
            </a:r>
          </a:p>
          <a:p>
            <a:pPr lvl="1">
              <a:buFontTx/>
              <a:buNone/>
            </a:pPr>
            <a:r>
              <a:rPr lang="en-US" i="1" smtClean="0">
                <a:solidFill>
                  <a:schemeClr val="accent2"/>
                </a:solidFill>
              </a:rPr>
              <a:t>	body content</a:t>
            </a:r>
          </a:p>
          <a:p>
            <a:pPr lvl="1">
              <a:buFontTx/>
              <a:buNone/>
            </a:pPr>
            <a:r>
              <a:rPr lang="en-US" b="1" smtClean="0">
                <a:solidFill>
                  <a:schemeClr val="accent2"/>
                </a:solidFill>
              </a:rPr>
              <a:t>&lt;/c:forEach&gt;</a:t>
            </a:r>
          </a:p>
          <a:p>
            <a:r>
              <a:rPr lang="en-US" smtClean="0"/>
              <a:t>Iterate over a collection of objects:</a:t>
            </a:r>
          </a:p>
          <a:p>
            <a:pPr>
              <a:buFontTx/>
              <a:buNone/>
            </a:pPr>
            <a:r>
              <a:rPr lang="en-US" b="1" smtClean="0">
                <a:solidFill>
                  <a:schemeClr val="accent2"/>
                </a:solidFill>
              </a:rPr>
              <a:t>	&lt;c:forEach[var=“</a:t>
            </a:r>
            <a:r>
              <a:rPr lang="en-US" i="1" smtClean="0">
                <a:solidFill>
                  <a:schemeClr val="accent2"/>
                </a:solidFill>
              </a:rPr>
              <a:t>varName</a:t>
            </a:r>
            <a:r>
              <a:rPr lang="en-US" b="1" smtClean="0">
                <a:solidFill>
                  <a:schemeClr val="accent2"/>
                </a:solidFill>
              </a:rPr>
              <a:t>”] items=“</a:t>
            </a:r>
            <a:r>
              <a:rPr lang="en-US" i="1" smtClean="0">
                <a:solidFill>
                  <a:schemeClr val="accent2"/>
                </a:solidFill>
              </a:rPr>
              <a:t>collection</a:t>
            </a:r>
            <a:r>
              <a:rPr lang="en-US" b="1" smtClean="0">
                <a:solidFill>
                  <a:schemeClr val="accent2"/>
                </a:solidFill>
              </a:rPr>
              <a:t>”</a:t>
            </a:r>
          </a:p>
          <a:p>
            <a:pPr lvl="1">
              <a:buFontTx/>
              <a:buNone/>
            </a:pPr>
            <a:r>
              <a:rPr lang="en-US" b="1" smtClean="0">
                <a:solidFill>
                  <a:schemeClr val="accent2"/>
                </a:solidFill>
              </a:rPr>
              <a:t>[begin=”</a:t>
            </a:r>
            <a:r>
              <a:rPr lang="en-US" i="1" smtClean="0">
                <a:solidFill>
                  <a:schemeClr val="accent2"/>
                </a:solidFill>
              </a:rPr>
              <a:t>begin</a:t>
            </a:r>
            <a:r>
              <a:rPr lang="en-US" b="1" smtClean="0">
                <a:solidFill>
                  <a:schemeClr val="accent2"/>
                </a:solidFill>
              </a:rPr>
              <a:t>”] [end=“</a:t>
            </a:r>
            <a:r>
              <a:rPr lang="en-US" i="1" smtClean="0">
                <a:solidFill>
                  <a:schemeClr val="accent2"/>
                </a:solidFill>
              </a:rPr>
              <a:t>end</a:t>
            </a:r>
            <a:r>
              <a:rPr lang="en-US" b="1" smtClean="0">
                <a:solidFill>
                  <a:schemeClr val="accent2"/>
                </a:solidFill>
              </a:rPr>
              <a:t>”] [step=“</a:t>
            </a:r>
            <a:r>
              <a:rPr lang="en-US" i="1" smtClean="0">
                <a:solidFill>
                  <a:schemeClr val="accent2"/>
                </a:solidFill>
              </a:rPr>
              <a:t>step</a:t>
            </a:r>
            <a:r>
              <a:rPr lang="en-US" b="1" smtClean="0">
                <a:solidFill>
                  <a:schemeClr val="accent2"/>
                </a:solidFill>
              </a:rPr>
              <a:t>”]&gt;</a:t>
            </a:r>
          </a:p>
          <a:p>
            <a:pPr lvl="1">
              <a:buFontTx/>
              <a:buNone/>
            </a:pPr>
            <a:r>
              <a:rPr lang="en-US" i="1" smtClean="0">
                <a:solidFill>
                  <a:schemeClr val="accent2"/>
                </a:solidFill>
              </a:rPr>
              <a:t>	body content</a:t>
            </a:r>
          </a:p>
          <a:p>
            <a:pPr lvl="1">
              <a:buFontTx/>
              <a:buNone/>
            </a:pPr>
            <a:r>
              <a:rPr lang="en-US" b="1" smtClean="0">
                <a:solidFill>
                  <a:schemeClr val="accent2"/>
                </a:solidFill>
              </a:rPr>
              <a:t>&lt;/c:forEach&gt;</a:t>
            </a:r>
          </a:p>
          <a:p>
            <a:pPr>
              <a:buFontTx/>
              <a:buNone/>
            </a:pPr>
            <a:endParaRPr lang="en-US" b="1" smtClean="0">
              <a:solidFill>
                <a:schemeClr val="accent2"/>
              </a:solidFill>
            </a:endParaRPr>
          </a:p>
        </p:txBody>
      </p:sp>
      <p:sp>
        <p:nvSpPr>
          <p:cNvPr id="28676"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1085B84C-1772-405C-9050-EE723D874C8A}" type="slidenum">
              <a:rPr lang="en-US" sz="1200" b="1">
                <a:solidFill>
                  <a:schemeClr val="bg1"/>
                </a:solidFill>
              </a:rPr>
              <a:pPr algn="ctr" eaLnBrk="1" hangingPunct="1"/>
              <a:t>21</a:t>
            </a:fld>
            <a:endParaRPr lang="en-US" sz="1200" b="1">
              <a:solidFill>
                <a:schemeClr val="bg1"/>
              </a:solidFill>
            </a:endParaRPr>
          </a:p>
        </p:txBody>
      </p:sp>
    </p:spTree>
    <p:extLst>
      <p:ext uri="{BB962C8B-B14F-4D97-AF65-F5344CB8AC3E}">
        <p14:creationId xmlns:p14="http://schemas.microsoft.com/office/powerpoint/2010/main" val="40104174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p:txBody>
          <a:bodyPr/>
          <a:lstStyle/>
          <a:p>
            <a:r>
              <a:rPr lang="en-US" smtClean="0"/>
              <a:t>The following code will display values 1 to 10 </a:t>
            </a:r>
          </a:p>
          <a:p>
            <a:endParaRPr lang="en-US" smtClean="0"/>
          </a:p>
          <a:p>
            <a:endParaRPr lang="en-US" smtClean="0"/>
          </a:p>
          <a:p>
            <a:endParaRPr lang="en-US" smtClean="0"/>
          </a:p>
        </p:txBody>
      </p:sp>
      <p:sp>
        <p:nvSpPr>
          <p:cNvPr id="596996" name="Rectangle 4"/>
          <p:cNvSpPr>
            <a:spLocks noGrp="1" noChangeArrowheads="1"/>
          </p:cNvSpPr>
          <p:nvPr>
            <p:ph type="title"/>
          </p:nvPr>
        </p:nvSpPr>
        <p:spPr>
          <a:xfrm>
            <a:off x="0" y="6220"/>
            <a:ext cx="9144000" cy="831980"/>
          </a:xfrm>
          <a:solidFill>
            <a:schemeClr val="accent4">
              <a:lumMod val="20000"/>
              <a:lumOff val="80000"/>
            </a:schemeClr>
          </a:solidFill>
        </p:spPr>
        <p:txBody>
          <a:bodyPr/>
          <a:lstStyle/>
          <a:p>
            <a:pPr>
              <a:defRPr/>
            </a:pPr>
            <a:r>
              <a:rPr lang="en-US" dirty="0"/>
              <a:t>Example for &lt;c:forEach&gt;</a:t>
            </a:r>
          </a:p>
        </p:txBody>
      </p:sp>
      <p:sp>
        <p:nvSpPr>
          <p:cNvPr id="82948" name="Text Box 5"/>
          <p:cNvSpPr txBox="1">
            <a:spLocks noChangeArrowheads="1"/>
          </p:cNvSpPr>
          <p:nvPr/>
        </p:nvSpPr>
        <p:spPr bwMode="auto">
          <a:xfrm>
            <a:off x="381000" y="2286000"/>
            <a:ext cx="8001000" cy="1828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endParaRPr lang="en-US" sz="2200" b="1" dirty="0"/>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&lt;c:forEach var=“item” begin=“1” end=“10”&gt; </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      &lt;c:out value=“${item}”/&gt; </a:t>
            </a:r>
          </a:p>
          <a:p>
            <a:pPr marL="342900" lvl="1"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&lt;/c:forEach&gt; </a:t>
            </a:r>
          </a:p>
        </p:txBody>
      </p:sp>
      <p:sp>
        <p:nvSpPr>
          <p:cNvPr id="29701"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00764D16-4A19-4E22-B009-BAA001DF2277}" type="slidenum">
              <a:rPr lang="en-US" sz="1200" b="1">
                <a:solidFill>
                  <a:schemeClr val="bg1"/>
                </a:solidFill>
              </a:rPr>
              <a:pPr algn="ctr" eaLnBrk="1" hangingPunct="1"/>
              <a:t>22</a:t>
            </a:fld>
            <a:endParaRPr lang="en-US" sz="1200" b="1">
              <a:solidFill>
                <a:schemeClr val="bg1"/>
              </a:solidFill>
            </a:endParaRPr>
          </a:p>
        </p:txBody>
      </p:sp>
    </p:spTree>
    <p:extLst>
      <p:ext uri="{BB962C8B-B14F-4D97-AF65-F5344CB8AC3E}">
        <p14:creationId xmlns:p14="http://schemas.microsoft.com/office/powerpoint/2010/main" val="23244603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JSTL</a:t>
            </a:r>
            <a:endParaRPr lang="en-US" dirty="0"/>
          </a:p>
        </p:txBody>
      </p:sp>
      <p:sp>
        <p:nvSpPr>
          <p:cNvPr id="4" name="Slide Number Placeholder 3"/>
          <p:cNvSpPr>
            <a:spLocks noGrp="1"/>
          </p:cNvSpPr>
          <p:nvPr>
            <p:ph type="sldNum" sz="quarter" idx="10"/>
          </p:nvPr>
        </p:nvSpPr>
        <p:spPr/>
        <p:txBody>
          <a:bodyPr/>
          <a:lstStyle/>
          <a:p>
            <a:pPr>
              <a:defRPr/>
            </a:pPr>
            <a:fld id="{9B67A4A2-84AB-4922-A7EA-65CA6E6626B5}" type="slidenum">
              <a:rPr lang="en-US" smtClean="0"/>
              <a:pPr>
                <a:defRPr/>
              </a:pPr>
              <a:t>23</a:t>
            </a:fld>
            <a:endParaRPr lang="en-US" dirty="0"/>
          </a:p>
        </p:txBody>
      </p:sp>
      <p:sp>
        <p:nvSpPr>
          <p:cNvPr id="5" name="Content Placeholder 2"/>
          <p:cNvSpPr txBox="1">
            <a:spLocks/>
          </p:cNvSpPr>
          <p:nvPr/>
        </p:nvSpPr>
        <p:spPr bwMode="auto">
          <a:xfrm>
            <a:off x="90488" y="1044575"/>
            <a:ext cx="8939212" cy="1389063"/>
          </a:xfrm>
          <a:prstGeom prst="rect">
            <a:avLst/>
          </a:prstGeom>
          <a:noFill/>
          <a:ln w="9525">
            <a:noFill/>
            <a:miter lim="800000"/>
            <a:headEnd/>
            <a:tailEnd/>
          </a:ln>
        </p:spPr>
        <p:txBody>
          <a:bodyPr/>
          <a:lstStyle/>
          <a:p>
            <a:pPr marL="342900" indent="-342900" eaLnBrk="0" fontAlgn="auto" hangingPunct="0">
              <a:spcBef>
                <a:spcPct val="20000"/>
              </a:spcBef>
              <a:spcAft>
                <a:spcPts val="0"/>
              </a:spcAft>
              <a:buClr>
                <a:srgbClr val="003366"/>
              </a:buClr>
              <a:buFont typeface="Wingdings" pitchFamily="2" charset="2"/>
              <a:buChar char="Ø"/>
              <a:defRPr/>
            </a:pPr>
            <a:r>
              <a:rPr lang="en-US" sz="2800" kern="0" dirty="0">
                <a:latin typeface="+mn-lt"/>
              </a:rPr>
              <a:t>Can prefix attribute of taglib directive be any string</a:t>
            </a:r>
          </a:p>
          <a:p>
            <a:pPr marL="342900" indent="-342900" eaLnBrk="0" fontAlgn="auto" hangingPunct="0">
              <a:spcBef>
                <a:spcPct val="20000"/>
              </a:spcBef>
              <a:spcAft>
                <a:spcPts val="0"/>
              </a:spcAft>
              <a:buClr>
                <a:srgbClr val="003366"/>
              </a:buClr>
              <a:buFont typeface="Wingdings" pitchFamily="2" charset="2"/>
              <a:buChar char="Ø"/>
              <a:defRPr/>
            </a:pPr>
            <a:endParaRPr lang="en-US" sz="2800" kern="0" dirty="0">
              <a:latin typeface="+mn-lt"/>
            </a:endParaRPr>
          </a:p>
        </p:txBody>
      </p:sp>
      <p:sp>
        <p:nvSpPr>
          <p:cNvPr id="6" name="Rounded Rectangle 5"/>
          <p:cNvSpPr>
            <a:spLocks noChangeArrowheads="1"/>
          </p:cNvSpPr>
          <p:nvPr/>
        </p:nvSpPr>
        <p:spPr bwMode="auto">
          <a:xfrm>
            <a:off x="304800" y="1536700"/>
            <a:ext cx="8839200" cy="536575"/>
          </a:xfrm>
          <a:prstGeom prst="roundRect">
            <a:avLst>
              <a:gd name="adj" fmla="val 16667"/>
            </a:avLst>
          </a:prstGeom>
          <a:solidFill>
            <a:schemeClr val="accent1"/>
          </a:solidFill>
          <a:ln w="9525" algn="ctr">
            <a:solidFill>
              <a:schemeClr val="tx1"/>
            </a:solidFill>
            <a:round/>
            <a:headEnd/>
            <a:tailEnd/>
          </a:ln>
        </p:spPr>
        <p:txBody>
          <a:bodyPr/>
          <a:lstStyle/>
          <a:p>
            <a:pPr fontAlgn="auto">
              <a:spcBef>
                <a:spcPts val="0"/>
              </a:spcBef>
              <a:spcAft>
                <a:spcPts val="0"/>
              </a:spcAft>
              <a:defRPr/>
            </a:pPr>
            <a:r>
              <a:rPr lang="it-IT" sz="2300" dirty="0">
                <a:latin typeface="Arial" charset="0"/>
              </a:rPr>
              <a:t>&lt;%@ taglib uri = “http://java.sun.com/jsp/jstl/core”  prefix = “</a:t>
            </a:r>
            <a:r>
              <a:rPr lang="it-IT" sz="2300" b="1" dirty="0">
                <a:solidFill>
                  <a:srgbClr val="FF0000"/>
                </a:solidFill>
                <a:effectLst>
                  <a:outerShdw blurRad="38100" dist="38100" dir="2700000" algn="tl">
                    <a:srgbClr val="000000">
                      <a:alpha val="43137"/>
                    </a:srgbClr>
                  </a:outerShdw>
                </a:effectLst>
                <a:latin typeface="Arial" charset="0"/>
              </a:rPr>
              <a:t>z</a:t>
            </a:r>
            <a:r>
              <a:rPr lang="it-IT" sz="2300" dirty="0">
                <a:latin typeface="Arial" charset="0"/>
              </a:rPr>
              <a:t>”%&gt;</a:t>
            </a:r>
          </a:p>
        </p:txBody>
      </p:sp>
      <p:sp>
        <p:nvSpPr>
          <p:cNvPr id="7" name="Content Placeholder 2"/>
          <p:cNvSpPr txBox="1">
            <a:spLocks/>
          </p:cNvSpPr>
          <p:nvPr/>
        </p:nvSpPr>
        <p:spPr bwMode="auto">
          <a:xfrm>
            <a:off x="95250" y="2176463"/>
            <a:ext cx="8939213" cy="1171575"/>
          </a:xfrm>
          <a:prstGeom prst="rect">
            <a:avLst/>
          </a:prstGeom>
          <a:noFill/>
          <a:ln w="9525">
            <a:noFill/>
            <a:miter lim="800000"/>
            <a:headEnd/>
            <a:tailEnd/>
          </a:ln>
        </p:spPr>
        <p:txBody>
          <a:bodyPr/>
          <a:lstStyle/>
          <a:p>
            <a:pPr marL="342900" indent="-342900" eaLnBrk="0" fontAlgn="auto" hangingPunct="0">
              <a:spcBef>
                <a:spcPct val="20000"/>
              </a:spcBef>
              <a:spcAft>
                <a:spcPts val="0"/>
              </a:spcAft>
              <a:buClr>
                <a:srgbClr val="003366"/>
              </a:buClr>
              <a:buFont typeface="Wingdings" pitchFamily="2" charset="2"/>
              <a:buChar char="Ø"/>
              <a:defRPr/>
            </a:pPr>
            <a:r>
              <a:rPr lang="en-US" sz="2800" kern="0" dirty="0">
                <a:latin typeface="+mn-lt"/>
              </a:rPr>
              <a:t>Do we need to write both uri and prefix attribute in taglib</a:t>
            </a:r>
          </a:p>
          <a:p>
            <a:pPr marL="342900" indent="-342900" eaLnBrk="0" fontAlgn="auto" hangingPunct="0">
              <a:spcBef>
                <a:spcPct val="20000"/>
              </a:spcBef>
              <a:spcAft>
                <a:spcPts val="0"/>
              </a:spcAft>
              <a:buClr>
                <a:srgbClr val="003366"/>
              </a:buClr>
              <a:buFont typeface="Wingdings" pitchFamily="2" charset="2"/>
              <a:buChar char="Ø"/>
              <a:defRPr/>
            </a:pPr>
            <a:endParaRPr lang="en-US" sz="2800" kern="0" dirty="0">
              <a:latin typeface="+mn-lt"/>
            </a:endParaRPr>
          </a:p>
        </p:txBody>
      </p:sp>
      <p:sp>
        <p:nvSpPr>
          <p:cNvPr id="8" name="Rounded Rectangle 7"/>
          <p:cNvSpPr>
            <a:spLocks noChangeArrowheads="1"/>
          </p:cNvSpPr>
          <p:nvPr/>
        </p:nvSpPr>
        <p:spPr bwMode="auto">
          <a:xfrm>
            <a:off x="385763" y="2701925"/>
            <a:ext cx="8758237" cy="536575"/>
          </a:xfrm>
          <a:prstGeom prst="roundRect">
            <a:avLst>
              <a:gd name="adj" fmla="val 16667"/>
            </a:avLst>
          </a:prstGeom>
          <a:solidFill>
            <a:schemeClr val="accent1"/>
          </a:solidFill>
          <a:ln w="9525" algn="ctr">
            <a:solidFill>
              <a:schemeClr val="tx1"/>
            </a:solidFill>
            <a:round/>
            <a:headEnd/>
            <a:tailEnd/>
          </a:ln>
        </p:spPr>
        <p:txBody>
          <a:bodyPr/>
          <a:lstStyle/>
          <a:p>
            <a:r>
              <a:rPr lang="it-IT" sz="2400"/>
              <a:t>Yes, both are mandatory attibutes</a:t>
            </a:r>
          </a:p>
        </p:txBody>
      </p:sp>
      <p:sp>
        <p:nvSpPr>
          <p:cNvPr id="9" name="Content Placeholder 2"/>
          <p:cNvSpPr txBox="1">
            <a:spLocks/>
          </p:cNvSpPr>
          <p:nvPr/>
        </p:nvSpPr>
        <p:spPr bwMode="auto">
          <a:xfrm>
            <a:off x="115888" y="3308350"/>
            <a:ext cx="8939212" cy="1171575"/>
          </a:xfrm>
          <a:prstGeom prst="rect">
            <a:avLst/>
          </a:prstGeom>
          <a:noFill/>
          <a:ln w="9525">
            <a:noFill/>
            <a:miter lim="800000"/>
            <a:headEnd/>
            <a:tailEnd/>
          </a:ln>
        </p:spPr>
        <p:txBody>
          <a:bodyPr/>
          <a:lstStyle/>
          <a:p>
            <a:pPr marL="342900" indent="-342900" eaLnBrk="0" fontAlgn="auto" hangingPunct="0">
              <a:spcBef>
                <a:spcPct val="20000"/>
              </a:spcBef>
              <a:spcAft>
                <a:spcPts val="0"/>
              </a:spcAft>
              <a:buClr>
                <a:srgbClr val="003366"/>
              </a:buClr>
              <a:buFont typeface="Wingdings" pitchFamily="2" charset="2"/>
              <a:buChar char="Ø"/>
              <a:defRPr/>
            </a:pPr>
            <a:r>
              <a:rPr lang="en-US" sz="2800" kern="0" dirty="0">
                <a:latin typeface="+mn-lt"/>
              </a:rPr>
              <a:t>How to remove a variable userid from application scope</a:t>
            </a:r>
          </a:p>
        </p:txBody>
      </p:sp>
      <p:sp>
        <p:nvSpPr>
          <p:cNvPr id="10" name="Rounded Rectangle 9"/>
          <p:cNvSpPr>
            <a:spLocks noChangeArrowheads="1"/>
          </p:cNvSpPr>
          <p:nvPr/>
        </p:nvSpPr>
        <p:spPr bwMode="auto">
          <a:xfrm>
            <a:off x="404813" y="3833813"/>
            <a:ext cx="8739187" cy="536575"/>
          </a:xfrm>
          <a:prstGeom prst="roundRect">
            <a:avLst>
              <a:gd name="adj" fmla="val 16667"/>
            </a:avLst>
          </a:prstGeom>
          <a:solidFill>
            <a:schemeClr val="accent1"/>
          </a:solidFill>
          <a:ln w="9525" algn="ctr">
            <a:solidFill>
              <a:schemeClr val="tx1"/>
            </a:solidFill>
            <a:round/>
            <a:headEnd/>
            <a:tailEnd/>
          </a:ln>
        </p:spPr>
        <p:txBody>
          <a:bodyPr/>
          <a:lstStyle/>
          <a:p>
            <a:r>
              <a:rPr lang="it-IT" sz="2400"/>
              <a:t>&lt;c:remove var=“userid” scope=“application” /&gt;</a:t>
            </a:r>
          </a:p>
        </p:txBody>
      </p:sp>
      <p:sp>
        <p:nvSpPr>
          <p:cNvPr id="12" name="Content Placeholder 2"/>
          <p:cNvSpPr txBox="1">
            <a:spLocks/>
          </p:cNvSpPr>
          <p:nvPr/>
        </p:nvSpPr>
        <p:spPr bwMode="auto">
          <a:xfrm>
            <a:off x="136525" y="4556125"/>
            <a:ext cx="8939213" cy="1746250"/>
          </a:xfrm>
          <a:prstGeom prst="rect">
            <a:avLst/>
          </a:prstGeom>
          <a:noFill/>
          <a:ln w="9525">
            <a:noFill/>
            <a:miter lim="800000"/>
            <a:headEnd/>
            <a:tailEnd/>
          </a:ln>
        </p:spPr>
        <p:txBody>
          <a:bodyPr/>
          <a:lstStyle/>
          <a:p>
            <a:pPr marL="342900" indent="-342900" eaLnBrk="0" fontAlgn="auto" hangingPunct="0">
              <a:spcBef>
                <a:spcPct val="20000"/>
              </a:spcBef>
              <a:spcAft>
                <a:spcPts val="0"/>
              </a:spcAft>
              <a:buClr>
                <a:srgbClr val="003366"/>
              </a:buClr>
              <a:buFont typeface="Wingdings" pitchFamily="2" charset="2"/>
              <a:buChar char="Ø"/>
              <a:defRPr/>
            </a:pPr>
            <a:r>
              <a:rPr lang="en-US" sz="2800" kern="0" dirty="0">
                <a:latin typeface="+mn-lt"/>
              </a:rPr>
              <a:t>&lt;c:forEach var="item" begin=“10" end="0" step="2"&gt; what will be output of above code?</a:t>
            </a:r>
          </a:p>
        </p:txBody>
      </p:sp>
      <p:sp>
        <p:nvSpPr>
          <p:cNvPr id="13" name="Rounded Rectangle 12"/>
          <p:cNvSpPr>
            <a:spLocks noChangeArrowheads="1"/>
          </p:cNvSpPr>
          <p:nvPr/>
        </p:nvSpPr>
        <p:spPr bwMode="auto">
          <a:xfrm>
            <a:off x="393700" y="5486400"/>
            <a:ext cx="8750300" cy="833438"/>
          </a:xfrm>
          <a:prstGeom prst="roundRect">
            <a:avLst>
              <a:gd name="adj" fmla="val 16667"/>
            </a:avLst>
          </a:prstGeom>
          <a:solidFill>
            <a:schemeClr val="accent1"/>
          </a:solidFill>
          <a:ln w="9525" algn="ctr">
            <a:solidFill>
              <a:schemeClr val="tx1"/>
            </a:solidFill>
            <a:round/>
            <a:headEnd/>
            <a:tailEnd/>
          </a:ln>
        </p:spPr>
        <p:txBody>
          <a:bodyPr/>
          <a:lstStyle/>
          <a:p>
            <a:r>
              <a:rPr lang="it-IT" sz="2400"/>
              <a:t>No output is displayed. In forEach </a:t>
            </a:r>
            <a:r>
              <a:rPr lang="it-IT" sz="2400">
                <a:solidFill>
                  <a:srgbClr val="FF0000"/>
                </a:solidFill>
              </a:rPr>
              <a:t>begin</a:t>
            </a:r>
            <a:r>
              <a:rPr lang="it-IT" sz="2400"/>
              <a:t>, </a:t>
            </a:r>
            <a:r>
              <a:rPr lang="it-IT" sz="2400">
                <a:solidFill>
                  <a:srgbClr val="FF0000"/>
                </a:solidFill>
              </a:rPr>
              <a:t>end</a:t>
            </a:r>
            <a:r>
              <a:rPr lang="it-IT" sz="2400"/>
              <a:t>, </a:t>
            </a:r>
            <a:r>
              <a:rPr lang="it-IT" sz="2400">
                <a:solidFill>
                  <a:srgbClr val="FF0000"/>
                </a:solidFill>
              </a:rPr>
              <a:t>step</a:t>
            </a:r>
            <a:r>
              <a:rPr lang="it-IT" sz="2400"/>
              <a:t> must be greater than zero. Also, </a:t>
            </a:r>
            <a:r>
              <a:rPr lang="it-IT" sz="2400">
                <a:solidFill>
                  <a:srgbClr val="FF0000"/>
                </a:solidFill>
              </a:rPr>
              <a:t>end</a:t>
            </a:r>
            <a:r>
              <a:rPr lang="it-IT" sz="2400"/>
              <a:t> should be greater than </a:t>
            </a:r>
            <a:r>
              <a:rPr lang="it-IT" sz="2400">
                <a:solidFill>
                  <a:srgbClr val="FF0000"/>
                </a:solidFill>
              </a:rPr>
              <a:t>begin</a:t>
            </a:r>
          </a:p>
        </p:txBody>
      </p:sp>
    </p:spTree>
    <p:extLst>
      <p:ext uri="{BB962C8B-B14F-4D97-AF65-F5344CB8AC3E}">
        <p14:creationId xmlns:p14="http://schemas.microsoft.com/office/powerpoint/2010/main" val="610535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0-#ppt_w/2"/>
                                          </p:val>
                                        </p:tav>
                                        <p:tav tm="100000">
                                          <p:val>
                                            <p:strVal val="#ppt_x"/>
                                          </p:val>
                                        </p:tav>
                                      </p:tavLst>
                                    </p:anim>
                                    <p:anim calcmode="lin" valueType="num">
                                      <p:cBhvr additive="base">
                                        <p:cTn id="14"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000" fill="hold"/>
                                        <p:tgtEl>
                                          <p:spTgt spid="7"/>
                                        </p:tgtEl>
                                        <p:attrNameLst>
                                          <p:attrName>ppt_x</p:attrName>
                                        </p:attrNameLst>
                                      </p:cBhvr>
                                      <p:tavLst>
                                        <p:tav tm="0">
                                          <p:val>
                                            <p:strVal val="0-#ppt_w/2"/>
                                          </p:val>
                                        </p:tav>
                                        <p:tav tm="100000">
                                          <p:val>
                                            <p:strVal val="#ppt_x"/>
                                          </p:val>
                                        </p:tav>
                                      </p:tavLst>
                                    </p:anim>
                                    <p:anim calcmode="lin" valueType="num">
                                      <p:cBhvr additive="base">
                                        <p:cTn id="20"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2000" fill="hold"/>
                                        <p:tgtEl>
                                          <p:spTgt spid="8"/>
                                        </p:tgtEl>
                                        <p:attrNameLst>
                                          <p:attrName>ppt_x</p:attrName>
                                        </p:attrNameLst>
                                      </p:cBhvr>
                                      <p:tavLst>
                                        <p:tav tm="0">
                                          <p:val>
                                            <p:strVal val="0-#ppt_w/2"/>
                                          </p:val>
                                        </p:tav>
                                        <p:tav tm="100000">
                                          <p:val>
                                            <p:strVal val="#ppt_x"/>
                                          </p:val>
                                        </p:tav>
                                      </p:tavLst>
                                    </p:anim>
                                    <p:anim calcmode="lin" valueType="num">
                                      <p:cBhvr additive="base">
                                        <p:cTn id="26"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2000" fill="hold"/>
                                        <p:tgtEl>
                                          <p:spTgt spid="9"/>
                                        </p:tgtEl>
                                        <p:attrNameLst>
                                          <p:attrName>ppt_x</p:attrName>
                                        </p:attrNameLst>
                                      </p:cBhvr>
                                      <p:tavLst>
                                        <p:tav tm="0">
                                          <p:val>
                                            <p:strVal val="0-#ppt_w/2"/>
                                          </p:val>
                                        </p:tav>
                                        <p:tav tm="100000">
                                          <p:val>
                                            <p:strVal val="#ppt_x"/>
                                          </p:val>
                                        </p:tav>
                                      </p:tavLst>
                                    </p:anim>
                                    <p:anim calcmode="lin" valueType="num">
                                      <p:cBhvr additive="base">
                                        <p:cTn id="32"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2000" fill="hold"/>
                                        <p:tgtEl>
                                          <p:spTgt spid="10"/>
                                        </p:tgtEl>
                                        <p:attrNameLst>
                                          <p:attrName>ppt_x</p:attrName>
                                        </p:attrNameLst>
                                      </p:cBhvr>
                                      <p:tavLst>
                                        <p:tav tm="0">
                                          <p:val>
                                            <p:strVal val="0-#ppt_w/2"/>
                                          </p:val>
                                        </p:tav>
                                        <p:tav tm="100000">
                                          <p:val>
                                            <p:strVal val="#ppt_x"/>
                                          </p:val>
                                        </p:tav>
                                      </p:tavLst>
                                    </p:anim>
                                    <p:anim calcmode="lin" valueType="num">
                                      <p:cBhvr additive="base">
                                        <p:cTn id="38"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2000" fill="hold"/>
                                        <p:tgtEl>
                                          <p:spTgt spid="12"/>
                                        </p:tgtEl>
                                        <p:attrNameLst>
                                          <p:attrName>ppt_x</p:attrName>
                                        </p:attrNameLst>
                                      </p:cBhvr>
                                      <p:tavLst>
                                        <p:tav tm="0">
                                          <p:val>
                                            <p:strVal val="0-#ppt_w/2"/>
                                          </p:val>
                                        </p:tav>
                                        <p:tav tm="100000">
                                          <p:val>
                                            <p:strVal val="#ppt_x"/>
                                          </p:val>
                                        </p:tav>
                                      </p:tavLst>
                                    </p:anim>
                                    <p:anim calcmode="lin" valueType="num">
                                      <p:cBhvr additive="base">
                                        <p:cTn id="44" dur="2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8"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2000" fill="hold"/>
                                        <p:tgtEl>
                                          <p:spTgt spid="13"/>
                                        </p:tgtEl>
                                        <p:attrNameLst>
                                          <p:attrName>ppt_x</p:attrName>
                                        </p:attrNameLst>
                                      </p:cBhvr>
                                      <p:tavLst>
                                        <p:tav tm="0">
                                          <p:val>
                                            <p:strVal val="0-#ppt_w/2"/>
                                          </p:val>
                                        </p:tav>
                                        <p:tav tm="100000">
                                          <p:val>
                                            <p:strVal val="#ppt_x"/>
                                          </p:val>
                                        </p:tav>
                                      </p:tavLst>
                                    </p:anim>
                                    <p:anim calcmode="lin" valueType="num">
                                      <p:cBhvr additive="base">
                                        <p:cTn id="50"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2"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6220"/>
            <a:ext cx="9144000" cy="831980"/>
          </a:xfrm>
          <a:solidFill>
            <a:schemeClr val="accent4">
              <a:lumMod val="20000"/>
              <a:lumOff val="80000"/>
            </a:schemeClr>
          </a:solidFill>
        </p:spPr>
        <p:txBody>
          <a:bodyPr/>
          <a:lstStyle/>
          <a:p>
            <a:pPr>
              <a:defRPr/>
            </a:pPr>
            <a:r>
              <a:rPr lang="en-US" dirty="0"/>
              <a:t>Model 1 Architecture</a:t>
            </a:r>
          </a:p>
        </p:txBody>
      </p:sp>
      <p:sp>
        <p:nvSpPr>
          <p:cNvPr id="32771" name="Rectangle 3"/>
          <p:cNvSpPr>
            <a:spLocks noGrp="1" noChangeArrowheads="1"/>
          </p:cNvSpPr>
          <p:nvPr>
            <p:ph type="body" idx="1"/>
          </p:nvPr>
        </p:nvSpPr>
        <p:spPr>
          <a:xfrm>
            <a:off x="0" y="762000"/>
            <a:ext cx="9143999" cy="5932488"/>
          </a:xfrm>
        </p:spPr>
        <p:txBody>
          <a:bodyPr/>
          <a:lstStyle/>
          <a:p>
            <a:pPr algn="just"/>
            <a:r>
              <a:rPr lang="en-US" dirty="0" smtClean="0"/>
              <a:t>In this approach, </a:t>
            </a:r>
            <a:r>
              <a:rPr lang="en-US" b="1" dirty="0" smtClean="0">
                <a:solidFill>
                  <a:schemeClr val="accent2"/>
                </a:solidFill>
              </a:rPr>
              <a:t>JSP</a:t>
            </a:r>
            <a:r>
              <a:rPr lang="en-US" dirty="0" smtClean="0"/>
              <a:t> is at focal point of the entire web application</a:t>
            </a:r>
          </a:p>
          <a:p>
            <a:pPr algn="just"/>
            <a:r>
              <a:rPr lang="en-US" dirty="0" smtClean="0"/>
              <a:t>JSP has to perform</a:t>
            </a:r>
          </a:p>
          <a:p>
            <a:pPr lvl="1" algn="just"/>
            <a:r>
              <a:rPr lang="en-US" sz="2000" dirty="0" smtClean="0"/>
              <a:t>Presentation</a:t>
            </a:r>
          </a:p>
          <a:p>
            <a:pPr lvl="1" algn="just"/>
            <a:r>
              <a:rPr lang="en-US" sz="2000" dirty="0" smtClean="0"/>
              <a:t>Extract HTTP request parameters</a:t>
            </a:r>
          </a:p>
          <a:p>
            <a:pPr lvl="1" algn="just"/>
            <a:r>
              <a:rPr lang="en-US" sz="2000" dirty="0" smtClean="0"/>
              <a:t>Call business logic, handle HTTP session  and return HTTP response</a:t>
            </a:r>
          </a:p>
          <a:p>
            <a:pPr algn="just"/>
            <a:r>
              <a:rPr lang="en-US" dirty="0" smtClean="0"/>
              <a:t>Suitable for small, simple applications</a:t>
            </a:r>
          </a:p>
        </p:txBody>
      </p:sp>
      <p:pic>
        <p:nvPicPr>
          <p:cNvPr id="32772" name="Picture 4" descr="struts_mode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967163"/>
            <a:ext cx="82296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1219200" y="6324600"/>
            <a:ext cx="2368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marL="173038" indent="-17303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 Oracle Corporation</a:t>
            </a:r>
          </a:p>
        </p:txBody>
      </p:sp>
      <p:sp>
        <p:nvSpPr>
          <p:cNvPr id="32774"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C19E5A36-7523-4009-8199-BBF2F3A959DB}" type="slidenum">
              <a:rPr lang="en-US" sz="1200" b="1">
                <a:solidFill>
                  <a:schemeClr val="bg1"/>
                </a:solidFill>
              </a:rPr>
              <a:pPr algn="ctr" eaLnBrk="1" hangingPunct="1"/>
              <a:t>24</a:t>
            </a:fld>
            <a:endParaRPr lang="en-US" sz="1200" b="1">
              <a:solidFill>
                <a:schemeClr val="bg1"/>
              </a:solidFill>
            </a:endParaRPr>
          </a:p>
        </p:txBody>
      </p:sp>
    </p:spTree>
    <p:extLst>
      <p:ext uri="{BB962C8B-B14F-4D97-AF65-F5344CB8AC3E}">
        <p14:creationId xmlns:p14="http://schemas.microsoft.com/office/powerpoint/2010/main" val="219051630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4926" y="0"/>
            <a:ext cx="9178925" cy="914400"/>
          </a:xfrm>
          <a:solidFill>
            <a:schemeClr val="accent4">
              <a:lumMod val="20000"/>
              <a:lumOff val="80000"/>
            </a:schemeClr>
          </a:solidFill>
        </p:spPr>
        <p:txBody>
          <a:bodyPr/>
          <a:lstStyle/>
          <a:p>
            <a:pPr>
              <a:defRPr/>
            </a:pPr>
            <a:r>
              <a:rPr lang="en-US" dirty="0"/>
              <a:t>Limitations of Model 1 architecture</a:t>
            </a:r>
          </a:p>
        </p:txBody>
      </p:sp>
      <p:sp>
        <p:nvSpPr>
          <p:cNvPr id="33795" name="Rectangle 3"/>
          <p:cNvSpPr>
            <a:spLocks noGrp="1" noChangeArrowheads="1"/>
          </p:cNvSpPr>
          <p:nvPr>
            <p:ph type="body" idx="1"/>
          </p:nvPr>
        </p:nvSpPr>
        <p:spPr>
          <a:xfrm>
            <a:off x="88900" y="914400"/>
            <a:ext cx="8890000" cy="5486400"/>
          </a:xfrm>
        </p:spPr>
        <p:txBody>
          <a:bodyPr>
            <a:normAutofit fontScale="92500" lnSpcReduction="10000"/>
          </a:bodyPr>
          <a:lstStyle/>
          <a:p>
            <a:pPr algn="just"/>
            <a:r>
              <a:rPr lang="en-US" smtClean="0"/>
              <a:t>JSP taking care of request processing will end up in having lot of scriptlets in it</a:t>
            </a:r>
          </a:p>
          <a:p>
            <a:pPr algn="just"/>
            <a:r>
              <a:rPr lang="en-US" smtClean="0"/>
              <a:t>Significant amount of scriptlets in JSP leads to maintenance issues at later stages</a:t>
            </a:r>
          </a:p>
          <a:p>
            <a:pPr algn="just"/>
            <a:r>
              <a:rPr lang="en-US" smtClean="0"/>
              <a:t>Normally in big projects, JSPs are created and maintained by web designers</a:t>
            </a:r>
          </a:p>
          <a:p>
            <a:pPr algn="just"/>
            <a:r>
              <a:rPr lang="en-US" smtClean="0"/>
              <a:t>To maintain the JSPs in model 1, resources with skills in web designing as well as in Java program development will be required… </a:t>
            </a:r>
          </a:p>
          <a:p>
            <a:pPr algn="just"/>
            <a:r>
              <a:rPr lang="en-US" smtClean="0"/>
              <a:t>It may lead to unclear definition of roles and allocation responsibilities, causing project-management issues</a:t>
            </a:r>
          </a:p>
        </p:txBody>
      </p:sp>
      <p:sp>
        <p:nvSpPr>
          <p:cNvPr id="33796"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3598EDE6-274D-4B3D-92DF-04877FB98017}" type="slidenum">
              <a:rPr lang="en-US" sz="1200" b="1">
                <a:solidFill>
                  <a:schemeClr val="bg1"/>
                </a:solidFill>
              </a:rPr>
              <a:pPr algn="ctr" eaLnBrk="1" hangingPunct="1"/>
              <a:t>25</a:t>
            </a:fld>
            <a:endParaRPr lang="en-US" sz="1200" b="1">
              <a:solidFill>
                <a:schemeClr val="bg1"/>
              </a:solidFill>
            </a:endParaRPr>
          </a:p>
        </p:txBody>
      </p:sp>
    </p:spTree>
    <p:extLst>
      <p:ext uri="{BB962C8B-B14F-4D97-AF65-F5344CB8AC3E}">
        <p14:creationId xmlns:p14="http://schemas.microsoft.com/office/powerpoint/2010/main" val="14978580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a:defRPr/>
            </a:pPr>
            <a:r>
              <a:rPr lang="en-US" dirty="0"/>
              <a:t>Model 2 Architecture</a:t>
            </a:r>
          </a:p>
        </p:txBody>
      </p:sp>
      <p:sp>
        <p:nvSpPr>
          <p:cNvPr id="34819" name="Rectangle 3"/>
          <p:cNvSpPr>
            <a:spLocks noGrp="1" noChangeArrowheads="1"/>
          </p:cNvSpPr>
          <p:nvPr>
            <p:ph type="body" idx="1"/>
          </p:nvPr>
        </p:nvSpPr>
        <p:spPr>
          <a:xfrm>
            <a:off x="266700" y="992188"/>
            <a:ext cx="8229600" cy="2692400"/>
          </a:xfrm>
        </p:spPr>
        <p:txBody>
          <a:bodyPr>
            <a:normAutofit lnSpcReduction="10000"/>
          </a:bodyPr>
          <a:lstStyle/>
          <a:p>
            <a:pPr algn="just"/>
            <a:r>
              <a:rPr lang="en-US" smtClean="0"/>
              <a:t>It uses hybrid approach – takes advantage of the predominant strengths of both the technologies (JSP as well as servlets)</a:t>
            </a:r>
          </a:p>
          <a:p>
            <a:pPr algn="just"/>
            <a:r>
              <a:rPr lang="en-US" smtClean="0"/>
              <a:t>JSP is used to generate the presentation layer</a:t>
            </a:r>
          </a:p>
          <a:p>
            <a:pPr algn="just"/>
            <a:r>
              <a:rPr lang="en-US" smtClean="0"/>
              <a:t>Servlets to perform process-intensive tasks</a:t>
            </a:r>
          </a:p>
        </p:txBody>
      </p:sp>
      <p:pic>
        <p:nvPicPr>
          <p:cNvPr id="34820" name="Picture 4" descr="struts_mode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3324225"/>
            <a:ext cx="80010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5"/>
          <p:cNvSpPr txBox="1">
            <a:spLocks noChangeArrowheads="1"/>
          </p:cNvSpPr>
          <p:nvPr/>
        </p:nvSpPr>
        <p:spPr bwMode="auto">
          <a:xfrm>
            <a:off x="1165225" y="6400800"/>
            <a:ext cx="2366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marL="173038" indent="-17303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 Oracle Corporation</a:t>
            </a:r>
          </a:p>
        </p:txBody>
      </p:sp>
      <p:sp>
        <p:nvSpPr>
          <p:cNvPr id="34822"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9275AC1A-F3D5-4163-AF05-A853170AE09F}" type="slidenum">
              <a:rPr lang="en-US" sz="1200" b="1">
                <a:solidFill>
                  <a:schemeClr val="bg1"/>
                </a:solidFill>
              </a:rPr>
              <a:pPr algn="ctr" eaLnBrk="1" hangingPunct="1"/>
              <a:t>26</a:t>
            </a:fld>
            <a:endParaRPr lang="en-US" sz="1200" b="1">
              <a:solidFill>
                <a:schemeClr val="bg1"/>
              </a:solidFill>
            </a:endParaRPr>
          </a:p>
        </p:txBody>
      </p:sp>
    </p:spTree>
    <p:extLst>
      <p:ext uri="{BB962C8B-B14F-4D97-AF65-F5344CB8AC3E}">
        <p14:creationId xmlns:p14="http://schemas.microsoft.com/office/powerpoint/2010/main" val="359207387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7106" y="0"/>
            <a:ext cx="9126894" cy="838200"/>
          </a:xfrm>
          <a:solidFill>
            <a:schemeClr val="accent4">
              <a:lumMod val="20000"/>
              <a:lumOff val="80000"/>
            </a:schemeClr>
          </a:solidFill>
        </p:spPr>
        <p:txBody>
          <a:bodyPr>
            <a:normAutofit fontScale="90000"/>
          </a:bodyPr>
          <a:lstStyle/>
          <a:p>
            <a:pPr>
              <a:defRPr/>
            </a:pPr>
            <a:r>
              <a:rPr lang="en-US" dirty="0"/>
              <a:t>Model 2 Architecture design – in detail…</a:t>
            </a:r>
          </a:p>
        </p:txBody>
      </p:sp>
      <p:sp>
        <p:nvSpPr>
          <p:cNvPr id="35843" name="Rectangle 3"/>
          <p:cNvSpPr>
            <a:spLocks noGrp="1" noChangeArrowheads="1"/>
          </p:cNvSpPr>
          <p:nvPr>
            <p:ph type="body" idx="1"/>
          </p:nvPr>
        </p:nvSpPr>
        <p:spPr>
          <a:xfrm>
            <a:off x="0" y="838200"/>
            <a:ext cx="9144000" cy="6019799"/>
          </a:xfrm>
        </p:spPr>
        <p:txBody>
          <a:bodyPr/>
          <a:lstStyle/>
          <a:p>
            <a:pPr algn="just"/>
            <a:r>
              <a:rPr lang="en-US" sz="2400" dirty="0" smtClean="0"/>
              <a:t>Uses MVC (Model-View-Controller) design pattern (reusable best practice) to separate presentation from content.</a:t>
            </a:r>
          </a:p>
          <a:p>
            <a:pPr algn="just"/>
            <a:r>
              <a:rPr lang="en-US" sz="2400" dirty="0" smtClean="0"/>
              <a:t>Servlet acts as the Controller, and is in charge of – </a:t>
            </a:r>
          </a:p>
          <a:p>
            <a:pPr lvl="1" algn="just"/>
            <a:r>
              <a:rPr lang="en-US" sz="2200" dirty="0" smtClean="0"/>
              <a:t>request processing</a:t>
            </a:r>
          </a:p>
          <a:p>
            <a:pPr lvl="1" algn="just"/>
            <a:r>
              <a:rPr lang="en-US" sz="2200" dirty="0" smtClean="0"/>
              <a:t>creation of any beans / objects used by the JSPs</a:t>
            </a:r>
          </a:p>
          <a:p>
            <a:pPr lvl="1" algn="just"/>
            <a:r>
              <a:rPr lang="en-US" sz="2200" dirty="0" smtClean="0"/>
              <a:t>deciding which JSP page to forward the request to. This is decided based on the user’s actions.</a:t>
            </a:r>
          </a:p>
          <a:p>
            <a:pPr algn="just"/>
            <a:r>
              <a:rPr lang="en-US" sz="2400" b="1" dirty="0" smtClean="0">
                <a:solidFill>
                  <a:schemeClr val="accent2"/>
                </a:solidFill>
              </a:rPr>
              <a:t>Advantages of Using this approach – </a:t>
            </a:r>
          </a:p>
          <a:p>
            <a:pPr lvl="1" algn="just"/>
            <a:r>
              <a:rPr lang="en-US" sz="2200" dirty="0" smtClean="0"/>
              <a:t>Cleanest separation of presentation from content</a:t>
            </a:r>
          </a:p>
          <a:p>
            <a:pPr lvl="1" algn="just"/>
            <a:r>
              <a:rPr lang="en-US" sz="2200" dirty="0" smtClean="0"/>
              <a:t>Clear division of the roles and responsibilities of the developers and page designers in the Project team.</a:t>
            </a:r>
          </a:p>
          <a:p>
            <a:pPr lvl="1" algn="just"/>
            <a:r>
              <a:rPr lang="en-US" sz="2200" dirty="0" smtClean="0"/>
              <a:t>Ease of Enterprise Application development  </a:t>
            </a:r>
          </a:p>
          <a:p>
            <a:pPr algn="just"/>
            <a:endParaRPr lang="en-US" sz="2400" dirty="0" smtClean="0"/>
          </a:p>
        </p:txBody>
      </p:sp>
      <p:sp>
        <p:nvSpPr>
          <p:cNvPr id="35844"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ACE86881-A97A-4E90-AFF7-E460D2CE2423}" type="slidenum">
              <a:rPr lang="en-US" sz="1200" b="1">
                <a:solidFill>
                  <a:schemeClr val="bg1"/>
                </a:solidFill>
              </a:rPr>
              <a:pPr algn="ctr" eaLnBrk="1" hangingPunct="1"/>
              <a:t>27</a:t>
            </a:fld>
            <a:endParaRPr lang="en-US" sz="1200" b="1">
              <a:solidFill>
                <a:schemeClr val="bg1"/>
              </a:solidFill>
            </a:endParaRPr>
          </a:p>
        </p:txBody>
      </p:sp>
    </p:spTree>
    <p:extLst>
      <p:ext uri="{BB962C8B-B14F-4D97-AF65-F5344CB8AC3E}">
        <p14:creationId xmlns:p14="http://schemas.microsoft.com/office/powerpoint/2010/main" val="33147853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39738" y="733425"/>
            <a:ext cx="7772400" cy="1470025"/>
          </a:xfrm>
        </p:spPr>
        <p:txBody>
          <a:bodyPr/>
          <a:lstStyle/>
          <a:p>
            <a:pPr eaLnBrk="1" hangingPunct="1">
              <a:defRPr/>
            </a:pPr>
            <a:r>
              <a:rPr lang="en-US" dirty="0" smtClean="0"/>
              <a:t>Application Development  using MVC</a:t>
            </a:r>
          </a:p>
        </p:txBody>
      </p:sp>
      <p:sp>
        <p:nvSpPr>
          <p:cNvPr id="36868"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0" y="6553200"/>
            <a:ext cx="2909888"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fontAlgn="auto" hangingPunct="0">
              <a:spcBef>
                <a:spcPct val="50000"/>
              </a:spcBef>
              <a:spcAft>
                <a:spcPts val="0"/>
              </a:spcAft>
              <a:buClr>
                <a:srgbClr val="0033CC"/>
              </a:buClr>
              <a:buSzPct val="155000"/>
              <a:buFont typeface="Symbol" pitchFamily="18" charset="2"/>
              <a:buNone/>
              <a:defRPr/>
            </a:pPr>
            <a:r>
              <a:rPr lang="en-US" sz="1200" dirty="0">
                <a:solidFill>
                  <a:srgbClr val="FFFFCC"/>
                </a:solidFill>
                <a:latin typeface="+mn-lt"/>
              </a:rPr>
              <a:t>ER/CORP/CRS/ED113/003</a:t>
            </a:r>
          </a:p>
        </p:txBody>
      </p:sp>
      <p:sp>
        <p:nvSpPr>
          <p:cNvPr id="57374" name="Text Box 8"/>
          <p:cNvSpPr txBox="1">
            <a:spLocks noChangeArrowheads="1"/>
          </p:cNvSpPr>
          <p:nvPr/>
        </p:nvSpPr>
        <p:spPr bwMode="auto">
          <a:xfrm>
            <a:off x="3074988" y="6553200"/>
            <a:ext cx="2078037"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fontAlgn="auto" hangingPunct="0">
              <a:spcBef>
                <a:spcPct val="50000"/>
              </a:spcBef>
              <a:spcAft>
                <a:spcPts val="0"/>
              </a:spcAft>
              <a:buClr>
                <a:srgbClr val="0033CC"/>
              </a:buClr>
              <a:buSzPct val="155000"/>
              <a:buFont typeface="Symbol" pitchFamily="18" charset="2"/>
              <a:buNone/>
              <a:defRPr/>
            </a:pPr>
            <a:r>
              <a:rPr lang="en-US" sz="1200" dirty="0">
                <a:solidFill>
                  <a:srgbClr val="FFFFCC"/>
                </a:solidFill>
                <a:latin typeface="+mn-lt"/>
              </a:rPr>
              <a:t>Ver. No.: 1.0</a:t>
            </a:r>
          </a:p>
        </p:txBody>
      </p:sp>
      <p:sp>
        <p:nvSpPr>
          <p:cNvPr id="11" name="Rectangle 6"/>
          <p:cNvSpPr>
            <a:spLocks noChangeArrowheads="1"/>
          </p:cNvSpPr>
          <p:nvPr/>
        </p:nvSpPr>
        <p:spPr bwMode="auto">
          <a:xfrm>
            <a:off x="6072188" y="6540500"/>
            <a:ext cx="3189287"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fontAlgn="auto" hangingPunct="0">
              <a:spcBef>
                <a:spcPct val="50000"/>
              </a:spcBef>
              <a:spcAft>
                <a:spcPts val="0"/>
              </a:spcAft>
              <a:defRPr/>
            </a:pPr>
            <a:r>
              <a:rPr lang="en-US" sz="1200" dirty="0">
                <a:solidFill>
                  <a:srgbClr val="FFFFCC"/>
                </a:solidFill>
                <a:latin typeface="+mn-lt"/>
              </a:rPr>
              <a:t>Copyright © 2008, Infosys Technologies Ltd.</a:t>
            </a:r>
          </a:p>
        </p:txBody>
      </p:sp>
      <p:sp>
        <p:nvSpPr>
          <p:cNvPr id="57376" name="Line 32"/>
          <p:cNvSpPr>
            <a:spLocks noChangeShapeType="1"/>
          </p:cNvSpPr>
          <p:nvPr/>
        </p:nvSpPr>
        <p:spPr bwMode="auto">
          <a:xfrm flipH="1" flipV="1">
            <a:off x="2379663" y="2946400"/>
            <a:ext cx="136048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563" y="3560763"/>
            <a:ext cx="1450975"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8775" y="4532313"/>
            <a:ext cx="520700"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332" y="4928394"/>
            <a:ext cx="1147762" cy="48895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1" y="3900487"/>
            <a:ext cx="793750" cy="835025"/>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8225" y="2401888"/>
            <a:ext cx="1358900"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1575"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79850" y="5135563"/>
            <a:ext cx="674688"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6880" name="Group 48"/>
          <p:cNvGrpSpPr>
            <a:grpSpLocks/>
          </p:cNvGrpSpPr>
          <p:nvPr/>
        </p:nvGrpSpPr>
        <p:grpSpPr bwMode="auto">
          <a:xfrm>
            <a:off x="7761288" y="241300"/>
            <a:ext cx="1033462" cy="414338"/>
            <a:chOff x="5296" y="152"/>
            <a:chExt cx="706" cy="261"/>
          </a:xfrm>
        </p:grpSpPr>
        <p:sp>
          <p:nvSpPr>
            <p:cNvPr id="36884"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5"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6"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7"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138" y="76200"/>
            <a:ext cx="6353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b="1">
                <a:solidFill>
                  <a:srgbClr val="FF9900"/>
                </a:solidFill>
              </a:rPr>
              <a:t>Education and Research</a:t>
            </a:r>
            <a:r>
              <a:rPr lang="en-US" sz="1600" b="1">
                <a:solidFill>
                  <a:srgbClr val="66CCFF"/>
                </a:solidFill>
              </a:rPr>
              <a:t> </a:t>
            </a:r>
          </a:p>
          <a:p>
            <a:pPr eaLnBrk="1" hangingPunct="1"/>
            <a:r>
              <a:rPr lang="en-US" sz="1200">
                <a:solidFill>
                  <a:srgbClr val="FFFF66"/>
                </a:solidFill>
              </a:rPr>
              <a:t>We enable you to leverage knowledge anytime, anywhere!</a:t>
            </a:r>
          </a:p>
        </p:txBody>
      </p:sp>
      <p:sp>
        <p:nvSpPr>
          <p:cNvPr id="36882" name="Text Box 46"/>
          <p:cNvSpPr txBox="1">
            <a:spLocks noChangeArrowheads="1"/>
          </p:cNvSpPr>
          <p:nvPr/>
        </p:nvSpPr>
        <p:spPr bwMode="auto">
          <a:xfrm>
            <a:off x="433388" y="2413000"/>
            <a:ext cx="4841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US"/>
          </a:p>
        </p:txBody>
      </p:sp>
      <p:sp>
        <p:nvSpPr>
          <p:cNvPr id="24" name="TextBox 23"/>
          <p:cNvSpPr txBox="1"/>
          <p:nvPr/>
        </p:nvSpPr>
        <p:spPr>
          <a:xfrm>
            <a:off x="5092700" y="6581775"/>
            <a:ext cx="1112838" cy="276225"/>
          </a:xfrm>
          <a:prstGeom prst="rect">
            <a:avLst/>
          </a:prstGeom>
          <a:noFill/>
        </p:spPr>
        <p:txBody>
          <a:bodyPr>
            <a:spAutoFit/>
          </a:bodyPr>
          <a:lstStyle/>
          <a:p>
            <a:pPr fontAlgn="auto">
              <a:spcBef>
                <a:spcPts val="0"/>
              </a:spcBef>
              <a:spcAft>
                <a:spcPts val="0"/>
              </a:spcAft>
              <a:defRPr/>
            </a:pPr>
            <a:r>
              <a:rPr lang="en-US" sz="1200" dirty="0">
                <a:solidFill>
                  <a:schemeClr val="accent3"/>
                </a:solidFill>
                <a:latin typeface="+mn-lt"/>
              </a:rPr>
              <a:t>Confidential</a:t>
            </a:r>
          </a:p>
        </p:txBody>
      </p:sp>
    </p:spTree>
    <p:extLst>
      <p:ext uri="{BB962C8B-B14F-4D97-AF65-F5344CB8AC3E}">
        <p14:creationId xmlns:p14="http://schemas.microsoft.com/office/powerpoint/2010/main" val="3079531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defRPr/>
            </a:pPr>
            <a:r>
              <a:rPr lang="en-US" dirty="0" smtClean="0"/>
              <a:t>Problem definition</a:t>
            </a:r>
            <a:endParaRPr lang="en-US" dirty="0"/>
          </a:p>
        </p:txBody>
      </p:sp>
      <p:sp>
        <p:nvSpPr>
          <p:cNvPr id="37891" name="Content Placeholder 2"/>
          <p:cNvSpPr>
            <a:spLocks noGrp="1"/>
          </p:cNvSpPr>
          <p:nvPr>
            <p:ph idx="1"/>
          </p:nvPr>
        </p:nvSpPr>
        <p:spPr>
          <a:xfrm>
            <a:off x="0" y="990600"/>
            <a:ext cx="8915400" cy="5410200"/>
          </a:xfrm>
        </p:spPr>
        <p:txBody>
          <a:bodyPr/>
          <a:lstStyle/>
          <a:p>
            <a:pPr algn="just">
              <a:buFont typeface="Wingdings" pitchFamily="2" charset="2"/>
              <a:buNone/>
            </a:pPr>
            <a:r>
              <a:rPr lang="en-US" smtClean="0"/>
              <a:t>	</a:t>
            </a:r>
          </a:p>
          <a:p>
            <a:pPr algn="just">
              <a:buFont typeface="Wingdings" pitchFamily="2" charset="2"/>
              <a:buNone/>
            </a:pPr>
            <a:r>
              <a:rPr lang="en-US" smtClean="0"/>
              <a:t>	</a:t>
            </a:r>
          </a:p>
        </p:txBody>
      </p:sp>
      <p:sp>
        <p:nvSpPr>
          <p:cNvPr id="4" name="Slide Number Placeholder 3"/>
          <p:cNvSpPr>
            <a:spLocks noGrp="1"/>
          </p:cNvSpPr>
          <p:nvPr>
            <p:ph type="sldNum" sz="quarter" idx="10"/>
          </p:nvPr>
        </p:nvSpPr>
        <p:spPr/>
        <p:txBody>
          <a:bodyPr/>
          <a:lstStyle/>
          <a:p>
            <a:pPr>
              <a:defRPr/>
            </a:pPr>
            <a:fld id="{440FF3B0-3B36-461E-87CF-F09BA0ADF685}" type="slidenum">
              <a:rPr lang="en-US" smtClean="0"/>
              <a:pPr>
                <a:defRPr/>
              </a:pPr>
              <a:t>29</a:t>
            </a:fld>
            <a:endParaRPr lang="en-US" dirty="0"/>
          </a:p>
        </p:txBody>
      </p:sp>
      <p:sp>
        <p:nvSpPr>
          <p:cNvPr id="5" name="Rounded Rectangle 4"/>
          <p:cNvSpPr/>
          <p:nvPr/>
        </p:nvSpPr>
        <p:spPr bwMode="auto">
          <a:xfrm>
            <a:off x="304800" y="1066800"/>
            <a:ext cx="8534400" cy="5105400"/>
          </a:xfrm>
          <a:prstGeom prst="roundRect">
            <a:avLst/>
          </a:prstGeom>
          <a:solidFill>
            <a:schemeClr val="accent3">
              <a:lumMod val="95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just" fontAlgn="auto">
              <a:spcBef>
                <a:spcPts val="0"/>
              </a:spcBef>
              <a:spcAft>
                <a:spcPts val="0"/>
              </a:spcAft>
              <a:defRPr/>
            </a:pPr>
            <a:r>
              <a:rPr lang="en-US" sz="2400" dirty="0">
                <a:solidFill>
                  <a:schemeClr val="tx1"/>
                </a:solidFill>
              </a:rPr>
              <a:t>A banking site needs to authenticate its users based on the loginId and password. The details should be submitted once the user clicks on the Login button. Once the user is authenticated by the application the home page should be displayed. If the login credentials supplied are invalid, the user should be displayed a message for re-entering the details. </a:t>
            </a:r>
          </a:p>
          <a:p>
            <a:pPr lvl="1" algn="just" fontAlgn="auto">
              <a:spcBef>
                <a:spcPts val="0"/>
              </a:spcBef>
              <a:spcAft>
                <a:spcPts val="0"/>
              </a:spcAft>
              <a:buFont typeface="Arial" pitchFamily="34" charset="0"/>
              <a:buChar char="•"/>
              <a:defRPr/>
            </a:pPr>
            <a:r>
              <a:rPr lang="en-US" sz="2400" dirty="0">
                <a:solidFill>
                  <a:schemeClr val="tx1"/>
                </a:solidFill>
              </a:rPr>
              <a:t> Implement Server-side null field validations for loginId and password</a:t>
            </a:r>
          </a:p>
          <a:p>
            <a:pPr lvl="1" algn="just" fontAlgn="auto">
              <a:spcBef>
                <a:spcPts val="0"/>
              </a:spcBef>
              <a:spcAft>
                <a:spcPts val="0"/>
              </a:spcAft>
              <a:defRPr/>
            </a:pPr>
            <a:endParaRPr lang="en-US" sz="2400" dirty="0">
              <a:solidFill>
                <a:schemeClr val="tx1"/>
              </a:solidFill>
            </a:endParaRPr>
          </a:p>
          <a:p>
            <a:pPr algn="just" fontAlgn="auto">
              <a:spcBef>
                <a:spcPts val="0"/>
              </a:spcBef>
              <a:spcAft>
                <a:spcPts val="0"/>
              </a:spcAft>
              <a:defRPr/>
            </a:pPr>
            <a:r>
              <a:rPr lang="en-US" sz="2400" dirty="0">
                <a:solidFill>
                  <a:schemeClr val="tx1"/>
                </a:solidFill>
              </a:rPr>
              <a:t>Let us see how to develop this application using Model 2 Architecture (i.e. MVC architecture).</a:t>
            </a:r>
          </a:p>
          <a:p>
            <a:pPr>
              <a:defRPr/>
            </a:pPr>
            <a:endParaRPr lang="en-US" i="1" dirty="0">
              <a:solidFill>
                <a:schemeClr val="tx1"/>
              </a:solidFill>
            </a:endParaRPr>
          </a:p>
        </p:txBody>
      </p:sp>
    </p:spTree>
    <p:extLst>
      <p:ext uri="{BB962C8B-B14F-4D97-AF65-F5344CB8AC3E}">
        <p14:creationId xmlns:p14="http://schemas.microsoft.com/office/powerpoint/2010/main" val="2260004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4926" y="0"/>
            <a:ext cx="9178925" cy="762000"/>
          </a:xfrm>
          <a:solidFill>
            <a:schemeClr val="accent4">
              <a:lumMod val="20000"/>
              <a:lumOff val="80000"/>
            </a:schemeClr>
          </a:solidFill>
        </p:spPr>
        <p:txBody>
          <a:bodyPr/>
          <a:lstStyle/>
          <a:p>
            <a:pPr>
              <a:defRPr/>
            </a:pPr>
            <a:r>
              <a:rPr lang="en-US" dirty="0">
                <a:solidFill>
                  <a:srgbClr val="FF0000"/>
                </a:solidFill>
              </a:rPr>
              <a:t>Pre-JSTL</a:t>
            </a:r>
          </a:p>
        </p:txBody>
      </p:sp>
      <p:sp>
        <p:nvSpPr>
          <p:cNvPr id="11267" name="Rectangle 3"/>
          <p:cNvSpPr>
            <a:spLocks noGrp="1" noChangeArrowheads="1"/>
          </p:cNvSpPr>
          <p:nvPr>
            <p:ph type="body" idx="1"/>
          </p:nvPr>
        </p:nvSpPr>
        <p:spPr>
          <a:xfrm>
            <a:off x="0" y="762000"/>
            <a:ext cx="9144000" cy="6096000"/>
          </a:xfrm>
        </p:spPr>
        <p:txBody>
          <a:bodyPr>
            <a:normAutofit/>
          </a:bodyPr>
          <a:lstStyle/>
          <a:p>
            <a:pPr algn="just"/>
            <a:r>
              <a:rPr lang="en-US" sz="2400" dirty="0" smtClean="0"/>
              <a:t>Challenges of Java Code in JSP:</a:t>
            </a:r>
          </a:p>
          <a:p>
            <a:pPr lvl="1" algn="just"/>
            <a:r>
              <a:rPr lang="en-US" sz="2000" dirty="0" err="1" smtClean="0"/>
              <a:t>Scriptlets</a:t>
            </a:r>
            <a:r>
              <a:rPr lang="en-US" sz="2000" dirty="0" smtClean="0"/>
              <a:t> are difficult to maintain</a:t>
            </a:r>
          </a:p>
          <a:p>
            <a:pPr lvl="1" algn="just"/>
            <a:r>
              <a:rPr lang="en-US" sz="2000" dirty="0" smtClean="0"/>
              <a:t>They are not reusable</a:t>
            </a:r>
          </a:p>
          <a:p>
            <a:pPr lvl="1" algn="just"/>
            <a:r>
              <a:rPr lang="en-US" sz="2000" dirty="0" smtClean="0"/>
              <a:t>Writing </a:t>
            </a:r>
            <a:r>
              <a:rPr lang="en-US" sz="2000" dirty="0" err="1" smtClean="0"/>
              <a:t>scriptlets</a:t>
            </a:r>
            <a:r>
              <a:rPr lang="en-US" sz="2000" dirty="0" smtClean="0"/>
              <a:t> to retrieve data from various implicit objects is difficult</a:t>
            </a:r>
          </a:p>
          <a:p>
            <a:pPr algn="just"/>
            <a:r>
              <a:rPr lang="en-US" sz="2400" dirty="0" smtClean="0"/>
              <a:t>Main Objective of JSP is to enable the Page Authors with no knowledge of Java, to generate dynamic content</a:t>
            </a:r>
          </a:p>
          <a:p>
            <a:pPr algn="just"/>
            <a:r>
              <a:rPr lang="en-US" sz="2400" dirty="0" smtClean="0"/>
              <a:t>But there is always a need to access data and dynamically generate content for a page</a:t>
            </a:r>
          </a:p>
          <a:p>
            <a:pPr algn="just"/>
            <a:endParaRPr lang="en-US" sz="2400" dirty="0" smtClean="0"/>
          </a:p>
        </p:txBody>
      </p:sp>
      <p:sp>
        <p:nvSpPr>
          <p:cNvPr id="11268"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551C5786-B337-49AC-986E-70E8612BEA10}" type="slidenum">
              <a:rPr lang="en-US" sz="1200" b="1">
                <a:solidFill>
                  <a:schemeClr val="bg1"/>
                </a:solidFill>
              </a:rPr>
              <a:pPr algn="ctr" eaLnBrk="1" hangingPunct="1"/>
              <a:t>3</a:t>
            </a:fld>
            <a:endParaRPr lang="en-US" sz="1200" b="1">
              <a:solidFill>
                <a:schemeClr val="bg1"/>
              </a:solidFill>
            </a:endParaRPr>
          </a:p>
        </p:txBody>
      </p:sp>
    </p:spTree>
    <p:extLst>
      <p:ext uri="{BB962C8B-B14F-4D97-AF65-F5344CB8AC3E}">
        <p14:creationId xmlns:p14="http://schemas.microsoft.com/office/powerpoint/2010/main" val="386813000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4">
              <a:lumMod val="20000"/>
              <a:lumOff val="80000"/>
            </a:schemeClr>
          </a:solidFill>
        </p:spPr>
        <p:txBody>
          <a:bodyPr>
            <a:normAutofit fontScale="90000"/>
          </a:bodyPr>
          <a:lstStyle/>
          <a:p>
            <a:pPr>
              <a:defRPr/>
            </a:pPr>
            <a:r>
              <a:rPr lang="en-US" dirty="0" smtClean="0"/>
              <a:t>Web Application Development using</a:t>
            </a:r>
            <a:r>
              <a:rPr lang="en-US" dirty="0" smtClean="0">
                <a:solidFill>
                  <a:srgbClr val="FF0000"/>
                </a:solidFill>
              </a:rPr>
              <a:t> </a:t>
            </a:r>
            <a:r>
              <a:rPr lang="en-US" dirty="0" smtClean="0"/>
              <a:t>MVC</a:t>
            </a:r>
            <a:endParaRPr lang="en-US" dirty="0"/>
          </a:p>
        </p:txBody>
      </p:sp>
      <p:sp>
        <p:nvSpPr>
          <p:cNvPr id="3" name="Content Placeholder 2"/>
          <p:cNvSpPr>
            <a:spLocks noGrp="1"/>
          </p:cNvSpPr>
          <p:nvPr>
            <p:ph idx="1"/>
          </p:nvPr>
        </p:nvSpPr>
        <p:spPr>
          <a:xfrm>
            <a:off x="228600" y="1066800"/>
            <a:ext cx="8686800" cy="5334000"/>
          </a:xfrm>
        </p:spPr>
        <p:txBody>
          <a:bodyPr>
            <a:normAutofit fontScale="92500" lnSpcReduction="10000"/>
          </a:bodyPr>
          <a:lstStyle/>
          <a:p>
            <a:pPr>
              <a:defRPr/>
            </a:pPr>
            <a:r>
              <a:rPr lang="en-US" dirty="0" smtClean="0"/>
              <a:t>This application requires the development of:</a:t>
            </a:r>
          </a:p>
          <a:p>
            <a:pPr lvl="1">
              <a:defRPr/>
            </a:pPr>
            <a:r>
              <a:rPr lang="en-US" b="1" dirty="0" smtClean="0">
                <a:effectLst>
                  <a:outerShdw blurRad="38100" dist="38100" dir="2700000" algn="tl">
                    <a:srgbClr val="000000">
                      <a:alpha val="43137"/>
                    </a:srgbClr>
                  </a:outerShdw>
                </a:effectLst>
              </a:rPr>
              <a:t>C</a:t>
            </a:r>
            <a:r>
              <a:rPr lang="en-US" dirty="0" smtClean="0"/>
              <a:t>ontroller class (Servlet)</a:t>
            </a:r>
          </a:p>
          <a:p>
            <a:pPr lvl="2">
              <a:buFont typeface="Arial" charset="0"/>
              <a:buChar char="–"/>
              <a:defRPr/>
            </a:pPr>
            <a:r>
              <a:rPr lang="en-US" dirty="0" smtClean="0"/>
              <a:t>Controller.java</a:t>
            </a:r>
          </a:p>
          <a:p>
            <a:pPr lvl="1">
              <a:defRPr/>
            </a:pPr>
            <a:r>
              <a:rPr lang="en-US" b="1" dirty="0" smtClean="0">
                <a:effectLst>
                  <a:outerShdw blurRad="38100" dist="38100" dir="2700000" algn="tl">
                    <a:srgbClr val="000000">
                      <a:alpha val="43137"/>
                    </a:srgbClr>
                  </a:outerShdw>
                </a:effectLst>
              </a:rPr>
              <a:t>V</a:t>
            </a:r>
            <a:r>
              <a:rPr lang="en-US" dirty="0" smtClean="0"/>
              <a:t>iew </a:t>
            </a:r>
          </a:p>
          <a:p>
            <a:pPr lvl="2">
              <a:buFont typeface="Arial" charset="0"/>
              <a:buChar char="–"/>
              <a:defRPr/>
            </a:pPr>
            <a:r>
              <a:rPr lang="en-US" dirty="0" smtClean="0"/>
              <a:t>login.jsp</a:t>
            </a:r>
          </a:p>
          <a:p>
            <a:pPr lvl="2">
              <a:buFont typeface="Arial" charset="0"/>
              <a:buChar char="–"/>
              <a:defRPr/>
            </a:pPr>
            <a:r>
              <a:rPr lang="en-US" dirty="0" smtClean="0"/>
              <a:t>home.jsp</a:t>
            </a:r>
          </a:p>
          <a:p>
            <a:pPr lvl="2">
              <a:buFont typeface="Arial" charset="0"/>
              <a:buChar char="–"/>
              <a:defRPr/>
            </a:pPr>
            <a:r>
              <a:rPr lang="en-US" dirty="0" smtClean="0"/>
              <a:t>error.jsp</a:t>
            </a:r>
          </a:p>
          <a:p>
            <a:pPr lvl="1">
              <a:defRPr/>
            </a:pPr>
            <a:r>
              <a:rPr lang="en-US" b="1" dirty="0" smtClean="0">
                <a:effectLst>
                  <a:outerShdw blurRad="38100" dist="38100" dir="2700000" algn="tl">
                    <a:srgbClr val="000000">
                      <a:alpha val="43137"/>
                    </a:srgbClr>
                  </a:outerShdw>
                </a:effectLst>
              </a:rPr>
              <a:t>M</a:t>
            </a:r>
            <a:r>
              <a:rPr lang="en-US" dirty="0" smtClean="0"/>
              <a:t>odel</a:t>
            </a:r>
          </a:p>
          <a:p>
            <a:pPr lvl="2">
              <a:buFont typeface="Arial" charset="0"/>
              <a:buChar char="–"/>
              <a:defRPr/>
            </a:pPr>
            <a:r>
              <a:rPr lang="en-US" dirty="0" smtClean="0"/>
              <a:t>LoginBean.java (A Java Bean)</a:t>
            </a:r>
          </a:p>
          <a:p>
            <a:pPr lvl="2">
              <a:buFont typeface="Arial" charset="0"/>
              <a:buChar char="–"/>
              <a:defRPr/>
            </a:pPr>
            <a:r>
              <a:rPr lang="en-US" dirty="0" smtClean="0"/>
              <a:t>LoginService.java (Business class - POJO)</a:t>
            </a:r>
          </a:p>
          <a:p>
            <a:pPr>
              <a:defRPr/>
            </a:pPr>
            <a:r>
              <a:rPr lang="en-US" dirty="0" smtClean="0"/>
              <a:t>Registering Controller Servlet in web.xml</a:t>
            </a:r>
          </a:p>
          <a:p>
            <a:pPr>
              <a:defRPr/>
            </a:pPr>
            <a:r>
              <a:rPr lang="en-US" dirty="0" smtClean="0"/>
              <a:t>Let us now develop the above MVC components</a:t>
            </a:r>
          </a:p>
        </p:txBody>
      </p:sp>
      <p:sp>
        <p:nvSpPr>
          <p:cNvPr id="4" name="Slide Number Placeholder 3"/>
          <p:cNvSpPr>
            <a:spLocks noGrp="1"/>
          </p:cNvSpPr>
          <p:nvPr>
            <p:ph type="sldNum" sz="quarter" idx="10"/>
          </p:nvPr>
        </p:nvSpPr>
        <p:spPr/>
        <p:txBody>
          <a:bodyPr/>
          <a:lstStyle/>
          <a:p>
            <a:pPr>
              <a:defRPr/>
            </a:pPr>
            <a:fld id="{FAF7A3D2-D40B-4542-A8EB-7256DF118A21}" type="slidenum">
              <a:rPr lang="en-US" smtClean="0"/>
              <a:pPr>
                <a:defRPr/>
              </a:pPr>
              <a:t>30</a:t>
            </a:fld>
            <a:endParaRPr lang="en-US" dirty="0"/>
          </a:p>
        </p:txBody>
      </p:sp>
    </p:spTree>
    <p:extLst>
      <p:ext uri="{BB962C8B-B14F-4D97-AF65-F5344CB8AC3E}">
        <p14:creationId xmlns:p14="http://schemas.microsoft.com/office/powerpoint/2010/main" val="572694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144000" cy="838200"/>
          </a:xfrm>
        </p:spPr>
        <p:txBody>
          <a:bodyPr/>
          <a:lstStyle/>
          <a:p>
            <a:pPr>
              <a:defRPr/>
            </a:pPr>
            <a:r>
              <a:rPr lang="en-US" dirty="0" smtClean="0"/>
              <a:t>Developing view</a:t>
            </a:r>
            <a:endParaRPr lang="en-US" dirty="0"/>
          </a:p>
        </p:txBody>
      </p:sp>
      <p:sp>
        <p:nvSpPr>
          <p:cNvPr id="5" name="Content Placeholder 4"/>
          <p:cNvSpPr>
            <a:spLocks noGrp="1"/>
          </p:cNvSpPr>
          <p:nvPr>
            <p:ph sz="half" idx="2"/>
          </p:nvPr>
        </p:nvSpPr>
        <p:spPr>
          <a:xfrm>
            <a:off x="26988" y="990600"/>
            <a:ext cx="4497387" cy="5410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a:buFont typeface="Wingdings" pitchFamily="2" charset="2"/>
              <a:buNone/>
              <a:defRPr/>
            </a:pPr>
            <a:r>
              <a:rPr lang="en-US" sz="1700" b="1" dirty="0" smtClean="0"/>
              <a:t>&lt;html&gt;&lt;body&gt;</a:t>
            </a:r>
          </a:p>
          <a:p>
            <a:pPr>
              <a:buFont typeface="Wingdings" pitchFamily="2" charset="2"/>
              <a:buNone/>
              <a:defRPr/>
            </a:pPr>
            <a:r>
              <a:rPr lang="en-US" sz="1700" b="1" dirty="0" smtClean="0"/>
              <a:t>&lt;form action</a:t>
            </a:r>
            <a:r>
              <a:rPr lang="en-US" sz="1700" b="1" dirty="0" smtClean="0">
                <a:solidFill>
                  <a:schemeClr val="accent6"/>
                </a:solidFill>
              </a:rPr>
              <a:t>=“controller?param=login" </a:t>
            </a:r>
            <a:r>
              <a:rPr lang="en-US" sz="1700" b="1" dirty="0" smtClean="0"/>
              <a:t>method="post"&gt;</a:t>
            </a:r>
          </a:p>
          <a:p>
            <a:pPr>
              <a:buFont typeface="Wingdings" pitchFamily="2" charset="2"/>
              <a:buNone/>
              <a:defRPr/>
            </a:pPr>
            <a:r>
              <a:rPr lang="en-US" sz="1700" b="1" dirty="0" smtClean="0"/>
              <a:t>&lt;table&gt;</a:t>
            </a:r>
          </a:p>
          <a:p>
            <a:pPr>
              <a:buFont typeface="Wingdings" pitchFamily="2" charset="2"/>
              <a:buNone/>
              <a:defRPr/>
            </a:pPr>
            <a:r>
              <a:rPr lang="en-US" sz="1700" b="1" dirty="0" smtClean="0"/>
              <a:t>&lt;tr&gt;&lt;td&gt;LoginId: &lt;/td&gt;</a:t>
            </a:r>
          </a:p>
          <a:p>
            <a:pPr>
              <a:buFont typeface="Wingdings" pitchFamily="2" charset="2"/>
              <a:buNone/>
              <a:defRPr/>
            </a:pPr>
            <a:r>
              <a:rPr lang="en-US" sz="1700" b="1" dirty="0" smtClean="0"/>
              <a:t>	&lt;td&gt;&lt;input type="text" name="loginid”  maxlength=“4”&gt;</a:t>
            </a:r>
          </a:p>
          <a:p>
            <a:pPr>
              <a:buFont typeface="Wingdings" pitchFamily="2" charset="2"/>
              <a:buNone/>
              <a:defRPr/>
            </a:pPr>
            <a:r>
              <a:rPr lang="en-US" sz="1700" b="1" dirty="0" smtClean="0"/>
              <a:t>&lt;/td&gt;&lt;/tr&gt;</a:t>
            </a:r>
          </a:p>
          <a:p>
            <a:pPr>
              <a:buFont typeface="Wingdings" pitchFamily="2" charset="2"/>
              <a:buNone/>
              <a:defRPr/>
            </a:pPr>
            <a:r>
              <a:rPr lang="en-US" sz="1700" b="1" dirty="0" smtClean="0"/>
              <a:t>&lt;tr&gt;&lt;td&gt;Password: &lt;/td&gt;</a:t>
            </a:r>
          </a:p>
          <a:p>
            <a:pPr>
              <a:buFont typeface="Wingdings" pitchFamily="2" charset="2"/>
              <a:buNone/>
              <a:defRPr/>
            </a:pPr>
            <a:r>
              <a:rPr lang="en-US" sz="1700" b="1" dirty="0" smtClean="0"/>
              <a:t>	&lt;td&gt;&lt;input type="password“ name="password"&gt;</a:t>
            </a:r>
          </a:p>
          <a:p>
            <a:pPr>
              <a:buFont typeface="Wingdings" pitchFamily="2" charset="2"/>
              <a:buNone/>
              <a:defRPr/>
            </a:pPr>
            <a:r>
              <a:rPr lang="en-US" sz="1700" b="1" dirty="0" smtClean="0"/>
              <a:t>&lt;/td&gt;&lt;/tr&gt;</a:t>
            </a:r>
          </a:p>
          <a:p>
            <a:pPr>
              <a:buFont typeface="Wingdings" pitchFamily="2" charset="2"/>
              <a:buNone/>
              <a:defRPr/>
            </a:pPr>
            <a:r>
              <a:rPr lang="en-US" sz="1700" b="1" dirty="0" smtClean="0"/>
              <a:t>&lt;tr&gt;&lt;td&gt; &lt;input type="submit” value="Login"&gt;&lt;/td&gt; &lt;td&gt; &lt;input type="reset" value="Reset"&gt;</a:t>
            </a:r>
          </a:p>
          <a:p>
            <a:pPr>
              <a:buFont typeface="Wingdings" pitchFamily="2" charset="2"/>
              <a:buNone/>
              <a:defRPr/>
            </a:pPr>
            <a:r>
              <a:rPr lang="en-US" sz="1700" b="1" dirty="0" smtClean="0"/>
              <a:t>&lt;/td&gt;&lt;/tr&gt;</a:t>
            </a:r>
          </a:p>
          <a:p>
            <a:pPr>
              <a:buFont typeface="Wingdings" pitchFamily="2" charset="2"/>
              <a:buNone/>
              <a:defRPr/>
            </a:pPr>
            <a:r>
              <a:rPr lang="en-US" sz="1700" b="1" dirty="0" smtClean="0"/>
              <a:t>&lt;/table&gt;&lt;/form&gt;&lt;/body&gt;&lt;/html&gt;</a:t>
            </a:r>
            <a:endParaRPr lang="en-US" sz="1700" b="1" dirty="0"/>
          </a:p>
        </p:txBody>
      </p:sp>
      <p:sp>
        <p:nvSpPr>
          <p:cNvPr id="6" name="Content Placeholder 5"/>
          <p:cNvSpPr>
            <a:spLocks noGrp="1"/>
          </p:cNvSpPr>
          <p:nvPr>
            <p:ph sz="quarter" idx="4"/>
          </p:nvPr>
        </p:nvSpPr>
        <p:spPr>
          <a:xfrm>
            <a:off x="4591050" y="990600"/>
            <a:ext cx="4498975" cy="5410200"/>
          </a:xfrm>
        </p:spPr>
        <p:style>
          <a:lnRef idx="2">
            <a:schemeClr val="accent2"/>
          </a:lnRef>
          <a:fillRef idx="1">
            <a:schemeClr val="lt1"/>
          </a:fillRef>
          <a:effectRef idx="0">
            <a:schemeClr val="accent2"/>
          </a:effectRef>
          <a:fontRef idx="minor">
            <a:schemeClr val="dk1"/>
          </a:fontRef>
        </p:style>
        <p:txBody>
          <a:bodyPr>
            <a:normAutofit/>
          </a:bodyPr>
          <a:lstStyle/>
          <a:p>
            <a:pPr>
              <a:buFont typeface="Wingdings" pitchFamily="2" charset="2"/>
              <a:buNone/>
              <a:defRPr/>
            </a:pPr>
            <a:endParaRPr lang="en-US" sz="1800" dirty="0" smtClean="0"/>
          </a:p>
          <a:p>
            <a:pPr>
              <a:buFont typeface="Wingdings" pitchFamily="2" charset="2"/>
              <a:buNone/>
              <a:defRPr/>
            </a:pPr>
            <a:r>
              <a:rPr lang="en-US" sz="1800" b="1" dirty="0" smtClean="0"/>
              <a:t>&lt;html&gt;</a:t>
            </a:r>
          </a:p>
          <a:p>
            <a:pPr>
              <a:buFont typeface="Wingdings" pitchFamily="2" charset="2"/>
              <a:buNone/>
              <a:defRPr/>
            </a:pPr>
            <a:r>
              <a:rPr lang="en-US" sz="1800" b="1" dirty="0" smtClean="0"/>
              <a:t>&lt;head&gt;</a:t>
            </a:r>
          </a:p>
          <a:p>
            <a:pPr>
              <a:buFont typeface="Wingdings" pitchFamily="2" charset="2"/>
              <a:buNone/>
              <a:defRPr/>
            </a:pPr>
            <a:r>
              <a:rPr lang="en-US" sz="1800" b="1" dirty="0" smtClean="0"/>
              <a:t>	&lt;title&gt;Welcome page for JSP 	application</a:t>
            </a:r>
          </a:p>
          <a:p>
            <a:pPr>
              <a:buFont typeface="Wingdings" pitchFamily="2" charset="2"/>
              <a:buNone/>
              <a:defRPr/>
            </a:pPr>
            <a:r>
              <a:rPr lang="en-US" sz="1800" b="1" dirty="0" smtClean="0"/>
              <a:t>	&lt;/title&gt;</a:t>
            </a:r>
          </a:p>
          <a:p>
            <a:pPr>
              <a:buFont typeface="Wingdings" pitchFamily="2" charset="2"/>
              <a:buNone/>
              <a:defRPr/>
            </a:pPr>
            <a:r>
              <a:rPr lang="en-US" sz="1800" b="1" dirty="0" smtClean="0"/>
              <a:t>&lt;/head&gt;</a:t>
            </a:r>
          </a:p>
          <a:p>
            <a:pPr>
              <a:buFont typeface="Wingdings" pitchFamily="2" charset="2"/>
              <a:buNone/>
              <a:defRPr/>
            </a:pPr>
            <a:r>
              <a:rPr lang="en-US" sz="1800" b="1" dirty="0" smtClean="0"/>
              <a:t>&lt;body&gt;</a:t>
            </a:r>
          </a:p>
          <a:p>
            <a:pPr>
              <a:buFont typeface="Wingdings" pitchFamily="2" charset="2"/>
              <a:buNone/>
              <a:defRPr/>
            </a:pPr>
            <a:r>
              <a:rPr lang="pt-BR" sz="1800" b="1" dirty="0" smtClean="0"/>
              <a:t>  &lt;h3&gt;Welcome user &lt;%=request.getParameter("loginid") %&gt;</a:t>
            </a:r>
          </a:p>
          <a:p>
            <a:pPr>
              <a:buFont typeface="Wingdings" pitchFamily="2" charset="2"/>
              <a:buNone/>
              <a:defRPr/>
            </a:pPr>
            <a:r>
              <a:rPr lang="pt-BR" sz="1800" b="1" dirty="0" smtClean="0"/>
              <a:t>  &lt;/h3&gt;</a:t>
            </a:r>
          </a:p>
          <a:p>
            <a:pPr>
              <a:buFont typeface="Wingdings" pitchFamily="2" charset="2"/>
              <a:buNone/>
              <a:defRPr/>
            </a:pPr>
            <a:r>
              <a:rPr lang="en-US" sz="1800" b="1" dirty="0" smtClean="0"/>
              <a:t>  </a:t>
            </a:r>
            <a:endParaRPr lang="en-US" sz="1800" b="1" i="1" dirty="0" smtClean="0"/>
          </a:p>
          <a:p>
            <a:pPr>
              <a:buFont typeface="Wingdings" pitchFamily="2" charset="2"/>
              <a:buNone/>
              <a:defRPr/>
            </a:pPr>
            <a:r>
              <a:rPr lang="en-US" sz="1800" b="1" dirty="0" smtClean="0"/>
              <a:t>&lt;/body&gt;</a:t>
            </a:r>
          </a:p>
          <a:p>
            <a:pPr>
              <a:buFont typeface="Wingdings" pitchFamily="2" charset="2"/>
              <a:buNone/>
              <a:defRPr/>
            </a:pPr>
            <a:r>
              <a:rPr lang="en-US" sz="1800" b="1" dirty="0" smtClean="0"/>
              <a:t>&lt;/html&gt;</a:t>
            </a:r>
            <a:endParaRPr lang="en-US" b="1" dirty="0" smtClean="0"/>
          </a:p>
          <a:p>
            <a:pPr>
              <a:defRPr/>
            </a:pPr>
            <a:endParaRPr lang="en-US" dirty="0" smtClean="0"/>
          </a:p>
          <a:p>
            <a:pPr>
              <a:defRPr/>
            </a:pPr>
            <a:endParaRPr lang="en-US" dirty="0" smtClean="0"/>
          </a:p>
          <a:p>
            <a:pPr>
              <a:buFont typeface="Wingdings" pitchFamily="2" charset="2"/>
              <a:buNone/>
              <a:defRPr/>
            </a:pPr>
            <a:endParaRPr lang="en-US" dirty="0"/>
          </a:p>
        </p:txBody>
      </p:sp>
      <p:sp>
        <p:nvSpPr>
          <p:cNvPr id="10" name="TextBox 9"/>
          <p:cNvSpPr txBox="1"/>
          <p:nvPr/>
        </p:nvSpPr>
        <p:spPr>
          <a:xfrm>
            <a:off x="350838" y="898525"/>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login.jsp</a:t>
            </a:r>
          </a:p>
        </p:txBody>
      </p:sp>
      <p:sp>
        <p:nvSpPr>
          <p:cNvPr id="13" name="TextBox 12"/>
          <p:cNvSpPr txBox="1"/>
          <p:nvPr/>
        </p:nvSpPr>
        <p:spPr>
          <a:xfrm>
            <a:off x="5013325" y="914400"/>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home.jsp</a:t>
            </a:r>
          </a:p>
        </p:txBody>
      </p:sp>
      <p:sp>
        <p:nvSpPr>
          <p:cNvPr id="8" name="Slide Number Placeholder 7"/>
          <p:cNvSpPr>
            <a:spLocks noGrp="1"/>
          </p:cNvSpPr>
          <p:nvPr>
            <p:ph type="sldNum" sz="quarter" idx="10"/>
          </p:nvPr>
        </p:nvSpPr>
        <p:spPr/>
        <p:txBody>
          <a:bodyPr/>
          <a:lstStyle/>
          <a:p>
            <a:pPr>
              <a:defRPr/>
            </a:pPr>
            <a:fld id="{80AFC1E6-F834-4944-8443-6D2C4C25F94D}" type="slidenum">
              <a:rPr lang="en-US" smtClean="0"/>
              <a:pPr>
                <a:defRPr/>
              </a:pPr>
              <a:t>31</a:t>
            </a:fld>
            <a:endParaRPr lang="en-US" dirty="0"/>
          </a:p>
        </p:txBody>
      </p:sp>
    </p:spTree>
    <p:extLst>
      <p:ext uri="{BB962C8B-B14F-4D97-AF65-F5344CB8AC3E}">
        <p14:creationId xmlns:p14="http://schemas.microsoft.com/office/powerpoint/2010/main" val="3134794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
                                        </p:tgtEl>
                                      </p:cBhvr>
                                    </p:animEffect>
                                    <p:animScale>
                                      <p:cBhvr>
                                        <p:cTn id="7" dur="100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13"/>
                                        </p:tgtEl>
                                      </p:cBhvr>
                                    </p:animEffect>
                                    <p:animScale>
                                      <p:cBhvr>
                                        <p:cTn id="10" dur="10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75" y="-14288"/>
            <a:ext cx="8686800" cy="914401"/>
          </a:xfrm>
          <a:prstGeom prst="rect">
            <a:avLst/>
          </a:prstGeom>
        </p:spPr>
        <p:txBody>
          <a:bodyPr anchor="ctr">
            <a:normAutofit/>
          </a:bodyPr>
          <a:lstStyle/>
          <a:p>
            <a:pPr eaLnBrk="0" hangingPunct="0">
              <a:defRPr/>
            </a:pPr>
            <a:r>
              <a:rPr lang="en-US" sz="3200" b="1" dirty="0">
                <a:solidFill>
                  <a:schemeClr val="bg1"/>
                </a:solidFill>
                <a:latin typeface="+mj-lt"/>
                <a:ea typeface="+mj-ea"/>
                <a:cs typeface="+mj-cs"/>
              </a:rPr>
              <a:t>Creating controller servlet</a:t>
            </a:r>
          </a:p>
        </p:txBody>
      </p:sp>
      <p:sp>
        <p:nvSpPr>
          <p:cNvPr id="5" name="Content Placeholder 2"/>
          <p:cNvSpPr>
            <a:spLocks noGrp="1"/>
          </p:cNvSpPr>
          <p:nvPr>
            <p:ph idx="1"/>
          </p:nvPr>
        </p:nvSpPr>
        <p:spPr>
          <a:xfrm>
            <a:off x="0" y="990600"/>
            <a:ext cx="9144000" cy="5410200"/>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fontScale="40000" lnSpcReduction="20000"/>
          </a:bodyPr>
          <a:lstStyle/>
          <a:p>
            <a:pPr>
              <a:buFont typeface="Wingdings" pitchFamily="2" charset="2"/>
              <a:buNone/>
              <a:defRPr/>
            </a:pPr>
            <a:endParaRPr lang="en-US" sz="3400" dirty="0" smtClean="0"/>
          </a:p>
          <a:p>
            <a:pPr>
              <a:buFont typeface="Wingdings" pitchFamily="2" charset="2"/>
              <a:buNone/>
              <a:defRPr/>
            </a:pPr>
            <a:endParaRPr lang="en-US" sz="3400" dirty="0" smtClean="0"/>
          </a:p>
          <a:p>
            <a:pPr>
              <a:buFont typeface="Wingdings" pitchFamily="2" charset="2"/>
              <a:buNone/>
              <a:defRPr/>
            </a:pPr>
            <a:r>
              <a:rPr lang="en-US" sz="3600" b="1" dirty="0" smtClean="0"/>
              <a:t>package com.infy.enr;</a:t>
            </a:r>
          </a:p>
          <a:p>
            <a:pPr>
              <a:buFont typeface="Wingdings" pitchFamily="2" charset="2"/>
              <a:buNone/>
              <a:defRPr/>
            </a:pPr>
            <a:endParaRPr lang="en-US" sz="3400" b="1" dirty="0" smtClean="0"/>
          </a:p>
          <a:p>
            <a:pPr>
              <a:buFont typeface="Wingdings" pitchFamily="2" charset="2"/>
              <a:buNone/>
              <a:defRPr/>
            </a:pPr>
            <a:r>
              <a:rPr lang="en-US" sz="3400" b="1" dirty="0" smtClean="0"/>
              <a:t>import java.io.IOException;</a:t>
            </a:r>
          </a:p>
          <a:p>
            <a:pPr>
              <a:buFont typeface="Wingdings" pitchFamily="2" charset="2"/>
              <a:buNone/>
              <a:defRPr/>
            </a:pPr>
            <a:r>
              <a:rPr lang="en-US" sz="3400" b="1" dirty="0" smtClean="0"/>
              <a:t>import javax.servlet.ServletException;</a:t>
            </a:r>
          </a:p>
          <a:p>
            <a:pPr>
              <a:buFont typeface="Wingdings" pitchFamily="2" charset="2"/>
              <a:buNone/>
              <a:defRPr/>
            </a:pPr>
            <a:r>
              <a:rPr lang="en-US" sz="3400" b="1" dirty="0" smtClean="0"/>
              <a:t>import javax.servlet.http.HttpServlet;</a:t>
            </a:r>
          </a:p>
          <a:p>
            <a:pPr>
              <a:buFont typeface="Wingdings" pitchFamily="2" charset="2"/>
              <a:buNone/>
              <a:defRPr/>
            </a:pPr>
            <a:r>
              <a:rPr lang="en-US" sz="3400" b="1" dirty="0" smtClean="0"/>
              <a:t>import javax.servlet.http.HttpServletRequest;</a:t>
            </a:r>
          </a:p>
          <a:p>
            <a:pPr>
              <a:buFont typeface="Wingdings" pitchFamily="2" charset="2"/>
              <a:buNone/>
              <a:defRPr/>
            </a:pPr>
            <a:r>
              <a:rPr lang="en-US" sz="3400" b="1" dirty="0" smtClean="0"/>
              <a:t>import javax.servlet.http.HttpServletResponse;</a:t>
            </a:r>
          </a:p>
          <a:p>
            <a:pPr>
              <a:buFont typeface="Wingdings" pitchFamily="2" charset="2"/>
              <a:buNone/>
              <a:defRPr/>
            </a:pPr>
            <a:endParaRPr lang="en-US" sz="3400" b="1" dirty="0" smtClean="0"/>
          </a:p>
          <a:p>
            <a:pPr>
              <a:buFont typeface="Wingdings" pitchFamily="2" charset="2"/>
              <a:buNone/>
              <a:defRPr/>
            </a:pPr>
            <a:r>
              <a:rPr lang="en-US" sz="3400" b="1" dirty="0" smtClean="0"/>
              <a:t>public </a:t>
            </a:r>
            <a:r>
              <a:rPr lang="en-US" sz="3400" b="1" dirty="0" smtClean="0">
                <a:solidFill>
                  <a:schemeClr val="tx1"/>
                </a:solidFill>
              </a:rPr>
              <a:t>class Controller </a:t>
            </a:r>
            <a:r>
              <a:rPr lang="en-US" sz="3400" b="1" dirty="0" smtClean="0"/>
              <a:t>extends HttpServlet {</a:t>
            </a:r>
          </a:p>
          <a:p>
            <a:pPr>
              <a:buFont typeface="Wingdings" pitchFamily="2" charset="2"/>
              <a:buNone/>
              <a:defRPr/>
            </a:pPr>
            <a:r>
              <a:rPr lang="en-US" sz="3400" b="1" dirty="0" smtClean="0"/>
              <a:t>	</a:t>
            </a:r>
          </a:p>
          <a:p>
            <a:pPr>
              <a:buFont typeface="Wingdings" pitchFamily="2" charset="2"/>
              <a:buNone/>
              <a:defRPr/>
            </a:pPr>
            <a:r>
              <a:rPr lang="en-US" sz="3400" b="1" dirty="0" smtClean="0"/>
              <a:t>   protected </a:t>
            </a:r>
            <a:r>
              <a:rPr lang="en-US" sz="3400" b="1" dirty="0" smtClean="0">
                <a:solidFill>
                  <a:schemeClr val="tx1"/>
                </a:solidFill>
              </a:rPr>
              <a:t>void doPost( </a:t>
            </a:r>
            <a:r>
              <a:rPr lang="en-US" sz="3400" b="1" dirty="0" smtClean="0"/>
              <a:t>HttpServletRequest request, HttpServletResponse response) throws ServletException, IOException {	</a:t>
            </a:r>
          </a:p>
          <a:p>
            <a:pPr>
              <a:buFont typeface="Wingdings" pitchFamily="2" charset="2"/>
              <a:buNone/>
              <a:defRPr/>
            </a:pPr>
            <a:endParaRPr lang="en-US" sz="3400" b="1" dirty="0" smtClean="0"/>
          </a:p>
          <a:p>
            <a:pPr>
              <a:buFont typeface="Wingdings" pitchFamily="2" charset="2"/>
              <a:buNone/>
              <a:defRPr/>
            </a:pPr>
            <a:r>
              <a:rPr lang="en-US" sz="3400" b="1" dirty="0" smtClean="0"/>
              <a:t>	</a:t>
            </a:r>
            <a:r>
              <a:rPr lang="en-US" sz="4000" b="1" dirty="0" smtClean="0">
                <a:solidFill>
                  <a:srgbClr val="C00000"/>
                </a:solidFill>
              </a:rPr>
              <a:t>If( request. getParameter("param").</a:t>
            </a:r>
          </a:p>
          <a:p>
            <a:pPr>
              <a:buFont typeface="Wingdings" pitchFamily="2" charset="2"/>
              <a:buNone/>
              <a:defRPr/>
            </a:pPr>
            <a:r>
              <a:rPr lang="en-US" sz="4000" b="1" dirty="0" smtClean="0">
                <a:solidFill>
                  <a:srgbClr val="C00000"/>
                </a:solidFill>
              </a:rPr>
              <a:t>				equals("login")){</a:t>
            </a:r>
          </a:p>
          <a:p>
            <a:pPr>
              <a:buFont typeface="Wingdings" pitchFamily="2" charset="2"/>
              <a:buNone/>
              <a:defRPr/>
            </a:pPr>
            <a:r>
              <a:rPr lang="en-US" sz="3400" b="1" dirty="0" smtClean="0"/>
              <a:t>	</a:t>
            </a:r>
            <a:r>
              <a:rPr lang="en-US" sz="4000" b="1" dirty="0" smtClean="0">
                <a:solidFill>
                  <a:srgbClr val="003399"/>
                </a:solidFill>
              </a:rPr>
              <a:t>LoginService service = </a:t>
            </a:r>
          </a:p>
          <a:p>
            <a:pPr>
              <a:buFont typeface="Wingdings" pitchFamily="2" charset="2"/>
              <a:buNone/>
              <a:defRPr/>
            </a:pPr>
            <a:r>
              <a:rPr lang="en-US" sz="4000" b="1" dirty="0" smtClean="0">
                <a:solidFill>
                  <a:srgbClr val="003399"/>
                </a:solidFill>
              </a:rPr>
              <a:t>			new LoginService();</a:t>
            </a:r>
          </a:p>
          <a:p>
            <a:pPr>
              <a:buFont typeface="Wingdings" pitchFamily="2" charset="2"/>
              <a:buNone/>
              <a:defRPr/>
            </a:pPr>
            <a:r>
              <a:rPr lang="en-US" sz="4000" b="1" dirty="0" smtClean="0">
                <a:solidFill>
                  <a:srgbClr val="003399"/>
                </a:solidFill>
              </a:rPr>
              <a:t>	LoginBean loginBean = new LoginBean();</a:t>
            </a:r>
          </a:p>
          <a:p>
            <a:pPr>
              <a:buFont typeface="Wingdings" pitchFamily="2" charset="2"/>
              <a:buNone/>
              <a:defRPr/>
            </a:pPr>
            <a:r>
              <a:rPr lang="en-US" sz="4000" b="1" dirty="0" smtClean="0">
                <a:solidFill>
                  <a:srgbClr val="003399"/>
                </a:solidFill>
              </a:rPr>
              <a:t>	int loginid =  Integer.parseInt</a:t>
            </a:r>
          </a:p>
          <a:p>
            <a:pPr>
              <a:buFont typeface="Wingdings" pitchFamily="2" charset="2"/>
              <a:buNone/>
              <a:defRPr/>
            </a:pPr>
            <a:r>
              <a:rPr lang="en-US" sz="4000" b="1" dirty="0" smtClean="0">
                <a:solidFill>
                  <a:srgbClr val="003399"/>
                </a:solidFill>
              </a:rPr>
              <a:t>		 (request.getParameter("loginid")));</a:t>
            </a:r>
          </a:p>
          <a:p>
            <a:pPr>
              <a:buFont typeface="Wingdings" pitchFamily="2" charset="2"/>
              <a:buNone/>
              <a:defRPr/>
            </a:pPr>
            <a:r>
              <a:rPr lang="en-US" sz="3400" b="1" dirty="0" smtClean="0">
                <a:solidFill>
                  <a:srgbClr val="003399"/>
                </a:solidFill>
              </a:rPr>
              <a:t>	</a:t>
            </a:r>
          </a:p>
          <a:p>
            <a:pPr>
              <a:buFont typeface="Wingdings" pitchFamily="2" charset="2"/>
              <a:buNone/>
              <a:defRPr/>
            </a:pPr>
            <a:r>
              <a:rPr lang="en-US" sz="3400" b="1" dirty="0" smtClean="0">
                <a:solidFill>
                  <a:srgbClr val="003399"/>
                </a:solidFill>
              </a:rPr>
              <a:t>	</a:t>
            </a:r>
            <a:r>
              <a:rPr lang="en-US" sz="4000" b="1" dirty="0" smtClean="0">
                <a:solidFill>
                  <a:srgbClr val="003399"/>
                </a:solidFill>
              </a:rPr>
              <a:t>String password = request.</a:t>
            </a:r>
          </a:p>
          <a:p>
            <a:pPr>
              <a:buFont typeface="Wingdings" pitchFamily="2" charset="2"/>
              <a:buNone/>
              <a:defRPr/>
            </a:pPr>
            <a:r>
              <a:rPr lang="en-US" sz="4000" b="1" dirty="0" smtClean="0">
                <a:solidFill>
                  <a:srgbClr val="003399"/>
                </a:solidFill>
              </a:rPr>
              <a:t>			getParameter("password");</a:t>
            </a:r>
          </a:p>
          <a:p>
            <a:pPr>
              <a:buFont typeface="Wingdings" pitchFamily="2" charset="2"/>
              <a:buNone/>
              <a:defRPr/>
            </a:pPr>
            <a:r>
              <a:rPr lang="en-US" sz="4000" b="1" dirty="0" smtClean="0">
                <a:solidFill>
                  <a:srgbClr val="003399"/>
                </a:solidFill>
              </a:rPr>
              <a:t>	loginBean.setLoginId(loginid);</a:t>
            </a:r>
          </a:p>
          <a:p>
            <a:pPr>
              <a:buFont typeface="Wingdings" pitchFamily="2" charset="2"/>
              <a:buNone/>
              <a:defRPr/>
            </a:pPr>
            <a:r>
              <a:rPr lang="en-US" sz="4000" b="1" dirty="0" smtClean="0">
                <a:solidFill>
                  <a:srgbClr val="003399"/>
                </a:solidFill>
              </a:rPr>
              <a:t>	loginBean.setPassword(password</a:t>
            </a:r>
            <a:r>
              <a:rPr lang="en-US" sz="4000" b="1" dirty="0" smtClean="0"/>
              <a:t>);</a:t>
            </a:r>
          </a:p>
          <a:p>
            <a:pPr>
              <a:buFont typeface="Wingdings" pitchFamily="2" charset="2"/>
              <a:buNone/>
              <a:defRPr/>
            </a:pPr>
            <a:r>
              <a:rPr lang="en-US" sz="4000" b="1" dirty="0" smtClean="0"/>
              <a:t>	</a:t>
            </a:r>
          </a:p>
          <a:p>
            <a:pPr>
              <a:buFont typeface="Wingdings" pitchFamily="2" charset="2"/>
              <a:buNone/>
              <a:defRPr/>
            </a:pPr>
            <a:r>
              <a:rPr lang="en-US" sz="4000" b="1" dirty="0" smtClean="0"/>
              <a:t>	</a:t>
            </a:r>
            <a:r>
              <a:rPr lang="en-US" sz="4000" b="1" dirty="0" smtClean="0">
                <a:solidFill>
                  <a:srgbClr val="C00000"/>
                </a:solidFill>
              </a:rPr>
              <a:t>String retValue =</a:t>
            </a:r>
          </a:p>
          <a:p>
            <a:pPr>
              <a:buFont typeface="Wingdings" pitchFamily="2" charset="2"/>
              <a:buNone/>
              <a:defRPr/>
            </a:pPr>
            <a:r>
              <a:rPr lang="en-US" sz="4000" b="1" dirty="0" smtClean="0">
                <a:solidFill>
                  <a:srgbClr val="C00000"/>
                </a:solidFill>
              </a:rPr>
              <a:t>	   service.authenticateUser(loginBean);</a:t>
            </a:r>
          </a:p>
          <a:p>
            <a:pPr>
              <a:buFont typeface="Wingdings" pitchFamily="2" charset="2"/>
              <a:buNone/>
              <a:defRPr/>
            </a:pPr>
            <a:r>
              <a:rPr lang="en-US" sz="3400" b="1" dirty="0" smtClean="0">
                <a:solidFill>
                  <a:srgbClr val="C00000"/>
                </a:solidFill>
              </a:rPr>
              <a:t>	</a:t>
            </a:r>
          </a:p>
          <a:p>
            <a:pPr>
              <a:buFont typeface="Wingdings" pitchFamily="2" charset="2"/>
              <a:buNone/>
              <a:defRPr/>
            </a:pPr>
            <a:r>
              <a:rPr lang="en-US" sz="3400" b="1" dirty="0" smtClean="0"/>
              <a:t>	 </a:t>
            </a:r>
            <a:r>
              <a:rPr lang="en-US" sz="4000" b="1" dirty="0" smtClean="0">
                <a:solidFill>
                  <a:srgbClr val="003399"/>
                </a:solidFill>
              </a:rPr>
              <a:t>if( retValue.equals("error")){</a:t>
            </a:r>
          </a:p>
          <a:p>
            <a:pPr>
              <a:buFont typeface="Wingdings" pitchFamily="2" charset="2"/>
              <a:buNone/>
              <a:defRPr/>
            </a:pPr>
            <a:r>
              <a:rPr lang="en-US" sz="4000" b="1" dirty="0" smtClean="0">
                <a:solidFill>
                  <a:srgbClr val="003399"/>
                </a:solidFill>
              </a:rPr>
              <a:t>	     request.setAttribute("loginfail", 		loginBean.getMessage());</a:t>
            </a:r>
          </a:p>
          <a:p>
            <a:pPr>
              <a:buFont typeface="Wingdings" pitchFamily="2" charset="2"/>
              <a:buNone/>
              <a:defRPr/>
            </a:pPr>
            <a:r>
              <a:rPr lang="en-US" sz="4000" b="1" dirty="0" smtClean="0">
                <a:solidFill>
                  <a:srgbClr val="003399"/>
                </a:solidFill>
              </a:rPr>
              <a:t>	     request.getRequestDispatcher(</a:t>
            </a:r>
          </a:p>
          <a:p>
            <a:pPr>
              <a:buFont typeface="Wingdings" pitchFamily="2" charset="2"/>
              <a:buNone/>
              <a:defRPr/>
            </a:pPr>
            <a:r>
              <a:rPr lang="en-US" sz="4000" b="1" dirty="0" smtClean="0">
                <a:solidFill>
                  <a:srgbClr val="003399"/>
                </a:solidFill>
              </a:rPr>
              <a:t>		“error.jsp”).forward(request, 			response);</a:t>
            </a:r>
          </a:p>
          <a:p>
            <a:pPr>
              <a:buFont typeface="Wingdings" pitchFamily="2" charset="2"/>
              <a:buNone/>
              <a:defRPr/>
            </a:pPr>
            <a:r>
              <a:rPr lang="en-US" sz="4000" b="1" dirty="0" smtClean="0">
                <a:solidFill>
                  <a:srgbClr val="003399"/>
                </a:solidFill>
              </a:rPr>
              <a:t>	}</a:t>
            </a:r>
          </a:p>
          <a:p>
            <a:pPr>
              <a:buFont typeface="Wingdings" pitchFamily="2" charset="2"/>
              <a:buNone/>
              <a:defRPr/>
            </a:pPr>
            <a:r>
              <a:rPr lang="en-US" sz="3400" b="1" dirty="0" smtClean="0">
                <a:solidFill>
                  <a:srgbClr val="003399"/>
                </a:solidFill>
              </a:rPr>
              <a:t>	</a:t>
            </a:r>
            <a:r>
              <a:rPr lang="en-US" sz="4000" b="1" dirty="0" smtClean="0">
                <a:solidFill>
                  <a:srgbClr val="003399"/>
                </a:solidFill>
              </a:rPr>
              <a:t>else if( retValue.equals("success")){</a:t>
            </a:r>
          </a:p>
          <a:p>
            <a:pPr>
              <a:buFont typeface="Wingdings" pitchFamily="2" charset="2"/>
              <a:buNone/>
              <a:defRPr/>
            </a:pPr>
            <a:r>
              <a:rPr lang="en-US" sz="4000" b="1" dirty="0" smtClean="0">
                <a:solidFill>
                  <a:srgbClr val="003399"/>
                </a:solidFill>
              </a:rPr>
              <a:t>	     request.getRequestDispatcher(</a:t>
            </a:r>
          </a:p>
          <a:p>
            <a:pPr>
              <a:buFont typeface="Wingdings" pitchFamily="2" charset="2"/>
              <a:buNone/>
              <a:defRPr/>
            </a:pPr>
            <a:r>
              <a:rPr lang="en-US" sz="4000" b="1" dirty="0" smtClean="0">
                <a:solidFill>
                  <a:srgbClr val="003399"/>
                </a:solidFill>
              </a:rPr>
              <a:t>		“home.jsp").forward(request, 			response);</a:t>
            </a:r>
          </a:p>
          <a:p>
            <a:pPr>
              <a:buFont typeface="Wingdings" pitchFamily="2" charset="2"/>
              <a:buNone/>
              <a:defRPr/>
            </a:pPr>
            <a:r>
              <a:rPr lang="en-US" sz="4000" b="1" dirty="0" smtClean="0"/>
              <a:t>	} </a:t>
            </a:r>
          </a:p>
          <a:p>
            <a:pPr>
              <a:buFont typeface="Wingdings" pitchFamily="2" charset="2"/>
              <a:buNone/>
              <a:defRPr/>
            </a:pPr>
            <a:r>
              <a:rPr lang="en-US" sz="3400" b="1" dirty="0" smtClean="0"/>
              <a:t>    </a:t>
            </a:r>
            <a:r>
              <a:rPr lang="en-US" sz="3400" b="1" dirty="0" smtClean="0">
                <a:solidFill>
                  <a:srgbClr val="FF0000"/>
                </a:solidFill>
              </a:rPr>
              <a:t> </a:t>
            </a:r>
            <a:r>
              <a:rPr lang="en-US" sz="3400" b="1" dirty="0" smtClean="0">
                <a:solidFill>
                  <a:schemeClr val="tx1"/>
                </a:solidFill>
              </a:rPr>
              <a:t>}</a:t>
            </a:r>
          </a:p>
          <a:p>
            <a:pPr>
              <a:buFont typeface="Wingdings" pitchFamily="2" charset="2"/>
              <a:buNone/>
              <a:defRPr/>
            </a:pPr>
            <a:r>
              <a:rPr lang="en-US" sz="3400" b="1" dirty="0" smtClean="0"/>
              <a:t>  }</a:t>
            </a:r>
          </a:p>
          <a:p>
            <a:pPr>
              <a:buFont typeface="Wingdings" pitchFamily="2" charset="2"/>
              <a:buNone/>
              <a:defRPr/>
            </a:pPr>
            <a:r>
              <a:rPr lang="en-US" sz="3400" b="1" dirty="0" smtClean="0"/>
              <a:t>}</a:t>
            </a:r>
            <a:endParaRPr lang="en-US" b="1" dirty="0"/>
          </a:p>
        </p:txBody>
      </p:sp>
      <p:sp>
        <p:nvSpPr>
          <p:cNvPr id="6" name="TextBox 5"/>
          <p:cNvSpPr txBox="1"/>
          <p:nvPr/>
        </p:nvSpPr>
        <p:spPr>
          <a:xfrm>
            <a:off x="9525" y="1003300"/>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Controller.java</a:t>
            </a:r>
          </a:p>
        </p:txBody>
      </p:sp>
      <p:cxnSp>
        <p:nvCxnSpPr>
          <p:cNvPr id="7" name="Straight Connector 6"/>
          <p:cNvCxnSpPr>
            <a:stCxn id="5" idx="0"/>
            <a:endCxn id="5" idx="2"/>
          </p:cNvCxnSpPr>
          <p:nvPr/>
        </p:nvCxnSpPr>
        <p:spPr>
          <a:xfrm rot="16200000" flipH="1">
            <a:off x="1866901" y="3695700"/>
            <a:ext cx="5410200" cy="3175"/>
          </a:xfrm>
          <a:prstGeom prst="line">
            <a:avLst/>
          </a:prstGeom>
          <a:ln/>
        </p:spPr>
        <p:style>
          <a:lnRef idx="2">
            <a:schemeClr val="accent2"/>
          </a:lnRef>
          <a:fillRef idx="0">
            <a:schemeClr val="accent2"/>
          </a:fillRef>
          <a:effectRef idx="1">
            <a:schemeClr val="accent2"/>
          </a:effectRef>
          <a:fontRef idx="minor">
            <a:schemeClr val="tx1"/>
          </a:fontRef>
        </p:style>
      </p:cxnSp>
      <p:sp>
        <p:nvSpPr>
          <p:cNvPr id="13" name="Slide Number Placeholder 12"/>
          <p:cNvSpPr>
            <a:spLocks noGrp="1"/>
          </p:cNvSpPr>
          <p:nvPr>
            <p:ph type="sldNum" sz="quarter" idx="10"/>
          </p:nvPr>
        </p:nvSpPr>
        <p:spPr/>
        <p:txBody>
          <a:bodyPr/>
          <a:lstStyle/>
          <a:p>
            <a:pPr>
              <a:defRPr/>
            </a:pPr>
            <a:fld id="{E099B3BF-4367-464D-972E-0CDE43EF7E05}" type="slidenum">
              <a:rPr lang="en-US" smtClean="0"/>
              <a:pPr>
                <a:defRPr/>
              </a:pPr>
              <a:t>32</a:t>
            </a:fld>
            <a:endParaRPr lang="en-US" dirty="0"/>
          </a:p>
        </p:txBody>
      </p:sp>
    </p:spTree>
    <p:extLst>
      <p:ext uri="{BB962C8B-B14F-4D97-AF65-F5344CB8AC3E}">
        <p14:creationId xmlns:p14="http://schemas.microsoft.com/office/powerpoint/2010/main" val="2807199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144000" cy="838200"/>
          </a:xfrm>
        </p:spPr>
        <p:txBody>
          <a:bodyPr/>
          <a:lstStyle/>
          <a:p>
            <a:pPr>
              <a:defRPr/>
            </a:pPr>
            <a:r>
              <a:rPr lang="en-US" dirty="0" smtClean="0"/>
              <a:t>Developing error page and bean class</a:t>
            </a:r>
            <a:endParaRPr lang="en-US" dirty="0"/>
          </a:p>
        </p:txBody>
      </p:sp>
      <p:sp>
        <p:nvSpPr>
          <p:cNvPr id="5" name="Content Placeholder 4"/>
          <p:cNvSpPr>
            <a:spLocks noGrp="1"/>
          </p:cNvSpPr>
          <p:nvPr>
            <p:ph sz="half" idx="2"/>
          </p:nvPr>
        </p:nvSpPr>
        <p:spPr>
          <a:xfrm>
            <a:off x="26988" y="990600"/>
            <a:ext cx="4497387" cy="54102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marL="0" indent="0" algn="just" eaLnBrk="1" fontAlgn="auto" hangingPunct="1">
              <a:spcBef>
                <a:spcPts val="0"/>
              </a:spcBef>
              <a:spcAft>
                <a:spcPts val="0"/>
              </a:spcAft>
              <a:buClrTx/>
              <a:buFont typeface="Wingdings" pitchFamily="2" charset="2"/>
              <a:buNone/>
              <a:defRPr/>
            </a:pPr>
            <a:endParaRPr lang="en-US" sz="1200" kern="1200" dirty="0" smtClean="0">
              <a:solidFill>
                <a:prstClr val="black"/>
              </a:solidFill>
              <a:latin typeface="Calibri"/>
            </a:endParaRPr>
          </a:p>
          <a:p>
            <a:pPr marL="0" indent="0" algn="just" eaLnBrk="1" fontAlgn="auto" hangingPunct="1">
              <a:spcBef>
                <a:spcPts val="0"/>
              </a:spcBef>
              <a:spcAft>
                <a:spcPts val="0"/>
              </a:spcAft>
              <a:buClrTx/>
              <a:buFont typeface="Wingdings" pitchFamily="2" charset="2"/>
              <a:buNone/>
              <a:defRPr/>
            </a:pPr>
            <a:endParaRPr lang="en-US" b="1" kern="1200" dirty="0" smtClean="0">
              <a:solidFill>
                <a:prstClr val="black"/>
              </a:solidFill>
              <a:latin typeface="Calibri"/>
            </a:endParaRP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&lt;html&gt;</a:t>
            </a: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&lt;body&gt;</a:t>
            </a: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  &lt;h4 style="background:yellow"&gt;</a:t>
            </a: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	&lt;%=request.getAttribute(</a:t>
            </a: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		“loginfail”) %&gt; </a:t>
            </a: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  &lt;/h4&gt;</a:t>
            </a: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  &lt;jsp:include page="login.jsp” /&gt;</a:t>
            </a: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&lt;/body&gt;</a:t>
            </a:r>
          </a:p>
          <a:p>
            <a:pPr marL="0" indent="0" algn="just" eaLnBrk="1" fontAlgn="auto" hangingPunct="1">
              <a:spcBef>
                <a:spcPts val="0"/>
              </a:spcBef>
              <a:spcAft>
                <a:spcPts val="0"/>
              </a:spcAft>
              <a:buClrTx/>
              <a:buFont typeface="Wingdings" pitchFamily="2" charset="2"/>
              <a:buNone/>
              <a:defRPr/>
            </a:pPr>
            <a:r>
              <a:rPr lang="en-US" b="1" kern="1200" dirty="0" smtClean="0">
                <a:solidFill>
                  <a:prstClr val="black"/>
                </a:solidFill>
                <a:latin typeface="Calibri"/>
              </a:rPr>
              <a:t>&lt;/html&gt;</a:t>
            </a:r>
          </a:p>
        </p:txBody>
      </p:sp>
      <p:sp>
        <p:nvSpPr>
          <p:cNvPr id="6" name="Content Placeholder 5"/>
          <p:cNvSpPr>
            <a:spLocks noGrp="1"/>
          </p:cNvSpPr>
          <p:nvPr>
            <p:ph sz="quarter" idx="4"/>
          </p:nvPr>
        </p:nvSpPr>
        <p:spPr>
          <a:xfrm>
            <a:off x="4591050" y="990600"/>
            <a:ext cx="4498975" cy="5410200"/>
          </a:xfrm>
        </p:spPr>
        <p:style>
          <a:lnRef idx="2">
            <a:schemeClr val="accent2"/>
          </a:lnRef>
          <a:fillRef idx="1">
            <a:schemeClr val="lt1"/>
          </a:fillRef>
          <a:effectRef idx="0">
            <a:schemeClr val="accent2"/>
          </a:effectRef>
          <a:fontRef idx="minor">
            <a:schemeClr val="dk1"/>
          </a:fontRef>
        </p:style>
        <p:txBody>
          <a:bodyPr>
            <a:normAutofit/>
          </a:bodyPr>
          <a:lstStyle/>
          <a:p>
            <a:pPr>
              <a:defRPr/>
            </a:pPr>
            <a:endParaRPr lang="en-US" sz="1800" kern="1200" dirty="0" smtClean="0">
              <a:solidFill>
                <a:schemeClr val="tx1"/>
              </a:solidFill>
            </a:endParaRPr>
          </a:p>
          <a:p>
            <a:pPr>
              <a:defRPr/>
            </a:pPr>
            <a:endParaRPr lang="en-US" sz="1800" kern="1200" dirty="0" smtClean="0">
              <a:solidFill>
                <a:schemeClr val="tx1"/>
              </a:solidFill>
            </a:endParaRPr>
          </a:p>
          <a:p>
            <a:pPr>
              <a:buFont typeface="Wingdings" pitchFamily="2" charset="2"/>
              <a:buNone/>
              <a:defRPr/>
            </a:pPr>
            <a:r>
              <a:rPr lang="en-US" sz="2000" b="1" kern="1200" dirty="0" smtClean="0">
                <a:solidFill>
                  <a:schemeClr val="tx1"/>
                </a:solidFill>
              </a:rPr>
              <a:t>package com.infy.enr;</a:t>
            </a:r>
          </a:p>
          <a:p>
            <a:pPr>
              <a:buFont typeface="Wingdings" pitchFamily="2" charset="2"/>
              <a:buNone/>
              <a:defRPr/>
            </a:pPr>
            <a:endParaRPr lang="en-US" sz="2000" b="1" kern="1200" dirty="0" smtClean="0">
              <a:solidFill>
                <a:schemeClr val="tx1"/>
              </a:solidFill>
            </a:endParaRPr>
          </a:p>
          <a:p>
            <a:pPr>
              <a:buFont typeface="Wingdings" pitchFamily="2" charset="2"/>
              <a:buNone/>
              <a:defRPr/>
            </a:pPr>
            <a:r>
              <a:rPr lang="en-US" sz="2000" b="1" kern="1200" dirty="0" smtClean="0">
                <a:solidFill>
                  <a:schemeClr val="tx1"/>
                </a:solidFill>
              </a:rPr>
              <a:t>public class LoginBean {</a:t>
            </a:r>
          </a:p>
          <a:p>
            <a:pPr>
              <a:buFont typeface="Wingdings" pitchFamily="2" charset="2"/>
              <a:buNone/>
              <a:defRPr/>
            </a:pPr>
            <a:endParaRPr lang="en-US" sz="2000" b="1" kern="1200" dirty="0" smtClean="0">
              <a:solidFill>
                <a:schemeClr val="tx1"/>
              </a:solidFill>
            </a:endParaRPr>
          </a:p>
          <a:p>
            <a:pPr>
              <a:buFont typeface="Wingdings" pitchFamily="2" charset="2"/>
              <a:buNone/>
              <a:defRPr/>
            </a:pPr>
            <a:r>
              <a:rPr lang="en-US" sz="2000" b="1" kern="1200" dirty="0" smtClean="0">
                <a:solidFill>
                  <a:schemeClr val="tx1"/>
                </a:solidFill>
              </a:rPr>
              <a:t>	private Integer loginId;</a:t>
            </a:r>
          </a:p>
          <a:p>
            <a:pPr>
              <a:buFont typeface="Wingdings" pitchFamily="2" charset="2"/>
              <a:buNone/>
              <a:defRPr/>
            </a:pPr>
            <a:r>
              <a:rPr lang="en-US" sz="2000" b="1" kern="1200" dirty="0" smtClean="0">
                <a:solidFill>
                  <a:schemeClr val="tx1"/>
                </a:solidFill>
              </a:rPr>
              <a:t>	private String password;</a:t>
            </a:r>
          </a:p>
          <a:p>
            <a:pPr>
              <a:buFont typeface="Wingdings" pitchFamily="2" charset="2"/>
              <a:buNone/>
              <a:defRPr/>
            </a:pPr>
            <a:r>
              <a:rPr lang="en-US" sz="2000" b="1" kern="1200" dirty="0" smtClean="0">
                <a:solidFill>
                  <a:schemeClr val="tx1"/>
                </a:solidFill>
              </a:rPr>
              <a:t>	private String message;</a:t>
            </a:r>
          </a:p>
          <a:p>
            <a:pPr>
              <a:buFont typeface="Wingdings" pitchFamily="2" charset="2"/>
              <a:buNone/>
              <a:defRPr/>
            </a:pPr>
            <a:endParaRPr lang="en-US" sz="2000" b="1" kern="1200" dirty="0" smtClean="0">
              <a:solidFill>
                <a:schemeClr val="tx1"/>
              </a:solidFill>
            </a:endParaRPr>
          </a:p>
          <a:p>
            <a:pPr>
              <a:buFont typeface="Wingdings" pitchFamily="2" charset="2"/>
              <a:buNone/>
              <a:defRPr/>
            </a:pPr>
            <a:r>
              <a:rPr lang="en-US" sz="2000" b="1" kern="1200" dirty="0" smtClean="0">
                <a:solidFill>
                  <a:schemeClr val="tx1"/>
                </a:solidFill>
              </a:rPr>
              <a:t> 	</a:t>
            </a:r>
            <a:r>
              <a:rPr lang="en-US" sz="2000" b="1" kern="1200" dirty="0" smtClean="0">
                <a:solidFill>
                  <a:schemeClr val="accent6"/>
                </a:solidFill>
              </a:rPr>
              <a:t>/* Getters and setters for the above data members */</a:t>
            </a:r>
          </a:p>
          <a:p>
            <a:pPr>
              <a:buFont typeface="Wingdings" pitchFamily="2" charset="2"/>
              <a:buNone/>
              <a:defRPr/>
            </a:pPr>
            <a:r>
              <a:rPr lang="en-US" sz="2000" b="1" kern="1200" dirty="0" smtClean="0">
                <a:solidFill>
                  <a:schemeClr val="tx1"/>
                </a:solidFill>
              </a:rPr>
              <a:t>}</a:t>
            </a:r>
          </a:p>
        </p:txBody>
      </p:sp>
      <p:sp>
        <p:nvSpPr>
          <p:cNvPr id="10" name="TextBox 9"/>
          <p:cNvSpPr txBox="1"/>
          <p:nvPr/>
        </p:nvSpPr>
        <p:spPr>
          <a:xfrm>
            <a:off x="350838" y="898525"/>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error.jsp</a:t>
            </a:r>
          </a:p>
        </p:txBody>
      </p:sp>
      <p:sp>
        <p:nvSpPr>
          <p:cNvPr id="13" name="TextBox 12"/>
          <p:cNvSpPr txBox="1"/>
          <p:nvPr/>
        </p:nvSpPr>
        <p:spPr>
          <a:xfrm>
            <a:off x="5013325" y="914400"/>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LoginBean.java</a:t>
            </a:r>
          </a:p>
        </p:txBody>
      </p:sp>
      <p:sp>
        <p:nvSpPr>
          <p:cNvPr id="8" name="Slide Number Placeholder 7"/>
          <p:cNvSpPr>
            <a:spLocks noGrp="1"/>
          </p:cNvSpPr>
          <p:nvPr>
            <p:ph type="sldNum" sz="quarter" idx="10"/>
          </p:nvPr>
        </p:nvSpPr>
        <p:spPr/>
        <p:txBody>
          <a:bodyPr/>
          <a:lstStyle/>
          <a:p>
            <a:pPr>
              <a:defRPr/>
            </a:pPr>
            <a:fld id="{F434BE27-6D2F-48C5-8131-AF381B340E1A}" type="slidenum">
              <a:rPr lang="en-US" smtClean="0"/>
              <a:pPr>
                <a:defRPr/>
              </a:pPr>
              <a:t>33</a:t>
            </a:fld>
            <a:endParaRPr lang="en-US" dirty="0"/>
          </a:p>
        </p:txBody>
      </p:sp>
    </p:spTree>
    <p:extLst>
      <p:ext uri="{BB962C8B-B14F-4D97-AF65-F5344CB8AC3E}">
        <p14:creationId xmlns:p14="http://schemas.microsoft.com/office/powerpoint/2010/main" val="2415851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
                                        </p:tgtEl>
                                      </p:cBhvr>
                                    </p:animEffect>
                                    <p:animScale>
                                      <p:cBhvr>
                                        <p:cTn id="7" dur="100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13"/>
                                        </p:tgtEl>
                                      </p:cBhvr>
                                    </p:animEffect>
                                    <p:animScale>
                                      <p:cBhvr>
                                        <p:cTn id="10" dur="10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988"/>
            <a:ext cx="8686800" cy="838200"/>
          </a:xfrm>
        </p:spPr>
        <p:txBody>
          <a:bodyPr>
            <a:normAutofit fontScale="90000"/>
          </a:bodyPr>
          <a:lstStyle/>
          <a:p>
            <a:pPr>
              <a:defRPr/>
            </a:pPr>
            <a:r>
              <a:rPr lang="en-US" dirty="0" smtClean="0"/>
              <a:t>Registering the servlet in Deployment Descriptor (web.xml)</a:t>
            </a:r>
            <a:endParaRPr lang="en-US" dirty="0"/>
          </a:p>
        </p:txBody>
      </p:sp>
      <p:sp>
        <p:nvSpPr>
          <p:cNvPr id="11" name="Content Placeholder 2"/>
          <p:cNvSpPr>
            <a:spLocks noGrp="1"/>
          </p:cNvSpPr>
          <p:nvPr>
            <p:ph idx="1"/>
          </p:nvPr>
        </p:nvSpPr>
        <p:spPr>
          <a:xfrm>
            <a:off x="0" y="1007762"/>
            <a:ext cx="9144000" cy="5378970"/>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a:bodyPr>
          <a:lstStyle/>
          <a:p>
            <a:pPr>
              <a:buFont typeface="Wingdings" pitchFamily="2" charset="2"/>
              <a:buNone/>
              <a:defRPr/>
            </a:pPr>
            <a:endParaRPr lang="en-US" sz="3400" dirty="0" smtClean="0"/>
          </a:p>
          <a:p>
            <a:pPr>
              <a:buFont typeface="Wingdings" pitchFamily="2" charset="2"/>
              <a:buNone/>
              <a:defRPr/>
            </a:pPr>
            <a:r>
              <a:rPr lang="en-US" sz="2400" b="1" dirty="0" smtClean="0"/>
              <a:t>&lt;?xml version=</a:t>
            </a:r>
            <a:r>
              <a:rPr lang="en-US" sz="2400" b="1" i="1" dirty="0" smtClean="0"/>
              <a:t>"1.0" encoding="UTF-8"?&gt;</a:t>
            </a:r>
          </a:p>
          <a:p>
            <a:pPr>
              <a:buFont typeface="Wingdings" pitchFamily="2" charset="2"/>
              <a:buNone/>
              <a:defRPr/>
            </a:pPr>
            <a:r>
              <a:rPr lang="en-US" sz="2400" b="1" dirty="0" smtClean="0"/>
              <a:t>&lt;web-app &gt;	</a:t>
            </a:r>
          </a:p>
          <a:p>
            <a:pPr>
              <a:buFont typeface="Wingdings" pitchFamily="2" charset="2"/>
              <a:buNone/>
              <a:defRPr/>
            </a:pPr>
            <a:r>
              <a:rPr lang="en-US" sz="2400" b="1" dirty="0" smtClean="0"/>
              <a:t>	&lt;servlet&gt;</a:t>
            </a:r>
          </a:p>
          <a:p>
            <a:pPr lvl="1">
              <a:buFont typeface="Wingdings" pitchFamily="2" charset="2"/>
              <a:buNone/>
              <a:defRPr/>
            </a:pPr>
            <a:r>
              <a:rPr lang="en-US" sz="2400" b="1" dirty="0" smtClean="0"/>
              <a:t>  &lt;servlet-name&gt;</a:t>
            </a:r>
          </a:p>
          <a:p>
            <a:pPr lvl="1">
              <a:buFont typeface="Wingdings" pitchFamily="2" charset="2"/>
              <a:buNone/>
              <a:defRPr/>
            </a:pPr>
            <a:r>
              <a:rPr lang="en-US" sz="2400" b="1" dirty="0" smtClean="0"/>
              <a:t>		</a:t>
            </a:r>
            <a:r>
              <a:rPr lang="en-US" sz="2400" b="1" dirty="0" smtClean="0">
                <a:solidFill>
                  <a:srgbClr val="FF0000"/>
                </a:solidFill>
              </a:rPr>
              <a:t>controller</a:t>
            </a:r>
          </a:p>
          <a:p>
            <a:pPr lvl="1">
              <a:buFont typeface="Wingdings" pitchFamily="2" charset="2"/>
              <a:buNone/>
              <a:defRPr/>
            </a:pPr>
            <a:r>
              <a:rPr lang="en-US" sz="2400" b="1" dirty="0" smtClean="0"/>
              <a:t>  &lt;/servlet-name&gt;</a:t>
            </a:r>
          </a:p>
          <a:p>
            <a:pPr lvl="1">
              <a:buFont typeface="Wingdings" pitchFamily="2" charset="2"/>
              <a:buNone/>
              <a:defRPr/>
            </a:pPr>
            <a:r>
              <a:rPr lang="en-US" sz="2400" b="1" dirty="0" smtClean="0"/>
              <a:t>  &lt;servlet-class&gt;</a:t>
            </a:r>
          </a:p>
          <a:p>
            <a:pPr lvl="1">
              <a:buFont typeface="Wingdings" pitchFamily="2" charset="2"/>
              <a:buNone/>
              <a:defRPr/>
            </a:pPr>
            <a:r>
              <a:rPr lang="en-US" sz="2400" b="1" dirty="0" smtClean="0">
                <a:solidFill>
                  <a:srgbClr val="FF0000"/>
                </a:solidFill>
                <a:effectLst>
                  <a:outerShdw blurRad="38100" dist="38100" dir="2700000" algn="tl">
                    <a:srgbClr val="000000">
                      <a:alpha val="43137"/>
                    </a:srgbClr>
                  </a:outerShdw>
                </a:effectLst>
              </a:rPr>
              <a:t>com.infy.enr.Controller</a:t>
            </a:r>
          </a:p>
          <a:p>
            <a:pPr lvl="1">
              <a:buFont typeface="Wingdings" pitchFamily="2" charset="2"/>
              <a:buNone/>
              <a:defRPr/>
            </a:pPr>
            <a:r>
              <a:rPr lang="en-US" sz="2400" b="1" dirty="0" smtClean="0"/>
              <a:t>  &lt;/servlet-class&gt;</a:t>
            </a:r>
          </a:p>
          <a:p>
            <a:pPr lvl="1">
              <a:buFont typeface="Wingdings" pitchFamily="2" charset="2"/>
              <a:buNone/>
              <a:defRPr/>
            </a:pPr>
            <a:r>
              <a:rPr lang="en-US" sz="2400" b="1" dirty="0" smtClean="0"/>
              <a:t>&lt;/servlet&gt;</a:t>
            </a:r>
          </a:p>
          <a:p>
            <a:pPr lvl="1">
              <a:buFont typeface="Wingdings" pitchFamily="2" charset="2"/>
              <a:buNone/>
              <a:defRPr/>
            </a:pPr>
            <a:r>
              <a:rPr lang="en-US" sz="2400" b="1" dirty="0" smtClean="0"/>
              <a:t>  </a:t>
            </a:r>
          </a:p>
          <a:p>
            <a:pPr lvl="1">
              <a:buFont typeface="Wingdings" pitchFamily="2" charset="2"/>
              <a:buNone/>
              <a:defRPr/>
            </a:pPr>
            <a:endParaRPr lang="en-US" sz="2400" b="1" dirty="0" smtClean="0"/>
          </a:p>
          <a:p>
            <a:pPr lvl="1">
              <a:buFont typeface="Wingdings" pitchFamily="2" charset="2"/>
              <a:buNone/>
              <a:defRPr/>
            </a:pPr>
            <a:r>
              <a:rPr lang="en-US" sz="2400" b="1" dirty="0" smtClean="0"/>
              <a:t>&lt;servlet-mapping&gt;</a:t>
            </a:r>
          </a:p>
          <a:p>
            <a:pPr lvl="1">
              <a:buFont typeface="Wingdings" pitchFamily="2" charset="2"/>
              <a:buNone/>
              <a:defRPr/>
            </a:pPr>
            <a:r>
              <a:rPr lang="en-US" sz="2400" b="1" dirty="0" smtClean="0"/>
              <a:t>    	   &lt;servlet-name&gt;</a:t>
            </a:r>
          </a:p>
          <a:p>
            <a:pPr lvl="1">
              <a:buFont typeface="Wingdings" pitchFamily="2" charset="2"/>
              <a:buNone/>
              <a:defRPr/>
            </a:pPr>
            <a:r>
              <a:rPr lang="en-US" sz="2400" b="1" dirty="0" smtClean="0"/>
              <a:t>		       </a:t>
            </a:r>
            <a:r>
              <a:rPr lang="en-US" sz="2400" b="1" dirty="0" smtClean="0">
                <a:solidFill>
                  <a:srgbClr val="FF0000"/>
                </a:solidFill>
              </a:rPr>
              <a:t>controller</a:t>
            </a:r>
          </a:p>
          <a:p>
            <a:pPr lvl="1">
              <a:buFont typeface="Wingdings" pitchFamily="2" charset="2"/>
              <a:buNone/>
              <a:defRPr/>
            </a:pPr>
            <a:r>
              <a:rPr lang="en-US" sz="2400" b="1" dirty="0" smtClean="0"/>
              <a:t>	   &lt;/servlet-name&gt;</a:t>
            </a:r>
          </a:p>
          <a:p>
            <a:pPr lvl="1">
              <a:buFont typeface="Wingdings" pitchFamily="2" charset="2"/>
              <a:buNone/>
              <a:defRPr/>
            </a:pPr>
            <a:r>
              <a:rPr lang="en-US" sz="2400" b="1" dirty="0" smtClean="0"/>
              <a:t>    	   &lt;url-pattern&gt;</a:t>
            </a:r>
          </a:p>
          <a:p>
            <a:pPr lvl="1">
              <a:buFont typeface="Wingdings" pitchFamily="2" charset="2"/>
              <a:buNone/>
              <a:defRPr/>
            </a:pPr>
            <a:r>
              <a:rPr lang="en-US" sz="2400" b="1" dirty="0" smtClean="0"/>
              <a:t>		     </a:t>
            </a:r>
            <a:r>
              <a:rPr lang="en-US" sz="2400" b="1" dirty="0" smtClean="0">
                <a:solidFill>
                  <a:srgbClr val="FF0000"/>
                </a:solidFill>
              </a:rPr>
              <a:t>/controller/*</a:t>
            </a:r>
          </a:p>
          <a:p>
            <a:pPr lvl="1">
              <a:buFont typeface="Wingdings" pitchFamily="2" charset="2"/>
              <a:buNone/>
              <a:defRPr/>
            </a:pPr>
            <a:r>
              <a:rPr lang="en-US" sz="2400" b="1" dirty="0" smtClean="0"/>
              <a:t>	   &lt;/url-pattern&gt;</a:t>
            </a:r>
          </a:p>
          <a:p>
            <a:pPr lvl="1">
              <a:buFont typeface="Wingdings" pitchFamily="2" charset="2"/>
              <a:buNone/>
              <a:defRPr/>
            </a:pPr>
            <a:r>
              <a:rPr lang="en-US" sz="2400" b="1" dirty="0" smtClean="0"/>
              <a:t>  &lt;/servlet-mapping&gt; </a:t>
            </a:r>
          </a:p>
          <a:p>
            <a:pPr lvl="1">
              <a:buFont typeface="Wingdings" pitchFamily="2" charset="2"/>
              <a:buNone/>
              <a:defRPr/>
            </a:pPr>
            <a:r>
              <a:rPr lang="en-US" sz="2400" b="1" dirty="0" smtClean="0"/>
              <a:t>&lt;/web-app&gt;</a:t>
            </a:r>
          </a:p>
        </p:txBody>
      </p:sp>
      <p:sp>
        <p:nvSpPr>
          <p:cNvPr id="12" name="TextBox 11"/>
          <p:cNvSpPr txBox="1"/>
          <p:nvPr/>
        </p:nvSpPr>
        <p:spPr>
          <a:xfrm>
            <a:off x="20638" y="1011238"/>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web.xml</a:t>
            </a:r>
          </a:p>
        </p:txBody>
      </p:sp>
      <p:cxnSp>
        <p:nvCxnSpPr>
          <p:cNvPr id="13" name="Straight Connector 12"/>
          <p:cNvCxnSpPr/>
          <p:nvPr/>
        </p:nvCxnSpPr>
        <p:spPr>
          <a:xfrm rot="16200000" flipH="1">
            <a:off x="2109788" y="3711575"/>
            <a:ext cx="5380038" cy="1587"/>
          </a:xfrm>
          <a:prstGeom prst="line">
            <a:avLst/>
          </a:prstGeom>
          <a:ln/>
        </p:spPr>
        <p:style>
          <a:lnRef idx="2">
            <a:schemeClr val="accent2"/>
          </a:lnRef>
          <a:fillRef idx="0">
            <a:schemeClr val="accent2"/>
          </a:fillRef>
          <a:effectRef idx="1">
            <a:schemeClr val="accent2"/>
          </a:effectRef>
          <a:fontRef idx="minor">
            <a:schemeClr val="tx1"/>
          </a:fontRef>
        </p:style>
      </p:cxnSp>
      <p:sp>
        <p:nvSpPr>
          <p:cNvPr id="6" name="Slide Number Placeholder 5"/>
          <p:cNvSpPr>
            <a:spLocks noGrp="1"/>
          </p:cNvSpPr>
          <p:nvPr>
            <p:ph type="sldNum" sz="quarter" idx="10"/>
          </p:nvPr>
        </p:nvSpPr>
        <p:spPr/>
        <p:txBody>
          <a:bodyPr/>
          <a:lstStyle/>
          <a:p>
            <a:pPr>
              <a:defRPr/>
            </a:pPr>
            <a:fld id="{118732AF-CD41-47CD-B161-B6B431BC011B}" type="slidenum">
              <a:rPr lang="en-US" smtClean="0"/>
              <a:pPr>
                <a:defRPr/>
              </a:pPr>
              <a:t>34</a:t>
            </a:fld>
            <a:endParaRPr lang="en-US" dirty="0"/>
          </a:p>
        </p:txBody>
      </p:sp>
    </p:spTree>
    <p:extLst>
      <p:ext uri="{BB962C8B-B14F-4D97-AF65-F5344CB8AC3E}">
        <p14:creationId xmlns:p14="http://schemas.microsoft.com/office/powerpoint/2010/main" val="870528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2"/>
                                        </p:tgtEl>
                                      </p:cBhvr>
                                    </p:animEffect>
                                    <p:animScale>
                                      <p:cBhvr>
                                        <p:cTn id="7"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990600"/>
          </a:xfrm>
        </p:spPr>
        <p:txBody>
          <a:bodyPr/>
          <a:lstStyle/>
          <a:p>
            <a:pPr>
              <a:defRPr/>
            </a:pPr>
            <a:r>
              <a:rPr lang="en-US" dirty="0" smtClean="0"/>
              <a:t>Creating model class</a:t>
            </a:r>
            <a:endParaRPr lang="en-US" dirty="0"/>
          </a:p>
        </p:txBody>
      </p:sp>
      <p:sp>
        <p:nvSpPr>
          <p:cNvPr id="3" name="Content Placeholder 2"/>
          <p:cNvSpPr>
            <a:spLocks noGrp="1"/>
          </p:cNvSpPr>
          <p:nvPr>
            <p:ph idx="1"/>
          </p:nvPr>
        </p:nvSpPr>
        <p:spPr>
          <a:xfrm>
            <a:off x="0" y="990600"/>
            <a:ext cx="9144000" cy="5410200"/>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a:bodyPr>
          <a:lstStyle/>
          <a:p>
            <a:pPr>
              <a:buFont typeface="Wingdings" pitchFamily="2" charset="2"/>
              <a:buNone/>
              <a:defRPr/>
            </a:pPr>
            <a:endParaRPr lang="en-US" sz="1400" dirty="0" smtClean="0"/>
          </a:p>
          <a:p>
            <a:pPr>
              <a:buFont typeface="Wingdings" pitchFamily="2" charset="2"/>
              <a:buNone/>
              <a:defRPr/>
            </a:pPr>
            <a:endParaRPr lang="en-US" sz="1400" dirty="0" smtClean="0"/>
          </a:p>
          <a:p>
            <a:pPr>
              <a:buFont typeface="Wingdings" pitchFamily="2" charset="2"/>
              <a:buNone/>
              <a:defRPr/>
            </a:pPr>
            <a:r>
              <a:rPr lang="en-US" sz="1800" b="1" dirty="0" smtClean="0"/>
              <a:t>package com.infy.enr;</a:t>
            </a:r>
          </a:p>
          <a:p>
            <a:pPr>
              <a:buFont typeface="Wingdings" pitchFamily="2" charset="2"/>
              <a:buNone/>
              <a:defRPr/>
            </a:pPr>
            <a:endParaRPr lang="en-US" sz="1800" b="1" dirty="0" smtClean="0"/>
          </a:p>
          <a:p>
            <a:pPr>
              <a:buFont typeface="Wingdings" pitchFamily="2" charset="2"/>
              <a:buNone/>
              <a:defRPr/>
            </a:pPr>
            <a:r>
              <a:rPr lang="en-US" sz="1800" b="1" dirty="0" smtClean="0"/>
              <a:t>public class LoginService {</a:t>
            </a:r>
          </a:p>
          <a:p>
            <a:pPr>
              <a:buFont typeface="Wingdings" pitchFamily="2" charset="2"/>
              <a:buNone/>
              <a:defRPr/>
            </a:pPr>
            <a:endParaRPr lang="en-US" sz="1800" b="1" dirty="0" smtClean="0"/>
          </a:p>
          <a:p>
            <a:pPr>
              <a:buFont typeface="Wingdings" pitchFamily="2" charset="2"/>
              <a:buNone/>
              <a:defRPr/>
            </a:pPr>
            <a:r>
              <a:rPr lang="en-US" sz="1800" b="1" dirty="0" smtClean="0"/>
              <a:t>	public String authenticateUser</a:t>
            </a:r>
          </a:p>
          <a:p>
            <a:pPr>
              <a:buFont typeface="Wingdings" pitchFamily="2" charset="2"/>
              <a:buNone/>
              <a:defRPr/>
            </a:pPr>
            <a:r>
              <a:rPr lang="en-US" sz="1800" b="1" dirty="0" smtClean="0"/>
              <a:t>			(LoginBean login) {</a:t>
            </a:r>
          </a:p>
          <a:p>
            <a:pPr>
              <a:buFont typeface="Wingdings" pitchFamily="2" charset="2"/>
              <a:buNone/>
              <a:defRPr/>
            </a:pPr>
            <a:r>
              <a:rPr lang="en-US" sz="1800" b="1" dirty="0" smtClean="0"/>
              <a:t>	     Integer loginId = login.getLoginId();</a:t>
            </a:r>
          </a:p>
          <a:p>
            <a:pPr>
              <a:buFont typeface="Wingdings" pitchFamily="2" charset="2"/>
              <a:buNone/>
              <a:defRPr/>
            </a:pPr>
            <a:r>
              <a:rPr lang="en-US" sz="1800" b="1" dirty="0" smtClean="0"/>
              <a:t>	     String password 		=login.getPassword();</a:t>
            </a:r>
          </a:p>
          <a:p>
            <a:pPr>
              <a:buFont typeface="Wingdings" pitchFamily="2" charset="2"/>
              <a:buNone/>
              <a:defRPr/>
            </a:pPr>
            <a:r>
              <a:rPr lang="en-US" sz="1800" b="1" dirty="0" smtClean="0"/>
              <a:t>	    </a:t>
            </a:r>
          </a:p>
          <a:p>
            <a:pPr>
              <a:buFont typeface="Wingdings" pitchFamily="2" charset="2"/>
              <a:buNone/>
              <a:defRPr/>
            </a:pPr>
            <a:r>
              <a:rPr lang="en-US" sz="1800" b="1" dirty="0" smtClean="0"/>
              <a:t>	     if(loginId==null||password==null</a:t>
            </a:r>
          </a:p>
          <a:p>
            <a:pPr>
              <a:buFont typeface="Wingdings" pitchFamily="2" charset="2"/>
              <a:buNone/>
              <a:defRPr/>
            </a:pPr>
            <a:r>
              <a:rPr lang="en-US" sz="1800" b="1" dirty="0" smtClean="0"/>
              <a:t>		|| password.length()==0){</a:t>
            </a:r>
          </a:p>
          <a:p>
            <a:pPr>
              <a:buFont typeface="Wingdings" pitchFamily="2" charset="2"/>
              <a:buNone/>
              <a:defRPr/>
            </a:pPr>
            <a:r>
              <a:rPr lang="en-US" sz="1800" b="1" dirty="0" smtClean="0"/>
              <a:t>		login.setMessage(</a:t>
            </a:r>
          </a:p>
          <a:p>
            <a:pPr>
              <a:buFont typeface="Wingdings" pitchFamily="2" charset="2"/>
              <a:buNone/>
              <a:defRPr/>
            </a:pPr>
            <a:r>
              <a:rPr lang="en-US" sz="1800" b="1" dirty="0" smtClean="0"/>
              <a:t>		     "Wrong loginid or password");</a:t>
            </a:r>
          </a:p>
          <a:p>
            <a:pPr>
              <a:buFont typeface="Wingdings" pitchFamily="2" charset="2"/>
              <a:buNone/>
              <a:defRPr/>
            </a:pPr>
            <a:r>
              <a:rPr lang="en-US" sz="1800" b="1" dirty="0" smtClean="0"/>
              <a:t>		</a:t>
            </a:r>
          </a:p>
          <a:p>
            <a:pPr>
              <a:buFont typeface="Wingdings" pitchFamily="2" charset="2"/>
              <a:buNone/>
              <a:defRPr/>
            </a:pPr>
            <a:r>
              <a:rPr lang="en-US" sz="1800" b="1" dirty="0" smtClean="0"/>
              <a:t>		return "error";</a:t>
            </a:r>
          </a:p>
          <a:p>
            <a:pPr>
              <a:buFont typeface="Wingdings" pitchFamily="2" charset="2"/>
              <a:buNone/>
              <a:defRPr/>
            </a:pPr>
            <a:r>
              <a:rPr lang="en-US" sz="1800" b="1" dirty="0" smtClean="0"/>
              <a:t>	     }	   </a:t>
            </a:r>
          </a:p>
          <a:p>
            <a:pPr>
              <a:buFont typeface="Wingdings" pitchFamily="2" charset="2"/>
              <a:buNone/>
              <a:defRPr/>
            </a:pPr>
            <a:r>
              <a:rPr lang="en-US" sz="1800" b="1" dirty="0" smtClean="0"/>
              <a:t>  	    else {</a:t>
            </a:r>
          </a:p>
          <a:p>
            <a:pPr>
              <a:buFont typeface="Wingdings" pitchFamily="2" charset="2"/>
              <a:buNone/>
              <a:defRPr/>
            </a:pPr>
            <a:r>
              <a:rPr lang="en-US" sz="1800" b="1" dirty="0" smtClean="0"/>
              <a:t>		if(login.getLoginId().equals(1234)</a:t>
            </a:r>
          </a:p>
          <a:p>
            <a:pPr>
              <a:buFont typeface="Wingdings" pitchFamily="2" charset="2"/>
              <a:buNone/>
              <a:defRPr/>
            </a:pPr>
            <a:r>
              <a:rPr lang="en-US" sz="1800" b="1" dirty="0" smtClean="0"/>
              <a:t>	    	&amp;&amp; login.getPassword().</a:t>
            </a:r>
          </a:p>
          <a:p>
            <a:pPr>
              <a:buFont typeface="Wingdings" pitchFamily="2" charset="2"/>
              <a:buNone/>
              <a:defRPr/>
            </a:pPr>
            <a:r>
              <a:rPr lang="en-US" sz="1800" b="1" dirty="0" smtClean="0"/>
              <a:t>		equals("infy@123")){</a:t>
            </a:r>
          </a:p>
          <a:p>
            <a:pPr>
              <a:buFont typeface="Wingdings" pitchFamily="2" charset="2"/>
              <a:buNone/>
              <a:defRPr/>
            </a:pPr>
            <a:r>
              <a:rPr lang="en-US" sz="1800" b="1" dirty="0" smtClean="0"/>
              <a:t>		return "success";</a:t>
            </a:r>
          </a:p>
          <a:p>
            <a:pPr>
              <a:buFont typeface="Wingdings" pitchFamily="2" charset="2"/>
              <a:buNone/>
              <a:defRPr/>
            </a:pPr>
            <a:r>
              <a:rPr lang="en-US" sz="1800" b="1" dirty="0" smtClean="0"/>
              <a:t>	    }</a:t>
            </a:r>
          </a:p>
          <a:p>
            <a:pPr>
              <a:buFont typeface="Wingdings" pitchFamily="2" charset="2"/>
              <a:buNone/>
              <a:defRPr/>
            </a:pPr>
            <a:r>
              <a:rPr lang="en-US" sz="1800" b="1" dirty="0" smtClean="0"/>
              <a:t>	    else{</a:t>
            </a:r>
          </a:p>
          <a:p>
            <a:pPr>
              <a:buFont typeface="Wingdings" pitchFamily="2" charset="2"/>
              <a:buNone/>
              <a:defRPr/>
            </a:pPr>
            <a:r>
              <a:rPr lang="en-US" sz="1800" b="1" dirty="0" smtClean="0"/>
              <a:t>		login.setMessage("Please enter 		correct login details!!!");</a:t>
            </a:r>
          </a:p>
          <a:p>
            <a:pPr>
              <a:buFont typeface="Wingdings" pitchFamily="2" charset="2"/>
              <a:buNone/>
              <a:defRPr/>
            </a:pPr>
            <a:r>
              <a:rPr lang="en-US" sz="1800" b="1" dirty="0" smtClean="0"/>
              <a:t>		return "error";</a:t>
            </a:r>
          </a:p>
          <a:p>
            <a:pPr>
              <a:buFont typeface="Wingdings" pitchFamily="2" charset="2"/>
              <a:buNone/>
              <a:defRPr/>
            </a:pPr>
            <a:r>
              <a:rPr lang="en-US" sz="1800" b="1" dirty="0" smtClean="0"/>
              <a:t>	    }</a:t>
            </a:r>
          </a:p>
          <a:p>
            <a:pPr>
              <a:buFont typeface="Wingdings" pitchFamily="2" charset="2"/>
              <a:buNone/>
              <a:defRPr/>
            </a:pPr>
            <a:r>
              <a:rPr lang="en-US" sz="1800" b="1" dirty="0" smtClean="0"/>
              <a:t>	}</a:t>
            </a:r>
          </a:p>
          <a:p>
            <a:pPr>
              <a:buFont typeface="Wingdings" pitchFamily="2" charset="2"/>
              <a:buNone/>
              <a:defRPr/>
            </a:pPr>
            <a:r>
              <a:rPr lang="en-US" sz="1800" b="1" dirty="0" smtClean="0"/>
              <a:t>}</a:t>
            </a:r>
          </a:p>
        </p:txBody>
      </p:sp>
      <p:cxnSp>
        <p:nvCxnSpPr>
          <p:cNvPr id="5" name="Straight Connector 4"/>
          <p:cNvCxnSpPr/>
          <p:nvPr/>
        </p:nvCxnSpPr>
        <p:spPr>
          <a:xfrm rot="16200000" flipH="1">
            <a:off x="1837532" y="3696494"/>
            <a:ext cx="5410200" cy="1587"/>
          </a:xfrm>
          <a:prstGeom prst="line">
            <a:avLst/>
          </a:prstGeom>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14288" y="1004888"/>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LoginService.java</a:t>
            </a:r>
          </a:p>
        </p:txBody>
      </p:sp>
      <p:sp>
        <p:nvSpPr>
          <p:cNvPr id="7" name="Slide Number Placeholder 6"/>
          <p:cNvSpPr>
            <a:spLocks noGrp="1"/>
          </p:cNvSpPr>
          <p:nvPr>
            <p:ph type="sldNum" sz="quarter" idx="10"/>
          </p:nvPr>
        </p:nvSpPr>
        <p:spPr/>
        <p:txBody>
          <a:bodyPr/>
          <a:lstStyle/>
          <a:p>
            <a:pPr>
              <a:defRPr/>
            </a:pPr>
            <a:fld id="{86788FC2-31D1-4B52-9AAD-3F0C48B909B6}" type="slidenum">
              <a:rPr lang="en-US" smtClean="0"/>
              <a:pPr>
                <a:defRPr/>
              </a:pPr>
              <a:t>35</a:t>
            </a:fld>
            <a:endParaRPr lang="en-US" dirty="0"/>
          </a:p>
        </p:txBody>
      </p:sp>
    </p:spTree>
    <p:extLst>
      <p:ext uri="{BB962C8B-B14F-4D97-AF65-F5344CB8AC3E}">
        <p14:creationId xmlns:p14="http://schemas.microsoft.com/office/powerpoint/2010/main" val="1342637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 y="12700"/>
            <a:ext cx="7454900" cy="973138"/>
          </a:xfrm>
        </p:spPr>
        <p:txBody>
          <a:bodyPr/>
          <a:lstStyle/>
          <a:p>
            <a:pPr>
              <a:defRPr/>
            </a:pPr>
            <a:r>
              <a:rPr lang="en-US" dirty="0" smtClean="0"/>
              <a:t>Do you know??</a:t>
            </a:r>
            <a:endParaRPr lang="en-US" dirty="0"/>
          </a:p>
        </p:txBody>
      </p:sp>
      <p:sp>
        <p:nvSpPr>
          <p:cNvPr id="4" name="Slide Number Placeholder 3"/>
          <p:cNvSpPr>
            <a:spLocks noGrp="1"/>
          </p:cNvSpPr>
          <p:nvPr>
            <p:ph type="sldNum" sz="quarter" idx="10"/>
          </p:nvPr>
        </p:nvSpPr>
        <p:spPr>
          <a:xfrm>
            <a:off x="3817938" y="6477000"/>
            <a:ext cx="774700" cy="476250"/>
          </a:xfrm>
        </p:spPr>
        <p:txBody>
          <a:bodyPr/>
          <a:lstStyle/>
          <a:p>
            <a:pPr>
              <a:defRPr/>
            </a:pPr>
            <a:fld id="{B94FDD40-6A79-4B6D-A479-218B9ADA0200}" type="slidenum">
              <a:rPr lang="en-US" smtClean="0"/>
              <a:pPr>
                <a:defRPr/>
              </a:pPr>
              <a:t>36</a:t>
            </a:fld>
            <a:endParaRPr lang="en-US" dirty="0"/>
          </a:p>
        </p:txBody>
      </p:sp>
      <p:sp>
        <p:nvSpPr>
          <p:cNvPr id="45060" name="Content Placeholder 2"/>
          <p:cNvSpPr>
            <a:spLocks noGrp="1"/>
          </p:cNvSpPr>
          <p:nvPr>
            <p:ph idx="1"/>
          </p:nvPr>
        </p:nvSpPr>
        <p:spPr>
          <a:xfrm>
            <a:off x="9525" y="1447800"/>
            <a:ext cx="9134475" cy="1604963"/>
          </a:xfrm>
        </p:spPr>
        <p:txBody>
          <a:bodyPr/>
          <a:lstStyle/>
          <a:p>
            <a:r>
              <a:rPr lang="en-US" smtClean="0"/>
              <a:t>Every request to an application built on MVC is first intercepted by? </a:t>
            </a:r>
          </a:p>
          <a:p>
            <a:endParaRPr lang="en-US" sz="3600" smtClean="0"/>
          </a:p>
          <a:p>
            <a:endParaRPr lang="en-US" sz="3200" smtClean="0"/>
          </a:p>
        </p:txBody>
      </p:sp>
      <p:sp>
        <p:nvSpPr>
          <p:cNvPr id="6" name="Rounded Rectangle 5"/>
          <p:cNvSpPr>
            <a:spLocks noChangeArrowheads="1"/>
          </p:cNvSpPr>
          <p:nvPr/>
        </p:nvSpPr>
        <p:spPr bwMode="auto">
          <a:xfrm>
            <a:off x="344488" y="2393950"/>
            <a:ext cx="8678862" cy="506413"/>
          </a:xfrm>
          <a:prstGeom prst="roundRect">
            <a:avLst>
              <a:gd name="adj" fmla="val 16667"/>
            </a:avLst>
          </a:prstGeom>
          <a:solidFill>
            <a:schemeClr val="accent1"/>
          </a:solidFill>
          <a:ln w="9525" algn="ctr">
            <a:solidFill>
              <a:schemeClr val="tx1"/>
            </a:solidFill>
            <a:round/>
            <a:headEnd/>
            <a:tailEnd/>
          </a:ln>
        </p:spPr>
        <p:txBody>
          <a:bodyPr/>
          <a:lstStyle/>
          <a:p>
            <a:r>
              <a:rPr lang="en-US" sz="2400"/>
              <a:t>Controller Servlet</a:t>
            </a:r>
          </a:p>
        </p:txBody>
      </p:sp>
      <p:sp>
        <p:nvSpPr>
          <p:cNvPr id="11" name="Content Placeholder 2"/>
          <p:cNvSpPr txBox="1">
            <a:spLocks/>
          </p:cNvSpPr>
          <p:nvPr/>
        </p:nvSpPr>
        <p:spPr bwMode="auto">
          <a:xfrm>
            <a:off x="38100" y="3571875"/>
            <a:ext cx="9029700" cy="2371725"/>
          </a:xfrm>
          <a:prstGeom prst="rect">
            <a:avLst/>
          </a:prstGeom>
          <a:noFill/>
          <a:ln w="9525">
            <a:noFill/>
            <a:miter lim="800000"/>
            <a:headEnd/>
            <a:tailEnd/>
          </a:ln>
        </p:spPr>
        <p:txBody>
          <a:bodyPr/>
          <a:lstStyle/>
          <a:p>
            <a:pPr marL="342900" indent="-342900" algn="just" eaLnBrk="0" fontAlgn="auto" hangingPunct="0">
              <a:spcBef>
                <a:spcPct val="20000"/>
              </a:spcBef>
              <a:spcAft>
                <a:spcPts val="0"/>
              </a:spcAft>
              <a:buClr>
                <a:srgbClr val="003366"/>
              </a:buClr>
              <a:buFont typeface="Wingdings" pitchFamily="2" charset="2"/>
              <a:buChar char="Ø"/>
              <a:defRPr/>
            </a:pPr>
            <a:r>
              <a:rPr lang="en-US" sz="2800" kern="0" dirty="0">
                <a:latin typeface="+mn-lt"/>
              </a:rPr>
              <a:t>Do View components in MVC applications have information about  other view components or model classes?</a:t>
            </a:r>
          </a:p>
          <a:p>
            <a:pPr marL="342900" indent="-342900" algn="just" eaLnBrk="0" fontAlgn="auto" hangingPunct="0">
              <a:spcBef>
                <a:spcPct val="20000"/>
              </a:spcBef>
              <a:spcAft>
                <a:spcPts val="0"/>
              </a:spcAft>
              <a:buClr>
                <a:srgbClr val="003366"/>
              </a:buClr>
              <a:buFont typeface="Wingdings" pitchFamily="2" charset="2"/>
              <a:buChar char="Ø"/>
              <a:defRPr/>
            </a:pPr>
            <a:endParaRPr lang="en-US" sz="3600" kern="0" dirty="0">
              <a:latin typeface="+mn-lt"/>
            </a:endParaRPr>
          </a:p>
          <a:p>
            <a:pPr marL="342900" indent="-342900" algn="just" eaLnBrk="0" fontAlgn="auto" hangingPunct="0">
              <a:spcBef>
                <a:spcPct val="20000"/>
              </a:spcBef>
              <a:spcAft>
                <a:spcPts val="0"/>
              </a:spcAft>
              <a:buClr>
                <a:srgbClr val="003366"/>
              </a:buClr>
              <a:defRPr/>
            </a:pPr>
            <a:endParaRPr lang="en-US" sz="2800" kern="0" dirty="0">
              <a:latin typeface="+mn-lt"/>
            </a:endParaRPr>
          </a:p>
        </p:txBody>
      </p:sp>
      <p:sp>
        <p:nvSpPr>
          <p:cNvPr id="12" name="Rounded Rectangle 11"/>
          <p:cNvSpPr>
            <a:spLocks noChangeArrowheads="1"/>
          </p:cNvSpPr>
          <p:nvPr/>
        </p:nvSpPr>
        <p:spPr bwMode="auto">
          <a:xfrm>
            <a:off x="304800" y="4941888"/>
            <a:ext cx="8718550" cy="544512"/>
          </a:xfrm>
          <a:prstGeom prst="roundRect">
            <a:avLst>
              <a:gd name="adj" fmla="val 16667"/>
            </a:avLst>
          </a:prstGeom>
          <a:solidFill>
            <a:schemeClr val="accent1"/>
          </a:solidFill>
          <a:ln w="9525" algn="ctr">
            <a:solidFill>
              <a:schemeClr val="tx1"/>
            </a:solidFill>
            <a:round/>
            <a:headEnd/>
            <a:tailEnd/>
          </a:ln>
        </p:spPr>
        <p:txBody>
          <a:bodyPr/>
          <a:lstStyle/>
          <a:p>
            <a:r>
              <a:rPr lang="en-US" sz="2400"/>
              <a:t>No. They interact only with the controller servlet</a:t>
            </a:r>
          </a:p>
        </p:txBody>
      </p:sp>
    </p:spTree>
    <p:extLst>
      <p:ext uri="{BB962C8B-B14F-4D97-AF65-F5344CB8AC3E}">
        <p14:creationId xmlns:p14="http://schemas.microsoft.com/office/powerpoint/2010/main" val="4024359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2000" fill="hold"/>
                                        <p:tgtEl>
                                          <p:spTgt spid="12"/>
                                        </p:tgtEl>
                                        <p:attrNameLst>
                                          <p:attrName>ppt_x</p:attrName>
                                        </p:attrNameLst>
                                      </p:cBhvr>
                                      <p:tavLst>
                                        <p:tav tm="0">
                                          <p:val>
                                            <p:strVal val="0-#ppt_w/2"/>
                                          </p:val>
                                        </p:tav>
                                        <p:tav tm="100000">
                                          <p:val>
                                            <p:strVal val="#ppt_x"/>
                                          </p:val>
                                        </p:tav>
                                      </p:tavLst>
                                    </p:anim>
                                    <p:anim calcmode="lin" valueType="num">
                                      <p:cBhvr additive="base">
                                        <p:cTn id="14"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76200"/>
            <a:ext cx="8229600" cy="838200"/>
          </a:xfrm>
        </p:spPr>
        <p:txBody>
          <a:bodyPr/>
          <a:lstStyle/>
          <a:p>
            <a:pPr>
              <a:defRPr/>
            </a:pPr>
            <a:r>
              <a:rPr lang="en-US" dirty="0" smtClean="0"/>
              <a:t>Problems with this approach</a:t>
            </a:r>
            <a:endParaRPr lang="en-US" dirty="0"/>
          </a:p>
        </p:txBody>
      </p:sp>
      <p:sp>
        <p:nvSpPr>
          <p:cNvPr id="46083" name="Content Placeholder 7"/>
          <p:cNvSpPr>
            <a:spLocks noGrp="1"/>
          </p:cNvSpPr>
          <p:nvPr>
            <p:ph idx="1"/>
          </p:nvPr>
        </p:nvSpPr>
        <p:spPr>
          <a:xfrm>
            <a:off x="228600" y="1524000"/>
            <a:ext cx="8686800" cy="4495800"/>
          </a:xfrm>
        </p:spPr>
        <p:txBody>
          <a:bodyPr>
            <a:normAutofit lnSpcReduction="10000"/>
          </a:bodyPr>
          <a:lstStyle/>
          <a:p>
            <a:pPr algn="just"/>
            <a:r>
              <a:rPr lang="en-US" smtClean="0"/>
              <a:t>Difficult to code and maintain Controller Servlet</a:t>
            </a:r>
          </a:p>
          <a:p>
            <a:pPr algn="just"/>
            <a:r>
              <a:rPr lang="en-US" smtClean="0"/>
              <a:t>No standardized way of coding Controller Servlet</a:t>
            </a:r>
          </a:p>
          <a:p>
            <a:pPr algn="just"/>
            <a:r>
              <a:rPr lang="en-US" smtClean="0"/>
              <a:t>HTTP Request parameter processing</a:t>
            </a:r>
          </a:p>
          <a:p>
            <a:pPr algn="just"/>
            <a:r>
              <a:rPr lang="en-US" smtClean="0"/>
              <a:t>Type Conversions</a:t>
            </a:r>
          </a:p>
          <a:p>
            <a:pPr algn="just"/>
            <a:r>
              <a:rPr lang="en-US" smtClean="0"/>
              <a:t>Generic validation code in model classes</a:t>
            </a:r>
          </a:p>
          <a:p>
            <a:pPr algn="just"/>
            <a:r>
              <a:rPr lang="en-US" smtClean="0"/>
              <a:t>Bean object creation and its population</a:t>
            </a:r>
          </a:p>
          <a:p>
            <a:pPr algn="just"/>
            <a:r>
              <a:rPr lang="en-US" smtClean="0"/>
              <a:t>Decentralized error handling requires additional view components</a:t>
            </a:r>
          </a:p>
        </p:txBody>
      </p:sp>
      <p:sp>
        <p:nvSpPr>
          <p:cNvPr id="4" name="Slide Number Placeholder 3"/>
          <p:cNvSpPr>
            <a:spLocks noGrp="1"/>
          </p:cNvSpPr>
          <p:nvPr>
            <p:ph type="sldNum" sz="quarter" idx="10"/>
          </p:nvPr>
        </p:nvSpPr>
        <p:spPr/>
        <p:txBody>
          <a:bodyPr/>
          <a:lstStyle/>
          <a:p>
            <a:pPr>
              <a:defRPr/>
            </a:pPr>
            <a:fld id="{9DD87D43-7B71-443B-95A2-8700D9338701}" type="slidenum">
              <a:rPr lang="en-US" smtClean="0"/>
              <a:pPr>
                <a:defRPr/>
              </a:pPr>
              <a:t>37</a:t>
            </a:fld>
            <a:endParaRPr lang="en-US" dirty="0"/>
          </a:p>
        </p:txBody>
      </p:sp>
    </p:spTree>
    <p:extLst>
      <p:ext uri="{BB962C8B-B14F-4D97-AF65-F5344CB8AC3E}">
        <p14:creationId xmlns:p14="http://schemas.microsoft.com/office/powerpoint/2010/main" val="8763501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2743200" cy="973138"/>
          </a:xfrm>
        </p:spPr>
        <p:txBody>
          <a:bodyPr/>
          <a:lstStyle/>
          <a:p>
            <a:pPr>
              <a:defRPr/>
            </a:pPr>
            <a:r>
              <a:rPr lang="en-US" dirty="0" smtClean="0"/>
              <a:t>Solution</a:t>
            </a:r>
          </a:p>
        </p:txBody>
      </p:sp>
      <p:sp>
        <p:nvSpPr>
          <p:cNvPr id="47107" name="Content Placeholder 2"/>
          <p:cNvSpPr>
            <a:spLocks noGrp="1"/>
          </p:cNvSpPr>
          <p:nvPr>
            <p:ph idx="1"/>
          </p:nvPr>
        </p:nvSpPr>
        <p:spPr>
          <a:xfrm>
            <a:off x="304800" y="1282700"/>
            <a:ext cx="8229600" cy="3136900"/>
          </a:xfrm>
        </p:spPr>
        <p:txBody>
          <a:bodyPr/>
          <a:lstStyle/>
          <a:p>
            <a:pPr algn="just"/>
            <a:r>
              <a:rPr lang="en-US" smtClean="0"/>
              <a:t>Do you think, there is a better way of implementing the Model 2 architecture?</a:t>
            </a:r>
          </a:p>
          <a:p>
            <a:pPr algn="just"/>
            <a:r>
              <a:rPr lang="en-US" smtClean="0"/>
              <a:t>A simpler way to get these things done?</a:t>
            </a:r>
          </a:p>
          <a:p>
            <a:pPr algn="just"/>
            <a:endParaRPr lang="en-US" smtClean="0"/>
          </a:p>
          <a:p>
            <a:pPr algn="just">
              <a:buFont typeface="Wingdings" pitchFamily="2" charset="2"/>
              <a:buNone/>
            </a:pPr>
            <a:r>
              <a:rPr lang="en-US" smtClean="0"/>
              <a:t>				</a:t>
            </a:r>
          </a:p>
          <a:p>
            <a:pPr algn="just">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26FECCAB-67EE-4DEF-8691-0F40E898B745}" type="slidenum">
              <a:rPr lang="en-US" smtClean="0"/>
              <a:pPr>
                <a:defRPr/>
              </a:pPr>
              <a:t>38</a:t>
            </a:fld>
            <a:endParaRPr lang="en-US" dirty="0"/>
          </a:p>
        </p:txBody>
      </p:sp>
      <p:sp>
        <p:nvSpPr>
          <p:cNvPr id="5" name="Rounded Rectangle 4"/>
          <p:cNvSpPr/>
          <p:nvPr/>
        </p:nvSpPr>
        <p:spPr bwMode="auto">
          <a:xfrm>
            <a:off x="228600" y="3163888"/>
            <a:ext cx="8763000" cy="838200"/>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ctr" fontAlgn="auto">
              <a:spcBef>
                <a:spcPts val="0"/>
              </a:spcBef>
              <a:spcAft>
                <a:spcPts val="0"/>
              </a:spcAft>
              <a:defRPr/>
            </a:pPr>
            <a:r>
              <a:rPr lang="en-US" sz="3600" dirty="0"/>
              <a:t>Yes, using a Framework</a:t>
            </a:r>
            <a:endParaRPr lang="en-US" sz="3600" i="1" dirty="0">
              <a:solidFill>
                <a:schemeClr val="tx1"/>
              </a:solidFill>
            </a:endParaRPr>
          </a:p>
        </p:txBody>
      </p:sp>
      <p:sp>
        <p:nvSpPr>
          <p:cNvPr id="6" name="Content Placeholder 2"/>
          <p:cNvSpPr txBox="1">
            <a:spLocks/>
          </p:cNvSpPr>
          <p:nvPr/>
        </p:nvSpPr>
        <p:spPr bwMode="auto">
          <a:xfrm>
            <a:off x="304800" y="4038600"/>
            <a:ext cx="8610600" cy="205740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None/>
              <a:defRPr/>
            </a:pPr>
            <a:r>
              <a:rPr lang="en-US" sz="2800" kern="0" dirty="0">
                <a:latin typeface="+mn-lt"/>
              </a:rPr>
              <a:t>	</a:t>
            </a:r>
          </a:p>
          <a:p>
            <a:pPr marL="342900" indent="-342900" algn="just" eaLnBrk="0" hangingPunct="0">
              <a:spcBef>
                <a:spcPct val="20000"/>
              </a:spcBef>
              <a:buClr>
                <a:srgbClr val="003366"/>
              </a:buClr>
              <a:buFont typeface="Wingdings" pitchFamily="2" charset="2"/>
              <a:buChar char="Ø"/>
              <a:defRPr/>
            </a:pPr>
            <a:r>
              <a:rPr lang="en-US" sz="2800" kern="0" dirty="0">
                <a:latin typeface="+mn-lt"/>
              </a:rPr>
              <a:t>Frameworks come to the rescue</a:t>
            </a:r>
          </a:p>
          <a:p>
            <a:pPr marL="342900" indent="-342900" algn="just" eaLnBrk="0" hangingPunct="0">
              <a:spcBef>
                <a:spcPct val="20000"/>
              </a:spcBef>
              <a:buClr>
                <a:srgbClr val="003366"/>
              </a:buClr>
              <a:buFont typeface="Wingdings" pitchFamily="2" charset="2"/>
              <a:buChar char="Ø"/>
              <a:defRPr/>
            </a:pPr>
            <a:r>
              <a:rPr lang="en-US" sz="2800" kern="0" dirty="0">
                <a:latin typeface="+mn-lt"/>
              </a:rPr>
              <a:t>A framework is a re-usable design for developing software systems</a:t>
            </a:r>
          </a:p>
          <a:p>
            <a:pPr marL="342900" indent="-342900" algn="just" eaLnBrk="0" hangingPunct="0">
              <a:spcBef>
                <a:spcPct val="20000"/>
              </a:spcBef>
              <a:buClr>
                <a:srgbClr val="003366"/>
              </a:buClr>
              <a:buFont typeface="Wingdings" pitchFamily="2" charset="2"/>
              <a:buChar char="Ø"/>
              <a:defRPr/>
            </a:pPr>
            <a:endParaRPr lang="en-US" sz="2800" kern="0" dirty="0">
              <a:latin typeface="+mn-lt"/>
            </a:endParaRPr>
          </a:p>
        </p:txBody>
      </p:sp>
    </p:spTree>
    <p:extLst>
      <p:ext uri="{BB962C8B-B14F-4D97-AF65-F5344CB8AC3E}">
        <p14:creationId xmlns:p14="http://schemas.microsoft.com/office/powerpoint/2010/main" val="220633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nodeType="afterGroup">
                            <p:stCondLst>
                              <p:cond delay="1700"/>
                            </p:stCondLst>
                            <p:childTnLst>
                              <p:par>
                                <p:cTn id="12" presetID="27" presetClass="entr" presetSubtype="0" fill="hold" grpId="0" nodeType="afterEffect">
                                  <p:stCondLst>
                                    <p:cond delay="500"/>
                                  </p:stCondLst>
                                  <p:iterate type="lt">
                                    <p:tmPct val="50000"/>
                                  </p:iterate>
                                  <p:childTnLst>
                                    <p:set>
                                      <p:cBhvr>
                                        <p:cTn id="13" dur="1" fill="hold">
                                          <p:stCondLst>
                                            <p:cond delay="0"/>
                                          </p:stCondLst>
                                        </p:cTn>
                                        <p:tgtEl>
                                          <p:spTgt spid="5"/>
                                        </p:tgtEl>
                                        <p:attrNameLst>
                                          <p:attrName>style.visibility</p:attrName>
                                        </p:attrNameLst>
                                      </p:cBhvr>
                                      <p:to>
                                        <p:strVal val="visible"/>
                                      </p:to>
                                    </p:set>
                                    <p:anim calcmode="discrete" valueType="clr">
                                      <p:cBhvr override="childStyle">
                                        <p:cTn id="14"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gtEl>
                                        <p:attrNameLst>
                                          <p:attrName>fillcolor</p:attrName>
                                        </p:attrNameLst>
                                      </p:cBhvr>
                                      <p:tavLst>
                                        <p:tav tm="0">
                                          <p:val>
                                            <p:clrVal>
                                              <a:schemeClr val="accent2"/>
                                            </p:clrVal>
                                          </p:val>
                                        </p:tav>
                                        <p:tav tm="50000">
                                          <p:val>
                                            <p:clrVal>
                                              <a:schemeClr val="hlink"/>
                                            </p:clrVal>
                                          </p:val>
                                        </p:tav>
                                      </p:tavLst>
                                    </p:anim>
                                    <p:set>
                                      <p:cBhvr>
                                        <p:cTn id="16" dur="80"/>
                                        <p:tgtEl>
                                          <p:spTgt spid="5"/>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762000"/>
          </a:xfrm>
        </p:spPr>
        <p:txBody>
          <a:bodyPr/>
          <a:lstStyle/>
          <a:p>
            <a:pPr>
              <a:defRPr/>
            </a:pPr>
            <a:r>
              <a:rPr lang="en-US" dirty="0" smtClean="0"/>
              <a:t>Why Framework?</a:t>
            </a:r>
            <a:endParaRPr lang="en-US" dirty="0"/>
          </a:p>
        </p:txBody>
      </p:sp>
      <p:sp>
        <p:nvSpPr>
          <p:cNvPr id="48131" name="Content Placeholder 2"/>
          <p:cNvSpPr>
            <a:spLocks noGrp="1"/>
          </p:cNvSpPr>
          <p:nvPr>
            <p:ph idx="1"/>
          </p:nvPr>
        </p:nvSpPr>
        <p:spPr>
          <a:xfrm>
            <a:off x="228600" y="1295400"/>
            <a:ext cx="8534400" cy="5105400"/>
          </a:xfrm>
        </p:spPr>
        <p:txBody>
          <a:bodyPr>
            <a:normAutofit lnSpcReduction="10000"/>
          </a:bodyPr>
          <a:lstStyle/>
          <a:p>
            <a:pPr algn="just"/>
            <a:r>
              <a:rPr lang="en-US" smtClean="0"/>
              <a:t>It provides ready-to-use code, libraries to help develop and glue together different components of a software system</a:t>
            </a:r>
          </a:p>
          <a:p>
            <a:pPr algn="just">
              <a:buFont typeface="Wingdings" pitchFamily="2" charset="2"/>
              <a:buNone/>
            </a:pPr>
            <a:endParaRPr lang="en-US" sz="1200" smtClean="0"/>
          </a:p>
          <a:p>
            <a:pPr algn="just"/>
            <a:r>
              <a:rPr lang="en-US" smtClean="0"/>
              <a:t>It reduces the overhead associated with common activities performed in application development</a:t>
            </a:r>
          </a:p>
          <a:p>
            <a:pPr algn="just"/>
            <a:endParaRPr lang="en-US" sz="1200" smtClean="0"/>
          </a:p>
          <a:p>
            <a:pPr algn="just"/>
            <a:r>
              <a:rPr lang="en-US" smtClean="0"/>
              <a:t>Standardized way of developing applications</a:t>
            </a:r>
          </a:p>
          <a:p>
            <a:pPr algn="just"/>
            <a:endParaRPr lang="en-US" sz="1200" smtClean="0"/>
          </a:p>
          <a:p>
            <a:pPr algn="just"/>
            <a:r>
              <a:rPr lang="en-US" smtClean="0"/>
              <a:t>Provides better control over application’s architecture</a:t>
            </a:r>
          </a:p>
        </p:txBody>
      </p:sp>
      <p:sp>
        <p:nvSpPr>
          <p:cNvPr id="4" name="Slide Number Placeholder 3"/>
          <p:cNvSpPr>
            <a:spLocks noGrp="1"/>
          </p:cNvSpPr>
          <p:nvPr>
            <p:ph type="sldNum" sz="quarter" idx="10"/>
          </p:nvPr>
        </p:nvSpPr>
        <p:spPr/>
        <p:txBody>
          <a:bodyPr/>
          <a:lstStyle/>
          <a:p>
            <a:pPr>
              <a:defRPr/>
            </a:pPr>
            <a:fld id="{0AC60EB5-0D9B-417E-8296-80DACB29070A}" type="slidenum">
              <a:rPr lang="en-US" smtClean="0"/>
              <a:pPr>
                <a:defRPr/>
              </a:pPr>
              <a:t>39</a:t>
            </a:fld>
            <a:endParaRPr lang="en-US" dirty="0"/>
          </a:p>
        </p:txBody>
      </p:sp>
    </p:spTree>
    <p:extLst>
      <p:ext uri="{BB962C8B-B14F-4D97-AF65-F5344CB8AC3E}">
        <p14:creationId xmlns:p14="http://schemas.microsoft.com/office/powerpoint/2010/main" val="426395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0" y="838200"/>
            <a:ext cx="9144000" cy="6019800"/>
          </a:xfrm>
        </p:spPr>
        <p:txBody>
          <a:bodyPr>
            <a:normAutofit/>
          </a:bodyPr>
          <a:lstStyle/>
          <a:p>
            <a:pPr algn="just"/>
            <a:r>
              <a:rPr lang="en-US" sz="2400" dirty="0" smtClean="0"/>
              <a:t>Sun Microsystems assembled - Tag Library - Collections of </a:t>
            </a:r>
            <a:r>
              <a:rPr lang="en-US" sz="2400" b="1" dirty="0" smtClean="0">
                <a:solidFill>
                  <a:schemeClr val="accent2"/>
                </a:solidFill>
              </a:rPr>
              <a:t>custom tags</a:t>
            </a:r>
            <a:r>
              <a:rPr lang="en-US" sz="2400" dirty="0" smtClean="0"/>
              <a:t> in JSP</a:t>
            </a:r>
          </a:p>
          <a:p>
            <a:pPr algn="just"/>
            <a:endParaRPr lang="en-US" sz="1200" dirty="0" smtClean="0"/>
          </a:p>
          <a:p>
            <a:pPr algn="just"/>
            <a:r>
              <a:rPr lang="en-US" sz="2400" dirty="0" smtClean="0"/>
              <a:t>Have</a:t>
            </a:r>
            <a:r>
              <a:rPr lang="en-US" sz="2400" b="1" dirty="0" smtClean="0">
                <a:solidFill>
                  <a:schemeClr val="accent2"/>
                </a:solidFill>
              </a:rPr>
              <a:t> jstl.jar</a:t>
            </a:r>
            <a:r>
              <a:rPr lang="en-US" sz="2400" dirty="0" smtClean="0"/>
              <a:t> and </a:t>
            </a:r>
            <a:r>
              <a:rPr lang="en-US" sz="2400" b="1" dirty="0" smtClean="0">
                <a:solidFill>
                  <a:schemeClr val="accent2"/>
                </a:solidFill>
              </a:rPr>
              <a:t>standard.jar</a:t>
            </a:r>
            <a:r>
              <a:rPr lang="en-US" sz="2400" dirty="0" smtClean="0"/>
              <a:t> files in the CLASSPATH, in order to use JSTL in your application</a:t>
            </a:r>
          </a:p>
          <a:p>
            <a:pPr algn="just"/>
            <a:endParaRPr lang="en-US" sz="1050" dirty="0" smtClean="0"/>
          </a:p>
          <a:p>
            <a:pPr algn="just"/>
            <a:r>
              <a:rPr lang="en-US" sz="2400" dirty="0" smtClean="0"/>
              <a:t>It provides common JSP functionalities such as</a:t>
            </a:r>
          </a:p>
          <a:p>
            <a:pPr lvl="1" algn="just"/>
            <a:r>
              <a:rPr lang="en-US" sz="2000" dirty="0" smtClean="0"/>
              <a:t>Iteration and conditional processing</a:t>
            </a:r>
          </a:p>
          <a:p>
            <a:pPr lvl="1" algn="just"/>
            <a:r>
              <a:rPr lang="en-US" sz="2000" dirty="0" smtClean="0"/>
              <a:t>Data formatting</a:t>
            </a:r>
          </a:p>
          <a:p>
            <a:pPr lvl="1" algn="just"/>
            <a:r>
              <a:rPr lang="en-US" sz="2000" dirty="0" smtClean="0"/>
              <a:t>XML manipulation </a:t>
            </a:r>
          </a:p>
          <a:p>
            <a:pPr lvl="1" algn="just"/>
            <a:r>
              <a:rPr lang="en-US" sz="2000" dirty="0" smtClean="0"/>
              <a:t>Database access </a:t>
            </a:r>
          </a:p>
        </p:txBody>
      </p:sp>
      <p:sp>
        <p:nvSpPr>
          <p:cNvPr id="115715" name="Rectangle 3"/>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a:defRPr/>
            </a:pPr>
            <a:r>
              <a:rPr lang="en-US" sz="3600" dirty="0"/>
              <a:t>JSTL – JavaServer Pages Standard Tag Library</a:t>
            </a:r>
          </a:p>
        </p:txBody>
      </p:sp>
      <p:sp>
        <p:nvSpPr>
          <p:cNvPr id="12292"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FEAEADFD-EB5C-4DD6-9C7F-1EAE9BFC22EB}" type="slidenum">
              <a:rPr lang="en-US" sz="1200" b="1">
                <a:solidFill>
                  <a:schemeClr val="bg1"/>
                </a:solidFill>
              </a:rPr>
              <a:pPr algn="ctr" eaLnBrk="1" hangingPunct="1"/>
              <a:t>4</a:t>
            </a:fld>
            <a:endParaRPr lang="en-US" sz="1200" b="1">
              <a:solidFill>
                <a:schemeClr val="bg1"/>
              </a:solidFill>
            </a:endParaRPr>
          </a:p>
        </p:txBody>
      </p:sp>
    </p:spTree>
    <p:extLst>
      <p:ext uri="{BB962C8B-B14F-4D97-AF65-F5344CB8AC3E}">
        <p14:creationId xmlns:p14="http://schemas.microsoft.com/office/powerpoint/2010/main" val="401578350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39738" y="733425"/>
            <a:ext cx="7772400" cy="1470025"/>
          </a:xfrm>
        </p:spPr>
        <p:txBody>
          <a:bodyPr/>
          <a:lstStyle/>
          <a:p>
            <a:pPr eaLnBrk="1" hangingPunct="1">
              <a:defRPr/>
            </a:pPr>
            <a:r>
              <a:rPr lang="en-US" dirty="0" smtClean="0"/>
              <a:t>JavaServer Faces</a:t>
            </a:r>
          </a:p>
        </p:txBody>
      </p:sp>
      <p:sp>
        <p:nvSpPr>
          <p:cNvPr id="49156"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0" y="6553200"/>
            <a:ext cx="2909888"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fontAlgn="auto" hangingPunct="0">
              <a:spcBef>
                <a:spcPct val="50000"/>
              </a:spcBef>
              <a:spcAft>
                <a:spcPts val="0"/>
              </a:spcAft>
              <a:buClr>
                <a:srgbClr val="0033CC"/>
              </a:buClr>
              <a:buSzPct val="155000"/>
              <a:buFont typeface="Symbol" pitchFamily="18" charset="2"/>
              <a:buNone/>
              <a:defRPr/>
            </a:pPr>
            <a:r>
              <a:rPr lang="en-US" sz="1200" dirty="0">
                <a:solidFill>
                  <a:srgbClr val="FFFFCC"/>
                </a:solidFill>
                <a:latin typeface="+mn-lt"/>
              </a:rPr>
              <a:t>ER/CORP/CRS/ED113/003</a:t>
            </a:r>
          </a:p>
        </p:txBody>
      </p:sp>
      <p:sp>
        <p:nvSpPr>
          <p:cNvPr id="57374" name="Text Box 8"/>
          <p:cNvSpPr txBox="1">
            <a:spLocks noChangeArrowheads="1"/>
          </p:cNvSpPr>
          <p:nvPr/>
        </p:nvSpPr>
        <p:spPr bwMode="auto">
          <a:xfrm>
            <a:off x="3074988" y="6553200"/>
            <a:ext cx="2078037"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fontAlgn="auto" hangingPunct="0">
              <a:spcBef>
                <a:spcPct val="50000"/>
              </a:spcBef>
              <a:spcAft>
                <a:spcPts val="0"/>
              </a:spcAft>
              <a:buClr>
                <a:srgbClr val="0033CC"/>
              </a:buClr>
              <a:buSzPct val="155000"/>
              <a:buFont typeface="Symbol" pitchFamily="18" charset="2"/>
              <a:buNone/>
              <a:defRPr/>
            </a:pPr>
            <a:r>
              <a:rPr lang="en-US" sz="1200" dirty="0">
                <a:solidFill>
                  <a:srgbClr val="FFFFCC"/>
                </a:solidFill>
                <a:latin typeface="+mn-lt"/>
              </a:rPr>
              <a:t>Ver. No.: 1.0</a:t>
            </a:r>
          </a:p>
        </p:txBody>
      </p:sp>
      <p:sp>
        <p:nvSpPr>
          <p:cNvPr id="11" name="Rectangle 6"/>
          <p:cNvSpPr>
            <a:spLocks noChangeArrowheads="1"/>
          </p:cNvSpPr>
          <p:nvPr/>
        </p:nvSpPr>
        <p:spPr bwMode="auto">
          <a:xfrm>
            <a:off x="6072188" y="6540500"/>
            <a:ext cx="3189287"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fontAlgn="auto" hangingPunct="0">
              <a:spcBef>
                <a:spcPct val="50000"/>
              </a:spcBef>
              <a:spcAft>
                <a:spcPts val="0"/>
              </a:spcAft>
              <a:defRPr/>
            </a:pPr>
            <a:r>
              <a:rPr lang="en-US" sz="1200" dirty="0">
                <a:solidFill>
                  <a:srgbClr val="FFFFCC"/>
                </a:solidFill>
                <a:latin typeface="+mn-lt"/>
              </a:rPr>
              <a:t>Copyright © 2008, Infosys Technologies Ltd.</a:t>
            </a:r>
          </a:p>
        </p:txBody>
      </p:sp>
      <p:sp>
        <p:nvSpPr>
          <p:cNvPr id="57376" name="Line 32"/>
          <p:cNvSpPr>
            <a:spLocks noChangeShapeType="1"/>
          </p:cNvSpPr>
          <p:nvPr/>
        </p:nvSpPr>
        <p:spPr bwMode="auto">
          <a:xfrm flipH="1" flipV="1">
            <a:off x="2379663" y="2946400"/>
            <a:ext cx="136048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563" y="3560763"/>
            <a:ext cx="1450975"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8775" y="4532313"/>
            <a:ext cx="520700"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332" y="4928394"/>
            <a:ext cx="1147762" cy="48895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1" y="3900487"/>
            <a:ext cx="793750" cy="835025"/>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8225" y="2401888"/>
            <a:ext cx="1358900"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1575"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79850" y="5135563"/>
            <a:ext cx="674688"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9168" name="Group 48"/>
          <p:cNvGrpSpPr>
            <a:grpSpLocks/>
          </p:cNvGrpSpPr>
          <p:nvPr/>
        </p:nvGrpSpPr>
        <p:grpSpPr bwMode="auto">
          <a:xfrm>
            <a:off x="7761288" y="241300"/>
            <a:ext cx="1033462" cy="414338"/>
            <a:chOff x="5296" y="152"/>
            <a:chExt cx="706" cy="261"/>
          </a:xfrm>
        </p:grpSpPr>
        <p:sp>
          <p:nvSpPr>
            <p:cNvPr id="49172"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73"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74"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75"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138" y="76200"/>
            <a:ext cx="6353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b="1">
                <a:solidFill>
                  <a:srgbClr val="FF9900"/>
                </a:solidFill>
              </a:rPr>
              <a:t>Education and Research</a:t>
            </a:r>
            <a:r>
              <a:rPr lang="en-US" sz="1600" b="1">
                <a:solidFill>
                  <a:srgbClr val="66CCFF"/>
                </a:solidFill>
              </a:rPr>
              <a:t> </a:t>
            </a:r>
          </a:p>
          <a:p>
            <a:pPr eaLnBrk="1" hangingPunct="1"/>
            <a:r>
              <a:rPr lang="en-US" sz="1200">
                <a:solidFill>
                  <a:srgbClr val="FFFF66"/>
                </a:solidFill>
              </a:rPr>
              <a:t>We enable you to leverage knowledge anytime, anywhere!</a:t>
            </a:r>
          </a:p>
        </p:txBody>
      </p:sp>
      <p:sp>
        <p:nvSpPr>
          <p:cNvPr id="49170" name="Text Box 46"/>
          <p:cNvSpPr txBox="1">
            <a:spLocks noChangeArrowheads="1"/>
          </p:cNvSpPr>
          <p:nvPr/>
        </p:nvSpPr>
        <p:spPr bwMode="auto">
          <a:xfrm>
            <a:off x="433388" y="2413000"/>
            <a:ext cx="4841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US"/>
          </a:p>
        </p:txBody>
      </p:sp>
      <p:sp>
        <p:nvSpPr>
          <p:cNvPr id="24" name="TextBox 23"/>
          <p:cNvSpPr txBox="1"/>
          <p:nvPr/>
        </p:nvSpPr>
        <p:spPr>
          <a:xfrm>
            <a:off x="5092700" y="6581775"/>
            <a:ext cx="1112838" cy="276225"/>
          </a:xfrm>
          <a:prstGeom prst="rect">
            <a:avLst/>
          </a:prstGeom>
          <a:noFill/>
        </p:spPr>
        <p:txBody>
          <a:bodyPr>
            <a:spAutoFit/>
          </a:bodyPr>
          <a:lstStyle/>
          <a:p>
            <a:pPr fontAlgn="auto">
              <a:spcBef>
                <a:spcPts val="0"/>
              </a:spcBef>
              <a:spcAft>
                <a:spcPts val="0"/>
              </a:spcAft>
              <a:defRPr/>
            </a:pPr>
            <a:r>
              <a:rPr lang="en-US" sz="1200" dirty="0">
                <a:solidFill>
                  <a:schemeClr val="accent3"/>
                </a:solidFill>
                <a:latin typeface="+mn-lt"/>
              </a:rPr>
              <a:t>Confidential</a:t>
            </a:r>
          </a:p>
        </p:txBody>
      </p:sp>
    </p:spTree>
    <p:extLst>
      <p:ext uri="{BB962C8B-B14F-4D97-AF65-F5344CB8AC3E}">
        <p14:creationId xmlns:p14="http://schemas.microsoft.com/office/powerpoint/2010/main" val="3995031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t>JSF Technology</a:t>
            </a:r>
            <a:endParaRPr lang="en-US" dirty="0"/>
          </a:p>
        </p:txBody>
      </p:sp>
      <p:sp>
        <p:nvSpPr>
          <p:cNvPr id="3" name="Content Placeholder 2"/>
          <p:cNvSpPr>
            <a:spLocks noGrp="1"/>
          </p:cNvSpPr>
          <p:nvPr>
            <p:ph idx="1"/>
          </p:nvPr>
        </p:nvSpPr>
        <p:spPr>
          <a:xfrm>
            <a:off x="0" y="762000"/>
            <a:ext cx="9144000" cy="6096000"/>
          </a:xfrm>
        </p:spPr>
        <p:txBody>
          <a:bodyPr>
            <a:normAutofit/>
          </a:bodyPr>
          <a:lstStyle/>
          <a:p>
            <a:pPr algn="just">
              <a:defRPr/>
            </a:pPr>
            <a:r>
              <a:rPr lang="en-US" b="1" dirty="0" smtClean="0">
                <a:effectLst>
                  <a:outerShdw blurRad="38100" dist="38100" dir="2700000" algn="tl">
                    <a:srgbClr val="000000">
                      <a:alpha val="43137"/>
                    </a:srgbClr>
                  </a:outerShdw>
                </a:effectLst>
              </a:rPr>
              <a:t>J</a:t>
            </a:r>
            <a:r>
              <a:rPr lang="en-US" dirty="0" smtClean="0"/>
              <a:t>ava</a:t>
            </a:r>
            <a:r>
              <a:rPr lang="en-US" b="1" dirty="0" smtClean="0">
                <a:effectLst>
                  <a:outerShdw blurRad="38100" dist="38100" dir="2700000" algn="tl">
                    <a:srgbClr val="000000">
                      <a:alpha val="43137"/>
                    </a:srgbClr>
                  </a:outerShdw>
                </a:effectLst>
              </a:rPr>
              <a:t>S</a:t>
            </a:r>
            <a:r>
              <a:rPr lang="en-US" dirty="0" smtClean="0"/>
              <a:t>erver </a:t>
            </a:r>
            <a:r>
              <a:rPr lang="en-US" b="1" dirty="0" smtClean="0">
                <a:effectLst>
                  <a:outerShdw blurRad="38100" dist="38100" dir="2700000" algn="tl">
                    <a:srgbClr val="000000">
                      <a:alpha val="43137"/>
                    </a:srgbClr>
                  </a:outerShdw>
                </a:effectLst>
              </a:rPr>
              <a:t>F</a:t>
            </a:r>
            <a:r>
              <a:rPr lang="en-US" dirty="0" smtClean="0"/>
              <a:t>aces(JSF) is a server-side, component-based, User Interface (UI) framework for developing web applications using Java Technology</a:t>
            </a:r>
          </a:p>
          <a:p>
            <a:pPr algn="just">
              <a:buFont typeface="Wingdings" pitchFamily="2" charset="2"/>
              <a:buNone/>
              <a:defRPr/>
            </a:pPr>
            <a:endParaRPr lang="en-US" dirty="0" smtClean="0"/>
          </a:p>
          <a:p>
            <a:pPr algn="just">
              <a:defRPr/>
            </a:pPr>
            <a:r>
              <a:rPr lang="en-US" dirty="0" smtClean="0"/>
              <a:t>The main components of JSF technology are:</a:t>
            </a:r>
          </a:p>
          <a:p>
            <a:pPr lvl="1" algn="just">
              <a:defRPr/>
            </a:pPr>
            <a:r>
              <a:rPr lang="en-US" dirty="0" smtClean="0"/>
              <a:t>An API for representing UI components and managing them</a:t>
            </a:r>
          </a:p>
          <a:p>
            <a:pPr lvl="1" algn="just">
              <a:defRPr/>
            </a:pPr>
            <a:r>
              <a:rPr lang="en-US" dirty="0" smtClean="0"/>
              <a:t>JSP custom tag libraries for representing UI components and binding them to server-side objects (beans)</a:t>
            </a:r>
          </a:p>
          <a:p>
            <a:pPr algn="just">
              <a:defRPr/>
            </a:pPr>
            <a:endParaRPr lang="en-US" dirty="0"/>
          </a:p>
        </p:txBody>
      </p:sp>
      <p:sp>
        <p:nvSpPr>
          <p:cNvPr id="4" name="Slide Number Placeholder 3"/>
          <p:cNvSpPr>
            <a:spLocks noGrp="1"/>
          </p:cNvSpPr>
          <p:nvPr>
            <p:ph type="sldNum" sz="quarter" idx="10"/>
          </p:nvPr>
        </p:nvSpPr>
        <p:spPr/>
        <p:txBody>
          <a:bodyPr/>
          <a:lstStyle/>
          <a:p>
            <a:pPr>
              <a:defRPr/>
            </a:pPr>
            <a:fld id="{94C50AA7-F3FF-4CC9-A739-733AA482D189}" type="slidenum">
              <a:rPr lang="en-US" smtClean="0"/>
              <a:pPr>
                <a:defRPr/>
              </a:pPr>
              <a:t>41</a:t>
            </a:fld>
            <a:endParaRPr lang="en-US" dirty="0"/>
          </a:p>
        </p:txBody>
      </p:sp>
    </p:spTree>
    <p:extLst>
      <p:ext uri="{BB962C8B-B14F-4D97-AF65-F5344CB8AC3E}">
        <p14:creationId xmlns:p14="http://schemas.microsoft.com/office/powerpoint/2010/main" val="38310575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838200"/>
          </a:xfrm>
        </p:spPr>
        <p:txBody>
          <a:bodyPr>
            <a:normAutofit/>
          </a:bodyPr>
          <a:lstStyle/>
          <a:p>
            <a:pPr>
              <a:defRPr/>
            </a:pPr>
            <a:r>
              <a:rPr lang="en-US" dirty="0" smtClean="0"/>
              <a:t>Java Server Faces - Introduction</a:t>
            </a:r>
          </a:p>
        </p:txBody>
      </p:sp>
      <p:sp>
        <p:nvSpPr>
          <p:cNvPr id="51203" name="Content Placeholder 2"/>
          <p:cNvSpPr>
            <a:spLocks noGrp="1"/>
          </p:cNvSpPr>
          <p:nvPr>
            <p:ph idx="1"/>
          </p:nvPr>
        </p:nvSpPr>
        <p:spPr>
          <a:xfrm>
            <a:off x="304800" y="1219200"/>
            <a:ext cx="8610600" cy="5334000"/>
          </a:xfrm>
        </p:spPr>
        <p:txBody>
          <a:bodyPr>
            <a:normAutofit lnSpcReduction="10000"/>
          </a:bodyPr>
          <a:lstStyle/>
          <a:p>
            <a:pPr algn="just"/>
            <a:r>
              <a:rPr lang="en-US" smtClean="0"/>
              <a:t>JSF is a standard specification</a:t>
            </a:r>
          </a:p>
          <a:p>
            <a:pPr algn="just"/>
            <a:r>
              <a:rPr lang="en-US" smtClean="0"/>
              <a:t>Developing MVC applications is lot easier</a:t>
            </a:r>
          </a:p>
          <a:p>
            <a:pPr algn="just"/>
            <a:r>
              <a:rPr lang="en-US" smtClean="0"/>
              <a:t>JSF offers clean separation of behavior and presentation</a:t>
            </a:r>
          </a:p>
          <a:p>
            <a:pPr algn="just"/>
            <a:r>
              <a:rPr lang="en-US" smtClean="0"/>
              <a:t>Built-in support for data validations, conversions and event handling</a:t>
            </a:r>
          </a:p>
          <a:p>
            <a:pPr algn="just"/>
            <a:r>
              <a:rPr lang="en-US" smtClean="0"/>
              <a:t>Internationalization (i18n) support</a:t>
            </a:r>
          </a:p>
          <a:p>
            <a:pPr algn="just"/>
            <a:r>
              <a:rPr lang="en-US" smtClean="0"/>
              <a:t>Extensive tool support</a:t>
            </a:r>
          </a:p>
          <a:p>
            <a:pPr algn="just"/>
            <a:r>
              <a:rPr lang="en-US" smtClean="0"/>
              <a:t>Better project management due to clear role definitions</a:t>
            </a:r>
          </a:p>
          <a:p>
            <a:pPr algn="just"/>
            <a:endParaRPr lang="en-US" smtClean="0"/>
          </a:p>
        </p:txBody>
      </p:sp>
      <p:sp>
        <p:nvSpPr>
          <p:cNvPr id="4" name="Slide Number Placeholder 3"/>
          <p:cNvSpPr>
            <a:spLocks noGrp="1"/>
          </p:cNvSpPr>
          <p:nvPr>
            <p:ph type="sldNum" sz="quarter" idx="10"/>
          </p:nvPr>
        </p:nvSpPr>
        <p:spPr/>
        <p:txBody>
          <a:bodyPr/>
          <a:lstStyle/>
          <a:p>
            <a:pPr>
              <a:defRPr/>
            </a:pPr>
            <a:fld id="{D8A7B725-60C7-499A-BE68-4D58CE8653D0}" type="slidenum">
              <a:rPr lang="en-US" smtClean="0"/>
              <a:pPr>
                <a:defRPr/>
              </a:pPr>
              <a:t>42</a:t>
            </a:fld>
            <a:endParaRPr lang="en-US" dirty="0"/>
          </a:p>
        </p:txBody>
      </p:sp>
    </p:spTree>
    <p:extLst>
      <p:ext uri="{BB962C8B-B14F-4D97-AF65-F5344CB8AC3E}">
        <p14:creationId xmlns:p14="http://schemas.microsoft.com/office/powerpoint/2010/main" val="15527686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39738" y="733425"/>
            <a:ext cx="7772400" cy="1470025"/>
          </a:xfrm>
        </p:spPr>
        <p:txBody>
          <a:bodyPr/>
          <a:lstStyle/>
          <a:p>
            <a:pPr eaLnBrk="1" hangingPunct="1">
              <a:defRPr/>
            </a:pPr>
            <a:r>
              <a:rPr lang="en-US" dirty="0" smtClean="0"/>
              <a:t>Application Development using JSF</a:t>
            </a:r>
          </a:p>
        </p:txBody>
      </p:sp>
      <p:sp>
        <p:nvSpPr>
          <p:cNvPr id="52228"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0" y="6553200"/>
            <a:ext cx="2909888"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fontAlgn="auto" hangingPunct="0">
              <a:spcBef>
                <a:spcPct val="50000"/>
              </a:spcBef>
              <a:spcAft>
                <a:spcPts val="0"/>
              </a:spcAft>
              <a:buClr>
                <a:srgbClr val="0033CC"/>
              </a:buClr>
              <a:buSzPct val="155000"/>
              <a:buFont typeface="Symbol" pitchFamily="18" charset="2"/>
              <a:buNone/>
              <a:defRPr/>
            </a:pPr>
            <a:r>
              <a:rPr lang="en-US" sz="1200" dirty="0">
                <a:solidFill>
                  <a:srgbClr val="FFFFCC"/>
                </a:solidFill>
                <a:latin typeface="+mn-lt"/>
              </a:rPr>
              <a:t>ER/CORP/CRS/ED113/003</a:t>
            </a:r>
          </a:p>
        </p:txBody>
      </p:sp>
      <p:sp>
        <p:nvSpPr>
          <p:cNvPr id="57374" name="Text Box 8"/>
          <p:cNvSpPr txBox="1">
            <a:spLocks noChangeArrowheads="1"/>
          </p:cNvSpPr>
          <p:nvPr/>
        </p:nvSpPr>
        <p:spPr bwMode="auto">
          <a:xfrm>
            <a:off x="3074988" y="6553200"/>
            <a:ext cx="2078037"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fontAlgn="auto" hangingPunct="0">
              <a:spcBef>
                <a:spcPct val="50000"/>
              </a:spcBef>
              <a:spcAft>
                <a:spcPts val="0"/>
              </a:spcAft>
              <a:buClr>
                <a:srgbClr val="0033CC"/>
              </a:buClr>
              <a:buSzPct val="155000"/>
              <a:buFont typeface="Symbol" pitchFamily="18" charset="2"/>
              <a:buNone/>
              <a:defRPr/>
            </a:pPr>
            <a:r>
              <a:rPr lang="en-US" sz="1200" dirty="0">
                <a:solidFill>
                  <a:srgbClr val="FFFFCC"/>
                </a:solidFill>
                <a:latin typeface="+mn-lt"/>
              </a:rPr>
              <a:t>Ver. No.: 1.0</a:t>
            </a:r>
          </a:p>
        </p:txBody>
      </p:sp>
      <p:sp>
        <p:nvSpPr>
          <p:cNvPr id="11" name="Rectangle 6"/>
          <p:cNvSpPr>
            <a:spLocks noChangeArrowheads="1"/>
          </p:cNvSpPr>
          <p:nvPr/>
        </p:nvSpPr>
        <p:spPr bwMode="auto">
          <a:xfrm>
            <a:off x="6072188" y="6540500"/>
            <a:ext cx="3189287"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fontAlgn="auto" hangingPunct="0">
              <a:spcBef>
                <a:spcPct val="50000"/>
              </a:spcBef>
              <a:spcAft>
                <a:spcPts val="0"/>
              </a:spcAft>
              <a:defRPr/>
            </a:pPr>
            <a:r>
              <a:rPr lang="en-US" sz="1200" dirty="0">
                <a:solidFill>
                  <a:srgbClr val="FFFFCC"/>
                </a:solidFill>
                <a:latin typeface="+mn-lt"/>
              </a:rPr>
              <a:t>Copyright © 2008, Infosys Technologies Ltd.</a:t>
            </a:r>
          </a:p>
        </p:txBody>
      </p:sp>
      <p:sp>
        <p:nvSpPr>
          <p:cNvPr id="57376" name="Line 32"/>
          <p:cNvSpPr>
            <a:spLocks noChangeShapeType="1"/>
          </p:cNvSpPr>
          <p:nvPr/>
        </p:nvSpPr>
        <p:spPr bwMode="auto">
          <a:xfrm flipH="1" flipV="1">
            <a:off x="2379663" y="2946400"/>
            <a:ext cx="136048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563" y="3560763"/>
            <a:ext cx="1450975"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8775" y="4532313"/>
            <a:ext cx="520700"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332" y="4928394"/>
            <a:ext cx="1147762" cy="48895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1" y="3900487"/>
            <a:ext cx="793750" cy="835025"/>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8225" y="2401888"/>
            <a:ext cx="1358900"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1575"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79850" y="5135563"/>
            <a:ext cx="674688"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2240" name="Group 48"/>
          <p:cNvGrpSpPr>
            <a:grpSpLocks/>
          </p:cNvGrpSpPr>
          <p:nvPr/>
        </p:nvGrpSpPr>
        <p:grpSpPr bwMode="auto">
          <a:xfrm>
            <a:off x="7761288" y="241300"/>
            <a:ext cx="1033462" cy="414338"/>
            <a:chOff x="5296" y="152"/>
            <a:chExt cx="706" cy="261"/>
          </a:xfrm>
        </p:grpSpPr>
        <p:sp>
          <p:nvSpPr>
            <p:cNvPr id="52244"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5"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6"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7"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138" y="76200"/>
            <a:ext cx="6353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b="1">
                <a:solidFill>
                  <a:srgbClr val="FF9900"/>
                </a:solidFill>
              </a:rPr>
              <a:t>Education and Research</a:t>
            </a:r>
            <a:r>
              <a:rPr lang="en-US" sz="1600" b="1">
                <a:solidFill>
                  <a:srgbClr val="66CCFF"/>
                </a:solidFill>
              </a:rPr>
              <a:t> </a:t>
            </a:r>
          </a:p>
          <a:p>
            <a:pPr eaLnBrk="1" hangingPunct="1"/>
            <a:r>
              <a:rPr lang="en-US" sz="1200">
                <a:solidFill>
                  <a:srgbClr val="FFFF66"/>
                </a:solidFill>
              </a:rPr>
              <a:t>We enable you to leverage knowledge anytime, anywhere!</a:t>
            </a:r>
          </a:p>
        </p:txBody>
      </p:sp>
      <p:sp>
        <p:nvSpPr>
          <p:cNvPr id="52242" name="Text Box 46"/>
          <p:cNvSpPr txBox="1">
            <a:spLocks noChangeArrowheads="1"/>
          </p:cNvSpPr>
          <p:nvPr/>
        </p:nvSpPr>
        <p:spPr bwMode="auto">
          <a:xfrm>
            <a:off x="433388" y="2413000"/>
            <a:ext cx="4841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US"/>
          </a:p>
        </p:txBody>
      </p:sp>
      <p:sp>
        <p:nvSpPr>
          <p:cNvPr id="24" name="TextBox 23"/>
          <p:cNvSpPr txBox="1"/>
          <p:nvPr/>
        </p:nvSpPr>
        <p:spPr>
          <a:xfrm>
            <a:off x="5092700" y="6581775"/>
            <a:ext cx="1112838" cy="276225"/>
          </a:xfrm>
          <a:prstGeom prst="rect">
            <a:avLst/>
          </a:prstGeom>
          <a:noFill/>
        </p:spPr>
        <p:txBody>
          <a:bodyPr>
            <a:spAutoFit/>
          </a:bodyPr>
          <a:lstStyle/>
          <a:p>
            <a:pPr fontAlgn="auto">
              <a:spcBef>
                <a:spcPts val="0"/>
              </a:spcBef>
              <a:spcAft>
                <a:spcPts val="0"/>
              </a:spcAft>
              <a:defRPr/>
            </a:pPr>
            <a:r>
              <a:rPr lang="en-US" sz="1200" dirty="0">
                <a:solidFill>
                  <a:schemeClr val="accent3"/>
                </a:solidFill>
                <a:latin typeface="+mn-lt"/>
              </a:rPr>
              <a:t>Confidential</a:t>
            </a:r>
          </a:p>
        </p:txBody>
      </p:sp>
    </p:spTree>
    <p:extLst>
      <p:ext uri="{BB962C8B-B14F-4D97-AF65-F5344CB8AC3E}">
        <p14:creationId xmlns:p14="http://schemas.microsoft.com/office/powerpoint/2010/main" val="2597689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868362"/>
          </a:xfrm>
        </p:spPr>
        <p:txBody>
          <a:bodyPr>
            <a:normAutofit/>
          </a:bodyPr>
          <a:lstStyle/>
          <a:p>
            <a:pPr>
              <a:defRPr/>
            </a:pPr>
            <a:r>
              <a:rPr lang="en-US" dirty="0" smtClean="0"/>
              <a:t>Elements of  JSF Application </a:t>
            </a:r>
          </a:p>
        </p:txBody>
      </p:sp>
      <p:sp>
        <p:nvSpPr>
          <p:cNvPr id="53251" name="Content Placeholder 2"/>
          <p:cNvSpPr>
            <a:spLocks noGrp="1"/>
          </p:cNvSpPr>
          <p:nvPr>
            <p:ph idx="1"/>
          </p:nvPr>
        </p:nvSpPr>
        <p:spPr>
          <a:xfrm>
            <a:off x="134938" y="1176338"/>
            <a:ext cx="8686800" cy="5105400"/>
          </a:xfrm>
        </p:spPr>
        <p:txBody>
          <a:bodyPr/>
          <a:lstStyle/>
          <a:p>
            <a:pPr algn="just">
              <a:buFont typeface="Wingdings" pitchFamily="2" charset="2"/>
              <a:buNone/>
            </a:pPr>
            <a:r>
              <a:rPr lang="en-US" smtClean="0"/>
              <a:t>A JSF application consists of:</a:t>
            </a:r>
          </a:p>
          <a:p>
            <a:pPr algn="just"/>
            <a:r>
              <a:rPr lang="en-US" smtClean="0"/>
              <a:t>Set of JSP pages</a:t>
            </a:r>
          </a:p>
          <a:p>
            <a:pPr algn="just"/>
            <a:r>
              <a:rPr lang="en-US" smtClean="0"/>
              <a:t>Set of backing beans</a:t>
            </a:r>
          </a:p>
          <a:p>
            <a:pPr algn="just"/>
            <a:r>
              <a:rPr lang="en-US" smtClean="0"/>
              <a:t>Application configuration resource file </a:t>
            </a:r>
          </a:p>
          <a:p>
            <a:pPr algn="just">
              <a:buFont typeface="Wingdings" pitchFamily="2" charset="2"/>
              <a:buNone/>
            </a:pPr>
            <a:r>
              <a:rPr lang="en-US" smtClean="0"/>
              <a:t>			(faces-config.xml)</a:t>
            </a:r>
          </a:p>
          <a:p>
            <a:pPr algn="just"/>
            <a:r>
              <a:rPr lang="en-US" smtClean="0"/>
              <a:t>A deployment descriptor (web.xml)</a:t>
            </a:r>
          </a:p>
          <a:p>
            <a:pPr algn="just"/>
            <a:r>
              <a:rPr lang="en-US" smtClean="0"/>
              <a:t>Tags representing various components (UI components, validators, converters, event handlers and listener) </a:t>
            </a:r>
          </a:p>
        </p:txBody>
      </p:sp>
      <p:sp>
        <p:nvSpPr>
          <p:cNvPr id="4" name="Slide Number Placeholder 3"/>
          <p:cNvSpPr>
            <a:spLocks noGrp="1"/>
          </p:cNvSpPr>
          <p:nvPr>
            <p:ph type="sldNum" sz="quarter" idx="10"/>
          </p:nvPr>
        </p:nvSpPr>
        <p:spPr/>
        <p:txBody>
          <a:bodyPr/>
          <a:lstStyle/>
          <a:p>
            <a:pPr>
              <a:defRPr/>
            </a:pPr>
            <a:fld id="{6976E8CC-8B0D-4A6F-AD73-B678EAA456E3}" type="slidenum">
              <a:rPr lang="en-US" smtClean="0"/>
              <a:pPr>
                <a:defRPr/>
              </a:pPr>
              <a:t>44</a:t>
            </a:fld>
            <a:endParaRPr lang="en-US" dirty="0"/>
          </a:p>
        </p:txBody>
      </p:sp>
    </p:spTree>
    <p:extLst>
      <p:ext uri="{BB962C8B-B14F-4D97-AF65-F5344CB8AC3E}">
        <p14:creationId xmlns:p14="http://schemas.microsoft.com/office/powerpoint/2010/main" val="3052986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76200"/>
            <a:ext cx="8229600" cy="715963"/>
          </a:xfrm>
        </p:spPr>
        <p:txBody>
          <a:bodyPr>
            <a:normAutofit fontScale="90000"/>
          </a:bodyPr>
          <a:lstStyle/>
          <a:p>
            <a:pPr>
              <a:defRPr/>
            </a:pPr>
            <a:r>
              <a:rPr lang="en-US" dirty="0" smtClean="0"/>
              <a:t>JSF Application Development</a:t>
            </a:r>
          </a:p>
        </p:txBody>
      </p:sp>
      <p:sp>
        <p:nvSpPr>
          <p:cNvPr id="54275" name="Content Placeholder 2"/>
          <p:cNvSpPr>
            <a:spLocks noGrp="1"/>
          </p:cNvSpPr>
          <p:nvPr>
            <p:ph idx="1"/>
          </p:nvPr>
        </p:nvSpPr>
        <p:spPr>
          <a:xfrm>
            <a:off x="65088" y="990600"/>
            <a:ext cx="8991600" cy="5410200"/>
          </a:xfrm>
        </p:spPr>
        <p:txBody>
          <a:bodyPr>
            <a:normAutofit fontScale="92500" lnSpcReduction="10000"/>
          </a:bodyPr>
          <a:lstStyle/>
          <a:p>
            <a:r>
              <a:rPr lang="en-US" smtClean="0"/>
              <a:t>JSF application development involves </a:t>
            </a:r>
          </a:p>
          <a:p>
            <a:pPr lvl="1"/>
            <a:r>
              <a:rPr lang="en-US" smtClean="0">
                <a:solidFill>
                  <a:srgbClr val="003399"/>
                </a:solidFill>
              </a:rPr>
              <a:t>Mapping</a:t>
            </a:r>
            <a:r>
              <a:rPr lang="en-US" smtClean="0"/>
              <a:t> the </a:t>
            </a:r>
            <a:r>
              <a:rPr lang="en-US" smtClean="0">
                <a:solidFill>
                  <a:srgbClr val="003399"/>
                </a:solidFill>
              </a:rPr>
              <a:t>Faces Servlet instance </a:t>
            </a:r>
            <a:r>
              <a:rPr lang="en-US" smtClean="0"/>
              <a:t>in </a:t>
            </a:r>
            <a:r>
              <a:rPr lang="en-US" smtClean="0">
                <a:solidFill>
                  <a:srgbClr val="003399"/>
                </a:solidFill>
              </a:rPr>
              <a:t>web.xml </a:t>
            </a:r>
          </a:p>
          <a:p>
            <a:pPr lvl="1"/>
            <a:r>
              <a:rPr lang="en-US" smtClean="0"/>
              <a:t>Creating </a:t>
            </a:r>
            <a:r>
              <a:rPr lang="en-US" smtClean="0">
                <a:solidFill>
                  <a:srgbClr val="003399"/>
                </a:solidFill>
              </a:rPr>
              <a:t>JSP pages </a:t>
            </a:r>
            <a:r>
              <a:rPr lang="en-US" smtClean="0"/>
              <a:t>using </a:t>
            </a:r>
            <a:r>
              <a:rPr lang="en-US" smtClean="0">
                <a:solidFill>
                  <a:srgbClr val="003399"/>
                </a:solidFill>
              </a:rPr>
              <a:t>UI component and core tags</a:t>
            </a:r>
          </a:p>
          <a:p>
            <a:pPr lvl="1"/>
            <a:r>
              <a:rPr lang="en-US" smtClean="0"/>
              <a:t>Defining </a:t>
            </a:r>
            <a:r>
              <a:rPr lang="en-US" smtClean="0">
                <a:solidFill>
                  <a:srgbClr val="003399"/>
                </a:solidFill>
              </a:rPr>
              <a:t>page navigation </a:t>
            </a:r>
            <a:r>
              <a:rPr lang="en-US" smtClean="0"/>
              <a:t>in the application configuration resource file (</a:t>
            </a:r>
            <a:r>
              <a:rPr lang="en-US" smtClean="0">
                <a:solidFill>
                  <a:srgbClr val="003399"/>
                </a:solidFill>
              </a:rPr>
              <a:t>faces-config.xml</a:t>
            </a:r>
            <a:r>
              <a:rPr lang="en-US" smtClean="0"/>
              <a:t>)</a:t>
            </a:r>
          </a:p>
          <a:p>
            <a:pPr lvl="1"/>
            <a:r>
              <a:rPr lang="en-US" smtClean="0"/>
              <a:t>Developing </a:t>
            </a:r>
            <a:r>
              <a:rPr lang="en-US" smtClean="0">
                <a:solidFill>
                  <a:srgbClr val="003399"/>
                </a:solidFill>
              </a:rPr>
              <a:t>backing beans </a:t>
            </a:r>
            <a:r>
              <a:rPr lang="en-US" smtClean="0"/>
              <a:t>and </a:t>
            </a:r>
            <a:r>
              <a:rPr lang="en-US" smtClean="0">
                <a:solidFill>
                  <a:srgbClr val="003399"/>
                </a:solidFill>
              </a:rPr>
              <a:t>model </a:t>
            </a:r>
            <a:r>
              <a:rPr lang="en-US" smtClean="0"/>
              <a:t>classes</a:t>
            </a:r>
          </a:p>
          <a:p>
            <a:pPr lvl="1"/>
            <a:r>
              <a:rPr lang="en-US" smtClean="0"/>
              <a:t>Adding </a:t>
            </a:r>
            <a:r>
              <a:rPr lang="en-US" smtClean="0">
                <a:solidFill>
                  <a:srgbClr val="003399"/>
                </a:solidFill>
              </a:rPr>
              <a:t>managed bean declarations </a:t>
            </a:r>
            <a:r>
              <a:rPr lang="en-US" smtClean="0"/>
              <a:t>to </a:t>
            </a:r>
            <a:r>
              <a:rPr lang="en-US" smtClean="0">
                <a:solidFill>
                  <a:srgbClr val="003399"/>
                </a:solidFill>
              </a:rPr>
              <a:t>faces-config.xml</a:t>
            </a:r>
          </a:p>
          <a:p>
            <a:r>
              <a:rPr lang="en-US" smtClean="0"/>
              <a:t>Deploying a JSF application involves</a:t>
            </a:r>
          </a:p>
          <a:p>
            <a:pPr lvl="1"/>
            <a:r>
              <a:rPr lang="en-US" smtClean="0"/>
              <a:t>Adding required libraries to application’s classpath</a:t>
            </a:r>
          </a:p>
          <a:p>
            <a:pPr lvl="1"/>
            <a:r>
              <a:rPr lang="en-US" smtClean="0"/>
              <a:t>Deploying the application in a Java EE App Server / web container</a:t>
            </a:r>
          </a:p>
          <a:p>
            <a:r>
              <a:rPr lang="en-US" smtClean="0"/>
              <a:t>Let us now develop the Login application using JSF</a:t>
            </a:r>
          </a:p>
          <a:p>
            <a:endParaRPr lang="en-US" smtClean="0"/>
          </a:p>
        </p:txBody>
      </p:sp>
      <p:sp>
        <p:nvSpPr>
          <p:cNvPr id="4" name="Slide Number Placeholder 3"/>
          <p:cNvSpPr>
            <a:spLocks noGrp="1"/>
          </p:cNvSpPr>
          <p:nvPr>
            <p:ph type="sldNum" sz="quarter" idx="10"/>
          </p:nvPr>
        </p:nvSpPr>
        <p:spPr/>
        <p:txBody>
          <a:bodyPr/>
          <a:lstStyle/>
          <a:p>
            <a:pPr>
              <a:defRPr/>
            </a:pPr>
            <a:fld id="{9D3E1D2F-8180-4611-8F9E-34ADAAEAB880}" type="slidenum">
              <a:rPr lang="en-US" smtClean="0"/>
              <a:pPr>
                <a:defRPr/>
              </a:pPr>
              <a:t>45</a:t>
            </a:fld>
            <a:endParaRPr lang="en-US" dirty="0"/>
          </a:p>
        </p:txBody>
      </p:sp>
    </p:spTree>
    <p:extLst>
      <p:ext uri="{BB962C8B-B14F-4D97-AF65-F5344CB8AC3E}">
        <p14:creationId xmlns:p14="http://schemas.microsoft.com/office/powerpoint/2010/main" val="1453531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944563"/>
          </a:xfrm>
        </p:spPr>
        <p:txBody>
          <a:bodyPr>
            <a:normAutofit fontScale="90000"/>
          </a:bodyPr>
          <a:lstStyle/>
          <a:p>
            <a:pPr>
              <a:defRPr/>
            </a:pPr>
            <a:r>
              <a:rPr lang="en-US" dirty="0" smtClean="0"/>
              <a:t>Step 1/5: Mapping Faces Servlet instance </a:t>
            </a:r>
            <a:endParaRPr lang="en-US" dirty="0"/>
          </a:p>
        </p:txBody>
      </p:sp>
      <p:sp>
        <p:nvSpPr>
          <p:cNvPr id="4" name="Content Placeholder 2"/>
          <p:cNvSpPr>
            <a:spLocks noGrp="1"/>
          </p:cNvSpPr>
          <p:nvPr>
            <p:ph idx="1"/>
          </p:nvPr>
        </p:nvSpPr>
        <p:spPr>
          <a:xfrm>
            <a:off x="14068" y="996460"/>
            <a:ext cx="9115864" cy="5404340"/>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fontScale="77500" lnSpcReduction="20000"/>
          </a:bodyPr>
          <a:lstStyle/>
          <a:p>
            <a:pPr>
              <a:buFont typeface="Wingdings" pitchFamily="2" charset="2"/>
              <a:buNone/>
              <a:defRPr/>
            </a:pPr>
            <a:endParaRPr lang="en-US" sz="3400" dirty="0" smtClean="0"/>
          </a:p>
          <a:p>
            <a:pPr>
              <a:buFont typeface="Wingdings" pitchFamily="2" charset="2"/>
              <a:buNone/>
              <a:defRPr/>
            </a:pPr>
            <a:endParaRPr lang="en-US" sz="3600" dirty="0" smtClean="0"/>
          </a:p>
          <a:p>
            <a:pPr>
              <a:buFont typeface="Wingdings" pitchFamily="2" charset="2"/>
              <a:buNone/>
              <a:defRPr/>
            </a:pPr>
            <a:r>
              <a:rPr lang="en-US" sz="2600" dirty="0" smtClean="0"/>
              <a:t>&lt;?xml version=</a:t>
            </a:r>
            <a:r>
              <a:rPr lang="en-US" sz="2600" i="1" dirty="0" smtClean="0"/>
              <a:t>"1.0" encoding="UTF-8"?&gt;</a:t>
            </a:r>
          </a:p>
          <a:p>
            <a:pPr>
              <a:buFont typeface="Wingdings" pitchFamily="2" charset="2"/>
              <a:buNone/>
              <a:defRPr/>
            </a:pPr>
            <a:r>
              <a:rPr lang="en-US" sz="2600" dirty="0" smtClean="0"/>
              <a:t>&lt;web-app</a:t>
            </a:r>
            <a:r>
              <a:rPr lang="en-US" sz="2600" i="1" dirty="0" smtClean="0"/>
              <a:t>&gt;</a:t>
            </a:r>
            <a:r>
              <a:rPr lang="en-US" sz="2600" dirty="0" smtClean="0"/>
              <a:t> </a:t>
            </a:r>
          </a:p>
          <a:p>
            <a:pPr>
              <a:buFont typeface="Wingdings" pitchFamily="2" charset="2"/>
              <a:buNone/>
              <a:defRPr/>
            </a:pPr>
            <a:r>
              <a:rPr lang="en-US" sz="2600" dirty="0" smtClean="0"/>
              <a:t>  &lt;servlet&gt;</a:t>
            </a:r>
          </a:p>
          <a:p>
            <a:pPr>
              <a:buFont typeface="Wingdings" pitchFamily="2" charset="2"/>
              <a:buNone/>
              <a:defRPr/>
            </a:pPr>
            <a:r>
              <a:rPr lang="en-US" sz="2600" dirty="0" smtClean="0"/>
              <a:t>    </a:t>
            </a:r>
          </a:p>
          <a:p>
            <a:pPr>
              <a:buFont typeface="Wingdings" pitchFamily="2" charset="2"/>
              <a:buNone/>
              <a:defRPr/>
            </a:pPr>
            <a:r>
              <a:rPr lang="en-US" sz="2600" dirty="0" smtClean="0"/>
              <a:t>	&lt;servlet-name&gt;</a:t>
            </a:r>
          </a:p>
          <a:p>
            <a:pPr>
              <a:buFont typeface="Wingdings" pitchFamily="2" charset="2"/>
              <a:buNone/>
              <a:defRPr/>
            </a:pPr>
            <a:r>
              <a:rPr lang="en-US" sz="2600" dirty="0" smtClean="0"/>
              <a:t>		</a:t>
            </a:r>
            <a:r>
              <a:rPr lang="en-US" sz="2600" dirty="0" smtClean="0">
                <a:solidFill>
                  <a:srgbClr val="FF0000"/>
                </a:solidFill>
              </a:rPr>
              <a:t>Faces Servlet</a:t>
            </a:r>
          </a:p>
          <a:p>
            <a:pPr>
              <a:buFont typeface="Wingdings" pitchFamily="2" charset="2"/>
              <a:buNone/>
              <a:defRPr/>
            </a:pPr>
            <a:r>
              <a:rPr lang="en-US" sz="2600" dirty="0" smtClean="0"/>
              <a:t>    &lt;/servlet-name&gt;</a:t>
            </a:r>
          </a:p>
          <a:p>
            <a:pPr>
              <a:buFont typeface="Wingdings" pitchFamily="2" charset="2"/>
              <a:buNone/>
              <a:defRPr/>
            </a:pPr>
            <a:r>
              <a:rPr lang="en-US" sz="2600" dirty="0" smtClean="0"/>
              <a:t>    </a:t>
            </a:r>
          </a:p>
          <a:p>
            <a:pPr>
              <a:buFont typeface="Wingdings" pitchFamily="2" charset="2"/>
              <a:buNone/>
              <a:defRPr/>
            </a:pPr>
            <a:r>
              <a:rPr lang="en-US" sz="2600" dirty="0" smtClean="0"/>
              <a:t>	&lt;servlet-class&gt; </a:t>
            </a:r>
          </a:p>
          <a:p>
            <a:pPr>
              <a:buFont typeface="Wingdings" pitchFamily="2" charset="2"/>
              <a:buNone/>
              <a:defRPr/>
            </a:pPr>
            <a:r>
              <a:rPr lang="en-US" sz="2600" dirty="0" smtClean="0">
                <a:solidFill>
                  <a:srgbClr val="FF0000"/>
                </a:solidFill>
              </a:rPr>
              <a:t>         javax.faces.webapp.FacesServlet</a:t>
            </a:r>
          </a:p>
          <a:p>
            <a:pPr>
              <a:buFont typeface="Wingdings" pitchFamily="2" charset="2"/>
              <a:buNone/>
              <a:defRPr/>
            </a:pPr>
            <a:r>
              <a:rPr lang="en-US" sz="2600" dirty="0" smtClean="0"/>
              <a:t>    &lt;/servlet-class&gt;</a:t>
            </a:r>
          </a:p>
          <a:p>
            <a:pPr>
              <a:buFont typeface="Wingdings" pitchFamily="2" charset="2"/>
              <a:buNone/>
              <a:defRPr/>
            </a:pPr>
            <a:r>
              <a:rPr lang="en-US" sz="2600" dirty="0" smtClean="0"/>
              <a:t>    </a:t>
            </a:r>
          </a:p>
          <a:p>
            <a:pPr>
              <a:buFont typeface="Wingdings" pitchFamily="2" charset="2"/>
              <a:buNone/>
              <a:defRPr/>
            </a:pPr>
            <a:r>
              <a:rPr lang="en-US" sz="2600" dirty="0" smtClean="0"/>
              <a:t>		</a:t>
            </a:r>
          </a:p>
          <a:p>
            <a:pPr>
              <a:buFont typeface="Wingdings" pitchFamily="2" charset="2"/>
              <a:buNone/>
              <a:defRPr/>
            </a:pPr>
            <a:r>
              <a:rPr lang="en-US" sz="2600" dirty="0" smtClean="0"/>
              <a:t>		</a:t>
            </a:r>
          </a:p>
          <a:p>
            <a:pPr>
              <a:buFont typeface="Wingdings" pitchFamily="2" charset="2"/>
              <a:buNone/>
              <a:defRPr/>
            </a:pPr>
            <a:r>
              <a:rPr lang="en-US" sz="2600" dirty="0" smtClean="0"/>
              <a:t>		</a:t>
            </a:r>
          </a:p>
          <a:p>
            <a:pPr>
              <a:buFont typeface="Wingdings" pitchFamily="2" charset="2"/>
              <a:buNone/>
              <a:defRPr/>
            </a:pPr>
            <a:endParaRPr lang="en-US" sz="2600" dirty="0" smtClean="0"/>
          </a:p>
          <a:p>
            <a:pPr>
              <a:buFont typeface="Wingdings" pitchFamily="2" charset="2"/>
              <a:buNone/>
              <a:defRPr/>
            </a:pPr>
            <a:r>
              <a:rPr lang="en-US" sz="2600" dirty="0" smtClean="0"/>
              <a:t>		&lt;load-on-startup&gt;</a:t>
            </a:r>
          </a:p>
          <a:p>
            <a:pPr>
              <a:buFont typeface="Wingdings" pitchFamily="2" charset="2"/>
              <a:buNone/>
              <a:defRPr/>
            </a:pPr>
            <a:r>
              <a:rPr lang="en-US" sz="2600" dirty="0" smtClean="0"/>
              <a:t>			</a:t>
            </a:r>
            <a:r>
              <a:rPr lang="en-US" sz="2600" dirty="0" smtClean="0">
                <a:solidFill>
                  <a:srgbClr val="FF0000"/>
                </a:solidFill>
              </a:rPr>
              <a:t>1</a:t>
            </a:r>
          </a:p>
          <a:p>
            <a:pPr>
              <a:buFont typeface="Wingdings" pitchFamily="2" charset="2"/>
              <a:buNone/>
              <a:defRPr/>
            </a:pPr>
            <a:r>
              <a:rPr lang="en-US" sz="2600" dirty="0" smtClean="0"/>
              <a:t>		&lt;/load-on-startup&gt;</a:t>
            </a:r>
          </a:p>
          <a:p>
            <a:pPr>
              <a:buFont typeface="Wingdings" pitchFamily="2" charset="2"/>
              <a:buNone/>
              <a:defRPr/>
            </a:pPr>
            <a:r>
              <a:rPr lang="en-US" sz="2600" dirty="0" smtClean="0"/>
              <a:t>  	&lt;/servlet&gt;</a:t>
            </a:r>
          </a:p>
          <a:p>
            <a:pPr>
              <a:buFont typeface="Wingdings" pitchFamily="2" charset="2"/>
              <a:buNone/>
              <a:defRPr/>
            </a:pPr>
            <a:r>
              <a:rPr lang="en-US" sz="2600" dirty="0" smtClean="0"/>
              <a:t>  	&lt;servlet-mapping&gt;</a:t>
            </a:r>
          </a:p>
          <a:p>
            <a:pPr>
              <a:buFont typeface="Wingdings" pitchFamily="2" charset="2"/>
              <a:buNone/>
              <a:defRPr/>
            </a:pPr>
            <a:r>
              <a:rPr lang="en-US" sz="2600" dirty="0" smtClean="0"/>
              <a:t>    		&lt;servlet-name&gt;</a:t>
            </a:r>
          </a:p>
          <a:p>
            <a:pPr>
              <a:buFont typeface="Wingdings" pitchFamily="2" charset="2"/>
              <a:buNone/>
              <a:defRPr/>
            </a:pPr>
            <a:r>
              <a:rPr lang="en-US" sz="2600" dirty="0" smtClean="0"/>
              <a:t>			</a:t>
            </a:r>
            <a:r>
              <a:rPr lang="en-US" sz="2600" dirty="0" smtClean="0">
                <a:solidFill>
                  <a:srgbClr val="FF0000"/>
                </a:solidFill>
              </a:rPr>
              <a:t>Faces Servlet</a:t>
            </a:r>
          </a:p>
          <a:p>
            <a:pPr>
              <a:buFont typeface="Wingdings" pitchFamily="2" charset="2"/>
              <a:buNone/>
              <a:defRPr/>
            </a:pPr>
            <a:r>
              <a:rPr lang="en-US" sz="2600" dirty="0" smtClean="0"/>
              <a:t>    		&lt;/servlet-name&gt;</a:t>
            </a:r>
          </a:p>
          <a:p>
            <a:pPr>
              <a:buFont typeface="Wingdings" pitchFamily="2" charset="2"/>
              <a:buNone/>
              <a:defRPr/>
            </a:pPr>
            <a:r>
              <a:rPr lang="en-US" sz="2600" dirty="0" smtClean="0"/>
              <a:t>    		&lt;url-pattern&gt;</a:t>
            </a:r>
          </a:p>
          <a:p>
            <a:pPr>
              <a:buFont typeface="Wingdings" pitchFamily="2" charset="2"/>
              <a:buNone/>
              <a:defRPr/>
            </a:pPr>
            <a:r>
              <a:rPr lang="en-US" sz="2600" dirty="0" smtClean="0"/>
              <a:t>			</a:t>
            </a:r>
            <a:r>
              <a:rPr lang="en-US" sz="2600" dirty="0" smtClean="0">
                <a:solidFill>
                  <a:srgbClr val="FF0000"/>
                </a:solidFill>
              </a:rPr>
              <a:t>/faces/*</a:t>
            </a:r>
          </a:p>
          <a:p>
            <a:pPr>
              <a:buFont typeface="Wingdings" pitchFamily="2" charset="2"/>
              <a:buNone/>
              <a:defRPr/>
            </a:pPr>
            <a:r>
              <a:rPr lang="en-US" sz="2600" dirty="0" smtClean="0"/>
              <a:t>		&lt;/url-pattern&gt;</a:t>
            </a:r>
          </a:p>
          <a:p>
            <a:pPr>
              <a:buFont typeface="Wingdings" pitchFamily="2" charset="2"/>
              <a:buNone/>
              <a:defRPr/>
            </a:pPr>
            <a:r>
              <a:rPr lang="en-US" sz="2600" dirty="0" smtClean="0"/>
              <a:t>  	&lt;/servlet-mapping&gt; </a:t>
            </a:r>
          </a:p>
          <a:p>
            <a:pPr>
              <a:buFont typeface="Wingdings" pitchFamily="2" charset="2"/>
              <a:buNone/>
              <a:defRPr/>
            </a:pPr>
            <a:r>
              <a:rPr lang="en-US" sz="2600" dirty="0" smtClean="0"/>
              <a:t>&lt;/web-app&gt;</a:t>
            </a:r>
          </a:p>
          <a:p>
            <a:pPr>
              <a:buFont typeface="Wingdings" pitchFamily="2" charset="2"/>
              <a:buNone/>
              <a:defRPr/>
            </a:pPr>
            <a:endParaRPr lang="en-US" sz="2600" dirty="0" smtClean="0"/>
          </a:p>
          <a:p>
            <a:pPr>
              <a:buFont typeface="Wingdings" pitchFamily="2" charset="2"/>
              <a:buNone/>
              <a:defRPr/>
            </a:pPr>
            <a:endParaRPr lang="en-US" sz="3100" dirty="0" smtClean="0"/>
          </a:p>
        </p:txBody>
      </p:sp>
      <p:sp>
        <p:nvSpPr>
          <p:cNvPr id="5" name="TextBox 4"/>
          <p:cNvSpPr txBox="1"/>
          <p:nvPr/>
        </p:nvSpPr>
        <p:spPr>
          <a:xfrm>
            <a:off x="33338" y="1019175"/>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web.xml</a:t>
            </a:r>
          </a:p>
        </p:txBody>
      </p:sp>
      <p:cxnSp>
        <p:nvCxnSpPr>
          <p:cNvPr id="6" name="Straight Connector 5"/>
          <p:cNvCxnSpPr>
            <a:stCxn id="4" idx="0"/>
            <a:endCxn id="4" idx="2"/>
          </p:cNvCxnSpPr>
          <p:nvPr/>
        </p:nvCxnSpPr>
        <p:spPr>
          <a:xfrm rot="16200000" flipH="1">
            <a:off x="1869282" y="3698081"/>
            <a:ext cx="5405438" cy="3175"/>
          </a:xfrm>
          <a:prstGeom prst="line">
            <a:avLst/>
          </a:prstGeom>
          <a:ln/>
        </p:spPr>
        <p:style>
          <a:lnRef idx="2">
            <a:schemeClr val="accent2"/>
          </a:lnRef>
          <a:fillRef idx="0">
            <a:schemeClr val="accent2"/>
          </a:fillRef>
          <a:effectRef idx="1">
            <a:schemeClr val="accent2"/>
          </a:effectRef>
          <a:fontRef idx="minor">
            <a:schemeClr val="tx1"/>
          </a:fontRef>
        </p:style>
      </p:cxnSp>
      <p:sp>
        <p:nvSpPr>
          <p:cNvPr id="7" name="Slide Number Placeholder 6"/>
          <p:cNvSpPr>
            <a:spLocks noGrp="1"/>
          </p:cNvSpPr>
          <p:nvPr>
            <p:ph type="sldNum" sz="quarter" idx="10"/>
          </p:nvPr>
        </p:nvSpPr>
        <p:spPr/>
        <p:txBody>
          <a:bodyPr/>
          <a:lstStyle/>
          <a:p>
            <a:pPr>
              <a:defRPr/>
            </a:pPr>
            <a:fld id="{F584273F-BC5A-49A6-8F2B-2AAAFC1DFEFD}" type="slidenum">
              <a:rPr lang="en-US" smtClean="0"/>
              <a:pPr>
                <a:defRPr/>
              </a:pPr>
              <a:t>46</a:t>
            </a:fld>
            <a:endParaRPr lang="en-US" dirty="0"/>
          </a:p>
        </p:txBody>
      </p:sp>
    </p:spTree>
    <p:extLst>
      <p:ext uri="{BB962C8B-B14F-4D97-AF65-F5344CB8AC3E}">
        <p14:creationId xmlns:p14="http://schemas.microsoft.com/office/powerpoint/2010/main" val="3947837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988"/>
            <a:ext cx="8763000" cy="811212"/>
          </a:xfrm>
        </p:spPr>
        <p:txBody>
          <a:bodyPr>
            <a:normAutofit/>
          </a:bodyPr>
          <a:lstStyle/>
          <a:p>
            <a:pPr>
              <a:defRPr/>
            </a:pPr>
            <a:r>
              <a:rPr lang="en-US" dirty="0" smtClean="0"/>
              <a:t>Step 2/5: Creating JSP pages </a:t>
            </a:r>
            <a:endParaRPr lang="en-US" dirty="0"/>
          </a:p>
        </p:txBody>
      </p:sp>
      <p:sp>
        <p:nvSpPr>
          <p:cNvPr id="4" name="Content Placeholder 2"/>
          <p:cNvSpPr>
            <a:spLocks noGrp="1"/>
          </p:cNvSpPr>
          <p:nvPr>
            <p:ph idx="1"/>
          </p:nvPr>
        </p:nvSpPr>
        <p:spPr>
          <a:xfrm>
            <a:off x="27712" y="1012025"/>
            <a:ext cx="9074725" cy="5354779"/>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a:bodyPr>
          <a:lstStyle/>
          <a:p>
            <a:pPr>
              <a:buFont typeface="Wingdings" pitchFamily="2" charset="2"/>
              <a:buNone/>
              <a:defRPr/>
            </a:pPr>
            <a:endParaRPr lang="en-US" dirty="0" smtClean="0"/>
          </a:p>
          <a:p>
            <a:pPr>
              <a:buFont typeface="Wingdings" pitchFamily="2" charset="2"/>
              <a:buNone/>
              <a:defRPr/>
            </a:pPr>
            <a:r>
              <a:rPr lang="it-IT" sz="1800" b="1" dirty="0" smtClean="0">
                <a:solidFill>
                  <a:schemeClr val="accent6"/>
                </a:solidFill>
              </a:rPr>
              <a:t>&lt;%@ taglib prefix="f"  uri="http://java.sun.com/jsf/core"%&gt;</a:t>
            </a:r>
          </a:p>
          <a:p>
            <a:pPr>
              <a:buFont typeface="Wingdings" pitchFamily="2" charset="2"/>
              <a:buNone/>
              <a:defRPr/>
            </a:pPr>
            <a:r>
              <a:rPr lang="pt-BR" sz="1800" b="1" dirty="0" smtClean="0">
                <a:solidFill>
                  <a:schemeClr val="accent6"/>
                </a:solidFill>
              </a:rPr>
              <a:t>&lt;%@ taglib prefix="h"  uri="http://java.sun.com/jsf/html"%&gt;</a:t>
            </a:r>
          </a:p>
          <a:p>
            <a:pPr>
              <a:buFont typeface="Wingdings" pitchFamily="2" charset="2"/>
              <a:buNone/>
              <a:defRPr/>
            </a:pPr>
            <a:endParaRPr lang="en-US" sz="2000" dirty="0" smtClean="0"/>
          </a:p>
          <a:p>
            <a:pPr>
              <a:buFont typeface="Wingdings" pitchFamily="2" charset="2"/>
              <a:buNone/>
              <a:defRPr/>
            </a:pPr>
            <a:r>
              <a:rPr lang="en-US" sz="2000" dirty="0" smtClean="0"/>
              <a:t>&lt;html&gt;</a:t>
            </a:r>
          </a:p>
          <a:p>
            <a:pPr>
              <a:buFont typeface="Wingdings" pitchFamily="2" charset="2"/>
              <a:buNone/>
              <a:defRPr/>
            </a:pPr>
            <a:r>
              <a:rPr lang="en-US" sz="2000" dirty="0" smtClean="0"/>
              <a:t>&lt;body&gt;</a:t>
            </a:r>
          </a:p>
          <a:p>
            <a:pPr>
              <a:buFont typeface="Wingdings" pitchFamily="2" charset="2"/>
              <a:buNone/>
              <a:defRPr/>
            </a:pPr>
            <a:r>
              <a:rPr lang="en-US" sz="2000" b="1" dirty="0" smtClean="0">
                <a:solidFill>
                  <a:schemeClr val="accent6"/>
                </a:solidFill>
              </a:rPr>
              <a:t>&lt;f:view&gt;</a:t>
            </a:r>
          </a:p>
          <a:p>
            <a:pPr>
              <a:buFont typeface="Wingdings" pitchFamily="2" charset="2"/>
              <a:buNone/>
              <a:defRPr/>
            </a:pPr>
            <a:r>
              <a:rPr lang="en-US" sz="2000" b="1" dirty="0" smtClean="0">
                <a:solidFill>
                  <a:schemeClr val="accent6"/>
                </a:solidFill>
              </a:rPr>
              <a:t>    &lt;h:form </a:t>
            </a:r>
            <a:r>
              <a:rPr lang="en-US" sz="2000" dirty="0" smtClean="0"/>
              <a:t>id=“loginform”&gt;</a:t>
            </a:r>
          </a:p>
          <a:p>
            <a:pPr>
              <a:buFont typeface="Wingdings" pitchFamily="2" charset="2"/>
              <a:buNone/>
              <a:defRPr/>
            </a:pPr>
            <a:r>
              <a:rPr lang="en-US" sz="2000" dirty="0" smtClean="0"/>
              <a:t>	</a:t>
            </a:r>
            <a:r>
              <a:rPr lang="en-US" sz="2000" b="1" dirty="0" smtClean="0">
                <a:solidFill>
                  <a:schemeClr val="accent6"/>
                </a:solidFill>
              </a:rPr>
              <a:t>&lt;h:outputText </a:t>
            </a:r>
            <a:r>
              <a:rPr lang="en-US" sz="2000" dirty="0" smtClean="0"/>
              <a:t>value=“LoginId:” /&gt;</a:t>
            </a:r>
          </a:p>
          <a:p>
            <a:pPr>
              <a:buFont typeface="Wingdings" pitchFamily="2" charset="2"/>
              <a:buNone/>
              <a:defRPr/>
            </a:pPr>
            <a:r>
              <a:rPr lang="en-US" sz="2000" dirty="0" smtClean="0"/>
              <a:t>	</a:t>
            </a:r>
            <a:r>
              <a:rPr lang="en-US" sz="2000" b="1" dirty="0" smtClean="0">
                <a:solidFill>
                  <a:schemeClr val="accent6"/>
                </a:solidFill>
              </a:rPr>
              <a:t>&lt;h:inputText </a:t>
            </a:r>
            <a:r>
              <a:rPr lang="en-US" sz="2000" dirty="0" smtClean="0"/>
              <a:t>id=“username”	              	         maxlength="4" /&gt;</a:t>
            </a:r>
          </a:p>
          <a:p>
            <a:pPr>
              <a:buFont typeface="Wingdings" pitchFamily="2" charset="2"/>
              <a:buNone/>
              <a:defRPr/>
            </a:pPr>
            <a:r>
              <a:rPr lang="en-US" sz="2000" dirty="0" smtClean="0"/>
              <a:t>	&lt;br/&gt;</a:t>
            </a:r>
          </a:p>
          <a:p>
            <a:pPr>
              <a:buFont typeface="Wingdings" pitchFamily="2" charset="2"/>
              <a:buNone/>
              <a:defRPr/>
            </a:pPr>
            <a:r>
              <a:rPr lang="en-US" sz="2000" dirty="0" smtClean="0"/>
              <a:t>	</a:t>
            </a:r>
          </a:p>
          <a:p>
            <a:pPr>
              <a:buFont typeface="Wingdings" pitchFamily="2" charset="2"/>
              <a:buNone/>
              <a:defRPr/>
            </a:pPr>
            <a:r>
              <a:rPr lang="en-US" sz="2000" dirty="0" smtClean="0"/>
              <a:t>	</a:t>
            </a:r>
          </a:p>
          <a:p>
            <a:pPr>
              <a:buFont typeface="Wingdings" pitchFamily="2" charset="2"/>
              <a:buNone/>
              <a:defRPr/>
            </a:pPr>
            <a:endParaRPr lang="en-US" sz="1100" dirty="0" smtClean="0"/>
          </a:p>
          <a:p>
            <a:pPr>
              <a:buFont typeface="Wingdings" pitchFamily="2" charset="2"/>
              <a:buNone/>
              <a:defRPr/>
            </a:pPr>
            <a:r>
              <a:rPr lang="en-US" sz="2000" dirty="0" smtClean="0"/>
              <a:t>	&lt;h:outputText value=“Password:”  /&gt;</a:t>
            </a:r>
          </a:p>
          <a:p>
            <a:pPr>
              <a:buFont typeface="Wingdings" pitchFamily="2" charset="2"/>
              <a:buNone/>
              <a:defRPr/>
            </a:pPr>
            <a:r>
              <a:rPr lang="en-US" sz="2000" dirty="0" smtClean="0"/>
              <a:t>	</a:t>
            </a:r>
            <a:r>
              <a:rPr lang="en-US" sz="2000" b="1" dirty="0" smtClean="0">
                <a:solidFill>
                  <a:schemeClr val="accent6"/>
                </a:solidFill>
              </a:rPr>
              <a:t>&lt;h:inputSecret </a:t>
            </a:r>
            <a:r>
              <a:rPr lang="en-US" sz="2000" dirty="0" smtClean="0"/>
              <a:t>id="password"  /&gt;</a:t>
            </a:r>
          </a:p>
          <a:p>
            <a:pPr>
              <a:buFont typeface="Wingdings" pitchFamily="2" charset="2"/>
              <a:buNone/>
              <a:defRPr/>
            </a:pPr>
            <a:r>
              <a:rPr lang="en-US" sz="2000" dirty="0" smtClean="0"/>
              <a:t>	&lt;br/&gt;</a:t>
            </a:r>
          </a:p>
          <a:p>
            <a:pPr>
              <a:buFont typeface="Wingdings" pitchFamily="2" charset="2"/>
              <a:buNone/>
              <a:defRPr/>
            </a:pPr>
            <a:r>
              <a:rPr lang="en-US" sz="2000" dirty="0" smtClean="0"/>
              <a:t>	</a:t>
            </a:r>
            <a:r>
              <a:rPr lang="en-US" sz="2000" b="1" dirty="0" smtClean="0">
                <a:solidFill>
                  <a:schemeClr val="accent6"/>
                </a:solidFill>
              </a:rPr>
              <a:t>&lt;h:commandButton </a:t>
            </a:r>
            <a:r>
              <a:rPr lang="en-US" sz="2000" dirty="0" smtClean="0"/>
              <a:t>id="login" </a:t>
            </a:r>
          </a:p>
          <a:p>
            <a:pPr>
              <a:buFont typeface="Wingdings" pitchFamily="2" charset="2"/>
              <a:buNone/>
              <a:defRPr/>
            </a:pPr>
            <a:r>
              <a:rPr lang="en-US" sz="2000" dirty="0" smtClean="0"/>
              <a:t>	value=" Login "  action=“success" /&gt;</a:t>
            </a:r>
          </a:p>
          <a:p>
            <a:pPr>
              <a:buFont typeface="Wingdings" pitchFamily="2" charset="2"/>
              <a:buNone/>
              <a:defRPr/>
            </a:pPr>
            <a:r>
              <a:rPr lang="en-US" sz="2000" dirty="0" smtClean="0"/>
              <a:t>	&lt;h:commandButton id="reset" 	type="reset" value=" Reset " /&gt;</a:t>
            </a:r>
          </a:p>
          <a:p>
            <a:pPr>
              <a:buFont typeface="Wingdings" pitchFamily="2" charset="2"/>
              <a:buNone/>
              <a:defRPr/>
            </a:pPr>
            <a:r>
              <a:rPr lang="en-US" sz="2000" dirty="0" smtClean="0"/>
              <a:t>	&lt;br/&gt;</a:t>
            </a:r>
          </a:p>
          <a:p>
            <a:pPr>
              <a:buFont typeface="Wingdings" pitchFamily="2" charset="2"/>
              <a:buNone/>
              <a:defRPr/>
            </a:pPr>
            <a:r>
              <a:rPr lang="en-US" sz="2000" dirty="0" smtClean="0"/>
              <a:t>    &lt;/h:form&gt;	</a:t>
            </a:r>
          </a:p>
          <a:p>
            <a:pPr>
              <a:buFont typeface="Wingdings" pitchFamily="2" charset="2"/>
              <a:buNone/>
              <a:defRPr/>
            </a:pPr>
            <a:r>
              <a:rPr lang="en-US" sz="2000" dirty="0" smtClean="0"/>
              <a:t>&lt;/f:view&gt; </a:t>
            </a:r>
          </a:p>
          <a:p>
            <a:pPr>
              <a:buFont typeface="Wingdings" pitchFamily="2" charset="2"/>
              <a:buNone/>
              <a:defRPr/>
            </a:pPr>
            <a:r>
              <a:rPr lang="en-US" sz="2000" dirty="0" smtClean="0"/>
              <a:t>&lt;/body&gt;</a:t>
            </a:r>
          </a:p>
          <a:p>
            <a:pPr>
              <a:buFont typeface="Wingdings" pitchFamily="2" charset="2"/>
              <a:buNone/>
              <a:defRPr/>
            </a:pPr>
            <a:r>
              <a:rPr lang="en-US" sz="2000" dirty="0" smtClean="0"/>
              <a:t>&lt;/html&gt;</a:t>
            </a:r>
          </a:p>
        </p:txBody>
      </p:sp>
      <p:sp>
        <p:nvSpPr>
          <p:cNvPr id="5" name="TextBox 4"/>
          <p:cNvSpPr txBox="1"/>
          <p:nvPr/>
        </p:nvSpPr>
        <p:spPr>
          <a:xfrm>
            <a:off x="41275" y="1028700"/>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login.jsp</a:t>
            </a:r>
          </a:p>
        </p:txBody>
      </p:sp>
      <p:cxnSp>
        <p:nvCxnSpPr>
          <p:cNvPr id="6" name="Straight Connector 5"/>
          <p:cNvCxnSpPr>
            <a:stCxn id="4" idx="0"/>
            <a:endCxn id="4" idx="2"/>
          </p:cNvCxnSpPr>
          <p:nvPr/>
        </p:nvCxnSpPr>
        <p:spPr>
          <a:xfrm rot="16200000" flipH="1">
            <a:off x="1887538" y="3689350"/>
            <a:ext cx="5354638" cy="1587"/>
          </a:xfrm>
          <a:prstGeom prst="line">
            <a:avLst/>
          </a:prstGeom>
          <a:ln/>
        </p:spPr>
        <p:style>
          <a:lnRef idx="2">
            <a:schemeClr val="accent2"/>
          </a:lnRef>
          <a:fillRef idx="0">
            <a:schemeClr val="accent2"/>
          </a:fillRef>
          <a:effectRef idx="1">
            <a:schemeClr val="accent2"/>
          </a:effectRef>
          <a:fontRef idx="minor">
            <a:schemeClr val="tx1"/>
          </a:fontRef>
        </p:style>
      </p:cxnSp>
      <p:sp>
        <p:nvSpPr>
          <p:cNvPr id="7" name="Slide Number Placeholder 6"/>
          <p:cNvSpPr>
            <a:spLocks noGrp="1"/>
          </p:cNvSpPr>
          <p:nvPr>
            <p:ph type="sldNum" sz="quarter" idx="10"/>
          </p:nvPr>
        </p:nvSpPr>
        <p:spPr/>
        <p:txBody>
          <a:bodyPr/>
          <a:lstStyle/>
          <a:p>
            <a:pPr>
              <a:defRPr/>
            </a:pPr>
            <a:fld id="{2C64D018-A9EC-4F1A-952F-308AE84767C6}" type="slidenum">
              <a:rPr lang="en-US" smtClean="0"/>
              <a:pPr>
                <a:defRPr/>
              </a:pPr>
              <a:t>47</a:t>
            </a:fld>
            <a:endParaRPr lang="en-US" dirty="0"/>
          </a:p>
        </p:txBody>
      </p:sp>
    </p:spTree>
    <p:extLst>
      <p:ext uri="{BB962C8B-B14F-4D97-AF65-F5344CB8AC3E}">
        <p14:creationId xmlns:p14="http://schemas.microsoft.com/office/powerpoint/2010/main" val="289512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838200"/>
          </a:xfrm>
        </p:spPr>
        <p:txBody>
          <a:bodyPr>
            <a:normAutofit/>
          </a:bodyPr>
          <a:lstStyle/>
          <a:p>
            <a:pPr>
              <a:defRPr/>
            </a:pPr>
            <a:r>
              <a:rPr lang="en-US" dirty="0" smtClean="0"/>
              <a:t>Step 3/5:Defining Page Navigation</a:t>
            </a:r>
            <a:endParaRPr lang="en-US" dirty="0"/>
          </a:p>
        </p:txBody>
      </p:sp>
      <p:sp>
        <p:nvSpPr>
          <p:cNvPr id="4" name="Content Placeholder 2"/>
          <p:cNvSpPr>
            <a:spLocks noGrp="1"/>
          </p:cNvSpPr>
          <p:nvPr>
            <p:ph idx="1"/>
          </p:nvPr>
        </p:nvSpPr>
        <p:spPr>
          <a:xfrm>
            <a:off x="26858" y="990600"/>
            <a:ext cx="9103074" cy="5486400"/>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a:bodyPr>
          <a:lstStyle/>
          <a:p>
            <a:pPr>
              <a:buFont typeface="Wingdings" pitchFamily="2" charset="2"/>
              <a:buNone/>
              <a:defRPr/>
            </a:pPr>
            <a:endParaRPr lang="en-US" dirty="0" smtClean="0"/>
          </a:p>
          <a:p>
            <a:pPr>
              <a:buFont typeface="Wingdings" pitchFamily="2" charset="2"/>
              <a:buNone/>
              <a:defRPr/>
            </a:pPr>
            <a:r>
              <a:rPr lang="en-US" sz="1800" b="1" dirty="0" smtClean="0"/>
              <a:t>&lt;faces-config</a:t>
            </a:r>
            <a:r>
              <a:rPr lang="en-US" sz="1800" b="1" i="1" dirty="0" smtClean="0"/>
              <a:t>&gt;</a:t>
            </a:r>
          </a:p>
          <a:p>
            <a:pPr>
              <a:buFont typeface="Wingdings" pitchFamily="2" charset="2"/>
              <a:buNone/>
              <a:defRPr/>
            </a:pPr>
            <a:r>
              <a:rPr lang="en-US" sz="1800" b="1" dirty="0" smtClean="0"/>
              <a:t>	&lt;navigation-rule&gt;</a:t>
            </a:r>
          </a:p>
          <a:p>
            <a:pPr>
              <a:buFont typeface="Wingdings" pitchFamily="2" charset="2"/>
              <a:buNone/>
              <a:defRPr/>
            </a:pPr>
            <a:r>
              <a:rPr lang="en-US" sz="1800" b="1" dirty="0" smtClean="0"/>
              <a:t>		&lt;from-view-id&gt;</a:t>
            </a:r>
          </a:p>
          <a:p>
            <a:pPr>
              <a:buFont typeface="Wingdings" pitchFamily="2" charset="2"/>
              <a:buNone/>
              <a:defRPr/>
            </a:pPr>
            <a:r>
              <a:rPr lang="en-US" sz="1800" b="1" dirty="0" smtClean="0"/>
              <a:t>		        </a:t>
            </a:r>
            <a:r>
              <a:rPr lang="en-US" sz="1800" b="1" dirty="0" smtClean="0">
                <a:solidFill>
                  <a:srgbClr val="FF0000"/>
                </a:solidFill>
              </a:rPr>
              <a:t>/login.jsp</a:t>
            </a:r>
          </a:p>
          <a:p>
            <a:pPr>
              <a:buFont typeface="Wingdings" pitchFamily="2" charset="2"/>
              <a:buNone/>
              <a:defRPr/>
            </a:pPr>
            <a:r>
              <a:rPr lang="en-US" sz="1800" b="1" dirty="0" smtClean="0"/>
              <a:t>	  	&lt;/from-view-id&gt;</a:t>
            </a:r>
          </a:p>
          <a:p>
            <a:pPr>
              <a:buFont typeface="Wingdings" pitchFamily="2" charset="2"/>
              <a:buNone/>
              <a:defRPr/>
            </a:pPr>
            <a:r>
              <a:rPr lang="en-US" sz="1800" b="1" dirty="0" smtClean="0"/>
              <a:t>    	 	&lt;navigation-case&gt;</a:t>
            </a:r>
          </a:p>
          <a:p>
            <a:pPr>
              <a:buFont typeface="Wingdings" pitchFamily="2" charset="2"/>
              <a:buNone/>
              <a:defRPr/>
            </a:pPr>
            <a:r>
              <a:rPr lang="en-US" sz="1800" b="1" dirty="0" smtClean="0"/>
              <a:t>	  	          &lt;from-outcome&gt;</a:t>
            </a:r>
          </a:p>
          <a:p>
            <a:pPr>
              <a:buFont typeface="Wingdings" pitchFamily="2" charset="2"/>
              <a:buNone/>
              <a:defRPr/>
            </a:pPr>
            <a:r>
              <a:rPr lang="en-US" sz="1800" b="1" dirty="0" smtClean="0">
                <a:solidFill>
                  <a:srgbClr val="FF0000"/>
                </a:solidFill>
              </a:rPr>
              <a:t>		    	 success</a:t>
            </a:r>
          </a:p>
          <a:p>
            <a:pPr>
              <a:buFont typeface="Wingdings" pitchFamily="2" charset="2"/>
              <a:buNone/>
              <a:defRPr/>
            </a:pPr>
            <a:r>
              <a:rPr lang="en-US" sz="1800" b="1" dirty="0" smtClean="0"/>
              <a:t>	  	          &lt;/from-outcome&gt;</a:t>
            </a:r>
          </a:p>
          <a:p>
            <a:pPr>
              <a:buFont typeface="Wingdings" pitchFamily="2" charset="2"/>
              <a:buNone/>
              <a:defRPr/>
            </a:pPr>
            <a:r>
              <a:rPr lang="en-US" sz="1800" b="1" dirty="0" smtClean="0"/>
              <a:t>	  	          &lt;to-view-id&gt;</a:t>
            </a:r>
          </a:p>
          <a:p>
            <a:pPr>
              <a:buFont typeface="Wingdings" pitchFamily="2" charset="2"/>
              <a:buNone/>
              <a:defRPr/>
            </a:pPr>
            <a:r>
              <a:rPr lang="en-US" sz="1800" b="1" dirty="0" smtClean="0">
                <a:solidFill>
                  <a:srgbClr val="FF0000"/>
                </a:solidFill>
              </a:rPr>
              <a:t>			/home.jsp</a:t>
            </a:r>
          </a:p>
          <a:p>
            <a:pPr>
              <a:buFont typeface="Wingdings" pitchFamily="2" charset="2"/>
              <a:buNone/>
              <a:defRPr/>
            </a:pPr>
            <a:r>
              <a:rPr lang="en-US" sz="1800" b="1" dirty="0" smtClean="0"/>
              <a:t>	  	          &lt;/to-view-id&gt;</a:t>
            </a:r>
          </a:p>
          <a:p>
            <a:pPr>
              <a:buFont typeface="Wingdings" pitchFamily="2" charset="2"/>
              <a:buNone/>
              <a:defRPr/>
            </a:pPr>
            <a:r>
              <a:rPr lang="en-US" sz="1800" b="1" dirty="0" smtClean="0"/>
              <a:t>    		&lt;/navigation-case&gt;</a:t>
            </a:r>
          </a:p>
          <a:p>
            <a:pPr>
              <a:buFont typeface="Wingdings" pitchFamily="2" charset="2"/>
              <a:buNone/>
              <a:defRPr/>
            </a:pPr>
            <a:r>
              <a:rPr lang="en-US" sz="1800" b="1" dirty="0" smtClean="0"/>
              <a:t>	&lt;/navigation-rule&gt;</a:t>
            </a:r>
          </a:p>
          <a:p>
            <a:pPr>
              <a:buFont typeface="Wingdings" pitchFamily="2" charset="2"/>
              <a:buNone/>
              <a:defRPr/>
            </a:pPr>
            <a:r>
              <a:rPr lang="en-US" sz="1800" b="1" dirty="0" smtClean="0"/>
              <a:t>&lt;/faces-config&gt;</a:t>
            </a:r>
          </a:p>
          <a:p>
            <a:pPr>
              <a:buFont typeface="Wingdings" pitchFamily="2" charset="2"/>
              <a:buNone/>
              <a:defRPr/>
            </a:pPr>
            <a:endParaRPr lang="en-US" sz="2000" dirty="0" smtClean="0"/>
          </a:p>
          <a:p>
            <a:pPr>
              <a:buFont typeface="Wingdings" pitchFamily="2" charset="2"/>
              <a:buNone/>
              <a:defRPr/>
            </a:pPr>
            <a:endParaRPr lang="en-US" sz="3600" dirty="0" smtClean="0">
              <a:solidFill>
                <a:srgbClr val="FF0000"/>
              </a:solidFill>
            </a:endParaRPr>
          </a:p>
        </p:txBody>
      </p:sp>
      <p:sp>
        <p:nvSpPr>
          <p:cNvPr id="5" name="TextBox 4"/>
          <p:cNvSpPr txBox="1"/>
          <p:nvPr/>
        </p:nvSpPr>
        <p:spPr>
          <a:xfrm>
            <a:off x="47625" y="993775"/>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faces-config.xml</a:t>
            </a:r>
          </a:p>
        </p:txBody>
      </p:sp>
      <p:cxnSp>
        <p:nvCxnSpPr>
          <p:cNvPr id="6" name="Straight Connector 5"/>
          <p:cNvCxnSpPr>
            <a:stCxn id="4" idx="0"/>
            <a:endCxn id="4" idx="2"/>
          </p:cNvCxnSpPr>
          <p:nvPr/>
        </p:nvCxnSpPr>
        <p:spPr>
          <a:xfrm rot="16200000" flipH="1">
            <a:off x="1835944" y="3734594"/>
            <a:ext cx="548640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7" name="Slide Number Placeholder 6"/>
          <p:cNvSpPr>
            <a:spLocks noGrp="1"/>
          </p:cNvSpPr>
          <p:nvPr>
            <p:ph type="sldNum" sz="quarter" idx="10"/>
          </p:nvPr>
        </p:nvSpPr>
        <p:spPr/>
        <p:txBody>
          <a:bodyPr/>
          <a:lstStyle/>
          <a:p>
            <a:pPr>
              <a:defRPr/>
            </a:pPr>
            <a:fld id="{6B6AE8F1-FCF7-45D9-B787-52E989F63685}" type="slidenum">
              <a:rPr lang="en-US" smtClean="0"/>
              <a:pPr>
                <a:defRPr/>
              </a:pPr>
              <a:t>48</a:t>
            </a:fld>
            <a:endParaRPr lang="en-US" dirty="0"/>
          </a:p>
        </p:txBody>
      </p:sp>
      <p:pic>
        <p:nvPicPr>
          <p:cNvPr id="52226" name="Picture 2"/>
          <p:cNvPicPr>
            <a:picLocks noChangeAspect="1" noChangeArrowheads="1"/>
          </p:cNvPicPr>
          <p:nvPr/>
        </p:nvPicPr>
        <p:blipFill>
          <a:blip r:embed="rId3"/>
          <a:srcRect/>
          <a:stretch>
            <a:fillRect/>
          </a:stretch>
        </p:blipFill>
        <p:spPr bwMode="auto">
          <a:xfrm>
            <a:off x="4876800" y="2895600"/>
            <a:ext cx="3840163" cy="1295400"/>
          </a:xfrm>
          <a:prstGeom prst="rect">
            <a:avLst/>
          </a:prstGeom>
          <a:noFill/>
          <a:ln w="9525">
            <a:solidFill>
              <a:schemeClr val="accent4"/>
            </a:solidFill>
            <a:miter lim="800000"/>
            <a:headEnd/>
            <a:tailEnd/>
          </a:ln>
        </p:spPr>
      </p:pic>
    </p:spTree>
    <p:extLst>
      <p:ext uri="{BB962C8B-B14F-4D97-AF65-F5344CB8AC3E}">
        <p14:creationId xmlns:p14="http://schemas.microsoft.com/office/powerpoint/2010/main" val="1579150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2700" y="1004888"/>
            <a:ext cx="3783013" cy="5395912"/>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nSpc>
                <a:spcPct val="80000"/>
              </a:lnSpc>
              <a:buFont typeface="Wingdings" pitchFamily="2" charset="2"/>
              <a:buNone/>
              <a:defRPr/>
            </a:pPr>
            <a:endParaRPr lang="en-US" sz="1600" dirty="0" smtClean="0"/>
          </a:p>
          <a:p>
            <a:pPr>
              <a:lnSpc>
                <a:spcPct val="80000"/>
              </a:lnSpc>
              <a:buFont typeface="Wingdings" pitchFamily="2" charset="2"/>
              <a:buNone/>
              <a:defRPr/>
            </a:pPr>
            <a:endParaRPr lang="en-US" sz="1600" dirty="0" smtClean="0"/>
          </a:p>
          <a:p>
            <a:pPr>
              <a:lnSpc>
                <a:spcPct val="80000"/>
              </a:lnSpc>
              <a:buFont typeface="Wingdings" pitchFamily="2" charset="2"/>
              <a:buNone/>
              <a:defRPr/>
            </a:pPr>
            <a:endParaRPr lang="en-US" sz="1900" b="1" dirty="0" smtClean="0"/>
          </a:p>
          <a:p>
            <a:pPr>
              <a:lnSpc>
                <a:spcPct val="80000"/>
              </a:lnSpc>
              <a:buFont typeface="Wingdings" pitchFamily="2" charset="2"/>
              <a:buNone/>
              <a:defRPr/>
            </a:pPr>
            <a:r>
              <a:rPr lang="en-US" sz="1700" b="1" dirty="0" smtClean="0"/>
              <a:t>package com.infy.enr;</a:t>
            </a:r>
          </a:p>
          <a:p>
            <a:pPr>
              <a:lnSpc>
                <a:spcPct val="80000"/>
              </a:lnSpc>
              <a:buFont typeface="Wingdings" pitchFamily="2" charset="2"/>
              <a:buNone/>
              <a:defRPr/>
            </a:pPr>
            <a:endParaRPr lang="en-US" sz="1700" b="1" dirty="0" smtClean="0"/>
          </a:p>
          <a:p>
            <a:pPr>
              <a:lnSpc>
                <a:spcPct val="80000"/>
              </a:lnSpc>
              <a:buFont typeface="Wingdings" pitchFamily="2" charset="2"/>
              <a:buNone/>
              <a:defRPr/>
            </a:pPr>
            <a:r>
              <a:rPr lang="en-US" sz="1700" b="1" dirty="0" smtClean="0"/>
              <a:t>public class LoginBean {</a:t>
            </a:r>
          </a:p>
          <a:p>
            <a:pPr>
              <a:lnSpc>
                <a:spcPct val="80000"/>
              </a:lnSpc>
              <a:buFont typeface="Wingdings" pitchFamily="2" charset="2"/>
              <a:buNone/>
              <a:defRPr/>
            </a:pPr>
            <a:endParaRPr lang="en-US" sz="1700" b="1" dirty="0" smtClean="0"/>
          </a:p>
          <a:p>
            <a:pPr>
              <a:lnSpc>
                <a:spcPct val="80000"/>
              </a:lnSpc>
              <a:buFont typeface="Wingdings" pitchFamily="2" charset="2"/>
              <a:buNone/>
              <a:defRPr/>
            </a:pPr>
            <a:r>
              <a:rPr lang="en-US" sz="1700" b="1" dirty="0" smtClean="0"/>
              <a:t>    private Integer loginId;</a:t>
            </a:r>
          </a:p>
          <a:p>
            <a:pPr>
              <a:lnSpc>
                <a:spcPct val="80000"/>
              </a:lnSpc>
              <a:buFont typeface="Wingdings" pitchFamily="2" charset="2"/>
              <a:buNone/>
              <a:defRPr/>
            </a:pPr>
            <a:r>
              <a:rPr lang="en-US" sz="1700" b="1" dirty="0" smtClean="0"/>
              <a:t>    private String password;</a:t>
            </a:r>
          </a:p>
          <a:p>
            <a:pPr>
              <a:lnSpc>
                <a:spcPct val="80000"/>
              </a:lnSpc>
              <a:buFont typeface="Wingdings" pitchFamily="2" charset="2"/>
              <a:buNone/>
              <a:defRPr/>
            </a:pPr>
            <a:r>
              <a:rPr lang="en-US" sz="1700" b="1" dirty="0" smtClean="0"/>
              <a:t>    private String message;</a:t>
            </a:r>
          </a:p>
          <a:p>
            <a:pPr>
              <a:lnSpc>
                <a:spcPct val="80000"/>
              </a:lnSpc>
              <a:buFont typeface="Wingdings" pitchFamily="2" charset="2"/>
              <a:buNone/>
              <a:defRPr/>
            </a:pPr>
            <a:endParaRPr lang="en-US" sz="1700" b="1" dirty="0" smtClean="0"/>
          </a:p>
          <a:p>
            <a:pPr>
              <a:lnSpc>
                <a:spcPct val="80000"/>
              </a:lnSpc>
              <a:buFont typeface="Wingdings" pitchFamily="2" charset="2"/>
              <a:buNone/>
              <a:defRPr/>
            </a:pPr>
            <a:r>
              <a:rPr lang="en-US" sz="1700" b="1" dirty="0" smtClean="0">
                <a:solidFill>
                  <a:schemeClr val="accent6"/>
                </a:solidFill>
              </a:rPr>
              <a:t>    /* getter and setter methods for </a:t>
            </a:r>
          </a:p>
          <a:p>
            <a:pPr>
              <a:lnSpc>
                <a:spcPct val="80000"/>
              </a:lnSpc>
              <a:buFont typeface="Wingdings" pitchFamily="2" charset="2"/>
              <a:buNone/>
              <a:defRPr/>
            </a:pPr>
            <a:r>
              <a:rPr lang="en-US" sz="1700" b="1" dirty="0" smtClean="0">
                <a:solidFill>
                  <a:schemeClr val="accent6"/>
                </a:solidFill>
              </a:rPr>
              <a:t>     * above data members </a:t>
            </a:r>
          </a:p>
          <a:p>
            <a:pPr>
              <a:lnSpc>
                <a:spcPct val="80000"/>
              </a:lnSpc>
              <a:buFont typeface="Wingdings" pitchFamily="2" charset="2"/>
              <a:buNone/>
              <a:defRPr/>
            </a:pPr>
            <a:r>
              <a:rPr lang="en-US" sz="1700" b="1" dirty="0" smtClean="0">
                <a:solidFill>
                  <a:schemeClr val="accent6"/>
                </a:solidFill>
              </a:rPr>
              <a:t>     */    </a:t>
            </a:r>
          </a:p>
          <a:p>
            <a:pPr>
              <a:lnSpc>
                <a:spcPct val="80000"/>
              </a:lnSpc>
              <a:buFont typeface="Wingdings" pitchFamily="2" charset="2"/>
              <a:buNone/>
              <a:defRPr/>
            </a:pPr>
            <a:endParaRPr lang="en-US" sz="1700" b="1" dirty="0" smtClean="0"/>
          </a:p>
          <a:p>
            <a:pPr>
              <a:lnSpc>
                <a:spcPct val="80000"/>
              </a:lnSpc>
              <a:buFont typeface="Wingdings" pitchFamily="2" charset="2"/>
              <a:buNone/>
              <a:defRPr/>
            </a:pPr>
            <a:r>
              <a:rPr lang="en-US" sz="1700" b="1" dirty="0" smtClean="0"/>
              <a:t>    public </a:t>
            </a:r>
            <a:r>
              <a:rPr lang="en-US" sz="1700" b="1" dirty="0" smtClean="0">
                <a:solidFill>
                  <a:schemeClr val="accent2"/>
                </a:solidFill>
              </a:rPr>
              <a:t>String</a:t>
            </a:r>
            <a:r>
              <a:rPr lang="en-US" sz="1700" b="1" dirty="0" smtClean="0"/>
              <a:t> authenticate(){</a:t>
            </a:r>
          </a:p>
          <a:p>
            <a:pPr>
              <a:lnSpc>
                <a:spcPct val="80000"/>
              </a:lnSpc>
              <a:buFont typeface="Wingdings" pitchFamily="2" charset="2"/>
              <a:buNone/>
              <a:defRPr/>
            </a:pPr>
            <a:r>
              <a:rPr lang="en-US" sz="1700" b="1" dirty="0" smtClean="0"/>
              <a:t>	 </a:t>
            </a:r>
          </a:p>
          <a:p>
            <a:pPr>
              <a:lnSpc>
                <a:spcPct val="80000"/>
              </a:lnSpc>
              <a:buFont typeface="Wingdings" pitchFamily="2" charset="2"/>
              <a:buNone/>
              <a:defRPr/>
            </a:pPr>
            <a:r>
              <a:rPr lang="en-US" sz="1700" b="1" dirty="0" smtClean="0"/>
              <a:t>	 LoginService service = </a:t>
            </a:r>
          </a:p>
          <a:p>
            <a:pPr>
              <a:lnSpc>
                <a:spcPct val="80000"/>
              </a:lnSpc>
              <a:buFont typeface="Wingdings" pitchFamily="2" charset="2"/>
              <a:buNone/>
              <a:defRPr/>
            </a:pPr>
            <a:r>
              <a:rPr lang="en-US" sz="1700" b="1" dirty="0" smtClean="0"/>
              <a:t>		new  LoginService();</a:t>
            </a:r>
          </a:p>
          <a:p>
            <a:pPr>
              <a:lnSpc>
                <a:spcPct val="80000"/>
              </a:lnSpc>
              <a:buFont typeface="Wingdings" pitchFamily="2" charset="2"/>
              <a:buNone/>
              <a:defRPr/>
            </a:pPr>
            <a:r>
              <a:rPr lang="en-US" sz="1700" b="1" dirty="0" smtClean="0"/>
              <a:t>	 return service.authenticate(this);</a:t>
            </a:r>
          </a:p>
          <a:p>
            <a:pPr>
              <a:lnSpc>
                <a:spcPct val="80000"/>
              </a:lnSpc>
              <a:buFont typeface="Wingdings" pitchFamily="2" charset="2"/>
              <a:buNone/>
              <a:defRPr/>
            </a:pPr>
            <a:r>
              <a:rPr lang="en-US" sz="1700" b="1" dirty="0" smtClean="0"/>
              <a:t>    }</a:t>
            </a:r>
          </a:p>
          <a:p>
            <a:pPr>
              <a:lnSpc>
                <a:spcPct val="80000"/>
              </a:lnSpc>
              <a:buFont typeface="Wingdings" pitchFamily="2" charset="2"/>
              <a:buNone/>
              <a:defRPr/>
            </a:pPr>
            <a:endParaRPr lang="en-US" sz="1700" b="1" dirty="0" smtClean="0"/>
          </a:p>
          <a:p>
            <a:pPr>
              <a:lnSpc>
                <a:spcPct val="80000"/>
              </a:lnSpc>
              <a:buFont typeface="Wingdings" pitchFamily="2" charset="2"/>
              <a:buNone/>
              <a:defRPr/>
            </a:pPr>
            <a:r>
              <a:rPr lang="en-US" sz="1700" b="1" dirty="0" smtClean="0"/>
              <a:t>}</a:t>
            </a:r>
            <a:endParaRPr lang="en-US" sz="1900" b="1" dirty="0" smtClean="0"/>
          </a:p>
          <a:p>
            <a:pPr>
              <a:buFont typeface="Wingdings" pitchFamily="2" charset="2"/>
              <a:buNone/>
              <a:defRPr/>
            </a:pPr>
            <a:endParaRPr lang="en-US" sz="1800" dirty="0" smtClean="0"/>
          </a:p>
          <a:p>
            <a:pPr>
              <a:defRPr/>
            </a:pPr>
            <a:endParaRPr lang="en-US" sz="1800" dirty="0" smtClean="0"/>
          </a:p>
        </p:txBody>
      </p:sp>
      <p:sp>
        <p:nvSpPr>
          <p:cNvPr id="6" name="Content Placeholder 5"/>
          <p:cNvSpPr>
            <a:spLocks noGrp="1"/>
          </p:cNvSpPr>
          <p:nvPr>
            <p:ph sz="quarter" idx="4"/>
          </p:nvPr>
        </p:nvSpPr>
        <p:spPr>
          <a:xfrm>
            <a:off x="3810000" y="1004888"/>
            <a:ext cx="5319713" cy="5395912"/>
          </a:xfrm>
        </p:spPr>
        <p:style>
          <a:lnRef idx="2">
            <a:schemeClr val="accent2"/>
          </a:lnRef>
          <a:fillRef idx="1">
            <a:schemeClr val="lt1"/>
          </a:fillRef>
          <a:effectRef idx="0">
            <a:schemeClr val="accent2"/>
          </a:effectRef>
          <a:fontRef idx="minor">
            <a:schemeClr val="dk1"/>
          </a:fontRef>
        </p:style>
        <p:txBody>
          <a:bodyPr>
            <a:normAutofit fontScale="25000" lnSpcReduction="20000"/>
          </a:bodyPr>
          <a:lstStyle/>
          <a:p>
            <a:pPr>
              <a:buFont typeface="Wingdings" pitchFamily="2" charset="2"/>
              <a:buNone/>
              <a:defRPr/>
            </a:pPr>
            <a:endParaRPr lang="en-US" sz="6400" b="1" dirty="0" smtClean="0"/>
          </a:p>
          <a:p>
            <a:pPr>
              <a:buFont typeface="Wingdings" pitchFamily="2" charset="2"/>
              <a:buNone/>
              <a:defRPr/>
            </a:pPr>
            <a:endParaRPr lang="en-US" sz="6400" b="1" dirty="0" smtClean="0"/>
          </a:p>
          <a:p>
            <a:pPr>
              <a:buFont typeface="Wingdings" pitchFamily="2" charset="2"/>
              <a:buNone/>
              <a:defRPr/>
            </a:pPr>
            <a:r>
              <a:rPr lang="en-US" sz="6400" b="1" dirty="0" smtClean="0"/>
              <a:t>package com.infy.enr;</a:t>
            </a:r>
          </a:p>
          <a:p>
            <a:pPr>
              <a:buFont typeface="Wingdings" pitchFamily="2" charset="2"/>
              <a:buNone/>
              <a:defRPr/>
            </a:pPr>
            <a:endParaRPr lang="en-US" sz="6400" b="1" dirty="0" smtClean="0"/>
          </a:p>
          <a:p>
            <a:pPr>
              <a:buFont typeface="Wingdings" pitchFamily="2" charset="2"/>
              <a:buNone/>
              <a:defRPr/>
            </a:pPr>
            <a:r>
              <a:rPr lang="en-US" sz="6400" b="1" dirty="0" smtClean="0"/>
              <a:t>public class LoginService {</a:t>
            </a:r>
          </a:p>
          <a:p>
            <a:pPr>
              <a:buFont typeface="Wingdings" pitchFamily="2" charset="2"/>
              <a:buNone/>
              <a:defRPr/>
            </a:pPr>
            <a:endParaRPr lang="en-US" sz="6400" b="1" dirty="0" smtClean="0"/>
          </a:p>
          <a:p>
            <a:pPr>
              <a:buFont typeface="Wingdings" pitchFamily="2" charset="2"/>
              <a:buNone/>
              <a:defRPr/>
            </a:pPr>
            <a:r>
              <a:rPr lang="en-US" sz="6400" b="1" dirty="0" smtClean="0"/>
              <a:t>    public String authenticate(LoginBean loginBean) {</a:t>
            </a:r>
          </a:p>
          <a:p>
            <a:pPr>
              <a:buFont typeface="Wingdings" pitchFamily="2" charset="2"/>
              <a:buNone/>
              <a:defRPr/>
            </a:pPr>
            <a:r>
              <a:rPr lang="en-US" sz="6400" b="1" dirty="0" smtClean="0"/>
              <a:t>    	Integer loginId = loginBean.getLoginId();</a:t>
            </a:r>
          </a:p>
          <a:p>
            <a:pPr>
              <a:buFont typeface="Wingdings" pitchFamily="2" charset="2"/>
              <a:buNone/>
              <a:defRPr/>
            </a:pPr>
            <a:r>
              <a:rPr lang="en-US" sz="6400" b="1" dirty="0" smtClean="0"/>
              <a:t>	String password = loginBean.getPassword();</a:t>
            </a:r>
          </a:p>
          <a:p>
            <a:pPr>
              <a:buFont typeface="Wingdings" pitchFamily="2" charset="2"/>
              <a:buNone/>
              <a:defRPr/>
            </a:pPr>
            <a:r>
              <a:rPr lang="en-US" sz="6400" b="1" dirty="0" smtClean="0"/>
              <a:t>	</a:t>
            </a:r>
          </a:p>
          <a:p>
            <a:pPr>
              <a:buFont typeface="Wingdings" pitchFamily="2" charset="2"/>
              <a:buNone/>
              <a:defRPr/>
            </a:pPr>
            <a:r>
              <a:rPr lang="en-US" sz="6400" b="1" dirty="0" smtClean="0"/>
              <a:t>	if(loginId==null || password==null ||                   	password.length()==0){</a:t>
            </a:r>
          </a:p>
          <a:p>
            <a:pPr>
              <a:buFont typeface="Wingdings" pitchFamily="2" charset="2"/>
              <a:buNone/>
              <a:defRPr/>
            </a:pPr>
            <a:r>
              <a:rPr lang="en-US" sz="6400" b="1" dirty="0" smtClean="0"/>
              <a:t>	    loginBean.setMessage(“ Please enter details“);</a:t>
            </a:r>
          </a:p>
          <a:p>
            <a:pPr>
              <a:buFont typeface="Wingdings" pitchFamily="2" charset="2"/>
              <a:buNone/>
              <a:defRPr/>
            </a:pPr>
            <a:r>
              <a:rPr lang="en-US" sz="6400" b="1" dirty="0" smtClean="0"/>
              <a:t>	    return "error"; }</a:t>
            </a:r>
          </a:p>
          <a:p>
            <a:pPr>
              <a:buFont typeface="Wingdings" pitchFamily="2" charset="2"/>
              <a:buNone/>
              <a:defRPr/>
            </a:pPr>
            <a:r>
              <a:rPr lang="en-US" sz="6400" b="1" dirty="0" smtClean="0"/>
              <a:t>	</a:t>
            </a:r>
          </a:p>
          <a:p>
            <a:pPr>
              <a:buFont typeface="Wingdings" pitchFamily="2" charset="2"/>
              <a:buNone/>
              <a:defRPr/>
            </a:pPr>
            <a:r>
              <a:rPr lang="en-US" sz="6400" b="1" dirty="0" smtClean="0"/>
              <a:t>	else if (loginBean.getLoginId().equals(1234) &amp;&amp;  loginBean.getPassword().equals("infy@123")){</a:t>
            </a:r>
          </a:p>
          <a:p>
            <a:pPr>
              <a:buFont typeface="Wingdings" pitchFamily="2" charset="2"/>
              <a:buNone/>
              <a:defRPr/>
            </a:pPr>
            <a:r>
              <a:rPr lang="en-US" sz="6400" b="1" dirty="0" smtClean="0"/>
              <a:t>	    return "success“;}</a:t>
            </a:r>
          </a:p>
          <a:p>
            <a:pPr>
              <a:buFont typeface="Wingdings" pitchFamily="2" charset="2"/>
              <a:buNone/>
              <a:defRPr/>
            </a:pPr>
            <a:r>
              <a:rPr lang="en-US" sz="6400" b="1" dirty="0" smtClean="0"/>
              <a:t>	else{ loginBean.setMessage("Please enter 	correct login details!!!");</a:t>
            </a:r>
          </a:p>
          <a:p>
            <a:pPr>
              <a:buFont typeface="Wingdings" pitchFamily="2" charset="2"/>
              <a:buNone/>
              <a:defRPr/>
            </a:pPr>
            <a:r>
              <a:rPr lang="en-US" sz="6400" b="1" dirty="0" smtClean="0"/>
              <a:t>	    return "error";</a:t>
            </a:r>
          </a:p>
          <a:p>
            <a:pPr>
              <a:buFont typeface="Wingdings" pitchFamily="2" charset="2"/>
              <a:buNone/>
              <a:defRPr/>
            </a:pPr>
            <a:r>
              <a:rPr lang="en-US" sz="6400" b="1" dirty="0" smtClean="0"/>
              <a:t>	}}}</a:t>
            </a:r>
            <a:endParaRPr lang="en-US" b="1" dirty="0" smtClean="0"/>
          </a:p>
          <a:p>
            <a:pPr>
              <a:buFont typeface="Wingdings" pitchFamily="2" charset="2"/>
              <a:buNone/>
              <a:defRPr/>
            </a:pPr>
            <a:endParaRPr lang="en-US" dirty="0" smtClean="0"/>
          </a:p>
          <a:p>
            <a:pPr>
              <a:defRPr/>
            </a:pPr>
            <a:endParaRPr lang="en-US" dirty="0" smtClean="0"/>
          </a:p>
          <a:p>
            <a:pPr>
              <a:defRPr/>
            </a:pPr>
            <a:endParaRPr lang="en-US" dirty="0" smtClean="0"/>
          </a:p>
          <a:p>
            <a:pPr>
              <a:buFont typeface="Wingdings" pitchFamily="2" charset="2"/>
              <a:buNone/>
              <a:defRPr/>
            </a:pPr>
            <a:endParaRPr lang="en-US" dirty="0"/>
          </a:p>
        </p:txBody>
      </p:sp>
      <p:sp>
        <p:nvSpPr>
          <p:cNvPr id="10" name="TextBox 9"/>
          <p:cNvSpPr txBox="1"/>
          <p:nvPr/>
        </p:nvSpPr>
        <p:spPr>
          <a:xfrm>
            <a:off x="547688" y="1019175"/>
            <a:ext cx="26670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LoginBean.java</a:t>
            </a:r>
          </a:p>
        </p:txBody>
      </p:sp>
      <p:sp>
        <p:nvSpPr>
          <p:cNvPr id="13" name="TextBox 12"/>
          <p:cNvSpPr txBox="1"/>
          <p:nvPr/>
        </p:nvSpPr>
        <p:spPr>
          <a:xfrm>
            <a:off x="4648200" y="1019175"/>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LoginService.java</a:t>
            </a:r>
          </a:p>
        </p:txBody>
      </p:sp>
      <p:sp>
        <p:nvSpPr>
          <p:cNvPr id="8" name="Title 1"/>
          <p:cNvSpPr txBox="1">
            <a:spLocks/>
          </p:cNvSpPr>
          <p:nvPr/>
        </p:nvSpPr>
        <p:spPr>
          <a:xfrm>
            <a:off x="0" y="6350"/>
            <a:ext cx="9144000" cy="762000"/>
          </a:xfrm>
          <a:prstGeom prst="rect">
            <a:avLst/>
          </a:prstGeom>
        </p:spPr>
        <p:txBody>
          <a:bodyPr anchor="ctr">
            <a:normAutofit/>
          </a:bodyPr>
          <a:lstStyle/>
          <a:p>
            <a:pPr algn="ctr" fontAlgn="auto">
              <a:spcAft>
                <a:spcPts val="0"/>
              </a:spcAft>
              <a:defRPr/>
            </a:pPr>
            <a:r>
              <a:rPr lang="en-US" sz="2900" b="1" dirty="0">
                <a:solidFill>
                  <a:schemeClr val="bg1"/>
                </a:solidFill>
                <a:latin typeface="+mj-lt"/>
                <a:ea typeface="+mj-ea"/>
                <a:cs typeface="+mj-cs"/>
              </a:rPr>
              <a:t>Step 4/5:Developing Backing Bean and Model Class</a:t>
            </a:r>
          </a:p>
        </p:txBody>
      </p:sp>
      <p:sp>
        <p:nvSpPr>
          <p:cNvPr id="7" name="Slide Number Placeholder 6"/>
          <p:cNvSpPr>
            <a:spLocks noGrp="1"/>
          </p:cNvSpPr>
          <p:nvPr>
            <p:ph type="sldNum" sz="quarter" idx="10"/>
          </p:nvPr>
        </p:nvSpPr>
        <p:spPr/>
        <p:txBody>
          <a:bodyPr/>
          <a:lstStyle/>
          <a:p>
            <a:pPr>
              <a:defRPr/>
            </a:pPr>
            <a:fld id="{B9724828-AC7C-4AF9-8DDA-6BFDBCA103C0}" type="slidenum">
              <a:rPr lang="en-US" smtClean="0"/>
              <a:pPr>
                <a:defRPr/>
              </a:pPr>
              <a:t>49</a:t>
            </a:fld>
            <a:endParaRPr lang="en-US" dirty="0"/>
          </a:p>
        </p:txBody>
      </p:sp>
    </p:spTree>
    <p:extLst>
      <p:ext uri="{BB962C8B-B14F-4D97-AF65-F5344CB8AC3E}">
        <p14:creationId xmlns:p14="http://schemas.microsoft.com/office/powerpoint/2010/main" val="2867312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
                                        </p:tgtEl>
                                      </p:cBhvr>
                                    </p:animEffect>
                                    <p:animScale>
                                      <p:cBhvr>
                                        <p:cTn id="7" dur="100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13"/>
                                        </p:tgtEl>
                                      </p:cBhvr>
                                    </p:animEffect>
                                    <p:animScale>
                                      <p:cBhvr>
                                        <p:cTn id="10" dur="10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5240" y="0"/>
            <a:ext cx="9159240" cy="762000"/>
          </a:xfrm>
          <a:solidFill>
            <a:schemeClr val="accent4">
              <a:lumMod val="20000"/>
              <a:lumOff val="80000"/>
            </a:schemeClr>
          </a:solidFill>
        </p:spPr>
        <p:txBody>
          <a:bodyPr/>
          <a:lstStyle/>
          <a:p>
            <a:pPr>
              <a:defRPr/>
            </a:pPr>
            <a:r>
              <a:rPr lang="en-US" dirty="0"/>
              <a:t>JSTL</a:t>
            </a:r>
          </a:p>
        </p:txBody>
      </p:sp>
      <p:sp>
        <p:nvSpPr>
          <p:cNvPr id="13315" name="Rectangle 3"/>
          <p:cNvSpPr>
            <a:spLocks noGrp="1" noChangeArrowheads="1"/>
          </p:cNvSpPr>
          <p:nvPr>
            <p:ph type="body" idx="1"/>
          </p:nvPr>
        </p:nvSpPr>
        <p:spPr>
          <a:xfrm>
            <a:off x="0" y="762000"/>
            <a:ext cx="9144000" cy="6096000"/>
          </a:xfrm>
        </p:spPr>
        <p:txBody>
          <a:bodyPr>
            <a:normAutofit/>
          </a:bodyPr>
          <a:lstStyle/>
          <a:p>
            <a:pPr algn="just">
              <a:spcBef>
                <a:spcPct val="50000"/>
              </a:spcBef>
              <a:buClrTx/>
            </a:pPr>
            <a:r>
              <a:rPr lang="en-US" sz="2800" dirty="0" smtClean="0"/>
              <a:t>Why JSTL?</a:t>
            </a:r>
          </a:p>
          <a:p>
            <a:pPr lvl="1" algn="just"/>
            <a:r>
              <a:rPr lang="en-US" sz="2000" dirty="0" smtClean="0"/>
              <a:t>Readable and maintainable, follows XML syntax</a:t>
            </a:r>
          </a:p>
          <a:p>
            <a:pPr lvl="1" algn="just"/>
            <a:r>
              <a:rPr lang="en-US" sz="2000" dirty="0" smtClean="0"/>
              <a:t>Aligned with JSP’s Expression Language (EL</a:t>
            </a:r>
            <a:r>
              <a:rPr lang="en-US" sz="2000" dirty="0" smtClean="0"/>
              <a:t>)</a:t>
            </a:r>
          </a:p>
          <a:p>
            <a:pPr algn="just"/>
            <a:r>
              <a:rPr lang="en-US" sz="2400" dirty="0"/>
              <a:t>The JSP Standard Tag Library (JSTL) represents a set of tags to simplify the JSP development</a:t>
            </a:r>
            <a:r>
              <a:rPr lang="en-US" sz="2400" dirty="0" smtClean="0"/>
              <a:t>.</a:t>
            </a:r>
          </a:p>
          <a:p>
            <a:r>
              <a:rPr lang="en-US" sz="2400" b="1" dirty="0"/>
              <a:t>Advantage of JSTL</a:t>
            </a:r>
          </a:p>
          <a:p>
            <a:pPr lvl="1"/>
            <a:r>
              <a:rPr lang="en-US" sz="2400" b="1" dirty="0"/>
              <a:t>Fast </a:t>
            </a:r>
            <a:r>
              <a:rPr lang="en-US" sz="2400" b="1" dirty="0" err="1"/>
              <a:t>Developement</a:t>
            </a:r>
            <a:r>
              <a:rPr lang="en-US" sz="2400" dirty="0"/>
              <a:t> JSTL provides many tags that simplifies the JSP.</a:t>
            </a:r>
          </a:p>
          <a:p>
            <a:pPr lvl="1"/>
            <a:r>
              <a:rPr lang="en-US" sz="2400" b="1" dirty="0"/>
              <a:t>Code Reusability</a:t>
            </a:r>
            <a:r>
              <a:rPr lang="en-US" sz="2400" dirty="0"/>
              <a:t> We can use the JSTL tags in various pages.</a:t>
            </a:r>
          </a:p>
          <a:p>
            <a:pPr lvl="1"/>
            <a:r>
              <a:rPr lang="en-US" sz="2400" b="1" dirty="0"/>
              <a:t>No need to use </a:t>
            </a:r>
            <a:r>
              <a:rPr lang="en-US" sz="2400" b="1" dirty="0" err="1"/>
              <a:t>scriptlet</a:t>
            </a:r>
            <a:r>
              <a:rPr lang="en-US" sz="2400" b="1" dirty="0"/>
              <a:t> tag</a:t>
            </a:r>
            <a:r>
              <a:rPr lang="en-US" sz="2400" dirty="0"/>
              <a:t> It avoids the use of </a:t>
            </a:r>
            <a:r>
              <a:rPr lang="en-US" sz="2400" dirty="0" err="1"/>
              <a:t>scriptlet</a:t>
            </a:r>
            <a:r>
              <a:rPr lang="en-US" sz="2400" dirty="0"/>
              <a:t> tag</a:t>
            </a:r>
            <a:r>
              <a:rPr lang="en-US" sz="2400" dirty="0" smtClean="0"/>
              <a:t>.</a:t>
            </a:r>
            <a:endParaRPr lang="en-US" sz="2400" dirty="0" smtClean="0"/>
          </a:p>
          <a:p>
            <a:pPr algn="just"/>
            <a:r>
              <a:rPr lang="en-US" sz="2800" dirty="0" smtClean="0"/>
              <a:t>Issues in JSTL</a:t>
            </a:r>
          </a:p>
          <a:p>
            <a:pPr lvl="1" algn="just"/>
            <a:r>
              <a:rPr lang="en-US" sz="2000" dirty="0" smtClean="0"/>
              <a:t>Overhead to process custom tag</a:t>
            </a:r>
          </a:p>
          <a:p>
            <a:pPr lvl="1" algn="just"/>
            <a:r>
              <a:rPr lang="en-US" sz="2000" dirty="0" smtClean="0"/>
              <a:t>Hence, less powerful than </a:t>
            </a:r>
            <a:r>
              <a:rPr lang="en-US" sz="2000" dirty="0" err="1" smtClean="0"/>
              <a:t>scriptlets</a:t>
            </a:r>
            <a:endParaRPr lang="en-US" sz="2000" dirty="0" smtClean="0"/>
          </a:p>
        </p:txBody>
      </p:sp>
      <p:sp>
        <p:nvSpPr>
          <p:cNvPr id="13316"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45C4E3D5-416C-485E-A65F-9DF67141E86D}" type="slidenum">
              <a:rPr lang="en-US" sz="1200" b="1">
                <a:solidFill>
                  <a:schemeClr val="bg1"/>
                </a:solidFill>
              </a:rPr>
              <a:pPr algn="ctr" eaLnBrk="1" hangingPunct="1"/>
              <a:t>5</a:t>
            </a:fld>
            <a:endParaRPr lang="en-US" sz="1200" b="1">
              <a:solidFill>
                <a:schemeClr val="bg1"/>
              </a:solidFill>
            </a:endParaRPr>
          </a:p>
        </p:txBody>
      </p:sp>
    </p:spTree>
    <p:extLst>
      <p:ext uri="{BB962C8B-B14F-4D97-AF65-F5344CB8AC3E}">
        <p14:creationId xmlns:p14="http://schemas.microsoft.com/office/powerpoint/2010/main" val="505709753"/>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fontScale="90000"/>
          </a:bodyPr>
          <a:lstStyle/>
          <a:p>
            <a:pPr>
              <a:defRPr/>
            </a:pPr>
            <a:r>
              <a:rPr lang="en-US" dirty="0" smtClean="0"/>
              <a:t>Step 5/5:Adding Managed Bean declaration</a:t>
            </a:r>
            <a:endParaRPr lang="en-US" dirty="0"/>
          </a:p>
        </p:txBody>
      </p:sp>
      <p:sp>
        <p:nvSpPr>
          <p:cNvPr id="4" name="Content Placeholder 2"/>
          <p:cNvSpPr>
            <a:spLocks noGrp="1"/>
          </p:cNvSpPr>
          <p:nvPr>
            <p:ph idx="1"/>
          </p:nvPr>
        </p:nvSpPr>
        <p:spPr>
          <a:xfrm>
            <a:off x="14068" y="990601"/>
            <a:ext cx="9115864" cy="5410200"/>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fontScale="92500" lnSpcReduction="10000"/>
          </a:bodyPr>
          <a:lstStyle/>
          <a:p>
            <a:pPr>
              <a:buFont typeface="Wingdings" pitchFamily="2" charset="2"/>
              <a:buNone/>
              <a:defRPr/>
            </a:pPr>
            <a:endParaRPr lang="en-US" sz="3600" dirty="0" smtClean="0"/>
          </a:p>
          <a:p>
            <a:pPr>
              <a:buFont typeface="Wingdings" pitchFamily="2" charset="2"/>
              <a:buNone/>
              <a:defRPr/>
            </a:pPr>
            <a:r>
              <a:rPr lang="en-US" sz="2000" b="1" dirty="0" smtClean="0"/>
              <a:t>&lt;faces-config</a:t>
            </a:r>
            <a:r>
              <a:rPr lang="en-US" sz="2000" b="1" i="1" dirty="0" smtClean="0"/>
              <a:t>&gt;</a:t>
            </a:r>
          </a:p>
          <a:p>
            <a:pPr>
              <a:buFont typeface="Wingdings" pitchFamily="2" charset="2"/>
              <a:buNone/>
              <a:defRPr/>
            </a:pPr>
            <a:r>
              <a:rPr lang="en-US" sz="2000" b="1" dirty="0" smtClean="0"/>
              <a:t>	&lt;navigation-rule&gt;</a:t>
            </a:r>
          </a:p>
          <a:p>
            <a:pPr>
              <a:buFont typeface="Wingdings" pitchFamily="2" charset="2"/>
              <a:buNone/>
              <a:defRPr/>
            </a:pPr>
            <a:r>
              <a:rPr lang="en-US" sz="2000" b="1" dirty="0" smtClean="0"/>
              <a:t>		&lt;from-view-id&gt;</a:t>
            </a:r>
          </a:p>
          <a:p>
            <a:pPr>
              <a:buFont typeface="Wingdings" pitchFamily="2" charset="2"/>
              <a:buNone/>
              <a:defRPr/>
            </a:pPr>
            <a:r>
              <a:rPr lang="en-US" sz="2000" b="1" dirty="0" smtClean="0"/>
              <a:t>		    </a:t>
            </a:r>
            <a:r>
              <a:rPr lang="en-US" sz="2000" b="1" dirty="0" smtClean="0">
                <a:solidFill>
                  <a:srgbClr val="FF0000"/>
                </a:solidFill>
              </a:rPr>
              <a:t>/login.jsp</a:t>
            </a:r>
          </a:p>
          <a:p>
            <a:pPr>
              <a:buFont typeface="Wingdings" pitchFamily="2" charset="2"/>
              <a:buNone/>
              <a:defRPr/>
            </a:pPr>
            <a:r>
              <a:rPr lang="en-US" sz="2000" b="1" dirty="0" smtClean="0"/>
              <a:t>	  	&lt;/from-view-id&gt;</a:t>
            </a:r>
          </a:p>
          <a:p>
            <a:pPr>
              <a:buFont typeface="Wingdings" pitchFamily="2" charset="2"/>
              <a:buNone/>
              <a:defRPr/>
            </a:pPr>
            <a:r>
              <a:rPr lang="en-US" sz="2000" b="1" dirty="0" smtClean="0"/>
              <a:t>    	     &lt;navigation-case&gt;</a:t>
            </a:r>
          </a:p>
          <a:p>
            <a:pPr>
              <a:buFont typeface="Wingdings" pitchFamily="2" charset="2"/>
              <a:buNone/>
              <a:defRPr/>
            </a:pPr>
            <a:r>
              <a:rPr lang="en-US" sz="2000" b="1" dirty="0" smtClean="0"/>
              <a:t>	           &lt;from-outcome&gt;</a:t>
            </a:r>
            <a:r>
              <a:rPr lang="en-US" sz="2000" b="1" dirty="0" smtClean="0">
                <a:solidFill>
                  <a:srgbClr val="FF0000"/>
                </a:solidFill>
              </a:rPr>
              <a:t>success</a:t>
            </a:r>
          </a:p>
          <a:p>
            <a:pPr>
              <a:buFont typeface="Wingdings" pitchFamily="2" charset="2"/>
              <a:buNone/>
              <a:defRPr/>
            </a:pPr>
            <a:r>
              <a:rPr lang="en-US" sz="2000" b="1" dirty="0" smtClean="0"/>
              <a:t>	           &lt;/from-outcome&gt;</a:t>
            </a:r>
          </a:p>
          <a:p>
            <a:pPr>
              <a:buFont typeface="Wingdings" pitchFamily="2" charset="2"/>
              <a:buNone/>
              <a:defRPr/>
            </a:pPr>
            <a:r>
              <a:rPr lang="en-US" sz="2000" b="1" dirty="0" smtClean="0"/>
              <a:t>	           &lt;to-view-id&gt;</a:t>
            </a:r>
            <a:r>
              <a:rPr lang="en-US" sz="2000" b="1" dirty="0" smtClean="0">
                <a:solidFill>
                  <a:srgbClr val="FF0000"/>
                </a:solidFill>
              </a:rPr>
              <a:t>/home.jsp</a:t>
            </a:r>
          </a:p>
          <a:p>
            <a:pPr>
              <a:buFont typeface="Wingdings" pitchFamily="2" charset="2"/>
              <a:buNone/>
              <a:defRPr/>
            </a:pPr>
            <a:r>
              <a:rPr lang="en-US" sz="2000" b="1" dirty="0" smtClean="0"/>
              <a:t>	           &lt;/to-view-id&gt;</a:t>
            </a:r>
          </a:p>
          <a:p>
            <a:pPr>
              <a:buFont typeface="Wingdings" pitchFamily="2" charset="2"/>
              <a:buNone/>
              <a:defRPr/>
            </a:pPr>
            <a:r>
              <a:rPr lang="en-US" sz="2000" b="1" dirty="0" smtClean="0"/>
              <a:t>         &lt;/navigation-case&gt;</a:t>
            </a:r>
          </a:p>
          <a:p>
            <a:pPr>
              <a:buFont typeface="Wingdings" pitchFamily="2" charset="2"/>
              <a:buNone/>
              <a:defRPr/>
            </a:pPr>
            <a:r>
              <a:rPr lang="en-US" sz="2000" b="1" dirty="0" smtClean="0"/>
              <a:t>         &lt;navigation-case&gt;</a:t>
            </a:r>
          </a:p>
          <a:p>
            <a:pPr>
              <a:buFont typeface="Wingdings" pitchFamily="2" charset="2"/>
              <a:buNone/>
              <a:defRPr/>
            </a:pPr>
            <a:r>
              <a:rPr lang="en-US" sz="2000" b="1" dirty="0" smtClean="0"/>
              <a:t>	           &lt;from-outcome&gt;</a:t>
            </a:r>
            <a:r>
              <a:rPr lang="en-US" sz="2000" b="1" dirty="0" smtClean="0">
                <a:solidFill>
                  <a:srgbClr val="FF0000"/>
                </a:solidFill>
              </a:rPr>
              <a:t>error</a:t>
            </a:r>
          </a:p>
          <a:p>
            <a:pPr>
              <a:buFont typeface="Wingdings" pitchFamily="2" charset="2"/>
              <a:buNone/>
              <a:defRPr/>
            </a:pPr>
            <a:r>
              <a:rPr lang="en-US" sz="2000" b="1" dirty="0" smtClean="0"/>
              <a:t>	           &lt;/from-outcome&gt;</a:t>
            </a:r>
          </a:p>
          <a:p>
            <a:pPr>
              <a:buFont typeface="Wingdings" pitchFamily="2" charset="2"/>
              <a:buNone/>
              <a:defRPr/>
            </a:pPr>
            <a:r>
              <a:rPr lang="en-US" sz="2000" b="1" dirty="0" smtClean="0"/>
              <a:t>	  	   &lt;to-view-id&gt;</a:t>
            </a:r>
          </a:p>
          <a:p>
            <a:pPr>
              <a:buFont typeface="Wingdings" pitchFamily="2" charset="2"/>
              <a:buNone/>
              <a:defRPr/>
            </a:pPr>
            <a:r>
              <a:rPr lang="en-US" sz="2000" b="1" dirty="0" smtClean="0">
                <a:solidFill>
                  <a:srgbClr val="FF0000"/>
                </a:solidFill>
              </a:rPr>
              <a:t>		      /login.jsp</a:t>
            </a:r>
            <a:endParaRPr lang="en-US" sz="2000" b="1" dirty="0" smtClean="0"/>
          </a:p>
          <a:p>
            <a:pPr>
              <a:buFont typeface="Wingdings" pitchFamily="2" charset="2"/>
              <a:buNone/>
              <a:defRPr/>
            </a:pPr>
            <a:r>
              <a:rPr lang="en-US" sz="2000" b="1" dirty="0" smtClean="0">
                <a:solidFill>
                  <a:srgbClr val="FF0000"/>
                </a:solidFill>
              </a:rPr>
              <a:t>		</a:t>
            </a:r>
            <a:r>
              <a:rPr lang="en-US" sz="2000" b="1" dirty="0" smtClean="0"/>
              <a:t>&lt;/to-view-id&gt;</a:t>
            </a:r>
          </a:p>
          <a:p>
            <a:pPr>
              <a:buFont typeface="Wingdings" pitchFamily="2" charset="2"/>
              <a:buNone/>
              <a:defRPr/>
            </a:pPr>
            <a:r>
              <a:rPr lang="en-US" sz="2000" b="1" dirty="0" smtClean="0"/>
              <a:t>           &lt;/navigation-case&gt;</a:t>
            </a:r>
          </a:p>
          <a:p>
            <a:pPr>
              <a:buFont typeface="Wingdings" pitchFamily="2" charset="2"/>
              <a:buNone/>
              <a:defRPr/>
            </a:pPr>
            <a:r>
              <a:rPr lang="en-US" sz="2000" b="1" dirty="0" smtClean="0"/>
              <a:t>      &lt;/navigation-rule&gt;</a:t>
            </a:r>
          </a:p>
          <a:p>
            <a:pPr>
              <a:buFont typeface="Wingdings" pitchFamily="2" charset="2"/>
              <a:buNone/>
              <a:defRPr/>
            </a:pPr>
            <a:r>
              <a:rPr lang="en-US" sz="2000" b="1" dirty="0" smtClean="0"/>
              <a:t>	&lt;managed-bean&gt;</a:t>
            </a:r>
          </a:p>
          <a:p>
            <a:pPr>
              <a:buFont typeface="Wingdings" pitchFamily="2" charset="2"/>
              <a:buNone/>
              <a:defRPr/>
            </a:pPr>
            <a:r>
              <a:rPr lang="en-US" sz="2000" b="1" dirty="0" smtClean="0"/>
              <a:t>	    &lt;managed-bean-name&gt;</a:t>
            </a:r>
          </a:p>
          <a:p>
            <a:pPr>
              <a:buFont typeface="Wingdings" pitchFamily="2" charset="2"/>
              <a:buNone/>
              <a:defRPr/>
            </a:pPr>
            <a:r>
              <a:rPr lang="en-US" sz="2000" b="1" dirty="0" smtClean="0"/>
              <a:t>		</a:t>
            </a:r>
            <a:r>
              <a:rPr lang="en-US" sz="2200" b="1" dirty="0" smtClean="0">
                <a:solidFill>
                  <a:schemeClr val="accent6"/>
                </a:solidFill>
              </a:rPr>
              <a:t>loginBean</a:t>
            </a:r>
            <a:endParaRPr lang="en-US" sz="1700" b="1" dirty="0" smtClean="0">
              <a:solidFill>
                <a:schemeClr val="accent6"/>
              </a:solidFill>
            </a:endParaRPr>
          </a:p>
          <a:p>
            <a:pPr>
              <a:buFont typeface="Wingdings" pitchFamily="2" charset="2"/>
              <a:buNone/>
              <a:defRPr/>
            </a:pPr>
            <a:r>
              <a:rPr lang="en-US" sz="2000" b="1" dirty="0" smtClean="0"/>
              <a:t>	    &lt;/managed-bean-name&gt;</a:t>
            </a:r>
          </a:p>
          <a:p>
            <a:pPr>
              <a:buFont typeface="Wingdings" pitchFamily="2" charset="2"/>
              <a:buNone/>
              <a:defRPr/>
            </a:pPr>
            <a:r>
              <a:rPr lang="en-US" sz="2000" b="1" dirty="0" smtClean="0"/>
              <a:t>	    &lt;managed-bean-class&gt;</a:t>
            </a:r>
          </a:p>
          <a:p>
            <a:pPr>
              <a:buFont typeface="Wingdings" pitchFamily="2" charset="2"/>
              <a:buNone/>
              <a:defRPr/>
            </a:pPr>
            <a:r>
              <a:rPr lang="en-US" sz="2000" b="1" dirty="0" smtClean="0"/>
              <a:t>		</a:t>
            </a:r>
            <a:r>
              <a:rPr lang="en-US" sz="2200" b="1" dirty="0" smtClean="0">
                <a:solidFill>
                  <a:schemeClr val="accent6"/>
                </a:solidFill>
              </a:rPr>
              <a:t>com.infy.enr.LoginBean</a:t>
            </a:r>
          </a:p>
          <a:p>
            <a:pPr>
              <a:buFont typeface="Wingdings" pitchFamily="2" charset="2"/>
              <a:buNone/>
              <a:defRPr/>
            </a:pPr>
            <a:r>
              <a:rPr lang="en-US" sz="2000" b="1" dirty="0" smtClean="0"/>
              <a:t>	    &lt;/managed-bean-class&gt;</a:t>
            </a:r>
          </a:p>
          <a:p>
            <a:pPr>
              <a:buFont typeface="Wingdings" pitchFamily="2" charset="2"/>
              <a:buNone/>
              <a:defRPr/>
            </a:pPr>
            <a:r>
              <a:rPr lang="en-US" sz="2000" b="1" dirty="0" smtClean="0"/>
              <a:t>	    &lt;managed-bean-scope&gt;</a:t>
            </a:r>
          </a:p>
          <a:p>
            <a:pPr>
              <a:buFont typeface="Wingdings" pitchFamily="2" charset="2"/>
              <a:buNone/>
              <a:defRPr/>
            </a:pPr>
            <a:r>
              <a:rPr lang="en-US" sz="2000" b="1" dirty="0" smtClean="0"/>
              <a:t>		</a:t>
            </a:r>
            <a:r>
              <a:rPr lang="en-US" sz="2200" b="1" dirty="0" smtClean="0">
                <a:solidFill>
                  <a:schemeClr val="accent6"/>
                </a:solidFill>
              </a:rPr>
              <a:t>session</a:t>
            </a:r>
          </a:p>
          <a:p>
            <a:pPr>
              <a:buFont typeface="Wingdings" pitchFamily="2" charset="2"/>
              <a:buNone/>
              <a:defRPr/>
            </a:pPr>
            <a:r>
              <a:rPr lang="en-US" sz="2000" b="1" dirty="0" smtClean="0"/>
              <a:t>	    &lt;/managed-bean-scope&gt;</a:t>
            </a:r>
          </a:p>
          <a:p>
            <a:pPr>
              <a:buFont typeface="Wingdings" pitchFamily="2" charset="2"/>
              <a:buNone/>
              <a:defRPr/>
            </a:pPr>
            <a:r>
              <a:rPr lang="en-US" sz="2000" b="1" dirty="0" smtClean="0"/>
              <a:t>	&lt;/managed-bean&gt;</a:t>
            </a:r>
          </a:p>
          <a:p>
            <a:pPr>
              <a:buFont typeface="Wingdings" pitchFamily="2" charset="2"/>
              <a:buNone/>
              <a:defRPr/>
            </a:pPr>
            <a:r>
              <a:rPr lang="en-US" sz="2000" b="1" dirty="0" smtClean="0"/>
              <a:t>&lt;/faces-config&gt;</a:t>
            </a:r>
            <a:endParaRPr lang="en-US" sz="3400" b="1" dirty="0" smtClean="0"/>
          </a:p>
        </p:txBody>
      </p:sp>
      <p:sp>
        <p:nvSpPr>
          <p:cNvPr id="5" name="TextBox 4"/>
          <p:cNvSpPr txBox="1"/>
          <p:nvPr/>
        </p:nvSpPr>
        <p:spPr>
          <a:xfrm>
            <a:off x="33338" y="1000125"/>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faces-config.xml</a:t>
            </a:r>
          </a:p>
        </p:txBody>
      </p:sp>
      <p:sp>
        <p:nvSpPr>
          <p:cNvPr id="7" name="Slide Number Placeholder 6"/>
          <p:cNvSpPr>
            <a:spLocks noGrp="1"/>
          </p:cNvSpPr>
          <p:nvPr>
            <p:ph type="sldNum" sz="quarter" idx="10"/>
          </p:nvPr>
        </p:nvSpPr>
        <p:spPr/>
        <p:txBody>
          <a:bodyPr/>
          <a:lstStyle/>
          <a:p>
            <a:pPr>
              <a:defRPr/>
            </a:pPr>
            <a:fld id="{C39F9AA4-CDD6-49A3-9A92-4C774555C559}" type="slidenum">
              <a:rPr lang="en-US" smtClean="0"/>
              <a:pPr>
                <a:defRPr/>
              </a:pPr>
              <a:t>50</a:t>
            </a:fld>
            <a:endParaRPr lang="en-US" dirty="0"/>
          </a:p>
        </p:txBody>
      </p:sp>
      <p:cxnSp>
        <p:nvCxnSpPr>
          <p:cNvPr id="8" name="Straight Connector 7"/>
          <p:cNvCxnSpPr>
            <a:stCxn id="4" idx="0"/>
            <a:endCxn id="4" idx="2"/>
          </p:cNvCxnSpPr>
          <p:nvPr/>
        </p:nvCxnSpPr>
        <p:spPr>
          <a:xfrm rot="16200000" flipH="1">
            <a:off x="1866901" y="3695700"/>
            <a:ext cx="5410200" cy="3175"/>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79219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7800"/>
            <a:ext cx="9144000" cy="660400"/>
          </a:xfrm>
        </p:spPr>
        <p:txBody>
          <a:bodyPr>
            <a:normAutofit fontScale="90000"/>
          </a:bodyPr>
          <a:lstStyle/>
          <a:p>
            <a:pPr>
              <a:defRPr/>
            </a:pPr>
            <a:r>
              <a:rPr lang="en-US" dirty="0" smtClean="0"/>
              <a:t>Binding UI Components to backing beans</a:t>
            </a:r>
            <a:endParaRPr lang="en-US" dirty="0"/>
          </a:p>
        </p:txBody>
      </p:sp>
      <p:sp>
        <p:nvSpPr>
          <p:cNvPr id="3" name="Content Placeholder 2"/>
          <p:cNvSpPr>
            <a:spLocks noGrp="1"/>
          </p:cNvSpPr>
          <p:nvPr>
            <p:ph idx="1"/>
          </p:nvPr>
        </p:nvSpPr>
        <p:spPr>
          <a:xfrm>
            <a:off x="228600" y="1066800"/>
            <a:ext cx="8686800" cy="5715000"/>
          </a:xfrm>
        </p:spPr>
        <p:txBody>
          <a:bodyPr>
            <a:normAutofit/>
          </a:bodyPr>
          <a:lstStyle/>
          <a:p>
            <a:pPr>
              <a:defRPr/>
            </a:pPr>
            <a:r>
              <a:rPr lang="en-US" dirty="0" smtClean="0"/>
              <a:t>JSF allows developers to bind backing beans with UI components.</a:t>
            </a:r>
          </a:p>
          <a:p>
            <a:pPr>
              <a:defRPr/>
            </a:pPr>
            <a:r>
              <a:rPr lang="en-US" dirty="0" smtClean="0"/>
              <a:t>Unified Expression Language (EL)</a:t>
            </a:r>
          </a:p>
          <a:p>
            <a:pPr lvl="1">
              <a:defRPr/>
            </a:pPr>
            <a:r>
              <a:rPr lang="en-US" dirty="0" smtClean="0"/>
              <a:t>Used to bind the UI components with bean properties and methods</a:t>
            </a:r>
          </a:p>
          <a:p>
            <a:pPr lvl="1">
              <a:defRPr/>
            </a:pPr>
            <a:r>
              <a:rPr lang="en-US" dirty="0" smtClean="0"/>
              <a:t>Syntax: </a:t>
            </a:r>
            <a:r>
              <a:rPr lang="en-US" b="1" dirty="0" smtClean="0">
                <a:solidFill>
                  <a:schemeClr val="accent6"/>
                </a:solidFill>
              </a:rPr>
              <a:t>#{</a:t>
            </a:r>
            <a:r>
              <a:rPr lang="en-US" b="1" dirty="0" smtClean="0">
                <a:solidFill>
                  <a:schemeClr val="accent6"/>
                </a:solidFill>
                <a:effectLst>
                  <a:outerShdw blurRad="38100" dist="38100" dir="2700000" algn="tl">
                    <a:srgbClr val="000000">
                      <a:alpha val="43137"/>
                    </a:srgbClr>
                  </a:outerShdw>
                </a:effectLst>
              </a:rPr>
              <a:t>&lt;bean name&gt;.&lt;property/method&gt;</a:t>
            </a:r>
            <a:r>
              <a:rPr lang="en-US" b="1" dirty="0" smtClean="0">
                <a:solidFill>
                  <a:schemeClr val="accent6"/>
                </a:solidFill>
              </a:rPr>
              <a:t>}</a:t>
            </a:r>
          </a:p>
          <a:p>
            <a:pPr>
              <a:defRPr/>
            </a:pPr>
            <a:r>
              <a:rPr lang="en-US" dirty="0" smtClean="0"/>
              <a:t>Types of binding</a:t>
            </a:r>
          </a:p>
          <a:p>
            <a:pPr lvl="1">
              <a:defRPr/>
            </a:pPr>
            <a:r>
              <a:rPr lang="en-US" dirty="0" smtClean="0"/>
              <a:t>Value Binding: Binds component’s value with bean property</a:t>
            </a:r>
          </a:p>
          <a:p>
            <a:pPr lvl="1">
              <a:defRPr/>
            </a:pPr>
            <a:r>
              <a:rPr lang="en-US" dirty="0" smtClean="0"/>
              <a:t>Method Binding: Referencing bean action and event handling methods</a:t>
            </a:r>
          </a:p>
          <a:p>
            <a:pPr lvl="1">
              <a:buFont typeface="Wingdings" pitchFamily="2" charset="2"/>
              <a:buNone/>
              <a:defRPr/>
            </a:pPr>
            <a:endParaRPr lang="en-US" dirty="0" smtClean="0"/>
          </a:p>
          <a:p>
            <a:pPr lvl="1">
              <a:defRPr/>
            </a:pPr>
            <a:endParaRPr lang="en-US" dirty="0" smtClean="0"/>
          </a:p>
          <a:p>
            <a:pPr lvl="1">
              <a:defRPr/>
            </a:pPr>
            <a:endParaRPr lang="en-US" dirty="0" smtClean="0"/>
          </a:p>
          <a:p>
            <a:pPr lvl="1">
              <a:defRPr/>
            </a:pPr>
            <a:endParaRPr lang="en-US" dirty="0" smtClean="0"/>
          </a:p>
          <a:p>
            <a:pPr lvl="1">
              <a:defRPr/>
            </a:pPr>
            <a:endParaRPr lang="en-US" dirty="0" smtClean="0"/>
          </a:p>
          <a:p>
            <a:pPr lvl="1">
              <a:defRPr/>
            </a:pPr>
            <a:endParaRPr lang="en-US" dirty="0" smtClean="0"/>
          </a:p>
          <a:p>
            <a:pPr lvl="1">
              <a:defRPr/>
            </a:pPr>
            <a:endParaRPr lang="en-US" dirty="0"/>
          </a:p>
        </p:txBody>
      </p:sp>
      <p:sp>
        <p:nvSpPr>
          <p:cNvPr id="4" name="Slide Number Placeholder 3"/>
          <p:cNvSpPr>
            <a:spLocks noGrp="1"/>
          </p:cNvSpPr>
          <p:nvPr>
            <p:ph type="sldNum" sz="quarter" idx="10"/>
          </p:nvPr>
        </p:nvSpPr>
        <p:spPr/>
        <p:txBody>
          <a:bodyPr/>
          <a:lstStyle/>
          <a:p>
            <a:pPr>
              <a:defRPr/>
            </a:pPr>
            <a:fld id="{A5FEBAA6-F9B2-4322-9093-85FD70BFB126}" type="slidenum">
              <a:rPr lang="en-US" smtClean="0"/>
              <a:pPr>
                <a:defRPr/>
              </a:pPr>
              <a:t>51</a:t>
            </a:fld>
            <a:endParaRPr lang="en-US" dirty="0"/>
          </a:p>
        </p:txBody>
      </p:sp>
    </p:spTree>
    <p:extLst>
      <p:ext uri="{BB962C8B-B14F-4D97-AF65-F5344CB8AC3E}">
        <p14:creationId xmlns:p14="http://schemas.microsoft.com/office/powerpoint/2010/main" val="29753382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988"/>
            <a:ext cx="8763000" cy="811212"/>
          </a:xfrm>
        </p:spPr>
        <p:txBody>
          <a:bodyPr>
            <a:normAutofit/>
          </a:bodyPr>
          <a:lstStyle/>
          <a:p>
            <a:pPr>
              <a:defRPr/>
            </a:pPr>
            <a:r>
              <a:rPr lang="en-US" dirty="0" smtClean="0"/>
              <a:t>Binding Backing Beans </a:t>
            </a:r>
            <a:endParaRPr lang="en-US" dirty="0"/>
          </a:p>
        </p:txBody>
      </p:sp>
      <p:sp>
        <p:nvSpPr>
          <p:cNvPr id="4" name="Content Placeholder 2"/>
          <p:cNvSpPr>
            <a:spLocks noGrp="1"/>
          </p:cNvSpPr>
          <p:nvPr>
            <p:ph idx="1"/>
          </p:nvPr>
        </p:nvSpPr>
        <p:spPr>
          <a:xfrm>
            <a:off x="27712" y="1012025"/>
            <a:ext cx="9074725" cy="5354779"/>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fontScale="85000" lnSpcReduction="20000"/>
          </a:bodyPr>
          <a:lstStyle/>
          <a:p>
            <a:pPr>
              <a:buFont typeface="Wingdings" pitchFamily="2" charset="2"/>
              <a:buNone/>
              <a:defRPr/>
            </a:pPr>
            <a:endParaRPr lang="en-US" sz="3400" dirty="0" smtClean="0"/>
          </a:p>
          <a:p>
            <a:pPr>
              <a:buFont typeface="Wingdings" pitchFamily="2" charset="2"/>
              <a:buNone/>
              <a:defRPr/>
            </a:pPr>
            <a:endParaRPr lang="it-IT" sz="2400" dirty="0" smtClean="0"/>
          </a:p>
          <a:p>
            <a:pPr>
              <a:buFont typeface="Wingdings" pitchFamily="2" charset="2"/>
              <a:buNone/>
              <a:defRPr/>
            </a:pPr>
            <a:r>
              <a:rPr lang="it-IT" sz="2400" dirty="0" smtClean="0"/>
              <a:t>&lt;%@ taglib prefix="f"  uri="http://java.sun.com/jsf/core"%&gt;</a:t>
            </a:r>
          </a:p>
          <a:p>
            <a:pPr>
              <a:buFont typeface="Wingdings" pitchFamily="2" charset="2"/>
              <a:buNone/>
              <a:defRPr/>
            </a:pPr>
            <a:r>
              <a:rPr lang="pt-BR" sz="2400" dirty="0" smtClean="0"/>
              <a:t>&lt;%@ taglib prefix="h"  uri="http://java.sun.com/jsf/html"%&gt;</a:t>
            </a:r>
          </a:p>
          <a:p>
            <a:pPr>
              <a:buFont typeface="Wingdings" pitchFamily="2" charset="2"/>
              <a:buNone/>
              <a:defRPr/>
            </a:pPr>
            <a:r>
              <a:rPr lang="en-US" sz="2400" dirty="0" smtClean="0"/>
              <a:t>&lt;html&gt;</a:t>
            </a:r>
          </a:p>
          <a:p>
            <a:pPr>
              <a:buFont typeface="Wingdings" pitchFamily="2" charset="2"/>
              <a:buNone/>
              <a:defRPr/>
            </a:pPr>
            <a:r>
              <a:rPr lang="en-US" sz="2400" dirty="0" smtClean="0"/>
              <a:t>&lt;body&gt;</a:t>
            </a:r>
          </a:p>
          <a:p>
            <a:pPr>
              <a:buFont typeface="Wingdings" pitchFamily="2" charset="2"/>
              <a:buNone/>
              <a:defRPr/>
            </a:pPr>
            <a:r>
              <a:rPr lang="en-US" sz="2400" dirty="0" smtClean="0"/>
              <a:t>&lt;f:view&gt;</a:t>
            </a:r>
          </a:p>
          <a:p>
            <a:pPr>
              <a:buFont typeface="Wingdings" pitchFamily="2" charset="2"/>
              <a:buNone/>
              <a:defRPr/>
            </a:pPr>
            <a:r>
              <a:rPr lang="en-US" sz="2400" dirty="0" smtClean="0"/>
              <a:t>    &lt;h:form id="loginform"&gt;</a:t>
            </a:r>
          </a:p>
          <a:p>
            <a:pPr>
              <a:buFont typeface="Wingdings" pitchFamily="2" charset="2"/>
              <a:buNone/>
              <a:defRPr/>
            </a:pPr>
            <a:endParaRPr lang="en-US" sz="2400" dirty="0" smtClean="0"/>
          </a:p>
          <a:p>
            <a:pPr>
              <a:buFont typeface="Wingdings" pitchFamily="2" charset="2"/>
              <a:buNone/>
              <a:defRPr/>
            </a:pPr>
            <a:r>
              <a:rPr lang="en-US" sz="2400" dirty="0" smtClean="0"/>
              <a:t>	&lt;h:outputText value="LoginId: " 	id="output1” /&gt;</a:t>
            </a:r>
          </a:p>
          <a:p>
            <a:pPr>
              <a:buFont typeface="Wingdings" pitchFamily="2" charset="2"/>
              <a:buNone/>
              <a:defRPr/>
            </a:pPr>
            <a:r>
              <a:rPr lang="en-US" sz="2400" dirty="0" smtClean="0"/>
              <a:t>	&lt;h:inputText id="username" 	</a:t>
            </a:r>
            <a:r>
              <a:rPr lang="en-US" sz="2400" dirty="0" smtClean="0">
                <a:solidFill>
                  <a:schemeClr val="tx1"/>
                </a:solidFill>
              </a:rPr>
              <a:t>value</a:t>
            </a:r>
            <a:r>
              <a:rPr lang="en-US" sz="2500" dirty="0" smtClean="0">
                <a:solidFill>
                  <a:schemeClr val="tx1"/>
                </a:solidFill>
              </a:rPr>
              <a:t>=</a:t>
            </a:r>
            <a:r>
              <a:rPr lang="en-US" sz="2500" b="1" dirty="0" smtClean="0">
                <a:solidFill>
                  <a:srgbClr val="FF0000"/>
                </a:solidFill>
              </a:rPr>
              <a:t>"#{loginBean.loginId}" </a:t>
            </a:r>
            <a:r>
              <a:rPr lang="en-US" sz="2400" dirty="0" smtClean="0"/>
              <a:t>	maxlength="4" /&gt;</a:t>
            </a:r>
          </a:p>
          <a:p>
            <a:pPr>
              <a:buFont typeface="Wingdings" pitchFamily="2" charset="2"/>
              <a:buNone/>
              <a:defRPr/>
            </a:pPr>
            <a:r>
              <a:rPr lang="en-US" sz="2400" dirty="0" smtClean="0"/>
              <a:t>	&lt;br/&gt;</a:t>
            </a:r>
          </a:p>
          <a:p>
            <a:pPr>
              <a:buFont typeface="Wingdings" pitchFamily="2" charset="2"/>
              <a:buNone/>
              <a:defRPr/>
            </a:pPr>
            <a:r>
              <a:rPr lang="en-US" sz="2400" dirty="0" smtClean="0"/>
              <a:t>	&lt;h:outputText value="Password: “ /&gt;</a:t>
            </a:r>
          </a:p>
          <a:p>
            <a:pPr>
              <a:buFont typeface="Wingdings" pitchFamily="2" charset="2"/>
              <a:buNone/>
              <a:defRPr/>
            </a:pPr>
            <a:endParaRPr lang="en-US" sz="2400" i="1" dirty="0" smtClean="0"/>
          </a:p>
          <a:p>
            <a:pPr>
              <a:buFont typeface="Wingdings" pitchFamily="2" charset="2"/>
              <a:buNone/>
              <a:defRPr/>
            </a:pPr>
            <a:r>
              <a:rPr lang="en-US" sz="2400" dirty="0" smtClean="0"/>
              <a:t>	</a:t>
            </a:r>
          </a:p>
          <a:p>
            <a:pPr>
              <a:buFont typeface="Wingdings" pitchFamily="2" charset="2"/>
              <a:buNone/>
              <a:defRPr/>
            </a:pPr>
            <a:r>
              <a:rPr lang="en-US" sz="2400" dirty="0" smtClean="0"/>
              <a:t>	&lt;h:inputSecret id="password"    value=</a:t>
            </a:r>
            <a:r>
              <a:rPr lang="en-US" sz="2400" b="1" dirty="0" smtClean="0">
                <a:solidFill>
                  <a:srgbClr val="FF0000"/>
                </a:solidFill>
              </a:rPr>
              <a:t>"#{loginBean.password}“</a:t>
            </a:r>
            <a:r>
              <a:rPr lang="en-US" sz="2400" dirty="0" smtClean="0">
                <a:solidFill>
                  <a:srgbClr val="FF0000"/>
                </a:solidFill>
              </a:rPr>
              <a:t> </a:t>
            </a:r>
            <a:r>
              <a:rPr lang="en-US" sz="2400" dirty="0" smtClean="0"/>
              <a:t>/&gt;</a:t>
            </a:r>
          </a:p>
          <a:p>
            <a:pPr>
              <a:buFont typeface="Wingdings" pitchFamily="2" charset="2"/>
              <a:buNone/>
              <a:defRPr/>
            </a:pPr>
            <a:r>
              <a:rPr lang="en-US" sz="2400" dirty="0" smtClean="0"/>
              <a:t>	&lt;br/&gt;</a:t>
            </a:r>
          </a:p>
          <a:p>
            <a:pPr>
              <a:buFont typeface="Wingdings" pitchFamily="2" charset="2"/>
              <a:buNone/>
              <a:defRPr/>
            </a:pPr>
            <a:r>
              <a:rPr lang="en-US" sz="2400" dirty="0" smtClean="0"/>
              <a:t>	&lt;h:commandButton id="login" </a:t>
            </a:r>
          </a:p>
          <a:p>
            <a:pPr>
              <a:buFont typeface="Wingdings" pitchFamily="2" charset="2"/>
              <a:buNone/>
              <a:defRPr/>
            </a:pPr>
            <a:r>
              <a:rPr lang="en-US" sz="2400" dirty="0" smtClean="0"/>
              <a:t>	value=" Login "     </a:t>
            </a:r>
            <a:r>
              <a:rPr lang="en-US" sz="2400" dirty="0" smtClean="0">
                <a:solidFill>
                  <a:schemeClr val="tx1"/>
                </a:solidFill>
              </a:rPr>
              <a:t>action=</a:t>
            </a:r>
            <a:r>
              <a:rPr lang="en-US" sz="2400" b="1" dirty="0" smtClean="0">
                <a:solidFill>
                  <a:srgbClr val="FF0000"/>
                </a:solidFill>
              </a:rPr>
              <a:t>"#{loginBean.authenticate}"</a:t>
            </a:r>
            <a:r>
              <a:rPr lang="en-US" sz="2400" dirty="0" smtClean="0">
                <a:solidFill>
                  <a:schemeClr val="accent6"/>
                </a:solidFill>
              </a:rPr>
              <a:t> </a:t>
            </a:r>
            <a:r>
              <a:rPr lang="en-US" sz="2400" dirty="0" smtClean="0">
                <a:solidFill>
                  <a:schemeClr val="tx1"/>
                </a:solidFill>
              </a:rPr>
              <a:t>/&gt;</a:t>
            </a:r>
          </a:p>
          <a:p>
            <a:pPr>
              <a:buFont typeface="Wingdings" pitchFamily="2" charset="2"/>
              <a:buNone/>
              <a:defRPr/>
            </a:pPr>
            <a:r>
              <a:rPr lang="en-US" sz="2400" dirty="0" smtClean="0"/>
              <a:t>	&lt;h:commandButton id="reset" 	type="reset" value=" Reset " /&gt;</a:t>
            </a:r>
          </a:p>
          <a:p>
            <a:pPr>
              <a:buFont typeface="Wingdings" pitchFamily="2" charset="2"/>
              <a:buNone/>
              <a:defRPr/>
            </a:pPr>
            <a:r>
              <a:rPr lang="en-US" sz="2400" dirty="0" smtClean="0"/>
              <a:t>	&lt;br/&gt;</a:t>
            </a:r>
          </a:p>
          <a:p>
            <a:pPr>
              <a:buFont typeface="Wingdings" pitchFamily="2" charset="2"/>
              <a:buNone/>
              <a:defRPr/>
            </a:pPr>
            <a:r>
              <a:rPr lang="en-US" sz="2400" dirty="0" smtClean="0"/>
              <a:t>	&lt;h:outputText     value</a:t>
            </a:r>
            <a:r>
              <a:rPr lang="en-US" sz="2400" dirty="0" smtClean="0">
                <a:solidFill>
                  <a:schemeClr val="tx1"/>
                </a:solidFill>
              </a:rPr>
              <a:t>=</a:t>
            </a:r>
            <a:r>
              <a:rPr lang="en-US" sz="2400" b="1" dirty="0" smtClean="0">
                <a:solidFill>
                  <a:srgbClr val="FF0000"/>
                </a:solidFill>
              </a:rPr>
              <a:t>"#{loginBean.message}"</a:t>
            </a:r>
            <a:r>
              <a:rPr lang="en-US" sz="2400" dirty="0" smtClean="0"/>
              <a:t>/&gt;</a:t>
            </a:r>
          </a:p>
          <a:p>
            <a:pPr>
              <a:buFont typeface="Wingdings" pitchFamily="2" charset="2"/>
              <a:buNone/>
              <a:defRPr/>
            </a:pPr>
            <a:r>
              <a:rPr lang="en-US" sz="2400" dirty="0" smtClean="0"/>
              <a:t>    &lt;/h:form&gt;	</a:t>
            </a:r>
          </a:p>
          <a:p>
            <a:pPr>
              <a:buFont typeface="Wingdings" pitchFamily="2" charset="2"/>
              <a:buNone/>
              <a:defRPr/>
            </a:pPr>
            <a:r>
              <a:rPr lang="en-US" sz="2400" dirty="0" smtClean="0"/>
              <a:t>&lt;/f:view&gt; </a:t>
            </a:r>
          </a:p>
          <a:p>
            <a:pPr>
              <a:buFont typeface="Wingdings" pitchFamily="2" charset="2"/>
              <a:buNone/>
              <a:defRPr/>
            </a:pPr>
            <a:r>
              <a:rPr lang="en-US" sz="2400" dirty="0" smtClean="0"/>
              <a:t>&lt;/body&gt;</a:t>
            </a:r>
          </a:p>
          <a:p>
            <a:pPr>
              <a:buFont typeface="Wingdings" pitchFamily="2" charset="2"/>
              <a:buNone/>
              <a:defRPr/>
            </a:pPr>
            <a:r>
              <a:rPr lang="en-US" sz="2400" dirty="0" smtClean="0"/>
              <a:t>&lt;/html&gt;</a:t>
            </a:r>
          </a:p>
        </p:txBody>
      </p:sp>
      <p:sp>
        <p:nvSpPr>
          <p:cNvPr id="5" name="TextBox 4"/>
          <p:cNvSpPr txBox="1"/>
          <p:nvPr/>
        </p:nvSpPr>
        <p:spPr>
          <a:xfrm>
            <a:off x="41275" y="1023938"/>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lang="en-US" sz="2000" b="1" dirty="0"/>
              <a:t>login.jsp</a:t>
            </a:r>
          </a:p>
        </p:txBody>
      </p:sp>
      <p:sp>
        <p:nvSpPr>
          <p:cNvPr id="7" name="Slide Number Placeholder 6"/>
          <p:cNvSpPr>
            <a:spLocks noGrp="1"/>
          </p:cNvSpPr>
          <p:nvPr>
            <p:ph type="sldNum" sz="quarter" idx="10"/>
          </p:nvPr>
        </p:nvSpPr>
        <p:spPr/>
        <p:txBody>
          <a:bodyPr/>
          <a:lstStyle/>
          <a:p>
            <a:pPr>
              <a:defRPr/>
            </a:pPr>
            <a:fld id="{8AA1E237-61FE-4FFE-828B-2A27F8FE324B}" type="slidenum">
              <a:rPr lang="en-US" smtClean="0"/>
              <a:pPr>
                <a:defRPr/>
              </a:pPr>
              <a:t>52</a:t>
            </a:fld>
            <a:endParaRPr lang="en-US" dirty="0"/>
          </a:p>
        </p:txBody>
      </p:sp>
      <p:cxnSp>
        <p:nvCxnSpPr>
          <p:cNvPr id="8" name="Straight Connector 7"/>
          <p:cNvCxnSpPr>
            <a:stCxn id="4" idx="0"/>
            <a:endCxn id="4" idx="2"/>
          </p:cNvCxnSpPr>
          <p:nvPr/>
        </p:nvCxnSpPr>
        <p:spPr>
          <a:xfrm rot="16200000" flipH="1">
            <a:off x="1887538" y="3689350"/>
            <a:ext cx="5354638" cy="1587"/>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9587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
          <p:cNvGraphicFramePr>
            <a:graphicFrameLocks noGrp="1" noChangeAspect="1"/>
          </p:cNvGraphicFramePr>
          <p:nvPr>
            <p:ph idx="1"/>
          </p:nvPr>
        </p:nvGraphicFramePr>
        <p:xfrm>
          <a:off x="136525" y="2590800"/>
          <a:ext cx="1997075" cy="1662113"/>
        </p:xfrm>
        <a:graphic>
          <a:graphicData uri="http://schemas.openxmlformats.org/presentationml/2006/ole">
            <mc:AlternateContent xmlns:mc="http://schemas.openxmlformats.org/markup-compatibility/2006">
              <mc:Choice xmlns:v="urn:schemas-microsoft-com:vml" Requires="v">
                <p:oleObj spid="_x0000_s1061" name="Clip" r:id="rId4" imgW="1305000" imgH="1085760" progId="">
                  <p:embed/>
                </p:oleObj>
              </mc:Choice>
              <mc:Fallback>
                <p:oleObj name="Clip" r:id="rId4" imgW="1305000" imgH="1085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25" y="2590800"/>
                        <a:ext cx="1997075" cy="1662113"/>
                      </a:xfrm>
                      <a:prstGeom prst="rect">
                        <a:avLst/>
                      </a:prstGeom>
                    </p:spPr>
                  </p:pic>
                </p:oleObj>
              </mc:Fallback>
            </mc:AlternateContent>
          </a:graphicData>
        </a:graphic>
      </p:graphicFrame>
      <p:sp>
        <p:nvSpPr>
          <p:cNvPr id="20" name="Dodecagon 19"/>
          <p:cNvSpPr/>
          <p:nvPr/>
        </p:nvSpPr>
        <p:spPr>
          <a:xfrm>
            <a:off x="6634163" y="1752600"/>
            <a:ext cx="1285875" cy="1219200"/>
          </a:xfrm>
          <a:prstGeom prst="dodecagon">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en-US" dirty="0"/>
          </a:p>
        </p:txBody>
      </p:sp>
      <p:sp>
        <p:nvSpPr>
          <p:cNvPr id="1028" name="TextBox 25"/>
          <p:cNvSpPr txBox="1">
            <a:spLocks noChangeArrowheads="1"/>
          </p:cNvSpPr>
          <p:nvPr/>
        </p:nvSpPr>
        <p:spPr bwMode="auto">
          <a:xfrm>
            <a:off x="4267200" y="4200525"/>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400"/>
              <a:t>Component Tree</a:t>
            </a:r>
          </a:p>
        </p:txBody>
      </p:sp>
      <p:sp>
        <p:nvSpPr>
          <p:cNvPr id="8" name="Rounded Rectangle 7"/>
          <p:cNvSpPr/>
          <p:nvPr/>
        </p:nvSpPr>
        <p:spPr>
          <a:xfrm>
            <a:off x="3886200" y="452438"/>
            <a:ext cx="5257800" cy="609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en-US" dirty="0"/>
          </a:p>
        </p:txBody>
      </p:sp>
      <p:grpSp>
        <p:nvGrpSpPr>
          <p:cNvPr id="1030" name="Group 35"/>
          <p:cNvGrpSpPr>
            <a:grpSpLocks/>
          </p:cNvGrpSpPr>
          <p:nvPr/>
        </p:nvGrpSpPr>
        <p:grpSpPr bwMode="auto">
          <a:xfrm>
            <a:off x="4060825" y="595313"/>
            <a:ext cx="4908550" cy="2725737"/>
            <a:chOff x="4267200" y="152400"/>
            <a:chExt cx="4267200" cy="2895600"/>
          </a:xfrm>
        </p:grpSpPr>
        <p:sp>
          <p:nvSpPr>
            <p:cNvPr id="12" name="Round Same Side Corner Rectangle 11"/>
            <p:cNvSpPr/>
            <p:nvPr/>
          </p:nvSpPr>
          <p:spPr>
            <a:xfrm>
              <a:off x="4267200" y="152400"/>
              <a:ext cx="4267200" cy="2895600"/>
            </a:xfrm>
            <a:prstGeom prst="round2Same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p>
              <a:pPr algn="ctr" fontAlgn="auto">
                <a:spcBef>
                  <a:spcPts val="0"/>
                </a:spcBef>
                <a:spcAft>
                  <a:spcPts val="0"/>
                </a:spcAft>
                <a:defRPr/>
              </a:pPr>
              <a:endParaRPr lang="en-US" dirty="0"/>
            </a:p>
          </p:txBody>
        </p:sp>
        <p:sp>
          <p:nvSpPr>
            <p:cNvPr id="14" name="Oval 13"/>
            <p:cNvSpPr/>
            <p:nvPr/>
          </p:nvSpPr>
          <p:spPr>
            <a:xfrm>
              <a:off x="4419009" y="1378434"/>
              <a:ext cx="1449082" cy="1524533"/>
            </a:xfrm>
            <a:prstGeom prst="ellipse">
              <a:avLst/>
            </a:prstGeom>
          </p:spPr>
          <p:style>
            <a:lnRef idx="3">
              <a:schemeClr val="lt1"/>
            </a:lnRef>
            <a:fillRef idx="1">
              <a:schemeClr val="accent2"/>
            </a:fillRef>
            <a:effectRef idx="1">
              <a:schemeClr val="accent2"/>
            </a:effectRef>
            <a:fontRef idx="minor">
              <a:schemeClr val="lt1"/>
            </a:fontRef>
          </p:style>
          <p:txBody>
            <a:bodyPr anchor="ctr">
              <a:normAutofit/>
            </a:bodyPr>
            <a:lstStyle/>
            <a:p>
              <a:pPr algn="ctr" fontAlgn="auto">
                <a:spcBef>
                  <a:spcPts val="0"/>
                </a:spcBef>
                <a:spcAft>
                  <a:spcPts val="0"/>
                </a:spcAft>
                <a:defRPr/>
              </a:pPr>
              <a:r>
                <a:rPr lang="en-US" dirty="0"/>
                <a:t>Faces Servlet</a:t>
              </a:r>
            </a:p>
          </p:txBody>
        </p:sp>
        <p:sp>
          <p:nvSpPr>
            <p:cNvPr id="16" name="Vertical Scroll 15"/>
            <p:cNvSpPr/>
            <p:nvPr/>
          </p:nvSpPr>
          <p:spPr>
            <a:xfrm>
              <a:off x="6248991" y="152400"/>
              <a:ext cx="1443561" cy="1219288"/>
            </a:xfrm>
            <a:prstGeom prst="verticalScroll">
              <a:avLst>
                <a:gd name="adj" fmla="val 15059"/>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fontAlgn="auto">
                <a:spcBef>
                  <a:spcPts val="0"/>
                </a:spcBef>
                <a:spcAft>
                  <a:spcPts val="0"/>
                </a:spcAft>
                <a:defRPr/>
              </a:pPr>
              <a:r>
                <a:rPr lang="en-US" dirty="0"/>
                <a:t>faces-config.xml</a:t>
              </a:r>
            </a:p>
          </p:txBody>
        </p:sp>
        <p:sp>
          <p:nvSpPr>
            <p:cNvPr id="21" name="Dodecagon 20"/>
            <p:cNvSpPr/>
            <p:nvPr/>
          </p:nvSpPr>
          <p:spPr>
            <a:xfrm>
              <a:off x="6963872" y="1545391"/>
              <a:ext cx="1391118" cy="1293491"/>
            </a:xfrm>
            <a:prstGeom prst="dodecagon">
              <a:avLst/>
            </a:prstGeom>
          </p:spPr>
          <p:style>
            <a:lnRef idx="1">
              <a:schemeClr val="accent4"/>
            </a:lnRef>
            <a:fillRef idx="2">
              <a:schemeClr val="accent4"/>
            </a:fillRef>
            <a:effectRef idx="1">
              <a:schemeClr val="accent4"/>
            </a:effectRef>
            <a:fontRef idx="minor">
              <a:schemeClr val="dk1"/>
            </a:fontRef>
          </p:style>
          <p:txBody>
            <a:bodyPr anchor="ctr">
              <a:normAutofit fontScale="85000" lnSpcReduction="20000"/>
            </a:bodyPr>
            <a:lstStyle/>
            <a:p>
              <a:pPr algn="ctr" fontAlgn="auto">
                <a:spcBef>
                  <a:spcPts val="0"/>
                </a:spcBef>
                <a:spcAft>
                  <a:spcPts val="0"/>
                </a:spcAft>
                <a:defRPr/>
              </a:pPr>
              <a:r>
                <a:rPr lang="en-US" dirty="0"/>
                <a:t>Action handlers &amp; event listeners</a:t>
              </a:r>
            </a:p>
          </p:txBody>
        </p:sp>
      </p:grpSp>
      <p:grpSp>
        <p:nvGrpSpPr>
          <p:cNvPr id="1031" name="Group 66"/>
          <p:cNvGrpSpPr>
            <a:grpSpLocks/>
          </p:cNvGrpSpPr>
          <p:nvPr/>
        </p:nvGrpSpPr>
        <p:grpSpPr bwMode="auto">
          <a:xfrm>
            <a:off x="4060825" y="3463925"/>
            <a:ext cx="3155950" cy="2979738"/>
            <a:chOff x="4061460" y="3464423"/>
            <a:chExt cx="3154680" cy="2978960"/>
          </a:xfrm>
        </p:grpSpPr>
        <p:sp>
          <p:nvSpPr>
            <p:cNvPr id="13" name="Round Same Side Corner Rectangle 12"/>
            <p:cNvSpPr/>
            <p:nvPr/>
          </p:nvSpPr>
          <p:spPr>
            <a:xfrm>
              <a:off x="4061460" y="3464423"/>
              <a:ext cx="3154680" cy="2978960"/>
            </a:xfrm>
            <a:prstGeom prst="round2SameRect">
              <a:avLst>
                <a:gd name="adj1" fmla="val 337"/>
                <a:gd name="adj2" fmla="val 20544"/>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spcBef>
                  <a:spcPts val="0"/>
                </a:spcBef>
                <a:spcAft>
                  <a:spcPts val="0"/>
                </a:spcAft>
                <a:defRPr/>
              </a:pPr>
              <a:endParaRPr lang="en-US" dirty="0"/>
            </a:p>
          </p:txBody>
        </p:sp>
        <p:grpSp>
          <p:nvGrpSpPr>
            <p:cNvPr id="1063" name="Group 6"/>
            <p:cNvGrpSpPr>
              <a:grpSpLocks/>
            </p:cNvGrpSpPr>
            <p:nvPr/>
          </p:nvGrpSpPr>
          <p:grpSpPr bwMode="auto">
            <a:xfrm>
              <a:off x="4134342" y="3812306"/>
              <a:ext cx="1051560" cy="748552"/>
              <a:chOff x="5415" y="2175"/>
              <a:chExt cx="1995" cy="1725"/>
            </a:xfrm>
          </p:grpSpPr>
          <p:sp>
            <p:nvSpPr>
              <p:cNvPr id="2" name="AutoShape 7"/>
              <p:cNvSpPr>
                <a:spLocks noChangeArrowheads="1"/>
              </p:cNvSpPr>
              <p:nvPr/>
            </p:nvSpPr>
            <p:spPr bwMode="auto">
              <a:xfrm>
                <a:off x="6240" y="2174"/>
                <a:ext cx="587" cy="256"/>
              </a:xfrm>
              <a:prstGeom prst="roundRect">
                <a:avLst>
                  <a:gd name="adj" fmla="val 16667"/>
                </a:avLst>
              </a:prstGeom>
              <a:solidFill>
                <a:srgbClr val="FFFFFF"/>
              </a:solidFill>
              <a:ln w="63500" cmpd="thickThin">
                <a:solidFill>
                  <a:srgbClr val="C0504D"/>
                </a:solidFill>
                <a:round/>
                <a:headEnd/>
                <a:tailEnd/>
              </a:ln>
              <a:effectLst/>
            </p:spPr>
            <p:txBody>
              <a:bodyPr>
                <a:normAutofit fontScale="25000" lnSpcReduction="20000"/>
              </a:bodyPr>
              <a:lstStyle/>
              <a:p>
                <a:pPr fontAlgn="auto">
                  <a:spcBef>
                    <a:spcPts val="0"/>
                  </a:spcBef>
                  <a:spcAft>
                    <a:spcPts val="0"/>
                  </a:spcAft>
                  <a:defRPr/>
                </a:pPr>
                <a:endParaRPr lang="en-US" dirty="0">
                  <a:latin typeface="+mn-lt"/>
                </a:endParaRPr>
              </a:p>
            </p:txBody>
          </p:sp>
          <p:sp>
            <p:nvSpPr>
              <p:cNvPr id="3" name="AutoShape 8"/>
              <p:cNvSpPr>
                <a:spLocks noChangeArrowheads="1"/>
              </p:cNvSpPr>
              <p:nvPr/>
            </p:nvSpPr>
            <p:spPr bwMode="auto">
              <a:xfrm>
                <a:off x="6827" y="3015"/>
                <a:ext cx="584" cy="256"/>
              </a:xfrm>
              <a:prstGeom prst="roundRect">
                <a:avLst>
                  <a:gd name="adj" fmla="val 16667"/>
                </a:avLst>
              </a:prstGeom>
              <a:solidFill>
                <a:srgbClr val="FFFFFF"/>
              </a:solidFill>
              <a:ln w="63500" cmpd="thickThin">
                <a:solidFill>
                  <a:srgbClr val="C0504D"/>
                </a:solidFill>
                <a:round/>
                <a:headEnd/>
                <a:tailEnd/>
              </a:ln>
              <a:effectLst/>
            </p:spPr>
            <p:txBody>
              <a:bodyPr>
                <a:normAutofit fontScale="25000" lnSpcReduction="20000"/>
              </a:bodyPr>
              <a:lstStyle/>
              <a:p>
                <a:pPr fontAlgn="auto">
                  <a:spcBef>
                    <a:spcPts val="0"/>
                  </a:spcBef>
                  <a:spcAft>
                    <a:spcPts val="0"/>
                  </a:spcAft>
                  <a:defRPr/>
                </a:pPr>
                <a:endParaRPr lang="en-US" dirty="0">
                  <a:latin typeface="+mn-lt"/>
                </a:endParaRPr>
              </a:p>
            </p:txBody>
          </p:sp>
          <p:sp>
            <p:nvSpPr>
              <p:cNvPr id="1033" name="AutoShape 9"/>
              <p:cNvSpPr>
                <a:spLocks noChangeArrowheads="1"/>
              </p:cNvSpPr>
              <p:nvPr/>
            </p:nvSpPr>
            <p:spPr bwMode="auto">
              <a:xfrm>
                <a:off x="5776" y="3015"/>
                <a:ext cx="584" cy="256"/>
              </a:xfrm>
              <a:prstGeom prst="roundRect">
                <a:avLst>
                  <a:gd name="adj" fmla="val 16667"/>
                </a:avLst>
              </a:prstGeom>
              <a:solidFill>
                <a:srgbClr val="FFFFFF"/>
              </a:solidFill>
              <a:ln w="63500" cmpd="thickThin">
                <a:solidFill>
                  <a:srgbClr val="C0504D"/>
                </a:solidFill>
                <a:round/>
                <a:headEnd/>
                <a:tailEnd/>
              </a:ln>
              <a:effectLst/>
            </p:spPr>
            <p:txBody>
              <a:bodyPr>
                <a:normAutofit fontScale="25000" lnSpcReduction="20000"/>
              </a:bodyPr>
              <a:lstStyle/>
              <a:p>
                <a:pPr fontAlgn="auto">
                  <a:spcBef>
                    <a:spcPts val="0"/>
                  </a:spcBef>
                  <a:spcAft>
                    <a:spcPts val="0"/>
                  </a:spcAft>
                  <a:defRPr/>
                </a:pPr>
                <a:endParaRPr lang="en-US" dirty="0">
                  <a:latin typeface="+mn-lt"/>
                </a:endParaRPr>
              </a:p>
            </p:txBody>
          </p:sp>
          <p:sp>
            <p:nvSpPr>
              <p:cNvPr id="1034" name="AutoShape 10"/>
              <p:cNvSpPr>
                <a:spLocks noChangeArrowheads="1"/>
              </p:cNvSpPr>
              <p:nvPr/>
            </p:nvSpPr>
            <p:spPr bwMode="auto">
              <a:xfrm>
                <a:off x="6120" y="3645"/>
                <a:ext cx="587" cy="256"/>
              </a:xfrm>
              <a:prstGeom prst="roundRect">
                <a:avLst>
                  <a:gd name="adj" fmla="val 16667"/>
                </a:avLst>
              </a:prstGeom>
              <a:solidFill>
                <a:srgbClr val="FFFFFF"/>
              </a:solidFill>
              <a:ln w="63500" cmpd="thickThin">
                <a:solidFill>
                  <a:srgbClr val="C0504D"/>
                </a:solidFill>
                <a:round/>
                <a:headEnd/>
                <a:tailEnd/>
              </a:ln>
              <a:effectLst/>
            </p:spPr>
            <p:txBody>
              <a:bodyPr>
                <a:normAutofit fontScale="25000" lnSpcReduction="20000"/>
              </a:bodyPr>
              <a:lstStyle/>
              <a:p>
                <a:pPr fontAlgn="auto">
                  <a:spcBef>
                    <a:spcPts val="0"/>
                  </a:spcBef>
                  <a:spcAft>
                    <a:spcPts val="0"/>
                  </a:spcAft>
                  <a:defRPr/>
                </a:pPr>
                <a:endParaRPr lang="en-US" dirty="0">
                  <a:latin typeface="+mn-lt"/>
                </a:endParaRPr>
              </a:p>
            </p:txBody>
          </p:sp>
          <p:sp>
            <p:nvSpPr>
              <p:cNvPr id="1035" name="AutoShape 11"/>
              <p:cNvSpPr>
                <a:spLocks noChangeArrowheads="1"/>
              </p:cNvSpPr>
              <p:nvPr/>
            </p:nvSpPr>
            <p:spPr bwMode="auto">
              <a:xfrm>
                <a:off x="5415" y="3645"/>
                <a:ext cx="584" cy="256"/>
              </a:xfrm>
              <a:prstGeom prst="roundRect">
                <a:avLst>
                  <a:gd name="adj" fmla="val 16667"/>
                </a:avLst>
              </a:prstGeom>
              <a:solidFill>
                <a:srgbClr val="FFFFFF"/>
              </a:solidFill>
              <a:ln w="63500" cmpd="thickThin">
                <a:solidFill>
                  <a:srgbClr val="C0504D"/>
                </a:solidFill>
                <a:round/>
                <a:headEnd/>
                <a:tailEnd/>
              </a:ln>
              <a:effectLst/>
            </p:spPr>
            <p:txBody>
              <a:bodyPr>
                <a:normAutofit fontScale="25000" lnSpcReduction="20000"/>
              </a:bodyPr>
              <a:lstStyle/>
              <a:p>
                <a:pPr fontAlgn="auto">
                  <a:spcBef>
                    <a:spcPts val="0"/>
                  </a:spcBef>
                  <a:spcAft>
                    <a:spcPts val="0"/>
                  </a:spcAft>
                  <a:defRPr/>
                </a:pPr>
                <a:endParaRPr lang="en-US" dirty="0">
                  <a:latin typeface="+mn-lt"/>
                </a:endParaRPr>
              </a:p>
            </p:txBody>
          </p:sp>
          <p:cxnSp>
            <p:nvCxnSpPr>
              <p:cNvPr id="1071" name="AutoShape 12"/>
              <p:cNvCxnSpPr>
                <a:cxnSpLocks noChangeShapeType="1"/>
              </p:cNvCxnSpPr>
              <p:nvPr/>
            </p:nvCxnSpPr>
            <p:spPr bwMode="auto">
              <a:xfrm rot="16200000" flipH="1">
                <a:off x="6517" y="2468"/>
                <a:ext cx="585" cy="510"/>
              </a:xfrm>
              <a:prstGeom prst="bentConnector3">
                <a:avLst>
                  <a:gd name="adj1" fmla="val 4991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072" name="AutoShape 13"/>
              <p:cNvCxnSpPr>
                <a:cxnSpLocks noChangeShapeType="1"/>
              </p:cNvCxnSpPr>
              <p:nvPr/>
            </p:nvCxnSpPr>
            <p:spPr bwMode="auto">
              <a:xfrm rot="5400000">
                <a:off x="6007" y="2468"/>
                <a:ext cx="585" cy="510"/>
              </a:xfrm>
              <a:prstGeom prst="bentConnector3">
                <a:avLst>
                  <a:gd name="adj1" fmla="val 4991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073" name="AutoShape 14"/>
              <p:cNvCxnSpPr>
                <a:cxnSpLocks noChangeShapeType="1"/>
              </p:cNvCxnSpPr>
              <p:nvPr/>
            </p:nvCxnSpPr>
            <p:spPr bwMode="auto">
              <a:xfrm flipH="1">
                <a:off x="5685" y="3270"/>
                <a:ext cx="360" cy="3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74" name="AutoShape 15"/>
              <p:cNvCxnSpPr>
                <a:cxnSpLocks noChangeShapeType="1"/>
              </p:cNvCxnSpPr>
              <p:nvPr/>
            </p:nvCxnSpPr>
            <p:spPr bwMode="auto">
              <a:xfrm>
                <a:off x="6060" y="3270"/>
                <a:ext cx="360" cy="3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7" name="Round Diagonal Corner Rectangle 26"/>
            <p:cNvSpPr/>
            <p:nvPr/>
          </p:nvSpPr>
          <p:spPr>
            <a:xfrm>
              <a:off x="5760989" y="3815169"/>
              <a:ext cx="1226643" cy="1137940"/>
            </a:xfrm>
            <a:prstGeom prst="round2Diag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fontAlgn="auto">
                <a:spcBef>
                  <a:spcPts val="0"/>
                </a:spcBef>
                <a:spcAft>
                  <a:spcPts val="0"/>
                </a:spcAft>
                <a:defRPr/>
              </a:pPr>
              <a:r>
                <a:rPr lang="en-US" sz="1200" dirty="0"/>
                <a:t>Java Beans</a:t>
              </a:r>
            </a:p>
            <a:p>
              <a:pPr algn="ctr" fontAlgn="auto">
                <a:spcBef>
                  <a:spcPts val="0"/>
                </a:spcBef>
                <a:spcAft>
                  <a:spcPts val="0"/>
                </a:spcAft>
                <a:defRPr/>
              </a:pPr>
              <a:r>
                <a:rPr lang="en-US" sz="1200" dirty="0"/>
                <a:t>(Backing Beans) </a:t>
              </a:r>
            </a:p>
          </p:txBody>
        </p:sp>
        <p:sp>
          <p:nvSpPr>
            <p:cNvPr id="28" name="Round Diagonal Corner Rectangle 27"/>
            <p:cNvSpPr/>
            <p:nvPr/>
          </p:nvSpPr>
          <p:spPr>
            <a:xfrm>
              <a:off x="5786379" y="4962632"/>
              <a:ext cx="1228231" cy="831633"/>
            </a:xfrm>
            <a:prstGeom prst="round2Diag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fontAlgn="auto">
                <a:spcBef>
                  <a:spcPts val="0"/>
                </a:spcBef>
                <a:spcAft>
                  <a:spcPts val="0"/>
                </a:spcAft>
                <a:defRPr/>
              </a:pPr>
              <a:r>
                <a:rPr lang="en-US" sz="1200" dirty="0"/>
                <a:t>Validations and Conversions</a:t>
              </a:r>
            </a:p>
          </p:txBody>
        </p:sp>
      </p:grpSp>
      <p:grpSp>
        <p:nvGrpSpPr>
          <p:cNvPr id="1032" name="Group 33"/>
          <p:cNvGrpSpPr>
            <a:grpSpLocks/>
          </p:cNvGrpSpPr>
          <p:nvPr/>
        </p:nvGrpSpPr>
        <p:grpSpPr bwMode="auto">
          <a:xfrm>
            <a:off x="7304088" y="3463925"/>
            <a:ext cx="1665287" cy="2941638"/>
            <a:chOff x="7086600" y="3200401"/>
            <a:chExt cx="1447800" cy="3124202"/>
          </a:xfrm>
        </p:grpSpPr>
        <p:sp>
          <p:nvSpPr>
            <p:cNvPr id="24" name="Round Same Side Corner Rectangle 23"/>
            <p:cNvSpPr/>
            <p:nvPr/>
          </p:nvSpPr>
          <p:spPr>
            <a:xfrm>
              <a:off x="7086600" y="3200401"/>
              <a:ext cx="1447800" cy="3124202"/>
            </a:xfrm>
            <a:prstGeom prst="round2SameRect">
              <a:avLst>
                <a:gd name="adj1" fmla="val 337"/>
                <a:gd name="adj2" fmla="val 20544"/>
              </a:avLst>
            </a:prstGeom>
          </p:spPr>
          <p:style>
            <a:lnRef idx="1">
              <a:schemeClr val="accent4"/>
            </a:lnRef>
            <a:fillRef idx="1002">
              <a:schemeClr val="lt1"/>
            </a:fillRef>
            <a:effectRef idx="1">
              <a:schemeClr val="accent4"/>
            </a:effectRef>
            <a:fontRef idx="minor">
              <a:schemeClr val="dk1"/>
            </a:fontRef>
          </p:style>
          <p:txBody>
            <a:bodyPr anchor="ctr">
              <a:normAutofit/>
            </a:bodyPr>
            <a:lstStyle/>
            <a:p>
              <a:pPr algn="ctr" fontAlgn="auto">
                <a:spcBef>
                  <a:spcPts val="0"/>
                </a:spcBef>
                <a:spcAft>
                  <a:spcPts val="0"/>
                </a:spcAft>
                <a:defRPr/>
              </a:pPr>
              <a:endParaRPr lang="en-US" dirty="0"/>
            </a:p>
          </p:txBody>
        </p:sp>
        <p:sp>
          <p:nvSpPr>
            <p:cNvPr id="30" name="Round Diagonal Corner Rectangle 29"/>
            <p:cNvSpPr/>
            <p:nvPr/>
          </p:nvSpPr>
          <p:spPr>
            <a:xfrm>
              <a:off x="7238419" y="3733184"/>
              <a:ext cx="1144162" cy="1143124"/>
            </a:xfrm>
            <a:prstGeom prst="round2DiagRect">
              <a:avLst/>
            </a:prstGeom>
          </p:spPr>
          <p:style>
            <a:lnRef idx="2">
              <a:schemeClr val="dk1"/>
            </a:lnRef>
            <a:fillRef idx="1">
              <a:schemeClr val="lt1"/>
            </a:fillRef>
            <a:effectRef idx="0">
              <a:schemeClr val="dk1"/>
            </a:effectRef>
            <a:fontRef idx="minor">
              <a:schemeClr val="dk1"/>
            </a:fontRef>
          </p:style>
          <p:txBody>
            <a:bodyPr anchor="ctr">
              <a:normAutofit fontScale="85000" lnSpcReduction="10000"/>
            </a:bodyPr>
            <a:lstStyle/>
            <a:p>
              <a:pPr algn="ctr" fontAlgn="auto">
                <a:spcBef>
                  <a:spcPts val="0"/>
                </a:spcBef>
                <a:spcAft>
                  <a:spcPts val="0"/>
                </a:spcAft>
                <a:defRPr/>
              </a:pPr>
              <a:endParaRPr lang="en-US" sz="1400" dirty="0"/>
            </a:p>
            <a:p>
              <a:pPr algn="ctr" fontAlgn="auto">
                <a:spcBef>
                  <a:spcPts val="0"/>
                </a:spcBef>
                <a:spcAft>
                  <a:spcPts val="0"/>
                </a:spcAft>
                <a:defRPr/>
              </a:pPr>
              <a:r>
                <a:rPr lang="en-US" sz="1400" dirty="0"/>
                <a:t>Business Classes</a:t>
              </a:r>
            </a:p>
            <a:p>
              <a:pPr fontAlgn="auto">
                <a:spcBef>
                  <a:spcPts val="0"/>
                </a:spcBef>
                <a:spcAft>
                  <a:spcPts val="0"/>
                </a:spcAft>
                <a:buFont typeface="Arial" pitchFamily="34" charset="0"/>
                <a:buChar char="•"/>
                <a:defRPr/>
              </a:pPr>
              <a:r>
                <a:rPr lang="en-US" sz="1400" dirty="0"/>
                <a:t>JavaBeans</a:t>
              </a:r>
            </a:p>
            <a:p>
              <a:pPr algn="just" fontAlgn="auto">
                <a:spcBef>
                  <a:spcPts val="0"/>
                </a:spcBef>
                <a:spcAft>
                  <a:spcPts val="0"/>
                </a:spcAft>
                <a:buFont typeface="Arial" pitchFamily="34" charset="0"/>
                <a:buChar char="•"/>
                <a:defRPr/>
              </a:pPr>
              <a:r>
                <a:rPr lang="en-US" sz="1400" dirty="0"/>
                <a:t>JDBC</a:t>
              </a:r>
            </a:p>
            <a:p>
              <a:pPr algn="just" fontAlgn="auto">
                <a:spcBef>
                  <a:spcPts val="0"/>
                </a:spcBef>
                <a:spcAft>
                  <a:spcPts val="0"/>
                </a:spcAft>
                <a:buFont typeface="Arial" pitchFamily="34" charset="0"/>
                <a:buChar char="•"/>
                <a:defRPr/>
              </a:pPr>
              <a:r>
                <a:rPr lang="en-US" sz="1400" dirty="0"/>
                <a:t>JPA   </a:t>
              </a:r>
            </a:p>
            <a:p>
              <a:pPr algn="ctr" fontAlgn="auto">
                <a:spcBef>
                  <a:spcPts val="0"/>
                </a:spcBef>
                <a:spcAft>
                  <a:spcPts val="0"/>
                </a:spcAft>
                <a:defRPr/>
              </a:pPr>
              <a:endParaRPr lang="en-US" sz="1600" dirty="0"/>
            </a:p>
          </p:txBody>
        </p:sp>
      </p:grpSp>
      <p:sp>
        <p:nvSpPr>
          <p:cNvPr id="31" name="TextBox 30"/>
          <p:cNvSpPr txBox="1"/>
          <p:nvPr/>
        </p:nvSpPr>
        <p:spPr>
          <a:xfrm>
            <a:off x="7467600" y="5334000"/>
            <a:ext cx="1447800" cy="369332"/>
          </a:xfrm>
          <a:prstGeom prst="rect">
            <a:avLst/>
          </a:prstGeom>
          <a:noFill/>
        </p:spPr>
        <p:txBody>
          <a:bodyPr>
            <a:spAutoFit/>
          </a:bodyPr>
          <a:lstStyle/>
          <a:p>
            <a:pPr algn="ctr" fontAlgn="auto">
              <a:spcBef>
                <a:spcPts val="0"/>
              </a:spcBef>
              <a:spcAft>
                <a:spcPts val="0"/>
              </a:spcAft>
              <a:defRPr/>
            </a:pPr>
            <a:r>
              <a:rPr lang="en-US"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mn-lt"/>
              </a:rPr>
              <a:t>MODEL</a:t>
            </a:r>
          </a:p>
        </p:txBody>
      </p:sp>
      <p:sp>
        <p:nvSpPr>
          <p:cNvPr id="32" name="TextBox 31"/>
          <p:cNvSpPr txBox="1"/>
          <p:nvPr/>
        </p:nvSpPr>
        <p:spPr>
          <a:xfrm>
            <a:off x="4343400" y="5410200"/>
            <a:ext cx="1066800" cy="381000"/>
          </a:xfrm>
          <a:prstGeom prst="rect">
            <a:avLst/>
          </a:prstGeom>
          <a:noFill/>
        </p:spPr>
        <p:txBody>
          <a:bodyPr>
            <a:spAutoFit/>
          </a:bodyPr>
          <a:lstStyle/>
          <a:p>
            <a:pPr algn="ctr" fontAlgn="auto">
              <a:spcBef>
                <a:spcPts val="0"/>
              </a:spcBef>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rPr>
              <a:t>VIEW</a:t>
            </a:r>
          </a:p>
        </p:txBody>
      </p:sp>
      <p:sp>
        <p:nvSpPr>
          <p:cNvPr id="33" name="TextBox 32"/>
          <p:cNvSpPr txBox="1"/>
          <p:nvPr/>
        </p:nvSpPr>
        <p:spPr>
          <a:xfrm>
            <a:off x="4191000" y="930976"/>
            <a:ext cx="1905000" cy="369332"/>
          </a:xfrm>
          <a:prstGeom prst="rect">
            <a:avLst/>
          </a:prstGeom>
          <a:noFill/>
        </p:spPr>
        <p:txBody>
          <a:bodyPr>
            <a:spAutoFit/>
          </a:bodyPr>
          <a:lstStyle/>
          <a:p>
            <a:pPr algn="ctr" fontAlgn="auto">
              <a:spcBef>
                <a:spcPts val="0"/>
              </a:spcBef>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rPr>
              <a:t>CONTROLLER</a:t>
            </a:r>
          </a:p>
        </p:txBody>
      </p:sp>
      <p:cxnSp>
        <p:nvCxnSpPr>
          <p:cNvPr id="39" name="Straight Arrow Connector 38"/>
          <p:cNvCxnSpPr/>
          <p:nvPr/>
        </p:nvCxnSpPr>
        <p:spPr>
          <a:xfrm flipV="1">
            <a:off x="2057400" y="2286000"/>
            <a:ext cx="19050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14" idx="7"/>
          </p:cNvCxnSpPr>
          <p:nvPr/>
        </p:nvCxnSpPr>
        <p:spPr>
          <a:xfrm rot="5400000" flipH="1" flipV="1">
            <a:off x="5694362" y="1177926"/>
            <a:ext cx="746125" cy="819150"/>
          </a:xfrm>
          <a:prstGeom prst="straightConnector1">
            <a:avLst/>
          </a:prstGeom>
          <a:ln>
            <a:prstDash val="dashDot"/>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4" idx="6"/>
          </p:cNvCxnSpPr>
          <p:nvPr/>
        </p:nvCxnSpPr>
        <p:spPr>
          <a:xfrm flipV="1">
            <a:off x="5902325" y="2357438"/>
            <a:ext cx="1184275" cy="1095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a:xfrm rot="5400000">
            <a:off x="4610101" y="3467100"/>
            <a:ext cx="38100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rot="16200000" flipH="1">
            <a:off x="7505700" y="356711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a:off x="4876800" y="4495800"/>
            <a:ext cx="838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2" name="TextBox 61"/>
          <p:cNvSpPr txBox="1">
            <a:spLocks noChangeArrowheads="1"/>
          </p:cNvSpPr>
          <p:nvPr/>
        </p:nvSpPr>
        <p:spPr bwMode="auto">
          <a:xfrm>
            <a:off x="4114800" y="459898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Component Tree</a:t>
            </a:r>
          </a:p>
        </p:txBody>
      </p:sp>
      <p:cxnSp>
        <p:nvCxnSpPr>
          <p:cNvPr id="64" name="Straight Arrow Connector 63"/>
          <p:cNvCxnSpPr/>
          <p:nvPr/>
        </p:nvCxnSpPr>
        <p:spPr>
          <a:xfrm rot="10800000">
            <a:off x="2133600" y="3657600"/>
            <a:ext cx="190500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21" idx="6"/>
          </p:cNvCxnSpPr>
          <p:nvPr/>
        </p:nvCxnSpPr>
        <p:spPr>
          <a:xfrm rot="10800000" flipV="1">
            <a:off x="7010400" y="2960688"/>
            <a:ext cx="366713" cy="10017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5" name="TextBox 69"/>
          <p:cNvSpPr txBox="1">
            <a:spLocks noChangeArrowheads="1"/>
          </p:cNvSpPr>
          <p:nvPr/>
        </p:nvSpPr>
        <p:spPr bwMode="auto">
          <a:xfrm>
            <a:off x="2667000" y="16764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1046" name="TextBox 73"/>
          <p:cNvSpPr txBox="1">
            <a:spLocks noChangeArrowheads="1"/>
          </p:cNvSpPr>
          <p:nvPr/>
        </p:nvSpPr>
        <p:spPr bwMode="auto">
          <a:xfrm>
            <a:off x="4114800" y="9906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76" name="TextBox 75"/>
          <p:cNvSpPr txBox="1">
            <a:spLocks noChangeArrowheads="1"/>
          </p:cNvSpPr>
          <p:nvPr/>
        </p:nvSpPr>
        <p:spPr bwMode="auto">
          <a:xfrm>
            <a:off x="4267200" y="3124200"/>
            <a:ext cx="3048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3</a:t>
            </a:r>
          </a:p>
        </p:txBody>
      </p:sp>
      <p:sp>
        <p:nvSpPr>
          <p:cNvPr id="77" name="TextBox 76"/>
          <p:cNvSpPr txBox="1">
            <a:spLocks noChangeArrowheads="1"/>
          </p:cNvSpPr>
          <p:nvPr/>
        </p:nvSpPr>
        <p:spPr bwMode="auto">
          <a:xfrm>
            <a:off x="2362200" y="2209800"/>
            <a:ext cx="381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1</a:t>
            </a:r>
          </a:p>
        </p:txBody>
      </p:sp>
      <p:sp>
        <p:nvSpPr>
          <p:cNvPr id="78" name="TextBox 77"/>
          <p:cNvSpPr txBox="1">
            <a:spLocks noChangeArrowheads="1"/>
          </p:cNvSpPr>
          <p:nvPr/>
        </p:nvSpPr>
        <p:spPr bwMode="auto">
          <a:xfrm>
            <a:off x="5410200" y="1306513"/>
            <a:ext cx="3048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2</a:t>
            </a:r>
          </a:p>
        </p:txBody>
      </p:sp>
      <p:sp>
        <p:nvSpPr>
          <p:cNvPr id="80" name="TextBox 79"/>
          <p:cNvSpPr txBox="1">
            <a:spLocks noChangeArrowheads="1"/>
          </p:cNvSpPr>
          <p:nvPr/>
        </p:nvSpPr>
        <p:spPr bwMode="auto">
          <a:xfrm>
            <a:off x="5257800" y="4278313"/>
            <a:ext cx="3048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4</a:t>
            </a:r>
          </a:p>
        </p:txBody>
      </p:sp>
      <p:sp>
        <p:nvSpPr>
          <p:cNvPr id="81" name="TextBox 80"/>
          <p:cNvSpPr txBox="1">
            <a:spLocks noChangeArrowheads="1"/>
          </p:cNvSpPr>
          <p:nvPr/>
        </p:nvSpPr>
        <p:spPr bwMode="auto">
          <a:xfrm>
            <a:off x="6705600" y="3059113"/>
            <a:ext cx="3048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6</a:t>
            </a:r>
          </a:p>
        </p:txBody>
      </p:sp>
      <p:sp>
        <p:nvSpPr>
          <p:cNvPr id="84" name="TextBox 83"/>
          <p:cNvSpPr txBox="1">
            <a:spLocks noChangeArrowheads="1"/>
          </p:cNvSpPr>
          <p:nvPr/>
        </p:nvSpPr>
        <p:spPr bwMode="auto">
          <a:xfrm>
            <a:off x="2438400" y="4419600"/>
            <a:ext cx="3048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7</a:t>
            </a:r>
          </a:p>
        </p:txBody>
      </p:sp>
      <p:sp>
        <p:nvSpPr>
          <p:cNvPr id="85" name="TextBox 84"/>
          <p:cNvSpPr txBox="1">
            <a:spLocks noChangeArrowheads="1"/>
          </p:cNvSpPr>
          <p:nvPr/>
        </p:nvSpPr>
        <p:spPr bwMode="auto">
          <a:xfrm>
            <a:off x="6172200" y="1992313"/>
            <a:ext cx="3048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5</a:t>
            </a:r>
          </a:p>
        </p:txBody>
      </p:sp>
      <p:cxnSp>
        <p:nvCxnSpPr>
          <p:cNvPr id="88" name="Straight Arrow Connector 87"/>
          <p:cNvCxnSpPr/>
          <p:nvPr/>
        </p:nvCxnSpPr>
        <p:spPr>
          <a:xfrm rot="5400000" flipH="1" flipV="1">
            <a:off x="7658100" y="356711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V="1">
            <a:off x="5181600" y="4021138"/>
            <a:ext cx="555625" cy="174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5" name="Slide Number Placeholder 54"/>
          <p:cNvSpPr>
            <a:spLocks noGrp="1"/>
          </p:cNvSpPr>
          <p:nvPr>
            <p:ph type="sldNum" sz="quarter" idx="10"/>
          </p:nvPr>
        </p:nvSpPr>
        <p:spPr/>
        <p:txBody>
          <a:bodyPr/>
          <a:lstStyle/>
          <a:p>
            <a:pPr>
              <a:defRPr/>
            </a:pPr>
            <a:fld id="{DBC33908-CE05-44E0-A6AE-FFC9F9594CDB}" type="slidenum">
              <a:rPr lang="en-US" smtClean="0"/>
              <a:pPr>
                <a:defRPr/>
              </a:pPr>
              <a:t>53</a:t>
            </a:fld>
            <a:endParaRPr lang="en-US" dirty="0"/>
          </a:p>
        </p:txBody>
      </p:sp>
      <p:sp>
        <p:nvSpPr>
          <p:cNvPr id="59" name="Title 1"/>
          <p:cNvSpPr>
            <a:spLocks noGrp="1"/>
          </p:cNvSpPr>
          <p:nvPr>
            <p:ph type="title"/>
          </p:nvPr>
        </p:nvSpPr>
        <p:spPr>
          <a:xfrm>
            <a:off x="0" y="0"/>
            <a:ext cx="3657600" cy="868363"/>
          </a:xfrm>
        </p:spPr>
        <p:txBody>
          <a:bodyPr>
            <a:normAutofit fontScale="90000"/>
          </a:bodyPr>
          <a:lstStyle/>
          <a:p>
            <a:pPr>
              <a:defRPr/>
            </a:pPr>
            <a:r>
              <a:rPr lang="en-US" dirty="0" smtClean="0"/>
              <a:t>JSF Architecture</a:t>
            </a:r>
          </a:p>
        </p:txBody>
      </p:sp>
    </p:spTree>
    <p:extLst>
      <p:ext uri="{BB962C8B-B14F-4D97-AF65-F5344CB8AC3E}">
        <p14:creationId xmlns:p14="http://schemas.microsoft.com/office/powerpoint/2010/main" val="3896596401"/>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strVal val="#ppt_w*0.70"/>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animEffect transition="in" filter="fade">
                                      <p:cBhvr>
                                        <p:cTn id="9" dur="1000"/>
                                        <p:tgtEl>
                                          <p:spTgt spid="39"/>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1000" fill="hold"/>
                                        <p:tgtEl>
                                          <p:spTgt spid="77"/>
                                        </p:tgtEl>
                                        <p:attrNameLst>
                                          <p:attrName>ppt_w</p:attrName>
                                        </p:attrNameLst>
                                      </p:cBhvr>
                                      <p:tavLst>
                                        <p:tav tm="0">
                                          <p:val>
                                            <p:strVal val="#ppt_w*0.70"/>
                                          </p:val>
                                        </p:tav>
                                        <p:tav tm="100000">
                                          <p:val>
                                            <p:strVal val="#ppt_w"/>
                                          </p:val>
                                        </p:tav>
                                      </p:tavLst>
                                    </p:anim>
                                    <p:anim calcmode="lin" valueType="num">
                                      <p:cBhvr>
                                        <p:cTn id="13" dur="1000" fill="hold"/>
                                        <p:tgtEl>
                                          <p:spTgt spid="77"/>
                                        </p:tgtEl>
                                        <p:attrNameLst>
                                          <p:attrName>ppt_h</p:attrName>
                                        </p:attrNameLst>
                                      </p:cBhvr>
                                      <p:tavLst>
                                        <p:tav tm="0">
                                          <p:val>
                                            <p:strVal val="#ppt_h"/>
                                          </p:val>
                                        </p:tav>
                                        <p:tav tm="100000">
                                          <p:val>
                                            <p:strVal val="#ppt_h"/>
                                          </p:val>
                                        </p:tav>
                                      </p:tavLst>
                                    </p:anim>
                                    <p:animEffect transition="in" filter="fade">
                                      <p:cBhvr>
                                        <p:cTn id="14" dur="1000"/>
                                        <p:tgtEl>
                                          <p:spTgt spid="7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1000" fill="hold"/>
                                        <p:tgtEl>
                                          <p:spTgt spid="41"/>
                                        </p:tgtEl>
                                        <p:attrNameLst>
                                          <p:attrName>ppt_w</p:attrName>
                                        </p:attrNameLst>
                                      </p:cBhvr>
                                      <p:tavLst>
                                        <p:tav tm="0">
                                          <p:val>
                                            <p:strVal val="#ppt_w*0.70"/>
                                          </p:val>
                                        </p:tav>
                                        <p:tav tm="100000">
                                          <p:val>
                                            <p:strVal val="#ppt_w"/>
                                          </p:val>
                                        </p:tav>
                                      </p:tavLst>
                                    </p:anim>
                                    <p:anim calcmode="lin" valueType="num">
                                      <p:cBhvr>
                                        <p:cTn id="20" dur="1000" fill="hold"/>
                                        <p:tgtEl>
                                          <p:spTgt spid="41"/>
                                        </p:tgtEl>
                                        <p:attrNameLst>
                                          <p:attrName>ppt_h</p:attrName>
                                        </p:attrNameLst>
                                      </p:cBhvr>
                                      <p:tavLst>
                                        <p:tav tm="0">
                                          <p:val>
                                            <p:strVal val="#ppt_h"/>
                                          </p:val>
                                        </p:tav>
                                        <p:tav tm="100000">
                                          <p:val>
                                            <p:strVal val="#ppt_h"/>
                                          </p:val>
                                        </p:tav>
                                      </p:tavLst>
                                    </p:anim>
                                    <p:animEffect transition="in" filter="fade">
                                      <p:cBhvr>
                                        <p:cTn id="21" dur="1000"/>
                                        <p:tgtEl>
                                          <p:spTgt spid="41"/>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p:cTn id="24" dur="1000" fill="hold"/>
                                        <p:tgtEl>
                                          <p:spTgt spid="78"/>
                                        </p:tgtEl>
                                        <p:attrNameLst>
                                          <p:attrName>ppt_w</p:attrName>
                                        </p:attrNameLst>
                                      </p:cBhvr>
                                      <p:tavLst>
                                        <p:tav tm="0">
                                          <p:val>
                                            <p:strVal val="#ppt_w*0.70"/>
                                          </p:val>
                                        </p:tav>
                                        <p:tav tm="100000">
                                          <p:val>
                                            <p:strVal val="#ppt_w"/>
                                          </p:val>
                                        </p:tav>
                                      </p:tavLst>
                                    </p:anim>
                                    <p:anim calcmode="lin" valueType="num">
                                      <p:cBhvr>
                                        <p:cTn id="25" dur="1000" fill="hold"/>
                                        <p:tgtEl>
                                          <p:spTgt spid="78"/>
                                        </p:tgtEl>
                                        <p:attrNameLst>
                                          <p:attrName>ppt_h</p:attrName>
                                        </p:attrNameLst>
                                      </p:cBhvr>
                                      <p:tavLst>
                                        <p:tav tm="0">
                                          <p:val>
                                            <p:strVal val="#ppt_h"/>
                                          </p:val>
                                        </p:tav>
                                        <p:tav tm="100000">
                                          <p:val>
                                            <p:strVal val="#ppt_h"/>
                                          </p:val>
                                        </p:tav>
                                      </p:tavLst>
                                    </p:anim>
                                    <p:animEffect transition="in" filter="fade">
                                      <p:cBhvr>
                                        <p:cTn id="26" dur="1000"/>
                                        <p:tgtEl>
                                          <p:spTgt spid="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1000" fill="hold"/>
                                        <p:tgtEl>
                                          <p:spTgt spid="45"/>
                                        </p:tgtEl>
                                        <p:attrNameLst>
                                          <p:attrName>ppt_w</p:attrName>
                                        </p:attrNameLst>
                                      </p:cBhvr>
                                      <p:tavLst>
                                        <p:tav tm="0">
                                          <p:val>
                                            <p:strVal val="#ppt_w*0.70"/>
                                          </p:val>
                                        </p:tav>
                                        <p:tav tm="100000">
                                          <p:val>
                                            <p:strVal val="#ppt_w"/>
                                          </p:val>
                                        </p:tav>
                                      </p:tavLst>
                                    </p:anim>
                                    <p:anim calcmode="lin" valueType="num">
                                      <p:cBhvr>
                                        <p:cTn id="32" dur="1000" fill="hold"/>
                                        <p:tgtEl>
                                          <p:spTgt spid="45"/>
                                        </p:tgtEl>
                                        <p:attrNameLst>
                                          <p:attrName>ppt_h</p:attrName>
                                        </p:attrNameLst>
                                      </p:cBhvr>
                                      <p:tavLst>
                                        <p:tav tm="0">
                                          <p:val>
                                            <p:strVal val="#ppt_h"/>
                                          </p:val>
                                        </p:tav>
                                        <p:tav tm="100000">
                                          <p:val>
                                            <p:strVal val="#ppt_h"/>
                                          </p:val>
                                        </p:tav>
                                      </p:tavLst>
                                    </p:anim>
                                    <p:animEffect transition="in" filter="fade">
                                      <p:cBhvr>
                                        <p:cTn id="33" dur="1000"/>
                                        <p:tgtEl>
                                          <p:spTgt spid="45"/>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 calcmode="lin" valueType="num">
                                      <p:cBhvr>
                                        <p:cTn id="36" dur="1000" fill="hold"/>
                                        <p:tgtEl>
                                          <p:spTgt spid="76"/>
                                        </p:tgtEl>
                                        <p:attrNameLst>
                                          <p:attrName>ppt_w</p:attrName>
                                        </p:attrNameLst>
                                      </p:cBhvr>
                                      <p:tavLst>
                                        <p:tav tm="0">
                                          <p:val>
                                            <p:strVal val="#ppt_w*0.70"/>
                                          </p:val>
                                        </p:tav>
                                        <p:tav tm="100000">
                                          <p:val>
                                            <p:strVal val="#ppt_w"/>
                                          </p:val>
                                        </p:tav>
                                      </p:tavLst>
                                    </p:anim>
                                    <p:anim calcmode="lin" valueType="num">
                                      <p:cBhvr>
                                        <p:cTn id="37" dur="1000" fill="hold"/>
                                        <p:tgtEl>
                                          <p:spTgt spid="76"/>
                                        </p:tgtEl>
                                        <p:attrNameLst>
                                          <p:attrName>ppt_h</p:attrName>
                                        </p:attrNameLst>
                                      </p:cBhvr>
                                      <p:tavLst>
                                        <p:tav tm="0">
                                          <p:val>
                                            <p:strVal val="#ppt_h"/>
                                          </p:val>
                                        </p:tav>
                                        <p:tav tm="100000">
                                          <p:val>
                                            <p:strVal val="#ppt_h"/>
                                          </p:val>
                                        </p:tav>
                                      </p:tavLst>
                                    </p:anim>
                                    <p:animEffect transition="in" filter="fade">
                                      <p:cBhvr>
                                        <p:cTn id="38" dur="1000"/>
                                        <p:tgtEl>
                                          <p:spTgt spid="7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1000" fill="hold"/>
                                        <p:tgtEl>
                                          <p:spTgt spid="54"/>
                                        </p:tgtEl>
                                        <p:attrNameLst>
                                          <p:attrName>ppt_w</p:attrName>
                                        </p:attrNameLst>
                                      </p:cBhvr>
                                      <p:tavLst>
                                        <p:tav tm="0">
                                          <p:val>
                                            <p:strVal val="#ppt_w*0.70"/>
                                          </p:val>
                                        </p:tav>
                                        <p:tav tm="100000">
                                          <p:val>
                                            <p:strVal val="#ppt_w"/>
                                          </p:val>
                                        </p:tav>
                                      </p:tavLst>
                                    </p:anim>
                                    <p:anim calcmode="lin" valueType="num">
                                      <p:cBhvr>
                                        <p:cTn id="44" dur="1000" fill="hold"/>
                                        <p:tgtEl>
                                          <p:spTgt spid="54"/>
                                        </p:tgtEl>
                                        <p:attrNameLst>
                                          <p:attrName>ppt_h</p:attrName>
                                        </p:attrNameLst>
                                      </p:cBhvr>
                                      <p:tavLst>
                                        <p:tav tm="0">
                                          <p:val>
                                            <p:strVal val="#ppt_h"/>
                                          </p:val>
                                        </p:tav>
                                        <p:tav tm="100000">
                                          <p:val>
                                            <p:strVal val="#ppt_h"/>
                                          </p:val>
                                        </p:tav>
                                      </p:tavLst>
                                    </p:anim>
                                    <p:animEffect transition="in" filter="fade">
                                      <p:cBhvr>
                                        <p:cTn id="45" dur="1000"/>
                                        <p:tgtEl>
                                          <p:spTgt spid="54"/>
                                        </p:tgtEl>
                                      </p:cBhvr>
                                    </p:animEffect>
                                  </p:childTnLst>
                                </p:cTn>
                              </p:par>
                            </p:childTnLst>
                          </p:cTn>
                        </p:par>
                        <p:par>
                          <p:cTn id="46" fill="hold" nodeType="afterGroup">
                            <p:stCondLst>
                              <p:cond delay="1000"/>
                            </p:stCondLst>
                            <p:childTnLst>
                              <p:par>
                                <p:cTn id="47" presetID="55"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p:cTn id="49" dur="2000" fill="hold"/>
                                        <p:tgtEl>
                                          <p:spTgt spid="66"/>
                                        </p:tgtEl>
                                        <p:attrNameLst>
                                          <p:attrName>ppt_w</p:attrName>
                                        </p:attrNameLst>
                                      </p:cBhvr>
                                      <p:tavLst>
                                        <p:tav tm="0">
                                          <p:val>
                                            <p:strVal val="#ppt_w*0.70"/>
                                          </p:val>
                                        </p:tav>
                                        <p:tav tm="100000">
                                          <p:val>
                                            <p:strVal val="#ppt_w"/>
                                          </p:val>
                                        </p:tav>
                                      </p:tavLst>
                                    </p:anim>
                                    <p:anim calcmode="lin" valueType="num">
                                      <p:cBhvr>
                                        <p:cTn id="50" dur="2000" fill="hold"/>
                                        <p:tgtEl>
                                          <p:spTgt spid="66"/>
                                        </p:tgtEl>
                                        <p:attrNameLst>
                                          <p:attrName>ppt_h</p:attrName>
                                        </p:attrNameLst>
                                      </p:cBhvr>
                                      <p:tavLst>
                                        <p:tav tm="0">
                                          <p:val>
                                            <p:strVal val="#ppt_h"/>
                                          </p:val>
                                        </p:tav>
                                        <p:tav tm="100000">
                                          <p:val>
                                            <p:strVal val="#ppt_h"/>
                                          </p:val>
                                        </p:tav>
                                      </p:tavLst>
                                    </p:anim>
                                    <p:animEffect transition="in" filter="fade">
                                      <p:cBhvr>
                                        <p:cTn id="51" dur="2000"/>
                                        <p:tgtEl>
                                          <p:spTgt spid="66"/>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p:cTn id="54" dur="1000" fill="hold"/>
                                        <p:tgtEl>
                                          <p:spTgt spid="80"/>
                                        </p:tgtEl>
                                        <p:attrNameLst>
                                          <p:attrName>ppt_w</p:attrName>
                                        </p:attrNameLst>
                                      </p:cBhvr>
                                      <p:tavLst>
                                        <p:tav tm="0">
                                          <p:val>
                                            <p:strVal val="#ppt_w*0.70"/>
                                          </p:val>
                                        </p:tav>
                                        <p:tav tm="100000">
                                          <p:val>
                                            <p:strVal val="#ppt_w"/>
                                          </p:val>
                                        </p:tav>
                                      </p:tavLst>
                                    </p:anim>
                                    <p:anim calcmode="lin" valueType="num">
                                      <p:cBhvr>
                                        <p:cTn id="55" dur="1000" fill="hold"/>
                                        <p:tgtEl>
                                          <p:spTgt spid="80"/>
                                        </p:tgtEl>
                                        <p:attrNameLst>
                                          <p:attrName>ppt_h</p:attrName>
                                        </p:attrNameLst>
                                      </p:cBhvr>
                                      <p:tavLst>
                                        <p:tav tm="0">
                                          <p:val>
                                            <p:strVal val="#ppt_h"/>
                                          </p:val>
                                        </p:tav>
                                        <p:tav tm="100000">
                                          <p:val>
                                            <p:strVal val="#ppt_h"/>
                                          </p:val>
                                        </p:tav>
                                      </p:tavLst>
                                    </p:anim>
                                    <p:animEffect transition="in" filter="fade">
                                      <p:cBhvr>
                                        <p:cTn id="56" dur="1000"/>
                                        <p:tgtEl>
                                          <p:spTgt spid="8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5"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2000" fill="hold"/>
                                        <p:tgtEl>
                                          <p:spTgt spid="43"/>
                                        </p:tgtEl>
                                        <p:attrNameLst>
                                          <p:attrName>ppt_w</p:attrName>
                                        </p:attrNameLst>
                                      </p:cBhvr>
                                      <p:tavLst>
                                        <p:tav tm="0">
                                          <p:val>
                                            <p:strVal val="#ppt_w*0.70"/>
                                          </p:val>
                                        </p:tav>
                                        <p:tav tm="100000">
                                          <p:val>
                                            <p:strVal val="#ppt_w"/>
                                          </p:val>
                                        </p:tav>
                                      </p:tavLst>
                                    </p:anim>
                                    <p:anim calcmode="lin" valueType="num">
                                      <p:cBhvr>
                                        <p:cTn id="62" dur="2000" fill="hold"/>
                                        <p:tgtEl>
                                          <p:spTgt spid="43"/>
                                        </p:tgtEl>
                                        <p:attrNameLst>
                                          <p:attrName>ppt_h</p:attrName>
                                        </p:attrNameLst>
                                      </p:cBhvr>
                                      <p:tavLst>
                                        <p:tav tm="0">
                                          <p:val>
                                            <p:strVal val="#ppt_h"/>
                                          </p:val>
                                        </p:tav>
                                        <p:tav tm="100000">
                                          <p:val>
                                            <p:strVal val="#ppt_h"/>
                                          </p:val>
                                        </p:tav>
                                      </p:tavLst>
                                    </p:anim>
                                    <p:animEffect transition="in" filter="fade">
                                      <p:cBhvr>
                                        <p:cTn id="63" dur="2000"/>
                                        <p:tgtEl>
                                          <p:spTgt spid="43"/>
                                        </p:tgtEl>
                                      </p:cBhvr>
                                    </p:animEffect>
                                  </p:childTnLst>
                                </p:cTn>
                              </p:par>
                              <p:par>
                                <p:cTn id="64" presetID="55" presetClass="entr" presetSubtype="0" fill="hold" grpId="0" nodeType="withEffect">
                                  <p:stCondLst>
                                    <p:cond delay="0"/>
                                  </p:stCondLst>
                                  <p:childTnLst>
                                    <p:set>
                                      <p:cBhvr>
                                        <p:cTn id="65" dur="1" fill="hold">
                                          <p:stCondLst>
                                            <p:cond delay="0"/>
                                          </p:stCondLst>
                                        </p:cTn>
                                        <p:tgtEl>
                                          <p:spTgt spid="85"/>
                                        </p:tgtEl>
                                        <p:attrNameLst>
                                          <p:attrName>style.visibility</p:attrName>
                                        </p:attrNameLst>
                                      </p:cBhvr>
                                      <p:to>
                                        <p:strVal val="visible"/>
                                      </p:to>
                                    </p:set>
                                    <p:anim calcmode="lin" valueType="num">
                                      <p:cBhvr>
                                        <p:cTn id="66" dur="1000" fill="hold"/>
                                        <p:tgtEl>
                                          <p:spTgt spid="85"/>
                                        </p:tgtEl>
                                        <p:attrNameLst>
                                          <p:attrName>ppt_w</p:attrName>
                                        </p:attrNameLst>
                                      </p:cBhvr>
                                      <p:tavLst>
                                        <p:tav tm="0">
                                          <p:val>
                                            <p:strVal val="#ppt_w*0.70"/>
                                          </p:val>
                                        </p:tav>
                                        <p:tav tm="100000">
                                          <p:val>
                                            <p:strVal val="#ppt_w"/>
                                          </p:val>
                                        </p:tav>
                                      </p:tavLst>
                                    </p:anim>
                                    <p:anim calcmode="lin" valueType="num">
                                      <p:cBhvr>
                                        <p:cTn id="67" dur="1000" fill="hold"/>
                                        <p:tgtEl>
                                          <p:spTgt spid="85"/>
                                        </p:tgtEl>
                                        <p:attrNameLst>
                                          <p:attrName>ppt_h</p:attrName>
                                        </p:attrNameLst>
                                      </p:cBhvr>
                                      <p:tavLst>
                                        <p:tav tm="0">
                                          <p:val>
                                            <p:strVal val="#ppt_h"/>
                                          </p:val>
                                        </p:tav>
                                        <p:tav tm="100000">
                                          <p:val>
                                            <p:strVal val="#ppt_h"/>
                                          </p:val>
                                        </p:tav>
                                      </p:tavLst>
                                    </p:anim>
                                    <p:animEffect transition="in" filter="fade">
                                      <p:cBhvr>
                                        <p:cTn id="68" dur="1000"/>
                                        <p:tgtEl>
                                          <p:spTgt spid="8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5"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2000" fill="hold"/>
                                        <p:tgtEl>
                                          <p:spTgt spid="51"/>
                                        </p:tgtEl>
                                        <p:attrNameLst>
                                          <p:attrName>ppt_w</p:attrName>
                                        </p:attrNameLst>
                                      </p:cBhvr>
                                      <p:tavLst>
                                        <p:tav tm="0">
                                          <p:val>
                                            <p:strVal val="#ppt_w*0.70"/>
                                          </p:val>
                                        </p:tav>
                                        <p:tav tm="100000">
                                          <p:val>
                                            <p:strVal val="#ppt_w"/>
                                          </p:val>
                                        </p:tav>
                                      </p:tavLst>
                                    </p:anim>
                                    <p:anim calcmode="lin" valueType="num">
                                      <p:cBhvr>
                                        <p:cTn id="74" dur="2000" fill="hold"/>
                                        <p:tgtEl>
                                          <p:spTgt spid="51"/>
                                        </p:tgtEl>
                                        <p:attrNameLst>
                                          <p:attrName>ppt_h</p:attrName>
                                        </p:attrNameLst>
                                      </p:cBhvr>
                                      <p:tavLst>
                                        <p:tav tm="0">
                                          <p:val>
                                            <p:strVal val="#ppt_h"/>
                                          </p:val>
                                        </p:tav>
                                        <p:tav tm="100000">
                                          <p:val>
                                            <p:strVal val="#ppt_h"/>
                                          </p:val>
                                        </p:tav>
                                      </p:tavLst>
                                    </p:anim>
                                    <p:animEffect transition="in" filter="fade">
                                      <p:cBhvr>
                                        <p:cTn id="75" dur="2000"/>
                                        <p:tgtEl>
                                          <p:spTgt spid="51"/>
                                        </p:tgtEl>
                                      </p:cBhvr>
                                    </p:animEffect>
                                  </p:childTnLst>
                                </p:cTn>
                              </p:par>
                              <p:par>
                                <p:cTn id="76" presetID="55" presetClass="entr" presetSubtype="0"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anim calcmode="lin" valueType="num">
                                      <p:cBhvr>
                                        <p:cTn id="78" dur="2000" fill="hold"/>
                                        <p:tgtEl>
                                          <p:spTgt spid="81"/>
                                        </p:tgtEl>
                                        <p:attrNameLst>
                                          <p:attrName>ppt_w</p:attrName>
                                        </p:attrNameLst>
                                      </p:cBhvr>
                                      <p:tavLst>
                                        <p:tav tm="0">
                                          <p:val>
                                            <p:strVal val="#ppt_w*0.70"/>
                                          </p:val>
                                        </p:tav>
                                        <p:tav tm="100000">
                                          <p:val>
                                            <p:strVal val="#ppt_w"/>
                                          </p:val>
                                        </p:tav>
                                      </p:tavLst>
                                    </p:anim>
                                    <p:anim calcmode="lin" valueType="num">
                                      <p:cBhvr>
                                        <p:cTn id="79" dur="2000" fill="hold"/>
                                        <p:tgtEl>
                                          <p:spTgt spid="81"/>
                                        </p:tgtEl>
                                        <p:attrNameLst>
                                          <p:attrName>ppt_h</p:attrName>
                                        </p:attrNameLst>
                                      </p:cBhvr>
                                      <p:tavLst>
                                        <p:tav tm="0">
                                          <p:val>
                                            <p:strVal val="#ppt_h"/>
                                          </p:val>
                                        </p:tav>
                                        <p:tav tm="100000">
                                          <p:val>
                                            <p:strVal val="#ppt_h"/>
                                          </p:val>
                                        </p:tav>
                                      </p:tavLst>
                                    </p:anim>
                                    <p:animEffect transition="in" filter="fade">
                                      <p:cBhvr>
                                        <p:cTn id="80" dur="2000"/>
                                        <p:tgtEl>
                                          <p:spTgt spid="81"/>
                                        </p:tgtEl>
                                      </p:cBhvr>
                                    </p:animEffect>
                                  </p:childTnLst>
                                </p:cTn>
                              </p:par>
                            </p:childTnLst>
                          </p:cTn>
                        </p:par>
                        <p:par>
                          <p:cTn id="81" fill="hold" nodeType="afterGroup">
                            <p:stCondLst>
                              <p:cond delay="2000"/>
                            </p:stCondLst>
                            <p:childTnLst>
                              <p:par>
                                <p:cTn id="82" presetID="55" presetClass="entr" presetSubtype="0" fill="hold" nodeType="after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2000" fill="hold"/>
                                        <p:tgtEl>
                                          <p:spTgt spid="88"/>
                                        </p:tgtEl>
                                        <p:attrNameLst>
                                          <p:attrName>ppt_w</p:attrName>
                                        </p:attrNameLst>
                                      </p:cBhvr>
                                      <p:tavLst>
                                        <p:tav tm="0">
                                          <p:val>
                                            <p:strVal val="#ppt_w*0.70"/>
                                          </p:val>
                                        </p:tav>
                                        <p:tav tm="100000">
                                          <p:val>
                                            <p:strVal val="#ppt_w"/>
                                          </p:val>
                                        </p:tav>
                                      </p:tavLst>
                                    </p:anim>
                                    <p:anim calcmode="lin" valueType="num">
                                      <p:cBhvr>
                                        <p:cTn id="85" dur="2000" fill="hold"/>
                                        <p:tgtEl>
                                          <p:spTgt spid="88"/>
                                        </p:tgtEl>
                                        <p:attrNameLst>
                                          <p:attrName>ppt_h</p:attrName>
                                        </p:attrNameLst>
                                      </p:cBhvr>
                                      <p:tavLst>
                                        <p:tav tm="0">
                                          <p:val>
                                            <p:strVal val="#ppt_h"/>
                                          </p:val>
                                        </p:tav>
                                        <p:tav tm="100000">
                                          <p:val>
                                            <p:strVal val="#ppt_h"/>
                                          </p:val>
                                        </p:tav>
                                      </p:tavLst>
                                    </p:anim>
                                    <p:animEffect transition="in" filter="fade">
                                      <p:cBhvr>
                                        <p:cTn id="86" dur="2000"/>
                                        <p:tgtEl>
                                          <p:spTgt spid="88"/>
                                        </p:tgtEl>
                                      </p:cBhvr>
                                    </p:animEffect>
                                  </p:childTnLst>
                                </p:cTn>
                              </p:par>
                            </p:childTnLst>
                          </p:cTn>
                        </p:par>
                        <p:par>
                          <p:cTn id="87" fill="hold" nodeType="afterGroup">
                            <p:stCondLst>
                              <p:cond delay="4000"/>
                            </p:stCondLst>
                            <p:childTnLst>
                              <p:par>
                                <p:cTn id="88" presetID="55" presetClass="entr" presetSubtype="0" fill="hold" nodeType="afterEffect">
                                  <p:stCondLst>
                                    <p:cond delay="0"/>
                                  </p:stCondLst>
                                  <p:childTnLst>
                                    <p:set>
                                      <p:cBhvr>
                                        <p:cTn id="89" dur="1" fill="hold">
                                          <p:stCondLst>
                                            <p:cond delay="0"/>
                                          </p:stCondLst>
                                        </p:cTn>
                                        <p:tgtEl>
                                          <p:spTgt spid="68"/>
                                        </p:tgtEl>
                                        <p:attrNameLst>
                                          <p:attrName>style.visibility</p:attrName>
                                        </p:attrNameLst>
                                      </p:cBhvr>
                                      <p:to>
                                        <p:strVal val="visible"/>
                                      </p:to>
                                    </p:set>
                                    <p:anim calcmode="lin" valueType="num">
                                      <p:cBhvr>
                                        <p:cTn id="90" dur="2000" fill="hold"/>
                                        <p:tgtEl>
                                          <p:spTgt spid="68"/>
                                        </p:tgtEl>
                                        <p:attrNameLst>
                                          <p:attrName>ppt_w</p:attrName>
                                        </p:attrNameLst>
                                      </p:cBhvr>
                                      <p:tavLst>
                                        <p:tav tm="0">
                                          <p:val>
                                            <p:strVal val="#ppt_w*0.70"/>
                                          </p:val>
                                        </p:tav>
                                        <p:tav tm="100000">
                                          <p:val>
                                            <p:strVal val="#ppt_w"/>
                                          </p:val>
                                        </p:tav>
                                      </p:tavLst>
                                    </p:anim>
                                    <p:anim calcmode="lin" valueType="num">
                                      <p:cBhvr>
                                        <p:cTn id="91" dur="2000" fill="hold"/>
                                        <p:tgtEl>
                                          <p:spTgt spid="68"/>
                                        </p:tgtEl>
                                        <p:attrNameLst>
                                          <p:attrName>ppt_h</p:attrName>
                                        </p:attrNameLst>
                                      </p:cBhvr>
                                      <p:tavLst>
                                        <p:tav tm="0">
                                          <p:val>
                                            <p:strVal val="#ppt_h"/>
                                          </p:val>
                                        </p:tav>
                                        <p:tav tm="100000">
                                          <p:val>
                                            <p:strVal val="#ppt_h"/>
                                          </p:val>
                                        </p:tav>
                                      </p:tavLst>
                                    </p:anim>
                                    <p:animEffect transition="in" filter="fade">
                                      <p:cBhvr>
                                        <p:cTn id="92" dur="2000"/>
                                        <p:tgtEl>
                                          <p:spTgt spid="6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5" presetClass="entr" presetSubtype="0" fill="hold" nodeType="clickEffect">
                                  <p:stCondLst>
                                    <p:cond delay="0"/>
                                  </p:stCondLst>
                                  <p:childTnLst>
                                    <p:set>
                                      <p:cBhvr>
                                        <p:cTn id="96" dur="1" fill="hold">
                                          <p:stCondLst>
                                            <p:cond delay="0"/>
                                          </p:stCondLst>
                                        </p:cTn>
                                        <p:tgtEl>
                                          <p:spTgt spid="64"/>
                                        </p:tgtEl>
                                        <p:attrNameLst>
                                          <p:attrName>style.visibility</p:attrName>
                                        </p:attrNameLst>
                                      </p:cBhvr>
                                      <p:to>
                                        <p:strVal val="visible"/>
                                      </p:to>
                                    </p:set>
                                    <p:anim calcmode="lin" valueType="num">
                                      <p:cBhvr>
                                        <p:cTn id="97" dur="1000" fill="hold"/>
                                        <p:tgtEl>
                                          <p:spTgt spid="64"/>
                                        </p:tgtEl>
                                        <p:attrNameLst>
                                          <p:attrName>ppt_w</p:attrName>
                                        </p:attrNameLst>
                                      </p:cBhvr>
                                      <p:tavLst>
                                        <p:tav tm="0">
                                          <p:val>
                                            <p:strVal val="#ppt_w*0.70"/>
                                          </p:val>
                                        </p:tav>
                                        <p:tav tm="100000">
                                          <p:val>
                                            <p:strVal val="#ppt_w"/>
                                          </p:val>
                                        </p:tav>
                                      </p:tavLst>
                                    </p:anim>
                                    <p:anim calcmode="lin" valueType="num">
                                      <p:cBhvr>
                                        <p:cTn id="98" dur="1000" fill="hold"/>
                                        <p:tgtEl>
                                          <p:spTgt spid="64"/>
                                        </p:tgtEl>
                                        <p:attrNameLst>
                                          <p:attrName>ppt_h</p:attrName>
                                        </p:attrNameLst>
                                      </p:cBhvr>
                                      <p:tavLst>
                                        <p:tav tm="0">
                                          <p:val>
                                            <p:strVal val="#ppt_h"/>
                                          </p:val>
                                        </p:tav>
                                        <p:tav tm="100000">
                                          <p:val>
                                            <p:strVal val="#ppt_h"/>
                                          </p:val>
                                        </p:tav>
                                      </p:tavLst>
                                    </p:anim>
                                    <p:animEffect transition="in" filter="fade">
                                      <p:cBhvr>
                                        <p:cTn id="99" dur="1000"/>
                                        <p:tgtEl>
                                          <p:spTgt spid="64"/>
                                        </p:tgtEl>
                                      </p:cBhvr>
                                    </p:animEffect>
                                  </p:childTnLst>
                                </p:cTn>
                              </p:par>
                              <p:par>
                                <p:cTn id="100" presetID="55" presetClass="entr" presetSubtype="0" fill="hold" grpId="0" nodeType="withEffect">
                                  <p:stCondLst>
                                    <p:cond delay="0"/>
                                  </p:stCondLst>
                                  <p:childTnLst>
                                    <p:set>
                                      <p:cBhvr>
                                        <p:cTn id="101" dur="1" fill="hold">
                                          <p:stCondLst>
                                            <p:cond delay="0"/>
                                          </p:stCondLst>
                                        </p:cTn>
                                        <p:tgtEl>
                                          <p:spTgt spid="84"/>
                                        </p:tgtEl>
                                        <p:attrNameLst>
                                          <p:attrName>style.visibility</p:attrName>
                                        </p:attrNameLst>
                                      </p:cBhvr>
                                      <p:to>
                                        <p:strVal val="visible"/>
                                      </p:to>
                                    </p:set>
                                    <p:anim calcmode="lin" valueType="num">
                                      <p:cBhvr>
                                        <p:cTn id="102" dur="1000" fill="hold"/>
                                        <p:tgtEl>
                                          <p:spTgt spid="84"/>
                                        </p:tgtEl>
                                        <p:attrNameLst>
                                          <p:attrName>ppt_w</p:attrName>
                                        </p:attrNameLst>
                                      </p:cBhvr>
                                      <p:tavLst>
                                        <p:tav tm="0">
                                          <p:val>
                                            <p:strVal val="#ppt_w*0.70"/>
                                          </p:val>
                                        </p:tav>
                                        <p:tav tm="100000">
                                          <p:val>
                                            <p:strVal val="#ppt_w"/>
                                          </p:val>
                                        </p:tav>
                                      </p:tavLst>
                                    </p:anim>
                                    <p:anim calcmode="lin" valueType="num">
                                      <p:cBhvr>
                                        <p:cTn id="103" dur="1000" fill="hold"/>
                                        <p:tgtEl>
                                          <p:spTgt spid="84"/>
                                        </p:tgtEl>
                                        <p:attrNameLst>
                                          <p:attrName>ppt_h</p:attrName>
                                        </p:attrNameLst>
                                      </p:cBhvr>
                                      <p:tavLst>
                                        <p:tav tm="0">
                                          <p:val>
                                            <p:strVal val="#ppt_h"/>
                                          </p:val>
                                        </p:tav>
                                        <p:tav tm="100000">
                                          <p:val>
                                            <p:strVal val="#ppt_h"/>
                                          </p:val>
                                        </p:tav>
                                      </p:tavLst>
                                    </p:anim>
                                    <p:animEffect transition="in" filter="fade">
                                      <p:cBhvr>
                                        <p:cTn id="104"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4" grpId="0" animBg="1"/>
      <p:bldP spid="8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 y="12700"/>
            <a:ext cx="7454900" cy="973138"/>
          </a:xfrm>
        </p:spPr>
        <p:txBody>
          <a:bodyPr/>
          <a:lstStyle/>
          <a:p>
            <a:pPr>
              <a:defRPr/>
            </a:pPr>
            <a:r>
              <a:rPr lang="en-US" dirty="0" smtClean="0"/>
              <a:t>Do you know??</a:t>
            </a:r>
            <a:endParaRPr lang="en-US" dirty="0"/>
          </a:p>
        </p:txBody>
      </p:sp>
      <p:sp>
        <p:nvSpPr>
          <p:cNvPr id="4" name="Slide Number Placeholder 3"/>
          <p:cNvSpPr>
            <a:spLocks noGrp="1"/>
          </p:cNvSpPr>
          <p:nvPr>
            <p:ph type="sldNum" sz="quarter" idx="10"/>
          </p:nvPr>
        </p:nvSpPr>
        <p:spPr>
          <a:xfrm>
            <a:off x="4052888" y="6519863"/>
            <a:ext cx="774700" cy="476250"/>
          </a:xfrm>
        </p:spPr>
        <p:txBody>
          <a:bodyPr/>
          <a:lstStyle/>
          <a:p>
            <a:pPr>
              <a:defRPr/>
            </a:pPr>
            <a:fld id="{CE280474-E11A-4D42-95AD-34861C6AC665}" type="slidenum">
              <a:rPr lang="en-US" smtClean="0"/>
              <a:pPr>
                <a:defRPr/>
              </a:pPr>
              <a:t>54</a:t>
            </a:fld>
            <a:endParaRPr lang="en-US" dirty="0"/>
          </a:p>
        </p:txBody>
      </p:sp>
      <p:sp>
        <p:nvSpPr>
          <p:cNvPr id="62468" name="Content Placeholder 2"/>
          <p:cNvSpPr>
            <a:spLocks noGrp="1"/>
          </p:cNvSpPr>
          <p:nvPr>
            <p:ph idx="1"/>
          </p:nvPr>
        </p:nvSpPr>
        <p:spPr>
          <a:xfrm>
            <a:off x="-4763" y="1600200"/>
            <a:ext cx="9134476" cy="1447800"/>
          </a:xfrm>
        </p:spPr>
        <p:txBody>
          <a:bodyPr/>
          <a:lstStyle/>
          <a:p>
            <a:pPr algn="just"/>
            <a:r>
              <a:rPr lang="en-US" smtClean="0"/>
              <a:t>How does JSF handle HTTP request parameter processing?</a:t>
            </a:r>
          </a:p>
          <a:p>
            <a:pPr>
              <a:buFont typeface="Wingdings" pitchFamily="2" charset="2"/>
              <a:buNone/>
            </a:pPr>
            <a:endParaRPr lang="en-US" sz="3600" smtClean="0"/>
          </a:p>
          <a:p>
            <a:endParaRPr lang="en-US" smtClean="0"/>
          </a:p>
        </p:txBody>
      </p:sp>
      <p:sp>
        <p:nvSpPr>
          <p:cNvPr id="6" name="Rounded Rectangle 5"/>
          <p:cNvSpPr>
            <a:spLocks noChangeArrowheads="1"/>
          </p:cNvSpPr>
          <p:nvPr/>
        </p:nvSpPr>
        <p:spPr bwMode="auto">
          <a:xfrm>
            <a:off x="369888" y="2514600"/>
            <a:ext cx="8678862" cy="506413"/>
          </a:xfrm>
          <a:prstGeom prst="roundRect">
            <a:avLst>
              <a:gd name="adj" fmla="val 16667"/>
            </a:avLst>
          </a:prstGeom>
          <a:solidFill>
            <a:schemeClr val="accent1"/>
          </a:solidFill>
          <a:ln w="9525" algn="ctr">
            <a:solidFill>
              <a:schemeClr val="tx1"/>
            </a:solidFill>
            <a:round/>
            <a:headEnd/>
            <a:tailEnd/>
          </a:ln>
        </p:spPr>
        <p:txBody>
          <a:bodyPr/>
          <a:lstStyle/>
          <a:p>
            <a:r>
              <a:rPr lang="en-US" sz="2400"/>
              <a:t>By binding UI components with bean properties</a:t>
            </a:r>
          </a:p>
        </p:txBody>
      </p:sp>
      <p:sp>
        <p:nvSpPr>
          <p:cNvPr id="11" name="Content Placeholder 2"/>
          <p:cNvSpPr txBox="1">
            <a:spLocks/>
          </p:cNvSpPr>
          <p:nvPr/>
        </p:nvSpPr>
        <p:spPr bwMode="auto">
          <a:xfrm>
            <a:off x="0" y="4486275"/>
            <a:ext cx="9029700" cy="1533525"/>
          </a:xfrm>
          <a:prstGeom prst="rect">
            <a:avLst/>
          </a:prstGeom>
          <a:noFill/>
          <a:ln w="9525">
            <a:noFill/>
            <a:miter lim="800000"/>
            <a:headEnd/>
            <a:tailEnd/>
          </a:ln>
        </p:spPr>
        <p:txBody>
          <a:bodyPr/>
          <a:lstStyle/>
          <a:p>
            <a:pPr marL="342900" indent="-342900" algn="just" eaLnBrk="0" fontAlgn="auto" hangingPunct="0">
              <a:spcBef>
                <a:spcPct val="20000"/>
              </a:spcBef>
              <a:spcAft>
                <a:spcPts val="0"/>
              </a:spcAft>
              <a:buClr>
                <a:srgbClr val="003366"/>
              </a:buClr>
              <a:buFont typeface="Wingdings" pitchFamily="2" charset="2"/>
              <a:buChar char="Ø"/>
              <a:defRPr/>
            </a:pPr>
            <a:r>
              <a:rPr lang="en-US" sz="2800" kern="0" dirty="0">
                <a:latin typeface="+mn-lt"/>
              </a:rPr>
              <a:t>When are the Backing Beans instantiated and initialized?</a:t>
            </a:r>
          </a:p>
          <a:p>
            <a:pPr marL="342900" indent="-342900" algn="just" eaLnBrk="0" fontAlgn="auto" hangingPunct="0">
              <a:spcBef>
                <a:spcPct val="20000"/>
              </a:spcBef>
              <a:spcAft>
                <a:spcPts val="0"/>
              </a:spcAft>
              <a:buClr>
                <a:srgbClr val="003366"/>
              </a:buClr>
              <a:buFont typeface="Wingdings" pitchFamily="2" charset="2"/>
              <a:buChar char="Ø"/>
              <a:defRPr/>
            </a:pPr>
            <a:endParaRPr lang="en-US" sz="3600" kern="0" dirty="0">
              <a:latin typeface="+mn-lt"/>
            </a:endParaRPr>
          </a:p>
          <a:p>
            <a:pPr marL="342900" indent="-342900" algn="just" eaLnBrk="0" fontAlgn="auto" hangingPunct="0">
              <a:spcBef>
                <a:spcPct val="20000"/>
              </a:spcBef>
              <a:spcAft>
                <a:spcPts val="0"/>
              </a:spcAft>
              <a:buClr>
                <a:srgbClr val="003366"/>
              </a:buClr>
              <a:defRPr/>
            </a:pPr>
            <a:endParaRPr lang="en-US" sz="2800" kern="0" dirty="0">
              <a:latin typeface="+mn-lt"/>
            </a:endParaRPr>
          </a:p>
        </p:txBody>
      </p:sp>
      <p:sp>
        <p:nvSpPr>
          <p:cNvPr id="12" name="Rounded Rectangle 11"/>
          <p:cNvSpPr>
            <a:spLocks noChangeArrowheads="1"/>
          </p:cNvSpPr>
          <p:nvPr/>
        </p:nvSpPr>
        <p:spPr bwMode="auto">
          <a:xfrm>
            <a:off x="425450" y="5410200"/>
            <a:ext cx="8566150" cy="762000"/>
          </a:xfrm>
          <a:prstGeom prst="roundRect">
            <a:avLst>
              <a:gd name="adj" fmla="val 16667"/>
            </a:avLst>
          </a:prstGeom>
          <a:solidFill>
            <a:schemeClr val="accent1"/>
          </a:solidFill>
          <a:ln w="9525" algn="ctr">
            <a:solidFill>
              <a:schemeClr val="tx1"/>
            </a:solidFill>
            <a:round/>
            <a:headEnd/>
            <a:tailEnd/>
          </a:ln>
        </p:spPr>
        <p:txBody>
          <a:bodyPr/>
          <a:lstStyle/>
          <a:p>
            <a:r>
              <a:rPr lang="en-US" sz="2400"/>
              <a:t>When the page referencing those beans are requested by the user</a:t>
            </a:r>
          </a:p>
        </p:txBody>
      </p:sp>
      <p:sp>
        <p:nvSpPr>
          <p:cNvPr id="8" name="Content Placeholder 2"/>
          <p:cNvSpPr txBox="1">
            <a:spLocks/>
          </p:cNvSpPr>
          <p:nvPr/>
        </p:nvSpPr>
        <p:spPr bwMode="auto">
          <a:xfrm>
            <a:off x="9525" y="1066800"/>
            <a:ext cx="9134475" cy="457200"/>
          </a:xfrm>
          <a:prstGeom prst="rect">
            <a:avLst/>
          </a:prstGeom>
          <a:noFill/>
          <a:ln w="9525">
            <a:noFill/>
            <a:miter lim="800000"/>
            <a:headEnd/>
            <a:tailEnd/>
          </a:ln>
        </p:spPr>
        <p:txBody>
          <a:bodyPr/>
          <a:lstStyle/>
          <a:p>
            <a:pPr marL="342900" indent="-342900" eaLnBrk="0" hangingPunct="0">
              <a:spcBef>
                <a:spcPct val="20000"/>
              </a:spcBef>
              <a:buClr>
                <a:srgbClr val="003366"/>
              </a:buClr>
              <a:buFont typeface="Wingdings" pitchFamily="2" charset="2"/>
              <a:buChar char="Ø"/>
              <a:defRPr/>
            </a:pPr>
            <a:r>
              <a:rPr lang="en-US" sz="2800" kern="0" dirty="0">
                <a:solidFill>
                  <a:srgbClr val="000000"/>
                </a:solidFill>
                <a:latin typeface="+mn-lt"/>
              </a:rPr>
              <a:t>What is JSF?</a:t>
            </a:r>
            <a:endParaRPr lang="en-US" sz="3600" kern="0" dirty="0">
              <a:latin typeface="+mn-lt"/>
            </a:endParaRPr>
          </a:p>
          <a:p>
            <a:pPr marL="342900" indent="-342900" eaLnBrk="0" hangingPunct="0">
              <a:spcBef>
                <a:spcPct val="20000"/>
              </a:spcBef>
              <a:buClr>
                <a:srgbClr val="003366"/>
              </a:buClr>
              <a:buFont typeface="Wingdings" pitchFamily="2" charset="2"/>
              <a:buChar char="Ø"/>
              <a:defRPr/>
            </a:pPr>
            <a:endParaRPr lang="en-US" sz="2800" kern="0" dirty="0">
              <a:latin typeface="+mn-lt"/>
            </a:endParaRPr>
          </a:p>
        </p:txBody>
      </p:sp>
      <p:sp>
        <p:nvSpPr>
          <p:cNvPr id="9" name="Content Placeholder 2"/>
          <p:cNvSpPr txBox="1">
            <a:spLocks/>
          </p:cNvSpPr>
          <p:nvPr/>
        </p:nvSpPr>
        <p:spPr bwMode="auto">
          <a:xfrm>
            <a:off x="-33338" y="3014663"/>
            <a:ext cx="9134476" cy="1481137"/>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kern="0" dirty="0">
                <a:latin typeface="+mn-lt"/>
              </a:rPr>
              <a:t>In which file do we define application’s Navigation in JSF?</a:t>
            </a:r>
          </a:p>
          <a:p>
            <a:pPr marL="342900" indent="-342900" eaLnBrk="0" hangingPunct="0">
              <a:spcBef>
                <a:spcPct val="20000"/>
              </a:spcBef>
              <a:buClr>
                <a:srgbClr val="003366"/>
              </a:buClr>
              <a:buFont typeface="Wingdings" pitchFamily="2" charset="2"/>
              <a:buNone/>
              <a:defRPr/>
            </a:pPr>
            <a:endParaRPr lang="en-US" sz="3600" kern="0" dirty="0">
              <a:latin typeface="+mn-lt"/>
            </a:endParaRPr>
          </a:p>
          <a:p>
            <a:pPr marL="342900" indent="-342900" eaLnBrk="0" hangingPunct="0">
              <a:spcBef>
                <a:spcPct val="20000"/>
              </a:spcBef>
              <a:buClr>
                <a:srgbClr val="003366"/>
              </a:buClr>
              <a:defRPr/>
            </a:pPr>
            <a:endParaRPr lang="en-US" sz="2800" kern="0" dirty="0">
              <a:latin typeface="+mn-lt"/>
            </a:endParaRPr>
          </a:p>
        </p:txBody>
      </p:sp>
      <p:sp>
        <p:nvSpPr>
          <p:cNvPr id="10" name="Rounded Rectangle 9"/>
          <p:cNvSpPr>
            <a:spLocks noChangeArrowheads="1"/>
          </p:cNvSpPr>
          <p:nvPr/>
        </p:nvSpPr>
        <p:spPr bwMode="auto">
          <a:xfrm>
            <a:off x="327025" y="3929063"/>
            <a:ext cx="8678863" cy="506412"/>
          </a:xfrm>
          <a:prstGeom prst="roundRect">
            <a:avLst>
              <a:gd name="adj" fmla="val 16667"/>
            </a:avLst>
          </a:prstGeom>
          <a:solidFill>
            <a:schemeClr val="accent1"/>
          </a:solidFill>
          <a:ln w="9525" algn="ctr">
            <a:solidFill>
              <a:schemeClr val="tx1"/>
            </a:solidFill>
            <a:round/>
            <a:headEnd/>
            <a:tailEnd/>
          </a:ln>
        </p:spPr>
        <p:txBody>
          <a:bodyPr/>
          <a:lstStyle/>
          <a:p>
            <a:r>
              <a:rPr lang="en-US" sz="2400"/>
              <a:t>faces-config.xml</a:t>
            </a:r>
          </a:p>
        </p:txBody>
      </p:sp>
    </p:spTree>
    <p:extLst>
      <p:ext uri="{BB962C8B-B14F-4D97-AF65-F5344CB8AC3E}">
        <p14:creationId xmlns:p14="http://schemas.microsoft.com/office/powerpoint/2010/main" val="3415276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0-#ppt_w/2"/>
                                          </p:val>
                                        </p:tav>
                                        <p:tav tm="100000">
                                          <p:val>
                                            <p:strVal val="#ppt_x"/>
                                          </p:val>
                                        </p:tav>
                                      </p:tavLst>
                                    </p:anim>
                                    <p:anim calcmode="lin" valueType="num">
                                      <p:cBhvr additive="base">
                                        <p:cTn id="14"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0-#ppt_w/2"/>
                                          </p:val>
                                        </p:tav>
                                        <p:tav tm="100000">
                                          <p:val>
                                            <p:strVal val="#ppt_x"/>
                                          </p:val>
                                        </p:tav>
                                      </p:tavLst>
                                    </p:anim>
                                    <p:anim calcmode="lin" valueType="num">
                                      <p:cBhvr additive="base">
                                        <p:cTn id="20"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pPr>
              <a:defRPr/>
            </a:pPr>
            <a:r>
              <a:rPr lang="en-US" dirty="0" smtClean="0"/>
              <a:t>JSF Application Deployment</a:t>
            </a:r>
            <a:endParaRPr lang="en-US" dirty="0"/>
          </a:p>
        </p:txBody>
      </p:sp>
      <p:sp>
        <p:nvSpPr>
          <p:cNvPr id="63491" name="Content Placeholder 2"/>
          <p:cNvSpPr>
            <a:spLocks noGrp="1"/>
          </p:cNvSpPr>
          <p:nvPr>
            <p:ph idx="1"/>
          </p:nvPr>
        </p:nvSpPr>
        <p:spPr>
          <a:xfrm>
            <a:off x="381000" y="1295400"/>
            <a:ext cx="8418513" cy="4876800"/>
          </a:xfrm>
        </p:spPr>
        <p:txBody>
          <a:bodyPr>
            <a:normAutofit lnSpcReduction="10000"/>
          </a:bodyPr>
          <a:lstStyle/>
          <a:p>
            <a:pPr algn="just"/>
            <a:r>
              <a:rPr lang="en-US" smtClean="0"/>
              <a:t>Requirements</a:t>
            </a:r>
          </a:p>
          <a:p>
            <a:pPr lvl="1" algn="just"/>
            <a:r>
              <a:rPr lang="en-US" smtClean="0"/>
              <a:t>Java SE 1.4 or later</a:t>
            </a:r>
          </a:p>
          <a:p>
            <a:pPr lvl="1" algn="just"/>
            <a:r>
              <a:rPr lang="en-US" smtClean="0"/>
              <a:t>Web container / Application Server capable of executing Java EE 1.4 or later</a:t>
            </a:r>
          </a:p>
          <a:p>
            <a:pPr algn="just"/>
            <a:r>
              <a:rPr lang="en-US" smtClean="0"/>
              <a:t>JSF requires the following libraries in application’s classpath</a:t>
            </a:r>
          </a:p>
          <a:p>
            <a:pPr lvl="1" algn="just"/>
            <a:r>
              <a:rPr lang="en-US" smtClean="0"/>
              <a:t>jsf-api.jar</a:t>
            </a:r>
          </a:p>
          <a:p>
            <a:pPr lvl="1" algn="just"/>
            <a:r>
              <a:rPr lang="en-US" smtClean="0"/>
              <a:t>jsf-impl.jar</a:t>
            </a:r>
          </a:p>
          <a:p>
            <a:pPr lvl="1" algn="just"/>
            <a:r>
              <a:rPr lang="en-US" smtClean="0"/>
              <a:t>jstl.jar</a:t>
            </a:r>
          </a:p>
          <a:p>
            <a:pPr lvl="1" algn="just"/>
            <a:r>
              <a:rPr lang="en-US" smtClean="0"/>
              <a:t>standard.jar</a:t>
            </a:r>
          </a:p>
          <a:p>
            <a:pPr lvl="1" algn="just"/>
            <a:endParaRPr lang="en-US" smtClean="0"/>
          </a:p>
          <a:p>
            <a:pPr lvl="1" algn="just"/>
            <a:endParaRPr lang="en-US" smtClean="0"/>
          </a:p>
          <a:p>
            <a:pPr algn="just"/>
            <a:endParaRPr lang="en-US" smtClean="0"/>
          </a:p>
        </p:txBody>
      </p:sp>
      <p:sp>
        <p:nvSpPr>
          <p:cNvPr id="10" name="Slide Number Placeholder 9"/>
          <p:cNvSpPr>
            <a:spLocks noGrp="1"/>
          </p:cNvSpPr>
          <p:nvPr>
            <p:ph type="sldNum" sz="quarter" idx="10"/>
          </p:nvPr>
        </p:nvSpPr>
        <p:spPr/>
        <p:txBody>
          <a:bodyPr/>
          <a:lstStyle/>
          <a:p>
            <a:pPr>
              <a:defRPr/>
            </a:pPr>
            <a:fld id="{E0BB6D2B-52BA-4006-B72C-1DAE6BFABA4D}" type="slidenum">
              <a:rPr lang="en-US" smtClean="0"/>
              <a:pPr>
                <a:defRPr/>
              </a:pPr>
              <a:t>55</a:t>
            </a:fld>
            <a:endParaRPr lang="en-US" dirty="0"/>
          </a:p>
        </p:txBody>
      </p:sp>
    </p:spTree>
    <p:extLst>
      <p:ext uri="{BB962C8B-B14F-4D97-AF65-F5344CB8AC3E}">
        <p14:creationId xmlns:p14="http://schemas.microsoft.com/office/powerpoint/2010/main" val="2573076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Folder Structure of JSF Application</a:t>
            </a:r>
            <a:endParaRPr lang="en-US" dirty="0"/>
          </a:p>
        </p:txBody>
      </p:sp>
      <p:sp>
        <p:nvSpPr>
          <p:cNvPr id="4" name="Slide Number Placeholder 3"/>
          <p:cNvSpPr>
            <a:spLocks noGrp="1"/>
          </p:cNvSpPr>
          <p:nvPr>
            <p:ph type="sldNum" sz="quarter" idx="10"/>
          </p:nvPr>
        </p:nvSpPr>
        <p:spPr/>
        <p:txBody>
          <a:bodyPr/>
          <a:lstStyle/>
          <a:p>
            <a:pPr>
              <a:defRPr/>
            </a:pPr>
            <a:fld id="{F1ED7735-9B84-4E6C-A974-DC308F81819D}" type="slidenum">
              <a:rPr lang="en-US" smtClean="0"/>
              <a:pPr>
                <a:defRPr/>
              </a:pPr>
              <a:t>56</a:t>
            </a:fld>
            <a:endParaRPr lang="en-US" dirty="0"/>
          </a:p>
        </p:txBody>
      </p:sp>
      <p:grpSp>
        <p:nvGrpSpPr>
          <p:cNvPr id="64516" name="Group 51"/>
          <p:cNvGrpSpPr>
            <a:grpSpLocks/>
          </p:cNvGrpSpPr>
          <p:nvPr/>
        </p:nvGrpSpPr>
        <p:grpSpPr bwMode="auto">
          <a:xfrm>
            <a:off x="457200" y="1039813"/>
            <a:ext cx="8305800" cy="5221287"/>
            <a:chOff x="182562" y="1039814"/>
            <a:chExt cx="8305744" cy="5221506"/>
          </a:xfrm>
        </p:grpSpPr>
        <p:sp>
          <p:nvSpPr>
            <p:cNvPr id="64517" name="TextBox 38"/>
            <p:cNvSpPr txBox="1">
              <a:spLocks noChangeArrowheads="1"/>
            </p:cNvSpPr>
            <p:nvPr/>
          </p:nvSpPr>
          <p:spPr bwMode="auto">
            <a:xfrm>
              <a:off x="6931470" y="4532393"/>
              <a:ext cx="15568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View </a:t>
              </a:r>
            </a:p>
            <a:p>
              <a:pPr eaLnBrk="1" hangingPunct="1"/>
              <a:r>
                <a:rPr lang="en-US" b="1"/>
                <a:t>components</a:t>
              </a:r>
            </a:p>
          </p:txBody>
        </p:sp>
        <p:grpSp>
          <p:nvGrpSpPr>
            <p:cNvPr id="64518" name="Group 9"/>
            <p:cNvGrpSpPr>
              <a:grpSpLocks/>
            </p:cNvGrpSpPr>
            <p:nvPr/>
          </p:nvGrpSpPr>
          <p:grpSpPr bwMode="auto">
            <a:xfrm>
              <a:off x="4688414" y="1039814"/>
              <a:ext cx="1711835" cy="1853757"/>
              <a:chOff x="3366044" y="813363"/>
              <a:chExt cx="1854699" cy="1853522"/>
            </a:xfrm>
          </p:grpSpPr>
          <p:pic>
            <p:nvPicPr>
              <p:cNvPr id="64549"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044" y="813363"/>
                <a:ext cx="1854699" cy="185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50" name="TextBox 8"/>
              <p:cNvSpPr txBox="1">
                <a:spLocks noChangeArrowheads="1"/>
              </p:cNvSpPr>
              <p:nvPr/>
            </p:nvSpPr>
            <p:spPr bwMode="auto">
              <a:xfrm>
                <a:off x="3540227" y="1523496"/>
                <a:ext cx="1631188" cy="6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Application </a:t>
                </a:r>
              </a:p>
              <a:p>
                <a:pPr eaLnBrk="1" hangingPunct="1"/>
                <a:r>
                  <a:rPr lang="en-US" b="1"/>
                  <a:t>Root</a:t>
                </a:r>
              </a:p>
            </p:txBody>
          </p:sp>
        </p:grpSp>
        <p:grpSp>
          <p:nvGrpSpPr>
            <p:cNvPr id="64519" name="Group 10"/>
            <p:cNvGrpSpPr>
              <a:grpSpLocks/>
            </p:cNvGrpSpPr>
            <p:nvPr/>
          </p:nvGrpSpPr>
          <p:grpSpPr bwMode="auto">
            <a:xfrm>
              <a:off x="3535340" y="3242960"/>
              <a:ext cx="1180849" cy="1134512"/>
              <a:chOff x="4062958" y="377335"/>
              <a:chExt cx="1477688" cy="1368807"/>
            </a:xfrm>
          </p:grpSpPr>
          <p:pic>
            <p:nvPicPr>
              <p:cNvPr id="64547"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840" y="377335"/>
                <a:ext cx="1368806" cy="136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8" name="TextBox 12"/>
              <p:cNvSpPr txBox="1">
                <a:spLocks noChangeArrowheads="1"/>
              </p:cNvSpPr>
              <p:nvPr/>
            </p:nvSpPr>
            <p:spPr bwMode="auto">
              <a:xfrm>
                <a:off x="4062958" y="914875"/>
                <a:ext cx="1466760" cy="44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WEB-INF</a:t>
                </a:r>
              </a:p>
            </p:txBody>
          </p:sp>
        </p:grpSp>
        <p:grpSp>
          <p:nvGrpSpPr>
            <p:cNvPr id="64520" name="Group 13"/>
            <p:cNvGrpSpPr>
              <a:grpSpLocks/>
            </p:cNvGrpSpPr>
            <p:nvPr/>
          </p:nvGrpSpPr>
          <p:grpSpPr bwMode="auto">
            <a:xfrm>
              <a:off x="182562" y="4876800"/>
              <a:ext cx="1018226" cy="909124"/>
              <a:chOff x="1350012" y="174408"/>
              <a:chExt cx="1234653" cy="1134953"/>
            </a:xfrm>
          </p:grpSpPr>
          <p:pic>
            <p:nvPicPr>
              <p:cNvPr id="64545"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35" y="174408"/>
                <a:ext cx="1134952" cy="113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6" name="TextBox 15"/>
              <p:cNvSpPr txBox="1">
                <a:spLocks noChangeArrowheads="1"/>
              </p:cNvSpPr>
              <p:nvPr/>
            </p:nvSpPr>
            <p:spPr bwMode="auto">
              <a:xfrm>
                <a:off x="1350012" y="570503"/>
                <a:ext cx="1234653" cy="46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classes</a:t>
                </a:r>
              </a:p>
            </p:txBody>
          </p:sp>
        </p:grpSp>
        <p:grpSp>
          <p:nvGrpSpPr>
            <p:cNvPr id="64521" name="Group 16"/>
            <p:cNvGrpSpPr>
              <a:grpSpLocks/>
            </p:cNvGrpSpPr>
            <p:nvPr/>
          </p:nvGrpSpPr>
          <p:grpSpPr bwMode="auto">
            <a:xfrm>
              <a:off x="1447263" y="4828513"/>
              <a:ext cx="893681" cy="884591"/>
              <a:chOff x="1581017" y="75341"/>
              <a:chExt cx="1130466" cy="1130468"/>
            </a:xfrm>
          </p:grpSpPr>
          <p:pic>
            <p:nvPicPr>
              <p:cNvPr id="64543"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017" y="75341"/>
                <a:ext cx="1130466" cy="113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4" name="TextBox 18"/>
              <p:cNvSpPr txBox="1">
                <a:spLocks noChangeArrowheads="1"/>
              </p:cNvSpPr>
              <p:nvPr/>
            </p:nvSpPr>
            <p:spPr bwMode="auto">
              <a:xfrm>
                <a:off x="1852653" y="456225"/>
                <a:ext cx="574251" cy="47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lib</a:t>
                </a:r>
              </a:p>
            </p:txBody>
          </p:sp>
        </p:grpSp>
        <p:cxnSp>
          <p:nvCxnSpPr>
            <p:cNvPr id="64522" name="Straight Connector 22"/>
            <p:cNvCxnSpPr>
              <a:cxnSpLocks noChangeShapeType="1"/>
            </p:cNvCxnSpPr>
            <p:nvPr/>
          </p:nvCxnSpPr>
          <p:spPr bwMode="auto">
            <a:xfrm rot="5400000">
              <a:off x="5344270" y="2783666"/>
              <a:ext cx="508064" cy="146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23" name="Straight Connector 23"/>
            <p:cNvCxnSpPr>
              <a:cxnSpLocks noChangeShapeType="1"/>
            </p:cNvCxnSpPr>
            <p:nvPr/>
          </p:nvCxnSpPr>
          <p:spPr bwMode="auto">
            <a:xfrm rot="10800000">
              <a:off x="4155964" y="3033569"/>
              <a:ext cx="3317822" cy="565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24" name="Straight Arrow Connector 28"/>
            <p:cNvCxnSpPr>
              <a:cxnSpLocks noChangeShapeType="1"/>
            </p:cNvCxnSpPr>
            <p:nvPr/>
          </p:nvCxnSpPr>
          <p:spPr bwMode="auto">
            <a:xfrm rot="5400000">
              <a:off x="3884677" y="3280068"/>
              <a:ext cx="535073" cy="179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4525" name="Straight Arrow Connector 34"/>
            <p:cNvCxnSpPr>
              <a:cxnSpLocks noChangeShapeType="1"/>
            </p:cNvCxnSpPr>
            <p:nvPr/>
          </p:nvCxnSpPr>
          <p:spPr bwMode="auto">
            <a:xfrm rot="16200000" flipH="1">
              <a:off x="7193321" y="3307123"/>
              <a:ext cx="541342" cy="72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4526" name="Straight Connector 41"/>
            <p:cNvCxnSpPr>
              <a:cxnSpLocks noChangeShapeType="1"/>
            </p:cNvCxnSpPr>
            <p:nvPr/>
          </p:nvCxnSpPr>
          <p:spPr bwMode="auto">
            <a:xfrm rot="5400000">
              <a:off x="3902895" y="4369500"/>
              <a:ext cx="450616" cy="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27" name="Straight Connector 42"/>
            <p:cNvCxnSpPr>
              <a:cxnSpLocks noChangeShapeType="1"/>
            </p:cNvCxnSpPr>
            <p:nvPr/>
          </p:nvCxnSpPr>
          <p:spPr bwMode="auto">
            <a:xfrm rot="10800000">
              <a:off x="762000" y="4572001"/>
              <a:ext cx="5440174" cy="2712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28" name="Straight Arrow Connector 43"/>
            <p:cNvCxnSpPr>
              <a:cxnSpLocks noChangeShapeType="1"/>
            </p:cNvCxnSpPr>
            <p:nvPr/>
          </p:nvCxnSpPr>
          <p:spPr bwMode="auto">
            <a:xfrm rot="16200000" flipH="1">
              <a:off x="500828" y="4841466"/>
              <a:ext cx="524959" cy="261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4529" name="Straight Arrow Connector 44"/>
            <p:cNvCxnSpPr>
              <a:cxnSpLocks noChangeShapeType="1"/>
            </p:cNvCxnSpPr>
            <p:nvPr/>
          </p:nvCxnSpPr>
          <p:spPr bwMode="auto">
            <a:xfrm rot="16200000" flipH="1">
              <a:off x="4640584" y="4782083"/>
              <a:ext cx="402847" cy="179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4530" name="Straight Arrow Connector 43"/>
            <p:cNvCxnSpPr>
              <a:cxnSpLocks noChangeShapeType="1"/>
            </p:cNvCxnSpPr>
            <p:nvPr/>
          </p:nvCxnSpPr>
          <p:spPr bwMode="auto">
            <a:xfrm rot="16200000" flipH="1">
              <a:off x="1655214" y="4830825"/>
              <a:ext cx="474663" cy="146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645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4984751"/>
              <a:ext cx="1456592"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2" name="TextBox 38"/>
            <p:cNvSpPr txBox="1">
              <a:spLocks noChangeArrowheads="1"/>
            </p:cNvSpPr>
            <p:nvPr/>
          </p:nvSpPr>
          <p:spPr bwMode="auto">
            <a:xfrm>
              <a:off x="4315028" y="5175250"/>
              <a:ext cx="1095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web.xml</a:t>
              </a:r>
            </a:p>
          </p:txBody>
        </p:sp>
        <p:pic>
          <p:nvPicPr>
            <p:cNvPr id="64533" name="Picture 3" descr="C:\Documents and Settings\Vaishali_Raoke\Local Settings\Temporary Internet Files\Content.IE5\P41RFLF1\MCj0433853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812" y="4902201"/>
              <a:ext cx="873369"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4" name="TextBox 12"/>
            <p:cNvSpPr txBox="1">
              <a:spLocks noChangeArrowheads="1"/>
            </p:cNvSpPr>
            <p:nvPr/>
          </p:nvSpPr>
          <p:spPr bwMode="auto">
            <a:xfrm>
              <a:off x="5883520" y="518001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src</a:t>
              </a:r>
            </a:p>
          </p:txBody>
        </p:sp>
        <p:cxnSp>
          <p:nvCxnSpPr>
            <p:cNvPr id="64535" name="Straight Arrow Connector 28"/>
            <p:cNvCxnSpPr>
              <a:cxnSpLocks noChangeShapeType="1"/>
            </p:cNvCxnSpPr>
            <p:nvPr/>
          </p:nvCxnSpPr>
          <p:spPr bwMode="auto">
            <a:xfrm rot="16200000" flipH="1">
              <a:off x="6010729" y="4777014"/>
              <a:ext cx="380999" cy="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4536" name="TextBox 47"/>
            <p:cNvSpPr txBox="1">
              <a:spLocks noChangeArrowheads="1"/>
            </p:cNvSpPr>
            <p:nvPr/>
          </p:nvSpPr>
          <p:spPr bwMode="auto">
            <a:xfrm>
              <a:off x="5345723" y="5614989"/>
              <a:ext cx="29290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b="1"/>
                <a:t>Packaged backing beans</a:t>
              </a:r>
            </a:p>
            <a:p>
              <a:pPr algn="ctr" eaLnBrk="1" hangingPunct="1"/>
              <a:r>
                <a:rPr lang="en-US" b="1"/>
                <a:t>and model classes</a:t>
              </a:r>
            </a:p>
          </p:txBody>
        </p:sp>
        <p:sp>
          <p:nvSpPr>
            <p:cNvPr id="64537" name="TextBox 48"/>
            <p:cNvSpPr txBox="1">
              <a:spLocks noChangeArrowheads="1"/>
            </p:cNvSpPr>
            <p:nvPr/>
          </p:nvSpPr>
          <p:spPr bwMode="auto">
            <a:xfrm>
              <a:off x="1371600" y="5502275"/>
              <a:ext cx="11592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External </a:t>
              </a:r>
            </a:p>
            <a:p>
              <a:pPr eaLnBrk="1" hangingPunct="1"/>
              <a:r>
                <a:rPr lang="en-US" b="1"/>
                <a:t>libraries</a:t>
              </a:r>
            </a:p>
          </p:txBody>
        </p:sp>
        <p:cxnSp>
          <p:nvCxnSpPr>
            <p:cNvPr id="64538" name="Straight Arrow Connector 44"/>
            <p:cNvCxnSpPr>
              <a:cxnSpLocks noChangeShapeType="1"/>
            </p:cNvCxnSpPr>
            <p:nvPr/>
          </p:nvCxnSpPr>
          <p:spPr bwMode="auto">
            <a:xfrm rot="16200000" flipH="1">
              <a:off x="2999872" y="4772529"/>
              <a:ext cx="402847" cy="179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6453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1942" y="4994275"/>
              <a:ext cx="1456592"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0" name="TextBox 38"/>
            <p:cNvSpPr txBox="1">
              <a:spLocks noChangeArrowheads="1"/>
            </p:cNvSpPr>
            <p:nvPr/>
          </p:nvSpPr>
          <p:spPr bwMode="auto">
            <a:xfrm>
              <a:off x="2514601" y="5638800"/>
              <a:ext cx="2285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faces-config.xml</a:t>
              </a:r>
            </a:p>
          </p:txBody>
        </p:sp>
        <p:pic>
          <p:nvPicPr>
            <p:cNvPr id="64541" name="Picture 2" descr="http://www.artistsvalley.com/images/icons/Professional%20Vista%20Software%20Icons/Document%20Code%20JSP/256x256/Document%20Code%20JS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581400"/>
              <a:ext cx="100647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81400"/>
              <a:ext cx="836734" cy="90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796260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65539" name="Content Placeholder 2"/>
          <p:cNvSpPr>
            <a:spLocks noGrp="1"/>
          </p:cNvSpPr>
          <p:nvPr>
            <p:ph idx="1"/>
          </p:nvPr>
        </p:nvSpPr>
        <p:spPr>
          <a:xfrm>
            <a:off x="228600" y="1066800"/>
            <a:ext cx="8610600" cy="5257800"/>
          </a:xfrm>
        </p:spPr>
        <p:txBody>
          <a:bodyPr>
            <a:normAutofit fontScale="92500"/>
          </a:bodyPr>
          <a:lstStyle/>
          <a:p>
            <a:pPr algn="just"/>
            <a:r>
              <a:rPr lang="en-US" smtClean="0"/>
              <a:t>JSTL provides a set of tags to perform various repeated functionalities in writing script-less JSPs</a:t>
            </a:r>
          </a:p>
          <a:p>
            <a:pPr algn="just"/>
            <a:endParaRPr lang="en-US" smtClean="0"/>
          </a:p>
          <a:p>
            <a:pPr algn="just"/>
            <a:r>
              <a:rPr lang="en-US" smtClean="0"/>
              <a:t>Core Tag Library has various tags to perform looping, conditional execution and variable handling</a:t>
            </a:r>
          </a:p>
          <a:p>
            <a:pPr algn="just"/>
            <a:endParaRPr lang="en-US" smtClean="0"/>
          </a:p>
          <a:p>
            <a:pPr algn="just"/>
            <a:r>
              <a:rPr lang="en-US" smtClean="0"/>
              <a:t>MVC pattern helps programmer to develop a web application with clear separation between concerns, i.e. presentation, business logic and navigation</a:t>
            </a:r>
          </a:p>
          <a:p>
            <a:pPr algn="just"/>
            <a:endParaRPr lang="en-US" smtClean="0"/>
          </a:p>
        </p:txBody>
      </p:sp>
      <p:sp>
        <p:nvSpPr>
          <p:cNvPr id="4" name="Slide Number Placeholder 3"/>
          <p:cNvSpPr>
            <a:spLocks noGrp="1"/>
          </p:cNvSpPr>
          <p:nvPr>
            <p:ph type="sldNum" sz="quarter" idx="10"/>
          </p:nvPr>
        </p:nvSpPr>
        <p:spPr/>
        <p:txBody>
          <a:bodyPr/>
          <a:lstStyle/>
          <a:p>
            <a:pPr>
              <a:defRPr/>
            </a:pPr>
            <a:fld id="{FA861911-FF66-4FA3-B599-9CB292C5D906}" type="slidenum">
              <a:rPr lang="en-US" smtClean="0"/>
              <a:pPr>
                <a:defRPr/>
              </a:pPr>
              <a:t>57</a:t>
            </a:fld>
            <a:endParaRPr lang="en-US" dirty="0"/>
          </a:p>
        </p:txBody>
      </p:sp>
    </p:spTree>
    <p:extLst>
      <p:ext uri="{BB962C8B-B14F-4D97-AF65-F5344CB8AC3E}">
        <p14:creationId xmlns:p14="http://schemas.microsoft.com/office/powerpoint/2010/main" val="2810995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66563" name="Content Placeholder 2"/>
          <p:cNvSpPr>
            <a:spLocks noGrp="1"/>
          </p:cNvSpPr>
          <p:nvPr>
            <p:ph idx="1"/>
          </p:nvPr>
        </p:nvSpPr>
        <p:spPr>
          <a:xfrm>
            <a:off x="152400" y="1066800"/>
            <a:ext cx="8382000" cy="5083175"/>
          </a:xfrm>
        </p:spPr>
        <p:txBody>
          <a:bodyPr/>
          <a:lstStyle/>
          <a:p>
            <a:pPr algn="just"/>
            <a:r>
              <a:rPr lang="en-US" smtClean="0"/>
              <a:t>JSF is a component-based presentation framework, which follows MVC</a:t>
            </a:r>
          </a:p>
          <a:p>
            <a:pPr algn="just"/>
            <a:endParaRPr lang="en-US" smtClean="0"/>
          </a:p>
          <a:p>
            <a:pPr algn="just"/>
            <a:r>
              <a:rPr lang="en-US" smtClean="0"/>
              <a:t>Model is represented by the properties of application object holding user information (Backing Bean)</a:t>
            </a:r>
          </a:p>
          <a:p>
            <a:pPr algn="just"/>
            <a:endParaRPr lang="en-US" smtClean="0"/>
          </a:p>
          <a:p>
            <a:pPr algn="just"/>
            <a:r>
              <a:rPr lang="en-US" smtClean="0"/>
              <a:t>User requests are intercepted and navigation is controlled by Controller (FacesServlet)</a:t>
            </a:r>
          </a:p>
          <a:p>
            <a:pPr algn="just"/>
            <a:endParaRPr lang="en-US" smtClean="0"/>
          </a:p>
        </p:txBody>
      </p:sp>
      <p:sp>
        <p:nvSpPr>
          <p:cNvPr id="4" name="Slide Number Placeholder 3"/>
          <p:cNvSpPr>
            <a:spLocks noGrp="1"/>
          </p:cNvSpPr>
          <p:nvPr>
            <p:ph type="sldNum" sz="quarter" idx="10"/>
          </p:nvPr>
        </p:nvSpPr>
        <p:spPr/>
        <p:txBody>
          <a:bodyPr/>
          <a:lstStyle/>
          <a:p>
            <a:pPr>
              <a:defRPr/>
            </a:pPr>
            <a:fld id="{F1114B39-D365-4E93-86DF-6B600903D2E9}" type="slidenum">
              <a:rPr lang="en-US" smtClean="0"/>
              <a:pPr>
                <a:defRPr/>
              </a:pPr>
              <a:t>58</a:t>
            </a:fld>
            <a:endParaRPr lang="en-US" dirty="0"/>
          </a:p>
        </p:txBody>
      </p:sp>
    </p:spTree>
    <p:extLst>
      <p:ext uri="{BB962C8B-B14F-4D97-AF65-F5344CB8AC3E}">
        <p14:creationId xmlns:p14="http://schemas.microsoft.com/office/powerpoint/2010/main" val="3187051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284C668-AC24-465E-9F83-59E1AE39F88C}" type="slidenum">
              <a:rPr lang="en-US"/>
              <a:pPr>
                <a:defRPr/>
              </a:pPr>
              <a:t>59</a:t>
            </a:fld>
            <a:endParaRPr lang="en-US" dirty="0"/>
          </a:p>
        </p:txBody>
      </p:sp>
      <p:sp>
        <p:nvSpPr>
          <p:cNvPr id="67587" name="Rectangle 2"/>
          <p:cNvSpPr>
            <a:spLocks noChangeArrowheads="1"/>
          </p:cNvSpPr>
          <p:nvPr/>
        </p:nvSpPr>
        <p:spPr bwMode="auto">
          <a:xfrm>
            <a:off x="3235325" y="3594100"/>
            <a:ext cx="386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67588" name="Line 3"/>
          <p:cNvSpPr>
            <a:spLocks noChangeShapeType="1"/>
          </p:cNvSpPr>
          <p:nvPr/>
        </p:nvSpPr>
        <p:spPr bwMode="auto">
          <a:xfrm>
            <a:off x="3270250" y="4876800"/>
            <a:ext cx="4800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89" name="Rectangle 4"/>
          <p:cNvSpPr>
            <a:spLocks noChangeArrowheads="1"/>
          </p:cNvSpPr>
          <p:nvPr/>
        </p:nvSpPr>
        <p:spPr bwMode="auto">
          <a:xfrm>
            <a:off x="3270250" y="5029200"/>
            <a:ext cx="480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p>
            <a:r>
              <a:rPr lang="en-GB" sz="800">
                <a:solidFill>
                  <a:srgbClr val="000000"/>
                </a:solidFill>
                <a:cs typeface="Arial" pitchFamily="34"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pitchFamily="34" charset="0"/>
              </a:rPr>
            </a:br>
            <a:r>
              <a:rPr lang="en-GB" sz="800">
                <a:solidFill>
                  <a:srgbClr val="000000"/>
                </a:solidFill>
                <a:cs typeface="Arial" pitchFamily="34"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pitchFamily="34"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3784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6" y="0"/>
            <a:ext cx="9117563" cy="609600"/>
          </a:xfrm>
          <a:solidFill>
            <a:schemeClr val="accent4">
              <a:lumMod val="20000"/>
              <a:lumOff val="80000"/>
            </a:schemeClr>
          </a:solidFill>
        </p:spPr>
        <p:txBody>
          <a:bodyPr>
            <a:normAutofit fontScale="90000"/>
          </a:bodyPr>
          <a:lstStyle/>
          <a:p>
            <a:r>
              <a:rPr lang="en-US" b="1" dirty="0">
                <a:solidFill>
                  <a:schemeClr val="accent2"/>
                </a:solidFill>
              </a:rPr>
              <a:t>standard tag libraries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1105657"/>
              </p:ext>
            </p:extLst>
          </p:nvPr>
        </p:nvGraphicFramePr>
        <p:xfrm>
          <a:off x="9330" y="726833"/>
          <a:ext cx="9134669" cy="6054967"/>
        </p:xfrm>
        <a:graphic>
          <a:graphicData uri="http://schemas.openxmlformats.org/drawingml/2006/table">
            <a:tbl>
              <a:tblPr/>
              <a:tblGrid>
                <a:gridCol w="1535917"/>
                <a:gridCol w="7598752"/>
              </a:tblGrid>
              <a:tr h="299972">
                <a:tc>
                  <a:txBody>
                    <a:bodyPr/>
                    <a:lstStyle/>
                    <a:p>
                      <a:pPr algn="l" fontAlgn="t"/>
                      <a:r>
                        <a:rPr lang="en-US" sz="1800" dirty="0">
                          <a:solidFill>
                            <a:srgbClr val="FFFFFF"/>
                          </a:solidFill>
                          <a:effectLst/>
                        </a:rPr>
                        <a:t>Tag Name</a:t>
                      </a:r>
                    </a:p>
                  </a:txBody>
                  <a:tcPr marL="17293" marR="17293" marT="17293" marB="17293">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US" sz="1800">
                          <a:solidFill>
                            <a:srgbClr val="FFFFFF"/>
                          </a:solidFill>
                          <a:effectLst/>
                        </a:rPr>
                        <a:t>Description</a:t>
                      </a:r>
                    </a:p>
                  </a:txBody>
                  <a:tcPr marL="17293" marR="17293" marT="17293" marB="17293">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1143908">
                <a:tc>
                  <a:txBody>
                    <a:bodyPr/>
                    <a:lstStyle/>
                    <a:p>
                      <a:pPr fontAlgn="t"/>
                      <a:r>
                        <a:rPr lang="en-US" sz="1800" b="1" i="0">
                          <a:solidFill>
                            <a:srgbClr val="000000"/>
                          </a:solidFill>
                          <a:effectLst/>
                          <a:latin typeface="Verdana"/>
                        </a:rPr>
                        <a:t>core tags</a:t>
                      </a:r>
                      <a:endParaRPr lang="en-US" sz="1800" b="0" i="0">
                        <a:solidFill>
                          <a:srgbClr val="000000"/>
                        </a:solidFill>
                        <a:effectLst/>
                        <a:latin typeface="Verdana"/>
                      </a:endParaRP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b="0" i="0">
                          <a:solidFill>
                            <a:srgbClr val="000000"/>
                          </a:solidFill>
                          <a:effectLst/>
                          <a:latin typeface="Verdana"/>
                        </a:rPr>
                        <a:t>The JSTL core tag provide variable support, URL management, flow control etc. The url for the core tag is </a:t>
                      </a:r>
                      <a:r>
                        <a:rPr lang="en-US" sz="1800" b="1" i="0">
                          <a:solidFill>
                            <a:srgbClr val="000000"/>
                          </a:solidFill>
                          <a:effectLst/>
                          <a:latin typeface="Verdana"/>
                        </a:rPr>
                        <a:t>http://java.sun.com/jsp/jstl/core</a:t>
                      </a:r>
                      <a:r>
                        <a:rPr lang="en-US" sz="1800" b="0" i="0">
                          <a:solidFill>
                            <a:srgbClr val="000000"/>
                          </a:solidFill>
                          <a:effectLst/>
                          <a:latin typeface="Verdana"/>
                        </a:rPr>
                        <a:t> . The prefix of core tag is </a:t>
                      </a:r>
                      <a:r>
                        <a:rPr lang="en-US" sz="1800" b="1" i="0">
                          <a:solidFill>
                            <a:srgbClr val="000000"/>
                          </a:solidFill>
                          <a:effectLst/>
                          <a:latin typeface="Verdana"/>
                        </a:rPr>
                        <a:t>c</a:t>
                      </a:r>
                      <a:r>
                        <a:rPr lang="en-US" sz="1800" b="0" i="0">
                          <a:solidFill>
                            <a:srgbClr val="000000"/>
                          </a:solidFill>
                          <a:effectLst/>
                          <a:latin typeface="Verdana"/>
                        </a:rPr>
                        <a:t>.</a:t>
                      </a: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35463">
                <a:tc>
                  <a:txBody>
                    <a:bodyPr/>
                    <a:lstStyle/>
                    <a:p>
                      <a:pPr fontAlgn="t"/>
                      <a:r>
                        <a:rPr lang="en-US" sz="1800" b="1" i="0">
                          <a:solidFill>
                            <a:srgbClr val="000000"/>
                          </a:solidFill>
                          <a:effectLst/>
                          <a:latin typeface="Verdana"/>
                        </a:rPr>
                        <a:t>sql tags</a:t>
                      </a:r>
                      <a:endParaRPr lang="en-US" sz="1800" b="0" i="0">
                        <a:solidFill>
                          <a:srgbClr val="000000"/>
                        </a:solidFill>
                        <a:effectLst/>
                        <a:latin typeface="Verdana"/>
                      </a:endParaRP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800" b="0" i="0">
                          <a:solidFill>
                            <a:srgbClr val="000000"/>
                          </a:solidFill>
                          <a:effectLst/>
                          <a:latin typeface="Verdana"/>
                        </a:rPr>
                        <a:t>The JSTL sql tags provide SQL support. The url for the sql tags is</a:t>
                      </a:r>
                      <a:r>
                        <a:rPr lang="en-US" sz="1800" b="1" i="0">
                          <a:solidFill>
                            <a:srgbClr val="000000"/>
                          </a:solidFill>
                          <a:effectLst/>
                          <a:latin typeface="Verdana"/>
                        </a:rPr>
                        <a:t>http://java.sun.com/jsp/jstl/sql</a:t>
                      </a:r>
                      <a:r>
                        <a:rPr lang="en-US" sz="1800" b="0" i="0">
                          <a:solidFill>
                            <a:srgbClr val="000000"/>
                          </a:solidFill>
                          <a:effectLst/>
                          <a:latin typeface="Verdana"/>
                        </a:rPr>
                        <a:t> and prefix is </a:t>
                      </a:r>
                      <a:r>
                        <a:rPr lang="en-US" sz="1800" b="1" i="0">
                          <a:solidFill>
                            <a:srgbClr val="000000"/>
                          </a:solidFill>
                          <a:effectLst/>
                          <a:latin typeface="Verdana"/>
                        </a:rPr>
                        <a:t>sql</a:t>
                      </a:r>
                      <a:r>
                        <a:rPr lang="en-US" sz="1800" b="0" i="0">
                          <a:solidFill>
                            <a:srgbClr val="000000"/>
                          </a:solidFill>
                          <a:effectLst/>
                          <a:latin typeface="Verdana"/>
                        </a:rPr>
                        <a:t>.</a:t>
                      </a: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1089082">
                <a:tc>
                  <a:txBody>
                    <a:bodyPr/>
                    <a:lstStyle/>
                    <a:p>
                      <a:pPr fontAlgn="t"/>
                      <a:r>
                        <a:rPr lang="en-US" sz="1800" b="1" i="0" dirty="0">
                          <a:solidFill>
                            <a:srgbClr val="000000"/>
                          </a:solidFill>
                          <a:effectLst/>
                          <a:latin typeface="Verdana"/>
                        </a:rPr>
                        <a:t>xml tags</a:t>
                      </a:r>
                      <a:endParaRPr lang="en-US" sz="1800" b="0" i="0" dirty="0">
                        <a:solidFill>
                          <a:srgbClr val="000000"/>
                        </a:solidFill>
                        <a:effectLst/>
                        <a:latin typeface="Verdana"/>
                      </a:endParaRP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b="0" i="0" dirty="0">
                          <a:solidFill>
                            <a:srgbClr val="000000"/>
                          </a:solidFill>
                          <a:effectLst/>
                          <a:latin typeface="Verdana"/>
                        </a:rPr>
                        <a:t>The xml </a:t>
                      </a:r>
                      <a:r>
                        <a:rPr lang="en-US" sz="1800" b="0" i="0" dirty="0" err="1">
                          <a:solidFill>
                            <a:srgbClr val="000000"/>
                          </a:solidFill>
                          <a:effectLst/>
                          <a:latin typeface="Verdana"/>
                        </a:rPr>
                        <a:t>sql</a:t>
                      </a:r>
                      <a:r>
                        <a:rPr lang="en-US" sz="1800" b="0" i="0" dirty="0">
                          <a:solidFill>
                            <a:srgbClr val="000000"/>
                          </a:solidFill>
                          <a:effectLst/>
                          <a:latin typeface="Verdana"/>
                        </a:rPr>
                        <a:t> tags provide flow control, transformation etc. The </a:t>
                      </a:r>
                      <a:r>
                        <a:rPr lang="en-US" sz="1800" b="0" i="0" dirty="0" err="1">
                          <a:solidFill>
                            <a:srgbClr val="000000"/>
                          </a:solidFill>
                          <a:effectLst/>
                          <a:latin typeface="Verdana"/>
                        </a:rPr>
                        <a:t>url</a:t>
                      </a:r>
                      <a:r>
                        <a:rPr lang="en-US" sz="1800" b="0" i="0" dirty="0">
                          <a:solidFill>
                            <a:srgbClr val="000000"/>
                          </a:solidFill>
                          <a:effectLst/>
                          <a:latin typeface="Verdana"/>
                        </a:rPr>
                        <a:t> for the xml tags is </a:t>
                      </a:r>
                      <a:r>
                        <a:rPr lang="en-US" sz="1800" b="1" i="0" dirty="0">
                          <a:solidFill>
                            <a:srgbClr val="000000"/>
                          </a:solidFill>
                          <a:effectLst/>
                          <a:latin typeface="Verdana"/>
                        </a:rPr>
                        <a:t>http://java.sun.com/jsp/jstl/xml</a:t>
                      </a:r>
                      <a:r>
                        <a:rPr lang="en-US" sz="1800" b="0" i="0" dirty="0">
                          <a:solidFill>
                            <a:srgbClr val="000000"/>
                          </a:solidFill>
                          <a:effectLst/>
                          <a:latin typeface="Verdana"/>
                        </a:rPr>
                        <a:t> and prefix is </a:t>
                      </a:r>
                      <a:r>
                        <a:rPr lang="en-US" sz="1800" b="1" i="0" dirty="0">
                          <a:solidFill>
                            <a:srgbClr val="000000"/>
                          </a:solidFill>
                          <a:effectLst/>
                          <a:latin typeface="Verdana"/>
                        </a:rPr>
                        <a:t>x</a:t>
                      </a:r>
                      <a:r>
                        <a:rPr lang="en-US" sz="1800" b="0" i="0" dirty="0">
                          <a:solidFill>
                            <a:srgbClr val="000000"/>
                          </a:solidFill>
                          <a:effectLst/>
                          <a:latin typeface="Verdana"/>
                        </a:rPr>
                        <a:t>.</a:t>
                      </a: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300838">
                <a:tc>
                  <a:txBody>
                    <a:bodyPr/>
                    <a:lstStyle/>
                    <a:p>
                      <a:pPr fontAlgn="t"/>
                      <a:r>
                        <a:rPr lang="en-US" sz="1800" b="1" i="0">
                          <a:solidFill>
                            <a:srgbClr val="000000"/>
                          </a:solidFill>
                          <a:effectLst/>
                          <a:latin typeface="Verdana"/>
                        </a:rPr>
                        <a:t>internationalization tags</a:t>
                      </a:r>
                      <a:endParaRPr lang="en-US" sz="1800" b="0" i="0">
                        <a:solidFill>
                          <a:srgbClr val="000000"/>
                        </a:solidFill>
                        <a:effectLst/>
                        <a:latin typeface="Verdana"/>
                      </a:endParaRP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800" b="0" i="0" dirty="0">
                          <a:solidFill>
                            <a:srgbClr val="000000"/>
                          </a:solidFill>
                          <a:effectLst/>
                          <a:latin typeface="Verdana"/>
                        </a:rPr>
                        <a:t>The internationalization tags provide support for message formatting, number and date formatting etc. The </a:t>
                      </a:r>
                      <a:r>
                        <a:rPr lang="en-US" sz="1800" b="0" i="0" dirty="0" err="1">
                          <a:solidFill>
                            <a:srgbClr val="000000"/>
                          </a:solidFill>
                          <a:effectLst/>
                          <a:latin typeface="Verdana"/>
                        </a:rPr>
                        <a:t>url</a:t>
                      </a:r>
                      <a:r>
                        <a:rPr lang="en-US" sz="1800" b="0" i="0" dirty="0">
                          <a:solidFill>
                            <a:srgbClr val="000000"/>
                          </a:solidFill>
                          <a:effectLst/>
                          <a:latin typeface="Verdana"/>
                        </a:rPr>
                        <a:t> for the internationalization tags is</a:t>
                      </a:r>
                      <a:r>
                        <a:rPr lang="en-US" sz="1800" b="1" i="0" dirty="0">
                          <a:solidFill>
                            <a:srgbClr val="000000"/>
                          </a:solidFill>
                          <a:effectLst/>
                          <a:latin typeface="Verdana"/>
                        </a:rPr>
                        <a:t>http://java.sun.com/jsp/jstl/fmt</a:t>
                      </a:r>
                      <a:r>
                        <a:rPr lang="en-US" sz="1800" b="0" i="0" dirty="0">
                          <a:solidFill>
                            <a:srgbClr val="000000"/>
                          </a:solidFill>
                          <a:effectLst/>
                          <a:latin typeface="Verdana"/>
                        </a:rPr>
                        <a:t> and prefix is </a:t>
                      </a:r>
                      <a:r>
                        <a:rPr lang="en-US" sz="1800" b="1" i="0" dirty="0" err="1">
                          <a:solidFill>
                            <a:srgbClr val="000000"/>
                          </a:solidFill>
                          <a:effectLst/>
                          <a:latin typeface="Verdana"/>
                        </a:rPr>
                        <a:t>fmt</a:t>
                      </a:r>
                      <a:r>
                        <a:rPr lang="en-US" sz="1800" b="0" i="0" dirty="0">
                          <a:solidFill>
                            <a:srgbClr val="000000"/>
                          </a:solidFill>
                          <a:effectLst/>
                          <a:latin typeface="Verdana"/>
                        </a:rPr>
                        <a:t>.</a:t>
                      </a: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1342700">
                <a:tc>
                  <a:txBody>
                    <a:bodyPr/>
                    <a:lstStyle/>
                    <a:p>
                      <a:pPr fontAlgn="t"/>
                      <a:r>
                        <a:rPr lang="en-US" sz="1800" b="1" i="0">
                          <a:solidFill>
                            <a:srgbClr val="000000"/>
                          </a:solidFill>
                          <a:effectLst/>
                          <a:latin typeface="Verdana"/>
                        </a:rPr>
                        <a:t>functions tags</a:t>
                      </a:r>
                      <a:endParaRPr lang="en-US" sz="1800" b="0" i="0">
                        <a:solidFill>
                          <a:srgbClr val="000000"/>
                        </a:solidFill>
                        <a:effectLst/>
                        <a:latin typeface="Verdana"/>
                      </a:endParaRP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b="0" i="0" dirty="0">
                          <a:solidFill>
                            <a:srgbClr val="000000"/>
                          </a:solidFill>
                          <a:effectLst/>
                          <a:latin typeface="Verdana"/>
                        </a:rPr>
                        <a:t>The functions tags provide support for string manipulation and string length. The </a:t>
                      </a:r>
                      <a:r>
                        <a:rPr lang="en-US" sz="1800" b="0" i="0" dirty="0" err="1">
                          <a:solidFill>
                            <a:srgbClr val="000000"/>
                          </a:solidFill>
                          <a:effectLst/>
                          <a:latin typeface="Verdana"/>
                        </a:rPr>
                        <a:t>url</a:t>
                      </a:r>
                      <a:r>
                        <a:rPr lang="en-US" sz="1800" b="0" i="0" dirty="0">
                          <a:solidFill>
                            <a:srgbClr val="000000"/>
                          </a:solidFill>
                          <a:effectLst/>
                          <a:latin typeface="Verdana"/>
                        </a:rPr>
                        <a:t> for the functions tags is </a:t>
                      </a:r>
                      <a:r>
                        <a:rPr lang="en-US" sz="1800" b="1" i="0" dirty="0">
                          <a:solidFill>
                            <a:srgbClr val="000000"/>
                          </a:solidFill>
                          <a:effectLst/>
                          <a:latin typeface="Verdana"/>
                        </a:rPr>
                        <a:t>http://java.sun.com/jsp/jstl/functions</a:t>
                      </a:r>
                      <a:r>
                        <a:rPr lang="en-US" sz="1800" b="0" i="0" dirty="0">
                          <a:solidFill>
                            <a:srgbClr val="000000"/>
                          </a:solidFill>
                          <a:effectLst/>
                          <a:latin typeface="Verdana"/>
                        </a:rPr>
                        <a:t> and prefix is </a:t>
                      </a:r>
                      <a:r>
                        <a:rPr lang="en-US" sz="1800" b="1" i="0" dirty="0">
                          <a:solidFill>
                            <a:srgbClr val="000000"/>
                          </a:solidFill>
                          <a:effectLst/>
                          <a:latin typeface="Verdana"/>
                        </a:rPr>
                        <a:t>fn</a:t>
                      </a:r>
                      <a:r>
                        <a:rPr lang="en-US" sz="1800" b="0" i="0" dirty="0">
                          <a:solidFill>
                            <a:srgbClr val="000000"/>
                          </a:solidFill>
                          <a:effectLst/>
                          <a:latin typeface="Verdana"/>
                        </a:rPr>
                        <a:t>.</a:t>
                      </a:r>
                    </a:p>
                  </a:txBody>
                  <a:tcPr marL="28821" marR="28821" marT="40349" marB="4034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2490788" y="581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151807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0" y="609600"/>
            <a:ext cx="9144000" cy="6248400"/>
          </a:xfrm>
        </p:spPr>
        <p:txBody>
          <a:bodyPr>
            <a:normAutofit/>
          </a:bodyPr>
          <a:lstStyle/>
          <a:p>
            <a:pPr algn="just">
              <a:lnSpc>
                <a:spcPct val="90000"/>
              </a:lnSpc>
            </a:pPr>
            <a:r>
              <a:rPr lang="en-US" sz="2800" dirty="0" smtClean="0"/>
              <a:t>Make the tag library available to the JSP by </a:t>
            </a:r>
            <a:r>
              <a:rPr lang="en-US" sz="2800" b="1" dirty="0" smtClean="0">
                <a:solidFill>
                  <a:schemeClr val="accent2"/>
                </a:solidFill>
              </a:rPr>
              <a:t>importing</a:t>
            </a:r>
            <a:r>
              <a:rPr lang="en-US" sz="2800" dirty="0" smtClean="0"/>
              <a:t> it into the JSP</a:t>
            </a:r>
          </a:p>
          <a:p>
            <a:pPr lvl="1" algn="just">
              <a:lnSpc>
                <a:spcPct val="90000"/>
              </a:lnSpc>
            </a:pPr>
            <a:r>
              <a:rPr lang="en-US" sz="2400" dirty="0" smtClean="0"/>
              <a:t>Use </a:t>
            </a:r>
            <a:r>
              <a:rPr lang="en-US" sz="2400" b="1" dirty="0" err="1" smtClean="0">
                <a:solidFill>
                  <a:schemeClr val="accent2"/>
                </a:solidFill>
              </a:rPr>
              <a:t>taglib</a:t>
            </a:r>
            <a:r>
              <a:rPr lang="en-US" sz="2400" dirty="0" smtClean="0"/>
              <a:t> directive</a:t>
            </a:r>
          </a:p>
          <a:p>
            <a:pPr lvl="1" algn="just">
              <a:lnSpc>
                <a:spcPct val="90000"/>
              </a:lnSpc>
            </a:pPr>
            <a:endParaRPr lang="en-US" sz="2400" dirty="0"/>
          </a:p>
          <a:p>
            <a:pPr lvl="1" algn="just">
              <a:lnSpc>
                <a:spcPct val="90000"/>
              </a:lnSpc>
            </a:pPr>
            <a:endParaRPr lang="en-US" sz="2400" dirty="0" smtClean="0"/>
          </a:p>
          <a:p>
            <a:pPr lvl="1" algn="just">
              <a:lnSpc>
                <a:spcPct val="90000"/>
              </a:lnSpc>
            </a:pPr>
            <a:endParaRPr lang="en-US" sz="2400" dirty="0"/>
          </a:p>
          <a:p>
            <a:pPr lvl="1" algn="just">
              <a:lnSpc>
                <a:spcPct val="90000"/>
              </a:lnSpc>
            </a:pPr>
            <a:endParaRPr lang="en-US" sz="2400" dirty="0" smtClean="0"/>
          </a:p>
          <a:p>
            <a:pPr lvl="1" algn="just">
              <a:lnSpc>
                <a:spcPct val="90000"/>
              </a:lnSpc>
            </a:pPr>
            <a:endParaRPr lang="en-US" sz="2400" dirty="0"/>
          </a:p>
          <a:p>
            <a:pPr lvl="1" algn="just">
              <a:lnSpc>
                <a:spcPct val="90000"/>
              </a:lnSpc>
              <a:defRPr/>
            </a:pPr>
            <a:r>
              <a:rPr lang="en-US" sz="2400" b="1" i="1" dirty="0" err="1"/>
              <a:t>uri</a:t>
            </a:r>
            <a:r>
              <a:rPr lang="en-US" sz="2400" b="1" i="1" dirty="0"/>
              <a:t> –</a:t>
            </a:r>
            <a:r>
              <a:rPr lang="en-US" sz="2400" i="1" dirty="0"/>
              <a:t> </a:t>
            </a:r>
            <a:r>
              <a:rPr lang="en-US" sz="2400" dirty="0"/>
              <a:t>Specifies the location of the custom tag library’s TLD (Tag Descriptor Library) , but this is not physical/actual location, but acts as unique identifier (like namespace)</a:t>
            </a:r>
          </a:p>
          <a:p>
            <a:pPr lvl="1" algn="just">
              <a:lnSpc>
                <a:spcPct val="90000"/>
              </a:lnSpc>
              <a:defRPr/>
            </a:pPr>
            <a:r>
              <a:rPr lang="en-US" sz="2400" b="1" i="1" dirty="0"/>
              <a:t>prefix –</a:t>
            </a:r>
            <a:r>
              <a:rPr lang="en-US" sz="2400" dirty="0"/>
              <a:t> binds the TLD specified with the JSP </a:t>
            </a:r>
            <a:r>
              <a:rPr lang="en-US" sz="2400" i="1" dirty="0"/>
              <a:t>(helps to identify the tag uniquely)</a:t>
            </a:r>
            <a:endParaRPr lang="en-US" sz="2400" dirty="0"/>
          </a:p>
          <a:p>
            <a:pPr lvl="1" algn="just">
              <a:lnSpc>
                <a:spcPct val="90000"/>
              </a:lnSpc>
            </a:pPr>
            <a:endParaRPr lang="en-US" sz="2400" dirty="0" smtClean="0"/>
          </a:p>
          <a:p>
            <a:pPr lvl="1" algn="just">
              <a:lnSpc>
                <a:spcPct val="90000"/>
              </a:lnSpc>
            </a:pPr>
            <a:endParaRPr lang="en-US" sz="2400" dirty="0" smtClean="0"/>
          </a:p>
          <a:p>
            <a:pPr algn="just">
              <a:lnSpc>
                <a:spcPct val="90000"/>
              </a:lnSpc>
            </a:pPr>
            <a:endParaRPr lang="en-US" sz="2800" dirty="0" smtClean="0"/>
          </a:p>
          <a:p>
            <a:pPr lvl="1" algn="just">
              <a:lnSpc>
                <a:spcPct val="90000"/>
              </a:lnSpc>
            </a:pPr>
            <a:endParaRPr lang="en-US" sz="2400" b="1" i="1" dirty="0" smtClean="0"/>
          </a:p>
        </p:txBody>
      </p:sp>
      <p:sp>
        <p:nvSpPr>
          <p:cNvPr id="591875" name="Rectangle 3"/>
          <p:cNvSpPr>
            <a:spLocks noGrp="1" noChangeArrowheads="1"/>
          </p:cNvSpPr>
          <p:nvPr>
            <p:ph type="title"/>
          </p:nvPr>
        </p:nvSpPr>
        <p:spPr>
          <a:xfrm>
            <a:off x="-34926" y="0"/>
            <a:ext cx="9178925" cy="609600"/>
          </a:xfrm>
          <a:solidFill>
            <a:schemeClr val="accent4">
              <a:lumMod val="20000"/>
              <a:lumOff val="80000"/>
            </a:schemeClr>
          </a:solidFill>
        </p:spPr>
        <p:txBody>
          <a:bodyPr>
            <a:normAutofit fontScale="90000"/>
          </a:bodyPr>
          <a:lstStyle/>
          <a:p>
            <a:pPr>
              <a:defRPr/>
            </a:pPr>
            <a:r>
              <a:rPr lang="en-US" dirty="0"/>
              <a:t>How to use JSTL? (Step 1)</a:t>
            </a:r>
          </a:p>
        </p:txBody>
      </p:sp>
      <p:sp>
        <p:nvSpPr>
          <p:cNvPr id="67588" name="Text Box 4"/>
          <p:cNvSpPr txBox="1">
            <a:spLocks noChangeArrowheads="1"/>
          </p:cNvSpPr>
          <p:nvPr/>
        </p:nvSpPr>
        <p:spPr bwMode="auto">
          <a:xfrm>
            <a:off x="395288" y="1981200"/>
            <a:ext cx="8458200" cy="701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&lt;%@ taglib uri = “TAG_LIBRARY_DESCRIPTOR_URI”   </a:t>
            </a:r>
          </a:p>
          <a:p>
            <a:pPr marL="342900" indent="-342900" eaLnBrk="0" fontAlgn="auto" hangingPunct="0">
              <a:lnSpc>
                <a:spcPct val="80000"/>
              </a:lnSpc>
              <a:spcBef>
                <a:spcPct val="20000"/>
              </a:spcBef>
              <a:spcAft>
                <a:spcPts val="0"/>
              </a:spcAft>
              <a:buClr>
                <a:srgbClr val="003366"/>
              </a:buClr>
              <a:buSzPct val="155000"/>
              <a:buFont typeface="Symbol" pitchFamily="18" charset="2"/>
              <a:buNone/>
              <a:defRPr/>
            </a:pPr>
            <a:r>
              <a:rPr lang="en-US" sz="2200" b="1" dirty="0"/>
              <a:t>           prefix = “TAG_PREFIX” %&gt;</a:t>
            </a:r>
          </a:p>
        </p:txBody>
      </p:sp>
      <p:sp>
        <p:nvSpPr>
          <p:cNvPr id="67589" name="Text Box 5"/>
          <p:cNvSpPr txBox="1">
            <a:spLocks noChangeArrowheads="1"/>
          </p:cNvSpPr>
          <p:nvPr/>
        </p:nvSpPr>
        <p:spPr bwMode="auto">
          <a:xfrm>
            <a:off x="381000" y="2971800"/>
            <a:ext cx="8458200" cy="701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ormAutofit/>
          </a:bodyPr>
          <a:lstStyle/>
          <a:p>
            <a:pPr marL="342900" indent="-342900" eaLnBrk="0" fontAlgn="auto" hangingPunct="0">
              <a:lnSpc>
                <a:spcPct val="80000"/>
              </a:lnSpc>
              <a:spcBef>
                <a:spcPct val="20000"/>
              </a:spcBef>
              <a:spcAft>
                <a:spcPts val="0"/>
              </a:spcAft>
              <a:buClr>
                <a:srgbClr val="003366"/>
              </a:buClr>
              <a:buSzPct val="155000"/>
              <a:defRPr/>
            </a:pPr>
            <a:r>
              <a:rPr lang="en-US" sz="2200" b="1" dirty="0"/>
              <a:t>&lt;%@ taglib </a:t>
            </a:r>
            <a:r>
              <a:rPr lang="en-US" sz="2200" b="1" dirty="0">
                <a:solidFill>
                  <a:srgbClr val="003399"/>
                </a:solidFill>
              </a:rPr>
              <a:t>uri</a:t>
            </a:r>
            <a:r>
              <a:rPr lang="en-US" sz="2200" b="1" dirty="0"/>
              <a:t> = “http://java.sun.com/jsp/jstl/core”</a:t>
            </a:r>
          </a:p>
          <a:p>
            <a:pPr marL="342900" indent="-342900" eaLnBrk="0" fontAlgn="auto" hangingPunct="0">
              <a:lnSpc>
                <a:spcPct val="80000"/>
              </a:lnSpc>
              <a:spcBef>
                <a:spcPct val="20000"/>
              </a:spcBef>
              <a:spcAft>
                <a:spcPts val="0"/>
              </a:spcAft>
              <a:buClr>
                <a:srgbClr val="003366"/>
              </a:buClr>
              <a:buSzPct val="155000"/>
              <a:defRPr/>
            </a:pPr>
            <a:r>
              <a:rPr lang="en-US" sz="2200" b="1" dirty="0"/>
              <a:t>	   </a:t>
            </a:r>
            <a:r>
              <a:rPr lang="en-US" sz="2200" b="1" dirty="0">
                <a:solidFill>
                  <a:srgbClr val="003399"/>
                </a:solidFill>
              </a:rPr>
              <a:t>prefix</a:t>
            </a:r>
            <a:r>
              <a:rPr lang="en-US" sz="2200" b="1" dirty="0"/>
              <a:t> = “</a:t>
            </a:r>
            <a:r>
              <a:rPr lang="en-US" sz="2200" b="1" dirty="0">
                <a:solidFill>
                  <a:srgbClr val="FF0000"/>
                </a:solidFill>
              </a:rPr>
              <a:t>c</a:t>
            </a:r>
            <a:r>
              <a:rPr lang="en-US" sz="2200" b="1" dirty="0"/>
              <a:t>” %&gt;</a:t>
            </a:r>
          </a:p>
        </p:txBody>
      </p:sp>
      <p:sp>
        <p:nvSpPr>
          <p:cNvPr id="14342"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65223FFD-9D0D-4C89-881D-F5F6660040BB}" type="slidenum">
              <a:rPr lang="en-US" sz="1200" b="1">
                <a:solidFill>
                  <a:schemeClr val="bg1"/>
                </a:solidFill>
              </a:rPr>
              <a:pPr algn="ctr" eaLnBrk="1" hangingPunct="1"/>
              <a:t>7</a:t>
            </a:fld>
            <a:endParaRPr lang="en-US" sz="1200" b="1">
              <a:solidFill>
                <a:schemeClr val="bg1"/>
              </a:solidFill>
            </a:endParaRPr>
          </a:p>
        </p:txBody>
      </p:sp>
    </p:spTree>
    <p:extLst>
      <p:ext uri="{BB962C8B-B14F-4D97-AF65-F5344CB8AC3E}">
        <p14:creationId xmlns:p14="http://schemas.microsoft.com/office/powerpoint/2010/main" val="10999397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a:t>How to use JSTL?  (Step 2)</a:t>
            </a:r>
          </a:p>
        </p:txBody>
      </p:sp>
      <p:sp>
        <p:nvSpPr>
          <p:cNvPr id="15365"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7A34E2DD-B19D-4410-BF3F-7D9F2861205B}" type="slidenum">
              <a:rPr lang="en-US" sz="1200" b="1">
                <a:solidFill>
                  <a:schemeClr val="bg1"/>
                </a:solidFill>
              </a:rPr>
              <a:pPr algn="ctr" eaLnBrk="1" hangingPunct="1"/>
              <a:t>8</a:t>
            </a:fld>
            <a:endParaRPr lang="en-US" sz="1200" b="1">
              <a:solidFill>
                <a:schemeClr val="bg1"/>
              </a:solidFill>
            </a:endParaRPr>
          </a:p>
        </p:txBody>
      </p:sp>
      <p:sp>
        <p:nvSpPr>
          <p:cNvPr id="7" name="Rectangle 4"/>
          <p:cNvSpPr>
            <a:spLocks noGrp="1" noChangeArrowheads="1"/>
          </p:cNvSpPr>
          <p:nvPr>
            <p:ph idx="1"/>
          </p:nvPr>
        </p:nvSpPr>
        <p:spPr>
          <a:xfrm>
            <a:off x="0" y="685800"/>
            <a:ext cx="9144000" cy="6172200"/>
          </a:xfrm>
        </p:spPr>
        <p:txBody>
          <a:bodyPr>
            <a:normAutofit/>
          </a:bodyPr>
          <a:lstStyle/>
          <a:p>
            <a:pPr algn="just"/>
            <a:r>
              <a:rPr lang="en-US" sz="2400" dirty="0" smtClean="0"/>
              <a:t>Insert the required tag into JSP at the point that you need to use it!!!</a:t>
            </a:r>
          </a:p>
          <a:p>
            <a:pPr algn="just"/>
            <a:r>
              <a:rPr lang="en-US" sz="2400" dirty="0" smtClean="0"/>
              <a:t>Example-</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marL="228600" indent="-228600">
              <a:spcBef>
                <a:spcPct val="0"/>
              </a:spcBef>
            </a:pPr>
            <a:r>
              <a:rPr lang="en-US" sz="2400" b="1" dirty="0"/>
              <a:t>Core </a:t>
            </a:r>
            <a:endParaRPr lang="en-US" sz="2400" b="1" dirty="0" smtClean="0"/>
          </a:p>
          <a:p>
            <a:pPr marL="400050" lvl="1" indent="0">
              <a:spcBef>
                <a:spcPct val="0"/>
              </a:spcBef>
              <a:buNone/>
            </a:pPr>
            <a:r>
              <a:rPr lang="en-US" sz="2400" dirty="0" smtClean="0"/>
              <a:t>--  General-purpose Actions  1)</a:t>
            </a:r>
            <a:r>
              <a:rPr lang="en-US" sz="2400" dirty="0" err="1" smtClean="0"/>
              <a:t>c:out</a:t>
            </a:r>
            <a:r>
              <a:rPr lang="en-US" sz="2400" dirty="0" smtClean="0"/>
              <a:t> 2)</a:t>
            </a:r>
            <a:r>
              <a:rPr lang="en-US" sz="2400" dirty="0" err="1" smtClean="0"/>
              <a:t>c:set</a:t>
            </a:r>
            <a:r>
              <a:rPr lang="en-US" sz="2400" dirty="0" smtClean="0"/>
              <a:t>  3)</a:t>
            </a:r>
            <a:r>
              <a:rPr lang="en-US" sz="2400" dirty="0" err="1" smtClean="0"/>
              <a:t>c:remove</a:t>
            </a:r>
            <a:r>
              <a:rPr lang="en-US" sz="2400" dirty="0"/>
              <a:t>	</a:t>
            </a:r>
            <a:r>
              <a:rPr lang="en-US" sz="2400" dirty="0" smtClean="0"/>
              <a:t>4)</a:t>
            </a:r>
            <a:r>
              <a:rPr lang="en-US" sz="2400" dirty="0" err="1" smtClean="0"/>
              <a:t>c:catch</a:t>
            </a:r>
            <a:endParaRPr lang="en-US" sz="2400" dirty="0" smtClean="0"/>
          </a:p>
          <a:p>
            <a:pPr marL="0" indent="0">
              <a:spcBef>
                <a:spcPct val="0"/>
              </a:spcBef>
              <a:buNone/>
            </a:pPr>
            <a:r>
              <a:rPr lang="en-US" sz="2400" dirty="0"/>
              <a:t> </a:t>
            </a:r>
            <a:r>
              <a:rPr lang="en-US" sz="2400" dirty="0" smtClean="0"/>
              <a:t>    -- </a:t>
            </a:r>
            <a:r>
              <a:rPr lang="en-US" sz="2400" dirty="0"/>
              <a:t>Conditional </a:t>
            </a:r>
            <a:r>
              <a:rPr lang="en-US" sz="2400" dirty="0" smtClean="0"/>
              <a:t>Actions 1</a:t>
            </a:r>
            <a:r>
              <a:rPr lang="en-US" sz="2400" dirty="0"/>
              <a:t>) c:if </a:t>
            </a:r>
            <a:r>
              <a:rPr lang="en-US" sz="2400" dirty="0" smtClean="0"/>
              <a:t> 2</a:t>
            </a:r>
            <a:r>
              <a:rPr lang="en-US" sz="2400" dirty="0"/>
              <a:t>) </a:t>
            </a:r>
            <a:r>
              <a:rPr lang="en-US" sz="2400" dirty="0" smtClean="0"/>
              <a:t>c:choose 3</a:t>
            </a:r>
            <a:r>
              <a:rPr lang="en-US" sz="2400" dirty="0"/>
              <a:t>) </a:t>
            </a:r>
            <a:r>
              <a:rPr lang="en-US" sz="2400" dirty="0" smtClean="0"/>
              <a:t>c:when 4</a:t>
            </a:r>
            <a:r>
              <a:rPr lang="en-US" sz="2400" dirty="0"/>
              <a:t>) </a:t>
            </a:r>
            <a:r>
              <a:rPr lang="en-US" sz="2400" dirty="0" smtClean="0"/>
              <a:t>c:otherwise</a:t>
            </a:r>
          </a:p>
          <a:p>
            <a:pPr marL="0" indent="0">
              <a:spcBef>
                <a:spcPct val="0"/>
              </a:spcBef>
              <a:buNone/>
            </a:pPr>
            <a:r>
              <a:rPr lang="en-US" sz="2400" dirty="0"/>
              <a:t> </a:t>
            </a:r>
            <a:r>
              <a:rPr lang="en-US" sz="2400" dirty="0" smtClean="0"/>
              <a:t>    -- Iterator </a:t>
            </a:r>
            <a:r>
              <a:rPr lang="en-US" sz="2400" dirty="0"/>
              <a:t>Actions  1. c:forEach 2) c:forTokens</a:t>
            </a:r>
          </a:p>
          <a:p>
            <a:pPr marL="0" indent="0">
              <a:spcBef>
                <a:spcPct val="0"/>
              </a:spcBef>
              <a:buNone/>
            </a:pPr>
            <a:r>
              <a:rPr lang="en-US" sz="2400" dirty="0" smtClean="0"/>
              <a:t>     -- </a:t>
            </a:r>
            <a:r>
              <a:rPr lang="en-US" sz="2400" dirty="0"/>
              <a:t>URL related Actions 1) c:import 2) c:url 3) c:param 4) c:redirect</a:t>
            </a:r>
          </a:p>
          <a:p>
            <a:pPr marL="228600" indent="-228600">
              <a:spcBef>
                <a:spcPct val="0"/>
              </a:spcBef>
            </a:pPr>
            <a:endParaRPr lang="en-US" sz="2000" dirty="0">
              <a:latin typeface="Arial" pitchFamily="34" charset="0"/>
            </a:endParaRPr>
          </a:p>
          <a:p>
            <a:pPr marL="400050" lvl="1" indent="0">
              <a:spcBef>
                <a:spcPct val="0"/>
              </a:spcBef>
              <a:buNone/>
            </a:pPr>
            <a:endParaRPr lang="en-US" sz="2400" dirty="0" smtClean="0"/>
          </a:p>
          <a:p>
            <a:pPr marL="628650" lvl="1" indent="-228600">
              <a:spcBef>
                <a:spcPct val="0"/>
              </a:spcBef>
            </a:pPr>
            <a:endParaRPr lang="en-US" sz="2400" dirty="0" smtClean="0"/>
          </a:p>
          <a:p>
            <a:pPr algn="just"/>
            <a:endParaRPr lang="en-US" sz="2400" dirty="0"/>
          </a:p>
          <a:p>
            <a:pPr algn="just"/>
            <a:endParaRPr lang="en-US" sz="2400" dirty="0" smtClean="0"/>
          </a:p>
          <a:p>
            <a:pPr algn="just"/>
            <a:endParaRPr lang="en-US" dirty="0" smtClean="0"/>
          </a:p>
        </p:txBody>
      </p:sp>
      <p:sp>
        <p:nvSpPr>
          <p:cNvPr id="8" name="Text Box 2"/>
          <p:cNvSpPr txBox="1">
            <a:spLocks noChangeArrowheads="1"/>
          </p:cNvSpPr>
          <p:nvPr/>
        </p:nvSpPr>
        <p:spPr bwMode="auto">
          <a:xfrm>
            <a:off x="228600" y="1600200"/>
            <a:ext cx="8686800" cy="2743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91440" rIns="0" bIns="0">
            <a:normAutofit/>
          </a:bodyPr>
          <a:lstStyle/>
          <a:p>
            <a:pPr marL="342900" indent="-342900" eaLnBrk="0" fontAlgn="auto" hangingPunct="0">
              <a:lnSpc>
                <a:spcPct val="80000"/>
              </a:lnSpc>
              <a:spcBef>
                <a:spcPct val="20000"/>
              </a:spcBef>
              <a:spcAft>
                <a:spcPts val="0"/>
              </a:spcAft>
              <a:buClr>
                <a:srgbClr val="003366"/>
              </a:buClr>
              <a:buSzPct val="155000"/>
              <a:defRPr/>
            </a:pPr>
            <a:r>
              <a:rPr lang="en-US" sz="2200" b="1" dirty="0">
                <a:solidFill>
                  <a:srgbClr val="003399"/>
                </a:solidFill>
              </a:rPr>
              <a:t>&lt;%@ taglib uri = “http://java.sun.com/jsp/jstl/core” prefix = “c” %&gt;</a:t>
            </a:r>
          </a:p>
          <a:p>
            <a:pPr marL="342900" indent="-342900" eaLnBrk="0" fontAlgn="auto" hangingPunct="0">
              <a:lnSpc>
                <a:spcPct val="80000"/>
              </a:lnSpc>
              <a:spcBef>
                <a:spcPct val="20000"/>
              </a:spcBef>
              <a:spcAft>
                <a:spcPts val="0"/>
              </a:spcAft>
              <a:buClr>
                <a:srgbClr val="003366"/>
              </a:buClr>
              <a:buSzPct val="155000"/>
              <a:defRPr/>
            </a:pPr>
            <a:r>
              <a:rPr lang="en-US" sz="2200" b="1" dirty="0"/>
              <a:t>&lt;HTML&gt;</a:t>
            </a:r>
          </a:p>
          <a:p>
            <a:pPr marL="342900" indent="-342900" eaLnBrk="0" fontAlgn="auto" hangingPunct="0">
              <a:lnSpc>
                <a:spcPct val="80000"/>
              </a:lnSpc>
              <a:spcBef>
                <a:spcPct val="20000"/>
              </a:spcBef>
              <a:spcAft>
                <a:spcPts val="0"/>
              </a:spcAft>
              <a:buClr>
                <a:srgbClr val="003366"/>
              </a:buClr>
              <a:buSzPct val="155000"/>
              <a:defRPr/>
            </a:pPr>
            <a:r>
              <a:rPr lang="en-US" sz="2200" b="1" dirty="0"/>
              <a:t>	&lt;HEAD&gt;&lt;TITLE&gt; First JSP with JSTL &lt;/TITLE&gt;</a:t>
            </a:r>
          </a:p>
          <a:p>
            <a:pPr marL="342900" indent="-342900" eaLnBrk="0" fontAlgn="auto" hangingPunct="0">
              <a:lnSpc>
                <a:spcPct val="80000"/>
              </a:lnSpc>
              <a:spcBef>
                <a:spcPct val="20000"/>
              </a:spcBef>
              <a:spcAft>
                <a:spcPts val="0"/>
              </a:spcAft>
              <a:buClr>
                <a:srgbClr val="003366"/>
              </a:buClr>
              <a:buSzPct val="155000"/>
              <a:defRPr/>
            </a:pPr>
            <a:r>
              <a:rPr lang="en-US" sz="2200" b="1" dirty="0"/>
              <a:t>       &lt;/HEAD&gt;</a:t>
            </a:r>
          </a:p>
          <a:p>
            <a:pPr marL="342900" indent="-342900" eaLnBrk="0" fontAlgn="auto" hangingPunct="0">
              <a:lnSpc>
                <a:spcPct val="80000"/>
              </a:lnSpc>
              <a:spcBef>
                <a:spcPct val="20000"/>
              </a:spcBef>
              <a:spcAft>
                <a:spcPts val="0"/>
              </a:spcAft>
              <a:buClr>
                <a:srgbClr val="003366"/>
              </a:buClr>
              <a:buSzPct val="155000"/>
              <a:defRPr/>
            </a:pPr>
            <a:r>
              <a:rPr lang="en-US" sz="2200" b="1" dirty="0"/>
              <a:t>       &lt;BODY&gt;</a:t>
            </a:r>
          </a:p>
          <a:p>
            <a:pPr marL="342900" indent="-342900" eaLnBrk="0" fontAlgn="auto" hangingPunct="0">
              <a:lnSpc>
                <a:spcPct val="80000"/>
              </a:lnSpc>
              <a:spcBef>
                <a:spcPct val="20000"/>
              </a:spcBef>
              <a:spcAft>
                <a:spcPts val="0"/>
              </a:spcAft>
              <a:buClr>
                <a:srgbClr val="003366"/>
              </a:buClr>
              <a:buSzPct val="155000"/>
              <a:defRPr/>
            </a:pPr>
            <a:r>
              <a:rPr lang="en-US" sz="2200" b="1" dirty="0"/>
              <a:t>	    </a:t>
            </a:r>
            <a:r>
              <a:rPr lang="en-US" sz="2200" b="1" dirty="0">
                <a:solidFill>
                  <a:srgbClr val="003399"/>
                </a:solidFill>
              </a:rPr>
              <a:t>&lt;c:out value =  “Hello World” /&gt; </a:t>
            </a:r>
          </a:p>
          <a:p>
            <a:pPr marL="342900" indent="-342900" eaLnBrk="0" fontAlgn="auto" hangingPunct="0">
              <a:lnSpc>
                <a:spcPct val="80000"/>
              </a:lnSpc>
              <a:spcBef>
                <a:spcPct val="20000"/>
              </a:spcBef>
              <a:spcAft>
                <a:spcPts val="0"/>
              </a:spcAft>
              <a:buClr>
                <a:srgbClr val="003366"/>
              </a:buClr>
              <a:buSzPct val="155000"/>
              <a:defRPr/>
            </a:pPr>
            <a:r>
              <a:rPr lang="en-US" sz="2200" b="1" dirty="0"/>
              <a:t>       &lt;/BODY&gt;</a:t>
            </a:r>
          </a:p>
          <a:p>
            <a:pPr marL="342900" indent="-342900" eaLnBrk="0" fontAlgn="auto" hangingPunct="0">
              <a:lnSpc>
                <a:spcPct val="80000"/>
              </a:lnSpc>
              <a:spcBef>
                <a:spcPct val="20000"/>
              </a:spcBef>
              <a:spcAft>
                <a:spcPts val="0"/>
              </a:spcAft>
              <a:buClr>
                <a:srgbClr val="003366"/>
              </a:buClr>
              <a:buSzPct val="155000"/>
              <a:defRPr/>
            </a:pPr>
            <a:r>
              <a:rPr lang="en-US" sz="2200" b="1" dirty="0"/>
              <a:t>&lt;/HTML&gt;</a:t>
            </a:r>
          </a:p>
        </p:txBody>
      </p:sp>
    </p:spTree>
    <p:extLst>
      <p:ext uri="{BB962C8B-B14F-4D97-AF65-F5344CB8AC3E}">
        <p14:creationId xmlns:p14="http://schemas.microsoft.com/office/powerpoint/2010/main" val="34369269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a:defRPr/>
            </a:pPr>
            <a:r>
              <a:rPr lang="en-US" dirty="0"/>
              <a:t>Core Tag Library</a:t>
            </a:r>
          </a:p>
        </p:txBody>
      </p:sp>
      <p:sp>
        <p:nvSpPr>
          <p:cNvPr id="16387" name="Rectangle 3"/>
          <p:cNvSpPr>
            <a:spLocks noGrp="1" noChangeArrowheads="1"/>
          </p:cNvSpPr>
          <p:nvPr>
            <p:ph type="body" idx="1"/>
          </p:nvPr>
        </p:nvSpPr>
        <p:spPr>
          <a:xfrm>
            <a:off x="0" y="762000"/>
            <a:ext cx="9144000" cy="6096000"/>
          </a:xfrm>
        </p:spPr>
        <p:txBody>
          <a:bodyPr>
            <a:normAutofit/>
          </a:bodyPr>
          <a:lstStyle/>
          <a:p>
            <a:pPr algn="just"/>
            <a:r>
              <a:rPr lang="en-US" dirty="0" smtClean="0"/>
              <a:t>Prefix, </a:t>
            </a:r>
            <a:r>
              <a:rPr lang="en-US" b="1" dirty="0" smtClean="0">
                <a:solidFill>
                  <a:schemeClr val="accent2"/>
                </a:solidFill>
              </a:rPr>
              <a:t>c</a:t>
            </a:r>
            <a:r>
              <a:rPr lang="en-US" dirty="0" smtClean="0"/>
              <a:t> before the Core tags</a:t>
            </a:r>
          </a:p>
          <a:p>
            <a:pPr algn="just"/>
            <a:endParaRPr lang="en-US" dirty="0" smtClean="0"/>
          </a:p>
          <a:p>
            <a:pPr algn="just"/>
            <a:r>
              <a:rPr lang="en-US" dirty="0" smtClean="0"/>
              <a:t>It is divided into four groups depending on the functions that the tag performs:</a:t>
            </a:r>
          </a:p>
          <a:p>
            <a:pPr algn="just"/>
            <a:endParaRPr lang="en-US" dirty="0" smtClean="0"/>
          </a:p>
          <a:p>
            <a:pPr lvl="2" algn="just">
              <a:buFontTx/>
              <a:buChar char="–"/>
            </a:pPr>
            <a:r>
              <a:rPr lang="en-US" sz="2000" dirty="0" smtClean="0"/>
              <a:t>Variable support tags</a:t>
            </a:r>
          </a:p>
          <a:p>
            <a:pPr lvl="2" algn="just">
              <a:buFontTx/>
              <a:buChar char="–"/>
            </a:pPr>
            <a:endParaRPr lang="en-US" sz="2000" dirty="0" smtClean="0"/>
          </a:p>
          <a:p>
            <a:pPr lvl="2" algn="just">
              <a:buFontTx/>
              <a:buChar char="–"/>
            </a:pPr>
            <a:r>
              <a:rPr lang="en-US" sz="2000" dirty="0" smtClean="0"/>
              <a:t>Flow control tags</a:t>
            </a:r>
          </a:p>
          <a:p>
            <a:pPr lvl="2" algn="just">
              <a:buFontTx/>
              <a:buChar char="–"/>
            </a:pPr>
            <a:endParaRPr lang="en-US" sz="2000" dirty="0" smtClean="0"/>
          </a:p>
          <a:p>
            <a:pPr lvl="2" algn="just">
              <a:buFontTx/>
              <a:buChar char="–"/>
            </a:pPr>
            <a:r>
              <a:rPr lang="en-US" sz="2000" dirty="0" smtClean="0"/>
              <a:t>URL management tags</a:t>
            </a:r>
          </a:p>
          <a:p>
            <a:pPr lvl="2" algn="just">
              <a:buFontTx/>
              <a:buChar char="–"/>
            </a:pPr>
            <a:endParaRPr lang="en-US" sz="2000" dirty="0" smtClean="0"/>
          </a:p>
          <a:p>
            <a:pPr lvl="2" algn="just">
              <a:buFontTx/>
              <a:buChar char="–"/>
            </a:pPr>
            <a:r>
              <a:rPr lang="en-US" sz="2000" dirty="0" smtClean="0"/>
              <a:t>Miscellaneous tags</a:t>
            </a:r>
          </a:p>
          <a:p>
            <a:pPr algn="just"/>
            <a:endParaRPr lang="en-US" dirty="0" smtClean="0"/>
          </a:p>
        </p:txBody>
      </p:sp>
      <p:sp>
        <p:nvSpPr>
          <p:cNvPr id="16388" name="Slide Number Placeholder 3"/>
          <p:cNvSpPr txBox="1">
            <a:spLocks/>
          </p:cNvSpPr>
          <p:nvPr/>
        </p:nvSpPr>
        <p:spPr bwMode="auto">
          <a:xfrm>
            <a:off x="4079875" y="6489700"/>
            <a:ext cx="77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fld id="{E8711C95-06EB-4FA3-B4E3-F56CAFD9AEEE}" type="slidenum">
              <a:rPr lang="en-US" sz="1200" b="1">
                <a:solidFill>
                  <a:schemeClr val="bg1"/>
                </a:solidFill>
              </a:rPr>
              <a:pPr algn="ctr" eaLnBrk="1" hangingPunct="1"/>
              <a:t>9</a:t>
            </a:fld>
            <a:endParaRPr lang="en-US" sz="1200" b="1">
              <a:solidFill>
                <a:schemeClr val="bg1"/>
              </a:solidFill>
            </a:endParaRPr>
          </a:p>
        </p:txBody>
      </p:sp>
    </p:spTree>
    <p:extLst>
      <p:ext uri="{BB962C8B-B14F-4D97-AF65-F5344CB8AC3E}">
        <p14:creationId xmlns:p14="http://schemas.microsoft.com/office/powerpoint/2010/main" val="7034151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4063</TotalTime>
  <Words>6895</Words>
  <Application>Microsoft Office PowerPoint</Application>
  <PresentationFormat>On-screen Show (4:3)</PresentationFormat>
  <Paragraphs>1169</Paragraphs>
  <Slides>62</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Office Theme</vt:lpstr>
      <vt:lpstr>Clip</vt:lpstr>
      <vt:lpstr>Recap Day2</vt:lpstr>
      <vt:lpstr>Session Plan Day 3</vt:lpstr>
      <vt:lpstr>Pre-JSTL</vt:lpstr>
      <vt:lpstr>JSTL – JavaServer Pages Standard Tag Library</vt:lpstr>
      <vt:lpstr>JSTL</vt:lpstr>
      <vt:lpstr>standard tag libraries</vt:lpstr>
      <vt:lpstr>How to use JSTL? (Step 1)</vt:lpstr>
      <vt:lpstr>How to use JSTL?  (Step 2)</vt:lpstr>
      <vt:lpstr>Core Tag Library</vt:lpstr>
      <vt:lpstr>Expression Language</vt:lpstr>
      <vt:lpstr>Example 1</vt:lpstr>
      <vt:lpstr>Example 2</vt:lpstr>
      <vt:lpstr>&lt;c:out&gt; tag</vt:lpstr>
      <vt:lpstr>&lt;c:set&gt; Tag</vt:lpstr>
      <vt:lpstr>&lt;c:remove&gt; Tag</vt:lpstr>
      <vt:lpstr>JSTL Flow Control (Conditional Tags)</vt:lpstr>
      <vt:lpstr>Flow control tags</vt:lpstr>
      <vt:lpstr>Example: &lt;c:if test=“...”&gt;</vt:lpstr>
      <vt:lpstr>&lt;c:choose&gt;</vt:lpstr>
      <vt:lpstr>Example of &lt;c:choose&gt;</vt:lpstr>
      <vt:lpstr>Loop control tag-&lt;c:forEach&gt;</vt:lpstr>
      <vt:lpstr>Example for &lt;c:forEach&gt;</vt:lpstr>
      <vt:lpstr>JSTL</vt:lpstr>
      <vt:lpstr>Model 1 Architecture</vt:lpstr>
      <vt:lpstr>Limitations of Model 1 architecture</vt:lpstr>
      <vt:lpstr>Model 2 Architecture</vt:lpstr>
      <vt:lpstr>Model 2 Architecture design – in detail…</vt:lpstr>
      <vt:lpstr>Application Development  using MVC</vt:lpstr>
      <vt:lpstr>Problem definition</vt:lpstr>
      <vt:lpstr>Web Application Development using MVC</vt:lpstr>
      <vt:lpstr>Developing view</vt:lpstr>
      <vt:lpstr>PowerPoint Presentation</vt:lpstr>
      <vt:lpstr>Developing error page and bean class</vt:lpstr>
      <vt:lpstr>Registering the servlet in Deployment Descriptor (web.xml)</vt:lpstr>
      <vt:lpstr>Creating model class</vt:lpstr>
      <vt:lpstr>Do you know??</vt:lpstr>
      <vt:lpstr>Problems with this approach</vt:lpstr>
      <vt:lpstr>Solution</vt:lpstr>
      <vt:lpstr>Why Framework?</vt:lpstr>
      <vt:lpstr>JavaServer Faces</vt:lpstr>
      <vt:lpstr>JSF Technology</vt:lpstr>
      <vt:lpstr>Java Server Faces - Introduction</vt:lpstr>
      <vt:lpstr>Application Development using JSF</vt:lpstr>
      <vt:lpstr>Elements of  JSF Application </vt:lpstr>
      <vt:lpstr>JSF Application Development</vt:lpstr>
      <vt:lpstr>Step 1/5: Mapping Faces Servlet instance </vt:lpstr>
      <vt:lpstr>Step 2/5: Creating JSP pages </vt:lpstr>
      <vt:lpstr>Step 3/5:Defining Page Navigation</vt:lpstr>
      <vt:lpstr>PowerPoint Presentation</vt:lpstr>
      <vt:lpstr>Step 5/5:Adding Managed Bean declaration</vt:lpstr>
      <vt:lpstr>Binding UI Components to backing beans</vt:lpstr>
      <vt:lpstr>Binding Backing Beans </vt:lpstr>
      <vt:lpstr>JSF Architecture</vt:lpstr>
      <vt:lpstr>Do you know??</vt:lpstr>
      <vt:lpstr>JSF Application Deployment</vt:lpstr>
      <vt:lpstr>Folder Structure of JSF Application</vt:lpstr>
      <vt:lpstr>Summary</vt:lpstr>
      <vt:lpstr>Summary</vt:lpstr>
      <vt:lpstr>PowerPoint Presentation</vt:lpstr>
      <vt:lpstr>asf</vt:lpstr>
      <vt:lpstr>asf</vt:lpstr>
      <vt:lpstr>asf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Manish</cp:lastModifiedBy>
  <cp:revision>359</cp:revision>
  <dcterms:created xsi:type="dcterms:W3CDTF">2006-08-16T00:00:00Z</dcterms:created>
  <dcterms:modified xsi:type="dcterms:W3CDTF">2014-06-25T11:19:29Z</dcterms:modified>
</cp:coreProperties>
</file>