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59" r:id="rId2"/>
    <p:sldId id="360" r:id="rId3"/>
    <p:sldId id="361" r:id="rId4"/>
    <p:sldId id="362" r:id="rId5"/>
    <p:sldId id="363" r:id="rId6"/>
    <p:sldId id="364" r:id="rId7"/>
    <p:sldId id="365" r:id="rId8"/>
    <p:sldId id="366" r:id="rId9"/>
    <p:sldId id="367" r:id="rId10"/>
    <p:sldId id="368" r:id="rId11"/>
    <p:sldId id="369" r:id="rId12"/>
    <p:sldId id="370" r:id="rId13"/>
    <p:sldId id="372" r:id="rId14"/>
    <p:sldId id="373" r:id="rId15"/>
    <p:sldId id="374" r:id="rId16"/>
    <p:sldId id="375" r:id="rId17"/>
    <p:sldId id="377" r:id="rId18"/>
    <p:sldId id="378" r:id="rId19"/>
    <p:sldId id="379" r:id="rId20"/>
    <p:sldId id="380" r:id="rId21"/>
    <p:sldId id="381" r:id="rId22"/>
    <p:sldId id="382"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7" r:id="rId46"/>
    <p:sldId id="40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6501" autoAdjust="0"/>
  </p:normalViewPr>
  <p:slideViewPr>
    <p:cSldViewPr>
      <p:cViewPr varScale="1">
        <p:scale>
          <a:sx n="63" d="100"/>
          <a:sy n="63" d="100"/>
        </p:scale>
        <p:origin x="-160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CFEE10-AB70-4564-B213-D0807E04CB36}" type="datetimeFigureOut">
              <a:rPr lang="en-US" smtClean="0"/>
              <a:t>6/25/2014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B278F7-3F7B-4731-8DED-89C07D43E968}" type="slidenum">
              <a:rPr lang="en-US" smtClean="0"/>
              <a:t>‹#›</a:t>
            </a:fld>
            <a:endParaRPr lang="en-US"/>
          </a:p>
        </p:txBody>
      </p:sp>
    </p:spTree>
    <p:extLst>
      <p:ext uri="{BB962C8B-B14F-4D97-AF65-F5344CB8AC3E}">
        <p14:creationId xmlns:p14="http://schemas.microsoft.com/office/powerpoint/2010/main" val="134167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5D85DB8-7300-452F-82A8-8655660CE56E}" type="slidenum">
              <a:rPr lang="en-US" i="0" smtClean="0"/>
              <a:pPr eaLnBrk="1" hangingPunct="1"/>
              <a:t>1</a:t>
            </a:fld>
            <a:endParaRPr lang="en-US" i="0" smtClean="0"/>
          </a:p>
        </p:txBody>
      </p:sp>
      <p:sp>
        <p:nvSpPr>
          <p:cNvPr id="61443"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ln/>
        </p:spPr>
        <p:txBody>
          <a:bodyPr/>
          <a:lstStyle/>
          <a:p>
            <a:pPr eaLnBrk="1" hangingPunct="1">
              <a:defRPr/>
            </a:pPr>
            <a:r>
              <a:rPr lang="en-US" dirty="0" smtClean="0">
                <a:latin typeface="Arial" pitchFamily="34" charset="0"/>
              </a:rPr>
              <a:t>Goals JSF:</a:t>
            </a:r>
          </a:p>
          <a:p>
            <a:pPr marL="228600" indent="-228600" eaLnBrk="1" hangingPunct="1">
              <a:buFont typeface="+mj-lt"/>
              <a:buAutoNum type="arabicPeriod"/>
              <a:defRPr/>
            </a:pPr>
            <a:r>
              <a:rPr lang="en-US" dirty="0" smtClean="0">
                <a:latin typeface="Arial" pitchFamily="34" charset="0"/>
              </a:rPr>
              <a:t>It addresses saving UI component state between requests on web client session</a:t>
            </a:r>
          </a:p>
          <a:p>
            <a:pPr marL="228600" indent="-228600" eaLnBrk="1" hangingPunct="1">
              <a:buFont typeface="+mj-lt"/>
              <a:buAutoNum type="arabicPeriod"/>
              <a:defRPr/>
            </a:pPr>
            <a:r>
              <a:rPr lang="en-US" dirty="0" smtClean="0">
                <a:latin typeface="Arial" pitchFamily="34" charset="0"/>
              </a:rPr>
              <a:t>It provides a rendering mechanism for addressing variety of target web clients like, HTML, WML etc</a:t>
            </a:r>
          </a:p>
          <a:p>
            <a:pPr marL="228600" indent="-228600" eaLnBrk="1" hangingPunct="1">
              <a:buFont typeface="+mj-lt"/>
              <a:buAutoNum type="arabicPeriod"/>
              <a:defRPr/>
            </a:pPr>
            <a:r>
              <a:rPr lang="en-US" dirty="0" smtClean="0">
                <a:latin typeface="Arial" pitchFamily="34" charset="0"/>
              </a:rPr>
              <a:t>It provides number of features for single page and multi-page processing of form-based requests</a:t>
            </a:r>
          </a:p>
          <a:p>
            <a:pPr marL="228600" indent="-228600" eaLnBrk="1" hangingPunct="1">
              <a:buFont typeface="+mj-lt"/>
              <a:buAutoNum type="arabicPeriod"/>
              <a:defRPr/>
            </a:pPr>
            <a:r>
              <a:rPr lang="en-US" dirty="0" smtClean="0">
                <a:latin typeface="Arial" pitchFamily="34" charset="0"/>
              </a:rPr>
              <a:t>Along with form processing, it helps in form validation and necessary error reporting</a:t>
            </a:r>
          </a:p>
          <a:p>
            <a:pPr marL="228600" indent="-228600" eaLnBrk="1" hangingPunct="1">
              <a:buFont typeface="+mj-lt"/>
              <a:buAutoNum type="arabicPeriod"/>
              <a:defRPr/>
            </a:pPr>
            <a:r>
              <a:rPr lang="en-US" dirty="0" smtClean="0">
                <a:latin typeface="Arial" pitchFamily="34" charset="0"/>
              </a:rPr>
              <a:t>It provides strongly typed component event model for responding client-generated events with server-side handlers</a:t>
            </a:r>
          </a:p>
          <a:p>
            <a:pPr marL="228600" indent="-228600" eaLnBrk="1" hangingPunct="1">
              <a:buFont typeface="+mj-lt"/>
              <a:buAutoNum type="arabicPeriod"/>
              <a:defRPr/>
            </a:pPr>
            <a:r>
              <a:rPr lang="en-US" dirty="0" smtClean="0">
                <a:latin typeface="Arial" pitchFamily="34" charset="0"/>
              </a:rPr>
              <a:t>As web clients requests via HTTP provide, form data as Strings, so converting types for such data parameters is repeated task, and JSF provides facility to perform this, and necessary error reporting associated with it</a:t>
            </a:r>
          </a:p>
          <a:p>
            <a:pPr marL="228600" indent="-228600" eaLnBrk="1" hangingPunct="1">
              <a:buFont typeface="+mj-lt"/>
              <a:buAutoNum type="arabicPeriod"/>
              <a:defRPr/>
            </a:pPr>
            <a:r>
              <a:rPr lang="en-US" dirty="0" smtClean="0">
                <a:latin typeface="Arial" pitchFamily="34" charset="0"/>
              </a:rPr>
              <a:t>It also provides z mechanism for handling errors (application error conditions) and reporting back to user interface</a:t>
            </a:r>
          </a:p>
          <a:p>
            <a:pPr marL="228600" indent="-228600" eaLnBrk="1" hangingPunct="1">
              <a:buFont typeface="+mj-lt"/>
              <a:buAutoNum type="arabicPeriod"/>
              <a:defRPr/>
            </a:pPr>
            <a:r>
              <a:rPr lang="en-US" dirty="0" smtClean="0">
                <a:latin typeface="Arial" pitchFamily="34" charset="0"/>
              </a:rPr>
              <a:t>Multi-language support is also provided as it is key requirement for any web application</a:t>
            </a:r>
          </a:p>
          <a:p>
            <a:pPr marL="228600" indent="-228600" eaLnBrk="1" hangingPunct="1">
              <a:buFont typeface="+mj-lt"/>
              <a:buAutoNum type="arabicPeriod"/>
              <a:defRPr/>
            </a:pPr>
            <a:endParaRPr lang="en-US" dirty="0" smtClean="0">
              <a:latin typeface="Arial" pitchFamily="34" charset="0"/>
            </a:endParaRPr>
          </a:p>
          <a:p>
            <a:pPr marL="228600" indent="-228600" eaLnBrk="1" hangingPunct="1">
              <a:buFont typeface="+mj-lt"/>
              <a:buAutoNum type="arabicPeriod"/>
              <a:defRPr/>
            </a:pPr>
            <a:endParaRPr lang="en-US" dirty="0" smtClean="0">
              <a:latin typeface="Arial" pitchFamily="34" charset="0"/>
            </a:endParaRPr>
          </a:p>
          <a:p>
            <a:pPr eaLnBrk="1" hangingPunct="1">
              <a:defRPr/>
            </a:pPr>
            <a:endParaRPr lang="en-US" dirty="0" smtClean="0">
              <a:latin typeface="Arial" pitchFamily="34" charset="0"/>
            </a:endParaRPr>
          </a:p>
          <a:p>
            <a:pPr eaLnBrk="1" hangingPunct="1">
              <a:defRPr/>
            </a:pPr>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b="1" dirty="0" smtClean="0"/>
              <a:t>Note</a:t>
            </a:r>
            <a:r>
              <a:rPr lang="en-US" dirty="0" smtClean="0"/>
              <a:t>: </a:t>
            </a:r>
          </a:p>
          <a:p>
            <a:pPr eaLnBrk="1" fontAlgn="auto" hangingPunct="1">
              <a:spcBef>
                <a:spcPts val="0"/>
              </a:spcBef>
              <a:spcAft>
                <a:spcPts val="0"/>
              </a:spcAft>
              <a:defRPr/>
            </a:pPr>
            <a:r>
              <a:rPr lang="en-US" dirty="0" smtClean="0"/>
              <a:t>1. validation</a:t>
            </a:r>
            <a:r>
              <a:rPr lang="en-US" sz="1050" dirty="0" smtClean="0"/>
              <a:t>  </a:t>
            </a:r>
            <a:r>
              <a:rPr lang="en-US" dirty="0" smtClean="0"/>
              <a:t>and Conversion tags are covered later. </a:t>
            </a:r>
          </a:p>
          <a:p>
            <a:pPr eaLnBrk="1" fontAlgn="auto" hangingPunct="1">
              <a:spcBef>
                <a:spcPts val="0"/>
              </a:spcBef>
              <a:spcAft>
                <a:spcPts val="0"/>
              </a:spcAft>
              <a:defRPr/>
            </a:pPr>
            <a:r>
              <a:rPr lang="en-US" dirty="0" smtClean="0"/>
              <a:t>2</a:t>
            </a:r>
            <a:r>
              <a:rPr lang="en-US" b="1" dirty="0" smtClean="0"/>
              <a:t>. </a:t>
            </a:r>
            <a:r>
              <a:rPr lang="en-US" dirty="0" smtClean="0"/>
              <a:t>JSF Event Handling tags are not covered in this module. However, event handling is done using simple tag attributes (covered later).</a:t>
            </a:r>
          </a:p>
          <a:p>
            <a:pPr eaLnBrk="1" fontAlgn="auto" hangingPunct="1">
              <a:spcBef>
                <a:spcPts val="0"/>
              </a:spcBef>
              <a:spcAft>
                <a:spcPts val="0"/>
              </a:spcAft>
              <a:defRPr/>
            </a:pPr>
            <a:endParaRPr lang="en-US" dirty="0" smtClean="0"/>
          </a:p>
          <a:p>
            <a:pPr>
              <a:defRPr/>
            </a:pPr>
            <a:r>
              <a:rPr lang="en-US" b="1" dirty="0" smtClean="0"/>
              <a:t>&lt;f:view&gt;: </a:t>
            </a:r>
            <a:r>
              <a:rPr lang="en-US" dirty="0" smtClean="0"/>
              <a:t>Works as a Container for all JSF components. JSF implementation mandates all JSF components to be contained within this tag.</a:t>
            </a:r>
            <a:r>
              <a:rPr lang="en-US" b="1" dirty="0" smtClean="0"/>
              <a:t> </a:t>
            </a: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EEF0338-E6D8-4353-BFCF-1B06F8EAC2C7}" type="slidenum">
              <a:rPr lang="en-US" i="0" smtClean="0"/>
              <a:pPr eaLnBrk="1" hangingPunct="1"/>
              <a:t>13</a:t>
            </a:fld>
            <a:endParaRPr lang="en-US" i="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b="1" dirty="0" smtClean="0"/>
              <a:t>&lt;f:selectItem&gt;</a:t>
            </a:r>
            <a:r>
              <a:rPr lang="en-US" dirty="0" smtClean="0"/>
              <a:t>: Used as a child component of JSF HTML tag libray’s selectOne and selectMany family of tags like h:selectOneMenu, h:selectManyMenu, h:selectOneRadio, h:selectListbox etc., </a:t>
            </a:r>
          </a:p>
          <a:p>
            <a:pPr>
              <a:defRPr/>
            </a:pPr>
            <a:r>
              <a:rPr lang="en-US" dirty="0" smtClean="0"/>
              <a:t>Using this tag alone does not display anything on the browser, but the tag attribute’s value will be used by its enclosed parent tag to in turn render the &lt;option&gt; elements.</a:t>
            </a:r>
          </a:p>
          <a:p>
            <a:pPr>
              <a:defRPr/>
            </a:pPr>
            <a:r>
              <a:rPr lang="en-US" dirty="0" smtClean="0"/>
              <a:t>The SelectItem is a java class, present in javax.faces.model package. It used to represent a single item having value and label properties to be used by the parent tag for rendering &lt;option&gt; elements. </a:t>
            </a:r>
          </a:p>
          <a:p>
            <a:pPr>
              <a:defRPr/>
            </a:pPr>
            <a:endParaRPr lang="en-US" dirty="0" smtClean="0"/>
          </a:p>
          <a:p>
            <a:pPr>
              <a:defRPr/>
            </a:pPr>
            <a:r>
              <a:rPr lang="en-US" dirty="0" smtClean="0"/>
              <a:t>If the value</a:t>
            </a:r>
            <a:r>
              <a:rPr lang="en-US" dirty="0" smtClean="0">
                <a:latin typeface="+mn-lt"/>
              </a:rPr>
              <a:t> attribute is used itemLabel and itemValue are not used. However if value-binding expression is used for the value attribute and if the bean referenced by the value-binding expression is not found itemLabel and itemValue will be used to serve as default value.</a:t>
            </a:r>
          </a:p>
          <a:p>
            <a:pPr>
              <a:defRPr/>
            </a:pPr>
            <a:endParaRPr lang="en-US" dirty="0" smtClean="0">
              <a:latin typeface="+mn-lt"/>
            </a:endParaRPr>
          </a:p>
          <a:p>
            <a:pPr>
              <a:defRPr/>
            </a:pPr>
            <a:r>
              <a:rPr lang="en-US" b="1" dirty="0" smtClean="0">
                <a:latin typeface="+mn-lt"/>
              </a:rPr>
              <a:t>usage:</a:t>
            </a:r>
          </a:p>
          <a:p>
            <a:pPr>
              <a:defRPr/>
            </a:pPr>
            <a:r>
              <a:rPr lang="en-US" dirty="0" smtClean="0">
                <a:latin typeface="+mn-lt"/>
              </a:rPr>
              <a:t>&lt;f:selectItem itemValue=“delhi" itemLabel=“Delhi"/&gt;</a:t>
            </a:r>
          </a:p>
          <a:p>
            <a:pPr>
              <a:defRPr/>
            </a:pPr>
            <a:r>
              <a:rPr lang="en-US" dirty="0" smtClean="0">
                <a:latin typeface="+mn-lt"/>
              </a:rPr>
              <a:t>&lt;f:selectItem value="#{selectCity}" itemValue=“mys“ itemLabel=“Mysore"/&gt; </a:t>
            </a:r>
          </a:p>
          <a:p>
            <a:pPr>
              <a:defRPr/>
            </a:pPr>
            <a:r>
              <a:rPr lang="en-US" dirty="0" smtClean="0">
                <a:latin typeface="+mn-lt"/>
              </a:rPr>
              <a:t>&lt;f:selectItem value="#{selectCity}"/&gt;</a:t>
            </a:r>
          </a:p>
          <a:p>
            <a:pPr>
              <a:defRPr/>
            </a:pPr>
            <a:r>
              <a:rPr lang="en-US" dirty="0" smtClean="0">
                <a:latin typeface="+mn-lt"/>
              </a:rPr>
              <a:t>where, selectCity is an of type javax.faces.model.SelectItem class.</a:t>
            </a:r>
          </a:p>
          <a:p>
            <a:pPr>
              <a:defRPr/>
            </a:pPr>
            <a:endParaRPr lang="en-US" b="1" dirty="0" smtClean="0">
              <a:latin typeface="+mn-lt"/>
            </a:endParaRPr>
          </a:p>
          <a:p>
            <a:pPr>
              <a:defRPr/>
            </a:pPr>
            <a:r>
              <a:rPr lang="en-US" b="1" dirty="0" smtClean="0">
                <a:latin typeface="+mn-lt"/>
              </a:rPr>
              <a:t>Note: </a:t>
            </a:r>
            <a:r>
              <a:rPr lang="en-US" dirty="0" smtClean="0">
                <a:latin typeface="+mn-lt"/>
              </a:rPr>
              <a:t>A combination of above (hard-coded and using value attribute) can be nested inside the same </a:t>
            </a:r>
            <a:r>
              <a:rPr lang="en-US" dirty="0" smtClean="0"/>
              <a:t>selectOne and selectMany tag family.</a:t>
            </a:r>
          </a:p>
          <a:p>
            <a:pPr>
              <a:defRPr/>
            </a:pPr>
            <a:r>
              <a:rPr lang="en-US" dirty="0" smtClean="0"/>
              <a:t>&lt;h:selectOneMenu&gt;</a:t>
            </a:r>
          </a:p>
          <a:p>
            <a:pPr>
              <a:defRPr/>
            </a:pPr>
            <a:r>
              <a:rPr lang="en-US" dirty="0" smtClean="0"/>
              <a:t>	</a:t>
            </a:r>
            <a:r>
              <a:rPr lang="en-US" dirty="0" smtClean="0">
                <a:latin typeface="+mn-lt"/>
              </a:rPr>
              <a:t>&lt;f:selectItem itemValue=“delhi" itemLabel=“Delhi"/&gt;</a:t>
            </a:r>
          </a:p>
          <a:p>
            <a:pPr>
              <a:defRPr/>
            </a:pPr>
            <a:r>
              <a:rPr lang="en-US" dirty="0" smtClean="0">
                <a:latin typeface="+mn-lt"/>
              </a:rPr>
              <a:t>	&lt;f:selectItem value="#{selectCity}" itemValue=“mys“ itemLabel=“Mysore"/&gt; </a:t>
            </a:r>
          </a:p>
          <a:p>
            <a:pPr>
              <a:defRPr/>
            </a:pPr>
            <a:r>
              <a:rPr lang="en-US" dirty="0" smtClean="0">
                <a:latin typeface="+mn-lt"/>
              </a:rPr>
              <a:t>	&lt;f:selectItem value="#{selectCity1}"/&gt;</a:t>
            </a:r>
          </a:p>
          <a:p>
            <a:pPr>
              <a:defRPr/>
            </a:pPr>
            <a:r>
              <a:rPr lang="en-US" dirty="0" smtClean="0">
                <a:latin typeface="+mn-lt"/>
              </a:rPr>
              <a:t>&lt;/h:selectOneMenu&gt;</a:t>
            </a:r>
            <a:endParaRPr 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B94B607-4C6C-4788-8E41-11BDFE9FF10A}" type="slidenum">
              <a:rPr lang="en-US" i="0" smtClean="0"/>
              <a:pPr eaLnBrk="1" hangingPunct="1"/>
              <a:t>14</a:t>
            </a:fld>
            <a:endParaRPr lang="en-US" i="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b="1" dirty="0" smtClean="0"/>
              <a:t>&lt;f:SelectItems&gt;</a:t>
            </a:r>
          </a:p>
          <a:p>
            <a:pPr>
              <a:defRPr/>
            </a:pPr>
            <a:r>
              <a:rPr lang="en-US" dirty="0" smtClean="0"/>
              <a:t>Only </a:t>
            </a:r>
            <a:r>
              <a:rPr lang="en-US" b="1" dirty="0" smtClean="0"/>
              <a:t>value</a:t>
            </a:r>
            <a:r>
              <a:rPr lang="en-US" dirty="0" smtClean="0"/>
              <a:t> attribute can be used with this tag, in contrast to itemLabel, itemValue and value in &lt;f:selectItem&gt;</a:t>
            </a:r>
          </a:p>
          <a:p>
            <a:pPr>
              <a:defRPr/>
            </a:pPr>
            <a:r>
              <a:rPr lang="en-US" dirty="0" smtClean="0"/>
              <a:t>The tag’s value attribute’s value binding expression can be any collection object like list/array of type SelectItem or a map object.</a:t>
            </a:r>
          </a:p>
          <a:p>
            <a:pPr marL="0" lvl="1" eaLnBrk="1" fontAlgn="auto" hangingPunct="1">
              <a:spcBef>
                <a:spcPts val="0"/>
              </a:spcBef>
              <a:spcAft>
                <a:spcPts val="0"/>
              </a:spcAft>
              <a:defRPr/>
            </a:pPr>
            <a:r>
              <a:rPr lang="en-US" dirty="0" smtClean="0"/>
              <a:t>e.g. </a:t>
            </a:r>
            <a:r>
              <a:rPr lang="en-US" sz="2800" dirty="0" smtClean="0"/>
              <a:t>&lt;</a:t>
            </a:r>
            <a:r>
              <a:rPr lang="en-US" sz="2400" dirty="0" smtClean="0"/>
              <a:t>f:selectItems</a:t>
            </a:r>
            <a:r>
              <a:rPr lang="en-US" sz="2800" dirty="0" smtClean="0"/>
              <a:t> value="#{bean.selectCities}"/&gt;</a:t>
            </a:r>
          </a:p>
          <a:p>
            <a:pPr>
              <a:defRPr/>
            </a:pPr>
            <a:r>
              <a:rPr lang="en-US" dirty="0" smtClean="0"/>
              <a:t>Where, selectCities is a bean property which is a list/array of type SelectItem or a map object.</a:t>
            </a:r>
          </a:p>
          <a:p>
            <a:pPr>
              <a:defRPr/>
            </a:pPr>
            <a:endParaRPr lang="en-US" dirty="0" smtClean="0"/>
          </a:p>
          <a:p>
            <a:pPr>
              <a:defRPr/>
            </a:pPr>
            <a:r>
              <a:rPr lang="en-US" dirty="0" smtClean="0"/>
              <a:t>Both selectItem and selectItems can be nested inside the same parent tag.</a:t>
            </a:r>
          </a:p>
          <a:p>
            <a:pPr eaLnBrk="1" fontAlgn="auto" hangingPunct="1">
              <a:spcBef>
                <a:spcPts val="0"/>
              </a:spcBef>
              <a:spcAft>
                <a:spcPts val="0"/>
              </a:spcAft>
              <a:defRPr/>
            </a:pPr>
            <a:endParaRPr lang="en-US" sz="1400" b="1" dirty="0" smtClean="0"/>
          </a:p>
          <a:p>
            <a:pPr>
              <a:defRPr/>
            </a:pPr>
            <a:endParaRPr 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83A9520-2942-45B1-966F-F23A1717A0AB}" type="slidenum">
              <a:rPr lang="en-US" i="0" smtClean="0"/>
              <a:pPr eaLnBrk="1" hangingPunct="1"/>
              <a:t>15</a:t>
            </a:fld>
            <a:endParaRPr lang="en-US" i="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Scopes :(none, request, session ,application)</a:t>
            </a:r>
          </a:p>
          <a:p>
            <a:endParaRPr lang="en-US" smtClean="0">
              <a:latin typeface="Arial"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946D39D-4048-46DD-BB0F-749CCA27C55A}" type="slidenum">
              <a:rPr lang="en-US" i="0" smtClean="0"/>
              <a:pPr eaLnBrk="1" hangingPunct="1"/>
              <a:t>17</a:t>
            </a:fld>
            <a:endParaRPr lang="en-US" i="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b="1" dirty="0" smtClean="0"/>
              <a:t>Declaring a Managed Bean:</a:t>
            </a:r>
          </a:p>
          <a:p>
            <a:pPr>
              <a:defRPr/>
            </a:pPr>
            <a:r>
              <a:rPr lang="en-US" dirty="0" smtClean="0"/>
              <a:t> </a:t>
            </a:r>
            <a:r>
              <a:rPr lang="en-US" dirty="0" smtClean="0">
                <a:latin typeface="+mn-lt"/>
              </a:rPr>
              <a:t>Any </a:t>
            </a:r>
            <a:r>
              <a:rPr lang="en-US" dirty="0" smtClean="0">
                <a:solidFill>
                  <a:srgbClr val="FF0000"/>
                </a:solidFill>
              </a:rPr>
              <a:t>public </a:t>
            </a:r>
            <a:r>
              <a:rPr lang="en-US" dirty="0" smtClean="0">
                <a:latin typeface="+mn-lt"/>
              </a:rPr>
              <a:t>Java class with a default(no-argument) constructor can be declared as a managed bean. </a:t>
            </a:r>
          </a:p>
          <a:p>
            <a:pPr>
              <a:defRPr/>
            </a:pPr>
            <a:endParaRPr lang="en-US" b="1" dirty="0" smtClean="0"/>
          </a:p>
          <a:p>
            <a:pPr>
              <a:defRPr/>
            </a:pPr>
            <a:r>
              <a:rPr lang="en-US" dirty="0" smtClean="0"/>
              <a:t>The Managed bean is configured in faces-config.xml using &lt;managed-bean&gt; element as shown on the slide.</a:t>
            </a:r>
          </a:p>
          <a:p>
            <a:pPr>
              <a:defRPr/>
            </a:pPr>
            <a:r>
              <a:rPr lang="en-US" dirty="0" smtClean="0"/>
              <a:t>To declare the bean as a managed bean we need:</a:t>
            </a:r>
          </a:p>
          <a:p>
            <a:pPr lvl="1">
              <a:buFont typeface="Wingdings" pitchFamily="2" charset="2"/>
              <a:buChar char="§"/>
              <a:defRPr/>
            </a:pPr>
            <a:r>
              <a:rPr lang="en-US" dirty="0" smtClean="0"/>
              <a:t> A name that will be used as an identifier</a:t>
            </a:r>
          </a:p>
          <a:p>
            <a:pPr lvl="1">
              <a:buFont typeface="Wingdings" pitchFamily="2" charset="2"/>
              <a:buChar char="§"/>
              <a:defRPr/>
            </a:pPr>
            <a:r>
              <a:rPr lang="en-US" dirty="0" smtClean="0"/>
              <a:t> The class name and</a:t>
            </a:r>
          </a:p>
          <a:p>
            <a:pPr lvl="1">
              <a:buFont typeface="Wingdings" pitchFamily="2" charset="2"/>
              <a:buChar char="§"/>
              <a:defRPr/>
            </a:pPr>
            <a:r>
              <a:rPr lang="en-US" dirty="0" smtClean="0"/>
              <a:t> The scope in which the bean should be stored</a:t>
            </a:r>
          </a:p>
          <a:p>
            <a:pPr eaLnBrk="1" fontAlgn="auto" hangingPunct="1">
              <a:spcBef>
                <a:spcPts val="0"/>
              </a:spcBef>
              <a:spcAft>
                <a:spcPts val="0"/>
              </a:spcAft>
              <a:defRPr/>
            </a:pPr>
            <a:r>
              <a:rPr lang="en-US" dirty="0" smtClean="0"/>
              <a:t>The three pieces of information listed above translate into the &lt;managed-bean-name&gt;,&lt;managed-bean-class&gt;, and &lt;managed-bean-scope&gt; elements nested in the &lt;managed-bean&gt; element as shown below.</a:t>
            </a:r>
          </a:p>
          <a:p>
            <a:pPr>
              <a:defRPr/>
            </a:pPr>
            <a:endParaRPr lang="en-US" b="1" dirty="0" smtClean="0"/>
          </a:p>
          <a:p>
            <a:pPr>
              <a:defRPr/>
            </a:pPr>
            <a:r>
              <a:rPr lang="en-US" dirty="0" smtClean="0">
                <a:latin typeface="+mn-lt"/>
              </a:rPr>
              <a:t>&lt;managed-bean&gt;</a:t>
            </a:r>
          </a:p>
          <a:p>
            <a:pPr>
              <a:defRPr/>
            </a:pPr>
            <a:r>
              <a:rPr lang="en-US" dirty="0" smtClean="0">
                <a:latin typeface="+mn-lt"/>
              </a:rPr>
              <a:t>          &lt;managed-bean-name&gt;loginBean&lt;/managed-bean-name&gt;</a:t>
            </a:r>
          </a:p>
          <a:p>
            <a:pPr>
              <a:defRPr/>
            </a:pPr>
            <a:r>
              <a:rPr lang="en-US" dirty="0" smtClean="0">
                <a:latin typeface="+mn-lt"/>
              </a:rPr>
              <a:t>          &lt;managed-bean-class&gt;com.infy.LoginBean&lt;/managed-bean-class&gt;</a:t>
            </a:r>
          </a:p>
          <a:p>
            <a:pPr>
              <a:defRPr/>
            </a:pPr>
            <a:r>
              <a:rPr lang="en-US" dirty="0" smtClean="0">
                <a:latin typeface="+mn-lt"/>
              </a:rPr>
              <a:t>          &lt;managed-bean-scope&gt;session&lt;/managed-bean-scope&gt;</a:t>
            </a:r>
          </a:p>
          <a:p>
            <a:pPr>
              <a:defRPr/>
            </a:pPr>
            <a:r>
              <a:rPr lang="en-US" dirty="0" smtClean="0">
                <a:latin typeface="+mn-lt"/>
              </a:rPr>
              <a:t>&lt;/managed-bean&gt;</a:t>
            </a:r>
          </a:p>
          <a:p>
            <a:pPr>
              <a:defRPr/>
            </a:pPr>
            <a:endParaRPr lang="en-US" dirty="0" smtClean="0">
              <a:latin typeface="+mn-lt"/>
            </a:endParaRPr>
          </a:p>
          <a:p>
            <a:pPr eaLnBrk="1" fontAlgn="auto" hangingPunct="1">
              <a:spcBef>
                <a:spcPts val="0"/>
              </a:spcBef>
              <a:spcAft>
                <a:spcPts val="0"/>
              </a:spcAft>
              <a:defRPr/>
            </a:pPr>
            <a:r>
              <a:rPr lang="en-US" dirty="0" smtClean="0"/>
              <a:t>The above configuration stores the</a:t>
            </a:r>
            <a:r>
              <a:rPr lang="en-US" b="1" dirty="0" smtClean="0"/>
              <a:t> LoginBean </a:t>
            </a:r>
            <a:r>
              <a:rPr lang="en-US" dirty="0" smtClean="0"/>
              <a:t>in</a:t>
            </a:r>
            <a:r>
              <a:rPr lang="en-US" b="1" dirty="0" smtClean="0"/>
              <a:t> session scope </a:t>
            </a:r>
            <a:r>
              <a:rPr lang="en-US" dirty="0" smtClean="0"/>
              <a:t>and makes it available to JSF EL </a:t>
            </a:r>
            <a:r>
              <a:rPr lang="en-US" b="1" dirty="0" smtClean="0"/>
              <a:t>as loginBean.</a:t>
            </a:r>
          </a:p>
          <a:p>
            <a:pPr>
              <a:defRPr/>
            </a:pPr>
            <a:endParaRPr lang="en-US" dirty="0" smtClean="0">
              <a:latin typeface="+mn-lt"/>
            </a:endParaRPr>
          </a:p>
          <a:p>
            <a:pPr>
              <a:defRPr/>
            </a:pPr>
            <a:r>
              <a:rPr lang="en-US" dirty="0" smtClean="0">
                <a:latin typeface="+mn-lt"/>
              </a:rPr>
              <a:t>The “</a:t>
            </a:r>
            <a:r>
              <a:rPr lang="en-US" b="1" dirty="0" smtClean="0">
                <a:latin typeface="+mn-lt"/>
              </a:rPr>
              <a:t>loginBean” </a:t>
            </a:r>
            <a:r>
              <a:rPr lang="en-US" dirty="0" smtClean="0">
                <a:latin typeface="+mn-lt"/>
              </a:rPr>
              <a:t>String used in  the </a:t>
            </a:r>
            <a:r>
              <a:rPr lang="en-US" b="1" dirty="0" smtClean="0">
                <a:latin typeface="+mn-lt"/>
              </a:rPr>
              <a:t>&lt;managed-bean-name&gt; </a:t>
            </a:r>
            <a:r>
              <a:rPr lang="en-US" dirty="0" smtClean="0">
                <a:latin typeface="+mn-lt"/>
              </a:rPr>
              <a:t>element is nothing but the object’s name</a:t>
            </a:r>
            <a:r>
              <a:rPr lang="en-US" b="1" dirty="0" smtClean="0">
                <a:latin typeface="+mn-lt"/>
              </a:rPr>
              <a:t>, </a:t>
            </a:r>
            <a:r>
              <a:rPr lang="en-US" dirty="0" smtClean="0">
                <a:latin typeface="+mn-lt"/>
              </a:rPr>
              <a:t>like</a:t>
            </a:r>
            <a:endParaRPr lang="en-US" b="1" dirty="0" smtClean="0">
              <a:latin typeface="+mn-lt"/>
            </a:endParaRPr>
          </a:p>
          <a:p>
            <a:pPr>
              <a:defRPr/>
            </a:pPr>
            <a:r>
              <a:rPr lang="en-US" dirty="0" smtClean="0">
                <a:latin typeface="+mn-lt"/>
              </a:rPr>
              <a:t>LoginBean </a:t>
            </a:r>
            <a:r>
              <a:rPr lang="en-US" b="1" dirty="0" smtClean="0">
                <a:latin typeface="+mn-lt"/>
              </a:rPr>
              <a:t>loginBean</a:t>
            </a:r>
            <a:r>
              <a:rPr lang="en-US" dirty="0" smtClean="0">
                <a:latin typeface="+mn-lt"/>
              </a:rPr>
              <a:t> = new LoginBean(); This name will be used in value-binding and method-binding expressions to reference the bean’s properties and listener methods.</a:t>
            </a:r>
          </a:p>
          <a:p>
            <a:pPr>
              <a:defRPr/>
            </a:pPr>
            <a:endParaRPr lang="en-US" dirty="0" smtClean="0">
              <a:latin typeface="+mn-lt"/>
            </a:endParaRPr>
          </a:p>
          <a:p>
            <a:pPr>
              <a:defRPr/>
            </a:pPr>
            <a:r>
              <a:rPr lang="en-US" dirty="0" smtClean="0">
                <a:latin typeface="+mn-lt"/>
              </a:rPr>
              <a:t>When loginBean is first referenced from the jsp page (view), the JavaServer Faces implementation instantiates it and initializes it’s bean properties, if any, declared in the configuration file. The bean is then stored in the session scope if no earlier instance exists. </a:t>
            </a:r>
          </a:p>
          <a:p>
            <a:pPr>
              <a:defRPr/>
            </a:pPr>
            <a:endParaRPr lang="en-US" dirty="0"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5EC05FF8-153F-4B5F-B22D-B825A3320876}" type="slidenum">
              <a:rPr lang="en-US" i="0" smtClean="0"/>
              <a:pPr eaLnBrk="1" hangingPunct="1"/>
              <a:t>18</a:t>
            </a:fld>
            <a:endParaRPr lang="en-US" i="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latin typeface="+mn-lt"/>
              </a:rPr>
              <a:t>Initializing Bean properties</a:t>
            </a:r>
          </a:p>
          <a:p>
            <a:pPr>
              <a:defRPr/>
            </a:pPr>
            <a:r>
              <a:rPr lang="en-US" dirty="0" smtClean="0">
                <a:latin typeface="+mn-lt"/>
              </a:rPr>
              <a:t>JavaBean properties(ones with </a:t>
            </a:r>
            <a:r>
              <a:rPr lang="en-US" i="1" dirty="0" smtClean="0">
                <a:latin typeface="+mn-lt"/>
              </a:rPr>
              <a:t>both a getter and a setter method) </a:t>
            </a:r>
            <a:r>
              <a:rPr lang="en-US" dirty="0" smtClean="0">
                <a:latin typeface="+mn-lt"/>
              </a:rPr>
              <a:t> can be initialized using managed bean facility. Any properties that aren’t explicitly initialized will get either the default values or the one’s given in the bean’s default constructor. </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The managed Bean’s properties can be initialized  using &lt;managed-property&gt; element, nested inside a &lt;managed-bean&gt; element.</a:t>
            </a:r>
          </a:p>
          <a:p>
            <a:pPr>
              <a:defRPr/>
            </a:pPr>
            <a:endParaRPr lang="en-US" dirty="0" smtClean="0">
              <a:latin typeface="+mn-lt"/>
            </a:endParaRPr>
          </a:p>
          <a:p>
            <a:pPr>
              <a:defRPr/>
            </a:pPr>
            <a:r>
              <a:rPr lang="en-US" dirty="0" smtClean="0">
                <a:latin typeface="+mn-lt"/>
              </a:rPr>
              <a:t>To initialize a property we need to have at a minimum &lt;propertyname&gt; and&lt;value&gt; element nested in the &lt;managed-property&gt; element.</a:t>
            </a:r>
            <a:endParaRPr lang="en-US" dirty="0" smtClean="0"/>
          </a:p>
          <a:p>
            <a:pPr eaLnBrk="1" fontAlgn="auto" hangingPunct="1">
              <a:spcBef>
                <a:spcPts val="0"/>
              </a:spcBef>
              <a:spcAft>
                <a:spcPts val="0"/>
              </a:spcAft>
              <a:defRPr/>
            </a:pPr>
            <a:r>
              <a:rPr lang="en-US" dirty="0" smtClean="0"/>
              <a:t>The value is specified with either the &lt;value&gt; element or &lt;null-value&gt; element. The value can either be null, a literal string, or a value-binding expression.</a:t>
            </a:r>
          </a:p>
          <a:p>
            <a:pPr>
              <a:defRPr/>
            </a:pPr>
            <a:endParaRPr lang="en-US" dirty="0" smtClean="0">
              <a:latin typeface="+mn-lt"/>
            </a:endParaRPr>
          </a:p>
          <a:p>
            <a:pPr>
              <a:defRPr/>
            </a:pPr>
            <a:r>
              <a:rPr lang="en-US" b="1" dirty="0" smtClean="0">
                <a:latin typeface="+mn-lt"/>
              </a:rPr>
              <a:t>Note: </a:t>
            </a:r>
            <a:r>
              <a:rPr lang="en-US" dirty="0" smtClean="0">
                <a:latin typeface="+mn-lt"/>
              </a:rPr>
              <a:t>&lt;property-class&gt; element is optional, which can be used to specify the property’s Java class or its primitive type. The Managed Bean Creation facility usually doesn’t need this element as it can figure out the property’s type on its own. </a:t>
            </a:r>
          </a:p>
          <a:p>
            <a:pPr>
              <a:defRPr/>
            </a:pPr>
            <a:endParaRPr 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DEFE2448-B1AE-457C-A008-766AEAE29685}" type="slidenum">
              <a:rPr lang="en-US" i="0" smtClean="0"/>
              <a:pPr eaLnBrk="1" hangingPunct="1"/>
              <a:t>19</a:t>
            </a:fld>
            <a:endParaRPr lang="en-US" i="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t>Referring to other managed beans:</a:t>
            </a:r>
          </a:p>
          <a:p>
            <a:pPr>
              <a:defRPr/>
            </a:pPr>
            <a:endParaRPr lang="en-US" b="1" dirty="0" smtClean="0"/>
          </a:p>
          <a:p>
            <a:pPr>
              <a:defRPr/>
            </a:pPr>
            <a:r>
              <a:rPr lang="en-US" b="1" dirty="0" smtClean="0"/>
              <a:t>Locker.java</a:t>
            </a:r>
          </a:p>
          <a:p>
            <a:pPr>
              <a:defRPr/>
            </a:pPr>
            <a:r>
              <a:rPr lang="en-US" b="1" dirty="0" smtClean="0"/>
              <a:t>public class Locker {</a:t>
            </a:r>
          </a:p>
          <a:p>
            <a:pPr>
              <a:defRPr/>
            </a:pPr>
            <a:r>
              <a:rPr lang="en-US" b="1" dirty="0" smtClean="0"/>
              <a:t>  private int lockerNo;</a:t>
            </a:r>
          </a:p>
          <a:p>
            <a:pPr>
              <a:defRPr/>
            </a:pPr>
            <a:r>
              <a:rPr lang="en-US" b="1" dirty="0" smtClean="0"/>
              <a:t>  //other data members and getters/setters</a:t>
            </a:r>
          </a:p>
          <a:p>
            <a:pPr>
              <a:defRPr/>
            </a:pPr>
            <a:r>
              <a:rPr lang="en-US" b="1" dirty="0" smtClean="0"/>
              <a:t>}</a:t>
            </a:r>
          </a:p>
          <a:p>
            <a:pPr>
              <a:defRPr/>
            </a:pPr>
            <a:endParaRPr lang="en-US" b="1" dirty="0" smtClean="0"/>
          </a:p>
          <a:p>
            <a:pPr>
              <a:defRPr/>
            </a:pPr>
            <a:r>
              <a:rPr lang="en-US" b="1" dirty="0" smtClean="0"/>
              <a:t>Account.java</a:t>
            </a:r>
          </a:p>
          <a:p>
            <a:pPr>
              <a:defRPr/>
            </a:pPr>
            <a:r>
              <a:rPr lang="en-US" b="1" dirty="0" smtClean="0"/>
              <a:t>public class Account {</a:t>
            </a:r>
          </a:p>
          <a:p>
            <a:pPr>
              <a:defRPr/>
            </a:pPr>
            <a:r>
              <a:rPr lang="en-US" b="1" dirty="0" smtClean="0"/>
              <a:t>   private int accNo;</a:t>
            </a:r>
          </a:p>
          <a:p>
            <a:pPr>
              <a:defRPr/>
            </a:pPr>
            <a:r>
              <a:rPr lang="en-US" b="1" dirty="0" smtClean="0"/>
              <a:t>   private Locker locker;</a:t>
            </a:r>
          </a:p>
          <a:p>
            <a:pPr>
              <a:defRPr/>
            </a:pPr>
            <a:r>
              <a:rPr lang="en-US" b="1" dirty="0" smtClean="0"/>
              <a:t>  //other data members and getters/setters</a:t>
            </a:r>
          </a:p>
          <a:p>
            <a:pPr>
              <a:defRPr/>
            </a:pPr>
            <a:r>
              <a:rPr lang="en-US" b="1" dirty="0" smtClean="0"/>
              <a:t>}</a:t>
            </a:r>
          </a:p>
          <a:p>
            <a:pPr>
              <a:defRPr/>
            </a:pPr>
            <a:r>
              <a:rPr lang="en-US" dirty="0" smtClean="0"/>
              <a:t>A managed bean can refer to other managed beans to initialize it’s properties. In the slide above account bean has a property locker of type com.infy.Locker, this property can be initialized using a value-binding-expression, “#{locker}” as shown on the slide. </a:t>
            </a:r>
          </a:p>
          <a:p>
            <a:pPr>
              <a:defRPr/>
            </a:pPr>
            <a:endParaRPr lang="en-US" dirty="0" smtClean="0"/>
          </a:p>
          <a:p>
            <a:pPr>
              <a:defRPr/>
            </a:pPr>
            <a:r>
              <a:rPr lang="en-US" b="1" dirty="0" smtClean="0"/>
              <a:t>Note: </a:t>
            </a:r>
            <a:r>
              <a:rPr lang="en-US" dirty="0" smtClean="0"/>
              <a:t>Only beans with scope equal to or wider than what the referring bean is declared can be referenced. However, there is one exception to this rule, a bean with scope “none” can be referenced from any bean to initialize it’s properties. </a:t>
            </a:r>
          </a:p>
          <a:p>
            <a:pPr>
              <a:defRPr/>
            </a:pPr>
            <a:endParaRPr lang="en-US" b="1" dirty="0" smtClean="0"/>
          </a:p>
          <a:p>
            <a:pPr>
              <a:defRPr/>
            </a:pPr>
            <a:r>
              <a:rPr lang="en-US" dirty="0" smtClean="0"/>
              <a:t>In the slide, since the locker bean will be stored in session scope upon its creation we can reference it from the account bean as the account bean is also in session scope. However if the locker bean was declared to be stored in request scope, it can not be referenced from account bean.</a:t>
            </a:r>
          </a:p>
          <a:p>
            <a:pPr>
              <a:defRPr/>
            </a:pPr>
            <a:endParaRPr lang="en-US" dirty="0" smtClean="0"/>
          </a:p>
          <a:p>
            <a:pPr>
              <a:defRPr/>
            </a:pPr>
            <a:r>
              <a:rPr lang="en-US" dirty="0" smtClean="0"/>
              <a:t>On the other hand if the locker bean is not stored i.e, declared as &lt;managed-bean-scope&gt;none&lt;/managed-bean-scope&gt; the locker object will be created </a:t>
            </a:r>
            <a:r>
              <a:rPr lang="en-US" dirty="0" smtClean="0">
                <a:latin typeface="+mn-lt"/>
              </a:rPr>
              <a:t>when referenced from account bean.</a:t>
            </a:r>
          </a:p>
          <a:p>
            <a:pPr>
              <a:defRPr/>
            </a:pPr>
            <a:r>
              <a:rPr lang="en-US" dirty="0" smtClean="0">
                <a:latin typeface="+mn-lt"/>
              </a:rPr>
              <a:t> </a:t>
            </a:r>
          </a:p>
          <a:p>
            <a:pPr>
              <a:defRPr/>
            </a:pPr>
            <a:r>
              <a:rPr lang="en-US" dirty="0" smtClean="0">
                <a:latin typeface="+mn-lt"/>
              </a:rPr>
              <a:t>If we refer</a:t>
            </a:r>
            <a:r>
              <a:rPr lang="en-US" dirty="0" smtClean="0"/>
              <a:t> to the locker object directly in the JSP using value-binding expression, then each time the locker object is referenced  a new locker object instance will be created as the bean is not stored in any scope.</a:t>
            </a:r>
          </a:p>
          <a:p>
            <a:pPr>
              <a:defRPr/>
            </a:pPr>
            <a:endParaRPr lang="en-US" dirty="0"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CED48526-D238-4B0C-9290-48DC8B46B3AB}" type="slidenum">
              <a:rPr lang="en-US" i="0" smtClean="0"/>
              <a:pPr eaLnBrk="1" hangingPunct="1"/>
              <a:t>20</a:t>
            </a:fld>
            <a:endParaRPr lang="en-US" i="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b="1" dirty="0" smtClean="0">
                <a:latin typeface="+mn-lt"/>
              </a:rPr>
              <a:t>Declaring Lists and Maps as managed Objects</a:t>
            </a:r>
          </a:p>
          <a:p>
            <a:pPr>
              <a:defRPr/>
            </a:pPr>
            <a:r>
              <a:rPr lang="en-US" dirty="0" smtClean="0">
                <a:latin typeface="+mn-lt"/>
              </a:rPr>
              <a:t>Only  concrete implementation classes like java.util.ArrayList, can be specified with the &lt;managed-bean-class&gt; element while declaring List/Map as managed object.</a:t>
            </a:r>
          </a:p>
          <a:p>
            <a:pPr>
              <a:defRPr/>
            </a:pPr>
            <a:endParaRPr lang="en-US" dirty="0" smtClean="0">
              <a:latin typeface="+mn-lt"/>
            </a:endParaRPr>
          </a:p>
          <a:p>
            <a:pPr>
              <a:defRPr/>
            </a:pPr>
            <a:r>
              <a:rPr lang="en-US" b="1" dirty="0" smtClean="0">
                <a:latin typeface="+mn-lt"/>
              </a:rPr>
              <a:t>Declaring and initializing a Map object  as managed object: </a:t>
            </a:r>
          </a:p>
          <a:p>
            <a:pPr>
              <a:defRPr/>
            </a:pPr>
            <a:r>
              <a:rPr lang="en-US" dirty="0" smtClean="0">
                <a:latin typeface="+mn-lt"/>
              </a:rPr>
              <a:t>&lt;managed-bean&gt;</a:t>
            </a:r>
          </a:p>
          <a:p>
            <a:pPr>
              <a:defRPr/>
            </a:pPr>
            <a:r>
              <a:rPr lang="en-US" dirty="0" smtClean="0">
                <a:latin typeface="+mn-lt"/>
              </a:rPr>
              <a:t>   &lt;managed-bean-name&gt;InfyWeb&lt;/managed-bean-name&gt;</a:t>
            </a:r>
          </a:p>
          <a:p>
            <a:pPr>
              <a:defRPr/>
            </a:pPr>
            <a:r>
              <a:rPr lang="en-US" dirty="0" smtClean="0">
                <a:latin typeface="+mn-lt"/>
              </a:rPr>
              <a:t>   &lt;managed-bean-class&gt;java.util.HashMap&lt;/managed-bean-class&gt;</a:t>
            </a:r>
          </a:p>
          <a:p>
            <a:pPr>
              <a:defRPr/>
            </a:pPr>
            <a:r>
              <a:rPr lang="en-US" dirty="0" smtClean="0">
                <a:latin typeface="+mn-lt"/>
              </a:rPr>
              <a:t>   &lt;managed-bean-scope&gt;application&lt;/managed-bean-scope&gt;</a:t>
            </a:r>
          </a:p>
          <a:p>
            <a:pPr>
              <a:defRPr/>
            </a:pPr>
            <a:r>
              <a:rPr lang="en-US" dirty="0" smtClean="0">
                <a:latin typeface="+mn-lt"/>
              </a:rPr>
              <a:t>   &lt;map-entries&gt;</a:t>
            </a:r>
          </a:p>
          <a:p>
            <a:pPr>
              <a:defRPr/>
            </a:pPr>
            <a:r>
              <a:rPr lang="en-US" dirty="0" smtClean="0">
                <a:latin typeface="+mn-lt"/>
              </a:rPr>
              <a:t>	&lt;map-entry&gt;</a:t>
            </a:r>
          </a:p>
          <a:p>
            <a:pPr>
              <a:defRPr/>
            </a:pPr>
            <a:r>
              <a:rPr lang="en-US" dirty="0" smtClean="0">
                <a:latin typeface="+mn-lt"/>
              </a:rPr>
              <a:t>		&lt;key&gt;Infosys  official website&lt;/key&gt;</a:t>
            </a:r>
          </a:p>
          <a:p>
            <a:pPr>
              <a:defRPr/>
            </a:pPr>
            <a:r>
              <a:rPr lang="en-US" dirty="0" smtClean="0">
                <a:latin typeface="+mn-lt"/>
              </a:rPr>
              <a:t>		&lt;value&gt;http://www.infosys.com&lt;/value&gt;</a:t>
            </a:r>
          </a:p>
          <a:p>
            <a:pPr>
              <a:defRPr/>
            </a:pPr>
            <a:r>
              <a:rPr lang="en-US" dirty="0" smtClean="0">
                <a:latin typeface="+mn-lt"/>
              </a:rPr>
              <a:t>	&lt;/map-entry&gt;</a:t>
            </a:r>
          </a:p>
          <a:p>
            <a:pPr>
              <a:defRPr/>
            </a:pPr>
            <a:r>
              <a:rPr lang="en-US" dirty="0" smtClean="0">
                <a:latin typeface="+mn-lt"/>
              </a:rPr>
              <a:t>	&lt;map-entry&gt;</a:t>
            </a:r>
          </a:p>
          <a:p>
            <a:pPr>
              <a:defRPr/>
            </a:pPr>
            <a:r>
              <a:rPr lang="en-US" dirty="0" smtClean="0">
                <a:latin typeface="+mn-lt"/>
              </a:rPr>
              <a:t>		&lt;key&gt;Infosys Intranet&lt;/key&gt;</a:t>
            </a:r>
          </a:p>
          <a:p>
            <a:pPr>
              <a:defRPr/>
            </a:pPr>
            <a:r>
              <a:rPr lang="en-US" dirty="0" smtClean="0">
                <a:latin typeface="+mn-lt"/>
              </a:rPr>
              <a:t>		&lt;value&gt;http://sparsh&lt;/value&gt;</a:t>
            </a:r>
          </a:p>
          <a:p>
            <a:pPr>
              <a:defRPr/>
            </a:pPr>
            <a:r>
              <a:rPr lang="en-US" dirty="0" smtClean="0">
                <a:latin typeface="+mn-lt"/>
              </a:rPr>
              <a:t>	&lt;/map-entry&gt;</a:t>
            </a:r>
          </a:p>
          <a:p>
            <a:pPr eaLnBrk="1" fontAlgn="auto" hangingPunct="1">
              <a:spcBef>
                <a:spcPts val="0"/>
              </a:spcBef>
              <a:spcAft>
                <a:spcPts val="0"/>
              </a:spcAft>
              <a:defRPr/>
            </a:pPr>
            <a:r>
              <a:rPr lang="en-US" dirty="0" smtClean="0">
                <a:latin typeface="+mn-lt"/>
              </a:rPr>
              <a:t>      &lt;map-entries&gt;</a:t>
            </a:r>
          </a:p>
          <a:p>
            <a:pPr>
              <a:defRPr/>
            </a:pPr>
            <a:r>
              <a:rPr lang="en-US" dirty="0" smtClean="0">
                <a:latin typeface="+mn-lt"/>
              </a:rPr>
              <a:t>&lt;/managed-bean&gt;</a:t>
            </a:r>
          </a:p>
          <a:p>
            <a:pPr>
              <a:defRPr/>
            </a:pPr>
            <a:endParaRPr lang="en-US" b="1" dirty="0" smtClean="0">
              <a:latin typeface="+mn-lt"/>
            </a:endParaRPr>
          </a:p>
          <a:p>
            <a:pPr>
              <a:defRPr/>
            </a:pPr>
            <a:r>
              <a:rPr lang="en-US" b="1" dirty="0" smtClean="0">
                <a:latin typeface="+mn-lt"/>
              </a:rPr>
              <a:t>Note:</a:t>
            </a:r>
            <a:r>
              <a:rPr lang="en-US" dirty="0" smtClean="0">
                <a:latin typeface="+mn-lt"/>
              </a:rPr>
              <a:t> Map keys can not be null, values can be null(&lt;null-value/&gt;)</a:t>
            </a:r>
            <a:r>
              <a:rPr lang="en-US" b="1" dirty="0" smtClean="0">
                <a:latin typeface="+mn-lt"/>
              </a:rPr>
              <a:t>.</a:t>
            </a:r>
            <a:r>
              <a:rPr lang="en-US" b="1" dirty="0" smtClean="0"/>
              <a:t> </a:t>
            </a:r>
            <a:r>
              <a:rPr lang="en-US" dirty="0" smtClean="0"/>
              <a:t>JSF doesn’t support using Arrays as individual managed objects.</a:t>
            </a:r>
          </a:p>
          <a:p>
            <a:pPr>
              <a:defRPr/>
            </a:pPr>
            <a:endParaRPr 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6A3654BB-6BBB-45BB-94D8-9E632F099FC8}" type="slidenum">
              <a:rPr lang="en-US" i="0" smtClean="0"/>
              <a:pPr eaLnBrk="1" hangingPunct="1"/>
              <a:t>21</a:t>
            </a:fld>
            <a:endParaRPr lang="en-US" i="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b="1" dirty="0" smtClean="0">
                <a:solidFill>
                  <a:srgbClr val="FF0000"/>
                </a:solidFill>
              </a:rPr>
              <a:t>Note: </a:t>
            </a:r>
            <a:r>
              <a:rPr lang="en-US" dirty="0" smtClean="0">
                <a:solidFill>
                  <a:srgbClr val="FF0000"/>
                </a:solidFill>
              </a:rPr>
              <a:t>JSF Event handling model is based on Java Beans Event Handling model</a:t>
            </a:r>
          </a:p>
          <a:p>
            <a:pPr>
              <a:defRPr/>
            </a:pPr>
            <a:endParaRPr lang="en-US" b="1" dirty="0" smtClean="0">
              <a:latin typeface="+mn-lt"/>
            </a:endParaRPr>
          </a:p>
          <a:p>
            <a:pPr>
              <a:defRPr/>
            </a:pPr>
            <a:r>
              <a:rPr lang="en-US" b="1" dirty="0" smtClean="0">
                <a:latin typeface="+mn-lt"/>
              </a:rPr>
              <a:t>Event Handling Techniques:</a:t>
            </a:r>
          </a:p>
          <a:p>
            <a:pPr>
              <a:defRPr/>
            </a:pPr>
            <a:r>
              <a:rPr lang="en-US" dirty="0" smtClean="0">
                <a:latin typeface="+mn-lt"/>
              </a:rPr>
              <a:t>Generally event listeners(event handling methods) are implemented as backing bean methods which usually suffices in most of the cases. However it can also be implemented as a separate class if it has some reusability value.</a:t>
            </a:r>
          </a:p>
          <a:p>
            <a:pPr>
              <a:defRPr/>
            </a:pPr>
            <a:r>
              <a:rPr lang="en-US" dirty="0" smtClean="0">
                <a:latin typeface="+mn-lt"/>
              </a:rPr>
              <a:t>	</a:t>
            </a:r>
          </a:p>
          <a:p>
            <a:pPr>
              <a:defRPr/>
            </a:pPr>
            <a:endParaRPr 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E1F31F3-9BBF-4124-B0E7-B2E9B5D07406}" type="slidenum">
              <a:rPr lang="en-US" i="0" smtClean="0"/>
              <a:pPr eaLnBrk="1" hangingPunct="1"/>
              <a:t>23</a:t>
            </a:fld>
            <a:endParaRPr lang="en-US" i="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1" smtClean="0">
              <a:latin typeface="Arial"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8809725-D790-493A-9474-55919629973D}" type="slidenum">
              <a:rPr lang="en-US" i="0" smtClean="0"/>
              <a:pPr eaLnBrk="1" hangingPunct="1"/>
              <a:t>24</a:t>
            </a:fld>
            <a:endParaRPr lang="en-US" i="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JSF Concepts Overview: Here we will be explaining how different systems in JSF Technology interact with each other. Specific details about each system is dealt in later slides.</a:t>
            </a:r>
          </a:p>
          <a:p>
            <a:pPr>
              <a:defRPr/>
            </a:pPr>
            <a:endParaRPr lang="en-US" dirty="0" smtClean="0"/>
          </a:p>
          <a:p>
            <a:pPr>
              <a:defRPr/>
            </a:pPr>
            <a:r>
              <a:rPr lang="en-US" dirty="0" smtClean="0"/>
              <a:t>Being a UI component framework, UI components occupy the center stage in JSF technology.</a:t>
            </a:r>
          </a:p>
          <a:p>
            <a:pPr marL="228600" indent="-228600">
              <a:buFontTx/>
              <a:buAutoNum type="arabicPeriod"/>
              <a:defRPr/>
            </a:pPr>
            <a:r>
              <a:rPr lang="en-US" dirty="0" smtClean="0"/>
              <a:t>Each UI component has a renderer associated with it, which takes care of displaying the component to the client appropriately. JSF standard implementation comes with a HTML renderer kit  which renders the UI components as HTML tags to the client(a web browser)                                (i.e. A view </a:t>
            </a:r>
            <a:r>
              <a:rPr lang="en-US" b="1" dirty="0" smtClean="0"/>
              <a:t>contains</a:t>
            </a:r>
            <a:r>
              <a:rPr lang="en-US" dirty="0" smtClean="0"/>
              <a:t> a  set of UI components which are showed to the client </a:t>
            </a:r>
            <a:r>
              <a:rPr lang="en-US" b="1" dirty="0" smtClean="0"/>
              <a:t>using</a:t>
            </a:r>
            <a:r>
              <a:rPr lang="en-US" dirty="0" smtClean="0"/>
              <a:t> Renderer)</a:t>
            </a:r>
          </a:p>
          <a:p>
            <a:pPr marL="228600" indent="-228600">
              <a:buFontTx/>
              <a:buAutoNum type="arabicPeriod"/>
              <a:defRPr/>
            </a:pPr>
            <a:r>
              <a:rPr lang="en-US" dirty="0" smtClean="0"/>
              <a:t>Each view is backed by a JavaBean class having properties  holding the current state of the UI components contained in that view. This bean class is referred as </a:t>
            </a:r>
            <a:r>
              <a:rPr lang="en-US" b="1" dirty="0" smtClean="0"/>
              <a:t>backing bean. </a:t>
            </a:r>
            <a:r>
              <a:rPr lang="en-US" dirty="0" smtClean="0"/>
              <a:t>The backing bean properties are </a:t>
            </a:r>
            <a:r>
              <a:rPr lang="en-US" b="1" dirty="0" smtClean="0"/>
              <a:t>updated </a:t>
            </a:r>
            <a:r>
              <a:rPr lang="en-US" dirty="0" smtClean="0"/>
              <a:t>(synchronized) with the user entered data.</a:t>
            </a:r>
            <a:endParaRPr lang="en-US" b="1" dirty="0" smtClean="0"/>
          </a:p>
          <a:p>
            <a:pPr marL="228600" indent="-228600">
              <a:buFontTx/>
              <a:buAutoNum type="arabicPeriod"/>
              <a:defRPr/>
            </a:pPr>
            <a:r>
              <a:rPr lang="en-US" dirty="0" smtClean="0"/>
              <a:t>Apart from properties, the backing bean also </a:t>
            </a:r>
            <a:r>
              <a:rPr lang="en-US" b="1" dirty="0" smtClean="0"/>
              <a:t>contains</a:t>
            </a:r>
            <a:r>
              <a:rPr lang="en-US" dirty="0" smtClean="0"/>
              <a:t> methods to handle the events generated from the view. These methods are termed as </a:t>
            </a:r>
            <a:r>
              <a:rPr lang="en-US" b="1" dirty="0" smtClean="0"/>
              <a:t>Event Listener </a:t>
            </a:r>
            <a:r>
              <a:rPr lang="en-US" dirty="0" smtClean="0"/>
              <a:t>methods</a:t>
            </a:r>
            <a:r>
              <a:rPr lang="en-US" b="1" dirty="0" smtClean="0"/>
              <a:t>.</a:t>
            </a:r>
            <a:endParaRPr lang="en-US" dirty="0" smtClean="0"/>
          </a:p>
          <a:p>
            <a:pPr marL="228600" indent="-228600">
              <a:buFontTx/>
              <a:buAutoNum type="arabicPeriod"/>
              <a:defRPr/>
            </a:pPr>
            <a:r>
              <a:rPr lang="en-US" dirty="0" smtClean="0"/>
              <a:t>When UI components are manipulated by the user(like user clicking a button etc) ,  it may </a:t>
            </a:r>
            <a:r>
              <a:rPr lang="en-US" b="1" dirty="0" smtClean="0"/>
              <a:t>generate</a:t>
            </a:r>
            <a:r>
              <a:rPr lang="en-US" dirty="0" smtClean="0"/>
              <a:t> an event. </a:t>
            </a:r>
            <a:endParaRPr lang="en-US" b="1" dirty="0" smtClean="0"/>
          </a:p>
          <a:p>
            <a:pPr marL="228600" indent="-228600">
              <a:buFontTx/>
              <a:buAutoNum type="arabicPeriod"/>
              <a:defRPr/>
            </a:pPr>
            <a:r>
              <a:rPr lang="en-US" dirty="0" smtClean="0"/>
              <a:t>The generated event is </a:t>
            </a:r>
            <a:r>
              <a:rPr lang="en-US" b="1" dirty="0" smtClean="0"/>
              <a:t>consumed</a:t>
            </a:r>
            <a:r>
              <a:rPr lang="en-US" dirty="0" smtClean="0"/>
              <a:t> by the corresponding event listener.</a:t>
            </a:r>
          </a:p>
          <a:p>
            <a:pPr marL="228600" indent="-228600">
              <a:buFontTx/>
              <a:buAutoNum type="arabicPeriod"/>
              <a:defRPr/>
            </a:pPr>
            <a:r>
              <a:rPr lang="en-US" dirty="0" smtClean="0"/>
              <a:t>The event listener can now perform different functionalities depending upon the event triggered</a:t>
            </a:r>
          </a:p>
          <a:p>
            <a:pPr marL="685800" lvl="1" indent="-228600">
              <a:buFontTx/>
              <a:buAutoNum type="arabicPeriod"/>
              <a:defRPr/>
            </a:pPr>
            <a:r>
              <a:rPr lang="en-US" dirty="0" smtClean="0"/>
              <a:t>It </a:t>
            </a:r>
            <a:r>
              <a:rPr lang="en-US" b="1" dirty="0" smtClean="0"/>
              <a:t>manipulates</a:t>
            </a:r>
            <a:r>
              <a:rPr lang="en-US" dirty="0" smtClean="0"/>
              <a:t> the view as per the user action(e.g. disabling  a button etc)</a:t>
            </a:r>
          </a:p>
          <a:p>
            <a:pPr marL="685800" lvl="1" indent="-228600">
              <a:buFontTx/>
              <a:buAutoNum type="arabicPeriod"/>
              <a:defRPr/>
            </a:pPr>
            <a:r>
              <a:rPr lang="en-US" dirty="0" smtClean="0"/>
              <a:t>It </a:t>
            </a:r>
            <a:r>
              <a:rPr lang="en-US" b="1" dirty="0" smtClean="0"/>
              <a:t>executes</a:t>
            </a:r>
            <a:r>
              <a:rPr lang="en-US" dirty="0" smtClean="0"/>
              <a:t> model objects (java object having the business logic) and populate the model object results in a backing bean which is bound to the next view to be displayed.</a:t>
            </a:r>
          </a:p>
          <a:p>
            <a:pPr marL="228600" indent="-228600">
              <a:buFontTx/>
              <a:buAutoNum type="arabicPeriod"/>
              <a:defRPr/>
            </a:pPr>
            <a:r>
              <a:rPr lang="en-US" dirty="0" smtClean="0"/>
              <a:t>Depending upon the execution of the model objects the Event Listener will </a:t>
            </a:r>
            <a:r>
              <a:rPr lang="en-US" b="1" dirty="0" smtClean="0"/>
              <a:t>return</a:t>
            </a:r>
            <a:r>
              <a:rPr lang="en-US" dirty="0" smtClean="0"/>
              <a:t> a logical </a:t>
            </a:r>
            <a:r>
              <a:rPr lang="en-US" b="1" dirty="0" smtClean="0"/>
              <a:t>outcome</a:t>
            </a:r>
            <a:r>
              <a:rPr lang="en-US" dirty="0" smtClean="0"/>
              <a:t> which is </a:t>
            </a:r>
            <a:r>
              <a:rPr lang="en-US" b="1" dirty="0" smtClean="0"/>
              <a:t>used by</a:t>
            </a:r>
            <a:r>
              <a:rPr lang="en-US" dirty="0" smtClean="0"/>
              <a:t> the Navigation System.</a:t>
            </a:r>
          </a:p>
          <a:p>
            <a:pPr marL="228600" indent="-228600">
              <a:buFontTx/>
              <a:buAutoNum type="arabicPeriod"/>
              <a:defRPr/>
            </a:pPr>
            <a:r>
              <a:rPr lang="en-US" dirty="0" smtClean="0"/>
              <a:t>The Navigation System uses the navigation rules defined in the configuration file (faces-config.xml) to </a:t>
            </a:r>
            <a:r>
              <a:rPr lang="en-US" b="1" dirty="0" smtClean="0"/>
              <a:t>select</a:t>
            </a:r>
            <a:r>
              <a:rPr lang="en-US" dirty="0" smtClean="0"/>
              <a:t> the next view to be displayed to the user.</a:t>
            </a:r>
          </a:p>
          <a:p>
            <a:pPr marL="228600" indent="-228600">
              <a:buFontTx/>
              <a:buAutoNum type="arabicPeriod"/>
              <a:defRPr/>
            </a:pPr>
            <a:r>
              <a:rPr lang="en-US" dirty="0" smtClean="0">
                <a:solidFill>
                  <a:srgbClr val="FF0000"/>
                </a:solidFill>
              </a:rPr>
              <a:t>The UI components are rendered on to the view </a:t>
            </a:r>
            <a:r>
              <a:rPr lang="en-US" b="1" dirty="0" smtClean="0">
                <a:solidFill>
                  <a:srgbClr val="FF0000"/>
                </a:solidFill>
              </a:rPr>
              <a:t>using renderer</a:t>
            </a:r>
          </a:p>
          <a:p>
            <a:pPr marL="228600" indent="-228600">
              <a:defRPr/>
            </a:pPr>
            <a:endParaRPr lang="en-US" b="1" dirty="0" smtClean="0">
              <a:solidFill>
                <a:srgbClr val="FF0000"/>
              </a:solidFill>
            </a:endParaRPr>
          </a:p>
          <a:p>
            <a:pPr marL="228600" indent="-228600">
              <a:defRPr/>
            </a:pPr>
            <a:r>
              <a:rPr lang="en-US" b="1" dirty="0" smtClean="0">
                <a:solidFill>
                  <a:srgbClr val="FF0000"/>
                </a:solidFill>
              </a:rPr>
              <a:t>Some Definitions:</a:t>
            </a:r>
          </a:p>
          <a:p>
            <a:pPr>
              <a:defRPr/>
            </a:pPr>
            <a:r>
              <a:rPr lang="en-US" b="1" dirty="0" smtClean="0">
                <a:solidFill>
                  <a:srgbClr val="FF0000"/>
                </a:solidFill>
              </a:rPr>
              <a:t>UI Component: </a:t>
            </a:r>
            <a:r>
              <a:rPr lang="en-US" dirty="0" smtClean="0">
                <a:latin typeface="+mn-lt"/>
              </a:rPr>
              <a:t>A stateful object, maintained on the server, that provides specific functionality for interacting with end users. UI components are JavaBeans with properties, methods, and events. They are organized into a view, which is a tree of components usually displayed as a page</a:t>
            </a:r>
          </a:p>
          <a:p>
            <a:pPr>
              <a:defRPr/>
            </a:pPr>
            <a:endParaRPr lang="en-US" b="1" dirty="0" smtClean="0">
              <a:solidFill>
                <a:srgbClr val="FF0000"/>
              </a:solidFill>
            </a:endParaRPr>
          </a:p>
          <a:p>
            <a:pPr>
              <a:defRPr/>
            </a:pPr>
            <a:r>
              <a:rPr lang="en-US" b="1" dirty="0" smtClean="0">
                <a:solidFill>
                  <a:srgbClr val="FF0000"/>
                </a:solidFill>
              </a:rPr>
              <a:t>Renderers</a:t>
            </a:r>
            <a:r>
              <a:rPr lang="en-US" dirty="0" smtClean="0">
                <a:solidFill>
                  <a:srgbClr val="FF0000"/>
                </a:solidFill>
              </a:rPr>
              <a:t>: Renderers are r</a:t>
            </a:r>
            <a:r>
              <a:rPr lang="en-US" dirty="0" smtClean="0">
                <a:latin typeface="+mn-lt"/>
              </a:rPr>
              <a:t>esponsible for displaying  UI components and in translating user’s input into the respective component's value. Renderers are usually designed to work with one or more UI components, and a UI component can be associated with many different</a:t>
            </a:r>
          </a:p>
          <a:p>
            <a:pPr>
              <a:defRPr/>
            </a:pPr>
            <a:r>
              <a:rPr lang="en-US" dirty="0" smtClean="0">
                <a:latin typeface="+mn-lt"/>
              </a:rPr>
              <a:t>Renderers. </a:t>
            </a:r>
            <a:endParaRPr 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73BB8F8A-3B31-4C6E-9BAA-2DA7CE8055F7}" type="slidenum">
              <a:rPr lang="en-US" i="0" smtClean="0"/>
              <a:pPr eaLnBrk="1" hangingPunct="1"/>
              <a:t>3</a:t>
            </a:fld>
            <a:endParaRPr lang="en-US" i="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Note:</a:t>
            </a:r>
          </a:p>
          <a:p>
            <a:pPr eaLnBrk="1" hangingPunct="1">
              <a:spcBef>
                <a:spcPct val="0"/>
              </a:spcBef>
            </a:pPr>
            <a:r>
              <a:rPr lang="en-US" smtClean="0">
                <a:latin typeface="Arial" pitchFamily="34" charset="0"/>
              </a:rPr>
              <a:t>Only components that implement ActionSource/ActionSource2 </a:t>
            </a:r>
            <a:r>
              <a:rPr lang="en-US" b="1" smtClean="0">
                <a:latin typeface="Arial" pitchFamily="34" charset="0"/>
              </a:rPr>
              <a:t>behavioral</a:t>
            </a:r>
            <a:r>
              <a:rPr lang="en-US" smtClean="0">
                <a:latin typeface="Arial" pitchFamily="34" charset="0"/>
              </a:rPr>
              <a:t> interface can generate Action Events.</a:t>
            </a:r>
          </a:p>
          <a:p>
            <a:pPr eaLnBrk="1" hangingPunct="1">
              <a:spcBef>
                <a:spcPct val="0"/>
              </a:spcBef>
            </a:pPr>
            <a:r>
              <a:rPr lang="en-US" smtClean="0">
                <a:latin typeface="Arial" pitchFamily="34" charset="0"/>
              </a:rPr>
              <a:t>So we can use </a:t>
            </a:r>
            <a:r>
              <a:rPr lang="en-US" b="1" smtClean="0">
                <a:latin typeface="Arial" pitchFamily="34" charset="0"/>
              </a:rPr>
              <a:t>“action”</a:t>
            </a:r>
            <a:r>
              <a:rPr lang="en-US" smtClean="0">
                <a:latin typeface="Arial" pitchFamily="34" charset="0"/>
              </a:rPr>
              <a:t> and </a:t>
            </a:r>
            <a:r>
              <a:rPr lang="en-US" b="1" smtClean="0">
                <a:latin typeface="Arial" pitchFamily="34" charset="0"/>
              </a:rPr>
              <a:t>“actionListener”</a:t>
            </a:r>
            <a:r>
              <a:rPr lang="en-US" smtClean="0">
                <a:latin typeface="Arial" pitchFamily="34" charset="0"/>
              </a:rPr>
              <a:t> attributes only with tags that represent the components implementing ActionSource/ActionSource2 (for e.g. commandButton and commandLink).</a:t>
            </a:r>
          </a:p>
          <a:p>
            <a:endParaRPr lang="en-US" b="1" smtClean="0">
              <a:latin typeface="Arial" pitchFamily="34" charset="0"/>
            </a:endParaRPr>
          </a:p>
          <a:p>
            <a:endParaRPr lang="en-US" smtClean="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F407E0EA-24EC-45CC-84A1-B913DBC10247}" type="slidenum">
              <a:rPr lang="en-US" i="0" smtClean="0"/>
              <a:pPr eaLnBrk="1" hangingPunct="1"/>
              <a:t>25</a:t>
            </a:fld>
            <a:endParaRPr lang="en-US" i="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sz="2800" b="1" dirty="0" smtClean="0"/>
              <a:t>Action Listeners /methods are of two types </a:t>
            </a:r>
          </a:p>
          <a:p>
            <a:pPr>
              <a:defRPr/>
            </a:pPr>
            <a:endParaRPr lang="en-US" sz="2800" b="1" dirty="0" smtClean="0"/>
          </a:p>
          <a:p>
            <a:pPr marL="514350" indent="-514350">
              <a:defRPr/>
            </a:pPr>
            <a:r>
              <a:rPr lang="en-US" sz="2800" b="1" dirty="0" smtClean="0"/>
              <a:t>1.</a:t>
            </a:r>
            <a:r>
              <a:rPr lang="en-US" sz="2800" dirty="0" smtClean="0"/>
              <a:t>That decide application’s navigation, these methods are referenced from action attribute of the component tag.</a:t>
            </a:r>
          </a:p>
          <a:p>
            <a:pPr marL="514350" indent="-514350">
              <a:defRPr/>
            </a:pPr>
            <a:r>
              <a:rPr lang="en-US" sz="2800" dirty="0" smtClean="0"/>
              <a:t>The action handlers defined in the backing beans have a signature: </a:t>
            </a:r>
          </a:p>
          <a:p>
            <a:pPr marL="514350" indent="-514350">
              <a:defRPr/>
            </a:pPr>
            <a:r>
              <a:rPr lang="en-US" sz="2800" dirty="0" smtClean="0"/>
              <a:t>public String methodName(){….return “success”;}</a:t>
            </a:r>
          </a:p>
          <a:p>
            <a:pPr marL="514350" indent="-514350">
              <a:defRPr/>
            </a:pPr>
            <a:r>
              <a:rPr lang="en-US" sz="2800" dirty="0" smtClean="0"/>
              <a:t>Refer to the login example discussed earlier for details about using action method.</a:t>
            </a:r>
          </a:p>
          <a:p>
            <a:pPr>
              <a:defRPr/>
            </a:pPr>
            <a:endParaRPr lang="en-US" sz="2800" dirty="0" smtClean="0"/>
          </a:p>
          <a:p>
            <a:pPr>
              <a:defRPr/>
            </a:pPr>
            <a:r>
              <a:rPr lang="en-US" sz="2800" b="1" dirty="0" smtClean="0"/>
              <a:t>2</a:t>
            </a:r>
            <a:r>
              <a:rPr lang="en-US" sz="2800" dirty="0" smtClean="0"/>
              <a:t>. That manipulates UI components on the current view (The view from which the request was sent)</a:t>
            </a:r>
          </a:p>
          <a:p>
            <a:pPr>
              <a:defRPr/>
            </a:pPr>
            <a:r>
              <a:rPr lang="en-US" sz="2800" dirty="0" smtClean="0"/>
              <a:t>ActionEvent is present in the package javax.faces.event</a:t>
            </a:r>
            <a:endParaRPr lang="en-US" sz="2400" dirty="0" smtClean="0"/>
          </a:p>
          <a:p>
            <a:pPr>
              <a:defRPr/>
            </a:pPr>
            <a:r>
              <a:rPr lang="en-US" sz="2800" dirty="0" smtClean="0"/>
              <a:t>ActionEvent has a getComponent method that lets us to obtain the UIComponent reference.</a:t>
            </a:r>
            <a:endParaRPr lang="en-US" sz="2400" dirty="0" smtClean="0"/>
          </a:p>
          <a:p>
            <a:pPr>
              <a:defRPr/>
            </a:pPr>
            <a:r>
              <a:rPr lang="en-US" sz="2800" dirty="0" smtClean="0"/>
              <a:t>From the UIComponent, we can get the id of the component, renderer, and other low-level information.</a:t>
            </a:r>
          </a:p>
          <a:p>
            <a:pPr>
              <a:defRPr/>
            </a:pPr>
            <a:endParaRPr lang="en-US" sz="2400" dirty="0" smtClean="0"/>
          </a:p>
          <a:p>
            <a:pPr eaLnBrk="1" fontAlgn="auto" hangingPunct="1">
              <a:spcBef>
                <a:spcPts val="0"/>
              </a:spcBef>
              <a:spcAft>
                <a:spcPts val="0"/>
              </a:spcAft>
              <a:defRPr/>
            </a:pPr>
            <a:r>
              <a:rPr lang="en-US" sz="2400" b="1" dirty="0" smtClean="0"/>
              <a:t>UI component manipulation demo using actionlistener is not covered in this course.</a:t>
            </a:r>
          </a:p>
          <a:p>
            <a:pPr>
              <a:defRPr/>
            </a:pPr>
            <a:endParaRPr lang="en-US" sz="2400" dirty="0" smtClean="0"/>
          </a:p>
          <a:p>
            <a:pPr>
              <a:defRPr/>
            </a:pPr>
            <a:endParaRPr lang="en-US" sz="2800" dirty="0"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770DAAC1-863F-4CEF-A6B8-74E819C788F4}" type="slidenum">
              <a:rPr lang="en-US" i="0" smtClean="0"/>
              <a:pPr eaLnBrk="1" hangingPunct="1"/>
              <a:t>26</a:t>
            </a:fld>
            <a:endParaRPr lang="en-US" i="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Value Change Events can be fired by UI components which are </a:t>
            </a:r>
            <a:r>
              <a:rPr lang="en-US" b="1" smtClean="0">
                <a:latin typeface="Arial" pitchFamily="34" charset="0"/>
              </a:rPr>
              <a:t>editable,</a:t>
            </a:r>
            <a:r>
              <a:rPr lang="en-US" smtClean="0">
                <a:latin typeface="Arial" pitchFamily="34" charset="0"/>
              </a:rPr>
              <a:t> like combo boxes, checkboxes, radio buttons, text boxes, drop-down lists etc.,.</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59678BAD-5D98-4469-8C02-6B41BBA88B0C}" type="slidenum">
              <a:rPr lang="en-US" i="0" smtClean="0"/>
              <a:pPr eaLnBrk="1" hangingPunct="1"/>
              <a:t>27</a:t>
            </a:fld>
            <a:endParaRPr lang="en-US" i="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5F922B3-D591-4C97-BF19-1AEA7C3F2F1C}" type="slidenum">
              <a:rPr lang="en-US" i="0" smtClean="0"/>
              <a:pPr eaLnBrk="1" hangingPunct="1"/>
              <a:t>30</a:t>
            </a:fld>
            <a:endParaRPr lang="en-US" i="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48A6FB56-6535-4CC0-ABAD-A1D623CB87A7}" type="slidenum">
              <a:rPr lang="en-US" i="0" smtClean="0"/>
              <a:pPr eaLnBrk="1" hangingPunct="1"/>
              <a:t>36</a:t>
            </a:fld>
            <a:endParaRPr lang="en-US" i="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1ACABC8E-A307-45F5-82D7-09DF0ACBD6CF}" type="slidenum">
              <a:rPr lang="en-US" i="0" smtClean="0"/>
              <a:pPr eaLnBrk="1" hangingPunct="1"/>
              <a:t>41</a:t>
            </a:fld>
            <a:endParaRPr lang="en-US" i="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pitchFamily="34" charset="0"/>
              </a:rPr>
              <a:t>Method called in the action attribute should always return String value.</a:t>
            </a: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E02DBB83-40C1-4CBC-A5C4-1D4FB3E4E28C}" type="slidenum">
              <a:rPr lang="en-US" i="0" smtClean="0"/>
              <a:pPr eaLnBrk="1" hangingPunct="1"/>
              <a:t>42</a:t>
            </a:fld>
            <a:endParaRPr lang="en-US" i="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25FFEB6E-1615-49C3-B7A6-D6716E2DEE0E}" type="slidenum">
              <a:rPr lang="en-US" i="0" smtClean="0"/>
              <a:pPr eaLnBrk="1" hangingPunct="1"/>
              <a:t>44</a:t>
            </a:fld>
            <a:endParaRPr lang="en-US" i="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C9F1E2E1-9B4C-4C2B-B0B3-BAA86DF8F61E}" type="slidenum">
              <a:rPr lang="en-US" i="0" smtClean="0"/>
              <a:pPr eaLnBrk="1" hangingPunct="1"/>
              <a:t>45</a:t>
            </a:fld>
            <a:endParaRPr lang="en-US" i="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2E914C5-B1B1-43BB-AC6C-AB2C23D70797}" type="slidenum">
              <a:rPr lang="en-US" i="0" smtClean="0"/>
              <a:pPr eaLnBrk="1" hangingPunct="1"/>
              <a:t>4</a:t>
            </a:fld>
            <a:endParaRPr lang="en-US" i="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8EC6D879-0E90-46F5-9EAB-366302AA5FFC}" type="slidenum">
              <a:rPr lang="en-US" i="0" smtClean="0"/>
              <a:pPr eaLnBrk="1" hangingPunct="1"/>
              <a:t>5</a:t>
            </a:fld>
            <a:endParaRPr lang="en-US" i="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dirty="0" smtClean="0"/>
              <a:t>Few important UI component classes are listed below:</a:t>
            </a:r>
          </a:p>
          <a:p>
            <a:pPr>
              <a:defRPr/>
            </a:pPr>
            <a:endParaRPr lang="en-US" dirty="0" smtClean="0"/>
          </a:p>
          <a:p>
            <a:pPr>
              <a:defRPr/>
            </a:pPr>
            <a:r>
              <a:rPr lang="en-US" b="1" dirty="0" smtClean="0"/>
              <a:t>UICommand:</a:t>
            </a:r>
            <a:r>
              <a:rPr lang="en-US" dirty="0" smtClean="0"/>
              <a:t> Represents a control that fires actions when activated.</a:t>
            </a:r>
            <a:endParaRPr lang="en-US" sz="3600" dirty="0" smtClean="0"/>
          </a:p>
          <a:p>
            <a:pPr>
              <a:defRPr/>
            </a:pPr>
            <a:r>
              <a:rPr lang="en-US" b="1" dirty="0" smtClean="0"/>
              <a:t>UIForm</a:t>
            </a:r>
            <a:r>
              <a:rPr lang="en-US" dirty="0" smtClean="0"/>
              <a:t>: Encapsulates a group of controls that submit data to the application. This component is analogous to the form tag in HTML.</a:t>
            </a:r>
            <a:endParaRPr lang="en-US" sz="3600" dirty="0" smtClean="0"/>
          </a:p>
          <a:p>
            <a:pPr>
              <a:defRPr/>
            </a:pPr>
            <a:r>
              <a:rPr lang="en-US" b="1" dirty="0" smtClean="0"/>
              <a:t>UIOutput:</a:t>
            </a:r>
            <a:r>
              <a:rPr lang="en-US" dirty="0" smtClean="0"/>
              <a:t> Displays data output on a page.</a:t>
            </a:r>
            <a:endParaRPr lang="en-US" sz="3600" dirty="0" smtClean="0"/>
          </a:p>
          <a:p>
            <a:pPr>
              <a:defRPr/>
            </a:pPr>
            <a:r>
              <a:rPr lang="en-US" b="1" dirty="0" smtClean="0"/>
              <a:t>UIInput:</a:t>
            </a:r>
            <a:r>
              <a:rPr lang="en-US" dirty="0" smtClean="0"/>
              <a:t> Takes data input from a user. This class is a subclass of UIOutput.</a:t>
            </a:r>
            <a:endParaRPr lang="en-US" sz="3600" dirty="0" smtClean="0"/>
          </a:p>
          <a:p>
            <a:pPr>
              <a:defRPr/>
            </a:pPr>
            <a:r>
              <a:rPr lang="en-US" b="1" dirty="0" smtClean="0"/>
              <a:t>UIMessage:</a:t>
            </a:r>
            <a:r>
              <a:rPr lang="en-US" dirty="0" smtClean="0"/>
              <a:t> Displays a localized message.</a:t>
            </a:r>
            <a:endParaRPr lang="en-US" sz="3600" dirty="0" smtClean="0"/>
          </a:p>
          <a:p>
            <a:pPr>
              <a:defRPr/>
            </a:pPr>
            <a:r>
              <a:rPr lang="en-US" b="1" dirty="0" smtClean="0"/>
              <a:t>UISelectItem:</a:t>
            </a:r>
            <a:r>
              <a:rPr lang="en-US" dirty="0" smtClean="0"/>
              <a:t> Represents a single item in a set of items.</a:t>
            </a:r>
            <a:endParaRPr lang="en-US" sz="3600" dirty="0" smtClean="0"/>
          </a:p>
          <a:p>
            <a:pPr>
              <a:defRPr/>
            </a:pPr>
            <a:r>
              <a:rPr lang="en-US" b="1" dirty="0" smtClean="0"/>
              <a:t>UISelectItems:</a:t>
            </a:r>
            <a:r>
              <a:rPr lang="en-US" dirty="0" smtClean="0"/>
              <a:t> Represents an entire set of items.</a:t>
            </a:r>
            <a:endParaRPr lang="en-US" sz="3600" dirty="0" smtClean="0"/>
          </a:p>
          <a:p>
            <a:pPr>
              <a:defRPr/>
            </a:pPr>
            <a:r>
              <a:rPr lang="en-US" b="1" dirty="0" smtClean="0"/>
              <a:t>UISelectMany:</a:t>
            </a:r>
            <a:r>
              <a:rPr lang="en-US" dirty="0" smtClean="0"/>
              <a:t> Allows a user to select multiple items from a group of items. This class is a subclass of UIInput.</a:t>
            </a:r>
            <a:endParaRPr lang="en-US" sz="3600" dirty="0" smtClean="0"/>
          </a:p>
          <a:p>
            <a:pPr>
              <a:defRPr/>
            </a:pPr>
            <a:r>
              <a:rPr lang="en-US" b="1" dirty="0" smtClean="0"/>
              <a:t>UISelectOne:</a:t>
            </a:r>
            <a:r>
              <a:rPr lang="en-US" dirty="0" smtClean="0"/>
              <a:t> Allows a user to select one item from a group of items. This class is a subclass of UIInput.</a:t>
            </a:r>
          </a:p>
          <a:p>
            <a:pPr>
              <a:defRPr/>
            </a:pPr>
            <a:endParaRPr lang="en-US" sz="3600" dirty="0" smtClean="0"/>
          </a:p>
          <a:p>
            <a:pPr>
              <a:defRPr/>
            </a:pPr>
            <a:r>
              <a:rPr lang="en-US" sz="3600" dirty="0" smtClean="0"/>
              <a:t>For more information on UI Component classes and their associated behavioral interfaces please refer to JSF API.</a:t>
            </a:r>
          </a:p>
          <a:p>
            <a:pPr>
              <a:defRPr/>
            </a:pPr>
            <a:endParaRPr 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61A6AF6-75B9-444B-8C84-FA12A084128C}" type="slidenum">
              <a:rPr lang="en-US" i="0" smtClean="0"/>
              <a:pPr eaLnBrk="1" hangingPunct="1"/>
              <a:t>6</a:t>
            </a:fld>
            <a:endParaRPr lang="en-US" i="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JSF HTML Tags can be categorized as below:</a:t>
            </a:r>
          </a:p>
          <a:p>
            <a:endParaRPr lang="en-US" smtClean="0">
              <a:latin typeface="Arial" pitchFamily="34" charset="0"/>
            </a:endParaRPr>
          </a:p>
          <a:p>
            <a:r>
              <a:rPr lang="en-US" smtClean="0">
                <a:latin typeface="Arial" pitchFamily="34" charset="0"/>
              </a:rPr>
              <a:t>Inputs (tags starting with input.. )</a:t>
            </a:r>
          </a:p>
          <a:p>
            <a:r>
              <a:rPr lang="en-US" smtClean="0">
                <a:latin typeface="Arial" pitchFamily="34" charset="0"/>
              </a:rPr>
              <a:t>Outputs (tags starting with output.. )</a:t>
            </a:r>
          </a:p>
          <a:p>
            <a:r>
              <a:rPr lang="en-US" smtClean="0">
                <a:latin typeface="Arial" pitchFamily="34" charset="0"/>
              </a:rPr>
              <a:t>Commands (commandButton and commandLink)</a:t>
            </a:r>
          </a:p>
          <a:p>
            <a:r>
              <a:rPr lang="en-US" smtClean="0">
                <a:latin typeface="Arial" pitchFamily="34" charset="0"/>
              </a:rPr>
              <a:t>Selections (checkbox, listbox, menu and radio. Tags starting with select..)</a:t>
            </a:r>
          </a:p>
          <a:p>
            <a:r>
              <a:rPr lang="en-US" smtClean="0">
                <a:latin typeface="Arial" pitchFamily="34" charset="0"/>
              </a:rPr>
              <a:t>Others (form, panelGrid etc)</a:t>
            </a:r>
          </a:p>
          <a:p>
            <a:endParaRPr lang="en-US" smtClean="0">
              <a:latin typeface="Arial"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9EC48F39-0EE7-42CB-BBA1-33801B714D09}" type="slidenum">
              <a:rPr lang="en-US" i="0" smtClean="0"/>
              <a:pPr eaLnBrk="1" hangingPunct="1"/>
              <a:t>7</a:t>
            </a:fld>
            <a:endParaRPr lang="en-US" i="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The attributes listed on the slide are available with all JSF HTML tags (UI Components) except for following:</a:t>
            </a:r>
          </a:p>
          <a:p>
            <a:r>
              <a:rPr lang="en-US" b="1" smtClean="0">
                <a:latin typeface="Arial" pitchFamily="34" charset="0"/>
              </a:rPr>
              <a:t>value</a:t>
            </a:r>
            <a:r>
              <a:rPr lang="en-US" smtClean="0">
                <a:latin typeface="Arial" pitchFamily="34" charset="0"/>
              </a:rPr>
              <a:t> attribute cannot be used with tags defined in others category(refer previous slide) e.g. &lt;h:form&gt;, &lt;h:message&gt;</a:t>
            </a:r>
          </a:p>
          <a:p>
            <a:r>
              <a:rPr lang="en-US" b="1" smtClean="0">
                <a:latin typeface="Arial" pitchFamily="34" charset="0"/>
              </a:rPr>
              <a:t>required</a:t>
            </a:r>
            <a:r>
              <a:rPr lang="en-US" smtClean="0">
                <a:latin typeface="Arial" pitchFamily="34" charset="0"/>
              </a:rPr>
              <a:t> attribute can be used only with inputs and selections </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C85BED1-15CB-4823-8931-9B0E2DEF2371}" type="slidenum">
              <a:rPr lang="en-US" i="0" smtClean="0"/>
              <a:pPr eaLnBrk="1" hangingPunct="1"/>
              <a:t>8</a:t>
            </a:fld>
            <a:endParaRPr lang="en-US" i="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mtClean="0">
                <a:latin typeface="Arial" pitchFamily="34" charset="0"/>
              </a:rPr>
              <a:t>Standard JSF implementation includes a standard HTML renderer kit for rendering components to an HTML client (browser)</a:t>
            </a:r>
          </a:p>
          <a:p>
            <a:pPr eaLnBrk="1" hangingPunct="1">
              <a:spcBef>
                <a:spcPct val="0"/>
              </a:spcBef>
            </a:pPr>
            <a:r>
              <a:rPr lang="en-US" b="1" smtClean="0">
                <a:latin typeface="Arial" pitchFamily="34" charset="0"/>
              </a:rPr>
              <a:t>Renderer Kit</a:t>
            </a:r>
          </a:p>
          <a:p>
            <a:pPr eaLnBrk="1" hangingPunct="1">
              <a:spcBef>
                <a:spcPct val="0"/>
              </a:spcBef>
            </a:pPr>
            <a:r>
              <a:rPr lang="en-US" smtClean="0">
                <a:latin typeface="Arial" pitchFamily="34" charset="0"/>
              </a:rPr>
              <a:t>The renderer kit defines the mapping between component classes and component tags appropriate for a particular client. It defines a set of Renderer classes for each component it supports. The Renderer class defines the way to output particular component. The standard JSF implementation includes a standard HTML render kit for rendering components to an HTML client. </a:t>
            </a:r>
          </a:p>
          <a:p>
            <a:endParaRPr lang="en-US" smtClean="0">
              <a:latin typeface="Arial"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B0913B8A-357B-4CBD-9048-016139CBD759}" type="slidenum">
              <a:rPr lang="en-US" i="0" smtClean="0"/>
              <a:pPr eaLnBrk="1" hangingPunct="1"/>
              <a:t>9</a:t>
            </a:fld>
            <a:endParaRPr lang="en-US" i="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fld id="{0D1E9C31-661C-4CB1-BAC0-559D58EC04A1}" type="slidenum">
              <a:rPr lang="en-US" i="0" smtClean="0"/>
              <a:pPr eaLnBrk="1" hangingPunct="1"/>
              <a:t>10</a:t>
            </a:fld>
            <a:endParaRPr lang="en-US" i="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3" y="12700"/>
            <a:ext cx="7455877"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282706"/>
            <a:ext cx="8229600" cy="4881563"/>
          </a:xfrm>
        </p:spPr>
        <p:txBody>
          <a:bodyPr/>
          <a:lstStyle/>
          <a:p>
            <a:pPr lvl="0"/>
            <a:endParaRPr lang="en-US" noProof="0" dirty="0" smtClean="0"/>
          </a:p>
        </p:txBody>
      </p:sp>
      <p:sp>
        <p:nvSpPr>
          <p:cNvPr id="4" name="Rectangle 10"/>
          <p:cNvSpPr>
            <a:spLocks noGrp="1" noChangeArrowheads="1"/>
          </p:cNvSpPr>
          <p:nvPr>
            <p:ph type="sldNum" sz="quarter" idx="10"/>
          </p:nvPr>
        </p:nvSpPr>
        <p:spPr>
          <a:ln/>
        </p:spPr>
        <p:txBody>
          <a:bodyPr/>
          <a:lstStyle>
            <a:lvl1pPr>
              <a:defRPr/>
            </a:lvl1pPr>
          </a:lstStyle>
          <a:p>
            <a:pPr>
              <a:defRPr/>
            </a:pPr>
            <a:fld id="{A4EDC48E-BB52-486C-954D-97D05326EBB9}" type="slidenum">
              <a:rPr lang="en-US"/>
              <a:pPr>
                <a:defRPr/>
              </a:pPr>
              <a:t>‹#›</a:t>
            </a:fld>
            <a:endParaRPr lang="en-US" dirty="0"/>
          </a:p>
        </p:txBody>
      </p:sp>
    </p:spTree>
    <p:extLst>
      <p:ext uri="{BB962C8B-B14F-4D97-AF65-F5344CB8AC3E}">
        <p14:creationId xmlns:p14="http://schemas.microsoft.com/office/powerpoint/2010/main" val="226262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defRPr/>
            </a:pPr>
            <a:r>
              <a:rPr lang="en-US" dirty="0" smtClean="0"/>
              <a:t>Recap of Day 3</a:t>
            </a:r>
          </a:p>
        </p:txBody>
      </p:sp>
      <p:sp>
        <p:nvSpPr>
          <p:cNvPr id="7171" name="Rectangle 5"/>
          <p:cNvSpPr>
            <a:spLocks noGrp="1" noChangeArrowheads="1"/>
          </p:cNvSpPr>
          <p:nvPr>
            <p:ph type="body" idx="1"/>
          </p:nvPr>
        </p:nvSpPr>
        <p:spPr>
          <a:xfrm>
            <a:off x="281354" y="1076325"/>
            <a:ext cx="8480181" cy="5324475"/>
          </a:xfrm>
        </p:spPr>
        <p:txBody>
          <a:bodyPr>
            <a:normAutofit fontScale="92500" lnSpcReduction="20000"/>
          </a:bodyPr>
          <a:lstStyle/>
          <a:p>
            <a:pPr algn="just" eaLnBrk="1" hangingPunct="1">
              <a:lnSpc>
                <a:spcPct val="90000"/>
              </a:lnSpc>
            </a:pPr>
            <a:r>
              <a:rPr lang="en-US" smtClean="0"/>
              <a:t>JSF is ____________ tier framework for developing  ______ applications, which follow   ______ design pattern. </a:t>
            </a:r>
          </a:p>
          <a:p>
            <a:pPr algn="just" eaLnBrk="1" hangingPunct="1">
              <a:lnSpc>
                <a:spcPct val="90000"/>
              </a:lnSpc>
            </a:pPr>
            <a:r>
              <a:rPr lang="en-US" smtClean="0"/>
              <a:t>In order to use JSTL in JSP, _______ element, _____ is required to be used, which has _____ and _______ attributes.</a:t>
            </a:r>
          </a:p>
          <a:p>
            <a:pPr algn="just" eaLnBrk="1" hangingPunct="1">
              <a:lnSpc>
                <a:spcPct val="90000"/>
              </a:lnSpc>
            </a:pPr>
            <a:r>
              <a:rPr lang="en-US" smtClean="0"/>
              <a:t>To display output on web browser _______ tag is used, to set attribute in a particular scope, ______ tag is used. Once attribute is removed using _________ tag, and we try to print it, what happens?</a:t>
            </a:r>
          </a:p>
          <a:p>
            <a:pPr algn="just" eaLnBrk="1" hangingPunct="1">
              <a:lnSpc>
                <a:spcPct val="90000"/>
              </a:lnSpc>
            </a:pPr>
            <a:r>
              <a:rPr lang="en-US" smtClean="0"/>
              <a:t>Conditional processing tags are  ______ and _______.</a:t>
            </a:r>
          </a:p>
          <a:p>
            <a:pPr algn="just" eaLnBrk="1" hangingPunct="1">
              <a:lnSpc>
                <a:spcPct val="90000"/>
              </a:lnSpc>
            </a:pPr>
            <a:r>
              <a:rPr lang="en-US" smtClean="0"/>
              <a:t>&lt;c:forEach&gt; is __________ tag.</a:t>
            </a:r>
          </a:p>
          <a:p>
            <a:pPr algn="just" eaLnBrk="1" hangingPunct="1">
              <a:lnSpc>
                <a:spcPct val="90000"/>
              </a:lnSpc>
            </a:pPr>
            <a:endParaRPr lang="en-US" smtClean="0"/>
          </a:p>
          <a:p>
            <a:pPr algn="just" eaLnBrk="1" hangingPunct="1">
              <a:lnSpc>
                <a:spcPct val="90000"/>
              </a:lnSpc>
            </a:pPr>
            <a:endParaRPr lang="en-US" smtClean="0"/>
          </a:p>
          <a:p>
            <a:pPr algn="just" eaLnBrk="1" hangingPunct="1">
              <a:lnSpc>
                <a:spcPct val="90000"/>
              </a:lnSpc>
            </a:pPr>
            <a:endParaRPr lang="en-US" smtClean="0"/>
          </a:p>
        </p:txBody>
      </p:sp>
      <p:sp>
        <p:nvSpPr>
          <p:cNvPr id="4" name="Slide Number Placeholder 3"/>
          <p:cNvSpPr>
            <a:spLocks noGrp="1"/>
          </p:cNvSpPr>
          <p:nvPr>
            <p:ph type="sldNum" sz="quarter" idx="10"/>
          </p:nvPr>
        </p:nvSpPr>
        <p:spPr/>
        <p:txBody>
          <a:bodyPr/>
          <a:lstStyle/>
          <a:p>
            <a:pPr>
              <a:defRPr/>
            </a:pPr>
            <a:fld id="{9DF19879-171E-4BEF-AB59-AFAFA97E455A}" type="slidenum">
              <a:rPr lang="en-US" smtClean="0"/>
              <a:pPr>
                <a:defRPr/>
              </a:pPr>
              <a:t>1</a:t>
            </a:fld>
            <a:endParaRPr lang="en-US" dirty="0"/>
          </a:p>
        </p:txBody>
      </p:sp>
      <p:sp>
        <p:nvSpPr>
          <p:cNvPr id="5" name="Rounded Rectangle 4"/>
          <p:cNvSpPr>
            <a:spLocks noChangeArrowheads="1"/>
          </p:cNvSpPr>
          <p:nvPr/>
        </p:nvSpPr>
        <p:spPr bwMode="auto">
          <a:xfrm>
            <a:off x="1841990" y="1047750"/>
            <a:ext cx="2193680" cy="382588"/>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presentation</a:t>
            </a:r>
          </a:p>
        </p:txBody>
      </p:sp>
      <p:sp>
        <p:nvSpPr>
          <p:cNvPr id="6" name="Rounded Rectangle 5"/>
          <p:cNvSpPr>
            <a:spLocks noChangeArrowheads="1"/>
          </p:cNvSpPr>
          <p:nvPr/>
        </p:nvSpPr>
        <p:spPr bwMode="auto">
          <a:xfrm>
            <a:off x="583223" y="1446214"/>
            <a:ext cx="1211874" cy="352425"/>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web</a:t>
            </a:r>
          </a:p>
        </p:txBody>
      </p:sp>
      <p:sp>
        <p:nvSpPr>
          <p:cNvPr id="7" name="Rounded Rectangle 6"/>
          <p:cNvSpPr>
            <a:spLocks noChangeArrowheads="1"/>
          </p:cNvSpPr>
          <p:nvPr/>
        </p:nvSpPr>
        <p:spPr bwMode="auto">
          <a:xfrm>
            <a:off x="6340720" y="1482725"/>
            <a:ext cx="1211873" cy="350838"/>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MVC</a:t>
            </a:r>
          </a:p>
        </p:txBody>
      </p:sp>
      <p:sp>
        <p:nvSpPr>
          <p:cNvPr id="8" name="Rounded Rectangle 7"/>
          <p:cNvSpPr>
            <a:spLocks noChangeArrowheads="1"/>
          </p:cNvSpPr>
          <p:nvPr/>
        </p:nvSpPr>
        <p:spPr bwMode="auto">
          <a:xfrm>
            <a:off x="5008685" y="2244725"/>
            <a:ext cx="1421423" cy="431800"/>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directive</a:t>
            </a:r>
          </a:p>
        </p:txBody>
      </p:sp>
      <p:sp>
        <p:nvSpPr>
          <p:cNvPr id="9" name="Rounded Rectangle 8"/>
          <p:cNvSpPr>
            <a:spLocks noChangeArrowheads="1"/>
          </p:cNvSpPr>
          <p:nvPr/>
        </p:nvSpPr>
        <p:spPr bwMode="auto">
          <a:xfrm>
            <a:off x="5693020" y="2709864"/>
            <a:ext cx="983273" cy="365125"/>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uri</a:t>
            </a:r>
          </a:p>
        </p:txBody>
      </p:sp>
      <p:sp>
        <p:nvSpPr>
          <p:cNvPr id="10" name="Rounded Rectangle 9"/>
          <p:cNvSpPr>
            <a:spLocks noChangeArrowheads="1"/>
          </p:cNvSpPr>
          <p:nvPr/>
        </p:nvSpPr>
        <p:spPr bwMode="auto">
          <a:xfrm>
            <a:off x="7551128" y="2727326"/>
            <a:ext cx="984738" cy="334963"/>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prefix</a:t>
            </a:r>
          </a:p>
        </p:txBody>
      </p:sp>
      <p:sp>
        <p:nvSpPr>
          <p:cNvPr id="11" name="Rounded Rectangle 10"/>
          <p:cNvSpPr>
            <a:spLocks noChangeArrowheads="1"/>
          </p:cNvSpPr>
          <p:nvPr/>
        </p:nvSpPr>
        <p:spPr bwMode="auto">
          <a:xfrm>
            <a:off x="6285036" y="3509963"/>
            <a:ext cx="1280746" cy="433387"/>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&lt;c:out&gt;</a:t>
            </a:r>
          </a:p>
        </p:txBody>
      </p:sp>
      <p:sp>
        <p:nvSpPr>
          <p:cNvPr id="12" name="Rounded Rectangle 11"/>
          <p:cNvSpPr>
            <a:spLocks noChangeArrowheads="1"/>
          </p:cNvSpPr>
          <p:nvPr/>
        </p:nvSpPr>
        <p:spPr bwMode="auto">
          <a:xfrm>
            <a:off x="6808177" y="4022725"/>
            <a:ext cx="1282212" cy="338138"/>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&lt;c:set&gt;</a:t>
            </a:r>
          </a:p>
        </p:txBody>
      </p:sp>
      <p:sp>
        <p:nvSpPr>
          <p:cNvPr id="13" name="Rounded Rectangle 12"/>
          <p:cNvSpPr>
            <a:spLocks noChangeArrowheads="1"/>
          </p:cNvSpPr>
          <p:nvPr/>
        </p:nvSpPr>
        <p:spPr bwMode="auto">
          <a:xfrm>
            <a:off x="7088066" y="4371976"/>
            <a:ext cx="1781908" cy="315913"/>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&lt;c:remove&gt;</a:t>
            </a:r>
          </a:p>
        </p:txBody>
      </p:sp>
      <p:sp>
        <p:nvSpPr>
          <p:cNvPr id="14" name="Rounded Rectangle 13"/>
          <p:cNvSpPr>
            <a:spLocks noChangeArrowheads="1"/>
          </p:cNvSpPr>
          <p:nvPr/>
        </p:nvSpPr>
        <p:spPr bwMode="auto">
          <a:xfrm>
            <a:off x="5353051" y="5189539"/>
            <a:ext cx="1282211" cy="338137"/>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&lt;c:if&gt;</a:t>
            </a:r>
          </a:p>
        </p:txBody>
      </p:sp>
      <p:sp>
        <p:nvSpPr>
          <p:cNvPr id="15" name="Rounded Rectangle 14"/>
          <p:cNvSpPr>
            <a:spLocks noChangeArrowheads="1"/>
          </p:cNvSpPr>
          <p:nvPr/>
        </p:nvSpPr>
        <p:spPr bwMode="auto">
          <a:xfrm>
            <a:off x="7212624" y="5192713"/>
            <a:ext cx="1931377" cy="342900"/>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&lt;c:choose&gt;</a:t>
            </a:r>
          </a:p>
        </p:txBody>
      </p:sp>
      <p:sp>
        <p:nvSpPr>
          <p:cNvPr id="16" name="Rounded Rectangle 15"/>
          <p:cNvSpPr>
            <a:spLocks noChangeArrowheads="1"/>
          </p:cNvSpPr>
          <p:nvPr/>
        </p:nvSpPr>
        <p:spPr bwMode="auto">
          <a:xfrm>
            <a:off x="2885343" y="5675313"/>
            <a:ext cx="1733550" cy="360362"/>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looping</a:t>
            </a:r>
          </a:p>
        </p:txBody>
      </p:sp>
      <p:sp>
        <p:nvSpPr>
          <p:cNvPr id="17" name="Rounded Rectangle 16"/>
          <p:cNvSpPr>
            <a:spLocks noChangeArrowheads="1"/>
          </p:cNvSpPr>
          <p:nvPr/>
        </p:nvSpPr>
        <p:spPr bwMode="auto">
          <a:xfrm>
            <a:off x="7620000" y="2227263"/>
            <a:ext cx="1249974" cy="468312"/>
          </a:xfrm>
          <a:prstGeom prst="roundRect">
            <a:avLst>
              <a:gd name="adj" fmla="val 16667"/>
            </a:avLst>
          </a:prstGeom>
          <a:solidFill>
            <a:schemeClr val="accent1"/>
          </a:solidFill>
          <a:ln w="9525" algn="ctr">
            <a:solidFill>
              <a:schemeClr val="tx1"/>
            </a:solidFill>
            <a:round/>
            <a:headEnd/>
            <a:tailEnd/>
          </a:ln>
        </p:spPr>
        <p:txBody>
          <a:bodyPr anchor="ctr" anchorCtr="1"/>
          <a:lstStyle/>
          <a:p>
            <a:pPr algn="ctr"/>
            <a:r>
              <a:rPr lang="en-US" sz="2400" b="1" i="0"/>
              <a:t>taglib</a:t>
            </a:r>
          </a:p>
        </p:txBody>
      </p:sp>
    </p:spTree>
    <p:extLst>
      <p:ext uri="{BB962C8B-B14F-4D97-AF65-F5344CB8AC3E}">
        <p14:creationId xmlns:p14="http://schemas.microsoft.com/office/powerpoint/2010/main" val="333543924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1371600"/>
            <a:ext cx="8991600" cy="1371600"/>
          </a:xfr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lstStyle/>
          <a:p>
            <a:pPr marL="0" eaLnBrk="1" hangingPunct="1">
              <a:spcBef>
                <a:spcPct val="0"/>
              </a:spcBef>
              <a:buFont typeface="Wingdings" pitchFamily="2" charset="2"/>
              <a:buNone/>
              <a:defRPr/>
            </a:pPr>
            <a:r>
              <a:rPr lang="en-US" sz="1800" b="1" kern="1200" dirty="0" smtClean="0"/>
              <a:t>&lt;h:commandButton id="login" value="Login" 							action="#{loginBean.authenticate}” /&gt;</a:t>
            </a:r>
          </a:p>
          <a:p>
            <a:pPr marL="0" eaLnBrk="1" hangingPunct="1">
              <a:spcBef>
                <a:spcPct val="0"/>
              </a:spcBef>
              <a:buFont typeface="Wingdings" pitchFamily="2" charset="2"/>
              <a:buNone/>
              <a:defRPr/>
            </a:pPr>
            <a:r>
              <a:rPr lang="en-US" sz="1800" b="1" kern="1200" dirty="0" smtClean="0"/>
              <a:t>&lt;h:commandLink id="login" value=" Login " 								action="#{loginBean.authenticate}” /&gt;</a:t>
            </a:r>
            <a:endParaRPr lang="en-US" sz="1800" b="1" kern="1200" dirty="0"/>
          </a:p>
        </p:txBody>
      </p:sp>
      <p:sp>
        <p:nvSpPr>
          <p:cNvPr id="17" name="Slide Number Placeholder 16"/>
          <p:cNvSpPr>
            <a:spLocks noGrp="1"/>
          </p:cNvSpPr>
          <p:nvPr>
            <p:ph type="sldNum" sz="quarter" idx="10"/>
          </p:nvPr>
        </p:nvSpPr>
        <p:spPr/>
        <p:txBody>
          <a:bodyPr/>
          <a:lstStyle/>
          <a:p>
            <a:pPr>
              <a:defRPr/>
            </a:pPr>
            <a:fld id="{BFEDE384-470F-49B8-99FB-9ECC36F0B8F0}" type="slidenum">
              <a:rPr lang="en-US" smtClean="0"/>
              <a:pPr>
                <a:defRPr/>
              </a:pPr>
              <a:t>10</a:t>
            </a:fld>
            <a:endParaRPr lang="en-US" dirty="0"/>
          </a:p>
        </p:txBody>
      </p:sp>
      <p:sp>
        <p:nvSpPr>
          <p:cNvPr id="19" name="Title 1"/>
          <p:cNvSpPr>
            <a:spLocks noGrp="1"/>
          </p:cNvSpPr>
          <p:nvPr>
            <p:ph type="title"/>
          </p:nvPr>
        </p:nvSpPr>
        <p:spPr>
          <a:xfrm>
            <a:off x="-1" y="0"/>
            <a:ext cx="9127881" cy="711200"/>
          </a:xfrm>
          <a:solidFill>
            <a:schemeClr val="accent4">
              <a:lumMod val="20000"/>
              <a:lumOff val="80000"/>
            </a:schemeClr>
          </a:solidFill>
        </p:spPr>
        <p:txBody>
          <a:bodyPr>
            <a:normAutofit fontScale="90000"/>
          </a:bodyPr>
          <a:lstStyle/>
          <a:p>
            <a:pPr>
              <a:defRPr/>
            </a:pPr>
            <a:r>
              <a:rPr lang="en-US" dirty="0" smtClean="0"/>
              <a:t>UI Component Rendering contd..</a:t>
            </a:r>
            <a:endParaRPr lang="en-US" dirty="0"/>
          </a:p>
        </p:txBody>
      </p:sp>
      <p:pic>
        <p:nvPicPr>
          <p:cNvPr id="163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95625"/>
            <a:ext cx="9127881"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685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Appearance of few UI Components</a:t>
            </a:r>
            <a:endParaRPr lang="en-US" dirty="0"/>
          </a:p>
        </p:txBody>
      </p:sp>
      <p:sp>
        <p:nvSpPr>
          <p:cNvPr id="4" name="Slide Number Placeholder 3"/>
          <p:cNvSpPr>
            <a:spLocks noGrp="1"/>
          </p:cNvSpPr>
          <p:nvPr>
            <p:ph type="sldNum" sz="quarter" idx="10"/>
          </p:nvPr>
        </p:nvSpPr>
        <p:spPr/>
        <p:txBody>
          <a:bodyPr/>
          <a:lstStyle/>
          <a:p>
            <a:pPr>
              <a:defRPr/>
            </a:pPr>
            <a:fld id="{2D5096CF-B96D-4901-BF17-7119AEABB788}" type="slidenum">
              <a:rPr lang="en-US" smtClean="0"/>
              <a:pPr>
                <a:defRPr/>
              </a:pPr>
              <a:t>11</a:t>
            </a:fld>
            <a:endParaRPr lang="en-US" dirty="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63664"/>
            <a:ext cx="8528538" cy="488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nvGraphicFramePr>
        <p:xfrm>
          <a:off x="228600" y="1430338"/>
          <a:ext cx="8534400" cy="584200"/>
        </p:xfrm>
        <a:graphic>
          <a:graphicData uri="http://schemas.openxmlformats.org/drawingml/2006/table">
            <a:tbl>
              <a:tblPr firstRow="1" bandRow="1">
                <a:tableStyleId>{93296810-A885-4BE3-A3E7-6D5BEEA58F35}</a:tableStyleId>
              </a:tblPr>
              <a:tblGrid>
                <a:gridCol w="1828800"/>
                <a:gridCol w="3429000"/>
                <a:gridCol w="3276600"/>
              </a:tblGrid>
              <a:tr h="584200">
                <a:tc>
                  <a:txBody>
                    <a:bodyPr/>
                    <a:lstStyle/>
                    <a:p>
                      <a:r>
                        <a:rPr lang="en-US" sz="2400" dirty="0" smtClean="0"/>
                        <a:t>TYPE</a:t>
                      </a:r>
                      <a:endParaRPr lang="en-US" sz="2400" dirty="0"/>
                    </a:p>
                  </a:txBody>
                  <a:tcPr anchor="ctr" anchorCtr="1"/>
                </a:tc>
                <a:tc>
                  <a:txBody>
                    <a:bodyPr/>
                    <a:lstStyle/>
                    <a:p>
                      <a:r>
                        <a:rPr lang="en-US" sz="2400" dirty="0" smtClean="0"/>
                        <a:t>APPEARANCE</a:t>
                      </a:r>
                      <a:endParaRPr lang="en-US" sz="2400" dirty="0"/>
                    </a:p>
                  </a:txBody>
                  <a:tcPr anchor="ctr" anchorCtr="1"/>
                </a:tc>
                <a:tc>
                  <a:txBody>
                    <a:bodyPr/>
                    <a:lstStyle/>
                    <a:p>
                      <a:r>
                        <a:rPr lang="en-US" sz="2400" dirty="0" smtClean="0"/>
                        <a:t>TAG</a:t>
                      </a:r>
                      <a:endParaRPr lang="en-US" sz="2400" dirty="0"/>
                    </a:p>
                  </a:txBody>
                  <a:tcPr anchor="ctr" anchorCtr="1"/>
                </a:tc>
              </a:tr>
            </a:tbl>
          </a:graphicData>
        </a:graphic>
      </p:graphicFrame>
    </p:spTree>
    <p:extLst>
      <p:ext uri="{BB962C8B-B14F-4D97-AF65-F5344CB8AC3E}">
        <p14:creationId xmlns:p14="http://schemas.microsoft.com/office/powerpoint/2010/main" val="711672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28760" cy="685800"/>
          </a:xfrm>
          <a:solidFill>
            <a:schemeClr val="accent4">
              <a:lumMod val="20000"/>
              <a:lumOff val="80000"/>
            </a:schemeClr>
          </a:solidFill>
        </p:spPr>
        <p:txBody>
          <a:bodyPr>
            <a:normAutofit fontScale="90000"/>
          </a:bodyPr>
          <a:lstStyle/>
          <a:p>
            <a:pPr>
              <a:defRPr/>
            </a:pPr>
            <a:r>
              <a:rPr lang="en-US" dirty="0" smtClean="0"/>
              <a:t>List of few JSF HTML tags</a:t>
            </a:r>
            <a:endParaRPr lang="en-US" dirty="0"/>
          </a:p>
        </p:txBody>
      </p:sp>
      <p:graphicFrame>
        <p:nvGraphicFramePr>
          <p:cNvPr id="5" name="Content Placeholder 4"/>
          <p:cNvGraphicFramePr>
            <a:graphicFrameLocks noGrp="1"/>
          </p:cNvGraphicFramePr>
          <p:nvPr>
            <p:ph idx="1"/>
          </p:nvPr>
        </p:nvGraphicFramePr>
        <p:xfrm>
          <a:off x="76200" y="1208089"/>
          <a:ext cx="8991600" cy="4800599"/>
        </p:xfrm>
        <a:graphic>
          <a:graphicData uri="http://schemas.openxmlformats.org/drawingml/2006/table">
            <a:tbl>
              <a:tblPr firstRow="1" bandRow="1">
                <a:tableStyleId>{5C22544A-7EE6-4342-B048-85BDC9FD1C3A}</a:tableStyleId>
              </a:tblPr>
              <a:tblGrid>
                <a:gridCol w="1600200"/>
                <a:gridCol w="2362200"/>
                <a:gridCol w="2743200"/>
                <a:gridCol w="2286000"/>
              </a:tblGrid>
              <a:tr h="592666">
                <a:tc>
                  <a:txBody>
                    <a:bodyPr/>
                    <a:lstStyle/>
                    <a:p>
                      <a:pPr marL="0" algn="ctr" defTabSz="914400" rtl="0" eaLnBrk="1" latinLnBrk="0" hangingPunct="1"/>
                      <a:r>
                        <a:rPr lang="en-US" sz="2400" b="1" kern="1200" dirty="0" smtClean="0">
                          <a:solidFill>
                            <a:srgbClr val="002060"/>
                          </a:solidFill>
                          <a:latin typeface="+mn-lt"/>
                          <a:ea typeface="+mn-ea"/>
                          <a:cs typeface="+mn-cs"/>
                        </a:rPr>
                        <a:t>Tag</a:t>
                      </a:r>
                    </a:p>
                  </a:txBody>
                  <a:tcPr anchor="ctr"/>
                </a:tc>
                <a:tc>
                  <a:txBody>
                    <a:bodyPr/>
                    <a:lstStyle/>
                    <a:p>
                      <a:pPr marL="0" algn="ctr" defTabSz="914400" rtl="0" eaLnBrk="1" latinLnBrk="0" hangingPunct="1"/>
                      <a:r>
                        <a:rPr lang="en-US" sz="2400" b="1" kern="1200" dirty="0" smtClean="0">
                          <a:solidFill>
                            <a:srgbClr val="002060"/>
                          </a:solidFill>
                          <a:latin typeface="+mn-lt"/>
                          <a:ea typeface="+mn-ea"/>
                          <a:cs typeface="+mn-cs"/>
                        </a:rPr>
                        <a:t>Description</a:t>
                      </a:r>
                    </a:p>
                  </a:txBody>
                  <a:tcPr anchor="ctr"/>
                </a:tc>
                <a:tc>
                  <a:txBody>
                    <a:bodyPr/>
                    <a:lstStyle/>
                    <a:p>
                      <a:pPr marL="0" algn="ctr" defTabSz="914400" rtl="0" eaLnBrk="1" latinLnBrk="0" hangingPunct="1"/>
                      <a:r>
                        <a:rPr lang="en-US" sz="2400" b="1" kern="1200" dirty="0" smtClean="0">
                          <a:solidFill>
                            <a:srgbClr val="002060"/>
                          </a:solidFill>
                          <a:latin typeface="+mn-lt"/>
                          <a:ea typeface="+mn-ea"/>
                          <a:cs typeface="+mn-cs"/>
                        </a:rPr>
                        <a:t>Tag</a:t>
                      </a:r>
                    </a:p>
                  </a:txBody>
                  <a:tcPr anchor="ctr"/>
                </a:tc>
                <a:tc>
                  <a:txBody>
                    <a:bodyPr/>
                    <a:lstStyle/>
                    <a:p>
                      <a:pPr marL="0" algn="ctr" defTabSz="914400" rtl="0" eaLnBrk="1" latinLnBrk="0" hangingPunct="1"/>
                      <a:r>
                        <a:rPr lang="en-US" sz="2400" b="1" kern="1200" dirty="0" smtClean="0">
                          <a:solidFill>
                            <a:srgbClr val="002060"/>
                          </a:solidFill>
                          <a:latin typeface="+mn-lt"/>
                          <a:ea typeface="+mn-ea"/>
                          <a:cs typeface="+mn-cs"/>
                        </a:rPr>
                        <a:t>Description</a:t>
                      </a:r>
                    </a:p>
                  </a:txBody>
                  <a:tcPr anchor="ctr"/>
                </a:tc>
              </a:tr>
              <a:tr h="397933">
                <a:tc>
                  <a:txBody>
                    <a:bodyPr/>
                    <a:lstStyle/>
                    <a:p>
                      <a:r>
                        <a:rPr lang="en-US" sz="1800" dirty="0" smtClean="0"/>
                        <a:t>form</a:t>
                      </a:r>
                      <a:endParaRPr lang="en-US" sz="1800" dirty="0"/>
                    </a:p>
                  </a:txBody>
                  <a:tcPr/>
                </a:tc>
                <a:tc>
                  <a:txBody>
                    <a:bodyPr/>
                    <a:lstStyle/>
                    <a:p>
                      <a:r>
                        <a:rPr lang="en-US" sz="1800" dirty="0" smtClean="0"/>
                        <a:t>HTML form</a:t>
                      </a:r>
                      <a:endParaRPr lang="en-US" sz="1800" dirty="0"/>
                    </a:p>
                  </a:txBody>
                  <a:tcPr/>
                </a:tc>
                <a:tc>
                  <a:txBody>
                    <a:bodyPr/>
                    <a:lstStyle/>
                    <a:p>
                      <a:r>
                        <a:rPr lang="en-US" sz="1800" dirty="0" smtClean="0"/>
                        <a:t>selectOneMenu</a:t>
                      </a:r>
                      <a:endParaRPr lang="en-US" sz="1800" dirty="0"/>
                    </a:p>
                  </a:txBody>
                  <a:tcPr/>
                </a:tc>
                <a:tc>
                  <a:txBody>
                    <a:bodyPr/>
                    <a:lstStyle/>
                    <a:p>
                      <a:r>
                        <a:rPr lang="en-US" sz="1800" dirty="0" smtClean="0"/>
                        <a:t>Single-select menu</a:t>
                      </a:r>
                      <a:endParaRPr lang="en-US" sz="1800" dirty="0"/>
                    </a:p>
                  </a:txBody>
                  <a:tcPr/>
                </a:tc>
              </a:tr>
              <a:tr h="457200">
                <a:tc>
                  <a:txBody>
                    <a:bodyPr/>
                    <a:lstStyle/>
                    <a:p>
                      <a:r>
                        <a:rPr lang="en-US" sz="1800" dirty="0" smtClean="0"/>
                        <a:t>inputText </a:t>
                      </a:r>
                      <a:endParaRPr lang="en-US" sz="1800" dirty="0"/>
                    </a:p>
                  </a:txBody>
                  <a:tcPr/>
                </a:tc>
                <a:tc>
                  <a:txBody>
                    <a:bodyPr/>
                    <a:lstStyle/>
                    <a:p>
                      <a:r>
                        <a:rPr lang="en-US" sz="1800" dirty="0" smtClean="0"/>
                        <a:t>Single-line</a:t>
                      </a:r>
                      <a:r>
                        <a:rPr lang="en-US" sz="1800" baseline="0" dirty="0" smtClean="0"/>
                        <a:t> text input</a:t>
                      </a:r>
                      <a:endParaRPr lang="en-US" sz="1800" dirty="0"/>
                    </a:p>
                  </a:txBody>
                  <a:tcPr/>
                </a:tc>
                <a:tc>
                  <a:txBody>
                    <a:bodyPr/>
                    <a:lstStyle/>
                    <a:p>
                      <a:r>
                        <a:rPr lang="en-US" sz="1800" dirty="0" smtClean="0"/>
                        <a:t>selectOneRadio</a:t>
                      </a:r>
                      <a:endParaRPr lang="en-US" sz="1800" dirty="0"/>
                    </a:p>
                  </a:txBody>
                  <a:tcPr/>
                </a:tc>
                <a:tc>
                  <a:txBody>
                    <a:bodyPr/>
                    <a:lstStyle/>
                    <a:p>
                      <a:r>
                        <a:rPr lang="en-US" sz="1800" dirty="0" smtClean="0"/>
                        <a:t>Set of radio buttons</a:t>
                      </a:r>
                      <a:endParaRPr lang="en-US" sz="1800" dirty="0"/>
                    </a:p>
                  </a:txBody>
                  <a:tcPr/>
                </a:tc>
              </a:tr>
              <a:tr h="457200">
                <a:tc>
                  <a:txBody>
                    <a:bodyPr/>
                    <a:lstStyle/>
                    <a:p>
                      <a:r>
                        <a:rPr lang="en-US" sz="1800" dirty="0" smtClean="0"/>
                        <a:t>inputTextArea</a:t>
                      </a:r>
                      <a:endParaRPr lang="en-US" sz="1800" dirty="0"/>
                    </a:p>
                  </a:txBody>
                  <a:tcPr/>
                </a:tc>
                <a:tc>
                  <a:txBody>
                    <a:bodyPr/>
                    <a:lstStyle/>
                    <a:p>
                      <a:r>
                        <a:rPr lang="en-US" sz="1800" dirty="0" smtClean="0"/>
                        <a:t>Multiline text input</a:t>
                      </a:r>
                      <a:endParaRPr lang="en-US" sz="1800" dirty="0"/>
                    </a:p>
                  </a:txBody>
                  <a:tcPr/>
                </a:tc>
                <a:tc>
                  <a:txBody>
                    <a:bodyPr/>
                    <a:lstStyle/>
                    <a:p>
                      <a:r>
                        <a:rPr lang="en-US" sz="1800" dirty="0" smtClean="0"/>
                        <a:t>selectBooleanCheckBox</a:t>
                      </a:r>
                      <a:endParaRPr lang="en-US" sz="1800" dirty="0"/>
                    </a:p>
                  </a:txBody>
                  <a:tcPr/>
                </a:tc>
                <a:tc>
                  <a:txBody>
                    <a:bodyPr/>
                    <a:lstStyle/>
                    <a:p>
                      <a:r>
                        <a:rPr lang="en-US" sz="1800" dirty="0" smtClean="0"/>
                        <a:t>Single</a:t>
                      </a:r>
                      <a:r>
                        <a:rPr lang="en-US" sz="1800" baseline="0" dirty="0" smtClean="0"/>
                        <a:t> checkbox</a:t>
                      </a:r>
                      <a:endParaRPr lang="en-US" sz="1800" dirty="0"/>
                    </a:p>
                  </a:txBody>
                  <a:tcPr/>
                </a:tc>
              </a:tr>
              <a:tr h="457200">
                <a:tc>
                  <a:txBody>
                    <a:bodyPr/>
                    <a:lstStyle/>
                    <a:p>
                      <a:r>
                        <a:rPr lang="en-US" sz="1800" dirty="0" smtClean="0"/>
                        <a:t>inputSecret</a:t>
                      </a:r>
                      <a:endParaRPr lang="en-US" sz="1800" dirty="0"/>
                    </a:p>
                  </a:txBody>
                  <a:tcPr/>
                </a:tc>
                <a:tc>
                  <a:txBody>
                    <a:bodyPr/>
                    <a:lstStyle/>
                    <a:p>
                      <a:r>
                        <a:rPr lang="en-US" sz="1800" dirty="0" smtClean="0"/>
                        <a:t>Password input </a:t>
                      </a:r>
                      <a:endParaRPr lang="en-US" sz="1800" dirty="0"/>
                    </a:p>
                  </a:txBody>
                  <a:tcPr/>
                </a:tc>
                <a:tc>
                  <a:txBody>
                    <a:bodyPr/>
                    <a:lstStyle/>
                    <a:p>
                      <a:r>
                        <a:rPr lang="en-US" sz="1800" dirty="0" smtClean="0"/>
                        <a:t>selectManyCheckBox</a:t>
                      </a:r>
                      <a:endParaRPr lang="en-US" sz="1800" dirty="0"/>
                    </a:p>
                  </a:txBody>
                  <a:tcPr/>
                </a:tc>
                <a:tc>
                  <a:txBody>
                    <a:bodyPr/>
                    <a:lstStyle/>
                    <a:p>
                      <a:r>
                        <a:rPr lang="en-US" sz="1800" dirty="0" smtClean="0"/>
                        <a:t>Set of checkboxes</a:t>
                      </a:r>
                      <a:endParaRPr lang="en-US" sz="1800" dirty="0"/>
                    </a:p>
                  </a:txBody>
                  <a:tcPr/>
                </a:tc>
              </a:tr>
              <a:tr h="457200">
                <a:tc>
                  <a:txBody>
                    <a:bodyPr/>
                    <a:lstStyle/>
                    <a:p>
                      <a:r>
                        <a:rPr lang="en-US" sz="1800" dirty="0" smtClean="0"/>
                        <a:t>input</a:t>
                      </a:r>
                      <a:r>
                        <a:rPr lang="en-US" sz="1800" baseline="0" dirty="0" smtClean="0"/>
                        <a:t>Hidden</a:t>
                      </a:r>
                      <a:endParaRPr lang="en-US" sz="1800" dirty="0"/>
                    </a:p>
                  </a:txBody>
                  <a:tcPr/>
                </a:tc>
                <a:tc>
                  <a:txBody>
                    <a:bodyPr/>
                    <a:lstStyle/>
                    <a:p>
                      <a:r>
                        <a:rPr lang="en-US" sz="1800" dirty="0" smtClean="0"/>
                        <a:t>Hidden field</a:t>
                      </a:r>
                      <a:endParaRPr lang="en-US" sz="1800" dirty="0"/>
                    </a:p>
                  </a:txBody>
                  <a:tcPr/>
                </a:tc>
                <a:tc>
                  <a:txBody>
                    <a:bodyPr/>
                    <a:lstStyle/>
                    <a:p>
                      <a:r>
                        <a:rPr lang="en-US" sz="1800" dirty="0" smtClean="0"/>
                        <a:t>commandButton</a:t>
                      </a:r>
                      <a:endParaRPr lang="en-US" sz="1800" dirty="0"/>
                    </a:p>
                  </a:txBody>
                  <a:tcPr/>
                </a:tc>
                <a:tc>
                  <a:txBody>
                    <a:bodyPr/>
                    <a:lstStyle/>
                    <a:p>
                      <a:r>
                        <a:rPr lang="en-US" sz="1800" dirty="0" smtClean="0"/>
                        <a:t>Button: submit ,</a:t>
                      </a:r>
                      <a:endParaRPr lang="en-US" sz="1800" dirty="0"/>
                    </a:p>
                  </a:txBody>
                  <a:tcPr/>
                </a:tc>
              </a:tr>
              <a:tr h="640080">
                <a:tc>
                  <a:txBody>
                    <a:bodyPr/>
                    <a:lstStyle/>
                    <a:p>
                      <a:r>
                        <a:rPr lang="en-US" sz="1800" dirty="0" smtClean="0"/>
                        <a:t>outputLabel</a:t>
                      </a:r>
                      <a:endParaRPr lang="en-US" sz="1800" dirty="0"/>
                    </a:p>
                  </a:txBody>
                  <a:tcPr/>
                </a:tc>
                <a:tc>
                  <a:txBody>
                    <a:bodyPr/>
                    <a:lstStyle/>
                    <a:p>
                      <a:r>
                        <a:rPr lang="en-US" sz="1800" dirty="0" smtClean="0"/>
                        <a:t>Label</a:t>
                      </a:r>
                      <a:r>
                        <a:rPr lang="en-US" sz="1800" baseline="0" dirty="0" smtClean="0"/>
                        <a:t> for another component </a:t>
                      </a:r>
                      <a:endParaRPr lang="en-US" sz="1800" dirty="0"/>
                    </a:p>
                  </a:txBody>
                  <a:tcPr/>
                </a:tc>
                <a:tc>
                  <a:txBody>
                    <a:bodyPr/>
                    <a:lstStyle/>
                    <a:p>
                      <a:r>
                        <a:rPr lang="en-US" sz="1800" dirty="0" smtClean="0"/>
                        <a:t>commandLink</a:t>
                      </a:r>
                      <a:endParaRPr lang="en-US" sz="1800" dirty="0"/>
                    </a:p>
                  </a:txBody>
                  <a:tcPr/>
                </a:tc>
                <a:tc>
                  <a:txBody>
                    <a:bodyPr/>
                    <a:lstStyle/>
                    <a:p>
                      <a:r>
                        <a:rPr lang="en-US" sz="1800" dirty="0" smtClean="0"/>
                        <a:t>Link</a:t>
                      </a:r>
                      <a:r>
                        <a:rPr lang="en-US" sz="1800" baseline="0" dirty="0" smtClean="0"/>
                        <a:t> acts as button</a:t>
                      </a:r>
                      <a:endParaRPr lang="en-US" sz="1800" dirty="0"/>
                    </a:p>
                  </a:txBody>
                  <a:tcPr/>
                </a:tc>
              </a:tr>
              <a:tr h="426720">
                <a:tc>
                  <a:txBody>
                    <a:bodyPr/>
                    <a:lstStyle/>
                    <a:p>
                      <a:r>
                        <a:rPr lang="en-US" sz="1800" dirty="0" smtClean="0"/>
                        <a:t>outputLink</a:t>
                      </a:r>
                      <a:endParaRPr lang="en-US" sz="1800" dirty="0"/>
                    </a:p>
                  </a:txBody>
                  <a:tcPr/>
                </a:tc>
                <a:tc>
                  <a:txBody>
                    <a:bodyPr/>
                    <a:lstStyle/>
                    <a:p>
                      <a:r>
                        <a:rPr lang="en-US" sz="1800" dirty="0" smtClean="0"/>
                        <a:t>HTML anchor</a:t>
                      </a:r>
                      <a:endParaRPr lang="en-US" sz="1800" dirty="0"/>
                    </a:p>
                  </a:txBody>
                  <a:tcPr/>
                </a:tc>
                <a:tc>
                  <a:txBody>
                    <a:bodyPr/>
                    <a:lstStyle/>
                    <a:p>
                      <a:r>
                        <a:rPr lang="en-US" sz="1800" dirty="0" smtClean="0"/>
                        <a:t>panelGrid</a:t>
                      </a:r>
                      <a:endParaRPr lang="en-US" sz="1800" dirty="0"/>
                    </a:p>
                  </a:txBody>
                  <a:tcPr/>
                </a:tc>
                <a:tc>
                  <a:txBody>
                    <a:bodyPr/>
                    <a:lstStyle/>
                    <a:p>
                      <a:r>
                        <a:rPr lang="en-US" sz="1800" dirty="0" smtClean="0"/>
                        <a:t>HTML table</a:t>
                      </a:r>
                      <a:endParaRPr lang="en-US" sz="1800" dirty="0"/>
                    </a:p>
                  </a:txBody>
                  <a:tcPr/>
                </a:tc>
              </a:tr>
              <a:tr h="914400">
                <a:tc>
                  <a:txBody>
                    <a:bodyPr/>
                    <a:lstStyle/>
                    <a:p>
                      <a:r>
                        <a:rPr lang="en-US" sz="1800" dirty="0" smtClean="0"/>
                        <a:t>outputText</a:t>
                      </a:r>
                      <a:endParaRPr lang="en-US" sz="1800" dirty="0"/>
                    </a:p>
                  </a:txBody>
                  <a:tcPr/>
                </a:tc>
                <a:tc>
                  <a:txBody>
                    <a:bodyPr/>
                    <a:lstStyle/>
                    <a:p>
                      <a:r>
                        <a:rPr lang="en-US" sz="1800" dirty="0" smtClean="0"/>
                        <a:t>Single-line</a:t>
                      </a:r>
                      <a:r>
                        <a:rPr lang="en-US" sz="1800" baseline="0" dirty="0" smtClean="0"/>
                        <a:t> text output</a:t>
                      </a:r>
                      <a:endParaRPr lang="en-US" sz="1800" dirty="0"/>
                    </a:p>
                  </a:txBody>
                  <a:tcPr/>
                </a:tc>
                <a:tc>
                  <a:txBody>
                    <a:bodyPr/>
                    <a:lstStyle/>
                    <a:p>
                      <a:r>
                        <a:rPr lang="en-US" sz="1800" dirty="0" smtClean="0"/>
                        <a:t>message</a:t>
                      </a:r>
                      <a:endParaRPr lang="en-US" sz="1800" dirty="0"/>
                    </a:p>
                  </a:txBody>
                  <a:tcPr/>
                </a:tc>
                <a:tc>
                  <a:txBody>
                    <a:bodyPr/>
                    <a:lstStyle/>
                    <a:p>
                      <a:r>
                        <a:rPr lang="en-US" sz="1800" dirty="0" smtClean="0"/>
                        <a:t>Displays most recent message for a component</a:t>
                      </a:r>
                      <a:endParaRPr lang="en-US" sz="1800" dirty="0"/>
                    </a:p>
                  </a:txBody>
                  <a:tcPr/>
                </a:tc>
              </a:tr>
            </a:tbl>
          </a:graphicData>
        </a:graphic>
      </p:graphicFrame>
      <p:sp>
        <p:nvSpPr>
          <p:cNvPr id="4" name="Slide Number Placeholder 3"/>
          <p:cNvSpPr>
            <a:spLocks noGrp="1"/>
          </p:cNvSpPr>
          <p:nvPr>
            <p:ph type="sldNum" sz="quarter" idx="10"/>
          </p:nvPr>
        </p:nvSpPr>
        <p:spPr/>
        <p:txBody>
          <a:bodyPr/>
          <a:lstStyle/>
          <a:p>
            <a:pPr>
              <a:defRPr/>
            </a:pPr>
            <a:fld id="{C540CD03-0B74-4268-865F-09129425F624}" type="slidenum">
              <a:rPr lang="en-US" smtClean="0"/>
              <a:pPr>
                <a:defRPr/>
              </a:pPr>
              <a:t>12</a:t>
            </a:fld>
            <a:endParaRPr lang="en-US" dirty="0"/>
          </a:p>
        </p:txBody>
      </p:sp>
    </p:spTree>
    <p:extLst>
      <p:ext uri="{BB962C8B-B14F-4D97-AF65-F5344CB8AC3E}">
        <p14:creationId xmlns:p14="http://schemas.microsoft.com/office/powerpoint/2010/main" val="338860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59240" cy="609600"/>
          </a:xfrm>
          <a:solidFill>
            <a:schemeClr val="accent4">
              <a:lumMod val="20000"/>
              <a:lumOff val="80000"/>
            </a:schemeClr>
          </a:solidFill>
        </p:spPr>
        <p:txBody>
          <a:bodyPr>
            <a:normAutofit fontScale="90000"/>
          </a:bodyPr>
          <a:lstStyle/>
          <a:p>
            <a:pPr>
              <a:defRPr/>
            </a:pPr>
            <a:r>
              <a:rPr lang="en-US" dirty="0" smtClean="0"/>
              <a:t>JSF Core Tag Library</a:t>
            </a:r>
            <a:endParaRPr lang="en-US" dirty="0"/>
          </a:p>
        </p:txBody>
      </p:sp>
      <p:sp>
        <p:nvSpPr>
          <p:cNvPr id="20483" name="Content Placeholder 2"/>
          <p:cNvSpPr>
            <a:spLocks noGrp="1"/>
          </p:cNvSpPr>
          <p:nvPr>
            <p:ph idx="1"/>
          </p:nvPr>
        </p:nvSpPr>
        <p:spPr/>
        <p:txBody>
          <a:bodyPr>
            <a:normAutofit fontScale="92500" lnSpcReduction="20000"/>
          </a:bodyPr>
          <a:lstStyle/>
          <a:p>
            <a:pPr algn="just"/>
            <a:r>
              <a:rPr lang="en-US" smtClean="0"/>
              <a:t>Contains tags which helps in doing core tasks like validations, conversions, event handling</a:t>
            </a:r>
          </a:p>
          <a:p>
            <a:pPr algn="just"/>
            <a:r>
              <a:rPr lang="en-US" smtClean="0"/>
              <a:t>Some generic tags in the core tag library</a:t>
            </a:r>
          </a:p>
          <a:p>
            <a:pPr lvl="1" algn="just"/>
            <a:r>
              <a:rPr lang="en-US" smtClean="0"/>
              <a:t>f:view</a:t>
            </a:r>
          </a:p>
          <a:p>
            <a:pPr lvl="1" algn="just"/>
            <a:r>
              <a:rPr lang="en-US" smtClean="0"/>
              <a:t>f:selectItem</a:t>
            </a:r>
          </a:p>
          <a:p>
            <a:pPr lvl="1" algn="just"/>
            <a:r>
              <a:rPr lang="en-US" smtClean="0"/>
              <a:t>f:selectItems</a:t>
            </a:r>
          </a:p>
          <a:p>
            <a:pPr algn="just"/>
            <a:r>
              <a:rPr lang="en-US" smtClean="0"/>
              <a:t>&lt;f:view&gt;</a:t>
            </a:r>
          </a:p>
          <a:p>
            <a:pPr lvl="1" algn="just"/>
            <a:r>
              <a:rPr lang="en-US" smtClean="0"/>
              <a:t>Acts as a </a:t>
            </a:r>
            <a:r>
              <a:rPr lang="en-US" b="1" smtClean="0"/>
              <a:t>container</a:t>
            </a:r>
            <a:r>
              <a:rPr lang="en-US" smtClean="0"/>
              <a:t> for all JSF tags</a:t>
            </a:r>
          </a:p>
          <a:p>
            <a:pPr lvl="1" algn="just"/>
            <a:r>
              <a:rPr lang="en-US" b="1" smtClean="0"/>
              <a:t>One</a:t>
            </a:r>
            <a:r>
              <a:rPr lang="en-US" smtClean="0"/>
              <a:t> pair of &lt;f:view&gt; &lt;/f:view&gt; tags, per JSP</a:t>
            </a:r>
          </a:p>
          <a:p>
            <a:pPr lvl="1" algn="just"/>
            <a:r>
              <a:rPr lang="en-US" smtClean="0"/>
              <a:t>Can contain other tags, template text, scriptlets</a:t>
            </a:r>
          </a:p>
          <a:p>
            <a:pPr algn="just">
              <a:lnSpc>
                <a:spcPct val="150000"/>
              </a:lnSpc>
            </a:pPr>
            <a:endParaRPr lang="en-US" smtClean="0"/>
          </a:p>
        </p:txBody>
      </p:sp>
      <p:sp>
        <p:nvSpPr>
          <p:cNvPr id="4" name="Slide Number Placeholder 3"/>
          <p:cNvSpPr>
            <a:spLocks noGrp="1"/>
          </p:cNvSpPr>
          <p:nvPr>
            <p:ph type="sldNum" sz="quarter" idx="10"/>
          </p:nvPr>
        </p:nvSpPr>
        <p:spPr/>
        <p:txBody>
          <a:bodyPr/>
          <a:lstStyle/>
          <a:p>
            <a:pPr>
              <a:defRPr/>
            </a:pPr>
            <a:fld id="{AE08BA22-6DE6-4F37-BDE1-7813E45801FB}" type="slidenum">
              <a:rPr lang="en-US" smtClean="0"/>
              <a:pPr>
                <a:defRPr/>
              </a:pPr>
              <a:t>13</a:t>
            </a:fld>
            <a:endParaRPr lang="en-US" dirty="0"/>
          </a:p>
        </p:txBody>
      </p:sp>
    </p:spTree>
    <p:extLst>
      <p:ext uri="{BB962C8B-B14F-4D97-AF65-F5344CB8AC3E}">
        <p14:creationId xmlns:p14="http://schemas.microsoft.com/office/powerpoint/2010/main" val="4006286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JSF Core Tags contd..</a:t>
            </a:r>
            <a:endParaRPr lang="en-US" dirty="0"/>
          </a:p>
        </p:txBody>
      </p:sp>
      <p:sp>
        <p:nvSpPr>
          <p:cNvPr id="21507" name="Content Placeholder 2"/>
          <p:cNvSpPr>
            <a:spLocks noGrp="1"/>
          </p:cNvSpPr>
          <p:nvPr>
            <p:ph idx="1"/>
          </p:nvPr>
        </p:nvSpPr>
        <p:spPr>
          <a:xfrm>
            <a:off x="304800" y="990600"/>
            <a:ext cx="8229600" cy="5334000"/>
          </a:xfrm>
        </p:spPr>
        <p:txBody>
          <a:bodyPr/>
          <a:lstStyle/>
          <a:p>
            <a:pPr algn="just"/>
            <a:r>
              <a:rPr lang="en-US" smtClean="0"/>
              <a:t>&lt;f:selectItem&gt;</a:t>
            </a:r>
          </a:p>
          <a:p>
            <a:pPr lvl="1" algn="just"/>
            <a:r>
              <a:rPr lang="en-US" smtClean="0"/>
              <a:t>Used as child component of JSF HTML tag library’s selectOne and selectMany family of tags.</a:t>
            </a:r>
          </a:p>
          <a:p>
            <a:pPr lvl="1" algn="just"/>
            <a:r>
              <a:rPr lang="en-US" smtClean="0"/>
              <a:t>Important attributes for this tag are:</a:t>
            </a:r>
          </a:p>
          <a:p>
            <a:pPr lvl="1" algn="just">
              <a:buFont typeface="Wingdings" pitchFamily="2" charset="2"/>
              <a:buNone/>
            </a:pPr>
            <a:endParaRPr lang="en-US" smtClean="0"/>
          </a:p>
          <a:p>
            <a:pPr lvl="1" algn="just"/>
            <a:endParaRPr lang="en-US" smtClean="0"/>
          </a:p>
          <a:p>
            <a:pPr lvl="1" algn="just"/>
            <a:endParaRPr lang="en-US" smtClean="0"/>
          </a:p>
          <a:p>
            <a:pPr lvl="1" algn="just"/>
            <a:endParaRPr lang="en-US" smtClean="0"/>
          </a:p>
          <a:p>
            <a:pPr algn="just"/>
            <a:endParaRPr lang="en-US" smtClean="0"/>
          </a:p>
          <a:p>
            <a:pPr lvl="1" algn="just"/>
            <a:endParaRPr lang="en-US" smtClean="0"/>
          </a:p>
        </p:txBody>
      </p:sp>
      <p:sp>
        <p:nvSpPr>
          <p:cNvPr id="4" name="Slide Number Placeholder 3"/>
          <p:cNvSpPr>
            <a:spLocks noGrp="1"/>
          </p:cNvSpPr>
          <p:nvPr>
            <p:ph type="sldNum" sz="quarter" idx="10"/>
          </p:nvPr>
        </p:nvSpPr>
        <p:spPr/>
        <p:txBody>
          <a:bodyPr/>
          <a:lstStyle/>
          <a:p>
            <a:pPr>
              <a:defRPr/>
            </a:pPr>
            <a:fld id="{14F82B11-36CE-48A3-9309-7F4493897C57}" type="slidenum">
              <a:rPr lang="en-US" smtClean="0"/>
              <a:pPr>
                <a:defRPr/>
              </a:pPr>
              <a:t>14</a:t>
            </a:fld>
            <a:endParaRPr lang="en-US" dirty="0"/>
          </a:p>
        </p:txBody>
      </p:sp>
      <p:graphicFrame>
        <p:nvGraphicFramePr>
          <p:cNvPr id="5" name="Table 4"/>
          <p:cNvGraphicFramePr>
            <a:graphicFrameLocks noGrp="1"/>
          </p:cNvGraphicFramePr>
          <p:nvPr/>
        </p:nvGraphicFramePr>
        <p:xfrm>
          <a:off x="762000" y="2805113"/>
          <a:ext cx="7620000" cy="3306762"/>
        </p:xfrm>
        <a:graphic>
          <a:graphicData uri="http://schemas.openxmlformats.org/drawingml/2006/table">
            <a:tbl>
              <a:tblPr firstRow="1" bandRow="1">
                <a:tableStyleId>{912C8C85-51F0-491E-9774-3900AFEF0FD7}</a:tableStyleId>
              </a:tblPr>
              <a:tblGrid>
                <a:gridCol w="1447800"/>
                <a:gridCol w="1447800"/>
                <a:gridCol w="4724400"/>
              </a:tblGrid>
              <a:tr h="426216">
                <a:tc>
                  <a:txBody>
                    <a:bodyPr/>
                    <a:lstStyle/>
                    <a:p>
                      <a:pPr algn="ctr"/>
                      <a:r>
                        <a:rPr lang="en-US" sz="1800" dirty="0" smtClean="0"/>
                        <a:t>attribute</a:t>
                      </a:r>
                      <a:endParaRPr lang="en-US" sz="1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Type</a:t>
                      </a:r>
                      <a:endParaRPr lang="en-US" sz="1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Description</a:t>
                      </a:r>
                      <a:endParaRPr lang="en-US" sz="18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0182">
                <a:tc>
                  <a:txBody>
                    <a:bodyPr/>
                    <a:lstStyle/>
                    <a:p>
                      <a:r>
                        <a:rPr lang="en-US" sz="1900" dirty="0" smtClean="0"/>
                        <a:t>value</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SelectItem</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Represents the components current</a:t>
                      </a:r>
                      <a:r>
                        <a:rPr lang="en-US" sz="1900" baseline="0" dirty="0" smtClean="0"/>
                        <a:t> value, c</a:t>
                      </a:r>
                      <a:r>
                        <a:rPr lang="en-US" sz="1900" kern="1200" baseline="0" dirty="0" smtClean="0"/>
                        <a:t>an use value binding expression  which should resolve to SelectItem object)</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0182">
                <a:tc>
                  <a:txBody>
                    <a:bodyPr/>
                    <a:lstStyle/>
                    <a:p>
                      <a:r>
                        <a:rPr lang="en-US" sz="1900" dirty="0" smtClean="0"/>
                        <a:t>itemLabel</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String</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Name</a:t>
                      </a:r>
                      <a:r>
                        <a:rPr lang="en-US" sz="1900" baseline="0" dirty="0" smtClean="0"/>
                        <a:t> of the item which is rendered as &lt;option&gt; element’s label, when the tag is enclosed by html select family  tags.</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0182">
                <a:tc>
                  <a:txBody>
                    <a:bodyPr/>
                    <a:lstStyle/>
                    <a:p>
                      <a:r>
                        <a:rPr lang="en-US" sz="1900" dirty="0" smtClean="0"/>
                        <a:t> itemValue</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dirty="0" smtClean="0"/>
                        <a:t>Object</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900" kern="1200" baseline="0" dirty="0" smtClean="0"/>
                        <a:t>The value of the item which is rendered as  value of the &lt;option&gt; element, </a:t>
                      </a:r>
                      <a:r>
                        <a:rPr lang="en-US" sz="1900" baseline="0" dirty="0" smtClean="0"/>
                        <a:t>when the tag is enclosed by html select family  tags.</a:t>
                      </a:r>
                      <a:endParaRPr lang="en-US" sz="1900" dirty="0">
                        <a:latin typeface="Arial" pitchFamily="34" charset="0"/>
                        <a:cs typeface="Arial" pitchFamily="34" charset="0"/>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67165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JSF core Tags contd..</a:t>
            </a:r>
            <a:endParaRPr lang="en-US" dirty="0"/>
          </a:p>
        </p:txBody>
      </p:sp>
      <p:sp>
        <p:nvSpPr>
          <p:cNvPr id="3" name="Content Placeholder 2"/>
          <p:cNvSpPr>
            <a:spLocks noGrp="1"/>
          </p:cNvSpPr>
          <p:nvPr>
            <p:ph idx="1"/>
          </p:nvPr>
        </p:nvSpPr>
        <p:spPr>
          <a:xfrm>
            <a:off x="304800" y="1066800"/>
            <a:ext cx="8229600" cy="4953000"/>
          </a:xfrm>
        </p:spPr>
        <p:txBody>
          <a:bodyPr>
            <a:normAutofit fontScale="70000" lnSpcReduction="20000"/>
          </a:bodyPr>
          <a:lstStyle/>
          <a:p>
            <a:pPr>
              <a:defRPr/>
            </a:pPr>
            <a:r>
              <a:rPr lang="en-US" dirty="0" smtClean="0"/>
              <a:t>&lt;f:selectItems&gt;</a:t>
            </a:r>
          </a:p>
          <a:p>
            <a:pPr lvl="1">
              <a:lnSpc>
                <a:spcPts val="4200"/>
              </a:lnSpc>
              <a:defRPr/>
            </a:pPr>
            <a:r>
              <a:rPr lang="en-US" dirty="0" smtClean="0"/>
              <a:t>Used as child component of JSF HTML tag library’s selectOne and selectMany family of tags.</a:t>
            </a:r>
          </a:p>
          <a:p>
            <a:pPr lvl="1">
              <a:lnSpc>
                <a:spcPts val="4200"/>
              </a:lnSpc>
              <a:defRPr/>
            </a:pPr>
            <a:r>
              <a:rPr lang="en-US" dirty="0" smtClean="0"/>
              <a:t>Used to display a collection of items using the tag’s value attribute.</a:t>
            </a:r>
          </a:p>
          <a:p>
            <a:pPr lvl="1">
              <a:lnSpc>
                <a:spcPts val="4200"/>
              </a:lnSpc>
              <a:defRPr/>
            </a:pPr>
            <a:r>
              <a:rPr lang="en-US" sz="2800" kern="1200" dirty="0" smtClean="0"/>
              <a:t>&lt;</a:t>
            </a:r>
            <a:r>
              <a:rPr lang="en-US" sz="2400" kern="1200" dirty="0" smtClean="0"/>
              <a:t>f:selectItems</a:t>
            </a:r>
            <a:r>
              <a:rPr lang="en-US" sz="2800" kern="1200" dirty="0" smtClean="0"/>
              <a:t> value="#{bean.selectCities}"/&gt;</a:t>
            </a:r>
          </a:p>
          <a:p>
            <a:pPr lvl="1">
              <a:lnSpc>
                <a:spcPts val="4200"/>
              </a:lnSpc>
              <a:defRPr/>
            </a:pPr>
            <a:r>
              <a:rPr lang="en-US" dirty="0" smtClean="0"/>
              <a:t>Renders a group of &lt;option&gt; elements when nested inside the parent tag.</a:t>
            </a:r>
          </a:p>
          <a:p>
            <a:pPr lvl="1">
              <a:buFont typeface="Wingdings" pitchFamily="2" charset="2"/>
              <a:buNone/>
              <a:defRPr/>
            </a:pPr>
            <a:endParaRPr lang="en-US" dirty="0" smtClean="0"/>
          </a:p>
          <a:p>
            <a:pPr lvl="1">
              <a:buFont typeface="Wingdings" pitchFamily="2" charset="2"/>
              <a:buNone/>
              <a:defRPr/>
            </a:pPr>
            <a:endParaRPr lang="en-US" kern="1200" dirty="0" smtClean="0"/>
          </a:p>
          <a:p>
            <a:pPr lvl="1">
              <a:buFont typeface="Wingdings" pitchFamily="2" charset="2"/>
              <a:buNone/>
              <a:defRPr/>
            </a:pPr>
            <a:r>
              <a:rPr lang="en-US" sz="2800" kern="1200" dirty="0" smtClean="0"/>
              <a:t>	</a:t>
            </a:r>
          </a:p>
          <a:p>
            <a:pPr lvl="1">
              <a:defRPr/>
            </a:pPr>
            <a:endParaRPr lang="en-US" dirty="0" smtClean="0"/>
          </a:p>
          <a:p>
            <a:pPr lvl="1">
              <a:defRPr/>
            </a:pPr>
            <a:endParaRPr lang="en-US" dirty="0" smtClean="0"/>
          </a:p>
          <a:p>
            <a:pPr lvl="1">
              <a:defRPr/>
            </a:pPr>
            <a:endParaRPr lang="en-US" dirty="0" smtClean="0"/>
          </a:p>
          <a:p>
            <a:pPr lvl="1">
              <a:defRPr/>
            </a:pPr>
            <a:endParaRPr lang="en-US" dirty="0"/>
          </a:p>
        </p:txBody>
      </p:sp>
      <p:sp>
        <p:nvSpPr>
          <p:cNvPr id="4" name="Slide Number Placeholder 3"/>
          <p:cNvSpPr>
            <a:spLocks noGrp="1"/>
          </p:cNvSpPr>
          <p:nvPr>
            <p:ph type="sldNum" sz="quarter" idx="10"/>
          </p:nvPr>
        </p:nvSpPr>
        <p:spPr/>
        <p:txBody>
          <a:bodyPr/>
          <a:lstStyle/>
          <a:p>
            <a:pPr>
              <a:defRPr/>
            </a:pPr>
            <a:fld id="{D48AC5A3-9E20-455E-9670-03C9CBFF31B6}" type="slidenum">
              <a:rPr lang="en-US" smtClean="0"/>
              <a:pPr>
                <a:defRPr/>
              </a:pPr>
              <a:t>15</a:t>
            </a:fld>
            <a:endParaRPr lang="en-US" dirty="0"/>
          </a:p>
        </p:txBody>
      </p:sp>
    </p:spTree>
    <p:extLst>
      <p:ext uri="{BB962C8B-B14F-4D97-AF65-F5344CB8AC3E}">
        <p14:creationId xmlns:p14="http://schemas.microsoft.com/office/powerpoint/2010/main" val="599971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2" y="12700"/>
            <a:ext cx="9057542" cy="749300"/>
          </a:xfrm>
          <a:solidFill>
            <a:schemeClr val="accent6">
              <a:lumMod val="20000"/>
              <a:lumOff val="80000"/>
            </a:schemeClr>
          </a:solidFill>
        </p:spPr>
        <p:txBody>
          <a:bodyPr>
            <a:normAutofit fontScale="90000"/>
          </a:bodyPr>
          <a:lstStyle/>
          <a:p>
            <a:pPr>
              <a:defRPr/>
            </a:pPr>
            <a:r>
              <a:rPr lang="en-US" dirty="0" smtClean="0"/>
              <a:t>Do you know??</a:t>
            </a:r>
            <a:endParaRPr lang="en-US" dirty="0"/>
          </a:p>
        </p:txBody>
      </p:sp>
      <p:sp>
        <p:nvSpPr>
          <p:cNvPr id="4" name="Slide Number Placeholder 3"/>
          <p:cNvSpPr>
            <a:spLocks noGrp="1"/>
          </p:cNvSpPr>
          <p:nvPr>
            <p:ph type="sldNum" sz="quarter" idx="10"/>
          </p:nvPr>
        </p:nvSpPr>
        <p:spPr>
          <a:xfrm>
            <a:off x="4053254" y="6519863"/>
            <a:ext cx="773723" cy="476250"/>
          </a:xfrm>
        </p:spPr>
        <p:txBody>
          <a:bodyPr/>
          <a:lstStyle/>
          <a:p>
            <a:pPr>
              <a:defRPr/>
            </a:pPr>
            <a:fld id="{1894FAAF-E612-4A08-8EFD-BD4B38B2AB05}" type="slidenum">
              <a:rPr lang="en-US" smtClean="0"/>
              <a:pPr>
                <a:defRPr/>
              </a:pPr>
              <a:t>16</a:t>
            </a:fld>
            <a:endParaRPr lang="en-US" dirty="0"/>
          </a:p>
        </p:txBody>
      </p:sp>
      <p:sp>
        <p:nvSpPr>
          <p:cNvPr id="23556" name="Content Placeholder 2"/>
          <p:cNvSpPr>
            <a:spLocks noGrp="1"/>
          </p:cNvSpPr>
          <p:nvPr>
            <p:ph idx="1"/>
          </p:nvPr>
        </p:nvSpPr>
        <p:spPr>
          <a:xfrm>
            <a:off x="-4397" y="990600"/>
            <a:ext cx="9133743" cy="2362200"/>
          </a:xfrm>
        </p:spPr>
        <p:txBody>
          <a:bodyPr/>
          <a:lstStyle/>
          <a:p>
            <a:pPr algn="just"/>
            <a:r>
              <a:rPr lang="en-US" smtClean="0">
                <a:solidFill>
                  <a:srgbClr val="000000"/>
                </a:solidFill>
              </a:rPr>
              <a:t>What is a component tree and what information does it contain?</a:t>
            </a:r>
          </a:p>
          <a:p>
            <a:pPr>
              <a:buFont typeface="Wingdings" pitchFamily="2" charset="2"/>
              <a:buNone/>
            </a:pPr>
            <a:endParaRPr lang="en-US" sz="3600" smtClean="0"/>
          </a:p>
          <a:p>
            <a:endParaRPr lang="en-US" smtClean="0"/>
          </a:p>
        </p:txBody>
      </p:sp>
      <p:sp>
        <p:nvSpPr>
          <p:cNvPr id="6" name="Rounded Rectangle 5"/>
          <p:cNvSpPr>
            <a:spLocks noChangeArrowheads="1"/>
          </p:cNvSpPr>
          <p:nvPr/>
        </p:nvSpPr>
        <p:spPr bwMode="auto">
          <a:xfrm>
            <a:off x="354623" y="1952625"/>
            <a:ext cx="8679474" cy="1295400"/>
          </a:xfrm>
          <a:prstGeom prst="roundRect">
            <a:avLst>
              <a:gd name="adj" fmla="val 16667"/>
            </a:avLst>
          </a:prstGeom>
          <a:solidFill>
            <a:schemeClr val="accent1"/>
          </a:solidFill>
          <a:ln w="9525" algn="ctr">
            <a:solidFill>
              <a:schemeClr val="tx1"/>
            </a:solidFill>
            <a:round/>
            <a:headEnd/>
            <a:tailEnd/>
          </a:ln>
        </p:spPr>
        <p:txBody>
          <a:bodyPr/>
          <a:lstStyle/>
          <a:p>
            <a:pPr algn="just"/>
            <a:r>
              <a:rPr lang="en-US" sz="2400" i="0"/>
              <a:t>A tree of JSF UI components defined on each page (inside &lt;f:view&gt;&lt;/f:view&gt; tag). It holds the state (user input) information for each UI component.</a:t>
            </a:r>
          </a:p>
        </p:txBody>
      </p:sp>
      <p:sp>
        <p:nvSpPr>
          <p:cNvPr id="11" name="Content Placeholder 2"/>
          <p:cNvSpPr txBox="1">
            <a:spLocks/>
          </p:cNvSpPr>
          <p:nvPr/>
        </p:nvSpPr>
        <p:spPr bwMode="auto">
          <a:xfrm>
            <a:off x="11723" y="4876800"/>
            <a:ext cx="9031166" cy="11430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Can JSF be used for mobile devices?</a:t>
            </a:r>
          </a:p>
          <a:p>
            <a:pPr marL="342900" indent="-342900" algn="just" eaLnBrk="0" hangingPunct="0">
              <a:spcBef>
                <a:spcPct val="20000"/>
              </a:spcBef>
              <a:buClr>
                <a:srgbClr val="003366"/>
              </a:buClr>
              <a:buFont typeface="Wingdings" pitchFamily="2" charset="2"/>
              <a:buChar char="Ø"/>
              <a:defRPr/>
            </a:pPr>
            <a:endParaRPr lang="en-US" sz="3600" i="0" kern="0" dirty="0">
              <a:latin typeface="+mn-lt"/>
            </a:endParaRPr>
          </a:p>
          <a:p>
            <a:pPr marL="342900" indent="-342900" algn="just" eaLnBrk="0" hangingPunct="0">
              <a:spcBef>
                <a:spcPct val="20000"/>
              </a:spcBef>
              <a:buClr>
                <a:srgbClr val="003366"/>
              </a:buClr>
              <a:defRPr/>
            </a:pPr>
            <a:endParaRPr lang="en-US" sz="2800" i="0" kern="0" dirty="0">
              <a:latin typeface="+mn-lt"/>
            </a:endParaRPr>
          </a:p>
        </p:txBody>
      </p:sp>
      <p:sp>
        <p:nvSpPr>
          <p:cNvPr id="12" name="Rounded Rectangle 11"/>
          <p:cNvSpPr>
            <a:spLocks noChangeArrowheads="1"/>
          </p:cNvSpPr>
          <p:nvPr/>
        </p:nvSpPr>
        <p:spPr bwMode="auto">
          <a:xfrm>
            <a:off x="353158" y="5443538"/>
            <a:ext cx="8638442" cy="457200"/>
          </a:xfrm>
          <a:prstGeom prst="roundRect">
            <a:avLst>
              <a:gd name="adj" fmla="val 16667"/>
            </a:avLst>
          </a:prstGeom>
          <a:solidFill>
            <a:schemeClr val="accent1"/>
          </a:solidFill>
          <a:ln w="9525" algn="ctr">
            <a:solidFill>
              <a:schemeClr val="tx1"/>
            </a:solidFill>
            <a:round/>
            <a:headEnd/>
            <a:tailEnd/>
          </a:ln>
        </p:spPr>
        <p:txBody>
          <a:bodyPr/>
          <a:lstStyle/>
          <a:p>
            <a:r>
              <a:rPr lang="en-US" sz="2400" i="0"/>
              <a:t>Yes, using a renderer kit specific to mobile devices</a:t>
            </a:r>
          </a:p>
        </p:txBody>
      </p:sp>
      <p:sp>
        <p:nvSpPr>
          <p:cNvPr id="9" name="Content Placeholder 2"/>
          <p:cNvSpPr txBox="1">
            <a:spLocks/>
          </p:cNvSpPr>
          <p:nvPr/>
        </p:nvSpPr>
        <p:spPr bwMode="auto">
          <a:xfrm>
            <a:off x="-32239" y="3319464"/>
            <a:ext cx="9133743" cy="1481137"/>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How does JSF change the appearance of UI components having same functionality?</a:t>
            </a:r>
          </a:p>
          <a:p>
            <a:pPr marL="342900" indent="-342900" eaLnBrk="0" hangingPunct="0">
              <a:spcBef>
                <a:spcPct val="20000"/>
              </a:spcBef>
              <a:buClr>
                <a:srgbClr val="003366"/>
              </a:buClr>
              <a:buFont typeface="Wingdings" pitchFamily="2" charset="2"/>
              <a:buNone/>
              <a:defRPr/>
            </a:pPr>
            <a:endParaRPr lang="en-US" sz="3600" i="0" kern="0" dirty="0">
              <a:latin typeface="+mn-lt"/>
            </a:endParaRPr>
          </a:p>
          <a:p>
            <a:pPr marL="342900" indent="-342900" eaLnBrk="0" hangingPunct="0">
              <a:spcBef>
                <a:spcPct val="20000"/>
              </a:spcBef>
              <a:buClr>
                <a:srgbClr val="003366"/>
              </a:buClr>
              <a:defRPr/>
            </a:pPr>
            <a:endParaRPr lang="en-US" sz="2800" i="0" kern="0" dirty="0">
              <a:latin typeface="+mn-lt"/>
            </a:endParaRPr>
          </a:p>
        </p:txBody>
      </p:sp>
      <p:sp>
        <p:nvSpPr>
          <p:cNvPr id="10" name="Rounded Rectangle 9"/>
          <p:cNvSpPr>
            <a:spLocks noChangeArrowheads="1"/>
          </p:cNvSpPr>
          <p:nvPr/>
        </p:nvSpPr>
        <p:spPr bwMode="auto">
          <a:xfrm>
            <a:off x="326781" y="4233863"/>
            <a:ext cx="8679473" cy="506412"/>
          </a:xfrm>
          <a:prstGeom prst="roundRect">
            <a:avLst>
              <a:gd name="adj" fmla="val 16667"/>
            </a:avLst>
          </a:prstGeom>
          <a:solidFill>
            <a:schemeClr val="accent1"/>
          </a:solidFill>
          <a:ln w="9525" algn="ctr">
            <a:solidFill>
              <a:schemeClr val="tx1"/>
            </a:solidFill>
            <a:round/>
            <a:headEnd/>
            <a:tailEnd/>
          </a:ln>
        </p:spPr>
        <p:txBody>
          <a:bodyPr/>
          <a:lstStyle/>
          <a:p>
            <a:r>
              <a:rPr lang="en-US" sz="2400" i="0"/>
              <a:t>Using a different renderer</a:t>
            </a:r>
          </a:p>
        </p:txBody>
      </p:sp>
    </p:spTree>
    <p:extLst>
      <p:ext uri="{BB962C8B-B14F-4D97-AF65-F5344CB8AC3E}">
        <p14:creationId xmlns:p14="http://schemas.microsoft.com/office/powerpoint/2010/main" val="3116825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0-#ppt_w/2"/>
                                          </p:val>
                                        </p:tav>
                                        <p:tav tm="100000">
                                          <p:val>
                                            <p:strVal val="#ppt_x"/>
                                          </p:val>
                                        </p:tav>
                                      </p:tavLst>
                                    </p:anim>
                                    <p:anim calcmode="lin" valueType="num">
                                      <p:cBhvr additive="base">
                                        <p:cTn id="1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0-#ppt_w/2"/>
                                          </p:val>
                                        </p:tav>
                                        <p:tav tm="100000">
                                          <p:val>
                                            <p:strVal val="#ppt_x"/>
                                          </p:val>
                                        </p:tav>
                                      </p:tavLst>
                                    </p:anim>
                                    <p:anim calcmode="lin" valueType="num">
                                      <p:cBhvr additive="base">
                                        <p:cTn id="20"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59240" cy="762000"/>
          </a:xfrm>
          <a:solidFill>
            <a:schemeClr val="accent4">
              <a:lumMod val="20000"/>
              <a:lumOff val="80000"/>
            </a:schemeClr>
          </a:solidFill>
        </p:spPr>
        <p:txBody>
          <a:bodyPr/>
          <a:lstStyle/>
          <a:p>
            <a:pPr>
              <a:defRPr/>
            </a:pPr>
            <a:r>
              <a:rPr lang="en-US" dirty="0" smtClean="0"/>
              <a:t>Managed Bean Facility</a:t>
            </a:r>
            <a:endParaRPr lang="en-US" dirty="0"/>
          </a:p>
        </p:txBody>
      </p:sp>
      <p:sp>
        <p:nvSpPr>
          <p:cNvPr id="25603" name="Content Placeholder 2"/>
          <p:cNvSpPr>
            <a:spLocks noGrp="1"/>
          </p:cNvSpPr>
          <p:nvPr>
            <p:ph idx="1"/>
          </p:nvPr>
        </p:nvSpPr>
        <p:spPr>
          <a:xfrm>
            <a:off x="86458" y="1295400"/>
            <a:ext cx="8991600" cy="5029200"/>
          </a:xfrm>
        </p:spPr>
        <p:txBody>
          <a:bodyPr/>
          <a:lstStyle/>
          <a:p>
            <a:pPr algn="just"/>
            <a:r>
              <a:rPr lang="en-US" smtClean="0"/>
              <a:t>Provides facility to:</a:t>
            </a:r>
          </a:p>
          <a:p>
            <a:pPr lvl="1" algn="just"/>
            <a:r>
              <a:rPr lang="en-US" sz="2400" smtClean="0"/>
              <a:t>Declare and initialize beans in a central place (faces-config.xml)</a:t>
            </a:r>
          </a:p>
          <a:p>
            <a:pPr lvl="1" algn="just"/>
            <a:r>
              <a:rPr lang="en-US" sz="2400" smtClean="0"/>
              <a:t>Control the scope (application, session, request or none) where a bean is stored</a:t>
            </a:r>
          </a:p>
          <a:p>
            <a:pPr lvl="1" algn="just"/>
            <a:r>
              <a:rPr lang="en-US" sz="2400" smtClean="0"/>
              <a:t>Change a bean’s class or initial values without any changes to the code (only a change in the configuration file is necessary)</a:t>
            </a:r>
          </a:p>
          <a:p>
            <a:pPr lvl="1" algn="just"/>
            <a:r>
              <a:rPr lang="en-US" sz="2400" smtClean="0"/>
              <a:t>Initialize  bean properties with value-binding expressions</a:t>
            </a:r>
          </a:p>
          <a:p>
            <a:pPr lvl="1" algn="just"/>
            <a:r>
              <a:rPr lang="en-US" sz="2400" smtClean="0"/>
              <a:t>Access a managed bean using ordinary JSF EL expressions</a:t>
            </a:r>
          </a:p>
        </p:txBody>
      </p:sp>
      <p:sp>
        <p:nvSpPr>
          <p:cNvPr id="4" name="Slide Number Placeholder 3"/>
          <p:cNvSpPr>
            <a:spLocks noGrp="1"/>
          </p:cNvSpPr>
          <p:nvPr>
            <p:ph type="sldNum" sz="quarter" idx="10"/>
          </p:nvPr>
        </p:nvSpPr>
        <p:spPr/>
        <p:txBody>
          <a:bodyPr/>
          <a:lstStyle/>
          <a:p>
            <a:pPr>
              <a:defRPr/>
            </a:pPr>
            <a:fld id="{78268382-99FC-4D34-90F7-1E5CBDA3F94F}" type="slidenum">
              <a:rPr lang="en-US" smtClean="0"/>
              <a:pPr>
                <a:defRPr/>
              </a:pPr>
              <a:t>17</a:t>
            </a:fld>
            <a:endParaRPr lang="en-US" dirty="0"/>
          </a:p>
        </p:txBody>
      </p:sp>
    </p:spTree>
    <p:extLst>
      <p:ext uri="{BB962C8B-B14F-4D97-AF65-F5344CB8AC3E}">
        <p14:creationId xmlns:p14="http://schemas.microsoft.com/office/powerpoint/2010/main" val="4218513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 y="0"/>
            <a:ext cx="9113520" cy="838200"/>
          </a:xfrm>
          <a:solidFill>
            <a:schemeClr val="accent4">
              <a:lumMod val="20000"/>
              <a:lumOff val="80000"/>
            </a:schemeClr>
          </a:solidFill>
        </p:spPr>
        <p:txBody>
          <a:bodyPr/>
          <a:lstStyle/>
          <a:p>
            <a:pPr>
              <a:defRPr/>
            </a:pPr>
            <a:r>
              <a:rPr lang="en-US" dirty="0" smtClean="0"/>
              <a:t>Declaring a Managed Bean</a:t>
            </a:r>
            <a:endParaRPr lang="en-US" dirty="0"/>
          </a:p>
        </p:txBody>
      </p:sp>
      <p:sp>
        <p:nvSpPr>
          <p:cNvPr id="3" name="Content Placeholder 2"/>
          <p:cNvSpPr>
            <a:spLocks noGrp="1"/>
          </p:cNvSpPr>
          <p:nvPr>
            <p:ph idx="1"/>
          </p:nvPr>
        </p:nvSpPr>
        <p:spPr>
          <a:xfrm>
            <a:off x="86458" y="1154113"/>
            <a:ext cx="8991600" cy="5105400"/>
          </a:xfrm>
        </p:spPr>
        <p:txBody>
          <a:bodyPr>
            <a:normAutofit fontScale="85000" lnSpcReduction="20000"/>
          </a:bodyPr>
          <a:lstStyle/>
          <a:p>
            <a:pPr algn="just">
              <a:defRPr/>
            </a:pPr>
            <a:r>
              <a:rPr lang="en-US" dirty="0" smtClean="0"/>
              <a:t>Any </a:t>
            </a:r>
            <a:r>
              <a:rPr lang="en-US" b="1" u="sng" dirty="0" smtClean="0">
                <a:solidFill>
                  <a:srgbClr val="002060"/>
                </a:solidFill>
              </a:rPr>
              <a:t>public </a:t>
            </a:r>
            <a:r>
              <a:rPr lang="en-US" b="1" u="sng" dirty="0" smtClean="0"/>
              <a:t>Java class with a default (no-argument) constructor </a:t>
            </a:r>
            <a:r>
              <a:rPr lang="en-US" dirty="0" smtClean="0"/>
              <a:t>can be declared as a managed bean. To declare the bean as a managed bean we need:</a:t>
            </a:r>
          </a:p>
          <a:p>
            <a:pPr lvl="1" algn="just">
              <a:defRPr/>
            </a:pPr>
            <a:r>
              <a:rPr lang="en-US" dirty="0" smtClean="0"/>
              <a:t>A name that will be used as an identifier</a:t>
            </a:r>
          </a:p>
          <a:p>
            <a:pPr lvl="1" algn="just">
              <a:defRPr/>
            </a:pPr>
            <a:r>
              <a:rPr lang="en-US" dirty="0" smtClean="0"/>
              <a:t>The class name and,</a:t>
            </a:r>
          </a:p>
          <a:p>
            <a:pPr lvl="1" algn="just">
              <a:defRPr/>
            </a:pPr>
            <a:r>
              <a:rPr lang="en-US" dirty="0" smtClean="0"/>
              <a:t>The scope in which the bean should be stored</a:t>
            </a:r>
          </a:p>
          <a:p>
            <a:pPr algn="just">
              <a:lnSpc>
                <a:spcPct val="110000"/>
              </a:lnSpc>
              <a:defRPr/>
            </a:pPr>
            <a:r>
              <a:rPr lang="en-US" dirty="0" smtClean="0"/>
              <a:t>The Managed bean is configured in faces-config.xml using </a:t>
            </a:r>
            <a:r>
              <a:rPr lang="en-US" b="1" dirty="0" smtClean="0">
                <a:solidFill>
                  <a:srgbClr val="003399"/>
                </a:solidFill>
              </a:rPr>
              <a:t>&lt;managed-bean&gt; </a:t>
            </a:r>
            <a:r>
              <a:rPr lang="en-US" dirty="0" smtClean="0"/>
              <a:t>element as shown below.</a:t>
            </a:r>
          </a:p>
          <a:p>
            <a:pPr>
              <a:defRPr/>
            </a:pPr>
            <a:endParaRPr lang="en-US" dirty="0" smtClean="0"/>
          </a:p>
          <a:p>
            <a:pPr>
              <a:buFont typeface="Wingdings" pitchFamily="2" charset="2"/>
              <a:buNone/>
              <a:defRPr/>
            </a:pPr>
            <a:endParaRPr lang="en-US" dirty="0" smtClean="0"/>
          </a:p>
          <a:p>
            <a:pPr>
              <a:buFont typeface="Wingdings" pitchFamily="2" charset="2"/>
              <a:buNone/>
              <a:defRPr/>
            </a:pPr>
            <a:endParaRPr lang="en-US" dirty="0" smtClean="0"/>
          </a:p>
          <a:p>
            <a:pPr>
              <a:buFont typeface="Wingdings" pitchFamily="2" charset="2"/>
              <a:buNone/>
              <a:defRPr/>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4CB1A53B-C886-4A2E-9DD9-17CC55E47C69}" type="slidenum">
              <a:rPr lang="en-US" smtClean="0"/>
              <a:pPr>
                <a:defRPr/>
              </a:pPr>
              <a:t>18</a:t>
            </a:fld>
            <a:endParaRPr lang="en-US" dirty="0"/>
          </a:p>
        </p:txBody>
      </p:sp>
      <p:sp>
        <p:nvSpPr>
          <p:cNvPr id="6" name="Rounded Rectangle 5"/>
          <p:cNvSpPr/>
          <p:nvPr/>
        </p:nvSpPr>
        <p:spPr bwMode="auto">
          <a:xfrm>
            <a:off x="228600" y="4495800"/>
            <a:ext cx="8763000" cy="185578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en-US" sz="2000" b="1" i="0" dirty="0"/>
              <a:t>&lt;managed-bean&gt;</a:t>
            </a:r>
          </a:p>
          <a:p>
            <a:pPr>
              <a:defRPr/>
            </a:pPr>
            <a:r>
              <a:rPr lang="en-US" sz="2000" b="1" i="0" dirty="0"/>
              <a:t>     &lt;managed-bean-name&gt;loginBean&lt;/managed-bean-name&gt;</a:t>
            </a:r>
          </a:p>
          <a:p>
            <a:pPr>
              <a:defRPr/>
            </a:pPr>
            <a:r>
              <a:rPr lang="en-US" sz="2000" b="1" i="0" dirty="0"/>
              <a:t>     &lt;managed-bean-class&gt;com.infy.LoginBean&lt;/managed-bean-class&gt;</a:t>
            </a:r>
          </a:p>
          <a:p>
            <a:pPr>
              <a:defRPr/>
            </a:pPr>
            <a:r>
              <a:rPr lang="en-US" sz="2000" b="1" i="0" dirty="0"/>
              <a:t>     &lt;managed-bean-scope&gt;session&lt;/managed-bean-scope&gt;</a:t>
            </a:r>
          </a:p>
          <a:p>
            <a:pPr>
              <a:defRPr/>
            </a:pPr>
            <a:r>
              <a:rPr lang="en-US" sz="2000" b="1" i="0" dirty="0"/>
              <a:t>&lt;/managed-bean&gt;</a:t>
            </a:r>
          </a:p>
          <a:p>
            <a:pPr>
              <a:defRPr/>
            </a:pPr>
            <a:endParaRPr lang="en-US" b="1" dirty="0"/>
          </a:p>
        </p:txBody>
      </p:sp>
    </p:spTree>
    <p:extLst>
      <p:ext uri="{BB962C8B-B14F-4D97-AF65-F5344CB8AC3E}">
        <p14:creationId xmlns:p14="http://schemas.microsoft.com/office/powerpoint/2010/main" val="1029365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 y="0"/>
            <a:ext cx="9174480" cy="762000"/>
          </a:xfrm>
          <a:solidFill>
            <a:schemeClr val="accent4">
              <a:lumMod val="20000"/>
              <a:lumOff val="80000"/>
            </a:schemeClr>
          </a:solidFill>
        </p:spPr>
        <p:txBody>
          <a:bodyPr/>
          <a:lstStyle/>
          <a:p>
            <a:pPr>
              <a:defRPr/>
            </a:pPr>
            <a:r>
              <a:rPr lang="en-US" dirty="0" smtClean="0"/>
              <a:t>Initializing Bean properties(1/2)</a:t>
            </a:r>
            <a:endParaRPr lang="en-US" dirty="0"/>
          </a:p>
        </p:txBody>
      </p:sp>
      <p:sp>
        <p:nvSpPr>
          <p:cNvPr id="27651" name="Content Placeholder 2"/>
          <p:cNvSpPr>
            <a:spLocks noGrp="1"/>
          </p:cNvSpPr>
          <p:nvPr>
            <p:ph idx="1"/>
          </p:nvPr>
        </p:nvSpPr>
        <p:spPr>
          <a:xfrm>
            <a:off x="0" y="2667001"/>
            <a:ext cx="9144000" cy="3497263"/>
          </a:xfrm>
        </p:spPr>
        <p:txBody>
          <a:bodyPr/>
          <a:lstStyle/>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FA0C9D74-820C-4233-889A-66F819681B3F}" type="slidenum">
              <a:rPr lang="en-US" smtClean="0"/>
              <a:pPr>
                <a:defRPr/>
              </a:pPr>
              <a:t>19</a:t>
            </a:fld>
            <a:endParaRPr lang="en-US" dirty="0"/>
          </a:p>
        </p:txBody>
      </p:sp>
      <p:sp>
        <p:nvSpPr>
          <p:cNvPr id="6" name="Rounded Rectangle 5"/>
          <p:cNvSpPr/>
          <p:nvPr/>
        </p:nvSpPr>
        <p:spPr bwMode="auto">
          <a:xfrm>
            <a:off x="152400" y="2590800"/>
            <a:ext cx="8915400" cy="357663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en-US" sz="2000" b="1" i="0" dirty="0"/>
              <a:t>&lt;managed-bean&gt;</a:t>
            </a:r>
          </a:p>
          <a:p>
            <a:pPr>
              <a:defRPr/>
            </a:pPr>
            <a:r>
              <a:rPr lang="en-US" sz="2000" b="1" i="0" dirty="0"/>
              <a:t>           &lt;managed-bean-name&gt;loginBean&lt;/managed-bean-name&gt;</a:t>
            </a:r>
          </a:p>
          <a:p>
            <a:pPr>
              <a:defRPr/>
            </a:pPr>
            <a:r>
              <a:rPr lang="en-US" sz="2000" b="1" i="0" dirty="0"/>
              <a:t>           &lt;managed-bean-class&gt;com.infy.LoginBean&lt;/managed-bean- class&gt;</a:t>
            </a:r>
          </a:p>
          <a:p>
            <a:pPr>
              <a:defRPr/>
            </a:pPr>
            <a:r>
              <a:rPr lang="en-US" sz="2000" b="1" i="0" dirty="0"/>
              <a:t>           &lt;managed-bean-scope&gt;session&lt;/managed-bean-scope&gt;</a:t>
            </a:r>
          </a:p>
          <a:p>
            <a:pPr>
              <a:defRPr/>
            </a:pPr>
            <a:r>
              <a:rPr lang="en-US" sz="2000" b="1" i="0" dirty="0"/>
              <a:t>	&lt;managed-property&gt;</a:t>
            </a:r>
          </a:p>
          <a:p>
            <a:pPr>
              <a:defRPr/>
            </a:pPr>
            <a:r>
              <a:rPr lang="en-US" sz="2000" b="1" i="0" dirty="0"/>
              <a:t>		&lt;property-class&gt;java.lang.Integer&lt;/property-class&gt;</a:t>
            </a:r>
          </a:p>
          <a:p>
            <a:pPr>
              <a:defRPr/>
            </a:pPr>
            <a:r>
              <a:rPr lang="en-US" sz="2000" b="1" i="0" dirty="0"/>
              <a:t>		&lt;property-name&gt; loginId &lt;/property-name&gt;</a:t>
            </a:r>
          </a:p>
          <a:p>
            <a:pPr>
              <a:defRPr/>
            </a:pPr>
            <a:r>
              <a:rPr lang="en-US" sz="2000" b="1" i="0" dirty="0"/>
              <a:t>		&lt;value&gt;1234&lt;/value&gt;</a:t>
            </a:r>
          </a:p>
          <a:p>
            <a:pPr>
              <a:defRPr/>
            </a:pPr>
            <a:r>
              <a:rPr lang="en-US" sz="2000" b="1" i="0" dirty="0"/>
              <a:t>	&lt;/managed-property&gt;</a:t>
            </a:r>
          </a:p>
          <a:p>
            <a:pPr>
              <a:defRPr/>
            </a:pPr>
            <a:r>
              <a:rPr lang="en-US" sz="2000" b="1" i="0" dirty="0"/>
              <a:t>&lt;/managed-bean&gt;</a:t>
            </a:r>
          </a:p>
        </p:txBody>
      </p:sp>
      <p:sp>
        <p:nvSpPr>
          <p:cNvPr id="7" name="Content Placeholder 2"/>
          <p:cNvSpPr txBox="1">
            <a:spLocks/>
          </p:cNvSpPr>
          <p:nvPr/>
        </p:nvSpPr>
        <p:spPr bwMode="auto">
          <a:xfrm>
            <a:off x="73269" y="1303339"/>
            <a:ext cx="8991600" cy="1239837"/>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Bean properties can be initialized to default values using  the Managed </a:t>
            </a:r>
            <a:r>
              <a:rPr lang="en-US" sz="2800" i="0" dirty="0">
                <a:latin typeface="Arial" charset="0"/>
              </a:rPr>
              <a:t>Bean Facility as shown below</a:t>
            </a:r>
            <a:endParaRPr lang="en-US" sz="2800" i="0" kern="0" dirty="0">
              <a:latin typeface="+mn-lt"/>
            </a:endParaRPr>
          </a:p>
        </p:txBody>
      </p:sp>
    </p:spTree>
    <p:extLst>
      <p:ext uri="{BB962C8B-B14F-4D97-AF65-F5344CB8AC3E}">
        <p14:creationId xmlns:p14="http://schemas.microsoft.com/office/powerpoint/2010/main" val="4102639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Session Plan – Day4</a:t>
            </a:r>
            <a:endParaRPr lang="en-US" dirty="0"/>
          </a:p>
        </p:txBody>
      </p:sp>
      <p:sp>
        <p:nvSpPr>
          <p:cNvPr id="8195" name="Content Placeholder 2"/>
          <p:cNvSpPr>
            <a:spLocks noGrp="1"/>
          </p:cNvSpPr>
          <p:nvPr>
            <p:ph idx="1"/>
          </p:nvPr>
        </p:nvSpPr>
        <p:spPr/>
        <p:txBody>
          <a:bodyPr/>
          <a:lstStyle/>
          <a:p>
            <a:pPr algn="just" eaLnBrk="1" hangingPunct="1"/>
            <a:r>
              <a:rPr lang="en-US" smtClean="0"/>
              <a:t>JSF Concepts overview</a:t>
            </a:r>
          </a:p>
          <a:p>
            <a:pPr algn="just" eaLnBrk="1" hangingPunct="1"/>
            <a:r>
              <a:rPr lang="en-US" smtClean="0"/>
              <a:t>UI Component Model </a:t>
            </a:r>
          </a:p>
          <a:p>
            <a:pPr algn="just" eaLnBrk="1" hangingPunct="1"/>
            <a:r>
              <a:rPr lang="en-US" smtClean="0"/>
              <a:t>Core tags in JSF</a:t>
            </a:r>
          </a:p>
          <a:p>
            <a:pPr algn="just" eaLnBrk="1" hangingPunct="1"/>
            <a:r>
              <a:rPr lang="en-US" smtClean="0"/>
              <a:t>Managed Bean Facility</a:t>
            </a:r>
          </a:p>
          <a:p>
            <a:pPr algn="just" eaLnBrk="1" hangingPunct="1"/>
            <a:r>
              <a:rPr lang="en-US" smtClean="0"/>
              <a:t>Event Handling </a:t>
            </a:r>
          </a:p>
          <a:p>
            <a:r>
              <a:rPr lang="en-US" smtClean="0"/>
              <a:t>Page Navigation </a:t>
            </a:r>
          </a:p>
        </p:txBody>
      </p:sp>
      <p:sp>
        <p:nvSpPr>
          <p:cNvPr id="4" name="Slide Number Placeholder 3"/>
          <p:cNvSpPr>
            <a:spLocks noGrp="1"/>
          </p:cNvSpPr>
          <p:nvPr>
            <p:ph type="sldNum" sz="quarter" idx="10"/>
          </p:nvPr>
        </p:nvSpPr>
        <p:spPr/>
        <p:txBody>
          <a:bodyPr/>
          <a:lstStyle/>
          <a:p>
            <a:pPr>
              <a:defRPr/>
            </a:pPr>
            <a:fld id="{D71DC2C5-2C82-4712-96F5-AAC16A4B97F3}" type="slidenum">
              <a:rPr lang="en-US" smtClean="0"/>
              <a:pPr>
                <a:defRPr/>
              </a:pPr>
              <a:t>2</a:t>
            </a:fld>
            <a:endParaRPr lang="en-US" dirty="0"/>
          </a:p>
        </p:txBody>
      </p:sp>
    </p:spTree>
    <p:extLst>
      <p:ext uri="{BB962C8B-B14F-4D97-AF65-F5344CB8AC3E}">
        <p14:creationId xmlns:p14="http://schemas.microsoft.com/office/powerpoint/2010/main" val="465459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59240" cy="762000"/>
          </a:xfrm>
          <a:solidFill>
            <a:schemeClr val="accent4">
              <a:lumMod val="20000"/>
              <a:lumOff val="80000"/>
            </a:schemeClr>
          </a:solidFill>
        </p:spPr>
        <p:txBody>
          <a:bodyPr/>
          <a:lstStyle/>
          <a:p>
            <a:pPr>
              <a:defRPr/>
            </a:pPr>
            <a:r>
              <a:rPr lang="en-US" dirty="0" smtClean="0"/>
              <a:t>Initializing Bean properties(2/2)</a:t>
            </a:r>
            <a:endParaRPr lang="en-US" dirty="0"/>
          </a:p>
        </p:txBody>
      </p:sp>
      <p:sp>
        <p:nvSpPr>
          <p:cNvPr id="28675" name="Content Placeholder 2"/>
          <p:cNvSpPr>
            <a:spLocks noGrp="1"/>
          </p:cNvSpPr>
          <p:nvPr>
            <p:ph idx="1"/>
          </p:nvPr>
        </p:nvSpPr>
        <p:spPr>
          <a:xfrm>
            <a:off x="304800" y="1676401"/>
            <a:ext cx="8229600" cy="4487863"/>
          </a:xfrm>
        </p:spPr>
        <p:txBody>
          <a:bodyPr/>
          <a:lstStyle/>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0"/>
          </p:nvPr>
        </p:nvSpPr>
        <p:spPr/>
        <p:txBody>
          <a:bodyPr/>
          <a:lstStyle/>
          <a:p>
            <a:pPr>
              <a:defRPr/>
            </a:pPr>
            <a:fld id="{FBA8A366-B46C-4137-B501-7F9FD4B36D7B}" type="slidenum">
              <a:rPr lang="en-US" smtClean="0"/>
              <a:pPr>
                <a:defRPr/>
              </a:pPr>
              <a:t>20</a:t>
            </a:fld>
            <a:endParaRPr lang="en-US" dirty="0"/>
          </a:p>
        </p:txBody>
      </p:sp>
      <p:sp>
        <p:nvSpPr>
          <p:cNvPr id="6" name="Rounded Rectangle 5"/>
          <p:cNvSpPr/>
          <p:nvPr/>
        </p:nvSpPr>
        <p:spPr bwMode="auto">
          <a:xfrm>
            <a:off x="90854" y="2144713"/>
            <a:ext cx="8915400" cy="43053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en-US" sz="2000" b="1" i="0" dirty="0"/>
              <a:t>&lt;managed-bean&gt;</a:t>
            </a:r>
          </a:p>
          <a:p>
            <a:pPr>
              <a:defRPr/>
            </a:pPr>
            <a:r>
              <a:rPr lang="en-US" sz="2000" b="1" i="0" dirty="0"/>
              <a:t>	&lt;managed-bean-name&gt;</a:t>
            </a:r>
            <a:r>
              <a:rPr lang="en-US" sz="2000" b="1" i="0" dirty="0">
                <a:solidFill>
                  <a:srgbClr val="FF0000"/>
                </a:solidFill>
              </a:rPr>
              <a:t>locker</a:t>
            </a:r>
            <a:r>
              <a:rPr lang="en-US" sz="2000" b="1" i="0" dirty="0"/>
              <a:t>&lt;/managed-bean-name&gt;</a:t>
            </a:r>
          </a:p>
          <a:p>
            <a:pPr>
              <a:defRPr/>
            </a:pPr>
            <a:r>
              <a:rPr lang="en-US" sz="2000" b="1" i="0" dirty="0"/>
              <a:t>	&lt;managed-bean-class&gt;com.infy.Locker&lt;/managed-bean-class&gt;</a:t>
            </a:r>
          </a:p>
          <a:p>
            <a:pPr>
              <a:defRPr/>
            </a:pPr>
            <a:r>
              <a:rPr lang="en-US" sz="2000" b="1" i="0" dirty="0"/>
              <a:t>	&lt;managed-bean-scope&gt;session&lt;/managed-bean-scope&gt;</a:t>
            </a:r>
          </a:p>
          <a:p>
            <a:pPr>
              <a:defRPr/>
            </a:pPr>
            <a:r>
              <a:rPr lang="en-US" sz="2000" b="1" i="0" dirty="0"/>
              <a:t>&lt;/managed-bean&gt;</a:t>
            </a:r>
          </a:p>
          <a:p>
            <a:pPr>
              <a:defRPr/>
            </a:pPr>
            <a:r>
              <a:rPr lang="en-US" sz="2000" b="1" i="0" dirty="0"/>
              <a:t>&lt;managed-bean&gt;</a:t>
            </a:r>
          </a:p>
          <a:p>
            <a:pPr>
              <a:defRPr/>
            </a:pPr>
            <a:r>
              <a:rPr lang="en-US" sz="2000" b="1" i="0" dirty="0"/>
              <a:t>	&lt;managed-bean-name&gt;</a:t>
            </a:r>
            <a:r>
              <a:rPr lang="en-US" sz="2000" b="1" i="0" dirty="0">
                <a:solidFill>
                  <a:srgbClr val="003399"/>
                </a:solidFill>
              </a:rPr>
              <a:t>account</a:t>
            </a:r>
            <a:r>
              <a:rPr lang="en-US" sz="2000" b="1" i="0" dirty="0"/>
              <a:t>&lt;/managed-bean-name&gt;</a:t>
            </a:r>
          </a:p>
          <a:p>
            <a:pPr>
              <a:defRPr/>
            </a:pPr>
            <a:r>
              <a:rPr lang="en-US" sz="2000" b="1" i="0" dirty="0"/>
              <a:t>	&lt;managed-bean-class&gt;</a:t>
            </a:r>
            <a:r>
              <a:rPr lang="en-US" sz="2000" b="1" i="0" dirty="0">
                <a:solidFill>
                  <a:srgbClr val="003399"/>
                </a:solidFill>
              </a:rPr>
              <a:t>com.infy.Account</a:t>
            </a:r>
            <a:r>
              <a:rPr lang="en-US" sz="2000" b="1" i="0" dirty="0"/>
              <a:t>&lt;/managed-bean-class&gt;</a:t>
            </a:r>
          </a:p>
          <a:p>
            <a:pPr>
              <a:defRPr/>
            </a:pPr>
            <a:r>
              <a:rPr lang="en-US" sz="2000" b="1" i="0" dirty="0"/>
              <a:t>	&lt;managed-bean-scope&gt;session&lt;/managed-bean-scope&gt;</a:t>
            </a:r>
          </a:p>
          <a:p>
            <a:pPr>
              <a:defRPr/>
            </a:pPr>
            <a:r>
              <a:rPr lang="en-US" sz="2000" b="1" i="0" dirty="0"/>
              <a:t>	&lt;managed-property&gt;</a:t>
            </a:r>
          </a:p>
          <a:p>
            <a:pPr>
              <a:defRPr/>
            </a:pPr>
            <a:r>
              <a:rPr lang="en-US" sz="2000" b="1" i="0" dirty="0"/>
              <a:t>		&lt;property-name&gt;locker&lt;/property-name&gt;</a:t>
            </a:r>
          </a:p>
          <a:p>
            <a:pPr>
              <a:defRPr/>
            </a:pPr>
            <a:r>
              <a:rPr lang="en-US" sz="2000" b="1" i="0" dirty="0"/>
              <a:t>		&lt;value&gt;</a:t>
            </a:r>
            <a:r>
              <a:rPr lang="en-US" sz="2000" b="1" i="0" dirty="0">
                <a:solidFill>
                  <a:srgbClr val="FF0000"/>
                </a:solidFill>
              </a:rPr>
              <a:t>#{locker}</a:t>
            </a:r>
            <a:r>
              <a:rPr lang="en-US" sz="2000" b="1" i="0" dirty="0"/>
              <a:t>&lt;/value&gt;</a:t>
            </a:r>
          </a:p>
          <a:p>
            <a:pPr>
              <a:defRPr/>
            </a:pPr>
            <a:r>
              <a:rPr lang="en-US" sz="2000" b="1" i="0" dirty="0"/>
              <a:t>	&lt;/managed-property&gt;&lt;/managed-bean&gt;</a:t>
            </a:r>
          </a:p>
        </p:txBody>
      </p:sp>
      <p:sp>
        <p:nvSpPr>
          <p:cNvPr id="8" name="Content Placeholder 2"/>
          <p:cNvSpPr txBox="1">
            <a:spLocks/>
          </p:cNvSpPr>
          <p:nvPr/>
        </p:nvSpPr>
        <p:spPr bwMode="auto">
          <a:xfrm>
            <a:off x="76200" y="865189"/>
            <a:ext cx="8991600" cy="5602287"/>
          </a:xfrm>
          <a:prstGeom prst="rect">
            <a:avLst/>
          </a:prstGeom>
          <a:noFill/>
          <a:ln w="9525">
            <a:noFill/>
            <a:miter lim="800000"/>
            <a:headEnd/>
            <a:tailEnd/>
          </a:ln>
        </p:spPr>
        <p:txBody>
          <a:bodyPr>
            <a:normAutofit/>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mn-lt"/>
              </a:rPr>
              <a:t>A managed bean can initialize its bean properties to refer to other </a:t>
            </a:r>
            <a:r>
              <a:rPr lang="en-US" sz="2800" i="0" dirty="0">
                <a:latin typeface="Arial" charset="0"/>
              </a:rPr>
              <a:t>managed beans/implicit objects using  value binding expression</a:t>
            </a:r>
            <a:endParaRPr lang="en-US" sz="2800" i="0" kern="0" dirty="0">
              <a:latin typeface="+mn-lt"/>
            </a:endParaRPr>
          </a:p>
          <a:p>
            <a:pPr marL="342900" indent="-342900" algn="just" eaLnBrk="0" hangingPunct="0">
              <a:spcBef>
                <a:spcPct val="20000"/>
              </a:spcBef>
              <a:buClr>
                <a:srgbClr val="003366"/>
              </a:buClr>
              <a:buFont typeface="Wingdings" pitchFamily="2" charset="2"/>
              <a:buNone/>
              <a:defRPr/>
            </a:pPr>
            <a:r>
              <a:rPr lang="en-US" sz="2800" i="0" kern="0" dirty="0">
                <a:latin typeface="+mn-lt"/>
              </a:rPr>
              <a:t>	</a:t>
            </a:r>
          </a:p>
        </p:txBody>
      </p:sp>
    </p:spTree>
    <p:extLst>
      <p:ext uri="{BB962C8B-B14F-4D97-AF65-F5344CB8AC3E}">
        <p14:creationId xmlns:p14="http://schemas.microsoft.com/office/powerpoint/2010/main" val="29987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4">
              <a:lumMod val="20000"/>
              <a:lumOff val="80000"/>
            </a:schemeClr>
          </a:solidFill>
        </p:spPr>
        <p:txBody>
          <a:bodyPr>
            <a:normAutofit fontScale="90000"/>
          </a:bodyPr>
          <a:lstStyle/>
          <a:p>
            <a:pPr>
              <a:defRPr/>
            </a:pPr>
            <a:r>
              <a:rPr lang="en-US" dirty="0" smtClean="0"/>
              <a:t>Declaring and Initializing Lists, and Maps as managed objects </a:t>
            </a:r>
            <a:endParaRPr lang="en-US" dirty="0"/>
          </a:p>
        </p:txBody>
      </p:sp>
      <p:sp>
        <p:nvSpPr>
          <p:cNvPr id="29699" name="Content Placeholder 2"/>
          <p:cNvSpPr>
            <a:spLocks noGrp="1"/>
          </p:cNvSpPr>
          <p:nvPr>
            <p:ph idx="1"/>
          </p:nvPr>
        </p:nvSpPr>
        <p:spPr>
          <a:xfrm>
            <a:off x="101112" y="1295400"/>
            <a:ext cx="8915400" cy="5181600"/>
          </a:xfrm>
        </p:spPr>
        <p:txBody>
          <a:bodyPr/>
          <a:lstStyle/>
          <a:p>
            <a:r>
              <a:rPr lang="en-US" smtClean="0"/>
              <a:t>Declaring and initializing a List object as a managed Bean</a:t>
            </a:r>
          </a:p>
          <a:p>
            <a:endParaRPr lang="en-US" smtClean="0"/>
          </a:p>
        </p:txBody>
      </p:sp>
      <p:sp>
        <p:nvSpPr>
          <p:cNvPr id="4" name="Slide Number Placeholder 3"/>
          <p:cNvSpPr>
            <a:spLocks noGrp="1"/>
          </p:cNvSpPr>
          <p:nvPr>
            <p:ph type="sldNum" sz="quarter" idx="10"/>
          </p:nvPr>
        </p:nvSpPr>
        <p:spPr/>
        <p:txBody>
          <a:bodyPr/>
          <a:lstStyle/>
          <a:p>
            <a:pPr>
              <a:defRPr/>
            </a:pPr>
            <a:fld id="{30FBA171-9930-49AB-8540-DD00C5563398}" type="slidenum">
              <a:rPr lang="en-US" smtClean="0"/>
              <a:pPr>
                <a:defRPr/>
              </a:pPr>
              <a:t>21</a:t>
            </a:fld>
            <a:endParaRPr lang="en-US" dirty="0"/>
          </a:p>
        </p:txBody>
      </p:sp>
      <p:sp>
        <p:nvSpPr>
          <p:cNvPr id="6" name="Rounded Rectangle 5"/>
          <p:cNvSpPr/>
          <p:nvPr/>
        </p:nvSpPr>
        <p:spPr bwMode="auto">
          <a:xfrm>
            <a:off x="169985" y="2438401"/>
            <a:ext cx="8915400" cy="3114675"/>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en-US" sz="2000" b="1" i="0" dirty="0"/>
              <a:t>&lt;managed-bean&gt;</a:t>
            </a:r>
          </a:p>
          <a:p>
            <a:pPr>
              <a:defRPr/>
            </a:pPr>
            <a:r>
              <a:rPr lang="en-US" sz="2000" b="1" i="0" dirty="0"/>
              <a:t>   	&lt;managed-bean-name&gt;mailingAddress&lt;/managed-bean-name&gt;</a:t>
            </a:r>
          </a:p>
          <a:p>
            <a:pPr>
              <a:defRPr/>
            </a:pPr>
            <a:r>
              <a:rPr lang="en-US" sz="2000" b="1" i="0" dirty="0"/>
              <a:t>   	&lt;managed-bean-class&gt;java.util.ArrayList&lt;/managed-bean-class&gt;</a:t>
            </a:r>
          </a:p>
          <a:p>
            <a:pPr>
              <a:defRPr/>
            </a:pPr>
            <a:r>
              <a:rPr lang="en-US" sz="2000" b="1" i="0" dirty="0"/>
              <a:t>   	&lt;managed-bean-scope&gt;application&lt;/managed-bean-scope&gt;</a:t>
            </a:r>
          </a:p>
          <a:p>
            <a:pPr>
              <a:defRPr/>
            </a:pPr>
            <a:r>
              <a:rPr lang="en-US" sz="2000" b="1" i="0" dirty="0"/>
              <a:t>   	</a:t>
            </a:r>
            <a:r>
              <a:rPr lang="en-US" sz="2000" b="1" i="0" dirty="0">
                <a:solidFill>
                  <a:srgbClr val="003399"/>
                </a:solidFill>
              </a:rPr>
              <a:t>&lt;list-entries&gt;</a:t>
            </a:r>
          </a:p>
          <a:p>
            <a:pPr>
              <a:defRPr/>
            </a:pPr>
            <a:r>
              <a:rPr lang="en-US" sz="2000" b="1" i="0" dirty="0">
                <a:solidFill>
                  <a:srgbClr val="003399"/>
                </a:solidFill>
              </a:rPr>
              <a:t>          		&lt;value-class&gt;java.lang.String&lt;/value-class&gt;</a:t>
            </a:r>
          </a:p>
          <a:p>
            <a:pPr>
              <a:defRPr/>
            </a:pPr>
            <a:r>
              <a:rPr lang="en-US" sz="2000" b="1" i="0" dirty="0">
                <a:solidFill>
                  <a:srgbClr val="003399"/>
                </a:solidFill>
              </a:rPr>
              <a:t>          		&lt;value&gt;feedback@infosys.com&lt;/value&gt;</a:t>
            </a:r>
          </a:p>
          <a:p>
            <a:pPr>
              <a:defRPr/>
            </a:pPr>
            <a:r>
              <a:rPr lang="en-US" sz="2000" b="1" i="0" dirty="0">
                <a:solidFill>
                  <a:srgbClr val="003399"/>
                </a:solidFill>
              </a:rPr>
              <a:t>	&lt;/list-entries&gt;</a:t>
            </a:r>
          </a:p>
          <a:p>
            <a:pPr>
              <a:defRPr/>
            </a:pPr>
            <a:r>
              <a:rPr lang="en-US" sz="2000" b="1" i="0" dirty="0"/>
              <a:t>&lt;/managed-bean&gt;</a:t>
            </a:r>
          </a:p>
        </p:txBody>
      </p:sp>
    </p:spTree>
    <p:extLst>
      <p:ext uri="{BB962C8B-B14F-4D97-AF65-F5344CB8AC3E}">
        <p14:creationId xmlns:p14="http://schemas.microsoft.com/office/powerpoint/2010/main" val="297574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2" y="12700"/>
            <a:ext cx="9100038" cy="749300"/>
          </a:xfrm>
          <a:solidFill>
            <a:schemeClr val="accent6">
              <a:lumMod val="20000"/>
              <a:lumOff val="80000"/>
            </a:schemeClr>
          </a:solidFill>
        </p:spPr>
        <p:txBody>
          <a:bodyPr>
            <a:normAutofit fontScale="90000"/>
          </a:bodyPr>
          <a:lstStyle/>
          <a:p>
            <a:pPr>
              <a:defRPr/>
            </a:pPr>
            <a:r>
              <a:rPr lang="en-US" dirty="0" smtClean="0"/>
              <a:t>Do you know??</a:t>
            </a:r>
            <a:endParaRPr lang="en-US" dirty="0"/>
          </a:p>
        </p:txBody>
      </p:sp>
      <p:sp>
        <p:nvSpPr>
          <p:cNvPr id="4" name="Slide Number Placeholder 3"/>
          <p:cNvSpPr>
            <a:spLocks noGrp="1"/>
          </p:cNvSpPr>
          <p:nvPr>
            <p:ph type="sldNum" sz="quarter" idx="10"/>
          </p:nvPr>
        </p:nvSpPr>
        <p:spPr>
          <a:xfrm>
            <a:off x="4053254" y="6519863"/>
            <a:ext cx="773723" cy="476250"/>
          </a:xfrm>
        </p:spPr>
        <p:txBody>
          <a:bodyPr/>
          <a:lstStyle/>
          <a:p>
            <a:pPr>
              <a:defRPr/>
            </a:pPr>
            <a:fld id="{1F13ED1D-2623-4FB2-927B-F734FAC9D977}" type="slidenum">
              <a:rPr lang="en-US" smtClean="0"/>
              <a:pPr>
                <a:defRPr/>
              </a:pPr>
              <a:t>22</a:t>
            </a:fld>
            <a:endParaRPr lang="en-US" dirty="0"/>
          </a:p>
        </p:txBody>
      </p:sp>
      <p:sp>
        <p:nvSpPr>
          <p:cNvPr id="30724" name="Content Placeholder 2"/>
          <p:cNvSpPr>
            <a:spLocks noGrp="1"/>
          </p:cNvSpPr>
          <p:nvPr>
            <p:ph idx="1"/>
          </p:nvPr>
        </p:nvSpPr>
        <p:spPr>
          <a:xfrm>
            <a:off x="-4397" y="990600"/>
            <a:ext cx="9133743" cy="1981200"/>
          </a:xfrm>
        </p:spPr>
        <p:txBody>
          <a:bodyPr/>
          <a:lstStyle/>
          <a:p>
            <a:pPr algn="just"/>
            <a:r>
              <a:rPr lang="en-US" smtClean="0">
                <a:solidFill>
                  <a:srgbClr val="000000"/>
                </a:solidFill>
              </a:rPr>
              <a:t>Can any collection be added as managed beans?</a:t>
            </a:r>
          </a:p>
          <a:p>
            <a:pPr>
              <a:buFont typeface="Wingdings" pitchFamily="2" charset="2"/>
              <a:buNone/>
            </a:pPr>
            <a:endParaRPr lang="en-US" sz="3600" smtClean="0"/>
          </a:p>
          <a:p>
            <a:endParaRPr lang="en-US" smtClean="0"/>
          </a:p>
        </p:txBody>
      </p:sp>
      <p:sp>
        <p:nvSpPr>
          <p:cNvPr id="6" name="Rounded Rectangle 5"/>
          <p:cNvSpPr>
            <a:spLocks noChangeArrowheads="1"/>
          </p:cNvSpPr>
          <p:nvPr/>
        </p:nvSpPr>
        <p:spPr bwMode="auto">
          <a:xfrm>
            <a:off x="354623" y="1524000"/>
            <a:ext cx="8679474" cy="914400"/>
          </a:xfrm>
          <a:prstGeom prst="roundRect">
            <a:avLst>
              <a:gd name="adj" fmla="val 16667"/>
            </a:avLst>
          </a:prstGeom>
          <a:solidFill>
            <a:schemeClr val="accent1"/>
          </a:solidFill>
          <a:ln w="9525" algn="ctr">
            <a:solidFill>
              <a:schemeClr val="tx1"/>
            </a:solidFill>
            <a:round/>
            <a:headEnd/>
            <a:tailEnd/>
          </a:ln>
        </p:spPr>
        <p:txBody>
          <a:bodyPr/>
          <a:lstStyle/>
          <a:p>
            <a:pPr algn="just"/>
            <a:r>
              <a:rPr lang="en-US" sz="2400" i="0"/>
              <a:t>No, only concrete collection class implementations can be added, for e.g. we can’t have managed bean of List type</a:t>
            </a:r>
          </a:p>
        </p:txBody>
      </p:sp>
      <p:sp>
        <p:nvSpPr>
          <p:cNvPr id="11" name="Content Placeholder 2"/>
          <p:cNvSpPr txBox="1">
            <a:spLocks/>
          </p:cNvSpPr>
          <p:nvPr/>
        </p:nvSpPr>
        <p:spPr bwMode="auto">
          <a:xfrm>
            <a:off x="11723" y="4724400"/>
            <a:ext cx="9031166" cy="16002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Can a managed property get its value from managed bean in other scope?</a:t>
            </a:r>
          </a:p>
          <a:p>
            <a:pPr marL="342900" indent="-342900" algn="just" eaLnBrk="0" hangingPunct="0">
              <a:spcBef>
                <a:spcPct val="20000"/>
              </a:spcBef>
              <a:buClr>
                <a:srgbClr val="003366"/>
              </a:buClr>
              <a:buFont typeface="Wingdings" pitchFamily="2" charset="2"/>
              <a:buChar char="Ø"/>
              <a:defRPr/>
            </a:pPr>
            <a:endParaRPr lang="en-US" sz="3600" i="0" kern="0" dirty="0">
              <a:latin typeface="+mn-lt"/>
            </a:endParaRPr>
          </a:p>
          <a:p>
            <a:pPr marL="342900" indent="-342900" algn="just" eaLnBrk="0" hangingPunct="0">
              <a:spcBef>
                <a:spcPct val="20000"/>
              </a:spcBef>
              <a:buClr>
                <a:srgbClr val="003366"/>
              </a:buClr>
              <a:defRPr/>
            </a:pPr>
            <a:endParaRPr lang="en-US" sz="2800" i="0" kern="0" dirty="0">
              <a:latin typeface="+mn-lt"/>
            </a:endParaRPr>
          </a:p>
        </p:txBody>
      </p:sp>
      <p:sp>
        <p:nvSpPr>
          <p:cNvPr id="12" name="Rounded Rectangle 11"/>
          <p:cNvSpPr>
            <a:spLocks noChangeArrowheads="1"/>
          </p:cNvSpPr>
          <p:nvPr/>
        </p:nvSpPr>
        <p:spPr bwMode="auto">
          <a:xfrm>
            <a:off x="424962" y="5638800"/>
            <a:ext cx="8566638" cy="457200"/>
          </a:xfrm>
          <a:prstGeom prst="roundRect">
            <a:avLst>
              <a:gd name="adj" fmla="val 16667"/>
            </a:avLst>
          </a:prstGeom>
          <a:solidFill>
            <a:schemeClr val="accent1"/>
          </a:solidFill>
          <a:ln w="9525" algn="ctr">
            <a:solidFill>
              <a:schemeClr val="tx1"/>
            </a:solidFill>
            <a:round/>
            <a:headEnd/>
            <a:tailEnd/>
          </a:ln>
        </p:spPr>
        <p:txBody>
          <a:bodyPr/>
          <a:lstStyle/>
          <a:p>
            <a:r>
              <a:rPr lang="en-US" sz="2400" i="0"/>
              <a:t>Yes, but the scope of the referred bean should be wider</a:t>
            </a:r>
          </a:p>
        </p:txBody>
      </p:sp>
      <p:sp>
        <p:nvSpPr>
          <p:cNvPr id="9" name="Content Placeholder 2"/>
          <p:cNvSpPr txBox="1">
            <a:spLocks/>
          </p:cNvSpPr>
          <p:nvPr/>
        </p:nvSpPr>
        <p:spPr bwMode="auto">
          <a:xfrm>
            <a:off x="-32239" y="2667000"/>
            <a:ext cx="9133743" cy="19812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How can we specify default values to properties of a managed bean object?</a:t>
            </a:r>
          </a:p>
          <a:p>
            <a:pPr marL="342900" indent="-342900" eaLnBrk="0" hangingPunct="0">
              <a:spcBef>
                <a:spcPct val="20000"/>
              </a:spcBef>
              <a:buClr>
                <a:srgbClr val="003366"/>
              </a:buClr>
              <a:buFont typeface="Wingdings" pitchFamily="2" charset="2"/>
              <a:buNone/>
              <a:defRPr/>
            </a:pPr>
            <a:endParaRPr lang="en-US" sz="3600" i="0" kern="0" dirty="0">
              <a:latin typeface="+mn-lt"/>
            </a:endParaRPr>
          </a:p>
          <a:p>
            <a:pPr marL="342900" indent="-342900" eaLnBrk="0" hangingPunct="0">
              <a:spcBef>
                <a:spcPct val="20000"/>
              </a:spcBef>
              <a:buClr>
                <a:srgbClr val="003366"/>
              </a:buClr>
              <a:defRPr/>
            </a:pPr>
            <a:endParaRPr lang="en-US" sz="2800" i="0" kern="0" dirty="0">
              <a:latin typeface="+mn-lt"/>
            </a:endParaRPr>
          </a:p>
        </p:txBody>
      </p:sp>
      <p:sp>
        <p:nvSpPr>
          <p:cNvPr id="10" name="Rounded Rectangle 9"/>
          <p:cNvSpPr>
            <a:spLocks noChangeArrowheads="1"/>
          </p:cNvSpPr>
          <p:nvPr/>
        </p:nvSpPr>
        <p:spPr bwMode="auto">
          <a:xfrm>
            <a:off x="326781" y="3581400"/>
            <a:ext cx="8679473" cy="914400"/>
          </a:xfrm>
          <a:prstGeom prst="roundRect">
            <a:avLst>
              <a:gd name="adj" fmla="val 16667"/>
            </a:avLst>
          </a:prstGeom>
          <a:solidFill>
            <a:schemeClr val="accent1"/>
          </a:solidFill>
          <a:ln w="9525" algn="ctr">
            <a:solidFill>
              <a:schemeClr val="tx1"/>
            </a:solidFill>
            <a:round/>
            <a:headEnd/>
            <a:tailEnd/>
          </a:ln>
        </p:spPr>
        <p:txBody>
          <a:bodyPr/>
          <a:lstStyle/>
          <a:p>
            <a:r>
              <a:rPr lang="en-US" sz="2400" i="0"/>
              <a:t>By hard coding default value in &lt;value&gt; tag within the &lt;managed-property&gt; tag of </a:t>
            </a:r>
            <a:r>
              <a:rPr lang="en-US" sz="2400" i="0">
                <a:solidFill>
                  <a:srgbClr val="003399"/>
                </a:solidFill>
              </a:rPr>
              <a:t>faces-config.xml</a:t>
            </a:r>
          </a:p>
        </p:txBody>
      </p:sp>
    </p:spTree>
    <p:extLst>
      <p:ext uri="{BB962C8B-B14F-4D97-AF65-F5344CB8AC3E}">
        <p14:creationId xmlns:p14="http://schemas.microsoft.com/office/powerpoint/2010/main" val="2175285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0-#ppt_w/2"/>
                                          </p:val>
                                        </p:tav>
                                        <p:tav tm="100000">
                                          <p:val>
                                            <p:strVal val="#ppt_x"/>
                                          </p:val>
                                        </p:tav>
                                      </p:tavLst>
                                    </p:anim>
                                    <p:anim calcmode="lin" valueType="num">
                                      <p:cBhvr additive="base">
                                        <p:cTn id="1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0-#ppt_w/2"/>
                                          </p:val>
                                        </p:tav>
                                        <p:tav tm="100000">
                                          <p:val>
                                            <p:strVal val="#ppt_x"/>
                                          </p:val>
                                        </p:tav>
                                      </p:tavLst>
                                    </p:anim>
                                    <p:anim calcmode="lin" valueType="num">
                                      <p:cBhvr additive="base">
                                        <p:cTn id="20"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lstStyle/>
          <a:p>
            <a:pPr>
              <a:defRPr/>
            </a:pPr>
            <a:r>
              <a:rPr lang="en-US" dirty="0" smtClean="0"/>
              <a:t>JSF Event Handling Model</a:t>
            </a:r>
            <a:endParaRPr lang="en-US" dirty="0"/>
          </a:p>
        </p:txBody>
      </p:sp>
      <p:sp>
        <p:nvSpPr>
          <p:cNvPr id="32771" name="Content Placeholder 2"/>
          <p:cNvSpPr>
            <a:spLocks noGrp="1"/>
          </p:cNvSpPr>
          <p:nvPr>
            <p:ph idx="1"/>
          </p:nvPr>
        </p:nvSpPr>
        <p:spPr>
          <a:xfrm>
            <a:off x="0" y="838200"/>
            <a:ext cx="9144000" cy="6019800"/>
          </a:xfrm>
        </p:spPr>
        <p:txBody>
          <a:bodyPr>
            <a:normAutofit/>
          </a:bodyPr>
          <a:lstStyle/>
          <a:p>
            <a:pPr algn="just"/>
            <a:r>
              <a:rPr lang="en-US" sz="2800" dirty="0" smtClean="0"/>
              <a:t>UI Components can emit some kind of signals based on user actions (a button click or radio button selection). These signals are termed as </a:t>
            </a:r>
            <a:r>
              <a:rPr lang="en-US" sz="2800" b="1" dirty="0" smtClean="0">
                <a:solidFill>
                  <a:srgbClr val="003399"/>
                </a:solidFill>
              </a:rPr>
              <a:t>Events</a:t>
            </a:r>
            <a:r>
              <a:rPr lang="en-US" sz="2800" dirty="0" smtClean="0"/>
              <a:t>. </a:t>
            </a:r>
          </a:p>
          <a:p>
            <a:pPr algn="just"/>
            <a:r>
              <a:rPr lang="en-US" sz="2800" dirty="0" smtClean="0"/>
              <a:t>Application defines handlers to handle the generated events on the server side using event handlers.  </a:t>
            </a:r>
          </a:p>
          <a:p>
            <a:pPr algn="just"/>
            <a:r>
              <a:rPr lang="en-US" sz="2800" dirty="0" smtClean="0"/>
              <a:t>Event handlers usually are methods(with specific signatures) defined in Backing Beans or in a separate class.</a:t>
            </a:r>
          </a:p>
          <a:p>
            <a:pPr algn="just"/>
            <a:r>
              <a:rPr lang="en-US" sz="2800" dirty="0" smtClean="0"/>
              <a:t>These event handling methods are tied to UI components using method binding expressions </a:t>
            </a:r>
          </a:p>
          <a:p>
            <a:pPr algn="just"/>
            <a:endParaRPr lang="en-US" sz="2800" dirty="0" smtClean="0"/>
          </a:p>
        </p:txBody>
      </p:sp>
      <p:sp>
        <p:nvSpPr>
          <p:cNvPr id="4" name="Slide Number Placeholder 3"/>
          <p:cNvSpPr>
            <a:spLocks noGrp="1"/>
          </p:cNvSpPr>
          <p:nvPr>
            <p:ph type="sldNum" sz="quarter" idx="10"/>
          </p:nvPr>
        </p:nvSpPr>
        <p:spPr/>
        <p:txBody>
          <a:bodyPr/>
          <a:lstStyle/>
          <a:p>
            <a:pPr>
              <a:defRPr/>
            </a:pPr>
            <a:fld id="{290D88D0-B867-4FA7-960B-4767C2DCC903}" type="slidenum">
              <a:rPr lang="en-US" smtClean="0"/>
              <a:pPr>
                <a:defRPr/>
              </a:pPr>
              <a:t>23</a:t>
            </a:fld>
            <a:endParaRPr lang="en-US" dirty="0"/>
          </a:p>
        </p:txBody>
      </p:sp>
    </p:spTree>
    <p:extLst>
      <p:ext uri="{BB962C8B-B14F-4D97-AF65-F5344CB8AC3E}">
        <p14:creationId xmlns:p14="http://schemas.microsoft.com/office/powerpoint/2010/main" val="1087718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Event Types</a:t>
            </a:r>
            <a:endParaRPr lang="en-US" dirty="0"/>
          </a:p>
        </p:txBody>
      </p:sp>
      <p:sp>
        <p:nvSpPr>
          <p:cNvPr id="33795" name="Content Placeholder 2"/>
          <p:cNvSpPr>
            <a:spLocks noGrp="1"/>
          </p:cNvSpPr>
          <p:nvPr>
            <p:ph idx="1"/>
          </p:nvPr>
        </p:nvSpPr>
        <p:spPr>
          <a:xfrm>
            <a:off x="0" y="685800"/>
            <a:ext cx="9144000" cy="6172200"/>
          </a:xfrm>
        </p:spPr>
        <p:txBody>
          <a:bodyPr/>
          <a:lstStyle/>
          <a:p>
            <a:pPr algn="just"/>
            <a:r>
              <a:rPr lang="en-US" dirty="0" smtClean="0"/>
              <a:t>JSF components can generate 4 types of Events</a:t>
            </a:r>
          </a:p>
          <a:p>
            <a:pPr lvl="1" algn="just"/>
            <a:r>
              <a:rPr lang="en-US" dirty="0" smtClean="0"/>
              <a:t>Action Events</a:t>
            </a:r>
          </a:p>
          <a:p>
            <a:pPr lvl="1" algn="just"/>
            <a:r>
              <a:rPr lang="en-US" dirty="0" smtClean="0"/>
              <a:t>Value Change Events</a:t>
            </a:r>
          </a:p>
          <a:p>
            <a:pPr lvl="1" algn="just"/>
            <a:r>
              <a:rPr lang="en-US" dirty="0" smtClean="0"/>
              <a:t>Data Model Events and </a:t>
            </a:r>
          </a:p>
          <a:p>
            <a:pPr lvl="1" algn="just"/>
            <a:r>
              <a:rPr lang="en-US" dirty="0" smtClean="0"/>
              <a:t>Phase Events</a:t>
            </a:r>
          </a:p>
          <a:p>
            <a:pPr algn="just"/>
            <a:r>
              <a:rPr lang="en-US" dirty="0" smtClean="0"/>
              <a:t>Only </a:t>
            </a:r>
            <a:r>
              <a:rPr lang="en-US" b="1" dirty="0" smtClean="0">
                <a:solidFill>
                  <a:srgbClr val="003399"/>
                </a:solidFill>
              </a:rPr>
              <a:t>Action Events</a:t>
            </a:r>
            <a:r>
              <a:rPr lang="en-US" dirty="0" smtClean="0"/>
              <a:t> and </a:t>
            </a:r>
            <a:r>
              <a:rPr lang="en-US" b="1" dirty="0" smtClean="0">
                <a:solidFill>
                  <a:srgbClr val="003399"/>
                </a:solidFill>
              </a:rPr>
              <a:t>Value Change Events </a:t>
            </a:r>
            <a:r>
              <a:rPr lang="en-US" dirty="0" smtClean="0"/>
              <a:t>are covered in this module</a:t>
            </a:r>
          </a:p>
        </p:txBody>
      </p:sp>
      <p:sp>
        <p:nvSpPr>
          <p:cNvPr id="4" name="Slide Number Placeholder 3"/>
          <p:cNvSpPr>
            <a:spLocks noGrp="1"/>
          </p:cNvSpPr>
          <p:nvPr>
            <p:ph type="sldNum" sz="quarter" idx="10"/>
          </p:nvPr>
        </p:nvSpPr>
        <p:spPr/>
        <p:txBody>
          <a:bodyPr/>
          <a:lstStyle/>
          <a:p>
            <a:pPr>
              <a:defRPr/>
            </a:pPr>
            <a:fld id="{8F4319E7-BF4F-4968-9B3F-AC6FCAE84C73}" type="slidenum">
              <a:rPr lang="en-US" smtClean="0"/>
              <a:pPr>
                <a:defRPr/>
              </a:pPr>
              <a:t>24</a:t>
            </a:fld>
            <a:endParaRPr lang="en-US" dirty="0"/>
          </a:p>
        </p:txBody>
      </p:sp>
    </p:spTree>
    <p:extLst>
      <p:ext uri="{BB962C8B-B14F-4D97-AF65-F5344CB8AC3E}">
        <p14:creationId xmlns:p14="http://schemas.microsoft.com/office/powerpoint/2010/main" val="1674205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28760" cy="762000"/>
          </a:xfrm>
          <a:solidFill>
            <a:schemeClr val="accent4">
              <a:lumMod val="20000"/>
              <a:lumOff val="80000"/>
            </a:schemeClr>
          </a:solidFill>
        </p:spPr>
        <p:txBody>
          <a:bodyPr/>
          <a:lstStyle/>
          <a:p>
            <a:pPr>
              <a:defRPr/>
            </a:pPr>
            <a:r>
              <a:rPr lang="en-US" dirty="0" smtClean="0"/>
              <a:t>Action Events</a:t>
            </a:r>
            <a:endParaRPr lang="en-US" dirty="0"/>
          </a:p>
        </p:txBody>
      </p:sp>
      <p:sp>
        <p:nvSpPr>
          <p:cNvPr id="34819" name="Content Placeholder 2"/>
          <p:cNvSpPr>
            <a:spLocks noGrp="1"/>
          </p:cNvSpPr>
          <p:nvPr>
            <p:ph idx="1"/>
          </p:nvPr>
        </p:nvSpPr>
        <p:spPr>
          <a:xfrm>
            <a:off x="0" y="762000"/>
            <a:ext cx="9144000" cy="6096000"/>
          </a:xfrm>
        </p:spPr>
        <p:txBody>
          <a:bodyPr/>
          <a:lstStyle/>
          <a:p>
            <a:pPr algn="just"/>
            <a:r>
              <a:rPr lang="en-US" dirty="0" smtClean="0"/>
              <a:t>Triggered when the user interacts with components like</a:t>
            </a:r>
            <a:endParaRPr lang="en-US" sz="2400" dirty="0" smtClean="0"/>
          </a:p>
          <a:p>
            <a:pPr lvl="1" algn="just"/>
            <a:r>
              <a:rPr lang="en-US" sz="2800" dirty="0" smtClean="0"/>
              <a:t>&lt;</a:t>
            </a:r>
            <a:r>
              <a:rPr lang="en-US" sz="2800" dirty="0" err="1" smtClean="0"/>
              <a:t>h:commandButton</a:t>
            </a:r>
            <a:r>
              <a:rPr lang="en-US" sz="2800" dirty="0" smtClean="0"/>
              <a:t> value="…"/&gt;</a:t>
            </a:r>
            <a:endParaRPr lang="en-US" sz="2400" dirty="0" smtClean="0"/>
          </a:p>
          <a:p>
            <a:pPr lvl="1" algn="just"/>
            <a:r>
              <a:rPr lang="en-US" sz="2800" dirty="0" smtClean="0"/>
              <a:t>&lt;</a:t>
            </a:r>
            <a:r>
              <a:rPr lang="en-US" sz="2800" dirty="0" err="1" smtClean="0"/>
              <a:t>h:commandButton</a:t>
            </a:r>
            <a:r>
              <a:rPr lang="en-US" sz="2800" dirty="0" smtClean="0"/>
              <a:t> image="..." /&gt;</a:t>
            </a:r>
            <a:endParaRPr lang="en-US" sz="2400" dirty="0" smtClean="0"/>
          </a:p>
          <a:p>
            <a:pPr lvl="1" algn="just"/>
            <a:r>
              <a:rPr lang="en-US" sz="2800" dirty="0" smtClean="0"/>
              <a:t>&lt;</a:t>
            </a:r>
            <a:r>
              <a:rPr lang="en-US" sz="2800" dirty="0" err="1" smtClean="0"/>
              <a:t>h:commandLink</a:t>
            </a:r>
            <a:r>
              <a:rPr lang="en-US" sz="2800" dirty="0" smtClean="0"/>
              <a:t> .../&gt; </a:t>
            </a:r>
            <a:endParaRPr lang="en-US" sz="2400" dirty="0" smtClean="0"/>
          </a:p>
          <a:p>
            <a:pPr algn="just"/>
            <a:r>
              <a:rPr lang="en-US" dirty="0" smtClean="0"/>
              <a:t>Are handled by </a:t>
            </a:r>
            <a:r>
              <a:rPr lang="en-US" b="1" dirty="0" smtClean="0"/>
              <a:t>action</a:t>
            </a:r>
            <a:r>
              <a:rPr lang="en-US" dirty="0" smtClean="0"/>
              <a:t> listener methods</a:t>
            </a:r>
            <a:endParaRPr lang="en-US" sz="2400" dirty="0" smtClean="0"/>
          </a:p>
          <a:p>
            <a:pPr algn="just"/>
            <a:r>
              <a:rPr lang="en-US" dirty="0" smtClean="0"/>
              <a:t>These cause the form to be submitted automatically</a:t>
            </a:r>
            <a:endParaRPr lang="en-US" sz="2400" dirty="0" smtClean="0"/>
          </a:p>
          <a:p>
            <a:pPr algn="just"/>
            <a:endParaRPr lang="en-US" dirty="0" smtClean="0"/>
          </a:p>
        </p:txBody>
      </p:sp>
      <p:sp>
        <p:nvSpPr>
          <p:cNvPr id="4" name="Slide Number Placeholder 3"/>
          <p:cNvSpPr>
            <a:spLocks noGrp="1"/>
          </p:cNvSpPr>
          <p:nvPr>
            <p:ph type="sldNum" sz="quarter" idx="10"/>
          </p:nvPr>
        </p:nvSpPr>
        <p:spPr/>
        <p:txBody>
          <a:bodyPr/>
          <a:lstStyle/>
          <a:p>
            <a:pPr>
              <a:defRPr/>
            </a:pPr>
            <a:fld id="{5B8FC4C8-B62C-48EA-8ED8-7AF7EA2387BB}" type="slidenum">
              <a:rPr lang="en-US" smtClean="0"/>
              <a:pPr>
                <a:defRPr/>
              </a:pPr>
              <a:t>25</a:t>
            </a:fld>
            <a:endParaRPr lang="en-US" dirty="0"/>
          </a:p>
        </p:txBody>
      </p:sp>
    </p:spTree>
    <p:extLst>
      <p:ext uri="{BB962C8B-B14F-4D97-AF65-F5344CB8AC3E}">
        <p14:creationId xmlns:p14="http://schemas.microsoft.com/office/powerpoint/2010/main" val="2956333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Action Listener Types</a:t>
            </a:r>
            <a:endParaRPr lang="en-US" dirty="0"/>
          </a:p>
        </p:txBody>
      </p:sp>
      <p:sp>
        <p:nvSpPr>
          <p:cNvPr id="3" name="Content Placeholder 2"/>
          <p:cNvSpPr>
            <a:spLocks noGrp="1"/>
          </p:cNvSpPr>
          <p:nvPr>
            <p:ph idx="1"/>
          </p:nvPr>
        </p:nvSpPr>
        <p:spPr>
          <a:xfrm>
            <a:off x="228600" y="1282700"/>
            <a:ext cx="8763000" cy="4813300"/>
          </a:xfrm>
        </p:spPr>
        <p:txBody>
          <a:bodyPr>
            <a:normAutofit fontScale="92500" lnSpcReduction="10000"/>
          </a:bodyPr>
          <a:lstStyle/>
          <a:p>
            <a:pPr marL="514350" indent="-514350" algn="just">
              <a:buFont typeface="+mj-lt"/>
              <a:buAutoNum type="arabicPeriod"/>
              <a:defRPr/>
            </a:pPr>
            <a:r>
              <a:rPr lang="en-US" b="1" dirty="0" smtClean="0">
                <a:solidFill>
                  <a:srgbClr val="003399"/>
                </a:solidFill>
              </a:rPr>
              <a:t> That decides application's navigation</a:t>
            </a:r>
            <a:r>
              <a:rPr lang="en-US" dirty="0" smtClean="0">
                <a:solidFill>
                  <a:srgbClr val="003399"/>
                </a:solidFill>
              </a:rPr>
              <a:t> </a:t>
            </a:r>
            <a:endParaRPr lang="en-US" sz="2400" dirty="0" smtClean="0">
              <a:solidFill>
                <a:srgbClr val="003399"/>
              </a:solidFill>
            </a:endParaRPr>
          </a:p>
          <a:p>
            <a:pPr marL="971550" lvl="1" indent="-514350" algn="just">
              <a:defRPr/>
            </a:pPr>
            <a:r>
              <a:rPr lang="en-US" sz="2800" dirty="0" smtClean="0"/>
              <a:t>Referenced from </a:t>
            </a:r>
            <a:r>
              <a:rPr lang="en-US" sz="2800" b="1" dirty="0" smtClean="0">
                <a:solidFill>
                  <a:srgbClr val="003399"/>
                </a:solidFill>
              </a:rPr>
              <a:t>action</a:t>
            </a:r>
            <a:r>
              <a:rPr lang="en-US" sz="2800" dirty="0" smtClean="0"/>
              <a:t> attribute of the component tag</a:t>
            </a:r>
            <a:endParaRPr lang="en-US" sz="2400" dirty="0" smtClean="0"/>
          </a:p>
          <a:p>
            <a:pPr marL="971550" lvl="1" indent="-514350" algn="just">
              <a:defRPr/>
            </a:pPr>
            <a:r>
              <a:rPr lang="en-US" sz="2800" dirty="0" smtClean="0"/>
              <a:t>The handler method returns a String and does not accept any parameter</a:t>
            </a:r>
            <a:endParaRPr lang="en-US" sz="2400" dirty="0" smtClean="0"/>
          </a:p>
          <a:p>
            <a:pPr marL="457200" indent="-457200" algn="just">
              <a:buFont typeface="+mj-lt"/>
              <a:buAutoNum type="arabicPeriod"/>
              <a:defRPr/>
            </a:pPr>
            <a:endParaRPr lang="en-US" sz="2400" dirty="0" smtClean="0"/>
          </a:p>
          <a:p>
            <a:pPr marL="514350" indent="-514350" algn="just">
              <a:buFont typeface="+mj-lt"/>
              <a:buAutoNum type="arabicPeriod"/>
              <a:defRPr/>
            </a:pPr>
            <a:r>
              <a:rPr lang="en-US" b="1" dirty="0" smtClean="0">
                <a:solidFill>
                  <a:srgbClr val="003399"/>
                </a:solidFill>
              </a:rPr>
              <a:t>That manipulates UI components on the current view</a:t>
            </a:r>
            <a:endParaRPr lang="en-US" dirty="0" smtClean="0">
              <a:solidFill>
                <a:srgbClr val="003399"/>
              </a:solidFill>
            </a:endParaRPr>
          </a:p>
          <a:p>
            <a:pPr marL="971550" lvl="1" indent="-514350" algn="just">
              <a:defRPr/>
            </a:pPr>
            <a:r>
              <a:rPr lang="en-US" sz="2800" dirty="0" smtClean="0"/>
              <a:t>Referenced from </a:t>
            </a:r>
            <a:r>
              <a:rPr lang="en-US" sz="2800" b="1" dirty="0" smtClean="0">
                <a:solidFill>
                  <a:srgbClr val="003399"/>
                </a:solidFill>
              </a:rPr>
              <a:t>actionListener</a:t>
            </a:r>
            <a:r>
              <a:rPr lang="en-US" sz="2800" dirty="0" smtClean="0"/>
              <a:t> attribute of the component tag</a:t>
            </a:r>
            <a:endParaRPr lang="en-US" sz="2400" dirty="0" smtClean="0"/>
          </a:p>
          <a:p>
            <a:pPr marL="971550" lvl="1" indent="-514350" algn="just">
              <a:defRPr/>
            </a:pPr>
            <a:r>
              <a:rPr lang="en-US" sz="2800" dirty="0" smtClean="0"/>
              <a:t>The handler method accepts </a:t>
            </a:r>
            <a:r>
              <a:rPr lang="en-US" sz="2800" b="1" dirty="0" smtClean="0">
                <a:solidFill>
                  <a:srgbClr val="003399"/>
                </a:solidFill>
              </a:rPr>
              <a:t>ActionEvent</a:t>
            </a:r>
            <a:r>
              <a:rPr lang="en-US" sz="2800" dirty="0" smtClean="0"/>
              <a:t> as the parameter and returns nothing</a:t>
            </a:r>
            <a:endParaRPr lang="en-US" sz="2400" dirty="0" smtClean="0"/>
          </a:p>
          <a:p>
            <a:pPr>
              <a:defRPr/>
            </a:pPr>
            <a:endParaRPr lang="en-US" dirty="0"/>
          </a:p>
        </p:txBody>
      </p:sp>
      <p:sp>
        <p:nvSpPr>
          <p:cNvPr id="4" name="Slide Number Placeholder 3"/>
          <p:cNvSpPr>
            <a:spLocks noGrp="1"/>
          </p:cNvSpPr>
          <p:nvPr>
            <p:ph type="sldNum" sz="quarter" idx="10"/>
          </p:nvPr>
        </p:nvSpPr>
        <p:spPr/>
        <p:txBody>
          <a:bodyPr/>
          <a:lstStyle/>
          <a:p>
            <a:pPr>
              <a:defRPr/>
            </a:pPr>
            <a:fld id="{85A3EF80-E713-4464-A1F6-0B9F10708F5C}" type="slidenum">
              <a:rPr lang="en-US" smtClean="0"/>
              <a:pPr>
                <a:defRPr/>
              </a:pPr>
              <a:t>26</a:t>
            </a:fld>
            <a:endParaRPr lang="en-US" dirty="0"/>
          </a:p>
        </p:txBody>
      </p:sp>
    </p:spTree>
    <p:extLst>
      <p:ext uri="{BB962C8B-B14F-4D97-AF65-F5344CB8AC3E}">
        <p14:creationId xmlns:p14="http://schemas.microsoft.com/office/powerpoint/2010/main" val="1062467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Value Change Event</a:t>
            </a:r>
            <a:endParaRPr lang="en-US" dirty="0"/>
          </a:p>
        </p:txBody>
      </p:sp>
      <p:sp>
        <p:nvSpPr>
          <p:cNvPr id="3" name="Content Placeholder 2"/>
          <p:cNvSpPr>
            <a:spLocks noGrp="1"/>
          </p:cNvSpPr>
          <p:nvPr>
            <p:ph idx="1"/>
          </p:nvPr>
        </p:nvSpPr>
        <p:spPr>
          <a:xfrm>
            <a:off x="86458" y="904876"/>
            <a:ext cx="8915400" cy="5495925"/>
          </a:xfrm>
        </p:spPr>
        <p:txBody>
          <a:bodyPr/>
          <a:lstStyle/>
          <a:p>
            <a:pPr algn="just">
              <a:defRPr/>
            </a:pPr>
            <a:r>
              <a:rPr lang="en-US" dirty="0" smtClean="0"/>
              <a:t>Fired by components like</a:t>
            </a:r>
          </a:p>
          <a:p>
            <a:pPr lvl="1" algn="just">
              <a:defRPr/>
            </a:pPr>
            <a:r>
              <a:rPr lang="en-US" dirty="0" smtClean="0"/>
              <a:t>&lt;h:inputText .../&gt;	</a:t>
            </a:r>
          </a:p>
          <a:p>
            <a:pPr lvl="1" algn="just">
              <a:defRPr/>
            </a:pPr>
            <a:r>
              <a:rPr lang="en-US" dirty="0" smtClean="0"/>
              <a:t> &lt;h:selectOneMenu .../&gt; </a:t>
            </a:r>
          </a:p>
          <a:p>
            <a:pPr marL="342900" lvl="1" indent="-342900" algn="just">
              <a:buFont typeface="Wingdings" pitchFamily="2" charset="2"/>
              <a:buChar char="Ø"/>
              <a:defRPr/>
            </a:pPr>
            <a:r>
              <a:rPr lang="en-US" sz="2700" dirty="0" smtClean="0">
                <a:ea typeface="+mn-ea"/>
                <a:cs typeface="+mn-cs"/>
              </a:rPr>
              <a:t>Referenced from </a:t>
            </a:r>
            <a:r>
              <a:rPr lang="en-US" sz="2700" b="1" dirty="0" smtClean="0">
                <a:solidFill>
                  <a:srgbClr val="003399"/>
                </a:solidFill>
                <a:ea typeface="+mn-ea"/>
                <a:cs typeface="+mn-cs"/>
              </a:rPr>
              <a:t>valueChangeListener</a:t>
            </a:r>
            <a:r>
              <a:rPr lang="en-US" sz="2700" dirty="0" smtClean="0">
                <a:ea typeface="+mn-ea"/>
                <a:cs typeface="+mn-cs"/>
              </a:rPr>
              <a:t> attribute of the component tag</a:t>
            </a:r>
          </a:p>
          <a:p>
            <a:pPr marL="342900" lvl="1" indent="-342900" algn="just">
              <a:buFont typeface="Wingdings" pitchFamily="2" charset="2"/>
              <a:buChar char="Ø"/>
              <a:defRPr/>
            </a:pPr>
            <a:r>
              <a:rPr lang="en-US" sz="2700" dirty="0" smtClean="0">
                <a:ea typeface="+mn-ea"/>
                <a:cs typeface="+mn-cs"/>
              </a:rPr>
              <a:t>The value change event handler takes  </a:t>
            </a:r>
            <a:r>
              <a:rPr lang="en-US" sz="2700" b="1" dirty="0" smtClean="0">
                <a:solidFill>
                  <a:srgbClr val="003399"/>
                </a:solidFill>
                <a:ea typeface="+mn-ea"/>
                <a:cs typeface="+mn-cs"/>
              </a:rPr>
              <a:t>ValueChangeEvent</a:t>
            </a:r>
            <a:r>
              <a:rPr lang="en-US" sz="2700" dirty="0" smtClean="0">
                <a:ea typeface="+mn-ea"/>
                <a:cs typeface="+mn-cs"/>
              </a:rPr>
              <a:t> as method argument</a:t>
            </a:r>
          </a:p>
          <a:p>
            <a:pPr algn="just">
              <a:defRPr/>
            </a:pPr>
            <a:r>
              <a:rPr lang="en-US" sz="2700" b="1" dirty="0" smtClean="0">
                <a:solidFill>
                  <a:srgbClr val="FF0000"/>
                </a:solidFill>
              </a:rPr>
              <a:t>Does not </a:t>
            </a:r>
            <a:r>
              <a:rPr lang="en-US" sz="2700" dirty="0" smtClean="0"/>
              <a:t>cause the form to be submitted automatically (should use javascript)</a:t>
            </a:r>
          </a:p>
          <a:p>
            <a:pPr algn="just">
              <a:defRPr/>
            </a:pPr>
            <a:r>
              <a:rPr lang="en-US" sz="2700" dirty="0" smtClean="0"/>
              <a:t>Let us see how to use ValueChangEvent to implement the balance enquiry functionality of the banking application</a:t>
            </a:r>
            <a:endParaRPr lang="en-US" dirty="0" smtClean="0"/>
          </a:p>
          <a:p>
            <a:pPr algn="just">
              <a:defRPr/>
            </a:pPr>
            <a:endParaRPr lang="en-US" dirty="0"/>
          </a:p>
        </p:txBody>
      </p:sp>
      <p:sp>
        <p:nvSpPr>
          <p:cNvPr id="4" name="Slide Number Placeholder 3"/>
          <p:cNvSpPr>
            <a:spLocks noGrp="1"/>
          </p:cNvSpPr>
          <p:nvPr>
            <p:ph type="sldNum" sz="quarter" idx="10"/>
          </p:nvPr>
        </p:nvSpPr>
        <p:spPr/>
        <p:txBody>
          <a:bodyPr/>
          <a:lstStyle/>
          <a:p>
            <a:pPr>
              <a:defRPr/>
            </a:pPr>
            <a:fld id="{05785F34-B5AF-4C64-B055-9A904B2A6424}" type="slidenum">
              <a:rPr lang="en-US" smtClean="0"/>
              <a:pPr>
                <a:defRPr/>
              </a:pPr>
              <a:t>27</a:t>
            </a:fld>
            <a:endParaRPr lang="en-US" dirty="0"/>
          </a:p>
        </p:txBody>
      </p:sp>
    </p:spTree>
    <p:extLst>
      <p:ext uri="{BB962C8B-B14F-4D97-AF65-F5344CB8AC3E}">
        <p14:creationId xmlns:p14="http://schemas.microsoft.com/office/powerpoint/2010/main" val="3490181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9144000" cy="749300"/>
          </a:xfrm>
          <a:solidFill>
            <a:schemeClr val="accent4">
              <a:lumMod val="20000"/>
              <a:lumOff val="80000"/>
            </a:schemeClr>
          </a:solidFill>
        </p:spPr>
        <p:txBody>
          <a:bodyPr>
            <a:normAutofit fontScale="90000"/>
          </a:bodyPr>
          <a:lstStyle/>
          <a:p>
            <a:pPr>
              <a:defRPr/>
            </a:pPr>
            <a:r>
              <a:rPr lang="en-US" dirty="0" smtClean="0"/>
              <a:t>Creating backing bean</a:t>
            </a:r>
            <a:endParaRPr lang="en-US" dirty="0"/>
          </a:p>
        </p:txBody>
      </p:sp>
      <p:sp>
        <p:nvSpPr>
          <p:cNvPr id="4" name="Slide Number Placeholder 3"/>
          <p:cNvSpPr>
            <a:spLocks noGrp="1"/>
          </p:cNvSpPr>
          <p:nvPr>
            <p:ph type="sldNum" sz="quarter" idx="10"/>
          </p:nvPr>
        </p:nvSpPr>
        <p:spPr/>
        <p:txBody>
          <a:bodyPr/>
          <a:lstStyle/>
          <a:p>
            <a:pPr>
              <a:defRPr/>
            </a:pPr>
            <a:fld id="{72EFC9C8-E856-4400-8507-48E4DB97E91D}" type="slidenum">
              <a:rPr lang="en-US" smtClean="0"/>
              <a:pPr>
                <a:defRPr/>
              </a:pPr>
              <a:t>28</a:t>
            </a:fld>
            <a:endParaRPr lang="en-US" dirty="0"/>
          </a:p>
        </p:txBody>
      </p:sp>
      <p:sp>
        <p:nvSpPr>
          <p:cNvPr id="5" name="Content Placeholder 2"/>
          <p:cNvSpPr>
            <a:spLocks noGrp="1"/>
          </p:cNvSpPr>
          <p:nvPr>
            <p:ph idx="1"/>
          </p:nvPr>
        </p:nvSpPr>
        <p:spPr>
          <a:xfrm>
            <a:off x="13198" y="1012028"/>
            <a:ext cx="9130576" cy="5388775"/>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fontScale="32500" lnSpcReduction="20000"/>
          </a:bodyPr>
          <a:lstStyle/>
          <a:p>
            <a:pPr>
              <a:buFont typeface="Wingdings" pitchFamily="2" charset="2"/>
              <a:buNone/>
              <a:defRPr/>
            </a:pPr>
            <a:endParaRPr lang="en-US" sz="3400" dirty="0" smtClean="0"/>
          </a:p>
          <a:p>
            <a:pPr>
              <a:buFont typeface="Wingdings" pitchFamily="2" charset="2"/>
              <a:buNone/>
              <a:defRPr/>
            </a:pPr>
            <a:endParaRPr lang="en-US" sz="3400" dirty="0" smtClean="0"/>
          </a:p>
          <a:p>
            <a:pPr>
              <a:buFont typeface="Wingdings" pitchFamily="2" charset="2"/>
              <a:buNone/>
              <a:defRPr/>
            </a:pPr>
            <a:endParaRPr lang="it-IT" sz="4600" b="1" dirty="0" smtClean="0"/>
          </a:p>
          <a:p>
            <a:pPr>
              <a:buFont typeface="Wingdings" pitchFamily="2" charset="2"/>
              <a:buNone/>
              <a:defRPr/>
            </a:pPr>
            <a:r>
              <a:rPr lang="it-IT" sz="4600" b="1" dirty="0" smtClean="0"/>
              <a:t>package com.infy.enr;</a:t>
            </a:r>
          </a:p>
          <a:p>
            <a:pPr>
              <a:buFont typeface="Wingdings" pitchFamily="2" charset="2"/>
              <a:buNone/>
              <a:defRPr/>
            </a:pPr>
            <a:r>
              <a:rPr lang="it-IT" sz="4600" b="1" dirty="0" smtClean="0"/>
              <a:t>import java.util.ArrayList;</a:t>
            </a:r>
          </a:p>
          <a:p>
            <a:pPr>
              <a:buFont typeface="Wingdings" pitchFamily="2" charset="2"/>
              <a:buNone/>
              <a:defRPr/>
            </a:pPr>
            <a:r>
              <a:rPr lang="it-IT" sz="4600" b="1" dirty="0" smtClean="0"/>
              <a:t>import java.util.List;</a:t>
            </a:r>
          </a:p>
          <a:p>
            <a:pPr>
              <a:buFont typeface="Wingdings" pitchFamily="2" charset="2"/>
              <a:buNone/>
              <a:defRPr/>
            </a:pPr>
            <a:r>
              <a:rPr lang="it-IT" sz="4600" b="1" dirty="0" smtClean="0"/>
              <a:t>import javax.faces.event.ValueChangeEvent;</a:t>
            </a:r>
          </a:p>
          <a:p>
            <a:pPr>
              <a:buFont typeface="Wingdings" pitchFamily="2" charset="2"/>
              <a:buNone/>
              <a:defRPr/>
            </a:pPr>
            <a:r>
              <a:rPr lang="it-IT" sz="4600" b="1" dirty="0" smtClean="0"/>
              <a:t>import javax.faces.model.SelectItem;</a:t>
            </a:r>
          </a:p>
          <a:p>
            <a:pPr>
              <a:buFont typeface="Wingdings" pitchFamily="2" charset="2"/>
              <a:buNone/>
              <a:defRPr/>
            </a:pPr>
            <a:endParaRPr lang="it-IT" sz="4600" b="1" dirty="0" smtClean="0"/>
          </a:p>
          <a:p>
            <a:pPr>
              <a:buFont typeface="Wingdings" pitchFamily="2" charset="2"/>
              <a:buNone/>
              <a:defRPr/>
            </a:pPr>
            <a:r>
              <a:rPr lang="it-IT" sz="4600" b="1" dirty="0" smtClean="0"/>
              <a:t>public class AccountBean {</a:t>
            </a:r>
          </a:p>
          <a:p>
            <a:pPr>
              <a:buFont typeface="Wingdings" pitchFamily="2" charset="2"/>
              <a:buNone/>
              <a:defRPr/>
            </a:pPr>
            <a:r>
              <a:rPr lang="it-IT" sz="4600" b="1" dirty="0" smtClean="0"/>
              <a:t>	</a:t>
            </a:r>
          </a:p>
          <a:p>
            <a:pPr>
              <a:buFont typeface="Wingdings" pitchFamily="2" charset="2"/>
              <a:buNone/>
              <a:defRPr/>
            </a:pPr>
            <a:r>
              <a:rPr lang="it-IT" sz="4600" b="1" dirty="0" smtClean="0">
                <a:solidFill>
                  <a:srgbClr val="003399"/>
                </a:solidFill>
              </a:rPr>
              <a:t>   private List&lt;SelectItem&gt; accountNoList</a:t>
            </a:r>
            <a:r>
              <a:rPr lang="it-IT" sz="4600" b="1" dirty="0" smtClean="0"/>
              <a:t>;</a:t>
            </a:r>
          </a:p>
          <a:p>
            <a:pPr>
              <a:buFont typeface="Wingdings" pitchFamily="2" charset="2"/>
              <a:buNone/>
              <a:defRPr/>
            </a:pPr>
            <a:r>
              <a:rPr lang="it-IT" sz="4600" b="1" dirty="0" smtClean="0"/>
              <a:t>   private Integer accountNo;</a:t>
            </a:r>
          </a:p>
          <a:p>
            <a:pPr>
              <a:buFont typeface="Wingdings" pitchFamily="2" charset="2"/>
              <a:buNone/>
              <a:defRPr/>
            </a:pPr>
            <a:r>
              <a:rPr lang="it-IT" sz="4600" b="1" dirty="0" smtClean="0"/>
              <a:t>   private Double balance;</a:t>
            </a:r>
          </a:p>
          <a:p>
            <a:pPr>
              <a:buFont typeface="Wingdings" pitchFamily="2" charset="2"/>
              <a:buNone/>
              <a:defRPr/>
            </a:pPr>
            <a:endParaRPr lang="it-IT" sz="4600" b="1" dirty="0" smtClean="0"/>
          </a:p>
          <a:p>
            <a:pPr>
              <a:buFont typeface="Wingdings" pitchFamily="2" charset="2"/>
              <a:buNone/>
              <a:defRPr/>
            </a:pPr>
            <a:r>
              <a:rPr lang="it-IT" sz="4600" b="1" dirty="0" smtClean="0"/>
              <a:t>   public AccountBean(){</a:t>
            </a:r>
          </a:p>
          <a:p>
            <a:pPr>
              <a:buFont typeface="Wingdings" pitchFamily="2" charset="2"/>
              <a:buNone/>
              <a:defRPr/>
            </a:pPr>
            <a:r>
              <a:rPr lang="it-IT" sz="4600" b="1" dirty="0" smtClean="0"/>
              <a:t>     accountNoList = new ArrayList&lt;SelectItem&gt;();</a:t>
            </a:r>
          </a:p>
          <a:p>
            <a:pPr>
              <a:buFont typeface="Wingdings" pitchFamily="2" charset="2"/>
              <a:buNone/>
              <a:defRPr/>
            </a:pPr>
            <a:r>
              <a:rPr lang="it-IT" sz="4600" b="1" dirty="0" smtClean="0"/>
              <a:t>     accountNoList.add(new 	SelectItem("101","101"));</a:t>
            </a:r>
          </a:p>
          <a:p>
            <a:pPr>
              <a:buFont typeface="Wingdings" pitchFamily="2" charset="2"/>
              <a:buNone/>
              <a:defRPr/>
            </a:pPr>
            <a:r>
              <a:rPr lang="it-IT" sz="4600" b="1" dirty="0" smtClean="0"/>
              <a:t>     accountNoList.add(new 	SelectItem("102","102"));</a:t>
            </a:r>
          </a:p>
          <a:p>
            <a:pPr>
              <a:buFont typeface="Wingdings" pitchFamily="2" charset="2"/>
              <a:buNone/>
              <a:defRPr/>
            </a:pPr>
            <a:r>
              <a:rPr lang="it-IT" sz="4600" b="1" dirty="0" smtClean="0"/>
              <a:t>     accountNoList.add(new 	SelectItem("103","103"));</a:t>
            </a:r>
          </a:p>
          <a:p>
            <a:pPr>
              <a:buFont typeface="Wingdings" pitchFamily="2" charset="2"/>
              <a:buNone/>
              <a:defRPr/>
            </a:pPr>
            <a:r>
              <a:rPr lang="it-IT" sz="4600" b="1" dirty="0" smtClean="0"/>
              <a:t>   }</a:t>
            </a:r>
          </a:p>
          <a:p>
            <a:pPr>
              <a:lnSpc>
                <a:spcPct val="80000"/>
              </a:lnSpc>
              <a:buFont typeface="Wingdings" pitchFamily="2" charset="2"/>
              <a:buNone/>
              <a:defRPr/>
            </a:pPr>
            <a:r>
              <a:rPr lang="en-US" sz="4600" b="1" dirty="0" smtClean="0"/>
              <a:t>   	</a:t>
            </a:r>
          </a:p>
          <a:p>
            <a:pPr>
              <a:lnSpc>
                <a:spcPct val="80000"/>
              </a:lnSpc>
              <a:buFont typeface="Wingdings" pitchFamily="2" charset="2"/>
              <a:buNone/>
              <a:defRPr/>
            </a:pPr>
            <a:endParaRPr lang="en-US" sz="4600" b="1" dirty="0" smtClean="0"/>
          </a:p>
          <a:p>
            <a:pPr>
              <a:lnSpc>
                <a:spcPct val="80000"/>
              </a:lnSpc>
              <a:buFont typeface="Wingdings" pitchFamily="2" charset="2"/>
              <a:buNone/>
              <a:defRPr/>
            </a:pPr>
            <a:r>
              <a:rPr lang="en-US" sz="4600" b="1" dirty="0" smtClean="0"/>
              <a:t>	</a:t>
            </a:r>
          </a:p>
          <a:p>
            <a:pPr>
              <a:lnSpc>
                <a:spcPct val="80000"/>
              </a:lnSpc>
              <a:buFont typeface="Wingdings" pitchFamily="2" charset="2"/>
              <a:buNone/>
              <a:defRPr/>
            </a:pPr>
            <a:r>
              <a:rPr lang="en-US" sz="4600" b="1" dirty="0" smtClean="0"/>
              <a:t>	/* getter and setter methods for data members    */    </a:t>
            </a:r>
          </a:p>
          <a:p>
            <a:pPr>
              <a:lnSpc>
                <a:spcPct val="80000"/>
              </a:lnSpc>
              <a:buFont typeface="Wingdings" pitchFamily="2" charset="2"/>
              <a:buNone/>
              <a:defRPr/>
            </a:pPr>
            <a:endParaRPr lang="it-IT" sz="4600" b="1" dirty="0" smtClean="0"/>
          </a:p>
          <a:p>
            <a:pPr>
              <a:buFont typeface="Wingdings" pitchFamily="2" charset="2"/>
              <a:buNone/>
              <a:defRPr/>
            </a:pPr>
            <a:endParaRPr lang="it-IT" sz="4600" b="1" dirty="0" smtClean="0"/>
          </a:p>
          <a:p>
            <a:pPr>
              <a:buFont typeface="Wingdings" pitchFamily="2" charset="2"/>
              <a:buNone/>
              <a:defRPr/>
            </a:pPr>
            <a:r>
              <a:rPr lang="it-IT" sz="4600" b="1" dirty="0" smtClean="0">
                <a:solidFill>
                  <a:srgbClr val="003399"/>
                </a:solidFill>
              </a:rPr>
              <a:t>   public void getAccountBalance</a:t>
            </a:r>
            <a:r>
              <a:rPr lang="it-IT" sz="4600" b="1" dirty="0" smtClean="0"/>
              <a:t>( 			</a:t>
            </a:r>
            <a:r>
              <a:rPr lang="it-IT" sz="4600" b="1" dirty="0" smtClean="0">
                <a:solidFill>
                  <a:srgbClr val="FF0000"/>
                </a:solidFill>
              </a:rPr>
              <a:t>ValueChangeEvent</a:t>
            </a:r>
            <a:r>
              <a:rPr lang="it-IT" sz="4600" b="1" dirty="0" smtClean="0"/>
              <a:t> event)</a:t>
            </a:r>
          </a:p>
          <a:p>
            <a:pPr>
              <a:buFont typeface="Wingdings" pitchFamily="2" charset="2"/>
              <a:buNone/>
              <a:defRPr/>
            </a:pPr>
            <a:r>
              <a:rPr lang="it-IT" sz="4600" b="1" dirty="0" smtClean="0"/>
              <a:t>   {		</a:t>
            </a:r>
          </a:p>
          <a:p>
            <a:pPr>
              <a:buFont typeface="Wingdings" pitchFamily="2" charset="2"/>
              <a:buNone/>
              <a:defRPr/>
            </a:pPr>
            <a:r>
              <a:rPr lang="it-IT" sz="4600" b="1" dirty="0" smtClean="0"/>
              <a:t>	Integer accNo= (Integer)event.getNewValue();</a:t>
            </a:r>
          </a:p>
          <a:p>
            <a:pPr>
              <a:buFont typeface="Wingdings" pitchFamily="2" charset="2"/>
              <a:buNone/>
              <a:defRPr/>
            </a:pPr>
            <a:r>
              <a:rPr lang="it-IT" sz="4600" b="1" dirty="0" smtClean="0"/>
              <a:t>	if(accNo ==101){</a:t>
            </a:r>
          </a:p>
          <a:p>
            <a:pPr>
              <a:buFont typeface="Wingdings" pitchFamily="2" charset="2"/>
              <a:buNone/>
              <a:defRPr/>
            </a:pPr>
            <a:r>
              <a:rPr lang="it-IT" sz="4600" b="1" dirty="0" smtClean="0"/>
              <a:t>		balance=20000.00;}	</a:t>
            </a:r>
          </a:p>
          <a:p>
            <a:pPr>
              <a:buFont typeface="Wingdings" pitchFamily="2" charset="2"/>
              <a:buNone/>
              <a:defRPr/>
            </a:pPr>
            <a:r>
              <a:rPr lang="it-IT" sz="4600" b="1" dirty="0" smtClean="0"/>
              <a:t>	else if(accNo==102){</a:t>
            </a:r>
          </a:p>
          <a:p>
            <a:pPr>
              <a:buFont typeface="Wingdings" pitchFamily="2" charset="2"/>
              <a:buNone/>
              <a:defRPr/>
            </a:pPr>
            <a:r>
              <a:rPr lang="it-IT" sz="4600" b="1" dirty="0" smtClean="0"/>
              <a:t>		balance=15000.00;}</a:t>
            </a:r>
          </a:p>
          <a:p>
            <a:pPr>
              <a:buFont typeface="Wingdings" pitchFamily="2" charset="2"/>
              <a:buNone/>
              <a:defRPr/>
            </a:pPr>
            <a:r>
              <a:rPr lang="it-IT" sz="4600" b="1" dirty="0" smtClean="0"/>
              <a:t>	else if(accNo ==103){</a:t>
            </a:r>
          </a:p>
          <a:p>
            <a:pPr>
              <a:buFont typeface="Wingdings" pitchFamily="2" charset="2"/>
              <a:buNone/>
              <a:defRPr/>
            </a:pPr>
            <a:r>
              <a:rPr lang="it-IT" sz="4600" b="1" dirty="0" smtClean="0"/>
              <a:t>		balance=25000.00;}</a:t>
            </a:r>
          </a:p>
          <a:p>
            <a:pPr>
              <a:buFont typeface="Wingdings" pitchFamily="2" charset="2"/>
              <a:buNone/>
              <a:defRPr/>
            </a:pPr>
            <a:r>
              <a:rPr lang="it-IT" sz="4600" b="1" dirty="0" smtClean="0"/>
              <a:t>	else {</a:t>
            </a:r>
          </a:p>
          <a:p>
            <a:pPr>
              <a:buFont typeface="Wingdings" pitchFamily="2" charset="2"/>
              <a:buNone/>
              <a:defRPr/>
            </a:pPr>
            <a:r>
              <a:rPr lang="it-IT" sz="4600" b="1" dirty="0" smtClean="0"/>
              <a:t>		balance=0.0;		</a:t>
            </a:r>
          </a:p>
          <a:p>
            <a:pPr>
              <a:buFont typeface="Wingdings" pitchFamily="2" charset="2"/>
              <a:buNone/>
              <a:defRPr/>
            </a:pPr>
            <a:r>
              <a:rPr lang="it-IT" sz="4600" b="1" dirty="0" smtClean="0"/>
              <a:t>	}</a:t>
            </a:r>
          </a:p>
          <a:p>
            <a:pPr>
              <a:buFont typeface="Wingdings" pitchFamily="2" charset="2"/>
              <a:buNone/>
              <a:defRPr/>
            </a:pPr>
            <a:r>
              <a:rPr lang="it-IT" sz="4600" b="1" dirty="0" smtClean="0"/>
              <a:t>   }</a:t>
            </a:r>
          </a:p>
          <a:p>
            <a:pPr>
              <a:buFont typeface="Wingdings" pitchFamily="2" charset="2"/>
              <a:buNone/>
              <a:defRPr/>
            </a:pPr>
            <a:r>
              <a:rPr lang="it-IT" sz="4600" b="1" dirty="0" smtClean="0"/>
              <a:t>}</a:t>
            </a:r>
          </a:p>
        </p:txBody>
      </p:sp>
      <p:sp>
        <p:nvSpPr>
          <p:cNvPr id="6" name="TextBox 5"/>
          <p:cNvSpPr txBox="1"/>
          <p:nvPr/>
        </p:nvSpPr>
        <p:spPr>
          <a:xfrm>
            <a:off x="26377" y="1028700"/>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2000" b="1" i="0" dirty="0"/>
              <a:t>AccountBean.java</a:t>
            </a:r>
          </a:p>
        </p:txBody>
      </p:sp>
      <p:cxnSp>
        <p:nvCxnSpPr>
          <p:cNvPr id="7" name="Straight Connector 6"/>
          <p:cNvCxnSpPr/>
          <p:nvPr/>
        </p:nvCxnSpPr>
        <p:spPr>
          <a:xfrm rot="16200000" flipH="1">
            <a:off x="1812804" y="3706081"/>
            <a:ext cx="5387975" cy="1465"/>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40802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30480"/>
            <a:ext cx="9006840" cy="655320"/>
          </a:xfrm>
          <a:solidFill>
            <a:schemeClr val="accent4">
              <a:lumMod val="20000"/>
              <a:lumOff val="80000"/>
            </a:schemeClr>
          </a:solidFill>
        </p:spPr>
        <p:txBody>
          <a:bodyPr>
            <a:normAutofit fontScale="90000"/>
          </a:bodyPr>
          <a:lstStyle/>
          <a:p>
            <a:pPr>
              <a:defRPr/>
            </a:pPr>
            <a:r>
              <a:rPr lang="en-US" dirty="0" smtClean="0"/>
              <a:t>Adding managed bean declaration</a:t>
            </a:r>
            <a:endParaRPr lang="en-US" dirty="0"/>
          </a:p>
        </p:txBody>
      </p:sp>
      <p:sp>
        <p:nvSpPr>
          <p:cNvPr id="4" name="Slide Number Placeholder 3"/>
          <p:cNvSpPr>
            <a:spLocks noGrp="1"/>
          </p:cNvSpPr>
          <p:nvPr>
            <p:ph type="sldNum" sz="quarter" idx="10"/>
          </p:nvPr>
        </p:nvSpPr>
        <p:spPr/>
        <p:txBody>
          <a:bodyPr/>
          <a:lstStyle/>
          <a:p>
            <a:pPr>
              <a:defRPr/>
            </a:pPr>
            <a:fld id="{ED525C03-0AC0-4C57-816F-F39C1CD7AC49}" type="slidenum">
              <a:rPr lang="en-US" smtClean="0"/>
              <a:pPr>
                <a:defRPr/>
              </a:pPr>
              <a:t>29</a:t>
            </a:fld>
            <a:endParaRPr lang="en-US" dirty="0"/>
          </a:p>
        </p:txBody>
      </p:sp>
      <p:sp>
        <p:nvSpPr>
          <p:cNvPr id="5" name="Content Placeholder 2"/>
          <p:cNvSpPr>
            <a:spLocks noGrp="1"/>
          </p:cNvSpPr>
          <p:nvPr>
            <p:ph idx="1"/>
          </p:nvPr>
        </p:nvSpPr>
        <p:spPr>
          <a:xfrm>
            <a:off x="0" y="990601"/>
            <a:ext cx="8991600" cy="5410200"/>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a:bodyPr>
          <a:lstStyle/>
          <a:p>
            <a:pPr>
              <a:buFont typeface="Wingdings" pitchFamily="2" charset="2"/>
              <a:buNone/>
              <a:defRPr/>
            </a:pPr>
            <a:endParaRPr lang="en-US" sz="2000" dirty="0" smtClean="0"/>
          </a:p>
          <a:p>
            <a:pPr>
              <a:buFont typeface="Wingdings" pitchFamily="2" charset="2"/>
              <a:buNone/>
              <a:defRPr/>
            </a:pPr>
            <a:r>
              <a:rPr lang="en-US" sz="2000" dirty="0" smtClean="0"/>
              <a:t>&lt;faces-config &gt;	</a:t>
            </a:r>
          </a:p>
          <a:p>
            <a:pPr>
              <a:buFont typeface="Wingdings" pitchFamily="2" charset="2"/>
              <a:buNone/>
              <a:defRPr/>
            </a:pPr>
            <a:r>
              <a:rPr lang="en-US" sz="2000" dirty="0" smtClean="0"/>
              <a:t>	&lt;managed-bean&gt;</a:t>
            </a:r>
          </a:p>
          <a:p>
            <a:pPr>
              <a:buFont typeface="Wingdings" pitchFamily="2" charset="2"/>
              <a:buNone/>
              <a:defRPr/>
            </a:pPr>
            <a:r>
              <a:rPr lang="en-US" sz="2000" dirty="0" smtClean="0"/>
              <a:t>	    &lt;managed-bean-name&gt;</a:t>
            </a:r>
          </a:p>
          <a:p>
            <a:pPr>
              <a:buFont typeface="Wingdings" pitchFamily="2" charset="2"/>
              <a:buNone/>
              <a:defRPr/>
            </a:pPr>
            <a:r>
              <a:rPr lang="en-US" sz="2000" dirty="0" smtClean="0"/>
              <a:t>		</a:t>
            </a:r>
            <a:r>
              <a:rPr lang="en-US" sz="2000" b="1" dirty="0" smtClean="0"/>
              <a:t>accountBean</a:t>
            </a:r>
          </a:p>
          <a:p>
            <a:pPr>
              <a:buFont typeface="Wingdings" pitchFamily="2" charset="2"/>
              <a:buNone/>
              <a:defRPr/>
            </a:pPr>
            <a:r>
              <a:rPr lang="en-US" sz="2000" dirty="0" smtClean="0"/>
              <a:t>	    &lt;/managed-bean-name&gt;</a:t>
            </a:r>
          </a:p>
          <a:p>
            <a:pPr>
              <a:buFont typeface="Wingdings" pitchFamily="2" charset="2"/>
              <a:buNone/>
              <a:defRPr/>
            </a:pPr>
            <a:r>
              <a:rPr lang="en-US" sz="2000" dirty="0" smtClean="0"/>
              <a:t>	    &lt;managed-bean-class&gt;</a:t>
            </a:r>
          </a:p>
          <a:p>
            <a:pPr>
              <a:buFont typeface="Wingdings" pitchFamily="2" charset="2"/>
              <a:buNone/>
              <a:defRPr/>
            </a:pPr>
            <a:r>
              <a:rPr lang="en-US" sz="2000" dirty="0" smtClean="0"/>
              <a:t>		</a:t>
            </a:r>
            <a:r>
              <a:rPr lang="en-US" sz="2000" b="1" dirty="0" smtClean="0"/>
              <a:t>com.infy.enr.AccountBean</a:t>
            </a:r>
          </a:p>
          <a:p>
            <a:pPr>
              <a:buFont typeface="Wingdings" pitchFamily="2" charset="2"/>
              <a:buNone/>
              <a:defRPr/>
            </a:pPr>
            <a:r>
              <a:rPr lang="en-US" sz="2000" dirty="0" smtClean="0"/>
              <a:t>	    &lt;/managed-bean-class&gt;</a:t>
            </a:r>
          </a:p>
          <a:p>
            <a:pPr>
              <a:buFont typeface="Wingdings" pitchFamily="2" charset="2"/>
              <a:buNone/>
              <a:defRPr/>
            </a:pPr>
            <a:r>
              <a:rPr lang="en-US" sz="2000" dirty="0" smtClean="0"/>
              <a:t>	    &lt;managed-bean-scope&gt;</a:t>
            </a:r>
          </a:p>
          <a:p>
            <a:pPr>
              <a:buFont typeface="Wingdings" pitchFamily="2" charset="2"/>
              <a:buNone/>
              <a:defRPr/>
            </a:pPr>
            <a:r>
              <a:rPr lang="en-US" sz="2000" dirty="0" smtClean="0"/>
              <a:t>		       </a:t>
            </a:r>
            <a:r>
              <a:rPr lang="en-US" sz="2000" b="1" dirty="0" smtClean="0"/>
              <a:t>request</a:t>
            </a:r>
          </a:p>
          <a:p>
            <a:pPr>
              <a:buFont typeface="Wingdings" pitchFamily="2" charset="2"/>
              <a:buNone/>
              <a:defRPr/>
            </a:pPr>
            <a:r>
              <a:rPr lang="en-US" sz="2000" dirty="0" smtClean="0"/>
              <a:t>	    &lt;/managed-bean-scope&gt;</a:t>
            </a:r>
          </a:p>
          <a:p>
            <a:pPr>
              <a:buFont typeface="Wingdings" pitchFamily="2" charset="2"/>
              <a:buNone/>
              <a:defRPr/>
            </a:pPr>
            <a:r>
              <a:rPr lang="en-US" sz="2000" dirty="0" smtClean="0"/>
              <a:t>	&lt;/managed-bean&gt;</a:t>
            </a:r>
          </a:p>
          <a:p>
            <a:pPr>
              <a:buFont typeface="Wingdings" pitchFamily="2" charset="2"/>
              <a:buNone/>
              <a:defRPr/>
            </a:pPr>
            <a:r>
              <a:rPr lang="en-US" sz="2000" dirty="0" smtClean="0"/>
              <a:t>&lt;/faces-config&gt;</a:t>
            </a:r>
            <a:endParaRPr lang="en-US" sz="3400" dirty="0" smtClean="0"/>
          </a:p>
        </p:txBody>
      </p:sp>
      <p:sp>
        <p:nvSpPr>
          <p:cNvPr id="6" name="TextBox 5"/>
          <p:cNvSpPr txBox="1"/>
          <p:nvPr/>
        </p:nvSpPr>
        <p:spPr>
          <a:xfrm>
            <a:off x="29308" y="1004888"/>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2000" b="1" i="0" dirty="0"/>
              <a:t>faces-config.xml</a:t>
            </a:r>
          </a:p>
        </p:txBody>
      </p:sp>
    </p:spTree>
    <p:extLst>
      <p:ext uri="{BB962C8B-B14F-4D97-AF65-F5344CB8AC3E}">
        <p14:creationId xmlns:p14="http://schemas.microsoft.com/office/powerpoint/2010/main" val="393565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
                                        </p:tgtEl>
                                      </p:cBhvr>
                                    </p:animEffect>
                                    <p:animScale>
                                      <p:cBhvr>
                                        <p:cTn id="7" dur="100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lide Number Placeholder 70"/>
          <p:cNvSpPr>
            <a:spLocks noGrp="1"/>
          </p:cNvSpPr>
          <p:nvPr>
            <p:ph type="sldNum" sz="quarter" idx="10"/>
          </p:nvPr>
        </p:nvSpPr>
        <p:spPr>
          <a:xfrm>
            <a:off x="4076700" y="6454776"/>
            <a:ext cx="773723" cy="277813"/>
          </a:xfrm>
        </p:spPr>
        <p:txBody>
          <a:bodyPr>
            <a:normAutofit/>
          </a:bodyPr>
          <a:lstStyle/>
          <a:p>
            <a:pPr>
              <a:defRPr/>
            </a:pPr>
            <a:fld id="{055A4653-69D6-479D-A8F2-94D90695D314}" type="slidenum">
              <a:rPr lang="en-US" smtClean="0"/>
              <a:pPr>
                <a:defRPr/>
              </a:pPr>
              <a:t>3</a:t>
            </a:fld>
            <a:endParaRPr lang="en-US" dirty="0"/>
          </a:p>
        </p:txBody>
      </p:sp>
      <p:grpSp>
        <p:nvGrpSpPr>
          <p:cNvPr id="2" name="Group 77"/>
          <p:cNvGrpSpPr>
            <a:grpSpLocks/>
          </p:cNvGrpSpPr>
          <p:nvPr/>
        </p:nvGrpSpPr>
        <p:grpSpPr bwMode="auto">
          <a:xfrm>
            <a:off x="457200" y="936626"/>
            <a:ext cx="1219200" cy="1273175"/>
            <a:chOff x="1828800" y="533400"/>
            <a:chExt cx="1219200" cy="1273626"/>
          </a:xfrm>
        </p:grpSpPr>
        <p:grpSp>
          <p:nvGrpSpPr>
            <p:cNvPr id="3" name="Group 6"/>
            <p:cNvGrpSpPr>
              <a:grpSpLocks/>
            </p:cNvGrpSpPr>
            <p:nvPr/>
          </p:nvGrpSpPr>
          <p:grpSpPr bwMode="auto">
            <a:xfrm>
              <a:off x="1915884" y="533400"/>
              <a:ext cx="990600" cy="922534"/>
              <a:chOff x="1632" y="1248"/>
              <a:chExt cx="2682" cy="2516"/>
            </a:xfrm>
            <a:solidFill>
              <a:schemeClr val="accent3">
                <a:lumMod val="20000"/>
                <a:lumOff val="80000"/>
              </a:schemeClr>
            </a:solidFill>
          </p:grpSpPr>
          <p:sp>
            <p:nvSpPr>
              <p:cNvPr id="40967" name="Gear"/>
              <p:cNvSpPr>
                <a:spLocks noEditPoints="1" noChangeArrowheads="1"/>
              </p:cNvSpPr>
              <p:nvPr/>
            </p:nvSpPr>
            <p:spPr bwMode="auto">
              <a:xfrm>
                <a:off x="3119" y="1248"/>
                <a:ext cx="1195" cy="158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1">
                <a:schemeClr val="dk1"/>
              </a:lnRef>
              <a:fillRef idx="2">
                <a:schemeClr val="dk1"/>
              </a:fillRef>
              <a:effectRef idx="1">
                <a:schemeClr val="dk1"/>
              </a:effectRef>
              <a:fontRef idx="minor">
                <a:schemeClr val="dk1"/>
              </a:fontRef>
            </p:style>
            <p:txBody>
              <a:bodyPr>
                <a:normAutofit/>
                <a:flatTx/>
              </a:bodyPr>
              <a:lstStyle/>
              <a:p>
                <a:pPr>
                  <a:defRPr/>
                </a:pPr>
                <a:endParaRPr lang="en-US" dirty="0"/>
              </a:p>
            </p:txBody>
          </p:sp>
          <p:sp>
            <p:nvSpPr>
              <p:cNvPr id="40968" name="AutoShape 8"/>
              <p:cNvSpPr>
                <a:spLocks noEditPoints="1" noChangeArrowheads="1"/>
              </p:cNvSpPr>
              <p:nvPr/>
            </p:nvSpPr>
            <p:spPr bwMode="auto">
              <a:xfrm>
                <a:off x="1632" y="1680"/>
                <a:ext cx="1429" cy="158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1">
                <a:schemeClr val="dk1"/>
              </a:lnRef>
              <a:fillRef idx="2">
                <a:schemeClr val="dk1"/>
              </a:fillRef>
              <a:effectRef idx="1">
                <a:schemeClr val="dk1"/>
              </a:effectRef>
              <a:fontRef idx="minor">
                <a:schemeClr val="dk1"/>
              </a:fontRef>
            </p:style>
            <p:txBody>
              <a:bodyPr>
                <a:normAutofit/>
                <a:flatTx/>
              </a:bodyPr>
              <a:lstStyle/>
              <a:p>
                <a:pPr>
                  <a:defRPr/>
                </a:pPr>
                <a:endParaRPr lang="en-US" dirty="0"/>
              </a:p>
            </p:txBody>
          </p:sp>
          <p:sp>
            <p:nvSpPr>
              <p:cNvPr id="40969" name="AutoShape 9"/>
              <p:cNvSpPr>
                <a:spLocks noEditPoints="1" noChangeArrowheads="1"/>
              </p:cNvSpPr>
              <p:nvPr/>
            </p:nvSpPr>
            <p:spPr bwMode="auto">
              <a:xfrm>
                <a:off x="2632" y="2182"/>
                <a:ext cx="1588" cy="158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1">
                <a:schemeClr val="dk1"/>
              </a:lnRef>
              <a:fillRef idx="2">
                <a:schemeClr val="dk1"/>
              </a:fillRef>
              <a:effectRef idx="1">
                <a:schemeClr val="dk1"/>
              </a:effectRef>
              <a:fontRef idx="minor">
                <a:schemeClr val="dk1"/>
              </a:fontRef>
            </p:style>
            <p:txBody>
              <a:bodyPr>
                <a:normAutofit/>
                <a:flatTx/>
              </a:bodyPr>
              <a:lstStyle/>
              <a:p>
                <a:pPr>
                  <a:defRPr/>
                </a:pPr>
                <a:endParaRPr lang="en-US" dirty="0"/>
              </a:p>
            </p:txBody>
          </p:sp>
        </p:grpSp>
        <p:sp>
          <p:nvSpPr>
            <p:cNvPr id="29" name="TextBox 28"/>
            <p:cNvSpPr txBox="1"/>
            <p:nvPr/>
          </p:nvSpPr>
          <p:spPr>
            <a:xfrm>
              <a:off x="1828800" y="1437008"/>
              <a:ext cx="1219200" cy="370018"/>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p>
              <a:pPr algn="ctr">
                <a:defRPr/>
              </a:pPr>
              <a:r>
                <a:rPr lang="en-US" b="1" dirty="0">
                  <a:effectLst>
                    <a:outerShdw blurRad="38100" dist="38100" dir="2700000" algn="tl">
                      <a:srgbClr val="000000">
                        <a:alpha val="43137"/>
                      </a:srgbClr>
                    </a:outerShdw>
                  </a:effectLst>
                </a:rPr>
                <a:t>Renderer</a:t>
              </a:r>
            </a:p>
          </p:txBody>
        </p:sp>
      </p:grpSp>
      <p:grpSp>
        <p:nvGrpSpPr>
          <p:cNvPr id="4" name="Group 83"/>
          <p:cNvGrpSpPr>
            <a:grpSpLocks/>
          </p:cNvGrpSpPr>
          <p:nvPr/>
        </p:nvGrpSpPr>
        <p:grpSpPr bwMode="auto">
          <a:xfrm>
            <a:off x="259374" y="5113339"/>
            <a:ext cx="1676400" cy="1216025"/>
            <a:chOff x="3244760" y="3934156"/>
            <a:chExt cx="1676400" cy="1216666"/>
          </a:xfrm>
        </p:grpSpPr>
        <p:pic>
          <p:nvPicPr>
            <p:cNvPr id="40972" name="Picture 12"/>
            <p:cNvPicPr>
              <a:picLocks noChangeAspect="1" noChangeArrowheads="1"/>
            </p:cNvPicPr>
            <p:nvPr/>
          </p:nvPicPr>
          <p:blipFill>
            <a:blip r:embed="rId3"/>
            <a:srcRect/>
            <a:stretch>
              <a:fillRect/>
            </a:stretch>
          </p:blipFill>
          <p:spPr bwMode="auto">
            <a:xfrm>
              <a:off x="3555996" y="3934156"/>
              <a:ext cx="1143000" cy="838200"/>
            </a:xfrm>
            <a:prstGeom prst="roundRect">
              <a:avLst>
                <a:gd name="adj" fmla="val 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6" name="TextBox 45"/>
            <p:cNvSpPr txBox="1"/>
            <p:nvPr/>
          </p:nvSpPr>
          <p:spPr>
            <a:xfrm>
              <a:off x="3244760" y="4812506"/>
              <a:ext cx="1676400" cy="338316"/>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p>
              <a:pPr algn="ctr">
                <a:defRPr/>
              </a:pPr>
              <a:r>
                <a:rPr lang="en-US" sz="1600" b="1" dirty="0">
                  <a:effectLst>
                    <a:outerShdw blurRad="38100" dist="38100" dir="2700000" algn="tl">
                      <a:srgbClr val="000000">
                        <a:alpha val="43137"/>
                      </a:srgbClr>
                    </a:outerShdw>
                  </a:effectLst>
                </a:rPr>
                <a:t>Backing Beans</a:t>
              </a:r>
            </a:p>
          </p:txBody>
        </p:sp>
      </p:grpSp>
      <p:grpSp>
        <p:nvGrpSpPr>
          <p:cNvPr id="5" name="Group 78"/>
          <p:cNvGrpSpPr>
            <a:grpSpLocks/>
          </p:cNvGrpSpPr>
          <p:nvPr/>
        </p:nvGrpSpPr>
        <p:grpSpPr bwMode="auto">
          <a:xfrm>
            <a:off x="3429000" y="1895476"/>
            <a:ext cx="1219200" cy="1457325"/>
            <a:chOff x="5900058" y="417293"/>
            <a:chExt cx="1219200" cy="1457901"/>
          </a:xfrm>
        </p:grpSpPr>
        <p:pic>
          <p:nvPicPr>
            <p:cNvPr id="9296" name="Picture 13" descr="C:\Users\amit_shekhar\AppData\Local\Microsoft\Windows\Temporary Internet Files\Content.IE5\KX8PQG9Y\MCj0325250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081491" y="417293"/>
              <a:ext cx="886111" cy="104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p:cNvSpPr txBox="1"/>
            <p:nvPr/>
          </p:nvSpPr>
          <p:spPr>
            <a:xfrm>
              <a:off x="5900058" y="1505161"/>
              <a:ext cx="1219200" cy="370033"/>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p>
              <a:pPr algn="ctr">
                <a:defRPr/>
              </a:pPr>
              <a:r>
                <a:rPr lang="en-US" b="1" dirty="0">
                  <a:effectLst>
                    <a:outerShdw blurRad="38100" dist="38100" dir="2700000" algn="tl">
                      <a:srgbClr val="000000">
                        <a:alpha val="43137"/>
                      </a:srgbClr>
                    </a:outerShdw>
                  </a:effectLst>
                </a:rPr>
                <a:t>Event</a:t>
              </a:r>
            </a:p>
          </p:txBody>
        </p:sp>
      </p:grpSp>
      <p:grpSp>
        <p:nvGrpSpPr>
          <p:cNvPr id="6" name="Group 82"/>
          <p:cNvGrpSpPr>
            <a:grpSpLocks/>
          </p:cNvGrpSpPr>
          <p:nvPr/>
        </p:nvGrpSpPr>
        <p:grpSpPr bwMode="auto">
          <a:xfrm>
            <a:off x="2819400" y="4235450"/>
            <a:ext cx="1676400" cy="1098550"/>
            <a:chOff x="5562600" y="4662597"/>
            <a:chExt cx="1676400" cy="1097825"/>
          </a:xfrm>
        </p:grpSpPr>
        <p:sp>
          <p:nvSpPr>
            <p:cNvPr id="53" name="TextBox 52"/>
            <p:cNvSpPr txBox="1"/>
            <p:nvPr/>
          </p:nvSpPr>
          <p:spPr>
            <a:xfrm>
              <a:off x="5562600" y="5422508"/>
              <a:ext cx="1676400" cy="337914"/>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p>
              <a:pPr algn="ctr">
                <a:defRPr/>
              </a:pPr>
              <a:r>
                <a:rPr lang="en-US" sz="1600" b="1" dirty="0">
                  <a:effectLst>
                    <a:outerShdw blurRad="38100" dist="38100" dir="2700000" algn="tl">
                      <a:srgbClr val="000000">
                        <a:alpha val="43137"/>
                      </a:srgbClr>
                    </a:outerShdw>
                  </a:effectLst>
                </a:rPr>
                <a:t>Event Listener</a:t>
              </a:r>
            </a:p>
          </p:txBody>
        </p:sp>
        <p:pic>
          <p:nvPicPr>
            <p:cNvPr id="9295" name="Picture 1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849256" y="4662597"/>
              <a:ext cx="1201056" cy="76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36"/>
          <p:cNvGrpSpPr>
            <a:grpSpLocks/>
          </p:cNvGrpSpPr>
          <p:nvPr/>
        </p:nvGrpSpPr>
        <p:grpSpPr bwMode="auto">
          <a:xfrm>
            <a:off x="152400" y="2209800"/>
            <a:ext cx="945174" cy="685800"/>
            <a:chOff x="152400" y="2209800"/>
            <a:chExt cx="945078" cy="685800"/>
          </a:xfrm>
        </p:grpSpPr>
        <p:cxnSp>
          <p:nvCxnSpPr>
            <p:cNvPr id="94" name="Straight Arrow Connector 93"/>
            <p:cNvCxnSpPr>
              <a:endCxn id="29" idx="2"/>
            </p:cNvCxnSpPr>
            <p:nvPr/>
          </p:nvCxnSpPr>
          <p:spPr>
            <a:xfrm rot="5400000" flipH="1" flipV="1">
              <a:off x="720145" y="2549037"/>
              <a:ext cx="685800" cy="7326"/>
            </a:xfrm>
            <a:prstGeom prst="straightConnector1">
              <a:avLst/>
            </a:prstGeom>
            <a:ln>
              <a:solidFill>
                <a:srgbClr val="7030A0"/>
              </a:solidFill>
              <a:prstDash val="dash"/>
              <a:tailEnd type="arrow"/>
            </a:ln>
          </p:spPr>
          <p:style>
            <a:lnRef idx="3">
              <a:schemeClr val="accent4"/>
            </a:lnRef>
            <a:fillRef idx="0">
              <a:schemeClr val="accent4"/>
            </a:fillRef>
            <a:effectRef idx="2">
              <a:schemeClr val="accent4"/>
            </a:effectRef>
            <a:fontRef idx="minor">
              <a:schemeClr val="tx1"/>
            </a:fontRef>
          </p:style>
        </p:cxnSp>
        <p:sp>
          <p:nvSpPr>
            <p:cNvPr id="102" name="TextBox 101"/>
            <p:cNvSpPr txBox="1"/>
            <p:nvPr/>
          </p:nvSpPr>
          <p:spPr>
            <a:xfrm>
              <a:off x="152400" y="2366438"/>
              <a:ext cx="945078" cy="376762"/>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77500" lnSpcReduction="20000"/>
            </a:bodyPr>
            <a:lstStyle/>
            <a:p>
              <a:pPr algn="ctr">
                <a:defRPr/>
              </a:pPr>
              <a:r>
                <a:rPr lang="en-US" sz="2800" b="1" dirty="0">
                  <a:solidFill>
                    <a:srgbClr val="7030A0"/>
                  </a:solidFill>
                  <a:effectLst>
                    <a:outerShdw blurRad="38100" dist="38100" dir="2700000" algn="tl">
                      <a:srgbClr val="000000">
                        <a:alpha val="43137"/>
                      </a:srgbClr>
                    </a:outerShdw>
                  </a:effectLst>
                  <a:latin typeface="Arial" charset="0"/>
                </a:rPr>
                <a:t>uses</a:t>
              </a:r>
            </a:p>
          </p:txBody>
        </p:sp>
      </p:grpSp>
      <p:grpSp>
        <p:nvGrpSpPr>
          <p:cNvPr id="8" name="Group 114"/>
          <p:cNvGrpSpPr>
            <a:grpSpLocks/>
          </p:cNvGrpSpPr>
          <p:nvPr/>
        </p:nvGrpSpPr>
        <p:grpSpPr bwMode="auto">
          <a:xfrm>
            <a:off x="1839059" y="2800350"/>
            <a:ext cx="1589942" cy="400050"/>
            <a:chOff x="1828791" y="3144991"/>
            <a:chExt cx="1645186" cy="400110"/>
          </a:xfrm>
        </p:grpSpPr>
        <p:cxnSp>
          <p:nvCxnSpPr>
            <p:cNvPr id="62" name="Straight Arrow Connector 61"/>
            <p:cNvCxnSpPr>
              <a:endCxn id="52" idx="1"/>
            </p:cNvCxnSpPr>
            <p:nvPr/>
          </p:nvCxnSpPr>
          <p:spPr>
            <a:xfrm flipV="1">
              <a:off x="1828791" y="3513346"/>
              <a:ext cx="1645186" cy="7939"/>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4" name="TextBox 123"/>
            <p:cNvSpPr txBox="1"/>
            <p:nvPr/>
          </p:nvSpPr>
          <p:spPr>
            <a:xfrm>
              <a:off x="1844659" y="3144991"/>
              <a:ext cx="1456488"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defRPr/>
              </a:pPr>
              <a:r>
                <a:rPr lang="en-US" sz="2000" b="1" dirty="0">
                  <a:solidFill>
                    <a:schemeClr val="accent6">
                      <a:lumMod val="75000"/>
                    </a:schemeClr>
                  </a:solidFill>
                  <a:effectLst>
                    <a:outerShdw blurRad="38100" dist="38100" dir="2700000" algn="tl">
                      <a:srgbClr val="000000">
                        <a:alpha val="43137"/>
                      </a:srgbClr>
                    </a:outerShdw>
                  </a:effectLst>
                  <a:latin typeface="Arial" charset="0"/>
                </a:rPr>
                <a:t>generates</a:t>
              </a:r>
            </a:p>
          </p:txBody>
        </p:sp>
      </p:grpSp>
      <p:grpSp>
        <p:nvGrpSpPr>
          <p:cNvPr id="9" name="Group 115"/>
          <p:cNvGrpSpPr>
            <a:grpSpLocks/>
          </p:cNvGrpSpPr>
          <p:nvPr/>
        </p:nvGrpSpPr>
        <p:grpSpPr bwMode="auto">
          <a:xfrm>
            <a:off x="-153866" y="4310064"/>
            <a:ext cx="1327639" cy="803275"/>
            <a:chOff x="-78726" y="4655455"/>
            <a:chExt cx="1327666" cy="802657"/>
          </a:xfrm>
        </p:grpSpPr>
        <p:cxnSp>
          <p:nvCxnSpPr>
            <p:cNvPr id="87" name="Straight Arrow Connector 86"/>
            <p:cNvCxnSpPr>
              <a:stCxn id="51" idx="2"/>
              <a:endCxn id="40972" idx="0"/>
            </p:cNvCxnSpPr>
            <p:nvPr/>
          </p:nvCxnSpPr>
          <p:spPr>
            <a:xfrm rot="16200000" flipH="1">
              <a:off x="695208" y="4936620"/>
              <a:ext cx="802657" cy="24032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38" name="TextBox 137"/>
            <p:cNvSpPr txBox="1"/>
            <p:nvPr/>
          </p:nvSpPr>
          <p:spPr>
            <a:xfrm>
              <a:off x="-78726" y="4826798"/>
              <a:ext cx="1327666" cy="40010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2500" lnSpcReduction="10000"/>
            </a:bodyPr>
            <a:lstStyle/>
            <a:p>
              <a:pPr algn="ctr">
                <a:defRPr/>
              </a:pPr>
              <a:r>
                <a:rPr lang="en-US" sz="2400" b="1" dirty="0">
                  <a:solidFill>
                    <a:schemeClr val="accent6">
                      <a:lumMod val="75000"/>
                    </a:schemeClr>
                  </a:solidFill>
                  <a:effectLst>
                    <a:outerShdw blurRad="38100" dist="38100" dir="2700000" algn="tl">
                      <a:srgbClr val="000000">
                        <a:alpha val="43137"/>
                      </a:srgbClr>
                    </a:outerShdw>
                  </a:effectLst>
                  <a:latin typeface="Arial" charset="0"/>
                </a:rPr>
                <a:t>updates</a:t>
              </a:r>
            </a:p>
          </p:txBody>
        </p:sp>
      </p:grpSp>
      <p:grpSp>
        <p:nvGrpSpPr>
          <p:cNvPr id="10" name="Group 134"/>
          <p:cNvGrpSpPr>
            <a:grpSpLocks/>
          </p:cNvGrpSpPr>
          <p:nvPr/>
        </p:nvGrpSpPr>
        <p:grpSpPr bwMode="auto">
          <a:xfrm>
            <a:off x="7129097" y="2127250"/>
            <a:ext cx="1371600" cy="844550"/>
            <a:chOff x="7129254" y="2127299"/>
            <a:chExt cx="1371600" cy="844503"/>
          </a:xfrm>
        </p:grpSpPr>
        <p:sp>
          <p:nvSpPr>
            <p:cNvPr id="152" name="TextBox 151"/>
            <p:cNvSpPr txBox="1"/>
            <p:nvPr/>
          </p:nvSpPr>
          <p:spPr>
            <a:xfrm rot="2214718">
              <a:off x="7129254" y="2171414"/>
              <a:ext cx="1371600"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defRPr/>
              </a:pPr>
              <a:r>
                <a:rPr lang="en-US" sz="2000" b="1" dirty="0">
                  <a:solidFill>
                    <a:schemeClr val="accent6">
                      <a:lumMod val="75000"/>
                    </a:schemeClr>
                  </a:solidFill>
                  <a:effectLst>
                    <a:outerShdw blurRad="38100" dist="38100" dir="2700000" algn="tl">
                      <a:srgbClr val="000000">
                        <a:alpha val="43137"/>
                      </a:srgbClr>
                    </a:outerShdw>
                  </a:effectLst>
                  <a:latin typeface="Arial" charset="0"/>
                </a:rPr>
                <a:t>selects</a:t>
              </a:r>
            </a:p>
          </p:txBody>
        </p:sp>
        <p:cxnSp>
          <p:nvCxnSpPr>
            <p:cNvPr id="72" name="Straight Arrow Connector 71"/>
            <p:cNvCxnSpPr>
              <a:stCxn id="37" idx="0"/>
              <a:endCxn id="49" idx="3"/>
            </p:cNvCxnSpPr>
            <p:nvPr/>
          </p:nvCxnSpPr>
          <p:spPr>
            <a:xfrm rot="16200000" flipV="1">
              <a:off x="7263849" y="2026408"/>
              <a:ext cx="844503" cy="104628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grpSp>
        <p:nvGrpSpPr>
          <p:cNvPr id="11" name="Group 182"/>
          <p:cNvGrpSpPr>
            <a:grpSpLocks/>
          </p:cNvGrpSpPr>
          <p:nvPr/>
        </p:nvGrpSpPr>
        <p:grpSpPr bwMode="auto">
          <a:xfrm>
            <a:off x="2640623" y="3354388"/>
            <a:ext cx="1447800" cy="914400"/>
            <a:chOff x="2685082" y="3698293"/>
            <a:chExt cx="1447801" cy="914400"/>
          </a:xfrm>
        </p:grpSpPr>
        <p:cxnSp>
          <p:nvCxnSpPr>
            <p:cNvPr id="67" name="Straight Arrow Connector 66"/>
            <p:cNvCxnSpPr>
              <a:endCxn id="52" idx="2"/>
            </p:cNvCxnSpPr>
            <p:nvPr/>
          </p:nvCxnSpPr>
          <p:spPr>
            <a:xfrm rot="5400000" flipH="1" flipV="1">
              <a:off x="3626593" y="4154760"/>
              <a:ext cx="914400" cy="146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43" name="TextBox 142"/>
            <p:cNvSpPr txBox="1"/>
            <p:nvPr/>
          </p:nvSpPr>
          <p:spPr>
            <a:xfrm rot="10800000" flipH="1" flipV="1">
              <a:off x="2685082" y="4002299"/>
              <a:ext cx="1447801" cy="40011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85000" lnSpcReduction="10000"/>
            </a:bodyPr>
            <a:lstStyle/>
            <a:p>
              <a:pPr algn="ctr">
                <a:defRPr/>
              </a:pPr>
              <a:r>
                <a:rPr lang="en-US" sz="2400" b="1" dirty="0">
                  <a:solidFill>
                    <a:schemeClr val="accent6">
                      <a:lumMod val="75000"/>
                    </a:schemeClr>
                  </a:solidFill>
                  <a:effectLst>
                    <a:outerShdw blurRad="38100" dist="38100" dir="2700000" algn="tl">
                      <a:srgbClr val="000000">
                        <a:alpha val="43137"/>
                      </a:srgbClr>
                    </a:outerShdw>
                  </a:effectLst>
                  <a:latin typeface="Arial" charset="0"/>
                </a:rPr>
                <a:t>consumes</a:t>
              </a:r>
            </a:p>
          </p:txBody>
        </p:sp>
      </p:grpSp>
      <p:grpSp>
        <p:nvGrpSpPr>
          <p:cNvPr id="12" name="Group 149"/>
          <p:cNvGrpSpPr>
            <a:grpSpLocks/>
          </p:cNvGrpSpPr>
          <p:nvPr/>
        </p:nvGrpSpPr>
        <p:grpSpPr bwMode="auto">
          <a:xfrm>
            <a:off x="1935774" y="5334000"/>
            <a:ext cx="1569426" cy="827088"/>
            <a:chOff x="1981200" y="5678698"/>
            <a:chExt cx="1752927" cy="826849"/>
          </a:xfrm>
        </p:grpSpPr>
        <p:cxnSp>
          <p:nvCxnSpPr>
            <p:cNvPr id="148" name="Shape 147"/>
            <p:cNvCxnSpPr>
              <a:stCxn id="46" idx="3"/>
              <a:endCxn id="53" idx="2"/>
            </p:cNvCxnSpPr>
            <p:nvPr/>
          </p:nvCxnSpPr>
          <p:spPr>
            <a:xfrm flipV="1">
              <a:off x="1981200" y="5678698"/>
              <a:ext cx="1721830" cy="826849"/>
            </a:xfrm>
            <a:prstGeom prst="curvedConnector2">
              <a:avLst/>
            </a:prstGeom>
            <a:ln>
              <a:headEnd type="diamond" w="med" len="med"/>
              <a:tailEnd type="triangle" w="med" len="med"/>
            </a:ln>
          </p:spPr>
          <p:style>
            <a:lnRef idx="3">
              <a:schemeClr val="dk1"/>
            </a:lnRef>
            <a:fillRef idx="0">
              <a:schemeClr val="dk1"/>
            </a:fillRef>
            <a:effectRef idx="2">
              <a:schemeClr val="dk1"/>
            </a:effectRef>
            <a:fontRef idx="minor">
              <a:schemeClr val="tx1"/>
            </a:fontRef>
          </p:style>
        </p:cxnSp>
        <p:sp>
          <p:nvSpPr>
            <p:cNvPr id="149" name="TextBox 148"/>
            <p:cNvSpPr txBox="1"/>
            <p:nvPr/>
          </p:nvSpPr>
          <p:spPr>
            <a:xfrm rot="19957254">
              <a:off x="2004643" y="5804446"/>
              <a:ext cx="1729484"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defRPr/>
              </a:pPr>
              <a:r>
                <a:rPr lang="en-US" sz="2400" b="1" dirty="0">
                  <a:effectLst>
                    <a:outerShdw blurRad="38100" dist="38100" dir="2700000" algn="tl">
                      <a:srgbClr val="000000">
                        <a:alpha val="43137"/>
                      </a:srgbClr>
                    </a:outerShdw>
                  </a:effectLst>
                  <a:latin typeface="Arial" charset="0"/>
                </a:rPr>
                <a:t>contains</a:t>
              </a:r>
            </a:p>
          </p:txBody>
        </p:sp>
      </p:grpSp>
      <p:grpSp>
        <p:nvGrpSpPr>
          <p:cNvPr id="13" name="Group 156"/>
          <p:cNvGrpSpPr>
            <a:grpSpLocks/>
          </p:cNvGrpSpPr>
          <p:nvPr/>
        </p:nvGrpSpPr>
        <p:grpSpPr bwMode="auto">
          <a:xfrm>
            <a:off x="4295043" y="2311400"/>
            <a:ext cx="2258157" cy="2305050"/>
            <a:chOff x="4340545" y="2656665"/>
            <a:chExt cx="2257635" cy="2304353"/>
          </a:xfrm>
        </p:grpSpPr>
        <p:sp>
          <p:nvSpPr>
            <p:cNvPr id="151" name="TextBox 150"/>
            <p:cNvSpPr txBox="1"/>
            <p:nvPr/>
          </p:nvSpPr>
          <p:spPr>
            <a:xfrm rot="19271854">
              <a:off x="4340545" y="3918535"/>
              <a:ext cx="2118108"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defRPr/>
              </a:pPr>
              <a:r>
                <a:rPr lang="en-US" sz="2400" b="1" dirty="0">
                  <a:solidFill>
                    <a:schemeClr val="accent6">
                      <a:lumMod val="75000"/>
                    </a:schemeClr>
                  </a:solidFill>
                  <a:effectLst>
                    <a:outerShdw blurRad="38100" dist="38100" dir="2700000" algn="tl">
                      <a:srgbClr val="000000">
                        <a:alpha val="43137"/>
                      </a:srgbClr>
                    </a:outerShdw>
                  </a:effectLst>
                  <a:latin typeface="Arial" charset="0"/>
                </a:rPr>
                <a:t>manipulates</a:t>
              </a:r>
              <a:endParaRPr lang="en-US" sz="2800" b="1" dirty="0">
                <a:solidFill>
                  <a:schemeClr val="accent6">
                    <a:lumMod val="75000"/>
                  </a:schemeClr>
                </a:solidFill>
                <a:effectLst>
                  <a:outerShdw blurRad="38100" dist="38100" dir="2700000" algn="tl">
                    <a:srgbClr val="000000">
                      <a:alpha val="43137"/>
                    </a:srgbClr>
                  </a:outerShdw>
                </a:effectLst>
                <a:latin typeface="Arial" charset="0"/>
              </a:endParaRPr>
            </a:p>
          </p:txBody>
        </p:sp>
        <p:cxnSp>
          <p:nvCxnSpPr>
            <p:cNvPr id="156" name="Curved Connector 155"/>
            <p:cNvCxnSpPr>
              <a:endCxn id="49" idx="2"/>
            </p:cNvCxnSpPr>
            <p:nvPr/>
          </p:nvCxnSpPr>
          <p:spPr>
            <a:xfrm flipV="1">
              <a:off x="4352265" y="2656665"/>
              <a:ext cx="2245915" cy="2304353"/>
            </a:xfrm>
            <a:prstGeom prst="curvedConnector2">
              <a:avLst/>
            </a:prstGeom>
            <a:ln>
              <a:tailEnd type="arrow"/>
            </a:ln>
          </p:spPr>
          <p:style>
            <a:lnRef idx="3">
              <a:schemeClr val="accent6"/>
            </a:lnRef>
            <a:fillRef idx="0">
              <a:schemeClr val="accent6"/>
            </a:fillRef>
            <a:effectRef idx="2">
              <a:schemeClr val="accent6"/>
            </a:effectRef>
            <a:fontRef idx="minor">
              <a:schemeClr val="tx1"/>
            </a:fontRef>
          </p:style>
        </p:cxnSp>
      </p:grpSp>
      <p:grpSp>
        <p:nvGrpSpPr>
          <p:cNvPr id="14" name="Group 163"/>
          <p:cNvGrpSpPr>
            <a:grpSpLocks/>
          </p:cNvGrpSpPr>
          <p:nvPr/>
        </p:nvGrpSpPr>
        <p:grpSpPr bwMode="auto">
          <a:xfrm>
            <a:off x="6553200" y="5029201"/>
            <a:ext cx="1676400" cy="1343025"/>
            <a:chOff x="5715000" y="5257800"/>
            <a:chExt cx="1676400" cy="1343279"/>
          </a:xfrm>
        </p:grpSpPr>
        <p:pic>
          <p:nvPicPr>
            <p:cNvPr id="162" name="Picture 12"/>
            <p:cNvPicPr>
              <a:picLocks noChangeAspect="1" noChangeArrowheads="1"/>
            </p:cNvPicPr>
            <p:nvPr/>
          </p:nvPicPr>
          <p:blipFill>
            <a:blip r:embed="rId3"/>
            <a:srcRect/>
            <a:stretch>
              <a:fillRect/>
            </a:stretch>
          </p:blipFill>
          <p:spPr bwMode="auto">
            <a:xfrm flipH="1">
              <a:off x="6026236" y="5257800"/>
              <a:ext cx="1143000" cy="838200"/>
            </a:xfrm>
            <a:prstGeom prst="roundRect">
              <a:avLst>
                <a:gd name="adj" fmla="val 0"/>
              </a:avLst>
            </a:prstGeom>
            <a:ln>
              <a:noFill/>
            </a:ln>
            <a:effectLst>
              <a:glow rad="228600">
                <a:schemeClr val="accent6">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3" name="TextBox 162"/>
            <p:cNvSpPr txBox="1"/>
            <p:nvPr/>
          </p:nvSpPr>
          <p:spPr>
            <a:xfrm>
              <a:off x="5715000" y="6135854"/>
              <a:ext cx="1676400" cy="465225"/>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p>
              <a:pPr algn="ctr">
                <a:defRPr/>
              </a:pPr>
              <a:r>
                <a:rPr lang="en-US" sz="1600" b="1" dirty="0">
                  <a:effectLst>
                    <a:outerShdw blurRad="38100" dist="38100" dir="2700000" algn="tl">
                      <a:srgbClr val="000000">
                        <a:alpha val="43137"/>
                      </a:srgbClr>
                    </a:outerShdw>
                  </a:effectLst>
                </a:rPr>
                <a:t>Model Objects</a:t>
              </a:r>
            </a:p>
          </p:txBody>
        </p:sp>
      </p:grpSp>
      <p:grpSp>
        <p:nvGrpSpPr>
          <p:cNvPr id="15" name="Group 181"/>
          <p:cNvGrpSpPr>
            <a:grpSpLocks/>
          </p:cNvGrpSpPr>
          <p:nvPr/>
        </p:nvGrpSpPr>
        <p:grpSpPr bwMode="auto">
          <a:xfrm>
            <a:off x="3657600" y="5334001"/>
            <a:ext cx="2867758" cy="1133475"/>
            <a:chOff x="3702581" y="5533515"/>
            <a:chExt cx="2867132" cy="1134476"/>
          </a:xfrm>
        </p:grpSpPr>
        <p:cxnSp>
          <p:nvCxnSpPr>
            <p:cNvPr id="167" name="Shape 166"/>
            <p:cNvCxnSpPr>
              <a:stCxn id="53" idx="2"/>
            </p:cNvCxnSpPr>
            <p:nvPr/>
          </p:nvCxnSpPr>
          <p:spPr>
            <a:xfrm rot="16200000" flipH="1">
              <a:off x="4689665" y="4546431"/>
              <a:ext cx="892963" cy="2867132"/>
            </a:xfrm>
            <a:prstGeom prst="curvedConnector2">
              <a:avLst/>
            </a:prstGeom>
            <a:ln w="38100">
              <a:headEnd type="none" w="lg" len="lg"/>
              <a:tailEnd type="stealth" w="lg" len="lg"/>
            </a:ln>
          </p:spPr>
          <p:style>
            <a:lnRef idx="3">
              <a:schemeClr val="accent6"/>
            </a:lnRef>
            <a:fillRef idx="0">
              <a:schemeClr val="accent6"/>
            </a:fillRef>
            <a:effectRef idx="2">
              <a:schemeClr val="accent6"/>
            </a:effectRef>
            <a:fontRef idx="minor">
              <a:schemeClr val="tx1"/>
            </a:fontRef>
          </p:style>
        </p:cxnSp>
        <p:sp>
          <p:nvSpPr>
            <p:cNvPr id="169" name="TextBox 168"/>
            <p:cNvSpPr txBox="1"/>
            <p:nvPr/>
          </p:nvSpPr>
          <p:spPr>
            <a:xfrm rot="710762">
              <a:off x="4126986" y="5854063"/>
              <a:ext cx="1757594" cy="81392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lnSpcReduction="10000"/>
            </a:bodyPr>
            <a:lstStyle/>
            <a:p>
              <a:pPr algn="ctr">
                <a:defRPr/>
              </a:pPr>
              <a:endParaRPr lang="en-US" sz="2400" b="1" dirty="0">
                <a:solidFill>
                  <a:schemeClr val="accent6">
                    <a:lumMod val="75000"/>
                  </a:schemeClr>
                </a:solidFill>
                <a:effectLst>
                  <a:outerShdw blurRad="38100" dist="38100" dir="2700000" algn="tl">
                    <a:srgbClr val="000000">
                      <a:alpha val="43137"/>
                    </a:srgbClr>
                  </a:outerShdw>
                </a:effectLst>
                <a:latin typeface="Arial" charset="0"/>
              </a:endParaRPr>
            </a:p>
            <a:p>
              <a:pPr algn="ctr">
                <a:defRPr/>
              </a:pPr>
              <a:r>
                <a:rPr lang="en-US" sz="2400" b="1" dirty="0">
                  <a:solidFill>
                    <a:schemeClr val="accent6">
                      <a:lumMod val="75000"/>
                    </a:schemeClr>
                  </a:solidFill>
                  <a:effectLst>
                    <a:outerShdw blurRad="38100" dist="38100" dir="2700000" algn="tl">
                      <a:srgbClr val="000000">
                        <a:alpha val="43137"/>
                      </a:srgbClr>
                    </a:outerShdw>
                  </a:effectLst>
                  <a:latin typeface="Arial" charset="0"/>
                </a:rPr>
                <a:t>executes</a:t>
              </a:r>
            </a:p>
          </p:txBody>
        </p:sp>
      </p:grpSp>
      <p:grpSp>
        <p:nvGrpSpPr>
          <p:cNvPr id="16" name="Group 180"/>
          <p:cNvGrpSpPr>
            <a:grpSpLocks/>
          </p:cNvGrpSpPr>
          <p:nvPr/>
        </p:nvGrpSpPr>
        <p:grpSpPr bwMode="auto">
          <a:xfrm>
            <a:off x="4495800" y="4397375"/>
            <a:ext cx="1970943" cy="825500"/>
            <a:chOff x="4540779" y="4741320"/>
            <a:chExt cx="1970970" cy="826323"/>
          </a:xfrm>
        </p:grpSpPr>
        <p:cxnSp>
          <p:nvCxnSpPr>
            <p:cNvPr id="175" name="Straight Arrow Connector 174"/>
            <p:cNvCxnSpPr>
              <a:stCxn id="53" idx="3"/>
              <a:endCxn id="37" idx="3"/>
            </p:cNvCxnSpPr>
            <p:nvPr/>
          </p:nvCxnSpPr>
          <p:spPr>
            <a:xfrm flipV="1">
              <a:off x="4540779" y="4819186"/>
              <a:ext cx="1970970" cy="68966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76" name="TextBox 175"/>
            <p:cNvSpPr txBox="1"/>
            <p:nvPr/>
          </p:nvSpPr>
          <p:spPr>
            <a:xfrm rot="20440740">
              <a:off x="4631343" y="4741320"/>
              <a:ext cx="1572340"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defRPr/>
              </a:pPr>
              <a:r>
                <a:rPr lang="en-US" sz="2400" b="1" dirty="0">
                  <a:solidFill>
                    <a:srgbClr val="FF0000"/>
                  </a:solidFill>
                  <a:effectLst>
                    <a:outerShdw blurRad="38100" dist="38100" dir="2700000" algn="tl">
                      <a:srgbClr val="000000">
                        <a:alpha val="43137"/>
                      </a:srgbClr>
                    </a:outerShdw>
                  </a:effectLst>
                  <a:latin typeface="Arial" charset="0"/>
                </a:rPr>
                <a:t>outcome</a:t>
              </a:r>
            </a:p>
          </p:txBody>
        </p:sp>
        <p:sp>
          <p:nvSpPr>
            <p:cNvPr id="177" name="TextBox 176"/>
            <p:cNvSpPr txBox="1"/>
            <p:nvPr/>
          </p:nvSpPr>
          <p:spPr>
            <a:xfrm rot="20598477">
              <a:off x="4854891" y="5105978"/>
              <a:ext cx="1371600"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defRPr/>
              </a:pPr>
              <a:r>
                <a:rPr lang="en-US" sz="2400" b="1" dirty="0">
                  <a:solidFill>
                    <a:srgbClr val="FF0000"/>
                  </a:solidFill>
                  <a:effectLst>
                    <a:outerShdw blurRad="38100" dist="38100" dir="2700000" algn="tl">
                      <a:srgbClr val="000000">
                        <a:alpha val="43137"/>
                      </a:srgbClr>
                    </a:outerShdw>
                  </a:effectLst>
                  <a:latin typeface="Arial" charset="0"/>
                </a:rPr>
                <a:t>used by</a:t>
              </a:r>
              <a:endParaRPr lang="en-US" sz="2800" b="1" dirty="0">
                <a:solidFill>
                  <a:srgbClr val="FF0000"/>
                </a:solidFill>
                <a:effectLst>
                  <a:outerShdw blurRad="38100" dist="38100" dir="2700000" algn="tl">
                    <a:srgbClr val="000000">
                      <a:alpha val="43137"/>
                    </a:srgbClr>
                  </a:outerShdw>
                </a:effectLst>
                <a:latin typeface="Arial" charset="0"/>
              </a:endParaRPr>
            </a:p>
          </p:txBody>
        </p:sp>
      </p:grpSp>
      <p:grpSp>
        <p:nvGrpSpPr>
          <p:cNvPr id="17" name="Group 132"/>
          <p:cNvGrpSpPr>
            <a:grpSpLocks/>
          </p:cNvGrpSpPr>
          <p:nvPr/>
        </p:nvGrpSpPr>
        <p:grpSpPr bwMode="auto">
          <a:xfrm>
            <a:off x="1524000" y="1062038"/>
            <a:ext cx="3916974" cy="461962"/>
            <a:chOff x="1524000" y="1062335"/>
            <a:chExt cx="4391893" cy="461665"/>
          </a:xfrm>
        </p:grpSpPr>
        <p:sp>
          <p:nvSpPr>
            <p:cNvPr id="112" name="TextBox 111"/>
            <p:cNvSpPr txBox="1"/>
            <p:nvPr/>
          </p:nvSpPr>
          <p:spPr>
            <a:xfrm>
              <a:off x="3048757" y="1062335"/>
              <a:ext cx="1317732" cy="461665"/>
            </a:xfrm>
            <a:prstGeom prst="rect">
              <a:avLst/>
            </a:prstGeom>
            <a:noFill/>
          </p:spPr>
          <p:txBody>
            <a:bodyPr>
              <a:normAutofit fontScale="77500" lnSpcReduction="20000"/>
            </a:bodyPr>
            <a:lstStyle/>
            <a:p>
              <a:pPr algn="ctr">
                <a:defRPr/>
              </a:pPr>
              <a:r>
                <a:rPr lang="en-US" sz="2400" b="1" dirty="0">
                  <a:solidFill>
                    <a:schemeClr val="accent6">
                      <a:lumMod val="75000"/>
                    </a:schemeClr>
                  </a:solidFill>
                  <a:effectLst>
                    <a:outerShdw blurRad="38100" dist="38100" dir="2700000" algn="tl">
                      <a:srgbClr val="000000">
                        <a:alpha val="43137"/>
                      </a:srgbClr>
                    </a:outerShdw>
                  </a:effectLst>
                  <a:latin typeface="Arial" charset="0"/>
                </a:rPr>
                <a:t>displays</a:t>
              </a:r>
            </a:p>
          </p:txBody>
        </p:sp>
        <p:cxnSp>
          <p:nvCxnSpPr>
            <p:cNvPr id="100" name="Straight Arrow Connector 99"/>
            <p:cNvCxnSpPr/>
            <p:nvPr/>
          </p:nvCxnSpPr>
          <p:spPr bwMode="auto">
            <a:xfrm>
              <a:off x="1524000" y="1447849"/>
              <a:ext cx="4391893" cy="158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sp>
        <p:nvSpPr>
          <p:cNvPr id="109" name="Title 1"/>
          <p:cNvSpPr>
            <a:spLocks noGrp="1"/>
          </p:cNvSpPr>
          <p:nvPr>
            <p:ph type="title"/>
          </p:nvPr>
        </p:nvSpPr>
        <p:spPr>
          <a:xfrm>
            <a:off x="0" y="12700"/>
            <a:ext cx="9144000" cy="722314"/>
          </a:xfrm>
          <a:solidFill>
            <a:schemeClr val="accent4">
              <a:lumMod val="20000"/>
              <a:lumOff val="80000"/>
            </a:schemeClr>
          </a:solidFill>
        </p:spPr>
        <p:txBody>
          <a:bodyPr>
            <a:normAutofit fontScale="90000"/>
          </a:bodyPr>
          <a:lstStyle/>
          <a:p>
            <a:pPr>
              <a:defRPr/>
            </a:pPr>
            <a:r>
              <a:rPr lang="en-US" dirty="0" smtClean="0"/>
              <a:t>JSF Concepts Overview</a:t>
            </a:r>
            <a:endParaRPr lang="en-US" dirty="0"/>
          </a:p>
        </p:txBody>
      </p:sp>
      <p:grpSp>
        <p:nvGrpSpPr>
          <p:cNvPr id="18" name="Group 135"/>
          <p:cNvGrpSpPr>
            <a:grpSpLocks/>
          </p:cNvGrpSpPr>
          <p:nvPr/>
        </p:nvGrpSpPr>
        <p:grpSpPr bwMode="auto">
          <a:xfrm>
            <a:off x="6466743" y="2895602"/>
            <a:ext cx="2143857" cy="1981198"/>
            <a:chOff x="6390570" y="2743202"/>
            <a:chExt cx="2143830" cy="1981198"/>
          </a:xfrm>
        </p:grpSpPr>
        <p:sp>
          <p:nvSpPr>
            <p:cNvPr id="37" name="Left-Up Arrow 36"/>
            <p:cNvSpPr/>
            <p:nvPr/>
          </p:nvSpPr>
          <p:spPr>
            <a:xfrm>
              <a:off x="6390570" y="2819400"/>
              <a:ext cx="2143830" cy="1905000"/>
            </a:xfrm>
            <a:prstGeom prst="leftUpArrow">
              <a:avLst>
                <a:gd name="adj1" fmla="val 24230"/>
                <a:gd name="adj2" fmla="val 21079"/>
                <a:gd name="adj3" fmla="val 29482"/>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b="1" dirty="0">
                  <a:effectLst>
                    <a:outerShdw blurRad="38100" dist="38100" dir="2700000" algn="tl">
                      <a:srgbClr val="000000">
                        <a:alpha val="43137"/>
                      </a:srgbClr>
                    </a:outerShdw>
                  </a:effectLst>
                </a:rPr>
                <a:t>Navigation</a:t>
              </a:r>
            </a:p>
          </p:txBody>
        </p:sp>
        <p:sp>
          <p:nvSpPr>
            <p:cNvPr id="110" name="TextBox 109"/>
            <p:cNvSpPr txBox="1"/>
            <p:nvPr/>
          </p:nvSpPr>
          <p:spPr>
            <a:xfrm rot="16200000">
              <a:off x="7373820" y="3305149"/>
              <a:ext cx="1524000" cy="400105"/>
            </a:xfrm>
            <a:prstGeom prst="rect">
              <a:avLst/>
            </a:prstGeom>
            <a:noFill/>
          </p:spPr>
          <p:txBody>
            <a:bodyPr>
              <a:spAutoFit/>
            </a:bodyPr>
            <a:lstStyle/>
            <a:p>
              <a:pPr>
                <a:defRPr/>
              </a:pPr>
              <a:r>
                <a:rPr lang="en-US" sz="2000" b="1" dirty="0">
                  <a:solidFill>
                    <a:schemeClr val="dk1"/>
                  </a:solidFill>
                  <a:effectLst>
                    <a:outerShdw blurRad="38100" dist="38100" dir="2700000" algn="tl">
                      <a:srgbClr val="000000">
                        <a:alpha val="43137"/>
                      </a:srgbClr>
                    </a:outerShdw>
                  </a:effectLst>
                  <a:latin typeface="Arial" charset="0"/>
                </a:rPr>
                <a:t>System</a:t>
              </a:r>
            </a:p>
          </p:txBody>
        </p:sp>
      </p:grpSp>
      <p:grpSp>
        <p:nvGrpSpPr>
          <p:cNvPr id="19" name="Group 85"/>
          <p:cNvGrpSpPr>
            <a:grpSpLocks/>
          </p:cNvGrpSpPr>
          <p:nvPr/>
        </p:nvGrpSpPr>
        <p:grpSpPr bwMode="auto">
          <a:xfrm>
            <a:off x="4246685" y="5254625"/>
            <a:ext cx="2307981" cy="814388"/>
            <a:chOff x="4601030" y="5255312"/>
            <a:chExt cx="2499671" cy="813697"/>
          </a:xfrm>
        </p:grpSpPr>
        <p:cxnSp>
          <p:nvCxnSpPr>
            <p:cNvPr id="83" name="Straight Arrow Connector 82"/>
            <p:cNvCxnSpPr/>
            <p:nvPr/>
          </p:nvCxnSpPr>
          <p:spPr bwMode="auto">
            <a:xfrm rot="10800000">
              <a:off x="4601030" y="5326689"/>
              <a:ext cx="2499671" cy="67094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85" name="TextBox 84"/>
            <p:cNvSpPr txBox="1"/>
            <p:nvPr/>
          </p:nvSpPr>
          <p:spPr bwMode="auto">
            <a:xfrm rot="710762">
              <a:off x="5068058" y="5255312"/>
              <a:ext cx="1904060" cy="81369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defRPr/>
              </a:pPr>
              <a:r>
                <a:rPr lang="en-US" sz="2400" b="1" dirty="0">
                  <a:solidFill>
                    <a:schemeClr val="accent6">
                      <a:lumMod val="75000"/>
                    </a:schemeClr>
                  </a:solidFill>
                  <a:effectLst>
                    <a:outerShdw blurRad="38100" dist="38100" dir="2700000" algn="tl">
                      <a:srgbClr val="000000">
                        <a:alpha val="43137"/>
                      </a:srgbClr>
                    </a:outerShdw>
                  </a:effectLst>
                  <a:latin typeface="Arial" charset="0"/>
                </a:rPr>
                <a:t>returns</a:t>
              </a:r>
            </a:p>
          </p:txBody>
        </p:sp>
      </p:grpSp>
      <p:grpSp>
        <p:nvGrpSpPr>
          <p:cNvPr id="20" name="Group 81"/>
          <p:cNvGrpSpPr>
            <a:grpSpLocks/>
          </p:cNvGrpSpPr>
          <p:nvPr/>
        </p:nvGrpSpPr>
        <p:grpSpPr bwMode="auto">
          <a:xfrm>
            <a:off x="5445370" y="735014"/>
            <a:ext cx="2165838" cy="1576387"/>
            <a:chOff x="5898726" y="734787"/>
            <a:chExt cx="2347204" cy="1576613"/>
          </a:xfrm>
        </p:grpSpPr>
        <p:sp>
          <p:nvSpPr>
            <p:cNvPr id="49" name="TextBox 48"/>
            <p:cNvSpPr txBox="1"/>
            <p:nvPr/>
          </p:nvSpPr>
          <p:spPr bwMode="auto">
            <a:xfrm>
              <a:off x="6438678" y="1941460"/>
              <a:ext cx="1321295" cy="369940"/>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p>
              <a:pPr algn="ctr">
                <a:defRPr/>
              </a:pPr>
              <a:r>
                <a:rPr lang="en-US" b="1" dirty="0">
                  <a:effectLst>
                    <a:outerShdw blurRad="38100" dist="38100" dir="2700000" algn="tl">
                      <a:srgbClr val="000000">
                        <a:alpha val="43137"/>
                      </a:srgbClr>
                    </a:outerShdw>
                  </a:effectLst>
                </a:rPr>
                <a:t>View</a:t>
              </a:r>
            </a:p>
          </p:txBody>
        </p:sp>
        <p:pic>
          <p:nvPicPr>
            <p:cNvPr id="9309" name="Picture 93"/>
            <p:cNvPicPr>
              <a:picLocks noChangeAspect="1" noChangeArrowheads="1"/>
            </p:cNvPicPr>
            <p:nvPr/>
          </p:nvPicPr>
          <p:blipFill>
            <a:blip r:embed="rId6"/>
            <a:srcRect/>
            <a:stretch>
              <a:fillRect/>
            </a:stretch>
          </p:blipFill>
          <p:spPr bwMode="auto">
            <a:xfrm>
              <a:off x="5898726" y="734787"/>
              <a:ext cx="2347204" cy="1152690"/>
            </a:xfrm>
            <a:prstGeom prst="rect">
              <a:avLst/>
            </a:prstGeom>
            <a:ln>
              <a:noFill/>
            </a:ln>
            <a:effectLst>
              <a:outerShdw blurRad="190500" algn="tl" rotWithShape="0">
                <a:srgbClr val="000000">
                  <a:alpha val="70000"/>
                </a:srgbClr>
              </a:outerShdw>
            </a:effectLst>
          </p:spPr>
        </p:pic>
      </p:grpSp>
      <p:pic>
        <p:nvPicPr>
          <p:cNvPr id="9312"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0974" y="711201"/>
            <a:ext cx="2170234"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80"/>
          <p:cNvGrpSpPr>
            <a:grpSpLocks/>
          </p:cNvGrpSpPr>
          <p:nvPr/>
        </p:nvGrpSpPr>
        <p:grpSpPr bwMode="auto">
          <a:xfrm>
            <a:off x="0" y="2855913"/>
            <a:ext cx="1944566" cy="1454150"/>
            <a:chOff x="1" y="2855460"/>
            <a:chExt cx="2106386" cy="1455294"/>
          </a:xfrm>
        </p:grpSpPr>
        <p:pic>
          <p:nvPicPr>
            <p:cNvPr id="9313" name="Picture 97"/>
            <p:cNvPicPr>
              <a:picLocks noChangeAspect="1" noChangeArrowheads="1"/>
            </p:cNvPicPr>
            <p:nvPr/>
          </p:nvPicPr>
          <p:blipFill>
            <a:blip r:embed="rId8"/>
            <a:srcRect/>
            <a:stretch>
              <a:fillRect/>
            </a:stretch>
          </p:blipFill>
          <p:spPr bwMode="auto">
            <a:xfrm>
              <a:off x="1" y="2855460"/>
              <a:ext cx="2106386" cy="1062873"/>
            </a:xfrm>
            <a:prstGeom prst="rect">
              <a:avLst/>
            </a:prstGeom>
            <a:ln>
              <a:noFill/>
            </a:ln>
            <a:effectLst>
              <a:outerShdw blurRad="190500" algn="tl" rotWithShape="0">
                <a:srgbClr val="000000">
                  <a:alpha val="70000"/>
                </a:srgbClr>
              </a:outerShdw>
            </a:effectLst>
          </p:spPr>
        </p:pic>
        <p:sp>
          <p:nvSpPr>
            <p:cNvPr id="51" name="TextBox 50"/>
            <p:cNvSpPr txBox="1"/>
            <p:nvPr/>
          </p:nvSpPr>
          <p:spPr bwMode="auto">
            <a:xfrm>
              <a:off x="68257" y="3907212"/>
              <a:ext cx="1815904" cy="403542"/>
            </a:xfrm>
            <a:prstGeom prst="rect">
              <a:avLst/>
            </a:prstGeom>
          </p:spPr>
          <p:style>
            <a:lnRef idx="2">
              <a:schemeClr val="accent6"/>
            </a:lnRef>
            <a:fillRef idx="1">
              <a:schemeClr val="lt1"/>
            </a:fillRef>
            <a:effectRef idx="0">
              <a:schemeClr val="accent6"/>
            </a:effectRef>
            <a:fontRef idx="minor">
              <a:schemeClr val="dk1"/>
            </a:fontRef>
          </p:style>
          <p:txBody>
            <a:bodyPr>
              <a:normAutofit/>
            </a:bodyPr>
            <a:lstStyle/>
            <a:p>
              <a:pPr algn="ctr">
                <a:defRPr/>
              </a:pPr>
              <a:r>
                <a:rPr lang="en-US" sz="1600" b="1" dirty="0">
                  <a:effectLst>
                    <a:outerShdw blurRad="38100" dist="38100" dir="2700000" algn="tl">
                      <a:srgbClr val="000000">
                        <a:alpha val="43137"/>
                      </a:srgbClr>
                    </a:outerShdw>
                  </a:effectLst>
                </a:rPr>
                <a:t>UI Component</a:t>
              </a:r>
            </a:p>
          </p:txBody>
        </p:sp>
      </p:grpSp>
      <p:sp>
        <p:nvSpPr>
          <p:cNvPr id="68" name="TextBox 67"/>
          <p:cNvSpPr txBox="1"/>
          <p:nvPr/>
        </p:nvSpPr>
        <p:spPr>
          <a:xfrm rot="10800000" flipV="1">
            <a:off x="6518031" y="3449639"/>
            <a:ext cx="732692" cy="36988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0" dirty="0"/>
              <a:t>OR</a:t>
            </a:r>
          </a:p>
        </p:txBody>
      </p:sp>
    </p:spTree>
    <p:extLst>
      <p:ext uri="{BB962C8B-B14F-4D97-AF65-F5344CB8AC3E}">
        <p14:creationId xmlns:p14="http://schemas.microsoft.com/office/powerpoint/2010/main" val="2465500000"/>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nodeType="afterGroup">
                            <p:stCondLst>
                              <p:cond delay="500"/>
                            </p:stCondLst>
                            <p:childTnLst>
                              <p:par>
                                <p:cTn id="14" presetID="55"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0.70"/>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1000" fill="hold"/>
                                        <p:tgtEl>
                                          <p:spTgt spid="17"/>
                                        </p:tgtEl>
                                        <p:attrNameLst>
                                          <p:attrName>ppt_w</p:attrName>
                                        </p:attrNameLst>
                                      </p:cBhvr>
                                      <p:tavLst>
                                        <p:tav tm="0">
                                          <p:val>
                                            <p:strVal val="#ppt_w*0.70"/>
                                          </p:val>
                                        </p:tav>
                                        <p:tav tm="100000">
                                          <p:val>
                                            <p:strVal val="#ppt_w"/>
                                          </p:val>
                                        </p:tav>
                                      </p:tavLst>
                                    </p:anim>
                                    <p:anim calcmode="lin" valueType="num">
                                      <p:cBhvr>
                                        <p:cTn id="24" dur="1000" fill="hold"/>
                                        <p:tgtEl>
                                          <p:spTgt spid="17"/>
                                        </p:tgtEl>
                                        <p:attrNameLst>
                                          <p:attrName>ppt_h</p:attrName>
                                        </p:attrNameLst>
                                      </p:cBhvr>
                                      <p:tavLst>
                                        <p:tav tm="0">
                                          <p:val>
                                            <p:strVal val="#ppt_h"/>
                                          </p:val>
                                        </p:tav>
                                        <p:tav tm="100000">
                                          <p:val>
                                            <p:strVal val="#ppt_h"/>
                                          </p:val>
                                        </p:tav>
                                      </p:tavLst>
                                    </p:anim>
                                    <p:animEffect transition="in" filter="fade">
                                      <p:cBhvr>
                                        <p:cTn id="25" dur="1000"/>
                                        <p:tgtEl>
                                          <p:spTgt spid="17"/>
                                        </p:tgtEl>
                                      </p:cBhvr>
                                    </p:animEffect>
                                  </p:childTnLst>
                                </p:cTn>
                              </p:par>
                            </p:childTnLst>
                          </p:cTn>
                        </p:par>
                        <p:par>
                          <p:cTn id="26" fill="hold" nodeType="afterGroup">
                            <p:stCondLst>
                              <p:cond delay="1000"/>
                            </p:stCondLst>
                            <p:childTnLst>
                              <p:par>
                                <p:cTn id="27" presetID="15"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2000" fill="hold"/>
                                        <p:tgtEl>
                                          <p:spTgt spid="20"/>
                                        </p:tgtEl>
                                        <p:attrNameLst>
                                          <p:attrName>ppt_w</p:attrName>
                                        </p:attrNameLst>
                                      </p:cBhvr>
                                      <p:tavLst>
                                        <p:tav tm="0">
                                          <p:val>
                                            <p:fltVal val="0"/>
                                          </p:val>
                                        </p:tav>
                                        <p:tav tm="100000">
                                          <p:val>
                                            <p:strVal val="#ppt_w"/>
                                          </p:val>
                                        </p:tav>
                                      </p:tavLst>
                                    </p:anim>
                                    <p:anim calcmode="lin" valueType="num">
                                      <p:cBhvr>
                                        <p:cTn id="30" dur="2000" fill="hold"/>
                                        <p:tgtEl>
                                          <p:spTgt spid="20"/>
                                        </p:tgtEl>
                                        <p:attrNameLst>
                                          <p:attrName>ppt_h</p:attrName>
                                        </p:attrNameLst>
                                      </p:cBhvr>
                                      <p:tavLst>
                                        <p:tav tm="0">
                                          <p:val>
                                            <p:fltVal val="0"/>
                                          </p:val>
                                        </p:tav>
                                        <p:tav tm="100000">
                                          <p:val>
                                            <p:strVal val="#ppt_h"/>
                                          </p:val>
                                        </p:tav>
                                      </p:tavLst>
                                    </p:anim>
                                    <p:anim calcmode="lin" valueType="num">
                                      <p:cBhvr>
                                        <p:cTn id="31" dur="2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2" dur="2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checkerboard(across)">
                                      <p:cBhvr>
                                        <p:cTn id="37" dur="500"/>
                                        <p:tgtEl>
                                          <p:spTgt spid="4"/>
                                        </p:tgtEl>
                                      </p:cBhvr>
                                    </p:animEffect>
                                  </p:childTnLst>
                                </p:cTn>
                              </p:par>
                              <p:par>
                                <p:cTn id="38" presetID="55"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1000" fill="hold"/>
                                        <p:tgtEl>
                                          <p:spTgt spid="9"/>
                                        </p:tgtEl>
                                        <p:attrNameLst>
                                          <p:attrName>ppt_w</p:attrName>
                                        </p:attrNameLst>
                                      </p:cBhvr>
                                      <p:tavLst>
                                        <p:tav tm="0">
                                          <p:val>
                                            <p:strVal val="#ppt_w*0.70"/>
                                          </p:val>
                                        </p:tav>
                                        <p:tav tm="100000">
                                          <p:val>
                                            <p:strVal val="#ppt_w"/>
                                          </p:val>
                                        </p:tav>
                                      </p:tavLst>
                                    </p:anim>
                                    <p:anim calcmode="lin" valueType="num">
                                      <p:cBhvr>
                                        <p:cTn id="41" dur="1000" fill="hold"/>
                                        <p:tgtEl>
                                          <p:spTgt spid="9"/>
                                        </p:tgtEl>
                                        <p:attrNameLst>
                                          <p:attrName>ppt_h</p:attrName>
                                        </p:attrNameLst>
                                      </p:cBhvr>
                                      <p:tavLst>
                                        <p:tav tm="0">
                                          <p:val>
                                            <p:strVal val="#ppt_h"/>
                                          </p:val>
                                        </p:tav>
                                        <p:tav tm="100000">
                                          <p:val>
                                            <p:strVal val="#ppt_h"/>
                                          </p:val>
                                        </p:tav>
                                      </p:tavLst>
                                    </p:anim>
                                    <p:animEffect transition="in" filter="fade">
                                      <p:cBhvr>
                                        <p:cTn id="42" dur="10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strVal val="#ppt_w*0.70"/>
                                          </p:val>
                                        </p:tav>
                                        <p:tav tm="100000">
                                          <p:val>
                                            <p:strVal val="#ppt_w"/>
                                          </p:val>
                                        </p:tav>
                                      </p:tavLst>
                                    </p:anim>
                                    <p:anim calcmode="lin" valueType="num">
                                      <p:cBhvr>
                                        <p:cTn id="48" dur="1000" fill="hold"/>
                                        <p:tgtEl>
                                          <p:spTgt spid="12"/>
                                        </p:tgtEl>
                                        <p:attrNameLst>
                                          <p:attrName>ppt_h</p:attrName>
                                        </p:attrNameLst>
                                      </p:cBhvr>
                                      <p:tavLst>
                                        <p:tav tm="0">
                                          <p:val>
                                            <p:strVal val="#ppt_h"/>
                                          </p:val>
                                        </p:tav>
                                        <p:tav tm="100000">
                                          <p:val>
                                            <p:strVal val="#ppt_h"/>
                                          </p:val>
                                        </p:tav>
                                      </p:tavLst>
                                    </p:anim>
                                    <p:animEffect transition="in" filter="fade">
                                      <p:cBhvr>
                                        <p:cTn id="49" dur="1000"/>
                                        <p:tgtEl>
                                          <p:spTgt spid="12"/>
                                        </p:tgtEl>
                                      </p:cBhvr>
                                    </p:animEffect>
                                  </p:childTnLst>
                                </p:cTn>
                              </p:par>
                            </p:childTnLst>
                          </p:cTn>
                        </p:par>
                        <p:par>
                          <p:cTn id="50" fill="hold" nodeType="afterGroup">
                            <p:stCondLst>
                              <p:cond delay="1000"/>
                            </p:stCondLst>
                            <p:childTnLst>
                              <p:par>
                                <p:cTn id="51" presetID="26"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580">
                                          <p:stCondLst>
                                            <p:cond delay="0"/>
                                          </p:stCondLst>
                                        </p:cTn>
                                        <p:tgtEl>
                                          <p:spTgt spid="6"/>
                                        </p:tgtEl>
                                      </p:cBhvr>
                                    </p:animEffect>
                                    <p:anim calcmode="lin" valueType="num">
                                      <p:cBhvr>
                                        <p:cTn id="5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9" dur="26">
                                          <p:stCondLst>
                                            <p:cond delay="650"/>
                                          </p:stCondLst>
                                        </p:cTn>
                                        <p:tgtEl>
                                          <p:spTgt spid="6"/>
                                        </p:tgtEl>
                                      </p:cBhvr>
                                      <p:to x="100000" y="60000"/>
                                    </p:animScale>
                                    <p:animScale>
                                      <p:cBhvr>
                                        <p:cTn id="60" dur="166" decel="50000">
                                          <p:stCondLst>
                                            <p:cond delay="676"/>
                                          </p:stCondLst>
                                        </p:cTn>
                                        <p:tgtEl>
                                          <p:spTgt spid="6"/>
                                        </p:tgtEl>
                                      </p:cBhvr>
                                      <p:to x="100000" y="100000"/>
                                    </p:animScale>
                                    <p:animScale>
                                      <p:cBhvr>
                                        <p:cTn id="61" dur="26">
                                          <p:stCondLst>
                                            <p:cond delay="1312"/>
                                          </p:stCondLst>
                                        </p:cTn>
                                        <p:tgtEl>
                                          <p:spTgt spid="6"/>
                                        </p:tgtEl>
                                      </p:cBhvr>
                                      <p:to x="100000" y="80000"/>
                                    </p:animScale>
                                    <p:animScale>
                                      <p:cBhvr>
                                        <p:cTn id="62" dur="166" decel="50000">
                                          <p:stCondLst>
                                            <p:cond delay="1338"/>
                                          </p:stCondLst>
                                        </p:cTn>
                                        <p:tgtEl>
                                          <p:spTgt spid="6"/>
                                        </p:tgtEl>
                                      </p:cBhvr>
                                      <p:to x="100000" y="100000"/>
                                    </p:animScale>
                                    <p:animScale>
                                      <p:cBhvr>
                                        <p:cTn id="63" dur="26">
                                          <p:stCondLst>
                                            <p:cond delay="1642"/>
                                          </p:stCondLst>
                                        </p:cTn>
                                        <p:tgtEl>
                                          <p:spTgt spid="6"/>
                                        </p:tgtEl>
                                      </p:cBhvr>
                                      <p:to x="100000" y="90000"/>
                                    </p:animScale>
                                    <p:animScale>
                                      <p:cBhvr>
                                        <p:cTn id="64" dur="166" decel="50000">
                                          <p:stCondLst>
                                            <p:cond delay="1668"/>
                                          </p:stCondLst>
                                        </p:cTn>
                                        <p:tgtEl>
                                          <p:spTgt spid="6"/>
                                        </p:tgtEl>
                                      </p:cBhvr>
                                      <p:to x="100000" y="100000"/>
                                    </p:animScale>
                                    <p:animScale>
                                      <p:cBhvr>
                                        <p:cTn id="65" dur="26">
                                          <p:stCondLst>
                                            <p:cond delay="1808"/>
                                          </p:stCondLst>
                                        </p:cTn>
                                        <p:tgtEl>
                                          <p:spTgt spid="6"/>
                                        </p:tgtEl>
                                      </p:cBhvr>
                                      <p:to x="100000" y="95000"/>
                                    </p:animScale>
                                    <p:animScale>
                                      <p:cBhvr>
                                        <p:cTn id="66" dur="166" decel="50000">
                                          <p:stCondLst>
                                            <p:cond delay="1834"/>
                                          </p:stCondLst>
                                        </p:cTn>
                                        <p:tgtEl>
                                          <p:spTgt spid="6"/>
                                        </p:tgtEl>
                                      </p:cBhvr>
                                      <p:to x="100000" y="100000"/>
                                    </p:animScale>
                                  </p:childTnLst>
                                </p:cTn>
                              </p:par>
                            </p:childTnLst>
                          </p:cTn>
                        </p:par>
                      </p:childTnLst>
                    </p:cTn>
                  </p:par>
                  <p:par>
                    <p:cTn id="67" fill="hold" nodeType="clickPar">
                      <p:stCondLst>
                        <p:cond delay="indefinite"/>
                      </p:stCondLst>
                      <p:childTnLst>
                        <p:par>
                          <p:cTn id="68" fill="hold" nodeType="withGroup">
                            <p:stCondLst>
                              <p:cond delay="0"/>
                            </p:stCondLst>
                            <p:childTnLst>
                              <p:par>
                                <p:cTn id="69" presetID="55"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p:cTn id="71" dur="1000" fill="hold"/>
                                        <p:tgtEl>
                                          <p:spTgt spid="8"/>
                                        </p:tgtEl>
                                        <p:attrNameLst>
                                          <p:attrName>ppt_w</p:attrName>
                                        </p:attrNameLst>
                                      </p:cBhvr>
                                      <p:tavLst>
                                        <p:tav tm="0">
                                          <p:val>
                                            <p:strVal val="#ppt_w*0.70"/>
                                          </p:val>
                                        </p:tav>
                                        <p:tav tm="100000">
                                          <p:val>
                                            <p:strVal val="#ppt_w"/>
                                          </p:val>
                                        </p:tav>
                                      </p:tavLst>
                                    </p:anim>
                                    <p:anim calcmode="lin" valueType="num">
                                      <p:cBhvr>
                                        <p:cTn id="72" dur="1000" fill="hold"/>
                                        <p:tgtEl>
                                          <p:spTgt spid="8"/>
                                        </p:tgtEl>
                                        <p:attrNameLst>
                                          <p:attrName>ppt_h</p:attrName>
                                        </p:attrNameLst>
                                      </p:cBhvr>
                                      <p:tavLst>
                                        <p:tav tm="0">
                                          <p:val>
                                            <p:strVal val="#ppt_h"/>
                                          </p:val>
                                        </p:tav>
                                        <p:tav tm="100000">
                                          <p:val>
                                            <p:strVal val="#ppt_h"/>
                                          </p:val>
                                        </p:tav>
                                      </p:tavLst>
                                    </p:anim>
                                    <p:animEffect transition="in" filter="fade">
                                      <p:cBhvr>
                                        <p:cTn id="73" dur="1000"/>
                                        <p:tgtEl>
                                          <p:spTgt spid="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dissolve">
                                      <p:cBhvr>
                                        <p:cTn id="78" dur="500"/>
                                        <p:tgtEl>
                                          <p:spTgt spid="5"/>
                                        </p:tgtEl>
                                      </p:cBhvr>
                                    </p:animEffect>
                                  </p:childTnLst>
                                </p:cTn>
                              </p:par>
                            </p:childTnLst>
                          </p:cTn>
                        </p:par>
                        <p:par>
                          <p:cTn id="79" fill="hold" nodeType="afterGroup">
                            <p:stCondLst>
                              <p:cond delay="500"/>
                            </p:stCondLst>
                            <p:childTnLst>
                              <p:par>
                                <p:cTn id="80" presetID="32" presetClass="emph" presetSubtype="0" fill="hold" nodeType="afterEffect">
                                  <p:stCondLst>
                                    <p:cond delay="0"/>
                                  </p:stCondLst>
                                  <p:childTnLst>
                                    <p:animClr clrSpc="rgb" dir="cw">
                                      <p:cBhvr override="childStyle">
                                        <p:cTn id="81" dur="100" fill="hold"/>
                                        <p:tgtEl>
                                          <p:spTgt spid="5"/>
                                        </p:tgtEl>
                                        <p:attrNameLst>
                                          <p:attrName>style.color</p:attrName>
                                        </p:attrNameLst>
                                      </p:cBhvr>
                                      <p:to>
                                        <a:schemeClr val="accent2"/>
                                      </p:to>
                                    </p:animClr>
                                    <p:animClr clrSpc="rgb" dir="cw">
                                      <p:cBhvr>
                                        <p:cTn id="82" dur="100" fill="hold"/>
                                        <p:tgtEl>
                                          <p:spTgt spid="5"/>
                                        </p:tgtEl>
                                        <p:attrNameLst>
                                          <p:attrName>fillcolor</p:attrName>
                                        </p:attrNameLst>
                                      </p:cBhvr>
                                      <p:to>
                                        <a:schemeClr val="accent2"/>
                                      </p:to>
                                    </p:animClr>
                                    <p:set>
                                      <p:cBhvr>
                                        <p:cTn id="83" dur="100" fill="hold"/>
                                        <p:tgtEl>
                                          <p:spTgt spid="5"/>
                                        </p:tgtEl>
                                        <p:attrNameLst>
                                          <p:attrName>fill.type</p:attrName>
                                        </p:attrNameLst>
                                      </p:cBhvr>
                                      <p:to>
                                        <p:strVal val="solid"/>
                                      </p:to>
                                    </p:set>
                                    <p:set>
                                      <p:cBhvr>
                                        <p:cTn id="84" dur="100" fill="hold"/>
                                        <p:tgtEl>
                                          <p:spTgt spid="5"/>
                                        </p:tgtEl>
                                        <p:attrNameLst>
                                          <p:attrName>fill.on</p:attrName>
                                        </p:attrNameLst>
                                      </p:cBhvr>
                                      <p:to>
                                        <p:strVal val="true"/>
                                      </p:to>
                                    </p:set>
                                    <p:animRot by="120000">
                                      <p:cBhvr>
                                        <p:cTn id="85" dur="100" fill="hold">
                                          <p:stCondLst>
                                            <p:cond delay="0"/>
                                          </p:stCondLst>
                                        </p:cTn>
                                        <p:tgtEl>
                                          <p:spTgt spid="5"/>
                                        </p:tgtEl>
                                        <p:attrNameLst>
                                          <p:attrName>r</p:attrName>
                                        </p:attrNameLst>
                                      </p:cBhvr>
                                    </p:animRot>
                                    <p:animRot by="-240000">
                                      <p:cBhvr>
                                        <p:cTn id="86" dur="200" fill="hold">
                                          <p:stCondLst>
                                            <p:cond delay="200"/>
                                          </p:stCondLst>
                                        </p:cTn>
                                        <p:tgtEl>
                                          <p:spTgt spid="5"/>
                                        </p:tgtEl>
                                        <p:attrNameLst>
                                          <p:attrName>r</p:attrName>
                                        </p:attrNameLst>
                                      </p:cBhvr>
                                    </p:animRot>
                                    <p:animRot by="240000">
                                      <p:cBhvr>
                                        <p:cTn id="87" dur="200" fill="hold">
                                          <p:stCondLst>
                                            <p:cond delay="400"/>
                                          </p:stCondLst>
                                        </p:cTn>
                                        <p:tgtEl>
                                          <p:spTgt spid="5"/>
                                        </p:tgtEl>
                                        <p:attrNameLst>
                                          <p:attrName>r</p:attrName>
                                        </p:attrNameLst>
                                      </p:cBhvr>
                                    </p:animRot>
                                    <p:animRot by="-240000">
                                      <p:cBhvr>
                                        <p:cTn id="88" dur="200" fill="hold">
                                          <p:stCondLst>
                                            <p:cond delay="600"/>
                                          </p:stCondLst>
                                        </p:cTn>
                                        <p:tgtEl>
                                          <p:spTgt spid="5"/>
                                        </p:tgtEl>
                                        <p:attrNameLst>
                                          <p:attrName>r</p:attrName>
                                        </p:attrNameLst>
                                      </p:cBhvr>
                                    </p:animRot>
                                    <p:animRot by="120000">
                                      <p:cBhvr>
                                        <p:cTn id="89" dur="200" fill="hold">
                                          <p:stCondLst>
                                            <p:cond delay="800"/>
                                          </p:stCondLst>
                                        </p:cTn>
                                        <p:tgtEl>
                                          <p:spTgt spid="5"/>
                                        </p:tgtEl>
                                        <p:attrNameLst>
                                          <p:attrName>r</p:attrName>
                                        </p:attrNameLst>
                                      </p:cBhvr>
                                    </p:animRot>
                                  </p:childTnLst>
                                </p:cTn>
                              </p:par>
                            </p:childTnLst>
                          </p:cTn>
                        </p:par>
                      </p:childTnLst>
                    </p:cTn>
                  </p:par>
                  <p:par>
                    <p:cTn id="90" fill="hold" nodeType="clickPar">
                      <p:stCondLst>
                        <p:cond delay="indefinite"/>
                      </p:stCondLst>
                      <p:childTnLst>
                        <p:par>
                          <p:cTn id="91" fill="hold" nodeType="withGroup">
                            <p:stCondLst>
                              <p:cond delay="0"/>
                            </p:stCondLst>
                            <p:childTnLst>
                              <p:par>
                                <p:cTn id="92" presetID="26" presetClass="emph" presetSubtype="0" fill="hold" nodeType="clickEffect">
                                  <p:stCondLst>
                                    <p:cond delay="0"/>
                                  </p:stCondLst>
                                  <p:childTnLst>
                                    <p:animEffect transition="out" filter="fade">
                                      <p:cBhvr>
                                        <p:cTn id="93" dur="500" tmFilter="0, 0; .2, .5; .8, .5; 1, 0"/>
                                        <p:tgtEl>
                                          <p:spTgt spid="6"/>
                                        </p:tgtEl>
                                      </p:cBhvr>
                                    </p:animEffect>
                                    <p:animScale>
                                      <p:cBhvr>
                                        <p:cTn id="94" dur="250" autoRev="1" fill="hold"/>
                                        <p:tgtEl>
                                          <p:spTgt spid="6"/>
                                        </p:tgtEl>
                                      </p:cBhvr>
                                      <p:by x="105000" y="105000"/>
                                    </p:animScale>
                                  </p:childTnLst>
                                </p:cTn>
                              </p:par>
                              <p:par>
                                <p:cTn id="95" presetID="37" presetClass="entr" presetSubtype="0" fill="hold" nodeType="with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fade">
                                      <p:cBhvr>
                                        <p:cTn id="97" dur="2000"/>
                                        <p:tgtEl>
                                          <p:spTgt spid="11"/>
                                        </p:tgtEl>
                                      </p:cBhvr>
                                    </p:animEffect>
                                    <p:anim calcmode="lin" valueType="num">
                                      <p:cBhvr>
                                        <p:cTn id="98" dur="2000" fill="hold"/>
                                        <p:tgtEl>
                                          <p:spTgt spid="11"/>
                                        </p:tgtEl>
                                        <p:attrNameLst>
                                          <p:attrName>ppt_x</p:attrName>
                                        </p:attrNameLst>
                                      </p:cBhvr>
                                      <p:tavLst>
                                        <p:tav tm="0">
                                          <p:val>
                                            <p:strVal val="#ppt_x"/>
                                          </p:val>
                                        </p:tav>
                                        <p:tav tm="100000">
                                          <p:val>
                                            <p:strVal val="#ppt_x"/>
                                          </p:val>
                                        </p:tav>
                                      </p:tavLst>
                                    </p:anim>
                                    <p:anim calcmode="lin" valueType="num">
                                      <p:cBhvr>
                                        <p:cTn id="99" dur="1800" decel="100000" fill="hold"/>
                                        <p:tgtEl>
                                          <p:spTgt spid="11"/>
                                        </p:tgtEl>
                                        <p:attrNameLst>
                                          <p:attrName>ppt_y</p:attrName>
                                        </p:attrNameLst>
                                      </p:cBhvr>
                                      <p:tavLst>
                                        <p:tav tm="0">
                                          <p:val>
                                            <p:strVal val="#ppt_y+1"/>
                                          </p:val>
                                        </p:tav>
                                        <p:tav tm="100000">
                                          <p:val>
                                            <p:strVal val="#ppt_y-.03"/>
                                          </p:val>
                                        </p:tav>
                                      </p:tavLst>
                                    </p:anim>
                                    <p:anim calcmode="lin" valueType="num">
                                      <p:cBhvr>
                                        <p:cTn id="100" dur="200" accel="100000" fill="hold">
                                          <p:stCondLst>
                                            <p:cond delay="18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mph" presetSubtype="0" fill="hold" nodeType="clickEffect">
                                  <p:stCondLst>
                                    <p:cond delay="0"/>
                                  </p:stCondLst>
                                  <p:childTnLst>
                                    <p:animEffect transition="out" filter="fade">
                                      <p:cBhvr>
                                        <p:cTn id="104" dur="500" tmFilter="0, 0; .2, .5; .8, .5; 1, 0"/>
                                        <p:tgtEl>
                                          <p:spTgt spid="6"/>
                                        </p:tgtEl>
                                      </p:cBhvr>
                                    </p:animEffect>
                                    <p:animScale>
                                      <p:cBhvr>
                                        <p:cTn id="105" dur="250" autoRev="1" fill="hold"/>
                                        <p:tgtEl>
                                          <p:spTgt spid="6"/>
                                        </p:tgtEl>
                                      </p:cBhvr>
                                      <p:by x="105000" y="105000"/>
                                    </p:animScale>
                                  </p:childTnLst>
                                </p:cTn>
                              </p:par>
                            </p:childTnLst>
                          </p:cTn>
                        </p:par>
                        <p:par>
                          <p:cTn id="106" fill="hold" nodeType="afterGroup">
                            <p:stCondLst>
                              <p:cond delay="500"/>
                            </p:stCondLst>
                            <p:childTnLst>
                              <p:par>
                                <p:cTn id="107" presetID="55" presetClass="entr" presetSubtype="0" fill="hold" nodeType="after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p:cTn id="109" dur="1000" fill="hold"/>
                                        <p:tgtEl>
                                          <p:spTgt spid="13"/>
                                        </p:tgtEl>
                                        <p:attrNameLst>
                                          <p:attrName>ppt_w</p:attrName>
                                        </p:attrNameLst>
                                      </p:cBhvr>
                                      <p:tavLst>
                                        <p:tav tm="0">
                                          <p:val>
                                            <p:strVal val="#ppt_w*0.70"/>
                                          </p:val>
                                        </p:tav>
                                        <p:tav tm="100000">
                                          <p:val>
                                            <p:strVal val="#ppt_w"/>
                                          </p:val>
                                        </p:tav>
                                      </p:tavLst>
                                    </p:anim>
                                    <p:anim calcmode="lin" valueType="num">
                                      <p:cBhvr>
                                        <p:cTn id="110" dur="1000" fill="hold"/>
                                        <p:tgtEl>
                                          <p:spTgt spid="13"/>
                                        </p:tgtEl>
                                        <p:attrNameLst>
                                          <p:attrName>ppt_h</p:attrName>
                                        </p:attrNameLst>
                                      </p:cBhvr>
                                      <p:tavLst>
                                        <p:tav tm="0">
                                          <p:val>
                                            <p:strVal val="#ppt_h"/>
                                          </p:val>
                                        </p:tav>
                                        <p:tav tm="100000">
                                          <p:val>
                                            <p:strVal val="#ppt_h"/>
                                          </p:val>
                                        </p:tav>
                                      </p:tavLst>
                                    </p:anim>
                                    <p:animEffect transition="in" filter="fade">
                                      <p:cBhvr>
                                        <p:cTn id="111" dur="1000"/>
                                        <p:tgtEl>
                                          <p:spTgt spid="13"/>
                                        </p:tgtEl>
                                      </p:cBhvr>
                                    </p:animEffect>
                                  </p:childTnLst>
                                </p:cTn>
                              </p:par>
                            </p:childTnLst>
                          </p:cTn>
                        </p:par>
                        <p:par>
                          <p:cTn id="112" fill="hold" nodeType="afterGroup">
                            <p:stCondLst>
                              <p:cond delay="1500"/>
                            </p:stCondLst>
                            <p:childTnLst>
                              <p:par>
                                <p:cTn id="113" presetID="9" presetClass="entr" presetSubtype="0" fill="hold" nodeType="afterEffect">
                                  <p:stCondLst>
                                    <p:cond delay="0"/>
                                  </p:stCondLst>
                                  <p:childTnLst>
                                    <p:set>
                                      <p:cBhvr>
                                        <p:cTn id="114" dur="1" fill="hold">
                                          <p:stCondLst>
                                            <p:cond delay="0"/>
                                          </p:stCondLst>
                                        </p:cTn>
                                        <p:tgtEl>
                                          <p:spTgt spid="9312"/>
                                        </p:tgtEl>
                                        <p:attrNameLst>
                                          <p:attrName>style.visibility</p:attrName>
                                        </p:attrNameLst>
                                      </p:cBhvr>
                                      <p:to>
                                        <p:strVal val="visible"/>
                                      </p:to>
                                    </p:set>
                                    <p:animEffect transition="in" filter="dissolve">
                                      <p:cBhvr>
                                        <p:cTn id="115" dur="2000"/>
                                        <p:tgtEl>
                                          <p:spTgt spid="931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mph" presetSubtype="2" fill="hold" nodeType="clickEffect">
                                  <p:stCondLst>
                                    <p:cond delay="0"/>
                                  </p:stCondLst>
                                  <p:childTnLst>
                                    <p:animClr clrSpc="rgb" dir="cw">
                                      <p:cBhvr>
                                        <p:cTn id="119" dur="2000" fill="hold"/>
                                        <p:tgtEl>
                                          <p:spTgt spid="68"/>
                                        </p:tgtEl>
                                        <p:attrNameLst>
                                          <p:attrName>fillcolor</p:attrName>
                                        </p:attrNameLst>
                                      </p:cBhvr>
                                      <p:to>
                                        <a:schemeClr val="accent2"/>
                                      </p:to>
                                    </p:animClr>
                                    <p:set>
                                      <p:cBhvr>
                                        <p:cTn id="120" dur="2000" fill="hold"/>
                                        <p:tgtEl>
                                          <p:spTgt spid="68"/>
                                        </p:tgtEl>
                                        <p:attrNameLst>
                                          <p:attrName>fill.type</p:attrName>
                                        </p:attrNameLst>
                                      </p:cBhvr>
                                      <p:to>
                                        <p:strVal val="solid"/>
                                      </p:to>
                                    </p:set>
                                    <p:set>
                                      <p:cBhvr>
                                        <p:cTn id="121" dur="2000" fill="hold"/>
                                        <p:tgtEl>
                                          <p:spTgt spid="68"/>
                                        </p:tgtEl>
                                        <p:attrNameLst>
                                          <p:attrName>fill.on</p:attrName>
                                        </p:attrNameLst>
                                      </p:cBhvr>
                                      <p:to>
                                        <p:strVal val="true"/>
                                      </p:to>
                                    </p:set>
                                  </p:childTnLst>
                                </p:cTn>
                              </p:par>
                              <p:par>
                                <p:cTn id="122" presetID="6" presetClass="emph" presetSubtype="0" fill="hold" grpId="0" nodeType="withEffect">
                                  <p:stCondLst>
                                    <p:cond delay="0"/>
                                  </p:stCondLst>
                                  <p:childTnLst>
                                    <p:animScale>
                                      <p:cBhvr>
                                        <p:cTn id="123" dur="2000" fill="hold"/>
                                        <p:tgtEl>
                                          <p:spTgt spid="68"/>
                                        </p:tgtEl>
                                      </p:cBhvr>
                                      <p:by x="150000" y="150000"/>
                                    </p:animScale>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6" presetClass="emph" presetSubtype="0" fill="hold" nodeType="clickEffect">
                                  <p:stCondLst>
                                    <p:cond delay="0"/>
                                  </p:stCondLst>
                                  <p:childTnLst>
                                    <p:animEffect transition="out" filter="fade">
                                      <p:cBhvr>
                                        <p:cTn id="127" dur="500" tmFilter="0, 0; .2, .5; .8, .5; 1, 0"/>
                                        <p:tgtEl>
                                          <p:spTgt spid="6"/>
                                        </p:tgtEl>
                                      </p:cBhvr>
                                    </p:animEffect>
                                    <p:animScale>
                                      <p:cBhvr>
                                        <p:cTn id="128" dur="250" autoRev="1" fill="hold"/>
                                        <p:tgtEl>
                                          <p:spTgt spid="6"/>
                                        </p:tgtEl>
                                      </p:cBhvr>
                                      <p:by x="105000" y="105000"/>
                                    </p:animScale>
                                  </p:childTnLst>
                                </p:cTn>
                              </p:par>
                              <p:par>
                                <p:cTn id="129" presetID="55" presetClass="entr" presetSubtype="0" fill="hold" nodeType="withEffect">
                                  <p:stCondLst>
                                    <p:cond delay="0"/>
                                  </p:stCondLst>
                                  <p:childTnLst>
                                    <p:set>
                                      <p:cBhvr>
                                        <p:cTn id="130" dur="1" fill="hold">
                                          <p:stCondLst>
                                            <p:cond delay="0"/>
                                          </p:stCondLst>
                                        </p:cTn>
                                        <p:tgtEl>
                                          <p:spTgt spid="15"/>
                                        </p:tgtEl>
                                        <p:attrNameLst>
                                          <p:attrName>style.visibility</p:attrName>
                                        </p:attrNameLst>
                                      </p:cBhvr>
                                      <p:to>
                                        <p:strVal val="visible"/>
                                      </p:to>
                                    </p:set>
                                    <p:anim calcmode="lin" valueType="num">
                                      <p:cBhvr>
                                        <p:cTn id="131" dur="1000" fill="hold"/>
                                        <p:tgtEl>
                                          <p:spTgt spid="15"/>
                                        </p:tgtEl>
                                        <p:attrNameLst>
                                          <p:attrName>ppt_w</p:attrName>
                                        </p:attrNameLst>
                                      </p:cBhvr>
                                      <p:tavLst>
                                        <p:tav tm="0">
                                          <p:val>
                                            <p:strVal val="#ppt_w*0.70"/>
                                          </p:val>
                                        </p:tav>
                                        <p:tav tm="100000">
                                          <p:val>
                                            <p:strVal val="#ppt_w"/>
                                          </p:val>
                                        </p:tav>
                                      </p:tavLst>
                                    </p:anim>
                                    <p:anim calcmode="lin" valueType="num">
                                      <p:cBhvr>
                                        <p:cTn id="132" dur="1000" fill="hold"/>
                                        <p:tgtEl>
                                          <p:spTgt spid="15"/>
                                        </p:tgtEl>
                                        <p:attrNameLst>
                                          <p:attrName>ppt_h</p:attrName>
                                        </p:attrNameLst>
                                      </p:cBhvr>
                                      <p:tavLst>
                                        <p:tav tm="0">
                                          <p:val>
                                            <p:strVal val="#ppt_h"/>
                                          </p:val>
                                        </p:tav>
                                        <p:tav tm="100000">
                                          <p:val>
                                            <p:strVal val="#ppt_h"/>
                                          </p:val>
                                        </p:tav>
                                      </p:tavLst>
                                    </p:anim>
                                    <p:animEffect transition="in" filter="fade">
                                      <p:cBhvr>
                                        <p:cTn id="133" dur="1000"/>
                                        <p:tgtEl>
                                          <p:spTgt spid="15"/>
                                        </p:tgtEl>
                                      </p:cBhvr>
                                    </p:animEffect>
                                  </p:childTnLst>
                                </p:cTn>
                              </p:par>
                              <p:par>
                                <p:cTn id="134" presetID="1" presetClass="emph" presetSubtype="2" fill="hold" nodeType="withEffect">
                                  <p:stCondLst>
                                    <p:cond delay="0"/>
                                  </p:stCondLst>
                                  <p:childTnLst>
                                    <p:animClr clrSpc="rgb" dir="cw">
                                      <p:cBhvr>
                                        <p:cTn id="135" dur="2000" fill="hold"/>
                                        <p:tgtEl>
                                          <p:spTgt spid="68"/>
                                        </p:tgtEl>
                                        <p:attrNameLst>
                                          <p:attrName>fillcolor</p:attrName>
                                        </p:attrNameLst>
                                      </p:cBhvr>
                                      <p:to>
                                        <a:schemeClr val="bg1"/>
                                      </p:to>
                                    </p:animClr>
                                    <p:set>
                                      <p:cBhvr>
                                        <p:cTn id="136" dur="2000" fill="hold"/>
                                        <p:tgtEl>
                                          <p:spTgt spid="68"/>
                                        </p:tgtEl>
                                        <p:attrNameLst>
                                          <p:attrName>fill.type</p:attrName>
                                        </p:attrNameLst>
                                      </p:cBhvr>
                                      <p:to>
                                        <p:strVal val="solid"/>
                                      </p:to>
                                    </p:set>
                                    <p:set>
                                      <p:cBhvr>
                                        <p:cTn id="137" dur="2000" fill="hold"/>
                                        <p:tgtEl>
                                          <p:spTgt spid="68"/>
                                        </p:tgtEl>
                                        <p:attrNameLst>
                                          <p:attrName>fill.on</p:attrName>
                                        </p:attrNameLst>
                                      </p:cBhvr>
                                      <p:to>
                                        <p:strVal val="true"/>
                                      </p:to>
                                    </p:set>
                                  </p:childTnLst>
                                </p:cTn>
                              </p:par>
                            </p:childTnLst>
                          </p:cTn>
                        </p:par>
                        <p:par>
                          <p:cTn id="138" fill="hold" nodeType="afterGroup">
                            <p:stCondLst>
                              <p:cond delay="2000"/>
                            </p:stCondLst>
                            <p:childTnLst>
                              <p:par>
                                <p:cTn id="139" presetID="1" presetClass="exit" presetSubtype="0" fill="hold" grpId="1" nodeType="afterEffect">
                                  <p:stCondLst>
                                    <p:cond delay="0"/>
                                  </p:stCondLst>
                                  <p:childTnLst>
                                    <p:set>
                                      <p:cBhvr>
                                        <p:cTn id="140" dur="1" fill="hold">
                                          <p:stCondLst>
                                            <p:cond delay="0"/>
                                          </p:stCondLst>
                                        </p:cTn>
                                        <p:tgtEl>
                                          <p:spTgt spid="68"/>
                                        </p:tgtEl>
                                        <p:attrNameLst>
                                          <p:attrName>style.visibility</p:attrName>
                                        </p:attrNameLst>
                                      </p:cBhvr>
                                      <p:to>
                                        <p:strVal val="hidden"/>
                                      </p:to>
                                    </p:set>
                                  </p:childTnLst>
                                </p:cTn>
                              </p:par>
                              <p:par>
                                <p:cTn id="141" presetID="43" presetClass="entr" presetSubtype="0" fill="hold" nodeType="with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fade">
                                      <p:cBhvr>
                                        <p:cTn id="143" dur="100"/>
                                        <p:tgtEl>
                                          <p:spTgt spid="14"/>
                                        </p:tgtEl>
                                      </p:cBhvr>
                                    </p:animEffect>
                                    <p:anim calcmode="lin" valueType="num">
                                      <p:cBhvr>
                                        <p:cTn id="144" dur="400" fill="hold"/>
                                        <p:tgtEl>
                                          <p:spTgt spid="14"/>
                                        </p:tgtEl>
                                        <p:attrNameLst>
                                          <p:attrName>ppt_x</p:attrName>
                                        </p:attrNameLst>
                                      </p:cBhvr>
                                      <p:tavLst>
                                        <p:tav tm="0">
                                          <p:val>
                                            <p:strVal val="#ppt_x"/>
                                          </p:val>
                                        </p:tav>
                                        <p:tav tm="100000">
                                          <p:val>
                                            <p:strVal val="#ppt_x"/>
                                          </p:val>
                                        </p:tav>
                                      </p:tavLst>
                                    </p:anim>
                                    <p:anim calcmode="lin" valueType="num">
                                      <p:cBhvr>
                                        <p:cTn id="145" dur="400" fill="hold"/>
                                        <p:tgtEl>
                                          <p:spTgt spid="14"/>
                                        </p:tgtEl>
                                        <p:attrNameLst>
                                          <p:attrName>ppt_y</p:attrName>
                                        </p:attrNameLst>
                                      </p:cBhvr>
                                      <p:tavLst>
                                        <p:tav tm="0">
                                          <p:val>
                                            <p:strVal val="#ppt_y+0.31"/>
                                          </p:val>
                                        </p:tav>
                                        <p:tav tm="100000">
                                          <p:val>
                                            <p:strVal val="#ppt_y+0.31"/>
                                          </p:val>
                                        </p:tav>
                                      </p:tavLst>
                                    </p:anim>
                                    <p:anim calcmode="lin" valueType="num">
                                      <p:cBhvr>
                                        <p:cTn id="146"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7"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nodeType="clickEffect">
                                  <p:stCondLst>
                                    <p:cond delay="0"/>
                                  </p:stCondLst>
                                  <p:childTnLst>
                                    <p:set>
                                      <p:cBhvr>
                                        <p:cTn id="151" dur="1" fill="hold">
                                          <p:stCondLst>
                                            <p:cond delay="0"/>
                                          </p:stCondLst>
                                        </p:cTn>
                                        <p:tgtEl>
                                          <p:spTgt spid="19"/>
                                        </p:tgtEl>
                                        <p:attrNameLst>
                                          <p:attrName>style.visibility</p:attrName>
                                        </p:attrNameLst>
                                      </p:cBhvr>
                                      <p:to>
                                        <p:strVal val="visible"/>
                                      </p:to>
                                    </p:set>
                                    <p:animEffect transition="in" filter="blinds(horizontal)">
                                      <p:cBhvr>
                                        <p:cTn id="152" dur="500"/>
                                        <p:tgtEl>
                                          <p:spTgt spid="1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55" presetClass="entr" presetSubtype="0" fill="hold" nodeType="clickEffect">
                                  <p:stCondLst>
                                    <p:cond delay="0"/>
                                  </p:stCondLst>
                                  <p:childTnLst>
                                    <p:set>
                                      <p:cBhvr>
                                        <p:cTn id="156" dur="1" fill="hold">
                                          <p:stCondLst>
                                            <p:cond delay="0"/>
                                          </p:stCondLst>
                                        </p:cTn>
                                        <p:tgtEl>
                                          <p:spTgt spid="16"/>
                                        </p:tgtEl>
                                        <p:attrNameLst>
                                          <p:attrName>style.visibility</p:attrName>
                                        </p:attrNameLst>
                                      </p:cBhvr>
                                      <p:to>
                                        <p:strVal val="visible"/>
                                      </p:to>
                                    </p:set>
                                    <p:anim calcmode="lin" valueType="num">
                                      <p:cBhvr>
                                        <p:cTn id="157" dur="1000" fill="hold"/>
                                        <p:tgtEl>
                                          <p:spTgt spid="16"/>
                                        </p:tgtEl>
                                        <p:attrNameLst>
                                          <p:attrName>ppt_w</p:attrName>
                                        </p:attrNameLst>
                                      </p:cBhvr>
                                      <p:tavLst>
                                        <p:tav tm="0">
                                          <p:val>
                                            <p:strVal val="#ppt_w*0.70"/>
                                          </p:val>
                                        </p:tav>
                                        <p:tav tm="100000">
                                          <p:val>
                                            <p:strVal val="#ppt_w"/>
                                          </p:val>
                                        </p:tav>
                                      </p:tavLst>
                                    </p:anim>
                                    <p:anim calcmode="lin" valueType="num">
                                      <p:cBhvr>
                                        <p:cTn id="158" dur="1000" fill="hold"/>
                                        <p:tgtEl>
                                          <p:spTgt spid="16"/>
                                        </p:tgtEl>
                                        <p:attrNameLst>
                                          <p:attrName>ppt_h</p:attrName>
                                        </p:attrNameLst>
                                      </p:cBhvr>
                                      <p:tavLst>
                                        <p:tav tm="0">
                                          <p:val>
                                            <p:strVal val="#ppt_h"/>
                                          </p:val>
                                        </p:tav>
                                        <p:tav tm="100000">
                                          <p:val>
                                            <p:strVal val="#ppt_h"/>
                                          </p:val>
                                        </p:tav>
                                      </p:tavLst>
                                    </p:anim>
                                    <p:animEffect transition="in" filter="fade">
                                      <p:cBhvr>
                                        <p:cTn id="159" dur="1000"/>
                                        <p:tgtEl>
                                          <p:spTgt spid="16"/>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1" presetClass="entr" presetSubtype="0" fill="hold" nodeType="clickEffect">
                                  <p:stCondLst>
                                    <p:cond delay="0"/>
                                  </p:stCondLst>
                                  <p:iterate type="lt">
                                    <p:tmPct val="5000"/>
                                  </p:iterate>
                                  <p:childTnLst>
                                    <p:set>
                                      <p:cBhvr>
                                        <p:cTn id="163" dur="1" fill="hold">
                                          <p:stCondLst>
                                            <p:cond delay="0"/>
                                          </p:stCondLst>
                                        </p:cTn>
                                        <p:tgtEl>
                                          <p:spTgt spid="18"/>
                                        </p:tgtEl>
                                        <p:attrNameLst>
                                          <p:attrName>style.visibility</p:attrName>
                                        </p:attrNameLst>
                                      </p:cBhvr>
                                      <p:to>
                                        <p:strVal val="visible"/>
                                      </p:to>
                                    </p:set>
                                    <p:anim calcmode="lin" valueType="num">
                                      <p:cBhvr>
                                        <p:cTn id="164" dur="1000" fill="hold"/>
                                        <p:tgtEl>
                                          <p:spTgt spid="18"/>
                                        </p:tgtEl>
                                        <p:attrNameLst>
                                          <p:attrName>ppt_w</p:attrName>
                                        </p:attrNameLst>
                                      </p:cBhvr>
                                      <p:tavLst>
                                        <p:tav tm="0">
                                          <p:val>
                                            <p:fltVal val="0"/>
                                          </p:val>
                                        </p:tav>
                                        <p:tav tm="100000">
                                          <p:val>
                                            <p:strVal val="#ppt_w"/>
                                          </p:val>
                                        </p:tav>
                                      </p:tavLst>
                                    </p:anim>
                                    <p:anim calcmode="lin" valueType="num">
                                      <p:cBhvr>
                                        <p:cTn id="165" dur="1000" fill="hold"/>
                                        <p:tgtEl>
                                          <p:spTgt spid="18"/>
                                        </p:tgtEl>
                                        <p:attrNameLst>
                                          <p:attrName>ppt_h</p:attrName>
                                        </p:attrNameLst>
                                      </p:cBhvr>
                                      <p:tavLst>
                                        <p:tav tm="0">
                                          <p:val>
                                            <p:fltVal val="0"/>
                                          </p:val>
                                        </p:tav>
                                        <p:tav tm="100000">
                                          <p:val>
                                            <p:strVal val="#ppt_h"/>
                                          </p:val>
                                        </p:tav>
                                      </p:tavLst>
                                    </p:anim>
                                    <p:anim calcmode="lin" valueType="num">
                                      <p:cBhvr>
                                        <p:cTn id="166" dur="1000" fill="hold"/>
                                        <p:tgtEl>
                                          <p:spTgt spid="18"/>
                                        </p:tgtEl>
                                        <p:attrNameLst>
                                          <p:attrName>style.rotation</p:attrName>
                                        </p:attrNameLst>
                                      </p:cBhvr>
                                      <p:tavLst>
                                        <p:tav tm="0">
                                          <p:val>
                                            <p:fltVal val="90"/>
                                          </p:val>
                                        </p:tav>
                                        <p:tav tm="100000">
                                          <p:val>
                                            <p:fltVal val="0"/>
                                          </p:val>
                                        </p:tav>
                                      </p:tavLst>
                                    </p:anim>
                                    <p:animEffect transition="in" filter="fade">
                                      <p:cBhvr>
                                        <p:cTn id="167" dur="1000"/>
                                        <p:tgtEl>
                                          <p:spTgt spid="18"/>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0" presetClass="entr" presetSubtype="0" fill="hold" nodeType="clickEffect">
                                  <p:stCondLst>
                                    <p:cond delay="0"/>
                                  </p:stCondLst>
                                  <p:childTnLst>
                                    <p:set>
                                      <p:cBhvr>
                                        <p:cTn id="171" dur="1" fill="hold">
                                          <p:stCondLst>
                                            <p:cond delay="0"/>
                                          </p:stCondLst>
                                        </p:cTn>
                                        <p:tgtEl>
                                          <p:spTgt spid="10"/>
                                        </p:tgtEl>
                                        <p:attrNameLst>
                                          <p:attrName>style.visibility</p:attrName>
                                        </p:attrNameLst>
                                      </p:cBhvr>
                                      <p:to>
                                        <p:strVal val="visible"/>
                                      </p:to>
                                    </p:set>
                                    <p:animEffect transition="in" filter="fade">
                                      <p:cBhvr>
                                        <p:cTn id="17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31" y="0"/>
            <a:ext cx="9102969" cy="609600"/>
          </a:xfrm>
          <a:solidFill>
            <a:schemeClr val="accent4">
              <a:lumMod val="20000"/>
              <a:lumOff val="80000"/>
            </a:schemeClr>
          </a:solidFill>
        </p:spPr>
        <p:txBody>
          <a:bodyPr>
            <a:normAutofit fontScale="90000"/>
          </a:bodyPr>
          <a:lstStyle/>
          <a:p>
            <a:pPr>
              <a:defRPr/>
            </a:pPr>
            <a:r>
              <a:rPr lang="en-US" dirty="0" smtClean="0"/>
              <a:t>Creating the JSP page</a:t>
            </a:r>
            <a:endParaRPr lang="en-US" dirty="0"/>
          </a:p>
        </p:txBody>
      </p:sp>
      <p:sp>
        <p:nvSpPr>
          <p:cNvPr id="4" name="Slide Number Placeholder 3"/>
          <p:cNvSpPr>
            <a:spLocks noGrp="1"/>
          </p:cNvSpPr>
          <p:nvPr>
            <p:ph type="sldNum" sz="quarter" idx="10"/>
          </p:nvPr>
        </p:nvSpPr>
        <p:spPr/>
        <p:txBody>
          <a:bodyPr/>
          <a:lstStyle/>
          <a:p>
            <a:pPr>
              <a:defRPr/>
            </a:pPr>
            <a:fld id="{F6FF9C55-9D87-4F04-9775-979FE83CBF75}" type="slidenum">
              <a:rPr lang="en-US" smtClean="0"/>
              <a:pPr>
                <a:defRPr/>
              </a:pPr>
              <a:t>30</a:t>
            </a:fld>
            <a:endParaRPr lang="en-US" dirty="0"/>
          </a:p>
        </p:txBody>
      </p:sp>
      <p:sp>
        <p:nvSpPr>
          <p:cNvPr id="6" name="Content Placeholder 2"/>
          <p:cNvSpPr>
            <a:spLocks noGrp="1"/>
          </p:cNvSpPr>
          <p:nvPr>
            <p:ph idx="1"/>
          </p:nvPr>
        </p:nvSpPr>
        <p:spPr>
          <a:xfrm>
            <a:off x="27714" y="1012025"/>
            <a:ext cx="9074725" cy="5354779"/>
          </a:xfrm>
          <a:ln>
            <a:miter lim="800000"/>
            <a:headEnd/>
            <a:tailEnd/>
          </a:ln>
        </p:spPr>
        <p:style>
          <a:lnRef idx="2">
            <a:schemeClr val="accent2"/>
          </a:lnRef>
          <a:fillRef idx="1">
            <a:schemeClr val="lt1"/>
          </a:fillRef>
          <a:effectRef idx="0">
            <a:schemeClr val="accent2"/>
          </a:effectRef>
          <a:fontRef idx="minor">
            <a:schemeClr val="dk1"/>
          </a:fontRef>
        </p:style>
        <p:txBody>
          <a:bodyPr numCol="2">
            <a:normAutofit fontScale="92500" lnSpcReduction="10000"/>
          </a:bodyPr>
          <a:lstStyle/>
          <a:p>
            <a:pPr>
              <a:buFont typeface="Wingdings" pitchFamily="2" charset="2"/>
              <a:buNone/>
              <a:defRPr/>
            </a:pPr>
            <a:endParaRPr lang="en-US" sz="3400" dirty="0" smtClean="0"/>
          </a:p>
          <a:p>
            <a:pPr>
              <a:buFont typeface="Wingdings" pitchFamily="2" charset="2"/>
              <a:buNone/>
              <a:defRPr/>
            </a:pPr>
            <a:r>
              <a:rPr lang="it-IT" sz="2100" dirty="0" smtClean="0"/>
              <a:t>&lt;%-- add the taglib declarations --%&gt;</a:t>
            </a:r>
          </a:p>
          <a:p>
            <a:pPr>
              <a:buFont typeface="Wingdings" pitchFamily="2" charset="2"/>
              <a:buNone/>
              <a:defRPr/>
            </a:pPr>
            <a:r>
              <a:rPr lang="en-US" sz="2100" dirty="0" smtClean="0"/>
              <a:t>&lt;html&gt;</a:t>
            </a:r>
          </a:p>
          <a:p>
            <a:pPr>
              <a:buFont typeface="Wingdings" pitchFamily="2" charset="2"/>
              <a:buNone/>
              <a:defRPr/>
            </a:pPr>
            <a:r>
              <a:rPr lang="en-US" sz="2100" dirty="0" smtClean="0"/>
              <a:t>&lt;head&gt;</a:t>
            </a:r>
          </a:p>
          <a:p>
            <a:pPr>
              <a:buFont typeface="Wingdings" pitchFamily="2" charset="2"/>
              <a:buNone/>
              <a:defRPr/>
            </a:pPr>
            <a:r>
              <a:rPr lang="en-US" sz="2100" dirty="0" smtClean="0"/>
              <a:t>&lt;script language="javascript"&gt;</a:t>
            </a:r>
          </a:p>
          <a:p>
            <a:pPr>
              <a:buFont typeface="Wingdings" pitchFamily="2" charset="2"/>
              <a:buNone/>
              <a:defRPr/>
            </a:pPr>
            <a:r>
              <a:rPr lang="en-US" sz="2100" dirty="0" smtClean="0"/>
              <a:t>   function fnsubmit() {</a:t>
            </a:r>
          </a:p>
          <a:p>
            <a:pPr>
              <a:buFont typeface="Wingdings" pitchFamily="2" charset="2"/>
              <a:buNone/>
              <a:defRPr/>
            </a:pPr>
            <a:r>
              <a:rPr lang="en-US" sz="2100" dirty="0" smtClean="0"/>
              <a:t>	document. forms[0].submit();</a:t>
            </a:r>
          </a:p>
          <a:p>
            <a:pPr>
              <a:buFont typeface="Wingdings" pitchFamily="2" charset="2"/>
              <a:buNone/>
              <a:defRPr/>
            </a:pPr>
            <a:r>
              <a:rPr lang="en-US" sz="2100" dirty="0" smtClean="0"/>
              <a:t>   }</a:t>
            </a:r>
          </a:p>
          <a:p>
            <a:pPr>
              <a:buFont typeface="Wingdings" pitchFamily="2" charset="2"/>
              <a:buNone/>
              <a:defRPr/>
            </a:pPr>
            <a:r>
              <a:rPr lang="en-US" sz="2100" dirty="0" smtClean="0"/>
              <a:t>&lt;/script&gt;&lt;/head&gt;</a:t>
            </a:r>
          </a:p>
          <a:p>
            <a:pPr>
              <a:buFont typeface="Wingdings" pitchFamily="2" charset="2"/>
              <a:buNone/>
              <a:defRPr/>
            </a:pPr>
            <a:r>
              <a:rPr lang="en-US" sz="2100" dirty="0" smtClean="0"/>
              <a:t>&lt;body&gt;</a:t>
            </a:r>
          </a:p>
          <a:p>
            <a:pPr>
              <a:buFont typeface="Wingdings" pitchFamily="2" charset="2"/>
              <a:buNone/>
              <a:defRPr/>
            </a:pPr>
            <a:r>
              <a:rPr lang="en-US" sz="2100" dirty="0" smtClean="0"/>
              <a:t>&lt;f:view&gt;</a:t>
            </a:r>
          </a:p>
          <a:p>
            <a:pPr>
              <a:buFont typeface="Wingdings" pitchFamily="2" charset="2"/>
              <a:buNone/>
              <a:defRPr/>
            </a:pPr>
            <a:r>
              <a:rPr lang="en-US" sz="2100" dirty="0" smtClean="0"/>
              <a:t>   &lt;h:form id="balanceEnquiryForm"&gt;</a:t>
            </a:r>
          </a:p>
          <a:p>
            <a:pPr>
              <a:buFont typeface="Wingdings" pitchFamily="2" charset="2"/>
              <a:buNone/>
              <a:defRPr/>
            </a:pPr>
            <a:r>
              <a:rPr lang="en-US" sz="2100" dirty="0" smtClean="0"/>
              <a:t>	&lt;h:outputText value="Account No: “/&gt;</a:t>
            </a:r>
          </a:p>
          <a:p>
            <a:pPr>
              <a:buFont typeface="Wingdings" pitchFamily="2" charset="2"/>
              <a:buNone/>
              <a:defRPr/>
            </a:pPr>
            <a:r>
              <a:rPr lang="en-US" sz="2100" dirty="0" smtClean="0"/>
              <a:t>	</a:t>
            </a:r>
            <a:r>
              <a:rPr lang="en-US" sz="2100" b="1" dirty="0" smtClean="0">
                <a:solidFill>
                  <a:srgbClr val="003399"/>
                </a:solidFill>
              </a:rPr>
              <a:t>&lt;h:selectOneMenu</a:t>
            </a:r>
            <a:r>
              <a:rPr lang="en-US" sz="2100" dirty="0" smtClean="0">
                <a:solidFill>
                  <a:srgbClr val="003399"/>
                </a:solidFill>
              </a:rPr>
              <a:t>    </a:t>
            </a:r>
            <a:r>
              <a:rPr lang="en-US" sz="2100" dirty="0" smtClean="0">
                <a:solidFill>
                  <a:schemeClr val="tx1"/>
                </a:solidFill>
              </a:rPr>
              <a:t>value="#{accountBean.accountNo}” </a:t>
            </a:r>
            <a:r>
              <a:rPr lang="en-US" sz="2100" b="1" dirty="0" smtClean="0">
                <a:solidFill>
                  <a:srgbClr val="FF0000"/>
                </a:solidFill>
              </a:rPr>
              <a:t>valueChangeListener</a:t>
            </a:r>
            <a:r>
              <a:rPr lang="en-US" sz="2100" dirty="0" smtClean="0">
                <a:solidFill>
                  <a:schemeClr val="tx1"/>
                </a:solidFill>
              </a:rPr>
              <a:t>=</a:t>
            </a:r>
          </a:p>
          <a:p>
            <a:pPr>
              <a:buFont typeface="Wingdings" pitchFamily="2" charset="2"/>
              <a:buNone/>
              <a:defRPr/>
            </a:pPr>
            <a:r>
              <a:rPr lang="en-US" sz="2100" dirty="0" smtClean="0">
                <a:solidFill>
                  <a:schemeClr val="tx1"/>
                </a:solidFill>
              </a:rPr>
              <a:t>     </a:t>
            </a:r>
          </a:p>
          <a:p>
            <a:pPr>
              <a:buFont typeface="Wingdings" pitchFamily="2" charset="2"/>
              <a:buNone/>
              <a:defRPr/>
            </a:pPr>
            <a:r>
              <a:rPr lang="en-US" sz="2100" dirty="0" smtClean="0">
                <a:solidFill>
                  <a:schemeClr val="tx1"/>
                </a:solidFill>
              </a:rPr>
              <a:t>	"#{accountBean.</a:t>
            </a:r>
            <a:r>
              <a:rPr lang="en-US" sz="2100" b="1" dirty="0" smtClean="0">
                <a:solidFill>
                  <a:srgbClr val="003399"/>
                </a:solidFill>
              </a:rPr>
              <a:t>getAccountBalance</a:t>
            </a:r>
            <a:r>
              <a:rPr lang="en-US" sz="2100" dirty="0" smtClean="0">
                <a:solidFill>
                  <a:schemeClr val="tx1"/>
                </a:solidFill>
              </a:rPr>
              <a:t>}" onchange="fnsubmit()” &gt;</a:t>
            </a:r>
          </a:p>
          <a:p>
            <a:pPr>
              <a:buFont typeface="Wingdings" pitchFamily="2" charset="2"/>
              <a:buNone/>
              <a:defRPr/>
            </a:pPr>
            <a:r>
              <a:rPr lang="en-US" sz="2100" dirty="0" smtClean="0">
                <a:solidFill>
                  <a:schemeClr val="tx1"/>
                </a:solidFill>
              </a:rPr>
              <a:t>	   </a:t>
            </a:r>
            <a:r>
              <a:rPr lang="en-US" sz="2100" b="1" dirty="0" smtClean="0">
                <a:solidFill>
                  <a:srgbClr val="003399"/>
                </a:solidFill>
              </a:rPr>
              <a:t>&lt;f:selectItem</a:t>
            </a:r>
            <a:r>
              <a:rPr lang="en-US" sz="2100" dirty="0" smtClean="0">
                <a:solidFill>
                  <a:srgbClr val="003399"/>
                </a:solidFill>
              </a:rPr>
              <a:t> </a:t>
            </a:r>
            <a:r>
              <a:rPr lang="en-US" sz="2100" dirty="0" smtClean="0">
                <a:solidFill>
                  <a:schemeClr val="tx1"/>
                </a:solidFill>
              </a:rPr>
              <a:t>itemLabel=“Acc”  		itemValue="0” /&gt;</a:t>
            </a:r>
          </a:p>
          <a:p>
            <a:pPr>
              <a:buFont typeface="Wingdings" pitchFamily="2" charset="2"/>
              <a:buNone/>
              <a:defRPr/>
            </a:pPr>
            <a:r>
              <a:rPr lang="en-US" sz="2100" dirty="0" smtClean="0">
                <a:solidFill>
                  <a:schemeClr val="tx1"/>
                </a:solidFill>
              </a:rPr>
              <a:t>	   </a:t>
            </a:r>
            <a:r>
              <a:rPr lang="en-US" sz="2100" b="1" dirty="0" smtClean="0">
                <a:solidFill>
                  <a:srgbClr val="003399"/>
                </a:solidFill>
              </a:rPr>
              <a:t>&lt;f:selectItems</a:t>
            </a:r>
            <a:r>
              <a:rPr lang="en-US" sz="2100" dirty="0" smtClean="0">
                <a:solidFill>
                  <a:srgbClr val="003399"/>
                </a:solidFill>
              </a:rPr>
              <a:t> </a:t>
            </a:r>
            <a:r>
              <a:rPr lang="en-US" sz="2100" dirty="0" smtClean="0">
                <a:solidFill>
                  <a:schemeClr val="tx1"/>
                </a:solidFill>
              </a:rPr>
              <a:t>	value="#{accountBean.</a:t>
            </a:r>
          </a:p>
          <a:p>
            <a:pPr>
              <a:buFont typeface="Wingdings" pitchFamily="2" charset="2"/>
              <a:buNone/>
              <a:defRPr/>
            </a:pPr>
            <a:r>
              <a:rPr lang="en-US" sz="2100" dirty="0" smtClean="0">
                <a:solidFill>
                  <a:schemeClr val="tx1"/>
                </a:solidFill>
              </a:rPr>
              <a:t>		accountNoList}" id="Items” /&gt;</a:t>
            </a:r>
          </a:p>
          <a:p>
            <a:pPr>
              <a:buFont typeface="Wingdings" pitchFamily="2" charset="2"/>
              <a:buNone/>
              <a:defRPr/>
            </a:pPr>
            <a:r>
              <a:rPr lang="en-US" sz="2100" dirty="0" smtClean="0">
                <a:solidFill>
                  <a:schemeClr val="tx1"/>
                </a:solidFill>
              </a:rPr>
              <a:t>	&lt;/h:selectOneMenu&gt;</a:t>
            </a:r>
          </a:p>
          <a:p>
            <a:pPr>
              <a:buFont typeface="Wingdings" pitchFamily="2" charset="2"/>
              <a:buNone/>
              <a:defRPr/>
            </a:pPr>
            <a:r>
              <a:rPr lang="en-US" sz="2100" dirty="0" smtClean="0"/>
              <a:t>	&lt;br /&gt;</a:t>
            </a:r>
          </a:p>
          <a:p>
            <a:pPr>
              <a:buFont typeface="Wingdings" pitchFamily="2" charset="2"/>
              <a:buNone/>
              <a:defRPr/>
            </a:pPr>
            <a:r>
              <a:rPr lang="en-US" sz="2100" dirty="0" smtClean="0"/>
              <a:t>	&lt;c:if test=</a:t>
            </a:r>
          </a:p>
          <a:p>
            <a:pPr>
              <a:buFont typeface="Wingdings" pitchFamily="2" charset="2"/>
              <a:buNone/>
              <a:defRPr/>
            </a:pPr>
            <a:r>
              <a:rPr lang="en-US" sz="2100" dirty="0" smtClean="0"/>
              <a:t>	    "${accountBean.balance &gt; 0.0}” &gt;</a:t>
            </a:r>
          </a:p>
          <a:p>
            <a:pPr>
              <a:buFont typeface="Wingdings" pitchFamily="2" charset="2"/>
              <a:buNone/>
              <a:defRPr/>
            </a:pPr>
            <a:r>
              <a:rPr lang="en-US" sz="2100" dirty="0" smtClean="0"/>
              <a:t>	    &lt;h:outputText value="Your Balance   	is: #{accountBean.balance}” /&gt;</a:t>
            </a:r>
          </a:p>
          <a:p>
            <a:pPr>
              <a:buFont typeface="Wingdings" pitchFamily="2" charset="2"/>
              <a:buNone/>
              <a:defRPr/>
            </a:pPr>
            <a:r>
              <a:rPr lang="en-US" sz="2100" dirty="0" smtClean="0"/>
              <a:t>	&lt;/c:if&gt;</a:t>
            </a:r>
          </a:p>
          <a:p>
            <a:pPr>
              <a:buFont typeface="Wingdings" pitchFamily="2" charset="2"/>
              <a:buNone/>
              <a:defRPr/>
            </a:pPr>
            <a:r>
              <a:rPr lang="en-US" sz="2100" dirty="0" smtClean="0"/>
              <a:t>   &lt;/h:form&gt;</a:t>
            </a:r>
          </a:p>
          <a:p>
            <a:pPr>
              <a:buFont typeface="Wingdings" pitchFamily="2" charset="2"/>
              <a:buNone/>
              <a:defRPr/>
            </a:pPr>
            <a:r>
              <a:rPr lang="en-US" sz="2100" dirty="0" smtClean="0"/>
              <a:t>&lt;/f:view&gt;&lt;/body&gt;&lt;/html&gt;</a:t>
            </a:r>
          </a:p>
        </p:txBody>
      </p:sp>
      <p:sp>
        <p:nvSpPr>
          <p:cNvPr id="7" name="TextBox 6"/>
          <p:cNvSpPr txBox="1"/>
          <p:nvPr/>
        </p:nvSpPr>
        <p:spPr>
          <a:xfrm>
            <a:off x="41031" y="1023938"/>
            <a:ext cx="3657600" cy="40005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n-US" sz="2000" b="1" i="0" dirty="0"/>
              <a:t>balanceEnquiry.jsp</a:t>
            </a:r>
          </a:p>
        </p:txBody>
      </p:sp>
      <p:cxnSp>
        <p:nvCxnSpPr>
          <p:cNvPr id="8" name="Straight Connector 7"/>
          <p:cNvCxnSpPr>
            <a:stCxn id="6" idx="0"/>
            <a:endCxn id="6" idx="2"/>
          </p:cNvCxnSpPr>
          <p:nvPr/>
        </p:nvCxnSpPr>
        <p:spPr>
          <a:xfrm rot="16200000" flipH="1">
            <a:off x="1888087" y="3689412"/>
            <a:ext cx="5354638" cy="1465"/>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51939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7F1B2615-01B5-4E3F-9052-35F8073CB51C}" type="slidenum">
              <a:rPr lang="en-US" smtClean="0"/>
              <a:pPr>
                <a:defRPr/>
              </a:pPr>
              <a:t>31</a:t>
            </a:fld>
            <a:endParaRPr lang="en-US" dirty="0"/>
          </a:p>
        </p:txBody>
      </p:sp>
      <p:sp>
        <p:nvSpPr>
          <p:cNvPr id="6" name="Content Placeholder 2"/>
          <p:cNvSpPr txBox="1">
            <a:spLocks/>
          </p:cNvSpPr>
          <p:nvPr/>
        </p:nvSpPr>
        <p:spPr bwMode="auto">
          <a:xfrm>
            <a:off x="1219200" y="2819400"/>
            <a:ext cx="6477000" cy="762000"/>
          </a:xfrm>
          <a:prstGeom prst="rect">
            <a:avLst/>
          </a:prstGeom>
          <a:noFill/>
          <a:ln w="9525">
            <a:noFill/>
            <a:miter lim="800000"/>
            <a:headEnd/>
            <a:tailEnd/>
          </a:ln>
        </p:spPr>
        <p:txBody>
          <a:bodyPr anchor="b"/>
          <a:lstStyle/>
          <a:p>
            <a:pPr marL="342900" lvl="1" indent="-342900" algn="ctr" eaLnBrk="0" hangingPunct="0">
              <a:spcBef>
                <a:spcPct val="20000"/>
              </a:spcBef>
              <a:buClr>
                <a:srgbClr val="003366"/>
              </a:buClr>
              <a:defRPr/>
            </a:pPr>
            <a:r>
              <a:rPr lang="en-US" sz="3600" dirty="0">
                <a:latin typeface="Arial" charset="0"/>
              </a:rPr>
              <a:t>Let us see the output</a:t>
            </a:r>
            <a:endParaRPr lang="en-US" sz="2000" i="0" kern="0" dirty="0">
              <a:solidFill>
                <a:srgbClr val="002060"/>
              </a:solidFill>
              <a:latin typeface="+mn-lt"/>
            </a:endParaRP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20000" cy="3581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l="10625" r="36874" b="64000"/>
          <a:stretch>
            <a:fillRect/>
          </a:stretch>
        </p:blipFill>
        <p:spPr bwMode="auto">
          <a:xfrm>
            <a:off x="0" y="0"/>
            <a:ext cx="8534400" cy="36576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53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71800"/>
            <a:ext cx="9144000" cy="3581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53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839200" cy="32766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11"/>
          <p:cNvGrpSpPr>
            <a:grpSpLocks/>
          </p:cNvGrpSpPr>
          <p:nvPr/>
        </p:nvGrpSpPr>
        <p:grpSpPr bwMode="auto">
          <a:xfrm>
            <a:off x="762000" y="1295400"/>
            <a:ext cx="3581400" cy="1295400"/>
            <a:chOff x="3505200" y="914400"/>
            <a:chExt cx="3581400" cy="1676400"/>
          </a:xfrm>
        </p:grpSpPr>
        <p:sp>
          <p:nvSpPr>
            <p:cNvPr id="40969" name="Rounded Rectangular Callout 12"/>
            <p:cNvSpPr>
              <a:spLocks noChangeArrowheads="1"/>
            </p:cNvSpPr>
            <p:nvPr/>
          </p:nvSpPr>
          <p:spPr bwMode="auto">
            <a:xfrm>
              <a:off x="3505200" y="914400"/>
              <a:ext cx="3581400" cy="1676400"/>
            </a:xfrm>
            <a:prstGeom prst="wedgeRoundRectCallout">
              <a:avLst>
                <a:gd name="adj1" fmla="val -21236"/>
                <a:gd name="adj2" fmla="val 96116"/>
                <a:gd name="adj3" fmla="val 16667"/>
              </a:avLst>
            </a:prstGeom>
            <a:solidFill>
              <a:schemeClr val="accent1"/>
            </a:solidFill>
            <a:ln w="9525" algn="ctr">
              <a:solidFill>
                <a:schemeClr val="tx1"/>
              </a:solidFill>
              <a:round/>
              <a:headEnd/>
              <a:tailEnd/>
            </a:ln>
          </p:spPr>
          <p:txBody>
            <a:bodyPr/>
            <a:lstStyle/>
            <a:p>
              <a:endParaRPr lang="en-US"/>
            </a:p>
          </p:txBody>
        </p:sp>
        <p:sp>
          <p:nvSpPr>
            <p:cNvPr id="14" name="Rounded Rectangular Callout 13"/>
            <p:cNvSpPr/>
            <p:nvPr/>
          </p:nvSpPr>
          <p:spPr bwMode="auto">
            <a:xfrm>
              <a:off x="3505200" y="914400"/>
              <a:ext cx="3581400" cy="1676400"/>
            </a:xfrm>
            <a:prstGeom prst="wedgeRoundRectCallout">
              <a:avLst>
                <a:gd name="adj1" fmla="val -22050"/>
                <a:gd name="adj2" fmla="val -9130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just">
                <a:defRPr/>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charset="0"/>
                </a:rPr>
                <a:t>Upon changing the value in select box same page is displayed with new balance</a:t>
              </a:r>
            </a:p>
          </p:txBody>
        </p:sp>
      </p:grpSp>
    </p:spTree>
    <p:extLst>
      <p:ext uri="{BB962C8B-B14F-4D97-AF65-F5344CB8AC3E}">
        <p14:creationId xmlns:p14="http://schemas.microsoft.com/office/powerpoint/2010/main" val="2072380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55298"/>
                                        </p:tgtEl>
                                        <p:attrNameLst>
                                          <p:attrName>style.visibility</p:attrName>
                                        </p:attrNameLst>
                                      </p:cBhvr>
                                      <p:to>
                                        <p:strVal val="visible"/>
                                      </p:to>
                                    </p:set>
                                    <p:anim calcmode="lin" valueType="num">
                                      <p:cBhvr>
                                        <p:cTn id="12" dur="1000" fill="hold"/>
                                        <p:tgtEl>
                                          <p:spTgt spid="55298"/>
                                        </p:tgtEl>
                                        <p:attrNameLst>
                                          <p:attrName>ppt_w</p:attrName>
                                        </p:attrNameLst>
                                      </p:cBhvr>
                                      <p:tavLst>
                                        <p:tav tm="0">
                                          <p:val>
                                            <p:strVal val="#ppt_w+.3"/>
                                          </p:val>
                                        </p:tav>
                                        <p:tav tm="100000">
                                          <p:val>
                                            <p:strVal val="#ppt_w"/>
                                          </p:val>
                                        </p:tav>
                                      </p:tavLst>
                                    </p:anim>
                                    <p:anim calcmode="lin" valueType="num">
                                      <p:cBhvr>
                                        <p:cTn id="13" dur="1000" fill="hold"/>
                                        <p:tgtEl>
                                          <p:spTgt spid="55298"/>
                                        </p:tgtEl>
                                        <p:attrNameLst>
                                          <p:attrName>ppt_h</p:attrName>
                                        </p:attrNameLst>
                                      </p:cBhvr>
                                      <p:tavLst>
                                        <p:tav tm="0">
                                          <p:val>
                                            <p:strVal val="#ppt_h"/>
                                          </p:val>
                                        </p:tav>
                                        <p:tav tm="100000">
                                          <p:val>
                                            <p:strVal val="#ppt_h"/>
                                          </p:val>
                                        </p:tav>
                                      </p:tavLst>
                                    </p:anim>
                                    <p:animEffect transition="in" filter="fade">
                                      <p:cBhvr>
                                        <p:cTn id="14" dur="1000"/>
                                        <p:tgtEl>
                                          <p:spTgt spid="5529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55299"/>
                                        </p:tgtEl>
                                        <p:attrNameLst>
                                          <p:attrName>style.visibility</p:attrName>
                                        </p:attrNameLst>
                                      </p:cBhvr>
                                      <p:to>
                                        <p:strVal val="visible"/>
                                      </p:to>
                                    </p:set>
                                    <p:animEffect transition="in" filter="dissolve">
                                      <p:cBhvr>
                                        <p:cTn id="19" dur="500"/>
                                        <p:tgtEl>
                                          <p:spTgt spid="5529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3" presetClass="entr" presetSubtype="16" fill="hold" nodeType="clickEffect">
                                  <p:stCondLst>
                                    <p:cond delay="0"/>
                                  </p:stCondLst>
                                  <p:childTnLst>
                                    <p:set>
                                      <p:cBhvr>
                                        <p:cTn id="23" dur="1" fill="hold">
                                          <p:stCondLst>
                                            <p:cond delay="0"/>
                                          </p:stCondLst>
                                        </p:cTn>
                                        <p:tgtEl>
                                          <p:spTgt spid="55300"/>
                                        </p:tgtEl>
                                        <p:attrNameLst>
                                          <p:attrName>style.visibility</p:attrName>
                                        </p:attrNameLst>
                                      </p:cBhvr>
                                      <p:to>
                                        <p:strVal val="visible"/>
                                      </p:to>
                                    </p:set>
                                    <p:animEffect transition="in" filter="plus(in)">
                                      <p:cBhvr>
                                        <p:cTn id="24" dur="2000"/>
                                        <p:tgtEl>
                                          <p:spTgt spid="553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3" presetClass="entr" presetSubtype="16" fill="hold" nodeType="clickEffect">
                                  <p:stCondLst>
                                    <p:cond delay="0"/>
                                  </p:stCondLst>
                                  <p:childTnLst>
                                    <p:set>
                                      <p:cBhvr>
                                        <p:cTn id="28" dur="1" fill="hold">
                                          <p:stCondLst>
                                            <p:cond delay="0"/>
                                          </p:stCondLst>
                                        </p:cTn>
                                        <p:tgtEl>
                                          <p:spTgt spid="55301"/>
                                        </p:tgtEl>
                                        <p:attrNameLst>
                                          <p:attrName>style.visibility</p:attrName>
                                        </p:attrNameLst>
                                      </p:cBhvr>
                                      <p:to>
                                        <p:strVal val="visible"/>
                                      </p:to>
                                    </p:set>
                                    <p:animEffect transition="in" filter="plus(in)">
                                      <p:cBhvr>
                                        <p:cTn id="29" dur="2000"/>
                                        <p:tgtEl>
                                          <p:spTgt spid="5530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1000" fill="hold"/>
                                        <p:tgtEl>
                                          <p:spTgt spid="2"/>
                                        </p:tgtEl>
                                        <p:attrNameLst>
                                          <p:attrName>ppt_w</p:attrName>
                                        </p:attrNameLst>
                                      </p:cBhvr>
                                      <p:tavLst>
                                        <p:tav tm="0">
                                          <p:val>
                                            <p:strVal val="#ppt_w*0.70"/>
                                          </p:val>
                                        </p:tav>
                                        <p:tav tm="100000">
                                          <p:val>
                                            <p:strVal val="#ppt_w"/>
                                          </p:val>
                                        </p:tav>
                                      </p:tavLst>
                                    </p:anim>
                                    <p:anim calcmode="lin" valueType="num">
                                      <p:cBhvr>
                                        <p:cTn id="35" dur="1000" fill="hold"/>
                                        <p:tgtEl>
                                          <p:spTgt spid="2"/>
                                        </p:tgtEl>
                                        <p:attrNameLst>
                                          <p:attrName>ppt_h</p:attrName>
                                        </p:attrNameLst>
                                      </p:cBhvr>
                                      <p:tavLst>
                                        <p:tav tm="0">
                                          <p:val>
                                            <p:strVal val="#ppt_h"/>
                                          </p:val>
                                        </p:tav>
                                        <p:tav tm="100000">
                                          <p:val>
                                            <p:strVal val="#ppt_h"/>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62" y="12700"/>
            <a:ext cx="7455877" cy="973138"/>
          </a:xfrm>
        </p:spPr>
        <p:txBody>
          <a:bodyPr/>
          <a:lstStyle/>
          <a:p>
            <a:pPr>
              <a:defRPr/>
            </a:pPr>
            <a:r>
              <a:rPr lang="en-US" dirty="0" smtClean="0"/>
              <a:t>Do you know??</a:t>
            </a:r>
            <a:endParaRPr lang="en-US" dirty="0"/>
          </a:p>
        </p:txBody>
      </p:sp>
      <p:sp>
        <p:nvSpPr>
          <p:cNvPr id="4" name="Slide Number Placeholder 3"/>
          <p:cNvSpPr>
            <a:spLocks noGrp="1"/>
          </p:cNvSpPr>
          <p:nvPr>
            <p:ph type="sldNum" sz="quarter" idx="10"/>
          </p:nvPr>
        </p:nvSpPr>
        <p:spPr>
          <a:xfrm>
            <a:off x="4053254" y="6519863"/>
            <a:ext cx="773723" cy="476250"/>
          </a:xfrm>
        </p:spPr>
        <p:txBody>
          <a:bodyPr/>
          <a:lstStyle/>
          <a:p>
            <a:pPr>
              <a:defRPr/>
            </a:pPr>
            <a:fld id="{6D183AB6-20CE-4B9B-BB4A-218AC0746B8E}" type="slidenum">
              <a:rPr lang="en-US" smtClean="0"/>
              <a:pPr>
                <a:defRPr/>
              </a:pPr>
              <a:t>32</a:t>
            </a:fld>
            <a:endParaRPr lang="en-US" dirty="0"/>
          </a:p>
        </p:txBody>
      </p:sp>
      <p:sp>
        <p:nvSpPr>
          <p:cNvPr id="41988" name="Content Placeholder 2"/>
          <p:cNvSpPr>
            <a:spLocks noGrp="1"/>
          </p:cNvSpPr>
          <p:nvPr>
            <p:ph idx="1"/>
          </p:nvPr>
        </p:nvSpPr>
        <p:spPr>
          <a:xfrm>
            <a:off x="-4397" y="1295400"/>
            <a:ext cx="9133743" cy="1219200"/>
          </a:xfrm>
        </p:spPr>
        <p:txBody>
          <a:bodyPr/>
          <a:lstStyle/>
          <a:p>
            <a:pPr algn="just"/>
            <a:r>
              <a:rPr lang="en-US" smtClean="0">
                <a:solidFill>
                  <a:srgbClr val="000000"/>
                </a:solidFill>
              </a:rPr>
              <a:t>Should Event Handlers be defined only in backing beans?</a:t>
            </a:r>
          </a:p>
          <a:p>
            <a:pPr>
              <a:buFont typeface="Wingdings" pitchFamily="2" charset="2"/>
              <a:buNone/>
            </a:pPr>
            <a:endParaRPr lang="en-US" sz="3600" smtClean="0"/>
          </a:p>
          <a:p>
            <a:endParaRPr lang="en-US" smtClean="0"/>
          </a:p>
        </p:txBody>
      </p:sp>
      <p:sp>
        <p:nvSpPr>
          <p:cNvPr id="6" name="Rounded Rectangle 5"/>
          <p:cNvSpPr>
            <a:spLocks noChangeArrowheads="1"/>
          </p:cNvSpPr>
          <p:nvPr/>
        </p:nvSpPr>
        <p:spPr bwMode="auto">
          <a:xfrm>
            <a:off x="354623" y="1828800"/>
            <a:ext cx="8679474" cy="533400"/>
          </a:xfrm>
          <a:prstGeom prst="roundRect">
            <a:avLst>
              <a:gd name="adj" fmla="val 16667"/>
            </a:avLst>
          </a:prstGeom>
          <a:solidFill>
            <a:schemeClr val="accent1"/>
          </a:solidFill>
          <a:ln w="9525" algn="ctr">
            <a:solidFill>
              <a:schemeClr val="tx1"/>
            </a:solidFill>
            <a:round/>
            <a:headEnd/>
            <a:tailEnd/>
          </a:ln>
        </p:spPr>
        <p:txBody>
          <a:bodyPr/>
          <a:lstStyle/>
          <a:p>
            <a:pPr algn="just"/>
            <a:r>
              <a:rPr lang="en-US" sz="2400" i="0"/>
              <a:t>No, event handler could also be implemented as separate class</a:t>
            </a:r>
          </a:p>
        </p:txBody>
      </p:sp>
      <p:sp>
        <p:nvSpPr>
          <p:cNvPr id="11" name="Content Placeholder 2"/>
          <p:cNvSpPr txBox="1">
            <a:spLocks/>
          </p:cNvSpPr>
          <p:nvPr/>
        </p:nvSpPr>
        <p:spPr bwMode="auto">
          <a:xfrm>
            <a:off x="11723" y="4343400"/>
            <a:ext cx="9031166" cy="19050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Can value change event be fired by any UI Component?</a:t>
            </a:r>
          </a:p>
          <a:p>
            <a:pPr marL="342900" indent="-342900" algn="just" eaLnBrk="0" hangingPunct="0">
              <a:spcBef>
                <a:spcPct val="20000"/>
              </a:spcBef>
              <a:buClr>
                <a:srgbClr val="003366"/>
              </a:buClr>
              <a:buFont typeface="Wingdings" pitchFamily="2" charset="2"/>
              <a:buChar char="Ø"/>
              <a:defRPr/>
            </a:pPr>
            <a:endParaRPr lang="en-US" sz="3600" i="0" kern="0" dirty="0">
              <a:latin typeface="+mn-lt"/>
            </a:endParaRPr>
          </a:p>
          <a:p>
            <a:pPr marL="342900" indent="-342900" algn="just" eaLnBrk="0" hangingPunct="0">
              <a:spcBef>
                <a:spcPct val="20000"/>
              </a:spcBef>
              <a:buClr>
                <a:srgbClr val="003366"/>
              </a:buClr>
              <a:defRPr/>
            </a:pPr>
            <a:endParaRPr lang="en-US" sz="2800" i="0" kern="0" dirty="0">
              <a:latin typeface="+mn-lt"/>
            </a:endParaRPr>
          </a:p>
        </p:txBody>
      </p:sp>
      <p:sp>
        <p:nvSpPr>
          <p:cNvPr id="12" name="Rounded Rectangle 11"/>
          <p:cNvSpPr>
            <a:spLocks noChangeArrowheads="1"/>
          </p:cNvSpPr>
          <p:nvPr/>
        </p:nvSpPr>
        <p:spPr bwMode="auto">
          <a:xfrm>
            <a:off x="366347" y="4951413"/>
            <a:ext cx="8566638" cy="838200"/>
          </a:xfrm>
          <a:prstGeom prst="roundRect">
            <a:avLst>
              <a:gd name="adj" fmla="val 16667"/>
            </a:avLst>
          </a:prstGeom>
          <a:solidFill>
            <a:schemeClr val="accent1"/>
          </a:solidFill>
          <a:ln w="9525" algn="ctr">
            <a:solidFill>
              <a:schemeClr val="tx1"/>
            </a:solidFill>
            <a:round/>
            <a:headEnd/>
            <a:tailEnd/>
          </a:ln>
        </p:spPr>
        <p:txBody>
          <a:bodyPr/>
          <a:lstStyle/>
          <a:p>
            <a:r>
              <a:rPr lang="en-US" sz="2400" i="0"/>
              <a:t>No, it can be fired only by editable components. Editable components include all inputs and selections </a:t>
            </a:r>
          </a:p>
        </p:txBody>
      </p:sp>
      <p:sp>
        <p:nvSpPr>
          <p:cNvPr id="9" name="Content Placeholder 2"/>
          <p:cNvSpPr txBox="1">
            <a:spLocks/>
          </p:cNvSpPr>
          <p:nvPr/>
        </p:nvSpPr>
        <p:spPr bwMode="auto">
          <a:xfrm>
            <a:off x="-32239" y="2667000"/>
            <a:ext cx="9133743" cy="1524000"/>
          </a:xfrm>
          <a:prstGeom prst="rect">
            <a:avLst/>
          </a:prstGeom>
          <a:noFill/>
          <a:ln w="9525">
            <a:noFill/>
            <a:miter lim="800000"/>
            <a:headEnd/>
            <a:tailEnd/>
          </a:ln>
        </p:spPr>
        <p:txBody>
          <a:bodyPr/>
          <a:lstStyle/>
          <a:p>
            <a:pPr marL="342900" indent="-342900" algn="just" eaLnBrk="0" hangingPunct="0">
              <a:spcBef>
                <a:spcPct val="20000"/>
              </a:spcBef>
              <a:buClr>
                <a:srgbClr val="003366"/>
              </a:buClr>
              <a:buFont typeface="Wingdings" pitchFamily="2" charset="2"/>
              <a:buChar char="Ø"/>
              <a:defRPr/>
            </a:pPr>
            <a:r>
              <a:rPr lang="en-US" sz="2800" i="0" kern="0" dirty="0">
                <a:latin typeface="Arial" charset="0"/>
              </a:rPr>
              <a:t>Attributes used for triggering an action event are-</a:t>
            </a:r>
          </a:p>
          <a:p>
            <a:pPr marL="342900" indent="-342900" eaLnBrk="0" hangingPunct="0">
              <a:spcBef>
                <a:spcPct val="20000"/>
              </a:spcBef>
              <a:buClr>
                <a:srgbClr val="003366"/>
              </a:buClr>
              <a:buFont typeface="Wingdings" pitchFamily="2" charset="2"/>
              <a:buNone/>
              <a:defRPr/>
            </a:pPr>
            <a:endParaRPr lang="en-US" sz="3600" i="0" kern="0" dirty="0">
              <a:latin typeface="+mn-lt"/>
            </a:endParaRPr>
          </a:p>
          <a:p>
            <a:pPr marL="342900" indent="-342900" eaLnBrk="0" hangingPunct="0">
              <a:spcBef>
                <a:spcPct val="20000"/>
              </a:spcBef>
              <a:buClr>
                <a:srgbClr val="003366"/>
              </a:buClr>
              <a:defRPr/>
            </a:pPr>
            <a:endParaRPr lang="en-US" sz="2800" i="0" kern="0" dirty="0">
              <a:latin typeface="+mn-lt"/>
            </a:endParaRPr>
          </a:p>
        </p:txBody>
      </p:sp>
      <p:sp>
        <p:nvSpPr>
          <p:cNvPr id="10" name="Rounded Rectangle 9"/>
          <p:cNvSpPr>
            <a:spLocks noChangeArrowheads="1"/>
          </p:cNvSpPr>
          <p:nvPr/>
        </p:nvSpPr>
        <p:spPr bwMode="auto">
          <a:xfrm>
            <a:off x="354623" y="3249614"/>
            <a:ext cx="8679474" cy="865187"/>
          </a:xfrm>
          <a:prstGeom prst="roundRect">
            <a:avLst>
              <a:gd name="adj" fmla="val 16667"/>
            </a:avLst>
          </a:prstGeom>
          <a:solidFill>
            <a:schemeClr val="accent1"/>
          </a:solidFill>
          <a:ln w="9525" algn="ctr">
            <a:solidFill>
              <a:schemeClr val="tx1"/>
            </a:solidFill>
            <a:round/>
            <a:headEnd/>
            <a:tailEnd/>
          </a:ln>
        </p:spPr>
        <p:txBody>
          <a:bodyPr/>
          <a:lstStyle/>
          <a:p>
            <a:pPr algn="just"/>
            <a:r>
              <a:rPr lang="en-US" sz="2400" i="0"/>
              <a:t>action and actionListener. These are available only with commandButton and commandLink UI Components</a:t>
            </a:r>
          </a:p>
        </p:txBody>
      </p:sp>
    </p:spTree>
    <p:extLst>
      <p:ext uri="{BB962C8B-B14F-4D97-AF65-F5344CB8AC3E}">
        <p14:creationId xmlns:p14="http://schemas.microsoft.com/office/powerpoint/2010/main" val="4270880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000" fill="hold"/>
                                        <p:tgtEl>
                                          <p:spTgt spid="10"/>
                                        </p:tgtEl>
                                        <p:attrNameLst>
                                          <p:attrName>ppt_x</p:attrName>
                                        </p:attrNameLst>
                                      </p:cBhvr>
                                      <p:tavLst>
                                        <p:tav tm="0">
                                          <p:val>
                                            <p:strVal val="0-#ppt_w/2"/>
                                          </p:val>
                                        </p:tav>
                                        <p:tav tm="100000">
                                          <p:val>
                                            <p:strVal val="#ppt_x"/>
                                          </p:val>
                                        </p:tav>
                                      </p:tavLst>
                                    </p:anim>
                                    <p:anim calcmode="lin" valueType="num">
                                      <p:cBhvr additive="base">
                                        <p:cTn id="14"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0-#ppt_w/2"/>
                                          </p:val>
                                        </p:tav>
                                        <p:tav tm="100000">
                                          <p:val>
                                            <p:strVal val="#ppt_x"/>
                                          </p:val>
                                        </p:tav>
                                      </p:tavLst>
                                    </p:anim>
                                    <p:anim calcmode="lin" valueType="num">
                                      <p:cBhvr additive="base">
                                        <p:cTn id="20" dur="2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t>Page Navigation</a:t>
            </a:r>
          </a:p>
        </p:txBody>
      </p:sp>
      <p:sp>
        <p:nvSpPr>
          <p:cNvPr id="43011" name="Content Placeholder 5"/>
          <p:cNvSpPr>
            <a:spLocks noGrp="1"/>
          </p:cNvSpPr>
          <p:nvPr>
            <p:ph idx="1"/>
          </p:nvPr>
        </p:nvSpPr>
        <p:spPr>
          <a:xfrm>
            <a:off x="304800" y="1282701"/>
            <a:ext cx="8421566" cy="4881563"/>
          </a:xfrm>
        </p:spPr>
        <p:txBody>
          <a:bodyPr>
            <a:normAutofit lnSpcReduction="10000"/>
          </a:bodyPr>
          <a:lstStyle/>
          <a:p>
            <a:pPr algn="just" eaLnBrk="1" hangingPunct="1"/>
            <a:r>
              <a:rPr lang="en-US" smtClean="0"/>
              <a:t>A set of rules for choosing the next page to be displayed after a button or hyperlink is clicked</a:t>
            </a:r>
          </a:p>
          <a:p>
            <a:pPr algn="just" eaLnBrk="1" hangingPunct="1"/>
            <a:endParaRPr lang="en-US" smtClean="0"/>
          </a:p>
          <a:p>
            <a:pPr algn="just" eaLnBrk="1" hangingPunct="1"/>
            <a:r>
              <a:rPr lang="en-US" smtClean="0"/>
              <a:t>To handle navigation</a:t>
            </a:r>
          </a:p>
          <a:p>
            <a:pPr lvl="1" algn="just" eaLnBrk="1" hangingPunct="1"/>
            <a:r>
              <a:rPr lang="en-US" smtClean="0"/>
              <a:t>The rules must be defined in the application configuration file</a:t>
            </a:r>
          </a:p>
          <a:p>
            <a:pPr lvl="1" algn="just" eaLnBrk="1" hangingPunct="1"/>
            <a:r>
              <a:rPr lang="en-US" smtClean="0"/>
              <a:t>The action attribute of the button or hyperlink must refer to the outcome string</a:t>
            </a:r>
          </a:p>
          <a:p>
            <a:pPr lvl="2" algn="just" eaLnBrk="1" hangingPunct="1"/>
            <a:r>
              <a:rPr lang="en-US" smtClean="0"/>
              <a:t>JSF uses this outcome string to select the page to be displayed</a:t>
            </a:r>
          </a:p>
        </p:txBody>
      </p:sp>
      <p:sp>
        <p:nvSpPr>
          <p:cNvPr id="4" name="Slide Number Placeholder 3"/>
          <p:cNvSpPr>
            <a:spLocks noGrp="1"/>
          </p:cNvSpPr>
          <p:nvPr>
            <p:ph type="sldNum" sz="quarter" idx="10"/>
          </p:nvPr>
        </p:nvSpPr>
        <p:spPr/>
        <p:txBody>
          <a:bodyPr/>
          <a:lstStyle/>
          <a:p>
            <a:pPr>
              <a:defRPr/>
            </a:pPr>
            <a:fld id="{55BE73FF-5831-4768-B5E3-7B631669C545}" type="slidenum">
              <a:rPr lang="en-US"/>
              <a:pPr>
                <a:defRPr/>
              </a:pPr>
              <a:t>33</a:t>
            </a:fld>
            <a:endParaRPr lang="en-US" dirty="0"/>
          </a:p>
        </p:txBody>
      </p:sp>
    </p:spTree>
    <p:extLst>
      <p:ext uri="{BB962C8B-B14F-4D97-AF65-F5344CB8AC3E}">
        <p14:creationId xmlns:p14="http://schemas.microsoft.com/office/powerpoint/2010/main" val="4080081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 y="0"/>
            <a:ext cx="9159240" cy="762000"/>
          </a:xfrm>
          <a:solidFill>
            <a:schemeClr val="accent4">
              <a:lumMod val="20000"/>
              <a:lumOff val="80000"/>
            </a:schemeClr>
          </a:solidFill>
        </p:spPr>
        <p:txBody>
          <a:bodyPr/>
          <a:lstStyle/>
          <a:p>
            <a:pPr>
              <a:defRPr/>
            </a:pPr>
            <a:r>
              <a:rPr lang="en-US" dirty="0" smtClean="0"/>
              <a:t>Static and Dynamic Navigation</a:t>
            </a:r>
            <a:endParaRPr lang="en-US" dirty="0"/>
          </a:p>
        </p:txBody>
      </p:sp>
      <p:sp>
        <p:nvSpPr>
          <p:cNvPr id="44035" name="Content Placeholder 2"/>
          <p:cNvSpPr>
            <a:spLocks noGrp="1"/>
          </p:cNvSpPr>
          <p:nvPr>
            <p:ph idx="1"/>
          </p:nvPr>
        </p:nvSpPr>
        <p:spPr>
          <a:xfrm>
            <a:off x="304800" y="1066800"/>
            <a:ext cx="8229600" cy="5380038"/>
          </a:xfrm>
        </p:spPr>
        <p:txBody>
          <a:bodyPr>
            <a:normAutofit fontScale="92500" lnSpcReduction="20000"/>
          </a:bodyPr>
          <a:lstStyle/>
          <a:p>
            <a:pPr algn="just"/>
            <a:r>
              <a:rPr lang="en-US" smtClean="0"/>
              <a:t>Navigation can be static or dynamic based on how the </a:t>
            </a:r>
            <a:r>
              <a:rPr lang="en-US" b="1" smtClean="0">
                <a:solidFill>
                  <a:srgbClr val="003399"/>
                </a:solidFill>
              </a:rPr>
              <a:t>outcome string </a:t>
            </a:r>
            <a:r>
              <a:rPr lang="en-US" smtClean="0"/>
              <a:t>is referred by the </a:t>
            </a:r>
            <a:r>
              <a:rPr lang="en-US" b="1" smtClean="0">
                <a:solidFill>
                  <a:srgbClr val="003399"/>
                </a:solidFill>
              </a:rPr>
              <a:t>action</a:t>
            </a:r>
            <a:r>
              <a:rPr lang="en-US" smtClean="0"/>
              <a:t> attribute</a:t>
            </a:r>
          </a:p>
          <a:p>
            <a:pPr algn="just"/>
            <a:r>
              <a:rPr lang="en-US" smtClean="0"/>
              <a:t>In </a:t>
            </a:r>
            <a:r>
              <a:rPr lang="en-US" b="1" smtClean="0">
                <a:solidFill>
                  <a:srgbClr val="003399"/>
                </a:solidFill>
              </a:rPr>
              <a:t>static</a:t>
            </a:r>
            <a:r>
              <a:rPr lang="en-US" smtClean="0"/>
              <a:t> navigation, clicking on the button or hyperlink, always selects a fixed page for rendering the response</a:t>
            </a:r>
          </a:p>
          <a:p>
            <a:pPr algn="just"/>
            <a:r>
              <a:rPr lang="en-US" smtClean="0"/>
              <a:t>Whereas, in </a:t>
            </a:r>
            <a:r>
              <a:rPr lang="en-US" b="1" smtClean="0">
                <a:solidFill>
                  <a:srgbClr val="003399"/>
                </a:solidFill>
              </a:rPr>
              <a:t>dynamic</a:t>
            </a:r>
            <a:r>
              <a:rPr lang="en-US" smtClean="0"/>
              <a:t> navigation, the page rendered is determined by a business logic</a:t>
            </a:r>
          </a:p>
          <a:p>
            <a:pPr lvl="1" algn="just"/>
            <a:r>
              <a:rPr lang="en-US" smtClean="0"/>
              <a:t>A method returning string implements the business logic</a:t>
            </a:r>
          </a:p>
          <a:p>
            <a:pPr lvl="1" algn="just"/>
            <a:r>
              <a:rPr lang="en-US" smtClean="0"/>
              <a:t>The action attribute refers to this method and based on the return value, the page to be displayed is selected</a:t>
            </a:r>
          </a:p>
          <a:p>
            <a:pPr algn="just"/>
            <a:endParaRPr lang="en-US" smtClean="0"/>
          </a:p>
        </p:txBody>
      </p:sp>
      <p:sp>
        <p:nvSpPr>
          <p:cNvPr id="4" name="Slide Number Placeholder 3"/>
          <p:cNvSpPr>
            <a:spLocks noGrp="1"/>
          </p:cNvSpPr>
          <p:nvPr>
            <p:ph type="sldNum" sz="quarter" idx="10"/>
          </p:nvPr>
        </p:nvSpPr>
        <p:spPr/>
        <p:txBody>
          <a:bodyPr/>
          <a:lstStyle/>
          <a:p>
            <a:pPr>
              <a:defRPr/>
            </a:pPr>
            <a:fld id="{80DB5C66-A2B9-43AB-8C24-2F3161E6C234}" type="slidenum">
              <a:rPr lang="en-US" smtClean="0"/>
              <a:pPr>
                <a:defRPr/>
              </a:pPr>
              <a:t>34</a:t>
            </a:fld>
            <a:endParaRPr lang="en-US" dirty="0"/>
          </a:p>
        </p:txBody>
      </p:sp>
    </p:spTree>
    <p:extLst>
      <p:ext uri="{BB962C8B-B14F-4D97-AF65-F5344CB8AC3E}">
        <p14:creationId xmlns:p14="http://schemas.microsoft.com/office/powerpoint/2010/main" val="3718604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Static Navigation: Example 1</a:t>
            </a:r>
            <a:endParaRPr lang="en-US" dirty="0"/>
          </a:p>
        </p:txBody>
      </p:sp>
      <p:sp>
        <p:nvSpPr>
          <p:cNvPr id="3" name="Slide Number Placeholder 2"/>
          <p:cNvSpPr>
            <a:spLocks noGrp="1"/>
          </p:cNvSpPr>
          <p:nvPr>
            <p:ph type="sldNum" sz="quarter" idx="10"/>
          </p:nvPr>
        </p:nvSpPr>
        <p:spPr/>
        <p:txBody>
          <a:bodyPr/>
          <a:lstStyle/>
          <a:p>
            <a:pPr>
              <a:defRPr/>
            </a:pPr>
            <a:fld id="{F8BF66D7-0AAB-4732-B7AE-47E2312D048E}" type="slidenum">
              <a:rPr lang="en-US" smtClean="0"/>
              <a:pPr>
                <a:defRPr/>
              </a:pPr>
              <a:t>35</a:t>
            </a:fld>
            <a:endParaRPr lang="en-US" dirty="0"/>
          </a:p>
        </p:txBody>
      </p:sp>
      <p:sp>
        <p:nvSpPr>
          <p:cNvPr id="4" name="Rounded Rectangle 3"/>
          <p:cNvSpPr/>
          <p:nvPr/>
        </p:nvSpPr>
        <p:spPr bwMode="auto">
          <a:xfrm>
            <a:off x="1012874" y="2094807"/>
            <a:ext cx="2301986" cy="914400"/>
          </a:xfrm>
          <a:prstGeom prst="roundRect">
            <a:avLst/>
          </a:prstGeom>
          <a:gradFill>
            <a:gsLst>
              <a:gs pos="0">
                <a:schemeClr val="accent2">
                  <a:lumMod val="60000"/>
                  <a:lumOff val="4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600" i="0" dirty="0">
                <a:solidFill>
                  <a:srgbClr val="FF0000"/>
                </a:solidFill>
              </a:rPr>
              <a:t>Login.jsp</a:t>
            </a:r>
          </a:p>
        </p:txBody>
      </p:sp>
      <p:sp>
        <p:nvSpPr>
          <p:cNvPr id="5" name="Rounded Rectangle 4"/>
          <p:cNvSpPr/>
          <p:nvPr/>
        </p:nvSpPr>
        <p:spPr bwMode="auto">
          <a:xfrm>
            <a:off x="5327822" y="2080952"/>
            <a:ext cx="2744478" cy="914400"/>
          </a:xfrm>
          <a:prstGeom prst="roundRect">
            <a:avLst/>
          </a:prstGeom>
          <a:gradFill>
            <a:gsLst>
              <a:gs pos="0">
                <a:schemeClr val="accent2">
                  <a:lumMod val="60000"/>
                  <a:lumOff val="4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600" i="0" dirty="0">
                <a:solidFill>
                  <a:srgbClr val="006600"/>
                </a:solidFill>
              </a:rPr>
              <a:t>Welcome.jsp</a:t>
            </a:r>
          </a:p>
        </p:txBody>
      </p:sp>
      <p:cxnSp>
        <p:nvCxnSpPr>
          <p:cNvPr id="7" name="Straight Arrow Connector 6"/>
          <p:cNvCxnSpPr>
            <a:cxnSpLocks noChangeShapeType="1"/>
          </p:cNvCxnSpPr>
          <p:nvPr/>
        </p:nvCxnSpPr>
        <p:spPr bwMode="auto">
          <a:xfrm flipV="1">
            <a:off x="3314701" y="2538414"/>
            <a:ext cx="2013438" cy="142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3253154" y="1995489"/>
            <a:ext cx="2133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sz="2800" b="1" i="0">
                <a:solidFill>
                  <a:srgbClr val="003399"/>
                </a:solidFill>
              </a:rPr>
              <a:t>success</a:t>
            </a:r>
          </a:p>
        </p:txBody>
      </p:sp>
    </p:spTree>
    <p:extLst>
      <p:ext uri="{BB962C8B-B14F-4D97-AF65-F5344CB8AC3E}">
        <p14:creationId xmlns:p14="http://schemas.microsoft.com/office/powerpoint/2010/main" val="359811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46" y="0"/>
            <a:ext cx="7455877" cy="973138"/>
          </a:xfrm>
        </p:spPr>
        <p:txBody>
          <a:bodyPr/>
          <a:lstStyle/>
          <a:p>
            <a:pPr>
              <a:defRPr/>
            </a:pPr>
            <a:r>
              <a:rPr lang="en-US" dirty="0" smtClean="0"/>
              <a:t>JSP Code</a:t>
            </a:r>
            <a:endParaRPr lang="en-US" dirty="0"/>
          </a:p>
        </p:txBody>
      </p:sp>
      <p:sp>
        <p:nvSpPr>
          <p:cNvPr id="3" name="Slide Number Placeholder 2"/>
          <p:cNvSpPr>
            <a:spLocks noGrp="1"/>
          </p:cNvSpPr>
          <p:nvPr>
            <p:ph type="sldNum" sz="quarter" idx="10"/>
          </p:nvPr>
        </p:nvSpPr>
        <p:spPr/>
        <p:txBody>
          <a:bodyPr/>
          <a:lstStyle/>
          <a:p>
            <a:pPr>
              <a:defRPr/>
            </a:pPr>
            <a:fld id="{03ED4776-E1CE-4C25-A83E-AFD95F8909C8}" type="slidenum">
              <a:rPr lang="en-US" smtClean="0"/>
              <a:pPr>
                <a:defRPr/>
              </a:pPr>
              <a:t>36</a:t>
            </a:fld>
            <a:endParaRPr lang="en-US" dirty="0"/>
          </a:p>
        </p:txBody>
      </p:sp>
      <p:sp>
        <p:nvSpPr>
          <p:cNvPr id="5" name="Text Box 4"/>
          <p:cNvSpPr txBox="1">
            <a:spLocks noChangeArrowheads="1"/>
          </p:cNvSpPr>
          <p:nvPr/>
        </p:nvSpPr>
        <p:spPr bwMode="auto">
          <a:xfrm>
            <a:off x="420566" y="2901951"/>
            <a:ext cx="8305800" cy="1019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r>
              <a:rPr lang="en-US" sz="2500" i="0" dirty="0"/>
              <a:t>&lt;h:commandButton value="Login" action=“</a:t>
            </a:r>
            <a:r>
              <a:rPr lang="en-US" sz="2500" b="1" i="0" dirty="0">
                <a:solidFill>
                  <a:srgbClr val="003399"/>
                </a:solidFill>
              </a:rPr>
              <a:t>success</a:t>
            </a:r>
            <a:r>
              <a:rPr lang="en-US" sz="2500" i="0" dirty="0"/>
              <a:t>"&gt;</a:t>
            </a:r>
          </a:p>
          <a:p>
            <a:pPr>
              <a:defRPr/>
            </a:pPr>
            <a:r>
              <a:rPr lang="en-US" sz="2500" i="0" dirty="0"/>
              <a:t>&lt;/h:commandButton&gt;</a:t>
            </a:r>
            <a:endParaRPr lang="en-US" sz="2500" b="1" i="0" dirty="0"/>
          </a:p>
        </p:txBody>
      </p:sp>
    </p:spTree>
    <p:extLst>
      <p:ext uri="{BB962C8B-B14F-4D97-AF65-F5344CB8AC3E}">
        <p14:creationId xmlns:p14="http://schemas.microsoft.com/office/powerpoint/2010/main" val="2203598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9144000" cy="777240"/>
          </a:xfrm>
          <a:solidFill>
            <a:schemeClr val="accent4">
              <a:lumMod val="20000"/>
              <a:lumOff val="80000"/>
            </a:schemeClr>
          </a:solidFill>
        </p:spPr>
        <p:txBody>
          <a:bodyPr/>
          <a:lstStyle/>
          <a:p>
            <a:pPr>
              <a:defRPr/>
            </a:pPr>
            <a:r>
              <a:rPr lang="en-US" dirty="0" smtClean="0"/>
              <a:t>Defining navigation rules</a:t>
            </a:r>
            <a:endParaRPr lang="en-US" dirty="0"/>
          </a:p>
        </p:txBody>
      </p:sp>
      <p:sp>
        <p:nvSpPr>
          <p:cNvPr id="3" name="Slide Number Placeholder 2"/>
          <p:cNvSpPr>
            <a:spLocks noGrp="1"/>
          </p:cNvSpPr>
          <p:nvPr>
            <p:ph type="sldNum" sz="quarter" idx="10"/>
          </p:nvPr>
        </p:nvSpPr>
        <p:spPr/>
        <p:txBody>
          <a:bodyPr/>
          <a:lstStyle/>
          <a:p>
            <a:pPr>
              <a:defRPr/>
            </a:pPr>
            <a:fld id="{B17BC439-717F-4D99-8B2A-CA343489EA14}" type="slidenum">
              <a:rPr lang="en-US" smtClean="0"/>
              <a:pPr>
                <a:defRPr/>
              </a:pPr>
              <a:t>37</a:t>
            </a:fld>
            <a:endParaRPr lang="en-US" dirty="0"/>
          </a:p>
        </p:txBody>
      </p:sp>
      <p:sp>
        <p:nvSpPr>
          <p:cNvPr id="5" name="Text Box 4"/>
          <p:cNvSpPr txBox="1">
            <a:spLocks noChangeArrowheads="1"/>
          </p:cNvSpPr>
          <p:nvPr/>
        </p:nvSpPr>
        <p:spPr bwMode="auto">
          <a:xfrm>
            <a:off x="436685" y="1354139"/>
            <a:ext cx="8305800" cy="462438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just">
              <a:defRPr/>
            </a:pPr>
            <a:endParaRPr lang="en-US" sz="2500" i="0" dirty="0"/>
          </a:p>
          <a:p>
            <a:pPr algn="just">
              <a:defRPr/>
            </a:pPr>
            <a:endParaRPr lang="en-US" sz="2500" i="0" dirty="0"/>
          </a:p>
          <a:p>
            <a:pPr algn="just">
              <a:defRPr/>
            </a:pPr>
            <a:r>
              <a:rPr lang="en-US" sz="2500" i="0" dirty="0"/>
              <a:t>&lt;navigation-rule&gt;</a:t>
            </a:r>
          </a:p>
          <a:p>
            <a:pPr algn="just">
              <a:defRPr/>
            </a:pPr>
            <a:r>
              <a:rPr lang="en-US" sz="2500" i="0" dirty="0"/>
              <a:t>	&lt;display-name&gt;login&lt;/display-name&gt;</a:t>
            </a:r>
          </a:p>
          <a:p>
            <a:pPr algn="just">
              <a:defRPr/>
            </a:pPr>
            <a:r>
              <a:rPr lang="en-US" sz="2500" i="0" dirty="0"/>
              <a:t>	</a:t>
            </a:r>
            <a:r>
              <a:rPr lang="en-US" sz="2500" b="1" i="0" dirty="0"/>
              <a:t>&lt;from-view-id&gt;</a:t>
            </a:r>
            <a:r>
              <a:rPr lang="en-US" sz="2500" b="1" i="0" dirty="0">
                <a:solidFill>
                  <a:srgbClr val="FF0000"/>
                </a:solidFill>
              </a:rPr>
              <a:t>/Login.jsp</a:t>
            </a:r>
            <a:r>
              <a:rPr lang="en-US" sz="2500" b="1" i="0" dirty="0"/>
              <a:t>&lt;/from-view-id&gt;</a:t>
            </a:r>
          </a:p>
          <a:p>
            <a:pPr algn="just">
              <a:defRPr/>
            </a:pPr>
            <a:r>
              <a:rPr lang="en-US" sz="2500" i="0" dirty="0"/>
              <a:t>	&lt;navigation-case&gt;</a:t>
            </a:r>
          </a:p>
          <a:p>
            <a:pPr algn="just">
              <a:defRPr/>
            </a:pPr>
            <a:r>
              <a:rPr lang="en-US" sz="2500" i="0" dirty="0"/>
              <a:t>		</a:t>
            </a:r>
            <a:r>
              <a:rPr lang="en-US" sz="2500" b="1" i="0" dirty="0"/>
              <a:t>&lt;from-outcome&gt;</a:t>
            </a:r>
            <a:r>
              <a:rPr lang="en-US" sz="2500" b="1" i="0" dirty="0">
                <a:solidFill>
                  <a:srgbClr val="003399"/>
                </a:solidFill>
              </a:rPr>
              <a:t>success</a:t>
            </a:r>
            <a:r>
              <a:rPr lang="en-US" sz="2500" b="1" i="0" dirty="0"/>
              <a:t>&lt;/from-outcome&gt;</a:t>
            </a:r>
          </a:p>
          <a:p>
            <a:pPr algn="just">
              <a:defRPr/>
            </a:pPr>
            <a:r>
              <a:rPr lang="en-US" sz="2500" i="0" dirty="0"/>
              <a:t>		</a:t>
            </a:r>
            <a:r>
              <a:rPr lang="en-US" sz="2500" b="1" i="0" dirty="0"/>
              <a:t>&lt;to-view-id&gt;</a:t>
            </a:r>
            <a:r>
              <a:rPr lang="en-US" sz="2500" b="1" i="0" dirty="0">
                <a:solidFill>
                  <a:srgbClr val="006600"/>
                </a:solidFill>
              </a:rPr>
              <a:t>/Welcome.jsp</a:t>
            </a:r>
            <a:r>
              <a:rPr lang="en-US" sz="2500" b="1" i="0" dirty="0"/>
              <a:t>&lt;/to-view-id&gt;</a:t>
            </a:r>
          </a:p>
          <a:p>
            <a:pPr algn="just">
              <a:defRPr/>
            </a:pPr>
            <a:r>
              <a:rPr lang="en-US" sz="2500" i="0" dirty="0"/>
              <a:t>	&lt;/navigation-case&gt;</a:t>
            </a:r>
          </a:p>
          <a:p>
            <a:pPr algn="just">
              <a:defRPr/>
            </a:pPr>
            <a:r>
              <a:rPr lang="en-US" sz="2500" i="0" dirty="0"/>
              <a:t>&lt;/navigation-rule&gt;</a:t>
            </a:r>
            <a:endParaRPr lang="en-US" sz="2500" b="1" i="0" dirty="0"/>
          </a:p>
        </p:txBody>
      </p:sp>
    </p:spTree>
    <p:extLst>
      <p:ext uri="{BB962C8B-B14F-4D97-AF65-F5344CB8AC3E}">
        <p14:creationId xmlns:p14="http://schemas.microsoft.com/office/powerpoint/2010/main" val="417273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lstStyle/>
          <a:p>
            <a:pPr>
              <a:defRPr/>
            </a:pPr>
            <a:r>
              <a:rPr lang="en-US" dirty="0" smtClean="0"/>
              <a:t>Static Navigation: Example 2</a:t>
            </a:r>
            <a:endParaRPr lang="en-US" dirty="0"/>
          </a:p>
        </p:txBody>
      </p:sp>
      <p:sp>
        <p:nvSpPr>
          <p:cNvPr id="3" name="Slide Number Placeholder 2"/>
          <p:cNvSpPr>
            <a:spLocks noGrp="1"/>
          </p:cNvSpPr>
          <p:nvPr>
            <p:ph type="sldNum" sz="quarter" idx="10"/>
          </p:nvPr>
        </p:nvSpPr>
        <p:spPr/>
        <p:txBody>
          <a:bodyPr/>
          <a:lstStyle/>
          <a:p>
            <a:pPr>
              <a:defRPr/>
            </a:pPr>
            <a:fld id="{06E8F387-871C-4B2F-93EB-58171F004989}" type="slidenum">
              <a:rPr lang="en-US" smtClean="0"/>
              <a:pPr>
                <a:defRPr/>
              </a:pPr>
              <a:t>38</a:t>
            </a:fld>
            <a:endParaRPr lang="en-US" dirty="0"/>
          </a:p>
        </p:txBody>
      </p:sp>
      <p:sp>
        <p:nvSpPr>
          <p:cNvPr id="4" name="Rounded Rectangle 3"/>
          <p:cNvSpPr/>
          <p:nvPr/>
        </p:nvSpPr>
        <p:spPr bwMode="auto">
          <a:xfrm>
            <a:off x="905448" y="2743188"/>
            <a:ext cx="2301986" cy="914400"/>
          </a:xfrm>
          <a:prstGeom prst="roundRect">
            <a:avLst/>
          </a:prstGeom>
          <a:gradFill>
            <a:gsLst>
              <a:gs pos="0">
                <a:schemeClr val="accent2">
                  <a:lumMod val="60000"/>
                  <a:lumOff val="4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600" i="0" dirty="0">
                <a:solidFill>
                  <a:srgbClr val="FF0000"/>
                </a:solidFill>
              </a:rPr>
              <a:t>Login.jsp</a:t>
            </a:r>
          </a:p>
        </p:txBody>
      </p:sp>
      <p:sp>
        <p:nvSpPr>
          <p:cNvPr id="5" name="Rounded Rectangle 4"/>
          <p:cNvSpPr/>
          <p:nvPr/>
        </p:nvSpPr>
        <p:spPr bwMode="auto">
          <a:xfrm>
            <a:off x="5267712" y="4206240"/>
            <a:ext cx="2694602" cy="914400"/>
          </a:xfrm>
          <a:prstGeom prst="roundRect">
            <a:avLst/>
          </a:prstGeom>
          <a:gradFill>
            <a:gsLst>
              <a:gs pos="0">
                <a:schemeClr val="accent2">
                  <a:lumMod val="60000"/>
                  <a:lumOff val="4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600" i="0" dirty="0">
                <a:solidFill>
                  <a:srgbClr val="006600"/>
                </a:solidFill>
              </a:rPr>
              <a:t>Signup.jsp</a:t>
            </a:r>
          </a:p>
        </p:txBody>
      </p:sp>
      <p:sp>
        <p:nvSpPr>
          <p:cNvPr id="6" name="Rounded Rectangle 5"/>
          <p:cNvSpPr/>
          <p:nvPr/>
        </p:nvSpPr>
        <p:spPr bwMode="auto">
          <a:xfrm>
            <a:off x="5130870" y="1501832"/>
            <a:ext cx="2695882" cy="914400"/>
          </a:xfrm>
          <a:prstGeom prst="roundRect">
            <a:avLst/>
          </a:prstGeom>
          <a:gradFill>
            <a:gsLst>
              <a:gs pos="0">
                <a:schemeClr val="accent2">
                  <a:lumMod val="60000"/>
                  <a:lumOff val="40000"/>
                </a:schemeClr>
              </a:gs>
              <a:gs pos="80000">
                <a:schemeClr val="accent1">
                  <a:shade val="93000"/>
                  <a:satMod val="130000"/>
                </a:schemeClr>
              </a:gs>
              <a:gs pos="100000">
                <a:schemeClr val="accent1">
                  <a:shade val="94000"/>
                  <a:satMod val="135000"/>
                </a:schemeClr>
              </a:gs>
            </a:gsLst>
          </a:gra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600" i="0" dirty="0">
                <a:solidFill>
                  <a:srgbClr val="003399"/>
                </a:solidFill>
              </a:rPr>
              <a:t>Welcome.jsp</a:t>
            </a:r>
          </a:p>
        </p:txBody>
      </p:sp>
      <p:cxnSp>
        <p:nvCxnSpPr>
          <p:cNvPr id="8" name="Curved Connector 7"/>
          <p:cNvCxnSpPr>
            <a:cxnSpLocks noChangeShapeType="1"/>
          </p:cNvCxnSpPr>
          <p:nvPr/>
        </p:nvCxnSpPr>
        <p:spPr bwMode="auto">
          <a:xfrm flipV="1">
            <a:off x="3207727" y="1958976"/>
            <a:ext cx="1922585" cy="1216025"/>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Curved Connector 10"/>
          <p:cNvCxnSpPr>
            <a:cxnSpLocks noChangeShapeType="1"/>
          </p:cNvCxnSpPr>
          <p:nvPr/>
        </p:nvCxnSpPr>
        <p:spPr bwMode="auto">
          <a:xfrm>
            <a:off x="3207728" y="3200400"/>
            <a:ext cx="2025162" cy="1471613"/>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2793023" y="1862139"/>
            <a:ext cx="179949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800" b="1" i="0">
                <a:solidFill>
                  <a:srgbClr val="003399"/>
                </a:solidFill>
              </a:rPr>
              <a:t>success</a:t>
            </a:r>
          </a:p>
        </p:txBody>
      </p:sp>
      <p:sp>
        <p:nvSpPr>
          <p:cNvPr id="18" name="TextBox 17"/>
          <p:cNvSpPr txBox="1">
            <a:spLocks noChangeArrowheads="1"/>
          </p:cNvSpPr>
          <p:nvPr/>
        </p:nvSpPr>
        <p:spPr bwMode="auto">
          <a:xfrm>
            <a:off x="2734408" y="3976689"/>
            <a:ext cx="1441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sz="2800" b="1" i="0">
                <a:solidFill>
                  <a:srgbClr val="006600"/>
                </a:solidFill>
              </a:rPr>
              <a:t>signup</a:t>
            </a:r>
          </a:p>
        </p:txBody>
      </p:sp>
    </p:spTree>
    <p:extLst>
      <p:ext uri="{BB962C8B-B14F-4D97-AF65-F5344CB8AC3E}">
        <p14:creationId xmlns:p14="http://schemas.microsoft.com/office/powerpoint/2010/main" val="345778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nodeType="clickEffect">
                                  <p:stCondLst>
                                    <p:cond delay="0"/>
                                  </p:stCondLst>
                                  <p:childTnLst>
                                    <p:animEffect transition="out" filter="blinds(horizontal)">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2"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3"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
            <a:ext cx="9144000" cy="792480"/>
          </a:xfrm>
          <a:solidFill>
            <a:schemeClr val="accent4">
              <a:lumMod val="20000"/>
              <a:lumOff val="80000"/>
            </a:schemeClr>
          </a:solidFill>
        </p:spPr>
        <p:txBody>
          <a:bodyPr/>
          <a:lstStyle/>
          <a:p>
            <a:pPr>
              <a:defRPr/>
            </a:pPr>
            <a:r>
              <a:rPr lang="en-US" dirty="0" smtClean="0"/>
              <a:t>JSP Code</a:t>
            </a:r>
            <a:endParaRPr lang="en-US" dirty="0"/>
          </a:p>
        </p:txBody>
      </p:sp>
      <p:sp>
        <p:nvSpPr>
          <p:cNvPr id="3" name="Slide Number Placeholder 2"/>
          <p:cNvSpPr>
            <a:spLocks noGrp="1"/>
          </p:cNvSpPr>
          <p:nvPr>
            <p:ph type="sldNum" sz="quarter" idx="10"/>
          </p:nvPr>
        </p:nvSpPr>
        <p:spPr/>
        <p:txBody>
          <a:bodyPr/>
          <a:lstStyle/>
          <a:p>
            <a:pPr>
              <a:defRPr/>
            </a:pPr>
            <a:fld id="{0729A714-4E24-4C68-A1C9-D8DC5BF9AECF}" type="slidenum">
              <a:rPr lang="en-US" smtClean="0"/>
              <a:pPr>
                <a:defRPr/>
              </a:pPr>
              <a:t>39</a:t>
            </a:fld>
            <a:endParaRPr lang="en-US" dirty="0"/>
          </a:p>
        </p:txBody>
      </p:sp>
      <p:sp>
        <p:nvSpPr>
          <p:cNvPr id="6" name="Text Box 4"/>
          <p:cNvSpPr txBox="1">
            <a:spLocks noChangeArrowheads="1"/>
          </p:cNvSpPr>
          <p:nvPr/>
        </p:nvSpPr>
        <p:spPr bwMode="auto">
          <a:xfrm>
            <a:off x="306266" y="2074863"/>
            <a:ext cx="8305800" cy="28305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n-US" sz="2500" i="0" dirty="0"/>
          </a:p>
          <a:p>
            <a:pPr>
              <a:defRPr/>
            </a:pPr>
            <a:r>
              <a:rPr lang="en-US" sz="2500" i="0" dirty="0"/>
              <a:t>&lt;h:commandButton value="Login" action=“</a:t>
            </a:r>
            <a:r>
              <a:rPr lang="en-US" sz="2500" b="1" i="0" dirty="0">
                <a:solidFill>
                  <a:srgbClr val="003399"/>
                </a:solidFill>
              </a:rPr>
              <a:t>success</a:t>
            </a:r>
            <a:r>
              <a:rPr lang="en-US" sz="2500" i="0" dirty="0"/>
              <a:t>"&gt;</a:t>
            </a:r>
          </a:p>
          <a:p>
            <a:pPr>
              <a:defRPr/>
            </a:pPr>
            <a:r>
              <a:rPr lang="en-US" sz="2500" i="0" dirty="0"/>
              <a:t>&lt;/h:commandButton&gt;</a:t>
            </a:r>
          </a:p>
          <a:p>
            <a:pPr>
              <a:defRPr/>
            </a:pPr>
            <a:r>
              <a:rPr lang="en-US" sz="2500" i="0" dirty="0"/>
              <a:t>&lt;h:commandLink action="</a:t>
            </a:r>
            <a:r>
              <a:rPr lang="en-US" sz="2500" b="1" i="0" dirty="0">
                <a:solidFill>
                  <a:srgbClr val="006600"/>
                </a:solidFill>
              </a:rPr>
              <a:t>signup</a:t>
            </a:r>
            <a:r>
              <a:rPr lang="en-US" sz="2500" i="0" dirty="0"/>
              <a:t>"&gt;</a:t>
            </a:r>
          </a:p>
          <a:p>
            <a:pPr>
              <a:defRPr/>
            </a:pPr>
            <a:r>
              <a:rPr lang="en-US" sz="2500" i="0" dirty="0"/>
              <a:t>	&lt;h:outputText value="Sign up"&gt;&lt;/h:outputText&gt;</a:t>
            </a:r>
          </a:p>
          <a:p>
            <a:pPr>
              <a:defRPr/>
            </a:pPr>
            <a:r>
              <a:rPr lang="en-US" sz="2500" i="0" dirty="0"/>
              <a:t>&lt;/h:commandLink&gt;</a:t>
            </a:r>
          </a:p>
        </p:txBody>
      </p:sp>
    </p:spTree>
    <p:extLst>
      <p:ext uri="{BB962C8B-B14F-4D97-AF65-F5344CB8AC3E}">
        <p14:creationId xmlns:p14="http://schemas.microsoft.com/office/powerpoint/2010/main" val="2800631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6" descr="J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1" name="Rectangle 27"/>
          <p:cNvSpPr>
            <a:spLocks noGrp="1" noChangeArrowheads="1"/>
          </p:cNvSpPr>
          <p:nvPr>
            <p:ph type="ctrTitle"/>
          </p:nvPr>
        </p:nvSpPr>
        <p:spPr>
          <a:xfrm>
            <a:off x="439615" y="733426"/>
            <a:ext cx="7772400" cy="1470025"/>
          </a:xfrm>
        </p:spPr>
        <p:txBody>
          <a:bodyPr/>
          <a:lstStyle/>
          <a:p>
            <a:pPr eaLnBrk="1" hangingPunct="1">
              <a:defRPr/>
            </a:pPr>
            <a:r>
              <a:rPr lang="en-US" dirty="0" smtClean="0"/>
              <a:t>UI Component Model</a:t>
            </a:r>
          </a:p>
        </p:txBody>
      </p:sp>
      <p:sp>
        <p:nvSpPr>
          <p:cNvPr id="10244" name="Rectangle 28"/>
          <p:cNvSpPr>
            <a:spLocks noChangeArrowheads="1"/>
          </p:cNvSpPr>
          <p:nvPr/>
        </p:nvSpPr>
        <p:spPr bwMode="auto">
          <a:xfrm>
            <a:off x="0" y="6527800"/>
            <a:ext cx="9144000" cy="330200"/>
          </a:xfrm>
          <a:prstGeom prst="rect">
            <a:avLst/>
          </a:prstGeom>
          <a:solidFill>
            <a:srgbClr val="000000">
              <a:alpha val="6117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73" name="Text Box 7"/>
          <p:cNvSpPr txBox="1">
            <a:spLocks noChangeArrowheads="1"/>
          </p:cNvSpPr>
          <p:nvPr/>
        </p:nvSpPr>
        <p:spPr bwMode="auto">
          <a:xfrm>
            <a:off x="0" y="6553201"/>
            <a:ext cx="2910254"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ER/CORP/CRS/ED113/003</a:t>
            </a:r>
          </a:p>
        </p:txBody>
      </p:sp>
      <p:sp>
        <p:nvSpPr>
          <p:cNvPr id="57374" name="Text Box 8"/>
          <p:cNvSpPr txBox="1">
            <a:spLocks noChangeArrowheads="1"/>
          </p:cNvSpPr>
          <p:nvPr/>
        </p:nvSpPr>
        <p:spPr bwMode="auto">
          <a:xfrm>
            <a:off x="3074378" y="6553201"/>
            <a:ext cx="2077915" cy="276225"/>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i="0" dirty="0">
                <a:solidFill>
                  <a:srgbClr val="FFFFCC"/>
                </a:solidFill>
                <a:latin typeface="Arial" charset="0"/>
              </a:rPr>
              <a:t>Ver. No.: 1.0</a:t>
            </a:r>
          </a:p>
        </p:txBody>
      </p:sp>
      <p:sp>
        <p:nvSpPr>
          <p:cNvPr id="11" name="Rectangle 6"/>
          <p:cNvSpPr>
            <a:spLocks noChangeArrowheads="1"/>
          </p:cNvSpPr>
          <p:nvPr/>
        </p:nvSpPr>
        <p:spPr bwMode="auto">
          <a:xfrm>
            <a:off x="6072554" y="6540501"/>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i="0" dirty="0">
                <a:solidFill>
                  <a:srgbClr val="FFFFCC"/>
                </a:solidFill>
                <a:latin typeface="Arial" charset="0"/>
              </a:rPr>
              <a:t>Copyright © 2008, Infosys Technologies Ltd.</a:t>
            </a:r>
          </a:p>
        </p:txBody>
      </p:sp>
      <p:sp>
        <p:nvSpPr>
          <p:cNvPr id="57376" name="Line 32"/>
          <p:cNvSpPr>
            <a:spLocks noChangeShapeType="1"/>
          </p:cNvSpPr>
          <p:nvPr/>
        </p:nvSpPr>
        <p:spPr bwMode="auto">
          <a:xfrm flipH="1" flipV="1">
            <a:off x="2379785" y="2946400"/>
            <a:ext cx="1359877" cy="7239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7" name="Line 33"/>
          <p:cNvSpPr>
            <a:spLocks noChangeShapeType="1"/>
          </p:cNvSpPr>
          <p:nvPr/>
        </p:nvSpPr>
        <p:spPr bwMode="auto">
          <a:xfrm rot="-1712662" flipH="1" flipV="1">
            <a:off x="5262197" y="3560763"/>
            <a:ext cx="1450731" cy="292100"/>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8" name="Line 34"/>
          <p:cNvSpPr>
            <a:spLocks noChangeShapeType="1"/>
          </p:cNvSpPr>
          <p:nvPr/>
        </p:nvSpPr>
        <p:spPr bwMode="auto">
          <a:xfrm rot="-1712662" flipH="1" flipV="1">
            <a:off x="5439508" y="4532314"/>
            <a:ext cx="520212" cy="623887"/>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9" name="Line 35"/>
          <p:cNvSpPr>
            <a:spLocks noChangeShapeType="1"/>
          </p:cNvSpPr>
          <p:nvPr/>
        </p:nvSpPr>
        <p:spPr bwMode="auto">
          <a:xfrm rot="-3535167" flipH="1" flipV="1">
            <a:off x="2777454" y="4928150"/>
            <a:ext cx="1147762" cy="489438"/>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0" name="Line 36"/>
          <p:cNvSpPr>
            <a:spLocks noChangeShapeType="1"/>
          </p:cNvSpPr>
          <p:nvPr/>
        </p:nvSpPr>
        <p:spPr bwMode="auto">
          <a:xfrm rot="-3763481" flipH="1" flipV="1">
            <a:off x="2698750" y="3901098"/>
            <a:ext cx="793750" cy="833804"/>
          </a:xfrm>
          <a:prstGeom prst="line">
            <a:avLst/>
          </a:prstGeom>
          <a:noFill/>
          <a:ln w="12700">
            <a:solidFill>
              <a:srgbClr val="66CC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81" name="Freeform 37"/>
          <p:cNvSpPr>
            <a:spLocks/>
          </p:cNvSpPr>
          <p:nvPr/>
        </p:nvSpPr>
        <p:spPr bwMode="auto">
          <a:xfrm>
            <a:off x="4847492" y="2401888"/>
            <a:ext cx="1359877" cy="1338262"/>
          </a:xfrm>
          <a:custGeom>
            <a:avLst/>
            <a:gdLst>
              <a:gd name="T0" fmla="*/ 0 w 928"/>
              <a:gd name="T1" fmla="*/ 2147483647 h 843"/>
              <a:gd name="T2" fmla="*/ 2147483647 w 928"/>
              <a:gd name="T3" fmla="*/ 2147483647 h 843"/>
              <a:gd name="T4" fmla="*/ 2147483647 w 928"/>
              <a:gd name="T5" fmla="*/ 2147483647 h 843"/>
              <a:gd name="T6" fmla="*/ 2147483647 w 928"/>
              <a:gd name="T7" fmla="*/ 2147483647 h 843"/>
              <a:gd name="T8" fmla="*/ 2147483647 w 928"/>
              <a:gd name="T9" fmla="*/ 2147483647 h 843"/>
              <a:gd name="T10" fmla="*/ 2147483647 w 928"/>
              <a:gd name="T11" fmla="*/ 2147483647 h 843"/>
              <a:gd name="T12" fmla="*/ 2147483647 w 928"/>
              <a:gd name="T13" fmla="*/ 2147483647 h 843"/>
              <a:gd name="T14" fmla="*/ 2147483647 w 928"/>
              <a:gd name="T15" fmla="*/ 2147483647 h 843"/>
              <a:gd name="T16" fmla="*/ 0 60000 65536"/>
              <a:gd name="T17" fmla="*/ 0 60000 65536"/>
              <a:gd name="T18" fmla="*/ 0 60000 65536"/>
              <a:gd name="T19" fmla="*/ 0 60000 65536"/>
              <a:gd name="T20" fmla="*/ 0 60000 65536"/>
              <a:gd name="T21" fmla="*/ 0 60000 65536"/>
              <a:gd name="T22" fmla="*/ 0 60000 65536"/>
              <a:gd name="T23" fmla="*/ 0 60000 65536"/>
              <a:gd name="T24" fmla="*/ 0 w 928"/>
              <a:gd name="T25" fmla="*/ 0 h 843"/>
              <a:gd name="T26" fmla="*/ 928 w 928"/>
              <a:gd name="T27" fmla="*/ 843 h 8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2" name="Freeform 38"/>
          <p:cNvSpPr>
            <a:spLocks/>
          </p:cNvSpPr>
          <p:nvPr/>
        </p:nvSpPr>
        <p:spPr bwMode="auto">
          <a:xfrm rot="513126">
            <a:off x="3143250" y="2584450"/>
            <a:ext cx="1170842" cy="552450"/>
          </a:xfrm>
          <a:custGeom>
            <a:avLst/>
            <a:gdLst>
              <a:gd name="T0" fmla="*/ 2147483647 w 935"/>
              <a:gd name="T1" fmla="*/ 0 h 364"/>
              <a:gd name="T2" fmla="*/ 2147483647 w 935"/>
              <a:gd name="T3" fmla="*/ 2147483647 h 364"/>
              <a:gd name="T4" fmla="*/ 2147483647 w 935"/>
              <a:gd name="T5" fmla="*/ 2147483647 h 364"/>
              <a:gd name="T6" fmla="*/ 2147483647 w 935"/>
              <a:gd name="T7" fmla="*/ 2147483647 h 364"/>
              <a:gd name="T8" fmla="*/ 2147483647 w 935"/>
              <a:gd name="T9" fmla="*/ 2147483647 h 364"/>
              <a:gd name="T10" fmla="*/ 0 60000 65536"/>
              <a:gd name="T11" fmla="*/ 0 60000 65536"/>
              <a:gd name="T12" fmla="*/ 0 60000 65536"/>
              <a:gd name="T13" fmla="*/ 0 60000 65536"/>
              <a:gd name="T14" fmla="*/ 0 60000 65536"/>
              <a:gd name="T15" fmla="*/ 0 w 935"/>
              <a:gd name="T16" fmla="*/ 0 h 364"/>
              <a:gd name="T17" fmla="*/ 935 w 935"/>
              <a:gd name="T18" fmla="*/ 364 h 364"/>
            </a:gdLst>
            <a:ahLst/>
            <a:cxnLst>
              <a:cxn ang="T10">
                <a:pos x="T0" y="T1"/>
              </a:cxn>
              <a:cxn ang="T11">
                <a:pos x="T2" y="T3"/>
              </a:cxn>
              <a:cxn ang="T12">
                <a:pos x="T4" y="T5"/>
              </a:cxn>
              <a:cxn ang="T13">
                <a:pos x="T6" y="T7"/>
              </a:cxn>
              <a:cxn ang="T14">
                <a:pos x="T8" y="T9"/>
              </a:cxn>
            </a:cxnLst>
            <a:rect l="T15" t="T16" r="T17" b="T18"/>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83" name="Freeform 39"/>
          <p:cNvSpPr>
            <a:spLocks/>
          </p:cNvSpPr>
          <p:nvPr/>
        </p:nvSpPr>
        <p:spPr bwMode="auto">
          <a:xfrm>
            <a:off x="3880338" y="5135563"/>
            <a:ext cx="674077" cy="385762"/>
          </a:xfrm>
          <a:custGeom>
            <a:avLst/>
            <a:gdLst>
              <a:gd name="T0" fmla="*/ 2147483647 w 644"/>
              <a:gd name="T1" fmla="*/ 2147483647 h 211"/>
              <a:gd name="T2" fmla="*/ 2147483647 w 644"/>
              <a:gd name="T3" fmla="*/ 2147483647 h 211"/>
              <a:gd name="T4" fmla="*/ 2147483647 w 644"/>
              <a:gd name="T5" fmla="*/ 2147483647 h 211"/>
              <a:gd name="T6" fmla="*/ 2147483647 w 644"/>
              <a:gd name="T7" fmla="*/ 2147483647 h 211"/>
              <a:gd name="T8" fmla="*/ 2147483647 w 644"/>
              <a:gd name="T9" fmla="*/ 2147483647 h 211"/>
              <a:gd name="T10" fmla="*/ 0 w 644"/>
              <a:gd name="T11" fmla="*/ 2147483647 h 211"/>
              <a:gd name="T12" fmla="*/ 0 60000 65536"/>
              <a:gd name="T13" fmla="*/ 0 60000 65536"/>
              <a:gd name="T14" fmla="*/ 0 60000 65536"/>
              <a:gd name="T15" fmla="*/ 0 60000 65536"/>
              <a:gd name="T16" fmla="*/ 0 60000 65536"/>
              <a:gd name="T17" fmla="*/ 0 60000 65536"/>
              <a:gd name="T18" fmla="*/ 0 w 644"/>
              <a:gd name="T19" fmla="*/ 0 h 211"/>
              <a:gd name="T20" fmla="*/ 644 w 644"/>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0256" name="Group 48"/>
          <p:cNvGrpSpPr>
            <a:grpSpLocks/>
          </p:cNvGrpSpPr>
          <p:nvPr/>
        </p:nvGrpSpPr>
        <p:grpSpPr bwMode="auto">
          <a:xfrm>
            <a:off x="7760677" y="241300"/>
            <a:ext cx="1034562" cy="414338"/>
            <a:chOff x="5296" y="152"/>
            <a:chExt cx="706" cy="261"/>
          </a:xfrm>
        </p:grpSpPr>
        <p:sp>
          <p:nvSpPr>
            <p:cNvPr id="10260" name="Freeform 41"/>
            <p:cNvSpPr>
              <a:spLocks noEditPoints="1"/>
            </p:cNvSpPr>
            <p:nvPr/>
          </p:nvSpPr>
          <p:spPr bwMode="auto">
            <a:xfrm>
              <a:off x="5959" y="152"/>
              <a:ext cx="43" cy="43"/>
            </a:xfrm>
            <a:custGeom>
              <a:avLst/>
              <a:gdLst>
                <a:gd name="T0" fmla="*/ 0 w 721"/>
                <a:gd name="T1" fmla="*/ 0 h 720"/>
                <a:gd name="T2" fmla="*/ 0 w 721"/>
                <a:gd name="T3" fmla="*/ 0 h 720"/>
                <a:gd name="T4" fmla="*/ 0 w 721"/>
                <a:gd name="T5" fmla="*/ 0 h 720"/>
                <a:gd name="T6" fmla="*/ 0 w 721"/>
                <a:gd name="T7" fmla="*/ 0 h 720"/>
                <a:gd name="T8" fmla="*/ 0 w 721"/>
                <a:gd name="T9" fmla="*/ 0 h 720"/>
                <a:gd name="T10" fmla="*/ 0 w 721"/>
                <a:gd name="T11" fmla="*/ 0 h 720"/>
                <a:gd name="T12" fmla="*/ 0 w 721"/>
                <a:gd name="T13" fmla="*/ 0 h 720"/>
                <a:gd name="T14" fmla="*/ 0 w 721"/>
                <a:gd name="T15" fmla="*/ 0 h 720"/>
                <a:gd name="T16" fmla="*/ 0 w 721"/>
                <a:gd name="T17" fmla="*/ 0 h 720"/>
                <a:gd name="T18" fmla="*/ 0 w 721"/>
                <a:gd name="T19" fmla="*/ 0 h 720"/>
                <a:gd name="T20" fmla="*/ 0 w 721"/>
                <a:gd name="T21" fmla="*/ 0 h 720"/>
                <a:gd name="T22" fmla="*/ 0 w 721"/>
                <a:gd name="T23" fmla="*/ 0 h 720"/>
                <a:gd name="T24" fmla="*/ 0 w 721"/>
                <a:gd name="T25" fmla="*/ 0 h 720"/>
                <a:gd name="T26" fmla="*/ 0 w 721"/>
                <a:gd name="T27" fmla="*/ 0 h 720"/>
                <a:gd name="T28" fmla="*/ 0 w 721"/>
                <a:gd name="T29" fmla="*/ 0 h 720"/>
                <a:gd name="T30" fmla="*/ 0 w 721"/>
                <a:gd name="T31" fmla="*/ 0 h 720"/>
                <a:gd name="T32" fmla="*/ 0 w 721"/>
                <a:gd name="T33" fmla="*/ 0 h 720"/>
                <a:gd name="T34" fmla="*/ 0 w 721"/>
                <a:gd name="T35" fmla="*/ 0 h 720"/>
                <a:gd name="T36" fmla="*/ 0 w 721"/>
                <a:gd name="T37" fmla="*/ 0 h 720"/>
                <a:gd name="T38" fmla="*/ 0 w 721"/>
                <a:gd name="T39" fmla="*/ 0 h 720"/>
                <a:gd name="T40" fmla="*/ 0 w 721"/>
                <a:gd name="T41" fmla="*/ 0 h 720"/>
                <a:gd name="T42" fmla="*/ 0 w 721"/>
                <a:gd name="T43" fmla="*/ 0 h 720"/>
                <a:gd name="T44" fmla="*/ 0 w 721"/>
                <a:gd name="T45" fmla="*/ 0 h 720"/>
                <a:gd name="T46" fmla="*/ 0 w 721"/>
                <a:gd name="T47" fmla="*/ 0 h 720"/>
                <a:gd name="T48" fmla="*/ 0 w 721"/>
                <a:gd name="T49" fmla="*/ 0 h 720"/>
                <a:gd name="T50" fmla="*/ 0 w 721"/>
                <a:gd name="T51" fmla="*/ 0 h 720"/>
                <a:gd name="T52" fmla="*/ 0 w 721"/>
                <a:gd name="T53" fmla="*/ 0 h 720"/>
                <a:gd name="T54" fmla="*/ 0 w 721"/>
                <a:gd name="T55" fmla="*/ 0 h 720"/>
                <a:gd name="T56" fmla="*/ 0 w 721"/>
                <a:gd name="T57" fmla="*/ 0 h 720"/>
                <a:gd name="T58" fmla="*/ 0 w 721"/>
                <a:gd name="T59" fmla="*/ 0 h 720"/>
                <a:gd name="T60" fmla="*/ 0 w 721"/>
                <a:gd name="T61" fmla="*/ 0 h 720"/>
                <a:gd name="T62" fmla="*/ 0 w 721"/>
                <a:gd name="T63" fmla="*/ 0 h 720"/>
                <a:gd name="T64" fmla="*/ 0 w 721"/>
                <a:gd name="T65" fmla="*/ 0 h 720"/>
                <a:gd name="T66" fmla="*/ 0 w 721"/>
                <a:gd name="T67" fmla="*/ 0 h 720"/>
                <a:gd name="T68" fmla="*/ 0 w 721"/>
                <a:gd name="T69" fmla="*/ 0 h 720"/>
                <a:gd name="T70" fmla="*/ 0 w 721"/>
                <a:gd name="T71" fmla="*/ 0 h 720"/>
                <a:gd name="T72" fmla="*/ 0 w 721"/>
                <a:gd name="T73" fmla="*/ 0 h 720"/>
                <a:gd name="T74" fmla="*/ 0 w 721"/>
                <a:gd name="T75" fmla="*/ 0 h 720"/>
                <a:gd name="T76" fmla="*/ 0 w 721"/>
                <a:gd name="T77" fmla="*/ 0 h 720"/>
                <a:gd name="T78" fmla="*/ 0 w 721"/>
                <a:gd name="T79" fmla="*/ 0 h 720"/>
                <a:gd name="T80" fmla="*/ 0 w 721"/>
                <a:gd name="T81" fmla="*/ 0 h 720"/>
                <a:gd name="T82" fmla="*/ 0 w 721"/>
                <a:gd name="T83" fmla="*/ 0 h 720"/>
                <a:gd name="T84" fmla="*/ 0 w 721"/>
                <a:gd name="T85" fmla="*/ 0 h 720"/>
                <a:gd name="T86" fmla="*/ 0 w 721"/>
                <a:gd name="T87" fmla="*/ 0 h 720"/>
                <a:gd name="T88" fmla="*/ 0 w 721"/>
                <a:gd name="T89" fmla="*/ 0 h 720"/>
                <a:gd name="T90" fmla="*/ 0 w 721"/>
                <a:gd name="T91" fmla="*/ 0 h 720"/>
                <a:gd name="T92" fmla="*/ 0 w 721"/>
                <a:gd name="T93" fmla="*/ 0 h 720"/>
                <a:gd name="T94" fmla="*/ 0 w 721"/>
                <a:gd name="T95" fmla="*/ 0 h 720"/>
                <a:gd name="T96" fmla="*/ 0 w 721"/>
                <a:gd name="T97" fmla="*/ 0 h 720"/>
                <a:gd name="T98" fmla="*/ 0 w 721"/>
                <a:gd name="T99" fmla="*/ 0 h 720"/>
                <a:gd name="T100" fmla="*/ 0 w 721"/>
                <a:gd name="T101" fmla="*/ 0 h 720"/>
                <a:gd name="T102" fmla="*/ 0 w 721"/>
                <a:gd name="T103" fmla="*/ 0 h 720"/>
                <a:gd name="T104" fmla="*/ 0 w 721"/>
                <a:gd name="T105" fmla="*/ 0 h 720"/>
                <a:gd name="T106" fmla="*/ 0 w 721"/>
                <a:gd name="T107" fmla="*/ 0 h 7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21"/>
                <a:gd name="T163" fmla="*/ 0 h 720"/>
                <a:gd name="T164" fmla="*/ 721 w 721"/>
                <a:gd name="T165" fmla="*/ 720 h 7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1" name="Freeform 42"/>
            <p:cNvSpPr>
              <a:spLocks/>
            </p:cNvSpPr>
            <p:nvPr/>
          </p:nvSpPr>
          <p:spPr bwMode="auto">
            <a:xfrm>
              <a:off x="5296" y="157"/>
              <a:ext cx="25" cy="210"/>
            </a:xfrm>
            <a:custGeom>
              <a:avLst/>
              <a:gdLst>
                <a:gd name="T0" fmla="*/ 0 w 426"/>
                <a:gd name="T1" fmla="*/ 0 h 3541"/>
                <a:gd name="T2" fmla="*/ 0 w 426"/>
                <a:gd name="T3" fmla="*/ 0 h 3541"/>
                <a:gd name="T4" fmla="*/ 0 w 426"/>
                <a:gd name="T5" fmla="*/ 0 h 3541"/>
                <a:gd name="T6" fmla="*/ 0 w 426"/>
                <a:gd name="T7" fmla="*/ 0 h 3541"/>
                <a:gd name="T8" fmla="*/ 0 w 426"/>
                <a:gd name="T9" fmla="*/ 0 h 3541"/>
                <a:gd name="T10" fmla="*/ 0 w 426"/>
                <a:gd name="T11" fmla="*/ 0 h 3541"/>
                <a:gd name="T12" fmla="*/ 0 w 426"/>
                <a:gd name="T13" fmla="*/ 0 h 3541"/>
                <a:gd name="T14" fmla="*/ 0 w 426"/>
                <a:gd name="T15" fmla="*/ 0 h 3541"/>
                <a:gd name="T16" fmla="*/ 0 w 426"/>
                <a:gd name="T17" fmla="*/ 0 h 3541"/>
                <a:gd name="T18" fmla="*/ 0 w 426"/>
                <a:gd name="T19" fmla="*/ 0 h 3541"/>
                <a:gd name="T20" fmla="*/ 0 w 426"/>
                <a:gd name="T21" fmla="*/ 0 h 3541"/>
                <a:gd name="T22" fmla="*/ 0 w 426"/>
                <a:gd name="T23" fmla="*/ 0 h 3541"/>
                <a:gd name="T24" fmla="*/ 0 w 426"/>
                <a:gd name="T25" fmla="*/ 0 h 35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6"/>
                <a:gd name="T40" fmla="*/ 0 h 3541"/>
                <a:gd name="T41" fmla="*/ 426 w 426"/>
                <a:gd name="T42" fmla="*/ 3541 h 35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2" name="Freeform 43"/>
            <p:cNvSpPr>
              <a:spLocks noEditPoints="1"/>
            </p:cNvSpPr>
            <p:nvPr/>
          </p:nvSpPr>
          <p:spPr bwMode="auto">
            <a:xfrm>
              <a:off x="5467" y="157"/>
              <a:ext cx="487" cy="256"/>
            </a:xfrm>
            <a:custGeom>
              <a:avLst/>
              <a:gdLst>
                <a:gd name="T0" fmla="*/ 0 w 8214"/>
                <a:gd name="T1" fmla="*/ 0 h 4317"/>
                <a:gd name="T2" fmla="*/ 0 w 8214"/>
                <a:gd name="T3" fmla="*/ 0 h 4317"/>
                <a:gd name="T4" fmla="*/ 0 w 8214"/>
                <a:gd name="T5" fmla="*/ 0 h 4317"/>
                <a:gd name="T6" fmla="*/ 0 w 8214"/>
                <a:gd name="T7" fmla="*/ 0 h 4317"/>
                <a:gd name="T8" fmla="*/ 0 w 8214"/>
                <a:gd name="T9" fmla="*/ 0 h 4317"/>
                <a:gd name="T10" fmla="*/ 0 w 8214"/>
                <a:gd name="T11" fmla="*/ 0 h 4317"/>
                <a:gd name="T12" fmla="*/ 0 w 8214"/>
                <a:gd name="T13" fmla="*/ 0 h 4317"/>
                <a:gd name="T14" fmla="*/ 0 w 8214"/>
                <a:gd name="T15" fmla="*/ 0 h 4317"/>
                <a:gd name="T16" fmla="*/ 0 w 8214"/>
                <a:gd name="T17" fmla="*/ 0 h 4317"/>
                <a:gd name="T18" fmla="*/ 0 w 8214"/>
                <a:gd name="T19" fmla="*/ 0 h 4317"/>
                <a:gd name="T20" fmla="*/ 0 w 8214"/>
                <a:gd name="T21" fmla="*/ 0 h 4317"/>
                <a:gd name="T22" fmla="*/ 0 w 8214"/>
                <a:gd name="T23" fmla="*/ 0 h 4317"/>
                <a:gd name="T24" fmla="*/ 0 w 8214"/>
                <a:gd name="T25" fmla="*/ 0 h 4317"/>
                <a:gd name="T26" fmla="*/ 0 w 8214"/>
                <a:gd name="T27" fmla="*/ 0 h 4317"/>
                <a:gd name="T28" fmla="*/ 0 w 8214"/>
                <a:gd name="T29" fmla="*/ 0 h 4317"/>
                <a:gd name="T30" fmla="*/ 0 w 8214"/>
                <a:gd name="T31" fmla="*/ 0 h 4317"/>
                <a:gd name="T32" fmla="*/ 0 w 8214"/>
                <a:gd name="T33" fmla="*/ 0 h 4317"/>
                <a:gd name="T34" fmla="*/ 0 w 8214"/>
                <a:gd name="T35" fmla="*/ 0 h 4317"/>
                <a:gd name="T36" fmla="*/ 0 w 8214"/>
                <a:gd name="T37" fmla="*/ 0 h 4317"/>
                <a:gd name="T38" fmla="*/ 0 w 8214"/>
                <a:gd name="T39" fmla="*/ 0 h 4317"/>
                <a:gd name="T40" fmla="*/ 0 w 8214"/>
                <a:gd name="T41" fmla="*/ 0 h 4317"/>
                <a:gd name="T42" fmla="*/ 0 w 8214"/>
                <a:gd name="T43" fmla="*/ 0 h 4317"/>
                <a:gd name="T44" fmla="*/ 0 w 8214"/>
                <a:gd name="T45" fmla="*/ 0 h 4317"/>
                <a:gd name="T46" fmla="*/ 0 w 8214"/>
                <a:gd name="T47" fmla="*/ 0 h 4317"/>
                <a:gd name="T48" fmla="*/ 0 w 8214"/>
                <a:gd name="T49" fmla="*/ 0 h 4317"/>
                <a:gd name="T50" fmla="*/ 0 w 8214"/>
                <a:gd name="T51" fmla="*/ 0 h 4317"/>
                <a:gd name="T52" fmla="*/ 0 w 8214"/>
                <a:gd name="T53" fmla="*/ 0 h 4317"/>
                <a:gd name="T54" fmla="*/ 0 w 8214"/>
                <a:gd name="T55" fmla="*/ 0 h 4317"/>
                <a:gd name="T56" fmla="*/ 0 w 8214"/>
                <a:gd name="T57" fmla="*/ 0 h 4317"/>
                <a:gd name="T58" fmla="*/ 0 w 8214"/>
                <a:gd name="T59" fmla="*/ 0 h 4317"/>
                <a:gd name="T60" fmla="*/ 0 w 8214"/>
                <a:gd name="T61" fmla="*/ 0 h 4317"/>
                <a:gd name="T62" fmla="*/ 0 w 8214"/>
                <a:gd name="T63" fmla="*/ 0 h 4317"/>
                <a:gd name="T64" fmla="*/ 0 w 8214"/>
                <a:gd name="T65" fmla="*/ 0 h 4317"/>
                <a:gd name="T66" fmla="*/ 0 w 8214"/>
                <a:gd name="T67" fmla="*/ 0 h 4317"/>
                <a:gd name="T68" fmla="*/ 0 w 8214"/>
                <a:gd name="T69" fmla="*/ 0 h 4317"/>
                <a:gd name="T70" fmla="*/ 0 w 8214"/>
                <a:gd name="T71" fmla="*/ 0 h 4317"/>
                <a:gd name="T72" fmla="*/ 0 w 8214"/>
                <a:gd name="T73" fmla="*/ 0 h 4317"/>
                <a:gd name="T74" fmla="*/ 0 w 8214"/>
                <a:gd name="T75" fmla="*/ 0 h 4317"/>
                <a:gd name="T76" fmla="*/ 0 w 8214"/>
                <a:gd name="T77" fmla="*/ 0 h 4317"/>
                <a:gd name="T78" fmla="*/ 0 w 8214"/>
                <a:gd name="T79" fmla="*/ 0 h 4317"/>
                <a:gd name="T80" fmla="*/ 0 w 8214"/>
                <a:gd name="T81" fmla="*/ 0 h 4317"/>
                <a:gd name="T82" fmla="*/ 0 w 8214"/>
                <a:gd name="T83" fmla="*/ 0 h 4317"/>
                <a:gd name="T84" fmla="*/ 0 w 8214"/>
                <a:gd name="T85" fmla="*/ 0 h 4317"/>
                <a:gd name="T86" fmla="*/ 0 w 8214"/>
                <a:gd name="T87" fmla="*/ 0 h 4317"/>
                <a:gd name="T88" fmla="*/ 0 w 8214"/>
                <a:gd name="T89" fmla="*/ 0 h 4317"/>
                <a:gd name="T90" fmla="*/ 0 w 8214"/>
                <a:gd name="T91" fmla="*/ 0 h 4317"/>
                <a:gd name="T92" fmla="*/ 0 w 8214"/>
                <a:gd name="T93" fmla="*/ 0 h 4317"/>
                <a:gd name="T94" fmla="*/ 0 w 8214"/>
                <a:gd name="T95" fmla="*/ 0 h 4317"/>
                <a:gd name="T96" fmla="*/ 0 w 8214"/>
                <a:gd name="T97" fmla="*/ 0 h 4317"/>
                <a:gd name="T98" fmla="*/ 0 w 8214"/>
                <a:gd name="T99" fmla="*/ 0 h 4317"/>
                <a:gd name="T100" fmla="*/ 0 w 8214"/>
                <a:gd name="T101" fmla="*/ 0 h 4317"/>
                <a:gd name="T102" fmla="*/ 0 w 8214"/>
                <a:gd name="T103" fmla="*/ 0 h 4317"/>
                <a:gd name="T104" fmla="*/ 0 w 8214"/>
                <a:gd name="T105" fmla="*/ 0 h 4317"/>
                <a:gd name="T106" fmla="*/ 0 w 8214"/>
                <a:gd name="T107" fmla="*/ 0 h 4317"/>
                <a:gd name="T108" fmla="*/ 0 w 8214"/>
                <a:gd name="T109" fmla="*/ 0 h 4317"/>
                <a:gd name="T110" fmla="*/ 0 w 8214"/>
                <a:gd name="T111" fmla="*/ 0 h 4317"/>
                <a:gd name="T112" fmla="*/ 0 w 8214"/>
                <a:gd name="T113" fmla="*/ 0 h 4317"/>
                <a:gd name="T114" fmla="*/ 0 w 8214"/>
                <a:gd name="T115" fmla="*/ 0 h 4317"/>
                <a:gd name="T116" fmla="*/ 0 w 8214"/>
                <a:gd name="T117" fmla="*/ 0 h 4317"/>
                <a:gd name="T118" fmla="*/ 0 w 8214"/>
                <a:gd name="T119" fmla="*/ 0 h 4317"/>
                <a:gd name="T120" fmla="*/ 0 w 8214"/>
                <a:gd name="T121" fmla="*/ 0 h 4317"/>
                <a:gd name="T122" fmla="*/ 0 w 8214"/>
                <a:gd name="T123" fmla="*/ 0 h 43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14"/>
                <a:gd name="T187" fmla="*/ 0 h 4317"/>
                <a:gd name="T188" fmla="*/ 8214 w 8214"/>
                <a:gd name="T189" fmla="*/ 4317 h 43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3" name="Freeform 44"/>
            <p:cNvSpPr>
              <a:spLocks/>
            </p:cNvSpPr>
            <p:nvPr/>
          </p:nvSpPr>
          <p:spPr bwMode="auto">
            <a:xfrm>
              <a:off x="5346" y="205"/>
              <a:ext cx="117" cy="162"/>
            </a:xfrm>
            <a:custGeom>
              <a:avLst/>
              <a:gdLst>
                <a:gd name="T0" fmla="*/ 0 w 1975"/>
                <a:gd name="T1" fmla="*/ 0 h 2747"/>
                <a:gd name="T2" fmla="*/ 0 w 1975"/>
                <a:gd name="T3" fmla="*/ 0 h 2747"/>
                <a:gd name="T4" fmla="*/ 0 w 1975"/>
                <a:gd name="T5" fmla="*/ 0 h 2747"/>
                <a:gd name="T6" fmla="*/ 0 w 1975"/>
                <a:gd name="T7" fmla="*/ 0 h 2747"/>
                <a:gd name="T8" fmla="*/ 0 w 1975"/>
                <a:gd name="T9" fmla="*/ 0 h 2747"/>
                <a:gd name="T10" fmla="*/ 0 w 1975"/>
                <a:gd name="T11" fmla="*/ 0 h 2747"/>
                <a:gd name="T12" fmla="*/ 0 w 1975"/>
                <a:gd name="T13" fmla="*/ 0 h 2747"/>
                <a:gd name="T14" fmla="*/ 0 w 1975"/>
                <a:gd name="T15" fmla="*/ 0 h 2747"/>
                <a:gd name="T16" fmla="*/ 0 w 1975"/>
                <a:gd name="T17" fmla="*/ 0 h 2747"/>
                <a:gd name="T18" fmla="*/ 0 w 1975"/>
                <a:gd name="T19" fmla="*/ 0 h 2747"/>
                <a:gd name="T20" fmla="*/ 0 w 1975"/>
                <a:gd name="T21" fmla="*/ 0 h 2747"/>
                <a:gd name="T22" fmla="*/ 0 w 1975"/>
                <a:gd name="T23" fmla="*/ 0 h 2747"/>
                <a:gd name="T24" fmla="*/ 0 w 1975"/>
                <a:gd name="T25" fmla="*/ 0 h 2747"/>
                <a:gd name="T26" fmla="*/ 0 w 1975"/>
                <a:gd name="T27" fmla="*/ 0 h 2747"/>
                <a:gd name="T28" fmla="*/ 0 w 1975"/>
                <a:gd name="T29" fmla="*/ 0 h 2747"/>
                <a:gd name="T30" fmla="*/ 0 w 1975"/>
                <a:gd name="T31" fmla="*/ 0 h 2747"/>
                <a:gd name="T32" fmla="*/ 0 w 1975"/>
                <a:gd name="T33" fmla="*/ 0 h 2747"/>
                <a:gd name="T34" fmla="*/ 0 w 1975"/>
                <a:gd name="T35" fmla="*/ 0 h 2747"/>
                <a:gd name="T36" fmla="*/ 0 w 1975"/>
                <a:gd name="T37" fmla="*/ 0 h 2747"/>
                <a:gd name="T38" fmla="*/ 0 w 1975"/>
                <a:gd name="T39" fmla="*/ 0 h 2747"/>
                <a:gd name="T40" fmla="*/ 0 w 1975"/>
                <a:gd name="T41" fmla="*/ 0 h 2747"/>
                <a:gd name="T42" fmla="*/ 0 w 1975"/>
                <a:gd name="T43" fmla="*/ 0 h 2747"/>
                <a:gd name="T44" fmla="*/ 0 w 1975"/>
                <a:gd name="T45" fmla="*/ 0 h 2747"/>
                <a:gd name="T46" fmla="*/ 0 w 1975"/>
                <a:gd name="T47" fmla="*/ 0 h 2747"/>
                <a:gd name="T48" fmla="*/ 0 w 1975"/>
                <a:gd name="T49" fmla="*/ 0 h 2747"/>
                <a:gd name="T50" fmla="*/ 0 w 1975"/>
                <a:gd name="T51" fmla="*/ 0 h 2747"/>
                <a:gd name="T52" fmla="*/ 0 w 1975"/>
                <a:gd name="T53" fmla="*/ 0 h 2747"/>
                <a:gd name="T54" fmla="*/ 0 w 1975"/>
                <a:gd name="T55" fmla="*/ 0 h 2747"/>
                <a:gd name="T56" fmla="*/ 0 w 1975"/>
                <a:gd name="T57" fmla="*/ 0 h 2747"/>
                <a:gd name="T58" fmla="*/ 0 w 1975"/>
                <a:gd name="T59" fmla="*/ 0 h 2747"/>
                <a:gd name="T60" fmla="*/ 0 w 1975"/>
                <a:gd name="T61" fmla="*/ 0 h 2747"/>
                <a:gd name="T62" fmla="*/ 0 w 1975"/>
                <a:gd name="T63" fmla="*/ 0 h 2747"/>
                <a:gd name="T64" fmla="*/ 0 w 1975"/>
                <a:gd name="T65" fmla="*/ 0 h 2747"/>
                <a:gd name="T66" fmla="*/ 0 w 1975"/>
                <a:gd name="T67" fmla="*/ 0 h 2747"/>
                <a:gd name="T68" fmla="*/ 0 w 1975"/>
                <a:gd name="T69" fmla="*/ 0 h 2747"/>
                <a:gd name="T70" fmla="*/ 0 w 1975"/>
                <a:gd name="T71" fmla="*/ 0 h 2747"/>
                <a:gd name="T72" fmla="*/ 0 w 1975"/>
                <a:gd name="T73" fmla="*/ 0 h 2747"/>
                <a:gd name="T74" fmla="*/ 0 w 1975"/>
                <a:gd name="T75" fmla="*/ 0 h 2747"/>
                <a:gd name="T76" fmla="*/ 0 w 1975"/>
                <a:gd name="T77" fmla="*/ 0 h 2747"/>
                <a:gd name="T78" fmla="*/ 0 w 1975"/>
                <a:gd name="T79" fmla="*/ 0 h 2747"/>
                <a:gd name="T80" fmla="*/ 0 w 1975"/>
                <a:gd name="T81" fmla="*/ 0 h 2747"/>
                <a:gd name="T82" fmla="*/ 0 w 1975"/>
                <a:gd name="T83" fmla="*/ 0 h 2747"/>
                <a:gd name="T84" fmla="*/ 0 w 1975"/>
                <a:gd name="T85" fmla="*/ 0 h 2747"/>
                <a:gd name="T86" fmla="*/ 0 w 1975"/>
                <a:gd name="T87" fmla="*/ 0 h 2747"/>
                <a:gd name="T88" fmla="*/ 0 w 1975"/>
                <a:gd name="T89" fmla="*/ 0 h 2747"/>
                <a:gd name="T90" fmla="*/ 0 w 1975"/>
                <a:gd name="T91" fmla="*/ 0 h 2747"/>
                <a:gd name="T92" fmla="*/ 0 w 1975"/>
                <a:gd name="T93" fmla="*/ 0 h 2747"/>
                <a:gd name="T94" fmla="*/ 0 w 1975"/>
                <a:gd name="T95" fmla="*/ 0 h 2747"/>
                <a:gd name="T96" fmla="*/ 0 w 1975"/>
                <a:gd name="T97" fmla="*/ 0 h 274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75"/>
                <a:gd name="T148" fmla="*/ 0 h 2747"/>
                <a:gd name="T149" fmla="*/ 1975 w 1975"/>
                <a:gd name="T150" fmla="*/ 2747 h 274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7389" name="Text Box 45"/>
          <p:cNvSpPr txBox="1">
            <a:spLocks noChangeArrowheads="1"/>
          </p:cNvSpPr>
          <p:nvPr/>
        </p:nvSpPr>
        <p:spPr bwMode="auto">
          <a:xfrm>
            <a:off x="211015" y="76201"/>
            <a:ext cx="63539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1600" b="1" i="0">
                <a:solidFill>
                  <a:srgbClr val="FF9900"/>
                </a:solidFill>
              </a:rPr>
              <a:t>Education and Research</a:t>
            </a:r>
            <a:r>
              <a:rPr lang="en-US" sz="1600" b="1" i="0">
                <a:solidFill>
                  <a:srgbClr val="66CCFF"/>
                </a:solidFill>
              </a:rPr>
              <a:t> </a:t>
            </a:r>
          </a:p>
          <a:p>
            <a:pPr eaLnBrk="1" hangingPunct="1"/>
            <a:r>
              <a:rPr lang="en-US" sz="1200">
                <a:solidFill>
                  <a:srgbClr val="FFFF66"/>
                </a:solidFill>
              </a:rPr>
              <a:t>We enable you to leverage knowledge anytime, anywhere!</a:t>
            </a:r>
          </a:p>
        </p:txBody>
      </p:sp>
      <p:sp>
        <p:nvSpPr>
          <p:cNvPr id="10258" name="Text Box 46"/>
          <p:cNvSpPr txBox="1">
            <a:spLocks noChangeArrowheads="1"/>
          </p:cNvSpPr>
          <p:nvPr/>
        </p:nvSpPr>
        <p:spPr bwMode="auto">
          <a:xfrm>
            <a:off x="433754" y="2413001"/>
            <a:ext cx="484163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spcBef>
                <a:spcPct val="50000"/>
              </a:spcBef>
            </a:pPr>
            <a:endParaRPr lang="en-US"/>
          </a:p>
        </p:txBody>
      </p:sp>
      <p:sp>
        <p:nvSpPr>
          <p:cNvPr id="24" name="TextBox 23"/>
          <p:cNvSpPr txBox="1"/>
          <p:nvPr/>
        </p:nvSpPr>
        <p:spPr>
          <a:xfrm>
            <a:off x="5092212" y="6581776"/>
            <a:ext cx="1113692" cy="276225"/>
          </a:xfrm>
          <a:prstGeom prst="rect">
            <a:avLst/>
          </a:prstGeom>
          <a:noFill/>
        </p:spPr>
        <p:txBody>
          <a:bodyPr>
            <a:spAutoFit/>
          </a:bodyPr>
          <a:lstStyle/>
          <a:p>
            <a:pPr>
              <a:defRPr/>
            </a:pPr>
            <a:r>
              <a:rPr lang="en-US" sz="1200" i="0" dirty="0">
                <a:solidFill>
                  <a:schemeClr val="accent3"/>
                </a:solidFill>
                <a:latin typeface="Arial" charset="0"/>
              </a:rPr>
              <a:t>Confidential</a:t>
            </a:r>
          </a:p>
        </p:txBody>
      </p:sp>
    </p:spTree>
    <p:extLst>
      <p:ext uri="{BB962C8B-B14F-4D97-AF65-F5344CB8AC3E}">
        <p14:creationId xmlns:p14="http://schemas.microsoft.com/office/powerpoint/2010/main" val="2439481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wipe(down)">
                                      <p:cBhvr>
                                        <p:cTn id="7" dur="3000"/>
                                        <p:tgtEl>
                                          <p:spTgt spid="57376"/>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57378"/>
                                        </p:tgtEl>
                                        <p:attrNameLst>
                                          <p:attrName>style.visibility</p:attrName>
                                        </p:attrNameLst>
                                      </p:cBhvr>
                                      <p:to>
                                        <p:strVal val="visible"/>
                                      </p:to>
                                    </p:set>
                                    <p:animEffect transition="in" filter="wipe(up)">
                                      <p:cBhvr>
                                        <p:cTn id="10" dur="3000"/>
                                        <p:tgtEl>
                                          <p:spTgt spid="57378"/>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57382"/>
                                        </p:tgtEl>
                                        <p:attrNameLst>
                                          <p:attrName>style.visibility</p:attrName>
                                        </p:attrNameLst>
                                      </p:cBhvr>
                                      <p:to>
                                        <p:strVal val="visible"/>
                                      </p:to>
                                    </p:set>
                                    <p:animEffect transition="in" filter="wipe(right)">
                                      <p:cBhvr>
                                        <p:cTn id="13" dur="5000"/>
                                        <p:tgtEl>
                                          <p:spTgt spid="57382"/>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57377"/>
                                        </p:tgtEl>
                                        <p:attrNameLst>
                                          <p:attrName>style.visibility</p:attrName>
                                        </p:attrNameLst>
                                      </p:cBhvr>
                                      <p:to>
                                        <p:strVal val="visible"/>
                                      </p:to>
                                    </p:set>
                                    <p:animEffect transition="in" filter="wipe(down)">
                                      <p:cBhvr>
                                        <p:cTn id="16" dur="3000"/>
                                        <p:tgtEl>
                                          <p:spTgt spid="57377"/>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57383"/>
                                        </p:tgtEl>
                                        <p:attrNameLst>
                                          <p:attrName>style.visibility</p:attrName>
                                        </p:attrNameLst>
                                      </p:cBhvr>
                                      <p:to>
                                        <p:strVal val="visible"/>
                                      </p:to>
                                    </p:set>
                                    <p:animEffect transition="in" filter="wipe(right)">
                                      <p:cBhvr>
                                        <p:cTn id="19" dur="3000"/>
                                        <p:tgtEl>
                                          <p:spTgt spid="57383"/>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57379"/>
                                        </p:tgtEl>
                                        <p:attrNameLst>
                                          <p:attrName>style.visibility</p:attrName>
                                        </p:attrNameLst>
                                      </p:cBhvr>
                                      <p:to>
                                        <p:strVal val="visible"/>
                                      </p:to>
                                    </p:set>
                                    <p:animEffect transition="in" filter="wipe(up)">
                                      <p:cBhvr>
                                        <p:cTn id="22" dur="3000"/>
                                        <p:tgtEl>
                                          <p:spTgt spid="57379"/>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57380"/>
                                        </p:tgtEl>
                                        <p:attrNameLst>
                                          <p:attrName>style.visibility</p:attrName>
                                        </p:attrNameLst>
                                      </p:cBhvr>
                                      <p:to>
                                        <p:strVal val="visible"/>
                                      </p:to>
                                    </p:set>
                                    <p:animEffect transition="in" filter="wipe(up)">
                                      <p:cBhvr>
                                        <p:cTn id="25" dur="5000"/>
                                        <p:tgtEl>
                                          <p:spTgt spid="57380"/>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57381"/>
                                        </p:tgtEl>
                                        <p:attrNameLst>
                                          <p:attrName>style.visibility</p:attrName>
                                        </p:attrNameLst>
                                      </p:cBhvr>
                                      <p:to>
                                        <p:strVal val="visible"/>
                                      </p:to>
                                    </p:set>
                                    <p:animEffect transition="in" filter="wipe(down)">
                                      <p:cBhvr>
                                        <p:cTn id="28" dur="5000"/>
                                        <p:tgtEl>
                                          <p:spTgt spid="57381"/>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57389">
                                            <p:txEl>
                                              <p:pRg st="0" end="0"/>
                                            </p:txEl>
                                          </p:spTgt>
                                        </p:tgtEl>
                                      </p:cBhvr>
                                      <p:to x="80000" y="100000"/>
                                    </p:animScale>
                                    <p:anim by="(#ppt_w*0.10)" calcmode="lin" valueType="num">
                                      <p:cBhvr>
                                        <p:cTn id="31" dur="250" autoRev="1" fill="hold">
                                          <p:stCondLst>
                                            <p:cond delay="0"/>
                                          </p:stCondLst>
                                        </p:cTn>
                                        <p:tgtEl>
                                          <p:spTgt spid="57389">
                                            <p:txEl>
                                              <p:pRg st="0" end="0"/>
                                            </p:txEl>
                                          </p:spTgt>
                                        </p:tgtEl>
                                        <p:attrNameLst>
                                          <p:attrName>ppt_x</p:attrName>
                                        </p:attrNameLst>
                                      </p:cBhvr>
                                    </p:anim>
                                    <p:anim by="(-#ppt_w*0.10)" calcmode="lin" valueType="num">
                                      <p:cBhvr>
                                        <p:cTn id="32" dur="250" autoRev="1" fill="hold">
                                          <p:stCondLst>
                                            <p:cond delay="0"/>
                                          </p:stCondLst>
                                        </p:cTn>
                                        <p:tgtEl>
                                          <p:spTgt spid="57389">
                                            <p:txEl>
                                              <p:pRg st="0" end="0"/>
                                            </p:txEl>
                                          </p:spTgt>
                                        </p:tgtEl>
                                        <p:attrNameLst>
                                          <p:attrName>ppt_y</p:attrName>
                                        </p:attrNameLst>
                                      </p:cBhvr>
                                    </p:anim>
                                    <p:animRot by="-480000">
                                      <p:cBhvr>
                                        <p:cTn id="33" dur="250" autoRev="1" fill="hold">
                                          <p:stCondLst>
                                            <p:cond delay="0"/>
                                          </p:stCondLst>
                                        </p:cTn>
                                        <p:tgtEl>
                                          <p:spTgt spid="57389">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57389">
                                            <p:txEl>
                                              <p:pRg st="1" end="1"/>
                                            </p:txEl>
                                          </p:spTgt>
                                        </p:tgtEl>
                                      </p:cBhvr>
                                      <p:to x="80000" y="100000"/>
                                    </p:animScale>
                                    <p:anim by="(#ppt_w*0.10)" calcmode="lin" valueType="num">
                                      <p:cBhvr>
                                        <p:cTn id="36" dur="250" autoRev="1" fill="hold">
                                          <p:stCondLst>
                                            <p:cond delay="0"/>
                                          </p:stCondLst>
                                        </p:cTn>
                                        <p:tgtEl>
                                          <p:spTgt spid="57389">
                                            <p:txEl>
                                              <p:pRg st="1" end="1"/>
                                            </p:txEl>
                                          </p:spTgt>
                                        </p:tgtEl>
                                        <p:attrNameLst>
                                          <p:attrName>ppt_x</p:attrName>
                                        </p:attrNameLst>
                                      </p:cBhvr>
                                    </p:anim>
                                    <p:anim by="(-#ppt_w*0.10)" calcmode="lin" valueType="num">
                                      <p:cBhvr>
                                        <p:cTn id="37" dur="250" autoRev="1" fill="hold">
                                          <p:stCondLst>
                                            <p:cond delay="0"/>
                                          </p:stCondLst>
                                        </p:cTn>
                                        <p:tgtEl>
                                          <p:spTgt spid="57389">
                                            <p:txEl>
                                              <p:pRg st="1" end="1"/>
                                            </p:txEl>
                                          </p:spTgt>
                                        </p:tgtEl>
                                        <p:attrNameLst>
                                          <p:attrName>ppt_y</p:attrName>
                                        </p:attrNameLst>
                                      </p:cBhvr>
                                    </p:anim>
                                    <p:animRot by="-480000">
                                      <p:cBhvr>
                                        <p:cTn id="38" dur="250" autoRev="1" fill="hold">
                                          <p:stCondLst>
                                            <p:cond delay="0"/>
                                          </p:stCondLst>
                                        </p:cTn>
                                        <p:tgtEl>
                                          <p:spTgt spid="5738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76" grpId="0" animBg="1"/>
      <p:bldP spid="57377" grpId="0" animBg="1"/>
      <p:bldP spid="57378" grpId="0" animBg="1"/>
      <p:bldP spid="57379" grpId="0" animBg="1"/>
      <p:bldP spid="57380" grpId="0" animBg="1"/>
      <p:bldP spid="57381" grpId="0" animBg="1"/>
      <p:bldP spid="57382" grpId="0" animBg="1"/>
      <p:bldP spid="5738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9144000" cy="701040"/>
          </a:xfrm>
          <a:solidFill>
            <a:schemeClr val="accent4">
              <a:lumMod val="20000"/>
              <a:lumOff val="80000"/>
            </a:schemeClr>
          </a:solidFill>
        </p:spPr>
        <p:txBody>
          <a:bodyPr>
            <a:normAutofit fontScale="90000"/>
          </a:bodyPr>
          <a:lstStyle/>
          <a:p>
            <a:pPr>
              <a:defRPr/>
            </a:pPr>
            <a:r>
              <a:rPr lang="en-US" dirty="0" smtClean="0"/>
              <a:t>Defining navigation rules</a:t>
            </a:r>
            <a:endParaRPr lang="en-US" dirty="0"/>
          </a:p>
        </p:txBody>
      </p:sp>
      <p:sp>
        <p:nvSpPr>
          <p:cNvPr id="3" name="Slide Number Placeholder 2"/>
          <p:cNvSpPr>
            <a:spLocks noGrp="1"/>
          </p:cNvSpPr>
          <p:nvPr>
            <p:ph type="sldNum" sz="quarter" idx="10"/>
          </p:nvPr>
        </p:nvSpPr>
        <p:spPr/>
        <p:txBody>
          <a:bodyPr/>
          <a:lstStyle/>
          <a:p>
            <a:pPr>
              <a:defRPr/>
            </a:pPr>
            <a:fld id="{E7889502-B238-4F89-BA43-1F4AF156F723}" type="slidenum">
              <a:rPr lang="en-US" smtClean="0"/>
              <a:pPr>
                <a:defRPr/>
              </a:pPr>
              <a:t>40</a:t>
            </a:fld>
            <a:endParaRPr lang="en-US" dirty="0"/>
          </a:p>
        </p:txBody>
      </p:sp>
      <p:sp>
        <p:nvSpPr>
          <p:cNvPr id="5" name="Text Box 4"/>
          <p:cNvSpPr txBox="1">
            <a:spLocks noChangeArrowheads="1"/>
          </p:cNvSpPr>
          <p:nvPr/>
        </p:nvSpPr>
        <p:spPr bwMode="auto">
          <a:xfrm>
            <a:off x="243254" y="1195388"/>
            <a:ext cx="8305800" cy="49593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r>
              <a:rPr lang="en-US" sz="2500" i="0" dirty="0"/>
              <a:t>&lt;navigation-rule&gt;</a:t>
            </a:r>
          </a:p>
          <a:p>
            <a:pPr>
              <a:defRPr/>
            </a:pPr>
            <a:r>
              <a:rPr lang="en-US" sz="2500" i="0" dirty="0"/>
              <a:t>	&lt;display-name&gt;login&lt;/display-name&gt;</a:t>
            </a:r>
          </a:p>
          <a:p>
            <a:pPr>
              <a:defRPr/>
            </a:pPr>
            <a:r>
              <a:rPr lang="en-US" sz="2500" i="0" dirty="0"/>
              <a:t>	</a:t>
            </a:r>
            <a:r>
              <a:rPr lang="en-US" sz="2500" b="1" i="0" dirty="0"/>
              <a:t>&lt;from-view-id&gt;</a:t>
            </a:r>
            <a:r>
              <a:rPr lang="en-US" sz="2500" b="1" i="0" dirty="0">
                <a:solidFill>
                  <a:srgbClr val="FF0000"/>
                </a:solidFill>
              </a:rPr>
              <a:t>/Login.jsp</a:t>
            </a:r>
            <a:r>
              <a:rPr lang="en-US" sz="2500" b="1" i="0" dirty="0"/>
              <a:t>&lt;/from-view-id&gt;</a:t>
            </a:r>
          </a:p>
          <a:p>
            <a:pPr>
              <a:defRPr/>
            </a:pPr>
            <a:r>
              <a:rPr lang="en-US" sz="2500" i="0" dirty="0"/>
              <a:t>	&lt;navigation-case&gt;</a:t>
            </a:r>
          </a:p>
          <a:p>
            <a:pPr>
              <a:defRPr/>
            </a:pPr>
            <a:r>
              <a:rPr lang="en-US" sz="2500" i="0" dirty="0"/>
              <a:t>	</a:t>
            </a:r>
            <a:r>
              <a:rPr lang="en-US" sz="2500" b="1" i="0" dirty="0"/>
              <a:t>	&lt;from-outcome&gt;</a:t>
            </a:r>
            <a:r>
              <a:rPr lang="en-US" sz="2500" b="1" i="0" dirty="0">
                <a:solidFill>
                  <a:srgbClr val="003399"/>
                </a:solidFill>
              </a:rPr>
              <a:t>success</a:t>
            </a:r>
            <a:r>
              <a:rPr lang="en-US" sz="2500" b="1" i="0" dirty="0"/>
              <a:t>&lt;/from-outcome&gt;</a:t>
            </a:r>
          </a:p>
          <a:p>
            <a:pPr>
              <a:defRPr/>
            </a:pPr>
            <a:r>
              <a:rPr lang="en-US" sz="2500" b="1" i="0" dirty="0"/>
              <a:t>		&lt;to-view-id</a:t>
            </a:r>
            <a:r>
              <a:rPr lang="en-US" sz="2500" b="1" i="0" dirty="0">
                <a:solidFill>
                  <a:srgbClr val="003399"/>
                </a:solidFill>
              </a:rPr>
              <a:t>&gt;/Welcome.jsp</a:t>
            </a:r>
            <a:r>
              <a:rPr lang="en-US" sz="2500" b="1" i="0" dirty="0"/>
              <a:t>&lt;/to-view-id&gt;</a:t>
            </a:r>
          </a:p>
          <a:p>
            <a:pPr>
              <a:defRPr/>
            </a:pPr>
            <a:r>
              <a:rPr lang="en-US" sz="2500" b="1" i="0" dirty="0"/>
              <a:t>	</a:t>
            </a:r>
            <a:r>
              <a:rPr lang="en-US" sz="2500" i="0" dirty="0"/>
              <a:t>&lt;/navigation-case&gt;</a:t>
            </a:r>
          </a:p>
          <a:p>
            <a:pPr>
              <a:defRPr/>
            </a:pPr>
            <a:r>
              <a:rPr lang="en-US" sz="2500" i="0" dirty="0"/>
              <a:t>	&lt;navigation-case&gt;</a:t>
            </a:r>
          </a:p>
          <a:p>
            <a:pPr>
              <a:defRPr/>
            </a:pPr>
            <a:r>
              <a:rPr lang="en-US" sz="2500" i="0" dirty="0"/>
              <a:t>		</a:t>
            </a:r>
            <a:r>
              <a:rPr lang="en-US" sz="2500" b="1" i="0" dirty="0"/>
              <a:t>&lt;from-outcome&gt;</a:t>
            </a:r>
            <a:r>
              <a:rPr lang="en-US" sz="2500" b="1" i="0" dirty="0">
                <a:solidFill>
                  <a:srgbClr val="006600"/>
                </a:solidFill>
              </a:rPr>
              <a:t>signup</a:t>
            </a:r>
            <a:r>
              <a:rPr lang="en-US" sz="2500" b="1" i="0" dirty="0"/>
              <a:t>&lt;/from-outcome&gt;</a:t>
            </a:r>
          </a:p>
          <a:p>
            <a:pPr>
              <a:defRPr/>
            </a:pPr>
            <a:r>
              <a:rPr lang="en-US" sz="2500" b="1" i="0" dirty="0"/>
              <a:t>		&lt;to-view-id&gt;</a:t>
            </a:r>
            <a:r>
              <a:rPr lang="en-US" sz="2500" b="1" i="0" dirty="0">
                <a:solidFill>
                  <a:srgbClr val="006600"/>
                </a:solidFill>
              </a:rPr>
              <a:t>/Signup.jsp</a:t>
            </a:r>
            <a:r>
              <a:rPr lang="en-US" sz="2500" b="1" i="0" dirty="0"/>
              <a:t>&lt;/to-view-id&gt;</a:t>
            </a:r>
          </a:p>
          <a:p>
            <a:pPr>
              <a:defRPr/>
            </a:pPr>
            <a:r>
              <a:rPr lang="en-US" sz="2500" b="1" i="0" dirty="0"/>
              <a:t>	</a:t>
            </a:r>
            <a:r>
              <a:rPr lang="en-US" sz="2500" i="0" dirty="0"/>
              <a:t>&lt;/navigation-case&gt;</a:t>
            </a:r>
          </a:p>
          <a:p>
            <a:pPr>
              <a:defRPr/>
            </a:pPr>
            <a:r>
              <a:rPr lang="en-US" sz="2500" i="0" dirty="0"/>
              <a:t>&lt;/navigation-rule&gt;</a:t>
            </a:r>
            <a:endParaRPr lang="en-US" sz="2500" b="1" i="0" dirty="0"/>
          </a:p>
        </p:txBody>
      </p:sp>
    </p:spTree>
    <p:extLst>
      <p:ext uri="{BB962C8B-B14F-4D97-AF65-F5344CB8AC3E}">
        <p14:creationId xmlns:p14="http://schemas.microsoft.com/office/powerpoint/2010/main" val="3671093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 y="0"/>
            <a:ext cx="9174480" cy="685800"/>
          </a:xfrm>
          <a:solidFill>
            <a:schemeClr val="accent4">
              <a:lumMod val="20000"/>
              <a:lumOff val="80000"/>
            </a:schemeClr>
          </a:solidFill>
        </p:spPr>
        <p:txBody>
          <a:bodyPr>
            <a:normAutofit fontScale="90000"/>
          </a:bodyPr>
          <a:lstStyle/>
          <a:p>
            <a:pPr>
              <a:defRPr/>
            </a:pPr>
            <a:r>
              <a:rPr lang="en-US" dirty="0" smtClean="0"/>
              <a:t>Dynamic Navigation</a:t>
            </a:r>
            <a:endParaRPr lang="en-US" dirty="0"/>
          </a:p>
        </p:txBody>
      </p:sp>
      <p:sp>
        <p:nvSpPr>
          <p:cNvPr id="3" name="Slide Number Placeholder 2"/>
          <p:cNvSpPr>
            <a:spLocks noGrp="1"/>
          </p:cNvSpPr>
          <p:nvPr>
            <p:ph type="sldNum" sz="quarter" idx="10"/>
          </p:nvPr>
        </p:nvSpPr>
        <p:spPr/>
        <p:txBody>
          <a:bodyPr/>
          <a:lstStyle/>
          <a:p>
            <a:pPr>
              <a:defRPr/>
            </a:pPr>
            <a:fld id="{78F9BE06-35E3-4C4A-B8D9-937B18456B20}" type="slidenum">
              <a:rPr lang="en-US" smtClean="0"/>
              <a:pPr>
                <a:defRPr/>
              </a:pPr>
              <a:t>41</a:t>
            </a:fld>
            <a:endParaRPr lang="en-US" dirty="0"/>
          </a:p>
        </p:txBody>
      </p:sp>
      <p:sp>
        <p:nvSpPr>
          <p:cNvPr id="6" name="Text Box 4"/>
          <p:cNvSpPr txBox="1">
            <a:spLocks noChangeArrowheads="1"/>
          </p:cNvSpPr>
          <p:nvPr/>
        </p:nvSpPr>
        <p:spPr bwMode="auto">
          <a:xfrm>
            <a:off x="241789" y="2497138"/>
            <a:ext cx="8305800" cy="20050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n-US" sz="2500" i="0" dirty="0"/>
          </a:p>
          <a:p>
            <a:pPr>
              <a:defRPr/>
            </a:pPr>
            <a:r>
              <a:rPr lang="en-US" sz="2500" i="0" dirty="0"/>
              <a:t>&lt;h:commandButton value="Login”	action="#{</a:t>
            </a:r>
            <a:r>
              <a:rPr lang="en-US" sz="2500" b="1" i="0" dirty="0"/>
              <a:t>loginBean.navigate</a:t>
            </a:r>
            <a:r>
              <a:rPr lang="en-US" sz="2500" i="0" dirty="0"/>
              <a:t>}"&gt;</a:t>
            </a:r>
          </a:p>
          <a:p>
            <a:pPr>
              <a:defRPr/>
            </a:pPr>
            <a:r>
              <a:rPr lang="en-US" sz="2500" i="0" dirty="0"/>
              <a:t>&lt;/h:commandButton&gt;</a:t>
            </a:r>
            <a:endParaRPr lang="en-US" sz="2500" b="1" i="0" dirty="0"/>
          </a:p>
        </p:txBody>
      </p:sp>
    </p:spTree>
    <p:extLst>
      <p:ext uri="{BB962C8B-B14F-4D97-AF65-F5344CB8AC3E}">
        <p14:creationId xmlns:p14="http://schemas.microsoft.com/office/powerpoint/2010/main" val="2704320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4">
              <a:lumMod val="20000"/>
              <a:lumOff val="80000"/>
            </a:schemeClr>
          </a:solidFill>
        </p:spPr>
        <p:txBody>
          <a:bodyPr>
            <a:noAutofit/>
          </a:bodyPr>
          <a:lstStyle/>
          <a:p>
            <a:pPr>
              <a:defRPr/>
            </a:pPr>
            <a:r>
              <a:rPr lang="en-US" sz="3200" dirty="0" smtClean="0"/>
              <a:t>Writing a method which determines the navigation</a:t>
            </a:r>
            <a:endParaRPr lang="en-US" sz="3200" dirty="0"/>
          </a:p>
        </p:txBody>
      </p:sp>
      <p:sp>
        <p:nvSpPr>
          <p:cNvPr id="3" name="Slide Number Placeholder 2"/>
          <p:cNvSpPr>
            <a:spLocks noGrp="1"/>
          </p:cNvSpPr>
          <p:nvPr>
            <p:ph type="sldNum" sz="quarter" idx="10"/>
          </p:nvPr>
        </p:nvSpPr>
        <p:spPr/>
        <p:txBody>
          <a:bodyPr/>
          <a:lstStyle/>
          <a:p>
            <a:pPr>
              <a:defRPr/>
            </a:pPr>
            <a:fld id="{463E4355-CDA3-4C42-894B-5065F3D60A85}" type="slidenum">
              <a:rPr lang="en-US" smtClean="0"/>
              <a:pPr>
                <a:defRPr/>
              </a:pPr>
              <a:t>42</a:t>
            </a:fld>
            <a:endParaRPr lang="en-US" dirty="0"/>
          </a:p>
        </p:txBody>
      </p:sp>
      <p:sp>
        <p:nvSpPr>
          <p:cNvPr id="5" name="Text Box 4"/>
          <p:cNvSpPr txBox="1">
            <a:spLocks noChangeArrowheads="1"/>
          </p:cNvSpPr>
          <p:nvPr/>
        </p:nvSpPr>
        <p:spPr bwMode="auto">
          <a:xfrm>
            <a:off x="370743" y="1828801"/>
            <a:ext cx="8305800" cy="34464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n-US" sz="2500" i="0" dirty="0"/>
          </a:p>
          <a:p>
            <a:pPr>
              <a:defRPr/>
            </a:pPr>
            <a:r>
              <a:rPr lang="en-US" sz="2500" i="0" dirty="0"/>
              <a:t>public String navigate(){</a:t>
            </a:r>
          </a:p>
          <a:p>
            <a:pPr>
              <a:defRPr/>
            </a:pPr>
            <a:r>
              <a:rPr lang="en-US" sz="2500" i="0" dirty="0"/>
              <a:t>	if(this.password.equals("infy")){</a:t>
            </a:r>
          </a:p>
          <a:p>
            <a:pPr>
              <a:defRPr/>
            </a:pPr>
            <a:r>
              <a:rPr lang="en-US" sz="2500" i="0" dirty="0"/>
              <a:t>		return "</a:t>
            </a:r>
            <a:r>
              <a:rPr lang="en-US" sz="2500" b="1" i="0" dirty="0">
                <a:solidFill>
                  <a:srgbClr val="003399"/>
                </a:solidFill>
              </a:rPr>
              <a:t>success</a:t>
            </a:r>
            <a:r>
              <a:rPr lang="en-US" sz="2500" i="0" dirty="0"/>
              <a:t>";</a:t>
            </a:r>
          </a:p>
          <a:p>
            <a:pPr>
              <a:defRPr/>
            </a:pPr>
            <a:r>
              <a:rPr lang="en-US" sz="2500" i="0" dirty="0"/>
              <a:t>	}else{</a:t>
            </a:r>
          </a:p>
          <a:p>
            <a:pPr>
              <a:defRPr/>
            </a:pPr>
            <a:r>
              <a:rPr lang="en-US" sz="2500" i="0" dirty="0"/>
              <a:t>		return "</a:t>
            </a:r>
            <a:r>
              <a:rPr lang="en-US" sz="2500" b="1" i="0" dirty="0">
                <a:solidFill>
                  <a:srgbClr val="FF0000"/>
                </a:solidFill>
              </a:rPr>
              <a:t>failure</a:t>
            </a:r>
            <a:r>
              <a:rPr lang="en-US" sz="2500" i="0" dirty="0"/>
              <a:t>";</a:t>
            </a:r>
          </a:p>
          <a:p>
            <a:pPr>
              <a:defRPr/>
            </a:pPr>
            <a:r>
              <a:rPr lang="en-US" sz="2500" i="0" dirty="0"/>
              <a:t>	}</a:t>
            </a:r>
          </a:p>
          <a:p>
            <a:pPr>
              <a:defRPr/>
            </a:pPr>
            <a:r>
              <a:rPr lang="en-US" sz="2500" i="0" dirty="0"/>
              <a:t>}</a:t>
            </a:r>
            <a:endParaRPr lang="en-US" sz="2800" i="0" dirty="0"/>
          </a:p>
        </p:txBody>
      </p:sp>
    </p:spTree>
    <p:extLst>
      <p:ext uri="{BB962C8B-B14F-4D97-AF65-F5344CB8AC3E}">
        <p14:creationId xmlns:p14="http://schemas.microsoft.com/office/powerpoint/2010/main" val="2557044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Defining navigation rules</a:t>
            </a:r>
            <a:endParaRPr lang="en-US" dirty="0"/>
          </a:p>
        </p:txBody>
      </p:sp>
      <p:sp>
        <p:nvSpPr>
          <p:cNvPr id="3" name="Slide Number Placeholder 2"/>
          <p:cNvSpPr>
            <a:spLocks noGrp="1"/>
          </p:cNvSpPr>
          <p:nvPr>
            <p:ph type="sldNum" sz="quarter" idx="10"/>
          </p:nvPr>
        </p:nvSpPr>
        <p:spPr/>
        <p:txBody>
          <a:bodyPr/>
          <a:lstStyle/>
          <a:p>
            <a:pPr>
              <a:defRPr/>
            </a:pPr>
            <a:fld id="{C0834314-A2AD-41D7-9F21-13E6B464FE36}" type="slidenum">
              <a:rPr lang="en-US" smtClean="0"/>
              <a:pPr>
                <a:defRPr/>
              </a:pPr>
              <a:t>43</a:t>
            </a:fld>
            <a:endParaRPr lang="en-US" dirty="0"/>
          </a:p>
        </p:txBody>
      </p:sp>
      <p:sp>
        <p:nvSpPr>
          <p:cNvPr id="5" name="Text Box 4"/>
          <p:cNvSpPr txBox="1">
            <a:spLocks noChangeArrowheads="1"/>
          </p:cNvSpPr>
          <p:nvPr/>
        </p:nvSpPr>
        <p:spPr bwMode="auto">
          <a:xfrm>
            <a:off x="325315" y="1284288"/>
            <a:ext cx="8305800" cy="48180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defRPr/>
            </a:pPr>
            <a:r>
              <a:rPr lang="en-US" sz="2500" i="0" dirty="0"/>
              <a:t>&lt;navigation-rule&gt;</a:t>
            </a:r>
          </a:p>
          <a:p>
            <a:pPr>
              <a:defRPr/>
            </a:pPr>
            <a:r>
              <a:rPr lang="en-US" sz="2500" i="0" dirty="0"/>
              <a:t>	&lt;display-name&gt;login&lt;/display-name&gt;</a:t>
            </a:r>
          </a:p>
          <a:p>
            <a:pPr>
              <a:defRPr/>
            </a:pPr>
            <a:r>
              <a:rPr lang="en-US" sz="2500" i="0" dirty="0"/>
              <a:t>	&lt;from-view-id&gt;/Login.jsp&lt;/from-view-id&gt;</a:t>
            </a:r>
          </a:p>
          <a:p>
            <a:pPr>
              <a:defRPr/>
            </a:pPr>
            <a:r>
              <a:rPr lang="en-US" sz="2500" i="0" dirty="0"/>
              <a:t>	&lt;navigation-case&gt;</a:t>
            </a:r>
          </a:p>
          <a:p>
            <a:pPr>
              <a:defRPr/>
            </a:pPr>
            <a:r>
              <a:rPr lang="en-US" sz="2500" i="0" dirty="0"/>
              <a:t>		&lt;from-outcome&gt;</a:t>
            </a:r>
            <a:r>
              <a:rPr lang="en-US" sz="2500" b="1" i="0" dirty="0"/>
              <a:t>success</a:t>
            </a:r>
            <a:r>
              <a:rPr lang="en-US" sz="2500" i="0" dirty="0"/>
              <a:t>&lt;/from-outcome&gt;</a:t>
            </a:r>
          </a:p>
          <a:p>
            <a:pPr>
              <a:defRPr/>
            </a:pPr>
            <a:r>
              <a:rPr lang="en-US" sz="2500" i="0" dirty="0"/>
              <a:t>		&lt;to-view-id&gt;/Welcome.jsp&lt;/to-view-id&gt;</a:t>
            </a:r>
          </a:p>
          <a:p>
            <a:pPr>
              <a:defRPr/>
            </a:pPr>
            <a:r>
              <a:rPr lang="en-US" sz="2500" i="0" dirty="0"/>
              <a:t>	&lt;/navigation-case&gt;</a:t>
            </a:r>
          </a:p>
          <a:p>
            <a:pPr>
              <a:defRPr/>
            </a:pPr>
            <a:r>
              <a:rPr lang="en-US" sz="2500" i="0" dirty="0"/>
              <a:t>	&lt;navigation-case&gt;</a:t>
            </a:r>
          </a:p>
          <a:p>
            <a:pPr>
              <a:defRPr/>
            </a:pPr>
            <a:r>
              <a:rPr lang="en-US" sz="2500" i="0" dirty="0"/>
              <a:t>		&lt;from-outcome&gt;</a:t>
            </a:r>
            <a:r>
              <a:rPr lang="en-US" sz="2500" b="1" i="0" dirty="0"/>
              <a:t>failure</a:t>
            </a:r>
            <a:r>
              <a:rPr lang="en-US" sz="2500" i="0" dirty="0"/>
              <a:t>&lt;/from-outcome&gt;</a:t>
            </a:r>
          </a:p>
          <a:p>
            <a:pPr>
              <a:defRPr/>
            </a:pPr>
            <a:r>
              <a:rPr lang="en-US" sz="2500" i="0" dirty="0"/>
              <a:t>		&lt;to-view-id&gt;/Failure.jsp&lt;/to-view-id&gt;</a:t>
            </a:r>
          </a:p>
          <a:p>
            <a:pPr>
              <a:defRPr/>
            </a:pPr>
            <a:r>
              <a:rPr lang="en-US" sz="2500" i="0" dirty="0"/>
              <a:t>	&lt;/navigation-case&gt;</a:t>
            </a:r>
          </a:p>
          <a:p>
            <a:pPr>
              <a:defRPr/>
            </a:pPr>
            <a:r>
              <a:rPr lang="en-US" sz="2500" i="0" dirty="0"/>
              <a:t>&lt;/navigation-rule&gt;</a:t>
            </a:r>
            <a:endParaRPr lang="en-US" sz="2500" b="1" i="0" dirty="0"/>
          </a:p>
        </p:txBody>
      </p:sp>
    </p:spTree>
    <p:extLst>
      <p:ext uri="{BB962C8B-B14F-4D97-AF65-F5344CB8AC3E}">
        <p14:creationId xmlns:p14="http://schemas.microsoft.com/office/powerpoint/2010/main" val="37865544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Dynamic navigation</a:t>
            </a:r>
            <a:endParaRPr lang="en-US" dirty="0"/>
          </a:p>
        </p:txBody>
      </p:sp>
      <p:sp>
        <p:nvSpPr>
          <p:cNvPr id="3" name="Slide Number Placeholder 2"/>
          <p:cNvSpPr>
            <a:spLocks noGrp="1"/>
          </p:cNvSpPr>
          <p:nvPr>
            <p:ph type="sldNum" sz="quarter" idx="10"/>
          </p:nvPr>
        </p:nvSpPr>
        <p:spPr/>
        <p:txBody>
          <a:bodyPr/>
          <a:lstStyle/>
          <a:p>
            <a:pPr>
              <a:defRPr/>
            </a:pPr>
            <a:fld id="{A60E2163-3C77-447D-88AD-76111CFCBDC2}" type="slidenum">
              <a:rPr lang="en-US" smtClean="0"/>
              <a:pPr>
                <a:defRPr/>
              </a:pPr>
              <a:t>44</a:t>
            </a:fld>
            <a:endParaRPr lang="en-US" dirty="0"/>
          </a:p>
        </p:txBody>
      </p:sp>
      <p:sp>
        <p:nvSpPr>
          <p:cNvPr id="4" name="Rounded Rectangle 3"/>
          <p:cNvSpPr/>
          <p:nvPr/>
        </p:nvSpPr>
        <p:spPr bwMode="auto">
          <a:xfrm>
            <a:off x="368317" y="3624348"/>
            <a:ext cx="2909455" cy="122197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lnSpc>
                <a:spcPts val="3200"/>
              </a:lnSpc>
              <a:defRPr/>
            </a:pPr>
            <a:endParaRPr lang="en-US" sz="3200" i="0" dirty="0">
              <a:solidFill>
                <a:schemeClr val="tx1"/>
              </a:solidFill>
            </a:endParaRPr>
          </a:p>
          <a:p>
            <a:pPr algn="ctr">
              <a:lnSpc>
                <a:spcPts val="3200"/>
              </a:lnSpc>
              <a:defRPr/>
            </a:pPr>
            <a:r>
              <a:rPr lang="en-US" sz="3200" i="0" dirty="0">
                <a:solidFill>
                  <a:schemeClr val="tx1"/>
                </a:solidFill>
              </a:rPr>
              <a:t>Login.jsp</a:t>
            </a:r>
          </a:p>
        </p:txBody>
      </p:sp>
      <p:sp>
        <p:nvSpPr>
          <p:cNvPr id="5" name="Rounded Rectangle 4"/>
          <p:cNvSpPr/>
          <p:nvPr/>
        </p:nvSpPr>
        <p:spPr bwMode="auto">
          <a:xfrm>
            <a:off x="2596130" y="1116682"/>
            <a:ext cx="2025748" cy="964277"/>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200" i="0" dirty="0">
                <a:solidFill>
                  <a:schemeClr val="tx1"/>
                </a:solidFill>
              </a:rPr>
              <a:t>Login.java</a:t>
            </a:r>
          </a:p>
        </p:txBody>
      </p:sp>
      <p:sp>
        <p:nvSpPr>
          <p:cNvPr id="6" name="Rounded Rectangle 5"/>
          <p:cNvSpPr/>
          <p:nvPr/>
        </p:nvSpPr>
        <p:spPr bwMode="auto">
          <a:xfrm>
            <a:off x="6404639" y="1967352"/>
            <a:ext cx="2450336" cy="964277"/>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200" i="0" dirty="0">
                <a:solidFill>
                  <a:schemeClr val="tx1"/>
                </a:solidFill>
              </a:rPr>
              <a:t>Welcome.jsp</a:t>
            </a:r>
          </a:p>
        </p:txBody>
      </p:sp>
      <p:sp>
        <p:nvSpPr>
          <p:cNvPr id="7" name="Rounded Rectangle 6"/>
          <p:cNvSpPr/>
          <p:nvPr/>
        </p:nvSpPr>
        <p:spPr bwMode="auto">
          <a:xfrm>
            <a:off x="6422541" y="4929453"/>
            <a:ext cx="2025748" cy="964277"/>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3200" i="0" dirty="0">
                <a:solidFill>
                  <a:schemeClr val="tx1"/>
                </a:solidFill>
              </a:rPr>
              <a:t>Failure.jsp</a:t>
            </a:r>
          </a:p>
        </p:txBody>
      </p:sp>
      <p:cxnSp>
        <p:nvCxnSpPr>
          <p:cNvPr id="9" name="Shape 8"/>
          <p:cNvCxnSpPr>
            <a:cxnSpLocks noChangeShapeType="1"/>
          </p:cNvCxnSpPr>
          <p:nvPr/>
        </p:nvCxnSpPr>
        <p:spPr bwMode="auto">
          <a:xfrm rot="5400000" flipH="1" flipV="1">
            <a:off x="1196975" y="2224577"/>
            <a:ext cx="2025650" cy="773723"/>
          </a:xfrm>
          <a:prstGeom prst="curved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230066" y="2460626"/>
            <a:ext cx="340701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800" i="0"/>
              <a:t>loginBean.navigate()</a:t>
            </a:r>
          </a:p>
        </p:txBody>
      </p:sp>
      <p:cxnSp>
        <p:nvCxnSpPr>
          <p:cNvPr id="12" name="Curved Connector 11"/>
          <p:cNvCxnSpPr>
            <a:cxnSpLocks noChangeShapeType="1"/>
          </p:cNvCxnSpPr>
          <p:nvPr/>
        </p:nvCxnSpPr>
        <p:spPr bwMode="auto">
          <a:xfrm flipV="1">
            <a:off x="3278066" y="2449514"/>
            <a:ext cx="3127131" cy="1785937"/>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Curved Connector 14"/>
          <p:cNvCxnSpPr>
            <a:cxnSpLocks noChangeShapeType="1"/>
          </p:cNvCxnSpPr>
          <p:nvPr/>
        </p:nvCxnSpPr>
        <p:spPr bwMode="auto">
          <a:xfrm>
            <a:off x="3278067" y="4235450"/>
            <a:ext cx="3144715" cy="1176338"/>
          </a:xfrm>
          <a:prstGeom prst="curved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 name="TextBox 30"/>
          <p:cNvSpPr txBox="1">
            <a:spLocks noChangeArrowheads="1"/>
          </p:cNvSpPr>
          <p:nvPr/>
        </p:nvSpPr>
        <p:spPr bwMode="auto">
          <a:xfrm>
            <a:off x="1182566" y="3608389"/>
            <a:ext cx="1535723"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eaLnBrk="1" hangingPunct="1"/>
            <a:r>
              <a:rPr lang="en-US" sz="2800" i="0"/>
              <a:t>success</a:t>
            </a:r>
          </a:p>
        </p:txBody>
      </p:sp>
      <p:sp>
        <p:nvSpPr>
          <p:cNvPr id="32" name="TextBox 31"/>
          <p:cNvSpPr txBox="1">
            <a:spLocks noChangeArrowheads="1"/>
          </p:cNvSpPr>
          <p:nvPr/>
        </p:nvSpPr>
        <p:spPr bwMode="auto">
          <a:xfrm>
            <a:off x="1145931" y="3641726"/>
            <a:ext cx="1534258"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i="1">
                <a:solidFill>
                  <a:schemeClr val="tx1"/>
                </a:solidFill>
                <a:latin typeface="Arial" pitchFamily="34" charset="0"/>
              </a:defRPr>
            </a:lvl1pPr>
            <a:lvl2pPr marL="742950" indent="-285750" eaLnBrk="0" hangingPunct="0">
              <a:defRPr i="1">
                <a:solidFill>
                  <a:schemeClr val="tx1"/>
                </a:solidFill>
                <a:latin typeface="Arial" pitchFamily="34" charset="0"/>
              </a:defRPr>
            </a:lvl2pPr>
            <a:lvl3pPr marL="1143000" indent="-228600" eaLnBrk="0" hangingPunct="0">
              <a:defRPr i="1">
                <a:solidFill>
                  <a:schemeClr val="tx1"/>
                </a:solidFill>
                <a:latin typeface="Arial" pitchFamily="34" charset="0"/>
              </a:defRPr>
            </a:lvl3pPr>
            <a:lvl4pPr marL="1600200" indent="-228600" eaLnBrk="0" hangingPunct="0">
              <a:defRPr i="1">
                <a:solidFill>
                  <a:schemeClr val="tx1"/>
                </a:solidFill>
                <a:latin typeface="Arial" pitchFamily="34" charset="0"/>
              </a:defRPr>
            </a:lvl4pPr>
            <a:lvl5pPr marL="2057400" indent="-228600" eaLnBrk="0" hangingPunct="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pPr algn="ctr" eaLnBrk="1" hangingPunct="1"/>
            <a:r>
              <a:rPr lang="en-US" sz="2800" i="0"/>
              <a:t>failure</a:t>
            </a:r>
          </a:p>
        </p:txBody>
      </p:sp>
      <p:cxnSp>
        <p:nvCxnSpPr>
          <p:cNvPr id="34" name="Shape 33"/>
          <p:cNvCxnSpPr>
            <a:cxnSpLocks noChangeShapeType="1"/>
            <a:endCxn id="31" idx="0"/>
          </p:cNvCxnSpPr>
          <p:nvPr/>
        </p:nvCxnSpPr>
        <p:spPr bwMode="auto">
          <a:xfrm flipH="1">
            <a:off x="1950427" y="1598614"/>
            <a:ext cx="2671396" cy="2009775"/>
          </a:xfrm>
          <a:prstGeom prst="curvedConnector4">
            <a:avLst>
              <a:gd name="adj1" fmla="val -7898"/>
              <a:gd name="adj2" fmla="val 7565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 name="Shape 35"/>
          <p:cNvCxnSpPr>
            <a:cxnSpLocks noChangeShapeType="1"/>
            <a:endCxn id="32" idx="0"/>
          </p:cNvCxnSpPr>
          <p:nvPr/>
        </p:nvCxnSpPr>
        <p:spPr bwMode="auto">
          <a:xfrm flipH="1">
            <a:off x="1913792" y="1598613"/>
            <a:ext cx="2708031" cy="2043112"/>
          </a:xfrm>
          <a:prstGeom prst="curvedConnector4">
            <a:avLst>
              <a:gd name="adj1" fmla="val -7792"/>
              <a:gd name="adj2" fmla="val 61796"/>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15800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amond(in)">
                                      <p:cBhvr>
                                        <p:cTn id="16" dur="2000"/>
                                        <p:tgtEl>
                                          <p:spTgt spid="9"/>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amond(in)">
                                      <p:cBhvr>
                                        <p:cTn id="19" dur="20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diamond(in)">
                                      <p:cBhvr>
                                        <p:cTn id="24" dur="2000"/>
                                        <p:tgtEl>
                                          <p:spTgt spid="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xit" presetSubtype="10" fill="hold" nodeType="clickEffect">
                                  <p:stCondLst>
                                    <p:cond delay="0"/>
                                  </p:stCondLst>
                                  <p:childTnLst>
                                    <p:animEffect transition="out" filter="blinds(horizontal)">
                                      <p:cBhvr>
                                        <p:cTn id="32" dur="500"/>
                                        <p:tgtEl>
                                          <p:spTgt spid="34"/>
                                        </p:tgtEl>
                                      </p:cBhvr>
                                    </p:animEffect>
                                    <p:set>
                                      <p:cBhvr>
                                        <p:cTn id="33" dur="1" fill="hold">
                                          <p:stCondLst>
                                            <p:cond delay="499"/>
                                          </p:stCondLst>
                                        </p:cTn>
                                        <p:tgtEl>
                                          <p:spTgt spid="34"/>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xit" presetSubtype="10" fill="hold" nodeType="clickEffect">
                                  <p:stCondLst>
                                    <p:cond delay="0"/>
                                  </p:stCondLst>
                                  <p:childTnLst>
                                    <p:animEffect transition="out" filter="blinds(horizontal)">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8" presetClass="entr" presetSubtype="16"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amond(in)">
                                      <p:cBhvr>
                                        <p:cTn id="46" dur="20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Effect transition="in" filter="fade">
                                      <p:cBhvr>
                                        <p:cTn id="53" dur="500"/>
                                        <p:tgtEl>
                                          <p:spTgt spid="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xit" presetSubtype="10" fill="hold" nodeType="clickEffect">
                                  <p:stCondLst>
                                    <p:cond delay="0"/>
                                  </p:stCondLst>
                                  <p:childTnLst>
                                    <p:animEffect transition="out" filter="blinds(horizontal)">
                                      <p:cBhvr>
                                        <p:cTn id="57" dur="500"/>
                                        <p:tgtEl>
                                          <p:spTgt spid="6"/>
                                        </p:tgtEl>
                                      </p:cBhvr>
                                    </p:animEffect>
                                    <p:set>
                                      <p:cBhvr>
                                        <p:cTn id="58" dur="1" fill="hold">
                                          <p:stCondLst>
                                            <p:cond delay="499"/>
                                          </p:stCondLst>
                                        </p:cTn>
                                        <p:tgtEl>
                                          <p:spTgt spid="6"/>
                                        </p:tgtEl>
                                        <p:attrNameLst>
                                          <p:attrName>style.visibility</p:attrName>
                                        </p:attrNameLst>
                                      </p:cBhvr>
                                      <p:to>
                                        <p:strVal val="hidden"/>
                                      </p:to>
                                    </p:set>
                                  </p:childTnLst>
                                </p:cTn>
                              </p:par>
                              <p:par>
                                <p:cTn id="59" presetID="3" presetClass="exit" presetSubtype="10" fill="hold" nodeType="withEffect">
                                  <p:stCondLst>
                                    <p:cond delay="0"/>
                                  </p:stCondLst>
                                  <p:childTnLst>
                                    <p:animEffect transition="out" filter="blinds(horizontal)">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blinds(horizontal)">
                                      <p:cBhvr>
                                        <p:cTn id="69" dur="500"/>
                                        <p:tgtEl>
                                          <p:spTgt spid="9"/>
                                        </p:tgtEl>
                                      </p:cBhvr>
                                    </p:animEffect>
                                  </p:childTnLst>
                                </p:cTn>
                              </p:par>
                              <p:par>
                                <p:cTn id="70" presetID="3" presetClass="entr" presetSubtype="10" fill="hold" grpId="2"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linds(horizontal)">
                                      <p:cBhvr>
                                        <p:cTn id="72" dur="500"/>
                                        <p:tgtEl>
                                          <p:spTgt spid="1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8" presetClass="entr" presetSubtype="16" fill="hold"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diamond(in)">
                                      <p:cBhvr>
                                        <p:cTn id="77" dur="2000"/>
                                        <p:tgtEl>
                                          <p:spTgt spid="3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xit" presetSubtype="10" fill="hold" nodeType="clickEffect">
                                  <p:stCondLst>
                                    <p:cond delay="0"/>
                                  </p:stCondLst>
                                  <p:childTnLst>
                                    <p:animEffect transition="out" filter="blinds(horizontal)">
                                      <p:cBhvr>
                                        <p:cTn id="85" dur="500"/>
                                        <p:tgtEl>
                                          <p:spTgt spid="36"/>
                                        </p:tgtEl>
                                      </p:cBhvr>
                                    </p:animEffect>
                                    <p:set>
                                      <p:cBhvr>
                                        <p:cTn id="86" dur="1" fill="hold">
                                          <p:stCondLst>
                                            <p:cond delay="499"/>
                                          </p:stCondLst>
                                        </p:cTn>
                                        <p:tgtEl>
                                          <p:spTgt spid="36"/>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xit" presetSubtype="10" fill="hold" grpId="3" nodeType="clickEffect">
                                  <p:stCondLst>
                                    <p:cond delay="0"/>
                                  </p:stCondLst>
                                  <p:childTnLst>
                                    <p:animEffect transition="out" filter="blinds(horizontal)">
                                      <p:cBhvr>
                                        <p:cTn id="90" dur="500"/>
                                        <p:tgtEl>
                                          <p:spTgt spid="10"/>
                                        </p:tgtEl>
                                      </p:cBhvr>
                                    </p:animEffect>
                                    <p:set>
                                      <p:cBhvr>
                                        <p:cTn id="91" dur="1" fill="hold">
                                          <p:stCondLst>
                                            <p:cond delay="499"/>
                                          </p:stCondLst>
                                        </p:cTn>
                                        <p:tgtEl>
                                          <p:spTgt spid="10"/>
                                        </p:tgtEl>
                                        <p:attrNameLst>
                                          <p:attrName>style.visibility</p:attrName>
                                        </p:attrNameLst>
                                      </p:cBhvr>
                                      <p:to>
                                        <p:strVal val="hidden"/>
                                      </p:to>
                                    </p:set>
                                  </p:childTnLst>
                                </p:cTn>
                              </p:par>
                              <p:par>
                                <p:cTn id="92" presetID="3" presetClass="exit" presetSubtype="10" fill="hold" nodeType="withEffect">
                                  <p:stCondLst>
                                    <p:cond delay="0"/>
                                  </p:stCondLst>
                                  <p:childTnLst>
                                    <p:animEffect transition="out" filter="blinds(horizontal)">
                                      <p:cBhvr>
                                        <p:cTn id="93" dur="500"/>
                                        <p:tgtEl>
                                          <p:spTgt spid="9"/>
                                        </p:tgtEl>
                                      </p:cBhvr>
                                    </p:animEffect>
                                    <p:set>
                                      <p:cBhvr>
                                        <p:cTn id="94" dur="1" fill="hold">
                                          <p:stCondLst>
                                            <p:cond delay="499"/>
                                          </p:stCondLst>
                                        </p:cTn>
                                        <p:tgtEl>
                                          <p:spTgt spid="9"/>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8" presetClass="entr" presetSubtype="16" fill="hold" nodeType="click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diamond(in)">
                                      <p:cBhvr>
                                        <p:cTn id="99" dur="2000"/>
                                        <p:tgtEl>
                                          <p:spTgt spid="15"/>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3" presetClass="entr" presetSubtype="0" fill="hold" nodeType="clickEffect">
                                  <p:stCondLst>
                                    <p:cond delay="0"/>
                                  </p:stCondLst>
                                  <p:childTnLst>
                                    <p:set>
                                      <p:cBhvr>
                                        <p:cTn id="103" dur="1" fill="hold">
                                          <p:stCondLst>
                                            <p:cond delay="0"/>
                                          </p:stCondLst>
                                        </p:cTn>
                                        <p:tgtEl>
                                          <p:spTgt spid="7"/>
                                        </p:tgtEl>
                                        <p:attrNameLst>
                                          <p:attrName>style.visibility</p:attrName>
                                        </p:attrNameLst>
                                      </p:cBhvr>
                                      <p:to>
                                        <p:strVal val="visible"/>
                                      </p:to>
                                    </p:set>
                                    <p:anim calcmode="lin" valueType="num">
                                      <p:cBhvr>
                                        <p:cTn id="104" dur="500" fill="hold"/>
                                        <p:tgtEl>
                                          <p:spTgt spid="7"/>
                                        </p:tgtEl>
                                        <p:attrNameLst>
                                          <p:attrName>ppt_w</p:attrName>
                                        </p:attrNameLst>
                                      </p:cBhvr>
                                      <p:tavLst>
                                        <p:tav tm="0">
                                          <p:val>
                                            <p:fltVal val="0"/>
                                          </p:val>
                                        </p:tav>
                                        <p:tav tm="100000">
                                          <p:val>
                                            <p:strVal val="#ppt_w"/>
                                          </p:val>
                                        </p:tav>
                                      </p:tavLst>
                                    </p:anim>
                                    <p:anim calcmode="lin" valueType="num">
                                      <p:cBhvr>
                                        <p:cTn id="105" dur="500" fill="hold"/>
                                        <p:tgtEl>
                                          <p:spTgt spid="7"/>
                                        </p:tgtEl>
                                        <p:attrNameLst>
                                          <p:attrName>ppt_h</p:attrName>
                                        </p:attrNameLst>
                                      </p:cBhvr>
                                      <p:tavLst>
                                        <p:tav tm="0">
                                          <p:val>
                                            <p:fltVal val="0"/>
                                          </p:val>
                                        </p:tav>
                                        <p:tav tm="100000">
                                          <p:val>
                                            <p:strVal val="#ppt_h"/>
                                          </p:val>
                                        </p:tav>
                                      </p:tavLst>
                                    </p:anim>
                                    <p:animEffect transition="in" filter="fade">
                                      <p:cBhvr>
                                        <p:cTn id="10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0" grpId="3"/>
      <p:bldP spid="31" grpId="0" animBg="1"/>
      <p:bldP spid="31" grpId="1" animBg="1"/>
      <p:bldP spid="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Summary</a:t>
            </a:r>
            <a:endParaRPr lang="en-US" dirty="0"/>
          </a:p>
        </p:txBody>
      </p:sp>
      <p:sp>
        <p:nvSpPr>
          <p:cNvPr id="4" name="Slide Number Placeholder 3"/>
          <p:cNvSpPr>
            <a:spLocks noGrp="1"/>
          </p:cNvSpPr>
          <p:nvPr>
            <p:ph type="sldNum" sz="quarter" idx="10"/>
          </p:nvPr>
        </p:nvSpPr>
        <p:spPr/>
        <p:txBody>
          <a:bodyPr/>
          <a:lstStyle/>
          <a:p>
            <a:pPr>
              <a:defRPr/>
            </a:pPr>
            <a:fld id="{5D5E671E-2AD8-4325-AD40-42D50BB8B7B6}" type="slidenum">
              <a:rPr lang="en-US" smtClean="0"/>
              <a:pPr>
                <a:defRPr/>
              </a:pPr>
              <a:t>45</a:t>
            </a:fld>
            <a:endParaRPr lang="en-US" dirty="0"/>
          </a:p>
        </p:txBody>
      </p:sp>
      <p:sp>
        <p:nvSpPr>
          <p:cNvPr id="5" name="Content Placeholder 2"/>
          <p:cNvSpPr txBox="1">
            <a:spLocks/>
          </p:cNvSpPr>
          <p:nvPr/>
        </p:nvSpPr>
        <p:spPr bwMode="auto">
          <a:xfrm>
            <a:off x="304800" y="1063625"/>
            <a:ext cx="8229600" cy="5100638"/>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endParaRPr lang="en-US" sz="2800" i="0" kern="0" dirty="0">
              <a:latin typeface="+mn-lt"/>
            </a:endParaRPr>
          </a:p>
        </p:txBody>
      </p:sp>
      <p:sp>
        <p:nvSpPr>
          <p:cNvPr id="6" name="Content Placeholder 5"/>
          <p:cNvSpPr txBox="1">
            <a:spLocks/>
          </p:cNvSpPr>
          <p:nvPr/>
        </p:nvSpPr>
        <p:spPr bwMode="auto">
          <a:xfrm>
            <a:off x="1" y="977901"/>
            <a:ext cx="8595946" cy="5167313"/>
          </a:xfrm>
          <a:prstGeom prst="rect">
            <a:avLst/>
          </a:prstGeom>
          <a:noFill/>
          <a:ln w="9525">
            <a:noFill/>
            <a:miter lim="800000"/>
            <a:headEnd/>
            <a:tailEnd/>
          </a:ln>
        </p:spPr>
        <p:txBody>
          <a:bodyPr/>
          <a:lstStyle/>
          <a:p>
            <a:pPr marL="342900" indent="-342900" algn="just">
              <a:spcBef>
                <a:spcPct val="20000"/>
              </a:spcBef>
              <a:buClr>
                <a:srgbClr val="003366"/>
              </a:buClr>
              <a:buFont typeface="Wingdings" pitchFamily="2" charset="2"/>
              <a:buChar char="Ø"/>
              <a:defRPr/>
            </a:pPr>
            <a:r>
              <a:rPr lang="en-US" sz="2400" i="0" dirty="0">
                <a:latin typeface="Arial" charset="0"/>
              </a:rPr>
              <a:t>UIComponent model provides exhaustive set of component classes, for accepting, displaying data to user, which are supported by various renderers, and fire events</a:t>
            </a:r>
          </a:p>
          <a:p>
            <a:pPr marL="342900" indent="-342900" algn="just">
              <a:spcBef>
                <a:spcPct val="20000"/>
              </a:spcBef>
              <a:buClr>
                <a:srgbClr val="003366"/>
              </a:buClr>
              <a:buFont typeface="Wingdings" pitchFamily="2" charset="2"/>
              <a:buChar char="Ø"/>
              <a:defRPr/>
            </a:pPr>
            <a:endParaRPr lang="en-US" sz="1200" i="0" kern="0" dirty="0">
              <a:latin typeface="+mn-lt"/>
            </a:endParaRPr>
          </a:p>
          <a:p>
            <a:pPr marL="342900" indent="-342900" algn="just">
              <a:spcBef>
                <a:spcPct val="20000"/>
              </a:spcBef>
              <a:buClr>
                <a:srgbClr val="003366"/>
              </a:buClr>
              <a:buFont typeface="Wingdings" pitchFamily="2" charset="2"/>
              <a:buChar char="Ø"/>
              <a:defRPr/>
            </a:pPr>
            <a:r>
              <a:rPr lang="en-US" sz="2400" i="0" kern="0" dirty="0">
                <a:latin typeface="+mn-lt"/>
              </a:rPr>
              <a:t>JSF provides core tags, such as &lt;f:view&gt; &lt;/f:view&gt; which is MUST tag in every JSP and represents root of UIComponent tree created for that JSP</a:t>
            </a:r>
          </a:p>
          <a:p>
            <a:pPr marL="342900" indent="-342900" algn="just">
              <a:spcBef>
                <a:spcPct val="20000"/>
              </a:spcBef>
              <a:buClr>
                <a:srgbClr val="003366"/>
              </a:buClr>
              <a:buFont typeface="Wingdings" pitchFamily="2" charset="2"/>
              <a:buChar char="Ø"/>
              <a:defRPr/>
            </a:pPr>
            <a:endParaRPr lang="en-US" sz="1400" i="0" kern="0" dirty="0">
              <a:latin typeface="+mn-lt"/>
            </a:endParaRPr>
          </a:p>
          <a:p>
            <a:pPr marL="342900" indent="-342900" algn="just">
              <a:spcBef>
                <a:spcPct val="20000"/>
              </a:spcBef>
              <a:buClr>
                <a:srgbClr val="003366"/>
              </a:buClr>
              <a:buFont typeface="Wingdings" pitchFamily="2" charset="2"/>
              <a:buChar char="Ø"/>
              <a:defRPr/>
            </a:pPr>
            <a:r>
              <a:rPr lang="en-US" sz="2400" i="0" kern="0" dirty="0">
                <a:latin typeface="+mn-lt"/>
              </a:rPr>
              <a:t>Managed Bean Facility provides way to declare, initialize and manage backing beans in web application externally (through faces-config.xml)</a:t>
            </a:r>
          </a:p>
          <a:p>
            <a:pPr marL="342900" indent="-342900" algn="just">
              <a:spcBef>
                <a:spcPct val="20000"/>
              </a:spcBef>
              <a:buClr>
                <a:srgbClr val="003366"/>
              </a:buClr>
              <a:buFont typeface="Wingdings" pitchFamily="2" charset="2"/>
              <a:buChar char="Ø"/>
              <a:defRPr/>
            </a:pPr>
            <a:endParaRPr lang="en-US" i="0" kern="0" dirty="0">
              <a:latin typeface="+mn-lt"/>
            </a:endParaRPr>
          </a:p>
        </p:txBody>
      </p:sp>
    </p:spTree>
    <p:extLst>
      <p:ext uri="{BB962C8B-B14F-4D97-AF65-F5344CB8AC3E}">
        <p14:creationId xmlns:p14="http://schemas.microsoft.com/office/powerpoint/2010/main" val="29801063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
            <a:ext cx="7455877" cy="973138"/>
          </a:xfrm>
        </p:spPr>
        <p:txBody>
          <a:bodyPr/>
          <a:lstStyle/>
          <a:p>
            <a:pPr>
              <a:defRPr/>
            </a:pPr>
            <a:r>
              <a:rPr lang="en-US" dirty="0" smtClean="0"/>
              <a:t>Summary</a:t>
            </a:r>
            <a:endParaRPr lang="en-US" dirty="0"/>
          </a:p>
        </p:txBody>
      </p:sp>
      <p:sp>
        <p:nvSpPr>
          <p:cNvPr id="4" name="Slide Number Placeholder 3"/>
          <p:cNvSpPr>
            <a:spLocks noGrp="1"/>
          </p:cNvSpPr>
          <p:nvPr>
            <p:ph type="sldNum" sz="quarter" idx="10"/>
          </p:nvPr>
        </p:nvSpPr>
        <p:spPr/>
        <p:txBody>
          <a:bodyPr/>
          <a:lstStyle/>
          <a:p>
            <a:pPr>
              <a:defRPr/>
            </a:pPr>
            <a:fld id="{61A013B3-8317-4AC6-8D26-5B155157FB2D}" type="slidenum">
              <a:rPr lang="en-US" smtClean="0"/>
              <a:pPr>
                <a:defRPr/>
              </a:pPr>
              <a:t>46</a:t>
            </a:fld>
            <a:endParaRPr lang="en-US" dirty="0"/>
          </a:p>
        </p:txBody>
      </p:sp>
      <p:sp>
        <p:nvSpPr>
          <p:cNvPr id="6" name="Rectangle 5"/>
          <p:cNvSpPr/>
          <p:nvPr/>
        </p:nvSpPr>
        <p:spPr>
          <a:xfrm>
            <a:off x="337039" y="1030289"/>
            <a:ext cx="8425962" cy="3711575"/>
          </a:xfrm>
          <a:prstGeom prst="rect">
            <a:avLst/>
          </a:prstGeom>
        </p:spPr>
        <p:txBody>
          <a:bodyPr>
            <a:spAutoFit/>
          </a:bodyPr>
          <a:lstStyle/>
          <a:p>
            <a:pPr marL="342900" indent="-342900" algn="just">
              <a:spcBef>
                <a:spcPct val="20000"/>
              </a:spcBef>
              <a:buClr>
                <a:srgbClr val="003366"/>
              </a:buClr>
              <a:buFont typeface="Wingdings" pitchFamily="2" charset="2"/>
              <a:buChar char="Ø"/>
              <a:defRPr/>
            </a:pPr>
            <a:r>
              <a:rPr lang="en-US" sz="2400" i="0" kern="0" dirty="0">
                <a:latin typeface="Arial" charset="0"/>
              </a:rPr>
              <a:t>Page navigation is defined externally in the configuration file, faces-config.xml, with &lt;navigation-rule&gt; tag</a:t>
            </a:r>
          </a:p>
          <a:p>
            <a:pPr marL="342900" indent="-342900" algn="just">
              <a:spcBef>
                <a:spcPct val="20000"/>
              </a:spcBef>
              <a:buClr>
                <a:srgbClr val="003366"/>
              </a:buClr>
              <a:buFont typeface="Wingdings" pitchFamily="2" charset="2"/>
              <a:buChar char="Ø"/>
              <a:defRPr/>
            </a:pPr>
            <a:endParaRPr lang="en-US" sz="2400" i="0" kern="0" dirty="0">
              <a:latin typeface="Arial" charset="0"/>
            </a:endParaRPr>
          </a:p>
          <a:p>
            <a:pPr marL="342900" indent="-342900" algn="just">
              <a:spcBef>
                <a:spcPct val="20000"/>
              </a:spcBef>
              <a:buClr>
                <a:srgbClr val="003366"/>
              </a:buClr>
              <a:buFont typeface="Wingdings" pitchFamily="2" charset="2"/>
              <a:buChar char="Ø"/>
              <a:defRPr/>
            </a:pPr>
            <a:r>
              <a:rPr lang="en-US" sz="2400" i="0" kern="0" dirty="0">
                <a:latin typeface="Arial" charset="0"/>
              </a:rPr>
              <a:t>Normally, the navigation is decided upon the outcome of event handlers, which typically is String</a:t>
            </a:r>
          </a:p>
          <a:p>
            <a:pPr marL="342900" indent="-342900" algn="just">
              <a:spcBef>
                <a:spcPct val="20000"/>
              </a:spcBef>
              <a:buClr>
                <a:srgbClr val="003366"/>
              </a:buClr>
              <a:buFont typeface="Wingdings" pitchFamily="2" charset="2"/>
              <a:buChar char="Ø"/>
              <a:defRPr/>
            </a:pPr>
            <a:endParaRPr lang="en-US" sz="2400" i="0" kern="0" dirty="0">
              <a:latin typeface="Arial" charset="0"/>
            </a:endParaRPr>
          </a:p>
          <a:p>
            <a:pPr marL="342900" indent="-342900" algn="just">
              <a:spcBef>
                <a:spcPct val="20000"/>
              </a:spcBef>
              <a:buClr>
                <a:srgbClr val="003366"/>
              </a:buClr>
              <a:buFont typeface="Wingdings" pitchFamily="2" charset="2"/>
              <a:buChar char="Ø"/>
              <a:defRPr/>
            </a:pPr>
            <a:r>
              <a:rPr lang="en-US" sz="2400" i="0" kern="0" dirty="0">
                <a:latin typeface="Arial" charset="0"/>
              </a:rPr>
              <a:t>So various types of events are fired by various  UI components, and event handlers are written which define the actions to be taken in case of that event happening</a:t>
            </a:r>
          </a:p>
        </p:txBody>
      </p:sp>
    </p:spTree>
    <p:extLst>
      <p:ext uri="{BB962C8B-B14F-4D97-AF65-F5344CB8AC3E}">
        <p14:creationId xmlns:p14="http://schemas.microsoft.com/office/powerpoint/2010/main" val="242484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4">
              <a:lumMod val="20000"/>
              <a:lumOff val="80000"/>
            </a:schemeClr>
          </a:solidFill>
        </p:spPr>
        <p:txBody>
          <a:bodyPr>
            <a:normAutofit/>
          </a:bodyPr>
          <a:lstStyle/>
          <a:p>
            <a:pPr>
              <a:defRPr/>
            </a:pPr>
            <a:r>
              <a:rPr lang="en-US" dirty="0" smtClean="0"/>
              <a:t>Component Architecture of JSF</a:t>
            </a:r>
            <a:endParaRPr lang="en-US" dirty="0"/>
          </a:p>
        </p:txBody>
      </p:sp>
      <p:sp>
        <p:nvSpPr>
          <p:cNvPr id="11267" name="Content Placeholder 2"/>
          <p:cNvSpPr>
            <a:spLocks noGrp="1"/>
          </p:cNvSpPr>
          <p:nvPr>
            <p:ph idx="1"/>
          </p:nvPr>
        </p:nvSpPr>
        <p:spPr>
          <a:xfrm>
            <a:off x="0" y="762000"/>
            <a:ext cx="9144000" cy="6096000"/>
          </a:xfrm>
        </p:spPr>
        <p:txBody>
          <a:bodyPr>
            <a:normAutofit/>
          </a:bodyPr>
          <a:lstStyle/>
          <a:p>
            <a:pPr algn="just"/>
            <a:r>
              <a:rPr lang="en-US" sz="2800" dirty="0" smtClean="0"/>
              <a:t>JSF provides a rich, flexible component architecture that includes following:</a:t>
            </a:r>
          </a:p>
          <a:p>
            <a:pPr lvl="1" algn="just"/>
            <a:r>
              <a:rPr lang="en-US" sz="2400" dirty="0" smtClean="0"/>
              <a:t>A set of </a:t>
            </a:r>
            <a:r>
              <a:rPr lang="en-US" sz="2400" dirty="0" err="1" smtClean="0"/>
              <a:t>UIComponent</a:t>
            </a:r>
            <a:r>
              <a:rPr lang="en-US" sz="2400" dirty="0" smtClean="0"/>
              <a:t> classes for specifying the state and behavior of UI components</a:t>
            </a:r>
          </a:p>
          <a:p>
            <a:pPr lvl="1" algn="just"/>
            <a:r>
              <a:rPr lang="en-US" sz="2400" dirty="0" smtClean="0"/>
              <a:t>A rendering model that defines how to render the components in various ways</a:t>
            </a:r>
          </a:p>
          <a:p>
            <a:pPr lvl="1" algn="just"/>
            <a:r>
              <a:rPr lang="en-US" sz="2400" dirty="0" smtClean="0"/>
              <a:t>An event and listener model that defines how to handle component events</a:t>
            </a:r>
          </a:p>
          <a:p>
            <a:pPr lvl="1" algn="just"/>
            <a:r>
              <a:rPr lang="en-US" sz="2400" dirty="0" smtClean="0"/>
              <a:t>A conversion model that defines how to register converters onto a component</a:t>
            </a:r>
          </a:p>
          <a:p>
            <a:pPr lvl="1" algn="just"/>
            <a:r>
              <a:rPr lang="en-US" sz="2400" dirty="0" smtClean="0"/>
              <a:t>A validation model that defines how to register validators onto a component</a:t>
            </a:r>
          </a:p>
          <a:p>
            <a:pPr algn="just"/>
            <a:endParaRPr lang="en-US" sz="2800" dirty="0" smtClean="0"/>
          </a:p>
        </p:txBody>
      </p:sp>
      <p:sp>
        <p:nvSpPr>
          <p:cNvPr id="5" name="Slide Number Placeholder 4"/>
          <p:cNvSpPr>
            <a:spLocks noGrp="1"/>
          </p:cNvSpPr>
          <p:nvPr>
            <p:ph type="sldNum" sz="quarter" idx="10"/>
          </p:nvPr>
        </p:nvSpPr>
        <p:spPr/>
        <p:txBody>
          <a:bodyPr/>
          <a:lstStyle/>
          <a:p>
            <a:pPr>
              <a:defRPr/>
            </a:pPr>
            <a:fld id="{2FA09578-5938-4AE0-B5AD-F0657FEA94FC}" type="slidenum">
              <a:rPr lang="en-US" smtClean="0"/>
              <a:pPr>
                <a:defRPr/>
              </a:pPr>
              <a:t>5</a:t>
            </a:fld>
            <a:endParaRPr lang="en-US" dirty="0"/>
          </a:p>
        </p:txBody>
      </p:sp>
    </p:spTree>
    <p:extLst>
      <p:ext uri="{BB962C8B-B14F-4D97-AF65-F5344CB8AC3E}">
        <p14:creationId xmlns:p14="http://schemas.microsoft.com/office/powerpoint/2010/main" val="2634887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3"/>
          </a:xfrm>
          <a:solidFill>
            <a:schemeClr val="accent4">
              <a:lumMod val="20000"/>
              <a:lumOff val="80000"/>
            </a:schemeClr>
          </a:solidFill>
        </p:spPr>
        <p:txBody>
          <a:bodyPr>
            <a:normAutofit fontScale="90000"/>
          </a:bodyPr>
          <a:lstStyle/>
          <a:p>
            <a:pPr>
              <a:defRPr/>
            </a:pPr>
            <a:r>
              <a:rPr lang="en-US" dirty="0" smtClean="0"/>
              <a:t>UI Component  Basics</a:t>
            </a:r>
            <a:endParaRPr lang="en-US" dirty="0"/>
          </a:p>
        </p:txBody>
      </p:sp>
      <p:sp>
        <p:nvSpPr>
          <p:cNvPr id="12291" name="Content Placeholder 2"/>
          <p:cNvSpPr>
            <a:spLocks noGrp="1"/>
          </p:cNvSpPr>
          <p:nvPr>
            <p:ph idx="1"/>
          </p:nvPr>
        </p:nvSpPr>
        <p:spPr>
          <a:xfrm>
            <a:off x="0" y="685800"/>
            <a:ext cx="9029700" cy="5943600"/>
          </a:xfrm>
        </p:spPr>
        <p:txBody>
          <a:bodyPr/>
          <a:lstStyle/>
          <a:p>
            <a:pPr algn="just"/>
            <a:r>
              <a:rPr lang="en-US" sz="2800" dirty="0" smtClean="0"/>
              <a:t>Each UI Component is implemented as UI component class in JSF</a:t>
            </a:r>
          </a:p>
          <a:p>
            <a:pPr algn="just"/>
            <a:r>
              <a:rPr lang="en-US" sz="2800" dirty="0" smtClean="0"/>
              <a:t>UI Component class may implement a </a:t>
            </a:r>
            <a:r>
              <a:rPr lang="en-US" sz="2800" b="1" dirty="0" smtClean="0">
                <a:solidFill>
                  <a:srgbClr val="003399"/>
                </a:solidFill>
              </a:rPr>
              <a:t>behavioral interface</a:t>
            </a:r>
            <a:r>
              <a:rPr lang="en-US" sz="2800" dirty="0" smtClean="0"/>
              <a:t> which decides what actions and attributes can be used with the UI Component</a:t>
            </a:r>
          </a:p>
          <a:p>
            <a:r>
              <a:rPr lang="en-US" dirty="0" smtClean="0"/>
              <a:t>For example</a:t>
            </a:r>
          </a:p>
          <a:p>
            <a:endParaRPr lang="en-US" dirty="0" smtClean="0"/>
          </a:p>
          <a:p>
            <a:pPr algn="just">
              <a:buFont typeface="Wingdings" pitchFamily="2" charset="2"/>
              <a:buNone/>
            </a:pPr>
            <a:r>
              <a:rPr lang="en-US" dirty="0" smtClean="0"/>
              <a:t>	</a:t>
            </a:r>
            <a:endParaRPr lang="en-US" sz="2400" dirty="0" smtClean="0"/>
          </a:p>
        </p:txBody>
      </p:sp>
      <p:sp>
        <p:nvSpPr>
          <p:cNvPr id="4" name="Rectangle 3"/>
          <p:cNvSpPr/>
          <p:nvPr/>
        </p:nvSpPr>
        <p:spPr>
          <a:xfrm>
            <a:off x="556846" y="3871914"/>
            <a:ext cx="8358554" cy="623887"/>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indent="-342900">
              <a:buClr>
                <a:srgbClr val="003366"/>
              </a:buClr>
              <a:defRPr/>
            </a:pPr>
            <a:r>
              <a:rPr lang="en-US" b="1" i="0" dirty="0"/>
              <a:t>&lt;h:inputText id=“username”		      			valueChangeListener=“#{loginBean.changeID}”  /&gt;</a:t>
            </a:r>
          </a:p>
        </p:txBody>
      </p:sp>
      <p:sp>
        <p:nvSpPr>
          <p:cNvPr id="5" name="Slide Number Placeholder 4"/>
          <p:cNvSpPr>
            <a:spLocks noGrp="1"/>
          </p:cNvSpPr>
          <p:nvPr>
            <p:ph type="sldNum" sz="quarter" idx="10"/>
          </p:nvPr>
        </p:nvSpPr>
        <p:spPr/>
        <p:txBody>
          <a:bodyPr/>
          <a:lstStyle/>
          <a:p>
            <a:pPr>
              <a:defRPr/>
            </a:pPr>
            <a:fld id="{A9380C12-2AC0-4D1C-9743-C502993DD8F4}" type="slidenum">
              <a:rPr lang="en-US" smtClean="0"/>
              <a:pPr>
                <a:defRPr/>
              </a:pPr>
              <a:t>6</a:t>
            </a:fld>
            <a:endParaRPr lang="en-US" dirty="0"/>
          </a:p>
        </p:txBody>
      </p:sp>
      <p:sp>
        <p:nvSpPr>
          <p:cNvPr id="6" name="Rounded Rectangle 5"/>
          <p:cNvSpPr/>
          <p:nvPr/>
        </p:nvSpPr>
        <p:spPr bwMode="auto">
          <a:xfrm>
            <a:off x="169985" y="4583114"/>
            <a:ext cx="8897815" cy="1741487"/>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just">
              <a:lnSpc>
                <a:spcPts val="3300"/>
              </a:lnSpc>
              <a:defRPr/>
            </a:pPr>
            <a:r>
              <a:rPr lang="en-US" sz="2000" i="0" dirty="0"/>
              <a:t>The </a:t>
            </a:r>
            <a:r>
              <a:rPr lang="en-US" sz="2000" b="1" i="0" dirty="0">
                <a:solidFill>
                  <a:schemeClr val="accent6"/>
                </a:solidFill>
              </a:rPr>
              <a:t>&lt;h:inputText&gt;</a:t>
            </a:r>
            <a:r>
              <a:rPr lang="en-US" sz="2000" i="0" dirty="0">
                <a:solidFill>
                  <a:schemeClr val="accent6"/>
                </a:solidFill>
              </a:rPr>
              <a:t> </a:t>
            </a:r>
            <a:r>
              <a:rPr lang="en-US" sz="2000" i="0" dirty="0"/>
              <a:t>html tag is implemented as </a:t>
            </a:r>
            <a:r>
              <a:rPr lang="en-US" sz="2000" b="1" i="0" dirty="0">
                <a:solidFill>
                  <a:schemeClr val="accent6"/>
                </a:solidFill>
              </a:rPr>
              <a:t>UIInput</a:t>
            </a:r>
            <a:r>
              <a:rPr lang="en-US" sz="2000" i="0" dirty="0"/>
              <a:t> class in JSF. It implements </a:t>
            </a:r>
            <a:r>
              <a:rPr lang="en-US" sz="2000" b="1" i="0" dirty="0">
                <a:solidFill>
                  <a:schemeClr val="accent6"/>
                </a:solidFill>
              </a:rPr>
              <a:t>EditableValueHolder</a:t>
            </a:r>
            <a:r>
              <a:rPr lang="en-US" sz="2000" i="0" dirty="0"/>
              <a:t> interface which defines the behavior of this component. Since UIInput implements </a:t>
            </a:r>
            <a:r>
              <a:rPr lang="en-US" sz="2000" i="0" dirty="0">
                <a:solidFill>
                  <a:schemeClr val="tx1"/>
                </a:solidFill>
              </a:rPr>
              <a:t>EditableValueHolder</a:t>
            </a:r>
            <a:r>
              <a:rPr lang="en-US" sz="2000" i="0" dirty="0"/>
              <a:t> we can use </a:t>
            </a:r>
            <a:r>
              <a:rPr lang="en-US" sz="2000" b="1" i="0" dirty="0">
                <a:solidFill>
                  <a:schemeClr val="accent6"/>
                </a:solidFill>
              </a:rPr>
              <a:t>valueChangeListener</a:t>
            </a:r>
            <a:r>
              <a:rPr lang="en-US" sz="2000" i="0" dirty="0"/>
              <a:t> attribute with this tag.</a:t>
            </a:r>
            <a:endParaRPr lang="en-US" i="0" dirty="0">
              <a:solidFill>
                <a:schemeClr val="tx1"/>
              </a:solidFill>
            </a:endParaRPr>
          </a:p>
        </p:txBody>
      </p:sp>
    </p:spTree>
    <p:extLst>
      <p:ext uri="{BB962C8B-B14F-4D97-AF65-F5344CB8AC3E}">
        <p14:creationId xmlns:p14="http://schemas.microsoft.com/office/powerpoint/2010/main" val="3030546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pPr>
              <a:defRPr/>
            </a:pPr>
            <a:r>
              <a:rPr lang="en-US" dirty="0" smtClean="0"/>
              <a:t>UI Components</a:t>
            </a:r>
            <a:endParaRPr lang="en-US" dirty="0"/>
          </a:p>
        </p:txBody>
      </p:sp>
      <p:sp>
        <p:nvSpPr>
          <p:cNvPr id="13315" name="Content Placeholder 2"/>
          <p:cNvSpPr>
            <a:spLocks noGrp="1"/>
          </p:cNvSpPr>
          <p:nvPr>
            <p:ph idx="1"/>
          </p:nvPr>
        </p:nvSpPr>
        <p:spPr>
          <a:xfrm>
            <a:off x="0" y="685800"/>
            <a:ext cx="9144000" cy="6172199"/>
          </a:xfrm>
        </p:spPr>
        <p:txBody>
          <a:bodyPr/>
          <a:lstStyle/>
          <a:p>
            <a:pPr algn="just"/>
            <a:r>
              <a:rPr lang="en-US" dirty="0" smtClean="0"/>
              <a:t>UI Components can be grouped into following kind of components:</a:t>
            </a:r>
          </a:p>
          <a:p>
            <a:pPr lvl="1" algn="just"/>
            <a:r>
              <a:rPr lang="en-US" dirty="0" smtClean="0"/>
              <a:t>Inputs: Tags for taking input from the user</a:t>
            </a:r>
          </a:p>
          <a:p>
            <a:pPr lvl="1" algn="just"/>
            <a:r>
              <a:rPr lang="en-US" dirty="0" smtClean="0"/>
              <a:t>Outputs: Tags for displaying output to the user</a:t>
            </a:r>
          </a:p>
          <a:p>
            <a:pPr lvl="1" algn="just"/>
            <a:r>
              <a:rPr lang="en-US" dirty="0" smtClean="0"/>
              <a:t>Commands: Tags for performing some action</a:t>
            </a:r>
          </a:p>
          <a:p>
            <a:pPr lvl="1" algn="just"/>
            <a:r>
              <a:rPr lang="en-US" dirty="0" smtClean="0"/>
              <a:t>Selections: Tags used for displaying  options to the user Single or multiple values can be selected depending upon the tag used</a:t>
            </a:r>
          </a:p>
          <a:p>
            <a:pPr lvl="1" algn="just"/>
            <a:r>
              <a:rPr lang="en-US" dirty="0" smtClean="0"/>
              <a:t>Others: Tags such as forms, messages and components that lay out other components</a:t>
            </a:r>
          </a:p>
        </p:txBody>
      </p:sp>
      <p:sp>
        <p:nvSpPr>
          <p:cNvPr id="4" name="Slide Number Placeholder 3"/>
          <p:cNvSpPr>
            <a:spLocks noGrp="1"/>
          </p:cNvSpPr>
          <p:nvPr>
            <p:ph type="sldNum" sz="quarter" idx="10"/>
          </p:nvPr>
        </p:nvSpPr>
        <p:spPr/>
        <p:txBody>
          <a:bodyPr/>
          <a:lstStyle/>
          <a:p>
            <a:pPr>
              <a:defRPr/>
            </a:pPr>
            <a:fld id="{4A6D492B-A9CA-42AE-8159-F0460BD2B4AB}" type="slidenum">
              <a:rPr lang="en-US" smtClean="0"/>
              <a:pPr>
                <a:defRPr/>
              </a:pPr>
              <a:t>7</a:t>
            </a:fld>
            <a:endParaRPr lang="en-US" dirty="0"/>
          </a:p>
        </p:txBody>
      </p:sp>
    </p:spTree>
    <p:extLst>
      <p:ext uri="{BB962C8B-B14F-4D97-AF65-F5344CB8AC3E}">
        <p14:creationId xmlns:p14="http://schemas.microsoft.com/office/powerpoint/2010/main" val="1968502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
            <a:ext cx="9144000" cy="792480"/>
          </a:xfrm>
          <a:solidFill>
            <a:schemeClr val="accent4">
              <a:lumMod val="20000"/>
              <a:lumOff val="80000"/>
            </a:schemeClr>
          </a:solidFill>
        </p:spPr>
        <p:txBody>
          <a:bodyPr>
            <a:normAutofit/>
          </a:bodyPr>
          <a:lstStyle/>
          <a:p>
            <a:pPr>
              <a:defRPr/>
            </a:pPr>
            <a:r>
              <a:rPr lang="en-US" dirty="0" smtClean="0"/>
              <a:t>Common attributes of UI Component </a:t>
            </a:r>
            <a:endParaRPr lang="en-US" dirty="0"/>
          </a:p>
        </p:txBody>
      </p:sp>
      <p:graphicFrame>
        <p:nvGraphicFramePr>
          <p:cNvPr id="5" name="Content Placeholder 4"/>
          <p:cNvGraphicFramePr>
            <a:graphicFrameLocks noGrp="1"/>
          </p:cNvGraphicFramePr>
          <p:nvPr>
            <p:ph idx="1"/>
          </p:nvPr>
        </p:nvGraphicFramePr>
        <p:xfrm>
          <a:off x="304800" y="1143000"/>
          <a:ext cx="8458200" cy="4173536"/>
        </p:xfrm>
        <a:graphic>
          <a:graphicData uri="http://schemas.openxmlformats.org/drawingml/2006/table">
            <a:tbl>
              <a:tblPr firstRow="1" bandRow="1">
                <a:tableStyleId>{5C22544A-7EE6-4342-B048-85BDC9FD1C3A}</a:tableStyleId>
              </a:tblPr>
              <a:tblGrid>
                <a:gridCol w="2209800"/>
                <a:gridCol w="6248400"/>
              </a:tblGrid>
              <a:tr h="617016">
                <a:tc>
                  <a:txBody>
                    <a:bodyPr/>
                    <a:lstStyle/>
                    <a:p>
                      <a:pPr marL="0" algn="ctr" defTabSz="914400" rtl="0" eaLnBrk="1" latinLnBrk="0" hangingPunct="1"/>
                      <a:r>
                        <a:rPr lang="en-US" sz="2400" b="1" kern="1200" dirty="0" smtClean="0">
                          <a:solidFill>
                            <a:srgbClr val="002060"/>
                          </a:solidFill>
                          <a:latin typeface="+mn-lt"/>
                          <a:ea typeface="+mn-ea"/>
                          <a:cs typeface="+mn-cs"/>
                        </a:rPr>
                        <a:t>Attribute</a:t>
                      </a:r>
                    </a:p>
                  </a:txBody>
                  <a:tcPr marT="45725" marB="45725"/>
                </a:tc>
                <a:tc>
                  <a:txBody>
                    <a:bodyPr/>
                    <a:lstStyle/>
                    <a:p>
                      <a:pPr marL="0" algn="ctr" defTabSz="914400" rtl="0" eaLnBrk="1" latinLnBrk="0" hangingPunct="1"/>
                      <a:r>
                        <a:rPr lang="en-US" sz="2400" b="1" kern="1200" dirty="0" smtClean="0">
                          <a:solidFill>
                            <a:srgbClr val="002060"/>
                          </a:solidFill>
                          <a:latin typeface="+mn-lt"/>
                          <a:ea typeface="+mn-ea"/>
                          <a:cs typeface="+mn-cs"/>
                        </a:rPr>
                        <a:t>Description</a:t>
                      </a:r>
                    </a:p>
                  </a:txBody>
                  <a:tcPr marT="45725" marB="45725"/>
                </a:tc>
              </a:tr>
              <a:tr h="500468">
                <a:tc>
                  <a:txBody>
                    <a:bodyPr/>
                    <a:lstStyle/>
                    <a:p>
                      <a:r>
                        <a:rPr lang="en-US" sz="1800" dirty="0" smtClean="0"/>
                        <a:t>id</a:t>
                      </a:r>
                      <a:endParaRPr lang="en-US" sz="1800" dirty="0"/>
                    </a:p>
                  </a:txBody>
                  <a:tcPr marT="45725" marB="45725"/>
                </a:tc>
                <a:tc>
                  <a:txBody>
                    <a:bodyPr/>
                    <a:lstStyle/>
                    <a:p>
                      <a:r>
                        <a:rPr lang="en-US" sz="1800" dirty="0" smtClean="0"/>
                        <a:t>Identifier</a:t>
                      </a:r>
                      <a:r>
                        <a:rPr lang="en-US" sz="1800" baseline="0" dirty="0" smtClean="0"/>
                        <a:t> for the component</a:t>
                      </a:r>
                      <a:endParaRPr lang="en-US" sz="1800" dirty="0"/>
                    </a:p>
                  </a:txBody>
                  <a:tcPr marT="45725" marB="45725"/>
                </a:tc>
              </a:tr>
              <a:tr h="500468">
                <a:tc>
                  <a:txBody>
                    <a:bodyPr/>
                    <a:lstStyle/>
                    <a:p>
                      <a:r>
                        <a:rPr lang="en-US" sz="1800" dirty="0" smtClean="0"/>
                        <a:t>rendered</a:t>
                      </a:r>
                      <a:endParaRPr lang="en-US" sz="1800" dirty="0"/>
                    </a:p>
                  </a:txBody>
                  <a:tcPr marT="45725" marB="45725"/>
                </a:tc>
                <a:tc>
                  <a:txBody>
                    <a:bodyPr/>
                    <a:lstStyle/>
                    <a:p>
                      <a:r>
                        <a:rPr lang="en-US" sz="1800" dirty="0" smtClean="0"/>
                        <a:t>A Boolean, if true,</a:t>
                      </a:r>
                      <a:r>
                        <a:rPr lang="en-US" sz="1800" baseline="0" dirty="0" smtClean="0"/>
                        <a:t> displays the component. Default is true</a:t>
                      </a:r>
                      <a:endParaRPr lang="en-US" sz="1800" dirty="0"/>
                    </a:p>
                  </a:txBody>
                  <a:tcPr marT="45725" marB="45725"/>
                </a:tc>
              </a:tr>
              <a:tr h="500468">
                <a:tc>
                  <a:txBody>
                    <a:bodyPr/>
                    <a:lstStyle/>
                    <a:p>
                      <a:r>
                        <a:rPr lang="en-US" sz="1800" dirty="0" smtClean="0"/>
                        <a:t>style</a:t>
                      </a:r>
                      <a:endParaRPr lang="en-US" sz="1800" dirty="0"/>
                    </a:p>
                  </a:txBody>
                  <a:tcPr marT="45725" marB="45725"/>
                </a:tc>
                <a:tc>
                  <a:txBody>
                    <a:bodyPr/>
                    <a:lstStyle/>
                    <a:p>
                      <a:r>
                        <a:rPr lang="en-US" sz="1800" dirty="0" smtClean="0"/>
                        <a:t>Specifies</a:t>
                      </a:r>
                      <a:r>
                        <a:rPr lang="en-US" sz="1800" baseline="0" dirty="0" smtClean="0"/>
                        <a:t> inline style for the component</a:t>
                      </a:r>
                      <a:endParaRPr lang="en-US" sz="1800" dirty="0"/>
                    </a:p>
                  </a:txBody>
                  <a:tcPr marT="45725" marB="45725"/>
                </a:tc>
              </a:tr>
              <a:tr h="500468">
                <a:tc>
                  <a:txBody>
                    <a:bodyPr/>
                    <a:lstStyle/>
                    <a:p>
                      <a:r>
                        <a:rPr lang="en-US" sz="1800" dirty="0" smtClean="0"/>
                        <a:t>styleClass</a:t>
                      </a:r>
                      <a:endParaRPr lang="en-US" sz="1800" dirty="0"/>
                    </a:p>
                  </a:txBody>
                  <a:tcPr marT="45725" marB="45725"/>
                </a:tc>
                <a:tc>
                  <a:txBody>
                    <a:bodyPr/>
                    <a:lstStyle/>
                    <a:p>
                      <a:r>
                        <a:rPr lang="en-US" sz="1800" dirty="0" smtClean="0"/>
                        <a:t>CSS style class name</a:t>
                      </a:r>
                      <a:endParaRPr lang="en-US" sz="1800" dirty="0"/>
                    </a:p>
                  </a:txBody>
                  <a:tcPr marT="45725" marB="45725"/>
                </a:tc>
              </a:tr>
              <a:tr h="640149">
                <a:tc>
                  <a:txBody>
                    <a:bodyPr/>
                    <a:lstStyle/>
                    <a:p>
                      <a:r>
                        <a:rPr lang="en-US" sz="1800" dirty="0" smtClean="0"/>
                        <a:t>value</a:t>
                      </a:r>
                      <a:endParaRPr lang="en-US" sz="1800" dirty="0"/>
                    </a:p>
                  </a:txBody>
                  <a:tcPr marT="45725" marB="45725"/>
                </a:tc>
                <a:tc>
                  <a:txBody>
                    <a:bodyPr/>
                    <a:lstStyle/>
                    <a:p>
                      <a:r>
                        <a:rPr lang="en-US" sz="1800" dirty="0" smtClean="0"/>
                        <a:t>A component’s value. </a:t>
                      </a:r>
                      <a:r>
                        <a:rPr lang="en-US" sz="1800" b="1" dirty="0" smtClean="0"/>
                        <a:t>It is</a:t>
                      </a:r>
                      <a:r>
                        <a:rPr lang="en-US" sz="1800" b="1" baseline="0" dirty="0" smtClean="0"/>
                        <a:t> not available with form, message and layout tags</a:t>
                      </a:r>
                      <a:endParaRPr lang="en-US" sz="1800" b="1" dirty="0"/>
                    </a:p>
                  </a:txBody>
                  <a:tcPr marT="45725" marB="45725"/>
                </a:tc>
              </a:tr>
              <a:tr h="914499">
                <a:tc>
                  <a:txBody>
                    <a:bodyPr/>
                    <a:lstStyle/>
                    <a:p>
                      <a:r>
                        <a:rPr lang="en-US" sz="1800" dirty="0" smtClean="0"/>
                        <a:t>required</a:t>
                      </a:r>
                      <a:endParaRPr lang="en-US" sz="1800" dirty="0"/>
                    </a:p>
                  </a:txBody>
                  <a:tcPr marT="45725" marB="45725"/>
                </a:tc>
                <a:tc>
                  <a:txBody>
                    <a:bodyPr/>
                    <a:lstStyle/>
                    <a:p>
                      <a:r>
                        <a:rPr lang="en-US" sz="1800" dirty="0" smtClean="0"/>
                        <a:t>A Boolean,</a:t>
                      </a:r>
                      <a:r>
                        <a:rPr lang="en-US" sz="1800" baseline="0" dirty="0" smtClean="0"/>
                        <a:t> if true, mandates a value to be entered for the component. Default is false. </a:t>
                      </a:r>
                      <a:r>
                        <a:rPr lang="en-US" sz="1800" b="1" baseline="0" dirty="0" smtClean="0"/>
                        <a:t>Available only with input tags and selection tags</a:t>
                      </a:r>
                      <a:endParaRPr lang="en-US" sz="1800" b="1" dirty="0"/>
                    </a:p>
                  </a:txBody>
                  <a:tcPr marT="45725" marB="45725"/>
                </a:tc>
              </a:tr>
            </a:tbl>
          </a:graphicData>
        </a:graphic>
      </p:graphicFrame>
      <p:sp>
        <p:nvSpPr>
          <p:cNvPr id="4" name="Slide Number Placeholder 3"/>
          <p:cNvSpPr>
            <a:spLocks noGrp="1"/>
          </p:cNvSpPr>
          <p:nvPr>
            <p:ph type="sldNum" sz="quarter" idx="10"/>
          </p:nvPr>
        </p:nvSpPr>
        <p:spPr/>
        <p:txBody>
          <a:bodyPr/>
          <a:lstStyle/>
          <a:p>
            <a:pPr>
              <a:defRPr/>
            </a:pPr>
            <a:fld id="{EF5456F8-E2B4-4F2C-B6EF-BF59963187EC}" type="slidenum">
              <a:rPr lang="en-US" smtClean="0"/>
              <a:pPr>
                <a:defRPr/>
              </a:pPr>
              <a:t>8</a:t>
            </a:fld>
            <a:endParaRPr lang="en-US" dirty="0"/>
          </a:p>
        </p:txBody>
      </p:sp>
    </p:spTree>
    <p:extLst>
      <p:ext uri="{BB962C8B-B14F-4D97-AF65-F5344CB8AC3E}">
        <p14:creationId xmlns:p14="http://schemas.microsoft.com/office/powerpoint/2010/main" val="2551406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88988"/>
          </a:xfrm>
          <a:solidFill>
            <a:schemeClr val="accent4">
              <a:lumMod val="20000"/>
              <a:lumOff val="80000"/>
            </a:schemeClr>
          </a:solidFill>
        </p:spPr>
        <p:txBody>
          <a:bodyPr>
            <a:normAutofit/>
          </a:bodyPr>
          <a:lstStyle/>
          <a:p>
            <a:pPr>
              <a:defRPr/>
            </a:pPr>
            <a:r>
              <a:rPr lang="en-US" dirty="0" smtClean="0"/>
              <a:t>UI Component Rendering</a:t>
            </a:r>
            <a:endParaRPr lang="en-US" dirty="0"/>
          </a:p>
        </p:txBody>
      </p:sp>
      <p:sp>
        <p:nvSpPr>
          <p:cNvPr id="15363" name="Content Placeholder 2"/>
          <p:cNvSpPr>
            <a:spLocks noGrp="1"/>
          </p:cNvSpPr>
          <p:nvPr>
            <p:ph idx="1"/>
          </p:nvPr>
        </p:nvSpPr>
        <p:spPr>
          <a:xfrm>
            <a:off x="108438" y="1022350"/>
            <a:ext cx="8915400" cy="5988050"/>
          </a:xfrm>
        </p:spPr>
        <p:txBody>
          <a:bodyPr/>
          <a:lstStyle/>
          <a:p>
            <a:pPr algn="just"/>
            <a:r>
              <a:rPr lang="en-US" smtClean="0"/>
              <a:t>JSF architecture defines the functionality of the components as a set of component classes and their rendering by a separate renderer</a:t>
            </a:r>
          </a:p>
          <a:p>
            <a:pPr algn="just"/>
            <a:endParaRPr lang="en-US" smtClean="0"/>
          </a:p>
          <a:p>
            <a:pPr algn="just"/>
            <a:r>
              <a:rPr lang="en-US" smtClean="0"/>
              <a:t>This facilitates:</a:t>
            </a:r>
          </a:p>
          <a:p>
            <a:pPr lvl="1" algn="just"/>
            <a:r>
              <a:rPr lang="en-US" smtClean="0"/>
              <a:t>Changing the appearance of components by selecting the appropriate combination of component and renderer for a client </a:t>
            </a:r>
          </a:p>
          <a:p>
            <a:pPr lvl="1" algn="just"/>
            <a:r>
              <a:rPr lang="en-US" smtClean="0"/>
              <a:t>Rendering the component to different clients (browser, cell phone, etc)</a:t>
            </a:r>
          </a:p>
          <a:p>
            <a:endParaRPr lang="en-US" sz="1800" smtClean="0"/>
          </a:p>
        </p:txBody>
      </p:sp>
      <p:sp>
        <p:nvSpPr>
          <p:cNvPr id="5" name="Slide Number Placeholder 4"/>
          <p:cNvSpPr>
            <a:spLocks noGrp="1"/>
          </p:cNvSpPr>
          <p:nvPr>
            <p:ph type="sldNum" sz="quarter" idx="10"/>
          </p:nvPr>
        </p:nvSpPr>
        <p:spPr/>
        <p:txBody>
          <a:bodyPr/>
          <a:lstStyle/>
          <a:p>
            <a:pPr>
              <a:defRPr/>
            </a:pPr>
            <a:fld id="{8E81C0CE-85A1-4928-B0F9-E038D0982F2E}" type="slidenum">
              <a:rPr lang="en-US" smtClean="0"/>
              <a:pPr>
                <a:defRPr/>
              </a:pPr>
              <a:t>9</a:t>
            </a:fld>
            <a:endParaRPr lang="en-US" dirty="0"/>
          </a:p>
        </p:txBody>
      </p:sp>
    </p:spTree>
    <p:extLst>
      <p:ext uri="{BB962C8B-B14F-4D97-AF65-F5344CB8AC3E}">
        <p14:creationId xmlns:p14="http://schemas.microsoft.com/office/powerpoint/2010/main" val="3571613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3774</TotalTime>
  <Words>4529</Words>
  <Application>Microsoft Office PowerPoint</Application>
  <PresentationFormat>On-screen Show (4:3)</PresentationFormat>
  <Paragraphs>760</Paragraphs>
  <Slides>46</Slides>
  <Notes>28</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Recap of Day 3</vt:lpstr>
      <vt:lpstr>Session Plan – Day4</vt:lpstr>
      <vt:lpstr>JSF Concepts Overview</vt:lpstr>
      <vt:lpstr>UI Component Model</vt:lpstr>
      <vt:lpstr>Component Architecture of JSF</vt:lpstr>
      <vt:lpstr>UI Component  Basics</vt:lpstr>
      <vt:lpstr>UI Components</vt:lpstr>
      <vt:lpstr>Common attributes of UI Component </vt:lpstr>
      <vt:lpstr>UI Component Rendering</vt:lpstr>
      <vt:lpstr>UI Component Rendering contd..</vt:lpstr>
      <vt:lpstr>Appearance of few UI Components</vt:lpstr>
      <vt:lpstr>List of few JSF HTML tags</vt:lpstr>
      <vt:lpstr>JSF Core Tag Library</vt:lpstr>
      <vt:lpstr>JSF Core Tags contd..</vt:lpstr>
      <vt:lpstr>JSF core Tags contd..</vt:lpstr>
      <vt:lpstr>Do you know??</vt:lpstr>
      <vt:lpstr>Managed Bean Facility</vt:lpstr>
      <vt:lpstr>Declaring a Managed Bean</vt:lpstr>
      <vt:lpstr>Initializing Bean properties(1/2)</vt:lpstr>
      <vt:lpstr>Initializing Bean properties(2/2)</vt:lpstr>
      <vt:lpstr>Declaring and Initializing Lists, and Maps as managed objects </vt:lpstr>
      <vt:lpstr>Do you know??</vt:lpstr>
      <vt:lpstr>JSF Event Handling Model</vt:lpstr>
      <vt:lpstr>Event Types</vt:lpstr>
      <vt:lpstr>Action Events</vt:lpstr>
      <vt:lpstr>Action Listener Types</vt:lpstr>
      <vt:lpstr>Value Change Event</vt:lpstr>
      <vt:lpstr>Creating backing bean</vt:lpstr>
      <vt:lpstr>Adding managed bean declaration</vt:lpstr>
      <vt:lpstr>Creating the JSP page</vt:lpstr>
      <vt:lpstr>PowerPoint Presentation</vt:lpstr>
      <vt:lpstr>Do you know??</vt:lpstr>
      <vt:lpstr>Page Navigation</vt:lpstr>
      <vt:lpstr>Static and Dynamic Navigation</vt:lpstr>
      <vt:lpstr>Static Navigation: Example 1</vt:lpstr>
      <vt:lpstr>JSP Code</vt:lpstr>
      <vt:lpstr>Defining navigation rules</vt:lpstr>
      <vt:lpstr>Static Navigation: Example 2</vt:lpstr>
      <vt:lpstr>JSP Code</vt:lpstr>
      <vt:lpstr>Defining navigation rules</vt:lpstr>
      <vt:lpstr>Dynamic Navigation</vt:lpstr>
      <vt:lpstr>Writing a method which determines the navigation</vt:lpstr>
      <vt:lpstr>Defining navigation rules</vt:lpstr>
      <vt:lpstr>Dynamic navigation</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Manish</cp:lastModifiedBy>
  <cp:revision>372</cp:revision>
  <dcterms:created xsi:type="dcterms:W3CDTF">2006-08-16T00:00:00Z</dcterms:created>
  <dcterms:modified xsi:type="dcterms:W3CDTF">2014-06-25T12:02:10Z</dcterms:modified>
</cp:coreProperties>
</file>