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59" r:id="rId2"/>
    <p:sldId id="360"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395" r:id="rId37"/>
    <p:sldId id="396" r:id="rId38"/>
    <p:sldId id="397" r:id="rId39"/>
    <p:sldId id="398" r:id="rId40"/>
    <p:sldId id="399" r:id="rId41"/>
    <p:sldId id="400" r:id="rId42"/>
    <p:sldId id="401" r:id="rId43"/>
    <p:sldId id="402" r:id="rId44"/>
    <p:sldId id="403" r:id="rId45"/>
    <p:sldId id="404" r:id="rId46"/>
    <p:sldId id="405" r:id="rId47"/>
    <p:sldId id="406" r:id="rId48"/>
    <p:sldId id="407" r:id="rId49"/>
    <p:sldId id="408" r:id="rId50"/>
    <p:sldId id="409" r:id="rId51"/>
    <p:sldId id="410" r:id="rId52"/>
    <p:sldId id="411" r:id="rId53"/>
    <p:sldId id="412" r:id="rId54"/>
    <p:sldId id="413" r:id="rId55"/>
    <p:sldId id="414" r:id="rId56"/>
    <p:sldId id="415" r:id="rId57"/>
    <p:sldId id="416" r:id="rId58"/>
    <p:sldId id="417" r:id="rId59"/>
    <p:sldId id="418" r:id="rId60"/>
    <p:sldId id="352" r:id="rId61"/>
    <p:sldId id="353" r:id="rId62"/>
    <p:sldId id="35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6501" autoAdjust="0"/>
  </p:normalViewPr>
  <p:slideViewPr>
    <p:cSldViewPr>
      <p:cViewPr varScale="1">
        <p:scale>
          <a:sx n="63" d="100"/>
          <a:sy n="63" d="100"/>
        </p:scale>
        <p:origin x="-160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2B2822-773F-4FA1-86FF-7124A517501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3093C952-70DD-4C08-AC77-C815D6501CF0}" type="pres">
      <dgm:prSet presAssocID="{1F2B2822-773F-4FA1-86FF-7124A5175012}" presName="linear" presStyleCnt="0">
        <dgm:presLayoutVars>
          <dgm:dir/>
          <dgm:animLvl val="lvl"/>
          <dgm:resizeHandles val="exact"/>
        </dgm:presLayoutVars>
      </dgm:prSet>
      <dgm:spPr/>
      <dgm:t>
        <a:bodyPr/>
        <a:lstStyle/>
        <a:p>
          <a:endParaRPr lang="en-US"/>
        </a:p>
      </dgm:t>
    </dgm:pt>
  </dgm:ptLst>
  <dgm:cxnLst>
    <dgm:cxn modelId="{4800BF71-A0C4-4CBE-A000-4966E16A782E}" type="presOf" srcId="{1F2B2822-773F-4FA1-86FF-7124A5175012}" destId="{3093C952-70DD-4C08-AC77-C815D6501CF0}" srcOrd="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BC898F-89C9-43F1-96FF-E18AE78C4FB2}" type="doc">
      <dgm:prSet loTypeId="urn:microsoft.com/office/officeart/2005/8/layout/process2" loCatId="process" qsTypeId="urn:microsoft.com/office/officeart/2005/8/quickstyle/3d2" qsCatId="3D" csTypeId="urn:microsoft.com/office/officeart/2005/8/colors/accent2_2" csCatId="accent2" phldr="1"/>
      <dgm:spPr/>
      <dgm:t>
        <a:bodyPr/>
        <a:lstStyle/>
        <a:p>
          <a:endParaRPr lang="en-US"/>
        </a:p>
      </dgm:t>
    </dgm:pt>
    <dgm:pt modelId="{9C543817-A6EE-4DAA-ACA3-F8AB0827F09E}">
      <dgm:prSet phldrT="[Text]"/>
      <dgm:spPr/>
      <dgm:t>
        <a:bodyPr/>
        <a:lstStyle/>
        <a:p>
          <a:r>
            <a:rPr lang="en-US" dirty="0" smtClean="0"/>
            <a:t>Restore View</a:t>
          </a:r>
          <a:endParaRPr lang="en-US" dirty="0"/>
        </a:p>
      </dgm:t>
    </dgm:pt>
    <dgm:pt modelId="{1D8E2658-F8DC-4878-BA91-943CA5AE12B7}" type="parTrans" cxnId="{D1BB10C3-EE9E-4364-B5F6-32E479A92312}">
      <dgm:prSet/>
      <dgm:spPr/>
      <dgm:t>
        <a:bodyPr/>
        <a:lstStyle/>
        <a:p>
          <a:endParaRPr lang="en-US"/>
        </a:p>
      </dgm:t>
    </dgm:pt>
    <dgm:pt modelId="{B1072DF1-2789-4C91-9B96-E1AC3F1BAE78}" type="sibTrans" cxnId="{D1BB10C3-EE9E-4364-B5F6-32E479A92312}">
      <dgm:prSet/>
      <dgm:spPr/>
      <dgm:t>
        <a:bodyPr/>
        <a:lstStyle/>
        <a:p>
          <a:endParaRPr lang="en-US"/>
        </a:p>
      </dgm:t>
    </dgm:pt>
    <dgm:pt modelId="{4B4C1276-D0A2-4B3F-B34C-91B5D7B57169}">
      <dgm:prSet phldrT="[Text]"/>
      <dgm:spPr/>
      <dgm:t>
        <a:bodyPr/>
        <a:lstStyle/>
        <a:p>
          <a:r>
            <a:rPr lang="en-US" dirty="0" smtClean="0"/>
            <a:t>Apply Request Values</a:t>
          </a:r>
          <a:endParaRPr lang="en-US" dirty="0"/>
        </a:p>
      </dgm:t>
    </dgm:pt>
    <dgm:pt modelId="{4BACC408-68F8-4994-AE86-9F35723D628F}" type="parTrans" cxnId="{215B9848-F46A-460B-9AF5-01580D8A2661}">
      <dgm:prSet/>
      <dgm:spPr/>
      <dgm:t>
        <a:bodyPr/>
        <a:lstStyle/>
        <a:p>
          <a:endParaRPr lang="en-US"/>
        </a:p>
      </dgm:t>
    </dgm:pt>
    <dgm:pt modelId="{3CA6E245-9D57-4D78-A730-1C17B7F7B20A}" type="sibTrans" cxnId="{215B9848-F46A-460B-9AF5-01580D8A2661}">
      <dgm:prSet/>
      <dgm:spPr/>
      <dgm:t>
        <a:bodyPr/>
        <a:lstStyle/>
        <a:p>
          <a:endParaRPr lang="en-US"/>
        </a:p>
      </dgm:t>
    </dgm:pt>
    <dgm:pt modelId="{84C67F56-C330-4129-A4DB-66AE0DE5867F}">
      <dgm:prSet phldrT="[Text]"/>
      <dgm:spPr/>
      <dgm:t>
        <a:bodyPr/>
        <a:lstStyle/>
        <a:p>
          <a:r>
            <a:rPr lang="en-US" dirty="0" smtClean="0"/>
            <a:t>Process Validations</a:t>
          </a:r>
          <a:endParaRPr lang="en-US" dirty="0"/>
        </a:p>
      </dgm:t>
    </dgm:pt>
    <dgm:pt modelId="{7DA72A9B-0524-4B47-9C1F-690C1EB0B502}" type="parTrans" cxnId="{D6109D11-89C9-4531-BCE3-093C189DC441}">
      <dgm:prSet/>
      <dgm:spPr/>
      <dgm:t>
        <a:bodyPr/>
        <a:lstStyle/>
        <a:p>
          <a:endParaRPr lang="en-US"/>
        </a:p>
      </dgm:t>
    </dgm:pt>
    <dgm:pt modelId="{E433B84A-B746-4F2F-AC80-77E5D47ACAE8}" type="sibTrans" cxnId="{D6109D11-89C9-4531-BCE3-093C189DC441}">
      <dgm:prSet/>
      <dgm:spPr/>
      <dgm:t>
        <a:bodyPr/>
        <a:lstStyle/>
        <a:p>
          <a:endParaRPr lang="en-US"/>
        </a:p>
      </dgm:t>
    </dgm:pt>
    <dgm:pt modelId="{4FBD0A16-DB52-4C63-BF9F-6E0FF85B941F}">
      <dgm:prSet phldrT="[Text]"/>
      <dgm:spPr/>
      <dgm:t>
        <a:bodyPr/>
        <a:lstStyle/>
        <a:p>
          <a:r>
            <a:rPr lang="en-US" dirty="0" smtClean="0"/>
            <a:t>Update Model Values</a:t>
          </a:r>
          <a:endParaRPr lang="en-US" dirty="0"/>
        </a:p>
      </dgm:t>
    </dgm:pt>
    <dgm:pt modelId="{CB8ED77F-5479-4B76-B959-517B9AA10E5B}" type="parTrans" cxnId="{DD4A28B9-6150-42F3-A5EC-CEF8E71A985F}">
      <dgm:prSet/>
      <dgm:spPr/>
      <dgm:t>
        <a:bodyPr/>
        <a:lstStyle/>
        <a:p>
          <a:endParaRPr lang="en-US"/>
        </a:p>
      </dgm:t>
    </dgm:pt>
    <dgm:pt modelId="{0ACE2DC8-CAB5-4D77-9D43-F85024D9DEF8}" type="sibTrans" cxnId="{DD4A28B9-6150-42F3-A5EC-CEF8E71A985F}">
      <dgm:prSet/>
      <dgm:spPr/>
      <dgm:t>
        <a:bodyPr/>
        <a:lstStyle/>
        <a:p>
          <a:endParaRPr lang="en-US"/>
        </a:p>
      </dgm:t>
    </dgm:pt>
    <dgm:pt modelId="{95513EBC-08EE-4B2B-9DE6-A98A8EAAED0D}">
      <dgm:prSet phldrT="[Text]"/>
      <dgm:spPr/>
      <dgm:t>
        <a:bodyPr/>
        <a:lstStyle/>
        <a:p>
          <a:r>
            <a:rPr lang="en-US" dirty="0" smtClean="0"/>
            <a:t>Invoke Application</a:t>
          </a:r>
          <a:endParaRPr lang="en-US" dirty="0"/>
        </a:p>
      </dgm:t>
    </dgm:pt>
    <dgm:pt modelId="{7277EB52-0021-4D80-8892-907444E48A0E}" type="parTrans" cxnId="{98193350-4C0D-4E92-BD0A-10A25120070A}">
      <dgm:prSet/>
      <dgm:spPr/>
      <dgm:t>
        <a:bodyPr/>
        <a:lstStyle/>
        <a:p>
          <a:endParaRPr lang="en-US"/>
        </a:p>
      </dgm:t>
    </dgm:pt>
    <dgm:pt modelId="{7DC62DCD-8F37-49E9-A19A-870417FB3541}" type="sibTrans" cxnId="{98193350-4C0D-4E92-BD0A-10A25120070A}">
      <dgm:prSet/>
      <dgm:spPr/>
      <dgm:t>
        <a:bodyPr/>
        <a:lstStyle/>
        <a:p>
          <a:endParaRPr lang="en-US"/>
        </a:p>
      </dgm:t>
    </dgm:pt>
    <dgm:pt modelId="{A0F0BCB8-EACE-474D-B522-8A49292F4F53}" type="pres">
      <dgm:prSet presAssocID="{22BC898F-89C9-43F1-96FF-E18AE78C4FB2}" presName="linearFlow" presStyleCnt="0">
        <dgm:presLayoutVars>
          <dgm:resizeHandles val="exact"/>
        </dgm:presLayoutVars>
      </dgm:prSet>
      <dgm:spPr/>
      <dgm:t>
        <a:bodyPr/>
        <a:lstStyle/>
        <a:p>
          <a:endParaRPr lang="en-US"/>
        </a:p>
      </dgm:t>
    </dgm:pt>
    <dgm:pt modelId="{9996994B-C242-4715-829C-16B316D4431C}" type="pres">
      <dgm:prSet presAssocID="{9C543817-A6EE-4DAA-ACA3-F8AB0827F09E}" presName="node" presStyleLbl="node1" presStyleIdx="0" presStyleCnt="5">
        <dgm:presLayoutVars>
          <dgm:bulletEnabled val="1"/>
        </dgm:presLayoutVars>
      </dgm:prSet>
      <dgm:spPr/>
      <dgm:t>
        <a:bodyPr/>
        <a:lstStyle/>
        <a:p>
          <a:endParaRPr lang="en-US"/>
        </a:p>
      </dgm:t>
    </dgm:pt>
    <dgm:pt modelId="{F8459E45-AA57-4C95-80D9-98C37FDC68E0}" type="pres">
      <dgm:prSet presAssocID="{B1072DF1-2789-4C91-9B96-E1AC3F1BAE78}" presName="sibTrans" presStyleLbl="sibTrans2D1" presStyleIdx="0" presStyleCnt="4"/>
      <dgm:spPr/>
      <dgm:t>
        <a:bodyPr/>
        <a:lstStyle/>
        <a:p>
          <a:endParaRPr lang="en-US"/>
        </a:p>
      </dgm:t>
    </dgm:pt>
    <dgm:pt modelId="{657EE790-E96F-46CD-B184-844DC92DA1E4}" type="pres">
      <dgm:prSet presAssocID="{B1072DF1-2789-4C91-9B96-E1AC3F1BAE78}" presName="connectorText" presStyleLbl="sibTrans2D1" presStyleIdx="0" presStyleCnt="4"/>
      <dgm:spPr/>
      <dgm:t>
        <a:bodyPr/>
        <a:lstStyle/>
        <a:p>
          <a:endParaRPr lang="en-US"/>
        </a:p>
      </dgm:t>
    </dgm:pt>
    <dgm:pt modelId="{AAE9F027-C82F-4D3E-8558-EA0549D42056}" type="pres">
      <dgm:prSet presAssocID="{4B4C1276-D0A2-4B3F-B34C-91B5D7B57169}" presName="node" presStyleLbl="node1" presStyleIdx="1" presStyleCnt="5">
        <dgm:presLayoutVars>
          <dgm:bulletEnabled val="1"/>
        </dgm:presLayoutVars>
      </dgm:prSet>
      <dgm:spPr/>
      <dgm:t>
        <a:bodyPr/>
        <a:lstStyle/>
        <a:p>
          <a:endParaRPr lang="en-US"/>
        </a:p>
      </dgm:t>
    </dgm:pt>
    <dgm:pt modelId="{ABF4140A-549E-471B-83BE-87A49EC9FC84}" type="pres">
      <dgm:prSet presAssocID="{3CA6E245-9D57-4D78-A730-1C17B7F7B20A}" presName="sibTrans" presStyleLbl="sibTrans2D1" presStyleIdx="1" presStyleCnt="4"/>
      <dgm:spPr/>
      <dgm:t>
        <a:bodyPr/>
        <a:lstStyle/>
        <a:p>
          <a:endParaRPr lang="en-US"/>
        </a:p>
      </dgm:t>
    </dgm:pt>
    <dgm:pt modelId="{671FCFA7-D68D-4BCE-972F-2D521A2F5807}" type="pres">
      <dgm:prSet presAssocID="{3CA6E245-9D57-4D78-A730-1C17B7F7B20A}" presName="connectorText" presStyleLbl="sibTrans2D1" presStyleIdx="1" presStyleCnt="4"/>
      <dgm:spPr/>
      <dgm:t>
        <a:bodyPr/>
        <a:lstStyle/>
        <a:p>
          <a:endParaRPr lang="en-US"/>
        </a:p>
      </dgm:t>
    </dgm:pt>
    <dgm:pt modelId="{3980C461-7E80-4D12-8E5A-8AADD009D42A}" type="pres">
      <dgm:prSet presAssocID="{84C67F56-C330-4129-A4DB-66AE0DE5867F}" presName="node" presStyleLbl="node1" presStyleIdx="2" presStyleCnt="5">
        <dgm:presLayoutVars>
          <dgm:bulletEnabled val="1"/>
        </dgm:presLayoutVars>
      </dgm:prSet>
      <dgm:spPr/>
      <dgm:t>
        <a:bodyPr/>
        <a:lstStyle/>
        <a:p>
          <a:endParaRPr lang="en-US"/>
        </a:p>
      </dgm:t>
    </dgm:pt>
    <dgm:pt modelId="{243CFAC3-42A4-44F0-9609-4A945F15E953}" type="pres">
      <dgm:prSet presAssocID="{E433B84A-B746-4F2F-AC80-77E5D47ACAE8}" presName="sibTrans" presStyleLbl="sibTrans2D1" presStyleIdx="2" presStyleCnt="4"/>
      <dgm:spPr/>
      <dgm:t>
        <a:bodyPr/>
        <a:lstStyle/>
        <a:p>
          <a:endParaRPr lang="en-US"/>
        </a:p>
      </dgm:t>
    </dgm:pt>
    <dgm:pt modelId="{1CAC9FC4-6508-4BD0-83BD-C6D283B9EE6D}" type="pres">
      <dgm:prSet presAssocID="{E433B84A-B746-4F2F-AC80-77E5D47ACAE8}" presName="connectorText" presStyleLbl="sibTrans2D1" presStyleIdx="2" presStyleCnt="4"/>
      <dgm:spPr/>
      <dgm:t>
        <a:bodyPr/>
        <a:lstStyle/>
        <a:p>
          <a:endParaRPr lang="en-US"/>
        </a:p>
      </dgm:t>
    </dgm:pt>
    <dgm:pt modelId="{6093F0A7-E2B7-4AB1-BB22-70DCC63DB292}" type="pres">
      <dgm:prSet presAssocID="{4FBD0A16-DB52-4C63-BF9F-6E0FF85B941F}" presName="node" presStyleLbl="node1" presStyleIdx="3" presStyleCnt="5">
        <dgm:presLayoutVars>
          <dgm:bulletEnabled val="1"/>
        </dgm:presLayoutVars>
      </dgm:prSet>
      <dgm:spPr/>
      <dgm:t>
        <a:bodyPr/>
        <a:lstStyle/>
        <a:p>
          <a:endParaRPr lang="en-US"/>
        </a:p>
      </dgm:t>
    </dgm:pt>
    <dgm:pt modelId="{E3AA4102-E431-46C4-9127-528B959C95D7}" type="pres">
      <dgm:prSet presAssocID="{0ACE2DC8-CAB5-4D77-9D43-F85024D9DEF8}" presName="sibTrans" presStyleLbl="sibTrans2D1" presStyleIdx="3" presStyleCnt="4"/>
      <dgm:spPr/>
      <dgm:t>
        <a:bodyPr/>
        <a:lstStyle/>
        <a:p>
          <a:endParaRPr lang="en-US"/>
        </a:p>
      </dgm:t>
    </dgm:pt>
    <dgm:pt modelId="{ECA9CAA7-23FF-403D-92B9-8095C159D8A9}" type="pres">
      <dgm:prSet presAssocID="{0ACE2DC8-CAB5-4D77-9D43-F85024D9DEF8}" presName="connectorText" presStyleLbl="sibTrans2D1" presStyleIdx="3" presStyleCnt="4"/>
      <dgm:spPr/>
      <dgm:t>
        <a:bodyPr/>
        <a:lstStyle/>
        <a:p>
          <a:endParaRPr lang="en-US"/>
        </a:p>
      </dgm:t>
    </dgm:pt>
    <dgm:pt modelId="{757110B7-7247-4715-9E7C-0614A6659261}" type="pres">
      <dgm:prSet presAssocID="{95513EBC-08EE-4B2B-9DE6-A98A8EAAED0D}" presName="node" presStyleLbl="node1" presStyleIdx="4" presStyleCnt="5">
        <dgm:presLayoutVars>
          <dgm:bulletEnabled val="1"/>
        </dgm:presLayoutVars>
      </dgm:prSet>
      <dgm:spPr/>
      <dgm:t>
        <a:bodyPr/>
        <a:lstStyle/>
        <a:p>
          <a:endParaRPr lang="en-US"/>
        </a:p>
      </dgm:t>
    </dgm:pt>
  </dgm:ptLst>
  <dgm:cxnLst>
    <dgm:cxn modelId="{AB6B3AC4-E492-45EA-9955-215C0B3E53BA}" type="presOf" srcId="{B1072DF1-2789-4C91-9B96-E1AC3F1BAE78}" destId="{657EE790-E96F-46CD-B184-844DC92DA1E4}" srcOrd="1" destOrd="0" presId="urn:microsoft.com/office/officeart/2005/8/layout/process2"/>
    <dgm:cxn modelId="{D9C092BC-ABE2-435B-996A-C03FF7F076DF}" type="presOf" srcId="{0ACE2DC8-CAB5-4D77-9D43-F85024D9DEF8}" destId="{ECA9CAA7-23FF-403D-92B9-8095C159D8A9}" srcOrd="1" destOrd="0" presId="urn:microsoft.com/office/officeart/2005/8/layout/process2"/>
    <dgm:cxn modelId="{D74B3C54-52AB-4850-BA64-910EA0D1507A}" type="presOf" srcId="{9C543817-A6EE-4DAA-ACA3-F8AB0827F09E}" destId="{9996994B-C242-4715-829C-16B316D4431C}" srcOrd="0" destOrd="0" presId="urn:microsoft.com/office/officeart/2005/8/layout/process2"/>
    <dgm:cxn modelId="{DD4A28B9-6150-42F3-A5EC-CEF8E71A985F}" srcId="{22BC898F-89C9-43F1-96FF-E18AE78C4FB2}" destId="{4FBD0A16-DB52-4C63-BF9F-6E0FF85B941F}" srcOrd="3" destOrd="0" parTransId="{CB8ED77F-5479-4B76-B959-517B9AA10E5B}" sibTransId="{0ACE2DC8-CAB5-4D77-9D43-F85024D9DEF8}"/>
    <dgm:cxn modelId="{1E50EBE4-D7C6-4D9C-A95D-26CFDECDFD05}" type="presOf" srcId="{3CA6E245-9D57-4D78-A730-1C17B7F7B20A}" destId="{ABF4140A-549E-471B-83BE-87A49EC9FC84}" srcOrd="0" destOrd="0" presId="urn:microsoft.com/office/officeart/2005/8/layout/process2"/>
    <dgm:cxn modelId="{98B58F8F-0625-4B49-BA3F-D7E3D4396F9D}" type="presOf" srcId="{E433B84A-B746-4F2F-AC80-77E5D47ACAE8}" destId="{1CAC9FC4-6508-4BD0-83BD-C6D283B9EE6D}" srcOrd="1" destOrd="0" presId="urn:microsoft.com/office/officeart/2005/8/layout/process2"/>
    <dgm:cxn modelId="{D1BB10C3-EE9E-4364-B5F6-32E479A92312}" srcId="{22BC898F-89C9-43F1-96FF-E18AE78C4FB2}" destId="{9C543817-A6EE-4DAA-ACA3-F8AB0827F09E}" srcOrd="0" destOrd="0" parTransId="{1D8E2658-F8DC-4878-BA91-943CA5AE12B7}" sibTransId="{B1072DF1-2789-4C91-9B96-E1AC3F1BAE78}"/>
    <dgm:cxn modelId="{324290B3-FB33-4484-B2E4-D3E66CDE7296}" type="presOf" srcId="{22BC898F-89C9-43F1-96FF-E18AE78C4FB2}" destId="{A0F0BCB8-EACE-474D-B522-8A49292F4F53}" srcOrd="0" destOrd="0" presId="urn:microsoft.com/office/officeart/2005/8/layout/process2"/>
    <dgm:cxn modelId="{B05247A0-3C6E-4729-BED3-BA0A9533C2D6}" type="presOf" srcId="{3CA6E245-9D57-4D78-A730-1C17B7F7B20A}" destId="{671FCFA7-D68D-4BCE-972F-2D521A2F5807}" srcOrd="1" destOrd="0" presId="urn:microsoft.com/office/officeart/2005/8/layout/process2"/>
    <dgm:cxn modelId="{00A594D1-0F15-44C6-BDEB-DB888BB698A3}" type="presOf" srcId="{84C67F56-C330-4129-A4DB-66AE0DE5867F}" destId="{3980C461-7E80-4D12-8E5A-8AADD009D42A}" srcOrd="0" destOrd="0" presId="urn:microsoft.com/office/officeart/2005/8/layout/process2"/>
    <dgm:cxn modelId="{7B3D5B79-1E40-4B0F-8D3A-EE95DCF74C1E}" type="presOf" srcId="{4FBD0A16-DB52-4C63-BF9F-6E0FF85B941F}" destId="{6093F0A7-E2B7-4AB1-BB22-70DCC63DB292}" srcOrd="0" destOrd="0" presId="urn:microsoft.com/office/officeart/2005/8/layout/process2"/>
    <dgm:cxn modelId="{8A3EE04A-E240-440A-96A9-73B6324018C4}" type="presOf" srcId="{4B4C1276-D0A2-4B3F-B34C-91B5D7B57169}" destId="{AAE9F027-C82F-4D3E-8558-EA0549D42056}" srcOrd="0" destOrd="0" presId="urn:microsoft.com/office/officeart/2005/8/layout/process2"/>
    <dgm:cxn modelId="{FF59AFA2-A2B2-4A01-B84A-C4E5CD264C63}" type="presOf" srcId="{95513EBC-08EE-4B2B-9DE6-A98A8EAAED0D}" destId="{757110B7-7247-4715-9E7C-0614A6659261}" srcOrd="0" destOrd="0" presId="urn:microsoft.com/office/officeart/2005/8/layout/process2"/>
    <dgm:cxn modelId="{98193350-4C0D-4E92-BD0A-10A25120070A}" srcId="{22BC898F-89C9-43F1-96FF-E18AE78C4FB2}" destId="{95513EBC-08EE-4B2B-9DE6-A98A8EAAED0D}" srcOrd="4" destOrd="0" parTransId="{7277EB52-0021-4D80-8892-907444E48A0E}" sibTransId="{7DC62DCD-8F37-49E9-A19A-870417FB3541}"/>
    <dgm:cxn modelId="{6C56B6E3-CE40-4B97-B198-53D6017E93B5}" type="presOf" srcId="{0ACE2DC8-CAB5-4D77-9D43-F85024D9DEF8}" destId="{E3AA4102-E431-46C4-9127-528B959C95D7}" srcOrd="0" destOrd="0" presId="urn:microsoft.com/office/officeart/2005/8/layout/process2"/>
    <dgm:cxn modelId="{D6109D11-89C9-4531-BCE3-093C189DC441}" srcId="{22BC898F-89C9-43F1-96FF-E18AE78C4FB2}" destId="{84C67F56-C330-4129-A4DB-66AE0DE5867F}" srcOrd="2" destOrd="0" parTransId="{7DA72A9B-0524-4B47-9C1F-690C1EB0B502}" sibTransId="{E433B84A-B746-4F2F-AC80-77E5D47ACAE8}"/>
    <dgm:cxn modelId="{4C9E99BB-ABC9-4D73-B887-CCA662815422}" type="presOf" srcId="{B1072DF1-2789-4C91-9B96-E1AC3F1BAE78}" destId="{F8459E45-AA57-4C95-80D9-98C37FDC68E0}" srcOrd="0" destOrd="0" presId="urn:microsoft.com/office/officeart/2005/8/layout/process2"/>
    <dgm:cxn modelId="{5A43C542-4758-401B-B85B-ED58C34F0FDA}" type="presOf" srcId="{E433B84A-B746-4F2F-AC80-77E5D47ACAE8}" destId="{243CFAC3-42A4-44F0-9609-4A945F15E953}" srcOrd="0" destOrd="0" presId="urn:microsoft.com/office/officeart/2005/8/layout/process2"/>
    <dgm:cxn modelId="{215B9848-F46A-460B-9AF5-01580D8A2661}" srcId="{22BC898F-89C9-43F1-96FF-E18AE78C4FB2}" destId="{4B4C1276-D0A2-4B3F-B34C-91B5D7B57169}" srcOrd="1" destOrd="0" parTransId="{4BACC408-68F8-4994-AE86-9F35723D628F}" sibTransId="{3CA6E245-9D57-4D78-A730-1C17B7F7B20A}"/>
    <dgm:cxn modelId="{0434B160-F819-4644-9F43-9A896DEC1C71}" type="presParOf" srcId="{A0F0BCB8-EACE-474D-B522-8A49292F4F53}" destId="{9996994B-C242-4715-829C-16B316D4431C}" srcOrd="0" destOrd="0" presId="urn:microsoft.com/office/officeart/2005/8/layout/process2"/>
    <dgm:cxn modelId="{8B41CA6C-6A92-4BC4-8867-B4B807B20253}" type="presParOf" srcId="{A0F0BCB8-EACE-474D-B522-8A49292F4F53}" destId="{F8459E45-AA57-4C95-80D9-98C37FDC68E0}" srcOrd="1" destOrd="0" presId="urn:microsoft.com/office/officeart/2005/8/layout/process2"/>
    <dgm:cxn modelId="{1CF0E4C2-13A4-4C7C-AC7D-8DC1D3FEC087}" type="presParOf" srcId="{F8459E45-AA57-4C95-80D9-98C37FDC68E0}" destId="{657EE790-E96F-46CD-B184-844DC92DA1E4}" srcOrd="0" destOrd="0" presId="urn:microsoft.com/office/officeart/2005/8/layout/process2"/>
    <dgm:cxn modelId="{C160522F-66A3-4C67-A032-820D9ABE7887}" type="presParOf" srcId="{A0F0BCB8-EACE-474D-B522-8A49292F4F53}" destId="{AAE9F027-C82F-4D3E-8558-EA0549D42056}" srcOrd="2" destOrd="0" presId="urn:microsoft.com/office/officeart/2005/8/layout/process2"/>
    <dgm:cxn modelId="{D9FF5505-47EB-48E2-9161-474BFF1A3231}" type="presParOf" srcId="{A0F0BCB8-EACE-474D-B522-8A49292F4F53}" destId="{ABF4140A-549E-471B-83BE-87A49EC9FC84}" srcOrd="3" destOrd="0" presId="urn:microsoft.com/office/officeart/2005/8/layout/process2"/>
    <dgm:cxn modelId="{2627F438-AC21-4DA6-A622-8706F126FB79}" type="presParOf" srcId="{ABF4140A-549E-471B-83BE-87A49EC9FC84}" destId="{671FCFA7-D68D-4BCE-972F-2D521A2F5807}" srcOrd="0" destOrd="0" presId="urn:microsoft.com/office/officeart/2005/8/layout/process2"/>
    <dgm:cxn modelId="{81327C07-B3FD-4C68-8061-790F9958B5AE}" type="presParOf" srcId="{A0F0BCB8-EACE-474D-B522-8A49292F4F53}" destId="{3980C461-7E80-4D12-8E5A-8AADD009D42A}" srcOrd="4" destOrd="0" presId="urn:microsoft.com/office/officeart/2005/8/layout/process2"/>
    <dgm:cxn modelId="{A9F9A485-3020-452B-857F-13DA5752C9C3}" type="presParOf" srcId="{A0F0BCB8-EACE-474D-B522-8A49292F4F53}" destId="{243CFAC3-42A4-44F0-9609-4A945F15E953}" srcOrd="5" destOrd="0" presId="urn:microsoft.com/office/officeart/2005/8/layout/process2"/>
    <dgm:cxn modelId="{763092E0-47E8-465E-A91E-DA6B85FF8220}" type="presParOf" srcId="{243CFAC3-42A4-44F0-9609-4A945F15E953}" destId="{1CAC9FC4-6508-4BD0-83BD-C6D283B9EE6D}" srcOrd="0" destOrd="0" presId="urn:microsoft.com/office/officeart/2005/8/layout/process2"/>
    <dgm:cxn modelId="{1CF26D96-1BAA-42A8-85C8-9CED6C66826D}" type="presParOf" srcId="{A0F0BCB8-EACE-474D-B522-8A49292F4F53}" destId="{6093F0A7-E2B7-4AB1-BB22-70DCC63DB292}" srcOrd="6" destOrd="0" presId="urn:microsoft.com/office/officeart/2005/8/layout/process2"/>
    <dgm:cxn modelId="{53D1B2B7-FC28-44E8-900F-F4F35BB63BED}" type="presParOf" srcId="{A0F0BCB8-EACE-474D-B522-8A49292F4F53}" destId="{E3AA4102-E431-46C4-9127-528B959C95D7}" srcOrd="7" destOrd="0" presId="urn:microsoft.com/office/officeart/2005/8/layout/process2"/>
    <dgm:cxn modelId="{CB80BDC9-6001-46C0-A920-A44A767FFF8B}" type="presParOf" srcId="{E3AA4102-E431-46C4-9127-528B959C95D7}" destId="{ECA9CAA7-23FF-403D-92B9-8095C159D8A9}" srcOrd="0" destOrd="0" presId="urn:microsoft.com/office/officeart/2005/8/layout/process2"/>
    <dgm:cxn modelId="{5012AE48-1549-40DD-9AB0-DB0E43CE8E43}" type="presParOf" srcId="{A0F0BCB8-EACE-474D-B522-8A49292F4F53}" destId="{757110B7-7247-4715-9E7C-0614A6659261}"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4C1736-6086-4E92-A71D-784896C94AE7}" type="doc">
      <dgm:prSet loTypeId="urn:microsoft.com/office/officeart/2005/8/layout/equation1" loCatId="process" qsTypeId="urn:microsoft.com/office/officeart/2005/8/quickstyle/3d2" qsCatId="3D" csTypeId="urn:microsoft.com/office/officeart/2005/8/colors/colorful2" csCatId="colorful"/>
      <dgm:spPr/>
      <dgm:t>
        <a:bodyPr/>
        <a:lstStyle/>
        <a:p>
          <a:endParaRPr lang="en-US"/>
        </a:p>
      </dgm:t>
    </dgm:pt>
    <dgm:pt modelId="{4109B725-503E-4CCD-BD4D-5E8B3E5E845D}">
      <dgm:prSet/>
      <dgm:spPr/>
      <dgm:t>
        <a:bodyPr/>
        <a:lstStyle/>
        <a:p>
          <a:pPr rtl="0"/>
          <a:r>
            <a:rPr lang="en-US" b="1" i="0" baseline="0" dirty="0" err="1" smtClean="0"/>
            <a:t>FacesServlet</a:t>
          </a:r>
          <a:endParaRPr lang="en-US" b="1" i="0" baseline="0" dirty="0"/>
        </a:p>
      </dgm:t>
    </dgm:pt>
    <dgm:pt modelId="{676B0358-B85E-400B-AFBC-836B6B6D6DAC}" type="parTrans" cxnId="{5297ACAB-883A-4920-8458-2B08F9B02B5E}">
      <dgm:prSet/>
      <dgm:spPr/>
      <dgm:t>
        <a:bodyPr/>
        <a:lstStyle/>
        <a:p>
          <a:endParaRPr lang="en-US" b="1"/>
        </a:p>
      </dgm:t>
    </dgm:pt>
    <dgm:pt modelId="{9BE7C663-6112-4803-A3DE-2A8642571BA7}" type="sibTrans" cxnId="{5297ACAB-883A-4920-8458-2B08F9B02B5E}">
      <dgm:prSet/>
      <dgm:spPr/>
      <dgm:t>
        <a:bodyPr/>
        <a:lstStyle/>
        <a:p>
          <a:endParaRPr lang="en-US" b="1"/>
        </a:p>
      </dgm:t>
    </dgm:pt>
    <dgm:pt modelId="{38013CF9-6DD1-4700-999D-D6B905ED0FBC}" type="pres">
      <dgm:prSet presAssocID="{374C1736-6086-4E92-A71D-784896C94AE7}" presName="linearFlow" presStyleCnt="0">
        <dgm:presLayoutVars>
          <dgm:dir/>
          <dgm:resizeHandles val="exact"/>
        </dgm:presLayoutVars>
      </dgm:prSet>
      <dgm:spPr/>
      <dgm:t>
        <a:bodyPr/>
        <a:lstStyle/>
        <a:p>
          <a:endParaRPr lang="en-US"/>
        </a:p>
      </dgm:t>
    </dgm:pt>
    <dgm:pt modelId="{A4973A42-226D-4FBB-A595-5073F9FB586A}" type="pres">
      <dgm:prSet presAssocID="{4109B725-503E-4CCD-BD4D-5E8B3E5E845D}" presName="node" presStyleLbl="node1" presStyleIdx="0" presStyleCnt="1">
        <dgm:presLayoutVars>
          <dgm:bulletEnabled val="1"/>
        </dgm:presLayoutVars>
      </dgm:prSet>
      <dgm:spPr/>
      <dgm:t>
        <a:bodyPr/>
        <a:lstStyle/>
        <a:p>
          <a:endParaRPr lang="en-US"/>
        </a:p>
      </dgm:t>
    </dgm:pt>
  </dgm:ptLst>
  <dgm:cxnLst>
    <dgm:cxn modelId="{0E17CD60-6A89-4302-8839-48C6D7672B14}" type="presOf" srcId="{374C1736-6086-4E92-A71D-784896C94AE7}" destId="{38013CF9-6DD1-4700-999D-D6B905ED0FBC}" srcOrd="0" destOrd="0" presId="urn:microsoft.com/office/officeart/2005/8/layout/equation1"/>
    <dgm:cxn modelId="{5297ACAB-883A-4920-8458-2B08F9B02B5E}" srcId="{374C1736-6086-4E92-A71D-784896C94AE7}" destId="{4109B725-503E-4CCD-BD4D-5E8B3E5E845D}" srcOrd="0" destOrd="0" parTransId="{676B0358-B85E-400B-AFBC-836B6B6D6DAC}" sibTransId="{9BE7C663-6112-4803-A3DE-2A8642571BA7}"/>
    <dgm:cxn modelId="{51504B3A-6BA5-4B8A-88C7-FF36AD22B6A8}" type="presOf" srcId="{4109B725-503E-4CCD-BD4D-5E8B3E5E845D}" destId="{A4973A42-226D-4FBB-A595-5073F9FB586A}" srcOrd="0" destOrd="0" presId="urn:microsoft.com/office/officeart/2005/8/layout/equation1"/>
    <dgm:cxn modelId="{FE60A63D-2DE3-4758-A02A-E55C7D1948F1}" type="presParOf" srcId="{38013CF9-6DD1-4700-999D-D6B905ED0FBC}" destId="{A4973A42-226D-4FBB-A595-5073F9FB586A}" srcOrd="0"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6994B-C242-4715-829C-16B316D4431C}">
      <dsp:nvSpPr>
        <dsp:cNvPr id="0" name=""/>
        <dsp:cNvSpPr/>
      </dsp:nvSpPr>
      <dsp:spPr>
        <a:xfrm>
          <a:off x="2026983" y="537"/>
          <a:ext cx="2163952" cy="628798"/>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Restore View</a:t>
          </a:r>
          <a:endParaRPr lang="en-US" sz="1800" kern="1200" dirty="0"/>
        </a:p>
      </dsp:txBody>
      <dsp:txXfrm>
        <a:off x="2045400" y="18954"/>
        <a:ext cx="2127118" cy="591964"/>
      </dsp:txXfrm>
    </dsp:sp>
    <dsp:sp modelId="{F8459E45-AA57-4C95-80D9-98C37FDC68E0}">
      <dsp:nvSpPr>
        <dsp:cNvPr id="0" name=""/>
        <dsp:cNvSpPr/>
      </dsp:nvSpPr>
      <dsp:spPr>
        <a:xfrm rot="5400000">
          <a:off x="2991060" y="645056"/>
          <a:ext cx="235799" cy="282959"/>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024072" y="668636"/>
        <a:ext cx="169775" cy="165059"/>
      </dsp:txXfrm>
    </dsp:sp>
    <dsp:sp modelId="{AAE9F027-C82F-4D3E-8558-EA0549D42056}">
      <dsp:nvSpPr>
        <dsp:cNvPr id="0" name=""/>
        <dsp:cNvSpPr/>
      </dsp:nvSpPr>
      <dsp:spPr>
        <a:xfrm>
          <a:off x="2026983" y="943735"/>
          <a:ext cx="2163952" cy="628798"/>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Apply Request Values</a:t>
          </a:r>
          <a:endParaRPr lang="en-US" sz="1800" kern="1200" dirty="0"/>
        </a:p>
      </dsp:txBody>
      <dsp:txXfrm>
        <a:off x="2045400" y="962152"/>
        <a:ext cx="2127118" cy="591964"/>
      </dsp:txXfrm>
    </dsp:sp>
    <dsp:sp modelId="{ABF4140A-549E-471B-83BE-87A49EC9FC84}">
      <dsp:nvSpPr>
        <dsp:cNvPr id="0" name=""/>
        <dsp:cNvSpPr/>
      </dsp:nvSpPr>
      <dsp:spPr>
        <a:xfrm rot="5400000">
          <a:off x="2991060" y="1588254"/>
          <a:ext cx="235799" cy="282959"/>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024072" y="1611834"/>
        <a:ext cx="169775" cy="165059"/>
      </dsp:txXfrm>
    </dsp:sp>
    <dsp:sp modelId="{3980C461-7E80-4D12-8E5A-8AADD009D42A}">
      <dsp:nvSpPr>
        <dsp:cNvPr id="0" name=""/>
        <dsp:cNvSpPr/>
      </dsp:nvSpPr>
      <dsp:spPr>
        <a:xfrm>
          <a:off x="2026983" y="1886934"/>
          <a:ext cx="2163952" cy="628798"/>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Process Validations</a:t>
          </a:r>
          <a:endParaRPr lang="en-US" sz="1800" kern="1200" dirty="0"/>
        </a:p>
      </dsp:txBody>
      <dsp:txXfrm>
        <a:off x="2045400" y="1905351"/>
        <a:ext cx="2127118" cy="591964"/>
      </dsp:txXfrm>
    </dsp:sp>
    <dsp:sp modelId="{243CFAC3-42A4-44F0-9609-4A945F15E953}">
      <dsp:nvSpPr>
        <dsp:cNvPr id="0" name=""/>
        <dsp:cNvSpPr/>
      </dsp:nvSpPr>
      <dsp:spPr>
        <a:xfrm rot="5400000">
          <a:off x="2991060" y="2531452"/>
          <a:ext cx="235799" cy="282959"/>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024072" y="2555032"/>
        <a:ext cx="169775" cy="165059"/>
      </dsp:txXfrm>
    </dsp:sp>
    <dsp:sp modelId="{6093F0A7-E2B7-4AB1-BB22-70DCC63DB292}">
      <dsp:nvSpPr>
        <dsp:cNvPr id="0" name=""/>
        <dsp:cNvSpPr/>
      </dsp:nvSpPr>
      <dsp:spPr>
        <a:xfrm>
          <a:off x="2026983" y="2830132"/>
          <a:ext cx="2163952" cy="628798"/>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Update Model Values</a:t>
          </a:r>
          <a:endParaRPr lang="en-US" sz="1800" kern="1200" dirty="0"/>
        </a:p>
      </dsp:txBody>
      <dsp:txXfrm>
        <a:off x="2045400" y="2848549"/>
        <a:ext cx="2127118" cy="591964"/>
      </dsp:txXfrm>
    </dsp:sp>
    <dsp:sp modelId="{E3AA4102-E431-46C4-9127-528B959C95D7}">
      <dsp:nvSpPr>
        <dsp:cNvPr id="0" name=""/>
        <dsp:cNvSpPr/>
      </dsp:nvSpPr>
      <dsp:spPr>
        <a:xfrm rot="5400000">
          <a:off x="2991060" y="3474651"/>
          <a:ext cx="235799" cy="282959"/>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3024072" y="3498231"/>
        <a:ext cx="169775" cy="165059"/>
      </dsp:txXfrm>
    </dsp:sp>
    <dsp:sp modelId="{757110B7-7247-4715-9E7C-0614A6659261}">
      <dsp:nvSpPr>
        <dsp:cNvPr id="0" name=""/>
        <dsp:cNvSpPr/>
      </dsp:nvSpPr>
      <dsp:spPr>
        <a:xfrm>
          <a:off x="2026983" y="3773330"/>
          <a:ext cx="2163952" cy="628798"/>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Invoke Application</a:t>
          </a:r>
          <a:endParaRPr lang="en-US" sz="1800" kern="1200" dirty="0"/>
        </a:p>
      </dsp:txBody>
      <dsp:txXfrm>
        <a:off x="2045400" y="3791747"/>
        <a:ext cx="2127118" cy="591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73A42-226D-4FBB-A595-5073F9FB586A}">
      <dsp:nvSpPr>
        <dsp:cNvPr id="0" name=""/>
        <dsp:cNvSpPr/>
      </dsp:nvSpPr>
      <dsp:spPr>
        <a:xfrm>
          <a:off x="242695" y="613"/>
          <a:ext cx="1568492" cy="1568492"/>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baseline="0" dirty="0" err="1" smtClean="0"/>
            <a:t>FacesServlet</a:t>
          </a:r>
          <a:endParaRPr lang="en-US" sz="1600" b="1" i="0" kern="1200" baseline="0" dirty="0"/>
        </a:p>
      </dsp:txBody>
      <dsp:txXfrm>
        <a:off x="472395" y="230313"/>
        <a:ext cx="1109092" cy="11090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CFEE10-AB70-4564-B213-D0807E04CB36}" type="datetimeFigureOut">
              <a:rPr lang="en-US" smtClean="0"/>
              <a:t>6/25/2014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B278F7-3F7B-4731-8DED-89C07D43E968}" type="slidenum">
              <a:rPr lang="en-US" smtClean="0"/>
              <a:t>‹#›</a:t>
            </a:fld>
            <a:endParaRPr lang="en-US"/>
          </a:p>
        </p:txBody>
      </p:sp>
    </p:spTree>
    <p:extLst>
      <p:ext uri="{BB962C8B-B14F-4D97-AF65-F5344CB8AC3E}">
        <p14:creationId xmlns:p14="http://schemas.microsoft.com/office/powerpoint/2010/main" val="1341674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81C07F70-B672-472F-845F-527C2C2383D9}" type="slidenum">
              <a:rPr lang="en-US" i="0" smtClean="0"/>
              <a:pPr eaLnBrk="1" hangingPunct="1"/>
              <a:t>1</a:t>
            </a:fld>
            <a:endParaRPr lang="en-US" i="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They perform application specific data conversions </a:t>
            </a:r>
          </a:p>
          <a:p>
            <a:r>
              <a:rPr lang="en-US" smtClean="0">
                <a:latin typeface="Arial" pitchFamily="34" charset="0"/>
              </a:rPr>
              <a:t>User can implement any conversion using Custom converters</a:t>
            </a:r>
          </a:p>
          <a:p>
            <a:endParaRPr lang="en-US" smtClean="0">
              <a:latin typeface="Arial"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3637D24-8EEC-4B0D-8F94-1B7E3105B6C1}" type="slidenum">
              <a:rPr lang="en-US" i="0" smtClean="0"/>
              <a:pPr eaLnBrk="1" hangingPunct="1"/>
              <a:t>12</a:t>
            </a:fld>
            <a:endParaRPr lang="en-US" i="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Note:</a:t>
            </a:r>
          </a:p>
          <a:p>
            <a:pPr>
              <a:buFontTx/>
              <a:buChar char="•"/>
            </a:pPr>
            <a:r>
              <a:rPr lang="en-US" smtClean="0">
                <a:latin typeface="Arial" pitchFamily="34" charset="0"/>
              </a:rPr>
              <a:t> Both getAsObject(….) and getAsString(….) methods throw ConverterException  </a:t>
            </a:r>
          </a:p>
          <a:p>
            <a:endParaRPr lang="en-US" smtClean="0">
              <a:latin typeface="Arial"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2B456ABE-03C6-46BB-9E4B-0157A783F565}" type="slidenum">
              <a:rPr lang="en-US" i="0" smtClean="0"/>
              <a:pPr eaLnBrk="1" hangingPunct="1"/>
              <a:t>13</a:t>
            </a:fld>
            <a:endParaRPr lang="en-US" i="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000" smtClean="0">
              <a:latin typeface="Arial"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614BEBA-A40B-4D63-A61E-C246B1DFEC6D}" type="slidenum">
              <a:rPr lang="en-US" i="0" smtClean="0"/>
              <a:pPr eaLnBrk="1" hangingPunct="1"/>
              <a:t>14</a:t>
            </a:fld>
            <a:endParaRPr lang="en-US" i="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The converterId attribute must reference the converter’s ID. This Id must match the ID as defined in the faces-config.xml</a:t>
            </a:r>
          </a:p>
          <a:p>
            <a:endParaRPr lang="en-US" smtClean="0">
              <a:latin typeface="Arial" pitchFamily="34" charset="0"/>
            </a:endParaRPr>
          </a:p>
          <a:p>
            <a:r>
              <a:rPr lang="en-US" smtClean="0">
                <a:latin typeface="Arial" pitchFamily="34" charset="0"/>
              </a:rPr>
              <a:t>The converter attribute can reference to the fully-qualified class name of the converter. It can also take the ID of the converter as defined in the faces-config.xml file.</a:t>
            </a:r>
          </a:p>
          <a:p>
            <a:endParaRPr lang="en-US" smtClean="0">
              <a:latin typeface="Arial"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50834852-5949-4C64-B25B-97356A47B238}" type="slidenum">
              <a:rPr lang="en-US" i="0" smtClean="0"/>
              <a:pPr eaLnBrk="1" hangingPunct="1"/>
              <a:t>16</a:t>
            </a:fld>
            <a:endParaRPr lang="en-US" i="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A7526A8-FB3F-4523-A6A2-8B3D1C74D07F}" type="slidenum">
              <a:rPr lang="en-US" i="0" smtClean="0"/>
              <a:pPr eaLnBrk="1" hangingPunct="1"/>
              <a:t>17</a:t>
            </a:fld>
            <a:endParaRPr lang="en-US" i="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As a JSP Author, you have access to certain objects, which are available for use in JSP without being declared first.</a:t>
            </a:r>
          </a:p>
          <a:p>
            <a:r>
              <a:rPr lang="en-US" smtClean="0">
                <a:latin typeface="Arial" pitchFamily="34" charset="0"/>
              </a:rPr>
              <a:t>These objects are parsed by JSP engine and inserted into the generated servlets as if you have defined hem yourself.</a:t>
            </a:r>
          </a:p>
          <a:p>
            <a:endParaRPr lang="en-US" smtClean="0">
              <a:latin typeface="Arial" pitchFamily="34" charset="0"/>
            </a:endParaRPr>
          </a:p>
          <a:p>
            <a:r>
              <a:rPr lang="en-US" smtClean="0">
                <a:latin typeface="Arial" pitchFamily="34" charset="0"/>
              </a:rPr>
              <a:t>But in reality, JSP engine recognizes these implicit object names and knows that they will be declared by, or passed into , the generated servlet.</a:t>
            </a:r>
          </a:p>
          <a:p>
            <a:endParaRPr lang="en-US" smtClean="0">
              <a:latin typeface="Arial"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77D001D-7804-42F0-9324-1BFD5634480F}" type="slidenum">
              <a:rPr lang="en-US" i="0" smtClean="0"/>
              <a:pPr eaLnBrk="1" hangingPunct="1"/>
              <a:t>19</a:t>
            </a:fld>
            <a:endParaRPr lang="en-US" i="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There are two types of validators:</a:t>
            </a:r>
          </a:p>
          <a:p>
            <a:r>
              <a:rPr lang="en-US" smtClean="0">
                <a:latin typeface="Arial" pitchFamily="34" charset="0"/>
              </a:rPr>
              <a:t>1)Standard Validators – provided by the Framework</a:t>
            </a:r>
          </a:p>
          <a:p>
            <a:r>
              <a:rPr lang="en-US" smtClean="0">
                <a:latin typeface="Arial" pitchFamily="34" charset="0"/>
              </a:rPr>
              <a:t>2) Custom Validators – Written by the programmer</a:t>
            </a:r>
          </a:p>
          <a:p>
            <a:r>
              <a:rPr lang="en-US" smtClean="0">
                <a:latin typeface="Arial" pitchFamily="34" charset="0"/>
              </a:rPr>
              <a:t>Custom validators and the corresponding tags are created to perform custom validations</a:t>
            </a:r>
          </a:p>
          <a:p>
            <a:endParaRPr lang="en-US"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CC8CA987-0BCE-418E-B0C3-B01D071A28DF}" type="slidenum">
              <a:rPr lang="en-US" i="0" smtClean="0"/>
              <a:pPr eaLnBrk="1" hangingPunct="1"/>
              <a:t>20</a:t>
            </a:fld>
            <a:endParaRPr lang="en-US" i="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smtClean="0">
                <a:latin typeface="Arial" pitchFamily="34" charset="0"/>
              </a:rPr>
              <a:t>JSF provides a set of standard classes and associated tags to validate component’s data</a:t>
            </a:r>
          </a:p>
          <a:p>
            <a:r>
              <a:rPr lang="en-US" sz="1100" smtClean="0">
                <a:latin typeface="Arial" pitchFamily="34" charset="0"/>
              </a:rPr>
              <a:t>All the standard validators implement Validator interface, which has following method:</a:t>
            </a:r>
          </a:p>
          <a:p>
            <a:r>
              <a:rPr lang="en-US" sz="1100" smtClean="0">
                <a:latin typeface="Arial" pitchFamily="34" charset="0"/>
              </a:rPr>
              <a:t>public void validate(FacesContext context, UIComponent component, Object value) throws ValidationException;</a:t>
            </a:r>
          </a:p>
          <a:p>
            <a:endParaRPr lang="en-US" sz="1100" smtClean="0">
              <a:latin typeface="Arial"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D9462A9E-68EA-4D48-9AD9-FBE07211AFA8}" type="slidenum">
              <a:rPr lang="en-US" i="0" smtClean="0"/>
              <a:pPr eaLnBrk="1" hangingPunct="1"/>
              <a:t>21</a:t>
            </a:fld>
            <a:endParaRPr lang="en-US" i="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Validation of length of the element can be carried out using </a:t>
            </a:r>
            <a:r>
              <a:rPr lang="en-US" b="1" smtClean="0">
                <a:latin typeface="Arial" pitchFamily="34" charset="0"/>
              </a:rPr>
              <a:t>&lt;f:validateLength/&gt;</a:t>
            </a:r>
            <a:r>
              <a:rPr lang="en-US" smtClean="0">
                <a:latin typeface="Arial" pitchFamily="34" charset="0"/>
              </a:rPr>
              <a:t>	</a:t>
            </a:r>
          </a:p>
          <a:p>
            <a:endParaRPr lang="en-US" smtClean="0">
              <a:latin typeface="Arial"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4C923CEE-8798-48CC-8732-3CA3735B12D8}" type="slidenum">
              <a:rPr lang="en-US" i="0" smtClean="0"/>
              <a:pPr eaLnBrk="1" hangingPunct="1"/>
              <a:t>22</a:t>
            </a:fld>
            <a:endParaRPr lang="en-US" i="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smtClean="0">
                <a:latin typeface="Arial" pitchFamily="34" charset="0"/>
              </a:rPr>
              <a:t>A class implementing the validator interface must implement a single method: </a:t>
            </a:r>
          </a:p>
          <a:p>
            <a:r>
              <a:rPr lang="en-US" sz="1100" smtClean="0">
                <a:latin typeface="Arial" pitchFamily="34" charset="0"/>
              </a:rPr>
              <a:t>validate(FacesContext context, UIComponent component, Object object)</a:t>
            </a:r>
          </a:p>
          <a:p>
            <a:r>
              <a:rPr lang="en-US" sz="1100" smtClean="0">
                <a:latin typeface="Arial" pitchFamily="34" charset="0"/>
              </a:rPr>
              <a:t>The validate method takes FacesContext instance, the component whose data needs to be validated and the value that needs to be validated as parameters</a:t>
            </a:r>
          </a:p>
          <a:p>
            <a:r>
              <a:rPr lang="en-US" sz="1100" smtClean="0">
                <a:latin typeface="Arial" pitchFamily="34" charset="0"/>
              </a:rPr>
              <a:t>The component should be an editable component such as a text field i.e. the component should have implemented EditableValueHolder</a:t>
            </a:r>
          </a:p>
          <a:p>
            <a:r>
              <a:rPr lang="en-US" sz="1100" smtClean="0">
                <a:latin typeface="Arial" pitchFamily="34" charset="0"/>
              </a:rPr>
              <a:t>The validator must have a default constructor</a:t>
            </a:r>
          </a:p>
          <a:p>
            <a:endParaRPr lang="en-US" smtClean="0">
              <a:latin typeface="Arial"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76D49DAE-BB98-40CF-AED4-5CBD53B8C277}" type="slidenum">
              <a:rPr lang="en-US" i="0" smtClean="0"/>
              <a:pPr eaLnBrk="1" hangingPunct="1"/>
              <a:t>24</a:t>
            </a:fld>
            <a:endParaRPr lang="en-US" i="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8532DED5-1DEA-46CC-B464-80E2EA3564DD}" type="slidenum">
              <a:rPr lang="en-US" i="0" smtClean="0"/>
              <a:pPr eaLnBrk="1" hangingPunct="1"/>
              <a:t>3</a:t>
            </a:fld>
            <a:endParaRPr lang="en-US" i="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z="1100" dirty="0" smtClean="0"/>
              <a:t>To perform custom validation by implementing </a:t>
            </a:r>
            <a:r>
              <a:rPr lang="en-US" sz="1100" dirty="0" err="1" smtClean="0"/>
              <a:t>Validator</a:t>
            </a:r>
            <a:r>
              <a:rPr lang="en-US" sz="1100" dirty="0" smtClean="0"/>
              <a:t> interface:</a:t>
            </a:r>
          </a:p>
          <a:p>
            <a:pPr marL="228600" indent="-228600">
              <a:buFont typeface="+mj-lt"/>
              <a:buAutoNum type="arabicPeriod"/>
              <a:defRPr/>
            </a:pPr>
            <a:r>
              <a:rPr lang="en-US" sz="1100" dirty="0" smtClean="0"/>
              <a:t>Create the </a:t>
            </a:r>
            <a:r>
              <a:rPr lang="en-US" sz="1100" dirty="0" err="1" smtClean="0"/>
              <a:t>Validator</a:t>
            </a:r>
            <a:r>
              <a:rPr lang="en-US" sz="1100" dirty="0" smtClean="0"/>
              <a:t> class </a:t>
            </a:r>
          </a:p>
          <a:p>
            <a:pPr marL="228600" indent="-228600">
              <a:buFont typeface="+mj-lt"/>
              <a:buAutoNum type="arabicPeriod"/>
              <a:defRPr/>
            </a:pPr>
            <a:r>
              <a:rPr lang="en-US" sz="1100" dirty="0" smtClean="0"/>
              <a:t>Register it with application configuration file, faces-congif.xml</a:t>
            </a:r>
          </a:p>
          <a:p>
            <a:pPr>
              <a:defRPr/>
            </a:pPr>
            <a:r>
              <a:rPr lang="en-US" sz="1100" b="1" dirty="0" smtClean="0"/>
              <a:t>&lt;</a:t>
            </a:r>
            <a:r>
              <a:rPr lang="en-US" sz="1100" b="1" dirty="0" err="1" smtClean="0"/>
              <a:t>validator</a:t>
            </a:r>
            <a:r>
              <a:rPr lang="en-US" sz="1100" b="1" dirty="0" smtClean="0"/>
              <a:t>&gt;&lt;/</a:t>
            </a:r>
            <a:r>
              <a:rPr lang="en-US" sz="1100" b="1" dirty="0" err="1" smtClean="0"/>
              <a:t>validator</a:t>
            </a:r>
            <a:r>
              <a:rPr lang="en-US" sz="1100" b="1" dirty="0" smtClean="0"/>
              <a:t>&gt; </a:t>
            </a:r>
            <a:r>
              <a:rPr lang="en-US" sz="1100" dirty="0" smtClean="0"/>
              <a:t>tag serves this purpose</a:t>
            </a:r>
          </a:p>
          <a:p>
            <a:pPr>
              <a:defRPr/>
            </a:pPr>
            <a:r>
              <a:rPr lang="en-US" sz="1100" dirty="0" smtClean="0"/>
              <a:t>Two sub-tags within &lt;</a:t>
            </a:r>
            <a:r>
              <a:rPr lang="en-US" sz="1100" dirty="0" err="1" smtClean="0"/>
              <a:t>validator</a:t>
            </a:r>
            <a:r>
              <a:rPr lang="en-US" sz="1100" dirty="0" smtClean="0"/>
              <a:t>&gt;&lt;/</a:t>
            </a:r>
            <a:r>
              <a:rPr lang="en-US" sz="1100" dirty="0" err="1" smtClean="0"/>
              <a:t>validator</a:t>
            </a:r>
            <a:r>
              <a:rPr lang="en-US" sz="1100" dirty="0" smtClean="0"/>
              <a:t>&gt; tags, </a:t>
            </a:r>
            <a:r>
              <a:rPr lang="en-US" sz="1100" b="1" dirty="0" smtClean="0"/>
              <a:t>&lt;</a:t>
            </a:r>
            <a:r>
              <a:rPr lang="en-US" sz="1100" b="1" dirty="0" err="1" smtClean="0"/>
              <a:t>validator</a:t>
            </a:r>
            <a:r>
              <a:rPr lang="en-US" sz="1100" b="1" dirty="0" smtClean="0"/>
              <a:t>-id&gt; </a:t>
            </a:r>
            <a:r>
              <a:rPr lang="en-US" sz="1100" dirty="0" smtClean="0"/>
              <a:t>and </a:t>
            </a:r>
            <a:r>
              <a:rPr lang="en-US" sz="1100" b="1" dirty="0" smtClean="0"/>
              <a:t>&lt;</a:t>
            </a:r>
            <a:r>
              <a:rPr lang="en-US" sz="1100" b="1" dirty="0" err="1" smtClean="0"/>
              <a:t>validator</a:t>
            </a:r>
            <a:r>
              <a:rPr lang="en-US" sz="1100" b="1" dirty="0" smtClean="0"/>
              <a:t>-class&gt; </a:t>
            </a:r>
            <a:r>
              <a:rPr lang="en-US" sz="1100" dirty="0" smtClean="0"/>
              <a:t>register the </a:t>
            </a:r>
            <a:r>
              <a:rPr lang="en-US" sz="1100" dirty="0" err="1" smtClean="0"/>
              <a:t>Validator</a:t>
            </a:r>
            <a:r>
              <a:rPr lang="en-US" sz="1100" dirty="0" smtClean="0"/>
              <a:t> class</a:t>
            </a:r>
          </a:p>
          <a:p>
            <a:pPr>
              <a:defRPr/>
            </a:pPr>
            <a:r>
              <a:rPr lang="en-US" sz="1100" dirty="0" smtClean="0"/>
              <a:t>The </a:t>
            </a:r>
            <a:r>
              <a:rPr lang="en-US" sz="1100" dirty="0" err="1" smtClean="0"/>
              <a:t>validator</a:t>
            </a:r>
            <a:r>
              <a:rPr lang="en-US" sz="1100" dirty="0" smtClean="0"/>
              <a:t>-id element represents the identifier under which the </a:t>
            </a:r>
            <a:r>
              <a:rPr lang="en-US" sz="1100" dirty="0" err="1" smtClean="0"/>
              <a:t>Validator</a:t>
            </a:r>
            <a:r>
              <a:rPr lang="en-US" sz="1100" dirty="0" smtClean="0"/>
              <a:t> class should be registered. This ID is used by the tag class corresponding to the custom </a:t>
            </a:r>
            <a:r>
              <a:rPr lang="en-US" sz="1100" dirty="0" err="1" smtClean="0"/>
              <a:t>validator</a:t>
            </a:r>
            <a:r>
              <a:rPr lang="en-US" sz="1100" dirty="0" smtClean="0"/>
              <a:t> tag.</a:t>
            </a:r>
          </a:p>
          <a:p>
            <a:pPr>
              <a:defRPr/>
            </a:pPr>
            <a:r>
              <a:rPr lang="en-US" sz="1100" dirty="0" smtClean="0"/>
              <a:t>The </a:t>
            </a:r>
            <a:r>
              <a:rPr lang="en-US" sz="1100" dirty="0" err="1" smtClean="0"/>
              <a:t>validator</a:t>
            </a:r>
            <a:r>
              <a:rPr lang="en-US" sz="1100" dirty="0" smtClean="0"/>
              <a:t>-class element represents the fully qualified class name of the </a:t>
            </a:r>
            <a:r>
              <a:rPr lang="en-US" sz="1100" dirty="0" err="1" smtClean="0"/>
              <a:t>Validator</a:t>
            </a:r>
            <a:r>
              <a:rPr lang="en-US" sz="1100" dirty="0" smtClean="0"/>
              <a:t> class.</a:t>
            </a:r>
          </a:p>
          <a:p>
            <a:pPr marL="228600" indent="-228600">
              <a:buFont typeface="+mj-lt"/>
              <a:buAutoNum type="arabicPeriod" startAt="3"/>
              <a:defRPr/>
            </a:pPr>
            <a:r>
              <a:rPr lang="en-US" sz="1100" dirty="0" smtClean="0"/>
              <a:t>Use it in the JSP</a:t>
            </a:r>
          </a:p>
          <a:p>
            <a:pPr>
              <a:defRPr/>
            </a:pPr>
            <a:endParaRPr 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8D4065C1-1F02-4625-B8DA-F08CE1B69411}" type="slidenum">
              <a:rPr lang="en-US" i="0" smtClean="0"/>
              <a:pPr eaLnBrk="1" hangingPunct="1"/>
              <a:t>25</a:t>
            </a:fld>
            <a:endParaRPr lang="en-US" i="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smtClean="0">
                <a:latin typeface="Arial" pitchFamily="34" charset="0"/>
              </a:rPr>
              <a:t>Instead of writing an implementer of validator, a method of the backing bean can be asked to perform validation</a:t>
            </a:r>
          </a:p>
          <a:p>
            <a:r>
              <a:rPr lang="en-US" sz="1100" smtClean="0">
                <a:latin typeface="Arial" pitchFamily="34" charset="0"/>
              </a:rPr>
              <a:t> The method performing validation must accept FacesContext instance, the component whose data must be validated and the data to be validated as parameters</a:t>
            </a:r>
          </a:p>
          <a:p>
            <a:r>
              <a:rPr lang="en-US" sz="1100" smtClean="0">
                <a:latin typeface="Arial" pitchFamily="34" charset="0"/>
              </a:rPr>
              <a:t>Only UIInput or the components that extend UIInput can be validated</a:t>
            </a:r>
          </a:p>
          <a:p>
            <a:endParaRPr lang="en-US" smtClean="0">
              <a:latin typeface="Arial"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4C8594F8-8CBF-4663-A436-CB8ACD693161}" type="slidenum">
              <a:rPr lang="en-US" i="0" smtClean="0"/>
              <a:pPr eaLnBrk="1" hangingPunct="1"/>
              <a:t>26</a:t>
            </a:fld>
            <a:endParaRPr lang="en-US" i="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The method can be referenced from the element which needs to be validated using the attribute validator. </a:t>
            </a:r>
          </a:p>
          <a:p>
            <a:endParaRPr lang="en-US" smtClean="0">
              <a:latin typeface="Arial" pitchFamily="34"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136173F-AB5A-43CD-9813-9C9C461271AD}" type="slidenum">
              <a:rPr lang="en-US" i="0" smtClean="0"/>
              <a:pPr eaLnBrk="1" hangingPunct="1"/>
              <a:t>27</a:t>
            </a:fld>
            <a:endParaRPr lang="en-US" i="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As a JSP Author, you have access to certain objects, which are available for use in JSP without being declared first.</a:t>
            </a:r>
          </a:p>
          <a:p>
            <a:r>
              <a:rPr lang="en-US" smtClean="0">
                <a:latin typeface="Arial" pitchFamily="34" charset="0"/>
              </a:rPr>
              <a:t>These objects are parsed by JSP engine and inserted into the generated servlets as if you have defined hem yourself.</a:t>
            </a:r>
          </a:p>
          <a:p>
            <a:endParaRPr lang="en-US" smtClean="0">
              <a:latin typeface="Arial" pitchFamily="34" charset="0"/>
            </a:endParaRPr>
          </a:p>
          <a:p>
            <a:r>
              <a:rPr lang="en-US" smtClean="0">
                <a:latin typeface="Arial" pitchFamily="34" charset="0"/>
              </a:rPr>
              <a:t>But in reality, JSP engine recognizes these implicit object names and knows that they will be declared by, or passed into , the generated servlet.</a:t>
            </a:r>
          </a:p>
          <a:p>
            <a:endParaRPr lang="en-US" smtClean="0">
              <a:latin typeface="Arial"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0675930B-3C43-4D5D-9BFC-35748A395F25}" type="slidenum">
              <a:rPr lang="en-US" i="0" smtClean="0"/>
              <a:pPr eaLnBrk="1" hangingPunct="1"/>
              <a:t>30</a:t>
            </a:fld>
            <a:endParaRPr lang="en-US" i="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The above report is a static table</a:t>
            </a:r>
          </a:p>
          <a:p>
            <a:endParaRPr lang="en-US" smtClean="0">
              <a:latin typeface="Arial" pitchFamily="34"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26F9C55B-4155-4673-BBDB-C9AA64EAE6C5}" type="slidenum">
              <a:rPr lang="en-US" i="0" smtClean="0"/>
              <a:pPr eaLnBrk="1" hangingPunct="1"/>
              <a:t>31</a:t>
            </a:fld>
            <a:endParaRPr lang="en-US" i="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mtClean="0">
                <a:latin typeface="Arial" pitchFamily="34" charset="0"/>
              </a:rPr>
              <a:t>In JSF-enabled web application, in order to use the UIComponent, which tag has to be used?</a:t>
            </a:r>
          </a:p>
          <a:p>
            <a:endParaRPr lang="en-US" smtClean="0">
              <a:latin typeface="Arial"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5291DB1B-C228-43ED-BA33-A0E2357BB10A}" type="slidenum">
              <a:rPr lang="en-US" i="0" smtClean="0"/>
              <a:pPr eaLnBrk="1" hangingPunct="1"/>
              <a:t>32</a:t>
            </a:fld>
            <a:endParaRPr lang="en-US" i="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JSF supplies 2 different component hierarchies for managing tables. </a:t>
            </a:r>
          </a:p>
          <a:p>
            <a:r>
              <a:rPr lang="en-US" smtClean="0">
                <a:latin typeface="Arial" pitchFamily="34" charset="0"/>
              </a:rPr>
              <a:t>1) UIData and its subclasses are designed to work with a list of repeating elements.</a:t>
            </a:r>
          </a:p>
          <a:p>
            <a:r>
              <a:rPr lang="en-US" smtClean="0">
                <a:latin typeface="Arial" pitchFamily="34" charset="0"/>
              </a:rPr>
              <a:t>2) UIPanel and its subclasses, manage the heterogeneous items, the kind of table that is most often used</a:t>
            </a:r>
          </a:p>
          <a:p>
            <a:endParaRPr lang="en-US" smtClean="0">
              <a:latin typeface="Arial" pitchFamily="34" charset="0"/>
            </a:endParaRPr>
          </a:p>
          <a:p>
            <a:r>
              <a:rPr lang="en-US" smtClean="0">
                <a:latin typeface="Arial" pitchFamily="34" charset="0"/>
              </a:rPr>
              <a:t>h:dataTable is used to represent UIData. It will have one or more f:facet, h:column nested tags.</a:t>
            </a:r>
          </a:p>
          <a:p>
            <a:r>
              <a:rPr lang="en-US" smtClean="0">
                <a:latin typeface="Arial" pitchFamily="34" charset="0"/>
              </a:rPr>
              <a:t>h:panelGrid is used to represent UIPanel. f:facet and h:panelGroup tags are used with it.</a:t>
            </a:r>
          </a:p>
          <a:p>
            <a:endParaRPr lang="en-US" smtClean="0">
              <a:latin typeface="Arial"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1964C52-1F21-46B0-BF47-9675BE72F12F}" type="slidenum">
              <a:rPr lang="en-US" i="0" smtClean="0"/>
              <a:pPr eaLnBrk="1" hangingPunct="1"/>
              <a:t>33</a:t>
            </a:fld>
            <a:endParaRPr lang="en-US" i="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Code is provided with Lab guide</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DDDBF9B7-687F-4030-AB86-4F2E4C5043B6}" type="slidenum">
              <a:rPr lang="en-US" i="0" smtClean="0"/>
              <a:pPr eaLnBrk="1" hangingPunct="1"/>
              <a:t>36</a:t>
            </a:fld>
            <a:endParaRPr lang="en-US" i="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6FD30B81-DA2F-4560-B356-92E1095363BC}" type="slidenum">
              <a:rPr lang="en-US" i="0" smtClean="0"/>
              <a:pPr eaLnBrk="1" hangingPunct="1"/>
              <a:t>37</a:t>
            </a:fld>
            <a:endParaRPr lang="en-US" i="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Arial" pitchFamily="34" charset="0"/>
              </a:rPr>
              <a:t>Why to internationalize an application?</a:t>
            </a:r>
          </a:p>
          <a:p>
            <a:r>
              <a:rPr lang="en-US" smtClean="0">
                <a:latin typeface="Arial" pitchFamily="34" charset="0"/>
              </a:rPr>
              <a:t>In current global scenario a website/application should service requests from multiple countries. Even when the languages are same cultural differences exist. So, we cannot use a common language and format to cater all these varied requests. This requires internationalizing the application.</a:t>
            </a:r>
          </a:p>
          <a:p>
            <a:endParaRPr lang="en-US" smtClean="0">
              <a:latin typeface="Arial" pitchFamily="34" charset="0"/>
            </a:endParaRPr>
          </a:p>
          <a:p>
            <a:r>
              <a:rPr lang="en-US" b="1" smtClean="0">
                <a:latin typeface="Arial" pitchFamily="34" charset="0"/>
              </a:rPr>
              <a:t>What to internationalize in an application?</a:t>
            </a:r>
          </a:p>
          <a:p>
            <a:r>
              <a:rPr lang="en-US" smtClean="0">
                <a:latin typeface="Arial" pitchFamily="34" charset="0"/>
              </a:rPr>
              <a:t>Usually internationalization will be done for label text for UI components, messages and other static strings displayed on the page. The format of display of date, currency etc can be internationalized to suit a particular locale.</a:t>
            </a: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6888DF85-5043-476D-9F79-5D9B36A1B4B7}" type="slidenum">
              <a:rPr lang="en-US" i="0" smtClean="0"/>
              <a:pPr eaLnBrk="1" hangingPunct="1"/>
              <a:t>38</a:t>
            </a:fld>
            <a:endParaRPr lang="en-US" i="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2400" smtClean="0">
                <a:latin typeface="Arial" pitchFamily="34" charset="0"/>
              </a:rPr>
              <a:t>A bounded component’s data has two views in JSF application:</a:t>
            </a:r>
          </a:p>
          <a:p>
            <a:pPr algn="just"/>
            <a:r>
              <a:rPr lang="en-US" sz="2200" b="1" smtClean="0">
                <a:solidFill>
                  <a:srgbClr val="003399"/>
                </a:solidFill>
                <a:latin typeface="Arial" pitchFamily="34" charset="0"/>
              </a:rPr>
              <a:t>Model view</a:t>
            </a:r>
            <a:r>
              <a:rPr lang="en-US" sz="2200" smtClean="0">
                <a:latin typeface="Arial" pitchFamily="34" charset="0"/>
              </a:rPr>
              <a:t>: Data type representation of data (such as int, char, java.util.Date etc)</a:t>
            </a:r>
          </a:p>
          <a:p>
            <a:pPr algn="just"/>
            <a:r>
              <a:rPr lang="en-US" sz="2200" b="1" smtClean="0">
                <a:solidFill>
                  <a:srgbClr val="003399"/>
                </a:solidFill>
                <a:latin typeface="Arial" pitchFamily="34" charset="0"/>
              </a:rPr>
              <a:t>Presentation view</a:t>
            </a:r>
            <a:r>
              <a:rPr lang="en-US" sz="2200" smtClean="0">
                <a:latin typeface="Arial" pitchFamily="34" charset="0"/>
              </a:rPr>
              <a:t>: Type of data accepted using UIComponent which is read or modified by the user (i.e. </a:t>
            </a:r>
            <a:r>
              <a:rPr lang="en-US" sz="2200" b="1" smtClean="0">
                <a:latin typeface="Arial" pitchFamily="34" charset="0"/>
              </a:rPr>
              <a:t>java.lang.String</a:t>
            </a:r>
            <a:r>
              <a:rPr lang="en-US" sz="2200" smtClean="0">
                <a:latin typeface="Arial" pitchFamily="34" charset="0"/>
              </a:rPr>
              <a:t>)</a:t>
            </a:r>
          </a:p>
          <a:p>
            <a:endParaRPr lang="en-US" smtClean="0">
              <a:latin typeface="Arial" pitchFamily="34"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ED8AF69-2CA8-4BA0-B5B6-242BF034F83B}" type="slidenum">
              <a:rPr lang="en-US" i="0" smtClean="0"/>
              <a:pPr eaLnBrk="1" hangingPunct="1"/>
              <a:t>4</a:t>
            </a:fld>
            <a:endParaRPr lang="en-US" i="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b="1" dirty="0" smtClean="0"/>
              <a:t>Resource Bundle:</a:t>
            </a:r>
            <a:r>
              <a:rPr lang="en-US" dirty="0" smtClean="0"/>
              <a:t> Each entry of the resource bundle is a key-value pair, where the keys uniquely identify a locale-specific object in the bundle. Keys and values are separated with a colon</a:t>
            </a:r>
            <a:r>
              <a:rPr lang="en-US" b="1" dirty="0" smtClean="0"/>
              <a:t>(:)</a:t>
            </a:r>
            <a:r>
              <a:rPr lang="en-US" dirty="0" smtClean="0"/>
              <a:t> JSF implementation will read this properties file and make it available to application automatically.</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t>Steps for internationalization</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i="1" dirty="0" smtClean="0"/>
              <a:t>Create Resource Bundle: </a:t>
            </a:r>
            <a:r>
              <a:rPr lang="en-US" dirty="0" smtClean="0"/>
              <a:t>Externalize the text to be internationalized into a property file. We can have multiple property files to support multiple languages(locales) e.g. </a:t>
            </a:r>
            <a:r>
              <a:rPr lang="en-US" dirty="0" err="1" smtClean="0"/>
              <a:t>ApplicationResource_en.properties</a:t>
            </a:r>
            <a:r>
              <a:rPr lang="en-US" dirty="0" smtClean="0"/>
              <a:t> and </a:t>
            </a:r>
            <a:r>
              <a:rPr lang="en-US" dirty="0" err="1" smtClean="0"/>
              <a:t>ApplicationResource_fr.properties</a:t>
            </a:r>
            <a:r>
              <a:rPr lang="en-US" dirty="0" smtClean="0"/>
              <a:t> for </a:t>
            </a:r>
            <a:r>
              <a:rPr lang="en-US" dirty="0" err="1" smtClean="0"/>
              <a:t>english</a:t>
            </a:r>
            <a:r>
              <a:rPr lang="en-US" dirty="0" smtClean="0"/>
              <a:t> and </a:t>
            </a:r>
            <a:r>
              <a:rPr lang="en-US" dirty="0" err="1" smtClean="0"/>
              <a:t>french</a:t>
            </a:r>
            <a:r>
              <a:rPr lang="en-US" dirty="0" smtClean="0"/>
              <a:t> locales respectively.</a:t>
            </a:r>
            <a:endParaRPr lang="en-US" b="1" dirty="0" smtClean="0">
              <a:latin typeface="+mn-lt"/>
            </a:endParaRPr>
          </a:p>
          <a:p>
            <a:pPr>
              <a:defRPr/>
            </a:pPr>
            <a:endParaRPr lang="en-US" b="1" dirty="0" smtClean="0">
              <a:latin typeface="+mn-lt"/>
            </a:endParaRPr>
          </a:p>
          <a:p>
            <a:pPr>
              <a:defRPr/>
            </a:pPr>
            <a:r>
              <a:rPr lang="en-US" b="1" i="1" dirty="0" smtClean="0">
                <a:latin typeface="+mn-lt"/>
              </a:rPr>
              <a:t>Loading the resource Bundle:</a:t>
            </a:r>
          </a:p>
          <a:p>
            <a:pPr marL="228600" indent="-228600">
              <a:buFontTx/>
              <a:buAutoNum type="arabicPeriod"/>
              <a:defRPr/>
            </a:pPr>
            <a:r>
              <a:rPr lang="en-US" dirty="0" smtClean="0">
                <a:latin typeface="+mn-lt"/>
              </a:rPr>
              <a:t>Using &lt;f:loadBundle&gt; core tag  in each view stores the resource bundle as a request scoped attribute which  is exposed by the </a:t>
            </a:r>
            <a:r>
              <a:rPr lang="en-US" dirty="0" err="1" smtClean="0">
                <a:latin typeface="+mn-lt"/>
              </a:rPr>
              <a:t>var</a:t>
            </a:r>
            <a:r>
              <a:rPr lang="en-US" dirty="0" smtClean="0">
                <a:latin typeface="+mn-lt"/>
              </a:rPr>
              <a:t> attribute to the view. </a:t>
            </a:r>
            <a:r>
              <a:rPr lang="en-US" dirty="0" err="1" smtClean="0">
                <a:latin typeface="+mn-lt"/>
              </a:rPr>
              <a:t>var</a:t>
            </a:r>
            <a:r>
              <a:rPr lang="en-US" dirty="0" smtClean="0">
                <a:latin typeface="+mn-lt"/>
              </a:rPr>
              <a:t> and </a:t>
            </a:r>
            <a:r>
              <a:rPr lang="en-US" dirty="0" err="1" smtClean="0">
                <a:latin typeface="+mn-lt"/>
              </a:rPr>
              <a:t>basename</a:t>
            </a:r>
            <a:r>
              <a:rPr lang="en-US" dirty="0" smtClean="0">
                <a:latin typeface="+mn-lt"/>
              </a:rPr>
              <a:t> attributes are mandatory. &lt;f:loadBundle </a:t>
            </a:r>
            <a:r>
              <a:rPr lang="en-US" dirty="0" err="1" smtClean="0">
                <a:latin typeface="+mn-lt"/>
              </a:rPr>
              <a:t>var</a:t>
            </a:r>
            <a:r>
              <a:rPr lang="en-US" dirty="0" smtClean="0">
                <a:latin typeface="+mn-lt"/>
              </a:rPr>
              <a:t>=“</a:t>
            </a:r>
            <a:r>
              <a:rPr lang="en-US" dirty="0" err="1" smtClean="0">
                <a:latin typeface="+mn-lt"/>
              </a:rPr>
              <a:t>msg</a:t>
            </a:r>
            <a:r>
              <a:rPr lang="en-US" dirty="0" smtClean="0">
                <a:latin typeface="+mn-lt"/>
              </a:rPr>
              <a:t>” </a:t>
            </a:r>
            <a:r>
              <a:rPr lang="en-US" dirty="0" err="1" smtClean="0">
                <a:latin typeface="+mn-lt"/>
              </a:rPr>
              <a:t>basename</a:t>
            </a:r>
            <a:r>
              <a:rPr lang="en-US" dirty="0" smtClean="0">
                <a:latin typeface="+mn-lt"/>
              </a:rPr>
              <a:t>=“</a:t>
            </a:r>
            <a:r>
              <a:rPr lang="en-US" dirty="0" err="1" smtClean="0">
                <a:latin typeface="+mn-lt"/>
              </a:rPr>
              <a:t>ApplicationResource</a:t>
            </a:r>
            <a:r>
              <a:rPr lang="en-US" dirty="0" smtClean="0">
                <a:latin typeface="+mn-lt"/>
              </a:rPr>
              <a:t>” /&gt;</a:t>
            </a:r>
          </a:p>
          <a:p>
            <a:pPr marL="228600" indent="-228600">
              <a:buFontTx/>
              <a:buAutoNum type="arabicPeriod"/>
              <a:defRPr/>
            </a:pPr>
            <a:r>
              <a:rPr lang="en-US" dirty="0" smtClean="0">
                <a:latin typeface="+mn-lt"/>
              </a:rPr>
              <a:t>Using faces-config.xml makes the resource bundle available to the entire application.  The resource bundle should be configured in the faces-config.xml in &lt;application&gt; element as shown below. </a:t>
            </a:r>
          </a:p>
          <a:p>
            <a:pPr>
              <a:defRPr/>
            </a:pPr>
            <a:r>
              <a:rPr lang="en-US" dirty="0" smtClean="0">
                <a:latin typeface="+mn-lt"/>
              </a:rPr>
              <a:t>&lt;application&gt;</a:t>
            </a:r>
          </a:p>
          <a:p>
            <a:pPr>
              <a:defRPr/>
            </a:pPr>
            <a:r>
              <a:rPr lang="en-US" dirty="0" smtClean="0">
                <a:latin typeface="+mn-lt"/>
              </a:rPr>
              <a:t>    &lt;resource-bundle&gt;</a:t>
            </a:r>
          </a:p>
          <a:p>
            <a:pPr>
              <a:defRPr/>
            </a:pPr>
            <a:r>
              <a:rPr lang="en-US" dirty="0" smtClean="0">
                <a:latin typeface="+mn-lt"/>
              </a:rPr>
              <a:t>	&lt;base-name&gt;</a:t>
            </a:r>
            <a:r>
              <a:rPr lang="en-US" dirty="0" err="1" smtClean="0">
                <a:latin typeface="+mn-lt"/>
              </a:rPr>
              <a:t>ApplicationResource</a:t>
            </a:r>
            <a:r>
              <a:rPr lang="en-US" dirty="0" smtClean="0">
                <a:latin typeface="+mn-lt"/>
              </a:rPr>
              <a:t>&lt;/base-name&gt;</a:t>
            </a:r>
          </a:p>
          <a:p>
            <a:pPr>
              <a:defRPr/>
            </a:pPr>
            <a:r>
              <a:rPr lang="en-US" dirty="0" smtClean="0">
                <a:latin typeface="+mn-lt"/>
              </a:rPr>
              <a:t>    	&lt;</a:t>
            </a:r>
            <a:r>
              <a:rPr lang="en-US" dirty="0" err="1" smtClean="0">
                <a:latin typeface="+mn-lt"/>
              </a:rPr>
              <a:t>var</a:t>
            </a:r>
            <a:r>
              <a:rPr lang="en-US" dirty="0" smtClean="0">
                <a:latin typeface="+mn-lt"/>
              </a:rPr>
              <a:t>&gt;</a:t>
            </a:r>
            <a:r>
              <a:rPr lang="en-US" dirty="0" err="1" smtClean="0">
                <a:latin typeface="+mn-lt"/>
              </a:rPr>
              <a:t>msg</a:t>
            </a:r>
            <a:r>
              <a:rPr lang="en-US" dirty="0" smtClean="0">
                <a:latin typeface="+mn-lt"/>
              </a:rPr>
              <a:t>&lt;/</a:t>
            </a:r>
            <a:r>
              <a:rPr lang="en-US" dirty="0" err="1" smtClean="0">
                <a:latin typeface="+mn-lt"/>
              </a:rPr>
              <a:t>var</a:t>
            </a:r>
            <a:r>
              <a:rPr lang="en-US" dirty="0" smtClean="0">
                <a:latin typeface="+mn-lt"/>
              </a:rPr>
              <a:t>&gt;</a:t>
            </a:r>
          </a:p>
          <a:p>
            <a:pPr>
              <a:defRPr/>
            </a:pPr>
            <a:r>
              <a:rPr lang="en-US" dirty="0" smtClean="0">
                <a:latin typeface="+mn-lt"/>
              </a:rPr>
              <a:t>    &lt;/resource-bundle&gt;</a:t>
            </a:r>
          </a:p>
          <a:p>
            <a:pPr>
              <a:defRPr/>
            </a:pPr>
            <a:r>
              <a:rPr lang="en-US" dirty="0" smtClean="0">
                <a:latin typeface="+mn-lt"/>
              </a:rPr>
              <a:t>    &lt;locale-</a:t>
            </a:r>
            <a:r>
              <a:rPr lang="en-US" dirty="0" err="1" smtClean="0">
                <a:latin typeface="+mn-lt"/>
              </a:rPr>
              <a:t>config</a:t>
            </a:r>
            <a:r>
              <a:rPr lang="en-US" dirty="0" smtClean="0">
                <a:latin typeface="+mn-lt"/>
              </a:rPr>
              <a:t>&gt;</a:t>
            </a:r>
          </a:p>
          <a:p>
            <a:pPr>
              <a:defRPr/>
            </a:pPr>
            <a:r>
              <a:rPr lang="en-US" dirty="0" smtClean="0">
                <a:latin typeface="+mn-lt"/>
              </a:rPr>
              <a:t>      	&lt;default-locale&gt;en&lt;/default-locale&gt;</a:t>
            </a:r>
          </a:p>
          <a:p>
            <a:pPr>
              <a:defRPr/>
            </a:pPr>
            <a:r>
              <a:rPr lang="en-US" dirty="0" smtClean="0">
                <a:latin typeface="+mn-lt"/>
              </a:rPr>
              <a:t>      	&lt;supported-locale&gt;</a:t>
            </a:r>
            <a:r>
              <a:rPr lang="en-US" dirty="0" err="1" smtClean="0">
                <a:latin typeface="+mn-lt"/>
              </a:rPr>
              <a:t>fr</a:t>
            </a:r>
            <a:r>
              <a:rPr lang="en-US" dirty="0" smtClean="0">
                <a:latin typeface="+mn-lt"/>
              </a:rPr>
              <a:t>&lt;/supported-locale&gt;</a:t>
            </a:r>
          </a:p>
          <a:p>
            <a:pPr>
              <a:defRPr/>
            </a:pPr>
            <a:r>
              <a:rPr lang="en-US" dirty="0" smtClean="0">
                <a:latin typeface="+mn-lt"/>
              </a:rPr>
              <a:t>    &lt;/locale-</a:t>
            </a:r>
            <a:r>
              <a:rPr lang="en-US" dirty="0" err="1" smtClean="0">
                <a:latin typeface="+mn-lt"/>
              </a:rPr>
              <a:t>config</a:t>
            </a:r>
            <a:r>
              <a:rPr lang="en-US" dirty="0" smtClean="0">
                <a:latin typeface="+mn-lt"/>
              </a:rPr>
              <a:t>&gt;</a:t>
            </a:r>
          </a:p>
          <a:p>
            <a:pPr>
              <a:defRPr/>
            </a:pPr>
            <a:r>
              <a:rPr lang="en-US" dirty="0" smtClean="0">
                <a:latin typeface="+mn-lt"/>
              </a:rPr>
              <a:t>  &lt;/application&gt;</a:t>
            </a:r>
          </a:p>
          <a:p>
            <a:pPr>
              <a:defRPr/>
            </a:pPr>
            <a:endParaRPr lang="en-US" dirty="0" smtClean="0">
              <a:latin typeface="+mn-lt"/>
            </a:endParaRPr>
          </a:p>
          <a:p>
            <a:pPr>
              <a:defRPr/>
            </a:pPr>
            <a:r>
              <a:rPr lang="en-US" dirty="0" smtClean="0">
                <a:latin typeface="+mn-lt"/>
              </a:rPr>
              <a:t>In the above configuration &lt;base-name&gt; element is the resource bundle name which can be referenced in the views by using the parameter in &lt;</a:t>
            </a:r>
            <a:r>
              <a:rPr lang="en-US" dirty="0" err="1" smtClean="0">
                <a:latin typeface="+mn-lt"/>
              </a:rPr>
              <a:t>var</a:t>
            </a:r>
            <a:r>
              <a:rPr lang="en-US" dirty="0" smtClean="0">
                <a:latin typeface="+mn-lt"/>
              </a:rPr>
              <a:t>&gt; element. &lt;locale-</a:t>
            </a:r>
            <a:r>
              <a:rPr lang="en-US" dirty="0" err="1" smtClean="0">
                <a:latin typeface="+mn-lt"/>
              </a:rPr>
              <a:t>config</a:t>
            </a:r>
            <a:r>
              <a:rPr lang="en-US" dirty="0" smtClean="0">
                <a:latin typeface="+mn-lt"/>
              </a:rPr>
              <a:t>&gt; element configures all locales supported by the application. &lt;default-locale&gt; will be used for all client requests for locales other than the one’s supported by the application.</a:t>
            </a:r>
          </a:p>
          <a:p>
            <a:pPr>
              <a:defRPr/>
            </a:pPr>
            <a:endParaRPr lang="en-US" dirty="0" smtClean="0">
              <a:latin typeface="+mn-lt"/>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4A37B963-8E0F-4E37-9EFB-71D5E237E809}" type="slidenum">
              <a:rPr lang="en-US" i="0" smtClean="0"/>
              <a:pPr eaLnBrk="1" hangingPunct="1"/>
              <a:t>39</a:t>
            </a:fld>
            <a:endParaRPr lang="en-US" i="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latin typeface="Arial" pitchFamily="34" charset="0"/>
              </a:rPr>
              <a:t>The resource bundle should be placed into the source directory of the web application. The resource bundle should be saved with .properties extension only. If it is kept inside a package then the package name is to be prefixed when referring to the resource bundle like referring to a class in a package</a:t>
            </a:r>
          </a:p>
          <a:p>
            <a:pPr eaLnBrk="1" hangingPunct="1">
              <a:spcBef>
                <a:spcPct val="0"/>
              </a:spcBef>
            </a:pPr>
            <a:endParaRPr lang="en-US" smtClean="0">
              <a:latin typeface="Arial" pitchFamily="34" charset="0"/>
            </a:endParaRPr>
          </a:p>
          <a:p>
            <a:r>
              <a:rPr lang="en-US" smtClean="0">
                <a:latin typeface="Arial" pitchFamily="34" charset="0"/>
              </a:rPr>
              <a:t>Here, two resource bundles (ApplicationResource.properties, ApplicationResource_fr.properties) are created for English and French locales. First resource bundle is used as the default locale(explained in next slide). Resource bundles for all other supported locales should append the language code and/or country code to the default resource bundle name e.g. ApplicationResource_fr.properties has “</a:t>
            </a:r>
            <a:r>
              <a:rPr lang="en-US" b="1" smtClean="0">
                <a:latin typeface="Arial" pitchFamily="34" charset="0"/>
              </a:rPr>
              <a:t>_fr</a:t>
            </a:r>
            <a:r>
              <a:rPr lang="en-US" smtClean="0">
                <a:latin typeface="Arial" pitchFamily="34" charset="0"/>
              </a:rPr>
              <a:t>”  appended to the default bundle’s name.</a:t>
            </a:r>
          </a:p>
          <a:p>
            <a:endParaRPr lang="en-US" smtClean="0">
              <a:latin typeface="Arial"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C5B213C0-F8FF-4FAC-BB57-993A0FEC80A7}" type="slidenum">
              <a:rPr lang="en-US" i="0" smtClean="0"/>
              <a:pPr eaLnBrk="1" hangingPunct="1"/>
              <a:t>40</a:t>
            </a:fld>
            <a:endParaRPr lang="en-US" i="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latin typeface="+mn-lt"/>
              </a:rPr>
              <a:t>&lt;f:loadBundle&gt;: used to </a:t>
            </a:r>
            <a:r>
              <a:rPr lang="en-US" smtClean="0">
                <a:latin typeface="+mn-lt"/>
              </a:rPr>
              <a:t>load resource </a:t>
            </a:r>
            <a:r>
              <a:rPr lang="en-US" dirty="0" smtClean="0">
                <a:latin typeface="+mn-lt"/>
              </a:rPr>
              <a:t>bundle.</a:t>
            </a:r>
          </a:p>
          <a:p>
            <a:pPr>
              <a:defRPr/>
            </a:pPr>
            <a:r>
              <a:rPr lang="en-US" b="1" dirty="0" smtClean="0">
                <a:latin typeface="+mn-lt"/>
              </a:rPr>
              <a:t>Syntax:</a:t>
            </a:r>
          </a:p>
          <a:p>
            <a:pPr>
              <a:defRPr/>
            </a:pPr>
            <a:r>
              <a:rPr lang="en-US" dirty="0" smtClean="0">
                <a:latin typeface="+mn-lt"/>
              </a:rPr>
              <a:t>&lt;f:loadBundle </a:t>
            </a:r>
            <a:r>
              <a:rPr lang="en-US" dirty="0" err="1" smtClean="0">
                <a:latin typeface="+mn-lt"/>
              </a:rPr>
              <a:t>basename</a:t>
            </a:r>
            <a:r>
              <a:rPr lang="en-US" dirty="0" smtClean="0">
                <a:latin typeface="+mn-lt"/>
              </a:rPr>
              <a:t>="</a:t>
            </a:r>
            <a:r>
              <a:rPr lang="en-US" dirty="0" err="1" smtClean="0">
                <a:latin typeface="+mn-lt"/>
              </a:rPr>
              <a:t>LocalizationResources</a:t>
            </a:r>
            <a:r>
              <a:rPr lang="en-US" dirty="0" smtClean="0">
                <a:latin typeface="+mn-lt"/>
              </a:rPr>
              <a:t>" </a:t>
            </a:r>
            <a:r>
              <a:rPr lang="en-US" dirty="0" err="1" smtClean="0">
                <a:latin typeface="+mn-lt"/>
              </a:rPr>
              <a:t>var</a:t>
            </a:r>
            <a:r>
              <a:rPr lang="en-US" dirty="0" smtClean="0">
                <a:latin typeface="+mn-lt"/>
              </a:rPr>
              <a:t>="bundle"/&gt; both </a:t>
            </a:r>
            <a:r>
              <a:rPr lang="en-US" dirty="0" err="1" smtClean="0">
                <a:latin typeface="+mn-lt"/>
              </a:rPr>
              <a:t>basename</a:t>
            </a:r>
            <a:r>
              <a:rPr lang="en-US" dirty="0" smtClean="0">
                <a:latin typeface="+mn-lt"/>
              </a:rPr>
              <a:t> and </a:t>
            </a:r>
            <a:r>
              <a:rPr lang="en-US" dirty="0" err="1" smtClean="0">
                <a:latin typeface="+mn-lt"/>
              </a:rPr>
              <a:t>var</a:t>
            </a:r>
            <a:r>
              <a:rPr lang="en-US" dirty="0" smtClean="0">
                <a:latin typeface="+mn-lt"/>
              </a:rPr>
              <a:t> are mandatory attributes</a:t>
            </a:r>
          </a:p>
          <a:p>
            <a:pPr>
              <a:defRPr/>
            </a:pPr>
            <a:r>
              <a:rPr lang="en-US" dirty="0" smtClean="0">
                <a:latin typeface="+mn-lt"/>
              </a:rPr>
              <a:t>	The </a:t>
            </a:r>
            <a:r>
              <a:rPr lang="en-US" b="1" dirty="0" err="1" smtClean="0">
                <a:latin typeface="+mn-lt"/>
              </a:rPr>
              <a:t>basename</a:t>
            </a:r>
            <a:r>
              <a:rPr lang="en-US" dirty="0" smtClean="0">
                <a:latin typeface="+mn-lt"/>
              </a:rPr>
              <a:t> attribute specifies the name of the resource bundle (should include the fully qualified bundle name if the bundle is placed inside any package, like </a:t>
            </a:r>
            <a:r>
              <a:rPr lang="en-US" dirty="0" err="1" smtClean="0">
                <a:latin typeface="+mn-lt"/>
              </a:rPr>
              <a:t>com.infy.enr.msg</a:t>
            </a:r>
            <a:r>
              <a:rPr lang="en-US" dirty="0" smtClean="0">
                <a:latin typeface="+mn-lt"/>
              </a:rPr>
              <a:t> when </a:t>
            </a:r>
            <a:r>
              <a:rPr lang="en-US" dirty="0" err="1" smtClean="0">
                <a:latin typeface="+mn-lt"/>
              </a:rPr>
              <a:t>msg.properties</a:t>
            </a:r>
            <a:r>
              <a:rPr lang="en-US" dirty="0" smtClean="0">
                <a:latin typeface="+mn-lt"/>
              </a:rPr>
              <a:t> is placed inside </a:t>
            </a:r>
            <a:r>
              <a:rPr lang="en-US" dirty="0" err="1" smtClean="0">
                <a:latin typeface="+mn-lt"/>
              </a:rPr>
              <a:t>com.infy.enr</a:t>
            </a:r>
            <a:r>
              <a:rPr lang="en-US" dirty="0" smtClean="0">
                <a:latin typeface="+mn-lt"/>
              </a:rPr>
              <a:t> package)</a:t>
            </a:r>
          </a:p>
          <a:p>
            <a:pPr>
              <a:defRPr/>
            </a:pPr>
            <a:r>
              <a:rPr lang="en-US" dirty="0" smtClean="0">
                <a:latin typeface="+mn-lt"/>
              </a:rPr>
              <a:t>	</a:t>
            </a:r>
            <a:r>
              <a:rPr lang="en-US" dirty="0" err="1" smtClean="0">
                <a:latin typeface="+mn-lt"/>
              </a:rPr>
              <a:t>var</a:t>
            </a:r>
            <a:r>
              <a:rPr lang="en-US" dirty="0" smtClean="0">
                <a:latin typeface="+mn-lt"/>
              </a:rPr>
              <a:t> attribute specifies the request scoped variable name used to refer the bundle. This variable will be used to get the values from the resource bundle.</a:t>
            </a:r>
            <a:endParaRPr lang="en-US" dirty="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CCB3A166-29EC-4E63-B444-0365F97CE639}" type="slidenum">
              <a:rPr lang="en-US" i="0" smtClean="0"/>
              <a:pPr eaLnBrk="1" hangingPunct="1"/>
              <a:t>41</a:t>
            </a:fld>
            <a:endParaRPr lang="en-US" i="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52A029A7-1EA2-4EDC-92BD-15D479DCA7F8}" type="slidenum">
              <a:rPr lang="en-US" i="0" smtClean="0"/>
              <a:pPr eaLnBrk="1" hangingPunct="1"/>
              <a:t>42</a:t>
            </a:fld>
            <a:endParaRPr lang="en-US" i="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6A0C8F7C-2F97-4E17-97C6-0EF92CBA7E85}" type="slidenum">
              <a:rPr lang="en-US" i="0" smtClean="0"/>
              <a:pPr eaLnBrk="1" hangingPunct="1"/>
              <a:t>43</a:t>
            </a:fld>
            <a:endParaRPr lang="en-US" i="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As a JSP Author, you have access to certain objects, which are available for use in JSP without being declared first.</a:t>
            </a:r>
          </a:p>
          <a:p>
            <a:r>
              <a:rPr lang="en-US" smtClean="0">
                <a:latin typeface="Arial" pitchFamily="34" charset="0"/>
              </a:rPr>
              <a:t>These objects are parsed by JSP engine and inserted into the generated servlets as if you have defined hem yourself.</a:t>
            </a:r>
          </a:p>
          <a:p>
            <a:endParaRPr lang="en-US" smtClean="0">
              <a:latin typeface="Arial" pitchFamily="34" charset="0"/>
            </a:endParaRPr>
          </a:p>
          <a:p>
            <a:r>
              <a:rPr lang="en-US" smtClean="0">
                <a:latin typeface="Arial" pitchFamily="34" charset="0"/>
              </a:rPr>
              <a:t>But in reality, JSP engine recognizes these implicit object names and knows that they will be declared by, or passed into , the generated servlet.</a:t>
            </a:r>
          </a:p>
          <a:p>
            <a:endParaRPr lang="en-US" smtClean="0">
              <a:latin typeface="Arial" pitchFamily="34"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2CB1A48-D77C-4F84-B5C8-E48A69DE2383}" type="slidenum">
              <a:rPr lang="en-US" i="0" smtClean="0"/>
              <a:pPr eaLnBrk="1" hangingPunct="1"/>
              <a:t>45</a:t>
            </a:fld>
            <a:endParaRPr lang="en-US" i="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One needs to understand various scenarios and accordingly the lifecycle phases are executed.</a:t>
            </a:r>
          </a:p>
          <a:p>
            <a:r>
              <a:rPr lang="en-US" smtClean="0">
                <a:latin typeface="Arial" pitchFamily="34" charset="0"/>
              </a:rPr>
              <a:t>Scenario 1</a:t>
            </a:r>
            <a:r>
              <a:rPr lang="en-US" b="1" smtClean="0">
                <a:latin typeface="Arial" pitchFamily="34" charset="0"/>
              </a:rPr>
              <a:t>) Faces Request generate Faces Response </a:t>
            </a:r>
            <a:r>
              <a:rPr lang="en-US" smtClean="0">
                <a:latin typeface="Arial" pitchFamily="34" charset="0"/>
              </a:rPr>
              <a:t>(will be covered in this course)</a:t>
            </a:r>
          </a:p>
          <a:p>
            <a:r>
              <a:rPr lang="en-US" smtClean="0">
                <a:latin typeface="Arial" pitchFamily="34" charset="0"/>
              </a:rPr>
              <a:t>Scenario 2) Non-Faces Request generate Faces Response (FYR)*</a:t>
            </a:r>
          </a:p>
          <a:p>
            <a:r>
              <a:rPr lang="en-US" smtClean="0">
                <a:latin typeface="Arial" pitchFamily="34" charset="0"/>
              </a:rPr>
              <a:t>Scenario 3) Faces Request generate non-Faces Response (FYR)*</a:t>
            </a:r>
          </a:p>
          <a:p>
            <a:r>
              <a:rPr lang="en-US" smtClean="0">
                <a:latin typeface="Arial" pitchFamily="34" charset="0"/>
              </a:rPr>
              <a:t>Scenario 4) Non-Faces Request generate non-Faces Response (nothing to do with JSF application)</a:t>
            </a:r>
          </a:p>
          <a:p>
            <a:endParaRPr lang="en-US" smtClean="0">
              <a:latin typeface="Arial" pitchFamily="34" charset="0"/>
            </a:endParaRPr>
          </a:p>
          <a:p>
            <a:r>
              <a:rPr lang="en-US" smtClean="0">
                <a:latin typeface="Arial" pitchFamily="34" charset="0"/>
              </a:rPr>
              <a:t>*FYR: For your reference</a:t>
            </a: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1BF6BAA6-893C-4462-9849-66F3FDB4AC0F}" type="slidenum">
              <a:rPr lang="en-US" i="0" smtClean="0"/>
              <a:pPr eaLnBrk="1" hangingPunct="1"/>
              <a:t>46</a:t>
            </a:fld>
            <a:endParaRPr lang="en-US" i="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D7E2C5E2-115F-4595-AE1A-3F0964151FA0}" type="slidenum">
              <a:rPr lang="en-US" i="0" smtClean="0"/>
              <a:pPr eaLnBrk="1" hangingPunct="1"/>
              <a:t>47</a:t>
            </a:fld>
            <a:endParaRPr lang="en-US" i="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You want to access the component tree, invoke, getViewRoot() on FacesContext at any point in the lifecycle.</a:t>
            </a:r>
          </a:p>
          <a:p>
            <a:endParaRPr lang="en-US" smtClean="0">
              <a:latin typeface="Arial" pitchFamily="34"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30003BD-6AB6-4CBE-9866-9914862F33B2}" type="slidenum">
              <a:rPr lang="en-US" i="0" smtClean="0"/>
              <a:pPr eaLnBrk="1" hangingPunct="1"/>
              <a:t>49</a:t>
            </a:fld>
            <a:endParaRPr lang="en-US" i="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kern="0" dirty="0" smtClean="0"/>
              <a:t>At the end of this phase, all </a:t>
            </a:r>
            <a:r>
              <a:rPr lang="en-US" b="1" kern="0" dirty="0" smtClean="0">
                <a:solidFill>
                  <a:srgbClr val="003399"/>
                </a:solidFill>
              </a:rPr>
              <a:t>UI components will be updated with new values from </a:t>
            </a:r>
            <a:r>
              <a:rPr lang="en-US" b="1" kern="0" smtClean="0">
                <a:solidFill>
                  <a:srgbClr val="003399"/>
                </a:solidFill>
              </a:rPr>
              <a:t>the request. </a:t>
            </a:r>
            <a:r>
              <a:rPr lang="en-US" kern="0" dirty="0" smtClean="0">
                <a:solidFill>
                  <a:srgbClr val="003399"/>
                </a:solidFill>
              </a:rPr>
              <a:t>It is also possible that events which are queued and some(or all) have been processed. At this point, the lifecycle may :</a:t>
            </a:r>
          </a:p>
          <a:p>
            <a:pPr marL="1143000" lvl="2" indent="-228600">
              <a:buFont typeface="+mj-lt"/>
              <a:buAutoNum type="arabicPeriod"/>
              <a:defRPr/>
            </a:pPr>
            <a:r>
              <a:rPr lang="en-US" kern="0" dirty="0" smtClean="0">
                <a:solidFill>
                  <a:srgbClr val="003399"/>
                </a:solidFill>
              </a:rPr>
              <a:t>proceed to Process Validation phase or</a:t>
            </a:r>
          </a:p>
          <a:p>
            <a:pPr marL="1143000" lvl="2" indent="-228600">
              <a:buFont typeface="+mj-lt"/>
              <a:buAutoNum type="arabicPeriod"/>
              <a:defRPr/>
            </a:pPr>
            <a:r>
              <a:rPr lang="en-US" kern="0" dirty="0" smtClean="0">
                <a:solidFill>
                  <a:srgbClr val="003399"/>
                </a:solidFill>
              </a:rPr>
              <a:t>Skip to the Render Response phase or</a:t>
            </a:r>
          </a:p>
          <a:p>
            <a:pPr marL="1143000" lvl="2" indent="-228600">
              <a:buFont typeface="+mj-lt"/>
              <a:buAutoNum type="arabicPeriod"/>
              <a:defRPr/>
            </a:pPr>
            <a:r>
              <a:rPr lang="en-US" kern="0" dirty="0" smtClean="0">
                <a:solidFill>
                  <a:srgbClr val="003399"/>
                </a:solidFill>
              </a:rPr>
              <a:t>Terminate all together</a:t>
            </a:r>
            <a:endParaRPr lang="en-US" b="1" kern="0" dirty="0" smtClean="0">
              <a:solidFill>
                <a:srgbClr val="003399"/>
              </a:solidFill>
            </a:endParaRPr>
          </a:p>
          <a:p>
            <a:pPr>
              <a:defRPr/>
            </a:pPr>
            <a:endParaRPr lang="en-US" dirty="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1EFEB306-E7A5-48CF-9D27-8735FC000D9B}" type="slidenum">
              <a:rPr lang="en-US" i="0" smtClean="0"/>
              <a:pPr eaLnBrk="1" hangingPunct="1"/>
              <a:t>50</a:t>
            </a:fld>
            <a:endParaRPr lang="en-US" i="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err="1" smtClean="0">
                <a:latin typeface="Arial" pitchFamily="34" charset="0"/>
              </a:rPr>
              <a:t>BigDecimalConverter</a:t>
            </a:r>
            <a:r>
              <a:rPr lang="en-US" dirty="0" smtClean="0">
                <a:latin typeface="Arial" pitchFamily="34" charset="0"/>
              </a:rPr>
              <a:t> – Used to convert the user input string values into values of type </a:t>
            </a:r>
            <a:r>
              <a:rPr lang="en-US" dirty="0" err="1" smtClean="0">
                <a:latin typeface="Arial" pitchFamily="34" charset="0"/>
              </a:rPr>
              <a:t>java.math.BigDecimal</a:t>
            </a:r>
            <a:r>
              <a:rPr lang="en-US" dirty="0" smtClean="0">
                <a:latin typeface="Arial" pitchFamily="34" charset="0"/>
              </a:rPr>
              <a:t> </a:t>
            </a:r>
          </a:p>
          <a:p>
            <a:r>
              <a:rPr lang="en-US" b="1" dirty="0" err="1" smtClean="0">
                <a:latin typeface="Arial" pitchFamily="34" charset="0"/>
              </a:rPr>
              <a:t>BigIntegerConverter</a:t>
            </a:r>
            <a:r>
              <a:rPr lang="en-US" dirty="0" smtClean="0">
                <a:latin typeface="Arial" pitchFamily="34" charset="0"/>
              </a:rPr>
              <a:t> – Used to convert the user input string values into values of type </a:t>
            </a:r>
            <a:r>
              <a:rPr lang="en-US" dirty="0" err="1" smtClean="0">
                <a:latin typeface="Arial" pitchFamily="34" charset="0"/>
              </a:rPr>
              <a:t>java.math.BigInteger</a:t>
            </a:r>
            <a:r>
              <a:rPr lang="en-US" dirty="0" smtClean="0">
                <a:latin typeface="Arial" pitchFamily="34" charset="0"/>
              </a:rPr>
              <a:t> </a:t>
            </a:r>
          </a:p>
          <a:p>
            <a:r>
              <a:rPr lang="en-US" b="1" dirty="0" err="1" smtClean="0">
                <a:latin typeface="Arial" pitchFamily="34" charset="0"/>
              </a:rPr>
              <a:t>BooleanConverter</a:t>
            </a:r>
            <a:r>
              <a:rPr lang="en-US" dirty="0" smtClean="0">
                <a:latin typeface="Arial" pitchFamily="34" charset="0"/>
              </a:rPr>
              <a:t> – Used to convert the user input string values into values of type </a:t>
            </a:r>
            <a:r>
              <a:rPr lang="en-US" dirty="0" err="1" smtClean="0">
                <a:latin typeface="Arial" pitchFamily="34" charset="0"/>
              </a:rPr>
              <a:t>java.lang.Boolean</a:t>
            </a:r>
            <a:r>
              <a:rPr lang="en-US" dirty="0" smtClean="0">
                <a:latin typeface="Arial" pitchFamily="34" charset="0"/>
              </a:rPr>
              <a:t> </a:t>
            </a:r>
          </a:p>
          <a:p>
            <a:r>
              <a:rPr lang="en-US" b="1" dirty="0" err="1" smtClean="0">
                <a:latin typeface="Arial" pitchFamily="34" charset="0"/>
              </a:rPr>
              <a:t>ByteConverter</a:t>
            </a:r>
            <a:r>
              <a:rPr lang="en-US" dirty="0" smtClean="0">
                <a:latin typeface="Arial" pitchFamily="34" charset="0"/>
              </a:rPr>
              <a:t> – Used to convert the user input string values into values of type </a:t>
            </a:r>
            <a:r>
              <a:rPr lang="en-US" dirty="0" err="1" smtClean="0">
                <a:latin typeface="Arial" pitchFamily="34" charset="0"/>
              </a:rPr>
              <a:t>java.lang.Byte</a:t>
            </a:r>
            <a:r>
              <a:rPr lang="en-US" dirty="0" smtClean="0">
                <a:latin typeface="Arial" pitchFamily="34" charset="0"/>
              </a:rPr>
              <a:t> </a:t>
            </a:r>
          </a:p>
          <a:p>
            <a:r>
              <a:rPr lang="en-US" b="1" dirty="0" err="1" smtClean="0">
                <a:latin typeface="Arial" pitchFamily="34" charset="0"/>
              </a:rPr>
              <a:t>CharacterConverter</a:t>
            </a:r>
            <a:r>
              <a:rPr lang="en-US" dirty="0" smtClean="0">
                <a:latin typeface="Arial" pitchFamily="34" charset="0"/>
              </a:rPr>
              <a:t> – Used to convert the user input string values into values of type </a:t>
            </a:r>
            <a:r>
              <a:rPr lang="en-US" dirty="0" err="1" smtClean="0">
                <a:latin typeface="Arial" pitchFamily="34" charset="0"/>
              </a:rPr>
              <a:t>java.lang.Character</a:t>
            </a:r>
            <a:r>
              <a:rPr lang="en-US" dirty="0" smtClean="0">
                <a:latin typeface="Arial" pitchFamily="34" charset="0"/>
              </a:rPr>
              <a:t> </a:t>
            </a:r>
          </a:p>
          <a:p>
            <a:r>
              <a:rPr lang="en-US" b="1" dirty="0" err="1" smtClean="0">
                <a:latin typeface="Arial" pitchFamily="34" charset="0"/>
              </a:rPr>
              <a:t>DateTimeConverter</a:t>
            </a:r>
            <a:r>
              <a:rPr lang="en-US" dirty="0" smtClean="0">
                <a:latin typeface="Arial" pitchFamily="34" charset="0"/>
              </a:rPr>
              <a:t> – Used to convert the user input string values into values of type </a:t>
            </a:r>
            <a:r>
              <a:rPr lang="en-US" dirty="0" err="1" smtClean="0">
                <a:latin typeface="Arial" pitchFamily="34" charset="0"/>
              </a:rPr>
              <a:t>java.util.Date</a:t>
            </a:r>
            <a:r>
              <a:rPr lang="en-US" dirty="0" smtClean="0">
                <a:latin typeface="Arial" pitchFamily="34" charset="0"/>
              </a:rPr>
              <a:t> with a default format. </a:t>
            </a:r>
          </a:p>
          <a:p>
            <a:r>
              <a:rPr lang="en-US" b="1" dirty="0" err="1" smtClean="0">
                <a:latin typeface="Arial" pitchFamily="34" charset="0"/>
              </a:rPr>
              <a:t>DoubleConverter</a:t>
            </a:r>
            <a:r>
              <a:rPr lang="en-US" dirty="0" smtClean="0">
                <a:latin typeface="Arial" pitchFamily="34" charset="0"/>
              </a:rPr>
              <a:t> – Used to convert the user input string values into values of type </a:t>
            </a:r>
            <a:r>
              <a:rPr lang="en-US" dirty="0" err="1" smtClean="0">
                <a:latin typeface="Arial" pitchFamily="34" charset="0"/>
              </a:rPr>
              <a:t>java.lang.Double</a:t>
            </a:r>
            <a:r>
              <a:rPr lang="en-US" dirty="0" smtClean="0">
                <a:latin typeface="Arial" pitchFamily="34" charset="0"/>
              </a:rPr>
              <a:t> </a:t>
            </a:r>
          </a:p>
          <a:p>
            <a:r>
              <a:rPr lang="en-US" b="1" dirty="0" err="1" smtClean="0">
                <a:latin typeface="Arial" pitchFamily="34" charset="0"/>
              </a:rPr>
              <a:t>EnumConverter</a:t>
            </a:r>
            <a:r>
              <a:rPr lang="en-US" dirty="0" smtClean="0">
                <a:latin typeface="Arial" pitchFamily="34" charset="0"/>
              </a:rPr>
              <a:t> – Used to convert the user input string values into values of type </a:t>
            </a:r>
            <a:r>
              <a:rPr lang="en-US" dirty="0" err="1" smtClean="0">
                <a:latin typeface="Arial" pitchFamily="34" charset="0"/>
              </a:rPr>
              <a:t>java.lang.Enum</a:t>
            </a:r>
            <a:r>
              <a:rPr lang="en-US" dirty="0" smtClean="0">
                <a:latin typeface="Arial" pitchFamily="34" charset="0"/>
              </a:rPr>
              <a:t> </a:t>
            </a:r>
          </a:p>
          <a:p>
            <a:r>
              <a:rPr lang="en-US" b="1" dirty="0" err="1" smtClean="0">
                <a:latin typeface="Arial" pitchFamily="34" charset="0"/>
              </a:rPr>
              <a:t>FloatConverter</a:t>
            </a:r>
            <a:r>
              <a:rPr lang="en-US" dirty="0" smtClean="0">
                <a:latin typeface="Arial" pitchFamily="34" charset="0"/>
              </a:rPr>
              <a:t> – Used to convert the user input string values into values of type </a:t>
            </a:r>
            <a:r>
              <a:rPr lang="en-US" dirty="0" err="1" smtClean="0">
                <a:latin typeface="Arial" pitchFamily="34" charset="0"/>
              </a:rPr>
              <a:t>java.lang.Float</a:t>
            </a:r>
            <a:r>
              <a:rPr lang="en-US" dirty="0" smtClean="0">
                <a:latin typeface="Arial" pitchFamily="34" charset="0"/>
              </a:rPr>
              <a:t> </a:t>
            </a:r>
          </a:p>
          <a:p>
            <a:r>
              <a:rPr lang="en-US" b="1" dirty="0" err="1" smtClean="0">
                <a:latin typeface="Arial" pitchFamily="34" charset="0"/>
              </a:rPr>
              <a:t>IntegerConverter</a:t>
            </a:r>
            <a:r>
              <a:rPr lang="en-US" dirty="0" smtClean="0">
                <a:latin typeface="Arial" pitchFamily="34" charset="0"/>
              </a:rPr>
              <a:t> – Used to convert the user input string values into values of type </a:t>
            </a:r>
            <a:r>
              <a:rPr lang="en-US" dirty="0" err="1" smtClean="0">
                <a:latin typeface="Arial" pitchFamily="34" charset="0"/>
              </a:rPr>
              <a:t>java.lang.Integer</a:t>
            </a:r>
            <a:r>
              <a:rPr lang="en-US" dirty="0" smtClean="0">
                <a:latin typeface="Arial" pitchFamily="34" charset="0"/>
              </a:rPr>
              <a:t> </a:t>
            </a:r>
          </a:p>
          <a:p>
            <a:r>
              <a:rPr lang="en-US" b="1" dirty="0" err="1" smtClean="0">
                <a:latin typeface="Arial" pitchFamily="34" charset="0"/>
              </a:rPr>
              <a:t>LongConverter</a:t>
            </a:r>
            <a:r>
              <a:rPr lang="en-US" dirty="0" smtClean="0">
                <a:latin typeface="Arial" pitchFamily="34" charset="0"/>
              </a:rPr>
              <a:t> – Used to convert the user input string values into values of type </a:t>
            </a:r>
            <a:r>
              <a:rPr lang="en-US" dirty="0" err="1" smtClean="0">
                <a:latin typeface="Arial" pitchFamily="34" charset="0"/>
              </a:rPr>
              <a:t>java.lang.Long</a:t>
            </a:r>
            <a:r>
              <a:rPr lang="en-US" dirty="0" smtClean="0">
                <a:latin typeface="Arial" pitchFamily="34" charset="0"/>
              </a:rPr>
              <a:t> </a:t>
            </a:r>
          </a:p>
          <a:p>
            <a:r>
              <a:rPr lang="en-US" b="1" dirty="0" err="1" smtClean="0">
                <a:latin typeface="Arial" pitchFamily="34" charset="0"/>
              </a:rPr>
              <a:t>NumberConverter</a:t>
            </a:r>
            <a:r>
              <a:rPr lang="en-US" dirty="0" smtClean="0">
                <a:latin typeface="Arial" pitchFamily="34" charset="0"/>
              </a:rPr>
              <a:t> – Used to convert the user input string values into values of type </a:t>
            </a:r>
            <a:r>
              <a:rPr lang="en-US" dirty="0" err="1" smtClean="0">
                <a:latin typeface="Arial" pitchFamily="34" charset="0"/>
              </a:rPr>
              <a:t>java.lang.Number</a:t>
            </a:r>
            <a:r>
              <a:rPr lang="en-US" dirty="0" smtClean="0">
                <a:latin typeface="Arial" pitchFamily="34" charset="0"/>
              </a:rPr>
              <a:t> </a:t>
            </a:r>
          </a:p>
          <a:p>
            <a:r>
              <a:rPr lang="en-US" b="1" dirty="0" err="1" smtClean="0">
                <a:latin typeface="Arial" pitchFamily="34" charset="0"/>
              </a:rPr>
              <a:t>ShortConverter</a:t>
            </a:r>
            <a:r>
              <a:rPr lang="en-US" dirty="0" smtClean="0">
                <a:latin typeface="Arial" pitchFamily="34" charset="0"/>
              </a:rPr>
              <a:t> – Used to convert the user input string values into values of type </a:t>
            </a:r>
            <a:r>
              <a:rPr lang="en-US" dirty="0" err="1" smtClean="0">
                <a:latin typeface="Arial" pitchFamily="34" charset="0"/>
              </a:rPr>
              <a:t>java.lang.Short</a:t>
            </a:r>
            <a:r>
              <a:rPr lang="en-US" dirty="0" smtClean="0">
                <a:latin typeface="Arial" pitchFamily="34" charset="0"/>
              </a:rPr>
              <a:t> </a:t>
            </a:r>
          </a:p>
          <a:p>
            <a:r>
              <a:rPr lang="en-US" dirty="0" smtClean="0">
                <a:latin typeface="Arial" pitchFamily="34" charset="0"/>
              </a:rPr>
              <a:t>Notes:</a:t>
            </a:r>
          </a:p>
          <a:p>
            <a:endParaRPr lang="en-US" dirty="0" smtClean="0">
              <a:latin typeface="Arial" pitchFamily="34" charset="0"/>
            </a:endParaRPr>
          </a:p>
          <a:p>
            <a:pPr>
              <a:buFontTx/>
              <a:buChar char="•"/>
            </a:pPr>
            <a:r>
              <a:rPr lang="en-US" dirty="0" smtClean="0">
                <a:latin typeface="Arial" pitchFamily="34" charset="0"/>
              </a:rPr>
              <a:t>Both </a:t>
            </a:r>
            <a:r>
              <a:rPr lang="en-US" dirty="0" err="1" smtClean="0">
                <a:latin typeface="Arial" pitchFamily="34" charset="0"/>
              </a:rPr>
              <a:t>DateTimeConverter</a:t>
            </a:r>
            <a:r>
              <a:rPr lang="en-US" dirty="0" smtClean="0">
                <a:latin typeface="Arial" pitchFamily="34" charset="0"/>
              </a:rPr>
              <a:t> and </a:t>
            </a:r>
            <a:r>
              <a:rPr lang="en-US" dirty="0" err="1" smtClean="0">
                <a:latin typeface="Arial" pitchFamily="34" charset="0"/>
              </a:rPr>
              <a:t>NumberConverter</a:t>
            </a:r>
            <a:r>
              <a:rPr lang="en-US" dirty="0" smtClean="0">
                <a:latin typeface="Arial" pitchFamily="34" charset="0"/>
              </a:rPr>
              <a:t> have their own Tags.</a:t>
            </a:r>
          </a:p>
          <a:p>
            <a:pPr>
              <a:buFontTx/>
              <a:buChar char="•"/>
            </a:pPr>
            <a:r>
              <a:rPr lang="en-US" dirty="0" smtClean="0">
                <a:latin typeface="Arial" pitchFamily="34" charset="0"/>
              </a:rPr>
              <a:t>Each of these converters has a standard error message associated with them</a:t>
            </a:r>
          </a:p>
          <a:p>
            <a:endParaRPr lang="en-US" dirty="0" smtClean="0">
              <a:latin typeface="Arial"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9FBABB76-3F97-46F5-9735-4D4463D5BFB1}" type="slidenum">
              <a:rPr lang="en-US" i="0" smtClean="0"/>
              <a:pPr eaLnBrk="1" hangingPunct="1"/>
              <a:t>5</a:t>
            </a:fld>
            <a:endParaRPr lang="en-US" i="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kern="0" dirty="0" smtClean="0"/>
              <a:t>At the end of this phase, all </a:t>
            </a:r>
            <a:r>
              <a:rPr lang="en-US" b="1" kern="0" dirty="0" smtClean="0">
                <a:solidFill>
                  <a:srgbClr val="003399"/>
                </a:solidFill>
              </a:rPr>
              <a:t>UI components will be validated. </a:t>
            </a:r>
            <a:r>
              <a:rPr lang="en-US" kern="0" dirty="0" smtClean="0">
                <a:solidFill>
                  <a:srgbClr val="003399"/>
                </a:solidFill>
              </a:rPr>
              <a:t>It is also possible that events which are queued and some(or all) have been processed. At this point, the lifecycle may :</a:t>
            </a:r>
          </a:p>
          <a:p>
            <a:pPr marL="1143000" lvl="2" indent="-228600">
              <a:buFont typeface="+mj-lt"/>
              <a:buAutoNum type="arabicPeriod"/>
              <a:defRPr/>
            </a:pPr>
            <a:r>
              <a:rPr lang="en-US" kern="0" dirty="0" smtClean="0">
                <a:solidFill>
                  <a:srgbClr val="003399"/>
                </a:solidFill>
              </a:rPr>
              <a:t>proceed to Update Model Values phase or</a:t>
            </a:r>
          </a:p>
          <a:p>
            <a:pPr marL="1143000" lvl="2" indent="-228600">
              <a:buFont typeface="+mj-lt"/>
              <a:buAutoNum type="arabicPeriod"/>
              <a:defRPr/>
            </a:pPr>
            <a:r>
              <a:rPr lang="en-US" kern="0" dirty="0" smtClean="0">
                <a:solidFill>
                  <a:srgbClr val="003399"/>
                </a:solidFill>
              </a:rPr>
              <a:t>Skip to the Render Response phase or</a:t>
            </a:r>
          </a:p>
          <a:p>
            <a:pPr marL="1143000" lvl="2" indent="-228600">
              <a:buFont typeface="+mj-lt"/>
              <a:buAutoNum type="arabicPeriod"/>
              <a:defRPr/>
            </a:pPr>
            <a:r>
              <a:rPr lang="en-US" kern="0" dirty="0" smtClean="0">
                <a:solidFill>
                  <a:srgbClr val="003399"/>
                </a:solidFill>
              </a:rPr>
              <a:t>Terminate all together</a:t>
            </a:r>
            <a:endParaRPr lang="en-US" b="1" kern="0" dirty="0" smtClean="0">
              <a:solidFill>
                <a:srgbClr val="003399"/>
              </a:solidFill>
            </a:endParaRPr>
          </a:p>
          <a:p>
            <a:pPr>
              <a:defRPr/>
            </a:pPr>
            <a:endParaRPr lang="en-US" dirty="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580E1AE-F9F3-45E2-9F70-CFA3A4783AEA}" type="slidenum">
              <a:rPr lang="en-US" i="0" smtClean="0"/>
              <a:pPr eaLnBrk="1" hangingPunct="1"/>
              <a:t>51</a:t>
            </a:fld>
            <a:endParaRPr lang="en-US" i="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kern="0" dirty="0" smtClean="0"/>
              <a:t>At the end of this phase, all </a:t>
            </a:r>
            <a:r>
              <a:rPr lang="en-US" b="1" kern="0" dirty="0" smtClean="0">
                <a:solidFill>
                  <a:srgbClr val="003399"/>
                </a:solidFill>
              </a:rPr>
              <a:t>components’ models will be properly updated. </a:t>
            </a:r>
            <a:r>
              <a:rPr lang="en-US" kern="0" dirty="0" smtClean="0">
                <a:solidFill>
                  <a:srgbClr val="003399"/>
                </a:solidFill>
              </a:rPr>
              <a:t>It is also possible that events which are queued and some(or all) have been processed. At this point, the lifecycle may :</a:t>
            </a:r>
          </a:p>
          <a:p>
            <a:pPr marL="1143000" lvl="2" indent="-228600">
              <a:buFont typeface="+mj-lt"/>
              <a:buAutoNum type="arabicPeriod"/>
              <a:defRPr/>
            </a:pPr>
            <a:r>
              <a:rPr lang="en-US" kern="0" dirty="0" smtClean="0">
                <a:solidFill>
                  <a:srgbClr val="003399"/>
                </a:solidFill>
              </a:rPr>
              <a:t>proceed to Invoke Application phase or</a:t>
            </a:r>
          </a:p>
          <a:p>
            <a:pPr marL="1143000" lvl="2" indent="-228600">
              <a:buFont typeface="+mj-lt"/>
              <a:buAutoNum type="arabicPeriod"/>
              <a:defRPr/>
            </a:pPr>
            <a:r>
              <a:rPr lang="en-US" kern="0" dirty="0" smtClean="0">
                <a:solidFill>
                  <a:srgbClr val="003399"/>
                </a:solidFill>
              </a:rPr>
              <a:t>Skip to the Render Response phase or</a:t>
            </a:r>
          </a:p>
          <a:p>
            <a:pPr marL="1143000" lvl="2" indent="-228600">
              <a:buFont typeface="+mj-lt"/>
              <a:buAutoNum type="arabicPeriod"/>
              <a:defRPr/>
            </a:pPr>
            <a:r>
              <a:rPr lang="en-US" kern="0" dirty="0" smtClean="0">
                <a:solidFill>
                  <a:srgbClr val="003399"/>
                </a:solidFill>
              </a:rPr>
              <a:t>Terminate all together</a:t>
            </a:r>
            <a:endParaRPr lang="en-US" b="1" kern="0" dirty="0" smtClean="0">
              <a:solidFill>
                <a:srgbClr val="003399"/>
              </a:solidFill>
            </a:endParaRPr>
          </a:p>
          <a:p>
            <a:pPr>
              <a:defRPr/>
            </a:pPr>
            <a:endParaRPr lang="en-US" dirty="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0F558D36-904C-4A20-9077-BBBB768A6468}" type="slidenum">
              <a:rPr lang="en-US" i="0" smtClean="0"/>
              <a:pPr eaLnBrk="1" hangingPunct="1"/>
              <a:t>52</a:t>
            </a:fld>
            <a:endParaRPr lang="en-US" i="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42A0670C-1C31-4D4A-911B-FBC13B37BFF2}" type="slidenum">
              <a:rPr lang="en-US" i="0" smtClean="0"/>
              <a:pPr eaLnBrk="1" hangingPunct="1"/>
              <a:t>54</a:t>
            </a:fld>
            <a:endParaRPr lang="en-US" i="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Please refer to Day-5 lab guide for learning session tracking using JSF. </a:t>
            </a: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348F73A4-9215-4C2E-9128-707900594238}" type="slidenum">
              <a:rPr lang="en-US" i="0" smtClean="0"/>
              <a:pPr eaLnBrk="1" hangingPunct="1"/>
              <a:t>55</a:t>
            </a:fld>
            <a:endParaRPr lang="en-US" i="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Further reference : </a:t>
            </a:r>
            <a:r>
              <a:rPr lang="en-US" b="1" smtClean="0">
                <a:latin typeface="Arial" pitchFamily="34" charset="0"/>
              </a:rPr>
              <a:t>http://java.sun.com/javaee/javaserverfaces/1.2/docs/tlddocs/h/dataTable.html</a:t>
            </a:r>
          </a:p>
          <a:p>
            <a:endParaRPr lang="en-US" smtClean="0">
              <a:latin typeface="Arial" pitchFamily="34"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877A54BE-CFC7-4AF7-A81B-D4467A793685}" type="slidenum">
              <a:rPr lang="en-US" i="0" smtClean="0"/>
              <a:pPr eaLnBrk="1" hangingPunct="1"/>
              <a:t>57</a:t>
            </a:fld>
            <a:endParaRPr lang="en-US" i="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65E8E3B4-3C32-4075-8461-A68AA5051108}" type="slidenum">
              <a:rPr lang="en-US" i="0" smtClean="0"/>
              <a:pPr eaLnBrk="1" hangingPunct="1"/>
              <a:t>58</a:t>
            </a:fld>
            <a:endParaRPr lang="en-US" i="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mtClean="0">
                <a:latin typeface="Arial" pitchFamily="34" charset="0"/>
              </a:rPr>
              <a:t>Using a nested sub-tag, </a:t>
            </a:r>
            <a:r>
              <a:rPr lang="en-US" b="1" smtClean="0">
                <a:solidFill>
                  <a:srgbClr val="003399"/>
                </a:solidFill>
                <a:latin typeface="Arial" pitchFamily="34" charset="0"/>
              </a:rPr>
              <a:t>&lt;f:converter&gt;</a:t>
            </a:r>
            <a:r>
              <a:rPr lang="en-US" b="1" smtClean="0">
                <a:latin typeface="Arial" pitchFamily="34" charset="0"/>
              </a:rPr>
              <a:t> </a:t>
            </a:r>
            <a:r>
              <a:rPr lang="en-US" smtClean="0">
                <a:latin typeface="Arial" pitchFamily="34" charset="0"/>
              </a:rPr>
              <a:t>with </a:t>
            </a:r>
            <a:r>
              <a:rPr lang="en-US" b="1" smtClean="0">
                <a:solidFill>
                  <a:srgbClr val="003399"/>
                </a:solidFill>
                <a:latin typeface="Arial" pitchFamily="34" charset="0"/>
              </a:rPr>
              <a:t>binding</a:t>
            </a:r>
            <a:r>
              <a:rPr lang="en-US" smtClean="0">
                <a:latin typeface="Arial" pitchFamily="34" charset="0"/>
              </a:rPr>
              <a:t> attribute (nested within UIComponent tag)  </a:t>
            </a:r>
            <a:r>
              <a:rPr lang="en-US" b="1" smtClean="0">
                <a:latin typeface="Arial" pitchFamily="34" charset="0"/>
              </a:rPr>
              <a:t>[For Your Reference, and further interest]</a:t>
            </a: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DD5730A8-E033-4580-BE88-8189D7199F3D}" type="slidenum">
              <a:rPr lang="en-US" i="0" smtClean="0"/>
              <a:pPr eaLnBrk="1" hangingPunct="1"/>
              <a:t>6</a:t>
            </a:fld>
            <a:endParaRPr lang="en-US" i="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Notes: </a:t>
            </a:r>
          </a:p>
          <a:p>
            <a:pPr>
              <a:buFontTx/>
              <a:buChar char="•"/>
            </a:pPr>
            <a:r>
              <a:rPr lang="en-US" smtClean="0">
                <a:latin typeface="Arial" pitchFamily="34" charset="0"/>
              </a:rPr>
              <a:t> Here user should enter account creation date in the format mmm dd, yyyy</a:t>
            </a:r>
          </a:p>
          <a:p>
            <a:pPr>
              <a:buFontTx/>
              <a:buChar char="•"/>
            </a:pPr>
            <a:r>
              <a:rPr lang="en-US" smtClean="0">
                <a:latin typeface="Arial" pitchFamily="34" charset="0"/>
              </a:rPr>
              <a:t> DateTime converter converts component’s data into a java.util.Date</a:t>
            </a:r>
          </a:p>
          <a:p>
            <a:pPr>
              <a:buFontTx/>
              <a:buChar char="•"/>
            </a:pPr>
            <a:endParaRPr lang="en-US" smtClean="0">
              <a:latin typeface="Arial"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9C4B87AB-F418-4A29-8448-B563056B8A4D}" type="slidenum">
              <a:rPr lang="en-US" i="0" smtClean="0"/>
              <a:pPr eaLnBrk="1" hangingPunct="1"/>
              <a:t>7</a:t>
            </a:fld>
            <a:endParaRPr lang="en-US" i="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sz="2800" dirty="0" smtClean="0"/>
              <a:t>Notes:</a:t>
            </a:r>
          </a:p>
          <a:p>
            <a:pPr>
              <a:buFont typeface="Arial" pitchFamily="34" charset="0"/>
              <a:buChar char="•"/>
              <a:defRPr/>
            </a:pPr>
            <a:r>
              <a:rPr lang="en-US" sz="2800" dirty="0" smtClean="0"/>
              <a:t>You can convert a component’s data to a </a:t>
            </a:r>
            <a:r>
              <a:rPr lang="en-US" sz="2800" dirty="0" err="1" smtClean="0"/>
              <a:t>java.util.Date</a:t>
            </a:r>
            <a:r>
              <a:rPr lang="en-US" sz="2800" dirty="0" smtClean="0"/>
              <a:t> by nesting the </a:t>
            </a:r>
            <a:r>
              <a:rPr lang="en-US" sz="2800" dirty="0" err="1" smtClean="0"/>
              <a:t>convertDateTime</a:t>
            </a:r>
            <a:r>
              <a:rPr lang="en-US" sz="2800" dirty="0" smtClean="0"/>
              <a:t> tag inside the component tag</a:t>
            </a:r>
            <a:endParaRPr lang="en-US" sz="3200" dirty="0" smtClean="0"/>
          </a:p>
          <a:p>
            <a:pPr>
              <a:buFont typeface="Arial" pitchFamily="34" charset="0"/>
              <a:buChar char="•"/>
              <a:defRPr/>
            </a:pPr>
            <a:r>
              <a:rPr lang="en-US" sz="2800" dirty="0" smtClean="0"/>
              <a:t>The </a:t>
            </a:r>
            <a:r>
              <a:rPr lang="en-US" sz="2800" dirty="0" err="1" smtClean="0"/>
              <a:t>convertDateTime</a:t>
            </a:r>
            <a:r>
              <a:rPr lang="en-US" sz="2800" dirty="0" smtClean="0"/>
              <a:t> tag has several attributes that allow you to specify the format and type of the data</a:t>
            </a:r>
            <a:endParaRPr lang="en-US" sz="3200" dirty="0" smtClean="0"/>
          </a:p>
          <a:p>
            <a:pPr>
              <a:defRPr/>
            </a:pPr>
            <a:endParaRPr lang="en-US" dirty="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0B12991F-D6F0-4218-9CBD-6B83DC2FCAB0}" type="slidenum">
              <a:rPr lang="en-US" i="0" smtClean="0"/>
              <a:pPr eaLnBrk="1" hangingPunct="1"/>
              <a:t>9</a:t>
            </a:fld>
            <a:endParaRPr lang="en-US" i="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Notes:</a:t>
            </a:r>
          </a:p>
          <a:p>
            <a:pPr>
              <a:buFontTx/>
              <a:buChar char="•"/>
            </a:pPr>
            <a:r>
              <a:rPr lang="en-US" smtClean="0">
                <a:latin typeface="Arial" pitchFamily="34" charset="0"/>
              </a:rPr>
              <a:t>You can convert a component’s data to a java.lang.Number by nesting the convertNumber tag inside the component tag</a:t>
            </a:r>
            <a:endParaRPr lang="en-US" sz="1400" smtClean="0">
              <a:latin typeface="Arial" pitchFamily="34" charset="0"/>
            </a:endParaRPr>
          </a:p>
          <a:p>
            <a:pPr>
              <a:buFontTx/>
              <a:buChar char="•"/>
            </a:pPr>
            <a:r>
              <a:rPr lang="en-US" smtClean="0">
                <a:latin typeface="Arial" pitchFamily="34" charset="0"/>
              </a:rPr>
              <a:t>The convertNumber tag has several attributes that allow you to specify the format and type of the data</a:t>
            </a:r>
            <a:endParaRPr lang="en-US" sz="1400" smtClean="0">
              <a:latin typeface="Arial" pitchFamily="34" charset="0"/>
            </a:endParaRPr>
          </a:p>
          <a:p>
            <a:endParaRPr lang="en-US" smtClean="0">
              <a:latin typeface="Arial"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7C7B26C-AE61-4BC6-8B6B-1F9157CC468E}" type="slidenum">
              <a:rPr lang="en-US" i="0" smtClean="0"/>
              <a:pPr eaLnBrk="1" hangingPunct="1"/>
              <a:t>10</a:t>
            </a:fld>
            <a:endParaRPr lang="en-US" i="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Notes:</a:t>
            </a:r>
          </a:p>
          <a:p>
            <a:pPr>
              <a:buFontTx/>
              <a:buChar char="•"/>
            </a:pPr>
            <a:r>
              <a:rPr lang="en-US" smtClean="0">
                <a:latin typeface="Arial" pitchFamily="34" charset="0"/>
              </a:rPr>
              <a:t> In this case role of a converter is to remove the white space in user input to convert it into AccountNumber type.</a:t>
            </a:r>
          </a:p>
          <a:p>
            <a:pPr>
              <a:buFontTx/>
              <a:buChar char="•"/>
            </a:pPr>
            <a:r>
              <a:rPr lang="en-US" smtClean="0">
                <a:latin typeface="Arial" pitchFamily="34" charset="0"/>
              </a:rPr>
              <a:t> Can we use any standard converter to implement account number conversion? </a:t>
            </a:r>
          </a:p>
          <a:p>
            <a:r>
              <a:rPr lang="en-US" smtClean="0">
                <a:latin typeface="Arial" pitchFamily="34" charset="0"/>
              </a:rPr>
              <a:t>  Ans: we can’t implement this conversion using standard converters.</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6E3EC02B-61AE-4109-AE05-2278F153CF30}" type="slidenum">
              <a:rPr lang="en-US" i="0" smtClean="0"/>
              <a:pPr eaLnBrk="1" hangingPunct="1"/>
              <a:t>11</a:t>
            </a:fld>
            <a:endParaRPr lang="en-US" i="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2" y="12700"/>
            <a:ext cx="7455877"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282705"/>
            <a:ext cx="8229600" cy="4881563"/>
          </a:xfrm>
        </p:spPr>
        <p:txBody>
          <a:bodyPr/>
          <a:lstStyle/>
          <a:p>
            <a:pPr lvl="0"/>
            <a:endParaRPr lang="en-US" noProof="0" smtClean="0"/>
          </a:p>
        </p:txBody>
      </p:sp>
      <p:sp>
        <p:nvSpPr>
          <p:cNvPr id="4" name="Rectangle 10"/>
          <p:cNvSpPr>
            <a:spLocks noGrp="1" noChangeArrowheads="1"/>
          </p:cNvSpPr>
          <p:nvPr>
            <p:ph type="sldNum" sz="quarter" idx="10"/>
          </p:nvPr>
        </p:nvSpPr>
        <p:spPr>
          <a:ln/>
        </p:spPr>
        <p:txBody>
          <a:bodyPr/>
          <a:lstStyle>
            <a:lvl1pPr>
              <a:defRPr/>
            </a:lvl1pPr>
          </a:lstStyle>
          <a:p>
            <a:pPr>
              <a:defRPr/>
            </a:pPr>
            <a:fld id="{64C2A0D7-38FD-4D11-BD6F-BED009728E69}" type="slidenum">
              <a:rPr lang="en-US"/>
              <a:pPr>
                <a:defRPr/>
              </a:pPr>
              <a:t>‹#›</a:t>
            </a:fld>
            <a:endParaRPr lang="en-US"/>
          </a:p>
        </p:txBody>
      </p:sp>
    </p:spTree>
    <p:extLst>
      <p:ext uri="{BB962C8B-B14F-4D97-AF65-F5344CB8AC3E}">
        <p14:creationId xmlns:p14="http://schemas.microsoft.com/office/powerpoint/2010/main" val="239377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hyperlink" Target="http://myshec123505d/EBook"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defRPr/>
            </a:pPr>
            <a:r>
              <a:rPr lang="en-US" dirty="0" smtClean="0"/>
              <a:t>Recap of Day 4</a:t>
            </a:r>
          </a:p>
        </p:txBody>
      </p:sp>
      <p:sp>
        <p:nvSpPr>
          <p:cNvPr id="7171" name="Rectangle 5"/>
          <p:cNvSpPr>
            <a:spLocks noGrp="1" noChangeArrowheads="1"/>
          </p:cNvSpPr>
          <p:nvPr>
            <p:ph type="body" idx="1"/>
          </p:nvPr>
        </p:nvSpPr>
        <p:spPr>
          <a:xfrm>
            <a:off x="61546" y="1076325"/>
            <a:ext cx="8931520" cy="5324475"/>
          </a:xfrm>
        </p:spPr>
        <p:txBody>
          <a:bodyPr>
            <a:normAutofit fontScale="92500" lnSpcReduction="10000"/>
          </a:bodyPr>
          <a:lstStyle/>
          <a:p>
            <a:pPr algn="just" eaLnBrk="1" hangingPunct="1">
              <a:lnSpc>
                <a:spcPct val="90000"/>
              </a:lnSpc>
            </a:pPr>
            <a:r>
              <a:rPr lang="en-US" smtClean="0"/>
              <a:t>_______ tag has to be used in any JSP, and it acts as a container tag for all remaining UI tags.</a:t>
            </a:r>
          </a:p>
          <a:p>
            <a:pPr algn="just" eaLnBrk="1" hangingPunct="1">
              <a:lnSpc>
                <a:spcPct val="90000"/>
              </a:lnSpc>
            </a:pPr>
            <a:endParaRPr lang="en-US" sz="1600" smtClean="0"/>
          </a:p>
          <a:p>
            <a:pPr algn="just" eaLnBrk="1" hangingPunct="1">
              <a:lnSpc>
                <a:spcPct val="90000"/>
              </a:lnSpc>
            </a:pPr>
            <a:r>
              <a:rPr lang="en-US" smtClean="0"/>
              <a:t>In order to display drop down list, __________ tag and ___________are used as nested sub tags in </a:t>
            </a:r>
          </a:p>
          <a:p>
            <a:pPr algn="just" eaLnBrk="1" hangingPunct="1">
              <a:lnSpc>
                <a:spcPct val="90000"/>
              </a:lnSpc>
              <a:buFont typeface="Wingdings" pitchFamily="2" charset="2"/>
              <a:buNone/>
            </a:pPr>
            <a:r>
              <a:rPr lang="en-US" smtClean="0"/>
              <a:t>	  __________ or ___________   family of tags.</a:t>
            </a:r>
          </a:p>
          <a:p>
            <a:pPr algn="just" eaLnBrk="1" hangingPunct="1">
              <a:lnSpc>
                <a:spcPct val="90000"/>
              </a:lnSpc>
              <a:buFont typeface="Wingdings" pitchFamily="2" charset="2"/>
              <a:buNone/>
            </a:pPr>
            <a:endParaRPr lang="en-US" sz="1800" smtClean="0"/>
          </a:p>
          <a:p>
            <a:pPr algn="just" eaLnBrk="1" hangingPunct="1">
              <a:lnSpc>
                <a:spcPct val="90000"/>
              </a:lnSpc>
            </a:pPr>
            <a:r>
              <a:rPr lang="en-US" smtClean="0"/>
              <a:t>Beans could be created, initialized and managed in different scopes using _______________________.</a:t>
            </a:r>
          </a:p>
          <a:p>
            <a:pPr algn="just" eaLnBrk="1" hangingPunct="1">
              <a:lnSpc>
                <a:spcPct val="90000"/>
              </a:lnSpc>
            </a:pPr>
            <a:endParaRPr lang="en-US" sz="2000" smtClean="0"/>
          </a:p>
          <a:p>
            <a:pPr algn="just" eaLnBrk="1" hangingPunct="1">
              <a:lnSpc>
                <a:spcPct val="90000"/>
              </a:lnSpc>
            </a:pPr>
            <a:r>
              <a:rPr lang="en-US" smtClean="0"/>
              <a:t>_____________ types of UI Components fire Action Events, where as components for input which are editable, fire __________ event.</a:t>
            </a:r>
          </a:p>
          <a:p>
            <a:pPr algn="just" eaLnBrk="1" hangingPunct="1">
              <a:lnSpc>
                <a:spcPct val="90000"/>
              </a:lnSpc>
            </a:pPr>
            <a:endParaRPr lang="en-US" smtClean="0"/>
          </a:p>
        </p:txBody>
      </p:sp>
      <p:sp>
        <p:nvSpPr>
          <p:cNvPr id="4" name="Slide Number Placeholder 3"/>
          <p:cNvSpPr>
            <a:spLocks noGrp="1"/>
          </p:cNvSpPr>
          <p:nvPr>
            <p:ph type="sldNum" sz="quarter" idx="10"/>
          </p:nvPr>
        </p:nvSpPr>
        <p:spPr/>
        <p:txBody>
          <a:bodyPr/>
          <a:lstStyle/>
          <a:p>
            <a:pPr>
              <a:defRPr/>
            </a:pPr>
            <a:fld id="{A31EFA7B-A82D-4019-B8B3-4DD903C25100}" type="slidenum">
              <a:rPr lang="en-US" smtClean="0"/>
              <a:pPr>
                <a:defRPr/>
              </a:pPr>
              <a:t>1</a:t>
            </a:fld>
            <a:endParaRPr lang="en-US"/>
          </a:p>
        </p:txBody>
      </p:sp>
      <p:sp>
        <p:nvSpPr>
          <p:cNvPr id="5" name="Rounded Rectangle 4"/>
          <p:cNvSpPr>
            <a:spLocks noChangeArrowheads="1"/>
          </p:cNvSpPr>
          <p:nvPr/>
        </p:nvSpPr>
        <p:spPr bwMode="auto">
          <a:xfrm>
            <a:off x="476251" y="1096963"/>
            <a:ext cx="1349619" cy="349250"/>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&lt;f:view&gt;</a:t>
            </a:r>
          </a:p>
        </p:txBody>
      </p:sp>
      <p:sp>
        <p:nvSpPr>
          <p:cNvPr id="6" name="Rounded Rectangle 5"/>
          <p:cNvSpPr>
            <a:spLocks noChangeArrowheads="1"/>
          </p:cNvSpPr>
          <p:nvPr/>
        </p:nvSpPr>
        <p:spPr bwMode="auto">
          <a:xfrm>
            <a:off x="5802923" y="2159001"/>
            <a:ext cx="1793631" cy="384175"/>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000" b="1" i="0"/>
              <a:t>&lt;f:selectItem&gt;</a:t>
            </a:r>
          </a:p>
        </p:txBody>
      </p:sp>
      <p:sp>
        <p:nvSpPr>
          <p:cNvPr id="7" name="Rounded Rectangle 6"/>
          <p:cNvSpPr>
            <a:spLocks noChangeArrowheads="1"/>
          </p:cNvSpPr>
          <p:nvPr/>
        </p:nvSpPr>
        <p:spPr bwMode="auto">
          <a:xfrm>
            <a:off x="527539" y="2589214"/>
            <a:ext cx="1912327" cy="371475"/>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000" b="1" i="0"/>
              <a:t>&lt;f:selectItems&gt;</a:t>
            </a:r>
          </a:p>
        </p:txBody>
      </p:sp>
      <p:sp>
        <p:nvSpPr>
          <p:cNvPr id="9" name="Rounded Rectangle 8"/>
          <p:cNvSpPr>
            <a:spLocks noChangeArrowheads="1"/>
          </p:cNvSpPr>
          <p:nvPr/>
        </p:nvSpPr>
        <p:spPr bwMode="auto">
          <a:xfrm>
            <a:off x="583223" y="3021013"/>
            <a:ext cx="1884485" cy="398462"/>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000" b="1" i="0"/>
              <a:t>&lt;h:selectOne&gt;</a:t>
            </a:r>
          </a:p>
        </p:txBody>
      </p:sp>
      <p:sp>
        <p:nvSpPr>
          <p:cNvPr id="10" name="Rounded Rectangle 9"/>
          <p:cNvSpPr>
            <a:spLocks noChangeArrowheads="1"/>
          </p:cNvSpPr>
          <p:nvPr/>
        </p:nvSpPr>
        <p:spPr bwMode="auto">
          <a:xfrm>
            <a:off x="2951285" y="2997200"/>
            <a:ext cx="2098431" cy="395288"/>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000" b="1" i="0"/>
              <a:t>&lt;h:selectMany&gt;</a:t>
            </a:r>
          </a:p>
        </p:txBody>
      </p:sp>
      <p:sp>
        <p:nvSpPr>
          <p:cNvPr id="11" name="Rounded Rectangle 10"/>
          <p:cNvSpPr>
            <a:spLocks noChangeArrowheads="1"/>
          </p:cNvSpPr>
          <p:nvPr/>
        </p:nvSpPr>
        <p:spPr bwMode="auto">
          <a:xfrm>
            <a:off x="4459166" y="4206876"/>
            <a:ext cx="3238500" cy="385763"/>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000" b="1" i="0"/>
              <a:t>Managed Bean Facility</a:t>
            </a:r>
          </a:p>
        </p:txBody>
      </p:sp>
      <p:sp>
        <p:nvSpPr>
          <p:cNvPr id="12" name="Rounded Rectangle 11"/>
          <p:cNvSpPr>
            <a:spLocks noChangeArrowheads="1"/>
          </p:cNvSpPr>
          <p:nvPr/>
        </p:nvSpPr>
        <p:spPr bwMode="auto">
          <a:xfrm>
            <a:off x="565639" y="4976814"/>
            <a:ext cx="2096966" cy="395287"/>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000" b="1" i="0"/>
              <a:t>UICommand</a:t>
            </a:r>
          </a:p>
        </p:txBody>
      </p:sp>
      <p:sp>
        <p:nvSpPr>
          <p:cNvPr id="13" name="Rounded Rectangle 12"/>
          <p:cNvSpPr>
            <a:spLocks noChangeArrowheads="1"/>
          </p:cNvSpPr>
          <p:nvPr/>
        </p:nvSpPr>
        <p:spPr bwMode="auto">
          <a:xfrm>
            <a:off x="2410559" y="5818189"/>
            <a:ext cx="1877157" cy="388937"/>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000" b="1" i="0"/>
              <a:t>ValueChange</a:t>
            </a:r>
          </a:p>
        </p:txBody>
      </p:sp>
    </p:spTree>
    <p:extLst>
      <p:ext uri="{BB962C8B-B14F-4D97-AF65-F5344CB8AC3E}">
        <p14:creationId xmlns:p14="http://schemas.microsoft.com/office/powerpoint/2010/main" val="404898570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304800" y="1282700"/>
            <a:ext cx="8229600" cy="1765300"/>
          </a:xfrm>
        </p:spPr>
        <p:txBody>
          <a:bodyPr>
            <a:normAutofit fontScale="92500" lnSpcReduction="10000"/>
          </a:bodyPr>
          <a:lstStyle/>
          <a:p>
            <a:r>
              <a:rPr lang="en-US" b="1" smtClean="0"/>
              <a:t>Using </a:t>
            </a:r>
            <a:r>
              <a:rPr lang="en-US" b="1" smtClean="0">
                <a:solidFill>
                  <a:srgbClr val="003399"/>
                </a:solidFill>
              </a:rPr>
              <a:t>convertNumber</a:t>
            </a:r>
            <a:endParaRPr lang="en-US" b="1" smtClean="0"/>
          </a:p>
          <a:p>
            <a:pPr>
              <a:buFont typeface="Wingdings" pitchFamily="2" charset="2"/>
              <a:buNone/>
            </a:pPr>
            <a:r>
              <a:rPr lang="en-US" sz="2400" smtClean="0"/>
              <a:t>	Example: While displaying amount, “INR” should be prefixed</a:t>
            </a:r>
          </a:p>
          <a:p>
            <a:pPr>
              <a:buFont typeface="Wingdings" pitchFamily="2" charset="2"/>
              <a:buNone/>
            </a:pPr>
            <a:r>
              <a:rPr lang="en-US" sz="2400" smtClean="0"/>
              <a:t/>
            </a:r>
            <a:br>
              <a:rPr lang="en-US" sz="2400" smtClean="0"/>
            </a:br>
            <a:endParaRPr lang="en-US" smtClean="0"/>
          </a:p>
        </p:txBody>
      </p:sp>
      <p:sp>
        <p:nvSpPr>
          <p:cNvPr id="4" name="Slide Number Placeholder 3"/>
          <p:cNvSpPr>
            <a:spLocks noGrp="1"/>
          </p:cNvSpPr>
          <p:nvPr>
            <p:ph type="sldNum" sz="quarter" idx="10"/>
          </p:nvPr>
        </p:nvSpPr>
        <p:spPr/>
        <p:txBody>
          <a:bodyPr/>
          <a:lstStyle/>
          <a:p>
            <a:pPr>
              <a:defRPr/>
            </a:pPr>
            <a:fld id="{F8FAF69F-932A-4C35-A34E-1CFADE867428}" type="slidenum">
              <a:rPr lang="en-US" smtClean="0"/>
              <a:pPr>
                <a:defRPr/>
              </a:pPr>
              <a:t>10</a:t>
            </a:fld>
            <a:endParaRPr lang="en-US"/>
          </a:p>
        </p:txBody>
      </p:sp>
      <p:sp>
        <p:nvSpPr>
          <p:cNvPr id="6" name="Title 1"/>
          <p:cNvSpPr txBox="1">
            <a:spLocks/>
          </p:cNvSpPr>
          <p:nvPr/>
        </p:nvSpPr>
        <p:spPr bwMode="auto">
          <a:xfrm>
            <a:off x="203689" y="0"/>
            <a:ext cx="7455877" cy="973138"/>
          </a:xfrm>
          <a:prstGeom prst="rect">
            <a:avLst/>
          </a:prstGeom>
          <a:noFill/>
          <a:ln w="9525">
            <a:noFill/>
            <a:miter lim="800000"/>
            <a:headEnd/>
            <a:tailEnd/>
          </a:ln>
          <a:effectLst>
            <a:outerShdw dist="35921" dir="2700000" algn="ctr" rotWithShape="0">
              <a:schemeClr val="tx1"/>
            </a:outerShdw>
          </a:effectLst>
        </p:spPr>
        <p:txBody>
          <a:bodyPr anchor="ctr"/>
          <a:lstStyle/>
          <a:p>
            <a:pPr eaLnBrk="0" hangingPunct="0">
              <a:defRPr/>
            </a:pPr>
            <a:r>
              <a:rPr lang="en-US" sz="3200" b="1" i="0" kern="0" dirty="0">
                <a:solidFill>
                  <a:schemeClr val="bg1"/>
                </a:solidFill>
                <a:latin typeface="+mj-lt"/>
                <a:ea typeface="+mj-ea"/>
                <a:cs typeface="+mj-cs"/>
              </a:rPr>
              <a:t>4. Using Standard Converter Tag </a:t>
            </a:r>
          </a:p>
        </p:txBody>
      </p:sp>
      <p:pic>
        <p:nvPicPr>
          <p:cNvPr id="17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31" y="3208338"/>
            <a:ext cx="8727831" cy="1885950"/>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321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0273AB5-8F24-4B8F-BCAB-18D661EEE118}" type="slidenum">
              <a:rPr lang="en-US" smtClean="0"/>
              <a:pPr>
                <a:defRPr/>
              </a:pPr>
              <a:t>11</a:t>
            </a:fld>
            <a:endParaRPr lang="en-US"/>
          </a:p>
        </p:txBody>
      </p:sp>
      <p:sp>
        <p:nvSpPr>
          <p:cNvPr id="5" name="Title 4"/>
          <p:cNvSpPr>
            <a:spLocks noGrp="1"/>
          </p:cNvSpPr>
          <p:nvPr>
            <p:ph type="title"/>
          </p:nvPr>
        </p:nvSpPr>
        <p:spPr/>
        <p:txBody>
          <a:bodyPr/>
          <a:lstStyle/>
          <a:p>
            <a:pPr>
              <a:defRPr/>
            </a:pPr>
            <a:r>
              <a:rPr lang="en-US" dirty="0" smtClean="0"/>
              <a:t>Custom Convertors : Introduction</a:t>
            </a:r>
            <a:endParaRPr lang="en-US" dirty="0"/>
          </a:p>
        </p:txBody>
      </p:sp>
      <p:sp>
        <p:nvSpPr>
          <p:cNvPr id="18436" name="Content Placeholder 5"/>
          <p:cNvSpPr>
            <a:spLocks noGrp="1"/>
          </p:cNvSpPr>
          <p:nvPr>
            <p:ph idx="1"/>
          </p:nvPr>
        </p:nvSpPr>
        <p:spPr>
          <a:xfrm>
            <a:off x="0" y="1093788"/>
            <a:ext cx="8793774" cy="2481262"/>
          </a:xfrm>
        </p:spPr>
        <p:txBody>
          <a:bodyPr>
            <a:normAutofit fontScale="92500"/>
          </a:bodyPr>
          <a:lstStyle/>
          <a:p>
            <a:pPr algn="just">
              <a:buFont typeface="Wingdings" pitchFamily="2" charset="2"/>
              <a:buNone/>
            </a:pPr>
            <a:r>
              <a:rPr lang="en-US" sz="2000" smtClean="0"/>
              <a:t>	</a:t>
            </a:r>
            <a:r>
              <a:rPr lang="en-US" sz="2300" b="1" smtClean="0"/>
              <a:t>Problem Definition:</a:t>
            </a:r>
          </a:p>
          <a:p>
            <a:pPr algn="just">
              <a:buFont typeface="Wingdings" pitchFamily="2" charset="2"/>
              <a:buNone/>
            </a:pPr>
            <a:r>
              <a:rPr lang="en-US" sz="2000" smtClean="0"/>
              <a:t>	</a:t>
            </a:r>
            <a:r>
              <a:rPr lang="en-US" sz="2300" smtClean="0"/>
              <a:t>In a Banking Transaction, user has to supply account Number. User may enter this account number as a combination of digits and spaces, like </a:t>
            </a:r>
            <a:r>
              <a:rPr lang="en-US" sz="2400" smtClean="0"/>
              <a:t>123  456 789 , 1 2 3 4 5 6    7 8 9, etc.. But in backing bean t</a:t>
            </a:r>
            <a:r>
              <a:rPr lang="en-US" sz="2300" smtClean="0"/>
              <a:t>his account number is of type  String, which can contain digits without spaces . </a:t>
            </a:r>
          </a:p>
          <a:p>
            <a:pPr>
              <a:buFont typeface="Wingdings" pitchFamily="2" charset="2"/>
              <a:buNone/>
            </a:pPr>
            <a:r>
              <a:rPr lang="en-US" sz="2000" b="1" smtClean="0"/>
              <a:t>     </a:t>
            </a:r>
            <a:endParaRPr lang="en-US" sz="2300" smtClean="0"/>
          </a:p>
          <a:p>
            <a:pPr>
              <a:buFont typeface="Wingdings" pitchFamily="2" charset="2"/>
              <a:buNone/>
            </a:pPr>
            <a:r>
              <a:rPr lang="en-US" sz="2000" b="1" smtClean="0"/>
              <a:t>	</a:t>
            </a:r>
            <a:endParaRPr lang="en-US" sz="2000" smtClean="0"/>
          </a:p>
        </p:txBody>
      </p:sp>
      <p:sp>
        <p:nvSpPr>
          <p:cNvPr id="7" name="Slide Number Placeholder 3"/>
          <p:cNvSpPr txBox="1">
            <a:spLocks/>
          </p:cNvSpPr>
          <p:nvPr/>
        </p:nvSpPr>
        <p:spPr bwMode="auto">
          <a:xfrm>
            <a:off x="4079631" y="6477000"/>
            <a:ext cx="773723" cy="476250"/>
          </a:xfrm>
          <a:prstGeom prst="rect">
            <a:avLst/>
          </a:prstGeom>
          <a:noFill/>
          <a:ln w="9525">
            <a:noFill/>
            <a:miter lim="800000"/>
            <a:headEnd/>
            <a:tailEnd/>
          </a:ln>
          <a:effectLst>
            <a:outerShdw dist="17961" dir="2700000" algn="ctr" rotWithShape="0">
              <a:schemeClr val="tx1"/>
            </a:outerShdw>
          </a:effectLst>
        </p:spPr>
        <p:txBody>
          <a:bodyPr/>
          <a:lstStyle/>
          <a:p>
            <a:pPr algn="ctr">
              <a:defRPr/>
            </a:pPr>
            <a:fld id="{182F871E-DDEF-4B65-A8A7-22419DACF907}" type="slidenum">
              <a:rPr lang="en-US" sz="1200" b="1" i="0">
                <a:solidFill>
                  <a:schemeClr val="bg1"/>
                </a:solidFill>
                <a:latin typeface="Arial" charset="0"/>
              </a:rPr>
              <a:pPr algn="ctr">
                <a:defRPr/>
              </a:pPr>
              <a:t>11</a:t>
            </a:fld>
            <a:endParaRPr lang="en-US" sz="1200" b="1" i="0">
              <a:solidFill>
                <a:schemeClr val="bg1"/>
              </a:solidFill>
              <a:latin typeface="Arial" charset="0"/>
            </a:endParaRPr>
          </a:p>
        </p:txBody>
      </p:sp>
      <p:sp>
        <p:nvSpPr>
          <p:cNvPr id="9" name="TextBox 6"/>
          <p:cNvSpPr txBox="1">
            <a:spLocks noChangeArrowheads="1"/>
          </p:cNvSpPr>
          <p:nvPr/>
        </p:nvSpPr>
        <p:spPr bwMode="auto">
          <a:xfrm>
            <a:off x="329713" y="3535364"/>
            <a:ext cx="679059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2300" b="1"/>
              <a:t>In this case, what  is the role of  a converter?</a:t>
            </a:r>
          </a:p>
        </p:txBody>
      </p:sp>
      <p:sp>
        <p:nvSpPr>
          <p:cNvPr id="10" name="Rectangle 9"/>
          <p:cNvSpPr>
            <a:spLocks noChangeArrowheads="1"/>
          </p:cNvSpPr>
          <p:nvPr/>
        </p:nvSpPr>
        <p:spPr bwMode="auto">
          <a:xfrm>
            <a:off x="370743" y="4697414"/>
            <a:ext cx="8207619"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300" b="1"/>
              <a:t>Can we use a standard converter to perform  this conversion?</a:t>
            </a:r>
          </a:p>
        </p:txBody>
      </p:sp>
    </p:spTree>
    <p:extLst>
      <p:ext uri="{BB962C8B-B14F-4D97-AF65-F5344CB8AC3E}">
        <p14:creationId xmlns:p14="http://schemas.microsoft.com/office/powerpoint/2010/main" val="3332040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4"/>
          <p:cNvSpPr txBox="1">
            <a:spLocks noChangeArrowheads="1"/>
          </p:cNvSpPr>
          <p:nvPr/>
        </p:nvSpPr>
        <p:spPr bwMode="auto">
          <a:xfrm>
            <a:off x="665284" y="2127251"/>
            <a:ext cx="673637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2800"/>
              <a:t>Then what is the solution for this Problem?</a:t>
            </a:r>
          </a:p>
        </p:txBody>
      </p:sp>
      <p:sp>
        <p:nvSpPr>
          <p:cNvPr id="2" name="Title 1"/>
          <p:cNvSpPr>
            <a:spLocks noGrp="1"/>
          </p:cNvSpPr>
          <p:nvPr>
            <p:ph type="title"/>
          </p:nvPr>
        </p:nvSpPr>
        <p:spPr/>
        <p:txBody>
          <a:bodyPr/>
          <a:lstStyle/>
          <a:p>
            <a:pPr>
              <a:defRPr/>
            </a:pPr>
            <a:r>
              <a:rPr lang="en-US" dirty="0" smtClean="0"/>
              <a:t>Custom Convertors</a:t>
            </a:r>
            <a:endParaRPr lang="en-US" dirty="0"/>
          </a:p>
        </p:txBody>
      </p:sp>
      <p:sp>
        <p:nvSpPr>
          <p:cNvPr id="14339" name="Content Placeholder 2"/>
          <p:cNvSpPr>
            <a:spLocks noGrp="1"/>
          </p:cNvSpPr>
          <p:nvPr>
            <p:ph idx="1"/>
          </p:nvPr>
        </p:nvSpPr>
        <p:spPr>
          <a:solidFill>
            <a:schemeClr val="bg1"/>
          </a:solidFill>
        </p:spPr>
        <p:txBody>
          <a:bodyPr/>
          <a:lstStyle/>
          <a:p>
            <a:pPr algn="just"/>
            <a:r>
              <a:rPr lang="en-US" smtClean="0"/>
              <a:t>When application demands conversion, which is not supported by standard converters, like in the previous banking transaction application, we will have to create Custom Converters </a:t>
            </a:r>
          </a:p>
          <a:p>
            <a:pPr algn="just"/>
            <a:r>
              <a:rPr lang="en-US" smtClean="0"/>
              <a:t>We can implement any application specific data conversion</a:t>
            </a:r>
          </a:p>
          <a:p>
            <a:pPr algn="just"/>
            <a:endParaRPr lang="en-US" smtClean="0"/>
          </a:p>
        </p:txBody>
      </p:sp>
      <p:sp>
        <p:nvSpPr>
          <p:cNvPr id="4" name="Slide Number Placeholder 3"/>
          <p:cNvSpPr>
            <a:spLocks noGrp="1"/>
          </p:cNvSpPr>
          <p:nvPr>
            <p:ph type="sldNum" sz="quarter" idx="10"/>
          </p:nvPr>
        </p:nvSpPr>
        <p:spPr/>
        <p:txBody>
          <a:bodyPr/>
          <a:lstStyle/>
          <a:p>
            <a:pPr>
              <a:defRPr/>
            </a:pPr>
            <a:fld id="{ECCDD9A7-C925-4689-90D8-A870CE3059EB}" type="slidenum">
              <a:rPr lang="en-US" smtClean="0"/>
              <a:pPr>
                <a:defRPr/>
              </a:pPr>
              <a:t>12</a:t>
            </a:fld>
            <a:endParaRPr lang="en-US"/>
          </a:p>
        </p:txBody>
      </p:sp>
    </p:spTree>
    <p:extLst>
      <p:ext uri="{BB962C8B-B14F-4D97-AF65-F5344CB8AC3E}">
        <p14:creationId xmlns:p14="http://schemas.microsoft.com/office/powerpoint/2010/main" val="3008378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39">
                                            <p:bg/>
                                          </p:spTgt>
                                        </p:tgtEl>
                                        <p:attrNameLst>
                                          <p:attrName>style.visibility</p:attrName>
                                        </p:attrNameLst>
                                      </p:cBhvr>
                                      <p:to>
                                        <p:strVal val="visible"/>
                                      </p:to>
                                    </p:set>
                                    <p:animEffect transition="in" filter="box(in)">
                                      <p:cBhvr>
                                        <p:cTn id="12" dur="500"/>
                                        <p:tgtEl>
                                          <p:spTgt spid="14339">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39">
                                            <p:txEl>
                                              <p:pRg st="0" end="0"/>
                                            </p:txEl>
                                          </p:spTgt>
                                        </p:tgtEl>
                                        <p:attrNameLst>
                                          <p:attrName>style.visibility</p:attrName>
                                        </p:attrNameLst>
                                      </p:cBhvr>
                                      <p:to>
                                        <p:strVal val="visible"/>
                                      </p:to>
                                    </p:set>
                                    <p:animEffect transition="in" filter="box(in)">
                                      <p:cBhvr>
                                        <p:cTn id="17" dur="500"/>
                                        <p:tgtEl>
                                          <p:spTgt spid="1433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39">
                                            <p:txEl>
                                              <p:pRg st="1" end="1"/>
                                            </p:txEl>
                                          </p:spTgt>
                                        </p:tgtEl>
                                        <p:attrNameLst>
                                          <p:attrName>style.visibility</p:attrName>
                                        </p:attrNameLst>
                                      </p:cBhvr>
                                      <p:to>
                                        <p:strVal val="visible"/>
                                      </p:to>
                                    </p:set>
                                    <p:animEffect transition="in" filter="box(in)">
                                      <p:cBhvr>
                                        <p:cTn id="22" dur="5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33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normAutofit fontScale="90000"/>
          </a:bodyPr>
          <a:lstStyle/>
          <a:p>
            <a:pPr>
              <a:defRPr/>
            </a:pPr>
            <a:r>
              <a:rPr lang="en-US" dirty="0" smtClean="0"/>
              <a:t>Steps for Creating/Using Custom Converter</a:t>
            </a:r>
            <a:endParaRPr lang="en-US" dirty="0"/>
          </a:p>
        </p:txBody>
      </p:sp>
      <p:sp>
        <p:nvSpPr>
          <p:cNvPr id="3" name="Content Placeholder 2"/>
          <p:cNvSpPr>
            <a:spLocks noGrp="1"/>
          </p:cNvSpPr>
          <p:nvPr>
            <p:ph idx="1"/>
          </p:nvPr>
        </p:nvSpPr>
        <p:spPr>
          <a:xfrm>
            <a:off x="0" y="762000"/>
            <a:ext cx="9143999" cy="3810001"/>
          </a:xfrm>
        </p:spPr>
        <p:txBody>
          <a:bodyPr>
            <a:normAutofit/>
          </a:bodyPr>
          <a:lstStyle/>
          <a:p>
            <a:pPr algn="just">
              <a:buFont typeface="Wingdings" pitchFamily="2" charset="2"/>
              <a:buNone/>
              <a:defRPr/>
            </a:pPr>
            <a:r>
              <a:rPr lang="en-US" b="1" dirty="0" smtClean="0"/>
              <a:t>Step1: Implement the Converter interface</a:t>
            </a:r>
            <a:endParaRPr lang="en-US" dirty="0" smtClean="0"/>
          </a:p>
          <a:p>
            <a:pPr lvl="1" algn="just">
              <a:defRPr/>
            </a:pPr>
            <a:r>
              <a:rPr lang="en-US" dirty="0" smtClean="0">
                <a:ea typeface="+mn-ea"/>
                <a:cs typeface="+mn-cs"/>
              </a:rPr>
              <a:t>Each custom converter class must implement the </a:t>
            </a:r>
            <a:r>
              <a:rPr lang="en-US" dirty="0" err="1" smtClean="0">
                <a:solidFill>
                  <a:srgbClr val="003399"/>
                </a:solidFill>
                <a:ea typeface="+mn-ea"/>
                <a:cs typeface="+mn-cs"/>
              </a:rPr>
              <a:t>javax.faces.convert.Converter</a:t>
            </a:r>
            <a:r>
              <a:rPr lang="en-US" dirty="0" smtClean="0">
                <a:solidFill>
                  <a:srgbClr val="0070C0"/>
                </a:solidFill>
                <a:ea typeface="+mn-ea"/>
                <a:cs typeface="+mn-cs"/>
              </a:rPr>
              <a:t> </a:t>
            </a:r>
            <a:r>
              <a:rPr lang="en-US" dirty="0" smtClean="0">
                <a:ea typeface="+mn-ea"/>
                <a:cs typeface="+mn-cs"/>
              </a:rPr>
              <a:t>interface</a:t>
            </a:r>
          </a:p>
          <a:p>
            <a:pPr lvl="1" algn="just">
              <a:defRPr/>
            </a:pPr>
            <a:r>
              <a:rPr lang="en-US" dirty="0" smtClean="0">
                <a:ea typeface="+mn-ea"/>
                <a:cs typeface="+mn-cs"/>
              </a:rPr>
              <a:t>Each custom converter class must implement following two methods of Converter interface</a:t>
            </a:r>
          </a:p>
          <a:p>
            <a:pPr lvl="2" algn="just">
              <a:buFont typeface="Arial" charset="0"/>
              <a:buChar char="–"/>
              <a:defRPr/>
            </a:pPr>
            <a:r>
              <a:rPr lang="en-US" dirty="0" err="1" smtClean="0"/>
              <a:t>getAsObject</a:t>
            </a:r>
            <a:r>
              <a:rPr lang="en-US" dirty="0" smtClean="0"/>
              <a:t>(</a:t>
            </a:r>
            <a:r>
              <a:rPr lang="en-US" dirty="0" err="1" smtClean="0"/>
              <a:t>FacesContext</a:t>
            </a:r>
            <a:r>
              <a:rPr lang="en-US" dirty="0" smtClean="0"/>
              <a:t>, </a:t>
            </a:r>
            <a:r>
              <a:rPr lang="en-US" dirty="0" err="1" smtClean="0"/>
              <a:t>UIComponent</a:t>
            </a:r>
            <a:r>
              <a:rPr lang="en-US" dirty="0" smtClean="0"/>
              <a:t>, String) : Object</a:t>
            </a:r>
          </a:p>
          <a:p>
            <a:pPr lvl="2" algn="just">
              <a:buFont typeface="Arial" charset="0"/>
              <a:buChar char="–"/>
              <a:defRPr/>
            </a:pPr>
            <a:r>
              <a:rPr lang="en-US" dirty="0" err="1" smtClean="0"/>
              <a:t>getAsString</a:t>
            </a:r>
            <a:r>
              <a:rPr lang="en-US" dirty="0" smtClean="0"/>
              <a:t>(</a:t>
            </a:r>
            <a:r>
              <a:rPr lang="en-US" dirty="0" err="1" smtClean="0"/>
              <a:t>FacesContext</a:t>
            </a:r>
            <a:r>
              <a:rPr lang="en-US" dirty="0" smtClean="0"/>
              <a:t>, </a:t>
            </a:r>
            <a:r>
              <a:rPr lang="en-US" dirty="0" err="1" smtClean="0"/>
              <a:t>UIComponent</a:t>
            </a:r>
            <a:r>
              <a:rPr lang="en-US" dirty="0" smtClean="0"/>
              <a:t>, Object) : String</a:t>
            </a:r>
          </a:p>
          <a:p>
            <a:pPr algn="just">
              <a:defRPr/>
            </a:pPr>
            <a:endParaRPr lang="en-US" dirty="0"/>
          </a:p>
        </p:txBody>
      </p:sp>
      <p:sp>
        <p:nvSpPr>
          <p:cNvPr id="4" name="Slide Number Placeholder 3"/>
          <p:cNvSpPr>
            <a:spLocks noGrp="1"/>
          </p:cNvSpPr>
          <p:nvPr>
            <p:ph type="sldNum" sz="quarter" idx="10"/>
          </p:nvPr>
        </p:nvSpPr>
        <p:spPr/>
        <p:txBody>
          <a:bodyPr/>
          <a:lstStyle/>
          <a:p>
            <a:pPr>
              <a:defRPr/>
            </a:pPr>
            <a:fld id="{42F0A8D8-C5B9-4BA1-8B98-33C4A1A52220}" type="slidenum">
              <a:rPr lang="en-US" smtClean="0"/>
              <a:pPr>
                <a:defRPr/>
              </a:pPr>
              <a:t>13</a:t>
            </a:fld>
            <a:endParaRPr lang="en-US"/>
          </a:p>
        </p:txBody>
      </p:sp>
      <p:grpSp>
        <p:nvGrpSpPr>
          <p:cNvPr id="20485" name="Group 32"/>
          <p:cNvGrpSpPr>
            <a:grpSpLocks/>
          </p:cNvGrpSpPr>
          <p:nvPr/>
        </p:nvGrpSpPr>
        <p:grpSpPr bwMode="auto">
          <a:xfrm>
            <a:off x="968620" y="4435476"/>
            <a:ext cx="6893169" cy="1698625"/>
            <a:chOff x="1049310" y="4436140"/>
            <a:chExt cx="7467601" cy="1698866"/>
          </a:xfrm>
        </p:grpSpPr>
        <p:sp>
          <p:nvSpPr>
            <p:cNvPr id="35856" name="AutoShape 16"/>
            <p:cNvSpPr>
              <a:spLocks noChangeArrowheads="1"/>
            </p:cNvSpPr>
            <p:nvPr/>
          </p:nvSpPr>
          <p:spPr bwMode="auto">
            <a:xfrm>
              <a:off x="1049310" y="4804492"/>
              <a:ext cx="2638425" cy="997091"/>
            </a:xfrm>
            <a:prstGeom prst="roundRect">
              <a:avLst>
                <a:gd name="adj" fmla="val 16667"/>
              </a:avLst>
            </a:prstGeom>
            <a:gradFill rotWithShape="0">
              <a:gsLst>
                <a:gs pos="0">
                  <a:srgbClr val="4F81BD"/>
                </a:gs>
                <a:gs pos="100000">
                  <a:srgbClr val="365E8F"/>
                </a:gs>
              </a:gsLst>
              <a:path path="shape">
                <a:fillToRect l="50000" t="50000" r="50000" b="50000"/>
              </a:path>
            </a:gradFill>
            <a:ln w="0">
              <a:noFill/>
              <a:round/>
              <a:headEnd/>
              <a:tailEnd/>
            </a:ln>
            <a:effectLst>
              <a:outerShdw dist="28398" dir="3806097" algn="ctr" rotWithShape="0">
                <a:srgbClr val="243F60"/>
              </a:outerShdw>
            </a:effectLst>
          </p:spPr>
          <p:txBody>
            <a:bodyPr/>
            <a:lstStyle/>
            <a:p>
              <a:pPr>
                <a:defRPr/>
              </a:pPr>
              <a:endParaRPr lang="en-US" sz="1200" b="1" dirty="0">
                <a:solidFill>
                  <a:srgbClr val="FFF2E5"/>
                </a:solidFill>
                <a:latin typeface="Arial" charset="0"/>
              </a:endParaRPr>
            </a:p>
            <a:p>
              <a:pPr>
                <a:defRPr/>
              </a:pPr>
              <a:r>
                <a:rPr lang="en-US" sz="2800" b="1" dirty="0">
                  <a:solidFill>
                    <a:srgbClr val="FFF2E5"/>
                  </a:solidFill>
                  <a:latin typeface="Arial" charset="0"/>
                </a:rPr>
                <a:t>     </a:t>
              </a:r>
              <a:r>
                <a:rPr lang="en-US" sz="2000" b="1" dirty="0">
                  <a:solidFill>
                    <a:srgbClr val="FFF2E5"/>
                  </a:solidFill>
                  <a:latin typeface="Arial" charset="0"/>
                </a:rPr>
                <a:t>Model View</a:t>
              </a:r>
            </a:p>
          </p:txBody>
        </p:sp>
        <p:sp>
          <p:nvSpPr>
            <p:cNvPr id="20487" name="TextBox 31"/>
            <p:cNvSpPr txBox="1">
              <a:spLocks noChangeArrowheads="1"/>
            </p:cNvSpPr>
            <p:nvPr/>
          </p:nvSpPr>
          <p:spPr bwMode="auto">
            <a:xfrm>
              <a:off x="3649137" y="4436140"/>
              <a:ext cx="24883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2300"/>
                <a:t>getAsString(..)</a:t>
              </a:r>
            </a:p>
          </p:txBody>
        </p:sp>
        <p:sp>
          <p:nvSpPr>
            <p:cNvPr id="20488" name="TextBox 30"/>
            <p:cNvSpPr txBox="1">
              <a:spLocks noChangeArrowheads="1"/>
            </p:cNvSpPr>
            <p:nvPr/>
          </p:nvSpPr>
          <p:spPr bwMode="auto">
            <a:xfrm>
              <a:off x="3677960" y="5688730"/>
              <a:ext cx="2488367"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2300"/>
                <a:t>getAsObject(..)</a:t>
              </a:r>
            </a:p>
          </p:txBody>
        </p:sp>
        <p:sp>
          <p:nvSpPr>
            <p:cNvPr id="23" name="AutoShape 16"/>
            <p:cNvSpPr>
              <a:spLocks noChangeArrowheads="1"/>
            </p:cNvSpPr>
            <p:nvPr/>
          </p:nvSpPr>
          <p:spPr bwMode="auto">
            <a:xfrm>
              <a:off x="5878486" y="4806080"/>
              <a:ext cx="2638425" cy="1086004"/>
            </a:xfrm>
            <a:prstGeom prst="roundRect">
              <a:avLst>
                <a:gd name="adj" fmla="val 16667"/>
              </a:avLst>
            </a:prstGeom>
            <a:gradFill rotWithShape="0">
              <a:gsLst>
                <a:gs pos="0">
                  <a:srgbClr val="4F81BD"/>
                </a:gs>
                <a:gs pos="100000">
                  <a:srgbClr val="365E8F"/>
                </a:gs>
              </a:gsLst>
              <a:path path="shape">
                <a:fillToRect l="50000" t="50000" r="50000" b="50000"/>
              </a:path>
            </a:gradFill>
            <a:ln w="0">
              <a:noFill/>
              <a:round/>
              <a:headEnd/>
              <a:tailEnd/>
            </a:ln>
            <a:effectLst>
              <a:outerShdw dist="28398" dir="3806097" algn="ctr" rotWithShape="0">
                <a:srgbClr val="243F60"/>
              </a:outerShdw>
            </a:effectLst>
          </p:spPr>
          <p:txBody>
            <a:bodyPr/>
            <a:lstStyle/>
            <a:p>
              <a:pPr algn="ctr">
                <a:defRPr/>
              </a:pPr>
              <a:r>
                <a:rPr lang="en-US" sz="2000" b="1" dirty="0">
                  <a:solidFill>
                    <a:srgbClr val="FFF2E5"/>
                  </a:solidFill>
                  <a:latin typeface="Arial" charset="0"/>
                </a:rPr>
                <a:t/>
              </a:r>
              <a:br>
                <a:rPr lang="en-US" sz="2000" b="1" dirty="0">
                  <a:solidFill>
                    <a:srgbClr val="FFF2E5"/>
                  </a:solidFill>
                  <a:latin typeface="Arial" charset="0"/>
                </a:rPr>
              </a:br>
              <a:r>
                <a:rPr lang="en-US" sz="2000" b="1" dirty="0">
                  <a:solidFill>
                    <a:srgbClr val="FFF2E5"/>
                  </a:solidFill>
                  <a:latin typeface="Arial" charset="0"/>
                </a:rPr>
                <a:t>Presentation View</a:t>
              </a:r>
            </a:p>
          </p:txBody>
        </p:sp>
        <p:cxnSp>
          <p:nvCxnSpPr>
            <p:cNvPr id="20490" name="Straight Arrow Connector 25"/>
            <p:cNvCxnSpPr>
              <a:cxnSpLocks noChangeShapeType="1"/>
            </p:cNvCxnSpPr>
            <p:nvPr/>
          </p:nvCxnSpPr>
          <p:spPr bwMode="auto">
            <a:xfrm rot="10800000" flipH="1" flipV="1">
              <a:off x="3678054" y="5012067"/>
              <a:ext cx="2168109" cy="96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1" name="Straight Arrow Connector 29"/>
            <p:cNvCxnSpPr>
              <a:cxnSpLocks noChangeShapeType="1"/>
            </p:cNvCxnSpPr>
            <p:nvPr/>
          </p:nvCxnSpPr>
          <p:spPr bwMode="auto">
            <a:xfrm rot="10800000">
              <a:off x="3642610" y="5591331"/>
              <a:ext cx="2218544" cy="1499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893492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3"/>
            <a:ext cx="9144000" cy="785813"/>
          </a:xfrm>
          <a:solidFill>
            <a:schemeClr val="accent4">
              <a:lumMod val="20000"/>
              <a:lumOff val="80000"/>
            </a:schemeClr>
          </a:solidFill>
        </p:spPr>
        <p:txBody>
          <a:bodyPr>
            <a:normAutofit fontScale="90000"/>
          </a:bodyPr>
          <a:lstStyle/>
          <a:p>
            <a:pPr>
              <a:defRPr/>
            </a:pPr>
            <a:r>
              <a:rPr lang="en-US" dirty="0" smtClean="0"/>
              <a:t>Step 1: Create a Custom Converter Class</a:t>
            </a:r>
            <a:endParaRPr lang="en-US" dirty="0"/>
          </a:p>
        </p:txBody>
      </p:sp>
      <p:sp>
        <p:nvSpPr>
          <p:cNvPr id="4" name="Slide Number Placeholder 3"/>
          <p:cNvSpPr>
            <a:spLocks noGrp="1"/>
          </p:cNvSpPr>
          <p:nvPr>
            <p:ph type="sldNum" sz="quarter" idx="10"/>
          </p:nvPr>
        </p:nvSpPr>
        <p:spPr/>
        <p:txBody>
          <a:bodyPr/>
          <a:lstStyle/>
          <a:p>
            <a:pPr>
              <a:defRPr/>
            </a:pPr>
            <a:fld id="{A3F014CC-BDB7-4D1E-8759-86ED3DE680F7}" type="slidenum">
              <a:rPr lang="en-US" smtClean="0"/>
              <a:pPr>
                <a:defRPr/>
              </a:pPr>
              <a:t>14</a:t>
            </a:fld>
            <a:endParaRPr lang="en-US"/>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12" y="749300"/>
            <a:ext cx="8928588"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019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183174" y="180975"/>
            <a:ext cx="8229600" cy="528638"/>
          </a:xfrm>
        </p:spPr>
        <p:txBody>
          <a:bodyPr>
            <a:normAutofit fontScale="92500" lnSpcReduction="10000"/>
          </a:bodyPr>
          <a:lstStyle/>
          <a:p>
            <a:pPr>
              <a:buFont typeface="Wingdings" pitchFamily="2" charset="2"/>
              <a:buNone/>
            </a:pPr>
            <a:r>
              <a:rPr lang="en-US" sz="3200" b="1" smtClean="0">
                <a:solidFill>
                  <a:schemeClr val="bg1"/>
                </a:solidFill>
              </a:rPr>
              <a:t>Step 2: Register the Custom Converter Class</a:t>
            </a:r>
            <a:endParaRPr lang="en-US" sz="3200" smtClean="0">
              <a:solidFill>
                <a:schemeClr val="bg1"/>
              </a:solidFill>
            </a:endParaRPr>
          </a:p>
          <a:p>
            <a:endParaRPr lang="en-US" sz="3200" smtClean="0">
              <a:solidFill>
                <a:schemeClr val="bg1"/>
              </a:solidFill>
            </a:endParaRPr>
          </a:p>
        </p:txBody>
      </p:sp>
      <p:sp>
        <p:nvSpPr>
          <p:cNvPr id="4" name="Slide Number Placeholder 3"/>
          <p:cNvSpPr>
            <a:spLocks noGrp="1"/>
          </p:cNvSpPr>
          <p:nvPr>
            <p:ph type="sldNum" sz="quarter" idx="10"/>
          </p:nvPr>
        </p:nvSpPr>
        <p:spPr/>
        <p:txBody>
          <a:bodyPr/>
          <a:lstStyle/>
          <a:p>
            <a:pPr>
              <a:defRPr/>
            </a:pPr>
            <a:fld id="{8C46C006-F351-474D-BE8C-3FC4BF519793}" type="slidenum">
              <a:rPr lang="en-US" smtClean="0"/>
              <a:pPr>
                <a:defRPr/>
              </a:pPr>
              <a:t>15</a:t>
            </a:fld>
            <a:endParaRPr lang="en-US"/>
          </a:p>
        </p:txBody>
      </p:sp>
      <p:sp>
        <p:nvSpPr>
          <p:cNvPr id="8" name="Rounded Rectangle 7"/>
          <p:cNvSpPr/>
          <p:nvPr/>
        </p:nvSpPr>
        <p:spPr bwMode="auto">
          <a:xfrm>
            <a:off x="398585" y="1285875"/>
            <a:ext cx="8009792" cy="4865688"/>
          </a:xfrm>
          <a:prstGeom prst="roundRect">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a:defRPr/>
            </a:pPr>
            <a:endParaRPr lang="en-US" dirty="0">
              <a:latin typeface="Arial" charset="0"/>
            </a:endParaRPr>
          </a:p>
          <a:p>
            <a:pPr>
              <a:defRPr/>
            </a:pPr>
            <a:r>
              <a:rPr lang="en-US" sz="2000" dirty="0">
                <a:solidFill>
                  <a:srgbClr val="C00000"/>
                </a:solidFill>
                <a:latin typeface="Arial" charset="0"/>
              </a:rPr>
              <a:t>&lt;converter&gt;</a:t>
            </a:r>
          </a:p>
          <a:p>
            <a:pPr lvl="1">
              <a:defRPr/>
            </a:pPr>
            <a:r>
              <a:rPr lang="en-US" sz="2000" dirty="0">
                <a:solidFill>
                  <a:srgbClr val="C00000"/>
                </a:solidFill>
                <a:latin typeface="Arial" charset="0"/>
              </a:rPr>
              <a:t>&lt;description&gt;</a:t>
            </a:r>
          </a:p>
          <a:p>
            <a:pPr lvl="1">
              <a:defRPr/>
            </a:pPr>
            <a:r>
              <a:rPr lang="en-US" sz="2000" dirty="0">
                <a:latin typeface="Arial" charset="0"/>
              </a:rPr>
              <a:t>	</a:t>
            </a:r>
          </a:p>
          <a:p>
            <a:pPr lvl="1">
              <a:defRPr/>
            </a:pPr>
            <a:r>
              <a:rPr lang="en-US" sz="2000" dirty="0">
                <a:solidFill>
                  <a:srgbClr val="C00000"/>
                </a:solidFill>
                <a:latin typeface="Arial" charset="0"/>
              </a:rPr>
              <a:t>&lt;/description&gt;</a:t>
            </a:r>
          </a:p>
          <a:p>
            <a:pPr lvl="1">
              <a:defRPr/>
            </a:pPr>
            <a:r>
              <a:rPr lang="en-US" sz="2000" dirty="0">
                <a:solidFill>
                  <a:srgbClr val="C00000"/>
                </a:solidFill>
                <a:latin typeface="Arial" charset="0"/>
              </a:rPr>
              <a:t>&lt;converter-id&gt;</a:t>
            </a:r>
          </a:p>
          <a:p>
            <a:pPr lvl="1">
              <a:defRPr/>
            </a:pPr>
            <a:endParaRPr lang="en-US" sz="2000" dirty="0">
              <a:solidFill>
                <a:srgbClr val="C00000"/>
              </a:solidFill>
              <a:latin typeface="Arial" charset="0"/>
            </a:endParaRPr>
          </a:p>
          <a:p>
            <a:pPr lvl="1">
              <a:defRPr/>
            </a:pPr>
            <a:endParaRPr lang="en-US" sz="2000" dirty="0">
              <a:solidFill>
                <a:srgbClr val="C00000"/>
              </a:solidFill>
              <a:latin typeface="Arial" charset="0"/>
            </a:endParaRPr>
          </a:p>
          <a:p>
            <a:pPr lvl="1">
              <a:defRPr/>
            </a:pPr>
            <a:endParaRPr lang="en-US" sz="2000" dirty="0">
              <a:solidFill>
                <a:srgbClr val="C00000"/>
              </a:solidFill>
              <a:latin typeface="Arial" charset="0"/>
            </a:endParaRPr>
          </a:p>
          <a:p>
            <a:pPr lvl="1">
              <a:defRPr/>
            </a:pPr>
            <a:endParaRPr lang="en-US" sz="1600" dirty="0">
              <a:solidFill>
                <a:srgbClr val="C00000"/>
              </a:solidFill>
              <a:latin typeface="Arial" charset="0"/>
            </a:endParaRPr>
          </a:p>
          <a:p>
            <a:pPr lvl="1">
              <a:defRPr/>
            </a:pPr>
            <a:r>
              <a:rPr lang="en-US" sz="2000" dirty="0">
                <a:solidFill>
                  <a:srgbClr val="C00000"/>
                </a:solidFill>
                <a:latin typeface="Arial" charset="0"/>
              </a:rPr>
              <a:t>&lt;/converter-id&gt;</a:t>
            </a:r>
          </a:p>
          <a:p>
            <a:pPr lvl="1">
              <a:defRPr/>
            </a:pPr>
            <a:r>
              <a:rPr lang="en-US" sz="2000" dirty="0">
                <a:solidFill>
                  <a:srgbClr val="C00000"/>
                </a:solidFill>
                <a:latin typeface="Arial" charset="0"/>
              </a:rPr>
              <a:t>&lt;converter-class&gt;</a:t>
            </a:r>
          </a:p>
          <a:p>
            <a:pPr lvl="1">
              <a:defRPr/>
            </a:pPr>
            <a:endParaRPr lang="en-US" sz="800" dirty="0">
              <a:solidFill>
                <a:srgbClr val="C00000"/>
              </a:solidFill>
              <a:latin typeface="Arial" charset="0"/>
            </a:endParaRPr>
          </a:p>
          <a:p>
            <a:pPr lvl="1">
              <a:defRPr/>
            </a:pPr>
            <a:r>
              <a:rPr lang="en-US" sz="2000" dirty="0">
                <a:latin typeface="Arial" charset="0"/>
              </a:rPr>
              <a:t>	</a:t>
            </a:r>
          </a:p>
          <a:p>
            <a:pPr lvl="1">
              <a:defRPr/>
            </a:pPr>
            <a:r>
              <a:rPr lang="en-US" sz="2000" dirty="0">
                <a:solidFill>
                  <a:srgbClr val="C00000"/>
                </a:solidFill>
                <a:latin typeface="Arial" charset="0"/>
              </a:rPr>
              <a:t>&lt;/converter-class&gt;</a:t>
            </a:r>
          </a:p>
          <a:p>
            <a:pPr>
              <a:defRPr/>
            </a:pPr>
            <a:r>
              <a:rPr lang="en-US" sz="2000" dirty="0">
                <a:solidFill>
                  <a:srgbClr val="C00000"/>
                </a:solidFill>
                <a:latin typeface="Arial" charset="0"/>
              </a:rPr>
              <a:t>&lt;/converter&gt;</a:t>
            </a:r>
          </a:p>
        </p:txBody>
      </p:sp>
      <p:sp>
        <p:nvSpPr>
          <p:cNvPr id="10" name="TextBox 9"/>
          <p:cNvSpPr txBox="1"/>
          <p:nvPr/>
        </p:nvSpPr>
        <p:spPr>
          <a:xfrm>
            <a:off x="3313235" y="1406526"/>
            <a:ext cx="2228850" cy="830997"/>
          </a:xfrm>
          <a:prstGeom prst="rect">
            <a:avLst/>
          </a:prstGeom>
          <a:solidFill>
            <a:schemeClr val="accent3"/>
          </a:solidFill>
        </p:spPr>
        <p:txBody>
          <a:bodyPr>
            <a:spAutoFit/>
          </a:bodyPr>
          <a:lstStyle/>
          <a:p>
            <a:pPr>
              <a:defRPr/>
            </a:pPr>
            <a:r>
              <a:rPr lang="en-US" sz="2400" dirty="0">
                <a:solidFill>
                  <a:schemeClr val="accent2">
                    <a:lumMod val="75000"/>
                  </a:schemeClr>
                </a:solidFill>
                <a:latin typeface="Arial" charset="0"/>
              </a:rPr>
              <a:t>faces-config.xml</a:t>
            </a:r>
          </a:p>
        </p:txBody>
      </p:sp>
      <p:sp>
        <p:nvSpPr>
          <p:cNvPr id="13" name="TextBox 12"/>
          <p:cNvSpPr txBox="1"/>
          <p:nvPr/>
        </p:nvSpPr>
        <p:spPr>
          <a:xfrm>
            <a:off x="1861039" y="2405063"/>
            <a:ext cx="6340720" cy="707886"/>
          </a:xfrm>
          <a:prstGeom prst="rect">
            <a:avLst/>
          </a:prstGeom>
          <a:solidFill>
            <a:schemeClr val="bg1">
              <a:lumMod val="95000"/>
            </a:schemeClr>
          </a:solidFill>
        </p:spPr>
        <p:txBody>
          <a:bodyPr>
            <a:spAutoFit/>
          </a:bodyPr>
          <a:lstStyle/>
          <a:p>
            <a:pPr>
              <a:defRPr/>
            </a:pPr>
            <a:r>
              <a:rPr lang="en-US" sz="2000" i="0" dirty="0">
                <a:latin typeface="Arial" charset="0"/>
              </a:rPr>
              <a:t>This element identifies description for custom converter</a:t>
            </a:r>
          </a:p>
        </p:txBody>
      </p:sp>
      <p:sp>
        <p:nvSpPr>
          <p:cNvPr id="14" name="TextBox 13"/>
          <p:cNvSpPr txBox="1"/>
          <p:nvPr/>
        </p:nvSpPr>
        <p:spPr>
          <a:xfrm>
            <a:off x="1906466" y="2419350"/>
            <a:ext cx="6340719" cy="400050"/>
          </a:xfrm>
          <a:prstGeom prst="rect">
            <a:avLst/>
          </a:prstGeom>
          <a:solidFill>
            <a:schemeClr val="bg1">
              <a:lumMod val="95000"/>
            </a:schemeClr>
          </a:solidFill>
        </p:spPr>
        <p:txBody>
          <a:bodyPr>
            <a:spAutoFit/>
          </a:bodyPr>
          <a:lstStyle/>
          <a:p>
            <a:pPr>
              <a:defRPr/>
            </a:pPr>
            <a:r>
              <a:rPr lang="en-US" sz="2000" i="0" dirty="0">
                <a:latin typeface="Arial" charset="0"/>
              </a:rPr>
              <a:t>Converts data between String and </a:t>
            </a:r>
            <a:r>
              <a:rPr lang="en-US" sz="2000" i="0" dirty="0" err="1">
                <a:latin typeface="Arial" charset="0"/>
              </a:rPr>
              <a:t>AccountNumber</a:t>
            </a:r>
            <a:endParaRPr lang="en-US" sz="2000" i="0" dirty="0">
              <a:latin typeface="Arial" charset="0"/>
            </a:endParaRPr>
          </a:p>
        </p:txBody>
      </p:sp>
      <p:sp>
        <p:nvSpPr>
          <p:cNvPr id="15" name="TextBox 14"/>
          <p:cNvSpPr txBox="1">
            <a:spLocks noChangeArrowheads="1"/>
          </p:cNvSpPr>
          <p:nvPr/>
        </p:nvSpPr>
        <p:spPr bwMode="auto">
          <a:xfrm>
            <a:off x="1082920" y="3425825"/>
            <a:ext cx="646527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lvl="2" eaLnBrk="1" hangingPunct="1"/>
            <a:r>
              <a:rPr lang="en-US" sz="2000"/>
              <a:t>This element identifies an ID that is used by the converter attribute of a UI component tag to apply the converter to the component’s data.</a:t>
            </a:r>
          </a:p>
        </p:txBody>
      </p:sp>
      <p:sp>
        <p:nvSpPr>
          <p:cNvPr id="16" name="TextBox 15"/>
          <p:cNvSpPr txBox="1"/>
          <p:nvPr/>
        </p:nvSpPr>
        <p:spPr>
          <a:xfrm>
            <a:off x="1544515" y="3387725"/>
            <a:ext cx="5669574" cy="1016000"/>
          </a:xfrm>
          <a:prstGeom prst="rect">
            <a:avLst/>
          </a:prstGeom>
          <a:solidFill>
            <a:schemeClr val="bg1">
              <a:lumMod val="95000"/>
            </a:schemeClr>
          </a:solidFill>
        </p:spPr>
        <p:txBody>
          <a:bodyPr>
            <a:spAutoFit/>
          </a:bodyPr>
          <a:lstStyle/>
          <a:p>
            <a:pPr lvl="2">
              <a:defRPr/>
            </a:pPr>
            <a:endParaRPr lang="en-US" sz="2000" u="sng" dirty="0">
              <a:latin typeface="Arial" charset="0"/>
            </a:endParaRPr>
          </a:p>
          <a:p>
            <a:pPr lvl="2">
              <a:defRPr/>
            </a:pPr>
            <a:r>
              <a:rPr lang="en-US" sz="2000" i="0" dirty="0" err="1">
                <a:latin typeface="Arial" charset="0"/>
              </a:rPr>
              <a:t>trimConverter</a:t>
            </a:r>
            <a:endParaRPr lang="en-US" sz="2000" i="0" dirty="0">
              <a:latin typeface="Arial" charset="0"/>
            </a:endParaRPr>
          </a:p>
          <a:p>
            <a:pPr lvl="2">
              <a:defRPr/>
            </a:pPr>
            <a:endParaRPr lang="en-US" sz="2000" dirty="0">
              <a:latin typeface="Arial" charset="0"/>
            </a:endParaRPr>
          </a:p>
        </p:txBody>
      </p:sp>
      <p:sp>
        <p:nvSpPr>
          <p:cNvPr id="17" name="TextBox 16"/>
          <p:cNvSpPr txBox="1">
            <a:spLocks noChangeArrowheads="1"/>
          </p:cNvSpPr>
          <p:nvPr/>
        </p:nvSpPr>
        <p:spPr bwMode="auto">
          <a:xfrm>
            <a:off x="1783374" y="5151438"/>
            <a:ext cx="63099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2000" i="0"/>
              <a:t>This element identifies the Converter implementation class</a:t>
            </a:r>
          </a:p>
        </p:txBody>
      </p:sp>
      <p:sp>
        <p:nvSpPr>
          <p:cNvPr id="18" name="TextBox 17"/>
          <p:cNvSpPr txBox="1"/>
          <p:nvPr/>
        </p:nvSpPr>
        <p:spPr>
          <a:xfrm>
            <a:off x="1732085" y="5175250"/>
            <a:ext cx="6340720" cy="400050"/>
          </a:xfrm>
          <a:prstGeom prst="rect">
            <a:avLst/>
          </a:prstGeom>
          <a:solidFill>
            <a:schemeClr val="bg1">
              <a:lumMod val="95000"/>
            </a:schemeClr>
          </a:solidFill>
        </p:spPr>
        <p:txBody>
          <a:bodyPr>
            <a:spAutoFit/>
          </a:bodyPr>
          <a:lstStyle/>
          <a:p>
            <a:pPr>
              <a:defRPr/>
            </a:pPr>
            <a:r>
              <a:rPr lang="en-US" sz="2000" i="0" dirty="0" err="1">
                <a:latin typeface="Arial" charset="0"/>
              </a:rPr>
              <a:t>com.infy.enr.converters.AccountNumberConverter</a:t>
            </a:r>
            <a:endParaRPr lang="en-US" sz="2000" i="0" dirty="0">
              <a:latin typeface="Arial" charset="0"/>
            </a:endParaRPr>
          </a:p>
        </p:txBody>
      </p:sp>
    </p:spTree>
    <p:extLst>
      <p:ext uri="{BB962C8B-B14F-4D97-AF65-F5344CB8AC3E}">
        <p14:creationId xmlns:p14="http://schemas.microsoft.com/office/powerpoint/2010/main" val="3849238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animBg="1"/>
      <p:bldP spid="17" grpId="0"/>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 3: Use it!</a:t>
            </a:r>
            <a:endParaRPr lang="en-US" dirty="0"/>
          </a:p>
        </p:txBody>
      </p:sp>
      <p:sp>
        <p:nvSpPr>
          <p:cNvPr id="23555" name="Content Placeholder 2"/>
          <p:cNvSpPr>
            <a:spLocks noGrp="1"/>
          </p:cNvSpPr>
          <p:nvPr>
            <p:ph idx="1"/>
          </p:nvPr>
        </p:nvSpPr>
        <p:spPr/>
        <p:txBody>
          <a:bodyPr/>
          <a:lstStyle/>
          <a:p>
            <a:pPr lvl="1"/>
            <a:r>
              <a:rPr lang="en-US" smtClean="0"/>
              <a:t>Using converter attribute of the component tag</a:t>
            </a:r>
          </a:p>
          <a:p>
            <a:pPr lvl="1"/>
            <a:endParaRPr lang="en-US" smtClean="0"/>
          </a:p>
          <a:p>
            <a:pPr lvl="1"/>
            <a:endParaRPr lang="en-US" smtClean="0"/>
          </a:p>
          <a:p>
            <a:pPr lvl="1"/>
            <a:endParaRPr lang="en-US" smtClean="0"/>
          </a:p>
          <a:p>
            <a:pPr lvl="1"/>
            <a:endParaRPr lang="en-US" smtClean="0"/>
          </a:p>
          <a:p>
            <a:pPr lvl="1"/>
            <a:endParaRPr lang="en-US" smtClean="0"/>
          </a:p>
          <a:p>
            <a:pPr lvl="1"/>
            <a:r>
              <a:rPr lang="en-US" smtClean="0"/>
              <a:t>Using converter tag nested inside the component tag</a:t>
            </a:r>
          </a:p>
        </p:txBody>
      </p:sp>
      <p:sp>
        <p:nvSpPr>
          <p:cNvPr id="4" name="Slide Number Placeholder 3"/>
          <p:cNvSpPr>
            <a:spLocks noGrp="1"/>
          </p:cNvSpPr>
          <p:nvPr>
            <p:ph type="sldNum" sz="quarter" idx="10"/>
          </p:nvPr>
        </p:nvSpPr>
        <p:spPr/>
        <p:txBody>
          <a:bodyPr/>
          <a:lstStyle/>
          <a:p>
            <a:pPr>
              <a:defRPr/>
            </a:pPr>
            <a:fld id="{82A085B1-19ED-47F9-9FDD-B64488E94A9B}" type="slidenum">
              <a:rPr lang="en-US" smtClean="0"/>
              <a:pPr>
                <a:defRPr/>
              </a:pPr>
              <a:t>16</a:t>
            </a:fld>
            <a:endParaRPr lang="en-US"/>
          </a:p>
        </p:txBody>
      </p:sp>
      <p:sp>
        <p:nvSpPr>
          <p:cNvPr id="5" name="Rounded Rectangle 4"/>
          <p:cNvSpPr/>
          <p:nvPr/>
        </p:nvSpPr>
        <p:spPr bwMode="auto">
          <a:xfrm>
            <a:off x="720969" y="1898650"/>
            <a:ext cx="7310804" cy="1187450"/>
          </a:xfrm>
          <a:prstGeom prst="roundRect">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a:defRPr/>
            </a:pPr>
            <a:r>
              <a:rPr lang="en-US" sz="2200" i="0" dirty="0">
                <a:latin typeface="Arial" charset="0"/>
              </a:rPr>
              <a:t>&lt;h:inputText  id="</a:t>
            </a:r>
            <a:r>
              <a:rPr lang="en-US" sz="2200" i="0" dirty="0" err="1">
                <a:latin typeface="Arial" charset="0"/>
              </a:rPr>
              <a:t>payeeAccountNumber</a:t>
            </a:r>
            <a:r>
              <a:rPr lang="en-US" sz="2200" i="0" dirty="0">
                <a:latin typeface="Arial" charset="0"/>
              </a:rPr>
              <a:t>" </a:t>
            </a:r>
          </a:p>
          <a:p>
            <a:pPr>
              <a:defRPr/>
            </a:pPr>
            <a:r>
              <a:rPr lang="en-US" sz="2200" i="0" dirty="0">
                <a:latin typeface="Arial" charset="0"/>
              </a:rPr>
              <a:t>                     value="#{</a:t>
            </a:r>
            <a:r>
              <a:rPr lang="en-US" sz="2200" i="0" dirty="0" err="1">
                <a:latin typeface="Arial" charset="0"/>
              </a:rPr>
              <a:t>account.accountNumber</a:t>
            </a:r>
            <a:r>
              <a:rPr lang="en-US" sz="2200" i="0" dirty="0">
                <a:latin typeface="Arial" charset="0"/>
              </a:rPr>
              <a:t>}"</a:t>
            </a:r>
          </a:p>
          <a:p>
            <a:pPr>
              <a:defRPr/>
            </a:pPr>
            <a:r>
              <a:rPr lang="en-US" sz="2200" i="0" dirty="0">
                <a:latin typeface="Arial" charset="0"/>
              </a:rPr>
              <a:t>                     converter =“</a:t>
            </a:r>
            <a:r>
              <a:rPr lang="en-US" sz="2200" b="1" i="0" dirty="0" err="1">
                <a:solidFill>
                  <a:srgbClr val="003399"/>
                </a:solidFill>
                <a:latin typeface="Arial" charset="0"/>
              </a:rPr>
              <a:t>trimConverter</a:t>
            </a:r>
            <a:r>
              <a:rPr lang="en-US" sz="2200" i="0" dirty="0">
                <a:latin typeface="Arial" charset="0"/>
              </a:rPr>
              <a:t>”/&gt;</a:t>
            </a:r>
          </a:p>
          <a:p>
            <a:pPr>
              <a:defRPr/>
            </a:pPr>
            <a:endParaRPr lang="en-US" sz="2200" i="0" dirty="0">
              <a:latin typeface="Arial" charset="0"/>
            </a:endParaRPr>
          </a:p>
        </p:txBody>
      </p:sp>
      <p:sp>
        <p:nvSpPr>
          <p:cNvPr id="6" name="Rounded Rectangle 5"/>
          <p:cNvSpPr/>
          <p:nvPr/>
        </p:nvSpPr>
        <p:spPr bwMode="auto">
          <a:xfrm>
            <a:off x="748812" y="4675189"/>
            <a:ext cx="7596554" cy="1519237"/>
          </a:xfrm>
          <a:prstGeom prst="roundRect">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a:defRPr/>
            </a:pPr>
            <a:r>
              <a:rPr lang="en-US" sz="2200" i="0" dirty="0">
                <a:latin typeface="Arial" charset="0"/>
              </a:rPr>
              <a:t>&lt;h:inputText  id="</a:t>
            </a:r>
            <a:r>
              <a:rPr lang="en-US" sz="2200" i="0" dirty="0" err="1">
                <a:latin typeface="Arial" charset="0"/>
              </a:rPr>
              <a:t>payeeAccountNumber</a:t>
            </a:r>
            <a:r>
              <a:rPr lang="en-US" sz="2200" i="0" dirty="0">
                <a:latin typeface="Arial" charset="0"/>
              </a:rPr>
              <a:t>"    </a:t>
            </a:r>
          </a:p>
          <a:p>
            <a:pPr>
              <a:defRPr/>
            </a:pPr>
            <a:r>
              <a:rPr lang="en-US" sz="2200" i="0" dirty="0">
                <a:latin typeface="Arial" charset="0"/>
              </a:rPr>
              <a:t>                     value="#{</a:t>
            </a:r>
            <a:r>
              <a:rPr lang="en-US" sz="2200" i="0" dirty="0" err="1">
                <a:latin typeface="Arial" charset="0"/>
              </a:rPr>
              <a:t>account.accountNumber</a:t>
            </a:r>
            <a:r>
              <a:rPr lang="en-US" sz="2200" i="0" dirty="0">
                <a:latin typeface="Arial" charset="0"/>
              </a:rPr>
              <a:t>}"&gt;</a:t>
            </a:r>
          </a:p>
          <a:p>
            <a:pPr>
              <a:defRPr/>
            </a:pPr>
            <a:r>
              <a:rPr lang="en-US" sz="2200" i="0" dirty="0">
                <a:latin typeface="Arial" charset="0"/>
              </a:rPr>
              <a:t>	&lt;f:converter </a:t>
            </a:r>
            <a:r>
              <a:rPr lang="en-US" sz="2200" i="0" dirty="0" err="1">
                <a:latin typeface="Arial" charset="0"/>
              </a:rPr>
              <a:t>converterId</a:t>
            </a:r>
            <a:r>
              <a:rPr lang="en-US" sz="2200" i="0" dirty="0">
                <a:latin typeface="Arial" charset="0"/>
              </a:rPr>
              <a:t>=“</a:t>
            </a:r>
            <a:r>
              <a:rPr lang="en-US" sz="2200" b="1" i="0" dirty="0" err="1">
                <a:solidFill>
                  <a:srgbClr val="003399"/>
                </a:solidFill>
                <a:latin typeface="Arial" charset="0"/>
              </a:rPr>
              <a:t>trimConverter</a:t>
            </a:r>
            <a:r>
              <a:rPr lang="en-US" sz="2200" i="0" dirty="0">
                <a:latin typeface="Arial" charset="0"/>
              </a:rPr>
              <a:t>"/&gt;</a:t>
            </a:r>
          </a:p>
          <a:p>
            <a:pPr>
              <a:defRPr/>
            </a:pPr>
            <a:r>
              <a:rPr lang="en-US" sz="2200" i="0" dirty="0">
                <a:latin typeface="Arial" charset="0"/>
              </a:rPr>
              <a:t>&lt;/h:inputText&gt;</a:t>
            </a:r>
          </a:p>
          <a:p>
            <a:pPr>
              <a:defRPr/>
            </a:pPr>
            <a:endParaRPr lang="en-US" sz="2200" i="0" dirty="0">
              <a:latin typeface="Arial" charset="0"/>
            </a:endParaRPr>
          </a:p>
          <a:p>
            <a:pPr>
              <a:defRPr/>
            </a:pPr>
            <a:endParaRPr lang="en-US" sz="2200" i="0" dirty="0">
              <a:latin typeface="Arial" charset="0"/>
            </a:endParaRPr>
          </a:p>
        </p:txBody>
      </p:sp>
      <p:sp>
        <p:nvSpPr>
          <p:cNvPr id="7" name="Oval 6"/>
          <p:cNvSpPr/>
          <p:nvPr/>
        </p:nvSpPr>
        <p:spPr bwMode="auto">
          <a:xfrm>
            <a:off x="3722077" y="3302000"/>
            <a:ext cx="956897" cy="615950"/>
          </a:xfrm>
          <a:prstGeom prst="ellipse">
            <a:avLst/>
          </a:prstGeom>
          <a:solidFill>
            <a:schemeClr val="accent3">
              <a:lumMod val="85000"/>
            </a:schemeClr>
          </a:solidFill>
          <a:ln w="9525" cap="flat" cmpd="sng" algn="ctr">
            <a:noFill/>
            <a:prstDash val="solid"/>
            <a:round/>
            <a:headEnd type="none" w="med" len="med"/>
            <a:tailEnd type="none" w="med" len="med"/>
          </a:ln>
          <a:effectLst/>
        </p:spPr>
        <p:txBody>
          <a:bodyPr/>
          <a:lstStyle/>
          <a:p>
            <a:pPr>
              <a:defRPr/>
            </a:pPr>
            <a:r>
              <a:rPr lang="en-US" sz="2800" b="1" i="0" dirty="0">
                <a:latin typeface="Arial" charset="0"/>
              </a:rPr>
              <a:t>OR</a:t>
            </a:r>
            <a:endParaRPr lang="en-US" b="1" i="0" dirty="0">
              <a:latin typeface="Arial" charset="0"/>
            </a:endParaRPr>
          </a:p>
        </p:txBody>
      </p:sp>
    </p:spTree>
    <p:extLst>
      <p:ext uri="{BB962C8B-B14F-4D97-AF65-F5344CB8AC3E}">
        <p14:creationId xmlns:p14="http://schemas.microsoft.com/office/powerpoint/2010/main" val="3589304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562" y="0"/>
            <a:ext cx="7455877" cy="973138"/>
          </a:xfrm>
        </p:spPr>
        <p:txBody>
          <a:bodyPr/>
          <a:lstStyle/>
          <a:p>
            <a:pPr>
              <a:defRPr/>
            </a:pPr>
            <a:r>
              <a:rPr lang="en-US" dirty="0" smtClean="0"/>
              <a:t>Can You Answer It?</a:t>
            </a:r>
            <a:endParaRPr lang="en-US" dirty="0"/>
          </a:p>
        </p:txBody>
      </p:sp>
      <p:sp>
        <p:nvSpPr>
          <p:cNvPr id="4" name="Slide Number Placeholder 3"/>
          <p:cNvSpPr>
            <a:spLocks noGrp="1"/>
          </p:cNvSpPr>
          <p:nvPr>
            <p:ph type="sldNum" sz="quarter" idx="10"/>
          </p:nvPr>
        </p:nvSpPr>
        <p:spPr>
          <a:xfrm>
            <a:off x="4079631" y="6470650"/>
            <a:ext cx="773723" cy="476250"/>
          </a:xfrm>
        </p:spPr>
        <p:txBody>
          <a:bodyPr/>
          <a:lstStyle/>
          <a:p>
            <a:pPr>
              <a:defRPr/>
            </a:pPr>
            <a:fld id="{81022853-BC8C-41FD-A982-5A5F245648E5}" type="slidenum">
              <a:rPr lang="en-US" smtClean="0"/>
              <a:pPr>
                <a:defRPr/>
              </a:pPr>
              <a:t>17</a:t>
            </a:fld>
            <a:endParaRPr lang="en-US" dirty="0"/>
          </a:p>
        </p:txBody>
      </p:sp>
      <p:sp>
        <p:nvSpPr>
          <p:cNvPr id="5" name="Content Placeholder 2"/>
          <p:cNvSpPr txBox="1">
            <a:spLocks/>
          </p:cNvSpPr>
          <p:nvPr/>
        </p:nvSpPr>
        <p:spPr bwMode="auto">
          <a:xfrm>
            <a:off x="304800" y="1073151"/>
            <a:ext cx="8229600" cy="5381625"/>
          </a:xfrm>
          <a:prstGeom prst="rect">
            <a:avLst/>
          </a:prstGeom>
          <a:noFill/>
          <a:ln w="9525">
            <a:noFill/>
            <a:miter lim="800000"/>
            <a:headEnd/>
            <a:tailEnd/>
          </a:ln>
        </p:spPr>
        <p:txBody>
          <a:bodyPr/>
          <a:lstStyle/>
          <a:p>
            <a:pPr marL="342900" indent="-342900" algn="just">
              <a:spcBef>
                <a:spcPct val="20000"/>
              </a:spcBef>
              <a:buClr>
                <a:srgbClr val="003366"/>
              </a:buClr>
              <a:buFont typeface="Wingdings" pitchFamily="2" charset="2"/>
              <a:buChar char="Ø"/>
              <a:defRPr/>
            </a:pPr>
            <a:r>
              <a:rPr lang="en-US" sz="2500" i="0" kern="0" dirty="0">
                <a:latin typeface="+mn-lt"/>
              </a:rPr>
              <a:t>The </a:t>
            </a:r>
            <a:r>
              <a:rPr lang="en-US" sz="2500" b="1" i="0" kern="0" dirty="0">
                <a:solidFill>
                  <a:srgbClr val="A50021"/>
                </a:solidFill>
                <a:latin typeface="+mn-lt"/>
              </a:rPr>
              <a:t>converter</a:t>
            </a:r>
            <a:r>
              <a:rPr lang="en-US" sz="2500" i="0" kern="0" dirty="0">
                <a:latin typeface="+mn-lt"/>
              </a:rPr>
              <a:t> attribute can reference either ____________________________________or ______________</a:t>
            </a:r>
          </a:p>
          <a:p>
            <a:pPr marL="342900" indent="-342900" algn="just">
              <a:spcBef>
                <a:spcPct val="20000"/>
              </a:spcBef>
              <a:buClr>
                <a:srgbClr val="003366"/>
              </a:buClr>
              <a:buFont typeface="Wingdings" pitchFamily="2" charset="2"/>
              <a:buChar char="Ø"/>
              <a:defRPr/>
            </a:pPr>
            <a:endParaRPr lang="en-US" sz="800" i="0" kern="0" dirty="0">
              <a:latin typeface="+mn-lt"/>
            </a:endParaRPr>
          </a:p>
          <a:p>
            <a:pPr marL="342900" indent="-342900" algn="just">
              <a:spcBef>
                <a:spcPct val="20000"/>
              </a:spcBef>
              <a:buClr>
                <a:srgbClr val="003366"/>
              </a:buClr>
              <a:buFont typeface="Wingdings" pitchFamily="2" charset="2"/>
              <a:buChar char="Ø"/>
              <a:defRPr/>
            </a:pPr>
            <a:r>
              <a:rPr lang="en-US" sz="2500" i="0" kern="0" dirty="0">
                <a:latin typeface="+mn-lt"/>
              </a:rPr>
              <a:t>__________________and ___________________ are two standard converters which are having their own tags. These tags are____________________ and____________________ respectively</a:t>
            </a:r>
          </a:p>
          <a:p>
            <a:pPr marL="342900" indent="-342900" algn="just">
              <a:spcBef>
                <a:spcPct val="20000"/>
              </a:spcBef>
              <a:buClr>
                <a:srgbClr val="003366"/>
              </a:buClr>
              <a:buFont typeface="Wingdings" pitchFamily="2" charset="2"/>
              <a:buChar char="Ø"/>
              <a:defRPr/>
            </a:pPr>
            <a:endParaRPr lang="en-US" sz="800" i="0" kern="0" dirty="0">
              <a:latin typeface="+mn-lt"/>
            </a:endParaRPr>
          </a:p>
          <a:p>
            <a:pPr marL="342900" indent="-342900" algn="just">
              <a:spcBef>
                <a:spcPct val="20000"/>
              </a:spcBef>
              <a:buClr>
                <a:srgbClr val="003366"/>
              </a:buClr>
              <a:buFont typeface="Wingdings" pitchFamily="2" charset="2"/>
              <a:buChar char="Ø"/>
              <a:defRPr/>
            </a:pPr>
            <a:r>
              <a:rPr lang="en-US" sz="2500" i="0" kern="0" dirty="0">
                <a:latin typeface="+mn-lt"/>
              </a:rPr>
              <a:t>____________________________ interface should implemented by each custom converter</a:t>
            </a:r>
          </a:p>
          <a:p>
            <a:pPr marL="342900" indent="-342900" algn="just">
              <a:spcBef>
                <a:spcPct val="20000"/>
              </a:spcBef>
              <a:buClr>
                <a:srgbClr val="003366"/>
              </a:buClr>
              <a:buFont typeface="Wingdings" pitchFamily="2" charset="2"/>
              <a:buChar char="Ø"/>
              <a:defRPr/>
            </a:pPr>
            <a:endParaRPr lang="en-US" sz="800" i="0" kern="0" dirty="0">
              <a:latin typeface="+mn-lt"/>
            </a:endParaRPr>
          </a:p>
          <a:p>
            <a:pPr marL="342900" indent="-342900" algn="just">
              <a:spcBef>
                <a:spcPct val="20000"/>
              </a:spcBef>
              <a:buClr>
                <a:srgbClr val="003366"/>
              </a:buClr>
              <a:buFont typeface="Wingdings" pitchFamily="2" charset="2"/>
              <a:buChar char="Ø"/>
              <a:defRPr/>
            </a:pPr>
            <a:r>
              <a:rPr lang="en-US" sz="2500" i="0" kern="0" dirty="0">
                <a:latin typeface="+mn-lt"/>
              </a:rPr>
              <a:t>_________________ and _________________ are two important methods of javax.faces.convert.Converter interface which throw _______________________</a:t>
            </a:r>
          </a:p>
        </p:txBody>
      </p:sp>
      <p:sp>
        <p:nvSpPr>
          <p:cNvPr id="9" name="Rounded Rectangle 8"/>
          <p:cNvSpPr/>
          <p:nvPr/>
        </p:nvSpPr>
        <p:spPr>
          <a:xfrm>
            <a:off x="803031" y="2401888"/>
            <a:ext cx="2548304" cy="44291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2000" i="0" dirty="0" err="1">
                <a:solidFill>
                  <a:schemeClr val="tx1"/>
                </a:solidFill>
              </a:rPr>
              <a:t>DateTimeConverter</a:t>
            </a:r>
            <a:endParaRPr lang="en-US" sz="2000" i="0" dirty="0">
              <a:solidFill>
                <a:schemeClr val="tx1"/>
              </a:solidFill>
            </a:endParaRPr>
          </a:p>
        </p:txBody>
      </p:sp>
      <p:sp>
        <p:nvSpPr>
          <p:cNvPr id="10" name="Rounded Rectangle 9"/>
          <p:cNvSpPr/>
          <p:nvPr/>
        </p:nvSpPr>
        <p:spPr>
          <a:xfrm>
            <a:off x="4796696" y="2387601"/>
            <a:ext cx="2116499" cy="442674"/>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defRPr/>
            </a:pPr>
            <a:r>
              <a:rPr lang="en-US" sz="2000" i="0" dirty="0" err="1">
                <a:solidFill>
                  <a:schemeClr val="tx1"/>
                </a:solidFill>
              </a:rPr>
              <a:t>NumberConverter</a:t>
            </a:r>
            <a:endParaRPr lang="en-US" sz="2000" i="0" dirty="0">
              <a:solidFill>
                <a:schemeClr val="tx1"/>
              </a:solidFill>
            </a:endParaRPr>
          </a:p>
        </p:txBody>
      </p:sp>
      <p:sp>
        <p:nvSpPr>
          <p:cNvPr id="11" name="Rounded Rectangle 10"/>
          <p:cNvSpPr/>
          <p:nvPr/>
        </p:nvSpPr>
        <p:spPr>
          <a:xfrm>
            <a:off x="5565520" y="3160713"/>
            <a:ext cx="2409114" cy="442674"/>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defRPr/>
            </a:pPr>
            <a:r>
              <a:rPr lang="en-US" sz="2000" i="0" dirty="0">
                <a:solidFill>
                  <a:schemeClr val="tx1"/>
                </a:solidFill>
              </a:rPr>
              <a:t>&lt;f:convertDateTime&gt;</a:t>
            </a:r>
          </a:p>
        </p:txBody>
      </p:sp>
      <p:sp>
        <p:nvSpPr>
          <p:cNvPr id="12" name="Rounded Rectangle 11"/>
          <p:cNvSpPr/>
          <p:nvPr/>
        </p:nvSpPr>
        <p:spPr>
          <a:xfrm>
            <a:off x="1625112" y="3616325"/>
            <a:ext cx="2633296" cy="442913"/>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2000" i="0" dirty="0">
                <a:solidFill>
                  <a:schemeClr val="tx1"/>
                </a:solidFill>
              </a:rPr>
              <a:t>&lt;f:convertNumber&gt;</a:t>
            </a:r>
          </a:p>
        </p:txBody>
      </p:sp>
      <p:sp>
        <p:nvSpPr>
          <p:cNvPr id="13" name="Rounded Rectangle 12"/>
          <p:cNvSpPr/>
          <p:nvPr/>
        </p:nvSpPr>
        <p:spPr>
          <a:xfrm>
            <a:off x="1342292" y="4140201"/>
            <a:ext cx="3329354" cy="4413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defRPr/>
            </a:pPr>
            <a:r>
              <a:rPr lang="en-US" sz="2000" i="0" kern="0" dirty="0">
                <a:solidFill>
                  <a:schemeClr val="tx1"/>
                </a:solidFill>
              </a:rPr>
              <a:t>javax.faces.convert.Converter</a:t>
            </a:r>
            <a:endParaRPr lang="en-US" sz="2000" i="0" dirty="0">
              <a:solidFill>
                <a:schemeClr val="tx1"/>
              </a:solidFill>
            </a:endParaRPr>
          </a:p>
        </p:txBody>
      </p:sp>
      <p:sp>
        <p:nvSpPr>
          <p:cNvPr id="15" name="Rounded Rectangle 14"/>
          <p:cNvSpPr/>
          <p:nvPr/>
        </p:nvSpPr>
        <p:spPr>
          <a:xfrm>
            <a:off x="1192823" y="5105401"/>
            <a:ext cx="1487366" cy="4413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defRPr/>
            </a:pPr>
            <a:r>
              <a:rPr lang="en-US" sz="2000" i="0" dirty="0" err="1">
                <a:solidFill>
                  <a:schemeClr val="tx1"/>
                </a:solidFill>
              </a:rPr>
              <a:t>getAsObject</a:t>
            </a:r>
            <a:endParaRPr lang="en-US" sz="2000" i="0" dirty="0">
              <a:solidFill>
                <a:schemeClr val="tx1"/>
              </a:solidFill>
            </a:endParaRPr>
          </a:p>
        </p:txBody>
      </p:sp>
      <p:sp>
        <p:nvSpPr>
          <p:cNvPr id="16" name="Rounded Rectangle 15"/>
          <p:cNvSpPr/>
          <p:nvPr/>
        </p:nvSpPr>
        <p:spPr>
          <a:xfrm>
            <a:off x="5064370" y="5099051"/>
            <a:ext cx="1421423" cy="442913"/>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defRPr/>
            </a:pPr>
            <a:r>
              <a:rPr lang="en-US" sz="2000" i="0" dirty="0" err="1">
                <a:solidFill>
                  <a:schemeClr val="tx1"/>
                </a:solidFill>
              </a:rPr>
              <a:t>getAsString</a:t>
            </a:r>
            <a:endParaRPr lang="en-US" sz="2000" i="0" dirty="0">
              <a:solidFill>
                <a:schemeClr val="tx1"/>
              </a:solidFill>
            </a:endParaRPr>
          </a:p>
        </p:txBody>
      </p:sp>
      <p:sp>
        <p:nvSpPr>
          <p:cNvPr id="18" name="Rounded Rectangle 17"/>
          <p:cNvSpPr/>
          <p:nvPr/>
        </p:nvSpPr>
        <p:spPr>
          <a:xfrm>
            <a:off x="4334608" y="5964238"/>
            <a:ext cx="2271346" cy="44291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2000" i="0" dirty="0">
                <a:solidFill>
                  <a:schemeClr val="tx1"/>
                </a:solidFill>
              </a:rPr>
              <a:t>ConverterException</a:t>
            </a:r>
          </a:p>
        </p:txBody>
      </p:sp>
      <p:sp>
        <p:nvSpPr>
          <p:cNvPr id="19" name="Rounded Rectangle 18"/>
          <p:cNvSpPr/>
          <p:nvPr/>
        </p:nvSpPr>
        <p:spPr>
          <a:xfrm>
            <a:off x="1384789" y="1419226"/>
            <a:ext cx="4498731" cy="442913"/>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2000" i="0" dirty="0">
                <a:solidFill>
                  <a:schemeClr val="tx1"/>
                </a:solidFill>
              </a:rPr>
              <a:t>converter’s fully-qualified class name</a:t>
            </a:r>
          </a:p>
        </p:txBody>
      </p:sp>
      <p:sp>
        <p:nvSpPr>
          <p:cNvPr id="21" name="Rounded Rectangle 20"/>
          <p:cNvSpPr/>
          <p:nvPr/>
        </p:nvSpPr>
        <p:spPr>
          <a:xfrm>
            <a:off x="860182" y="1897063"/>
            <a:ext cx="2001715" cy="44291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2000" i="0" dirty="0">
                <a:solidFill>
                  <a:schemeClr val="tx1"/>
                </a:solidFill>
              </a:rPr>
              <a:t>converter’s ID</a:t>
            </a:r>
          </a:p>
        </p:txBody>
      </p:sp>
    </p:spTree>
    <p:extLst>
      <p:ext uri="{BB962C8B-B14F-4D97-AF65-F5344CB8AC3E}">
        <p14:creationId xmlns:p14="http://schemas.microsoft.com/office/powerpoint/2010/main" val="2401520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par>
                                <p:cTn id="37" presetID="3" presetClass="entr" presetSubtype="1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135" y="0"/>
            <a:ext cx="7455877" cy="973138"/>
          </a:xfrm>
        </p:spPr>
        <p:txBody>
          <a:bodyPr/>
          <a:lstStyle/>
          <a:p>
            <a:pPr>
              <a:defRPr/>
            </a:pPr>
            <a:r>
              <a:rPr lang="en-US" dirty="0" smtClean="0"/>
              <a:t>Can You Answer It?</a:t>
            </a:r>
            <a:endParaRPr lang="en-US" dirty="0"/>
          </a:p>
        </p:txBody>
      </p:sp>
      <p:sp>
        <p:nvSpPr>
          <p:cNvPr id="25603" name="Content Placeholder 5"/>
          <p:cNvSpPr>
            <a:spLocks noGrp="1"/>
          </p:cNvSpPr>
          <p:nvPr>
            <p:ph idx="1"/>
          </p:nvPr>
        </p:nvSpPr>
        <p:spPr>
          <a:xfrm>
            <a:off x="304800" y="1133476"/>
            <a:ext cx="8229600" cy="5184775"/>
          </a:xfrm>
        </p:spPr>
        <p:txBody>
          <a:bodyPr>
            <a:normAutofit fontScale="92500" lnSpcReduction="10000"/>
          </a:bodyPr>
          <a:lstStyle/>
          <a:p>
            <a:pPr algn="just"/>
            <a:r>
              <a:rPr lang="en-US" smtClean="0"/>
              <a:t>Converters convert data from _______________ view to___________ view and vice versa</a:t>
            </a:r>
            <a:br>
              <a:rPr lang="en-US" smtClean="0"/>
            </a:br>
            <a:endParaRPr lang="en-US" smtClean="0"/>
          </a:p>
          <a:p>
            <a:pPr algn="just"/>
            <a:r>
              <a:rPr lang="en-US" smtClean="0"/>
              <a:t>Arrange the following steps in correct order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a:p>
            <a:pPr algn="just"/>
            <a:r>
              <a:rPr lang="en-US" smtClean="0"/>
              <a:t>The converterId attribute must reference the _____________</a:t>
            </a:r>
          </a:p>
          <a:p>
            <a:pPr algn="just"/>
            <a:endParaRPr lang="en-US" smtClean="0"/>
          </a:p>
        </p:txBody>
      </p:sp>
      <p:sp>
        <p:nvSpPr>
          <p:cNvPr id="4" name="Slide Number Placeholder 3"/>
          <p:cNvSpPr>
            <a:spLocks noGrp="1"/>
          </p:cNvSpPr>
          <p:nvPr>
            <p:ph type="sldNum" sz="quarter" idx="10"/>
          </p:nvPr>
        </p:nvSpPr>
        <p:spPr/>
        <p:txBody>
          <a:bodyPr/>
          <a:lstStyle/>
          <a:p>
            <a:pPr>
              <a:defRPr/>
            </a:pPr>
            <a:fld id="{912748CE-B476-4A79-AD73-44A4F398A6CF}" type="slidenum">
              <a:rPr lang="en-US" smtClean="0"/>
              <a:pPr>
                <a:defRPr/>
              </a:pPr>
              <a:t>18</a:t>
            </a:fld>
            <a:endParaRPr lang="en-US"/>
          </a:p>
        </p:txBody>
      </p:sp>
      <p:sp>
        <p:nvSpPr>
          <p:cNvPr id="14" name="Rounded Rectangle 13"/>
          <p:cNvSpPr/>
          <p:nvPr/>
        </p:nvSpPr>
        <p:spPr>
          <a:xfrm>
            <a:off x="2549769" y="1570038"/>
            <a:ext cx="1166446" cy="44291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2000" i="0" dirty="0">
                <a:solidFill>
                  <a:schemeClr val="tx1"/>
                </a:solidFill>
              </a:rPr>
              <a:t>Model</a:t>
            </a:r>
          </a:p>
        </p:txBody>
      </p:sp>
      <p:sp>
        <p:nvSpPr>
          <p:cNvPr id="15" name="Rounded Rectangle 14"/>
          <p:cNvSpPr/>
          <p:nvPr/>
        </p:nvSpPr>
        <p:spPr>
          <a:xfrm>
            <a:off x="6034454" y="1077913"/>
            <a:ext cx="2055935" cy="44291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sz="2000" i="0" dirty="0">
                <a:solidFill>
                  <a:schemeClr val="tx1"/>
                </a:solidFill>
              </a:rPr>
              <a:t>Presentation</a:t>
            </a:r>
          </a:p>
        </p:txBody>
      </p:sp>
      <p:sp>
        <p:nvSpPr>
          <p:cNvPr id="16" name="Rounded Rectangle 15"/>
          <p:cNvSpPr/>
          <p:nvPr/>
        </p:nvSpPr>
        <p:spPr>
          <a:xfrm>
            <a:off x="590551" y="3752851"/>
            <a:ext cx="5430715" cy="442913"/>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2000" i="0" dirty="0">
                <a:solidFill>
                  <a:schemeClr val="tx1"/>
                </a:solidFill>
              </a:rPr>
              <a:t>Implementing Converter Interface</a:t>
            </a:r>
          </a:p>
        </p:txBody>
      </p:sp>
      <p:sp>
        <p:nvSpPr>
          <p:cNvPr id="17" name="Rounded Rectangle 16"/>
          <p:cNvSpPr/>
          <p:nvPr/>
        </p:nvSpPr>
        <p:spPr>
          <a:xfrm>
            <a:off x="592016" y="4291014"/>
            <a:ext cx="5417527" cy="4413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2000" i="0" dirty="0">
                <a:solidFill>
                  <a:schemeClr val="tx1"/>
                </a:solidFill>
              </a:rPr>
              <a:t>Registering the Custom Converter</a:t>
            </a:r>
          </a:p>
        </p:txBody>
      </p:sp>
      <p:sp>
        <p:nvSpPr>
          <p:cNvPr id="18" name="Rounded Rectangle 17"/>
          <p:cNvSpPr/>
          <p:nvPr/>
        </p:nvSpPr>
        <p:spPr>
          <a:xfrm>
            <a:off x="622789" y="3167064"/>
            <a:ext cx="5455626" cy="44132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2000" i="0" dirty="0">
                <a:solidFill>
                  <a:schemeClr val="tx1"/>
                </a:solidFill>
              </a:rPr>
              <a:t>Using Custom Converter in the view</a:t>
            </a:r>
          </a:p>
        </p:txBody>
      </p:sp>
      <p:sp>
        <p:nvSpPr>
          <p:cNvPr id="22" name="Rounded Rectangle 21"/>
          <p:cNvSpPr/>
          <p:nvPr/>
        </p:nvSpPr>
        <p:spPr>
          <a:xfrm>
            <a:off x="846992" y="5595938"/>
            <a:ext cx="1929912" cy="44291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2000" i="0" dirty="0">
                <a:solidFill>
                  <a:schemeClr val="tx1"/>
                </a:solidFill>
              </a:rPr>
              <a:t>converter’s ID</a:t>
            </a:r>
          </a:p>
        </p:txBody>
      </p:sp>
    </p:spTree>
    <p:extLst>
      <p:ext uri="{BB962C8B-B14F-4D97-AF65-F5344CB8AC3E}">
        <p14:creationId xmlns:p14="http://schemas.microsoft.com/office/powerpoint/2010/main" val="1434952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nodeType="clickEffect">
                                  <p:stCondLst>
                                    <p:cond delay="0"/>
                                  </p:stCondLst>
                                  <p:childTnLst>
                                    <p:animMotion origin="layout" path="M -0.01187 0.00532 L -0.01187 0.15833 " pathEditMode="relative" rAng="0" ptsTypes="AA">
                                      <p:cBhvr>
                                        <p:cTn id="14" dur="2000" fill="hold"/>
                                        <p:tgtEl>
                                          <p:spTgt spid="18"/>
                                        </p:tgtEl>
                                        <p:attrNameLst>
                                          <p:attrName>ppt_x</p:attrName>
                                          <p:attrName>ppt_y</p:attrName>
                                        </p:attrNameLst>
                                      </p:cBhvr>
                                      <p:rCtr x="0" y="7600"/>
                                    </p:animMotion>
                                  </p:childTnLst>
                                </p:cTn>
                              </p:par>
                              <p:par>
                                <p:cTn id="15" presetID="64" presetClass="path" presetSubtype="0" accel="50000" decel="50000" fill="hold" nodeType="withEffect">
                                  <p:stCondLst>
                                    <p:cond delay="0"/>
                                  </p:stCondLst>
                                  <p:childTnLst>
                                    <p:animMotion origin="layout" path="M 1.0712E-6 1.11111E-6 L 1.0712E-6 -0.0787 " pathEditMode="relative" rAng="0" ptsTypes="AA">
                                      <p:cBhvr>
                                        <p:cTn id="16" dur="2000" fill="hold"/>
                                        <p:tgtEl>
                                          <p:spTgt spid="16"/>
                                        </p:tgtEl>
                                        <p:attrNameLst>
                                          <p:attrName>ppt_x</p:attrName>
                                          <p:attrName>ppt_y</p:attrName>
                                        </p:attrNameLst>
                                      </p:cBhvr>
                                      <p:rCtr x="0" y="-3900"/>
                                    </p:animMotion>
                                  </p:childTnLst>
                                </p:cTn>
                              </p:par>
                              <p:par>
                                <p:cTn id="17" presetID="64" presetClass="path" presetSubtype="0" accel="50000" decel="50000" fill="hold" nodeType="withEffect">
                                  <p:stCondLst>
                                    <p:cond delay="0"/>
                                  </p:stCondLst>
                                  <p:childTnLst>
                                    <p:animMotion origin="layout" path="M 2.24503E-7 1.11022E-16 L 2.24503E-7 -0.08681 " pathEditMode="relative" rAng="0" ptsTypes="AA">
                                      <p:cBhvr>
                                        <p:cTn id="18" dur="2000" fill="hold"/>
                                        <p:tgtEl>
                                          <p:spTgt spid="17"/>
                                        </p:tgtEl>
                                        <p:attrNameLst>
                                          <p:attrName>ppt_x</p:attrName>
                                          <p:attrName>ppt_y</p:attrName>
                                        </p:attrNameLst>
                                      </p:cBhvr>
                                      <p:rCtr x="0" y="-440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6" descr="J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1" name="Rectangle 27"/>
          <p:cNvSpPr>
            <a:spLocks noGrp="1" noChangeArrowheads="1"/>
          </p:cNvSpPr>
          <p:nvPr>
            <p:ph type="ctrTitle"/>
          </p:nvPr>
        </p:nvSpPr>
        <p:spPr>
          <a:xfrm>
            <a:off x="414704" y="719139"/>
            <a:ext cx="7772400" cy="1470025"/>
          </a:xfrm>
        </p:spPr>
        <p:txBody>
          <a:bodyPr/>
          <a:lstStyle/>
          <a:p>
            <a:pPr eaLnBrk="1" hangingPunct="1">
              <a:defRPr/>
            </a:pPr>
            <a:r>
              <a:rPr lang="en-US" dirty="0" smtClean="0"/>
              <a:t>JSF Validation Model</a:t>
            </a:r>
          </a:p>
        </p:txBody>
      </p:sp>
      <p:sp>
        <p:nvSpPr>
          <p:cNvPr id="26628" name="Rectangle 28"/>
          <p:cNvSpPr>
            <a:spLocks noChangeArrowheads="1"/>
          </p:cNvSpPr>
          <p:nvPr/>
        </p:nvSpPr>
        <p:spPr bwMode="auto">
          <a:xfrm>
            <a:off x="0" y="6527800"/>
            <a:ext cx="9144000" cy="330200"/>
          </a:xfrm>
          <a:prstGeom prst="rect">
            <a:avLst/>
          </a:prstGeom>
          <a:solidFill>
            <a:srgbClr val="000000">
              <a:alpha val="6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73" name="Text Box 7"/>
          <p:cNvSpPr txBox="1">
            <a:spLocks noChangeArrowheads="1"/>
          </p:cNvSpPr>
          <p:nvPr/>
        </p:nvSpPr>
        <p:spPr bwMode="auto">
          <a:xfrm>
            <a:off x="351693" y="6553201"/>
            <a:ext cx="2558562"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i="0" dirty="0">
                <a:solidFill>
                  <a:srgbClr val="FFFFCC"/>
                </a:solidFill>
                <a:latin typeface="Arial" charset="0"/>
              </a:rPr>
              <a:t>ER/CORP/CRS/ED113/003</a:t>
            </a:r>
          </a:p>
        </p:txBody>
      </p:sp>
      <p:sp>
        <p:nvSpPr>
          <p:cNvPr id="57374" name="Text Box 8"/>
          <p:cNvSpPr txBox="1">
            <a:spLocks noChangeArrowheads="1"/>
          </p:cNvSpPr>
          <p:nvPr/>
        </p:nvSpPr>
        <p:spPr bwMode="auto">
          <a:xfrm>
            <a:off x="3074378" y="6553201"/>
            <a:ext cx="2077915"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i="0" dirty="0">
                <a:solidFill>
                  <a:srgbClr val="FFFFCC"/>
                </a:solidFill>
                <a:latin typeface="Arial" charset="0"/>
              </a:rPr>
              <a:t>Ver. No</a:t>
            </a:r>
            <a:r>
              <a:rPr lang="en-US" sz="1200" i="0">
                <a:solidFill>
                  <a:srgbClr val="FFFFCC"/>
                </a:solidFill>
                <a:latin typeface="Arial" charset="0"/>
              </a:rPr>
              <a:t>.: 1.0</a:t>
            </a:r>
            <a:endParaRPr lang="en-US" sz="1200" i="0" dirty="0">
              <a:solidFill>
                <a:srgbClr val="FFFFCC"/>
              </a:solidFill>
              <a:latin typeface="Arial" charset="0"/>
            </a:endParaRPr>
          </a:p>
        </p:txBody>
      </p:sp>
      <p:sp>
        <p:nvSpPr>
          <p:cNvPr id="11" name="Rectangle 6"/>
          <p:cNvSpPr>
            <a:spLocks noChangeArrowheads="1"/>
          </p:cNvSpPr>
          <p:nvPr/>
        </p:nvSpPr>
        <p:spPr bwMode="auto">
          <a:xfrm>
            <a:off x="6072554" y="6540501"/>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i="0">
                <a:solidFill>
                  <a:srgbClr val="FFFFCC"/>
                </a:solidFill>
                <a:latin typeface="Arial" charset="0"/>
              </a:rPr>
              <a:t>Copyright © 2008, Infosys Technologies Ltd.</a:t>
            </a:r>
          </a:p>
        </p:txBody>
      </p:sp>
      <p:sp>
        <p:nvSpPr>
          <p:cNvPr id="57376" name="Line 32"/>
          <p:cNvSpPr>
            <a:spLocks noChangeShapeType="1"/>
          </p:cNvSpPr>
          <p:nvPr/>
        </p:nvSpPr>
        <p:spPr bwMode="auto">
          <a:xfrm flipH="1" flipV="1">
            <a:off x="2379785" y="2946400"/>
            <a:ext cx="1359877" cy="7239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7" name="Line 33"/>
          <p:cNvSpPr>
            <a:spLocks noChangeShapeType="1"/>
          </p:cNvSpPr>
          <p:nvPr/>
        </p:nvSpPr>
        <p:spPr bwMode="auto">
          <a:xfrm rot="-1712662" flipH="1" flipV="1">
            <a:off x="5262197" y="3560763"/>
            <a:ext cx="1450731" cy="2921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8" name="Line 34"/>
          <p:cNvSpPr>
            <a:spLocks noChangeShapeType="1"/>
          </p:cNvSpPr>
          <p:nvPr/>
        </p:nvSpPr>
        <p:spPr bwMode="auto">
          <a:xfrm rot="-1712662" flipH="1" flipV="1">
            <a:off x="5439508" y="4532314"/>
            <a:ext cx="520212" cy="623887"/>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9" name="Line 35"/>
          <p:cNvSpPr>
            <a:spLocks noChangeShapeType="1"/>
          </p:cNvSpPr>
          <p:nvPr/>
        </p:nvSpPr>
        <p:spPr bwMode="auto">
          <a:xfrm rot="-3535167" flipH="1" flipV="1">
            <a:off x="2777454" y="4928150"/>
            <a:ext cx="1147762" cy="489438"/>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0" name="Line 36"/>
          <p:cNvSpPr>
            <a:spLocks noChangeShapeType="1"/>
          </p:cNvSpPr>
          <p:nvPr/>
        </p:nvSpPr>
        <p:spPr bwMode="auto">
          <a:xfrm rot="-3763481" flipH="1" flipV="1">
            <a:off x="2698750" y="3901098"/>
            <a:ext cx="793750" cy="833804"/>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1" name="Freeform 37"/>
          <p:cNvSpPr>
            <a:spLocks/>
          </p:cNvSpPr>
          <p:nvPr/>
        </p:nvSpPr>
        <p:spPr bwMode="auto">
          <a:xfrm>
            <a:off x="4847492" y="2401888"/>
            <a:ext cx="1359877" cy="1338262"/>
          </a:xfrm>
          <a:custGeom>
            <a:avLst/>
            <a:gdLst>
              <a:gd name="T0" fmla="*/ 0 w 928"/>
              <a:gd name="T1" fmla="*/ 2147483647 h 843"/>
              <a:gd name="T2" fmla="*/ 2147483647 w 928"/>
              <a:gd name="T3" fmla="*/ 2147483647 h 843"/>
              <a:gd name="T4" fmla="*/ 2147483647 w 928"/>
              <a:gd name="T5" fmla="*/ 2147483647 h 843"/>
              <a:gd name="T6" fmla="*/ 2147483647 w 928"/>
              <a:gd name="T7" fmla="*/ 2147483647 h 843"/>
              <a:gd name="T8" fmla="*/ 2147483647 w 928"/>
              <a:gd name="T9" fmla="*/ 2147483647 h 843"/>
              <a:gd name="T10" fmla="*/ 2147483647 w 928"/>
              <a:gd name="T11" fmla="*/ 2147483647 h 843"/>
              <a:gd name="T12" fmla="*/ 2147483647 w 928"/>
              <a:gd name="T13" fmla="*/ 2147483647 h 843"/>
              <a:gd name="T14" fmla="*/ 2147483647 w 928"/>
              <a:gd name="T15" fmla="*/ 2147483647 h 843"/>
              <a:gd name="T16" fmla="*/ 0 60000 65536"/>
              <a:gd name="T17" fmla="*/ 0 60000 65536"/>
              <a:gd name="T18" fmla="*/ 0 60000 65536"/>
              <a:gd name="T19" fmla="*/ 0 60000 65536"/>
              <a:gd name="T20" fmla="*/ 0 60000 65536"/>
              <a:gd name="T21" fmla="*/ 0 60000 65536"/>
              <a:gd name="T22" fmla="*/ 0 60000 65536"/>
              <a:gd name="T23" fmla="*/ 0 60000 65536"/>
              <a:gd name="T24" fmla="*/ 0 w 928"/>
              <a:gd name="T25" fmla="*/ 0 h 843"/>
              <a:gd name="T26" fmla="*/ 928 w 928"/>
              <a:gd name="T27" fmla="*/ 843 h 8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2" name="Freeform 38"/>
          <p:cNvSpPr>
            <a:spLocks/>
          </p:cNvSpPr>
          <p:nvPr/>
        </p:nvSpPr>
        <p:spPr bwMode="auto">
          <a:xfrm rot="513126">
            <a:off x="3143250" y="2584450"/>
            <a:ext cx="1170842" cy="552450"/>
          </a:xfrm>
          <a:custGeom>
            <a:avLst/>
            <a:gdLst>
              <a:gd name="T0" fmla="*/ 2147483647 w 935"/>
              <a:gd name="T1" fmla="*/ 0 h 364"/>
              <a:gd name="T2" fmla="*/ 2147483647 w 935"/>
              <a:gd name="T3" fmla="*/ 2147483647 h 364"/>
              <a:gd name="T4" fmla="*/ 2147483647 w 935"/>
              <a:gd name="T5" fmla="*/ 2147483647 h 364"/>
              <a:gd name="T6" fmla="*/ 2147483647 w 935"/>
              <a:gd name="T7" fmla="*/ 2147483647 h 364"/>
              <a:gd name="T8" fmla="*/ 2147483647 w 935"/>
              <a:gd name="T9" fmla="*/ 2147483647 h 364"/>
              <a:gd name="T10" fmla="*/ 0 60000 65536"/>
              <a:gd name="T11" fmla="*/ 0 60000 65536"/>
              <a:gd name="T12" fmla="*/ 0 60000 65536"/>
              <a:gd name="T13" fmla="*/ 0 60000 65536"/>
              <a:gd name="T14" fmla="*/ 0 60000 65536"/>
              <a:gd name="T15" fmla="*/ 0 w 935"/>
              <a:gd name="T16" fmla="*/ 0 h 364"/>
              <a:gd name="T17" fmla="*/ 935 w 935"/>
              <a:gd name="T18" fmla="*/ 364 h 364"/>
            </a:gdLst>
            <a:ahLst/>
            <a:cxnLst>
              <a:cxn ang="T10">
                <a:pos x="T0" y="T1"/>
              </a:cxn>
              <a:cxn ang="T11">
                <a:pos x="T2" y="T3"/>
              </a:cxn>
              <a:cxn ang="T12">
                <a:pos x="T4" y="T5"/>
              </a:cxn>
              <a:cxn ang="T13">
                <a:pos x="T6" y="T7"/>
              </a:cxn>
              <a:cxn ang="T14">
                <a:pos x="T8" y="T9"/>
              </a:cxn>
            </a:cxnLst>
            <a:rect l="T15" t="T16" r="T17" b="T18"/>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3" name="Freeform 39"/>
          <p:cNvSpPr>
            <a:spLocks/>
          </p:cNvSpPr>
          <p:nvPr/>
        </p:nvSpPr>
        <p:spPr bwMode="auto">
          <a:xfrm>
            <a:off x="3880338" y="5135563"/>
            <a:ext cx="674077" cy="385762"/>
          </a:xfrm>
          <a:custGeom>
            <a:avLst/>
            <a:gdLst>
              <a:gd name="T0" fmla="*/ 2147483647 w 644"/>
              <a:gd name="T1" fmla="*/ 2147483647 h 211"/>
              <a:gd name="T2" fmla="*/ 2147483647 w 644"/>
              <a:gd name="T3" fmla="*/ 2147483647 h 211"/>
              <a:gd name="T4" fmla="*/ 2147483647 w 644"/>
              <a:gd name="T5" fmla="*/ 2147483647 h 211"/>
              <a:gd name="T6" fmla="*/ 2147483647 w 644"/>
              <a:gd name="T7" fmla="*/ 2147483647 h 211"/>
              <a:gd name="T8" fmla="*/ 2147483647 w 644"/>
              <a:gd name="T9" fmla="*/ 2147483647 h 211"/>
              <a:gd name="T10" fmla="*/ 0 w 644"/>
              <a:gd name="T11" fmla="*/ 2147483647 h 211"/>
              <a:gd name="T12" fmla="*/ 0 60000 65536"/>
              <a:gd name="T13" fmla="*/ 0 60000 65536"/>
              <a:gd name="T14" fmla="*/ 0 60000 65536"/>
              <a:gd name="T15" fmla="*/ 0 60000 65536"/>
              <a:gd name="T16" fmla="*/ 0 60000 65536"/>
              <a:gd name="T17" fmla="*/ 0 60000 65536"/>
              <a:gd name="T18" fmla="*/ 0 w 644"/>
              <a:gd name="T19" fmla="*/ 0 h 211"/>
              <a:gd name="T20" fmla="*/ 644 w 644"/>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6640" name="Group 48"/>
          <p:cNvGrpSpPr>
            <a:grpSpLocks/>
          </p:cNvGrpSpPr>
          <p:nvPr/>
        </p:nvGrpSpPr>
        <p:grpSpPr bwMode="auto">
          <a:xfrm>
            <a:off x="7760677" y="241300"/>
            <a:ext cx="1034562" cy="414338"/>
            <a:chOff x="5296" y="152"/>
            <a:chExt cx="706" cy="261"/>
          </a:xfrm>
        </p:grpSpPr>
        <p:sp>
          <p:nvSpPr>
            <p:cNvPr id="26644" name="Freeform 41"/>
            <p:cNvSpPr>
              <a:spLocks noEditPoints="1"/>
            </p:cNvSpPr>
            <p:nvPr/>
          </p:nvSpPr>
          <p:spPr bwMode="auto">
            <a:xfrm>
              <a:off x="5959" y="152"/>
              <a:ext cx="43" cy="43"/>
            </a:xfrm>
            <a:custGeom>
              <a:avLst/>
              <a:gdLst>
                <a:gd name="T0" fmla="*/ 0 w 721"/>
                <a:gd name="T1" fmla="*/ 0 h 720"/>
                <a:gd name="T2" fmla="*/ 0 w 721"/>
                <a:gd name="T3" fmla="*/ 0 h 720"/>
                <a:gd name="T4" fmla="*/ 0 w 721"/>
                <a:gd name="T5" fmla="*/ 0 h 720"/>
                <a:gd name="T6" fmla="*/ 0 w 721"/>
                <a:gd name="T7" fmla="*/ 0 h 720"/>
                <a:gd name="T8" fmla="*/ 0 w 721"/>
                <a:gd name="T9" fmla="*/ 0 h 720"/>
                <a:gd name="T10" fmla="*/ 0 w 721"/>
                <a:gd name="T11" fmla="*/ 0 h 720"/>
                <a:gd name="T12" fmla="*/ 0 w 721"/>
                <a:gd name="T13" fmla="*/ 0 h 720"/>
                <a:gd name="T14" fmla="*/ 0 w 721"/>
                <a:gd name="T15" fmla="*/ 0 h 720"/>
                <a:gd name="T16" fmla="*/ 0 w 721"/>
                <a:gd name="T17" fmla="*/ 0 h 720"/>
                <a:gd name="T18" fmla="*/ 0 w 721"/>
                <a:gd name="T19" fmla="*/ 0 h 720"/>
                <a:gd name="T20" fmla="*/ 0 w 721"/>
                <a:gd name="T21" fmla="*/ 0 h 720"/>
                <a:gd name="T22" fmla="*/ 0 w 721"/>
                <a:gd name="T23" fmla="*/ 0 h 720"/>
                <a:gd name="T24" fmla="*/ 0 w 721"/>
                <a:gd name="T25" fmla="*/ 0 h 720"/>
                <a:gd name="T26" fmla="*/ 0 w 721"/>
                <a:gd name="T27" fmla="*/ 0 h 720"/>
                <a:gd name="T28" fmla="*/ 0 w 721"/>
                <a:gd name="T29" fmla="*/ 0 h 720"/>
                <a:gd name="T30" fmla="*/ 0 w 721"/>
                <a:gd name="T31" fmla="*/ 0 h 720"/>
                <a:gd name="T32" fmla="*/ 0 w 721"/>
                <a:gd name="T33" fmla="*/ 0 h 720"/>
                <a:gd name="T34" fmla="*/ 0 w 721"/>
                <a:gd name="T35" fmla="*/ 0 h 720"/>
                <a:gd name="T36" fmla="*/ 0 w 721"/>
                <a:gd name="T37" fmla="*/ 0 h 720"/>
                <a:gd name="T38" fmla="*/ 0 w 721"/>
                <a:gd name="T39" fmla="*/ 0 h 720"/>
                <a:gd name="T40" fmla="*/ 0 w 721"/>
                <a:gd name="T41" fmla="*/ 0 h 720"/>
                <a:gd name="T42" fmla="*/ 0 w 721"/>
                <a:gd name="T43" fmla="*/ 0 h 720"/>
                <a:gd name="T44" fmla="*/ 0 w 721"/>
                <a:gd name="T45" fmla="*/ 0 h 720"/>
                <a:gd name="T46" fmla="*/ 0 w 721"/>
                <a:gd name="T47" fmla="*/ 0 h 720"/>
                <a:gd name="T48" fmla="*/ 0 w 721"/>
                <a:gd name="T49" fmla="*/ 0 h 720"/>
                <a:gd name="T50" fmla="*/ 0 w 721"/>
                <a:gd name="T51" fmla="*/ 0 h 720"/>
                <a:gd name="T52" fmla="*/ 0 w 721"/>
                <a:gd name="T53" fmla="*/ 0 h 720"/>
                <a:gd name="T54" fmla="*/ 0 w 721"/>
                <a:gd name="T55" fmla="*/ 0 h 720"/>
                <a:gd name="T56" fmla="*/ 0 w 721"/>
                <a:gd name="T57" fmla="*/ 0 h 720"/>
                <a:gd name="T58" fmla="*/ 0 w 721"/>
                <a:gd name="T59" fmla="*/ 0 h 720"/>
                <a:gd name="T60" fmla="*/ 0 w 721"/>
                <a:gd name="T61" fmla="*/ 0 h 720"/>
                <a:gd name="T62" fmla="*/ 0 w 721"/>
                <a:gd name="T63" fmla="*/ 0 h 720"/>
                <a:gd name="T64" fmla="*/ 0 w 721"/>
                <a:gd name="T65" fmla="*/ 0 h 720"/>
                <a:gd name="T66" fmla="*/ 0 w 721"/>
                <a:gd name="T67" fmla="*/ 0 h 720"/>
                <a:gd name="T68" fmla="*/ 0 w 721"/>
                <a:gd name="T69" fmla="*/ 0 h 720"/>
                <a:gd name="T70" fmla="*/ 0 w 721"/>
                <a:gd name="T71" fmla="*/ 0 h 720"/>
                <a:gd name="T72" fmla="*/ 0 w 721"/>
                <a:gd name="T73" fmla="*/ 0 h 720"/>
                <a:gd name="T74" fmla="*/ 0 w 721"/>
                <a:gd name="T75" fmla="*/ 0 h 720"/>
                <a:gd name="T76" fmla="*/ 0 w 721"/>
                <a:gd name="T77" fmla="*/ 0 h 720"/>
                <a:gd name="T78" fmla="*/ 0 w 721"/>
                <a:gd name="T79" fmla="*/ 0 h 720"/>
                <a:gd name="T80" fmla="*/ 0 w 721"/>
                <a:gd name="T81" fmla="*/ 0 h 720"/>
                <a:gd name="T82" fmla="*/ 0 w 721"/>
                <a:gd name="T83" fmla="*/ 0 h 720"/>
                <a:gd name="T84" fmla="*/ 0 w 721"/>
                <a:gd name="T85" fmla="*/ 0 h 720"/>
                <a:gd name="T86" fmla="*/ 0 w 721"/>
                <a:gd name="T87" fmla="*/ 0 h 720"/>
                <a:gd name="T88" fmla="*/ 0 w 721"/>
                <a:gd name="T89" fmla="*/ 0 h 720"/>
                <a:gd name="T90" fmla="*/ 0 w 721"/>
                <a:gd name="T91" fmla="*/ 0 h 720"/>
                <a:gd name="T92" fmla="*/ 0 w 721"/>
                <a:gd name="T93" fmla="*/ 0 h 720"/>
                <a:gd name="T94" fmla="*/ 0 w 721"/>
                <a:gd name="T95" fmla="*/ 0 h 720"/>
                <a:gd name="T96" fmla="*/ 0 w 721"/>
                <a:gd name="T97" fmla="*/ 0 h 720"/>
                <a:gd name="T98" fmla="*/ 0 w 721"/>
                <a:gd name="T99" fmla="*/ 0 h 720"/>
                <a:gd name="T100" fmla="*/ 0 w 721"/>
                <a:gd name="T101" fmla="*/ 0 h 720"/>
                <a:gd name="T102" fmla="*/ 0 w 721"/>
                <a:gd name="T103" fmla="*/ 0 h 720"/>
                <a:gd name="T104" fmla="*/ 0 w 721"/>
                <a:gd name="T105" fmla="*/ 0 h 720"/>
                <a:gd name="T106" fmla="*/ 0 w 721"/>
                <a:gd name="T107" fmla="*/ 0 h 7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1"/>
                <a:gd name="T163" fmla="*/ 0 h 720"/>
                <a:gd name="T164" fmla="*/ 721 w 721"/>
                <a:gd name="T165" fmla="*/ 720 h 7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45" name="Freeform 42"/>
            <p:cNvSpPr>
              <a:spLocks/>
            </p:cNvSpPr>
            <p:nvPr/>
          </p:nvSpPr>
          <p:spPr bwMode="auto">
            <a:xfrm>
              <a:off x="5296" y="157"/>
              <a:ext cx="25" cy="210"/>
            </a:xfrm>
            <a:custGeom>
              <a:avLst/>
              <a:gdLst>
                <a:gd name="T0" fmla="*/ 0 w 426"/>
                <a:gd name="T1" fmla="*/ 0 h 3541"/>
                <a:gd name="T2" fmla="*/ 0 w 426"/>
                <a:gd name="T3" fmla="*/ 0 h 3541"/>
                <a:gd name="T4" fmla="*/ 0 w 426"/>
                <a:gd name="T5" fmla="*/ 0 h 3541"/>
                <a:gd name="T6" fmla="*/ 0 w 426"/>
                <a:gd name="T7" fmla="*/ 0 h 3541"/>
                <a:gd name="T8" fmla="*/ 0 w 426"/>
                <a:gd name="T9" fmla="*/ 0 h 3541"/>
                <a:gd name="T10" fmla="*/ 0 w 426"/>
                <a:gd name="T11" fmla="*/ 0 h 3541"/>
                <a:gd name="T12" fmla="*/ 0 w 426"/>
                <a:gd name="T13" fmla="*/ 0 h 3541"/>
                <a:gd name="T14" fmla="*/ 0 w 426"/>
                <a:gd name="T15" fmla="*/ 0 h 3541"/>
                <a:gd name="T16" fmla="*/ 0 w 426"/>
                <a:gd name="T17" fmla="*/ 0 h 3541"/>
                <a:gd name="T18" fmla="*/ 0 w 426"/>
                <a:gd name="T19" fmla="*/ 0 h 3541"/>
                <a:gd name="T20" fmla="*/ 0 w 426"/>
                <a:gd name="T21" fmla="*/ 0 h 3541"/>
                <a:gd name="T22" fmla="*/ 0 w 426"/>
                <a:gd name="T23" fmla="*/ 0 h 3541"/>
                <a:gd name="T24" fmla="*/ 0 w 426"/>
                <a:gd name="T25" fmla="*/ 0 h 35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6"/>
                <a:gd name="T40" fmla="*/ 0 h 3541"/>
                <a:gd name="T41" fmla="*/ 426 w 426"/>
                <a:gd name="T42" fmla="*/ 3541 h 35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46" name="Freeform 43"/>
            <p:cNvSpPr>
              <a:spLocks noEditPoints="1"/>
            </p:cNvSpPr>
            <p:nvPr/>
          </p:nvSpPr>
          <p:spPr bwMode="auto">
            <a:xfrm>
              <a:off x="5467" y="157"/>
              <a:ext cx="487" cy="256"/>
            </a:xfrm>
            <a:custGeom>
              <a:avLst/>
              <a:gdLst>
                <a:gd name="T0" fmla="*/ 0 w 8214"/>
                <a:gd name="T1" fmla="*/ 0 h 4317"/>
                <a:gd name="T2" fmla="*/ 0 w 8214"/>
                <a:gd name="T3" fmla="*/ 0 h 4317"/>
                <a:gd name="T4" fmla="*/ 0 w 8214"/>
                <a:gd name="T5" fmla="*/ 0 h 4317"/>
                <a:gd name="T6" fmla="*/ 0 w 8214"/>
                <a:gd name="T7" fmla="*/ 0 h 4317"/>
                <a:gd name="T8" fmla="*/ 0 w 8214"/>
                <a:gd name="T9" fmla="*/ 0 h 4317"/>
                <a:gd name="T10" fmla="*/ 0 w 8214"/>
                <a:gd name="T11" fmla="*/ 0 h 4317"/>
                <a:gd name="T12" fmla="*/ 0 w 8214"/>
                <a:gd name="T13" fmla="*/ 0 h 4317"/>
                <a:gd name="T14" fmla="*/ 0 w 8214"/>
                <a:gd name="T15" fmla="*/ 0 h 4317"/>
                <a:gd name="T16" fmla="*/ 0 w 8214"/>
                <a:gd name="T17" fmla="*/ 0 h 4317"/>
                <a:gd name="T18" fmla="*/ 0 w 8214"/>
                <a:gd name="T19" fmla="*/ 0 h 4317"/>
                <a:gd name="T20" fmla="*/ 0 w 8214"/>
                <a:gd name="T21" fmla="*/ 0 h 4317"/>
                <a:gd name="T22" fmla="*/ 0 w 8214"/>
                <a:gd name="T23" fmla="*/ 0 h 4317"/>
                <a:gd name="T24" fmla="*/ 0 w 8214"/>
                <a:gd name="T25" fmla="*/ 0 h 4317"/>
                <a:gd name="T26" fmla="*/ 0 w 8214"/>
                <a:gd name="T27" fmla="*/ 0 h 4317"/>
                <a:gd name="T28" fmla="*/ 0 w 8214"/>
                <a:gd name="T29" fmla="*/ 0 h 4317"/>
                <a:gd name="T30" fmla="*/ 0 w 8214"/>
                <a:gd name="T31" fmla="*/ 0 h 4317"/>
                <a:gd name="T32" fmla="*/ 0 w 8214"/>
                <a:gd name="T33" fmla="*/ 0 h 4317"/>
                <a:gd name="T34" fmla="*/ 0 w 8214"/>
                <a:gd name="T35" fmla="*/ 0 h 4317"/>
                <a:gd name="T36" fmla="*/ 0 w 8214"/>
                <a:gd name="T37" fmla="*/ 0 h 4317"/>
                <a:gd name="T38" fmla="*/ 0 w 8214"/>
                <a:gd name="T39" fmla="*/ 0 h 4317"/>
                <a:gd name="T40" fmla="*/ 0 w 8214"/>
                <a:gd name="T41" fmla="*/ 0 h 4317"/>
                <a:gd name="T42" fmla="*/ 0 w 8214"/>
                <a:gd name="T43" fmla="*/ 0 h 4317"/>
                <a:gd name="T44" fmla="*/ 0 w 8214"/>
                <a:gd name="T45" fmla="*/ 0 h 4317"/>
                <a:gd name="T46" fmla="*/ 0 w 8214"/>
                <a:gd name="T47" fmla="*/ 0 h 4317"/>
                <a:gd name="T48" fmla="*/ 0 w 8214"/>
                <a:gd name="T49" fmla="*/ 0 h 4317"/>
                <a:gd name="T50" fmla="*/ 0 w 8214"/>
                <a:gd name="T51" fmla="*/ 0 h 4317"/>
                <a:gd name="T52" fmla="*/ 0 w 8214"/>
                <a:gd name="T53" fmla="*/ 0 h 4317"/>
                <a:gd name="T54" fmla="*/ 0 w 8214"/>
                <a:gd name="T55" fmla="*/ 0 h 4317"/>
                <a:gd name="T56" fmla="*/ 0 w 8214"/>
                <a:gd name="T57" fmla="*/ 0 h 4317"/>
                <a:gd name="T58" fmla="*/ 0 w 8214"/>
                <a:gd name="T59" fmla="*/ 0 h 4317"/>
                <a:gd name="T60" fmla="*/ 0 w 8214"/>
                <a:gd name="T61" fmla="*/ 0 h 4317"/>
                <a:gd name="T62" fmla="*/ 0 w 8214"/>
                <a:gd name="T63" fmla="*/ 0 h 4317"/>
                <a:gd name="T64" fmla="*/ 0 w 8214"/>
                <a:gd name="T65" fmla="*/ 0 h 4317"/>
                <a:gd name="T66" fmla="*/ 0 w 8214"/>
                <a:gd name="T67" fmla="*/ 0 h 4317"/>
                <a:gd name="T68" fmla="*/ 0 w 8214"/>
                <a:gd name="T69" fmla="*/ 0 h 4317"/>
                <a:gd name="T70" fmla="*/ 0 w 8214"/>
                <a:gd name="T71" fmla="*/ 0 h 4317"/>
                <a:gd name="T72" fmla="*/ 0 w 8214"/>
                <a:gd name="T73" fmla="*/ 0 h 4317"/>
                <a:gd name="T74" fmla="*/ 0 w 8214"/>
                <a:gd name="T75" fmla="*/ 0 h 4317"/>
                <a:gd name="T76" fmla="*/ 0 w 8214"/>
                <a:gd name="T77" fmla="*/ 0 h 4317"/>
                <a:gd name="T78" fmla="*/ 0 w 8214"/>
                <a:gd name="T79" fmla="*/ 0 h 4317"/>
                <a:gd name="T80" fmla="*/ 0 w 8214"/>
                <a:gd name="T81" fmla="*/ 0 h 4317"/>
                <a:gd name="T82" fmla="*/ 0 w 8214"/>
                <a:gd name="T83" fmla="*/ 0 h 4317"/>
                <a:gd name="T84" fmla="*/ 0 w 8214"/>
                <a:gd name="T85" fmla="*/ 0 h 4317"/>
                <a:gd name="T86" fmla="*/ 0 w 8214"/>
                <a:gd name="T87" fmla="*/ 0 h 4317"/>
                <a:gd name="T88" fmla="*/ 0 w 8214"/>
                <a:gd name="T89" fmla="*/ 0 h 4317"/>
                <a:gd name="T90" fmla="*/ 0 w 8214"/>
                <a:gd name="T91" fmla="*/ 0 h 4317"/>
                <a:gd name="T92" fmla="*/ 0 w 8214"/>
                <a:gd name="T93" fmla="*/ 0 h 4317"/>
                <a:gd name="T94" fmla="*/ 0 w 8214"/>
                <a:gd name="T95" fmla="*/ 0 h 4317"/>
                <a:gd name="T96" fmla="*/ 0 w 8214"/>
                <a:gd name="T97" fmla="*/ 0 h 4317"/>
                <a:gd name="T98" fmla="*/ 0 w 8214"/>
                <a:gd name="T99" fmla="*/ 0 h 4317"/>
                <a:gd name="T100" fmla="*/ 0 w 8214"/>
                <a:gd name="T101" fmla="*/ 0 h 4317"/>
                <a:gd name="T102" fmla="*/ 0 w 8214"/>
                <a:gd name="T103" fmla="*/ 0 h 4317"/>
                <a:gd name="T104" fmla="*/ 0 w 8214"/>
                <a:gd name="T105" fmla="*/ 0 h 4317"/>
                <a:gd name="T106" fmla="*/ 0 w 8214"/>
                <a:gd name="T107" fmla="*/ 0 h 4317"/>
                <a:gd name="T108" fmla="*/ 0 w 8214"/>
                <a:gd name="T109" fmla="*/ 0 h 4317"/>
                <a:gd name="T110" fmla="*/ 0 w 8214"/>
                <a:gd name="T111" fmla="*/ 0 h 4317"/>
                <a:gd name="T112" fmla="*/ 0 w 8214"/>
                <a:gd name="T113" fmla="*/ 0 h 4317"/>
                <a:gd name="T114" fmla="*/ 0 w 8214"/>
                <a:gd name="T115" fmla="*/ 0 h 4317"/>
                <a:gd name="T116" fmla="*/ 0 w 8214"/>
                <a:gd name="T117" fmla="*/ 0 h 4317"/>
                <a:gd name="T118" fmla="*/ 0 w 8214"/>
                <a:gd name="T119" fmla="*/ 0 h 4317"/>
                <a:gd name="T120" fmla="*/ 0 w 8214"/>
                <a:gd name="T121" fmla="*/ 0 h 4317"/>
                <a:gd name="T122" fmla="*/ 0 w 8214"/>
                <a:gd name="T123" fmla="*/ 0 h 43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214"/>
                <a:gd name="T187" fmla="*/ 0 h 4317"/>
                <a:gd name="T188" fmla="*/ 8214 w 8214"/>
                <a:gd name="T189" fmla="*/ 4317 h 43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47" name="Freeform 44"/>
            <p:cNvSpPr>
              <a:spLocks/>
            </p:cNvSpPr>
            <p:nvPr/>
          </p:nvSpPr>
          <p:spPr bwMode="auto">
            <a:xfrm>
              <a:off x="5346" y="205"/>
              <a:ext cx="117" cy="162"/>
            </a:xfrm>
            <a:custGeom>
              <a:avLst/>
              <a:gdLst>
                <a:gd name="T0" fmla="*/ 0 w 1975"/>
                <a:gd name="T1" fmla="*/ 0 h 2747"/>
                <a:gd name="T2" fmla="*/ 0 w 1975"/>
                <a:gd name="T3" fmla="*/ 0 h 2747"/>
                <a:gd name="T4" fmla="*/ 0 w 1975"/>
                <a:gd name="T5" fmla="*/ 0 h 2747"/>
                <a:gd name="T6" fmla="*/ 0 w 1975"/>
                <a:gd name="T7" fmla="*/ 0 h 2747"/>
                <a:gd name="T8" fmla="*/ 0 w 1975"/>
                <a:gd name="T9" fmla="*/ 0 h 2747"/>
                <a:gd name="T10" fmla="*/ 0 w 1975"/>
                <a:gd name="T11" fmla="*/ 0 h 2747"/>
                <a:gd name="T12" fmla="*/ 0 w 1975"/>
                <a:gd name="T13" fmla="*/ 0 h 2747"/>
                <a:gd name="T14" fmla="*/ 0 w 1975"/>
                <a:gd name="T15" fmla="*/ 0 h 2747"/>
                <a:gd name="T16" fmla="*/ 0 w 1975"/>
                <a:gd name="T17" fmla="*/ 0 h 2747"/>
                <a:gd name="T18" fmla="*/ 0 w 1975"/>
                <a:gd name="T19" fmla="*/ 0 h 2747"/>
                <a:gd name="T20" fmla="*/ 0 w 1975"/>
                <a:gd name="T21" fmla="*/ 0 h 2747"/>
                <a:gd name="T22" fmla="*/ 0 w 1975"/>
                <a:gd name="T23" fmla="*/ 0 h 2747"/>
                <a:gd name="T24" fmla="*/ 0 w 1975"/>
                <a:gd name="T25" fmla="*/ 0 h 2747"/>
                <a:gd name="T26" fmla="*/ 0 w 1975"/>
                <a:gd name="T27" fmla="*/ 0 h 2747"/>
                <a:gd name="T28" fmla="*/ 0 w 1975"/>
                <a:gd name="T29" fmla="*/ 0 h 2747"/>
                <a:gd name="T30" fmla="*/ 0 w 1975"/>
                <a:gd name="T31" fmla="*/ 0 h 2747"/>
                <a:gd name="T32" fmla="*/ 0 w 1975"/>
                <a:gd name="T33" fmla="*/ 0 h 2747"/>
                <a:gd name="T34" fmla="*/ 0 w 1975"/>
                <a:gd name="T35" fmla="*/ 0 h 2747"/>
                <a:gd name="T36" fmla="*/ 0 w 1975"/>
                <a:gd name="T37" fmla="*/ 0 h 2747"/>
                <a:gd name="T38" fmla="*/ 0 w 1975"/>
                <a:gd name="T39" fmla="*/ 0 h 2747"/>
                <a:gd name="T40" fmla="*/ 0 w 1975"/>
                <a:gd name="T41" fmla="*/ 0 h 2747"/>
                <a:gd name="T42" fmla="*/ 0 w 1975"/>
                <a:gd name="T43" fmla="*/ 0 h 2747"/>
                <a:gd name="T44" fmla="*/ 0 w 1975"/>
                <a:gd name="T45" fmla="*/ 0 h 2747"/>
                <a:gd name="T46" fmla="*/ 0 w 1975"/>
                <a:gd name="T47" fmla="*/ 0 h 2747"/>
                <a:gd name="T48" fmla="*/ 0 w 1975"/>
                <a:gd name="T49" fmla="*/ 0 h 2747"/>
                <a:gd name="T50" fmla="*/ 0 w 1975"/>
                <a:gd name="T51" fmla="*/ 0 h 2747"/>
                <a:gd name="T52" fmla="*/ 0 w 1975"/>
                <a:gd name="T53" fmla="*/ 0 h 2747"/>
                <a:gd name="T54" fmla="*/ 0 w 1975"/>
                <a:gd name="T55" fmla="*/ 0 h 2747"/>
                <a:gd name="T56" fmla="*/ 0 w 1975"/>
                <a:gd name="T57" fmla="*/ 0 h 2747"/>
                <a:gd name="T58" fmla="*/ 0 w 1975"/>
                <a:gd name="T59" fmla="*/ 0 h 2747"/>
                <a:gd name="T60" fmla="*/ 0 w 1975"/>
                <a:gd name="T61" fmla="*/ 0 h 2747"/>
                <a:gd name="T62" fmla="*/ 0 w 1975"/>
                <a:gd name="T63" fmla="*/ 0 h 2747"/>
                <a:gd name="T64" fmla="*/ 0 w 1975"/>
                <a:gd name="T65" fmla="*/ 0 h 2747"/>
                <a:gd name="T66" fmla="*/ 0 w 1975"/>
                <a:gd name="T67" fmla="*/ 0 h 2747"/>
                <a:gd name="T68" fmla="*/ 0 w 1975"/>
                <a:gd name="T69" fmla="*/ 0 h 2747"/>
                <a:gd name="T70" fmla="*/ 0 w 1975"/>
                <a:gd name="T71" fmla="*/ 0 h 2747"/>
                <a:gd name="T72" fmla="*/ 0 w 1975"/>
                <a:gd name="T73" fmla="*/ 0 h 2747"/>
                <a:gd name="T74" fmla="*/ 0 w 1975"/>
                <a:gd name="T75" fmla="*/ 0 h 2747"/>
                <a:gd name="T76" fmla="*/ 0 w 1975"/>
                <a:gd name="T77" fmla="*/ 0 h 2747"/>
                <a:gd name="T78" fmla="*/ 0 w 1975"/>
                <a:gd name="T79" fmla="*/ 0 h 2747"/>
                <a:gd name="T80" fmla="*/ 0 w 1975"/>
                <a:gd name="T81" fmla="*/ 0 h 2747"/>
                <a:gd name="T82" fmla="*/ 0 w 1975"/>
                <a:gd name="T83" fmla="*/ 0 h 2747"/>
                <a:gd name="T84" fmla="*/ 0 w 1975"/>
                <a:gd name="T85" fmla="*/ 0 h 2747"/>
                <a:gd name="T86" fmla="*/ 0 w 1975"/>
                <a:gd name="T87" fmla="*/ 0 h 2747"/>
                <a:gd name="T88" fmla="*/ 0 w 1975"/>
                <a:gd name="T89" fmla="*/ 0 h 2747"/>
                <a:gd name="T90" fmla="*/ 0 w 1975"/>
                <a:gd name="T91" fmla="*/ 0 h 2747"/>
                <a:gd name="T92" fmla="*/ 0 w 1975"/>
                <a:gd name="T93" fmla="*/ 0 h 2747"/>
                <a:gd name="T94" fmla="*/ 0 w 1975"/>
                <a:gd name="T95" fmla="*/ 0 h 2747"/>
                <a:gd name="T96" fmla="*/ 0 w 1975"/>
                <a:gd name="T97" fmla="*/ 0 h 27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75"/>
                <a:gd name="T148" fmla="*/ 0 h 2747"/>
                <a:gd name="T149" fmla="*/ 1975 w 1975"/>
                <a:gd name="T150" fmla="*/ 2747 h 27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389" name="Text Box 45"/>
          <p:cNvSpPr txBox="1">
            <a:spLocks noChangeArrowheads="1"/>
          </p:cNvSpPr>
          <p:nvPr/>
        </p:nvSpPr>
        <p:spPr bwMode="auto">
          <a:xfrm>
            <a:off x="211015" y="76201"/>
            <a:ext cx="635390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1600" b="1" i="0">
                <a:solidFill>
                  <a:srgbClr val="FF9900"/>
                </a:solidFill>
              </a:rPr>
              <a:t>Education and Research</a:t>
            </a:r>
            <a:r>
              <a:rPr lang="en-US" sz="1600" b="1" i="0">
                <a:solidFill>
                  <a:srgbClr val="66CCFF"/>
                </a:solidFill>
              </a:rPr>
              <a:t> </a:t>
            </a:r>
          </a:p>
          <a:p>
            <a:pPr eaLnBrk="1" hangingPunct="1"/>
            <a:r>
              <a:rPr lang="en-US" sz="1200">
                <a:solidFill>
                  <a:srgbClr val="FFFF66"/>
                </a:solidFill>
              </a:rPr>
              <a:t>We enable you to leverage knowledge anytime, anywhere!</a:t>
            </a:r>
          </a:p>
        </p:txBody>
      </p:sp>
      <p:sp>
        <p:nvSpPr>
          <p:cNvPr id="26642" name="Text Box 46"/>
          <p:cNvSpPr txBox="1">
            <a:spLocks noChangeArrowheads="1"/>
          </p:cNvSpPr>
          <p:nvPr/>
        </p:nvSpPr>
        <p:spPr bwMode="auto">
          <a:xfrm>
            <a:off x="433754" y="2413001"/>
            <a:ext cx="484163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spcBef>
                <a:spcPct val="50000"/>
              </a:spcBef>
            </a:pPr>
            <a:endParaRPr lang="en-US"/>
          </a:p>
        </p:txBody>
      </p:sp>
      <p:sp>
        <p:nvSpPr>
          <p:cNvPr id="24" name="TextBox 23"/>
          <p:cNvSpPr txBox="1"/>
          <p:nvPr/>
        </p:nvSpPr>
        <p:spPr>
          <a:xfrm>
            <a:off x="5092212" y="6581776"/>
            <a:ext cx="1113692" cy="276225"/>
          </a:xfrm>
          <a:prstGeom prst="rect">
            <a:avLst/>
          </a:prstGeom>
          <a:noFill/>
        </p:spPr>
        <p:txBody>
          <a:bodyPr>
            <a:spAutoFit/>
          </a:bodyPr>
          <a:lstStyle/>
          <a:p>
            <a:pPr>
              <a:defRPr/>
            </a:pPr>
            <a:r>
              <a:rPr lang="en-US" sz="1200" i="0" dirty="0">
                <a:solidFill>
                  <a:schemeClr val="accent3"/>
                </a:solidFill>
                <a:latin typeface="Arial" charset="0"/>
              </a:rPr>
              <a:t>Confidential</a:t>
            </a:r>
          </a:p>
        </p:txBody>
      </p:sp>
    </p:spTree>
    <p:extLst>
      <p:ext uri="{BB962C8B-B14F-4D97-AF65-F5344CB8AC3E}">
        <p14:creationId xmlns:p14="http://schemas.microsoft.com/office/powerpoint/2010/main" val="178811128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wipe(down)">
                                      <p:cBhvr>
                                        <p:cTn id="7" dur="3000"/>
                                        <p:tgtEl>
                                          <p:spTgt spid="57376"/>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57378"/>
                                        </p:tgtEl>
                                        <p:attrNameLst>
                                          <p:attrName>style.visibility</p:attrName>
                                        </p:attrNameLst>
                                      </p:cBhvr>
                                      <p:to>
                                        <p:strVal val="visible"/>
                                      </p:to>
                                    </p:set>
                                    <p:animEffect transition="in" filter="wipe(up)">
                                      <p:cBhvr>
                                        <p:cTn id="10" dur="3000"/>
                                        <p:tgtEl>
                                          <p:spTgt spid="57378"/>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57382"/>
                                        </p:tgtEl>
                                        <p:attrNameLst>
                                          <p:attrName>style.visibility</p:attrName>
                                        </p:attrNameLst>
                                      </p:cBhvr>
                                      <p:to>
                                        <p:strVal val="visible"/>
                                      </p:to>
                                    </p:set>
                                    <p:animEffect transition="in" filter="wipe(right)">
                                      <p:cBhvr>
                                        <p:cTn id="13" dur="5000"/>
                                        <p:tgtEl>
                                          <p:spTgt spid="57382"/>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57377"/>
                                        </p:tgtEl>
                                        <p:attrNameLst>
                                          <p:attrName>style.visibility</p:attrName>
                                        </p:attrNameLst>
                                      </p:cBhvr>
                                      <p:to>
                                        <p:strVal val="visible"/>
                                      </p:to>
                                    </p:set>
                                    <p:animEffect transition="in" filter="wipe(down)">
                                      <p:cBhvr>
                                        <p:cTn id="16" dur="3000"/>
                                        <p:tgtEl>
                                          <p:spTgt spid="57377"/>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57383"/>
                                        </p:tgtEl>
                                        <p:attrNameLst>
                                          <p:attrName>style.visibility</p:attrName>
                                        </p:attrNameLst>
                                      </p:cBhvr>
                                      <p:to>
                                        <p:strVal val="visible"/>
                                      </p:to>
                                    </p:set>
                                    <p:animEffect transition="in" filter="wipe(right)">
                                      <p:cBhvr>
                                        <p:cTn id="19" dur="3000"/>
                                        <p:tgtEl>
                                          <p:spTgt spid="57383"/>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57379"/>
                                        </p:tgtEl>
                                        <p:attrNameLst>
                                          <p:attrName>style.visibility</p:attrName>
                                        </p:attrNameLst>
                                      </p:cBhvr>
                                      <p:to>
                                        <p:strVal val="visible"/>
                                      </p:to>
                                    </p:set>
                                    <p:animEffect transition="in" filter="wipe(up)">
                                      <p:cBhvr>
                                        <p:cTn id="22" dur="3000"/>
                                        <p:tgtEl>
                                          <p:spTgt spid="57379"/>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57380"/>
                                        </p:tgtEl>
                                        <p:attrNameLst>
                                          <p:attrName>style.visibility</p:attrName>
                                        </p:attrNameLst>
                                      </p:cBhvr>
                                      <p:to>
                                        <p:strVal val="visible"/>
                                      </p:to>
                                    </p:set>
                                    <p:animEffect transition="in" filter="wipe(up)">
                                      <p:cBhvr>
                                        <p:cTn id="25" dur="5000"/>
                                        <p:tgtEl>
                                          <p:spTgt spid="57380"/>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57381"/>
                                        </p:tgtEl>
                                        <p:attrNameLst>
                                          <p:attrName>style.visibility</p:attrName>
                                        </p:attrNameLst>
                                      </p:cBhvr>
                                      <p:to>
                                        <p:strVal val="visible"/>
                                      </p:to>
                                    </p:set>
                                    <p:animEffect transition="in" filter="wipe(down)">
                                      <p:cBhvr>
                                        <p:cTn id="28" dur="5000"/>
                                        <p:tgtEl>
                                          <p:spTgt spid="57381"/>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57389">
                                            <p:txEl>
                                              <p:pRg st="0" end="0"/>
                                            </p:txEl>
                                          </p:spTgt>
                                        </p:tgtEl>
                                      </p:cBhvr>
                                      <p:to x="80000" y="100000"/>
                                    </p:animScale>
                                    <p:anim by="(#ppt_w*0.10)" calcmode="lin" valueType="num">
                                      <p:cBhvr>
                                        <p:cTn id="31" dur="250" autoRev="1" fill="hold">
                                          <p:stCondLst>
                                            <p:cond delay="0"/>
                                          </p:stCondLst>
                                        </p:cTn>
                                        <p:tgtEl>
                                          <p:spTgt spid="57389">
                                            <p:txEl>
                                              <p:pRg st="0" end="0"/>
                                            </p:txEl>
                                          </p:spTgt>
                                        </p:tgtEl>
                                        <p:attrNameLst>
                                          <p:attrName>ppt_x</p:attrName>
                                        </p:attrNameLst>
                                      </p:cBhvr>
                                    </p:anim>
                                    <p:anim by="(-#ppt_w*0.10)" calcmode="lin" valueType="num">
                                      <p:cBhvr>
                                        <p:cTn id="32" dur="250" autoRev="1" fill="hold">
                                          <p:stCondLst>
                                            <p:cond delay="0"/>
                                          </p:stCondLst>
                                        </p:cTn>
                                        <p:tgtEl>
                                          <p:spTgt spid="57389">
                                            <p:txEl>
                                              <p:pRg st="0" end="0"/>
                                            </p:txEl>
                                          </p:spTgt>
                                        </p:tgtEl>
                                        <p:attrNameLst>
                                          <p:attrName>ppt_y</p:attrName>
                                        </p:attrNameLst>
                                      </p:cBhvr>
                                    </p:anim>
                                    <p:animRot by="-480000">
                                      <p:cBhvr>
                                        <p:cTn id="33" dur="250" autoRev="1" fill="hold">
                                          <p:stCondLst>
                                            <p:cond delay="0"/>
                                          </p:stCondLst>
                                        </p:cTn>
                                        <p:tgtEl>
                                          <p:spTgt spid="57389">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57389">
                                            <p:txEl>
                                              <p:pRg st="1" end="1"/>
                                            </p:txEl>
                                          </p:spTgt>
                                        </p:tgtEl>
                                      </p:cBhvr>
                                      <p:to x="80000" y="100000"/>
                                    </p:animScale>
                                    <p:anim by="(#ppt_w*0.10)" calcmode="lin" valueType="num">
                                      <p:cBhvr>
                                        <p:cTn id="36" dur="250" autoRev="1" fill="hold">
                                          <p:stCondLst>
                                            <p:cond delay="0"/>
                                          </p:stCondLst>
                                        </p:cTn>
                                        <p:tgtEl>
                                          <p:spTgt spid="57389">
                                            <p:txEl>
                                              <p:pRg st="1" end="1"/>
                                            </p:txEl>
                                          </p:spTgt>
                                        </p:tgtEl>
                                        <p:attrNameLst>
                                          <p:attrName>ppt_x</p:attrName>
                                        </p:attrNameLst>
                                      </p:cBhvr>
                                    </p:anim>
                                    <p:anim by="(-#ppt_w*0.10)" calcmode="lin" valueType="num">
                                      <p:cBhvr>
                                        <p:cTn id="37" dur="250" autoRev="1" fill="hold">
                                          <p:stCondLst>
                                            <p:cond delay="0"/>
                                          </p:stCondLst>
                                        </p:cTn>
                                        <p:tgtEl>
                                          <p:spTgt spid="57389">
                                            <p:txEl>
                                              <p:pRg st="1" end="1"/>
                                            </p:txEl>
                                          </p:spTgt>
                                        </p:tgtEl>
                                        <p:attrNameLst>
                                          <p:attrName>ppt_y</p:attrName>
                                        </p:attrNameLst>
                                      </p:cBhvr>
                                    </p:anim>
                                    <p:animRot by="-480000">
                                      <p:cBhvr>
                                        <p:cTn id="38" dur="250" autoRev="1" fill="hold">
                                          <p:stCondLst>
                                            <p:cond delay="0"/>
                                          </p:stCondLst>
                                        </p:cTn>
                                        <p:tgtEl>
                                          <p:spTgt spid="5738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6" grpId="0" animBg="1"/>
      <p:bldP spid="57377" grpId="0" animBg="1"/>
      <p:bldP spid="57378" grpId="0" animBg="1"/>
      <p:bldP spid="57379" grpId="0" animBg="1"/>
      <p:bldP spid="57380" grpId="0" animBg="1"/>
      <p:bldP spid="57381" grpId="0" animBg="1"/>
      <p:bldP spid="57382" grpId="0" animBg="1"/>
      <p:bldP spid="5738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Session Plan – Day5</a:t>
            </a:r>
            <a:endParaRPr lang="en-US" dirty="0"/>
          </a:p>
        </p:txBody>
      </p:sp>
      <p:sp>
        <p:nvSpPr>
          <p:cNvPr id="8195" name="Content Placeholder 2"/>
          <p:cNvSpPr>
            <a:spLocks noGrp="1"/>
          </p:cNvSpPr>
          <p:nvPr>
            <p:ph idx="1"/>
          </p:nvPr>
        </p:nvSpPr>
        <p:spPr/>
        <p:txBody>
          <a:bodyPr/>
          <a:lstStyle/>
          <a:p>
            <a:pPr algn="just" eaLnBrk="1" hangingPunct="1"/>
            <a:r>
              <a:rPr lang="en-US" smtClean="0"/>
              <a:t>Converters</a:t>
            </a:r>
          </a:p>
          <a:p>
            <a:pPr algn="just" eaLnBrk="1" hangingPunct="1"/>
            <a:r>
              <a:rPr lang="en-US" smtClean="0"/>
              <a:t>Validators</a:t>
            </a:r>
          </a:p>
          <a:p>
            <a:pPr algn="just" eaLnBrk="1" hangingPunct="1"/>
            <a:r>
              <a:rPr lang="en-US" smtClean="0"/>
              <a:t>Data Table</a:t>
            </a:r>
          </a:p>
          <a:p>
            <a:pPr algn="just" eaLnBrk="1" hangingPunct="1"/>
            <a:r>
              <a:rPr lang="en-US" smtClean="0"/>
              <a:t>Internationalization and Localization</a:t>
            </a:r>
          </a:p>
          <a:p>
            <a:pPr algn="just" eaLnBrk="1" hangingPunct="1"/>
            <a:r>
              <a:rPr lang="en-US" smtClean="0"/>
              <a:t>JSF Request Processing Lifecycle</a:t>
            </a:r>
          </a:p>
          <a:p>
            <a:endParaRPr lang="en-US" smtClean="0"/>
          </a:p>
        </p:txBody>
      </p:sp>
      <p:sp>
        <p:nvSpPr>
          <p:cNvPr id="4" name="Slide Number Placeholder 3"/>
          <p:cNvSpPr>
            <a:spLocks noGrp="1"/>
          </p:cNvSpPr>
          <p:nvPr>
            <p:ph type="sldNum" sz="quarter" idx="10"/>
          </p:nvPr>
        </p:nvSpPr>
        <p:spPr/>
        <p:txBody>
          <a:bodyPr/>
          <a:lstStyle/>
          <a:p>
            <a:pPr>
              <a:defRPr/>
            </a:pPr>
            <a:fld id="{142E3B6F-0CAB-49A2-863D-468954382777}" type="slidenum">
              <a:rPr lang="en-US" smtClean="0"/>
              <a:pPr>
                <a:defRPr/>
              </a:pPr>
              <a:t>2</a:t>
            </a:fld>
            <a:endParaRPr lang="en-US"/>
          </a:p>
        </p:txBody>
      </p:sp>
    </p:spTree>
    <p:extLst>
      <p:ext uri="{BB962C8B-B14F-4D97-AF65-F5344CB8AC3E}">
        <p14:creationId xmlns:p14="http://schemas.microsoft.com/office/powerpoint/2010/main" val="156229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Validating data in JSF </a:t>
            </a:r>
            <a:endParaRPr lang="en-US" dirty="0"/>
          </a:p>
        </p:txBody>
      </p:sp>
      <p:sp>
        <p:nvSpPr>
          <p:cNvPr id="27651" name="Content Placeholder 2"/>
          <p:cNvSpPr>
            <a:spLocks noGrp="1"/>
          </p:cNvSpPr>
          <p:nvPr>
            <p:ph idx="1"/>
          </p:nvPr>
        </p:nvSpPr>
        <p:spPr>
          <a:xfrm>
            <a:off x="276958" y="1054100"/>
            <a:ext cx="8417169" cy="5210175"/>
          </a:xfrm>
        </p:spPr>
        <p:txBody>
          <a:bodyPr/>
          <a:lstStyle/>
          <a:p>
            <a:pPr algn="just"/>
            <a:r>
              <a:rPr lang="en-US" smtClean="0"/>
              <a:t>JSF supports the validation of editable UIComponents</a:t>
            </a:r>
          </a:p>
          <a:p>
            <a:pPr algn="just"/>
            <a:r>
              <a:rPr lang="en-US" smtClean="0"/>
              <a:t> Validation occurs before updating the model data with the corresponding local values</a:t>
            </a:r>
          </a:p>
          <a:p>
            <a:pPr algn="just"/>
            <a:r>
              <a:rPr lang="en-US" smtClean="0"/>
              <a:t>The model defines a set of standard classes for performing common data validations</a:t>
            </a:r>
          </a:p>
          <a:p>
            <a:pPr algn="just"/>
            <a:r>
              <a:rPr lang="en-US" smtClean="0"/>
              <a:t>The JSF core tag library defines a set of standard tags corresponding to the standard validators</a:t>
            </a:r>
          </a:p>
          <a:p>
            <a:pPr algn="just"/>
            <a:endParaRPr lang="en-US" smtClean="0"/>
          </a:p>
        </p:txBody>
      </p:sp>
      <p:sp>
        <p:nvSpPr>
          <p:cNvPr id="4" name="Slide Number Placeholder 3"/>
          <p:cNvSpPr>
            <a:spLocks noGrp="1"/>
          </p:cNvSpPr>
          <p:nvPr>
            <p:ph type="sldNum" sz="quarter" idx="10"/>
          </p:nvPr>
        </p:nvSpPr>
        <p:spPr/>
        <p:txBody>
          <a:bodyPr/>
          <a:lstStyle/>
          <a:p>
            <a:pPr>
              <a:defRPr/>
            </a:pPr>
            <a:fld id="{FE40D1B7-60A3-48D3-BA4D-F707BC1A5788}" type="slidenum">
              <a:rPr lang="en-US" smtClean="0"/>
              <a:pPr>
                <a:defRPr/>
              </a:pPr>
              <a:t>20</a:t>
            </a:fld>
            <a:endParaRPr lang="en-US"/>
          </a:p>
        </p:txBody>
      </p:sp>
    </p:spTree>
    <p:extLst>
      <p:ext uri="{BB962C8B-B14F-4D97-AF65-F5344CB8AC3E}">
        <p14:creationId xmlns:p14="http://schemas.microsoft.com/office/powerpoint/2010/main" val="1322379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1. Standard Validators</a:t>
            </a:r>
            <a:endParaRPr lang="en-US" dirty="0"/>
          </a:p>
        </p:txBody>
      </p:sp>
      <p:graphicFrame>
        <p:nvGraphicFramePr>
          <p:cNvPr id="3" name="Table 2"/>
          <p:cNvGraphicFramePr>
            <a:graphicFrameLocks noGrp="1"/>
          </p:cNvGraphicFramePr>
          <p:nvPr/>
        </p:nvGraphicFramePr>
        <p:xfrm>
          <a:off x="225670" y="1173163"/>
          <a:ext cx="8538797" cy="5547726"/>
        </p:xfrm>
        <a:graphic>
          <a:graphicData uri="http://schemas.openxmlformats.org/drawingml/2006/table">
            <a:tbl>
              <a:tblPr/>
              <a:tblGrid>
                <a:gridCol w="2349225"/>
                <a:gridCol w="2278888"/>
                <a:gridCol w="3910684"/>
              </a:tblGrid>
              <a:tr h="417874">
                <a:tc>
                  <a:txBody>
                    <a:bodyPr/>
                    <a:lstStyle/>
                    <a:p>
                      <a:pPr marL="0" marR="0" algn="ctr">
                        <a:lnSpc>
                          <a:spcPct val="115000"/>
                        </a:lnSpc>
                        <a:spcBef>
                          <a:spcPts val="0"/>
                        </a:spcBef>
                        <a:spcAft>
                          <a:spcPts val="0"/>
                        </a:spcAft>
                      </a:pPr>
                      <a:r>
                        <a:rPr lang="en-US" sz="2000" b="1" dirty="0">
                          <a:solidFill>
                            <a:schemeClr val="tx1"/>
                          </a:solidFill>
                          <a:latin typeface="Calibri"/>
                          <a:ea typeface="Calibri"/>
                          <a:cs typeface="Times New Roman"/>
                        </a:rPr>
                        <a:t>Tag</a:t>
                      </a:r>
                      <a:endParaRPr lang="en-US" sz="2000" dirty="0">
                        <a:solidFill>
                          <a:schemeClr val="tx1"/>
                        </a:solidFill>
                        <a:latin typeface="Calibri"/>
                        <a:ea typeface="Calibri"/>
                        <a:cs typeface="Times New Roman"/>
                      </a:endParaRP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tx1"/>
                          </a:solidFill>
                          <a:latin typeface="Calibri"/>
                          <a:ea typeface="Calibri"/>
                          <a:cs typeface="Times New Roman"/>
                        </a:rPr>
                        <a:t>Validator Class</a:t>
                      </a:r>
                      <a:endParaRPr lang="en-US" sz="2000" dirty="0">
                        <a:solidFill>
                          <a:schemeClr val="tx1"/>
                        </a:solidFill>
                        <a:latin typeface="Calibri"/>
                        <a:ea typeface="Calibri"/>
                        <a:cs typeface="Times New Roman"/>
                      </a:endParaRP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tx1"/>
                          </a:solidFill>
                          <a:latin typeface="Calibri"/>
                          <a:ea typeface="Calibri"/>
                          <a:cs typeface="Times New Roman"/>
                        </a:rPr>
                        <a:t>Function</a:t>
                      </a:r>
                      <a:endParaRPr lang="en-US" sz="2000" dirty="0">
                        <a:solidFill>
                          <a:schemeClr val="tx1"/>
                        </a:solidFill>
                        <a:latin typeface="Calibri"/>
                        <a:ea typeface="Calibri"/>
                        <a:cs typeface="Times New Roman"/>
                      </a:endParaRP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2206">
                <a:tc>
                  <a:txBody>
                    <a:bodyPr/>
                    <a:lstStyle/>
                    <a:p>
                      <a:pPr marL="0" marR="0">
                        <a:lnSpc>
                          <a:spcPct val="115000"/>
                        </a:lnSpc>
                        <a:spcBef>
                          <a:spcPts val="0"/>
                        </a:spcBef>
                        <a:spcAft>
                          <a:spcPts val="0"/>
                        </a:spcAft>
                      </a:pPr>
                      <a:r>
                        <a:rPr lang="en-US" sz="2000" b="1" dirty="0" err="1">
                          <a:solidFill>
                            <a:schemeClr val="tx1"/>
                          </a:solidFill>
                          <a:latin typeface="Calibri"/>
                          <a:ea typeface="Calibri"/>
                          <a:cs typeface="Times New Roman"/>
                        </a:rPr>
                        <a:t>validateDoubleRange</a:t>
                      </a:r>
                      <a:endParaRPr lang="en-US" sz="2000" b="1" dirty="0">
                        <a:solidFill>
                          <a:schemeClr val="tx1"/>
                        </a:solidFill>
                        <a:latin typeface="Calibri"/>
                        <a:ea typeface="Calibri"/>
                        <a:cs typeface="Times New Roman"/>
                      </a:endParaRP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2000" dirty="0" err="1">
                          <a:solidFill>
                            <a:schemeClr val="tx1"/>
                          </a:solidFill>
                          <a:latin typeface="Calibri"/>
                          <a:ea typeface="Calibri"/>
                          <a:cs typeface="Times New Roman"/>
                        </a:rPr>
                        <a:t>DoubleRangeValidator</a:t>
                      </a:r>
                      <a:endParaRPr lang="en-US" sz="2000" dirty="0">
                        <a:solidFill>
                          <a:schemeClr val="tx1"/>
                        </a:solidFill>
                        <a:latin typeface="Calibri"/>
                        <a:ea typeface="Calibri"/>
                        <a:cs typeface="Times New Roman"/>
                      </a:endParaRP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DFEE"/>
                    </a:solidFill>
                  </a:tcPr>
                </a:tc>
                <a:tc>
                  <a:txBody>
                    <a:bodyPr/>
                    <a:lstStyle/>
                    <a:p>
                      <a:pPr marL="0" marR="0" algn="just">
                        <a:lnSpc>
                          <a:spcPct val="115000"/>
                        </a:lnSpc>
                        <a:spcBef>
                          <a:spcPts val="0"/>
                        </a:spcBef>
                        <a:spcAft>
                          <a:spcPts val="0"/>
                        </a:spcAft>
                      </a:pPr>
                      <a:r>
                        <a:rPr lang="en-US" sz="2000" dirty="0">
                          <a:solidFill>
                            <a:schemeClr val="tx1"/>
                          </a:solidFill>
                          <a:latin typeface="Calibri"/>
                          <a:ea typeface="Calibri"/>
                          <a:cs typeface="Times New Roman"/>
                        </a:rPr>
                        <a:t>Checks whether the local value of a component is within a certain range. The value must be floating-point or</a:t>
                      </a:r>
                    </a:p>
                    <a:p>
                      <a:pPr marL="0" marR="0" algn="just">
                        <a:lnSpc>
                          <a:spcPct val="115000"/>
                        </a:lnSpc>
                        <a:spcBef>
                          <a:spcPts val="0"/>
                        </a:spcBef>
                        <a:spcAft>
                          <a:spcPts val="0"/>
                        </a:spcAft>
                      </a:pPr>
                      <a:r>
                        <a:rPr lang="en-US" sz="2000" dirty="0">
                          <a:solidFill>
                            <a:schemeClr val="tx1"/>
                          </a:solidFill>
                          <a:latin typeface="Calibri"/>
                          <a:ea typeface="Calibri"/>
                          <a:cs typeface="Times New Roman"/>
                        </a:rPr>
                        <a:t>convertible to floating-point.</a:t>
                      </a: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DFEE"/>
                    </a:solidFill>
                  </a:tcPr>
                </a:tc>
              </a:tr>
              <a:tr h="1494526">
                <a:tc>
                  <a:txBody>
                    <a:bodyPr/>
                    <a:lstStyle/>
                    <a:p>
                      <a:pPr marL="0" marR="0">
                        <a:lnSpc>
                          <a:spcPct val="115000"/>
                        </a:lnSpc>
                        <a:spcBef>
                          <a:spcPts val="0"/>
                        </a:spcBef>
                        <a:spcAft>
                          <a:spcPts val="0"/>
                        </a:spcAft>
                      </a:pPr>
                      <a:r>
                        <a:rPr lang="en-US" sz="2000" b="1" dirty="0" err="1">
                          <a:solidFill>
                            <a:schemeClr val="tx1"/>
                          </a:solidFill>
                          <a:latin typeface="Calibri"/>
                          <a:ea typeface="Calibri"/>
                          <a:cs typeface="Times New Roman"/>
                        </a:rPr>
                        <a:t>validateLength</a:t>
                      </a:r>
                      <a:endParaRPr lang="en-US" sz="2000" b="1" dirty="0">
                        <a:solidFill>
                          <a:schemeClr val="tx1"/>
                        </a:solidFill>
                        <a:latin typeface="Calibri"/>
                        <a:ea typeface="Calibri"/>
                        <a:cs typeface="Times New Roman"/>
                      </a:endParaRP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err="1">
                          <a:solidFill>
                            <a:schemeClr val="tx1"/>
                          </a:solidFill>
                          <a:latin typeface="Calibri"/>
                          <a:ea typeface="Calibri"/>
                          <a:cs typeface="Times New Roman"/>
                        </a:rPr>
                        <a:t>LengthValidator</a:t>
                      </a:r>
                      <a:endParaRPr lang="en-US" sz="2000" dirty="0">
                        <a:solidFill>
                          <a:schemeClr val="tx1"/>
                        </a:solidFill>
                        <a:latin typeface="Calibri"/>
                        <a:ea typeface="Calibri"/>
                        <a:cs typeface="Times New Roman"/>
                      </a:endParaRP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chemeClr val="tx1"/>
                          </a:solidFill>
                          <a:latin typeface="Calibri"/>
                          <a:ea typeface="Calibri"/>
                          <a:cs typeface="Times New Roman"/>
                        </a:rPr>
                        <a:t>Checks whether the length of a component’s local value is within a certain range. </a:t>
                      </a:r>
                      <a:endParaRPr lang="en-US" sz="2000" dirty="0" smtClean="0">
                        <a:solidFill>
                          <a:schemeClr val="tx1"/>
                        </a:solidFill>
                        <a:latin typeface="Calibri"/>
                        <a:ea typeface="Calibri"/>
                        <a:cs typeface="Times New Roman"/>
                      </a:endParaRPr>
                    </a:p>
                    <a:p>
                      <a:pPr marL="0" marR="0" algn="just">
                        <a:lnSpc>
                          <a:spcPct val="115000"/>
                        </a:lnSpc>
                        <a:spcBef>
                          <a:spcPts val="0"/>
                        </a:spcBef>
                        <a:spcAft>
                          <a:spcPts val="0"/>
                        </a:spcAft>
                      </a:pPr>
                      <a:r>
                        <a:rPr lang="en-US" sz="2000" dirty="0" smtClean="0">
                          <a:solidFill>
                            <a:schemeClr val="tx1"/>
                          </a:solidFill>
                          <a:latin typeface="Calibri"/>
                          <a:ea typeface="Calibri"/>
                          <a:cs typeface="Times New Roman"/>
                        </a:rPr>
                        <a:t>The </a:t>
                      </a:r>
                      <a:r>
                        <a:rPr lang="en-US" sz="2000" dirty="0">
                          <a:solidFill>
                            <a:schemeClr val="tx1"/>
                          </a:solidFill>
                          <a:latin typeface="Calibri"/>
                          <a:ea typeface="Calibri"/>
                          <a:cs typeface="Times New Roman"/>
                        </a:rPr>
                        <a:t>value must be </a:t>
                      </a:r>
                      <a:r>
                        <a:rPr lang="en-US" sz="2000" dirty="0" err="1" smtClean="0">
                          <a:solidFill>
                            <a:schemeClr val="tx1"/>
                          </a:solidFill>
                          <a:latin typeface="Calibri"/>
                          <a:ea typeface="Calibri"/>
                          <a:cs typeface="Times New Roman"/>
                        </a:rPr>
                        <a:t>java.lang.String</a:t>
                      </a:r>
                      <a:r>
                        <a:rPr lang="en-US" sz="2000" dirty="0">
                          <a:solidFill>
                            <a:schemeClr val="tx1"/>
                          </a:solidFill>
                          <a:latin typeface="Calibri"/>
                          <a:ea typeface="Calibri"/>
                          <a:cs typeface="Times New Roman"/>
                        </a:rPr>
                        <a:t>.</a:t>
                      </a: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2206">
                <a:tc>
                  <a:txBody>
                    <a:bodyPr/>
                    <a:lstStyle/>
                    <a:p>
                      <a:pPr marL="0" marR="0">
                        <a:lnSpc>
                          <a:spcPct val="115000"/>
                        </a:lnSpc>
                        <a:spcBef>
                          <a:spcPts val="0"/>
                        </a:spcBef>
                        <a:spcAft>
                          <a:spcPts val="0"/>
                        </a:spcAft>
                      </a:pPr>
                      <a:r>
                        <a:rPr lang="en-US" sz="2000" b="1" dirty="0" err="1">
                          <a:solidFill>
                            <a:schemeClr val="tx1"/>
                          </a:solidFill>
                          <a:latin typeface="Calibri"/>
                          <a:ea typeface="Calibri"/>
                          <a:cs typeface="Times New Roman"/>
                        </a:rPr>
                        <a:t>validateLongRange</a:t>
                      </a:r>
                      <a:endParaRPr lang="en-US" sz="2000" b="1" dirty="0">
                        <a:solidFill>
                          <a:schemeClr val="tx1"/>
                        </a:solidFill>
                        <a:latin typeface="Calibri"/>
                        <a:ea typeface="Calibri"/>
                        <a:cs typeface="Times New Roman"/>
                      </a:endParaRP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DFEE"/>
                    </a:solidFill>
                  </a:tcPr>
                </a:tc>
                <a:tc>
                  <a:txBody>
                    <a:bodyPr/>
                    <a:lstStyle/>
                    <a:p>
                      <a:pPr marL="0" marR="0">
                        <a:lnSpc>
                          <a:spcPct val="115000"/>
                        </a:lnSpc>
                        <a:spcBef>
                          <a:spcPts val="0"/>
                        </a:spcBef>
                        <a:spcAft>
                          <a:spcPts val="0"/>
                        </a:spcAft>
                      </a:pPr>
                      <a:r>
                        <a:rPr lang="en-US" sz="2000" dirty="0" err="1">
                          <a:solidFill>
                            <a:schemeClr val="tx1"/>
                          </a:solidFill>
                          <a:latin typeface="Calibri"/>
                          <a:ea typeface="Calibri"/>
                          <a:cs typeface="Times New Roman"/>
                        </a:rPr>
                        <a:t>LongRangeValidator</a:t>
                      </a:r>
                      <a:endParaRPr lang="en-US" sz="2000" dirty="0">
                        <a:solidFill>
                          <a:schemeClr val="tx1"/>
                        </a:solidFill>
                        <a:latin typeface="Calibri"/>
                        <a:ea typeface="Calibri"/>
                        <a:cs typeface="Times New Roman"/>
                      </a:endParaRP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DFEE"/>
                    </a:solidFill>
                  </a:tcPr>
                </a:tc>
                <a:tc>
                  <a:txBody>
                    <a:bodyPr/>
                    <a:lstStyle/>
                    <a:p>
                      <a:pPr marL="0" marR="0" algn="just">
                        <a:lnSpc>
                          <a:spcPct val="115000"/>
                        </a:lnSpc>
                        <a:spcBef>
                          <a:spcPts val="0"/>
                        </a:spcBef>
                        <a:spcAft>
                          <a:spcPts val="0"/>
                        </a:spcAft>
                      </a:pPr>
                      <a:r>
                        <a:rPr lang="en-US" sz="2000" dirty="0">
                          <a:solidFill>
                            <a:schemeClr val="tx1"/>
                          </a:solidFill>
                          <a:latin typeface="Calibri"/>
                          <a:ea typeface="Calibri"/>
                          <a:cs typeface="Times New Roman"/>
                        </a:rPr>
                        <a:t>Checks whether the local value of a component is within a certain range. The value must be any numeric type or</a:t>
                      </a:r>
                    </a:p>
                    <a:p>
                      <a:pPr marL="0" marR="0" algn="just">
                        <a:lnSpc>
                          <a:spcPct val="115000"/>
                        </a:lnSpc>
                        <a:spcBef>
                          <a:spcPts val="0"/>
                        </a:spcBef>
                        <a:spcAft>
                          <a:spcPts val="0"/>
                        </a:spcAft>
                      </a:pPr>
                      <a:r>
                        <a:rPr lang="en-US" sz="2000" dirty="0">
                          <a:solidFill>
                            <a:schemeClr val="tx1"/>
                          </a:solidFill>
                          <a:latin typeface="Calibri"/>
                          <a:ea typeface="Calibri"/>
                          <a:cs typeface="Times New Roman"/>
                        </a:rPr>
                        <a:t>String that can be converted to a long.</a:t>
                      </a:r>
                    </a:p>
                  </a:txBody>
                  <a:tcPr marL="63303" marR="633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DFEE"/>
                    </a:solidFill>
                  </a:tcPr>
                </a:tc>
              </a:tr>
            </a:tbl>
          </a:graphicData>
        </a:graphic>
      </p:graphicFrame>
      <p:sp>
        <p:nvSpPr>
          <p:cNvPr id="4" name="Slide Number Placeholder 3"/>
          <p:cNvSpPr>
            <a:spLocks noGrp="1"/>
          </p:cNvSpPr>
          <p:nvPr>
            <p:ph type="sldNum" sz="quarter" idx="10"/>
          </p:nvPr>
        </p:nvSpPr>
        <p:spPr/>
        <p:txBody>
          <a:bodyPr/>
          <a:lstStyle/>
          <a:p>
            <a:pPr>
              <a:defRPr/>
            </a:pPr>
            <a:fld id="{ECADAC05-CF73-4634-A43D-715382BE4FE4}" type="slidenum">
              <a:rPr lang="en-US" smtClean="0"/>
              <a:pPr>
                <a:defRPr/>
              </a:pPr>
              <a:t>21</a:t>
            </a:fld>
            <a:endParaRPr lang="en-US"/>
          </a:p>
        </p:txBody>
      </p:sp>
    </p:spTree>
    <p:extLst>
      <p:ext uri="{BB962C8B-B14F-4D97-AF65-F5344CB8AC3E}">
        <p14:creationId xmlns:p14="http://schemas.microsoft.com/office/powerpoint/2010/main" val="810293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Standard </a:t>
            </a:r>
            <a:r>
              <a:rPr lang="en-US" dirty="0" err="1" smtClean="0"/>
              <a:t>Validator</a:t>
            </a:r>
            <a:endParaRPr lang="en-US" dirty="0"/>
          </a:p>
        </p:txBody>
      </p:sp>
      <p:sp>
        <p:nvSpPr>
          <p:cNvPr id="4" name="Slide Number Placeholder 3"/>
          <p:cNvSpPr>
            <a:spLocks noGrp="1"/>
          </p:cNvSpPr>
          <p:nvPr>
            <p:ph type="sldNum" sz="quarter" idx="10"/>
          </p:nvPr>
        </p:nvSpPr>
        <p:spPr/>
        <p:txBody>
          <a:bodyPr/>
          <a:lstStyle/>
          <a:p>
            <a:pPr>
              <a:defRPr/>
            </a:pPr>
            <a:fld id="{D1A51EFB-5380-4498-8C66-815011940E82}" type="slidenum">
              <a:rPr lang="en-US" smtClean="0"/>
              <a:pPr>
                <a:defRPr/>
              </a:pPr>
              <a:t>22</a:t>
            </a:fld>
            <a:endParaRPr lang="en-US"/>
          </a:p>
        </p:txBody>
      </p:sp>
      <p:sp>
        <p:nvSpPr>
          <p:cNvPr id="5" name="Text Box 4"/>
          <p:cNvSpPr txBox="1">
            <a:spLocks noChangeArrowheads="1"/>
          </p:cNvSpPr>
          <p:nvPr/>
        </p:nvSpPr>
        <p:spPr bwMode="auto">
          <a:xfrm>
            <a:off x="438150" y="1441450"/>
            <a:ext cx="8305800" cy="4572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defRPr/>
            </a:pPr>
            <a:r>
              <a:rPr lang="en-US" sz="2500" i="0" dirty="0"/>
              <a:t>&lt;h:inputText value="#{loginBean.name}"&gt;</a:t>
            </a:r>
          </a:p>
          <a:p>
            <a:pPr>
              <a:defRPr/>
            </a:pPr>
            <a:r>
              <a:rPr lang="en-US" sz="2500" i="0" dirty="0"/>
              <a:t>	</a:t>
            </a:r>
            <a:r>
              <a:rPr lang="en-US" sz="2500" b="1" i="0" dirty="0"/>
              <a:t>&lt;f:validateLength minimum="4" maximum="8"/&gt;</a:t>
            </a:r>
          </a:p>
          <a:p>
            <a:pPr>
              <a:defRPr/>
            </a:pPr>
            <a:r>
              <a:rPr lang="en-US" sz="2500" i="0" dirty="0"/>
              <a:t> &lt;/h:inputText&gt;</a:t>
            </a:r>
          </a:p>
          <a:p>
            <a:pPr>
              <a:defRPr/>
            </a:pPr>
            <a:r>
              <a:rPr lang="en-US" sz="2500" i="0" dirty="0"/>
              <a:t>&lt;h:inputText value="#{</a:t>
            </a:r>
            <a:r>
              <a:rPr lang="en-US" sz="2500" i="0" dirty="0" err="1"/>
              <a:t>employeeBean.salary</a:t>
            </a:r>
            <a:r>
              <a:rPr lang="en-US" sz="2500" i="0" dirty="0"/>
              <a:t>}"&gt;</a:t>
            </a:r>
          </a:p>
          <a:p>
            <a:pPr>
              <a:defRPr/>
            </a:pPr>
            <a:r>
              <a:rPr lang="en-US" sz="2500" b="1" i="0" dirty="0"/>
              <a:t>	&lt;f:validateDoubleRange minimum=“10000.00" 	maximum=“200000.00"/&gt;</a:t>
            </a:r>
          </a:p>
          <a:p>
            <a:pPr>
              <a:defRPr/>
            </a:pPr>
            <a:r>
              <a:rPr lang="en-US" sz="2500" i="0" dirty="0"/>
              <a:t>&lt;/h:inputText&gt;</a:t>
            </a:r>
          </a:p>
          <a:p>
            <a:pPr>
              <a:defRPr/>
            </a:pPr>
            <a:r>
              <a:rPr lang="en-US" sz="2500" i="0" dirty="0"/>
              <a:t>&lt;h:inputText value="#{</a:t>
            </a:r>
            <a:r>
              <a:rPr lang="en-US" sz="2500" i="0" dirty="0" err="1"/>
              <a:t>customerBean.zipcode</a:t>
            </a:r>
            <a:r>
              <a:rPr lang="en-US" sz="2500" i="0" dirty="0"/>
              <a:t>}"&gt;</a:t>
            </a:r>
          </a:p>
          <a:p>
            <a:pPr>
              <a:defRPr/>
            </a:pPr>
            <a:r>
              <a:rPr lang="en-US" sz="2500" b="1" i="0" dirty="0"/>
              <a:t>	&lt;f:validateLongRange minimum=“123456" 	maximum=“999999"/&gt;</a:t>
            </a:r>
          </a:p>
          <a:p>
            <a:pPr>
              <a:defRPr/>
            </a:pPr>
            <a:r>
              <a:rPr lang="en-US" sz="2500" i="0" dirty="0"/>
              <a:t>&lt;/h:inputText&gt;</a:t>
            </a:r>
            <a:endParaRPr lang="en-US" sz="2500" b="1" i="0" dirty="0"/>
          </a:p>
        </p:txBody>
      </p:sp>
    </p:spTree>
    <p:extLst>
      <p:ext uri="{BB962C8B-B14F-4D97-AF65-F5344CB8AC3E}">
        <p14:creationId xmlns:p14="http://schemas.microsoft.com/office/powerpoint/2010/main" val="4223763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2. Custom Validation</a:t>
            </a:r>
            <a:endParaRPr lang="en-US" dirty="0"/>
          </a:p>
        </p:txBody>
      </p:sp>
      <p:sp>
        <p:nvSpPr>
          <p:cNvPr id="30723" name="Content Placeholder 2"/>
          <p:cNvSpPr>
            <a:spLocks noGrp="1"/>
          </p:cNvSpPr>
          <p:nvPr>
            <p:ph idx="1"/>
          </p:nvPr>
        </p:nvSpPr>
        <p:spPr/>
        <p:txBody>
          <a:bodyPr>
            <a:normAutofit fontScale="92500"/>
          </a:bodyPr>
          <a:lstStyle/>
          <a:p>
            <a:r>
              <a:rPr lang="en-US" smtClean="0"/>
              <a:t>Applications have many kinds of validations, which may not be provided as standard validator</a:t>
            </a:r>
          </a:p>
          <a:p>
            <a:endParaRPr lang="en-US" smtClean="0"/>
          </a:p>
          <a:p>
            <a:r>
              <a:rPr lang="en-US" smtClean="0"/>
              <a:t>Hence, we need to create custom validators</a:t>
            </a:r>
          </a:p>
          <a:p>
            <a:endParaRPr lang="en-US" smtClean="0"/>
          </a:p>
          <a:p>
            <a:r>
              <a:rPr lang="en-US" smtClean="0"/>
              <a:t>Custom validation can be implemented in two ways:</a:t>
            </a:r>
            <a:endParaRPr lang="en-US" sz="2400" smtClean="0"/>
          </a:p>
          <a:p>
            <a:pPr lvl="2"/>
            <a:r>
              <a:rPr lang="en-US" sz="2400" smtClean="0"/>
              <a:t>Writing a class that implements the Validator interface</a:t>
            </a:r>
            <a:endParaRPr lang="en-US" sz="2000" smtClean="0"/>
          </a:p>
          <a:p>
            <a:pPr lvl="2"/>
            <a:r>
              <a:rPr lang="en-US" sz="2400" smtClean="0"/>
              <a:t>Writing a backing bean method that performs validation </a:t>
            </a:r>
            <a:endParaRPr lang="en-US" sz="2000" smtClean="0"/>
          </a:p>
          <a:p>
            <a:endParaRPr lang="en-US" smtClean="0"/>
          </a:p>
        </p:txBody>
      </p:sp>
      <p:sp>
        <p:nvSpPr>
          <p:cNvPr id="4" name="Slide Number Placeholder 3"/>
          <p:cNvSpPr>
            <a:spLocks noGrp="1"/>
          </p:cNvSpPr>
          <p:nvPr>
            <p:ph type="sldNum" sz="quarter" idx="10"/>
          </p:nvPr>
        </p:nvSpPr>
        <p:spPr/>
        <p:txBody>
          <a:bodyPr/>
          <a:lstStyle/>
          <a:p>
            <a:pPr>
              <a:defRPr/>
            </a:pPr>
            <a:fld id="{C2069237-3597-4D39-8312-C82406D4A742}" type="slidenum">
              <a:rPr lang="en-US" smtClean="0"/>
              <a:pPr>
                <a:defRPr/>
              </a:pPr>
              <a:t>23</a:t>
            </a:fld>
            <a:endParaRPr lang="en-US"/>
          </a:p>
        </p:txBody>
      </p:sp>
    </p:spTree>
    <p:extLst>
      <p:ext uri="{BB962C8B-B14F-4D97-AF65-F5344CB8AC3E}">
        <p14:creationId xmlns:p14="http://schemas.microsoft.com/office/powerpoint/2010/main" val="340467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9" y="42863"/>
            <a:ext cx="8666285" cy="931862"/>
          </a:xfrm>
        </p:spPr>
        <p:txBody>
          <a:bodyPr>
            <a:normAutofit fontScale="90000"/>
          </a:bodyPr>
          <a:lstStyle/>
          <a:p>
            <a:pPr>
              <a:defRPr/>
            </a:pPr>
            <a:r>
              <a:rPr lang="en-US" dirty="0" smtClean="0"/>
              <a:t>Custom validation :implementing </a:t>
            </a:r>
            <a:r>
              <a:rPr lang="en-US" dirty="0" err="1" smtClean="0"/>
              <a:t>Validator</a:t>
            </a:r>
            <a:r>
              <a:rPr lang="en-US" dirty="0" smtClean="0"/>
              <a:t> interface</a:t>
            </a:r>
            <a:endParaRPr lang="en-US" dirty="0"/>
          </a:p>
        </p:txBody>
      </p:sp>
      <p:graphicFrame>
        <p:nvGraphicFramePr>
          <p:cNvPr id="7" name="Content Placeholder 6"/>
          <p:cNvGraphicFramePr>
            <a:graphicFrameLocks noGrp="1"/>
          </p:cNvGraphicFramePr>
          <p:nvPr>
            <p:ph idx="1"/>
          </p:nvPr>
        </p:nvGraphicFramePr>
        <p:xfrm>
          <a:off x="304800" y="1282705"/>
          <a:ext cx="8229600" cy="488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0"/>
          </p:nvPr>
        </p:nvSpPr>
        <p:spPr/>
        <p:txBody>
          <a:bodyPr/>
          <a:lstStyle/>
          <a:p>
            <a:pPr>
              <a:defRPr/>
            </a:pPr>
            <a:fld id="{38494D2E-7405-40C6-8416-549AE60ADC60}" type="slidenum">
              <a:rPr lang="en-US" smtClean="0"/>
              <a:pPr>
                <a:defRPr/>
              </a:pPr>
              <a:t>24</a:t>
            </a:fld>
            <a:endParaRPr lang="en-US"/>
          </a:p>
        </p:txBody>
      </p:sp>
      <p:pic>
        <p:nvPicPr>
          <p:cNvPr id="3174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189" y="1004889"/>
            <a:ext cx="8285285" cy="5532437"/>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79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Registering a custom validator</a:t>
            </a:r>
            <a:endParaRPr lang="en-US" dirty="0"/>
          </a:p>
        </p:txBody>
      </p:sp>
      <p:sp>
        <p:nvSpPr>
          <p:cNvPr id="5" name="Slide Number Placeholder 4"/>
          <p:cNvSpPr>
            <a:spLocks noGrp="1"/>
          </p:cNvSpPr>
          <p:nvPr>
            <p:ph type="sldNum" sz="quarter" idx="10"/>
          </p:nvPr>
        </p:nvSpPr>
        <p:spPr/>
        <p:txBody>
          <a:bodyPr/>
          <a:lstStyle/>
          <a:p>
            <a:pPr>
              <a:defRPr/>
            </a:pPr>
            <a:fld id="{05591A8D-7DDE-4737-993E-3A3F87A02CA3}" type="slidenum">
              <a:rPr lang="en-US" smtClean="0"/>
              <a:pPr>
                <a:defRPr/>
              </a:pPr>
              <a:t>25</a:t>
            </a:fld>
            <a:endParaRPr lang="en-US"/>
          </a:p>
        </p:txBody>
      </p:sp>
      <p:sp>
        <p:nvSpPr>
          <p:cNvPr id="6" name="Rectangle 5"/>
          <p:cNvSpPr/>
          <p:nvPr/>
        </p:nvSpPr>
        <p:spPr>
          <a:xfrm>
            <a:off x="211016" y="1001714"/>
            <a:ext cx="8595946" cy="954087"/>
          </a:xfrm>
          <a:prstGeom prst="rect">
            <a:avLst/>
          </a:prstGeom>
        </p:spPr>
        <p:txBody>
          <a:bodyPr>
            <a:spAutoFit/>
          </a:bodyPr>
          <a:lstStyle/>
          <a:p>
            <a:pPr algn="just">
              <a:buFont typeface="Wingdings" pitchFamily="2" charset="2"/>
              <a:buChar char="Ø"/>
              <a:defRPr/>
            </a:pPr>
            <a:r>
              <a:rPr lang="en-US" sz="2800" i="0" dirty="0">
                <a:latin typeface="+mn-lt"/>
              </a:rPr>
              <a:t>The following tags has to be added in the </a:t>
            </a:r>
          </a:p>
          <a:p>
            <a:pPr algn="just">
              <a:defRPr/>
            </a:pPr>
            <a:r>
              <a:rPr lang="en-US" sz="2800" i="0" dirty="0">
                <a:latin typeface="+mn-lt"/>
              </a:rPr>
              <a:t>faces-config.xml to register the custom </a:t>
            </a:r>
            <a:r>
              <a:rPr lang="en-US" sz="2800" i="0" dirty="0" err="1">
                <a:latin typeface="+mn-lt"/>
              </a:rPr>
              <a:t>validator</a:t>
            </a:r>
            <a:endParaRPr lang="en-US" sz="2800" i="0" dirty="0">
              <a:latin typeface="+mn-lt"/>
            </a:endParaRPr>
          </a:p>
        </p:txBody>
      </p:sp>
      <p:pic>
        <p:nvPicPr>
          <p:cNvPr id="327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46" y="1930400"/>
            <a:ext cx="7852997" cy="2489200"/>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337039" y="4430714"/>
            <a:ext cx="8595946" cy="522287"/>
          </a:xfrm>
          <a:prstGeom prst="rect">
            <a:avLst/>
          </a:prstGeom>
        </p:spPr>
        <p:txBody>
          <a:bodyPr>
            <a:spAutoFit/>
          </a:bodyPr>
          <a:lstStyle/>
          <a:p>
            <a:pPr algn="just">
              <a:buFont typeface="Wingdings" pitchFamily="2" charset="2"/>
              <a:buChar char="Ø"/>
              <a:defRPr/>
            </a:pPr>
            <a:r>
              <a:rPr lang="en-US" sz="2800" i="0" dirty="0">
                <a:latin typeface="+mn-lt"/>
              </a:rPr>
              <a:t>Use it in the JSP as,</a:t>
            </a:r>
          </a:p>
        </p:txBody>
      </p:sp>
      <p:sp>
        <p:nvSpPr>
          <p:cNvPr id="9" name="Rectangle 8"/>
          <p:cNvSpPr>
            <a:spLocks noChangeArrowheads="1"/>
          </p:cNvSpPr>
          <p:nvPr/>
        </p:nvSpPr>
        <p:spPr bwMode="auto">
          <a:xfrm>
            <a:off x="372208" y="4908550"/>
            <a:ext cx="823692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i="0"/>
              <a:t>&lt;h:inputSecret  id=“</a:t>
            </a:r>
            <a:r>
              <a:rPr lang="en-US" sz="2400" b="1" i="0">
                <a:solidFill>
                  <a:srgbClr val="003399"/>
                </a:solidFill>
              </a:rPr>
              <a:t>pass</a:t>
            </a:r>
            <a:r>
              <a:rPr lang="en-US" sz="2400" i="0"/>
              <a:t>” value="#{loginBean.password}"&gt;</a:t>
            </a:r>
          </a:p>
          <a:p>
            <a:r>
              <a:rPr lang="en-US" sz="2400" i="0"/>
              <a:t>	&lt;</a:t>
            </a:r>
            <a:r>
              <a:rPr lang="en-US" sz="2400" b="1" i="0">
                <a:solidFill>
                  <a:srgbClr val="FF0000"/>
                </a:solidFill>
              </a:rPr>
              <a:t>f:validator</a:t>
            </a:r>
            <a:r>
              <a:rPr lang="en-US" sz="2400" i="0"/>
              <a:t> validatorId="</a:t>
            </a:r>
            <a:r>
              <a:rPr lang="en-US" sz="2400" b="1" i="0">
                <a:solidFill>
                  <a:srgbClr val="FF0000"/>
                </a:solidFill>
              </a:rPr>
              <a:t>validatePassword</a:t>
            </a:r>
            <a:r>
              <a:rPr lang="en-US" sz="2400" i="0"/>
              <a:t>"</a:t>
            </a:r>
            <a:r>
              <a:rPr lang="en-US" sz="2400" b="1" i="0"/>
              <a:t>/</a:t>
            </a:r>
            <a:r>
              <a:rPr lang="en-US" sz="2400" i="0"/>
              <a:t>&gt;</a:t>
            </a:r>
          </a:p>
          <a:p>
            <a:r>
              <a:rPr lang="en-US" sz="2400" i="0"/>
              <a:t>&lt;/h:inputSecret&gt;</a:t>
            </a:r>
          </a:p>
          <a:p>
            <a:r>
              <a:rPr lang="en-US" sz="2400" i="0"/>
              <a:t>&lt;h:message for=“</a:t>
            </a:r>
            <a:r>
              <a:rPr lang="en-US" sz="2400" b="1" i="0">
                <a:solidFill>
                  <a:srgbClr val="003399"/>
                </a:solidFill>
              </a:rPr>
              <a:t>pass</a:t>
            </a:r>
            <a:r>
              <a:rPr lang="en-US" sz="2400" i="0"/>
              <a:t>” /&gt;</a:t>
            </a:r>
          </a:p>
        </p:txBody>
      </p:sp>
    </p:spTree>
    <p:extLst>
      <p:ext uri="{BB962C8B-B14F-4D97-AF65-F5344CB8AC3E}">
        <p14:creationId xmlns:p14="http://schemas.microsoft.com/office/powerpoint/2010/main" val="890826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2700"/>
            <a:ext cx="8503627" cy="1001713"/>
          </a:xfrm>
        </p:spPr>
        <p:txBody>
          <a:bodyPr>
            <a:normAutofit fontScale="90000"/>
          </a:bodyPr>
          <a:lstStyle/>
          <a:p>
            <a:pPr>
              <a:defRPr/>
            </a:pPr>
            <a:r>
              <a:rPr lang="en-US" dirty="0" smtClean="0"/>
              <a:t>3. Custom validation: backing bean method</a:t>
            </a:r>
            <a:endParaRPr lang="en-US" dirty="0"/>
          </a:p>
        </p:txBody>
      </p:sp>
      <p:sp>
        <p:nvSpPr>
          <p:cNvPr id="4" name="Slide Number Placeholder 3"/>
          <p:cNvSpPr>
            <a:spLocks noGrp="1"/>
          </p:cNvSpPr>
          <p:nvPr>
            <p:ph type="sldNum" sz="quarter" idx="10"/>
          </p:nvPr>
        </p:nvSpPr>
        <p:spPr/>
        <p:txBody>
          <a:bodyPr/>
          <a:lstStyle/>
          <a:p>
            <a:pPr>
              <a:defRPr/>
            </a:pPr>
            <a:fld id="{97628C76-3D15-4A08-9DB4-0D000B3221C3}" type="slidenum">
              <a:rPr lang="en-US" smtClean="0"/>
              <a:pPr>
                <a:defRPr/>
              </a:pPr>
              <a:t>26</a:t>
            </a:fld>
            <a:endParaRPr lang="en-US"/>
          </a:p>
        </p:txBody>
      </p:sp>
      <p:sp>
        <p:nvSpPr>
          <p:cNvPr id="5" name="Text Box 4"/>
          <p:cNvSpPr txBox="1">
            <a:spLocks noChangeArrowheads="1"/>
          </p:cNvSpPr>
          <p:nvPr/>
        </p:nvSpPr>
        <p:spPr bwMode="auto">
          <a:xfrm>
            <a:off x="404446" y="1247776"/>
            <a:ext cx="8305800" cy="48545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defRPr/>
            </a:pPr>
            <a:r>
              <a:rPr lang="en-US" sz="2500" i="0" dirty="0"/>
              <a:t>	public void </a:t>
            </a:r>
            <a:r>
              <a:rPr lang="en-US" sz="2500" i="0" dirty="0" err="1"/>
              <a:t>validatePassword</a:t>
            </a:r>
            <a:r>
              <a:rPr lang="en-US" sz="2500" i="0" dirty="0"/>
              <a:t>(</a:t>
            </a:r>
            <a:r>
              <a:rPr lang="en-US" sz="2500" b="1" i="0" dirty="0" err="1"/>
              <a:t>FacesContext</a:t>
            </a:r>
            <a:r>
              <a:rPr lang="en-US" sz="2500" b="1" i="0" dirty="0"/>
              <a:t> context</a:t>
            </a:r>
            <a:r>
              <a:rPr lang="en-US" sz="2500" i="0" dirty="0"/>
              <a:t>,</a:t>
            </a:r>
          </a:p>
          <a:p>
            <a:pPr>
              <a:defRPr/>
            </a:pPr>
            <a:r>
              <a:rPr lang="en-US" sz="2500" i="0" dirty="0"/>
              <a:t>		</a:t>
            </a:r>
            <a:r>
              <a:rPr lang="en-US" sz="2500" b="1" i="0" dirty="0" err="1"/>
              <a:t>UIComponent</a:t>
            </a:r>
            <a:r>
              <a:rPr lang="en-US" sz="2500" b="1" i="0" dirty="0"/>
              <a:t> </a:t>
            </a:r>
            <a:r>
              <a:rPr lang="en-US" sz="2500" b="1" i="0" dirty="0" err="1"/>
              <a:t>toValidate</a:t>
            </a:r>
            <a:r>
              <a:rPr lang="en-US" sz="2500" b="1" i="0" dirty="0"/>
              <a:t>, Object value</a:t>
            </a:r>
            <a:r>
              <a:rPr lang="en-US" sz="2500" i="0" dirty="0"/>
              <a:t>) {</a:t>
            </a:r>
          </a:p>
          <a:p>
            <a:pPr>
              <a:defRPr/>
            </a:pPr>
            <a:r>
              <a:rPr lang="en-US" sz="2500" i="0" dirty="0"/>
              <a:t>		String message= "";</a:t>
            </a:r>
          </a:p>
          <a:p>
            <a:pPr>
              <a:defRPr/>
            </a:pPr>
            <a:r>
              <a:rPr lang="en-US" sz="2500" i="0" dirty="0"/>
              <a:t>		String password = (String) value;</a:t>
            </a:r>
          </a:p>
          <a:p>
            <a:pPr>
              <a:defRPr/>
            </a:pPr>
            <a:r>
              <a:rPr lang="en-US" sz="2500" b="1" i="0" dirty="0"/>
              <a:t>		</a:t>
            </a:r>
            <a:r>
              <a:rPr lang="en-US" sz="2500" i="0" dirty="0"/>
              <a:t>if (</a:t>
            </a:r>
            <a:r>
              <a:rPr lang="en-US" sz="2500" b="1" i="0" dirty="0"/>
              <a:t>!</a:t>
            </a:r>
            <a:r>
              <a:rPr lang="en-US" sz="2500" i="0" dirty="0"/>
              <a:t>(</a:t>
            </a:r>
            <a:r>
              <a:rPr lang="en-US" sz="2500" i="0" dirty="0" err="1"/>
              <a:t>password.equals</a:t>
            </a:r>
            <a:r>
              <a:rPr lang="en-US" sz="2500" i="0" dirty="0"/>
              <a:t>("</a:t>
            </a:r>
            <a:r>
              <a:rPr lang="en-US" sz="2500" i="0" dirty="0" err="1"/>
              <a:t>infy</a:t>
            </a:r>
            <a:r>
              <a:rPr lang="en-US" sz="2500" i="0" dirty="0"/>
              <a:t>"))) {</a:t>
            </a:r>
          </a:p>
          <a:p>
            <a:pPr>
              <a:defRPr/>
            </a:pPr>
            <a:r>
              <a:rPr lang="en-US" sz="2500" i="0" dirty="0"/>
              <a:t>			((</a:t>
            </a:r>
            <a:r>
              <a:rPr lang="en-US" sz="2500" i="0" dirty="0" err="1"/>
              <a:t>UIInput</a:t>
            </a:r>
            <a:r>
              <a:rPr lang="en-US" sz="2500" i="0" dirty="0"/>
              <a:t>)</a:t>
            </a:r>
            <a:r>
              <a:rPr lang="en-US" sz="2500" i="0" dirty="0" err="1"/>
              <a:t>toValidate</a:t>
            </a:r>
            <a:r>
              <a:rPr lang="en-US" sz="2500" i="0" dirty="0"/>
              <a:t>).</a:t>
            </a:r>
            <a:r>
              <a:rPr lang="en-US" sz="2500" i="0" dirty="0" err="1"/>
              <a:t>setValid</a:t>
            </a:r>
            <a:r>
              <a:rPr lang="en-US" sz="2500" i="0" dirty="0"/>
              <a:t>(false);</a:t>
            </a:r>
          </a:p>
          <a:p>
            <a:pPr>
              <a:defRPr/>
            </a:pPr>
            <a:r>
              <a:rPr lang="en-US" sz="2500" i="0" dirty="0"/>
              <a:t>			message="Invalid password“;					</a:t>
            </a:r>
            <a:r>
              <a:rPr lang="en-US" sz="2500" i="0" dirty="0" err="1"/>
              <a:t>context.addMessage</a:t>
            </a:r>
            <a:r>
              <a:rPr lang="en-US" sz="2500" i="0" dirty="0"/>
              <a:t>(</a:t>
            </a:r>
          </a:p>
          <a:p>
            <a:pPr>
              <a:defRPr/>
            </a:pPr>
            <a:r>
              <a:rPr lang="en-US" sz="2500" i="0" dirty="0"/>
              <a:t>			</a:t>
            </a:r>
            <a:r>
              <a:rPr lang="en-US" sz="2500" i="0" dirty="0" err="1"/>
              <a:t>toValidate.getClientId</a:t>
            </a:r>
            <a:r>
              <a:rPr lang="en-US" sz="2500" i="0" dirty="0"/>
              <a:t>(context),</a:t>
            </a:r>
          </a:p>
          <a:p>
            <a:pPr>
              <a:defRPr/>
            </a:pPr>
            <a:r>
              <a:rPr lang="en-US" sz="2500" b="1" i="0" dirty="0"/>
              <a:t>			</a:t>
            </a:r>
            <a:r>
              <a:rPr lang="en-US" sz="2500" i="0" dirty="0"/>
              <a:t>new </a:t>
            </a:r>
            <a:r>
              <a:rPr lang="en-US" sz="2500" i="0" dirty="0" err="1"/>
              <a:t>FacesMessage</a:t>
            </a:r>
            <a:r>
              <a:rPr lang="en-US" sz="2500" i="0" dirty="0"/>
              <a:t>(message));</a:t>
            </a:r>
          </a:p>
          <a:p>
            <a:pPr>
              <a:defRPr/>
            </a:pPr>
            <a:r>
              <a:rPr lang="en-US" sz="2500" i="0" dirty="0"/>
              <a:t>		}</a:t>
            </a:r>
          </a:p>
          <a:p>
            <a:pPr>
              <a:defRPr/>
            </a:pPr>
            <a:r>
              <a:rPr lang="en-US" sz="2500" i="0" dirty="0"/>
              <a:t>	}</a:t>
            </a:r>
            <a:endParaRPr lang="en-US" sz="2500" b="1" i="0" dirty="0"/>
          </a:p>
        </p:txBody>
      </p:sp>
    </p:spTree>
    <p:extLst>
      <p:ext uri="{BB962C8B-B14F-4D97-AF65-F5344CB8AC3E}">
        <p14:creationId xmlns:p14="http://schemas.microsoft.com/office/powerpoint/2010/main" val="1963849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Using the bean method to perform validation</a:t>
            </a:r>
            <a:endParaRPr lang="en-US" dirty="0"/>
          </a:p>
        </p:txBody>
      </p:sp>
      <p:sp>
        <p:nvSpPr>
          <p:cNvPr id="4" name="Slide Number Placeholder 3"/>
          <p:cNvSpPr>
            <a:spLocks noGrp="1"/>
          </p:cNvSpPr>
          <p:nvPr>
            <p:ph type="sldNum" sz="quarter" idx="10"/>
          </p:nvPr>
        </p:nvSpPr>
        <p:spPr/>
        <p:txBody>
          <a:bodyPr/>
          <a:lstStyle/>
          <a:p>
            <a:pPr>
              <a:defRPr/>
            </a:pPr>
            <a:fld id="{A4CF572C-6637-4FC2-B150-6D6B68DC5615}" type="slidenum">
              <a:rPr lang="en-US" smtClean="0"/>
              <a:pPr>
                <a:defRPr/>
              </a:pPr>
              <a:t>27</a:t>
            </a:fld>
            <a:endParaRPr lang="en-US"/>
          </a:p>
        </p:txBody>
      </p:sp>
      <p:sp>
        <p:nvSpPr>
          <p:cNvPr id="5" name="Text Box 4"/>
          <p:cNvSpPr txBox="1">
            <a:spLocks noChangeArrowheads="1"/>
          </p:cNvSpPr>
          <p:nvPr/>
        </p:nvSpPr>
        <p:spPr bwMode="auto">
          <a:xfrm>
            <a:off x="405912" y="2320926"/>
            <a:ext cx="8305800" cy="20923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defRPr/>
            </a:pPr>
            <a:r>
              <a:rPr lang="en-US" sz="2500" i="0" dirty="0"/>
              <a:t>	</a:t>
            </a:r>
          </a:p>
          <a:p>
            <a:pPr>
              <a:defRPr/>
            </a:pPr>
            <a:r>
              <a:rPr lang="en-US" sz="2500" i="0" dirty="0"/>
              <a:t>&lt;h:inputSecret id="msg1" value="#{</a:t>
            </a:r>
            <a:r>
              <a:rPr lang="en-US" sz="2500" i="0" dirty="0" err="1"/>
              <a:t>loginBean.password</a:t>
            </a:r>
            <a:r>
              <a:rPr lang="en-US" sz="2500" i="0" dirty="0"/>
              <a:t>}" 	</a:t>
            </a:r>
          </a:p>
          <a:p>
            <a:pPr>
              <a:defRPr/>
            </a:pPr>
            <a:r>
              <a:rPr lang="en-US" sz="2500" i="0" dirty="0"/>
              <a:t>	        	</a:t>
            </a:r>
            <a:r>
              <a:rPr lang="en-US" sz="2500" b="1" i="0" dirty="0"/>
              <a:t>validator="#{</a:t>
            </a:r>
            <a:r>
              <a:rPr lang="en-US" sz="2500" b="1" i="0" dirty="0" err="1"/>
              <a:t>loginBean.validatePassword</a:t>
            </a:r>
            <a:r>
              <a:rPr lang="en-US" sz="2500" b="1" i="0" dirty="0"/>
              <a:t>}"</a:t>
            </a:r>
            <a:r>
              <a:rPr lang="en-US" sz="2500" i="0" dirty="0"/>
              <a:t>&gt;</a:t>
            </a:r>
          </a:p>
          <a:p>
            <a:pPr>
              <a:defRPr/>
            </a:pPr>
            <a:r>
              <a:rPr lang="en-US" sz="2500" i="0" dirty="0"/>
              <a:t>&lt;/h:inputSecret&gt;</a:t>
            </a:r>
            <a:endParaRPr lang="en-US" sz="2500" b="1" i="0" dirty="0"/>
          </a:p>
        </p:txBody>
      </p:sp>
    </p:spTree>
    <p:extLst>
      <p:ext uri="{BB962C8B-B14F-4D97-AF65-F5344CB8AC3E}">
        <p14:creationId xmlns:p14="http://schemas.microsoft.com/office/powerpoint/2010/main" val="1570164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Displaying error messages with the &lt;h:message&gt; and &lt;h:messages&gt; tags</a:t>
            </a:r>
            <a:endParaRPr lang="en-US" dirty="0"/>
          </a:p>
        </p:txBody>
      </p:sp>
      <p:sp>
        <p:nvSpPr>
          <p:cNvPr id="35843" name="Content Placeholder 2"/>
          <p:cNvSpPr>
            <a:spLocks noGrp="1"/>
          </p:cNvSpPr>
          <p:nvPr>
            <p:ph idx="1"/>
          </p:nvPr>
        </p:nvSpPr>
        <p:spPr/>
        <p:txBody>
          <a:bodyPr/>
          <a:lstStyle/>
          <a:p>
            <a:r>
              <a:rPr lang="en-US" smtClean="0"/>
              <a:t>The &lt;h:message&gt; and &lt;h:messages&gt; tags are used to display error messages when conversion or validation fails</a:t>
            </a:r>
          </a:p>
          <a:p>
            <a:r>
              <a:rPr lang="en-US" smtClean="0"/>
              <a:t>The &lt;h:message&gt; tag displays error message related to a specific input component</a:t>
            </a:r>
          </a:p>
          <a:p>
            <a:r>
              <a:rPr lang="en-US" smtClean="0"/>
              <a:t>The &lt;h:messages&gt; tag displays the error messages for the entire page</a:t>
            </a:r>
          </a:p>
        </p:txBody>
      </p:sp>
      <p:sp>
        <p:nvSpPr>
          <p:cNvPr id="4" name="Slide Number Placeholder 3"/>
          <p:cNvSpPr>
            <a:spLocks noGrp="1"/>
          </p:cNvSpPr>
          <p:nvPr>
            <p:ph type="sldNum" sz="quarter" idx="10"/>
          </p:nvPr>
        </p:nvSpPr>
        <p:spPr/>
        <p:txBody>
          <a:bodyPr/>
          <a:lstStyle/>
          <a:p>
            <a:pPr>
              <a:defRPr/>
            </a:pPr>
            <a:fld id="{07307BAA-4D18-47CD-9D17-0DA5D791F988}" type="slidenum">
              <a:rPr lang="en-US" smtClean="0"/>
              <a:pPr>
                <a:defRPr/>
              </a:pPr>
              <a:t>28</a:t>
            </a:fld>
            <a:endParaRPr lang="en-US"/>
          </a:p>
        </p:txBody>
      </p:sp>
    </p:spTree>
    <p:extLst>
      <p:ext uri="{BB962C8B-B14F-4D97-AF65-F5344CB8AC3E}">
        <p14:creationId xmlns:p14="http://schemas.microsoft.com/office/powerpoint/2010/main" val="2452049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3" name="Slide Number Placeholder 2"/>
          <p:cNvSpPr>
            <a:spLocks noGrp="1"/>
          </p:cNvSpPr>
          <p:nvPr>
            <p:ph type="sldNum" sz="quarter" idx="10"/>
          </p:nvPr>
        </p:nvSpPr>
        <p:spPr/>
        <p:txBody>
          <a:bodyPr/>
          <a:lstStyle/>
          <a:p>
            <a:pPr>
              <a:defRPr/>
            </a:pPr>
            <a:fld id="{430C4A95-DA71-40E2-A564-7366D9DAA627}" type="slidenum">
              <a:rPr lang="en-US" smtClean="0"/>
              <a:pPr>
                <a:defRPr/>
              </a:pPr>
              <a:t>29</a:t>
            </a:fld>
            <a:endParaRPr lang="en-US"/>
          </a:p>
        </p:txBody>
      </p:sp>
      <p:sp>
        <p:nvSpPr>
          <p:cNvPr id="4" name="Text Box 4"/>
          <p:cNvSpPr txBox="1">
            <a:spLocks noChangeArrowheads="1"/>
          </p:cNvSpPr>
          <p:nvPr/>
        </p:nvSpPr>
        <p:spPr bwMode="auto">
          <a:xfrm>
            <a:off x="438150" y="2444750"/>
            <a:ext cx="8305800" cy="19859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defRPr/>
            </a:pPr>
            <a:r>
              <a:rPr lang="en-US" sz="2500" i="0" dirty="0"/>
              <a:t>&lt;h:inputText id=“</a:t>
            </a:r>
            <a:r>
              <a:rPr lang="en-US" sz="2500" i="0" dirty="0" err="1"/>
              <a:t>custName</a:t>
            </a:r>
            <a:r>
              <a:rPr lang="en-US" sz="2500" i="0" dirty="0"/>
              <a:t>” value="#{loginBean.name}"&gt;</a:t>
            </a:r>
          </a:p>
          <a:p>
            <a:pPr>
              <a:defRPr/>
            </a:pPr>
            <a:r>
              <a:rPr lang="en-US" sz="2500" i="0" dirty="0"/>
              <a:t>	</a:t>
            </a:r>
            <a:r>
              <a:rPr lang="en-US" sz="2500" b="1" i="0" dirty="0"/>
              <a:t>&lt;f:validateLength minimum="4" maximum="8"/&gt;</a:t>
            </a:r>
          </a:p>
          <a:p>
            <a:pPr>
              <a:defRPr/>
            </a:pPr>
            <a:r>
              <a:rPr lang="en-US" sz="2500" i="0" dirty="0"/>
              <a:t> &lt;/h:inputText&gt;</a:t>
            </a:r>
          </a:p>
          <a:p>
            <a:pPr>
              <a:defRPr/>
            </a:pPr>
            <a:r>
              <a:rPr lang="en-US" sz="2500" i="0" dirty="0"/>
              <a:t>&lt;h:message for=“</a:t>
            </a:r>
            <a:r>
              <a:rPr lang="en-US" sz="2500" i="0" dirty="0" err="1"/>
              <a:t>custName</a:t>
            </a:r>
            <a:r>
              <a:rPr lang="en-US" sz="2500" i="0" dirty="0"/>
              <a:t>”/&gt;</a:t>
            </a:r>
          </a:p>
          <a:p>
            <a:pPr>
              <a:defRPr/>
            </a:pPr>
            <a:endParaRPr lang="en-US" sz="2500" i="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439" y="1751014"/>
            <a:ext cx="4032738"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98989"/>
            <a:ext cx="883040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a:cxnSpLocks noChangeShapeType="1"/>
          </p:cNvCxnSpPr>
          <p:nvPr/>
        </p:nvCxnSpPr>
        <p:spPr bwMode="auto">
          <a:xfrm rot="16200000" flipH="1">
            <a:off x="3716887" y="3900671"/>
            <a:ext cx="1392238" cy="439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1806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xit" presetSubtype="10" fill="hold" grpId="1" nodeType="clickEffect">
                                  <p:stCondLst>
                                    <p:cond delay="0"/>
                                  </p:stCondLst>
                                  <p:childTnLst>
                                    <p:animEffect transition="out" filter="blinds(horizontal)">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500" fill="hold"/>
                                        <p:tgtEl>
                                          <p:spTgt spid="1027"/>
                                        </p:tgtEl>
                                        <p:attrNameLst>
                                          <p:attrName>ppt_x</p:attrName>
                                        </p:attrNameLst>
                                      </p:cBhvr>
                                      <p:tavLst>
                                        <p:tav tm="0">
                                          <p:val>
                                            <p:strVal val="#ppt_x"/>
                                          </p:val>
                                        </p:tav>
                                        <p:tav tm="100000">
                                          <p:val>
                                            <p:strVal val="#ppt_x"/>
                                          </p:val>
                                        </p:tav>
                                      </p:tavLst>
                                    </p:anim>
                                    <p:anim calcmode="lin" valueType="num">
                                      <p:cBhvr additive="base">
                                        <p:cTn id="26"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9144000" cy="685800"/>
          </a:xfrm>
          <a:solidFill>
            <a:schemeClr val="accent4">
              <a:lumMod val="20000"/>
              <a:lumOff val="80000"/>
            </a:schemeClr>
          </a:solidFill>
        </p:spPr>
        <p:txBody>
          <a:bodyPr>
            <a:normAutofit fontScale="90000"/>
          </a:bodyPr>
          <a:lstStyle/>
          <a:p>
            <a:pPr>
              <a:defRPr/>
            </a:pPr>
            <a:r>
              <a:rPr lang="en-US" dirty="0" smtClean="0"/>
              <a:t>Data </a:t>
            </a:r>
            <a:r>
              <a:rPr lang="en-US" dirty="0" smtClean="0"/>
              <a:t>Conversion</a:t>
            </a:r>
            <a:endParaRPr lang="en-US" dirty="0"/>
          </a:p>
        </p:txBody>
      </p:sp>
      <p:sp>
        <p:nvSpPr>
          <p:cNvPr id="5123" name="Content Placeholder 5"/>
          <p:cNvSpPr>
            <a:spLocks noGrp="1"/>
          </p:cNvSpPr>
          <p:nvPr>
            <p:ph idx="1"/>
          </p:nvPr>
        </p:nvSpPr>
        <p:spPr>
          <a:xfrm>
            <a:off x="0" y="685800"/>
            <a:ext cx="9143999" cy="6172200"/>
          </a:xfrm>
        </p:spPr>
        <p:txBody>
          <a:bodyPr/>
          <a:lstStyle/>
          <a:p>
            <a:pPr algn="just"/>
            <a:r>
              <a:rPr lang="en-US" sz="2400" dirty="0" smtClean="0"/>
              <a:t>In a web application, you accept data from user in html form elements such as </a:t>
            </a:r>
            <a:r>
              <a:rPr lang="en-US" sz="2400" dirty="0" err="1" smtClean="0"/>
              <a:t>inputText</a:t>
            </a:r>
            <a:endParaRPr lang="en-US" sz="2400" dirty="0" smtClean="0"/>
          </a:p>
          <a:p>
            <a:pPr algn="just"/>
            <a:r>
              <a:rPr lang="en-US" sz="2400" dirty="0" smtClean="0"/>
              <a:t>When you send it to the server, what is its data type?</a:t>
            </a:r>
          </a:p>
          <a:p>
            <a:pPr algn="just"/>
            <a:r>
              <a:rPr lang="en-US" sz="2400" b="1" dirty="0" smtClean="0">
                <a:solidFill>
                  <a:srgbClr val="003399"/>
                </a:solidFill>
              </a:rPr>
              <a:t>String</a:t>
            </a:r>
          </a:p>
          <a:p>
            <a:pPr algn="just"/>
            <a:r>
              <a:rPr lang="en-US" sz="2400" dirty="0" smtClean="0"/>
              <a:t>Consider, user form contains fields for </a:t>
            </a:r>
            <a:r>
              <a:rPr lang="en-US" sz="2400" b="1" dirty="0" smtClean="0">
                <a:solidFill>
                  <a:srgbClr val="002060"/>
                </a:solidFill>
              </a:rPr>
              <a:t>name</a:t>
            </a:r>
            <a:r>
              <a:rPr lang="en-US" sz="2400" dirty="0" smtClean="0"/>
              <a:t>, </a:t>
            </a:r>
            <a:r>
              <a:rPr lang="en-US" sz="2400" b="1" dirty="0" smtClean="0">
                <a:solidFill>
                  <a:srgbClr val="A50021"/>
                </a:solidFill>
              </a:rPr>
              <a:t>age</a:t>
            </a:r>
            <a:r>
              <a:rPr lang="en-US" sz="2400" dirty="0" smtClean="0"/>
              <a:t>, </a:t>
            </a:r>
            <a:r>
              <a:rPr lang="en-US" sz="2400" b="1" dirty="0" smtClean="0">
                <a:solidFill>
                  <a:srgbClr val="003300"/>
                </a:solidFill>
              </a:rPr>
              <a:t>salary</a:t>
            </a:r>
            <a:r>
              <a:rPr lang="en-US" sz="2400" dirty="0" smtClean="0"/>
              <a:t> and </a:t>
            </a:r>
            <a:r>
              <a:rPr lang="en-US" sz="2400" b="1" dirty="0" err="1" smtClean="0">
                <a:solidFill>
                  <a:srgbClr val="FF0066"/>
                </a:solidFill>
              </a:rPr>
              <a:t>dateOfBirth</a:t>
            </a:r>
            <a:endParaRPr lang="en-US" sz="2400" b="1" dirty="0" smtClean="0">
              <a:solidFill>
                <a:srgbClr val="FF0066"/>
              </a:solidFill>
            </a:endParaRPr>
          </a:p>
          <a:p>
            <a:pPr algn="just"/>
            <a:r>
              <a:rPr lang="en-US" sz="2400" dirty="0" smtClean="0"/>
              <a:t>Managed bean for this form will have, </a:t>
            </a:r>
            <a:r>
              <a:rPr lang="en-US" sz="2400" b="1" dirty="0" smtClean="0">
                <a:solidFill>
                  <a:srgbClr val="002060"/>
                </a:solidFill>
              </a:rPr>
              <a:t>String</a:t>
            </a:r>
            <a:r>
              <a:rPr lang="en-US" sz="2400" dirty="0" smtClean="0"/>
              <a:t>, </a:t>
            </a:r>
            <a:r>
              <a:rPr lang="en-US" sz="2400" b="1" dirty="0" err="1" smtClean="0">
                <a:solidFill>
                  <a:srgbClr val="A50021"/>
                </a:solidFill>
              </a:rPr>
              <a:t>int</a:t>
            </a:r>
            <a:r>
              <a:rPr lang="en-US" sz="2400" dirty="0" smtClean="0"/>
              <a:t>, </a:t>
            </a:r>
            <a:r>
              <a:rPr lang="en-US" sz="2400" b="1" dirty="0" smtClean="0">
                <a:solidFill>
                  <a:srgbClr val="003300"/>
                </a:solidFill>
              </a:rPr>
              <a:t>double</a:t>
            </a:r>
            <a:r>
              <a:rPr lang="en-US" sz="2400" dirty="0" smtClean="0"/>
              <a:t> and </a:t>
            </a:r>
            <a:r>
              <a:rPr lang="en-US" sz="2400" b="1" dirty="0" smtClean="0">
                <a:solidFill>
                  <a:srgbClr val="FF0066"/>
                </a:solidFill>
              </a:rPr>
              <a:t>Date</a:t>
            </a:r>
            <a:r>
              <a:rPr lang="en-US" sz="2400" dirty="0" smtClean="0"/>
              <a:t> data types to store this data respectively</a:t>
            </a:r>
          </a:p>
          <a:p>
            <a:pPr algn="just"/>
            <a:r>
              <a:rPr lang="en-US" sz="2400" dirty="0" smtClean="0"/>
              <a:t>Normally, programmer has to convert the query parameters before setting up the data in Model / Managed Bean</a:t>
            </a:r>
          </a:p>
          <a:p>
            <a:pPr algn="just"/>
            <a:r>
              <a:rPr lang="en-US" sz="2400" dirty="0" smtClean="0"/>
              <a:t>This is repetitive task, and </a:t>
            </a:r>
            <a:r>
              <a:rPr lang="en-US" sz="2400" b="1" u="sng" dirty="0" smtClean="0"/>
              <a:t>JSF provides a mechanism to</a:t>
            </a:r>
            <a:r>
              <a:rPr lang="en-US" sz="2400" b="1" u="sng" dirty="0" smtClean="0">
                <a:solidFill>
                  <a:srgbClr val="002060"/>
                </a:solidFill>
              </a:rPr>
              <a:t> convert</a:t>
            </a:r>
            <a:r>
              <a:rPr lang="en-US" sz="2400" dirty="0" smtClean="0"/>
              <a:t> these String values to appropriate types in the managed bean</a:t>
            </a:r>
          </a:p>
        </p:txBody>
      </p:sp>
      <p:sp>
        <p:nvSpPr>
          <p:cNvPr id="4" name="Slide Number Placeholder 3"/>
          <p:cNvSpPr>
            <a:spLocks noGrp="1"/>
          </p:cNvSpPr>
          <p:nvPr>
            <p:ph type="sldNum" sz="quarter" idx="10"/>
          </p:nvPr>
        </p:nvSpPr>
        <p:spPr/>
        <p:txBody>
          <a:bodyPr/>
          <a:lstStyle/>
          <a:p>
            <a:pPr>
              <a:defRPr/>
            </a:pPr>
            <a:fld id="{826F0325-4CC5-4E89-92E5-BC5C236C239F}" type="slidenum">
              <a:rPr lang="en-US" smtClean="0"/>
              <a:pPr>
                <a:defRPr/>
              </a:pPr>
              <a:t>3</a:t>
            </a:fld>
            <a:endParaRPr lang="en-US"/>
          </a:p>
        </p:txBody>
      </p:sp>
    </p:spTree>
    <p:extLst>
      <p:ext uri="{BB962C8B-B14F-4D97-AF65-F5344CB8AC3E}">
        <p14:creationId xmlns:p14="http://schemas.microsoft.com/office/powerpoint/2010/main" val="4155013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blinds(horizontal)">
                                      <p:cBhvr>
                                        <p:cTn id="37"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6" descr="J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1" name="Rectangle 27"/>
          <p:cNvSpPr>
            <a:spLocks noGrp="1" noChangeArrowheads="1"/>
          </p:cNvSpPr>
          <p:nvPr>
            <p:ph type="ctrTitle"/>
          </p:nvPr>
        </p:nvSpPr>
        <p:spPr>
          <a:xfrm>
            <a:off x="414704" y="719139"/>
            <a:ext cx="7772400" cy="1470025"/>
          </a:xfrm>
        </p:spPr>
        <p:txBody>
          <a:bodyPr/>
          <a:lstStyle/>
          <a:p>
            <a:pPr eaLnBrk="1" hangingPunct="1">
              <a:defRPr/>
            </a:pPr>
            <a:r>
              <a:rPr lang="en-US" dirty="0" smtClean="0"/>
              <a:t>Data Table</a:t>
            </a:r>
          </a:p>
        </p:txBody>
      </p:sp>
      <p:sp>
        <p:nvSpPr>
          <p:cNvPr id="37892" name="Rectangle 28"/>
          <p:cNvSpPr>
            <a:spLocks noChangeArrowheads="1"/>
          </p:cNvSpPr>
          <p:nvPr/>
        </p:nvSpPr>
        <p:spPr bwMode="auto">
          <a:xfrm>
            <a:off x="0" y="6527800"/>
            <a:ext cx="9144000" cy="330200"/>
          </a:xfrm>
          <a:prstGeom prst="rect">
            <a:avLst/>
          </a:prstGeom>
          <a:solidFill>
            <a:srgbClr val="000000">
              <a:alpha val="6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73" name="Text Box 7"/>
          <p:cNvSpPr txBox="1">
            <a:spLocks noChangeArrowheads="1"/>
          </p:cNvSpPr>
          <p:nvPr/>
        </p:nvSpPr>
        <p:spPr bwMode="auto">
          <a:xfrm>
            <a:off x="351693" y="6553201"/>
            <a:ext cx="2558562"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i="0" dirty="0">
                <a:solidFill>
                  <a:srgbClr val="FFFFCC"/>
                </a:solidFill>
                <a:latin typeface="Arial" charset="0"/>
              </a:rPr>
              <a:t>ER/CORP/CRS/ED113/003</a:t>
            </a:r>
          </a:p>
        </p:txBody>
      </p:sp>
      <p:sp>
        <p:nvSpPr>
          <p:cNvPr id="57374" name="Text Box 8"/>
          <p:cNvSpPr txBox="1">
            <a:spLocks noChangeArrowheads="1"/>
          </p:cNvSpPr>
          <p:nvPr/>
        </p:nvSpPr>
        <p:spPr bwMode="auto">
          <a:xfrm>
            <a:off x="3074378" y="6553201"/>
            <a:ext cx="2077915"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i="0" dirty="0">
                <a:solidFill>
                  <a:srgbClr val="FFFFCC"/>
                </a:solidFill>
                <a:latin typeface="Arial" charset="0"/>
              </a:rPr>
              <a:t>Ver. No</a:t>
            </a:r>
            <a:r>
              <a:rPr lang="en-US" sz="1200" i="0">
                <a:solidFill>
                  <a:srgbClr val="FFFFCC"/>
                </a:solidFill>
                <a:latin typeface="Arial" charset="0"/>
              </a:rPr>
              <a:t>.: 1.0</a:t>
            </a:r>
            <a:endParaRPr lang="en-US" sz="1200" i="0" dirty="0">
              <a:solidFill>
                <a:srgbClr val="FFFFCC"/>
              </a:solidFill>
              <a:latin typeface="Arial" charset="0"/>
            </a:endParaRPr>
          </a:p>
        </p:txBody>
      </p:sp>
      <p:sp>
        <p:nvSpPr>
          <p:cNvPr id="11" name="Rectangle 6"/>
          <p:cNvSpPr>
            <a:spLocks noChangeArrowheads="1"/>
          </p:cNvSpPr>
          <p:nvPr/>
        </p:nvSpPr>
        <p:spPr bwMode="auto">
          <a:xfrm>
            <a:off x="6072554" y="6540501"/>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i="0">
                <a:solidFill>
                  <a:srgbClr val="FFFFCC"/>
                </a:solidFill>
                <a:latin typeface="Arial" charset="0"/>
              </a:rPr>
              <a:t>Copyright © 2008, Infosys Technologies Ltd.</a:t>
            </a:r>
          </a:p>
        </p:txBody>
      </p:sp>
      <p:sp>
        <p:nvSpPr>
          <p:cNvPr id="57376" name="Line 32"/>
          <p:cNvSpPr>
            <a:spLocks noChangeShapeType="1"/>
          </p:cNvSpPr>
          <p:nvPr/>
        </p:nvSpPr>
        <p:spPr bwMode="auto">
          <a:xfrm flipH="1" flipV="1">
            <a:off x="2379785" y="2946400"/>
            <a:ext cx="1359877" cy="7239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7" name="Line 33"/>
          <p:cNvSpPr>
            <a:spLocks noChangeShapeType="1"/>
          </p:cNvSpPr>
          <p:nvPr/>
        </p:nvSpPr>
        <p:spPr bwMode="auto">
          <a:xfrm rot="-1712662" flipH="1" flipV="1">
            <a:off x="5262197" y="3560763"/>
            <a:ext cx="1450731" cy="2921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8" name="Line 34"/>
          <p:cNvSpPr>
            <a:spLocks noChangeShapeType="1"/>
          </p:cNvSpPr>
          <p:nvPr/>
        </p:nvSpPr>
        <p:spPr bwMode="auto">
          <a:xfrm rot="-1712662" flipH="1" flipV="1">
            <a:off x="5439508" y="4532314"/>
            <a:ext cx="520212" cy="623887"/>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9" name="Line 35"/>
          <p:cNvSpPr>
            <a:spLocks noChangeShapeType="1"/>
          </p:cNvSpPr>
          <p:nvPr/>
        </p:nvSpPr>
        <p:spPr bwMode="auto">
          <a:xfrm rot="-3535167" flipH="1" flipV="1">
            <a:off x="2777454" y="4928150"/>
            <a:ext cx="1147762" cy="489438"/>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0" name="Line 36"/>
          <p:cNvSpPr>
            <a:spLocks noChangeShapeType="1"/>
          </p:cNvSpPr>
          <p:nvPr/>
        </p:nvSpPr>
        <p:spPr bwMode="auto">
          <a:xfrm rot="-3763481" flipH="1" flipV="1">
            <a:off x="2698750" y="3901098"/>
            <a:ext cx="793750" cy="833804"/>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1" name="Freeform 37"/>
          <p:cNvSpPr>
            <a:spLocks/>
          </p:cNvSpPr>
          <p:nvPr/>
        </p:nvSpPr>
        <p:spPr bwMode="auto">
          <a:xfrm>
            <a:off x="4847492" y="2401888"/>
            <a:ext cx="1359877" cy="1338262"/>
          </a:xfrm>
          <a:custGeom>
            <a:avLst/>
            <a:gdLst>
              <a:gd name="T0" fmla="*/ 0 w 928"/>
              <a:gd name="T1" fmla="*/ 2147483647 h 843"/>
              <a:gd name="T2" fmla="*/ 2147483647 w 928"/>
              <a:gd name="T3" fmla="*/ 2147483647 h 843"/>
              <a:gd name="T4" fmla="*/ 2147483647 w 928"/>
              <a:gd name="T5" fmla="*/ 2147483647 h 843"/>
              <a:gd name="T6" fmla="*/ 2147483647 w 928"/>
              <a:gd name="T7" fmla="*/ 2147483647 h 843"/>
              <a:gd name="T8" fmla="*/ 2147483647 w 928"/>
              <a:gd name="T9" fmla="*/ 2147483647 h 843"/>
              <a:gd name="T10" fmla="*/ 2147483647 w 928"/>
              <a:gd name="T11" fmla="*/ 2147483647 h 843"/>
              <a:gd name="T12" fmla="*/ 2147483647 w 928"/>
              <a:gd name="T13" fmla="*/ 2147483647 h 843"/>
              <a:gd name="T14" fmla="*/ 2147483647 w 928"/>
              <a:gd name="T15" fmla="*/ 2147483647 h 843"/>
              <a:gd name="T16" fmla="*/ 0 60000 65536"/>
              <a:gd name="T17" fmla="*/ 0 60000 65536"/>
              <a:gd name="T18" fmla="*/ 0 60000 65536"/>
              <a:gd name="T19" fmla="*/ 0 60000 65536"/>
              <a:gd name="T20" fmla="*/ 0 60000 65536"/>
              <a:gd name="T21" fmla="*/ 0 60000 65536"/>
              <a:gd name="T22" fmla="*/ 0 60000 65536"/>
              <a:gd name="T23" fmla="*/ 0 60000 65536"/>
              <a:gd name="T24" fmla="*/ 0 w 928"/>
              <a:gd name="T25" fmla="*/ 0 h 843"/>
              <a:gd name="T26" fmla="*/ 928 w 928"/>
              <a:gd name="T27" fmla="*/ 843 h 8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2" name="Freeform 38"/>
          <p:cNvSpPr>
            <a:spLocks/>
          </p:cNvSpPr>
          <p:nvPr/>
        </p:nvSpPr>
        <p:spPr bwMode="auto">
          <a:xfrm rot="513126">
            <a:off x="3143250" y="2584450"/>
            <a:ext cx="1170842" cy="552450"/>
          </a:xfrm>
          <a:custGeom>
            <a:avLst/>
            <a:gdLst>
              <a:gd name="T0" fmla="*/ 2147483647 w 935"/>
              <a:gd name="T1" fmla="*/ 0 h 364"/>
              <a:gd name="T2" fmla="*/ 2147483647 w 935"/>
              <a:gd name="T3" fmla="*/ 2147483647 h 364"/>
              <a:gd name="T4" fmla="*/ 2147483647 w 935"/>
              <a:gd name="T5" fmla="*/ 2147483647 h 364"/>
              <a:gd name="T6" fmla="*/ 2147483647 w 935"/>
              <a:gd name="T7" fmla="*/ 2147483647 h 364"/>
              <a:gd name="T8" fmla="*/ 2147483647 w 935"/>
              <a:gd name="T9" fmla="*/ 2147483647 h 364"/>
              <a:gd name="T10" fmla="*/ 0 60000 65536"/>
              <a:gd name="T11" fmla="*/ 0 60000 65536"/>
              <a:gd name="T12" fmla="*/ 0 60000 65536"/>
              <a:gd name="T13" fmla="*/ 0 60000 65536"/>
              <a:gd name="T14" fmla="*/ 0 60000 65536"/>
              <a:gd name="T15" fmla="*/ 0 w 935"/>
              <a:gd name="T16" fmla="*/ 0 h 364"/>
              <a:gd name="T17" fmla="*/ 935 w 935"/>
              <a:gd name="T18" fmla="*/ 364 h 364"/>
            </a:gdLst>
            <a:ahLst/>
            <a:cxnLst>
              <a:cxn ang="T10">
                <a:pos x="T0" y="T1"/>
              </a:cxn>
              <a:cxn ang="T11">
                <a:pos x="T2" y="T3"/>
              </a:cxn>
              <a:cxn ang="T12">
                <a:pos x="T4" y="T5"/>
              </a:cxn>
              <a:cxn ang="T13">
                <a:pos x="T6" y="T7"/>
              </a:cxn>
              <a:cxn ang="T14">
                <a:pos x="T8" y="T9"/>
              </a:cxn>
            </a:cxnLst>
            <a:rect l="T15" t="T16" r="T17" b="T18"/>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3" name="Freeform 39"/>
          <p:cNvSpPr>
            <a:spLocks/>
          </p:cNvSpPr>
          <p:nvPr/>
        </p:nvSpPr>
        <p:spPr bwMode="auto">
          <a:xfrm>
            <a:off x="3880338" y="5135563"/>
            <a:ext cx="674077" cy="385762"/>
          </a:xfrm>
          <a:custGeom>
            <a:avLst/>
            <a:gdLst>
              <a:gd name="T0" fmla="*/ 2147483647 w 644"/>
              <a:gd name="T1" fmla="*/ 2147483647 h 211"/>
              <a:gd name="T2" fmla="*/ 2147483647 w 644"/>
              <a:gd name="T3" fmla="*/ 2147483647 h 211"/>
              <a:gd name="T4" fmla="*/ 2147483647 w 644"/>
              <a:gd name="T5" fmla="*/ 2147483647 h 211"/>
              <a:gd name="T6" fmla="*/ 2147483647 w 644"/>
              <a:gd name="T7" fmla="*/ 2147483647 h 211"/>
              <a:gd name="T8" fmla="*/ 2147483647 w 644"/>
              <a:gd name="T9" fmla="*/ 2147483647 h 211"/>
              <a:gd name="T10" fmla="*/ 0 w 644"/>
              <a:gd name="T11" fmla="*/ 2147483647 h 211"/>
              <a:gd name="T12" fmla="*/ 0 60000 65536"/>
              <a:gd name="T13" fmla="*/ 0 60000 65536"/>
              <a:gd name="T14" fmla="*/ 0 60000 65536"/>
              <a:gd name="T15" fmla="*/ 0 60000 65536"/>
              <a:gd name="T16" fmla="*/ 0 60000 65536"/>
              <a:gd name="T17" fmla="*/ 0 60000 65536"/>
              <a:gd name="T18" fmla="*/ 0 w 644"/>
              <a:gd name="T19" fmla="*/ 0 h 211"/>
              <a:gd name="T20" fmla="*/ 644 w 644"/>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7904" name="Group 48"/>
          <p:cNvGrpSpPr>
            <a:grpSpLocks/>
          </p:cNvGrpSpPr>
          <p:nvPr/>
        </p:nvGrpSpPr>
        <p:grpSpPr bwMode="auto">
          <a:xfrm>
            <a:off x="7760677" y="241300"/>
            <a:ext cx="1034562" cy="414338"/>
            <a:chOff x="5296" y="152"/>
            <a:chExt cx="706" cy="261"/>
          </a:xfrm>
        </p:grpSpPr>
        <p:sp>
          <p:nvSpPr>
            <p:cNvPr id="37908" name="Freeform 41"/>
            <p:cNvSpPr>
              <a:spLocks noEditPoints="1"/>
            </p:cNvSpPr>
            <p:nvPr/>
          </p:nvSpPr>
          <p:spPr bwMode="auto">
            <a:xfrm>
              <a:off x="5959" y="152"/>
              <a:ext cx="43" cy="43"/>
            </a:xfrm>
            <a:custGeom>
              <a:avLst/>
              <a:gdLst>
                <a:gd name="T0" fmla="*/ 0 w 721"/>
                <a:gd name="T1" fmla="*/ 0 h 720"/>
                <a:gd name="T2" fmla="*/ 0 w 721"/>
                <a:gd name="T3" fmla="*/ 0 h 720"/>
                <a:gd name="T4" fmla="*/ 0 w 721"/>
                <a:gd name="T5" fmla="*/ 0 h 720"/>
                <a:gd name="T6" fmla="*/ 0 w 721"/>
                <a:gd name="T7" fmla="*/ 0 h 720"/>
                <a:gd name="T8" fmla="*/ 0 w 721"/>
                <a:gd name="T9" fmla="*/ 0 h 720"/>
                <a:gd name="T10" fmla="*/ 0 w 721"/>
                <a:gd name="T11" fmla="*/ 0 h 720"/>
                <a:gd name="T12" fmla="*/ 0 w 721"/>
                <a:gd name="T13" fmla="*/ 0 h 720"/>
                <a:gd name="T14" fmla="*/ 0 w 721"/>
                <a:gd name="T15" fmla="*/ 0 h 720"/>
                <a:gd name="T16" fmla="*/ 0 w 721"/>
                <a:gd name="T17" fmla="*/ 0 h 720"/>
                <a:gd name="T18" fmla="*/ 0 w 721"/>
                <a:gd name="T19" fmla="*/ 0 h 720"/>
                <a:gd name="T20" fmla="*/ 0 w 721"/>
                <a:gd name="T21" fmla="*/ 0 h 720"/>
                <a:gd name="T22" fmla="*/ 0 w 721"/>
                <a:gd name="T23" fmla="*/ 0 h 720"/>
                <a:gd name="T24" fmla="*/ 0 w 721"/>
                <a:gd name="T25" fmla="*/ 0 h 720"/>
                <a:gd name="T26" fmla="*/ 0 w 721"/>
                <a:gd name="T27" fmla="*/ 0 h 720"/>
                <a:gd name="T28" fmla="*/ 0 w 721"/>
                <a:gd name="T29" fmla="*/ 0 h 720"/>
                <a:gd name="T30" fmla="*/ 0 w 721"/>
                <a:gd name="T31" fmla="*/ 0 h 720"/>
                <a:gd name="T32" fmla="*/ 0 w 721"/>
                <a:gd name="T33" fmla="*/ 0 h 720"/>
                <a:gd name="T34" fmla="*/ 0 w 721"/>
                <a:gd name="T35" fmla="*/ 0 h 720"/>
                <a:gd name="T36" fmla="*/ 0 w 721"/>
                <a:gd name="T37" fmla="*/ 0 h 720"/>
                <a:gd name="T38" fmla="*/ 0 w 721"/>
                <a:gd name="T39" fmla="*/ 0 h 720"/>
                <a:gd name="T40" fmla="*/ 0 w 721"/>
                <a:gd name="T41" fmla="*/ 0 h 720"/>
                <a:gd name="T42" fmla="*/ 0 w 721"/>
                <a:gd name="T43" fmla="*/ 0 h 720"/>
                <a:gd name="T44" fmla="*/ 0 w 721"/>
                <a:gd name="T45" fmla="*/ 0 h 720"/>
                <a:gd name="T46" fmla="*/ 0 w 721"/>
                <a:gd name="T47" fmla="*/ 0 h 720"/>
                <a:gd name="T48" fmla="*/ 0 w 721"/>
                <a:gd name="T49" fmla="*/ 0 h 720"/>
                <a:gd name="T50" fmla="*/ 0 w 721"/>
                <a:gd name="T51" fmla="*/ 0 h 720"/>
                <a:gd name="T52" fmla="*/ 0 w 721"/>
                <a:gd name="T53" fmla="*/ 0 h 720"/>
                <a:gd name="T54" fmla="*/ 0 w 721"/>
                <a:gd name="T55" fmla="*/ 0 h 720"/>
                <a:gd name="T56" fmla="*/ 0 w 721"/>
                <a:gd name="T57" fmla="*/ 0 h 720"/>
                <a:gd name="T58" fmla="*/ 0 w 721"/>
                <a:gd name="T59" fmla="*/ 0 h 720"/>
                <a:gd name="T60" fmla="*/ 0 w 721"/>
                <a:gd name="T61" fmla="*/ 0 h 720"/>
                <a:gd name="T62" fmla="*/ 0 w 721"/>
                <a:gd name="T63" fmla="*/ 0 h 720"/>
                <a:gd name="T64" fmla="*/ 0 w 721"/>
                <a:gd name="T65" fmla="*/ 0 h 720"/>
                <a:gd name="T66" fmla="*/ 0 w 721"/>
                <a:gd name="T67" fmla="*/ 0 h 720"/>
                <a:gd name="T68" fmla="*/ 0 w 721"/>
                <a:gd name="T69" fmla="*/ 0 h 720"/>
                <a:gd name="T70" fmla="*/ 0 w 721"/>
                <a:gd name="T71" fmla="*/ 0 h 720"/>
                <a:gd name="T72" fmla="*/ 0 w 721"/>
                <a:gd name="T73" fmla="*/ 0 h 720"/>
                <a:gd name="T74" fmla="*/ 0 w 721"/>
                <a:gd name="T75" fmla="*/ 0 h 720"/>
                <a:gd name="T76" fmla="*/ 0 w 721"/>
                <a:gd name="T77" fmla="*/ 0 h 720"/>
                <a:gd name="T78" fmla="*/ 0 w 721"/>
                <a:gd name="T79" fmla="*/ 0 h 720"/>
                <a:gd name="T80" fmla="*/ 0 w 721"/>
                <a:gd name="T81" fmla="*/ 0 h 720"/>
                <a:gd name="T82" fmla="*/ 0 w 721"/>
                <a:gd name="T83" fmla="*/ 0 h 720"/>
                <a:gd name="T84" fmla="*/ 0 w 721"/>
                <a:gd name="T85" fmla="*/ 0 h 720"/>
                <a:gd name="T86" fmla="*/ 0 w 721"/>
                <a:gd name="T87" fmla="*/ 0 h 720"/>
                <a:gd name="T88" fmla="*/ 0 w 721"/>
                <a:gd name="T89" fmla="*/ 0 h 720"/>
                <a:gd name="T90" fmla="*/ 0 w 721"/>
                <a:gd name="T91" fmla="*/ 0 h 720"/>
                <a:gd name="T92" fmla="*/ 0 w 721"/>
                <a:gd name="T93" fmla="*/ 0 h 720"/>
                <a:gd name="T94" fmla="*/ 0 w 721"/>
                <a:gd name="T95" fmla="*/ 0 h 720"/>
                <a:gd name="T96" fmla="*/ 0 w 721"/>
                <a:gd name="T97" fmla="*/ 0 h 720"/>
                <a:gd name="T98" fmla="*/ 0 w 721"/>
                <a:gd name="T99" fmla="*/ 0 h 720"/>
                <a:gd name="T100" fmla="*/ 0 w 721"/>
                <a:gd name="T101" fmla="*/ 0 h 720"/>
                <a:gd name="T102" fmla="*/ 0 w 721"/>
                <a:gd name="T103" fmla="*/ 0 h 720"/>
                <a:gd name="T104" fmla="*/ 0 w 721"/>
                <a:gd name="T105" fmla="*/ 0 h 720"/>
                <a:gd name="T106" fmla="*/ 0 w 721"/>
                <a:gd name="T107" fmla="*/ 0 h 7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1"/>
                <a:gd name="T163" fmla="*/ 0 h 720"/>
                <a:gd name="T164" fmla="*/ 721 w 721"/>
                <a:gd name="T165" fmla="*/ 720 h 7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9" name="Freeform 42"/>
            <p:cNvSpPr>
              <a:spLocks/>
            </p:cNvSpPr>
            <p:nvPr/>
          </p:nvSpPr>
          <p:spPr bwMode="auto">
            <a:xfrm>
              <a:off x="5296" y="157"/>
              <a:ext cx="25" cy="210"/>
            </a:xfrm>
            <a:custGeom>
              <a:avLst/>
              <a:gdLst>
                <a:gd name="T0" fmla="*/ 0 w 426"/>
                <a:gd name="T1" fmla="*/ 0 h 3541"/>
                <a:gd name="T2" fmla="*/ 0 w 426"/>
                <a:gd name="T3" fmla="*/ 0 h 3541"/>
                <a:gd name="T4" fmla="*/ 0 w 426"/>
                <a:gd name="T5" fmla="*/ 0 h 3541"/>
                <a:gd name="T6" fmla="*/ 0 w 426"/>
                <a:gd name="T7" fmla="*/ 0 h 3541"/>
                <a:gd name="T8" fmla="*/ 0 w 426"/>
                <a:gd name="T9" fmla="*/ 0 h 3541"/>
                <a:gd name="T10" fmla="*/ 0 w 426"/>
                <a:gd name="T11" fmla="*/ 0 h 3541"/>
                <a:gd name="T12" fmla="*/ 0 w 426"/>
                <a:gd name="T13" fmla="*/ 0 h 3541"/>
                <a:gd name="T14" fmla="*/ 0 w 426"/>
                <a:gd name="T15" fmla="*/ 0 h 3541"/>
                <a:gd name="T16" fmla="*/ 0 w 426"/>
                <a:gd name="T17" fmla="*/ 0 h 3541"/>
                <a:gd name="T18" fmla="*/ 0 w 426"/>
                <a:gd name="T19" fmla="*/ 0 h 3541"/>
                <a:gd name="T20" fmla="*/ 0 w 426"/>
                <a:gd name="T21" fmla="*/ 0 h 3541"/>
                <a:gd name="T22" fmla="*/ 0 w 426"/>
                <a:gd name="T23" fmla="*/ 0 h 3541"/>
                <a:gd name="T24" fmla="*/ 0 w 426"/>
                <a:gd name="T25" fmla="*/ 0 h 35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6"/>
                <a:gd name="T40" fmla="*/ 0 h 3541"/>
                <a:gd name="T41" fmla="*/ 426 w 426"/>
                <a:gd name="T42" fmla="*/ 3541 h 35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0" name="Freeform 43"/>
            <p:cNvSpPr>
              <a:spLocks noEditPoints="1"/>
            </p:cNvSpPr>
            <p:nvPr/>
          </p:nvSpPr>
          <p:spPr bwMode="auto">
            <a:xfrm>
              <a:off x="5467" y="157"/>
              <a:ext cx="487" cy="256"/>
            </a:xfrm>
            <a:custGeom>
              <a:avLst/>
              <a:gdLst>
                <a:gd name="T0" fmla="*/ 0 w 8214"/>
                <a:gd name="T1" fmla="*/ 0 h 4317"/>
                <a:gd name="T2" fmla="*/ 0 w 8214"/>
                <a:gd name="T3" fmla="*/ 0 h 4317"/>
                <a:gd name="T4" fmla="*/ 0 w 8214"/>
                <a:gd name="T5" fmla="*/ 0 h 4317"/>
                <a:gd name="T6" fmla="*/ 0 w 8214"/>
                <a:gd name="T7" fmla="*/ 0 h 4317"/>
                <a:gd name="T8" fmla="*/ 0 w 8214"/>
                <a:gd name="T9" fmla="*/ 0 h 4317"/>
                <a:gd name="T10" fmla="*/ 0 w 8214"/>
                <a:gd name="T11" fmla="*/ 0 h 4317"/>
                <a:gd name="T12" fmla="*/ 0 w 8214"/>
                <a:gd name="T13" fmla="*/ 0 h 4317"/>
                <a:gd name="T14" fmla="*/ 0 w 8214"/>
                <a:gd name="T15" fmla="*/ 0 h 4317"/>
                <a:gd name="T16" fmla="*/ 0 w 8214"/>
                <a:gd name="T17" fmla="*/ 0 h 4317"/>
                <a:gd name="T18" fmla="*/ 0 w 8214"/>
                <a:gd name="T19" fmla="*/ 0 h 4317"/>
                <a:gd name="T20" fmla="*/ 0 w 8214"/>
                <a:gd name="T21" fmla="*/ 0 h 4317"/>
                <a:gd name="T22" fmla="*/ 0 w 8214"/>
                <a:gd name="T23" fmla="*/ 0 h 4317"/>
                <a:gd name="T24" fmla="*/ 0 w 8214"/>
                <a:gd name="T25" fmla="*/ 0 h 4317"/>
                <a:gd name="T26" fmla="*/ 0 w 8214"/>
                <a:gd name="T27" fmla="*/ 0 h 4317"/>
                <a:gd name="T28" fmla="*/ 0 w 8214"/>
                <a:gd name="T29" fmla="*/ 0 h 4317"/>
                <a:gd name="T30" fmla="*/ 0 w 8214"/>
                <a:gd name="T31" fmla="*/ 0 h 4317"/>
                <a:gd name="T32" fmla="*/ 0 w 8214"/>
                <a:gd name="T33" fmla="*/ 0 h 4317"/>
                <a:gd name="T34" fmla="*/ 0 w 8214"/>
                <a:gd name="T35" fmla="*/ 0 h 4317"/>
                <a:gd name="T36" fmla="*/ 0 w 8214"/>
                <a:gd name="T37" fmla="*/ 0 h 4317"/>
                <a:gd name="T38" fmla="*/ 0 w 8214"/>
                <a:gd name="T39" fmla="*/ 0 h 4317"/>
                <a:gd name="T40" fmla="*/ 0 w 8214"/>
                <a:gd name="T41" fmla="*/ 0 h 4317"/>
                <a:gd name="T42" fmla="*/ 0 w 8214"/>
                <a:gd name="T43" fmla="*/ 0 h 4317"/>
                <a:gd name="T44" fmla="*/ 0 w 8214"/>
                <a:gd name="T45" fmla="*/ 0 h 4317"/>
                <a:gd name="T46" fmla="*/ 0 w 8214"/>
                <a:gd name="T47" fmla="*/ 0 h 4317"/>
                <a:gd name="T48" fmla="*/ 0 w 8214"/>
                <a:gd name="T49" fmla="*/ 0 h 4317"/>
                <a:gd name="T50" fmla="*/ 0 w 8214"/>
                <a:gd name="T51" fmla="*/ 0 h 4317"/>
                <a:gd name="T52" fmla="*/ 0 w 8214"/>
                <a:gd name="T53" fmla="*/ 0 h 4317"/>
                <a:gd name="T54" fmla="*/ 0 w 8214"/>
                <a:gd name="T55" fmla="*/ 0 h 4317"/>
                <a:gd name="T56" fmla="*/ 0 w 8214"/>
                <a:gd name="T57" fmla="*/ 0 h 4317"/>
                <a:gd name="T58" fmla="*/ 0 w 8214"/>
                <a:gd name="T59" fmla="*/ 0 h 4317"/>
                <a:gd name="T60" fmla="*/ 0 w 8214"/>
                <a:gd name="T61" fmla="*/ 0 h 4317"/>
                <a:gd name="T62" fmla="*/ 0 w 8214"/>
                <a:gd name="T63" fmla="*/ 0 h 4317"/>
                <a:gd name="T64" fmla="*/ 0 w 8214"/>
                <a:gd name="T65" fmla="*/ 0 h 4317"/>
                <a:gd name="T66" fmla="*/ 0 w 8214"/>
                <a:gd name="T67" fmla="*/ 0 h 4317"/>
                <a:gd name="T68" fmla="*/ 0 w 8214"/>
                <a:gd name="T69" fmla="*/ 0 h 4317"/>
                <a:gd name="T70" fmla="*/ 0 w 8214"/>
                <a:gd name="T71" fmla="*/ 0 h 4317"/>
                <a:gd name="T72" fmla="*/ 0 w 8214"/>
                <a:gd name="T73" fmla="*/ 0 h 4317"/>
                <a:gd name="T74" fmla="*/ 0 w 8214"/>
                <a:gd name="T75" fmla="*/ 0 h 4317"/>
                <a:gd name="T76" fmla="*/ 0 w 8214"/>
                <a:gd name="T77" fmla="*/ 0 h 4317"/>
                <a:gd name="T78" fmla="*/ 0 w 8214"/>
                <a:gd name="T79" fmla="*/ 0 h 4317"/>
                <a:gd name="T80" fmla="*/ 0 w 8214"/>
                <a:gd name="T81" fmla="*/ 0 h 4317"/>
                <a:gd name="T82" fmla="*/ 0 w 8214"/>
                <a:gd name="T83" fmla="*/ 0 h 4317"/>
                <a:gd name="T84" fmla="*/ 0 w 8214"/>
                <a:gd name="T85" fmla="*/ 0 h 4317"/>
                <a:gd name="T86" fmla="*/ 0 w 8214"/>
                <a:gd name="T87" fmla="*/ 0 h 4317"/>
                <a:gd name="T88" fmla="*/ 0 w 8214"/>
                <a:gd name="T89" fmla="*/ 0 h 4317"/>
                <a:gd name="T90" fmla="*/ 0 w 8214"/>
                <a:gd name="T91" fmla="*/ 0 h 4317"/>
                <a:gd name="T92" fmla="*/ 0 w 8214"/>
                <a:gd name="T93" fmla="*/ 0 h 4317"/>
                <a:gd name="T94" fmla="*/ 0 w 8214"/>
                <a:gd name="T95" fmla="*/ 0 h 4317"/>
                <a:gd name="T96" fmla="*/ 0 w 8214"/>
                <a:gd name="T97" fmla="*/ 0 h 4317"/>
                <a:gd name="T98" fmla="*/ 0 w 8214"/>
                <a:gd name="T99" fmla="*/ 0 h 4317"/>
                <a:gd name="T100" fmla="*/ 0 w 8214"/>
                <a:gd name="T101" fmla="*/ 0 h 4317"/>
                <a:gd name="T102" fmla="*/ 0 w 8214"/>
                <a:gd name="T103" fmla="*/ 0 h 4317"/>
                <a:gd name="T104" fmla="*/ 0 w 8214"/>
                <a:gd name="T105" fmla="*/ 0 h 4317"/>
                <a:gd name="T106" fmla="*/ 0 w 8214"/>
                <a:gd name="T107" fmla="*/ 0 h 4317"/>
                <a:gd name="T108" fmla="*/ 0 w 8214"/>
                <a:gd name="T109" fmla="*/ 0 h 4317"/>
                <a:gd name="T110" fmla="*/ 0 w 8214"/>
                <a:gd name="T111" fmla="*/ 0 h 4317"/>
                <a:gd name="T112" fmla="*/ 0 w 8214"/>
                <a:gd name="T113" fmla="*/ 0 h 4317"/>
                <a:gd name="T114" fmla="*/ 0 w 8214"/>
                <a:gd name="T115" fmla="*/ 0 h 4317"/>
                <a:gd name="T116" fmla="*/ 0 w 8214"/>
                <a:gd name="T117" fmla="*/ 0 h 4317"/>
                <a:gd name="T118" fmla="*/ 0 w 8214"/>
                <a:gd name="T119" fmla="*/ 0 h 4317"/>
                <a:gd name="T120" fmla="*/ 0 w 8214"/>
                <a:gd name="T121" fmla="*/ 0 h 4317"/>
                <a:gd name="T122" fmla="*/ 0 w 8214"/>
                <a:gd name="T123" fmla="*/ 0 h 43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214"/>
                <a:gd name="T187" fmla="*/ 0 h 4317"/>
                <a:gd name="T188" fmla="*/ 8214 w 8214"/>
                <a:gd name="T189" fmla="*/ 4317 h 43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1" name="Freeform 44"/>
            <p:cNvSpPr>
              <a:spLocks/>
            </p:cNvSpPr>
            <p:nvPr/>
          </p:nvSpPr>
          <p:spPr bwMode="auto">
            <a:xfrm>
              <a:off x="5346" y="205"/>
              <a:ext cx="117" cy="162"/>
            </a:xfrm>
            <a:custGeom>
              <a:avLst/>
              <a:gdLst>
                <a:gd name="T0" fmla="*/ 0 w 1975"/>
                <a:gd name="T1" fmla="*/ 0 h 2747"/>
                <a:gd name="T2" fmla="*/ 0 w 1975"/>
                <a:gd name="T3" fmla="*/ 0 h 2747"/>
                <a:gd name="T4" fmla="*/ 0 w 1975"/>
                <a:gd name="T5" fmla="*/ 0 h 2747"/>
                <a:gd name="T6" fmla="*/ 0 w 1975"/>
                <a:gd name="T7" fmla="*/ 0 h 2747"/>
                <a:gd name="T8" fmla="*/ 0 w 1975"/>
                <a:gd name="T9" fmla="*/ 0 h 2747"/>
                <a:gd name="T10" fmla="*/ 0 w 1975"/>
                <a:gd name="T11" fmla="*/ 0 h 2747"/>
                <a:gd name="T12" fmla="*/ 0 w 1975"/>
                <a:gd name="T13" fmla="*/ 0 h 2747"/>
                <a:gd name="T14" fmla="*/ 0 w 1975"/>
                <a:gd name="T15" fmla="*/ 0 h 2747"/>
                <a:gd name="T16" fmla="*/ 0 w 1975"/>
                <a:gd name="T17" fmla="*/ 0 h 2747"/>
                <a:gd name="T18" fmla="*/ 0 w 1975"/>
                <a:gd name="T19" fmla="*/ 0 h 2747"/>
                <a:gd name="T20" fmla="*/ 0 w 1975"/>
                <a:gd name="T21" fmla="*/ 0 h 2747"/>
                <a:gd name="T22" fmla="*/ 0 w 1975"/>
                <a:gd name="T23" fmla="*/ 0 h 2747"/>
                <a:gd name="T24" fmla="*/ 0 w 1975"/>
                <a:gd name="T25" fmla="*/ 0 h 2747"/>
                <a:gd name="T26" fmla="*/ 0 w 1975"/>
                <a:gd name="T27" fmla="*/ 0 h 2747"/>
                <a:gd name="T28" fmla="*/ 0 w 1975"/>
                <a:gd name="T29" fmla="*/ 0 h 2747"/>
                <a:gd name="T30" fmla="*/ 0 w 1975"/>
                <a:gd name="T31" fmla="*/ 0 h 2747"/>
                <a:gd name="T32" fmla="*/ 0 w 1975"/>
                <a:gd name="T33" fmla="*/ 0 h 2747"/>
                <a:gd name="T34" fmla="*/ 0 w 1975"/>
                <a:gd name="T35" fmla="*/ 0 h 2747"/>
                <a:gd name="T36" fmla="*/ 0 w 1975"/>
                <a:gd name="T37" fmla="*/ 0 h 2747"/>
                <a:gd name="T38" fmla="*/ 0 w 1975"/>
                <a:gd name="T39" fmla="*/ 0 h 2747"/>
                <a:gd name="T40" fmla="*/ 0 w 1975"/>
                <a:gd name="T41" fmla="*/ 0 h 2747"/>
                <a:gd name="T42" fmla="*/ 0 w 1975"/>
                <a:gd name="T43" fmla="*/ 0 h 2747"/>
                <a:gd name="T44" fmla="*/ 0 w 1975"/>
                <a:gd name="T45" fmla="*/ 0 h 2747"/>
                <a:gd name="T46" fmla="*/ 0 w 1975"/>
                <a:gd name="T47" fmla="*/ 0 h 2747"/>
                <a:gd name="T48" fmla="*/ 0 w 1975"/>
                <a:gd name="T49" fmla="*/ 0 h 2747"/>
                <a:gd name="T50" fmla="*/ 0 w 1975"/>
                <a:gd name="T51" fmla="*/ 0 h 2747"/>
                <a:gd name="T52" fmla="*/ 0 w 1975"/>
                <a:gd name="T53" fmla="*/ 0 h 2747"/>
                <a:gd name="T54" fmla="*/ 0 w 1975"/>
                <a:gd name="T55" fmla="*/ 0 h 2747"/>
                <a:gd name="T56" fmla="*/ 0 w 1975"/>
                <a:gd name="T57" fmla="*/ 0 h 2747"/>
                <a:gd name="T58" fmla="*/ 0 w 1975"/>
                <a:gd name="T59" fmla="*/ 0 h 2747"/>
                <a:gd name="T60" fmla="*/ 0 w 1975"/>
                <a:gd name="T61" fmla="*/ 0 h 2747"/>
                <a:gd name="T62" fmla="*/ 0 w 1975"/>
                <a:gd name="T63" fmla="*/ 0 h 2747"/>
                <a:gd name="T64" fmla="*/ 0 w 1975"/>
                <a:gd name="T65" fmla="*/ 0 h 2747"/>
                <a:gd name="T66" fmla="*/ 0 w 1975"/>
                <a:gd name="T67" fmla="*/ 0 h 2747"/>
                <a:gd name="T68" fmla="*/ 0 w 1975"/>
                <a:gd name="T69" fmla="*/ 0 h 2747"/>
                <a:gd name="T70" fmla="*/ 0 w 1975"/>
                <a:gd name="T71" fmla="*/ 0 h 2747"/>
                <a:gd name="T72" fmla="*/ 0 w 1975"/>
                <a:gd name="T73" fmla="*/ 0 h 2747"/>
                <a:gd name="T74" fmla="*/ 0 w 1975"/>
                <a:gd name="T75" fmla="*/ 0 h 2747"/>
                <a:gd name="T76" fmla="*/ 0 w 1975"/>
                <a:gd name="T77" fmla="*/ 0 h 2747"/>
                <a:gd name="T78" fmla="*/ 0 w 1975"/>
                <a:gd name="T79" fmla="*/ 0 h 2747"/>
                <a:gd name="T80" fmla="*/ 0 w 1975"/>
                <a:gd name="T81" fmla="*/ 0 h 2747"/>
                <a:gd name="T82" fmla="*/ 0 w 1975"/>
                <a:gd name="T83" fmla="*/ 0 h 2747"/>
                <a:gd name="T84" fmla="*/ 0 w 1975"/>
                <a:gd name="T85" fmla="*/ 0 h 2747"/>
                <a:gd name="T86" fmla="*/ 0 w 1975"/>
                <a:gd name="T87" fmla="*/ 0 h 2747"/>
                <a:gd name="T88" fmla="*/ 0 w 1975"/>
                <a:gd name="T89" fmla="*/ 0 h 2747"/>
                <a:gd name="T90" fmla="*/ 0 w 1975"/>
                <a:gd name="T91" fmla="*/ 0 h 2747"/>
                <a:gd name="T92" fmla="*/ 0 w 1975"/>
                <a:gd name="T93" fmla="*/ 0 h 2747"/>
                <a:gd name="T94" fmla="*/ 0 w 1975"/>
                <a:gd name="T95" fmla="*/ 0 h 2747"/>
                <a:gd name="T96" fmla="*/ 0 w 1975"/>
                <a:gd name="T97" fmla="*/ 0 h 27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75"/>
                <a:gd name="T148" fmla="*/ 0 h 2747"/>
                <a:gd name="T149" fmla="*/ 1975 w 1975"/>
                <a:gd name="T150" fmla="*/ 2747 h 27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389" name="Text Box 45"/>
          <p:cNvSpPr txBox="1">
            <a:spLocks noChangeArrowheads="1"/>
          </p:cNvSpPr>
          <p:nvPr/>
        </p:nvSpPr>
        <p:spPr bwMode="auto">
          <a:xfrm>
            <a:off x="211015" y="76201"/>
            <a:ext cx="635390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1600" b="1" i="0">
                <a:solidFill>
                  <a:srgbClr val="FF9900"/>
                </a:solidFill>
              </a:rPr>
              <a:t>Education and Research</a:t>
            </a:r>
            <a:r>
              <a:rPr lang="en-US" sz="1600" b="1" i="0">
                <a:solidFill>
                  <a:srgbClr val="66CCFF"/>
                </a:solidFill>
              </a:rPr>
              <a:t> </a:t>
            </a:r>
          </a:p>
          <a:p>
            <a:pPr eaLnBrk="1" hangingPunct="1"/>
            <a:r>
              <a:rPr lang="en-US" sz="1200">
                <a:solidFill>
                  <a:srgbClr val="FFFF66"/>
                </a:solidFill>
              </a:rPr>
              <a:t>We enable you to leverage knowledge anytime, anywhere!</a:t>
            </a:r>
          </a:p>
        </p:txBody>
      </p:sp>
      <p:sp>
        <p:nvSpPr>
          <p:cNvPr id="37906" name="Text Box 46"/>
          <p:cNvSpPr txBox="1">
            <a:spLocks noChangeArrowheads="1"/>
          </p:cNvSpPr>
          <p:nvPr/>
        </p:nvSpPr>
        <p:spPr bwMode="auto">
          <a:xfrm>
            <a:off x="433754" y="2413001"/>
            <a:ext cx="484163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spcBef>
                <a:spcPct val="50000"/>
              </a:spcBef>
            </a:pPr>
            <a:endParaRPr lang="en-US"/>
          </a:p>
        </p:txBody>
      </p:sp>
      <p:sp>
        <p:nvSpPr>
          <p:cNvPr id="24" name="TextBox 23"/>
          <p:cNvSpPr txBox="1"/>
          <p:nvPr/>
        </p:nvSpPr>
        <p:spPr>
          <a:xfrm>
            <a:off x="5092212" y="6581776"/>
            <a:ext cx="1113692" cy="276225"/>
          </a:xfrm>
          <a:prstGeom prst="rect">
            <a:avLst/>
          </a:prstGeom>
          <a:noFill/>
        </p:spPr>
        <p:txBody>
          <a:bodyPr>
            <a:spAutoFit/>
          </a:bodyPr>
          <a:lstStyle/>
          <a:p>
            <a:pPr>
              <a:defRPr/>
            </a:pPr>
            <a:r>
              <a:rPr lang="en-US" sz="1200" i="0" dirty="0">
                <a:solidFill>
                  <a:schemeClr val="accent3"/>
                </a:solidFill>
                <a:latin typeface="Arial" charset="0"/>
              </a:rPr>
              <a:t>Confidential</a:t>
            </a:r>
          </a:p>
        </p:txBody>
      </p:sp>
    </p:spTree>
    <p:extLst>
      <p:ext uri="{BB962C8B-B14F-4D97-AF65-F5344CB8AC3E}">
        <p14:creationId xmlns:p14="http://schemas.microsoft.com/office/powerpoint/2010/main" val="341836314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wipe(down)">
                                      <p:cBhvr>
                                        <p:cTn id="7" dur="3000"/>
                                        <p:tgtEl>
                                          <p:spTgt spid="57376"/>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57378"/>
                                        </p:tgtEl>
                                        <p:attrNameLst>
                                          <p:attrName>style.visibility</p:attrName>
                                        </p:attrNameLst>
                                      </p:cBhvr>
                                      <p:to>
                                        <p:strVal val="visible"/>
                                      </p:to>
                                    </p:set>
                                    <p:animEffect transition="in" filter="wipe(up)">
                                      <p:cBhvr>
                                        <p:cTn id="10" dur="3000"/>
                                        <p:tgtEl>
                                          <p:spTgt spid="57378"/>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57382"/>
                                        </p:tgtEl>
                                        <p:attrNameLst>
                                          <p:attrName>style.visibility</p:attrName>
                                        </p:attrNameLst>
                                      </p:cBhvr>
                                      <p:to>
                                        <p:strVal val="visible"/>
                                      </p:to>
                                    </p:set>
                                    <p:animEffect transition="in" filter="wipe(right)">
                                      <p:cBhvr>
                                        <p:cTn id="13" dur="5000"/>
                                        <p:tgtEl>
                                          <p:spTgt spid="57382"/>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57377"/>
                                        </p:tgtEl>
                                        <p:attrNameLst>
                                          <p:attrName>style.visibility</p:attrName>
                                        </p:attrNameLst>
                                      </p:cBhvr>
                                      <p:to>
                                        <p:strVal val="visible"/>
                                      </p:to>
                                    </p:set>
                                    <p:animEffect transition="in" filter="wipe(down)">
                                      <p:cBhvr>
                                        <p:cTn id="16" dur="3000"/>
                                        <p:tgtEl>
                                          <p:spTgt spid="57377"/>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57383"/>
                                        </p:tgtEl>
                                        <p:attrNameLst>
                                          <p:attrName>style.visibility</p:attrName>
                                        </p:attrNameLst>
                                      </p:cBhvr>
                                      <p:to>
                                        <p:strVal val="visible"/>
                                      </p:to>
                                    </p:set>
                                    <p:animEffect transition="in" filter="wipe(right)">
                                      <p:cBhvr>
                                        <p:cTn id="19" dur="3000"/>
                                        <p:tgtEl>
                                          <p:spTgt spid="57383"/>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57379"/>
                                        </p:tgtEl>
                                        <p:attrNameLst>
                                          <p:attrName>style.visibility</p:attrName>
                                        </p:attrNameLst>
                                      </p:cBhvr>
                                      <p:to>
                                        <p:strVal val="visible"/>
                                      </p:to>
                                    </p:set>
                                    <p:animEffect transition="in" filter="wipe(up)">
                                      <p:cBhvr>
                                        <p:cTn id="22" dur="3000"/>
                                        <p:tgtEl>
                                          <p:spTgt spid="57379"/>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57380"/>
                                        </p:tgtEl>
                                        <p:attrNameLst>
                                          <p:attrName>style.visibility</p:attrName>
                                        </p:attrNameLst>
                                      </p:cBhvr>
                                      <p:to>
                                        <p:strVal val="visible"/>
                                      </p:to>
                                    </p:set>
                                    <p:animEffect transition="in" filter="wipe(up)">
                                      <p:cBhvr>
                                        <p:cTn id="25" dur="5000"/>
                                        <p:tgtEl>
                                          <p:spTgt spid="57380"/>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57381"/>
                                        </p:tgtEl>
                                        <p:attrNameLst>
                                          <p:attrName>style.visibility</p:attrName>
                                        </p:attrNameLst>
                                      </p:cBhvr>
                                      <p:to>
                                        <p:strVal val="visible"/>
                                      </p:to>
                                    </p:set>
                                    <p:animEffect transition="in" filter="wipe(down)">
                                      <p:cBhvr>
                                        <p:cTn id="28" dur="5000"/>
                                        <p:tgtEl>
                                          <p:spTgt spid="57381"/>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57389">
                                            <p:txEl>
                                              <p:pRg st="0" end="0"/>
                                            </p:txEl>
                                          </p:spTgt>
                                        </p:tgtEl>
                                      </p:cBhvr>
                                      <p:to x="80000" y="100000"/>
                                    </p:animScale>
                                    <p:anim by="(#ppt_w*0.10)" calcmode="lin" valueType="num">
                                      <p:cBhvr>
                                        <p:cTn id="31" dur="250" autoRev="1" fill="hold">
                                          <p:stCondLst>
                                            <p:cond delay="0"/>
                                          </p:stCondLst>
                                        </p:cTn>
                                        <p:tgtEl>
                                          <p:spTgt spid="57389">
                                            <p:txEl>
                                              <p:pRg st="0" end="0"/>
                                            </p:txEl>
                                          </p:spTgt>
                                        </p:tgtEl>
                                        <p:attrNameLst>
                                          <p:attrName>ppt_x</p:attrName>
                                        </p:attrNameLst>
                                      </p:cBhvr>
                                    </p:anim>
                                    <p:anim by="(-#ppt_w*0.10)" calcmode="lin" valueType="num">
                                      <p:cBhvr>
                                        <p:cTn id="32" dur="250" autoRev="1" fill="hold">
                                          <p:stCondLst>
                                            <p:cond delay="0"/>
                                          </p:stCondLst>
                                        </p:cTn>
                                        <p:tgtEl>
                                          <p:spTgt spid="57389">
                                            <p:txEl>
                                              <p:pRg st="0" end="0"/>
                                            </p:txEl>
                                          </p:spTgt>
                                        </p:tgtEl>
                                        <p:attrNameLst>
                                          <p:attrName>ppt_y</p:attrName>
                                        </p:attrNameLst>
                                      </p:cBhvr>
                                    </p:anim>
                                    <p:animRot by="-480000">
                                      <p:cBhvr>
                                        <p:cTn id="33" dur="250" autoRev="1" fill="hold">
                                          <p:stCondLst>
                                            <p:cond delay="0"/>
                                          </p:stCondLst>
                                        </p:cTn>
                                        <p:tgtEl>
                                          <p:spTgt spid="57389">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57389">
                                            <p:txEl>
                                              <p:pRg st="1" end="1"/>
                                            </p:txEl>
                                          </p:spTgt>
                                        </p:tgtEl>
                                      </p:cBhvr>
                                      <p:to x="80000" y="100000"/>
                                    </p:animScale>
                                    <p:anim by="(#ppt_w*0.10)" calcmode="lin" valueType="num">
                                      <p:cBhvr>
                                        <p:cTn id="36" dur="250" autoRev="1" fill="hold">
                                          <p:stCondLst>
                                            <p:cond delay="0"/>
                                          </p:stCondLst>
                                        </p:cTn>
                                        <p:tgtEl>
                                          <p:spTgt spid="57389">
                                            <p:txEl>
                                              <p:pRg st="1" end="1"/>
                                            </p:txEl>
                                          </p:spTgt>
                                        </p:tgtEl>
                                        <p:attrNameLst>
                                          <p:attrName>ppt_x</p:attrName>
                                        </p:attrNameLst>
                                      </p:cBhvr>
                                    </p:anim>
                                    <p:anim by="(-#ppt_w*0.10)" calcmode="lin" valueType="num">
                                      <p:cBhvr>
                                        <p:cTn id="37" dur="250" autoRev="1" fill="hold">
                                          <p:stCondLst>
                                            <p:cond delay="0"/>
                                          </p:stCondLst>
                                        </p:cTn>
                                        <p:tgtEl>
                                          <p:spTgt spid="57389">
                                            <p:txEl>
                                              <p:pRg st="1" end="1"/>
                                            </p:txEl>
                                          </p:spTgt>
                                        </p:tgtEl>
                                        <p:attrNameLst>
                                          <p:attrName>ppt_y</p:attrName>
                                        </p:attrNameLst>
                                      </p:cBhvr>
                                    </p:anim>
                                    <p:animRot by="-480000">
                                      <p:cBhvr>
                                        <p:cTn id="38" dur="250" autoRev="1" fill="hold">
                                          <p:stCondLst>
                                            <p:cond delay="0"/>
                                          </p:stCondLst>
                                        </p:cTn>
                                        <p:tgtEl>
                                          <p:spTgt spid="5738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6" grpId="0" animBg="1"/>
      <p:bldP spid="57377" grpId="0" animBg="1"/>
      <p:bldP spid="57378" grpId="0" animBg="1"/>
      <p:bldP spid="57379" grpId="0" animBg="1"/>
      <p:bldP spid="57380" grpId="0" animBg="1"/>
      <p:bldP spid="57381" grpId="0" animBg="1"/>
      <p:bldP spid="57382" grpId="0" animBg="1"/>
      <p:bldP spid="5738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How do we display report on HTML page?</a:t>
            </a:r>
            <a:endParaRPr lang="en-US" dirty="0"/>
          </a:p>
        </p:txBody>
      </p:sp>
      <p:sp>
        <p:nvSpPr>
          <p:cNvPr id="4" name="Slide Number Placeholder 3"/>
          <p:cNvSpPr>
            <a:spLocks noGrp="1"/>
          </p:cNvSpPr>
          <p:nvPr>
            <p:ph type="sldNum" sz="quarter" idx="10"/>
          </p:nvPr>
        </p:nvSpPr>
        <p:spPr/>
        <p:txBody>
          <a:bodyPr/>
          <a:lstStyle/>
          <a:p>
            <a:pPr>
              <a:defRPr/>
            </a:pPr>
            <a:fld id="{42D033BC-D30A-4C72-8E94-9BCDC1B9BDF0}" type="slidenum">
              <a:rPr lang="en-US" smtClean="0"/>
              <a:pPr>
                <a:defRPr/>
              </a:pPr>
              <a:t>31</a:t>
            </a:fld>
            <a:endParaRPr lang="en-US"/>
          </a:p>
        </p:txBody>
      </p:sp>
      <p:pic>
        <p:nvPicPr>
          <p:cNvPr id="5"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94793" y="1389063"/>
            <a:ext cx="3496408" cy="4005262"/>
          </a:xfrm>
        </p:spPr>
      </p:pic>
      <p:sp>
        <p:nvSpPr>
          <p:cNvPr id="6" name="Content Placeholder 2"/>
          <p:cNvSpPr txBox="1">
            <a:spLocks/>
          </p:cNvSpPr>
          <p:nvPr/>
        </p:nvSpPr>
        <p:spPr bwMode="auto">
          <a:xfrm>
            <a:off x="244720" y="1257300"/>
            <a:ext cx="8229600" cy="4881563"/>
          </a:xfrm>
          <a:prstGeom prst="rect">
            <a:avLst/>
          </a:prstGeom>
          <a:solidFill>
            <a:schemeClr val="bg1">
              <a:lumMod val="75000"/>
              <a:alpha val="58000"/>
            </a:schemeClr>
          </a:solidFill>
          <a:ln w="9525">
            <a:solidFill>
              <a:schemeClr val="tx1"/>
            </a:solidFill>
            <a:miter lim="800000"/>
            <a:headEnd/>
            <a:tailEnd/>
          </a:ln>
        </p:spPr>
        <p:txBody>
          <a:bodyPr/>
          <a:lstStyle/>
          <a:p>
            <a:pPr marL="342900" indent="-342900" eaLnBrk="0" hangingPunct="0">
              <a:spcBef>
                <a:spcPct val="20000"/>
              </a:spcBef>
              <a:buClr>
                <a:srgbClr val="003366"/>
              </a:buClr>
              <a:buFont typeface="Wingdings" pitchFamily="2" charset="2"/>
              <a:buNone/>
              <a:defRPr/>
            </a:pPr>
            <a:r>
              <a:rPr lang="en-US" sz="1600" i="0" kern="0" dirty="0">
                <a:latin typeface="+mn-lt"/>
              </a:rPr>
              <a:t>&lt;html&gt;</a:t>
            </a:r>
          </a:p>
          <a:p>
            <a:pPr marL="342900" indent="-342900" eaLnBrk="0" hangingPunct="0">
              <a:spcBef>
                <a:spcPct val="20000"/>
              </a:spcBef>
              <a:buClr>
                <a:srgbClr val="003366"/>
              </a:buClr>
              <a:buFont typeface="Wingdings" pitchFamily="2" charset="2"/>
              <a:buNone/>
              <a:defRPr/>
            </a:pPr>
            <a:r>
              <a:rPr lang="en-US" sz="1600" i="0" kern="0" dirty="0">
                <a:latin typeface="+mn-lt"/>
              </a:rPr>
              <a:t>   &lt;body&gt;</a:t>
            </a:r>
          </a:p>
          <a:p>
            <a:pPr marL="342900" indent="-342900" eaLnBrk="0" hangingPunct="0">
              <a:spcBef>
                <a:spcPct val="20000"/>
              </a:spcBef>
              <a:buClr>
                <a:srgbClr val="003366"/>
              </a:buClr>
              <a:buFont typeface="Wingdings" pitchFamily="2" charset="2"/>
              <a:buNone/>
              <a:defRPr/>
            </a:pPr>
            <a:r>
              <a:rPr lang="en-US" sz="1600" i="0" kern="0" dirty="0">
                <a:latin typeface="+mn-lt"/>
              </a:rPr>
              <a:t>   	</a:t>
            </a:r>
            <a:r>
              <a:rPr lang="en-US" sz="1600" b="1" i="0" kern="0" dirty="0">
                <a:latin typeface="+mn-lt"/>
              </a:rPr>
              <a:t>&lt;table border="2" align="center"&gt;</a:t>
            </a:r>
          </a:p>
          <a:p>
            <a:pPr marL="342900" indent="-342900" eaLnBrk="0" hangingPunct="0">
              <a:spcBef>
                <a:spcPct val="20000"/>
              </a:spcBef>
              <a:buClr>
                <a:srgbClr val="003366"/>
              </a:buClr>
              <a:buFont typeface="Wingdings" pitchFamily="2" charset="2"/>
              <a:buNone/>
              <a:defRPr/>
            </a:pPr>
            <a:r>
              <a:rPr lang="en-US" sz="1600" i="0" kern="0" dirty="0">
                <a:latin typeface="+mn-lt"/>
              </a:rPr>
              <a:t>   	  &lt;</a:t>
            </a:r>
            <a:r>
              <a:rPr lang="en-US" sz="1600" i="0" kern="0" dirty="0" err="1">
                <a:latin typeface="+mn-lt"/>
              </a:rPr>
              <a:t>thead</a:t>
            </a:r>
            <a:r>
              <a:rPr lang="en-US" sz="1600" i="0" kern="0" dirty="0">
                <a:latin typeface="+mn-lt"/>
              </a:rPr>
              <a:t>&gt;Simple table&lt;/</a:t>
            </a:r>
            <a:r>
              <a:rPr lang="en-US" sz="1600" i="0" kern="0" dirty="0" err="1">
                <a:latin typeface="+mn-lt"/>
              </a:rPr>
              <a:t>thead</a:t>
            </a:r>
            <a:r>
              <a:rPr lang="en-US" sz="1600" i="0" kern="0" dirty="0">
                <a:latin typeface="+mn-lt"/>
              </a:rPr>
              <a:t>&gt;</a:t>
            </a:r>
          </a:p>
          <a:p>
            <a:pPr marL="342900" indent="-342900" eaLnBrk="0" hangingPunct="0">
              <a:spcBef>
                <a:spcPct val="20000"/>
              </a:spcBef>
              <a:buClr>
                <a:srgbClr val="003366"/>
              </a:buClr>
              <a:buFont typeface="Wingdings" pitchFamily="2" charset="2"/>
              <a:buNone/>
              <a:defRPr/>
            </a:pPr>
            <a:r>
              <a:rPr lang="en-US" sz="1600" i="0" kern="0" dirty="0">
                <a:latin typeface="+mn-lt"/>
              </a:rPr>
              <a:t>   	  &lt;</a:t>
            </a:r>
            <a:r>
              <a:rPr lang="en-US" sz="1600" i="0" kern="0" dirty="0" err="1">
                <a:latin typeface="+mn-lt"/>
              </a:rPr>
              <a:t>tr</a:t>
            </a:r>
            <a:r>
              <a:rPr lang="en-US" sz="1600" i="0" kern="0" dirty="0">
                <a:latin typeface="+mn-lt"/>
              </a:rPr>
              <a:t>&gt;</a:t>
            </a:r>
          </a:p>
          <a:p>
            <a:pPr marL="342900" indent="-342900" eaLnBrk="0" hangingPunct="0">
              <a:spcBef>
                <a:spcPct val="20000"/>
              </a:spcBef>
              <a:buClr>
                <a:srgbClr val="003366"/>
              </a:buClr>
              <a:buFont typeface="Wingdings" pitchFamily="2" charset="2"/>
              <a:buNone/>
              <a:defRPr/>
            </a:pPr>
            <a:r>
              <a:rPr lang="en-US" sz="1600" i="0" kern="0" dirty="0">
                <a:latin typeface="+mn-lt"/>
              </a:rPr>
              <a:t>   	  &lt;td&gt;&lt;B&gt;Account No&lt;/B&gt;&lt;/td&gt;&lt;td&gt;&lt;B&gt;Customer Name&lt;/B&gt;&lt;/td&gt;</a:t>
            </a:r>
          </a:p>
          <a:p>
            <a:pPr marL="342900" indent="-342900" eaLnBrk="0" hangingPunct="0">
              <a:spcBef>
                <a:spcPct val="20000"/>
              </a:spcBef>
              <a:buClr>
                <a:srgbClr val="003366"/>
              </a:buClr>
              <a:buFont typeface="Wingdings" pitchFamily="2" charset="2"/>
              <a:buNone/>
              <a:defRPr/>
            </a:pPr>
            <a:r>
              <a:rPr lang="en-US" sz="1600" i="0" kern="0" dirty="0">
                <a:latin typeface="+mn-lt"/>
              </a:rPr>
              <a:t>   	  &lt;/</a:t>
            </a:r>
            <a:r>
              <a:rPr lang="en-US" sz="1600" i="0" kern="0" dirty="0" err="1">
                <a:latin typeface="+mn-lt"/>
              </a:rPr>
              <a:t>tr</a:t>
            </a:r>
            <a:r>
              <a:rPr lang="en-US" sz="1600" i="0" kern="0" dirty="0">
                <a:latin typeface="+mn-lt"/>
              </a:rPr>
              <a:t>&gt;</a:t>
            </a:r>
          </a:p>
          <a:p>
            <a:pPr marL="342900" indent="-342900" eaLnBrk="0" hangingPunct="0">
              <a:spcBef>
                <a:spcPct val="20000"/>
              </a:spcBef>
              <a:buClr>
                <a:srgbClr val="003366"/>
              </a:buClr>
              <a:buFont typeface="Wingdings" pitchFamily="2" charset="2"/>
              <a:buNone/>
              <a:defRPr/>
            </a:pPr>
            <a:r>
              <a:rPr lang="en-US" sz="1600" i="0" kern="0" dirty="0">
                <a:latin typeface="+mn-lt"/>
              </a:rPr>
              <a:t>   	  &lt;</a:t>
            </a:r>
            <a:r>
              <a:rPr lang="en-US" sz="1600" i="0" kern="0" dirty="0" err="1">
                <a:latin typeface="+mn-lt"/>
              </a:rPr>
              <a:t>tr</a:t>
            </a:r>
            <a:r>
              <a:rPr lang="en-US" sz="1600" i="0" kern="0" dirty="0">
                <a:latin typeface="+mn-lt"/>
              </a:rPr>
              <a:t>&gt;</a:t>
            </a:r>
          </a:p>
          <a:p>
            <a:pPr marL="342900" indent="-342900" eaLnBrk="0" hangingPunct="0">
              <a:spcBef>
                <a:spcPct val="20000"/>
              </a:spcBef>
              <a:buClr>
                <a:srgbClr val="003366"/>
              </a:buClr>
              <a:buFont typeface="Wingdings" pitchFamily="2" charset="2"/>
              <a:buNone/>
              <a:defRPr/>
            </a:pPr>
            <a:r>
              <a:rPr lang="en-US" sz="1600" i="0" kern="0" dirty="0">
                <a:latin typeface="+mn-lt"/>
              </a:rPr>
              <a:t>	      &lt;td&gt;1001&lt;/td&gt;&lt;td&gt;Sameer&lt;/td&gt;</a:t>
            </a:r>
          </a:p>
          <a:p>
            <a:pPr marL="342900" indent="-342900" eaLnBrk="0" hangingPunct="0">
              <a:spcBef>
                <a:spcPct val="20000"/>
              </a:spcBef>
              <a:buClr>
                <a:srgbClr val="003366"/>
              </a:buClr>
              <a:buFont typeface="Wingdings" pitchFamily="2" charset="2"/>
              <a:buNone/>
              <a:defRPr/>
            </a:pPr>
            <a:r>
              <a:rPr lang="en-US" sz="1600" i="0" kern="0" dirty="0">
                <a:latin typeface="+mn-lt"/>
              </a:rPr>
              <a:t>   	  &lt;/</a:t>
            </a:r>
            <a:r>
              <a:rPr lang="en-US" sz="1600" i="0" kern="0" dirty="0" err="1">
                <a:latin typeface="+mn-lt"/>
              </a:rPr>
              <a:t>tr</a:t>
            </a:r>
            <a:r>
              <a:rPr lang="en-US" sz="1600" i="0" kern="0" dirty="0">
                <a:latin typeface="+mn-lt"/>
              </a:rPr>
              <a:t>&gt;</a:t>
            </a:r>
          </a:p>
          <a:p>
            <a:pPr marL="342900" indent="-342900" eaLnBrk="0" hangingPunct="0">
              <a:spcBef>
                <a:spcPct val="20000"/>
              </a:spcBef>
              <a:buClr>
                <a:srgbClr val="003366"/>
              </a:buClr>
              <a:buFont typeface="Wingdings" pitchFamily="2" charset="2"/>
              <a:buNone/>
              <a:defRPr/>
            </a:pPr>
            <a:r>
              <a:rPr lang="en-US" sz="1600" i="0" kern="0" dirty="0">
                <a:latin typeface="+mn-lt"/>
              </a:rPr>
              <a:t>   	  &lt;</a:t>
            </a:r>
            <a:r>
              <a:rPr lang="en-US" sz="1600" i="0" kern="0" dirty="0" err="1">
                <a:latin typeface="+mn-lt"/>
              </a:rPr>
              <a:t>tr</a:t>
            </a:r>
            <a:r>
              <a:rPr lang="en-US" sz="1600" i="0" kern="0" dirty="0">
                <a:latin typeface="+mn-lt"/>
              </a:rPr>
              <a:t>&gt;</a:t>
            </a:r>
          </a:p>
          <a:p>
            <a:pPr marL="342900" indent="-342900" eaLnBrk="0" hangingPunct="0">
              <a:spcBef>
                <a:spcPct val="20000"/>
              </a:spcBef>
              <a:buClr>
                <a:srgbClr val="003366"/>
              </a:buClr>
              <a:buFont typeface="Wingdings" pitchFamily="2" charset="2"/>
              <a:buNone/>
              <a:defRPr/>
            </a:pPr>
            <a:r>
              <a:rPr lang="en-US" sz="1600" i="0" kern="0" dirty="0">
                <a:latin typeface="+mn-lt"/>
              </a:rPr>
              <a:t>     	  &lt;td&gt;1002&lt;/td&gt;&lt;td&gt;</a:t>
            </a:r>
            <a:r>
              <a:rPr lang="en-US" sz="1600" i="0" kern="0" dirty="0" err="1">
                <a:latin typeface="+mn-lt"/>
              </a:rPr>
              <a:t>Saanika</a:t>
            </a:r>
            <a:r>
              <a:rPr lang="en-US" sz="1600" i="0" kern="0" dirty="0">
                <a:latin typeface="+mn-lt"/>
              </a:rPr>
              <a:t>&lt;/td&gt;</a:t>
            </a:r>
          </a:p>
          <a:p>
            <a:pPr marL="342900" indent="-342900" eaLnBrk="0" hangingPunct="0">
              <a:spcBef>
                <a:spcPct val="20000"/>
              </a:spcBef>
              <a:buClr>
                <a:srgbClr val="003366"/>
              </a:buClr>
              <a:buFont typeface="Wingdings" pitchFamily="2" charset="2"/>
              <a:buNone/>
              <a:defRPr/>
            </a:pPr>
            <a:r>
              <a:rPr lang="en-US" sz="1600" i="0" kern="0" dirty="0">
                <a:latin typeface="+mn-lt"/>
              </a:rPr>
              <a:t>   	  &lt;/</a:t>
            </a:r>
            <a:r>
              <a:rPr lang="en-US" sz="1600" i="0" kern="0" dirty="0" err="1">
                <a:latin typeface="+mn-lt"/>
              </a:rPr>
              <a:t>tr</a:t>
            </a:r>
            <a:r>
              <a:rPr lang="en-US" sz="1600" i="0" kern="0" dirty="0">
                <a:latin typeface="+mn-lt"/>
              </a:rPr>
              <a:t>&gt;</a:t>
            </a:r>
          </a:p>
          <a:p>
            <a:pPr marL="342900" indent="-342900" eaLnBrk="0" hangingPunct="0">
              <a:spcBef>
                <a:spcPct val="20000"/>
              </a:spcBef>
              <a:buClr>
                <a:srgbClr val="003366"/>
              </a:buClr>
              <a:buFont typeface="Wingdings" pitchFamily="2" charset="2"/>
              <a:buNone/>
              <a:defRPr/>
            </a:pPr>
            <a:r>
              <a:rPr lang="en-US" sz="1600" i="0" kern="0" dirty="0">
                <a:latin typeface="+mn-lt"/>
              </a:rPr>
              <a:t>   	</a:t>
            </a:r>
            <a:r>
              <a:rPr lang="en-US" sz="1600" b="1" i="0" kern="0" dirty="0">
                <a:latin typeface="+mn-lt"/>
              </a:rPr>
              <a:t>&lt;/table&gt;</a:t>
            </a:r>
          </a:p>
          <a:p>
            <a:pPr marL="342900" indent="-342900" eaLnBrk="0" hangingPunct="0">
              <a:spcBef>
                <a:spcPct val="20000"/>
              </a:spcBef>
              <a:buClr>
                <a:srgbClr val="003366"/>
              </a:buClr>
              <a:buFont typeface="Wingdings" pitchFamily="2" charset="2"/>
              <a:buNone/>
              <a:defRPr/>
            </a:pPr>
            <a:r>
              <a:rPr lang="en-US" sz="1600" i="0" kern="0" dirty="0">
                <a:latin typeface="+mn-lt"/>
              </a:rPr>
              <a:t>   &lt;/body&gt;</a:t>
            </a:r>
          </a:p>
          <a:p>
            <a:pPr marL="342900" indent="-342900" eaLnBrk="0" hangingPunct="0">
              <a:spcBef>
                <a:spcPct val="20000"/>
              </a:spcBef>
              <a:buClr>
                <a:srgbClr val="003366"/>
              </a:buClr>
              <a:buFont typeface="Wingdings" pitchFamily="2" charset="2"/>
              <a:buNone/>
              <a:defRPr/>
            </a:pPr>
            <a:r>
              <a:rPr lang="en-US" sz="1600" i="0" kern="0" dirty="0">
                <a:latin typeface="+mn-lt"/>
              </a:rPr>
              <a:t>&lt;/html&gt;</a:t>
            </a:r>
          </a:p>
        </p:txBody>
      </p:sp>
    </p:spTree>
    <p:extLst>
      <p:ext uri="{BB962C8B-B14F-4D97-AF65-F5344CB8AC3E}">
        <p14:creationId xmlns:p14="http://schemas.microsoft.com/office/powerpoint/2010/main" val="3838463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How do we display dynamic data report on HTML page?</a:t>
            </a:r>
            <a:endParaRPr lang="en-US" dirty="0"/>
          </a:p>
        </p:txBody>
      </p:sp>
      <p:sp>
        <p:nvSpPr>
          <p:cNvPr id="3" name="Content Placeholder 2"/>
          <p:cNvSpPr>
            <a:spLocks noGrp="1"/>
          </p:cNvSpPr>
          <p:nvPr>
            <p:ph idx="1"/>
          </p:nvPr>
        </p:nvSpPr>
        <p:spPr>
          <a:xfrm>
            <a:off x="304800" y="1336675"/>
            <a:ext cx="8229600" cy="5011738"/>
          </a:xfrm>
        </p:spPr>
        <p:txBody>
          <a:bodyPr>
            <a:normAutofit fontScale="92500" lnSpcReduction="10000"/>
          </a:bodyPr>
          <a:lstStyle/>
          <a:p>
            <a:pPr eaLnBrk="1" hangingPunct="1"/>
            <a:r>
              <a:rPr lang="en-US" smtClean="0"/>
              <a:t>If we want to populate dynamic data, then what are the steps programmer has to take?</a:t>
            </a:r>
          </a:p>
          <a:p>
            <a:pPr lvl="1" eaLnBrk="1" hangingPunct="1"/>
            <a:r>
              <a:rPr lang="en-US" smtClean="0"/>
              <a:t>Create a JSP page, add scriptlet</a:t>
            </a:r>
          </a:p>
          <a:p>
            <a:pPr lvl="1" eaLnBrk="1" hangingPunct="1"/>
            <a:r>
              <a:rPr lang="en-US" smtClean="0"/>
              <a:t>The scriptlet will have Java code to iterate over a collection of items to populate the &lt;td&gt; and &lt;tr&gt; tags of the table</a:t>
            </a:r>
          </a:p>
          <a:p>
            <a:pPr eaLnBrk="1" hangingPunct="1"/>
            <a:r>
              <a:rPr lang="en-US" smtClean="0"/>
              <a:t>But is it a good practice to hardcode Java codes in JSP?</a:t>
            </a:r>
          </a:p>
          <a:p>
            <a:pPr eaLnBrk="1" hangingPunct="1"/>
            <a:endParaRPr lang="en-US" smtClean="0"/>
          </a:p>
          <a:p>
            <a:pPr eaLnBrk="1" hangingPunct="1"/>
            <a:r>
              <a:rPr lang="en-US" smtClean="0"/>
              <a:t>JSF provides a way to create dynamic data report using &lt;h:dataTable&gt;</a:t>
            </a:r>
          </a:p>
        </p:txBody>
      </p:sp>
      <p:sp>
        <p:nvSpPr>
          <p:cNvPr id="4" name="Slide Number Placeholder 3"/>
          <p:cNvSpPr>
            <a:spLocks noGrp="1"/>
          </p:cNvSpPr>
          <p:nvPr>
            <p:ph type="sldNum" sz="quarter" idx="10"/>
          </p:nvPr>
        </p:nvSpPr>
        <p:spPr/>
        <p:txBody>
          <a:bodyPr/>
          <a:lstStyle/>
          <a:p>
            <a:pPr>
              <a:defRPr/>
            </a:pPr>
            <a:fld id="{00065EC9-181A-4248-8550-17D8FFC359A0}" type="slidenum">
              <a:rPr lang="en-US" smtClean="0"/>
              <a:pPr>
                <a:defRPr/>
              </a:pPr>
              <a:t>32</a:t>
            </a:fld>
            <a:endParaRPr lang="en-US"/>
          </a:p>
        </p:txBody>
      </p:sp>
      <p:sp>
        <p:nvSpPr>
          <p:cNvPr id="5125" name="Cloud Callout 4"/>
          <p:cNvSpPr>
            <a:spLocks noChangeArrowheads="1"/>
          </p:cNvSpPr>
          <p:nvPr/>
        </p:nvSpPr>
        <p:spPr bwMode="auto">
          <a:xfrm>
            <a:off x="3398228" y="4584701"/>
            <a:ext cx="1374531" cy="760413"/>
          </a:xfrm>
          <a:prstGeom prst="cloudCallout">
            <a:avLst>
              <a:gd name="adj1" fmla="val -165597"/>
              <a:gd name="adj2" fmla="val -60949"/>
            </a:avLst>
          </a:prstGeom>
          <a:solidFill>
            <a:schemeClr val="accent1"/>
          </a:solidFill>
          <a:ln w="9525" algn="ctr">
            <a:solidFill>
              <a:schemeClr val="tx1"/>
            </a:solidFill>
            <a:round/>
            <a:headEnd/>
            <a:tailEnd/>
          </a:ln>
        </p:spPr>
        <p:txBody>
          <a:bodyPr/>
          <a:lstStyle/>
          <a:p>
            <a:r>
              <a:rPr lang="en-US" sz="2800" b="1" i="0">
                <a:solidFill>
                  <a:srgbClr val="FF0000"/>
                </a:solidFill>
              </a:rPr>
              <a:t> NO!</a:t>
            </a:r>
          </a:p>
        </p:txBody>
      </p:sp>
    </p:spTree>
    <p:extLst>
      <p:ext uri="{BB962C8B-B14F-4D97-AF65-F5344CB8AC3E}">
        <p14:creationId xmlns:p14="http://schemas.microsoft.com/office/powerpoint/2010/main" val="31734056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2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3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3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125"/>
                                        </p:tgtEl>
                                        <p:attrNameLst>
                                          <p:attrName>style.visibility</p:attrName>
                                        </p:attrNameLst>
                                      </p:cBhvr>
                                      <p:to>
                                        <p:strVal val="visible"/>
                                      </p:to>
                                    </p:set>
                                    <p:anim calcmode="lin" valueType="num">
                                      <p:cBhvr additive="base">
                                        <p:cTn id="25" dur="2000" fill="hold"/>
                                        <p:tgtEl>
                                          <p:spTgt spid="5125"/>
                                        </p:tgtEl>
                                        <p:attrNameLst>
                                          <p:attrName>ppt_x</p:attrName>
                                        </p:attrNameLst>
                                      </p:cBhvr>
                                      <p:tavLst>
                                        <p:tav tm="0">
                                          <p:val>
                                            <p:strVal val="1+#ppt_w/2"/>
                                          </p:val>
                                        </p:tav>
                                        <p:tav tm="100000">
                                          <p:val>
                                            <p:strVal val="#ppt_x"/>
                                          </p:val>
                                        </p:tav>
                                      </p:tavLst>
                                    </p:anim>
                                    <p:anim calcmode="lin" valueType="num">
                                      <p:cBhvr additive="base">
                                        <p:cTn id="26" dur="2000" fill="hold"/>
                                        <p:tgtEl>
                                          <p:spTgt spid="512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3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3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Table</a:t>
            </a:r>
            <a:endParaRPr lang="en-US" dirty="0"/>
          </a:p>
        </p:txBody>
      </p:sp>
      <p:sp>
        <p:nvSpPr>
          <p:cNvPr id="40963" name="Content Placeholder 2"/>
          <p:cNvSpPr>
            <a:spLocks noGrp="1"/>
          </p:cNvSpPr>
          <p:nvPr>
            <p:ph idx="1"/>
          </p:nvPr>
        </p:nvSpPr>
        <p:spPr>
          <a:xfrm>
            <a:off x="281354" y="1089025"/>
            <a:ext cx="8229600" cy="5145088"/>
          </a:xfrm>
        </p:spPr>
        <p:txBody>
          <a:bodyPr>
            <a:normAutofit lnSpcReduction="10000"/>
          </a:bodyPr>
          <a:lstStyle/>
          <a:p>
            <a:pPr algn="just"/>
            <a:r>
              <a:rPr lang="en-US" smtClean="0"/>
              <a:t>This tag renders html </a:t>
            </a:r>
            <a:r>
              <a:rPr lang="en-US" b="1" smtClean="0">
                <a:solidFill>
                  <a:srgbClr val="003399"/>
                </a:solidFill>
              </a:rPr>
              <a:t>table </a:t>
            </a:r>
            <a:r>
              <a:rPr lang="en-US" smtClean="0"/>
              <a:t>which can be associated with a </a:t>
            </a:r>
            <a:r>
              <a:rPr lang="en-US" b="1" smtClean="0">
                <a:solidFill>
                  <a:srgbClr val="003399"/>
                </a:solidFill>
              </a:rPr>
              <a:t>backing bean</a:t>
            </a:r>
            <a:r>
              <a:rPr lang="en-US" smtClean="0"/>
              <a:t> to obtain its data and </a:t>
            </a:r>
            <a:r>
              <a:rPr lang="en-US" smtClean="0">
                <a:solidFill>
                  <a:srgbClr val="FF0000"/>
                </a:solidFill>
              </a:rPr>
              <a:t>this helps in event handling</a:t>
            </a:r>
          </a:p>
          <a:p>
            <a:pPr algn="just"/>
            <a:r>
              <a:rPr lang="en-US" smtClean="0"/>
              <a:t>We can use &lt;f:facet&gt; to render the header and footer</a:t>
            </a:r>
          </a:p>
          <a:p>
            <a:pPr algn="just"/>
            <a:r>
              <a:rPr lang="en-US" smtClean="0"/>
              <a:t>Table body is rendered as per the values of attributes of the h:dataTable, such as : </a:t>
            </a:r>
            <a:r>
              <a:rPr lang="en-US" b="1" smtClean="0">
                <a:solidFill>
                  <a:srgbClr val="003399"/>
                </a:solidFill>
              </a:rPr>
              <a:t>value</a:t>
            </a:r>
            <a:r>
              <a:rPr lang="en-US" smtClean="0"/>
              <a:t> and </a:t>
            </a:r>
            <a:r>
              <a:rPr lang="en-US" b="1" smtClean="0">
                <a:solidFill>
                  <a:srgbClr val="003399"/>
                </a:solidFill>
              </a:rPr>
              <a:t>var</a:t>
            </a:r>
          </a:p>
          <a:p>
            <a:r>
              <a:rPr lang="en-US" smtClean="0"/>
              <a:t>Ex: &lt;h:dataTable id=“itemTable” </a:t>
            </a:r>
            <a:r>
              <a:rPr lang="en-US" b="1" smtClean="0">
                <a:solidFill>
                  <a:srgbClr val="003399"/>
                </a:solidFill>
              </a:rPr>
              <a:t>value</a:t>
            </a:r>
            <a:r>
              <a:rPr lang="en-US" smtClean="0"/>
              <a:t>= 	“#{shoppingCartBean.items}” </a:t>
            </a:r>
            <a:r>
              <a:rPr lang="en-US" b="1" smtClean="0">
                <a:solidFill>
                  <a:srgbClr val="003399"/>
                </a:solidFill>
              </a:rPr>
              <a:t>var</a:t>
            </a:r>
            <a:r>
              <a:rPr lang="en-US" smtClean="0"/>
              <a:t>=“item”&gt; </a:t>
            </a:r>
          </a:p>
        </p:txBody>
      </p:sp>
      <p:sp>
        <p:nvSpPr>
          <p:cNvPr id="4" name="Slide Number Placeholder 3"/>
          <p:cNvSpPr>
            <a:spLocks noGrp="1"/>
          </p:cNvSpPr>
          <p:nvPr>
            <p:ph type="sldNum" sz="quarter" idx="10"/>
          </p:nvPr>
        </p:nvSpPr>
        <p:spPr/>
        <p:txBody>
          <a:bodyPr/>
          <a:lstStyle/>
          <a:p>
            <a:pPr>
              <a:defRPr/>
            </a:pPr>
            <a:fld id="{6FDCFABF-EF7F-4115-B41D-FC41C59273EF}" type="slidenum">
              <a:rPr lang="en-US" smtClean="0"/>
              <a:pPr>
                <a:defRPr/>
              </a:pPr>
              <a:t>33</a:t>
            </a:fld>
            <a:endParaRPr lang="en-US"/>
          </a:p>
        </p:txBody>
      </p:sp>
    </p:spTree>
    <p:extLst>
      <p:ext uri="{BB962C8B-B14F-4D97-AF65-F5344CB8AC3E}">
        <p14:creationId xmlns:p14="http://schemas.microsoft.com/office/powerpoint/2010/main" val="4874293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Table contd..</a:t>
            </a:r>
            <a:endParaRPr lang="en-US" dirty="0"/>
          </a:p>
        </p:txBody>
      </p:sp>
      <p:sp>
        <p:nvSpPr>
          <p:cNvPr id="41987" name="Content Placeholder 2"/>
          <p:cNvSpPr>
            <a:spLocks noGrp="1"/>
          </p:cNvSpPr>
          <p:nvPr>
            <p:ph idx="1"/>
          </p:nvPr>
        </p:nvSpPr>
        <p:spPr>
          <a:xfrm>
            <a:off x="304800" y="2679701"/>
            <a:ext cx="8477250" cy="3768725"/>
          </a:xfrm>
        </p:spPr>
        <p:txBody>
          <a:bodyPr>
            <a:normAutofit fontScale="92500" lnSpcReduction="10000"/>
          </a:bodyPr>
          <a:lstStyle/>
          <a:p>
            <a:pPr algn="just"/>
            <a:r>
              <a:rPr lang="en-US" b="1" smtClean="0">
                <a:solidFill>
                  <a:srgbClr val="003399"/>
                </a:solidFill>
              </a:rPr>
              <a:t>value </a:t>
            </a:r>
            <a:r>
              <a:rPr lang="en-US" smtClean="0"/>
              <a:t>attribute binds a data source to dataTable, which typically is a collection</a:t>
            </a:r>
          </a:p>
          <a:p>
            <a:pPr algn="just"/>
            <a:r>
              <a:rPr lang="en-US" b="1" smtClean="0">
                <a:solidFill>
                  <a:srgbClr val="003399"/>
                </a:solidFill>
              </a:rPr>
              <a:t>var</a:t>
            </a:r>
            <a:r>
              <a:rPr lang="en-US" smtClean="0"/>
              <a:t> attribute defines </a:t>
            </a:r>
            <a:r>
              <a:rPr lang="en-US" u="sng" smtClean="0"/>
              <a:t>request-scoped variable</a:t>
            </a:r>
            <a:r>
              <a:rPr lang="en-US" smtClean="0"/>
              <a:t> that will contain the current item from the collection, when the collection is iterated through</a:t>
            </a:r>
          </a:p>
          <a:p>
            <a:pPr algn="just"/>
            <a:r>
              <a:rPr lang="en-US" b="1" smtClean="0">
                <a:solidFill>
                  <a:srgbClr val="003399"/>
                </a:solidFill>
              </a:rPr>
              <a:t>column</a:t>
            </a:r>
            <a:r>
              <a:rPr lang="en-US" smtClean="0"/>
              <a:t> tag defines single column for the table</a:t>
            </a:r>
          </a:p>
          <a:p>
            <a:pPr algn="just"/>
            <a:r>
              <a:rPr lang="en-US" b="1" smtClean="0">
                <a:solidFill>
                  <a:srgbClr val="003399"/>
                </a:solidFill>
              </a:rPr>
              <a:t>outputText</a:t>
            </a:r>
            <a:r>
              <a:rPr lang="en-US" smtClean="0"/>
              <a:t> tag is used to render the value of that column</a:t>
            </a:r>
          </a:p>
        </p:txBody>
      </p:sp>
      <p:sp>
        <p:nvSpPr>
          <p:cNvPr id="4" name="Slide Number Placeholder 3"/>
          <p:cNvSpPr>
            <a:spLocks noGrp="1"/>
          </p:cNvSpPr>
          <p:nvPr>
            <p:ph type="sldNum" sz="quarter" idx="10"/>
          </p:nvPr>
        </p:nvSpPr>
        <p:spPr/>
        <p:txBody>
          <a:bodyPr/>
          <a:lstStyle/>
          <a:p>
            <a:pPr>
              <a:defRPr/>
            </a:pPr>
            <a:fld id="{58DB78BF-84B0-4E66-B53E-FA5D0D6C86E1}" type="slidenum">
              <a:rPr lang="en-US" smtClean="0"/>
              <a:pPr>
                <a:defRPr/>
              </a:pPr>
              <a:t>34</a:t>
            </a:fld>
            <a:endParaRPr lang="en-US"/>
          </a:p>
        </p:txBody>
      </p:sp>
      <p:pic>
        <p:nvPicPr>
          <p:cNvPr id="419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89" y="1074739"/>
            <a:ext cx="8418634" cy="1539875"/>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5846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6EB5AF7-A701-4C92-A776-F82DE9B91AA6}" type="slidenum">
              <a:rPr lang="en-US" smtClean="0"/>
              <a:pPr>
                <a:defRPr/>
              </a:pPr>
              <a:t>35</a:t>
            </a:fld>
            <a:endParaRPr lang="en-US"/>
          </a:p>
        </p:txBody>
      </p:sp>
      <p:sp>
        <p:nvSpPr>
          <p:cNvPr id="5" name="Title 1"/>
          <p:cNvSpPr txBox="1">
            <a:spLocks/>
          </p:cNvSpPr>
          <p:nvPr/>
        </p:nvSpPr>
        <p:spPr bwMode="auto">
          <a:xfrm>
            <a:off x="297474" y="0"/>
            <a:ext cx="7455877" cy="973138"/>
          </a:xfrm>
          <a:prstGeom prst="rect">
            <a:avLst/>
          </a:prstGeom>
          <a:noFill/>
          <a:ln w="9525">
            <a:noFill/>
            <a:miter lim="800000"/>
            <a:headEnd/>
            <a:tailEnd/>
          </a:ln>
          <a:effectLst>
            <a:outerShdw dist="35921" dir="2700000" algn="ctr" rotWithShape="0">
              <a:schemeClr val="tx1"/>
            </a:outerShdw>
          </a:effectLst>
        </p:spPr>
        <p:txBody>
          <a:bodyPr anchor="ctr"/>
          <a:lstStyle/>
          <a:p>
            <a:pPr eaLnBrk="0" hangingPunct="0">
              <a:defRPr/>
            </a:pPr>
            <a:r>
              <a:rPr lang="en-US" sz="3200" b="1" i="0" kern="0" dirty="0">
                <a:solidFill>
                  <a:schemeClr val="bg1"/>
                </a:solidFill>
                <a:latin typeface="+mj-lt"/>
                <a:ea typeface="+mj-ea"/>
                <a:cs typeface="+mj-cs"/>
              </a:rPr>
              <a:t>Data Table demo</a:t>
            </a: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54" y="1214438"/>
            <a:ext cx="8573966" cy="4913312"/>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8797" y="1166814"/>
            <a:ext cx="6244003" cy="4637087"/>
          </a:xfrm>
        </p:spPr>
      </p:pic>
      <p:sp>
        <p:nvSpPr>
          <p:cNvPr id="11" name="Title 1"/>
          <p:cNvSpPr>
            <a:spLocks noGrp="1"/>
          </p:cNvSpPr>
          <p:nvPr>
            <p:ph type="title"/>
          </p:nvPr>
        </p:nvSpPr>
        <p:spPr>
          <a:xfrm>
            <a:off x="304800" y="-4763"/>
            <a:ext cx="7455877" cy="973138"/>
          </a:xfrm>
        </p:spPr>
        <p:txBody>
          <a:bodyPr/>
          <a:lstStyle/>
          <a:p>
            <a:pPr>
              <a:defRPr/>
            </a:pPr>
            <a:r>
              <a:rPr lang="en-US" dirty="0" smtClean="0"/>
              <a:t>Output</a:t>
            </a:r>
            <a:endParaRPr lang="en-US" dirty="0"/>
          </a:p>
        </p:txBody>
      </p:sp>
    </p:spTree>
    <p:extLst>
      <p:ext uri="{BB962C8B-B14F-4D97-AF65-F5344CB8AC3E}">
        <p14:creationId xmlns:p14="http://schemas.microsoft.com/office/powerpoint/2010/main" val="2280325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7173"/>
                                        </p:tgtEl>
                                      </p:cBhvr>
                                    </p:animEffect>
                                    <p:set>
                                      <p:cBhvr>
                                        <p:cTn id="12" dur="1" fill="hold">
                                          <p:stCondLst>
                                            <p:cond delay="499"/>
                                          </p:stCondLst>
                                        </p:cTn>
                                        <p:tgtEl>
                                          <p:spTgt spid="717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4" name="Slide Number Placeholder 3"/>
          <p:cNvSpPr>
            <a:spLocks noGrp="1"/>
          </p:cNvSpPr>
          <p:nvPr>
            <p:ph type="sldNum" sz="quarter" idx="10"/>
          </p:nvPr>
        </p:nvSpPr>
        <p:spPr/>
        <p:txBody>
          <a:bodyPr/>
          <a:lstStyle/>
          <a:p>
            <a:pPr>
              <a:defRPr/>
            </a:pPr>
            <a:fld id="{D36A0F54-B894-4780-A4C2-06028FE63C1D}" type="slidenum">
              <a:rPr lang="en-US" smtClean="0"/>
              <a:pPr>
                <a:defRPr/>
              </a:pPr>
              <a:t>36</a:t>
            </a:fld>
            <a:endParaRPr lang="en-US"/>
          </a:p>
        </p:txBody>
      </p:sp>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47" y="1066800"/>
            <a:ext cx="8333643" cy="5145088"/>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0367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6" descr="J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1" name="Rectangle 27"/>
          <p:cNvSpPr>
            <a:spLocks noGrp="1" noChangeArrowheads="1"/>
          </p:cNvSpPr>
          <p:nvPr>
            <p:ph type="ctrTitle"/>
          </p:nvPr>
        </p:nvSpPr>
        <p:spPr>
          <a:xfrm>
            <a:off x="439615" y="733426"/>
            <a:ext cx="7772400" cy="1470025"/>
          </a:xfrm>
        </p:spPr>
        <p:txBody>
          <a:bodyPr/>
          <a:lstStyle/>
          <a:p>
            <a:pPr eaLnBrk="1" hangingPunct="1">
              <a:defRPr/>
            </a:pPr>
            <a:r>
              <a:rPr lang="en-US" dirty="0" smtClean="0"/>
              <a:t>Internationalization and Localization</a:t>
            </a:r>
          </a:p>
        </p:txBody>
      </p:sp>
      <p:sp>
        <p:nvSpPr>
          <p:cNvPr id="45060" name="Rectangle 28"/>
          <p:cNvSpPr>
            <a:spLocks noChangeArrowheads="1"/>
          </p:cNvSpPr>
          <p:nvPr/>
        </p:nvSpPr>
        <p:spPr bwMode="auto">
          <a:xfrm>
            <a:off x="0" y="6527800"/>
            <a:ext cx="9144000" cy="330200"/>
          </a:xfrm>
          <a:prstGeom prst="rect">
            <a:avLst/>
          </a:prstGeom>
          <a:solidFill>
            <a:srgbClr val="000000">
              <a:alpha val="6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73" name="Text Box 7"/>
          <p:cNvSpPr txBox="1">
            <a:spLocks noChangeArrowheads="1"/>
          </p:cNvSpPr>
          <p:nvPr/>
        </p:nvSpPr>
        <p:spPr bwMode="auto">
          <a:xfrm>
            <a:off x="0" y="6553201"/>
            <a:ext cx="2910254"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i="0" dirty="0">
                <a:solidFill>
                  <a:srgbClr val="FFFFCC"/>
                </a:solidFill>
                <a:latin typeface="Arial" charset="0"/>
              </a:rPr>
              <a:t>ER/CORP/CRS/ED113/003</a:t>
            </a:r>
          </a:p>
        </p:txBody>
      </p:sp>
      <p:sp>
        <p:nvSpPr>
          <p:cNvPr id="57374" name="Text Box 8"/>
          <p:cNvSpPr txBox="1">
            <a:spLocks noChangeArrowheads="1"/>
          </p:cNvSpPr>
          <p:nvPr/>
        </p:nvSpPr>
        <p:spPr bwMode="auto">
          <a:xfrm>
            <a:off x="3074378" y="6553201"/>
            <a:ext cx="2077915"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i="0" dirty="0">
                <a:solidFill>
                  <a:srgbClr val="FFFFCC"/>
                </a:solidFill>
                <a:latin typeface="Arial" charset="0"/>
              </a:rPr>
              <a:t>Ver. No.: 1.0</a:t>
            </a:r>
          </a:p>
        </p:txBody>
      </p:sp>
      <p:sp>
        <p:nvSpPr>
          <p:cNvPr id="11" name="Rectangle 6"/>
          <p:cNvSpPr>
            <a:spLocks noChangeArrowheads="1"/>
          </p:cNvSpPr>
          <p:nvPr/>
        </p:nvSpPr>
        <p:spPr bwMode="auto">
          <a:xfrm>
            <a:off x="6072554" y="6540501"/>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i="0">
                <a:solidFill>
                  <a:srgbClr val="FFFFCC"/>
                </a:solidFill>
                <a:latin typeface="Arial" charset="0"/>
              </a:rPr>
              <a:t>Copyright © 2008, Infosys Technologies Ltd.</a:t>
            </a:r>
          </a:p>
        </p:txBody>
      </p:sp>
      <p:sp>
        <p:nvSpPr>
          <p:cNvPr id="57376" name="Line 32"/>
          <p:cNvSpPr>
            <a:spLocks noChangeShapeType="1"/>
          </p:cNvSpPr>
          <p:nvPr/>
        </p:nvSpPr>
        <p:spPr bwMode="auto">
          <a:xfrm flipH="1" flipV="1">
            <a:off x="2379785" y="2946400"/>
            <a:ext cx="1359877" cy="7239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7" name="Line 33"/>
          <p:cNvSpPr>
            <a:spLocks noChangeShapeType="1"/>
          </p:cNvSpPr>
          <p:nvPr/>
        </p:nvSpPr>
        <p:spPr bwMode="auto">
          <a:xfrm rot="-1712662" flipH="1" flipV="1">
            <a:off x="5262197" y="3560763"/>
            <a:ext cx="1450731" cy="2921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8" name="Line 34"/>
          <p:cNvSpPr>
            <a:spLocks noChangeShapeType="1"/>
          </p:cNvSpPr>
          <p:nvPr/>
        </p:nvSpPr>
        <p:spPr bwMode="auto">
          <a:xfrm rot="-1712662" flipH="1" flipV="1">
            <a:off x="5439508" y="4532314"/>
            <a:ext cx="520212" cy="623887"/>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9" name="Line 35"/>
          <p:cNvSpPr>
            <a:spLocks noChangeShapeType="1"/>
          </p:cNvSpPr>
          <p:nvPr/>
        </p:nvSpPr>
        <p:spPr bwMode="auto">
          <a:xfrm rot="-3535167" flipH="1" flipV="1">
            <a:off x="2777454" y="4928150"/>
            <a:ext cx="1147762" cy="489438"/>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0" name="Line 36"/>
          <p:cNvSpPr>
            <a:spLocks noChangeShapeType="1"/>
          </p:cNvSpPr>
          <p:nvPr/>
        </p:nvSpPr>
        <p:spPr bwMode="auto">
          <a:xfrm rot="-3763481" flipH="1" flipV="1">
            <a:off x="2698750" y="3901098"/>
            <a:ext cx="793750" cy="833804"/>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1" name="Freeform 37"/>
          <p:cNvSpPr>
            <a:spLocks/>
          </p:cNvSpPr>
          <p:nvPr/>
        </p:nvSpPr>
        <p:spPr bwMode="auto">
          <a:xfrm>
            <a:off x="4847492" y="2401888"/>
            <a:ext cx="1359877" cy="1338262"/>
          </a:xfrm>
          <a:custGeom>
            <a:avLst/>
            <a:gdLst>
              <a:gd name="T0" fmla="*/ 0 w 928"/>
              <a:gd name="T1" fmla="*/ 2147483647 h 843"/>
              <a:gd name="T2" fmla="*/ 2147483647 w 928"/>
              <a:gd name="T3" fmla="*/ 2147483647 h 843"/>
              <a:gd name="T4" fmla="*/ 2147483647 w 928"/>
              <a:gd name="T5" fmla="*/ 2147483647 h 843"/>
              <a:gd name="T6" fmla="*/ 2147483647 w 928"/>
              <a:gd name="T7" fmla="*/ 2147483647 h 843"/>
              <a:gd name="T8" fmla="*/ 2147483647 w 928"/>
              <a:gd name="T9" fmla="*/ 2147483647 h 843"/>
              <a:gd name="T10" fmla="*/ 2147483647 w 928"/>
              <a:gd name="T11" fmla="*/ 2147483647 h 843"/>
              <a:gd name="T12" fmla="*/ 2147483647 w 928"/>
              <a:gd name="T13" fmla="*/ 2147483647 h 843"/>
              <a:gd name="T14" fmla="*/ 2147483647 w 928"/>
              <a:gd name="T15" fmla="*/ 2147483647 h 843"/>
              <a:gd name="T16" fmla="*/ 0 60000 65536"/>
              <a:gd name="T17" fmla="*/ 0 60000 65536"/>
              <a:gd name="T18" fmla="*/ 0 60000 65536"/>
              <a:gd name="T19" fmla="*/ 0 60000 65536"/>
              <a:gd name="T20" fmla="*/ 0 60000 65536"/>
              <a:gd name="T21" fmla="*/ 0 60000 65536"/>
              <a:gd name="T22" fmla="*/ 0 60000 65536"/>
              <a:gd name="T23" fmla="*/ 0 60000 65536"/>
              <a:gd name="T24" fmla="*/ 0 w 928"/>
              <a:gd name="T25" fmla="*/ 0 h 843"/>
              <a:gd name="T26" fmla="*/ 928 w 928"/>
              <a:gd name="T27" fmla="*/ 843 h 8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2" name="Freeform 38"/>
          <p:cNvSpPr>
            <a:spLocks/>
          </p:cNvSpPr>
          <p:nvPr/>
        </p:nvSpPr>
        <p:spPr bwMode="auto">
          <a:xfrm rot="513126">
            <a:off x="3143250" y="2584450"/>
            <a:ext cx="1170842" cy="552450"/>
          </a:xfrm>
          <a:custGeom>
            <a:avLst/>
            <a:gdLst>
              <a:gd name="T0" fmla="*/ 2147483647 w 935"/>
              <a:gd name="T1" fmla="*/ 0 h 364"/>
              <a:gd name="T2" fmla="*/ 2147483647 w 935"/>
              <a:gd name="T3" fmla="*/ 2147483647 h 364"/>
              <a:gd name="T4" fmla="*/ 2147483647 w 935"/>
              <a:gd name="T5" fmla="*/ 2147483647 h 364"/>
              <a:gd name="T6" fmla="*/ 2147483647 w 935"/>
              <a:gd name="T7" fmla="*/ 2147483647 h 364"/>
              <a:gd name="T8" fmla="*/ 2147483647 w 935"/>
              <a:gd name="T9" fmla="*/ 2147483647 h 364"/>
              <a:gd name="T10" fmla="*/ 0 60000 65536"/>
              <a:gd name="T11" fmla="*/ 0 60000 65536"/>
              <a:gd name="T12" fmla="*/ 0 60000 65536"/>
              <a:gd name="T13" fmla="*/ 0 60000 65536"/>
              <a:gd name="T14" fmla="*/ 0 60000 65536"/>
              <a:gd name="T15" fmla="*/ 0 w 935"/>
              <a:gd name="T16" fmla="*/ 0 h 364"/>
              <a:gd name="T17" fmla="*/ 935 w 935"/>
              <a:gd name="T18" fmla="*/ 364 h 364"/>
            </a:gdLst>
            <a:ahLst/>
            <a:cxnLst>
              <a:cxn ang="T10">
                <a:pos x="T0" y="T1"/>
              </a:cxn>
              <a:cxn ang="T11">
                <a:pos x="T2" y="T3"/>
              </a:cxn>
              <a:cxn ang="T12">
                <a:pos x="T4" y="T5"/>
              </a:cxn>
              <a:cxn ang="T13">
                <a:pos x="T6" y="T7"/>
              </a:cxn>
              <a:cxn ang="T14">
                <a:pos x="T8" y="T9"/>
              </a:cxn>
            </a:cxnLst>
            <a:rect l="T15" t="T16" r="T17" b="T18"/>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3" name="Freeform 39"/>
          <p:cNvSpPr>
            <a:spLocks/>
          </p:cNvSpPr>
          <p:nvPr/>
        </p:nvSpPr>
        <p:spPr bwMode="auto">
          <a:xfrm>
            <a:off x="3880338" y="5135563"/>
            <a:ext cx="674077" cy="385762"/>
          </a:xfrm>
          <a:custGeom>
            <a:avLst/>
            <a:gdLst>
              <a:gd name="T0" fmla="*/ 2147483647 w 644"/>
              <a:gd name="T1" fmla="*/ 2147483647 h 211"/>
              <a:gd name="T2" fmla="*/ 2147483647 w 644"/>
              <a:gd name="T3" fmla="*/ 2147483647 h 211"/>
              <a:gd name="T4" fmla="*/ 2147483647 w 644"/>
              <a:gd name="T5" fmla="*/ 2147483647 h 211"/>
              <a:gd name="T6" fmla="*/ 2147483647 w 644"/>
              <a:gd name="T7" fmla="*/ 2147483647 h 211"/>
              <a:gd name="T8" fmla="*/ 2147483647 w 644"/>
              <a:gd name="T9" fmla="*/ 2147483647 h 211"/>
              <a:gd name="T10" fmla="*/ 0 w 644"/>
              <a:gd name="T11" fmla="*/ 2147483647 h 211"/>
              <a:gd name="T12" fmla="*/ 0 60000 65536"/>
              <a:gd name="T13" fmla="*/ 0 60000 65536"/>
              <a:gd name="T14" fmla="*/ 0 60000 65536"/>
              <a:gd name="T15" fmla="*/ 0 60000 65536"/>
              <a:gd name="T16" fmla="*/ 0 60000 65536"/>
              <a:gd name="T17" fmla="*/ 0 60000 65536"/>
              <a:gd name="T18" fmla="*/ 0 w 644"/>
              <a:gd name="T19" fmla="*/ 0 h 211"/>
              <a:gd name="T20" fmla="*/ 644 w 644"/>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5072" name="Group 48"/>
          <p:cNvGrpSpPr>
            <a:grpSpLocks/>
          </p:cNvGrpSpPr>
          <p:nvPr/>
        </p:nvGrpSpPr>
        <p:grpSpPr bwMode="auto">
          <a:xfrm>
            <a:off x="7760677" y="241300"/>
            <a:ext cx="1034562" cy="414338"/>
            <a:chOff x="5296" y="152"/>
            <a:chExt cx="706" cy="261"/>
          </a:xfrm>
        </p:grpSpPr>
        <p:sp>
          <p:nvSpPr>
            <p:cNvPr id="45076" name="Freeform 41"/>
            <p:cNvSpPr>
              <a:spLocks noEditPoints="1"/>
            </p:cNvSpPr>
            <p:nvPr/>
          </p:nvSpPr>
          <p:spPr bwMode="auto">
            <a:xfrm>
              <a:off x="5959" y="152"/>
              <a:ext cx="43" cy="43"/>
            </a:xfrm>
            <a:custGeom>
              <a:avLst/>
              <a:gdLst>
                <a:gd name="T0" fmla="*/ 0 w 721"/>
                <a:gd name="T1" fmla="*/ 0 h 720"/>
                <a:gd name="T2" fmla="*/ 0 w 721"/>
                <a:gd name="T3" fmla="*/ 0 h 720"/>
                <a:gd name="T4" fmla="*/ 0 w 721"/>
                <a:gd name="T5" fmla="*/ 0 h 720"/>
                <a:gd name="T6" fmla="*/ 0 w 721"/>
                <a:gd name="T7" fmla="*/ 0 h 720"/>
                <a:gd name="T8" fmla="*/ 0 w 721"/>
                <a:gd name="T9" fmla="*/ 0 h 720"/>
                <a:gd name="T10" fmla="*/ 0 w 721"/>
                <a:gd name="T11" fmla="*/ 0 h 720"/>
                <a:gd name="T12" fmla="*/ 0 w 721"/>
                <a:gd name="T13" fmla="*/ 0 h 720"/>
                <a:gd name="T14" fmla="*/ 0 w 721"/>
                <a:gd name="T15" fmla="*/ 0 h 720"/>
                <a:gd name="T16" fmla="*/ 0 w 721"/>
                <a:gd name="T17" fmla="*/ 0 h 720"/>
                <a:gd name="T18" fmla="*/ 0 w 721"/>
                <a:gd name="T19" fmla="*/ 0 h 720"/>
                <a:gd name="T20" fmla="*/ 0 w 721"/>
                <a:gd name="T21" fmla="*/ 0 h 720"/>
                <a:gd name="T22" fmla="*/ 0 w 721"/>
                <a:gd name="T23" fmla="*/ 0 h 720"/>
                <a:gd name="T24" fmla="*/ 0 w 721"/>
                <a:gd name="T25" fmla="*/ 0 h 720"/>
                <a:gd name="T26" fmla="*/ 0 w 721"/>
                <a:gd name="T27" fmla="*/ 0 h 720"/>
                <a:gd name="T28" fmla="*/ 0 w 721"/>
                <a:gd name="T29" fmla="*/ 0 h 720"/>
                <a:gd name="T30" fmla="*/ 0 w 721"/>
                <a:gd name="T31" fmla="*/ 0 h 720"/>
                <a:gd name="T32" fmla="*/ 0 w 721"/>
                <a:gd name="T33" fmla="*/ 0 h 720"/>
                <a:gd name="T34" fmla="*/ 0 w 721"/>
                <a:gd name="T35" fmla="*/ 0 h 720"/>
                <a:gd name="T36" fmla="*/ 0 w 721"/>
                <a:gd name="T37" fmla="*/ 0 h 720"/>
                <a:gd name="T38" fmla="*/ 0 w 721"/>
                <a:gd name="T39" fmla="*/ 0 h 720"/>
                <a:gd name="T40" fmla="*/ 0 w 721"/>
                <a:gd name="T41" fmla="*/ 0 h 720"/>
                <a:gd name="T42" fmla="*/ 0 w 721"/>
                <a:gd name="T43" fmla="*/ 0 h 720"/>
                <a:gd name="T44" fmla="*/ 0 w 721"/>
                <a:gd name="T45" fmla="*/ 0 h 720"/>
                <a:gd name="T46" fmla="*/ 0 w 721"/>
                <a:gd name="T47" fmla="*/ 0 h 720"/>
                <a:gd name="T48" fmla="*/ 0 w 721"/>
                <a:gd name="T49" fmla="*/ 0 h 720"/>
                <a:gd name="T50" fmla="*/ 0 w 721"/>
                <a:gd name="T51" fmla="*/ 0 h 720"/>
                <a:gd name="T52" fmla="*/ 0 w 721"/>
                <a:gd name="T53" fmla="*/ 0 h 720"/>
                <a:gd name="T54" fmla="*/ 0 w 721"/>
                <a:gd name="T55" fmla="*/ 0 h 720"/>
                <a:gd name="T56" fmla="*/ 0 w 721"/>
                <a:gd name="T57" fmla="*/ 0 h 720"/>
                <a:gd name="T58" fmla="*/ 0 w 721"/>
                <a:gd name="T59" fmla="*/ 0 h 720"/>
                <a:gd name="T60" fmla="*/ 0 w 721"/>
                <a:gd name="T61" fmla="*/ 0 h 720"/>
                <a:gd name="T62" fmla="*/ 0 w 721"/>
                <a:gd name="T63" fmla="*/ 0 h 720"/>
                <a:gd name="T64" fmla="*/ 0 w 721"/>
                <a:gd name="T65" fmla="*/ 0 h 720"/>
                <a:gd name="T66" fmla="*/ 0 w 721"/>
                <a:gd name="T67" fmla="*/ 0 h 720"/>
                <a:gd name="T68" fmla="*/ 0 w 721"/>
                <a:gd name="T69" fmla="*/ 0 h 720"/>
                <a:gd name="T70" fmla="*/ 0 w 721"/>
                <a:gd name="T71" fmla="*/ 0 h 720"/>
                <a:gd name="T72" fmla="*/ 0 w 721"/>
                <a:gd name="T73" fmla="*/ 0 h 720"/>
                <a:gd name="T74" fmla="*/ 0 w 721"/>
                <a:gd name="T75" fmla="*/ 0 h 720"/>
                <a:gd name="T76" fmla="*/ 0 w 721"/>
                <a:gd name="T77" fmla="*/ 0 h 720"/>
                <a:gd name="T78" fmla="*/ 0 w 721"/>
                <a:gd name="T79" fmla="*/ 0 h 720"/>
                <a:gd name="T80" fmla="*/ 0 w 721"/>
                <a:gd name="T81" fmla="*/ 0 h 720"/>
                <a:gd name="T82" fmla="*/ 0 w 721"/>
                <a:gd name="T83" fmla="*/ 0 h 720"/>
                <a:gd name="T84" fmla="*/ 0 w 721"/>
                <a:gd name="T85" fmla="*/ 0 h 720"/>
                <a:gd name="T86" fmla="*/ 0 w 721"/>
                <a:gd name="T87" fmla="*/ 0 h 720"/>
                <a:gd name="T88" fmla="*/ 0 w 721"/>
                <a:gd name="T89" fmla="*/ 0 h 720"/>
                <a:gd name="T90" fmla="*/ 0 w 721"/>
                <a:gd name="T91" fmla="*/ 0 h 720"/>
                <a:gd name="T92" fmla="*/ 0 w 721"/>
                <a:gd name="T93" fmla="*/ 0 h 720"/>
                <a:gd name="T94" fmla="*/ 0 w 721"/>
                <a:gd name="T95" fmla="*/ 0 h 720"/>
                <a:gd name="T96" fmla="*/ 0 w 721"/>
                <a:gd name="T97" fmla="*/ 0 h 720"/>
                <a:gd name="T98" fmla="*/ 0 w 721"/>
                <a:gd name="T99" fmla="*/ 0 h 720"/>
                <a:gd name="T100" fmla="*/ 0 w 721"/>
                <a:gd name="T101" fmla="*/ 0 h 720"/>
                <a:gd name="T102" fmla="*/ 0 w 721"/>
                <a:gd name="T103" fmla="*/ 0 h 720"/>
                <a:gd name="T104" fmla="*/ 0 w 721"/>
                <a:gd name="T105" fmla="*/ 0 h 720"/>
                <a:gd name="T106" fmla="*/ 0 w 721"/>
                <a:gd name="T107" fmla="*/ 0 h 7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1"/>
                <a:gd name="T163" fmla="*/ 0 h 720"/>
                <a:gd name="T164" fmla="*/ 721 w 721"/>
                <a:gd name="T165" fmla="*/ 720 h 7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7" name="Freeform 42"/>
            <p:cNvSpPr>
              <a:spLocks/>
            </p:cNvSpPr>
            <p:nvPr/>
          </p:nvSpPr>
          <p:spPr bwMode="auto">
            <a:xfrm>
              <a:off x="5296" y="157"/>
              <a:ext cx="25" cy="210"/>
            </a:xfrm>
            <a:custGeom>
              <a:avLst/>
              <a:gdLst>
                <a:gd name="T0" fmla="*/ 0 w 426"/>
                <a:gd name="T1" fmla="*/ 0 h 3541"/>
                <a:gd name="T2" fmla="*/ 0 w 426"/>
                <a:gd name="T3" fmla="*/ 0 h 3541"/>
                <a:gd name="T4" fmla="*/ 0 w 426"/>
                <a:gd name="T5" fmla="*/ 0 h 3541"/>
                <a:gd name="T6" fmla="*/ 0 w 426"/>
                <a:gd name="T7" fmla="*/ 0 h 3541"/>
                <a:gd name="T8" fmla="*/ 0 w 426"/>
                <a:gd name="T9" fmla="*/ 0 h 3541"/>
                <a:gd name="T10" fmla="*/ 0 w 426"/>
                <a:gd name="T11" fmla="*/ 0 h 3541"/>
                <a:gd name="T12" fmla="*/ 0 w 426"/>
                <a:gd name="T13" fmla="*/ 0 h 3541"/>
                <a:gd name="T14" fmla="*/ 0 w 426"/>
                <a:gd name="T15" fmla="*/ 0 h 3541"/>
                <a:gd name="T16" fmla="*/ 0 w 426"/>
                <a:gd name="T17" fmla="*/ 0 h 3541"/>
                <a:gd name="T18" fmla="*/ 0 w 426"/>
                <a:gd name="T19" fmla="*/ 0 h 3541"/>
                <a:gd name="T20" fmla="*/ 0 w 426"/>
                <a:gd name="T21" fmla="*/ 0 h 3541"/>
                <a:gd name="T22" fmla="*/ 0 w 426"/>
                <a:gd name="T23" fmla="*/ 0 h 3541"/>
                <a:gd name="T24" fmla="*/ 0 w 426"/>
                <a:gd name="T25" fmla="*/ 0 h 35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6"/>
                <a:gd name="T40" fmla="*/ 0 h 3541"/>
                <a:gd name="T41" fmla="*/ 426 w 426"/>
                <a:gd name="T42" fmla="*/ 3541 h 35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8" name="Freeform 43"/>
            <p:cNvSpPr>
              <a:spLocks noEditPoints="1"/>
            </p:cNvSpPr>
            <p:nvPr/>
          </p:nvSpPr>
          <p:spPr bwMode="auto">
            <a:xfrm>
              <a:off x="5467" y="157"/>
              <a:ext cx="487" cy="256"/>
            </a:xfrm>
            <a:custGeom>
              <a:avLst/>
              <a:gdLst>
                <a:gd name="T0" fmla="*/ 0 w 8214"/>
                <a:gd name="T1" fmla="*/ 0 h 4317"/>
                <a:gd name="T2" fmla="*/ 0 w 8214"/>
                <a:gd name="T3" fmla="*/ 0 h 4317"/>
                <a:gd name="T4" fmla="*/ 0 w 8214"/>
                <a:gd name="T5" fmla="*/ 0 h 4317"/>
                <a:gd name="T6" fmla="*/ 0 w 8214"/>
                <a:gd name="T7" fmla="*/ 0 h 4317"/>
                <a:gd name="T8" fmla="*/ 0 w 8214"/>
                <a:gd name="T9" fmla="*/ 0 h 4317"/>
                <a:gd name="T10" fmla="*/ 0 w 8214"/>
                <a:gd name="T11" fmla="*/ 0 h 4317"/>
                <a:gd name="T12" fmla="*/ 0 w 8214"/>
                <a:gd name="T13" fmla="*/ 0 h 4317"/>
                <a:gd name="T14" fmla="*/ 0 w 8214"/>
                <a:gd name="T15" fmla="*/ 0 h 4317"/>
                <a:gd name="T16" fmla="*/ 0 w 8214"/>
                <a:gd name="T17" fmla="*/ 0 h 4317"/>
                <a:gd name="T18" fmla="*/ 0 w 8214"/>
                <a:gd name="T19" fmla="*/ 0 h 4317"/>
                <a:gd name="T20" fmla="*/ 0 w 8214"/>
                <a:gd name="T21" fmla="*/ 0 h 4317"/>
                <a:gd name="T22" fmla="*/ 0 w 8214"/>
                <a:gd name="T23" fmla="*/ 0 h 4317"/>
                <a:gd name="T24" fmla="*/ 0 w 8214"/>
                <a:gd name="T25" fmla="*/ 0 h 4317"/>
                <a:gd name="T26" fmla="*/ 0 w 8214"/>
                <a:gd name="T27" fmla="*/ 0 h 4317"/>
                <a:gd name="T28" fmla="*/ 0 w 8214"/>
                <a:gd name="T29" fmla="*/ 0 h 4317"/>
                <a:gd name="T30" fmla="*/ 0 w 8214"/>
                <a:gd name="T31" fmla="*/ 0 h 4317"/>
                <a:gd name="T32" fmla="*/ 0 w 8214"/>
                <a:gd name="T33" fmla="*/ 0 h 4317"/>
                <a:gd name="T34" fmla="*/ 0 w 8214"/>
                <a:gd name="T35" fmla="*/ 0 h 4317"/>
                <a:gd name="T36" fmla="*/ 0 w 8214"/>
                <a:gd name="T37" fmla="*/ 0 h 4317"/>
                <a:gd name="T38" fmla="*/ 0 w 8214"/>
                <a:gd name="T39" fmla="*/ 0 h 4317"/>
                <a:gd name="T40" fmla="*/ 0 w 8214"/>
                <a:gd name="T41" fmla="*/ 0 h 4317"/>
                <a:gd name="T42" fmla="*/ 0 w 8214"/>
                <a:gd name="T43" fmla="*/ 0 h 4317"/>
                <a:gd name="T44" fmla="*/ 0 w 8214"/>
                <a:gd name="T45" fmla="*/ 0 h 4317"/>
                <a:gd name="T46" fmla="*/ 0 w 8214"/>
                <a:gd name="T47" fmla="*/ 0 h 4317"/>
                <a:gd name="T48" fmla="*/ 0 w 8214"/>
                <a:gd name="T49" fmla="*/ 0 h 4317"/>
                <a:gd name="T50" fmla="*/ 0 w 8214"/>
                <a:gd name="T51" fmla="*/ 0 h 4317"/>
                <a:gd name="T52" fmla="*/ 0 w 8214"/>
                <a:gd name="T53" fmla="*/ 0 h 4317"/>
                <a:gd name="T54" fmla="*/ 0 w 8214"/>
                <a:gd name="T55" fmla="*/ 0 h 4317"/>
                <a:gd name="T56" fmla="*/ 0 w 8214"/>
                <a:gd name="T57" fmla="*/ 0 h 4317"/>
                <a:gd name="T58" fmla="*/ 0 w 8214"/>
                <a:gd name="T59" fmla="*/ 0 h 4317"/>
                <a:gd name="T60" fmla="*/ 0 w 8214"/>
                <a:gd name="T61" fmla="*/ 0 h 4317"/>
                <a:gd name="T62" fmla="*/ 0 w 8214"/>
                <a:gd name="T63" fmla="*/ 0 h 4317"/>
                <a:gd name="T64" fmla="*/ 0 w 8214"/>
                <a:gd name="T65" fmla="*/ 0 h 4317"/>
                <a:gd name="T66" fmla="*/ 0 w 8214"/>
                <a:gd name="T67" fmla="*/ 0 h 4317"/>
                <a:gd name="T68" fmla="*/ 0 w 8214"/>
                <a:gd name="T69" fmla="*/ 0 h 4317"/>
                <a:gd name="T70" fmla="*/ 0 w 8214"/>
                <a:gd name="T71" fmla="*/ 0 h 4317"/>
                <a:gd name="T72" fmla="*/ 0 w 8214"/>
                <a:gd name="T73" fmla="*/ 0 h 4317"/>
                <a:gd name="T74" fmla="*/ 0 w 8214"/>
                <a:gd name="T75" fmla="*/ 0 h 4317"/>
                <a:gd name="T76" fmla="*/ 0 w 8214"/>
                <a:gd name="T77" fmla="*/ 0 h 4317"/>
                <a:gd name="T78" fmla="*/ 0 w 8214"/>
                <a:gd name="T79" fmla="*/ 0 h 4317"/>
                <a:gd name="T80" fmla="*/ 0 w 8214"/>
                <a:gd name="T81" fmla="*/ 0 h 4317"/>
                <a:gd name="T82" fmla="*/ 0 w 8214"/>
                <a:gd name="T83" fmla="*/ 0 h 4317"/>
                <a:gd name="T84" fmla="*/ 0 w 8214"/>
                <a:gd name="T85" fmla="*/ 0 h 4317"/>
                <a:gd name="T86" fmla="*/ 0 w 8214"/>
                <a:gd name="T87" fmla="*/ 0 h 4317"/>
                <a:gd name="T88" fmla="*/ 0 w 8214"/>
                <a:gd name="T89" fmla="*/ 0 h 4317"/>
                <a:gd name="T90" fmla="*/ 0 w 8214"/>
                <a:gd name="T91" fmla="*/ 0 h 4317"/>
                <a:gd name="T92" fmla="*/ 0 w 8214"/>
                <a:gd name="T93" fmla="*/ 0 h 4317"/>
                <a:gd name="T94" fmla="*/ 0 w 8214"/>
                <a:gd name="T95" fmla="*/ 0 h 4317"/>
                <a:gd name="T96" fmla="*/ 0 w 8214"/>
                <a:gd name="T97" fmla="*/ 0 h 4317"/>
                <a:gd name="T98" fmla="*/ 0 w 8214"/>
                <a:gd name="T99" fmla="*/ 0 h 4317"/>
                <a:gd name="T100" fmla="*/ 0 w 8214"/>
                <a:gd name="T101" fmla="*/ 0 h 4317"/>
                <a:gd name="T102" fmla="*/ 0 w 8214"/>
                <a:gd name="T103" fmla="*/ 0 h 4317"/>
                <a:gd name="T104" fmla="*/ 0 w 8214"/>
                <a:gd name="T105" fmla="*/ 0 h 4317"/>
                <a:gd name="T106" fmla="*/ 0 w 8214"/>
                <a:gd name="T107" fmla="*/ 0 h 4317"/>
                <a:gd name="T108" fmla="*/ 0 w 8214"/>
                <a:gd name="T109" fmla="*/ 0 h 4317"/>
                <a:gd name="T110" fmla="*/ 0 w 8214"/>
                <a:gd name="T111" fmla="*/ 0 h 4317"/>
                <a:gd name="T112" fmla="*/ 0 w 8214"/>
                <a:gd name="T113" fmla="*/ 0 h 4317"/>
                <a:gd name="T114" fmla="*/ 0 w 8214"/>
                <a:gd name="T115" fmla="*/ 0 h 4317"/>
                <a:gd name="T116" fmla="*/ 0 w 8214"/>
                <a:gd name="T117" fmla="*/ 0 h 4317"/>
                <a:gd name="T118" fmla="*/ 0 w 8214"/>
                <a:gd name="T119" fmla="*/ 0 h 4317"/>
                <a:gd name="T120" fmla="*/ 0 w 8214"/>
                <a:gd name="T121" fmla="*/ 0 h 4317"/>
                <a:gd name="T122" fmla="*/ 0 w 8214"/>
                <a:gd name="T123" fmla="*/ 0 h 43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214"/>
                <a:gd name="T187" fmla="*/ 0 h 4317"/>
                <a:gd name="T188" fmla="*/ 8214 w 8214"/>
                <a:gd name="T189" fmla="*/ 4317 h 43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9" name="Freeform 44"/>
            <p:cNvSpPr>
              <a:spLocks/>
            </p:cNvSpPr>
            <p:nvPr/>
          </p:nvSpPr>
          <p:spPr bwMode="auto">
            <a:xfrm>
              <a:off x="5346" y="205"/>
              <a:ext cx="117" cy="162"/>
            </a:xfrm>
            <a:custGeom>
              <a:avLst/>
              <a:gdLst>
                <a:gd name="T0" fmla="*/ 0 w 1975"/>
                <a:gd name="T1" fmla="*/ 0 h 2747"/>
                <a:gd name="T2" fmla="*/ 0 w 1975"/>
                <a:gd name="T3" fmla="*/ 0 h 2747"/>
                <a:gd name="T4" fmla="*/ 0 w 1975"/>
                <a:gd name="T5" fmla="*/ 0 h 2747"/>
                <a:gd name="T6" fmla="*/ 0 w 1975"/>
                <a:gd name="T7" fmla="*/ 0 h 2747"/>
                <a:gd name="T8" fmla="*/ 0 w 1975"/>
                <a:gd name="T9" fmla="*/ 0 h 2747"/>
                <a:gd name="T10" fmla="*/ 0 w 1975"/>
                <a:gd name="T11" fmla="*/ 0 h 2747"/>
                <a:gd name="T12" fmla="*/ 0 w 1975"/>
                <a:gd name="T13" fmla="*/ 0 h 2747"/>
                <a:gd name="T14" fmla="*/ 0 w 1975"/>
                <a:gd name="T15" fmla="*/ 0 h 2747"/>
                <a:gd name="T16" fmla="*/ 0 w 1975"/>
                <a:gd name="T17" fmla="*/ 0 h 2747"/>
                <a:gd name="T18" fmla="*/ 0 w 1975"/>
                <a:gd name="T19" fmla="*/ 0 h 2747"/>
                <a:gd name="T20" fmla="*/ 0 w 1975"/>
                <a:gd name="T21" fmla="*/ 0 h 2747"/>
                <a:gd name="T22" fmla="*/ 0 w 1975"/>
                <a:gd name="T23" fmla="*/ 0 h 2747"/>
                <a:gd name="T24" fmla="*/ 0 w 1975"/>
                <a:gd name="T25" fmla="*/ 0 h 2747"/>
                <a:gd name="T26" fmla="*/ 0 w 1975"/>
                <a:gd name="T27" fmla="*/ 0 h 2747"/>
                <a:gd name="T28" fmla="*/ 0 w 1975"/>
                <a:gd name="T29" fmla="*/ 0 h 2747"/>
                <a:gd name="T30" fmla="*/ 0 w 1975"/>
                <a:gd name="T31" fmla="*/ 0 h 2747"/>
                <a:gd name="T32" fmla="*/ 0 w 1975"/>
                <a:gd name="T33" fmla="*/ 0 h 2747"/>
                <a:gd name="T34" fmla="*/ 0 w 1975"/>
                <a:gd name="T35" fmla="*/ 0 h 2747"/>
                <a:gd name="T36" fmla="*/ 0 w 1975"/>
                <a:gd name="T37" fmla="*/ 0 h 2747"/>
                <a:gd name="T38" fmla="*/ 0 w 1975"/>
                <a:gd name="T39" fmla="*/ 0 h 2747"/>
                <a:gd name="T40" fmla="*/ 0 w 1975"/>
                <a:gd name="T41" fmla="*/ 0 h 2747"/>
                <a:gd name="T42" fmla="*/ 0 w 1975"/>
                <a:gd name="T43" fmla="*/ 0 h 2747"/>
                <a:gd name="T44" fmla="*/ 0 w 1975"/>
                <a:gd name="T45" fmla="*/ 0 h 2747"/>
                <a:gd name="T46" fmla="*/ 0 w 1975"/>
                <a:gd name="T47" fmla="*/ 0 h 2747"/>
                <a:gd name="T48" fmla="*/ 0 w 1975"/>
                <a:gd name="T49" fmla="*/ 0 h 2747"/>
                <a:gd name="T50" fmla="*/ 0 w 1975"/>
                <a:gd name="T51" fmla="*/ 0 h 2747"/>
                <a:gd name="T52" fmla="*/ 0 w 1975"/>
                <a:gd name="T53" fmla="*/ 0 h 2747"/>
                <a:gd name="T54" fmla="*/ 0 w 1975"/>
                <a:gd name="T55" fmla="*/ 0 h 2747"/>
                <a:gd name="T56" fmla="*/ 0 w 1975"/>
                <a:gd name="T57" fmla="*/ 0 h 2747"/>
                <a:gd name="T58" fmla="*/ 0 w 1975"/>
                <a:gd name="T59" fmla="*/ 0 h 2747"/>
                <a:gd name="T60" fmla="*/ 0 w 1975"/>
                <a:gd name="T61" fmla="*/ 0 h 2747"/>
                <a:gd name="T62" fmla="*/ 0 w 1975"/>
                <a:gd name="T63" fmla="*/ 0 h 2747"/>
                <a:gd name="T64" fmla="*/ 0 w 1975"/>
                <a:gd name="T65" fmla="*/ 0 h 2747"/>
                <a:gd name="T66" fmla="*/ 0 w 1975"/>
                <a:gd name="T67" fmla="*/ 0 h 2747"/>
                <a:gd name="T68" fmla="*/ 0 w 1975"/>
                <a:gd name="T69" fmla="*/ 0 h 2747"/>
                <a:gd name="T70" fmla="*/ 0 w 1975"/>
                <a:gd name="T71" fmla="*/ 0 h 2747"/>
                <a:gd name="T72" fmla="*/ 0 w 1975"/>
                <a:gd name="T73" fmla="*/ 0 h 2747"/>
                <a:gd name="T74" fmla="*/ 0 w 1975"/>
                <a:gd name="T75" fmla="*/ 0 h 2747"/>
                <a:gd name="T76" fmla="*/ 0 w 1975"/>
                <a:gd name="T77" fmla="*/ 0 h 2747"/>
                <a:gd name="T78" fmla="*/ 0 w 1975"/>
                <a:gd name="T79" fmla="*/ 0 h 2747"/>
                <a:gd name="T80" fmla="*/ 0 w 1975"/>
                <a:gd name="T81" fmla="*/ 0 h 2747"/>
                <a:gd name="T82" fmla="*/ 0 w 1975"/>
                <a:gd name="T83" fmla="*/ 0 h 2747"/>
                <a:gd name="T84" fmla="*/ 0 w 1975"/>
                <a:gd name="T85" fmla="*/ 0 h 2747"/>
                <a:gd name="T86" fmla="*/ 0 w 1975"/>
                <a:gd name="T87" fmla="*/ 0 h 2747"/>
                <a:gd name="T88" fmla="*/ 0 w 1975"/>
                <a:gd name="T89" fmla="*/ 0 h 2747"/>
                <a:gd name="T90" fmla="*/ 0 w 1975"/>
                <a:gd name="T91" fmla="*/ 0 h 2747"/>
                <a:gd name="T92" fmla="*/ 0 w 1975"/>
                <a:gd name="T93" fmla="*/ 0 h 2747"/>
                <a:gd name="T94" fmla="*/ 0 w 1975"/>
                <a:gd name="T95" fmla="*/ 0 h 2747"/>
                <a:gd name="T96" fmla="*/ 0 w 1975"/>
                <a:gd name="T97" fmla="*/ 0 h 27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75"/>
                <a:gd name="T148" fmla="*/ 0 h 2747"/>
                <a:gd name="T149" fmla="*/ 1975 w 1975"/>
                <a:gd name="T150" fmla="*/ 2747 h 27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389" name="Text Box 45"/>
          <p:cNvSpPr txBox="1">
            <a:spLocks noChangeArrowheads="1"/>
          </p:cNvSpPr>
          <p:nvPr/>
        </p:nvSpPr>
        <p:spPr bwMode="auto">
          <a:xfrm>
            <a:off x="211015" y="76201"/>
            <a:ext cx="635390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1600" b="1" i="0">
                <a:solidFill>
                  <a:srgbClr val="FF9900"/>
                </a:solidFill>
              </a:rPr>
              <a:t>Education and Research</a:t>
            </a:r>
            <a:r>
              <a:rPr lang="en-US" sz="1600" b="1" i="0">
                <a:solidFill>
                  <a:srgbClr val="66CCFF"/>
                </a:solidFill>
              </a:rPr>
              <a:t> </a:t>
            </a:r>
          </a:p>
          <a:p>
            <a:pPr eaLnBrk="1" hangingPunct="1"/>
            <a:r>
              <a:rPr lang="en-US" sz="1200">
                <a:solidFill>
                  <a:srgbClr val="FFFF66"/>
                </a:solidFill>
              </a:rPr>
              <a:t>We enable you to leverage knowledge anytime, anywhere!</a:t>
            </a:r>
          </a:p>
        </p:txBody>
      </p:sp>
      <p:sp>
        <p:nvSpPr>
          <p:cNvPr id="45074" name="Text Box 46"/>
          <p:cNvSpPr txBox="1">
            <a:spLocks noChangeArrowheads="1"/>
          </p:cNvSpPr>
          <p:nvPr/>
        </p:nvSpPr>
        <p:spPr bwMode="auto">
          <a:xfrm>
            <a:off x="433754" y="2413001"/>
            <a:ext cx="484163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spcBef>
                <a:spcPct val="50000"/>
              </a:spcBef>
            </a:pPr>
            <a:endParaRPr lang="en-US"/>
          </a:p>
        </p:txBody>
      </p:sp>
      <p:sp>
        <p:nvSpPr>
          <p:cNvPr id="24" name="TextBox 23"/>
          <p:cNvSpPr txBox="1"/>
          <p:nvPr/>
        </p:nvSpPr>
        <p:spPr>
          <a:xfrm>
            <a:off x="5092212" y="6581776"/>
            <a:ext cx="1113692" cy="276225"/>
          </a:xfrm>
          <a:prstGeom prst="rect">
            <a:avLst/>
          </a:prstGeom>
          <a:noFill/>
        </p:spPr>
        <p:txBody>
          <a:bodyPr>
            <a:spAutoFit/>
          </a:bodyPr>
          <a:lstStyle/>
          <a:p>
            <a:pPr>
              <a:defRPr/>
            </a:pPr>
            <a:r>
              <a:rPr lang="en-US" sz="1200" i="0" dirty="0">
                <a:solidFill>
                  <a:schemeClr val="accent3"/>
                </a:solidFill>
                <a:latin typeface="Arial" charset="0"/>
              </a:rPr>
              <a:t>Confidential</a:t>
            </a:r>
          </a:p>
        </p:txBody>
      </p:sp>
    </p:spTree>
    <p:extLst>
      <p:ext uri="{BB962C8B-B14F-4D97-AF65-F5344CB8AC3E}">
        <p14:creationId xmlns:p14="http://schemas.microsoft.com/office/powerpoint/2010/main" val="4123733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wipe(down)">
                                      <p:cBhvr>
                                        <p:cTn id="7" dur="3000"/>
                                        <p:tgtEl>
                                          <p:spTgt spid="57376"/>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57378"/>
                                        </p:tgtEl>
                                        <p:attrNameLst>
                                          <p:attrName>style.visibility</p:attrName>
                                        </p:attrNameLst>
                                      </p:cBhvr>
                                      <p:to>
                                        <p:strVal val="visible"/>
                                      </p:to>
                                    </p:set>
                                    <p:animEffect transition="in" filter="wipe(up)">
                                      <p:cBhvr>
                                        <p:cTn id="10" dur="3000"/>
                                        <p:tgtEl>
                                          <p:spTgt spid="57378"/>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57382"/>
                                        </p:tgtEl>
                                        <p:attrNameLst>
                                          <p:attrName>style.visibility</p:attrName>
                                        </p:attrNameLst>
                                      </p:cBhvr>
                                      <p:to>
                                        <p:strVal val="visible"/>
                                      </p:to>
                                    </p:set>
                                    <p:animEffect transition="in" filter="wipe(right)">
                                      <p:cBhvr>
                                        <p:cTn id="13" dur="5000"/>
                                        <p:tgtEl>
                                          <p:spTgt spid="57382"/>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57377"/>
                                        </p:tgtEl>
                                        <p:attrNameLst>
                                          <p:attrName>style.visibility</p:attrName>
                                        </p:attrNameLst>
                                      </p:cBhvr>
                                      <p:to>
                                        <p:strVal val="visible"/>
                                      </p:to>
                                    </p:set>
                                    <p:animEffect transition="in" filter="wipe(down)">
                                      <p:cBhvr>
                                        <p:cTn id="16" dur="3000"/>
                                        <p:tgtEl>
                                          <p:spTgt spid="57377"/>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57383"/>
                                        </p:tgtEl>
                                        <p:attrNameLst>
                                          <p:attrName>style.visibility</p:attrName>
                                        </p:attrNameLst>
                                      </p:cBhvr>
                                      <p:to>
                                        <p:strVal val="visible"/>
                                      </p:to>
                                    </p:set>
                                    <p:animEffect transition="in" filter="wipe(right)">
                                      <p:cBhvr>
                                        <p:cTn id="19" dur="3000"/>
                                        <p:tgtEl>
                                          <p:spTgt spid="57383"/>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57379"/>
                                        </p:tgtEl>
                                        <p:attrNameLst>
                                          <p:attrName>style.visibility</p:attrName>
                                        </p:attrNameLst>
                                      </p:cBhvr>
                                      <p:to>
                                        <p:strVal val="visible"/>
                                      </p:to>
                                    </p:set>
                                    <p:animEffect transition="in" filter="wipe(up)">
                                      <p:cBhvr>
                                        <p:cTn id="22" dur="3000"/>
                                        <p:tgtEl>
                                          <p:spTgt spid="57379"/>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57380"/>
                                        </p:tgtEl>
                                        <p:attrNameLst>
                                          <p:attrName>style.visibility</p:attrName>
                                        </p:attrNameLst>
                                      </p:cBhvr>
                                      <p:to>
                                        <p:strVal val="visible"/>
                                      </p:to>
                                    </p:set>
                                    <p:animEffect transition="in" filter="wipe(up)">
                                      <p:cBhvr>
                                        <p:cTn id="25" dur="5000"/>
                                        <p:tgtEl>
                                          <p:spTgt spid="57380"/>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57381"/>
                                        </p:tgtEl>
                                        <p:attrNameLst>
                                          <p:attrName>style.visibility</p:attrName>
                                        </p:attrNameLst>
                                      </p:cBhvr>
                                      <p:to>
                                        <p:strVal val="visible"/>
                                      </p:to>
                                    </p:set>
                                    <p:animEffect transition="in" filter="wipe(down)">
                                      <p:cBhvr>
                                        <p:cTn id="28" dur="5000"/>
                                        <p:tgtEl>
                                          <p:spTgt spid="57381"/>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57389">
                                            <p:txEl>
                                              <p:pRg st="0" end="0"/>
                                            </p:txEl>
                                          </p:spTgt>
                                        </p:tgtEl>
                                      </p:cBhvr>
                                      <p:to x="80000" y="100000"/>
                                    </p:animScale>
                                    <p:anim by="(#ppt_w*0.10)" calcmode="lin" valueType="num">
                                      <p:cBhvr>
                                        <p:cTn id="31" dur="250" autoRev="1" fill="hold">
                                          <p:stCondLst>
                                            <p:cond delay="0"/>
                                          </p:stCondLst>
                                        </p:cTn>
                                        <p:tgtEl>
                                          <p:spTgt spid="57389">
                                            <p:txEl>
                                              <p:pRg st="0" end="0"/>
                                            </p:txEl>
                                          </p:spTgt>
                                        </p:tgtEl>
                                        <p:attrNameLst>
                                          <p:attrName>ppt_x</p:attrName>
                                        </p:attrNameLst>
                                      </p:cBhvr>
                                    </p:anim>
                                    <p:anim by="(-#ppt_w*0.10)" calcmode="lin" valueType="num">
                                      <p:cBhvr>
                                        <p:cTn id="32" dur="250" autoRev="1" fill="hold">
                                          <p:stCondLst>
                                            <p:cond delay="0"/>
                                          </p:stCondLst>
                                        </p:cTn>
                                        <p:tgtEl>
                                          <p:spTgt spid="57389">
                                            <p:txEl>
                                              <p:pRg st="0" end="0"/>
                                            </p:txEl>
                                          </p:spTgt>
                                        </p:tgtEl>
                                        <p:attrNameLst>
                                          <p:attrName>ppt_y</p:attrName>
                                        </p:attrNameLst>
                                      </p:cBhvr>
                                    </p:anim>
                                    <p:animRot by="-480000">
                                      <p:cBhvr>
                                        <p:cTn id="33" dur="250" autoRev="1" fill="hold">
                                          <p:stCondLst>
                                            <p:cond delay="0"/>
                                          </p:stCondLst>
                                        </p:cTn>
                                        <p:tgtEl>
                                          <p:spTgt spid="57389">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57389">
                                            <p:txEl>
                                              <p:pRg st="1" end="1"/>
                                            </p:txEl>
                                          </p:spTgt>
                                        </p:tgtEl>
                                      </p:cBhvr>
                                      <p:to x="80000" y="100000"/>
                                    </p:animScale>
                                    <p:anim by="(#ppt_w*0.10)" calcmode="lin" valueType="num">
                                      <p:cBhvr>
                                        <p:cTn id="36" dur="250" autoRev="1" fill="hold">
                                          <p:stCondLst>
                                            <p:cond delay="0"/>
                                          </p:stCondLst>
                                        </p:cTn>
                                        <p:tgtEl>
                                          <p:spTgt spid="57389">
                                            <p:txEl>
                                              <p:pRg st="1" end="1"/>
                                            </p:txEl>
                                          </p:spTgt>
                                        </p:tgtEl>
                                        <p:attrNameLst>
                                          <p:attrName>ppt_x</p:attrName>
                                        </p:attrNameLst>
                                      </p:cBhvr>
                                    </p:anim>
                                    <p:anim by="(-#ppt_w*0.10)" calcmode="lin" valueType="num">
                                      <p:cBhvr>
                                        <p:cTn id="37" dur="250" autoRev="1" fill="hold">
                                          <p:stCondLst>
                                            <p:cond delay="0"/>
                                          </p:stCondLst>
                                        </p:cTn>
                                        <p:tgtEl>
                                          <p:spTgt spid="57389">
                                            <p:txEl>
                                              <p:pRg st="1" end="1"/>
                                            </p:txEl>
                                          </p:spTgt>
                                        </p:tgtEl>
                                        <p:attrNameLst>
                                          <p:attrName>ppt_y</p:attrName>
                                        </p:attrNameLst>
                                      </p:cBhvr>
                                    </p:anim>
                                    <p:animRot by="-480000">
                                      <p:cBhvr>
                                        <p:cTn id="38" dur="250" autoRev="1" fill="hold">
                                          <p:stCondLst>
                                            <p:cond delay="0"/>
                                          </p:stCondLst>
                                        </p:cTn>
                                        <p:tgtEl>
                                          <p:spTgt spid="5738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6" grpId="0" animBg="1"/>
      <p:bldP spid="57377" grpId="0" animBg="1"/>
      <p:bldP spid="57378" grpId="0" animBg="1"/>
      <p:bldP spid="57379" grpId="0" animBg="1"/>
      <p:bldP spid="57380" grpId="0" animBg="1"/>
      <p:bldP spid="57381" grpId="0" animBg="1"/>
      <p:bldP spid="57382" grpId="0" animBg="1"/>
      <p:bldP spid="5738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Internationalization and Localization</a:t>
            </a:r>
            <a:endParaRPr lang="en-US" dirty="0"/>
          </a:p>
        </p:txBody>
      </p:sp>
      <p:sp>
        <p:nvSpPr>
          <p:cNvPr id="46083" name="Content Placeholder 2"/>
          <p:cNvSpPr>
            <a:spLocks noGrp="1"/>
          </p:cNvSpPr>
          <p:nvPr>
            <p:ph idx="1"/>
          </p:nvPr>
        </p:nvSpPr>
        <p:spPr>
          <a:xfrm>
            <a:off x="124558" y="1219201"/>
            <a:ext cx="8839200" cy="5021263"/>
          </a:xfrm>
        </p:spPr>
        <p:txBody>
          <a:bodyPr>
            <a:normAutofit lnSpcReduction="10000"/>
          </a:bodyPr>
          <a:lstStyle/>
          <a:p>
            <a:pPr algn="just"/>
            <a:r>
              <a:rPr lang="en-US" smtClean="0"/>
              <a:t>Internationalization(i18n): The process of preparing an application to support more than one language and to represent data in different formats.</a:t>
            </a:r>
          </a:p>
          <a:p>
            <a:pPr algn="just"/>
            <a:r>
              <a:rPr lang="en-US" smtClean="0"/>
              <a:t>Localization(L10N): The process of adapting an internationalized application to support a specific region or locale</a:t>
            </a:r>
          </a:p>
          <a:p>
            <a:pPr algn="just"/>
            <a:r>
              <a:rPr lang="en-US" smtClean="0"/>
              <a:t>Locale: Represents a language and country combination, </a:t>
            </a:r>
            <a:r>
              <a:rPr lang="en-US" b="1" smtClean="0">
                <a:solidFill>
                  <a:srgbClr val="002060"/>
                </a:solidFill>
              </a:rPr>
              <a:t>&lt;language code&gt;_&lt;country code&gt;</a:t>
            </a:r>
            <a:r>
              <a:rPr lang="en-US" smtClean="0"/>
              <a:t> for e.g. en_US and en_UK</a:t>
            </a:r>
          </a:p>
        </p:txBody>
      </p:sp>
      <p:sp>
        <p:nvSpPr>
          <p:cNvPr id="4" name="Slide Number Placeholder 3"/>
          <p:cNvSpPr>
            <a:spLocks noGrp="1"/>
          </p:cNvSpPr>
          <p:nvPr>
            <p:ph type="sldNum" sz="quarter" idx="10"/>
          </p:nvPr>
        </p:nvSpPr>
        <p:spPr/>
        <p:txBody>
          <a:bodyPr/>
          <a:lstStyle/>
          <a:p>
            <a:pPr>
              <a:defRPr/>
            </a:pPr>
            <a:fld id="{C042F147-2444-44D2-90E6-73D37832284F}" type="slidenum">
              <a:rPr lang="en-US" smtClean="0"/>
              <a:pPr>
                <a:defRPr/>
              </a:pPr>
              <a:t>38</a:t>
            </a:fld>
            <a:endParaRPr lang="en-US" dirty="0"/>
          </a:p>
        </p:txBody>
      </p:sp>
    </p:spTree>
    <p:extLst>
      <p:ext uri="{BB962C8B-B14F-4D97-AF65-F5344CB8AC3E}">
        <p14:creationId xmlns:p14="http://schemas.microsoft.com/office/powerpoint/2010/main" val="4127714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455877" cy="973138"/>
          </a:xfrm>
        </p:spPr>
        <p:txBody>
          <a:bodyPr/>
          <a:lstStyle/>
          <a:p>
            <a:pPr>
              <a:defRPr/>
            </a:pPr>
            <a:r>
              <a:rPr lang="en-US" dirty="0" smtClean="0"/>
              <a:t>Steps to Internationalize</a:t>
            </a:r>
            <a:endParaRPr lang="en-US" dirty="0"/>
          </a:p>
        </p:txBody>
      </p:sp>
      <p:sp>
        <p:nvSpPr>
          <p:cNvPr id="47107" name="Content Placeholder 2"/>
          <p:cNvSpPr>
            <a:spLocks noGrp="1"/>
          </p:cNvSpPr>
          <p:nvPr>
            <p:ph idx="1"/>
          </p:nvPr>
        </p:nvSpPr>
        <p:spPr>
          <a:xfrm>
            <a:off x="228600" y="1143001"/>
            <a:ext cx="8305800" cy="5021263"/>
          </a:xfrm>
        </p:spPr>
        <p:txBody>
          <a:bodyPr>
            <a:normAutofit fontScale="92500" lnSpcReduction="10000"/>
          </a:bodyPr>
          <a:lstStyle/>
          <a:p>
            <a:pPr algn="just"/>
            <a:r>
              <a:rPr lang="en-US" smtClean="0"/>
              <a:t>Create Resource Bundle.</a:t>
            </a:r>
          </a:p>
          <a:p>
            <a:pPr algn="just"/>
            <a:r>
              <a:rPr lang="en-US" smtClean="0"/>
              <a:t>Load the Resource bundle. Two ways</a:t>
            </a:r>
          </a:p>
          <a:p>
            <a:pPr lvl="1" algn="just"/>
            <a:r>
              <a:rPr lang="en-US" smtClean="0"/>
              <a:t>Using </a:t>
            </a:r>
            <a:r>
              <a:rPr lang="en-US" b="1" smtClean="0">
                <a:solidFill>
                  <a:srgbClr val="002060"/>
                </a:solidFill>
              </a:rPr>
              <a:t>faces-config.xml </a:t>
            </a:r>
          </a:p>
          <a:p>
            <a:pPr lvl="1" algn="just"/>
            <a:r>
              <a:rPr lang="en-US" smtClean="0"/>
              <a:t>Using </a:t>
            </a:r>
            <a:r>
              <a:rPr lang="en-US" b="1" smtClean="0">
                <a:solidFill>
                  <a:srgbClr val="002060"/>
                </a:solidFill>
              </a:rPr>
              <a:t>&lt;f:loadBundle&gt;</a:t>
            </a:r>
          </a:p>
          <a:p>
            <a:pPr algn="just"/>
            <a:endParaRPr lang="en-US" smtClean="0"/>
          </a:p>
          <a:p>
            <a:pPr algn="just"/>
            <a:r>
              <a:rPr lang="en-US" smtClean="0"/>
              <a:t>Replace the text to be internationalized on the jsp page with value expressions using Unified EL</a:t>
            </a:r>
          </a:p>
          <a:p>
            <a:pPr algn="just"/>
            <a:endParaRPr lang="en-US" smtClean="0"/>
          </a:p>
          <a:p>
            <a:pPr algn="just"/>
            <a:r>
              <a:rPr lang="en-US" smtClean="0"/>
              <a:t>Let us internationalize the Login application to support English(US) and French(FR) locales</a:t>
            </a:r>
          </a:p>
          <a:p>
            <a:pPr algn="just"/>
            <a:endParaRPr lang="en-US" smtClean="0"/>
          </a:p>
          <a:p>
            <a:pPr algn="just"/>
            <a:endParaRPr lang="en-US" smtClean="0"/>
          </a:p>
        </p:txBody>
      </p:sp>
      <p:sp>
        <p:nvSpPr>
          <p:cNvPr id="4" name="Slide Number Placeholder 3"/>
          <p:cNvSpPr>
            <a:spLocks noGrp="1"/>
          </p:cNvSpPr>
          <p:nvPr>
            <p:ph type="sldNum" sz="quarter" idx="10"/>
          </p:nvPr>
        </p:nvSpPr>
        <p:spPr/>
        <p:txBody>
          <a:bodyPr/>
          <a:lstStyle/>
          <a:p>
            <a:pPr>
              <a:defRPr/>
            </a:pPr>
            <a:fld id="{798CEF61-1DD6-45FD-A00E-51BC88BCC12C}" type="slidenum">
              <a:rPr lang="en-US" smtClean="0"/>
              <a:pPr>
                <a:defRPr/>
              </a:pPr>
              <a:t>39</a:t>
            </a:fld>
            <a:endParaRPr lang="en-US" dirty="0"/>
          </a:p>
        </p:txBody>
      </p:sp>
    </p:spTree>
    <p:extLst>
      <p:ext uri="{BB962C8B-B14F-4D97-AF65-F5344CB8AC3E}">
        <p14:creationId xmlns:p14="http://schemas.microsoft.com/office/powerpoint/2010/main" val="776936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9144000" cy="777240"/>
          </a:xfrm>
          <a:solidFill>
            <a:schemeClr val="accent4">
              <a:lumMod val="20000"/>
              <a:lumOff val="80000"/>
            </a:schemeClr>
          </a:solidFill>
        </p:spPr>
        <p:txBody>
          <a:bodyPr/>
          <a:lstStyle/>
          <a:p>
            <a:pPr>
              <a:defRPr/>
            </a:pPr>
            <a:r>
              <a:rPr lang="en-US" dirty="0" smtClean="0"/>
              <a:t>Introduction to Conversion Model</a:t>
            </a:r>
            <a:endParaRPr lang="en-US" dirty="0"/>
          </a:p>
        </p:txBody>
      </p:sp>
      <p:sp>
        <p:nvSpPr>
          <p:cNvPr id="4" name="Slide Number Placeholder 3"/>
          <p:cNvSpPr>
            <a:spLocks noGrp="1"/>
          </p:cNvSpPr>
          <p:nvPr>
            <p:ph type="sldNum" sz="quarter" idx="10"/>
          </p:nvPr>
        </p:nvSpPr>
        <p:spPr/>
        <p:txBody>
          <a:bodyPr/>
          <a:lstStyle/>
          <a:p>
            <a:pPr>
              <a:defRPr/>
            </a:pPr>
            <a:fld id="{BD9B41F5-F1E8-4756-9B6F-C7C640C0268F}" type="slidenum">
              <a:rPr lang="en-US" smtClean="0"/>
              <a:pPr>
                <a:defRPr/>
              </a:pPr>
              <a:t>4</a:t>
            </a:fld>
            <a:endParaRPr lang="en-US"/>
          </a:p>
        </p:txBody>
      </p:sp>
      <p:sp>
        <p:nvSpPr>
          <p:cNvPr id="11268" name="Content Placeholder 5"/>
          <p:cNvSpPr>
            <a:spLocks noGrp="1"/>
          </p:cNvSpPr>
          <p:nvPr>
            <p:ph idx="1"/>
          </p:nvPr>
        </p:nvSpPr>
        <p:spPr>
          <a:xfrm>
            <a:off x="0" y="762000"/>
            <a:ext cx="9144000" cy="6096000"/>
          </a:xfrm>
        </p:spPr>
        <p:txBody>
          <a:bodyPr/>
          <a:lstStyle/>
          <a:p>
            <a:pPr algn="just"/>
            <a:r>
              <a:rPr lang="en-US" sz="2400" dirty="0" smtClean="0"/>
              <a:t>JSF has conversion model, which performs the </a:t>
            </a:r>
            <a:r>
              <a:rPr lang="en-US" sz="2400" b="1" dirty="0" smtClean="0">
                <a:solidFill>
                  <a:srgbClr val="003399"/>
                </a:solidFill>
              </a:rPr>
              <a:t>job of converting the user input</a:t>
            </a:r>
          </a:p>
          <a:p>
            <a:pPr algn="just"/>
            <a:endParaRPr lang="en-US" sz="2400" b="1" u="sng" dirty="0" smtClean="0">
              <a:solidFill>
                <a:srgbClr val="003399"/>
              </a:solidFill>
            </a:endParaRPr>
          </a:p>
          <a:p>
            <a:pPr algn="just"/>
            <a:r>
              <a:rPr lang="en-US" sz="2400" u="sng" dirty="0" smtClean="0"/>
              <a:t>For primitive data types</a:t>
            </a:r>
            <a:r>
              <a:rPr lang="en-US" sz="2400" dirty="0" smtClean="0"/>
              <a:t>, JSF implementation performs </a:t>
            </a:r>
            <a:r>
              <a:rPr lang="en-US" sz="2400" b="1" dirty="0" smtClean="0">
                <a:solidFill>
                  <a:srgbClr val="003399"/>
                </a:solidFill>
              </a:rPr>
              <a:t>implicit conversion</a:t>
            </a:r>
            <a:endParaRPr lang="en-US" sz="2400" dirty="0" smtClean="0"/>
          </a:p>
          <a:p>
            <a:pPr algn="just"/>
            <a:endParaRPr lang="en-US" sz="2400" dirty="0" smtClean="0"/>
          </a:p>
          <a:p>
            <a:pPr algn="just"/>
            <a:r>
              <a:rPr lang="en-US" sz="2400" dirty="0" smtClean="0"/>
              <a:t>For non-primitive data types, we need to convert the data types explicitly, either by using </a:t>
            </a:r>
            <a:r>
              <a:rPr lang="en-US" sz="2400" b="1" dirty="0" smtClean="0">
                <a:solidFill>
                  <a:srgbClr val="003399"/>
                </a:solidFill>
              </a:rPr>
              <a:t>standard converters </a:t>
            </a:r>
            <a:r>
              <a:rPr lang="en-US" sz="2400" dirty="0" smtClean="0"/>
              <a:t>or  by creating our own converters (</a:t>
            </a:r>
            <a:r>
              <a:rPr lang="en-US" sz="2400" b="1" dirty="0" smtClean="0">
                <a:solidFill>
                  <a:srgbClr val="003399"/>
                </a:solidFill>
              </a:rPr>
              <a:t>custom converter</a:t>
            </a:r>
            <a:r>
              <a:rPr lang="en-US" sz="2400" dirty="0" smtClean="0"/>
              <a:t>)</a:t>
            </a:r>
          </a:p>
        </p:txBody>
      </p:sp>
    </p:spTree>
    <p:extLst>
      <p:ext uri="{BB962C8B-B14F-4D97-AF65-F5344CB8AC3E}">
        <p14:creationId xmlns:p14="http://schemas.microsoft.com/office/powerpoint/2010/main" val="42231159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 1/3: Create resource bundle</a:t>
            </a:r>
            <a:endParaRPr lang="en-US" dirty="0"/>
          </a:p>
        </p:txBody>
      </p:sp>
      <p:sp>
        <p:nvSpPr>
          <p:cNvPr id="4" name="Slide Number Placeholder 3"/>
          <p:cNvSpPr>
            <a:spLocks noGrp="1"/>
          </p:cNvSpPr>
          <p:nvPr>
            <p:ph type="sldNum" sz="quarter" idx="10"/>
          </p:nvPr>
        </p:nvSpPr>
        <p:spPr/>
        <p:txBody>
          <a:bodyPr/>
          <a:lstStyle/>
          <a:p>
            <a:pPr>
              <a:defRPr/>
            </a:pPr>
            <a:fld id="{CA04C55F-DFA7-4C9F-AFEE-7ED22A35A970}" type="slidenum">
              <a:rPr lang="en-US" smtClean="0"/>
              <a:pPr>
                <a:defRPr/>
              </a:pPr>
              <a:t>40</a:t>
            </a:fld>
            <a:endParaRPr lang="en-US" dirty="0"/>
          </a:p>
        </p:txBody>
      </p:sp>
      <p:sp>
        <p:nvSpPr>
          <p:cNvPr id="5" name="Content Placeholder 4"/>
          <p:cNvSpPr>
            <a:spLocks noGrp="1"/>
          </p:cNvSpPr>
          <p:nvPr>
            <p:ph sz="half" idx="4294967295"/>
          </p:nvPr>
        </p:nvSpPr>
        <p:spPr>
          <a:xfrm>
            <a:off x="27843" y="1050925"/>
            <a:ext cx="4497265" cy="5181600"/>
          </a:xfrm>
        </p:spPr>
        <p:style>
          <a:lnRef idx="2">
            <a:schemeClr val="accent2"/>
          </a:lnRef>
          <a:fillRef idx="1">
            <a:schemeClr val="lt1"/>
          </a:fillRef>
          <a:effectRef idx="0">
            <a:schemeClr val="accent2"/>
          </a:effectRef>
          <a:fontRef idx="minor">
            <a:schemeClr val="dk1"/>
          </a:fontRef>
        </p:style>
        <p:txBody>
          <a:bodyPr>
            <a:noAutofit/>
          </a:bodyPr>
          <a:lstStyle/>
          <a:p>
            <a:pPr>
              <a:buFont typeface="Wingdings" pitchFamily="2" charset="2"/>
              <a:buNone/>
              <a:defRPr/>
            </a:pPr>
            <a:endParaRPr lang="en-US" sz="1700" dirty="0" smtClean="0"/>
          </a:p>
          <a:p>
            <a:pPr>
              <a:buFont typeface="Wingdings" pitchFamily="2" charset="2"/>
              <a:buNone/>
              <a:defRPr/>
            </a:pPr>
            <a:endParaRPr lang="en-US" sz="2000" b="1" dirty="0" smtClean="0"/>
          </a:p>
          <a:p>
            <a:pPr>
              <a:buFont typeface="Wingdings" pitchFamily="2" charset="2"/>
              <a:buNone/>
              <a:defRPr/>
            </a:pPr>
            <a:endParaRPr lang="en-US" sz="2000" b="1" dirty="0" smtClean="0"/>
          </a:p>
          <a:p>
            <a:pPr>
              <a:buFont typeface="Wingdings" pitchFamily="2" charset="2"/>
              <a:buNone/>
              <a:defRPr/>
            </a:pPr>
            <a:r>
              <a:rPr lang="en-US" sz="2000" b="1" dirty="0" err="1" smtClean="0">
                <a:solidFill>
                  <a:srgbClr val="002060"/>
                </a:solidFill>
              </a:rPr>
              <a:t>LoginId</a:t>
            </a:r>
            <a:r>
              <a:rPr lang="en-US" sz="2000" b="1" dirty="0" smtClean="0">
                <a:solidFill>
                  <a:srgbClr val="002060"/>
                </a:solidFill>
              </a:rPr>
              <a:t>:</a:t>
            </a:r>
            <a:r>
              <a:rPr lang="en-US" sz="2000" b="1" dirty="0" smtClean="0"/>
              <a:t> Login Id:</a:t>
            </a:r>
          </a:p>
          <a:p>
            <a:pPr>
              <a:buFont typeface="Wingdings" pitchFamily="2" charset="2"/>
              <a:buNone/>
              <a:defRPr/>
            </a:pPr>
            <a:r>
              <a:rPr lang="en-US" sz="2000" b="1" dirty="0" smtClean="0">
                <a:solidFill>
                  <a:srgbClr val="002060"/>
                </a:solidFill>
              </a:rPr>
              <a:t>Password:</a:t>
            </a:r>
            <a:r>
              <a:rPr lang="en-US" sz="2000" b="1" dirty="0" smtClean="0"/>
              <a:t> Password:</a:t>
            </a:r>
          </a:p>
          <a:p>
            <a:pPr>
              <a:buFont typeface="Wingdings" pitchFamily="2" charset="2"/>
              <a:buNone/>
              <a:defRPr/>
            </a:pPr>
            <a:r>
              <a:rPr lang="en-US" sz="2000" b="1" dirty="0" smtClean="0">
                <a:solidFill>
                  <a:srgbClr val="002060"/>
                </a:solidFill>
              </a:rPr>
              <a:t>Login:</a:t>
            </a:r>
            <a:r>
              <a:rPr lang="en-US" sz="2000" b="1" dirty="0" smtClean="0"/>
              <a:t> Login</a:t>
            </a:r>
          </a:p>
          <a:p>
            <a:pPr>
              <a:buFont typeface="Wingdings" pitchFamily="2" charset="2"/>
              <a:buNone/>
              <a:defRPr/>
            </a:pPr>
            <a:r>
              <a:rPr lang="en-US" sz="2000" b="1" dirty="0" smtClean="0">
                <a:solidFill>
                  <a:srgbClr val="002060"/>
                </a:solidFill>
              </a:rPr>
              <a:t>Reset:</a:t>
            </a:r>
            <a:r>
              <a:rPr lang="en-US" sz="2000" b="1" dirty="0" smtClean="0"/>
              <a:t> Reset</a:t>
            </a:r>
            <a:endParaRPr lang="en-US" sz="2000" b="1" dirty="0"/>
          </a:p>
        </p:txBody>
      </p:sp>
      <p:sp>
        <p:nvSpPr>
          <p:cNvPr id="6" name="Content Placeholder 5"/>
          <p:cNvSpPr>
            <a:spLocks noGrp="1"/>
          </p:cNvSpPr>
          <p:nvPr>
            <p:ph sz="quarter" idx="4294967295"/>
          </p:nvPr>
        </p:nvSpPr>
        <p:spPr>
          <a:xfrm>
            <a:off x="4591051" y="1050925"/>
            <a:ext cx="4498731" cy="5181600"/>
          </a:xfrm>
        </p:spPr>
        <p:style>
          <a:lnRef idx="2">
            <a:schemeClr val="accent2"/>
          </a:lnRef>
          <a:fillRef idx="1">
            <a:schemeClr val="lt1"/>
          </a:fillRef>
          <a:effectRef idx="0">
            <a:schemeClr val="accent2"/>
          </a:effectRef>
          <a:fontRef idx="minor">
            <a:schemeClr val="dk1"/>
          </a:fontRef>
        </p:style>
        <p:txBody>
          <a:bodyPr>
            <a:normAutofit/>
          </a:bodyPr>
          <a:lstStyle/>
          <a:p>
            <a:pPr>
              <a:buFont typeface="Wingdings" pitchFamily="2" charset="2"/>
              <a:buNone/>
              <a:defRPr/>
            </a:pPr>
            <a:endParaRPr lang="en-US" sz="1800" dirty="0" smtClean="0"/>
          </a:p>
          <a:p>
            <a:pPr>
              <a:buFont typeface="Wingdings" pitchFamily="2" charset="2"/>
              <a:buNone/>
              <a:defRPr/>
            </a:pPr>
            <a:endParaRPr lang="en-US" sz="2000" b="1" dirty="0" smtClean="0"/>
          </a:p>
          <a:p>
            <a:pPr>
              <a:buFont typeface="Wingdings" pitchFamily="2" charset="2"/>
              <a:buNone/>
              <a:defRPr/>
            </a:pPr>
            <a:endParaRPr lang="en-US" sz="2000" b="1" dirty="0" smtClean="0"/>
          </a:p>
          <a:p>
            <a:pPr>
              <a:buFont typeface="Wingdings" pitchFamily="2" charset="2"/>
              <a:buNone/>
              <a:defRPr/>
            </a:pPr>
            <a:r>
              <a:rPr lang="en-US" sz="2000" b="1" dirty="0" err="1" smtClean="0">
                <a:solidFill>
                  <a:srgbClr val="002060"/>
                </a:solidFill>
              </a:rPr>
              <a:t>LoginId</a:t>
            </a:r>
            <a:r>
              <a:rPr lang="en-US" sz="2000" b="1" dirty="0" smtClean="0">
                <a:solidFill>
                  <a:srgbClr val="002060"/>
                </a:solidFill>
              </a:rPr>
              <a:t>:</a:t>
            </a:r>
            <a:r>
              <a:rPr lang="en-US" sz="2000" b="1" dirty="0" smtClean="0"/>
              <a:t> Identification </a:t>
            </a:r>
            <a:r>
              <a:rPr lang="en-US" sz="2000" b="1" dirty="0" err="1" smtClean="0"/>
              <a:t>d'ouverture</a:t>
            </a:r>
            <a:r>
              <a:rPr lang="en-US" sz="2000" b="1" dirty="0" smtClean="0"/>
              <a:t> :</a:t>
            </a:r>
          </a:p>
          <a:p>
            <a:pPr>
              <a:buFont typeface="Wingdings" pitchFamily="2" charset="2"/>
              <a:buNone/>
              <a:defRPr/>
            </a:pPr>
            <a:r>
              <a:rPr lang="en-US" sz="2000" b="1" dirty="0" smtClean="0">
                <a:solidFill>
                  <a:srgbClr val="002060"/>
                </a:solidFill>
              </a:rPr>
              <a:t>Password:</a:t>
            </a:r>
            <a:r>
              <a:rPr lang="en-US" sz="2000" b="1" dirty="0" smtClean="0"/>
              <a:t> Mot de </a:t>
            </a:r>
            <a:r>
              <a:rPr lang="en-US" sz="2000" b="1" dirty="0" err="1" smtClean="0"/>
              <a:t>passe</a:t>
            </a:r>
            <a:r>
              <a:rPr lang="en-US" sz="2000" b="1" dirty="0" smtClean="0"/>
              <a:t> :</a:t>
            </a:r>
          </a:p>
          <a:p>
            <a:pPr>
              <a:buFont typeface="Wingdings" pitchFamily="2" charset="2"/>
              <a:buNone/>
              <a:defRPr/>
            </a:pPr>
            <a:r>
              <a:rPr lang="en-US" sz="2000" b="1" dirty="0" smtClean="0">
                <a:solidFill>
                  <a:srgbClr val="002060"/>
                </a:solidFill>
              </a:rPr>
              <a:t>Login:</a:t>
            </a:r>
            <a:r>
              <a:rPr lang="en-US" sz="2000" b="1" dirty="0" smtClean="0"/>
              <a:t> </a:t>
            </a:r>
            <a:r>
              <a:rPr lang="en-US" sz="2000" b="1" dirty="0" err="1" smtClean="0"/>
              <a:t>Ouverture</a:t>
            </a:r>
            <a:endParaRPr lang="en-US" sz="2000" b="1" dirty="0" smtClean="0"/>
          </a:p>
          <a:p>
            <a:pPr>
              <a:buFont typeface="Wingdings" pitchFamily="2" charset="2"/>
              <a:buNone/>
              <a:defRPr/>
            </a:pPr>
            <a:r>
              <a:rPr lang="fr-FR" sz="2000" b="1" dirty="0" smtClean="0">
                <a:solidFill>
                  <a:srgbClr val="002060"/>
                </a:solidFill>
              </a:rPr>
              <a:t>Reset:</a:t>
            </a:r>
            <a:r>
              <a:rPr lang="fr-FR" sz="2000" b="1" dirty="0" smtClean="0"/>
              <a:t> Remettre à l'état initial</a:t>
            </a:r>
            <a:endParaRPr lang="en-US" sz="2000" b="1" dirty="0" smtClean="0"/>
          </a:p>
          <a:p>
            <a:pPr>
              <a:defRPr/>
            </a:pPr>
            <a:endParaRPr lang="en-US" dirty="0" smtClean="0"/>
          </a:p>
          <a:p>
            <a:pPr>
              <a:buFont typeface="Wingdings" pitchFamily="2" charset="2"/>
              <a:buNone/>
              <a:defRPr/>
            </a:pPr>
            <a:endParaRPr lang="en-US" dirty="0"/>
          </a:p>
        </p:txBody>
      </p:sp>
      <p:sp>
        <p:nvSpPr>
          <p:cNvPr id="7" name="TextBox 6"/>
          <p:cNvSpPr txBox="1"/>
          <p:nvPr/>
        </p:nvSpPr>
        <p:spPr>
          <a:xfrm>
            <a:off x="45427" y="1050925"/>
            <a:ext cx="4419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US" sz="2000" b="1" i="0" dirty="0" err="1"/>
              <a:t>ApplicationResource.properties</a:t>
            </a:r>
            <a:endParaRPr lang="en-US" sz="2000" b="1" i="0" dirty="0"/>
          </a:p>
        </p:txBody>
      </p:sp>
      <p:sp>
        <p:nvSpPr>
          <p:cNvPr id="8" name="TextBox 7"/>
          <p:cNvSpPr txBox="1"/>
          <p:nvPr/>
        </p:nvSpPr>
        <p:spPr>
          <a:xfrm>
            <a:off x="4617427" y="1050925"/>
            <a:ext cx="4419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US" sz="2000" b="1" i="0" dirty="0" err="1"/>
              <a:t>ApplicationResource_fr.properties</a:t>
            </a:r>
            <a:endParaRPr lang="en-US" sz="2000" b="1" i="0" dirty="0"/>
          </a:p>
        </p:txBody>
      </p:sp>
    </p:spTree>
    <p:extLst>
      <p:ext uri="{BB962C8B-B14F-4D97-AF65-F5344CB8AC3E}">
        <p14:creationId xmlns:p14="http://schemas.microsoft.com/office/powerpoint/2010/main" val="4065056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7"/>
                                        </p:tgtEl>
                                      </p:cBhvr>
                                    </p:animEffect>
                                    <p:animScale>
                                      <p:cBhvr>
                                        <p:cTn id="7" dur="1000" autoRev="1" fill="hold"/>
                                        <p:tgtEl>
                                          <p:spTgt spid="7"/>
                                        </p:tgtEl>
                                      </p:cBhvr>
                                      <p:by x="105000" y="105000"/>
                                    </p:animScale>
                                  </p:childTnLst>
                                </p:cTn>
                              </p:par>
                              <p:par>
                                <p:cTn id="8" presetID="26" presetClass="emph" presetSubtype="0" fill="hold" grpId="0" nodeType="withEffect">
                                  <p:stCondLst>
                                    <p:cond delay="0"/>
                                  </p:stCondLst>
                                  <p:childTnLst>
                                    <p:animEffect transition="out" filter="fade">
                                      <p:cBhvr>
                                        <p:cTn id="9" dur="2000" tmFilter="0, 0; .2, .5; .8, .5; 1, 0"/>
                                        <p:tgtEl>
                                          <p:spTgt spid="8"/>
                                        </p:tgtEl>
                                      </p:cBhvr>
                                    </p:animEffect>
                                    <p:animScale>
                                      <p:cBhvr>
                                        <p:cTn id="10" dur="10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988"/>
            <a:ext cx="7455877" cy="973137"/>
          </a:xfrm>
        </p:spPr>
        <p:txBody>
          <a:bodyPr>
            <a:normAutofit fontScale="90000"/>
          </a:bodyPr>
          <a:lstStyle/>
          <a:p>
            <a:pPr>
              <a:defRPr/>
            </a:pPr>
            <a:r>
              <a:rPr lang="en-US" dirty="0" smtClean="0"/>
              <a:t>Step 2/3: Load the resource bundle</a:t>
            </a:r>
            <a:endParaRPr lang="en-US" dirty="0"/>
          </a:p>
        </p:txBody>
      </p:sp>
      <p:sp>
        <p:nvSpPr>
          <p:cNvPr id="49155" name="Content Placeholder 2"/>
          <p:cNvSpPr>
            <a:spLocks noGrp="1"/>
          </p:cNvSpPr>
          <p:nvPr>
            <p:ph idx="1"/>
          </p:nvPr>
        </p:nvSpPr>
        <p:spPr>
          <a:xfrm>
            <a:off x="76200" y="1143000"/>
            <a:ext cx="8839200" cy="5257800"/>
          </a:xfrm>
        </p:spPr>
        <p:txBody>
          <a:bodyPr/>
          <a:lstStyle/>
          <a:p>
            <a:pPr marL="342900" lvl="1" indent="-342900">
              <a:buFont typeface="Wingdings" pitchFamily="2" charset="2"/>
              <a:buChar char="Ø"/>
            </a:pPr>
            <a:r>
              <a:rPr lang="en-US" smtClean="0"/>
              <a:t>Using </a:t>
            </a:r>
            <a:r>
              <a:rPr lang="en-US" b="1" smtClean="0">
                <a:solidFill>
                  <a:srgbClr val="002060"/>
                </a:solidFill>
              </a:rPr>
              <a:t>&lt;f:loadBundle&gt;</a:t>
            </a:r>
            <a:r>
              <a:rPr lang="en-US" smtClean="0">
                <a:solidFill>
                  <a:srgbClr val="00B050"/>
                </a:solidFill>
              </a:rPr>
              <a:t> </a:t>
            </a:r>
            <a:r>
              <a:rPr lang="en-US" smtClean="0"/>
              <a:t>in each view</a:t>
            </a:r>
          </a:p>
          <a:p>
            <a:pPr marL="342900" lvl="1" indent="-342900">
              <a:buFont typeface="Wingdings" pitchFamily="2" charset="2"/>
              <a:buChar char="Ø"/>
            </a:pPr>
            <a:endParaRPr lang="en-US" smtClean="0"/>
          </a:p>
          <a:p>
            <a:pPr marL="342900" lvl="1" indent="-342900">
              <a:buFont typeface="Wingdings" pitchFamily="2" charset="2"/>
              <a:buChar char="Ø"/>
            </a:pPr>
            <a:endParaRPr lang="en-US" smtClean="0"/>
          </a:p>
          <a:p>
            <a:pPr marL="342900" lvl="1" indent="-342900">
              <a:buFont typeface="Wingdings" pitchFamily="2" charset="2"/>
              <a:buChar char="Ø"/>
            </a:pPr>
            <a:r>
              <a:rPr lang="en-US" smtClean="0"/>
              <a:t>Using </a:t>
            </a:r>
            <a:r>
              <a:rPr lang="en-US" b="1" smtClean="0">
                <a:solidFill>
                  <a:srgbClr val="002060"/>
                </a:solidFill>
              </a:rPr>
              <a:t>faces-config.xml</a:t>
            </a:r>
            <a:r>
              <a:rPr lang="en-US" smtClean="0"/>
              <a:t> for entire application</a:t>
            </a:r>
          </a:p>
          <a:p>
            <a:pPr marL="342900" lvl="1" indent="-342900">
              <a:buFont typeface="Wingdings" pitchFamily="2" charset="2"/>
              <a:buChar char="Ø"/>
            </a:pPr>
            <a:endParaRPr lang="en-US" smtClean="0"/>
          </a:p>
          <a:p>
            <a:pPr marL="342900" lvl="1" indent="-342900">
              <a:buFont typeface="Wingdings" pitchFamily="2" charset="2"/>
              <a:buChar char="Ø"/>
            </a:pPr>
            <a:endParaRPr lang="en-US" smtClean="0"/>
          </a:p>
          <a:p>
            <a:pPr marL="342900" lvl="1" indent="-342900">
              <a:buFont typeface="Wingdings" pitchFamily="2" charset="2"/>
              <a:buChar char="Ø"/>
            </a:pPr>
            <a:endParaRPr lang="en-US" smtClean="0"/>
          </a:p>
          <a:p>
            <a:pPr marL="342900" lvl="1" indent="-342900">
              <a:buFont typeface="Wingdings" pitchFamily="2" charset="2"/>
              <a:buChar char="Ø"/>
            </a:pPr>
            <a:endParaRPr lang="en-US" smtClean="0"/>
          </a:p>
          <a:p>
            <a:pPr marL="342900" lvl="1" indent="-342900">
              <a:buFont typeface="Wingdings" pitchFamily="2" charset="2"/>
              <a:buChar char="Ø"/>
            </a:pPr>
            <a:endParaRPr lang="en-US" smtClean="0"/>
          </a:p>
          <a:p>
            <a:pPr marL="342900" lvl="1" indent="-342900">
              <a:buFont typeface="Wingdings" pitchFamily="2" charset="2"/>
              <a:buChar char="Ø"/>
            </a:pPr>
            <a:endParaRPr lang="en-US" smtClean="0"/>
          </a:p>
          <a:p>
            <a:pPr marL="342900" lvl="1" indent="-342900">
              <a:buFont typeface="Wingdings" pitchFamily="2" charset="2"/>
              <a:buChar char="Ø"/>
            </a:pPr>
            <a:endParaRPr lang="en-US" smtClean="0"/>
          </a:p>
          <a:p>
            <a:pPr marL="342900" lvl="1" indent="-342900">
              <a:buFont typeface="Wingdings" pitchFamily="2" charset="2"/>
              <a:buChar char="Ø"/>
            </a:pPr>
            <a:endParaRPr lang="en-US" smtClean="0"/>
          </a:p>
          <a:p>
            <a:pPr marL="342900" lvl="1" indent="-342900">
              <a:buFont typeface="Wingdings" pitchFamily="2" charset="2"/>
              <a:buChar char="Ø"/>
            </a:pPr>
            <a:endParaRPr lang="en-US" smtClean="0"/>
          </a:p>
          <a:p>
            <a:pPr marL="342900" lvl="1" indent="-342900">
              <a:buFont typeface="Wingdings" pitchFamily="2" charset="2"/>
              <a:buChar char="Ø"/>
            </a:pPr>
            <a:endParaRPr lang="en-US" smtClean="0"/>
          </a:p>
          <a:p>
            <a:pPr marL="342900" lvl="1" indent="-342900">
              <a:buFont typeface="Wingdings" pitchFamily="2" charset="2"/>
              <a:buChar char="Ø"/>
            </a:pPr>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F16D1BED-9422-42DA-BA5F-940DE336E8B9}" type="slidenum">
              <a:rPr lang="en-US" smtClean="0"/>
              <a:pPr>
                <a:defRPr/>
              </a:pPr>
              <a:t>41</a:t>
            </a:fld>
            <a:endParaRPr lang="en-US" dirty="0"/>
          </a:p>
        </p:txBody>
      </p:sp>
      <p:sp>
        <p:nvSpPr>
          <p:cNvPr id="5" name="Rounded Rectangle 4"/>
          <p:cNvSpPr/>
          <p:nvPr/>
        </p:nvSpPr>
        <p:spPr bwMode="auto">
          <a:xfrm>
            <a:off x="436685" y="1641475"/>
            <a:ext cx="8305800" cy="5334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en-US" sz="2000" b="1" i="0" dirty="0"/>
              <a:t>&lt;f:loadBundle   </a:t>
            </a:r>
            <a:r>
              <a:rPr lang="en-US" sz="2000" b="1" i="0" dirty="0" err="1"/>
              <a:t>var</a:t>
            </a:r>
            <a:r>
              <a:rPr lang="en-US" sz="2000" b="1" i="0" dirty="0"/>
              <a:t>="</a:t>
            </a:r>
            <a:r>
              <a:rPr lang="en-US" sz="2000" b="1" i="0" dirty="0" err="1"/>
              <a:t>msg</a:t>
            </a:r>
            <a:r>
              <a:rPr lang="en-US" sz="2000" b="1" i="0" dirty="0"/>
              <a:t>"     </a:t>
            </a:r>
            <a:r>
              <a:rPr lang="en-US" sz="2000" b="1" i="0" dirty="0" err="1"/>
              <a:t>basename</a:t>
            </a:r>
            <a:r>
              <a:rPr lang="en-US" sz="2000" b="1" i="0" dirty="0"/>
              <a:t>="</a:t>
            </a:r>
            <a:r>
              <a:rPr lang="en-US" sz="2000" b="1" i="0" dirty="0" err="1"/>
              <a:t>ApplicationResource</a:t>
            </a:r>
            <a:r>
              <a:rPr lang="en-US" sz="2000" b="1" i="0" dirty="0"/>
              <a:t>"/&gt;</a:t>
            </a:r>
            <a:endParaRPr lang="en-US" sz="2000" b="1" i="0" dirty="0">
              <a:solidFill>
                <a:schemeClr val="tx1"/>
              </a:solidFill>
            </a:endParaRPr>
          </a:p>
        </p:txBody>
      </p:sp>
      <p:sp>
        <p:nvSpPr>
          <p:cNvPr id="6" name="Rounded Rectangle 5"/>
          <p:cNvSpPr/>
          <p:nvPr/>
        </p:nvSpPr>
        <p:spPr bwMode="auto">
          <a:xfrm>
            <a:off x="422031" y="3021013"/>
            <a:ext cx="8305800" cy="3276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en-US" sz="2000" b="1" i="0" dirty="0"/>
              <a:t>&lt;application&gt;</a:t>
            </a:r>
          </a:p>
          <a:p>
            <a:pPr>
              <a:defRPr/>
            </a:pPr>
            <a:r>
              <a:rPr lang="en-US" sz="2000" b="1" i="0" dirty="0"/>
              <a:t>    	&lt;resource-bundle&gt;</a:t>
            </a:r>
          </a:p>
          <a:p>
            <a:pPr>
              <a:defRPr/>
            </a:pPr>
            <a:r>
              <a:rPr lang="en-US" sz="2000" b="1" i="0" dirty="0"/>
              <a:t>		&lt;base-name&gt;</a:t>
            </a:r>
            <a:r>
              <a:rPr lang="en-US" sz="2000" b="1" i="0" dirty="0" err="1"/>
              <a:t>ApplicationResource</a:t>
            </a:r>
            <a:r>
              <a:rPr lang="en-US" sz="2000" b="1" i="0" dirty="0"/>
              <a:t>&lt;/base-name&gt;</a:t>
            </a:r>
          </a:p>
          <a:p>
            <a:pPr>
              <a:defRPr/>
            </a:pPr>
            <a:r>
              <a:rPr lang="en-US" sz="2000" b="1" i="0" dirty="0"/>
              <a:t>    		&lt;</a:t>
            </a:r>
            <a:r>
              <a:rPr lang="en-US" sz="2000" b="1" i="0" dirty="0" err="1"/>
              <a:t>var</a:t>
            </a:r>
            <a:r>
              <a:rPr lang="en-US" sz="2000" b="1" i="0" dirty="0"/>
              <a:t>&gt;</a:t>
            </a:r>
            <a:r>
              <a:rPr lang="en-US" sz="2000" b="1" i="0" dirty="0" err="1"/>
              <a:t>msg</a:t>
            </a:r>
            <a:r>
              <a:rPr lang="en-US" sz="2000" b="1" i="0" dirty="0"/>
              <a:t>&lt;/</a:t>
            </a:r>
            <a:r>
              <a:rPr lang="en-US" sz="2000" b="1" i="0" dirty="0" err="1"/>
              <a:t>var</a:t>
            </a:r>
            <a:r>
              <a:rPr lang="en-US" sz="2000" b="1" i="0" dirty="0"/>
              <a:t>&gt;</a:t>
            </a:r>
          </a:p>
          <a:p>
            <a:pPr>
              <a:defRPr/>
            </a:pPr>
            <a:r>
              <a:rPr lang="en-US" sz="2000" b="1" i="0" dirty="0"/>
              <a:t>   	 &lt;/resource-bundle&gt;</a:t>
            </a:r>
          </a:p>
          <a:p>
            <a:pPr>
              <a:defRPr/>
            </a:pPr>
            <a:r>
              <a:rPr lang="en-US" sz="2000" b="1" i="0" dirty="0"/>
              <a:t>    	 &lt;locale-</a:t>
            </a:r>
            <a:r>
              <a:rPr lang="en-US" sz="2000" b="1" i="0" dirty="0" err="1"/>
              <a:t>config</a:t>
            </a:r>
            <a:r>
              <a:rPr lang="en-US" sz="2000" b="1" i="0" dirty="0"/>
              <a:t>&gt;</a:t>
            </a:r>
          </a:p>
          <a:p>
            <a:pPr>
              <a:defRPr/>
            </a:pPr>
            <a:r>
              <a:rPr lang="en-US" sz="2000" b="1" i="0" dirty="0"/>
              <a:t>      		&lt;default-locale&gt;</a:t>
            </a:r>
            <a:r>
              <a:rPr lang="en-US" sz="2000" b="1" i="0" dirty="0" err="1"/>
              <a:t>en_US</a:t>
            </a:r>
            <a:r>
              <a:rPr lang="en-US" sz="2000" b="1" i="0" dirty="0"/>
              <a:t>&lt;/default-locale&gt;</a:t>
            </a:r>
          </a:p>
          <a:p>
            <a:pPr>
              <a:defRPr/>
            </a:pPr>
            <a:r>
              <a:rPr lang="en-US" sz="2000" b="1" i="0" dirty="0"/>
              <a:t>      		&lt;supported-locale&gt;</a:t>
            </a:r>
            <a:r>
              <a:rPr lang="en-US" sz="2000" b="1" i="0" dirty="0" err="1"/>
              <a:t>fr_FR</a:t>
            </a:r>
            <a:r>
              <a:rPr lang="en-US" sz="2000" b="1" i="0" dirty="0"/>
              <a:t>&lt;/supported-locale&gt;</a:t>
            </a:r>
          </a:p>
          <a:p>
            <a:pPr>
              <a:defRPr/>
            </a:pPr>
            <a:r>
              <a:rPr lang="en-US" sz="2000" b="1" i="0" dirty="0"/>
              <a:t>    	 &lt;/locale-</a:t>
            </a:r>
            <a:r>
              <a:rPr lang="en-US" sz="2000" b="1" i="0" dirty="0" err="1"/>
              <a:t>config</a:t>
            </a:r>
            <a:r>
              <a:rPr lang="en-US" sz="2000" b="1" i="0" dirty="0"/>
              <a:t>&gt;</a:t>
            </a:r>
          </a:p>
          <a:p>
            <a:pPr>
              <a:defRPr/>
            </a:pPr>
            <a:r>
              <a:rPr lang="en-US" sz="2000" b="1" i="0" dirty="0"/>
              <a:t>  &lt;/application&gt;</a:t>
            </a:r>
          </a:p>
        </p:txBody>
      </p:sp>
    </p:spTree>
    <p:extLst>
      <p:ext uri="{BB962C8B-B14F-4D97-AF65-F5344CB8AC3E}">
        <p14:creationId xmlns:p14="http://schemas.microsoft.com/office/powerpoint/2010/main" val="519448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 3/3: Use EL in JSP page </a:t>
            </a:r>
            <a:endParaRPr lang="en-US" dirty="0"/>
          </a:p>
        </p:txBody>
      </p:sp>
      <p:sp>
        <p:nvSpPr>
          <p:cNvPr id="4" name="Slide Number Placeholder 3"/>
          <p:cNvSpPr>
            <a:spLocks noGrp="1"/>
          </p:cNvSpPr>
          <p:nvPr>
            <p:ph type="sldNum" sz="quarter" idx="10"/>
          </p:nvPr>
        </p:nvSpPr>
        <p:spPr/>
        <p:txBody>
          <a:bodyPr/>
          <a:lstStyle/>
          <a:p>
            <a:pPr>
              <a:defRPr/>
            </a:pPr>
            <a:fld id="{4E865B8A-95E9-46D3-B98A-F77A0C409D69}" type="slidenum">
              <a:rPr lang="en-US" smtClean="0"/>
              <a:pPr>
                <a:defRPr/>
              </a:pPr>
              <a:t>42</a:t>
            </a:fld>
            <a:endParaRPr lang="en-US" dirty="0"/>
          </a:p>
        </p:txBody>
      </p:sp>
      <p:sp>
        <p:nvSpPr>
          <p:cNvPr id="5" name="Content Placeholder 2"/>
          <p:cNvSpPr>
            <a:spLocks noGrp="1"/>
          </p:cNvSpPr>
          <p:nvPr>
            <p:ph idx="1"/>
          </p:nvPr>
        </p:nvSpPr>
        <p:spPr>
          <a:xfrm>
            <a:off x="27714" y="990601"/>
            <a:ext cx="9074725" cy="5410199"/>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fontScale="62500" lnSpcReduction="20000"/>
          </a:bodyPr>
          <a:lstStyle/>
          <a:p>
            <a:pPr>
              <a:buFont typeface="Wingdings" pitchFamily="2" charset="2"/>
              <a:buNone/>
              <a:defRPr/>
            </a:pPr>
            <a:endParaRPr lang="en-US" sz="3400" dirty="0" smtClean="0"/>
          </a:p>
          <a:p>
            <a:pPr>
              <a:buFont typeface="Wingdings" pitchFamily="2" charset="2"/>
              <a:buNone/>
              <a:defRPr/>
            </a:pPr>
            <a:endParaRPr lang="en-US" sz="2600" dirty="0" smtClean="0"/>
          </a:p>
          <a:p>
            <a:pPr>
              <a:buFont typeface="Wingdings" pitchFamily="2" charset="2"/>
              <a:buNone/>
              <a:defRPr/>
            </a:pPr>
            <a:r>
              <a:rPr lang="en-US" sz="2900" b="1" dirty="0" smtClean="0"/>
              <a:t>&lt;f:view&gt;</a:t>
            </a:r>
          </a:p>
          <a:p>
            <a:pPr>
              <a:buFont typeface="Wingdings" pitchFamily="2" charset="2"/>
              <a:buNone/>
              <a:defRPr/>
            </a:pPr>
            <a:endParaRPr lang="en-US" sz="2900" b="1" dirty="0" smtClean="0"/>
          </a:p>
          <a:p>
            <a:pPr>
              <a:buFont typeface="Wingdings" pitchFamily="2" charset="2"/>
              <a:buNone/>
              <a:defRPr/>
            </a:pPr>
            <a:r>
              <a:rPr lang="en-US" sz="2900" b="1" dirty="0" smtClean="0"/>
              <a:t>&lt;h:form id="</a:t>
            </a:r>
            <a:r>
              <a:rPr lang="en-US" sz="2900" b="1" dirty="0" err="1" smtClean="0"/>
              <a:t>loginform</a:t>
            </a:r>
            <a:r>
              <a:rPr lang="en-US" sz="2900" b="1" dirty="0" smtClean="0"/>
              <a:t>"&gt;</a:t>
            </a:r>
          </a:p>
          <a:p>
            <a:pPr>
              <a:buFont typeface="Wingdings" pitchFamily="2" charset="2"/>
              <a:buNone/>
              <a:defRPr/>
            </a:pPr>
            <a:endParaRPr lang="en-US" sz="2900" b="1" dirty="0" smtClean="0"/>
          </a:p>
          <a:p>
            <a:pPr>
              <a:buFont typeface="Wingdings" pitchFamily="2" charset="2"/>
              <a:buNone/>
              <a:defRPr/>
            </a:pPr>
            <a:r>
              <a:rPr lang="en-US" sz="2900" b="1" dirty="0" smtClean="0"/>
              <a:t>&lt;h:outputText  </a:t>
            </a:r>
            <a:r>
              <a:rPr lang="en-US" sz="2900" b="1" dirty="0" smtClean="0">
                <a:solidFill>
                  <a:srgbClr val="FF0000"/>
                </a:solidFill>
              </a:rPr>
              <a:t>value="#{</a:t>
            </a:r>
            <a:r>
              <a:rPr lang="en-US" sz="2900" b="1" dirty="0" err="1" smtClean="0">
                <a:solidFill>
                  <a:srgbClr val="FF0000"/>
                </a:solidFill>
              </a:rPr>
              <a:t>msg.LoginId</a:t>
            </a:r>
            <a:r>
              <a:rPr lang="en-US" sz="2900" b="1" dirty="0" smtClean="0">
                <a:solidFill>
                  <a:srgbClr val="FF0000"/>
                </a:solidFill>
              </a:rPr>
              <a:t>}" </a:t>
            </a:r>
            <a:r>
              <a:rPr lang="en-US" sz="2900" b="1" dirty="0" smtClean="0"/>
              <a:t>id=“login" /&gt;</a:t>
            </a:r>
          </a:p>
          <a:p>
            <a:pPr>
              <a:buFont typeface="Wingdings" pitchFamily="2" charset="2"/>
              <a:buNone/>
              <a:defRPr/>
            </a:pPr>
            <a:endParaRPr lang="en-US" sz="2900" b="1" dirty="0" smtClean="0"/>
          </a:p>
          <a:p>
            <a:pPr>
              <a:buFont typeface="Wingdings" pitchFamily="2" charset="2"/>
              <a:buNone/>
              <a:defRPr/>
            </a:pPr>
            <a:r>
              <a:rPr lang="en-US" sz="2900" b="1" dirty="0" smtClean="0"/>
              <a:t>&lt;h:inputText  id="username" value="#{</a:t>
            </a:r>
            <a:r>
              <a:rPr lang="en-US" sz="2900" b="1" dirty="0" err="1" smtClean="0"/>
              <a:t>loginBean.loginId</a:t>
            </a:r>
            <a:r>
              <a:rPr lang="en-US" sz="2900" b="1" dirty="0" smtClean="0"/>
              <a:t>}" required="true"  </a:t>
            </a:r>
            <a:r>
              <a:rPr lang="en-US" sz="2900" b="1" dirty="0" err="1" smtClean="0"/>
              <a:t>maxlength</a:t>
            </a:r>
            <a:r>
              <a:rPr lang="en-US" sz="2900" b="1" dirty="0" smtClean="0"/>
              <a:t>="4" /&gt;</a:t>
            </a:r>
          </a:p>
          <a:p>
            <a:pPr>
              <a:buFont typeface="Wingdings" pitchFamily="2" charset="2"/>
              <a:buNone/>
              <a:defRPr/>
            </a:pPr>
            <a:endParaRPr lang="en-US" sz="2900" b="1" dirty="0" smtClean="0"/>
          </a:p>
          <a:p>
            <a:pPr>
              <a:buFont typeface="Wingdings" pitchFamily="2" charset="2"/>
              <a:buNone/>
              <a:defRPr/>
            </a:pPr>
            <a:r>
              <a:rPr lang="en-US" sz="2900" b="1" dirty="0" smtClean="0"/>
              <a:t>&lt;h:message for="username" /&gt;</a:t>
            </a:r>
          </a:p>
          <a:p>
            <a:pPr>
              <a:buFont typeface="Wingdings" pitchFamily="2" charset="2"/>
              <a:buNone/>
              <a:defRPr/>
            </a:pPr>
            <a:endParaRPr lang="en-US" sz="2900" b="1" dirty="0" smtClean="0"/>
          </a:p>
          <a:p>
            <a:pPr>
              <a:buFont typeface="Wingdings" pitchFamily="2" charset="2"/>
              <a:buNone/>
              <a:defRPr/>
            </a:pPr>
            <a:r>
              <a:rPr lang="en-US" sz="2900" b="1" dirty="0" smtClean="0"/>
              <a:t>&lt;</a:t>
            </a:r>
            <a:r>
              <a:rPr lang="en-US" sz="2900" b="1" dirty="0" err="1" smtClean="0"/>
              <a:t>br</a:t>
            </a:r>
            <a:r>
              <a:rPr lang="en-US" sz="2900" b="1" dirty="0" smtClean="0"/>
              <a:t>/&gt;</a:t>
            </a:r>
          </a:p>
          <a:p>
            <a:pPr>
              <a:buFont typeface="Wingdings" pitchFamily="2" charset="2"/>
              <a:buNone/>
              <a:defRPr/>
            </a:pPr>
            <a:endParaRPr lang="en-US" sz="2900" b="1" dirty="0" smtClean="0"/>
          </a:p>
          <a:p>
            <a:pPr>
              <a:buFont typeface="Wingdings" pitchFamily="2" charset="2"/>
              <a:buNone/>
              <a:defRPr/>
            </a:pPr>
            <a:r>
              <a:rPr lang="en-US" sz="2900" b="1" dirty="0" smtClean="0"/>
              <a:t>&lt;h:outputText </a:t>
            </a:r>
            <a:r>
              <a:rPr lang="en-US" sz="2900" b="1" dirty="0" smtClean="0">
                <a:solidFill>
                  <a:srgbClr val="FF0000"/>
                </a:solidFill>
              </a:rPr>
              <a:t>value="#{</a:t>
            </a:r>
            <a:r>
              <a:rPr lang="en-US" sz="2900" b="1" dirty="0" err="1" smtClean="0">
                <a:solidFill>
                  <a:srgbClr val="FF0000"/>
                </a:solidFill>
              </a:rPr>
              <a:t>msg.Password</a:t>
            </a:r>
            <a:r>
              <a:rPr lang="en-US" sz="2900" b="1" dirty="0" smtClean="0">
                <a:solidFill>
                  <a:srgbClr val="FF0000"/>
                </a:solidFill>
              </a:rPr>
              <a:t>}" </a:t>
            </a:r>
            <a:r>
              <a:rPr lang="en-US" sz="2900" b="1" dirty="0" smtClean="0"/>
              <a:t>id=“</a:t>
            </a:r>
            <a:r>
              <a:rPr lang="en-US" sz="2900" b="1" dirty="0" err="1" smtClean="0"/>
              <a:t>pwd</a:t>
            </a:r>
            <a:r>
              <a:rPr lang="en-US" sz="2900" b="1" dirty="0" smtClean="0"/>
              <a:t>”/&gt;</a:t>
            </a:r>
          </a:p>
          <a:p>
            <a:pPr>
              <a:buFont typeface="Wingdings" pitchFamily="2" charset="2"/>
              <a:buNone/>
              <a:defRPr/>
            </a:pPr>
            <a:endParaRPr lang="en-US" sz="2900" b="1" dirty="0" smtClean="0"/>
          </a:p>
          <a:p>
            <a:pPr>
              <a:buFont typeface="Wingdings" pitchFamily="2" charset="2"/>
              <a:buNone/>
              <a:defRPr/>
            </a:pPr>
            <a:endParaRPr lang="en-US" sz="2900" b="1" dirty="0" smtClean="0"/>
          </a:p>
          <a:p>
            <a:pPr>
              <a:buFont typeface="Wingdings" pitchFamily="2" charset="2"/>
              <a:buNone/>
              <a:defRPr/>
            </a:pPr>
            <a:r>
              <a:rPr lang="en-US" sz="2900" b="1" dirty="0" smtClean="0"/>
              <a:t>&lt;h:inputSecret id="password" value="#{</a:t>
            </a:r>
            <a:r>
              <a:rPr lang="en-US" sz="2900" b="1" dirty="0" err="1" smtClean="0"/>
              <a:t>loginBean.password</a:t>
            </a:r>
            <a:r>
              <a:rPr lang="en-US" sz="2900" b="1" dirty="0" smtClean="0"/>
              <a:t>}" required="true" /&gt;</a:t>
            </a:r>
          </a:p>
          <a:p>
            <a:pPr>
              <a:buFont typeface="Wingdings" pitchFamily="2" charset="2"/>
              <a:buNone/>
              <a:defRPr/>
            </a:pPr>
            <a:r>
              <a:rPr lang="en-US" sz="2900" b="1" dirty="0" smtClean="0"/>
              <a:t>&lt;h:message for="password"  /&gt;</a:t>
            </a:r>
          </a:p>
          <a:p>
            <a:pPr>
              <a:buFont typeface="Wingdings" pitchFamily="2" charset="2"/>
              <a:buNone/>
              <a:defRPr/>
            </a:pPr>
            <a:r>
              <a:rPr lang="en-US" sz="2900" b="1" dirty="0" smtClean="0"/>
              <a:t>&lt;</a:t>
            </a:r>
            <a:r>
              <a:rPr lang="en-US" sz="2900" b="1" dirty="0" err="1" smtClean="0"/>
              <a:t>br</a:t>
            </a:r>
            <a:r>
              <a:rPr lang="en-US" sz="2900" b="1" dirty="0" smtClean="0"/>
              <a:t>/&gt;</a:t>
            </a:r>
          </a:p>
          <a:p>
            <a:pPr>
              <a:buFont typeface="Wingdings" pitchFamily="2" charset="2"/>
              <a:buNone/>
              <a:defRPr/>
            </a:pPr>
            <a:endParaRPr lang="en-US" sz="2900" b="1" dirty="0" smtClean="0"/>
          </a:p>
          <a:p>
            <a:pPr>
              <a:buFont typeface="Wingdings" pitchFamily="2" charset="2"/>
              <a:buNone/>
              <a:defRPr/>
            </a:pPr>
            <a:r>
              <a:rPr lang="en-US" sz="2900" b="1" dirty="0" smtClean="0"/>
              <a:t>&lt;h:commandButton id="login" </a:t>
            </a:r>
            <a:r>
              <a:rPr lang="en-US" sz="2900" b="1" dirty="0" smtClean="0">
                <a:solidFill>
                  <a:srgbClr val="FF0000"/>
                </a:solidFill>
              </a:rPr>
              <a:t>value="#{</a:t>
            </a:r>
            <a:r>
              <a:rPr lang="en-US" sz="2900" b="1" dirty="0" err="1" smtClean="0">
                <a:solidFill>
                  <a:srgbClr val="FF0000"/>
                </a:solidFill>
              </a:rPr>
              <a:t>msg.Login</a:t>
            </a:r>
            <a:r>
              <a:rPr lang="en-US" sz="2900" b="1" dirty="0" smtClean="0">
                <a:solidFill>
                  <a:srgbClr val="FF0000"/>
                </a:solidFill>
              </a:rPr>
              <a:t>}" </a:t>
            </a:r>
            <a:r>
              <a:rPr lang="en-US" sz="2900" b="1" dirty="0" smtClean="0"/>
              <a:t>action="#{</a:t>
            </a:r>
            <a:r>
              <a:rPr lang="en-US" sz="2900" b="1" dirty="0" err="1" smtClean="0"/>
              <a:t>loginBean.authenticate</a:t>
            </a:r>
            <a:r>
              <a:rPr lang="en-US" sz="2900" b="1" dirty="0" smtClean="0"/>
              <a:t>}" /&gt;</a:t>
            </a:r>
          </a:p>
          <a:p>
            <a:pPr>
              <a:buFont typeface="Wingdings" pitchFamily="2" charset="2"/>
              <a:buNone/>
              <a:defRPr/>
            </a:pPr>
            <a:r>
              <a:rPr lang="en-US" sz="2900" b="1" dirty="0" smtClean="0"/>
              <a:t>&lt;h:commandButton id="reset" type="reset" </a:t>
            </a:r>
            <a:r>
              <a:rPr lang="en-US" sz="2900" b="1" dirty="0" smtClean="0">
                <a:solidFill>
                  <a:srgbClr val="FF0000"/>
                </a:solidFill>
              </a:rPr>
              <a:t>value="#{</a:t>
            </a:r>
            <a:r>
              <a:rPr lang="en-US" sz="2900" b="1" dirty="0" err="1" smtClean="0">
                <a:solidFill>
                  <a:srgbClr val="FF0000"/>
                </a:solidFill>
              </a:rPr>
              <a:t>msg.Reset</a:t>
            </a:r>
            <a:r>
              <a:rPr lang="en-US" sz="2900" b="1" dirty="0" smtClean="0">
                <a:solidFill>
                  <a:srgbClr val="FF0000"/>
                </a:solidFill>
              </a:rPr>
              <a:t>}" </a:t>
            </a:r>
            <a:r>
              <a:rPr lang="en-US" sz="2900" b="1" dirty="0" smtClean="0"/>
              <a:t>/&gt;</a:t>
            </a:r>
          </a:p>
          <a:p>
            <a:pPr>
              <a:buFont typeface="Wingdings" pitchFamily="2" charset="2"/>
              <a:buNone/>
              <a:defRPr/>
            </a:pPr>
            <a:r>
              <a:rPr lang="en-US" sz="2900" b="1" dirty="0" smtClean="0"/>
              <a:t>&lt;</a:t>
            </a:r>
            <a:r>
              <a:rPr lang="en-US" sz="2900" b="1" dirty="0" err="1" smtClean="0"/>
              <a:t>br</a:t>
            </a:r>
            <a:r>
              <a:rPr lang="en-US" sz="2900" b="1" dirty="0" smtClean="0"/>
              <a:t>/&gt;</a:t>
            </a:r>
          </a:p>
          <a:p>
            <a:pPr>
              <a:buFont typeface="Wingdings" pitchFamily="2" charset="2"/>
              <a:buNone/>
              <a:defRPr/>
            </a:pPr>
            <a:endParaRPr lang="en-US" sz="2900" b="1" dirty="0" smtClean="0"/>
          </a:p>
          <a:p>
            <a:pPr>
              <a:buFont typeface="Wingdings" pitchFamily="2" charset="2"/>
              <a:buNone/>
              <a:defRPr/>
            </a:pPr>
            <a:r>
              <a:rPr lang="en-US" sz="2900" b="1" dirty="0" smtClean="0"/>
              <a:t>&lt;h:outputText value="#{</a:t>
            </a:r>
            <a:r>
              <a:rPr lang="en-US" sz="2900" b="1" dirty="0" err="1" smtClean="0"/>
              <a:t>loginBean.loginId</a:t>
            </a:r>
            <a:r>
              <a:rPr lang="en-US" sz="2900" b="1" dirty="0" smtClean="0"/>
              <a:t>}" /&gt;</a:t>
            </a:r>
          </a:p>
          <a:p>
            <a:pPr>
              <a:buFont typeface="Wingdings" pitchFamily="2" charset="2"/>
              <a:buNone/>
              <a:defRPr/>
            </a:pPr>
            <a:r>
              <a:rPr lang="en-US" sz="2900" b="1" dirty="0" smtClean="0"/>
              <a:t>&lt;h:outputText value="#{</a:t>
            </a:r>
            <a:r>
              <a:rPr lang="en-US" sz="2900" b="1" dirty="0" err="1" smtClean="0"/>
              <a:t>loginBean.message</a:t>
            </a:r>
            <a:r>
              <a:rPr lang="en-US" sz="2900" b="1" dirty="0" smtClean="0"/>
              <a:t>}" /&gt;</a:t>
            </a:r>
          </a:p>
          <a:p>
            <a:pPr>
              <a:buFont typeface="Wingdings" pitchFamily="2" charset="2"/>
              <a:buNone/>
              <a:defRPr/>
            </a:pPr>
            <a:r>
              <a:rPr lang="en-US" sz="2900" b="1" dirty="0" smtClean="0"/>
              <a:t>&lt;/h:form&gt;</a:t>
            </a:r>
          </a:p>
          <a:p>
            <a:pPr>
              <a:buFont typeface="Wingdings" pitchFamily="2" charset="2"/>
              <a:buNone/>
              <a:defRPr/>
            </a:pPr>
            <a:r>
              <a:rPr lang="en-US" sz="2900" b="1" dirty="0" smtClean="0"/>
              <a:t>&lt;/f:view&gt;</a:t>
            </a:r>
          </a:p>
          <a:p>
            <a:pPr>
              <a:defRPr/>
            </a:pPr>
            <a:endParaRPr lang="en-US" sz="2400" dirty="0" smtClean="0"/>
          </a:p>
        </p:txBody>
      </p:sp>
      <p:sp>
        <p:nvSpPr>
          <p:cNvPr id="6" name="TextBox 5"/>
          <p:cNvSpPr txBox="1"/>
          <p:nvPr/>
        </p:nvSpPr>
        <p:spPr>
          <a:xfrm>
            <a:off x="27843" y="995363"/>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US" sz="2000" b="1" i="0" dirty="0"/>
              <a:t>login.jsp</a:t>
            </a:r>
          </a:p>
        </p:txBody>
      </p:sp>
      <p:cxnSp>
        <p:nvCxnSpPr>
          <p:cNvPr id="7" name="Straight Connector 6"/>
          <p:cNvCxnSpPr>
            <a:endCxn id="5" idx="2"/>
          </p:cNvCxnSpPr>
          <p:nvPr/>
        </p:nvCxnSpPr>
        <p:spPr>
          <a:xfrm rot="16200000" flipH="1">
            <a:off x="1855910" y="3692037"/>
            <a:ext cx="5410200" cy="7327"/>
          </a:xfrm>
          <a:prstGeom prst="line">
            <a:avLst/>
          </a:prstGeom>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45253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9F5F1B9-6EA5-4CD3-8486-27AD1604AD4B}" type="slidenum">
              <a:rPr lang="en-US" smtClean="0"/>
              <a:pPr>
                <a:defRPr/>
              </a:pPr>
              <a:t>43</a:t>
            </a:fld>
            <a:endParaRPr lang="en-US" dirty="0"/>
          </a:p>
        </p:txBody>
      </p:sp>
      <p:sp>
        <p:nvSpPr>
          <p:cNvPr id="6" name="Content Placeholder 2"/>
          <p:cNvSpPr>
            <a:spLocks noGrp="1"/>
          </p:cNvSpPr>
          <p:nvPr>
            <p:ph idx="1"/>
          </p:nvPr>
        </p:nvSpPr>
        <p:spPr>
          <a:xfrm>
            <a:off x="1219200" y="2819400"/>
            <a:ext cx="6477000" cy="762000"/>
          </a:xfrm>
        </p:spPr>
        <p:txBody>
          <a:bodyPr/>
          <a:lstStyle/>
          <a:p>
            <a:pPr marL="342900" lvl="1" indent="-342900" algn="ctr">
              <a:buFont typeface="Wingdings" pitchFamily="2" charset="2"/>
              <a:buNone/>
            </a:pPr>
            <a:r>
              <a:rPr lang="en-US" sz="3600" smtClean="0"/>
              <a:t>Let us see the output</a:t>
            </a:r>
          </a:p>
          <a:p>
            <a:pPr marL="342900" lvl="1" indent="-342900" algn="ctr">
              <a:buFont typeface="Wingdings" pitchFamily="2" charset="2"/>
              <a:buNone/>
            </a:pPr>
            <a:endParaRPr lang="en-US" smtClean="0"/>
          </a:p>
          <a:p>
            <a:pPr marL="342900" lvl="1" indent="-342900" algn="ctr">
              <a:buFont typeface="Wingdings" pitchFamily="2" charset="2"/>
              <a:buNone/>
            </a:pPr>
            <a:endParaRPr lang="en-US" smtClean="0"/>
          </a:p>
          <a:p>
            <a:pPr marL="342900" lvl="1" indent="-342900" algn="ctr">
              <a:buFont typeface="Wingdings" pitchFamily="2" charset="2"/>
              <a:buNone/>
            </a:pPr>
            <a:endParaRPr lang="en-US" smtClean="0"/>
          </a:p>
          <a:p>
            <a:pPr marL="342900" lvl="1" indent="-342900" algn="ctr">
              <a:buFont typeface="Wingdings" pitchFamily="2" charset="2"/>
              <a:buNone/>
            </a:pPr>
            <a:endParaRPr lang="en-US" smtClean="0"/>
          </a:p>
          <a:p>
            <a:pPr marL="342900" lvl="1" indent="-342900" algn="ctr">
              <a:buFont typeface="Wingdings" pitchFamily="2" charset="2"/>
              <a:buNone/>
            </a:pPr>
            <a:endParaRPr lang="en-US" smtClean="0"/>
          </a:p>
          <a:p>
            <a:pPr marL="342900" lvl="1" indent="-342900" algn="ctr">
              <a:buFont typeface="Wingdings" pitchFamily="2" charset="2"/>
              <a:buNone/>
            </a:pPr>
            <a:endParaRPr lang="en-US" smtClean="0"/>
          </a:p>
          <a:p>
            <a:pPr marL="342900" lvl="1" indent="-342900" algn="ctr">
              <a:buFont typeface="Wingdings" pitchFamily="2" charset="2"/>
              <a:buNone/>
            </a:pPr>
            <a:endParaRPr lang="en-US" smtClean="0"/>
          </a:p>
          <a:p>
            <a:pPr marL="342900" lvl="1" indent="-342900" algn="ctr">
              <a:buFont typeface="Wingdings" pitchFamily="2" charset="2"/>
              <a:buNone/>
            </a:pPr>
            <a:endParaRPr lang="en-US" smtClean="0"/>
          </a:p>
          <a:p>
            <a:pPr marL="342900" lvl="1" indent="-342900" algn="ctr">
              <a:buFont typeface="Wingdings" pitchFamily="2" charset="2"/>
              <a:buNone/>
            </a:pPr>
            <a:endParaRPr lang="en-US" smtClean="0"/>
          </a:p>
          <a:p>
            <a:pPr marL="342900" lvl="1" indent="-342900" algn="ctr">
              <a:buFont typeface="Wingdings" pitchFamily="2" charset="2"/>
              <a:buNone/>
            </a:pPr>
            <a:endParaRPr lang="en-US" smtClean="0"/>
          </a:p>
          <a:p>
            <a:pPr algn="ctr">
              <a:buFont typeface="Wingdings" pitchFamily="2" charset="2"/>
              <a:buNone/>
            </a:pPr>
            <a:endParaRPr lang="en-US" smtClean="0"/>
          </a:p>
        </p:txBody>
      </p:sp>
      <p:pic>
        <p:nvPicPr>
          <p:cNvPr id="54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7620000" cy="33432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19"/>
          <p:cNvGrpSpPr>
            <a:grpSpLocks/>
          </p:cNvGrpSpPr>
          <p:nvPr/>
        </p:nvGrpSpPr>
        <p:grpSpPr bwMode="auto">
          <a:xfrm>
            <a:off x="533400" y="152400"/>
            <a:ext cx="8077200" cy="6096000"/>
            <a:chOff x="533400" y="152399"/>
            <a:chExt cx="8077200" cy="6096001"/>
          </a:xfrm>
        </p:grpSpPr>
        <p:pic>
          <p:nvPicPr>
            <p:cNvPr id="512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2399"/>
              <a:ext cx="8077200" cy="609600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3" name="Rounded Rectangle 12"/>
            <p:cNvSpPr/>
            <p:nvPr/>
          </p:nvSpPr>
          <p:spPr bwMode="auto">
            <a:xfrm>
              <a:off x="2193681" y="5180013"/>
              <a:ext cx="1163515" cy="273050"/>
            </a:xfrm>
            <a:prstGeom prst="roundRect">
              <a:avLst/>
            </a:prstGeom>
            <a:noFill/>
            <a:ln w="38100" cap="flat" cmpd="sng" algn="ctr">
              <a:solidFill>
                <a:srgbClr val="FF0000"/>
              </a:solidFill>
              <a:prstDash val="solid"/>
              <a:round/>
              <a:headEnd type="none" w="med" len="med"/>
              <a:tailEnd type="none" w="med" len="med"/>
            </a:ln>
            <a:effectLst/>
          </p:spPr>
          <p:txBody>
            <a:bodyPr/>
            <a:lstStyle/>
            <a:p>
              <a:pPr>
                <a:defRPr/>
              </a:pPr>
              <a:endParaRPr lang="en-US">
                <a:ln>
                  <a:solidFill>
                    <a:srgbClr val="FF0000"/>
                  </a:solidFill>
                </a:ln>
                <a:latin typeface="Arial" charset="0"/>
              </a:endParaRPr>
            </a:p>
          </p:txBody>
        </p:sp>
      </p:grpSp>
      <p:pic>
        <p:nvPicPr>
          <p:cNvPr id="542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819400"/>
            <a:ext cx="8610600" cy="38862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grpSp>
        <p:nvGrpSpPr>
          <p:cNvPr id="3" name="Group 18"/>
          <p:cNvGrpSpPr>
            <a:grpSpLocks/>
          </p:cNvGrpSpPr>
          <p:nvPr/>
        </p:nvGrpSpPr>
        <p:grpSpPr bwMode="auto">
          <a:xfrm>
            <a:off x="3505200" y="979488"/>
            <a:ext cx="3581400" cy="1981200"/>
            <a:chOff x="3505200" y="914400"/>
            <a:chExt cx="3581400" cy="1676400"/>
          </a:xfrm>
        </p:grpSpPr>
        <p:sp>
          <p:nvSpPr>
            <p:cNvPr id="51208" name="Rounded Rectangular Callout 15"/>
            <p:cNvSpPr>
              <a:spLocks noChangeArrowheads="1"/>
            </p:cNvSpPr>
            <p:nvPr/>
          </p:nvSpPr>
          <p:spPr bwMode="auto">
            <a:xfrm>
              <a:off x="3505200" y="914400"/>
              <a:ext cx="3581400" cy="1676400"/>
            </a:xfrm>
            <a:prstGeom prst="wedgeRoundRectCallout">
              <a:avLst>
                <a:gd name="adj1" fmla="val -20833"/>
                <a:gd name="adj2" fmla="val 62500"/>
                <a:gd name="adj3" fmla="val 16667"/>
              </a:avLst>
            </a:prstGeom>
            <a:solidFill>
              <a:schemeClr val="accent1"/>
            </a:solidFill>
            <a:ln w="9525" algn="ctr">
              <a:solidFill>
                <a:schemeClr val="tx1"/>
              </a:solidFill>
              <a:round/>
              <a:headEnd/>
              <a:tailEnd/>
            </a:ln>
          </p:spPr>
          <p:txBody>
            <a:bodyPr/>
            <a:lstStyle/>
            <a:p>
              <a:endParaRPr lang="en-US"/>
            </a:p>
          </p:txBody>
        </p:sp>
        <p:sp>
          <p:nvSpPr>
            <p:cNvPr id="17" name="Rounded Rectangular Callout 16"/>
            <p:cNvSpPr/>
            <p:nvPr/>
          </p:nvSpPr>
          <p:spPr bwMode="auto">
            <a:xfrm>
              <a:off x="3505200" y="914400"/>
              <a:ext cx="3581400" cy="1676400"/>
            </a:xfrm>
            <a:prstGeom prst="wedgeRoundRectCallout">
              <a:avLst>
                <a:gd name="adj1" fmla="val -21239"/>
                <a:gd name="adj2" fmla="val -6217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just">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rPr>
                <a:t>there is no change in the </a:t>
              </a:r>
              <a:r>
                <a:rPr lang="en-US"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rPr>
                <a:t>url</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rPr>
                <a:t>. We have just changed the language of the browser and getting output in different locale</a:t>
              </a:r>
            </a:p>
          </p:txBody>
        </p:sp>
      </p:grpSp>
    </p:spTree>
    <p:extLst>
      <p:ext uri="{BB962C8B-B14F-4D97-AF65-F5344CB8AC3E}">
        <p14:creationId xmlns:p14="http://schemas.microsoft.com/office/powerpoint/2010/main" val="285273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4278"/>
                                        </p:tgtEl>
                                        <p:attrNameLst>
                                          <p:attrName>style.visibility</p:attrName>
                                        </p:attrNameLst>
                                      </p:cBhvr>
                                      <p:to>
                                        <p:strVal val="visible"/>
                                      </p:to>
                                    </p:set>
                                    <p:animEffect transition="in" filter="blinds(horizontal)">
                                      <p:cBhvr>
                                        <p:cTn id="11" dur="500"/>
                                        <p:tgtEl>
                                          <p:spTgt spid="542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nodeType="clickEffect">
                                  <p:stCondLst>
                                    <p:cond delay="0"/>
                                  </p:stCondLst>
                                  <p:childTnLst>
                                    <p:animEffect transition="out" filter="fade">
                                      <p:cBhvr>
                                        <p:cTn id="20" dur="2000"/>
                                        <p:tgtEl>
                                          <p:spTgt spid="2"/>
                                        </p:tgtEl>
                                      </p:cBhvr>
                                    </p:animEffect>
                                    <p:set>
                                      <p:cBhvr>
                                        <p:cTn id="21" dur="1" fill="hold">
                                          <p:stCondLst>
                                            <p:cond delay="1999"/>
                                          </p:stCondLst>
                                        </p:cTn>
                                        <p:tgtEl>
                                          <p:spTgt spid="2"/>
                                        </p:tgtEl>
                                        <p:attrNameLst>
                                          <p:attrName>style.visibility</p:attrName>
                                        </p:attrNameLst>
                                      </p:cBhvr>
                                      <p:to>
                                        <p:strVal val="hidden"/>
                                      </p:to>
                                    </p:set>
                                  </p:childTnLst>
                                </p:cTn>
                              </p:par>
                            </p:childTnLst>
                          </p:cTn>
                        </p:par>
                        <p:par>
                          <p:cTn id="22" fill="hold" nodeType="afterGroup">
                            <p:stCondLst>
                              <p:cond delay="2000"/>
                            </p:stCondLst>
                            <p:childTnLst>
                              <p:par>
                                <p:cTn id="23" presetID="13" presetClass="entr" presetSubtype="16" fill="hold" nodeType="afterEffect">
                                  <p:stCondLst>
                                    <p:cond delay="0"/>
                                  </p:stCondLst>
                                  <p:childTnLst>
                                    <p:set>
                                      <p:cBhvr>
                                        <p:cTn id="24" dur="1" fill="hold">
                                          <p:stCondLst>
                                            <p:cond delay="0"/>
                                          </p:stCondLst>
                                        </p:cTn>
                                        <p:tgtEl>
                                          <p:spTgt spid="54280"/>
                                        </p:tgtEl>
                                        <p:attrNameLst>
                                          <p:attrName>style.visibility</p:attrName>
                                        </p:attrNameLst>
                                      </p:cBhvr>
                                      <p:to>
                                        <p:strVal val="visible"/>
                                      </p:to>
                                    </p:set>
                                    <p:animEffect transition="in" filter="plus(in)">
                                      <p:cBhvr>
                                        <p:cTn id="25" dur="2000"/>
                                        <p:tgtEl>
                                          <p:spTgt spid="5428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5"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strVal val="#ppt_w*0.70"/>
                                          </p:val>
                                        </p:tav>
                                        <p:tav tm="100000">
                                          <p:val>
                                            <p:strVal val="#ppt_w"/>
                                          </p:val>
                                        </p:tav>
                                      </p:tavLst>
                                    </p:anim>
                                    <p:anim calcmode="lin" valueType="num">
                                      <p:cBhvr>
                                        <p:cTn id="31" dur="1000" fill="hold"/>
                                        <p:tgtEl>
                                          <p:spTgt spid="3"/>
                                        </p:tgtEl>
                                        <p:attrNameLst>
                                          <p:attrName>ppt_h</p:attrName>
                                        </p:attrNameLst>
                                      </p:cBhvr>
                                      <p:tavLst>
                                        <p:tav tm="0">
                                          <p:val>
                                            <p:strVal val="#ppt_h"/>
                                          </p:val>
                                        </p:tav>
                                        <p:tav tm="100000">
                                          <p:val>
                                            <p:strVal val="#ppt_h"/>
                                          </p:val>
                                        </p:tav>
                                      </p:tavLst>
                                    </p:anim>
                                    <p:animEffect transition="in" filter="fade">
                                      <p:cBhvr>
                                        <p:cTn id="3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2" y="12700"/>
            <a:ext cx="7455877" cy="973138"/>
          </a:xfrm>
        </p:spPr>
        <p:txBody>
          <a:bodyPr/>
          <a:lstStyle/>
          <a:p>
            <a:pPr>
              <a:defRPr/>
            </a:pPr>
            <a:r>
              <a:rPr lang="en-US" dirty="0" smtClean="0"/>
              <a:t>Do you know??</a:t>
            </a:r>
            <a:endParaRPr lang="en-US" dirty="0"/>
          </a:p>
        </p:txBody>
      </p:sp>
      <p:sp>
        <p:nvSpPr>
          <p:cNvPr id="4" name="Slide Number Placeholder 3"/>
          <p:cNvSpPr>
            <a:spLocks noGrp="1"/>
          </p:cNvSpPr>
          <p:nvPr>
            <p:ph type="sldNum" sz="quarter" idx="10"/>
          </p:nvPr>
        </p:nvSpPr>
        <p:spPr>
          <a:xfrm>
            <a:off x="4053254" y="6519863"/>
            <a:ext cx="773723" cy="476250"/>
          </a:xfrm>
        </p:spPr>
        <p:txBody>
          <a:bodyPr/>
          <a:lstStyle/>
          <a:p>
            <a:pPr>
              <a:defRPr/>
            </a:pPr>
            <a:fld id="{3976A46C-7303-4221-A5CF-54CECB9D4992}" type="slidenum">
              <a:rPr lang="en-US" smtClean="0"/>
              <a:pPr>
                <a:defRPr/>
              </a:pPr>
              <a:t>44</a:t>
            </a:fld>
            <a:endParaRPr lang="en-US" dirty="0"/>
          </a:p>
        </p:txBody>
      </p:sp>
      <p:sp>
        <p:nvSpPr>
          <p:cNvPr id="52228" name="Content Placeholder 2"/>
          <p:cNvSpPr>
            <a:spLocks noGrp="1"/>
          </p:cNvSpPr>
          <p:nvPr>
            <p:ph idx="1"/>
          </p:nvPr>
        </p:nvSpPr>
        <p:spPr>
          <a:xfrm>
            <a:off x="-4397" y="990600"/>
            <a:ext cx="9133743" cy="1676400"/>
          </a:xfrm>
        </p:spPr>
        <p:txBody>
          <a:bodyPr/>
          <a:lstStyle/>
          <a:p>
            <a:pPr algn="just"/>
            <a:r>
              <a:rPr lang="en-US" smtClean="0">
                <a:solidFill>
                  <a:srgbClr val="000000"/>
                </a:solidFill>
              </a:rPr>
              <a:t>Internationalization Vs Localization</a:t>
            </a:r>
          </a:p>
          <a:p>
            <a:pPr>
              <a:buFont typeface="Wingdings" pitchFamily="2" charset="2"/>
              <a:buNone/>
            </a:pPr>
            <a:endParaRPr lang="en-US" sz="3600" smtClean="0"/>
          </a:p>
          <a:p>
            <a:endParaRPr lang="en-US" smtClean="0"/>
          </a:p>
        </p:txBody>
      </p:sp>
      <p:sp>
        <p:nvSpPr>
          <p:cNvPr id="6" name="Rounded Rectangle 5"/>
          <p:cNvSpPr>
            <a:spLocks noChangeArrowheads="1"/>
          </p:cNvSpPr>
          <p:nvPr/>
        </p:nvSpPr>
        <p:spPr bwMode="auto">
          <a:xfrm>
            <a:off x="354623" y="1447800"/>
            <a:ext cx="8679474" cy="1295400"/>
          </a:xfrm>
          <a:prstGeom prst="roundRect">
            <a:avLst>
              <a:gd name="adj" fmla="val 16667"/>
            </a:avLst>
          </a:prstGeom>
          <a:solidFill>
            <a:schemeClr val="accent1"/>
          </a:solidFill>
          <a:ln w="9525" algn="ctr">
            <a:solidFill>
              <a:schemeClr val="tx1"/>
            </a:solidFill>
            <a:round/>
            <a:headEnd/>
            <a:tailEnd/>
          </a:ln>
        </p:spPr>
        <p:txBody>
          <a:bodyPr/>
          <a:lstStyle/>
          <a:p>
            <a:pPr algn="just"/>
            <a:r>
              <a:rPr lang="en-US" sz="2400" i="0"/>
              <a:t>Internationalization allows the application to be adapted to any language and cultural convention. Localization is the process of adapting a program for use in a specific locale</a:t>
            </a:r>
          </a:p>
        </p:txBody>
      </p:sp>
      <p:sp>
        <p:nvSpPr>
          <p:cNvPr id="11" name="Content Placeholder 2"/>
          <p:cNvSpPr txBox="1">
            <a:spLocks/>
          </p:cNvSpPr>
          <p:nvPr/>
        </p:nvSpPr>
        <p:spPr bwMode="auto">
          <a:xfrm>
            <a:off x="11723" y="4343400"/>
            <a:ext cx="9031166" cy="1905000"/>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How is localization implemented?</a:t>
            </a:r>
          </a:p>
          <a:p>
            <a:pPr marL="342900" indent="-342900" algn="just" eaLnBrk="0" hangingPunct="0">
              <a:spcBef>
                <a:spcPct val="20000"/>
              </a:spcBef>
              <a:buClr>
                <a:srgbClr val="003366"/>
              </a:buClr>
              <a:buFont typeface="Wingdings" pitchFamily="2" charset="2"/>
              <a:buChar char="Ø"/>
              <a:defRPr/>
            </a:pPr>
            <a:endParaRPr lang="en-US" sz="3600" i="0" kern="0" dirty="0">
              <a:latin typeface="+mn-lt"/>
            </a:endParaRPr>
          </a:p>
          <a:p>
            <a:pPr marL="342900" indent="-342900" algn="just" eaLnBrk="0" hangingPunct="0">
              <a:spcBef>
                <a:spcPct val="20000"/>
              </a:spcBef>
              <a:buClr>
                <a:srgbClr val="003366"/>
              </a:buClr>
              <a:defRPr/>
            </a:pPr>
            <a:endParaRPr lang="en-US" sz="2800" i="0" kern="0" dirty="0">
              <a:latin typeface="+mn-lt"/>
            </a:endParaRPr>
          </a:p>
        </p:txBody>
      </p:sp>
      <p:sp>
        <p:nvSpPr>
          <p:cNvPr id="12" name="Rounded Rectangle 11"/>
          <p:cNvSpPr>
            <a:spLocks noChangeArrowheads="1"/>
          </p:cNvSpPr>
          <p:nvPr/>
        </p:nvSpPr>
        <p:spPr bwMode="auto">
          <a:xfrm>
            <a:off x="427893" y="4827588"/>
            <a:ext cx="8566638" cy="1268412"/>
          </a:xfrm>
          <a:prstGeom prst="roundRect">
            <a:avLst>
              <a:gd name="adj" fmla="val 16667"/>
            </a:avLst>
          </a:prstGeom>
          <a:solidFill>
            <a:schemeClr val="accent1"/>
          </a:solidFill>
          <a:ln w="9525" algn="ctr">
            <a:solidFill>
              <a:schemeClr val="tx1"/>
            </a:solidFill>
            <a:round/>
            <a:headEnd/>
            <a:tailEnd/>
          </a:ln>
        </p:spPr>
        <p:txBody>
          <a:bodyPr/>
          <a:lstStyle/>
          <a:p>
            <a:pPr algn="just"/>
            <a:r>
              <a:rPr lang="en-US" sz="2400" i="0"/>
              <a:t>By adding multiple properties file specific to different locale and adding them in supported-locale list within &lt;locale-config&gt; tag in faces-config.xml</a:t>
            </a:r>
          </a:p>
        </p:txBody>
      </p:sp>
      <p:sp>
        <p:nvSpPr>
          <p:cNvPr id="9" name="Content Placeholder 2"/>
          <p:cNvSpPr txBox="1">
            <a:spLocks/>
          </p:cNvSpPr>
          <p:nvPr/>
        </p:nvSpPr>
        <p:spPr bwMode="auto">
          <a:xfrm>
            <a:off x="-32239" y="2819400"/>
            <a:ext cx="9133743" cy="1524000"/>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How is internationalization implemented?</a:t>
            </a:r>
          </a:p>
          <a:p>
            <a:pPr marL="342900" indent="-342900" eaLnBrk="0" hangingPunct="0">
              <a:spcBef>
                <a:spcPct val="20000"/>
              </a:spcBef>
              <a:buClr>
                <a:srgbClr val="003366"/>
              </a:buClr>
              <a:buFont typeface="Wingdings" pitchFamily="2" charset="2"/>
              <a:buNone/>
              <a:defRPr/>
            </a:pPr>
            <a:endParaRPr lang="en-US" sz="3600" i="0" kern="0" dirty="0">
              <a:latin typeface="+mn-lt"/>
            </a:endParaRPr>
          </a:p>
          <a:p>
            <a:pPr marL="342900" indent="-342900" eaLnBrk="0" hangingPunct="0">
              <a:spcBef>
                <a:spcPct val="20000"/>
              </a:spcBef>
              <a:buClr>
                <a:srgbClr val="003366"/>
              </a:buClr>
              <a:defRPr/>
            </a:pPr>
            <a:endParaRPr lang="en-US" sz="2800" i="0" kern="0" dirty="0">
              <a:latin typeface="+mn-lt"/>
            </a:endParaRPr>
          </a:p>
        </p:txBody>
      </p:sp>
      <p:sp>
        <p:nvSpPr>
          <p:cNvPr id="10" name="Rounded Rectangle 9"/>
          <p:cNvSpPr>
            <a:spLocks noChangeArrowheads="1"/>
          </p:cNvSpPr>
          <p:nvPr/>
        </p:nvSpPr>
        <p:spPr bwMode="auto">
          <a:xfrm>
            <a:off x="354623" y="3338513"/>
            <a:ext cx="8679474" cy="914400"/>
          </a:xfrm>
          <a:prstGeom prst="roundRect">
            <a:avLst>
              <a:gd name="adj" fmla="val 16667"/>
            </a:avLst>
          </a:prstGeom>
          <a:solidFill>
            <a:schemeClr val="accent1"/>
          </a:solidFill>
          <a:ln w="9525" algn="ctr">
            <a:solidFill>
              <a:schemeClr val="tx1"/>
            </a:solidFill>
            <a:round/>
            <a:headEnd/>
            <a:tailEnd/>
          </a:ln>
        </p:spPr>
        <p:txBody>
          <a:bodyPr/>
          <a:lstStyle/>
          <a:p>
            <a:pPr algn="just"/>
            <a:r>
              <a:rPr lang="en-US" sz="2400" i="0"/>
              <a:t>Using value-binding expression to refer to messages written in properties file for displaying labels, messages etc</a:t>
            </a:r>
          </a:p>
        </p:txBody>
      </p:sp>
    </p:spTree>
    <p:extLst>
      <p:ext uri="{BB962C8B-B14F-4D97-AF65-F5344CB8AC3E}">
        <p14:creationId xmlns:p14="http://schemas.microsoft.com/office/powerpoint/2010/main" val="3396772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000" fill="hold"/>
                                        <p:tgtEl>
                                          <p:spTgt spid="10"/>
                                        </p:tgtEl>
                                        <p:attrNameLst>
                                          <p:attrName>ppt_x</p:attrName>
                                        </p:attrNameLst>
                                      </p:cBhvr>
                                      <p:tavLst>
                                        <p:tav tm="0">
                                          <p:val>
                                            <p:strVal val="0-#ppt_w/2"/>
                                          </p:val>
                                        </p:tav>
                                        <p:tav tm="100000">
                                          <p:val>
                                            <p:strVal val="#ppt_x"/>
                                          </p:val>
                                        </p:tav>
                                      </p:tavLst>
                                    </p:anim>
                                    <p:anim calcmode="lin" valueType="num">
                                      <p:cBhvr additive="base">
                                        <p:cTn id="14"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0-#ppt_w/2"/>
                                          </p:val>
                                        </p:tav>
                                        <p:tav tm="100000">
                                          <p:val>
                                            <p:strVal val="#ppt_x"/>
                                          </p:val>
                                        </p:tav>
                                      </p:tavLst>
                                    </p:anim>
                                    <p:anim calcmode="lin" valueType="num">
                                      <p:cBhvr additive="base">
                                        <p:cTn id="20"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6" descr="J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1" name="Rectangle 27"/>
          <p:cNvSpPr>
            <a:spLocks noGrp="1" noChangeArrowheads="1"/>
          </p:cNvSpPr>
          <p:nvPr>
            <p:ph type="ctrTitle"/>
          </p:nvPr>
        </p:nvSpPr>
        <p:spPr>
          <a:xfrm>
            <a:off x="414704" y="719139"/>
            <a:ext cx="7772400" cy="1470025"/>
          </a:xfrm>
        </p:spPr>
        <p:txBody>
          <a:bodyPr/>
          <a:lstStyle/>
          <a:p>
            <a:pPr eaLnBrk="1" hangingPunct="1">
              <a:defRPr/>
            </a:pPr>
            <a:r>
              <a:rPr lang="en-US" dirty="0" smtClean="0"/>
              <a:t>JSF Request Processing Lifecycle</a:t>
            </a:r>
          </a:p>
        </p:txBody>
      </p:sp>
      <p:sp>
        <p:nvSpPr>
          <p:cNvPr id="53252" name="Rectangle 28"/>
          <p:cNvSpPr>
            <a:spLocks noChangeArrowheads="1"/>
          </p:cNvSpPr>
          <p:nvPr/>
        </p:nvSpPr>
        <p:spPr bwMode="auto">
          <a:xfrm>
            <a:off x="0" y="6527800"/>
            <a:ext cx="9144000" cy="330200"/>
          </a:xfrm>
          <a:prstGeom prst="rect">
            <a:avLst/>
          </a:prstGeom>
          <a:solidFill>
            <a:srgbClr val="000000">
              <a:alpha val="6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73" name="Text Box 7"/>
          <p:cNvSpPr txBox="1">
            <a:spLocks noChangeArrowheads="1"/>
          </p:cNvSpPr>
          <p:nvPr/>
        </p:nvSpPr>
        <p:spPr bwMode="auto">
          <a:xfrm>
            <a:off x="351693" y="6553201"/>
            <a:ext cx="2558562"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i="0" dirty="0">
                <a:solidFill>
                  <a:srgbClr val="FFFFCC"/>
                </a:solidFill>
                <a:latin typeface="Arial" charset="0"/>
              </a:rPr>
              <a:t>ER/CORP/CRS/ED113/003</a:t>
            </a:r>
          </a:p>
        </p:txBody>
      </p:sp>
      <p:sp>
        <p:nvSpPr>
          <p:cNvPr id="57374" name="Text Box 8"/>
          <p:cNvSpPr txBox="1">
            <a:spLocks noChangeArrowheads="1"/>
          </p:cNvSpPr>
          <p:nvPr/>
        </p:nvSpPr>
        <p:spPr bwMode="auto">
          <a:xfrm>
            <a:off x="3074378" y="6553201"/>
            <a:ext cx="2077915"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i="0" dirty="0">
                <a:solidFill>
                  <a:srgbClr val="FFFFCC"/>
                </a:solidFill>
                <a:latin typeface="Arial" charset="0"/>
              </a:rPr>
              <a:t>Ver. No</a:t>
            </a:r>
            <a:r>
              <a:rPr lang="en-US" sz="1200" i="0">
                <a:solidFill>
                  <a:srgbClr val="FFFFCC"/>
                </a:solidFill>
                <a:latin typeface="Arial" charset="0"/>
              </a:rPr>
              <a:t>.: 1.0</a:t>
            </a:r>
            <a:endParaRPr lang="en-US" sz="1200" i="0" dirty="0">
              <a:solidFill>
                <a:srgbClr val="FFFFCC"/>
              </a:solidFill>
              <a:latin typeface="Arial" charset="0"/>
            </a:endParaRPr>
          </a:p>
        </p:txBody>
      </p:sp>
      <p:sp>
        <p:nvSpPr>
          <p:cNvPr id="11" name="Rectangle 6"/>
          <p:cNvSpPr>
            <a:spLocks noChangeArrowheads="1"/>
          </p:cNvSpPr>
          <p:nvPr/>
        </p:nvSpPr>
        <p:spPr bwMode="auto">
          <a:xfrm>
            <a:off x="6072554" y="6540501"/>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i="0">
                <a:solidFill>
                  <a:srgbClr val="FFFFCC"/>
                </a:solidFill>
                <a:latin typeface="Arial" charset="0"/>
              </a:rPr>
              <a:t>Copyright © 2008, Infosys Technologies Ltd.</a:t>
            </a:r>
          </a:p>
        </p:txBody>
      </p:sp>
      <p:sp>
        <p:nvSpPr>
          <p:cNvPr id="57376" name="Line 32"/>
          <p:cNvSpPr>
            <a:spLocks noChangeShapeType="1"/>
          </p:cNvSpPr>
          <p:nvPr/>
        </p:nvSpPr>
        <p:spPr bwMode="auto">
          <a:xfrm flipH="1" flipV="1">
            <a:off x="2379785" y="2946400"/>
            <a:ext cx="1359877" cy="7239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7" name="Line 33"/>
          <p:cNvSpPr>
            <a:spLocks noChangeShapeType="1"/>
          </p:cNvSpPr>
          <p:nvPr/>
        </p:nvSpPr>
        <p:spPr bwMode="auto">
          <a:xfrm rot="-1712662" flipH="1" flipV="1">
            <a:off x="5262197" y="3560763"/>
            <a:ext cx="1450731" cy="2921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8" name="Line 34"/>
          <p:cNvSpPr>
            <a:spLocks noChangeShapeType="1"/>
          </p:cNvSpPr>
          <p:nvPr/>
        </p:nvSpPr>
        <p:spPr bwMode="auto">
          <a:xfrm rot="-1712662" flipH="1" flipV="1">
            <a:off x="5439508" y="4532314"/>
            <a:ext cx="520212" cy="623887"/>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9" name="Line 35"/>
          <p:cNvSpPr>
            <a:spLocks noChangeShapeType="1"/>
          </p:cNvSpPr>
          <p:nvPr/>
        </p:nvSpPr>
        <p:spPr bwMode="auto">
          <a:xfrm rot="-3535167" flipH="1" flipV="1">
            <a:off x="2777454" y="4928150"/>
            <a:ext cx="1147762" cy="489438"/>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0" name="Line 36"/>
          <p:cNvSpPr>
            <a:spLocks noChangeShapeType="1"/>
          </p:cNvSpPr>
          <p:nvPr/>
        </p:nvSpPr>
        <p:spPr bwMode="auto">
          <a:xfrm rot="-3763481" flipH="1" flipV="1">
            <a:off x="2698750" y="3901098"/>
            <a:ext cx="793750" cy="833804"/>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1" name="Freeform 37"/>
          <p:cNvSpPr>
            <a:spLocks/>
          </p:cNvSpPr>
          <p:nvPr/>
        </p:nvSpPr>
        <p:spPr bwMode="auto">
          <a:xfrm>
            <a:off x="4847492" y="2401888"/>
            <a:ext cx="1359877" cy="1338262"/>
          </a:xfrm>
          <a:custGeom>
            <a:avLst/>
            <a:gdLst>
              <a:gd name="T0" fmla="*/ 0 w 928"/>
              <a:gd name="T1" fmla="*/ 2147483647 h 843"/>
              <a:gd name="T2" fmla="*/ 2147483647 w 928"/>
              <a:gd name="T3" fmla="*/ 2147483647 h 843"/>
              <a:gd name="T4" fmla="*/ 2147483647 w 928"/>
              <a:gd name="T5" fmla="*/ 2147483647 h 843"/>
              <a:gd name="T6" fmla="*/ 2147483647 w 928"/>
              <a:gd name="T7" fmla="*/ 2147483647 h 843"/>
              <a:gd name="T8" fmla="*/ 2147483647 w 928"/>
              <a:gd name="T9" fmla="*/ 2147483647 h 843"/>
              <a:gd name="T10" fmla="*/ 2147483647 w 928"/>
              <a:gd name="T11" fmla="*/ 2147483647 h 843"/>
              <a:gd name="T12" fmla="*/ 2147483647 w 928"/>
              <a:gd name="T13" fmla="*/ 2147483647 h 843"/>
              <a:gd name="T14" fmla="*/ 2147483647 w 928"/>
              <a:gd name="T15" fmla="*/ 2147483647 h 843"/>
              <a:gd name="T16" fmla="*/ 0 60000 65536"/>
              <a:gd name="T17" fmla="*/ 0 60000 65536"/>
              <a:gd name="T18" fmla="*/ 0 60000 65536"/>
              <a:gd name="T19" fmla="*/ 0 60000 65536"/>
              <a:gd name="T20" fmla="*/ 0 60000 65536"/>
              <a:gd name="T21" fmla="*/ 0 60000 65536"/>
              <a:gd name="T22" fmla="*/ 0 60000 65536"/>
              <a:gd name="T23" fmla="*/ 0 60000 65536"/>
              <a:gd name="T24" fmla="*/ 0 w 928"/>
              <a:gd name="T25" fmla="*/ 0 h 843"/>
              <a:gd name="T26" fmla="*/ 928 w 928"/>
              <a:gd name="T27" fmla="*/ 843 h 8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2" name="Freeform 38"/>
          <p:cNvSpPr>
            <a:spLocks/>
          </p:cNvSpPr>
          <p:nvPr/>
        </p:nvSpPr>
        <p:spPr bwMode="auto">
          <a:xfrm rot="513126">
            <a:off x="3143250" y="2584450"/>
            <a:ext cx="1170842" cy="552450"/>
          </a:xfrm>
          <a:custGeom>
            <a:avLst/>
            <a:gdLst>
              <a:gd name="T0" fmla="*/ 2147483647 w 935"/>
              <a:gd name="T1" fmla="*/ 0 h 364"/>
              <a:gd name="T2" fmla="*/ 2147483647 w 935"/>
              <a:gd name="T3" fmla="*/ 2147483647 h 364"/>
              <a:gd name="T4" fmla="*/ 2147483647 w 935"/>
              <a:gd name="T5" fmla="*/ 2147483647 h 364"/>
              <a:gd name="T6" fmla="*/ 2147483647 w 935"/>
              <a:gd name="T7" fmla="*/ 2147483647 h 364"/>
              <a:gd name="T8" fmla="*/ 2147483647 w 935"/>
              <a:gd name="T9" fmla="*/ 2147483647 h 364"/>
              <a:gd name="T10" fmla="*/ 0 60000 65536"/>
              <a:gd name="T11" fmla="*/ 0 60000 65536"/>
              <a:gd name="T12" fmla="*/ 0 60000 65536"/>
              <a:gd name="T13" fmla="*/ 0 60000 65536"/>
              <a:gd name="T14" fmla="*/ 0 60000 65536"/>
              <a:gd name="T15" fmla="*/ 0 w 935"/>
              <a:gd name="T16" fmla="*/ 0 h 364"/>
              <a:gd name="T17" fmla="*/ 935 w 935"/>
              <a:gd name="T18" fmla="*/ 364 h 364"/>
            </a:gdLst>
            <a:ahLst/>
            <a:cxnLst>
              <a:cxn ang="T10">
                <a:pos x="T0" y="T1"/>
              </a:cxn>
              <a:cxn ang="T11">
                <a:pos x="T2" y="T3"/>
              </a:cxn>
              <a:cxn ang="T12">
                <a:pos x="T4" y="T5"/>
              </a:cxn>
              <a:cxn ang="T13">
                <a:pos x="T6" y="T7"/>
              </a:cxn>
              <a:cxn ang="T14">
                <a:pos x="T8" y="T9"/>
              </a:cxn>
            </a:cxnLst>
            <a:rect l="T15" t="T16" r="T17" b="T18"/>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3" name="Freeform 39"/>
          <p:cNvSpPr>
            <a:spLocks/>
          </p:cNvSpPr>
          <p:nvPr/>
        </p:nvSpPr>
        <p:spPr bwMode="auto">
          <a:xfrm>
            <a:off x="3880338" y="5135563"/>
            <a:ext cx="674077" cy="385762"/>
          </a:xfrm>
          <a:custGeom>
            <a:avLst/>
            <a:gdLst>
              <a:gd name="T0" fmla="*/ 2147483647 w 644"/>
              <a:gd name="T1" fmla="*/ 2147483647 h 211"/>
              <a:gd name="T2" fmla="*/ 2147483647 w 644"/>
              <a:gd name="T3" fmla="*/ 2147483647 h 211"/>
              <a:gd name="T4" fmla="*/ 2147483647 w 644"/>
              <a:gd name="T5" fmla="*/ 2147483647 h 211"/>
              <a:gd name="T6" fmla="*/ 2147483647 w 644"/>
              <a:gd name="T7" fmla="*/ 2147483647 h 211"/>
              <a:gd name="T8" fmla="*/ 2147483647 w 644"/>
              <a:gd name="T9" fmla="*/ 2147483647 h 211"/>
              <a:gd name="T10" fmla="*/ 0 w 644"/>
              <a:gd name="T11" fmla="*/ 2147483647 h 211"/>
              <a:gd name="T12" fmla="*/ 0 60000 65536"/>
              <a:gd name="T13" fmla="*/ 0 60000 65536"/>
              <a:gd name="T14" fmla="*/ 0 60000 65536"/>
              <a:gd name="T15" fmla="*/ 0 60000 65536"/>
              <a:gd name="T16" fmla="*/ 0 60000 65536"/>
              <a:gd name="T17" fmla="*/ 0 60000 65536"/>
              <a:gd name="T18" fmla="*/ 0 w 644"/>
              <a:gd name="T19" fmla="*/ 0 h 211"/>
              <a:gd name="T20" fmla="*/ 644 w 644"/>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3264" name="Group 48"/>
          <p:cNvGrpSpPr>
            <a:grpSpLocks/>
          </p:cNvGrpSpPr>
          <p:nvPr/>
        </p:nvGrpSpPr>
        <p:grpSpPr bwMode="auto">
          <a:xfrm>
            <a:off x="7760677" y="241300"/>
            <a:ext cx="1034562" cy="414338"/>
            <a:chOff x="5296" y="152"/>
            <a:chExt cx="706" cy="261"/>
          </a:xfrm>
        </p:grpSpPr>
        <p:sp>
          <p:nvSpPr>
            <p:cNvPr id="53268" name="Freeform 41"/>
            <p:cNvSpPr>
              <a:spLocks noEditPoints="1"/>
            </p:cNvSpPr>
            <p:nvPr/>
          </p:nvSpPr>
          <p:spPr bwMode="auto">
            <a:xfrm>
              <a:off x="5959" y="152"/>
              <a:ext cx="43" cy="43"/>
            </a:xfrm>
            <a:custGeom>
              <a:avLst/>
              <a:gdLst>
                <a:gd name="T0" fmla="*/ 0 w 721"/>
                <a:gd name="T1" fmla="*/ 0 h 720"/>
                <a:gd name="T2" fmla="*/ 0 w 721"/>
                <a:gd name="T3" fmla="*/ 0 h 720"/>
                <a:gd name="T4" fmla="*/ 0 w 721"/>
                <a:gd name="T5" fmla="*/ 0 h 720"/>
                <a:gd name="T6" fmla="*/ 0 w 721"/>
                <a:gd name="T7" fmla="*/ 0 h 720"/>
                <a:gd name="T8" fmla="*/ 0 w 721"/>
                <a:gd name="T9" fmla="*/ 0 h 720"/>
                <a:gd name="T10" fmla="*/ 0 w 721"/>
                <a:gd name="T11" fmla="*/ 0 h 720"/>
                <a:gd name="T12" fmla="*/ 0 w 721"/>
                <a:gd name="T13" fmla="*/ 0 h 720"/>
                <a:gd name="T14" fmla="*/ 0 w 721"/>
                <a:gd name="T15" fmla="*/ 0 h 720"/>
                <a:gd name="T16" fmla="*/ 0 w 721"/>
                <a:gd name="T17" fmla="*/ 0 h 720"/>
                <a:gd name="T18" fmla="*/ 0 w 721"/>
                <a:gd name="T19" fmla="*/ 0 h 720"/>
                <a:gd name="T20" fmla="*/ 0 w 721"/>
                <a:gd name="T21" fmla="*/ 0 h 720"/>
                <a:gd name="T22" fmla="*/ 0 w 721"/>
                <a:gd name="T23" fmla="*/ 0 h 720"/>
                <a:gd name="T24" fmla="*/ 0 w 721"/>
                <a:gd name="T25" fmla="*/ 0 h 720"/>
                <a:gd name="T26" fmla="*/ 0 w 721"/>
                <a:gd name="T27" fmla="*/ 0 h 720"/>
                <a:gd name="T28" fmla="*/ 0 w 721"/>
                <a:gd name="T29" fmla="*/ 0 h 720"/>
                <a:gd name="T30" fmla="*/ 0 w 721"/>
                <a:gd name="T31" fmla="*/ 0 h 720"/>
                <a:gd name="T32" fmla="*/ 0 w 721"/>
                <a:gd name="T33" fmla="*/ 0 h 720"/>
                <a:gd name="T34" fmla="*/ 0 w 721"/>
                <a:gd name="T35" fmla="*/ 0 h 720"/>
                <a:gd name="T36" fmla="*/ 0 w 721"/>
                <a:gd name="T37" fmla="*/ 0 h 720"/>
                <a:gd name="T38" fmla="*/ 0 w 721"/>
                <a:gd name="T39" fmla="*/ 0 h 720"/>
                <a:gd name="T40" fmla="*/ 0 w 721"/>
                <a:gd name="T41" fmla="*/ 0 h 720"/>
                <a:gd name="T42" fmla="*/ 0 w 721"/>
                <a:gd name="T43" fmla="*/ 0 h 720"/>
                <a:gd name="T44" fmla="*/ 0 w 721"/>
                <a:gd name="T45" fmla="*/ 0 h 720"/>
                <a:gd name="T46" fmla="*/ 0 w 721"/>
                <a:gd name="T47" fmla="*/ 0 h 720"/>
                <a:gd name="T48" fmla="*/ 0 w 721"/>
                <a:gd name="T49" fmla="*/ 0 h 720"/>
                <a:gd name="T50" fmla="*/ 0 w 721"/>
                <a:gd name="T51" fmla="*/ 0 h 720"/>
                <a:gd name="T52" fmla="*/ 0 w 721"/>
                <a:gd name="T53" fmla="*/ 0 h 720"/>
                <a:gd name="T54" fmla="*/ 0 w 721"/>
                <a:gd name="T55" fmla="*/ 0 h 720"/>
                <a:gd name="T56" fmla="*/ 0 w 721"/>
                <a:gd name="T57" fmla="*/ 0 h 720"/>
                <a:gd name="T58" fmla="*/ 0 w 721"/>
                <a:gd name="T59" fmla="*/ 0 h 720"/>
                <a:gd name="T60" fmla="*/ 0 w 721"/>
                <a:gd name="T61" fmla="*/ 0 h 720"/>
                <a:gd name="T62" fmla="*/ 0 w 721"/>
                <a:gd name="T63" fmla="*/ 0 h 720"/>
                <a:gd name="T64" fmla="*/ 0 w 721"/>
                <a:gd name="T65" fmla="*/ 0 h 720"/>
                <a:gd name="T66" fmla="*/ 0 w 721"/>
                <a:gd name="T67" fmla="*/ 0 h 720"/>
                <a:gd name="T68" fmla="*/ 0 w 721"/>
                <a:gd name="T69" fmla="*/ 0 h 720"/>
                <a:gd name="T70" fmla="*/ 0 w 721"/>
                <a:gd name="T71" fmla="*/ 0 h 720"/>
                <a:gd name="T72" fmla="*/ 0 w 721"/>
                <a:gd name="T73" fmla="*/ 0 h 720"/>
                <a:gd name="T74" fmla="*/ 0 w 721"/>
                <a:gd name="T75" fmla="*/ 0 h 720"/>
                <a:gd name="T76" fmla="*/ 0 w 721"/>
                <a:gd name="T77" fmla="*/ 0 h 720"/>
                <a:gd name="T78" fmla="*/ 0 w 721"/>
                <a:gd name="T79" fmla="*/ 0 h 720"/>
                <a:gd name="T80" fmla="*/ 0 w 721"/>
                <a:gd name="T81" fmla="*/ 0 h 720"/>
                <a:gd name="T82" fmla="*/ 0 w 721"/>
                <a:gd name="T83" fmla="*/ 0 h 720"/>
                <a:gd name="T84" fmla="*/ 0 w 721"/>
                <a:gd name="T85" fmla="*/ 0 h 720"/>
                <a:gd name="T86" fmla="*/ 0 w 721"/>
                <a:gd name="T87" fmla="*/ 0 h 720"/>
                <a:gd name="T88" fmla="*/ 0 w 721"/>
                <a:gd name="T89" fmla="*/ 0 h 720"/>
                <a:gd name="T90" fmla="*/ 0 w 721"/>
                <a:gd name="T91" fmla="*/ 0 h 720"/>
                <a:gd name="T92" fmla="*/ 0 w 721"/>
                <a:gd name="T93" fmla="*/ 0 h 720"/>
                <a:gd name="T94" fmla="*/ 0 w 721"/>
                <a:gd name="T95" fmla="*/ 0 h 720"/>
                <a:gd name="T96" fmla="*/ 0 w 721"/>
                <a:gd name="T97" fmla="*/ 0 h 720"/>
                <a:gd name="T98" fmla="*/ 0 w 721"/>
                <a:gd name="T99" fmla="*/ 0 h 720"/>
                <a:gd name="T100" fmla="*/ 0 w 721"/>
                <a:gd name="T101" fmla="*/ 0 h 720"/>
                <a:gd name="T102" fmla="*/ 0 w 721"/>
                <a:gd name="T103" fmla="*/ 0 h 720"/>
                <a:gd name="T104" fmla="*/ 0 w 721"/>
                <a:gd name="T105" fmla="*/ 0 h 720"/>
                <a:gd name="T106" fmla="*/ 0 w 721"/>
                <a:gd name="T107" fmla="*/ 0 h 7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1"/>
                <a:gd name="T163" fmla="*/ 0 h 720"/>
                <a:gd name="T164" fmla="*/ 721 w 721"/>
                <a:gd name="T165" fmla="*/ 720 h 7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9" name="Freeform 42"/>
            <p:cNvSpPr>
              <a:spLocks/>
            </p:cNvSpPr>
            <p:nvPr/>
          </p:nvSpPr>
          <p:spPr bwMode="auto">
            <a:xfrm>
              <a:off x="5296" y="157"/>
              <a:ext cx="25" cy="210"/>
            </a:xfrm>
            <a:custGeom>
              <a:avLst/>
              <a:gdLst>
                <a:gd name="T0" fmla="*/ 0 w 426"/>
                <a:gd name="T1" fmla="*/ 0 h 3541"/>
                <a:gd name="T2" fmla="*/ 0 w 426"/>
                <a:gd name="T3" fmla="*/ 0 h 3541"/>
                <a:gd name="T4" fmla="*/ 0 w 426"/>
                <a:gd name="T5" fmla="*/ 0 h 3541"/>
                <a:gd name="T6" fmla="*/ 0 w 426"/>
                <a:gd name="T7" fmla="*/ 0 h 3541"/>
                <a:gd name="T8" fmla="*/ 0 w 426"/>
                <a:gd name="T9" fmla="*/ 0 h 3541"/>
                <a:gd name="T10" fmla="*/ 0 w 426"/>
                <a:gd name="T11" fmla="*/ 0 h 3541"/>
                <a:gd name="T12" fmla="*/ 0 w 426"/>
                <a:gd name="T13" fmla="*/ 0 h 3541"/>
                <a:gd name="T14" fmla="*/ 0 w 426"/>
                <a:gd name="T15" fmla="*/ 0 h 3541"/>
                <a:gd name="T16" fmla="*/ 0 w 426"/>
                <a:gd name="T17" fmla="*/ 0 h 3541"/>
                <a:gd name="T18" fmla="*/ 0 w 426"/>
                <a:gd name="T19" fmla="*/ 0 h 3541"/>
                <a:gd name="T20" fmla="*/ 0 w 426"/>
                <a:gd name="T21" fmla="*/ 0 h 3541"/>
                <a:gd name="T22" fmla="*/ 0 w 426"/>
                <a:gd name="T23" fmla="*/ 0 h 3541"/>
                <a:gd name="T24" fmla="*/ 0 w 426"/>
                <a:gd name="T25" fmla="*/ 0 h 35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6"/>
                <a:gd name="T40" fmla="*/ 0 h 3541"/>
                <a:gd name="T41" fmla="*/ 426 w 426"/>
                <a:gd name="T42" fmla="*/ 3541 h 35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0" name="Freeform 43"/>
            <p:cNvSpPr>
              <a:spLocks noEditPoints="1"/>
            </p:cNvSpPr>
            <p:nvPr/>
          </p:nvSpPr>
          <p:spPr bwMode="auto">
            <a:xfrm>
              <a:off x="5467" y="157"/>
              <a:ext cx="487" cy="256"/>
            </a:xfrm>
            <a:custGeom>
              <a:avLst/>
              <a:gdLst>
                <a:gd name="T0" fmla="*/ 0 w 8214"/>
                <a:gd name="T1" fmla="*/ 0 h 4317"/>
                <a:gd name="T2" fmla="*/ 0 w 8214"/>
                <a:gd name="T3" fmla="*/ 0 h 4317"/>
                <a:gd name="T4" fmla="*/ 0 w 8214"/>
                <a:gd name="T5" fmla="*/ 0 h 4317"/>
                <a:gd name="T6" fmla="*/ 0 w 8214"/>
                <a:gd name="T7" fmla="*/ 0 h 4317"/>
                <a:gd name="T8" fmla="*/ 0 w 8214"/>
                <a:gd name="T9" fmla="*/ 0 h 4317"/>
                <a:gd name="T10" fmla="*/ 0 w 8214"/>
                <a:gd name="T11" fmla="*/ 0 h 4317"/>
                <a:gd name="T12" fmla="*/ 0 w 8214"/>
                <a:gd name="T13" fmla="*/ 0 h 4317"/>
                <a:gd name="T14" fmla="*/ 0 w 8214"/>
                <a:gd name="T15" fmla="*/ 0 h 4317"/>
                <a:gd name="T16" fmla="*/ 0 w 8214"/>
                <a:gd name="T17" fmla="*/ 0 h 4317"/>
                <a:gd name="T18" fmla="*/ 0 w 8214"/>
                <a:gd name="T19" fmla="*/ 0 h 4317"/>
                <a:gd name="T20" fmla="*/ 0 w 8214"/>
                <a:gd name="T21" fmla="*/ 0 h 4317"/>
                <a:gd name="T22" fmla="*/ 0 w 8214"/>
                <a:gd name="T23" fmla="*/ 0 h 4317"/>
                <a:gd name="T24" fmla="*/ 0 w 8214"/>
                <a:gd name="T25" fmla="*/ 0 h 4317"/>
                <a:gd name="T26" fmla="*/ 0 w 8214"/>
                <a:gd name="T27" fmla="*/ 0 h 4317"/>
                <a:gd name="T28" fmla="*/ 0 w 8214"/>
                <a:gd name="T29" fmla="*/ 0 h 4317"/>
                <a:gd name="T30" fmla="*/ 0 w 8214"/>
                <a:gd name="T31" fmla="*/ 0 h 4317"/>
                <a:gd name="T32" fmla="*/ 0 w 8214"/>
                <a:gd name="T33" fmla="*/ 0 h 4317"/>
                <a:gd name="T34" fmla="*/ 0 w 8214"/>
                <a:gd name="T35" fmla="*/ 0 h 4317"/>
                <a:gd name="T36" fmla="*/ 0 w 8214"/>
                <a:gd name="T37" fmla="*/ 0 h 4317"/>
                <a:gd name="T38" fmla="*/ 0 w 8214"/>
                <a:gd name="T39" fmla="*/ 0 h 4317"/>
                <a:gd name="T40" fmla="*/ 0 w 8214"/>
                <a:gd name="T41" fmla="*/ 0 h 4317"/>
                <a:gd name="T42" fmla="*/ 0 w 8214"/>
                <a:gd name="T43" fmla="*/ 0 h 4317"/>
                <a:gd name="T44" fmla="*/ 0 w 8214"/>
                <a:gd name="T45" fmla="*/ 0 h 4317"/>
                <a:gd name="T46" fmla="*/ 0 w 8214"/>
                <a:gd name="T47" fmla="*/ 0 h 4317"/>
                <a:gd name="T48" fmla="*/ 0 w 8214"/>
                <a:gd name="T49" fmla="*/ 0 h 4317"/>
                <a:gd name="T50" fmla="*/ 0 w 8214"/>
                <a:gd name="T51" fmla="*/ 0 h 4317"/>
                <a:gd name="T52" fmla="*/ 0 w 8214"/>
                <a:gd name="T53" fmla="*/ 0 h 4317"/>
                <a:gd name="T54" fmla="*/ 0 w 8214"/>
                <a:gd name="T55" fmla="*/ 0 h 4317"/>
                <a:gd name="T56" fmla="*/ 0 w 8214"/>
                <a:gd name="T57" fmla="*/ 0 h 4317"/>
                <a:gd name="T58" fmla="*/ 0 w 8214"/>
                <a:gd name="T59" fmla="*/ 0 h 4317"/>
                <a:gd name="T60" fmla="*/ 0 w 8214"/>
                <a:gd name="T61" fmla="*/ 0 h 4317"/>
                <a:gd name="T62" fmla="*/ 0 w 8214"/>
                <a:gd name="T63" fmla="*/ 0 h 4317"/>
                <a:gd name="T64" fmla="*/ 0 w 8214"/>
                <a:gd name="T65" fmla="*/ 0 h 4317"/>
                <a:gd name="T66" fmla="*/ 0 w 8214"/>
                <a:gd name="T67" fmla="*/ 0 h 4317"/>
                <a:gd name="T68" fmla="*/ 0 w 8214"/>
                <a:gd name="T69" fmla="*/ 0 h 4317"/>
                <a:gd name="T70" fmla="*/ 0 w 8214"/>
                <a:gd name="T71" fmla="*/ 0 h 4317"/>
                <a:gd name="T72" fmla="*/ 0 w 8214"/>
                <a:gd name="T73" fmla="*/ 0 h 4317"/>
                <a:gd name="T74" fmla="*/ 0 w 8214"/>
                <a:gd name="T75" fmla="*/ 0 h 4317"/>
                <a:gd name="T76" fmla="*/ 0 w 8214"/>
                <a:gd name="T77" fmla="*/ 0 h 4317"/>
                <a:gd name="T78" fmla="*/ 0 w 8214"/>
                <a:gd name="T79" fmla="*/ 0 h 4317"/>
                <a:gd name="T80" fmla="*/ 0 w 8214"/>
                <a:gd name="T81" fmla="*/ 0 h 4317"/>
                <a:gd name="T82" fmla="*/ 0 w 8214"/>
                <a:gd name="T83" fmla="*/ 0 h 4317"/>
                <a:gd name="T84" fmla="*/ 0 w 8214"/>
                <a:gd name="T85" fmla="*/ 0 h 4317"/>
                <a:gd name="T86" fmla="*/ 0 w 8214"/>
                <a:gd name="T87" fmla="*/ 0 h 4317"/>
                <a:gd name="T88" fmla="*/ 0 w 8214"/>
                <a:gd name="T89" fmla="*/ 0 h 4317"/>
                <a:gd name="T90" fmla="*/ 0 w 8214"/>
                <a:gd name="T91" fmla="*/ 0 h 4317"/>
                <a:gd name="T92" fmla="*/ 0 w 8214"/>
                <a:gd name="T93" fmla="*/ 0 h 4317"/>
                <a:gd name="T94" fmla="*/ 0 w 8214"/>
                <a:gd name="T95" fmla="*/ 0 h 4317"/>
                <a:gd name="T96" fmla="*/ 0 w 8214"/>
                <a:gd name="T97" fmla="*/ 0 h 4317"/>
                <a:gd name="T98" fmla="*/ 0 w 8214"/>
                <a:gd name="T99" fmla="*/ 0 h 4317"/>
                <a:gd name="T100" fmla="*/ 0 w 8214"/>
                <a:gd name="T101" fmla="*/ 0 h 4317"/>
                <a:gd name="T102" fmla="*/ 0 w 8214"/>
                <a:gd name="T103" fmla="*/ 0 h 4317"/>
                <a:gd name="T104" fmla="*/ 0 w 8214"/>
                <a:gd name="T105" fmla="*/ 0 h 4317"/>
                <a:gd name="T106" fmla="*/ 0 w 8214"/>
                <a:gd name="T107" fmla="*/ 0 h 4317"/>
                <a:gd name="T108" fmla="*/ 0 w 8214"/>
                <a:gd name="T109" fmla="*/ 0 h 4317"/>
                <a:gd name="T110" fmla="*/ 0 w 8214"/>
                <a:gd name="T111" fmla="*/ 0 h 4317"/>
                <a:gd name="T112" fmla="*/ 0 w 8214"/>
                <a:gd name="T113" fmla="*/ 0 h 4317"/>
                <a:gd name="T114" fmla="*/ 0 w 8214"/>
                <a:gd name="T115" fmla="*/ 0 h 4317"/>
                <a:gd name="T116" fmla="*/ 0 w 8214"/>
                <a:gd name="T117" fmla="*/ 0 h 4317"/>
                <a:gd name="T118" fmla="*/ 0 w 8214"/>
                <a:gd name="T119" fmla="*/ 0 h 4317"/>
                <a:gd name="T120" fmla="*/ 0 w 8214"/>
                <a:gd name="T121" fmla="*/ 0 h 4317"/>
                <a:gd name="T122" fmla="*/ 0 w 8214"/>
                <a:gd name="T123" fmla="*/ 0 h 43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214"/>
                <a:gd name="T187" fmla="*/ 0 h 4317"/>
                <a:gd name="T188" fmla="*/ 8214 w 8214"/>
                <a:gd name="T189" fmla="*/ 4317 h 43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1" name="Freeform 44"/>
            <p:cNvSpPr>
              <a:spLocks/>
            </p:cNvSpPr>
            <p:nvPr/>
          </p:nvSpPr>
          <p:spPr bwMode="auto">
            <a:xfrm>
              <a:off x="5346" y="205"/>
              <a:ext cx="117" cy="162"/>
            </a:xfrm>
            <a:custGeom>
              <a:avLst/>
              <a:gdLst>
                <a:gd name="T0" fmla="*/ 0 w 1975"/>
                <a:gd name="T1" fmla="*/ 0 h 2747"/>
                <a:gd name="T2" fmla="*/ 0 w 1975"/>
                <a:gd name="T3" fmla="*/ 0 h 2747"/>
                <a:gd name="T4" fmla="*/ 0 w 1975"/>
                <a:gd name="T5" fmla="*/ 0 h 2747"/>
                <a:gd name="T6" fmla="*/ 0 w 1975"/>
                <a:gd name="T7" fmla="*/ 0 h 2747"/>
                <a:gd name="T8" fmla="*/ 0 w 1975"/>
                <a:gd name="T9" fmla="*/ 0 h 2747"/>
                <a:gd name="T10" fmla="*/ 0 w 1975"/>
                <a:gd name="T11" fmla="*/ 0 h 2747"/>
                <a:gd name="T12" fmla="*/ 0 w 1975"/>
                <a:gd name="T13" fmla="*/ 0 h 2747"/>
                <a:gd name="T14" fmla="*/ 0 w 1975"/>
                <a:gd name="T15" fmla="*/ 0 h 2747"/>
                <a:gd name="T16" fmla="*/ 0 w 1975"/>
                <a:gd name="T17" fmla="*/ 0 h 2747"/>
                <a:gd name="T18" fmla="*/ 0 w 1975"/>
                <a:gd name="T19" fmla="*/ 0 h 2747"/>
                <a:gd name="T20" fmla="*/ 0 w 1975"/>
                <a:gd name="T21" fmla="*/ 0 h 2747"/>
                <a:gd name="T22" fmla="*/ 0 w 1975"/>
                <a:gd name="T23" fmla="*/ 0 h 2747"/>
                <a:gd name="T24" fmla="*/ 0 w 1975"/>
                <a:gd name="T25" fmla="*/ 0 h 2747"/>
                <a:gd name="T26" fmla="*/ 0 w 1975"/>
                <a:gd name="T27" fmla="*/ 0 h 2747"/>
                <a:gd name="T28" fmla="*/ 0 w 1975"/>
                <a:gd name="T29" fmla="*/ 0 h 2747"/>
                <a:gd name="T30" fmla="*/ 0 w 1975"/>
                <a:gd name="T31" fmla="*/ 0 h 2747"/>
                <a:gd name="T32" fmla="*/ 0 w 1975"/>
                <a:gd name="T33" fmla="*/ 0 h 2747"/>
                <a:gd name="T34" fmla="*/ 0 w 1975"/>
                <a:gd name="T35" fmla="*/ 0 h 2747"/>
                <a:gd name="T36" fmla="*/ 0 w 1975"/>
                <a:gd name="T37" fmla="*/ 0 h 2747"/>
                <a:gd name="T38" fmla="*/ 0 w 1975"/>
                <a:gd name="T39" fmla="*/ 0 h 2747"/>
                <a:gd name="T40" fmla="*/ 0 w 1975"/>
                <a:gd name="T41" fmla="*/ 0 h 2747"/>
                <a:gd name="T42" fmla="*/ 0 w 1975"/>
                <a:gd name="T43" fmla="*/ 0 h 2747"/>
                <a:gd name="T44" fmla="*/ 0 w 1975"/>
                <a:gd name="T45" fmla="*/ 0 h 2747"/>
                <a:gd name="T46" fmla="*/ 0 w 1975"/>
                <a:gd name="T47" fmla="*/ 0 h 2747"/>
                <a:gd name="T48" fmla="*/ 0 w 1975"/>
                <a:gd name="T49" fmla="*/ 0 h 2747"/>
                <a:gd name="T50" fmla="*/ 0 w 1975"/>
                <a:gd name="T51" fmla="*/ 0 h 2747"/>
                <a:gd name="T52" fmla="*/ 0 w 1975"/>
                <a:gd name="T53" fmla="*/ 0 h 2747"/>
                <a:gd name="T54" fmla="*/ 0 w 1975"/>
                <a:gd name="T55" fmla="*/ 0 h 2747"/>
                <a:gd name="T56" fmla="*/ 0 w 1975"/>
                <a:gd name="T57" fmla="*/ 0 h 2747"/>
                <a:gd name="T58" fmla="*/ 0 w 1975"/>
                <a:gd name="T59" fmla="*/ 0 h 2747"/>
                <a:gd name="T60" fmla="*/ 0 w 1975"/>
                <a:gd name="T61" fmla="*/ 0 h 2747"/>
                <a:gd name="T62" fmla="*/ 0 w 1975"/>
                <a:gd name="T63" fmla="*/ 0 h 2747"/>
                <a:gd name="T64" fmla="*/ 0 w 1975"/>
                <a:gd name="T65" fmla="*/ 0 h 2747"/>
                <a:gd name="T66" fmla="*/ 0 w 1975"/>
                <a:gd name="T67" fmla="*/ 0 h 2747"/>
                <a:gd name="T68" fmla="*/ 0 w 1975"/>
                <a:gd name="T69" fmla="*/ 0 h 2747"/>
                <a:gd name="T70" fmla="*/ 0 w 1975"/>
                <a:gd name="T71" fmla="*/ 0 h 2747"/>
                <a:gd name="T72" fmla="*/ 0 w 1975"/>
                <a:gd name="T73" fmla="*/ 0 h 2747"/>
                <a:gd name="T74" fmla="*/ 0 w 1975"/>
                <a:gd name="T75" fmla="*/ 0 h 2747"/>
                <a:gd name="T76" fmla="*/ 0 w 1975"/>
                <a:gd name="T77" fmla="*/ 0 h 2747"/>
                <a:gd name="T78" fmla="*/ 0 w 1975"/>
                <a:gd name="T79" fmla="*/ 0 h 2747"/>
                <a:gd name="T80" fmla="*/ 0 w 1975"/>
                <a:gd name="T81" fmla="*/ 0 h 2747"/>
                <a:gd name="T82" fmla="*/ 0 w 1975"/>
                <a:gd name="T83" fmla="*/ 0 h 2747"/>
                <a:gd name="T84" fmla="*/ 0 w 1975"/>
                <a:gd name="T85" fmla="*/ 0 h 2747"/>
                <a:gd name="T86" fmla="*/ 0 w 1975"/>
                <a:gd name="T87" fmla="*/ 0 h 2747"/>
                <a:gd name="T88" fmla="*/ 0 w 1975"/>
                <a:gd name="T89" fmla="*/ 0 h 2747"/>
                <a:gd name="T90" fmla="*/ 0 w 1975"/>
                <a:gd name="T91" fmla="*/ 0 h 2747"/>
                <a:gd name="T92" fmla="*/ 0 w 1975"/>
                <a:gd name="T93" fmla="*/ 0 h 2747"/>
                <a:gd name="T94" fmla="*/ 0 w 1975"/>
                <a:gd name="T95" fmla="*/ 0 h 2747"/>
                <a:gd name="T96" fmla="*/ 0 w 1975"/>
                <a:gd name="T97" fmla="*/ 0 h 27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75"/>
                <a:gd name="T148" fmla="*/ 0 h 2747"/>
                <a:gd name="T149" fmla="*/ 1975 w 1975"/>
                <a:gd name="T150" fmla="*/ 2747 h 27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389" name="Text Box 45"/>
          <p:cNvSpPr txBox="1">
            <a:spLocks noChangeArrowheads="1"/>
          </p:cNvSpPr>
          <p:nvPr/>
        </p:nvSpPr>
        <p:spPr bwMode="auto">
          <a:xfrm>
            <a:off x="211015" y="76201"/>
            <a:ext cx="635390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1600" b="1" i="0">
                <a:solidFill>
                  <a:srgbClr val="FF9900"/>
                </a:solidFill>
              </a:rPr>
              <a:t>Education and Research</a:t>
            </a:r>
            <a:r>
              <a:rPr lang="en-US" sz="1600" b="1" i="0">
                <a:solidFill>
                  <a:srgbClr val="66CCFF"/>
                </a:solidFill>
              </a:rPr>
              <a:t> </a:t>
            </a:r>
          </a:p>
          <a:p>
            <a:pPr eaLnBrk="1" hangingPunct="1"/>
            <a:r>
              <a:rPr lang="en-US" sz="1200">
                <a:solidFill>
                  <a:srgbClr val="FFFF66"/>
                </a:solidFill>
              </a:rPr>
              <a:t>We enable you to leverage knowledge anytime, anywhere!</a:t>
            </a:r>
          </a:p>
        </p:txBody>
      </p:sp>
      <p:sp>
        <p:nvSpPr>
          <p:cNvPr id="53266" name="Text Box 46"/>
          <p:cNvSpPr txBox="1">
            <a:spLocks noChangeArrowheads="1"/>
          </p:cNvSpPr>
          <p:nvPr/>
        </p:nvSpPr>
        <p:spPr bwMode="auto">
          <a:xfrm>
            <a:off x="433754" y="2413001"/>
            <a:ext cx="484163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spcBef>
                <a:spcPct val="50000"/>
              </a:spcBef>
            </a:pPr>
            <a:endParaRPr lang="en-US"/>
          </a:p>
        </p:txBody>
      </p:sp>
      <p:sp>
        <p:nvSpPr>
          <p:cNvPr id="24" name="TextBox 23"/>
          <p:cNvSpPr txBox="1"/>
          <p:nvPr/>
        </p:nvSpPr>
        <p:spPr>
          <a:xfrm>
            <a:off x="5092212" y="6581776"/>
            <a:ext cx="1113692" cy="276225"/>
          </a:xfrm>
          <a:prstGeom prst="rect">
            <a:avLst/>
          </a:prstGeom>
          <a:noFill/>
        </p:spPr>
        <p:txBody>
          <a:bodyPr>
            <a:spAutoFit/>
          </a:bodyPr>
          <a:lstStyle/>
          <a:p>
            <a:pPr>
              <a:defRPr/>
            </a:pPr>
            <a:r>
              <a:rPr lang="en-US" sz="1200" i="0" dirty="0">
                <a:solidFill>
                  <a:schemeClr val="accent3"/>
                </a:solidFill>
                <a:latin typeface="Arial" charset="0"/>
              </a:rPr>
              <a:t>Confidential</a:t>
            </a:r>
          </a:p>
        </p:txBody>
      </p:sp>
    </p:spTree>
    <p:extLst>
      <p:ext uri="{BB962C8B-B14F-4D97-AF65-F5344CB8AC3E}">
        <p14:creationId xmlns:p14="http://schemas.microsoft.com/office/powerpoint/2010/main" val="45018657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wipe(down)">
                                      <p:cBhvr>
                                        <p:cTn id="7" dur="3000"/>
                                        <p:tgtEl>
                                          <p:spTgt spid="57376"/>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57378"/>
                                        </p:tgtEl>
                                        <p:attrNameLst>
                                          <p:attrName>style.visibility</p:attrName>
                                        </p:attrNameLst>
                                      </p:cBhvr>
                                      <p:to>
                                        <p:strVal val="visible"/>
                                      </p:to>
                                    </p:set>
                                    <p:animEffect transition="in" filter="wipe(up)">
                                      <p:cBhvr>
                                        <p:cTn id="10" dur="3000"/>
                                        <p:tgtEl>
                                          <p:spTgt spid="57378"/>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57382"/>
                                        </p:tgtEl>
                                        <p:attrNameLst>
                                          <p:attrName>style.visibility</p:attrName>
                                        </p:attrNameLst>
                                      </p:cBhvr>
                                      <p:to>
                                        <p:strVal val="visible"/>
                                      </p:to>
                                    </p:set>
                                    <p:animEffect transition="in" filter="wipe(right)">
                                      <p:cBhvr>
                                        <p:cTn id="13" dur="5000"/>
                                        <p:tgtEl>
                                          <p:spTgt spid="57382"/>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57377"/>
                                        </p:tgtEl>
                                        <p:attrNameLst>
                                          <p:attrName>style.visibility</p:attrName>
                                        </p:attrNameLst>
                                      </p:cBhvr>
                                      <p:to>
                                        <p:strVal val="visible"/>
                                      </p:to>
                                    </p:set>
                                    <p:animEffect transition="in" filter="wipe(down)">
                                      <p:cBhvr>
                                        <p:cTn id="16" dur="3000"/>
                                        <p:tgtEl>
                                          <p:spTgt spid="57377"/>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57383"/>
                                        </p:tgtEl>
                                        <p:attrNameLst>
                                          <p:attrName>style.visibility</p:attrName>
                                        </p:attrNameLst>
                                      </p:cBhvr>
                                      <p:to>
                                        <p:strVal val="visible"/>
                                      </p:to>
                                    </p:set>
                                    <p:animEffect transition="in" filter="wipe(right)">
                                      <p:cBhvr>
                                        <p:cTn id="19" dur="3000"/>
                                        <p:tgtEl>
                                          <p:spTgt spid="57383"/>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57379"/>
                                        </p:tgtEl>
                                        <p:attrNameLst>
                                          <p:attrName>style.visibility</p:attrName>
                                        </p:attrNameLst>
                                      </p:cBhvr>
                                      <p:to>
                                        <p:strVal val="visible"/>
                                      </p:to>
                                    </p:set>
                                    <p:animEffect transition="in" filter="wipe(up)">
                                      <p:cBhvr>
                                        <p:cTn id="22" dur="3000"/>
                                        <p:tgtEl>
                                          <p:spTgt spid="57379"/>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57380"/>
                                        </p:tgtEl>
                                        <p:attrNameLst>
                                          <p:attrName>style.visibility</p:attrName>
                                        </p:attrNameLst>
                                      </p:cBhvr>
                                      <p:to>
                                        <p:strVal val="visible"/>
                                      </p:to>
                                    </p:set>
                                    <p:animEffect transition="in" filter="wipe(up)">
                                      <p:cBhvr>
                                        <p:cTn id="25" dur="5000"/>
                                        <p:tgtEl>
                                          <p:spTgt spid="57380"/>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57381"/>
                                        </p:tgtEl>
                                        <p:attrNameLst>
                                          <p:attrName>style.visibility</p:attrName>
                                        </p:attrNameLst>
                                      </p:cBhvr>
                                      <p:to>
                                        <p:strVal val="visible"/>
                                      </p:to>
                                    </p:set>
                                    <p:animEffect transition="in" filter="wipe(down)">
                                      <p:cBhvr>
                                        <p:cTn id="28" dur="5000"/>
                                        <p:tgtEl>
                                          <p:spTgt spid="57381"/>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57389">
                                            <p:txEl>
                                              <p:pRg st="0" end="0"/>
                                            </p:txEl>
                                          </p:spTgt>
                                        </p:tgtEl>
                                      </p:cBhvr>
                                      <p:to x="80000" y="100000"/>
                                    </p:animScale>
                                    <p:anim by="(#ppt_w*0.10)" calcmode="lin" valueType="num">
                                      <p:cBhvr>
                                        <p:cTn id="31" dur="250" autoRev="1" fill="hold">
                                          <p:stCondLst>
                                            <p:cond delay="0"/>
                                          </p:stCondLst>
                                        </p:cTn>
                                        <p:tgtEl>
                                          <p:spTgt spid="57389">
                                            <p:txEl>
                                              <p:pRg st="0" end="0"/>
                                            </p:txEl>
                                          </p:spTgt>
                                        </p:tgtEl>
                                        <p:attrNameLst>
                                          <p:attrName>ppt_x</p:attrName>
                                        </p:attrNameLst>
                                      </p:cBhvr>
                                    </p:anim>
                                    <p:anim by="(-#ppt_w*0.10)" calcmode="lin" valueType="num">
                                      <p:cBhvr>
                                        <p:cTn id="32" dur="250" autoRev="1" fill="hold">
                                          <p:stCondLst>
                                            <p:cond delay="0"/>
                                          </p:stCondLst>
                                        </p:cTn>
                                        <p:tgtEl>
                                          <p:spTgt spid="57389">
                                            <p:txEl>
                                              <p:pRg st="0" end="0"/>
                                            </p:txEl>
                                          </p:spTgt>
                                        </p:tgtEl>
                                        <p:attrNameLst>
                                          <p:attrName>ppt_y</p:attrName>
                                        </p:attrNameLst>
                                      </p:cBhvr>
                                    </p:anim>
                                    <p:animRot by="-480000">
                                      <p:cBhvr>
                                        <p:cTn id="33" dur="250" autoRev="1" fill="hold">
                                          <p:stCondLst>
                                            <p:cond delay="0"/>
                                          </p:stCondLst>
                                        </p:cTn>
                                        <p:tgtEl>
                                          <p:spTgt spid="57389">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57389">
                                            <p:txEl>
                                              <p:pRg st="1" end="1"/>
                                            </p:txEl>
                                          </p:spTgt>
                                        </p:tgtEl>
                                      </p:cBhvr>
                                      <p:to x="80000" y="100000"/>
                                    </p:animScale>
                                    <p:anim by="(#ppt_w*0.10)" calcmode="lin" valueType="num">
                                      <p:cBhvr>
                                        <p:cTn id="36" dur="250" autoRev="1" fill="hold">
                                          <p:stCondLst>
                                            <p:cond delay="0"/>
                                          </p:stCondLst>
                                        </p:cTn>
                                        <p:tgtEl>
                                          <p:spTgt spid="57389">
                                            <p:txEl>
                                              <p:pRg st="1" end="1"/>
                                            </p:txEl>
                                          </p:spTgt>
                                        </p:tgtEl>
                                        <p:attrNameLst>
                                          <p:attrName>ppt_x</p:attrName>
                                        </p:attrNameLst>
                                      </p:cBhvr>
                                    </p:anim>
                                    <p:anim by="(-#ppt_w*0.10)" calcmode="lin" valueType="num">
                                      <p:cBhvr>
                                        <p:cTn id="37" dur="250" autoRev="1" fill="hold">
                                          <p:stCondLst>
                                            <p:cond delay="0"/>
                                          </p:stCondLst>
                                        </p:cTn>
                                        <p:tgtEl>
                                          <p:spTgt spid="57389">
                                            <p:txEl>
                                              <p:pRg st="1" end="1"/>
                                            </p:txEl>
                                          </p:spTgt>
                                        </p:tgtEl>
                                        <p:attrNameLst>
                                          <p:attrName>ppt_y</p:attrName>
                                        </p:attrNameLst>
                                      </p:cBhvr>
                                    </p:anim>
                                    <p:animRot by="-480000">
                                      <p:cBhvr>
                                        <p:cTn id="38" dur="250" autoRev="1" fill="hold">
                                          <p:stCondLst>
                                            <p:cond delay="0"/>
                                          </p:stCondLst>
                                        </p:cTn>
                                        <p:tgtEl>
                                          <p:spTgt spid="5738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6" grpId="0" animBg="1"/>
      <p:bldP spid="57377" grpId="0" animBg="1"/>
      <p:bldP spid="57378" grpId="0" animBg="1"/>
      <p:bldP spid="57379" grpId="0" animBg="1"/>
      <p:bldP spid="57380" grpId="0" animBg="1"/>
      <p:bldP spid="57381" grpId="0" animBg="1"/>
      <p:bldP spid="57382" grpId="0" animBg="1"/>
      <p:bldP spid="5738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normAutofit fontScale="90000"/>
          </a:bodyPr>
          <a:lstStyle/>
          <a:p>
            <a:pPr>
              <a:defRPr/>
            </a:pPr>
            <a:r>
              <a:rPr lang="en-US" dirty="0" smtClean="0"/>
              <a:t>JSF Request-Processing Lifecycle</a:t>
            </a:r>
            <a:endParaRPr lang="en-US" dirty="0"/>
          </a:p>
        </p:txBody>
      </p:sp>
      <p:sp>
        <p:nvSpPr>
          <p:cNvPr id="4" name="Slide Number Placeholder 3"/>
          <p:cNvSpPr>
            <a:spLocks noGrp="1"/>
          </p:cNvSpPr>
          <p:nvPr>
            <p:ph type="sldNum" sz="quarter" idx="10"/>
          </p:nvPr>
        </p:nvSpPr>
        <p:spPr/>
        <p:txBody>
          <a:bodyPr/>
          <a:lstStyle/>
          <a:p>
            <a:pPr>
              <a:defRPr/>
            </a:pPr>
            <a:fld id="{C8475FDA-CD5F-434B-8E4F-5669F4826708}" type="slidenum">
              <a:rPr lang="en-US" smtClean="0"/>
              <a:pPr>
                <a:defRPr/>
              </a:pPr>
              <a:t>46</a:t>
            </a:fld>
            <a:endParaRPr lang="en-US"/>
          </a:p>
        </p:txBody>
      </p:sp>
      <p:sp>
        <p:nvSpPr>
          <p:cNvPr id="5" name="Content Placeholder 2"/>
          <p:cNvSpPr txBox="1">
            <a:spLocks/>
          </p:cNvSpPr>
          <p:nvPr/>
        </p:nvSpPr>
        <p:spPr bwMode="auto">
          <a:xfrm>
            <a:off x="281354" y="1089025"/>
            <a:ext cx="8466992" cy="5145088"/>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mn-lt"/>
              </a:rPr>
              <a:t>Steps each JSF application is required to go through when accepting a request and then generating appropriate response, and rendering it back to  the client</a:t>
            </a:r>
          </a:p>
          <a:p>
            <a:pPr marL="342900" indent="-342900" algn="just" eaLnBrk="0" hangingPunct="0">
              <a:spcBef>
                <a:spcPct val="20000"/>
              </a:spcBef>
              <a:buClr>
                <a:srgbClr val="003366"/>
              </a:buClr>
              <a:buFont typeface="Wingdings" pitchFamily="2" charset="2"/>
              <a:buChar char="Ø"/>
              <a:defRPr/>
            </a:pPr>
            <a:endParaRPr lang="en-US" sz="2800" i="0" kern="0" dirty="0">
              <a:latin typeface="+mn-lt"/>
            </a:endParaRPr>
          </a:p>
          <a:p>
            <a:pPr marL="342900" indent="-342900" algn="just" eaLnBrk="0" hangingPunct="0">
              <a:spcBef>
                <a:spcPct val="20000"/>
              </a:spcBef>
              <a:buClr>
                <a:srgbClr val="003366"/>
              </a:buClr>
              <a:buFont typeface="Wingdings" pitchFamily="2" charset="2"/>
              <a:buChar char="Ø"/>
              <a:defRPr/>
            </a:pPr>
            <a:r>
              <a:rPr lang="en-US" sz="2800" i="0" kern="0" dirty="0">
                <a:latin typeface="+mn-lt"/>
              </a:rPr>
              <a:t>Element which plays important role in lifecycle is </a:t>
            </a:r>
            <a:r>
              <a:rPr lang="en-US" sz="2800" b="1" i="0" kern="0" dirty="0" err="1">
                <a:solidFill>
                  <a:srgbClr val="003399"/>
                </a:solidFill>
                <a:latin typeface="+mn-lt"/>
              </a:rPr>
              <a:t>FacesContext</a:t>
            </a:r>
            <a:endParaRPr lang="en-US" sz="2800" b="1" i="0" kern="0" dirty="0">
              <a:solidFill>
                <a:srgbClr val="003399"/>
              </a:solidFill>
              <a:latin typeface="+mn-lt"/>
            </a:endParaRPr>
          </a:p>
          <a:p>
            <a:pPr marL="342900" indent="-342900" algn="just" eaLnBrk="0" hangingPunct="0">
              <a:spcBef>
                <a:spcPct val="20000"/>
              </a:spcBef>
              <a:buClr>
                <a:srgbClr val="003366"/>
              </a:buClr>
              <a:buFont typeface="Wingdings" pitchFamily="2" charset="2"/>
              <a:buChar char="Ø"/>
              <a:defRPr/>
            </a:pPr>
            <a:endParaRPr lang="en-US" sz="2800" b="1" i="0" kern="0" dirty="0">
              <a:solidFill>
                <a:srgbClr val="003399"/>
              </a:solidFill>
              <a:latin typeface="+mn-lt"/>
            </a:endParaRPr>
          </a:p>
          <a:p>
            <a:pPr marL="342900" indent="-342900" algn="just" eaLnBrk="0" hangingPunct="0">
              <a:spcBef>
                <a:spcPct val="20000"/>
              </a:spcBef>
              <a:buClr>
                <a:srgbClr val="003366"/>
              </a:buClr>
              <a:buFont typeface="Wingdings" pitchFamily="2" charset="2"/>
              <a:buChar char="Ø"/>
              <a:defRPr/>
            </a:pPr>
            <a:r>
              <a:rPr lang="en-US" sz="2800" b="1" i="0" kern="0" dirty="0" err="1">
                <a:solidFill>
                  <a:srgbClr val="003399"/>
                </a:solidFill>
                <a:latin typeface="+mn-lt"/>
              </a:rPr>
              <a:t>FacesContext</a:t>
            </a:r>
            <a:r>
              <a:rPr lang="en-US" sz="2800" b="1" i="0" kern="0" dirty="0">
                <a:solidFill>
                  <a:srgbClr val="003399"/>
                </a:solidFill>
                <a:latin typeface="+mn-lt"/>
              </a:rPr>
              <a:t> </a:t>
            </a:r>
            <a:r>
              <a:rPr lang="en-US" sz="2800" i="0" kern="0" dirty="0">
                <a:latin typeface="+mn-lt"/>
              </a:rPr>
              <a:t>holds all contextual information required for processing a request and generating a response</a:t>
            </a:r>
            <a:endParaRPr lang="en-US" sz="2800" b="1" i="0" kern="0" dirty="0">
              <a:solidFill>
                <a:srgbClr val="003399"/>
              </a:solidFill>
              <a:latin typeface="+mn-lt"/>
            </a:endParaRPr>
          </a:p>
          <a:p>
            <a:pPr marL="342900" indent="-342900" algn="just" eaLnBrk="0" hangingPunct="0">
              <a:spcBef>
                <a:spcPct val="20000"/>
              </a:spcBef>
              <a:buClr>
                <a:srgbClr val="003366"/>
              </a:buClr>
              <a:buFont typeface="Wingdings" pitchFamily="2" charset="2"/>
              <a:buChar char="Ø"/>
              <a:defRPr/>
            </a:pPr>
            <a:endParaRPr lang="en-US" sz="2800" i="0" kern="0" dirty="0">
              <a:latin typeface="+mn-lt"/>
            </a:endParaRPr>
          </a:p>
        </p:txBody>
      </p:sp>
    </p:spTree>
    <p:extLst>
      <p:ext uri="{BB962C8B-B14F-4D97-AF65-F5344CB8AC3E}">
        <p14:creationId xmlns:p14="http://schemas.microsoft.com/office/powerpoint/2010/main" val="10091934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normAutofit fontScale="90000"/>
          </a:bodyPr>
          <a:lstStyle/>
          <a:p>
            <a:pPr>
              <a:defRPr/>
            </a:pPr>
            <a:r>
              <a:rPr lang="en-US" dirty="0" smtClean="0"/>
              <a:t>What </a:t>
            </a:r>
            <a:r>
              <a:rPr lang="en-US" dirty="0" err="1" smtClean="0"/>
              <a:t>FacesContext</a:t>
            </a:r>
            <a:r>
              <a:rPr lang="en-US" dirty="0" smtClean="0"/>
              <a:t> contains / manages?</a:t>
            </a:r>
            <a:endParaRPr lang="en-US" dirty="0"/>
          </a:p>
        </p:txBody>
      </p:sp>
      <p:sp>
        <p:nvSpPr>
          <p:cNvPr id="4" name="Slide Number Placeholder 3"/>
          <p:cNvSpPr>
            <a:spLocks noGrp="1"/>
          </p:cNvSpPr>
          <p:nvPr>
            <p:ph type="sldNum" sz="quarter" idx="10"/>
          </p:nvPr>
        </p:nvSpPr>
        <p:spPr/>
        <p:txBody>
          <a:bodyPr/>
          <a:lstStyle/>
          <a:p>
            <a:pPr>
              <a:defRPr/>
            </a:pPr>
            <a:fld id="{5C8FDCB9-5293-4848-B77D-087AFC16FC5D}" type="slidenum">
              <a:rPr lang="en-US" smtClean="0"/>
              <a:pPr>
                <a:defRPr/>
              </a:pPr>
              <a:t>47</a:t>
            </a:fld>
            <a:endParaRPr lang="en-US"/>
          </a:p>
        </p:txBody>
      </p:sp>
      <p:sp>
        <p:nvSpPr>
          <p:cNvPr id="5" name="Content Placeholder 2"/>
          <p:cNvSpPr txBox="1">
            <a:spLocks/>
          </p:cNvSpPr>
          <p:nvPr/>
        </p:nvSpPr>
        <p:spPr bwMode="auto">
          <a:xfrm>
            <a:off x="281354" y="1089025"/>
            <a:ext cx="8613531" cy="5145088"/>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mn-lt"/>
              </a:rPr>
              <a:t>Current </a:t>
            </a:r>
            <a:r>
              <a:rPr lang="en-US" sz="2800" b="1" i="0" kern="0" dirty="0">
                <a:solidFill>
                  <a:srgbClr val="003399"/>
                </a:solidFill>
                <a:latin typeface="+mn-lt"/>
              </a:rPr>
              <a:t>component tree</a:t>
            </a:r>
            <a:r>
              <a:rPr lang="en-US" sz="2800" i="0" kern="0" dirty="0">
                <a:latin typeface="+mn-lt"/>
              </a:rPr>
              <a:t>: reference to tree of all UI components of the current request</a:t>
            </a:r>
          </a:p>
          <a:p>
            <a:pPr marL="342900" indent="-342900" algn="just" eaLnBrk="0" hangingPunct="0">
              <a:spcBef>
                <a:spcPct val="20000"/>
              </a:spcBef>
              <a:buClr>
                <a:srgbClr val="003366"/>
              </a:buClr>
              <a:buFont typeface="Wingdings" pitchFamily="2" charset="2"/>
              <a:buChar char="Ø"/>
              <a:defRPr/>
            </a:pPr>
            <a:r>
              <a:rPr lang="en-US" sz="2800" i="0" kern="0" dirty="0">
                <a:latin typeface="+mn-lt"/>
              </a:rPr>
              <a:t>It also provides a standard way to access the </a:t>
            </a:r>
            <a:r>
              <a:rPr lang="en-US" sz="2800" b="1" i="0" kern="0" dirty="0">
                <a:solidFill>
                  <a:srgbClr val="003399"/>
                </a:solidFill>
                <a:latin typeface="+mn-lt"/>
              </a:rPr>
              <a:t>external context</a:t>
            </a:r>
            <a:r>
              <a:rPr lang="en-US" sz="2800" i="0" kern="0" dirty="0">
                <a:latin typeface="+mn-lt"/>
              </a:rPr>
              <a:t> in which the JSF application is running (i.e. web container environment)</a:t>
            </a:r>
            <a:endParaRPr lang="en-US" sz="2800" i="0" kern="0" dirty="0">
              <a:solidFill>
                <a:srgbClr val="FF0000"/>
              </a:solidFill>
              <a:latin typeface="+mn-lt"/>
            </a:endParaRPr>
          </a:p>
          <a:p>
            <a:pPr marL="342900" indent="-342900" algn="just" eaLnBrk="0" hangingPunct="0">
              <a:spcBef>
                <a:spcPct val="20000"/>
              </a:spcBef>
              <a:buClr>
                <a:srgbClr val="003366"/>
              </a:buClr>
              <a:buFont typeface="Wingdings" pitchFamily="2" charset="2"/>
              <a:buChar char="Ø"/>
              <a:defRPr/>
            </a:pPr>
            <a:r>
              <a:rPr lang="en-US" sz="2800" b="1" i="0" kern="0" dirty="0">
                <a:solidFill>
                  <a:srgbClr val="003399"/>
                </a:solidFill>
                <a:latin typeface="Arial" charset="0"/>
              </a:rPr>
              <a:t>Life-cycle flow control methods</a:t>
            </a:r>
            <a:r>
              <a:rPr lang="en-US" sz="2800" i="0" kern="0" dirty="0">
                <a:latin typeface="Arial" charset="0"/>
              </a:rPr>
              <a:t> – to alter the sequential execution of life-cycle phases</a:t>
            </a:r>
          </a:p>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Event queue, Message queue</a:t>
            </a:r>
          </a:p>
          <a:p>
            <a:pPr marL="342900" indent="-342900" algn="just" eaLnBrk="0" hangingPunct="0">
              <a:spcBef>
                <a:spcPct val="20000"/>
              </a:spcBef>
              <a:buClr>
                <a:srgbClr val="003366"/>
              </a:buClr>
              <a:buFont typeface="Wingdings" pitchFamily="2" charset="2"/>
              <a:buChar char="Ø"/>
              <a:defRPr/>
            </a:pPr>
            <a:r>
              <a:rPr lang="en-US" sz="2800" b="1" i="0" kern="0" dirty="0">
                <a:solidFill>
                  <a:srgbClr val="003399"/>
                </a:solidFill>
                <a:latin typeface="+mn-lt"/>
              </a:rPr>
              <a:t>In nutshell, </a:t>
            </a:r>
            <a:r>
              <a:rPr lang="en-US" sz="2800" b="1" i="0" kern="0" dirty="0" err="1">
                <a:solidFill>
                  <a:srgbClr val="003399"/>
                </a:solidFill>
                <a:latin typeface="+mn-lt"/>
              </a:rPr>
              <a:t>FacesContext</a:t>
            </a:r>
            <a:r>
              <a:rPr lang="en-US" sz="2800" b="1" i="0" kern="0" dirty="0">
                <a:solidFill>
                  <a:srgbClr val="003399"/>
                </a:solidFill>
                <a:latin typeface="+mn-lt"/>
              </a:rPr>
              <a:t> stores information about the request, it is processing</a:t>
            </a:r>
          </a:p>
          <a:p>
            <a:pPr marL="342900" indent="-342900" algn="just" eaLnBrk="0" hangingPunct="0">
              <a:spcBef>
                <a:spcPct val="20000"/>
              </a:spcBef>
              <a:buClr>
                <a:srgbClr val="003366"/>
              </a:buClr>
              <a:buFont typeface="Wingdings" pitchFamily="2" charset="2"/>
              <a:buChar char="Ø"/>
              <a:defRPr/>
            </a:pPr>
            <a:endParaRPr lang="en-US" sz="2800" i="0" kern="0" dirty="0">
              <a:latin typeface="+mn-lt"/>
            </a:endParaRPr>
          </a:p>
        </p:txBody>
      </p:sp>
    </p:spTree>
    <p:extLst>
      <p:ext uri="{BB962C8B-B14F-4D97-AF65-F5344CB8AC3E}">
        <p14:creationId xmlns:p14="http://schemas.microsoft.com/office/powerpoint/2010/main" val="58590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pPr>
              <a:defRPr/>
            </a:pPr>
            <a:r>
              <a:rPr lang="en-US" dirty="0" smtClean="0"/>
              <a:t>JSF Life-cycle phases</a:t>
            </a:r>
            <a:endParaRPr lang="en-US" dirty="0"/>
          </a:p>
        </p:txBody>
      </p:sp>
      <p:sp>
        <p:nvSpPr>
          <p:cNvPr id="4" name="Slide Number Placeholder 3"/>
          <p:cNvSpPr>
            <a:spLocks noGrp="1"/>
          </p:cNvSpPr>
          <p:nvPr>
            <p:ph type="sldNum" sz="quarter" idx="10"/>
          </p:nvPr>
        </p:nvSpPr>
        <p:spPr/>
        <p:txBody>
          <a:bodyPr/>
          <a:lstStyle/>
          <a:p>
            <a:pPr>
              <a:defRPr/>
            </a:pPr>
            <a:fld id="{0F198FB7-48F9-4CB3-B3CC-A197EC8285CB}" type="slidenum">
              <a:rPr lang="en-US" smtClean="0"/>
              <a:pPr>
                <a:defRPr/>
              </a:pPr>
              <a:t>48</a:t>
            </a:fld>
            <a:endParaRPr lang="en-US"/>
          </a:p>
        </p:txBody>
      </p:sp>
      <p:graphicFrame>
        <p:nvGraphicFramePr>
          <p:cNvPr id="8" name="Diagram 7"/>
          <p:cNvGraphicFramePr/>
          <p:nvPr/>
        </p:nvGraphicFramePr>
        <p:xfrm>
          <a:off x="2855742" y="1471510"/>
          <a:ext cx="6217920"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nvGraphicFramePr>
        <p:xfrm>
          <a:off x="1237959" y="1082040"/>
          <a:ext cx="2053883" cy="15697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Group 11"/>
          <p:cNvGrpSpPr/>
          <p:nvPr/>
        </p:nvGrpSpPr>
        <p:grpSpPr>
          <a:xfrm>
            <a:off x="1328073" y="5232961"/>
            <a:ext cx="2239415" cy="628798"/>
            <a:chOff x="2155023" y="3773330"/>
            <a:chExt cx="2426033" cy="628798"/>
          </a:xfrm>
          <a:scene3d>
            <a:camera prst="orthographicFront"/>
            <a:lightRig rig="threePt" dir="t">
              <a:rot lat="0" lon="0" rev="7500000"/>
            </a:lightRig>
          </a:scene3d>
        </p:grpSpPr>
        <p:sp>
          <p:nvSpPr>
            <p:cNvPr id="13" name="Rounded Rectangle 12"/>
            <p:cNvSpPr/>
            <p:nvPr/>
          </p:nvSpPr>
          <p:spPr>
            <a:xfrm>
              <a:off x="2155023" y="3773330"/>
              <a:ext cx="2426033" cy="628798"/>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5">
                <a:hueOff val="3257024"/>
                <a:satOff val="11196"/>
                <a:lumOff val="-53726"/>
                <a:alphaOff val="0"/>
              </a:schemeClr>
            </a:fillRef>
            <a:effectRef idx="2">
              <a:schemeClr val="accent5">
                <a:hueOff val="3257024"/>
                <a:satOff val="11196"/>
                <a:lumOff val="-53726"/>
                <a:alphaOff val="0"/>
              </a:schemeClr>
            </a:effectRef>
            <a:fontRef idx="minor">
              <a:schemeClr val="lt1"/>
            </a:fontRef>
          </p:style>
        </p:sp>
        <p:sp>
          <p:nvSpPr>
            <p:cNvPr id="14" name="Rounded Rectangle 4"/>
            <p:cNvSpPr/>
            <p:nvPr/>
          </p:nvSpPr>
          <p:spPr>
            <a:xfrm>
              <a:off x="2173440" y="3791747"/>
              <a:ext cx="2389199" cy="591964"/>
            </a:xfrm>
            <a:prstGeom prst="rect">
              <a:avLst/>
            </a:prstGeom>
            <a:sp3d/>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a:lnSpc>
                  <a:spcPct val="90000"/>
                </a:lnSpc>
                <a:spcAft>
                  <a:spcPct val="35000"/>
                </a:spcAft>
                <a:defRPr/>
              </a:pPr>
              <a:r>
                <a:rPr lang="en-US" b="1" i="0" dirty="0"/>
                <a:t>Render Response</a:t>
              </a:r>
            </a:p>
          </p:txBody>
        </p:sp>
      </p:grpSp>
      <p:cxnSp>
        <p:nvCxnSpPr>
          <p:cNvPr id="56327" name="Straight Arrow Connector 15"/>
          <p:cNvCxnSpPr>
            <a:cxnSpLocks noChangeShapeType="1"/>
          </p:cNvCxnSpPr>
          <p:nvPr/>
        </p:nvCxnSpPr>
        <p:spPr bwMode="auto">
          <a:xfrm>
            <a:off x="2996712" y="1812925"/>
            <a:ext cx="1786303"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28" name="Straight Arrow Connector 17"/>
          <p:cNvCxnSpPr>
            <a:cxnSpLocks noChangeShapeType="1"/>
          </p:cNvCxnSpPr>
          <p:nvPr/>
        </p:nvCxnSpPr>
        <p:spPr bwMode="auto">
          <a:xfrm rot="10800000">
            <a:off x="3568212" y="5546725"/>
            <a:ext cx="12001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29" name="Right Arrow 18"/>
          <p:cNvSpPr>
            <a:spLocks noChangeArrowheads="1"/>
          </p:cNvSpPr>
          <p:nvPr/>
        </p:nvSpPr>
        <p:spPr bwMode="auto">
          <a:xfrm>
            <a:off x="0" y="1508126"/>
            <a:ext cx="1406769" cy="701675"/>
          </a:xfrm>
          <a:prstGeom prst="rightArrow">
            <a:avLst>
              <a:gd name="adj1" fmla="val 50000"/>
              <a:gd name="adj2" fmla="val 49955"/>
            </a:avLst>
          </a:prstGeom>
          <a:solidFill>
            <a:schemeClr val="accent1"/>
          </a:solidFill>
          <a:ln w="9525" algn="ctr">
            <a:solidFill>
              <a:schemeClr val="tx1"/>
            </a:solidFill>
            <a:round/>
            <a:headEnd/>
            <a:tailEnd/>
          </a:ln>
        </p:spPr>
        <p:txBody>
          <a:bodyPr/>
          <a:lstStyle/>
          <a:p>
            <a:r>
              <a:rPr lang="en-US" b="1" i="0"/>
              <a:t>Request</a:t>
            </a:r>
          </a:p>
        </p:txBody>
      </p:sp>
      <p:sp>
        <p:nvSpPr>
          <p:cNvPr id="56330" name="Left Arrow 19"/>
          <p:cNvSpPr>
            <a:spLocks noChangeArrowheads="1"/>
          </p:cNvSpPr>
          <p:nvPr/>
        </p:nvSpPr>
        <p:spPr bwMode="auto">
          <a:xfrm>
            <a:off x="0" y="5105401"/>
            <a:ext cx="1351085" cy="701675"/>
          </a:xfrm>
          <a:prstGeom prst="leftArrow">
            <a:avLst>
              <a:gd name="adj1" fmla="val 50000"/>
              <a:gd name="adj2" fmla="val 49976"/>
            </a:avLst>
          </a:prstGeom>
          <a:solidFill>
            <a:schemeClr val="accent1"/>
          </a:solidFill>
          <a:ln w="9525" algn="ctr">
            <a:solidFill>
              <a:schemeClr val="tx1"/>
            </a:solidFill>
            <a:round/>
            <a:headEnd/>
            <a:tailEnd/>
          </a:ln>
        </p:spPr>
        <p:txBody>
          <a:bodyPr/>
          <a:lstStyle/>
          <a:p>
            <a:pPr algn="ctr"/>
            <a:r>
              <a:rPr lang="en-US" b="1" i="0"/>
              <a:t>Response</a:t>
            </a:r>
          </a:p>
        </p:txBody>
      </p:sp>
      <p:cxnSp>
        <p:nvCxnSpPr>
          <p:cNvPr id="56331" name="Straight Connector 35"/>
          <p:cNvCxnSpPr>
            <a:cxnSpLocks noChangeShapeType="1"/>
          </p:cNvCxnSpPr>
          <p:nvPr/>
        </p:nvCxnSpPr>
        <p:spPr bwMode="auto">
          <a:xfrm rot="10800000">
            <a:off x="2982059" y="2713039"/>
            <a:ext cx="1800957" cy="1587"/>
          </a:xfrm>
          <a:prstGeom prst="line">
            <a:avLst/>
          </a:prstGeom>
          <a:noFill/>
          <a:ln w="25400"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32" name="Straight Connector 36"/>
          <p:cNvCxnSpPr>
            <a:cxnSpLocks noChangeShapeType="1"/>
          </p:cNvCxnSpPr>
          <p:nvPr/>
        </p:nvCxnSpPr>
        <p:spPr bwMode="auto">
          <a:xfrm rot="10800000">
            <a:off x="3009900" y="3703639"/>
            <a:ext cx="1800958" cy="1587"/>
          </a:xfrm>
          <a:prstGeom prst="line">
            <a:avLst/>
          </a:prstGeom>
          <a:noFill/>
          <a:ln w="25400"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33" name="Straight Connector 37"/>
          <p:cNvCxnSpPr>
            <a:cxnSpLocks noChangeShapeType="1"/>
          </p:cNvCxnSpPr>
          <p:nvPr/>
        </p:nvCxnSpPr>
        <p:spPr bwMode="auto">
          <a:xfrm rot="10800000">
            <a:off x="3039208" y="4632325"/>
            <a:ext cx="1799492" cy="1588"/>
          </a:xfrm>
          <a:prstGeom prst="line">
            <a:avLst/>
          </a:prstGeom>
          <a:noFill/>
          <a:ln w="25400"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34" name="Straight Connector 38"/>
          <p:cNvCxnSpPr>
            <a:cxnSpLocks noChangeShapeType="1"/>
          </p:cNvCxnSpPr>
          <p:nvPr/>
        </p:nvCxnSpPr>
        <p:spPr bwMode="auto">
          <a:xfrm rot="16200000" flipH="1">
            <a:off x="1758157" y="3979436"/>
            <a:ext cx="2560637" cy="27843"/>
          </a:xfrm>
          <a:prstGeom prst="line">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sp>
        <p:nvSpPr>
          <p:cNvPr id="56335" name="TextBox 41"/>
          <p:cNvSpPr txBox="1">
            <a:spLocks noChangeArrowheads="1"/>
          </p:cNvSpPr>
          <p:nvPr/>
        </p:nvSpPr>
        <p:spPr bwMode="auto">
          <a:xfrm>
            <a:off x="394189" y="3216275"/>
            <a:ext cx="2376854" cy="1477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just" eaLnBrk="1" hangingPunct="1"/>
            <a:r>
              <a:rPr lang="en-US" b="1" i="0"/>
              <a:t>Each of these phases may optionally skip to rendering the response</a:t>
            </a:r>
          </a:p>
        </p:txBody>
      </p:sp>
    </p:spTree>
    <p:extLst>
      <p:ext uri="{BB962C8B-B14F-4D97-AF65-F5344CB8AC3E}">
        <p14:creationId xmlns:p14="http://schemas.microsoft.com/office/powerpoint/2010/main" val="29944311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pPr>
              <a:defRPr/>
            </a:pPr>
            <a:r>
              <a:rPr lang="en-US" dirty="0" smtClean="0"/>
              <a:t>Restore View</a:t>
            </a:r>
            <a:endParaRPr lang="en-US" dirty="0"/>
          </a:p>
        </p:txBody>
      </p:sp>
      <p:sp>
        <p:nvSpPr>
          <p:cNvPr id="4" name="Slide Number Placeholder 3"/>
          <p:cNvSpPr>
            <a:spLocks noGrp="1"/>
          </p:cNvSpPr>
          <p:nvPr>
            <p:ph type="sldNum" sz="quarter" idx="10"/>
          </p:nvPr>
        </p:nvSpPr>
        <p:spPr/>
        <p:txBody>
          <a:bodyPr/>
          <a:lstStyle/>
          <a:p>
            <a:pPr>
              <a:defRPr/>
            </a:pPr>
            <a:fld id="{691FE43E-7803-4154-A87E-61CD69203862}" type="slidenum">
              <a:rPr lang="en-US" smtClean="0"/>
              <a:pPr>
                <a:defRPr/>
              </a:pPr>
              <a:t>49</a:t>
            </a:fld>
            <a:endParaRPr lang="en-US"/>
          </a:p>
        </p:txBody>
      </p:sp>
      <p:sp>
        <p:nvSpPr>
          <p:cNvPr id="5" name="Content Placeholder 2"/>
          <p:cNvSpPr txBox="1">
            <a:spLocks/>
          </p:cNvSpPr>
          <p:nvPr/>
        </p:nvSpPr>
        <p:spPr bwMode="auto">
          <a:xfrm>
            <a:off x="281354" y="1089025"/>
            <a:ext cx="8229600" cy="5145088"/>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mn-lt"/>
              </a:rPr>
              <a:t>Each </a:t>
            </a:r>
            <a:r>
              <a:rPr lang="en-US" sz="2800" b="1" i="0" kern="0" dirty="0">
                <a:solidFill>
                  <a:srgbClr val="003399"/>
                </a:solidFill>
                <a:latin typeface="+mn-lt"/>
              </a:rPr>
              <a:t>component tree </a:t>
            </a:r>
            <a:r>
              <a:rPr lang="en-US" sz="2800" i="0" kern="0" dirty="0">
                <a:latin typeface="+mn-lt"/>
              </a:rPr>
              <a:t>has unique identifier</a:t>
            </a:r>
          </a:p>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In this phase, </a:t>
            </a:r>
            <a:r>
              <a:rPr lang="en-US" sz="2800" i="0" u="sng" kern="0" dirty="0">
                <a:latin typeface="Arial" charset="0"/>
              </a:rPr>
              <a:t>after receiving client request, the JSF implementation, tries to restore the component tree</a:t>
            </a:r>
            <a:endParaRPr lang="en-US" sz="2800" i="0" kern="0" dirty="0">
              <a:latin typeface="Arial" charset="0"/>
            </a:endParaRPr>
          </a:p>
          <a:p>
            <a:pPr marL="342900" indent="-342900" algn="just" eaLnBrk="0" hangingPunct="0">
              <a:spcBef>
                <a:spcPct val="20000"/>
              </a:spcBef>
              <a:buClr>
                <a:srgbClr val="003366"/>
              </a:buClr>
              <a:buFont typeface="Wingdings" pitchFamily="2" charset="2"/>
              <a:buChar char="Ø"/>
              <a:defRPr/>
            </a:pPr>
            <a:r>
              <a:rPr lang="en-US" sz="2800" i="0" kern="0" dirty="0">
                <a:latin typeface="+mn-lt"/>
              </a:rPr>
              <a:t>If it does not find the identifier, </a:t>
            </a:r>
            <a:r>
              <a:rPr lang="en-US" sz="2800" b="1" i="0" kern="0" dirty="0">
                <a:solidFill>
                  <a:srgbClr val="003399"/>
                </a:solidFill>
                <a:latin typeface="+mn-lt"/>
              </a:rPr>
              <a:t>it constructs a new component tree and sets in the </a:t>
            </a:r>
            <a:r>
              <a:rPr lang="en-US" sz="2800" b="1" i="0" kern="0" dirty="0" err="1">
                <a:solidFill>
                  <a:srgbClr val="003399"/>
                </a:solidFill>
                <a:latin typeface="+mn-lt"/>
              </a:rPr>
              <a:t>FacesContext</a:t>
            </a:r>
            <a:endParaRPr lang="en-US" sz="2800" b="1" i="0" kern="0" dirty="0">
              <a:solidFill>
                <a:srgbClr val="003399"/>
              </a:solidFill>
              <a:latin typeface="+mn-lt"/>
            </a:endParaRPr>
          </a:p>
          <a:p>
            <a:pPr marL="342900" indent="-342900" algn="just" eaLnBrk="0" hangingPunct="0">
              <a:spcBef>
                <a:spcPct val="20000"/>
              </a:spcBef>
              <a:buClr>
                <a:srgbClr val="003366"/>
              </a:buClr>
              <a:buFont typeface="Wingdings" pitchFamily="2" charset="2"/>
              <a:buChar char="Ø"/>
              <a:defRPr/>
            </a:pPr>
            <a:r>
              <a:rPr lang="en-US" sz="2800" i="0" kern="0" dirty="0">
                <a:latin typeface="+mn-lt"/>
              </a:rPr>
              <a:t>If request does not contain any query parameters or </a:t>
            </a:r>
            <a:r>
              <a:rPr lang="en-US" sz="2800" i="0" kern="0" dirty="0">
                <a:latin typeface="Arial" charset="0"/>
              </a:rPr>
              <a:t>POST data, then at the end of this phase, </a:t>
            </a:r>
            <a:r>
              <a:rPr lang="en-US" sz="2800" i="0" kern="0" dirty="0" err="1">
                <a:latin typeface="Arial" charset="0"/>
              </a:rPr>
              <a:t>FacesContext.renderResponse</a:t>
            </a:r>
            <a:r>
              <a:rPr lang="en-US" sz="2800" i="0" kern="0" dirty="0">
                <a:latin typeface="Arial" charset="0"/>
              </a:rPr>
              <a:t>() method is called, which forces all other life-cycle phases to skip and component tree is rendered</a:t>
            </a:r>
            <a:endParaRPr lang="en-US" sz="2800" i="0" kern="0" dirty="0">
              <a:latin typeface="+mn-lt"/>
            </a:endParaRPr>
          </a:p>
        </p:txBody>
      </p:sp>
    </p:spTree>
    <p:extLst>
      <p:ext uri="{BB962C8B-B14F-4D97-AF65-F5344CB8AC3E}">
        <p14:creationId xmlns:p14="http://schemas.microsoft.com/office/powerpoint/2010/main" val="160947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
            </a:r>
            <a:br>
              <a:rPr lang="en-US" dirty="0" smtClean="0"/>
            </a:br>
            <a:r>
              <a:rPr lang="en-US" dirty="0" smtClean="0"/>
              <a:t>Standard Converters </a:t>
            </a:r>
            <a:br>
              <a:rPr lang="en-US" dirty="0" smtClean="0"/>
            </a:br>
            <a:endParaRPr lang="en-US" dirty="0"/>
          </a:p>
        </p:txBody>
      </p:sp>
      <p:sp>
        <p:nvSpPr>
          <p:cNvPr id="12291" name="Content Placeholder 2"/>
          <p:cNvSpPr>
            <a:spLocks noGrp="1"/>
          </p:cNvSpPr>
          <p:nvPr>
            <p:ph idx="1"/>
          </p:nvPr>
        </p:nvSpPr>
        <p:spPr>
          <a:xfrm>
            <a:off x="0" y="685800"/>
            <a:ext cx="9144000" cy="6172199"/>
          </a:xfrm>
        </p:spPr>
        <p:txBody>
          <a:bodyPr/>
          <a:lstStyle/>
          <a:p>
            <a:pPr algn="just"/>
            <a:r>
              <a:rPr lang="en-US" sz="2400" dirty="0" smtClean="0"/>
              <a:t>Standard Converters are located in </a:t>
            </a:r>
            <a:r>
              <a:rPr lang="en-US" sz="2400" b="1" dirty="0" err="1" smtClean="0">
                <a:solidFill>
                  <a:srgbClr val="003399"/>
                </a:solidFill>
              </a:rPr>
              <a:t>javax.faces.convert</a:t>
            </a:r>
            <a:r>
              <a:rPr lang="en-US" sz="2400" b="1" dirty="0" smtClean="0">
                <a:solidFill>
                  <a:srgbClr val="003399"/>
                </a:solidFill>
              </a:rPr>
              <a:t> </a:t>
            </a:r>
            <a:r>
              <a:rPr lang="en-US" sz="2400" dirty="0" smtClean="0"/>
              <a:t>package</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p:txBody>
      </p:sp>
      <p:sp>
        <p:nvSpPr>
          <p:cNvPr id="4" name="Slide Number Placeholder 3"/>
          <p:cNvSpPr>
            <a:spLocks noGrp="1"/>
          </p:cNvSpPr>
          <p:nvPr>
            <p:ph type="sldNum" sz="quarter" idx="10"/>
          </p:nvPr>
        </p:nvSpPr>
        <p:spPr/>
        <p:txBody>
          <a:bodyPr/>
          <a:lstStyle/>
          <a:p>
            <a:pPr>
              <a:defRPr/>
            </a:pPr>
            <a:fld id="{945A3861-DCDE-440C-B518-2FCCA27C945B}" type="slidenum">
              <a:rPr lang="en-US" smtClean="0"/>
              <a:pPr>
                <a:defRPr/>
              </a:pPr>
              <a:t>5</a:t>
            </a:fld>
            <a:endParaRPr lang="en-US"/>
          </a:p>
        </p:txBody>
      </p:sp>
      <p:sp>
        <p:nvSpPr>
          <p:cNvPr id="5" name="Rounded Rectangle 4"/>
          <p:cNvSpPr/>
          <p:nvPr/>
        </p:nvSpPr>
        <p:spPr bwMode="auto">
          <a:xfrm>
            <a:off x="819151" y="1219200"/>
            <a:ext cx="3235569" cy="333057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457200" indent="-457200" eaLnBrk="0" hangingPunct="0">
              <a:lnSpc>
                <a:spcPct val="150000"/>
              </a:lnSpc>
              <a:spcBef>
                <a:spcPct val="20000"/>
              </a:spcBef>
              <a:buClr>
                <a:srgbClr val="003366"/>
              </a:buClr>
              <a:buSzPct val="155000"/>
              <a:buFont typeface="Arial" pitchFamily="34" charset="0"/>
              <a:buChar char="•"/>
              <a:defRPr/>
            </a:pPr>
            <a:r>
              <a:rPr lang="en-US" sz="2200" b="1" i="0" dirty="0" err="1"/>
              <a:t>DoubleConverter</a:t>
            </a:r>
            <a:endParaRPr lang="en-US" sz="2200" b="1" i="0" dirty="0"/>
          </a:p>
          <a:p>
            <a:pPr marL="457200" indent="-457200" eaLnBrk="0" hangingPunct="0">
              <a:lnSpc>
                <a:spcPct val="150000"/>
              </a:lnSpc>
              <a:spcBef>
                <a:spcPct val="20000"/>
              </a:spcBef>
              <a:buClr>
                <a:srgbClr val="003366"/>
              </a:buClr>
              <a:buSzPct val="155000"/>
              <a:buFont typeface="Arial" pitchFamily="34" charset="0"/>
              <a:buChar char="•"/>
              <a:defRPr/>
            </a:pPr>
            <a:r>
              <a:rPr lang="en-US" sz="2200" b="1" i="0" dirty="0" err="1"/>
              <a:t>FloatConverter</a:t>
            </a:r>
            <a:endParaRPr lang="en-US" sz="2200" b="1" i="0" dirty="0"/>
          </a:p>
          <a:p>
            <a:pPr marL="457200" indent="-457200" eaLnBrk="0" hangingPunct="0">
              <a:lnSpc>
                <a:spcPct val="150000"/>
              </a:lnSpc>
              <a:spcBef>
                <a:spcPct val="20000"/>
              </a:spcBef>
              <a:buClr>
                <a:srgbClr val="003366"/>
              </a:buClr>
              <a:buSzPct val="155000"/>
              <a:buFont typeface="Arial" pitchFamily="34" charset="0"/>
              <a:buChar char="•"/>
              <a:defRPr/>
            </a:pPr>
            <a:r>
              <a:rPr lang="en-US" sz="2200" b="1" i="0" dirty="0" err="1"/>
              <a:t>IntegerConverter</a:t>
            </a:r>
            <a:endParaRPr lang="en-US" sz="2200" b="1" i="0" dirty="0"/>
          </a:p>
          <a:p>
            <a:pPr marL="457200" indent="-457200" eaLnBrk="0" hangingPunct="0">
              <a:lnSpc>
                <a:spcPct val="150000"/>
              </a:lnSpc>
              <a:spcBef>
                <a:spcPct val="20000"/>
              </a:spcBef>
              <a:buClr>
                <a:srgbClr val="003366"/>
              </a:buClr>
              <a:buSzPct val="155000"/>
              <a:buFont typeface="Arial" pitchFamily="34" charset="0"/>
              <a:buChar char="•"/>
              <a:defRPr/>
            </a:pPr>
            <a:r>
              <a:rPr lang="en-US" sz="2200" b="1" i="0" dirty="0" err="1"/>
              <a:t>LongConverter</a:t>
            </a:r>
            <a:endParaRPr lang="en-US" sz="2200" b="1" i="0" dirty="0"/>
          </a:p>
          <a:p>
            <a:pPr marL="457200" indent="-457200" eaLnBrk="0" hangingPunct="0">
              <a:lnSpc>
                <a:spcPct val="150000"/>
              </a:lnSpc>
              <a:spcBef>
                <a:spcPct val="20000"/>
              </a:spcBef>
              <a:buClr>
                <a:srgbClr val="003366"/>
              </a:buClr>
              <a:buSzPct val="155000"/>
              <a:buFont typeface="Arial" pitchFamily="34" charset="0"/>
              <a:buChar char="•"/>
              <a:defRPr/>
            </a:pPr>
            <a:r>
              <a:rPr lang="en-US" sz="2200" b="1" i="0" dirty="0" err="1"/>
              <a:t>NumberConverter</a:t>
            </a:r>
            <a:endParaRPr lang="en-US" sz="2200" b="1" i="0" dirty="0"/>
          </a:p>
          <a:p>
            <a:pPr marL="457200" indent="-457200" eaLnBrk="0" hangingPunct="0">
              <a:lnSpc>
                <a:spcPct val="150000"/>
              </a:lnSpc>
              <a:spcBef>
                <a:spcPct val="20000"/>
              </a:spcBef>
              <a:buClr>
                <a:srgbClr val="003366"/>
              </a:buClr>
              <a:buSzPct val="155000"/>
              <a:buFont typeface="Arial" pitchFamily="34" charset="0"/>
              <a:buChar char="•"/>
              <a:defRPr/>
            </a:pPr>
            <a:r>
              <a:rPr lang="en-US" sz="2200" b="1" i="0" dirty="0" err="1"/>
              <a:t>ShortConverter</a:t>
            </a:r>
            <a:endParaRPr lang="en-US" sz="2200" b="1" i="0" dirty="0"/>
          </a:p>
          <a:p>
            <a:pPr marL="457200" indent="-457200" eaLnBrk="0" hangingPunct="0">
              <a:lnSpc>
                <a:spcPct val="150000"/>
              </a:lnSpc>
              <a:spcBef>
                <a:spcPct val="20000"/>
              </a:spcBef>
              <a:buClr>
                <a:srgbClr val="003366"/>
              </a:buClr>
              <a:buSzPct val="155000"/>
              <a:buFont typeface="Arial" pitchFamily="34" charset="0"/>
              <a:buChar char="•"/>
              <a:defRPr/>
            </a:pPr>
            <a:endParaRPr lang="en-US" sz="2200" b="1" i="0" dirty="0"/>
          </a:p>
        </p:txBody>
      </p:sp>
      <p:sp>
        <p:nvSpPr>
          <p:cNvPr id="6" name="Rounded Rectangle 5"/>
          <p:cNvSpPr/>
          <p:nvPr/>
        </p:nvSpPr>
        <p:spPr bwMode="auto">
          <a:xfrm>
            <a:off x="4604238" y="1212850"/>
            <a:ext cx="4132385" cy="335915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342900" indent="-342900" eaLnBrk="0" hangingPunct="0">
              <a:lnSpc>
                <a:spcPct val="150000"/>
              </a:lnSpc>
              <a:spcBef>
                <a:spcPct val="20000"/>
              </a:spcBef>
              <a:buClr>
                <a:srgbClr val="003366"/>
              </a:buClr>
              <a:buSzPct val="155000"/>
              <a:buFont typeface="Arial" pitchFamily="34" charset="0"/>
              <a:buChar char="•"/>
              <a:defRPr/>
            </a:pPr>
            <a:r>
              <a:rPr lang="en-US" sz="2200" b="1" i="0" dirty="0" err="1"/>
              <a:t>BigDecimalConverter</a:t>
            </a:r>
            <a:endParaRPr lang="en-US" sz="2200" b="1" i="0" dirty="0"/>
          </a:p>
          <a:p>
            <a:pPr marL="342900" indent="-342900" eaLnBrk="0" hangingPunct="0">
              <a:lnSpc>
                <a:spcPct val="150000"/>
              </a:lnSpc>
              <a:spcBef>
                <a:spcPct val="20000"/>
              </a:spcBef>
              <a:buClr>
                <a:srgbClr val="003366"/>
              </a:buClr>
              <a:buSzPct val="155000"/>
              <a:buFont typeface="Arial" pitchFamily="34" charset="0"/>
              <a:buChar char="•"/>
              <a:defRPr/>
            </a:pPr>
            <a:r>
              <a:rPr lang="en-US" sz="2200" b="1" i="0" dirty="0" err="1"/>
              <a:t>BigIntegerConverter</a:t>
            </a:r>
            <a:endParaRPr lang="en-US" sz="2200" b="1" i="0" dirty="0"/>
          </a:p>
          <a:p>
            <a:pPr marL="342900" indent="-342900" eaLnBrk="0" hangingPunct="0">
              <a:lnSpc>
                <a:spcPct val="150000"/>
              </a:lnSpc>
              <a:spcBef>
                <a:spcPct val="20000"/>
              </a:spcBef>
              <a:buClr>
                <a:srgbClr val="003366"/>
              </a:buClr>
              <a:buSzPct val="155000"/>
              <a:buFont typeface="Arial" pitchFamily="34" charset="0"/>
              <a:buChar char="•"/>
              <a:defRPr/>
            </a:pPr>
            <a:r>
              <a:rPr lang="en-US" sz="2200" b="1" i="0" dirty="0" err="1"/>
              <a:t>BooleanConverter</a:t>
            </a:r>
            <a:endParaRPr lang="en-US" sz="2200" b="1" i="0" dirty="0"/>
          </a:p>
          <a:p>
            <a:pPr marL="342900" indent="-342900" eaLnBrk="0" hangingPunct="0">
              <a:lnSpc>
                <a:spcPct val="150000"/>
              </a:lnSpc>
              <a:spcBef>
                <a:spcPct val="20000"/>
              </a:spcBef>
              <a:buClr>
                <a:srgbClr val="003366"/>
              </a:buClr>
              <a:buSzPct val="155000"/>
              <a:buFont typeface="Arial" pitchFamily="34" charset="0"/>
              <a:buChar char="•"/>
              <a:defRPr/>
            </a:pPr>
            <a:r>
              <a:rPr lang="en-US" sz="2200" b="1" i="0" dirty="0" err="1"/>
              <a:t>ByteConverter</a:t>
            </a:r>
            <a:endParaRPr lang="en-US" sz="2200" b="1" i="0" dirty="0"/>
          </a:p>
          <a:p>
            <a:pPr marL="342900" indent="-342900" eaLnBrk="0" hangingPunct="0">
              <a:lnSpc>
                <a:spcPct val="150000"/>
              </a:lnSpc>
              <a:spcBef>
                <a:spcPct val="20000"/>
              </a:spcBef>
              <a:buClr>
                <a:srgbClr val="003366"/>
              </a:buClr>
              <a:buSzPct val="155000"/>
              <a:buFont typeface="Arial" pitchFamily="34" charset="0"/>
              <a:buChar char="•"/>
              <a:defRPr/>
            </a:pPr>
            <a:r>
              <a:rPr lang="en-US" sz="2200" b="1" i="0" dirty="0" err="1"/>
              <a:t>CharacterConverter</a:t>
            </a:r>
            <a:endParaRPr lang="en-US" sz="2200" b="1" i="0" dirty="0"/>
          </a:p>
          <a:p>
            <a:pPr marL="342900" indent="-342900" eaLnBrk="0" hangingPunct="0">
              <a:lnSpc>
                <a:spcPct val="150000"/>
              </a:lnSpc>
              <a:spcBef>
                <a:spcPct val="20000"/>
              </a:spcBef>
              <a:buClr>
                <a:srgbClr val="003366"/>
              </a:buClr>
              <a:buSzPct val="155000"/>
              <a:buFont typeface="Arial" pitchFamily="34" charset="0"/>
              <a:buChar char="•"/>
              <a:defRPr/>
            </a:pPr>
            <a:r>
              <a:rPr lang="en-US" sz="2200" b="1" i="0" dirty="0" err="1"/>
              <a:t>DateTimeConverter</a:t>
            </a:r>
            <a:endParaRPr lang="en-US" sz="2200" b="1" i="0" dirty="0"/>
          </a:p>
          <a:p>
            <a:pPr marL="342900" indent="-342900" eaLnBrk="0" hangingPunct="0">
              <a:lnSpc>
                <a:spcPct val="150000"/>
              </a:lnSpc>
              <a:spcBef>
                <a:spcPct val="20000"/>
              </a:spcBef>
              <a:buClr>
                <a:srgbClr val="003366"/>
              </a:buClr>
              <a:buSzPct val="155000"/>
              <a:buFont typeface="Arial" pitchFamily="34" charset="0"/>
              <a:buChar char="•"/>
              <a:defRPr/>
            </a:pPr>
            <a:endParaRPr lang="en-US" sz="2200" b="1" i="0" dirty="0"/>
          </a:p>
        </p:txBody>
      </p:sp>
    </p:spTree>
    <p:extLst>
      <p:ext uri="{BB962C8B-B14F-4D97-AF65-F5344CB8AC3E}">
        <p14:creationId xmlns:p14="http://schemas.microsoft.com/office/powerpoint/2010/main" val="42231862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pPr>
              <a:defRPr/>
            </a:pPr>
            <a:r>
              <a:rPr lang="en-US" dirty="0" smtClean="0"/>
              <a:t>Apply request values</a:t>
            </a:r>
            <a:endParaRPr lang="en-US" dirty="0"/>
          </a:p>
        </p:txBody>
      </p:sp>
      <p:sp>
        <p:nvSpPr>
          <p:cNvPr id="4" name="Slide Number Placeholder 3"/>
          <p:cNvSpPr>
            <a:spLocks noGrp="1"/>
          </p:cNvSpPr>
          <p:nvPr>
            <p:ph type="sldNum" sz="quarter" idx="10"/>
          </p:nvPr>
        </p:nvSpPr>
        <p:spPr/>
        <p:txBody>
          <a:bodyPr/>
          <a:lstStyle/>
          <a:p>
            <a:pPr>
              <a:defRPr/>
            </a:pPr>
            <a:fld id="{0F20864E-167D-4330-8A1C-4BD913C472A0}" type="slidenum">
              <a:rPr lang="en-US" smtClean="0"/>
              <a:pPr>
                <a:defRPr/>
              </a:pPr>
              <a:t>50</a:t>
            </a:fld>
            <a:endParaRPr lang="en-US"/>
          </a:p>
        </p:txBody>
      </p:sp>
      <p:sp>
        <p:nvSpPr>
          <p:cNvPr id="5" name="Content Placeholder 2"/>
          <p:cNvSpPr txBox="1">
            <a:spLocks/>
          </p:cNvSpPr>
          <p:nvPr/>
        </p:nvSpPr>
        <p:spPr bwMode="auto">
          <a:xfrm>
            <a:off x="281354" y="996950"/>
            <a:ext cx="8481646" cy="5354638"/>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mn-lt"/>
              </a:rPr>
              <a:t>Purpose of this phase it to </a:t>
            </a:r>
            <a:r>
              <a:rPr lang="en-US" sz="2800" i="0" u="sng" kern="0" dirty="0">
                <a:latin typeface="+mn-lt"/>
              </a:rPr>
              <a:t>allow each </a:t>
            </a:r>
            <a:r>
              <a:rPr lang="en-US" sz="2800" i="0" u="sng" kern="0" dirty="0" err="1">
                <a:latin typeface="+mn-lt"/>
              </a:rPr>
              <a:t>UIComponent</a:t>
            </a:r>
            <a:r>
              <a:rPr lang="en-US" sz="2800" i="0" u="sng" kern="0" dirty="0">
                <a:latin typeface="+mn-lt"/>
              </a:rPr>
              <a:t> in the component tree to update itself with new information</a:t>
            </a:r>
            <a:r>
              <a:rPr lang="en-US" sz="2800" i="0" kern="0" dirty="0">
                <a:latin typeface="+mn-lt"/>
              </a:rPr>
              <a:t> from the request</a:t>
            </a:r>
          </a:p>
          <a:p>
            <a:pPr marL="342900" indent="-342900" algn="just" eaLnBrk="0" hangingPunct="0">
              <a:spcBef>
                <a:spcPct val="20000"/>
              </a:spcBef>
              <a:buClr>
                <a:srgbClr val="003366"/>
              </a:buClr>
              <a:buFont typeface="Wingdings" pitchFamily="2" charset="2"/>
              <a:buChar char="Ø"/>
              <a:defRPr/>
            </a:pPr>
            <a:r>
              <a:rPr lang="en-US" sz="2800" i="0" kern="0" dirty="0">
                <a:latin typeface="+mn-lt"/>
              </a:rPr>
              <a:t>If any </a:t>
            </a:r>
            <a:r>
              <a:rPr lang="en-US" sz="2800" b="1" i="0" kern="0" dirty="0">
                <a:solidFill>
                  <a:srgbClr val="003399"/>
                </a:solidFill>
                <a:latin typeface="+mn-lt"/>
              </a:rPr>
              <a:t>Converter</a:t>
            </a:r>
            <a:r>
              <a:rPr lang="en-US" sz="2800" i="0" kern="0" dirty="0">
                <a:latin typeface="+mn-lt"/>
              </a:rPr>
              <a:t> is associated with </a:t>
            </a:r>
            <a:r>
              <a:rPr lang="en-US" sz="2800" i="0" kern="0" dirty="0" err="1">
                <a:latin typeface="+mn-lt"/>
              </a:rPr>
              <a:t>UIComponent</a:t>
            </a:r>
            <a:r>
              <a:rPr lang="en-US" sz="2800" i="0" kern="0" dirty="0">
                <a:latin typeface="+mn-lt"/>
              </a:rPr>
              <a:t>, it will be invoked in this phase</a:t>
            </a:r>
          </a:p>
          <a:p>
            <a:pPr marL="342900" indent="-342900" algn="just" eaLnBrk="0" hangingPunct="0">
              <a:spcBef>
                <a:spcPct val="20000"/>
              </a:spcBef>
              <a:buClr>
                <a:srgbClr val="003366"/>
              </a:buClr>
              <a:buFont typeface="Wingdings" pitchFamily="2" charset="2"/>
              <a:buChar char="Ø"/>
              <a:defRPr/>
            </a:pPr>
            <a:r>
              <a:rPr lang="en-US" sz="2800" i="0" kern="0" dirty="0">
                <a:latin typeface="+mn-lt"/>
              </a:rPr>
              <a:t>At the end of this phase, all </a:t>
            </a:r>
            <a:r>
              <a:rPr lang="en-US" sz="2800" b="1" i="0" kern="0" dirty="0">
                <a:solidFill>
                  <a:srgbClr val="003399"/>
                </a:solidFill>
                <a:latin typeface="+mn-lt"/>
              </a:rPr>
              <a:t>UI components will be updated with any new value from the request and with all conversions</a:t>
            </a:r>
            <a:r>
              <a:rPr lang="en-US" sz="2800" i="0" kern="0" dirty="0">
                <a:latin typeface="+mn-lt"/>
              </a:rPr>
              <a:t> (if any)</a:t>
            </a:r>
          </a:p>
          <a:p>
            <a:pPr marL="342900" indent="-342900" algn="just" eaLnBrk="0" hangingPunct="0">
              <a:spcBef>
                <a:spcPct val="20000"/>
              </a:spcBef>
              <a:buClr>
                <a:srgbClr val="003366"/>
              </a:buClr>
              <a:buFont typeface="Wingdings" pitchFamily="2" charset="2"/>
              <a:buChar char="Ø"/>
              <a:defRPr/>
            </a:pPr>
            <a:r>
              <a:rPr lang="en-US" sz="2800" i="0" kern="0" dirty="0">
                <a:latin typeface="+mn-lt"/>
              </a:rPr>
              <a:t>If any conversion results in error, message will be queued in Message Queue and ultimately results in skipping all the other phases and going directly to rendering response phase</a:t>
            </a:r>
          </a:p>
        </p:txBody>
      </p:sp>
    </p:spTree>
    <p:extLst>
      <p:ext uri="{BB962C8B-B14F-4D97-AF65-F5344CB8AC3E}">
        <p14:creationId xmlns:p14="http://schemas.microsoft.com/office/powerpoint/2010/main" val="706318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pPr>
              <a:defRPr/>
            </a:pPr>
            <a:r>
              <a:rPr lang="en-US" dirty="0" smtClean="0"/>
              <a:t>Process Validations</a:t>
            </a:r>
            <a:endParaRPr lang="en-US" dirty="0"/>
          </a:p>
        </p:txBody>
      </p:sp>
      <p:sp>
        <p:nvSpPr>
          <p:cNvPr id="4" name="Slide Number Placeholder 3"/>
          <p:cNvSpPr>
            <a:spLocks noGrp="1"/>
          </p:cNvSpPr>
          <p:nvPr>
            <p:ph type="sldNum" sz="quarter" idx="10"/>
          </p:nvPr>
        </p:nvSpPr>
        <p:spPr/>
        <p:txBody>
          <a:bodyPr/>
          <a:lstStyle/>
          <a:p>
            <a:pPr>
              <a:defRPr/>
            </a:pPr>
            <a:fld id="{6ED16285-5CF2-477F-AD39-7FD933821866}" type="slidenum">
              <a:rPr lang="en-US" smtClean="0"/>
              <a:pPr>
                <a:defRPr/>
              </a:pPr>
              <a:t>51</a:t>
            </a:fld>
            <a:endParaRPr lang="en-US"/>
          </a:p>
        </p:txBody>
      </p:sp>
      <p:sp>
        <p:nvSpPr>
          <p:cNvPr id="5" name="Content Placeholder 2"/>
          <p:cNvSpPr txBox="1">
            <a:spLocks/>
          </p:cNvSpPr>
          <p:nvPr/>
        </p:nvSpPr>
        <p:spPr bwMode="auto">
          <a:xfrm>
            <a:off x="281354" y="1089025"/>
            <a:ext cx="8229600" cy="5145088"/>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mn-lt"/>
              </a:rPr>
              <a:t>The purpose of this phase is to </a:t>
            </a:r>
            <a:r>
              <a:rPr lang="en-US" sz="2800" i="0" u="sng" kern="0" dirty="0">
                <a:latin typeface="+mn-lt"/>
              </a:rPr>
              <a:t>give each  UI Component opportunity to validate its state</a:t>
            </a:r>
          </a:p>
          <a:p>
            <a:pPr marL="342900" indent="-342900" algn="just" eaLnBrk="0" hangingPunct="0">
              <a:spcBef>
                <a:spcPct val="20000"/>
              </a:spcBef>
              <a:buClr>
                <a:srgbClr val="003366"/>
              </a:buClr>
              <a:buFont typeface="Wingdings" pitchFamily="2" charset="2"/>
              <a:buChar char="Ø"/>
              <a:defRPr/>
            </a:pPr>
            <a:r>
              <a:rPr lang="en-US" sz="2800" i="0" kern="0" dirty="0">
                <a:latin typeface="+mn-lt"/>
              </a:rPr>
              <a:t>At the end of this phase, all </a:t>
            </a:r>
            <a:r>
              <a:rPr lang="en-US" sz="2800" b="1" i="0" kern="0" dirty="0">
                <a:solidFill>
                  <a:srgbClr val="003399"/>
                </a:solidFill>
                <a:latin typeface="+mn-lt"/>
              </a:rPr>
              <a:t>UI components will be validated </a:t>
            </a:r>
            <a:r>
              <a:rPr lang="en-US" sz="2800" i="0" kern="0" dirty="0">
                <a:latin typeface="+mn-lt"/>
              </a:rPr>
              <a:t>against any registered validators</a:t>
            </a:r>
          </a:p>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If validation of one more UI Components fails, messages will be queued in Message Queue… this ultimately results in skipping all the other phases and going directly to rendering response phase</a:t>
            </a:r>
          </a:p>
          <a:p>
            <a:pPr marL="342900" indent="-342900" algn="just" eaLnBrk="0" hangingPunct="0">
              <a:spcBef>
                <a:spcPct val="20000"/>
              </a:spcBef>
              <a:buClr>
                <a:srgbClr val="003366"/>
              </a:buClr>
              <a:buFont typeface="Wingdings" pitchFamily="2" charset="2"/>
              <a:buChar char="Ø"/>
              <a:defRPr/>
            </a:pPr>
            <a:endParaRPr lang="en-US" sz="2800" i="0" kern="0" dirty="0">
              <a:latin typeface="+mn-lt"/>
            </a:endParaRPr>
          </a:p>
        </p:txBody>
      </p:sp>
    </p:spTree>
    <p:extLst>
      <p:ext uri="{BB962C8B-B14F-4D97-AF65-F5344CB8AC3E}">
        <p14:creationId xmlns:p14="http://schemas.microsoft.com/office/powerpoint/2010/main" val="372916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pPr>
              <a:defRPr/>
            </a:pPr>
            <a:r>
              <a:rPr lang="en-US" dirty="0" smtClean="0"/>
              <a:t>Update Model values</a:t>
            </a:r>
            <a:endParaRPr lang="en-US" dirty="0"/>
          </a:p>
        </p:txBody>
      </p:sp>
      <p:sp>
        <p:nvSpPr>
          <p:cNvPr id="4" name="Slide Number Placeholder 3"/>
          <p:cNvSpPr>
            <a:spLocks noGrp="1"/>
          </p:cNvSpPr>
          <p:nvPr>
            <p:ph type="sldNum" sz="quarter" idx="10"/>
          </p:nvPr>
        </p:nvSpPr>
        <p:spPr/>
        <p:txBody>
          <a:bodyPr/>
          <a:lstStyle/>
          <a:p>
            <a:pPr>
              <a:defRPr/>
            </a:pPr>
            <a:fld id="{CE3E070A-69D7-411F-B66D-DAF1D8577A17}" type="slidenum">
              <a:rPr lang="en-US" smtClean="0"/>
              <a:pPr>
                <a:defRPr/>
              </a:pPr>
              <a:t>52</a:t>
            </a:fld>
            <a:endParaRPr lang="en-US"/>
          </a:p>
        </p:txBody>
      </p:sp>
      <p:sp>
        <p:nvSpPr>
          <p:cNvPr id="5" name="Content Placeholder 2"/>
          <p:cNvSpPr txBox="1">
            <a:spLocks/>
          </p:cNvSpPr>
          <p:nvPr/>
        </p:nvSpPr>
        <p:spPr bwMode="auto">
          <a:xfrm>
            <a:off x="281354" y="1089025"/>
            <a:ext cx="8229600" cy="5145088"/>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mn-lt"/>
              </a:rPr>
              <a:t>Till this point in life cycle, the component tree has been restored, updated with new data from request, and successfully converted and validated</a:t>
            </a:r>
          </a:p>
          <a:p>
            <a:pPr marL="342900" indent="-342900" algn="just" eaLnBrk="0" hangingPunct="0">
              <a:spcBef>
                <a:spcPct val="20000"/>
              </a:spcBef>
              <a:buClr>
                <a:srgbClr val="003366"/>
              </a:buClr>
              <a:buFont typeface="Wingdings" pitchFamily="2" charset="2"/>
              <a:buChar char="Ø"/>
              <a:defRPr/>
            </a:pPr>
            <a:r>
              <a:rPr lang="en-US" sz="2800" i="0" kern="0" dirty="0">
                <a:latin typeface="+mn-lt"/>
              </a:rPr>
              <a:t>The purpose of this phase is </a:t>
            </a:r>
            <a:r>
              <a:rPr lang="en-US" sz="2800" i="0" u="sng" kern="0" dirty="0">
                <a:latin typeface="+mn-lt"/>
              </a:rPr>
              <a:t>to update each UI component’s data mode</a:t>
            </a:r>
            <a:r>
              <a:rPr lang="en-US" sz="2800" i="0" kern="0" dirty="0">
                <a:latin typeface="+mn-lt"/>
              </a:rPr>
              <a:t>l i.e. managed bean values</a:t>
            </a:r>
          </a:p>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In case this updating fails for one more components, messages may be queued in </a:t>
            </a:r>
            <a:r>
              <a:rPr lang="en-US" sz="2800" i="0" kern="0" dirty="0" err="1">
                <a:latin typeface="Arial" charset="0"/>
              </a:rPr>
              <a:t>FacesContext</a:t>
            </a:r>
            <a:endParaRPr lang="en-US" sz="2800" i="0" kern="0" dirty="0">
              <a:latin typeface="Arial" charset="0"/>
            </a:endParaRPr>
          </a:p>
          <a:p>
            <a:pPr marL="342900" indent="-342900" algn="just" eaLnBrk="0" hangingPunct="0">
              <a:spcBef>
                <a:spcPct val="20000"/>
              </a:spcBef>
              <a:buClr>
                <a:srgbClr val="003366"/>
              </a:buClr>
              <a:buFont typeface="Wingdings" pitchFamily="2" charset="2"/>
              <a:buChar char="Ø"/>
              <a:defRPr/>
            </a:pPr>
            <a:r>
              <a:rPr lang="en-US" sz="2800" i="0" kern="0" dirty="0">
                <a:latin typeface="+mn-lt"/>
              </a:rPr>
              <a:t>At the end of this phase, </a:t>
            </a:r>
            <a:r>
              <a:rPr lang="en-US" sz="2800" b="1" i="0" kern="0" dirty="0">
                <a:solidFill>
                  <a:srgbClr val="003399"/>
                </a:solidFill>
                <a:latin typeface="+mn-lt"/>
              </a:rPr>
              <a:t>all components’ model values will be properly updated</a:t>
            </a:r>
          </a:p>
        </p:txBody>
      </p:sp>
    </p:spTree>
    <p:extLst>
      <p:ext uri="{BB962C8B-B14F-4D97-AF65-F5344CB8AC3E}">
        <p14:creationId xmlns:p14="http://schemas.microsoft.com/office/powerpoint/2010/main" val="1370896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pPr>
              <a:defRPr/>
            </a:pPr>
            <a:r>
              <a:rPr lang="en-US" dirty="0" smtClean="0"/>
              <a:t>Invoke Application</a:t>
            </a:r>
            <a:endParaRPr lang="en-US" dirty="0"/>
          </a:p>
        </p:txBody>
      </p:sp>
      <p:sp>
        <p:nvSpPr>
          <p:cNvPr id="4" name="Slide Number Placeholder 3"/>
          <p:cNvSpPr>
            <a:spLocks noGrp="1"/>
          </p:cNvSpPr>
          <p:nvPr>
            <p:ph type="sldNum" sz="quarter" idx="10"/>
          </p:nvPr>
        </p:nvSpPr>
        <p:spPr/>
        <p:txBody>
          <a:bodyPr/>
          <a:lstStyle/>
          <a:p>
            <a:pPr>
              <a:defRPr/>
            </a:pPr>
            <a:fld id="{A8DB2BB5-E375-47D0-AE66-EB945F6BBEDE}" type="slidenum">
              <a:rPr lang="en-US" smtClean="0"/>
              <a:pPr>
                <a:defRPr/>
              </a:pPr>
              <a:t>53</a:t>
            </a:fld>
            <a:endParaRPr lang="en-US"/>
          </a:p>
        </p:txBody>
      </p:sp>
      <p:sp>
        <p:nvSpPr>
          <p:cNvPr id="5" name="Content Placeholder 2"/>
          <p:cNvSpPr txBox="1">
            <a:spLocks/>
          </p:cNvSpPr>
          <p:nvPr/>
        </p:nvSpPr>
        <p:spPr bwMode="auto">
          <a:xfrm>
            <a:off x="281354" y="1089025"/>
            <a:ext cx="8229600" cy="5145088"/>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mn-lt"/>
              </a:rPr>
              <a:t>The purpose of this phase is, </a:t>
            </a:r>
            <a:r>
              <a:rPr lang="en-US" sz="2800" b="1" i="0" kern="0" dirty="0">
                <a:solidFill>
                  <a:srgbClr val="003399"/>
                </a:solidFill>
                <a:latin typeface="+mn-lt"/>
              </a:rPr>
              <a:t>to process any </a:t>
            </a:r>
            <a:r>
              <a:rPr lang="en-US" sz="2800" b="1" i="0" kern="0" dirty="0" err="1">
                <a:solidFill>
                  <a:srgbClr val="003399"/>
                </a:solidFill>
                <a:latin typeface="+mn-lt"/>
              </a:rPr>
              <a:t>ActionEvents</a:t>
            </a:r>
            <a:r>
              <a:rPr lang="en-US" sz="2800" b="1" i="0" kern="0" dirty="0">
                <a:solidFill>
                  <a:srgbClr val="003399"/>
                </a:solidFill>
                <a:latin typeface="+mn-lt"/>
              </a:rPr>
              <a:t> that have been previously queued</a:t>
            </a:r>
          </a:p>
        </p:txBody>
      </p:sp>
    </p:spTree>
    <p:extLst>
      <p:ext uri="{BB962C8B-B14F-4D97-AF65-F5344CB8AC3E}">
        <p14:creationId xmlns:p14="http://schemas.microsoft.com/office/powerpoint/2010/main" val="439611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pPr>
              <a:defRPr/>
            </a:pPr>
            <a:r>
              <a:rPr lang="en-US" dirty="0" smtClean="0"/>
              <a:t>Render Response</a:t>
            </a:r>
            <a:endParaRPr lang="en-US" dirty="0"/>
          </a:p>
        </p:txBody>
      </p:sp>
      <p:sp>
        <p:nvSpPr>
          <p:cNvPr id="4" name="Slide Number Placeholder 3"/>
          <p:cNvSpPr>
            <a:spLocks noGrp="1"/>
          </p:cNvSpPr>
          <p:nvPr>
            <p:ph type="sldNum" sz="quarter" idx="10"/>
          </p:nvPr>
        </p:nvSpPr>
        <p:spPr/>
        <p:txBody>
          <a:bodyPr/>
          <a:lstStyle/>
          <a:p>
            <a:pPr>
              <a:defRPr/>
            </a:pPr>
            <a:fld id="{B6947911-E8EE-4407-9FE6-631F8F74B18D}" type="slidenum">
              <a:rPr lang="en-US" smtClean="0"/>
              <a:pPr>
                <a:defRPr/>
              </a:pPr>
              <a:t>54</a:t>
            </a:fld>
            <a:endParaRPr lang="en-US"/>
          </a:p>
        </p:txBody>
      </p:sp>
      <p:sp>
        <p:nvSpPr>
          <p:cNvPr id="5" name="Content Placeholder 2"/>
          <p:cNvSpPr txBox="1">
            <a:spLocks/>
          </p:cNvSpPr>
          <p:nvPr/>
        </p:nvSpPr>
        <p:spPr bwMode="auto">
          <a:xfrm>
            <a:off x="281354" y="1089025"/>
            <a:ext cx="8229600" cy="5145088"/>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mn-lt"/>
              </a:rPr>
              <a:t>The purpose of this phase is, </a:t>
            </a:r>
            <a:r>
              <a:rPr lang="en-US" sz="2800" b="1" i="0" kern="0" dirty="0">
                <a:solidFill>
                  <a:srgbClr val="003399"/>
                </a:solidFill>
                <a:latin typeface="+mn-lt"/>
              </a:rPr>
              <a:t>to render the current state of the component tree and prepare a response to the current request</a:t>
            </a:r>
          </a:p>
          <a:p>
            <a:pPr marL="342900" indent="-342900" algn="just" eaLnBrk="0" hangingPunct="0">
              <a:spcBef>
                <a:spcPct val="20000"/>
              </a:spcBef>
              <a:buClr>
                <a:srgbClr val="003366"/>
              </a:buClr>
              <a:buFont typeface="Wingdings" pitchFamily="2" charset="2"/>
              <a:buChar char="Ø"/>
              <a:defRPr/>
            </a:pPr>
            <a:r>
              <a:rPr lang="en-US" sz="2800" i="0" kern="0" dirty="0">
                <a:latin typeface="+mn-lt"/>
              </a:rPr>
              <a:t>All queued messages, if any, will be rendered in this phase</a:t>
            </a:r>
          </a:p>
        </p:txBody>
      </p:sp>
    </p:spTree>
    <p:extLst>
      <p:ext uri="{BB962C8B-B14F-4D97-AF65-F5344CB8AC3E}">
        <p14:creationId xmlns:p14="http://schemas.microsoft.com/office/powerpoint/2010/main" val="1560142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normAutofit fontScale="90000"/>
          </a:bodyPr>
          <a:lstStyle/>
          <a:p>
            <a:pPr>
              <a:defRPr/>
            </a:pPr>
            <a:r>
              <a:rPr lang="en-US" dirty="0" smtClean="0"/>
              <a:t>Session Tracking in JSF (Self Study)</a:t>
            </a:r>
            <a:endParaRPr lang="en-US" dirty="0"/>
          </a:p>
        </p:txBody>
      </p:sp>
      <p:sp>
        <p:nvSpPr>
          <p:cNvPr id="4" name="Slide Number Placeholder 3"/>
          <p:cNvSpPr>
            <a:spLocks noGrp="1"/>
          </p:cNvSpPr>
          <p:nvPr>
            <p:ph type="sldNum" sz="quarter" idx="10"/>
          </p:nvPr>
        </p:nvSpPr>
        <p:spPr/>
        <p:txBody>
          <a:bodyPr/>
          <a:lstStyle/>
          <a:p>
            <a:pPr>
              <a:defRPr/>
            </a:pPr>
            <a:fld id="{1E9B859C-F217-4E42-9F73-051E30E60335}" type="slidenum">
              <a:rPr lang="en-US" smtClean="0"/>
              <a:pPr>
                <a:defRPr/>
              </a:pPr>
              <a:t>55</a:t>
            </a:fld>
            <a:endParaRPr lang="en-US"/>
          </a:p>
        </p:txBody>
      </p:sp>
      <p:sp>
        <p:nvSpPr>
          <p:cNvPr id="5" name="Content Placeholder 2"/>
          <p:cNvSpPr txBox="1">
            <a:spLocks/>
          </p:cNvSpPr>
          <p:nvPr/>
        </p:nvSpPr>
        <p:spPr bwMode="auto">
          <a:xfrm>
            <a:off x="281354" y="1089025"/>
            <a:ext cx="8229600" cy="5145088"/>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mn-lt"/>
              </a:rPr>
              <a:t>Session tracking is one of the important feature of any Enterprise Application</a:t>
            </a:r>
          </a:p>
          <a:p>
            <a:pPr marL="342900" indent="-342900" algn="just" eaLnBrk="0" hangingPunct="0">
              <a:spcBef>
                <a:spcPct val="20000"/>
              </a:spcBef>
              <a:buClr>
                <a:srgbClr val="003366"/>
              </a:buClr>
              <a:defRPr/>
            </a:pPr>
            <a:endParaRPr lang="en-US" sz="2800" i="0" kern="0" dirty="0">
              <a:latin typeface="+mn-lt"/>
            </a:endParaRPr>
          </a:p>
          <a:p>
            <a:pPr marL="342900" indent="-342900" algn="just" eaLnBrk="0" hangingPunct="0">
              <a:spcBef>
                <a:spcPct val="20000"/>
              </a:spcBef>
              <a:buClr>
                <a:srgbClr val="003366"/>
              </a:buClr>
              <a:buFont typeface="Wingdings" pitchFamily="2" charset="2"/>
              <a:buChar char="Ø"/>
              <a:defRPr/>
            </a:pPr>
            <a:r>
              <a:rPr lang="en-US" sz="2800" i="0" kern="0" dirty="0">
                <a:latin typeface="+mn-lt"/>
              </a:rPr>
              <a:t>For more details, Refer to Assignment-7 in the lab guide and the integrated assignment</a:t>
            </a:r>
          </a:p>
        </p:txBody>
      </p:sp>
    </p:spTree>
    <p:extLst>
      <p:ext uri="{BB962C8B-B14F-4D97-AF65-F5344CB8AC3E}">
        <p14:creationId xmlns:p14="http://schemas.microsoft.com/office/powerpoint/2010/main" val="3626049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Reference Material</a:t>
            </a:r>
            <a:endParaRPr lang="en-US" dirty="0"/>
          </a:p>
        </p:txBody>
      </p:sp>
      <p:sp>
        <p:nvSpPr>
          <p:cNvPr id="64515" name="Content Placeholder 2"/>
          <p:cNvSpPr>
            <a:spLocks noGrp="1"/>
          </p:cNvSpPr>
          <p:nvPr>
            <p:ph idx="1"/>
          </p:nvPr>
        </p:nvSpPr>
        <p:spPr/>
        <p:txBody>
          <a:bodyPr/>
          <a:lstStyle/>
          <a:p>
            <a:pPr eaLnBrk="1" hangingPunct="1"/>
            <a:r>
              <a:rPr lang="en-US" smtClean="0"/>
              <a:t>For more information about the topics covered today, refer the supplementary material given in the following link:</a:t>
            </a:r>
          </a:p>
          <a:p>
            <a:pPr eaLnBrk="1" hangingPunct="1"/>
            <a:endParaRPr lang="en-US" smtClean="0"/>
          </a:p>
          <a:p>
            <a:pPr lvl="3" eaLnBrk="1" hangingPunct="1">
              <a:buFont typeface="Arial" pitchFamily="34" charset="0"/>
              <a:buNone/>
            </a:pPr>
            <a:r>
              <a:rPr lang="en-US" sz="2800" u="sng" smtClean="0">
                <a:hlinkClick r:id="rId2"/>
              </a:rPr>
              <a:t>http://myshec123505d/EBook</a:t>
            </a:r>
            <a:endParaRPr lang="en-US" smtClean="0"/>
          </a:p>
        </p:txBody>
      </p:sp>
      <p:sp>
        <p:nvSpPr>
          <p:cNvPr id="4" name="Slide Number Placeholder 3"/>
          <p:cNvSpPr>
            <a:spLocks noGrp="1"/>
          </p:cNvSpPr>
          <p:nvPr>
            <p:ph type="sldNum" sz="quarter" idx="10"/>
          </p:nvPr>
        </p:nvSpPr>
        <p:spPr/>
        <p:txBody>
          <a:bodyPr/>
          <a:lstStyle/>
          <a:p>
            <a:pPr>
              <a:defRPr/>
            </a:pPr>
            <a:fld id="{8D8A07EC-D812-476E-B4EE-BD563B1DABDD}" type="slidenum">
              <a:rPr lang="en-US" smtClean="0"/>
              <a:pPr>
                <a:defRPr/>
              </a:pPr>
              <a:t>56</a:t>
            </a:fld>
            <a:endParaRPr lang="en-US"/>
          </a:p>
        </p:txBody>
      </p:sp>
    </p:spTree>
    <p:extLst>
      <p:ext uri="{BB962C8B-B14F-4D97-AF65-F5344CB8AC3E}">
        <p14:creationId xmlns:p14="http://schemas.microsoft.com/office/powerpoint/2010/main" val="14830484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pPr>
              <a:defRPr/>
            </a:pPr>
            <a:r>
              <a:rPr lang="en-US" dirty="0" smtClean="0"/>
              <a:t>Summary</a:t>
            </a:r>
            <a:endParaRPr lang="en-US" dirty="0"/>
          </a:p>
        </p:txBody>
      </p:sp>
      <p:sp>
        <p:nvSpPr>
          <p:cNvPr id="4" name="Slide Number Placeholder 3"/>
          <p:cNvSpPr>
            <a:spLocks noGrp="1"/>
          </p:cNvSpPr>
          <p:nvPr>
            <p:ph type="sldNum" sz="quarter" idx="10"/>
          </p:nvPr>
        </p:nvSpPr>
        <p:spPr/>
        <p:txBody>
          <a:bodyPr/>
          <a:lstStyle/>
          <a:p>
            <a:pPr>
              <a:defRPr/>
            </a:pPr>
            <a:fld id="{92290715-EA7C-4ABC-9B59-1AB158073D2B}" type="slidenum">
              <a:rPr lang="en-US" smtClean="0"/>
              <a:pPr>
                <a:defRPr/>
              </a:pPr>
              <a:t>57</a:t>
            </a:fld>
            <a:endParaRPr lang="en-US"/>
          </a:p>
        </p:txBody>
      </p:sp>
      <p:sp>
        <p:nvSpPr>
          <p:cNvPr id="5" name="Content Placeholder 2"/>
          <p:cNvSpPr txBox="1">
            <a:spLocks/>
          </p:cNvSpPr>
          <p:nvPr/>
        </p:nvSpPr>
        <p:spPr bwMode="auto">
          <a:xfrm>
            <a:off x="0" y="1100139"/>
            <a:ext cx="8886092" cy="5284787"/>
          </a:xfrm>
          <a:prstGeom prst="rect">
            <a:avLst/>
          </a:prstGeom>
          <a:noFill/>
          <a:ln w="9525">
            <a:noFill/>
            <a:miter lim="800000"/>
            <a:headEnd/>
            <a:tailEnd/>
          </a:ln>
        </p:spPr>
        <p:txBody>
          <a:bodyPr/>
          <a:lstStyle/>
          <a:p>
            <a:pPr marL="342900" indent="-342900" algn="just">
              <a:spcBef>
                <a:spcPct val="20000"/>
              </a:spcBef>
              <a:buClr>
                <a:srgbClr val="003366"/>
              </a:buClr>
              <a:buFont typeface="Wingdings" pitchFamily="2" charset="2"/>
              <a:buChar char="Ø"/>
              <a:defRPr/>
            </a:pPr>
            <a:r>
              <a:rPr lang="en-US" sz="2800" i="0" kern="0" dirty="0">
                <a:latin typeface="+mn-lt"/>
              </a:rPr>
              <a:t>&lt;h:dataTable &gt; tag for formatting tables, while iterating the data</a:t>
            </a:r>
          </a:p>
          <a:p>
            <a:pPr marL="342900" indent="-342900" algn="just">
              <a:spcBef>
                <a:spcPct val="20000"/>
              </a:spcBef>
              <a:buClr>
                <a:srgbClr val="003366"/>
              </a:buClr>
              <a:buFont typeface="Wingdings" pitchFamily="2" charset="2"/>
              <a:buChar char="Ø"/>
              <a:defRPr/>
            </a:pPr>
            <a:r>
              <a:rPr lang="en-US" sz="2800" i="0" kern="0" dirty="0">
                <a:latin typeface="+mn-lt"/>
              </a:rPr>
              <a:t>Iterates over the </a:t>
            </a:r>
            <a:r>
              <a:rPr lang="en-US" sz="2800" b="1" i="0" kern="0" dirty="0">
                <a:solidFill>
                  <a:srgbClr val="003399"/>
                </a:solidFill>
                <a:latin typeface="+mn-lt"/>
              </a:rPr>
              <a:t>data</a:t>
            </a:r>
            <a:r>
              <a:rPr lang="en-US" sz="2800" i="0" kern="0" dirty="0">
                <a:latin typeface="+mn-lt"/>
              </a:rPr>
              <a:t>, which is </a:t>
            </a:r>
            <a:r>
              <a:rPr lang="en-US" sz="2800" b="1" i="0" kern="0" dirty="0">
                <a:solidFill>
                  <a:srgbClr val="003399"/>
                </a:solidFill>
                <a:latin typeface="+mn-lt"/>
              </a:rPr>
              <a:t>collection</a:t>
            </a:r>
            <a:r>
              <a:rPr lang="en-US" sz="2800" i="0" kern="0" dirty="0">
                <a:latin typeface="+mn-lt"/>
              </a:rPr>
              <a:t> or </a:t>
            </a:r>
            <a:r>
              <a:rPr lang="en-US" sz="2800" b="1" i="0" kern="0" dirty="0">
                <a:solidFill>
                  <a:srgbClr val="003399"/>
                </a:solidFill>
                <a:latin typeface="+mn-lt"/>
              </a:rPr>
              <a:t>array of values</a:t>
            </a:r>
          </a:p>
          <a:p>
            <a:pPr marL="342900" indent="-342900" algn="just">
              <a:spcBef>
                <a:spcPct val="20000"/>
              </a:spcBef>
              <a:buClr>
                <a:srgbClr val="003366"/>
              </a:buClr>
              <a:buFont typeface="Wingdings" pitchFamily="2" charset="2"/>
              <a:buChar char="Ø"/>
              <a:defRPr/>
            </a:pPr>
            <a:r>
              <a:rPr lang="en-US" sz="2800" i="0" kern="0" dirty="0">
                <a:latin typeface="+mn-lt"/>
              </a:rPr>
              <a:t>Typically this data is coming from a managed bean</a:t>
            </a:r>
          </a:p>
          <a:p>
            <a:pPr marL="342900" indent="-342900" algn="just">
              <a:spcBef>
                <a:spcPct val="20000"/>
              </a:spcBef>
              <a:buClr>
                <a:srgbClr val="003366"/>
              </a:buClr>
              <a:buFont typeface="Wingdings" pitchFamily="2" charset="2"/>
              <a:buChar char="Ø"/>
              <a:defRPr/>
            </a:pPr>
            <a:r>
              <a:rPr lang="en-US" sz="2800" i="0" kern="0" dirty="0">
                <a:latin typeface="+mn-lt"/>
              </a:rPr>
              <a:t>Main attributes:</a:t>
            </a:r>
          </a:p>
          <a:p>
            <a:pPr marL="742950" lvl="1" indent="-285750" algn="just">
              <a:spcBef>
                <a:spcPct val="20000"/>
              </a:spcBef>
              <a:buClr>
                <a:srgbClr val="003366"/>
              </a:buClr>
              <a:buFont typeface="Wingdings" pitchFamily="2" charset="2"/>
              <a:buChar char="§"/>
              <a:defRPr/>
            </a:pPr>
            <a:r>
              <a:rPr lang="en-US" sz="2400" b="1" i="0" dirty="0">
                <a:solidFill>
                  <a:srgbClr val="003399"/>
                </a:solidFill>
                <a:latin typeface="+mn-lt"/>
              </a:rPr>
              <a:t>value</a:t>
            </a:r>
            <a:r>
              <a:rPr lang="en-US" sz="2400" i="0" dirty="0">
                <a:latin typeface="+mn-lt"/>
              </a:rPr>
              <a:t>: Binding to the data happens through this</a:t>
            </a:r>
          </a:p>
          <a:p>
            <a:pPr marL="742950" lvl="1" indent="-285750" algn="just">
              <a:spcBef>
                <a:spcPct val="20000"/>
              </a:spcBef>
              <a:buClr>
                <a:srgbClr val="003366"/>
              </a:buClr>
              <a:buFont typeface="Wingdings" pitchFamily="2" charset="2"/>
              <a:buChar char="§"/>
              <a:defRPr/>
            </a:pPr>
            <a:r>
              <a:rPr lang="en-US" sz="2400" b="1" i="0" dirty="0" err="1">
                <a:solidFill>
                  <a:srgbClr val="003399"/>
                </a:solidFill>
                <a:latin typeface="+mn-lt"/>
              </a:rPr>
              <a:t>var</a:t>
            </a:r>
            <a:r>
              <a:rPr lang="en-US" sz="2400" i="0" dirty="0">
                <a:latin typeface="+mn-lt"/>
              </a:rPr>
              <a:t>: implicitly declared variable to iterate over the data</a:t>
            </a:r>
          </a:p>
          <a:p>
            <a:pPr marL="342900" indent="-342900" algn="just">
              <a:spcBef>
                <a:spcPct val="20000"/>
              </a:spcBef>
              <a:buClr>
                <a:srgbClr val="003366"/>
              </a:buClr>
              <a:buFont typeface="Wingdings" pitchFamily="2" charset="2"/>
              <a:buChar char="Ø"/>
              <a:defRPr/>
            </a:pPr>
            <a:r>
              <a:rPr lang="en-US" sz="2800" i="0" kern="0" dirty="0">
                <a:latin typeface="+mn-lt"/>
              </a:rPr>
              <a:t>To represent column, use &lt;h:column&gt; tag</a:t>
            </a:r>
          </a:p>
          <a:p>
            <a:pPr marL="342900" indent="-342900" algn="just">
              <a:spcBef>
                <a:spcPct val="20000"/>
              </a:spcBef>
              <a:buClr>
                <a:srgbClr val="003366"/>
              </a:buClr>
              <a:buFont typeface="Wingdings" pitchFamily="2" charset="2"/>
              <a:buChar char="Ø"/>
              <a:defRPr/>
            </a:pPr>
            <a:r>
              <a:rPr lang="en-US" sz="2800" i="0" kern="0" dirty="0">
                <a:latin typeface="+mn-lt"/>
              </a:rPr>
              <a:t>To display the header and footer, use &lt;f:facet&gt; tag</a:t>
            </a:r>
          </a:p>
          <a:p>
            <a:pPr marL="342900" indent="-342900" algn="just">
              <a:spcBef>
                <a:spcPct val="20000"/>
              </a:spcBef>
              <a:buClr>
                <a:srgbClr val="003366"/>
              </a:buClr>
              <a:buFont typeface="Wingdings" pitchFamily="2" charset="2"/>
              <a:buChar char="Ø"/>
              <a:defRPr/>
            </a:pPr>
            <a:r>
              <a:rPr lang="en-US" sz="2800" i="0" kern="0" dirty="0">
                <a:latin typeface="+mn-lt"/>
              </a:rPr>
              <a:t>Any JSF UI Component can be placed in table cell</a:t>
            </a:r>
          </a:p>
        </p:txBody>
      </p:sp>
    </p:spTree>
    <p:extLst>
      <p:ext uri="{BB962C8B-B14F-4D97-AF65-F5344CB8AC3E}">
        <p14:creationId xmlns:p14="http://schemas.microsoft.com/office/powerpoint/2010/main" val="24670787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pPr>
              <a:defRPr/>
            </a:pPr>
            <a:r>
              <a:rPr lang="en-US" dirty="0" smtClean="0"/>
              <a:t>Summary continued…</a:t>
            </a:r>
            <a:endParaRPr lang="en-US" dirty="0"/>
          </a:p>
        </p:txBody>
      </p:sp>
      <p:sp>
        <p:nvSpPr>
          <p:cNvPr id="4" name="Slide Number Placeholder 3"/>
          <p:cNvSpPr>
            <a:spLocks noGrp="1"/>
          </p:cNvSpPr>
          <p:nvPr>
            <p:ph type="sldNum" sz="quarter" idx="10"/>
          </p:nvPr>
        </p:nvSpPr>
        <p:spPr/>
        <p:txBody>
          <a:bodyPr/>
          <a:lstStyle/>
          <a:p>
            <a:pPr>
              <a:defRPr/>
            </a:pPr>
            <a:fld id="{0A926EB7-A3BC-4E93-92E5-BC51A7719AC7}" type="slidenum">
              <a:rPr lang="en-US" smtClean="0"/>
              <a:pPr>
                <a:defRPr/>
              </a:pPr>
              <a:t>58</a:t>
            </a:fld>
            <a:endParaRPr lang="en-US"/>
          </a:p>
        </p:txBody>
      </p:sp>
      <p:sp>
        <p:nvSpPr>
          <p:cNvPr id="5" name="Content Placeholder 2"/>
          <p:cNvSpPr txBox="1">
            <a:spLocks/>
          </p:cNvSpPr>
          <p:nvPr/>
        </p:nvSpPr>
        <p:spPr bwMode="auto">
          <a:xfrm>
            <a:off x="304800" y="1282701"/>
            <a:ext cx="8229600" cy="4881563"/>
          </a:xfrm>
          <a:prstGeom prst="rect">
            <a:avLst/>
          </a:prstGeom>
          <a:noFill/>
          <a:ln w="9525">
            <a:noFill/>
            <a:miter lim="800000"/>
            <a:headEnd/>
            <a:tailEnd/>
          </a:ln>
        </p:spPr>
        <p:txBody>
          <a:bodyPr/>
          <a:lstStyle/>
          <a:p>
            <a:pPr marL="342900" indent="-342900" algn="just">
              <a:spcBef>
                <a:spcPct val="20000"/>
              </a:spcBef>
              <a:buClr>
                <a:srgbClr val="003366"/>
              </a:buClr>
              <a:buFont typeface="Wingdings" pitchFamily="2" charset="2"/>
              <a:buChar char="Ø"/>
              <a:defRPr/>
            </a:pPr>
            <a:r>
              <a:rPr lang="en-US" sz="2800" i="0" kern="0" dirty="0">
                <a:latin typeface="+mn-lt"/>
              </a:rPr>
              <a:t>Conversion model provides conversion between data types with no or minimal code using standard converters</a:t>
            </a:r>
          </a:p>
          <a:p>
            <a:pPr marL="342900" indent="-342900" algn="just">
              <a:spcBef>
                <a:spcPct val="20000"/>
              </a:spcBef>
              <a:buClr>
                <a:srgbClr val="003366"/>
              </a:buClr>
              <a:buFont typeface="Wingdings" pitchFamily="2" charset="2"/>
              <a:buChar char="Ø"/>
              <a:defRPr/>
            </a:pPr>
            <a:endParaRPr lang="en-US" sz="2800" i="0" kern="0" dirty="0">
              <a:latin typeface="Arial" charset="0"/>
            </a:endParaRPr>
          </a:p>
          <a:p>
            <a:pPr marL="342900" indent="-342900" algn="just">
              <a:spcBef>
                <a:spcPct val="20000"/>
              </a:spcBef>
              <a:buClr>
                <a:srgbClr val="003366"/>
              </a:buClr>
              <a:buFont typeface="Wingdings" pitchFamily="2" charset="2"/>
              <a:buChar char="Ø"/>
              <a:defRPr/>
            </a:pPr>
            <a:r>
              <a:rPr lang="en-US" sz="2800" i="0" kern="0" dirty="0">
                <a:latin typeface="Arial" charset="0"/>
              </a:rPr>
              <a:t>Multi-lingual support is possible using i18n and adding resource properties files to the web application</a:t>
            </a:r>
          </a:p>
          <a:p>
            <a:pPr marL="342900" indent="-342900" algn="just">
              <a:spcBef>
                <a:spcPct val="20000"/>
              </a:spcBef>
              <a:buClr>
                <a:srgbClr val="003366"/>
              </a:buClr>
              <a:buFont typeface="Wingdings" pitchFamily="2" charset="2"/>
              <a:buChar char="Ø"/>
              <a:defRPr/>
            </a:pPr>
            <a:endParaRPr lang="en-US" sz="2800" i="0" kern="0" dirty="0">
              <a:latin typeface="+mn-lt"/>
            </a:endParaRPr>
          </a:p>
          <a:p>
            <a:pPr marL="342900" indent="-342900" algn="just">
              <a:spcBef>
                <a:spcPct val="20000"/>
              </a:spcBef>
              <a:buClr>
                <a:srgbClr val="003366"/>
              </a:buClr>
              <a:buFont typeface="Wingdings" pitchFamily="2" charset="2"/>
              <a:buChar char="Ø"/>
              <a:defRPr/>
            </a:pPr>
            <a:r>
              <a:rPr lang="en-US" sz="2800" i="0" kern="0" dirty="0">
                <a:latin typeface="+mn-lt"/>
              </a:rPr>
              <a:t>JSF Request-Processing Lifecycle phases which any JSF request has to go through</a:t>
            </a:r>
          </a:p>
        </p:txBody>
      </p:sp>
    </p:spTree>
    <p:extLst>
      <p:ext uri="{BB962C8B-B14F-4D97-AF65-F5344CB8AC3E}">
        <p14:creationId xmlns:p14="http://schemas.microsoft.com/office/powerpoint/2010/main" val="16064139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D1824B35-3161-4123-AC69-E9DEF1046BFF}" type="slidenum">
              <a:rPr lang="en-US"/>
              <a:pPr>
                <a:defRPr/>
              </a:pPr>
              <a:t>59</a:t>
            </a:fld>
            <a:endParaRPr lang="en-US"/>
          </a:p>
        </p:txBody>
      </p:sp>
      <p:sp>
        <p:nvSpPr>
          <p:cNvPr id="67587" name="Rectangle 2"/>
          <p:cNvSpPr>
            <a:spLocks noChangeArrowheads="1"/>
          </p:cNvSpPr>
          <p:nvPr/>
        </p:nvSpPr>
        <p:spPr bwMode="auto">
          <a:xfrm>
            <a:off x="3235569" y="3594100"/>
            <a:ext cx="386275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003366"/>
              </a:buClr>
              <a:buFont typeface="Wingdings" pitchFamily="2" charset="2"/>
              <a:buNone/>
            </a:pPr>
            <a:r>
              <a:rPr lang="en-US" sz="3200" i="0">
                <a:solidFill>
                  <a:srgbClr val="777777"/>
                </a:solidFill>
              </a:rPr>
              <a:t>Thank You</a:t>
            </a:r>
          </a:p>
        </p:txBody>
      </p:sp>
      <p:sp>
        <p:nvSpPr>
          <p:cNvPr id="67588" name="Line 3"/>
          <p:cNvSpPr>
            <a:spLocks noChangeShapeType="1"/>
          </p:cNvSpPr>
          <p:nvPr/>
        </p:nvSpPr>
        <p:spPr bwMode="auto">
          <a:xfrm>
            <a:off x="3270738" y="4876800"/>
            <a:ext cx="4800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89" name="Rectangle 4"/>
          <p:cNvSpPr>
            <a:spLocks noChangeArrowheads="1"/>
          </p:cNvSpPr>
          <p:nvPr/>
        </p:nvSpPr>
        <p:spPr bwMode="auto">
          <a:xfrm>
            <a:off x="3270738" y="5029200"/>
            <a:ext cx="480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lstStyle/>
          <a:p>
            <a:r>
              <a:rPr lang="en-GB" sz="800" i="0">
                <a:solidFill>
                  <a:srgbClr val="000000"/>
                </a:solidFill>
                <a:cs typeface="Arial" pitchFamily="34" charset="0"/>
              </a:rPr>
              <a:t>“The contents of this document are proprietary and confidential to Infosys Technologies Ltd. and may not be disclosed in whole or in part at any time, to any third party without the prior written consent of </a:t>
            </a:r>
            <a:br>
              <a:rPr lang="en-GB" sz="800" i="0">
                <a:solidFill>
                  <a:srgbClr val="000000"/>
                </a:solidFill>
                <a:cs typeface="Arial" pitchFamily="34" charset="0"/>
              </a:rPr>
            </a:br>
            <a:r>
              <a:rPr lang="en-GB" sz="800" i="0">
                <a:solidFill>
                  <a:srgbClr val="000000"/>
                </a:solidFill>
                <a:cs typeface="Arial" pitchFamily="34" charset="0"/>
              </a:rPr>
              <a:t>Infosys Technologies Ltd.”</a:t>
            </a:r>
          </a:p>
          <a:p>
            <a:endParaRPr lang="en-US" sz="600" i="0">
              <a:solidFill>
                <a:srgbClr val="000000"/>
              </a:solidFill>
              <a:latin typeface="Times New Roman" pitchFamily="18" charset="0"/>
            </a:endParaRPr>
          </a:p>
          <a:p>
            <a:pPr eaLnBrk="0" hangingPunct="0"/>
            <a:r>
              <a:rPr lang="en-GB" sz="800" i="0">
                <a:solidFill>
                  <a:srgbClr val="000000"/>
                </a:solidFill>
                <a:cs typeface="Arial" pitchFamily="34"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i="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43735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
            <a:ext cx="9144000" cy="716280"/>
          </a:xfrm>
          <a:solidFill>
            <a:schemeClr val="accent4">
              <a:lumMod val="20000"/>
              <a:lumOff val="80000"/>
            </a:schemeClr>
          </a:solidFill>
        </p:spPr>
        <p:txBody>
          <a:bodyPr>
            <a:normAutofit fontScale="90000"/>
          </a:bodyPr>
          <a:lstStyle/>
          <a:p>
            <a:pPr>
              <a:defRPr/>
            </a:pPr>
            <a:r>
              <a:rPr lang="en-US" dirty="0" smtClean="0"/>
              <a:t>Registering Standard Converters</a:t>
            </a:r>
            <a:endParaRPr lang="en-US" dirty="0"/>
          </a:p>
        </p:txBody>
      </p:sp>
      <p:sp>
        <p:nvSpPr>
          <p:cNvPr id="13315" name="Content Placeholder 2"/>
          <p:cNvSpPr>
            <a:spLocks noGrp="1"/>
          </p:cNvSpPr>
          <p:nvPr>
            <p:ph idx="1"/>
          </p:nvPr>
        </p:nvSpPr>
        <p:spPr>
          <a:xfrm>
            <a:off x="0" y="685800"/>
            <a:ext cx="9144000" cy="6172200"/>
          </a:xfrm>
        </p:spPr>
        <p:txBody>
          <a:bodyPr>
            <a:normAutofit/>
          </a:bodyPr>
          <a:lstStyle/>
          <a:p>
            <a:pPr algn="just"/>
            <a:r>
              <a:rPr lang="en-US" dirty="0" smtClean="0"/>
              <a:t>There are 4 ways to register standard converters:</a:t>
            </a:r>
          </a:p>
          <a:p>
            <a:pPr lvl="1" algn="just"/>
            <a:r>
              <a:rPr lang="en-US" dirty="0" smtClean="0"/>
              <a:t>Using </a:t>
            </a:r>
            <a:r>
              <a:rPr lang="en-US" b="1" dirty="0" smtClean="0">
                <a:solidFill>
                  <a:srgbClr val="003399"/>
                </a:solidFill>
              </a:rPr>
              <a:t>converter</a:t>
            </a:r>
            <a:r>
              <a:rPr lang="en-US" dirty="0" smtClean="0"/>
              <a:t> attribute in Input Tags</a:t>
            </a:r>
          </a:p>
          <a:p>
            <a:pPr lvl="1" algn="just"/>
            <a:r>
              <a:rPr lang="en-US" dirty="0" smtClean="0"/>
              <a:t>Using a nested sub-tag, </a:t>
            </a:r>
            <a:r>
              <a:rPr lang="en-US" b="1" dirty="0" smtClean="0">
                <a:solidFill>
                  <a:srgbClr val="003399"/>
                </a:solidFill>
              </a:rPr>
              <a:t>&lt;</a:t>
            </a:r>
            <a:r>
              <a:rPr lang="en-US" b="1" dirty="0" err="1" smtClean="0">
                <a:solidFill>
                  <a:srgbClr val="003399"/>
                </a:solidFill>
              </a:rPr>
              <a:t>f:converter</a:t>
            </a:r>
            <a:r>
              <a:rPr lang="en-US" b="1" dirty="0" smtClean="0">
                <a:solidFill>
                  <a:srgbClr val="003399"/>
                </a:solidFill>
              </a:rPr>
              <a:t>&gt;</a:t>
            </a:r>
            <a:r>
              <a:rPr lang="en-US" b="1" dirty="0" smtClean="0"/>
              <a:t> </a:t>
            </a:r>
            <a:r>
              <a:rPr lang="en-US" dirty="0" smtClean="0"/>
              <a:t>with </a:t>
            </a:r>
            <a:r>
              <a:rPr lang="en-US" b="1" dirty="0" err="1" smtClean="0">
                <a:solidFill>
                  <a:srgbClr val="003399"/>
                </a:solidFill>
              </a:rPr>
              <a:t>converterId</a:t>
            </a:r>
            <a:r>
              <a:rPr lang="en-US" dirty="0" smtClean="0"/>
              <a:t> attribute (nested within </a:t>
            </a:r>
            <a:r>
              <a:rPr lang="en-US" dirty="0" err="1" smtClean="0"/>
              <a:t>UIComponent</a:t>
            </a:r>
            <a:r>
              <a:rPr lang="en-US" dirty="0" smtClean="0"/>
              <a:t> tag)</a:t>
            </a:r>
          </a:p>
          <a:p>
            <a:pPr lvl="1" algn="just"/>
            <a:r>
              <a:rPr lang="en-US" dirty="0" smtClean="0"/>
              <a:t>Using a nested sub-tag, </a:t>
            </a:r>
            <a:r>
              <a:rPr lang="en-US" b="1" dirty="0" smtClean="0">
                <a:solidFill>
                  <a:srgbClr val="003399"/>
                </a:solidFill>
              </a:rPr>
              <a:t>&lt;</a:t>
            </a:r>
            <a:r>
              <a:rPr lang="en-US" b="1" dirty="0" err="1" smtClean="0">
                <a:solidFill>
                  <a:srgbClr val="003399"/>
                </a:solidFill>
              </a:rPr>
              <a:t>f:converter</a:t>
            </a:r>
            <a:r>
              <a:rPr lang="en-US" b="1" dirty="0" smtClean="0">
                <a:solidFill>
                  <a:srgbClr val="003399"/>
                </a:solidFill>
              </a:rPr>
              <a:t>&gt;</a:t>
            </a:r>
            <a:r>
              <a:rPr lang="en-US" b="1" dirty="0" smtClean="0"/>
              <a:t> </a:t>
            </a:r>
            <a:r>
              <a:rPr lang="en-US" dirty="0" smtClean="0"/>
              <a:t>with </a:t>
            </a:r>
            <a:r>
              <a:rPr lang="en-US" b="1" dirty="0" smtClean="0">
                <a:solidFill>
                  <a:srgbClr val="003399"/>
                </a:solidFill>
              </a:rPr>
              <a:t>binding</a:t>
            </a:r>
            <a:r>
              <a:rPr lang="en-US" dirty="0" smtClean="0"/>
              <a:t> attribute (nested within </a:t>
            </a:r>
            <a:r>
              <a:rPr lang="en-US" dirty="0" err="1" smtClean="0"/>
              <a:t>UIComponent</a:t>
            </a:r>
            <a:r>
              <a:rPr lang="en-US" dirty="0" smtClean="0"/>
              <a:t> tag) </a:t>
            </a:r>
          </a:p>
          <a:p>
            <a:pPr lvl="1" algn="just"/>
            <a:r>
              <a:rPr lang="en-US" dirty="0" smtClean="0"/>
              <a:t>Using standard converter tags (nested within </a:t>
            </a:r>
            <a:r>
              <a:rPr lang="en-US" dirty="0" err="1" smtClean="0"/>
              <a:t>UIComponent</a:t>
            </a:r>
            <a:r>
              <a:rPr lang="en-US" dirty="0" smtClean="0"/>
              <a:t> tag)</a:t>
            </a:r>
          </a:p>
          <a:p>
            <a:pPr lvl="2" algn="just"/>
            <a:r>
              <a:rPr lang="en-US" sz="2000" b="1" dirty="0" smtClean="0"/>
              <a:t>&lt;f: </a:t>
            </a:r>
            <a:r>
              <a:rPr lang="en-US" sz="2000" b="1" dirty="0" err="1" smtClean="0"/>
              <a:t>convertDateTime</a:t>
            </a:r>
            <a:r>
              <a:rPr lang="en-US" sz="2000" b="1" dirty="0" smtClean="0"/>
              <a:t>&gt;</a:t>
            </a:r>
          </a:p>
          <a:p>
            <a:pPr lvl="2" algn="just"/>
            <a:r>
              <a:rPr lang="en-US" sz="2000" b="1" dirty="0" smtClean="0"/>
              <a:t>&lt;</a:t>
            </a:r>
            <a:r>
              <a:rPr lang="en-US" sz="2000" b="1" dirty="0" err="1" smtClean="0"/>
              <a:t>f:convertNumber</a:t>
            </a:r>
            <a:r>
              <a:rPr lang="en-US" sz="2000" b="1" dirty="0" smtClean="0"/>
              <a:t>&gt;</a:t>
            </a:r>
          </a:p>
          <a:p>
            <a:pPr lvl="2" algn="just"/>
            <a:endParaRPr lang="en-US" b="1" dirty="0" smtClean="0"/>
          </a:p>
          <a:p>
            <a:pPr lvl="1" algn="just"/>
            <a:endParaRPr lang="en-US" dirty="0" smtClean="0"/>
          </a:p>
          <a:p>
            <a:pPr lvl="1" algn="just"/>
            <a:endParaRPr lang="en-US" dirty="0" smtClean="0"/>
          </a:p>
        </p:txBody>
      </p:sp>
      <p:sp>
        <p:nvSpPr>
          <p:cNvPr id="4" name="Slide Number Placeholder 3"/>
          <p:cNvSpPr>
            <a:spLocks noGrp="1"/>
          </p:cNvSpPr>
          <p:nvPr>
            <p:ph type="sldNum" sz="quarter" idx="10"/>
          </p:nvPr>
        </p:nvSpPr>
        <p:spPr/>
        <p:txBody>
          <a:bodyPr/>
          <a:lstStyle/>
          <a:p>
            <a:pPr>
              <a:defRPr/>
            </a:pPr>
            <a:fld id="{840031EC-B0BB-47F6-9F70-F9C7CB6EFBB3}" type="slidenum">
              <a:rPr lang="en-US" smtClean="0"/>
              <a:pPr>
                <a:defRPr/>
              </a:pPr>
              <a:t>6</a:t>
            </a:fld>
            <a:endParaRPr lang="en-US"/>
          </a:p>
        </p:txBody>
      </p:sp>
    </p:spTree>
    <p:extLst>
      <p:ext uri="{BB962C8B-B14F-4D97-AF65-F5344CB8AC3E}">
        <p14:creationId xmlns:p14="http://schemas.microsoft.com/office/powerpoint/2010/main" val="42383551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4096951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4096951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409695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279889" y="1077913"/>
            <a:ext cx="8459665" cy="3562350"/>
          </a:xfrm>
        </p:spPr>
        <p:txBody>
          <a:bodyPr>
            <a:normAutofit fontScale="85000" lnSpcReduction="10000"/>
          </a:bodyPr>
          <a:lstStyle/>
          <a:p>
            <a:pPr algn="just"/>
            <a:r>
              <a:rPr lang="en-US" smtClean="0"/>
              <a:t>Declarative way of specifying converter type</a:t>
            </a:r>
          </a:p>
          <a:p>
            <a:pPr algn="just"/>
            <a:r>
              <a:rPr lang="en-US" smtClean="0"/>
              <a:t>Tags that support this attribute – </a:t>
            </a:r>
          </a:p>
          <a:p>
            <a:pPr lvl="1" algn="just"/>
            <a:r>
              <a:rPr lang="en-US" smtClean="0"/>
              <a:t>inputText, inputSecret, inputHidden, outputText</a:t>
            </a:r>
          </a:p>
          <a:p>
            <a:pPr algn="just"/>
            <a:r>
              <a:rPr lang="en-US" b="1" smtClean="0">
                <a:solidFill>
                  <a:srgbClr val="003399"/>
                </a:solidFill>
              </a:rPr>
              <a:t>Example: </a:t>
            </a:r>
            <a:r>
              <a:rPr lang="en-US" smtClean="0"/>
              <a:t>Let us consider we want user to enter a date in the text field</a:t>
            </a:r>
          </a:p>
          <a:p>
            <a:pPr algn="just"/>
            <a:r>
              <a:rPr lang="en-US" smtClean="0"/>
              <a:t> User may enter date in any format. But, we want user to enter data in mmm dd, yyyy (Example: Jul 24, 2009)</a:t>
            </a:r>
          </a:p>
          <a:p>
            <a:pPr algn="just">
              <a:buFont typeface="Wingdings" pitchFamily="2" charset="2"/>
              <a:buNone/>
            </a:pPr>
            <a:r>
              <a:rPr lang="en-US" smtClean="0"/>
              <a:t>	</a:t>
            </a:r>
          </a:p>
          <a:p>
            <a:pPr algn="just">
              <a:buFont typeface="Wingdings" pitchFamily="2" charset="2"/>
              <a:buNone/>
            </a:pPr>
            <a:endParaRPr lang="en-US" smtClean="0"/>
          </a:p>
        </p:txBody>
      </p:sp>
      <p:sp>
        <p:nvSpPr>
          <p:cNvPr id="2" name="Title 1"/>
          <p:cNvSpPr>
            <a:spLocks noGrp="1"/>
          </p:cNvSpPr>
          <p:nvPr>
            <p:ph type="title"/>
          </p:nvPr>
        </p:nvSpPr>
        <p:spPr>
          <a:xfrm>
            <a:off x="304800" y="12700"/>
            <a:ext cx="7471997" cy="973138"/>
          </a:xfrm>
        </p:spPr>
        <p:txBody>
          <a:bodyPr/>
          <a:lstStyle/>
          <a:p>
            <a:pPr lvl="1">
              <a:defRPr/>
            </a:pPr>
            <a:r>
              <a:rPr lang="en-US" dirty="0" smtClean="0"/>
              <a:t/>
            </a:r>
            <a:br>
              <a:rPr lang="en-US" dirty="0" smtClean="0"/>
            </a:br>
            <a:r>
              <a:rPr lang="en-US" dirty="0" smtClean="0"/>
              <a:t>1. Setting converter Attribute in Input Tags</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997BA3AC-B21F-407B-A842-0BBC2E97A060}" type="slidenum">
              <a:rPr lang="en-US" smtClean="0"/>
              <a:pPr>
                <a:defRPr/>
              </a:pPr>
              <a:t>7</a:t>
            </a:fld>
            <a:endParaRPr lang="en-US"/>
          </a:p>
        </p:txBody>
      </p:sp>
      <p:pic>
        <p:nvPicPr>
          <p:cNvPr id="143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38" y="4576764"/>
            <a:ext cx="8563708" cy="1438275"/>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189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304800" y="1282700"/>
            <a:ext cx="8229600" cy="1689100"/>
          </a:xfrm>
        </p:spPr>
        <p:txBody>
          <a:bodyPr>
            <a:normAutofit fontScale="77500" lnSpcReduction="20000"/>
          </a:bodyPr>
          <a:lstStyle/>
          <a:p>
            <a:r>
              <a:rPr lang="en-US" smtClean="0"/>
              <a:t>Nest a </a:t>
            </a:r>
            <a:r>
              <a:rPr lang="en-US" b="1" smtClean="0">
                <a:solidFill>
                  <a:srgbClr val="003399"/>
                </a:solidFill>
              </a:rPr>
              <a:t>converter tag </a:t>
            </a:r>
            <a:r>
              <a:rPr lang="en-US" smtClean="0"/>
              <a:t>inside component tag and use the converter tag’s </a:t>
            </a:r>
            <a:r>
              <a:rPr lang="en-US" b="1" smtClean="0">
                <a:solidFill>
                  <a:srgbClr val="003399"/>
                </a:solidFill>
              </a:rPr>
              <a:t>converterId</a:t>
            </a:r>
            <a:r>
              <a:rPr lang="en-US" smtClean="0">
                <a:solidFill>
                  <a:srgbClr val="003399"/>
                </a:solidFill>
              </a:rPr>
              <a:t> </a:t>
            </a:r>
            <a:r>
              <a:rPr lang="en-US" smtClean="0"/>
              <a:t>attribute to refer to the converter</a:t>
            </a:r>
            <a:br>
              <a:rPr lang="en-US" smtClean="0"/>
            </a:br>
            <a:r>
              <a:rPr lang="en-US" smtClean="0"/>
              <a:t/>
            </a:r>
            <a:br>
              <a:rPr lang="en-US" smtClean="0"/>
            </a:br>
            <a:endParaRPr lang="en-US" smtClean="0"/>
          </a:p>
        </p:txBody>
      </p:sp>
      <p:sp>
        <p:nvSpPr>
          <p:cNvPr id="2" name="Title 1"/>
          <p:cNvSpPr>
            <a:spLocks noGrp="1"/>
          </p:cNvSpPr>
          <p:nvPr>
            <p:ph type="title"/>
          </p:nvPr>
        </p:nvSpPr>
        <p:spPr/>
        <p:txBody>
          <a:bodyPr>
            <a:normAutofit fontScale="90000"/>
          </a:bodyPr>
          <a:lstStyle/>
          <a:p>
            <a:pPr>
              <a:defRPr/>
            </a:pPr>
            <a:r>
              <a:rPr lang="en-US" dirty="0" smtClean="0"/>
              <a:t>2. Using &lt;f:converter&gt; with </a:t>
            </a:r>
            <a:r>
              <a:rPr lang="en-US" dirty="0" err="1" smtClean="0"/>
              <a:t>converterId</a:t>
            </a:r>
            <a:r>
              <a:rPr lang="en-US" dirty="0" smtClean="0"/>
              <a:t> attribute</a:t>
            </a:r>
            <a:endParaRPr lang="en-US" dirty="0"/>
          </a:p>
        </p:txBody>
      </p:sp>
      <p:sp>
        <p:nvSpPr>
          <p:cNvPr id="4" name="Slide Number Placeholder 3"/>
          <p:cNvSpPr>
            <a:spLocks noGrp="1"/>
          </p:cNvSpPr>
          <p:nvPr>
            <p:ph type="sldNum" sz="quarter" idx="10"/>
          </p:nvPr>
        </p:nvSpPr>
        <p:spPr/>
        <p:txBody>
          <a:bodyPr/>
          <a:lstStyle/>
          <a:p>
            <a:pPr>
              <a:defRPr/>
            </a:pPr>
            <a:fld id="{0E1A027B-28D4-4CB7-959D-4BD1060D11C5}" type="slidenum">
              <a:rPr lang="en-US" smtClean="0"/>
              <a:pPr>
                <a:defRPr/>
              </a:pPr>
              <a:t>8</a:t>
            </a:fld>
            <a:endParaRPr lang="en-US"/>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05" y="2817813"/>
            <a:ext cx="8565173" cy="1585912"/>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248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4. Using Standard Converter Tags</a:t>
            </a:r>
            <a:endParaRPr lang="en-US" dirty="0"/>
          </a:p>
        </p:txBody>
      </p:sp>
      <p:sp>
        <p:nvSpPr>
          <p:cNvPr id="16387" name="Content Placeholder 2"/>
          <p:cNvSpPr>
            <a:spLocks noGrp="1"/>
          </p:cNvSpPr>
          <p:nvPr>
            <p:ph idx="1"/>
          </p:nvPr>
        </p:nvSpPr>
        <p:spPr>
          <a:xfrm>
            <a:off x="304800" y="1282701"/>
            <a:ext cx="8398120" cy="4881563"/>
          </a:xfrm>
        </p:spPr>
        <p:txBody>
          <a:bodyPr/>
          <a:lstStyle/>
          <a:p>
            <a:pPr algn="just"/>
            <a:r>
              <a:rPr lang="en-US" sz="2400" smtClean="0"/>
              <a:t>Nest one of the standard converter tags inside the component’s tag. For e.g. using </a:t>
            </a:r>
            <a:r>
              <a:rPr lang="en-US" sz="2400" b="1" smtClean="0">
                <a:solidFill>
                  <a:srgbClr val="003399"/>
                </a:solidFill>
              </a:rPr>
              <a:t>convertDateTime</a:t>
            </a:r>
            <a:r>
              <a:rPr lang="en-US" sz="2400" smtClean="0"/>
              <a:t> and </a:t>
            </a:r>
            <a:r>
              <a:rPr lang="en-US" sz="2400" b="1" smtClean="0">
                <a:solidFill>
                  <a:srgbClr val="003399"/>
                </a:solidFill>
              </a:rPr>
              <a:t>convertNumber </a:t>
            </a:r>
            <a:r>
              <a:rPr lang="en-US" sz="2400" smtClean="0"/>
              <a:t>tag</a:t>
            </a:r>
          </a:p>
          <a:p>
            <a:pPr algn="just">
              <a:buFont typeface="Wingdings" pitchFamily="2" charset="2"/>
              <a:buNone/>
            </a:pPr>
            <a:endParaRPr lang="en-US" sz="2400" smtClean="0"/>
          </a:p>
          <a:p>
            <a:pPr algn="just"/>
            <a:r>
              <a:rPr lang="en-US" sz="2400" b="1" smtClean="0"/>
              <a:t>Using </a:t>
            </a:r>
            <a:r>
              <a:rPr lang="en-US" sz="2400" b="1" smtClean="0">
                <a:solidFill>
                  <a:srgbClr val="003399"/>
                </a:solidFill>
              </a:rPr>
              <a:t>convertDateTime</a:t>
            </a:r>
            <a:endParaRPr lang="en-US" sz="2400" smtClean="0"/>
          </a:p>
          <a:p>
            <a:pPr algn="just">
              <a:buFont typeface="Wingdings" pitchFamily="2" charset="2"/>
              <a:buNone/>
            </a:pPr>
            <a:r>
              <a:rPr lang="en-US" sz="2400" smtClean="0"/>
              <a:t>	Example: While displaying the account creation date, we want to show in the following format:  “weekday, MMM dd, yyyy”</a:t>
            </a:r>
          </a:p>
          <a:p>
            <a:pPr algn="just">
              <a:buFont typeface="Wingdings" pitchFamily="2" charset="2"/>
              <a:buNone/>
            </a:pPr>
            <a:r>
              <a:rPr lang="en-US" sz="2400" smtClean="0"/>
              <a:t> </a:t>
            </a:r>
          </a:p>
        </p:txBody>
      </p:sp>
      <p:sp>
        <p:nvSpPr>
          <p:cNvPr id="4" name="Slide Number Placeholder 3"/>
          <p:cNvSpPr>
            <a:spLocks noGrp="1"/>
          </p:cNvSpPr>
          <p:nvPr>
            <p:ph type="sldNum" sz="quarter" idx="10"/>
          </p:nvPr>
        </p:nvSpPr>
        <p:spPr/>
        <p:txBody>
          <a:bodyPr/>
          <a:lstStyle/>
          <a:p>
            <a:pPr>
              <a:defRPr/>
            </a:pPr>
            <a:fld id="{9A059094-F7B8-4A0A-BEB5-77D52D209617}" type="slidenum">
              <a:rPr lang="en-US" smtClean="0"/>
              <a:pPr>
                <a:defRPr/>
              </a:pPr>
              <a:t>9</a:t>
            </a:fld>
            <a:endParaRPr lang="en-US"/>
          </a:p>
        </p:txBody>
      </p:sp>
      <p:pic>
        <p:nvPicPr>
          <p:cNvPr id="16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20" y="3808414"/>
            <a:ext cx="8345365" cy="2408237"/>
          </a:xfrm>
          <a:prstGeom prst="rect">
            <a:avLst/>
          </a:prstGeom>
          <a:noFill/>
          <a:ln w="9525">
            <a:solidFill>
              <a:srgbClr val="0033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118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3764</TotalTime>
  <Words>4738</Words>
  <Application>Microsoft Office PowerPoint</Application>
  <PresentationFormat>On-screen Show (4:3)</PresentationFormat>
  <Paragraphs>743</Paragraphs>
  <Slides>62</Slides>
  <Notes>45</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Recap of Day 4</vt:lpstr>
      <vt:lpstr>Session Plan – Day5</vt:lpstr>
      <vt:lpstr>Data Conversion</vt:lpstr>
      <vt:lpstr>Introduction to Conversion Model</vt:lpstr>
      <vt:lpstr> Standard Converters  </vt:lpstr>
      <vt:lpstr>Registering Standard Converters</vt:lpstr>
      <vt:lpstr> 1. Setting converter Attribute in Input Tags </vt:lpstr>
      <vt:lpstr>2. Using &lt;f:converter&gt; with converterId attribute</vt:lpstr>
      <vt:lpstr>4. Using Standard Converter Tags</vt:lpstr>
      <vt:lpstr>PowerPoint Presentation</vt:lpstr>
      <vt:lpstr>Custom Convertors : Introduction</vt:lpstr>
      <vt:lpstr>Custom Convertors</vt:lpstr>
      <vt:lpstr>Steps for Creating/Using Custom Converter</vt:lpstr>
      <vt:lpstr>Step 1: Create a Custom Converter Class</vt:lpstr>
      <vt:lpstr>PowerPoint Presentation</vt:lpstr>
      <vt:lpstr>Step 3: Use it!</vt:lpstr>
      <vt:lpstr>Can You Answer It?</vt:lpstr>
      <vt:lpstr>Can You Answer It?</vt:lpstr>
      <vt:lpstr>JSF Validation Model</vt:lpstr>
      <vt:lpstr>Validating data in JSF </vt:lpstr>
      <vt:lpstr>1. Standard Validators</vt:lpstr>
      <vt:lpstr>Example: Standard Validator</vt:lpstr>
      <vt:lpstr>2. Custom Validation</vt:lpstr>
      <vt:lpstr>Custom validation :implementing Validator interface</vt:lpstr>
      <vt:lpstr>Registering a custom validator</vt:lpstr>
      <vt:lpstr>3. Custom validation: backing bean method</vt:lpstr>
      <vt:lpstr>Using the bean method to perform validation</vt:lpstr>
      <vt:lpstr>Displaying error messages with the &lt;h:message&gt; and &lt;h:messages&gt; tags</vt:lpstr>
      <vt:lpstr>Example:</vt:lpstr>
      <vt:lpstr>Data Table</vt:lpstr>
      <vt:lpstr>How do we display report on HTML page?</vt:lpstr>
      <vt:lpstr>How do we display dynamic data report on HTML page?</vt:lpstr>
      <vt:lpstr>Data Table</vt:lpstr>
      <vt:lpstr>Data Table contd..</vt:lpstr>
      <vt:lpstr>Output</vt:lpstr>
      <vt:lpstr>Example</vt:lpstr>
      <vt:lpstr>Internationalization and Localization</vt:lpstr>
      <vt:lpstr>Internationalization and Localization</vt:lpstr>
      <vt:lpstr>Steps to Internationalize</vt:lpstr>
      <vt:lpstr>Step 1/3: Create resource bundle</vt:lpstr>
      <vt:lpstr>Step 2/3: Load the resource bundle</vt:lpstr>
      <vt:lpstr>Step 3/3: Use EL in JSP page </vt:lpstr>
      <vt:lpstr>PowerPoint Presentation</vt:lpstr>
      <vt:lpstr>Do you know??</vt:lpstr>
      <vt:lpstr>JSF Request Processing Lifecycle</vt:lpstr>
      <vt:lpstr>JSF Request-Processing Lifecycle</vt:lpstr>
      <vt:lpstr>What FacesContext contains / manages?</vt:lpstr>
      <vt:lpstr>JSF Life-cycle phases</vt:lpstr>
      <vt:lpstr>Restore View</vt:lpstr>
      <vt:lpstr>Apply request values</vt:lpstr>
      <vt:lpstr>Process Validations</vt:lpstr>
      <vt:lpstr>Update Model values</vt:lpstr>
      <vt:lpstr>Invoke Application</vt:lpstr>
      <vt:lpstr>Render Response</vt:lpstr>
      <vt:lpstr>Session Tracking in JSF (Self Study)</vt:lpstr>
      <vt:lpstr>Reference Material</vt:lpstr>
      <vt:lpstr>Summary</vt:lpstr>
      <vt:lpstr>Summary continued…</vt:lpstr>
      <vt:lpstr>PowerPoint Presentation</vt:lpstr>
      <vt:lpstr>asf</vt:lpstr>
      <vt:lpstr>asf</vt:lpstr>
      <vt:lpstr>asf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Manish</cp:lastModifiedBy>
  <cp:revision>338</cp:revision>
  <dcterms:created xsi:type="dcterms:W3CDTF">2006-08-16T00:00:00Z</dcterms:created>
  <dcterms:modified xsi:type="dcterms:W3CDTF">2014-06-25T10:11:26Z</dcterms:modified>
</cp:coreProperties>
</file>