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harmvir_Singh"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002" autoAdjust="0"/>
  </p:normalViewPr>
  <p:slideViewPr>
    <p:cSldViewPr>
      <p:cViewPr varScale="1">
        <p:scale>
          <a:sx n="53" d="100"/>
          <a:sy n="53" d="100"/>
        </p:scale>
        <p:origin x="-186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1ABBFE-A503-431F-BFE1-94E1393FC166}" type="datetimeFigureOut">
              <a:rPr lang="en-US" smtClean="0"/>
              <a:t>5/15/2014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6C596-ADB8-4B2C-B3C3-A31DB2696095}" type="slidenum">
              <a:rPr lang="en-US" smtClean="0"/>
              <a:t>‹#›</a:t>
            </a:fld>
            <a:endParaRPr lang="en-US"/>
          </a:p>
        </p:txBody>
      </p:sp>
    </p:spTree>
    <p:extLst>
      <p:ext uri="{BB962C8B-B14F-4D97-AF65-F5344CB8AC3E}">
        <p14:creationId xmlns:p14="http://schemas.microsoft.com/office/powerpoint/2010/main" val="231332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A73C95D9-63D7-4E2C-AC96-E6710D3C7100}"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 typical Web-based Enterprise Application  is built on Client-Server architecture.</a:t>
            </a:r>
          </a:p>
          <a:p>
            <a:r>
              <a:rPr lang="en-US" smtClean="0"/>
              <a:t>The Server side consists of tiers namely Presentation Tier, Business Tier and Persistence Tier</a:t>
            </a:r>
          </a:p>
          <a:p>
            <a:endParaRPr lang="en-US" smtClean="0"/>
          </a:p>
          <a:p>
            <a:r>
              <a:rPr lang="en-US" smtClean="0"/>
              <a:t>Presentation Tier is for Presentation of the information requested by the client</a:t>
            </a:r>
          </a:p>
          <a:p>
            <a:r>
              <a:rPr lang="en-US" smtClean="0"/>
              <a:t>Business Tier is for Business rules implementation to achieve the business goals</a:t>
            </a:r>
          </a:p>
          <a:p>
            <a:r>
              <a:rPr lang="en-US" smtClean="0"/>
              <a:t>Persistence Tier is for Business Data Storage </a:t>
            </a:r>
          </a:p>
          <a:p>
            <a:endParaRPr lang="en-US" smtClean="0"/>
          </a:p>
        </p:txBody>
      </p:sp>
      <p:sp>
        <p:nvSpPr>
          <p:cNvPr id="4" name="Slide Number Placeholder 3"/>
          <p:cNvSpPr>
            <a:spLocks noGrp="1"/>
          </p:cNvSpPr>
          <p:nvPr>
            <p:ph type="sldNum" sz="quarter" idx="5"/>
          </p:nvPr>
        </p:nvSpPr>
        <p:spPr/>
        <p:txBody>
          <a:bodyPr/>
          <a:lstStyle/>
          <a:p>
            <a:pPr>
              <a:defRPr/>
            </a:pPr>
            <a:fld id="{01C8A346-33D5-4C30-B7BF-35CF9DE2FE75}"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Frameworks are basic conceptual structures for solving and addressing complex issues in software development.</a:t>
            </a:r>
          </a:p>
          <a:p>
            <a:r>
              <a:rPr lang="en-US" smtClean="0"/>
              <a:t>In the Business Tier the issues could be like delegation of control, logging etc</a:t>
            </a:r>
          </a:p>
          <a:p>
            <a:endParaRPr lang="en-US" smtClean="0"/>
          </a:p>
          <a:p>
            <a:r>
              <a:rPr lang="en-US" smtClean="0"/>
              <a:t>Frameworks are extensively used for Architecture, Design, Coding and Testing to reduce on effort investment and simplify the task.</a:t>
            </a:r>
          </a:p>
          <a:p>
            <a:r>
              <a:rPr lang="en-US" smtClean="0"/>
              <a:t>A software framework is a re-usable software providing libraries and other support software to help develop and combine the different components of a software project.</a:t>
            </a:r>
          </a:p>
          <a:p>
            <a:endParaRPr lang="en-US" smtClean="0"/>
          </a:p>
          <a:p>
            <a:r>
              <a:rPr lang="en-US" smtClean="0"/>
              <a:t>Java frameworks are evolving constantly. The use of a framework for an application should be decided based on pros and cons of the framework.</a:t>
            </a:r>
          </a:p>
          <a:p>
            <a:endParaRPr lang="en-US" smtClean="0"/>
          </a:p>
          <a:p>
            <a:r>
              <a:rPr lang="en-US" smtClean="0"/>
              <a:t>Design decisions in the business tier (given below) can be influenced by POJOs(discussed next) because POJO based business logic can be tested outside of the application server and without a database.</a:t>
            </a:r>
          </a:p>
          <a:p>
            <a:pPr lvl="1"/>
            <a:r>
              <a:rPr lang="en-US" smtClean="0"/>
              <a:t>‘How to organize the business logic?’  - Can be achieved using extensibility, reusability features of Object-Oriented design</a:t>
            </a:r>
          </a:p>
          <a:p>
            <a:pPr lvl="1"/>
            <a:r>
              <a:rPr lang="en-US" smtClean="0"/>
              <a:t>‘How to encapsulate the business logic?’  - Can be achieved using encapsulation feature of Object-Oriented design</a:t>
            </a:r>
          </a:p>
          <a:p>
            <a:r>
              <a:rPr lang="en-US" smtClean="0"/>
              <a:t>Other important issues like security, logging, transaction management, persistence also need to be taken care of in the Business Tier</a:t>
            </a:r>
          </a:p>
          <a:p>
            <a:endParaRPr lang="en-US" smtClean="0"/>
          </a:p>
          <a:p>
            <a:endParaRPr lang="en-US" smtClean="0"/>
          </a:p>
          <a:p>
            <a:endParaRPr lang="en-US" smtClean="0"/>
          </a:p>
        </p:txBody>
      </p:sp>
      <p:sp>
        <p:nvSpPr>
          <p:cNvPr id="4" name="Slide Number Placeholder 3"/>
          <p:cNvSpPr>
            <a:spLocks noGrp="1"/>
          </p:cNvSpPr>
          <p:nvPr>
            <p:ph type="sldNum" sz="quarter" idx="5"/>
          </p:nvPr>
        </p:nvSpPr>
        <p:spPr/>
        <p:txBody>
          <a:bodyPr/>
          <a:lstStyle/>
          <a:p>
            <a:pPr>
              <a:defRPr/>
            </a:pPr>
            <a:fld id="{C33440AE-F0B0-4A43-A55E-D8C0EA6D28A9}"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ln/>
        </p:spPr>
        <p:txBody>
          <a:bodyPr/>
          <a:lstStyle/>
          <a:p>
            <a:pPr>
              <a:defRPr/>
            </a:pPr>
            <a:r>
              <a:rPr lang="en-US" dirty="0" smtClean="0"/>
              <a:t>The name POJO was coined by Martin Fowler, Rebecca Parsons and Josh </a:t>
            </a:r>
            <a:r>
              <a:rPr lang="en-US" dirty="0" err="1" smtClean="0"/>
              <a:t>MacKenzie</a:t>
            </a:r>
            <a:r>
              <a:rPr lang="en-US" dirty="0" smtClean="0"/>
              <a:t> in September 2000.</a:t>
            </a:r>
          </a:p>
          <a:p>
            <a:pPr>
              <a:defRPr/>
            </a:pPr>
            <a:r>
              <a:rPr lang="en-US" dirty="0" smtClean="0"/>
              <a:t>Coined to give regular Java objects a new nomenclature and there by attract developers community to use them.</a:t>
            </a:r>
          </a:p>
          <a:p>
            <a:pPr>
              <a:defRPr/>
            </a:pPr>
            <a:endParaRPr lang="en-US" dirty="0" smtClean="0"/>
          </a:p>
          <a:p>
            <a:pPr>
              <a:defRPr/>
            </a:pPr>
            <a:r>
              <a:rPr lang="en-US" dirty="0" smtClean="0"/>
              <a:t>The benefits of using POJOs make it to be the choice of designers and developers. They are</a:t>
            </a:r>
          </a:p>
          <a:p>
            <a:pPr>
              <a:defRPr/>
            </a:pPr>
            <a:r>
              <a:rPr lang="en-US" dirty="0" smtClean="0"/>
              <a:t> </a:t>
            </a:r>
          </a:p>
          <a:p>
            <a:pPr marL="228600" indent="-228600">
              <a:buFontTx/>
              <a:buAutoNum type="arabicParenBoth"/>
              <a:defRPr/>
            </a:pPr>
            <a:r>
              <a:rPr lang="en-US" dirty="0" smtClean="0"/>
              <a:t>They simplify development </a:t>
            </a:r>
          </a:p>
          <a:p>
            <a:pPr marL="228600" indent="-228600">
              <a:defRPr/>
            </a:pPr>
            <a:r>
              <a:rPr lang="en-US" dirty="0" smtClean="0"/>
              <a:t>	Because they support thinking about business logic first and then, persistence, transaction etc in a step by step manner, focusing one thing at a time. One can design and implement the business logic and then deal with persistence and transactions. This will lead to faster and error-free development	</a:t>
            </a:r>
          </a:p>
          <a:p>
            <a:pPr marL="228600" indent="-228600">
              <a:buFont typeface="Wingdings" pitchFamily="2" charset="2"/>
              <a:buAutoNum type="arabicParenBoth" startAt="2"/>
              <a:defRPr/>
            </a:pPr>
            <a:r>
              <a:rPr lang="en-US" dirty="0" smtClean="0"/>
              <a:t>They offer improved portability </a:t>
            </a:r>
          </a:p>
          <a:p>
            <a:pPr marL="228600" indent="-228600">
              <a:buFont typeface="Arial" pitchFamily="34" charset="0"/>
              <a:buNone/>
              <a:defRPr/>
            </a:pPr>
            <a:r>
              <a:rPr lang="en-US" dirty="0" smtClean="0"/>
              <a:t>	Infrastructure frameworks used for applications development are volatile and constantly evolving. Use of POJOs decouples the business logic from these infrastructure frameworks and there by makes the application's business logic future proof </a:t>
            </a:r>
            <a:r>
              <a:rPr lang="en-US" dirty="0" err="1" smtClean="0"/>
              <a:t>i.e</a:t>
            </a:r>
            <a:r>
              <a:rPr lang="en-US" dirty="0" smtClean="0"/>
              <a:t> version upgrade or switch to a different framework will become easier and lowers the risk</a:t>
            </a:r>
          </a:p>
          <a:p>
            <a:pPr marL="228600" indent="-228600">
              <a:buFont typeface="Wingdings" pitchFamily="2" charset="2"/>
              <a:buAutoNum type="arabicParenBoth" startAt="3"/>
              <a:defRPr/>
            </a:pPr>
            <a:r>
              <a:rPr lang="en-US" dirty="0" smtClean="0"/>
              <a:t> They offer decoupling</a:t>
            </a:r>
          </a:p>
          <a:p>
            <a:pPr marL="228600" indent="-228600">
              <a:defRPr/>
            </a:pPr>
            <a:r>
              <a:rPr lang="en-US" dirty="0" smtClean="0"/>
              <a:t>	POJOs decouple the application code from the infrastructure frameworks and decoupling allows to construct an application from loosely coupled components</a:t>
            </a:r>
          </a:p>
          <a:p>
            <a:pPr marL="228600" indent="-228600">
              <a:buFont typeface="Wingdings" pitchFamily="2" charset="2"/>
              <a:buAutoNum type="arabicParenBoth" startAt="4"/>
              <a:defRPr/>
            </a:pPr>
            <a:r>
              <a:rPr lang="en-US" dirty="0" smtClean="0"/>
              <a:t>They provide better separation of design concerns like flow control, behavior etc</a:t>
            </a:r>
          </a:p>
          <a:p>
            <a:pPr marL="228600" indent="-228600">
              <a:buFont typeface="Wingdings" pitchFamily="2" charset="2"/>
              <a:buAutoNum type="arabicParenBoth" startAt="4"/>
              <a:defRPr/>
            </a:pPr>
            <a:r>
              <a:rPr lang="en-US" dirty="0" smtClean="0"/>
              <a:t>They are non-invasive in nature </a:t>
            </a:r>
            <a:r>
              <a:rPr lang="en-US" dirty="0" err="1" smtClean="0"/>
              <a:t>i.e</a:t>
            </a:r>
            <a:r>
              <a:rPr lang="en-US" dirty="0" smtClean="0"/>
              <a:t> They do not impose unnecessary constraints on the code</a:t>
            </a:r>
          </a:p>
          <a:p>
            <a:pPr marL="228600" indent="-228600">
              <a:defRPr/>
            </a:pPr>
            <a:r>
              <a:rPr lang="en-US" dirty="0" smtClean="0"/>
              <a:t>	Examples of non-invasive frameworks - Spring, Hibernate etc. </a:t>
            </a:r>
          </a:p>
          <a:p>
            <a:pPr marL="228600" indent="-228600">
              <a:defRPr/>
            </a:pPr>
            <a:r>
              <a:rPr lang="en-US" dirty="0" smtClean="0"/>
              <a:t>	These non-invasive frameworks offer transaction management, security and persistence services for POJOs; but mere POJOs cannot</a:t>
            </a:r>
          </a:p>
          <a:p>
            <a:pPr marL="228600" indent="-228600">
              <a:buFont typeface="Wingdings" pitchFamily="2" charset="2"/>
              <a:buAutoNum type="arabicParenBoth" startAt="6"/>
              <a:defRPr/>
            </a:pPr>
            <a:r>
              <a:rPr lang="en-US" dirty="0" smtClean="0"/>
              <a:t>They make testing easier, which simplifies and accelerates development</a:t>
            </a:r>
          </a:p>
          <a:p>
            <a:pPr marL="228600" indent="-228600">
              <a:buFont typeface="Wingdings" pitchFamily="2" charset="2"/>
              <a:buNone/>
              <a:defRPr/>
            </a:pPr>
            <a:endParaRPr lang="en-US" dirty="0" smtClean="0"/>
          </a:p>
          <a:p>
            <a:pPr marL="228600" indent="-228600">
              <a:buFont typeface="Wingdings" pitchFamily="2" charset="2"/>
              <a:buNone/>
              <a:defRPr/>
            </a:pPr>
            <a:r>
              <a:rPr lang="en-US" dirty="0" smtClean="0"/>
              <a:t>Other advantage is with regard to deployment</a:t>
            </a:r>
          </a:p>
          <a:p>
            <a:pPr marL="228600" indent="-228600">
              <a:buFont typeface="Wingdings" pitchFamily="2" charset="2"/>
              <a:buNone/>
              <a:defRPr/>
            </a:pPr>
            <a:r>
              <a:rPr lang="en-US" dirty="0" smtClean="0"/>
              <a:t>	Deploying a POJO application can be done using a simpler, web container-only application server and in some cases cheaper server as well. </a:t>
            </a:r>
          </a:p>
          <a:p>
            <a:pPr>
              <a:defRPr/>
            </a:pPr>
            <a:r>
              <a:rPr lang="en-US" dirty="0" smtClean="0"/>
              <a:t>This is a derived advantage of improved portability</a:t>
            </a:r>
          </a:p>
          <a:p>
            <a:pPr>
              <a:defRPr/>
            </a:pPr>
            <a:endParaRPr lang="en-US" dirty="0" smtClean="0"/>
          </a:p>
          <a:p>
            <a:pPr>
              <a:defRPr/>
            </a:pPr>
            <a:r>
              <a:rPr lang="en-US" dirty="0" smtClean="0"/>
              <a:t>[Deployment becomes specific to the application only in the cases where the application needs sophisticated services like security management and services which the web-container alone cannot provide or needs a particular application server for deployment.]</a:t>
            </a:r>
          </a:p>
          <a:p>
            <a:pPr marL="228600" indent="-228600">
              <a:defRPr/>
            </a:pPr>
            <a:r>
              <a:rPr lang="en-US" dirty="0" smtClean="0"/>
              <a:t>	</a:t>
            </a:r>
          </a:p>
          <a:p>
            <a:pPr>
              <a:defRPr/>
            </a:pPr>
            <a:endParaRPr lang="en-US" dirty="0" smtClean="0"/>
          </a:p>
        </p:txBody>
      </p:sp>
      <p:sp>
        <p:nvSpPr>
          <p:cNvPr id="4" name="Slide Number Placeholder 3"/>
          <p:cNvSpPr>
            <a:spLocks noGrp="1"/>
          </p:cNvSpPr>
          <p:nvPr>
            <p:ph type="sldNum" sz="quarter" idx="5"/>
          </p:nvPr>
        </p:nvSpPr>
        <p:spPr/>
        <p:txBody>
          <a:bodyPr/>
          <a:lstStyle/>
          <a:p>
            <a:pPr>
              <a:defRPr/>
            </a:pPr>
            <a:fld id="{71BCC9BD-937D-45E1-AD17-C3D37495871A}" type="slidenum">
              <a:rPr lang="en-US" smtClean="0"/>
              <a:pPr>
                <a:defRPr/>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Microsoft_Word_97_-_2003_Document1.doc"/></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93F05B3-E07D-479F-9C71-D1DD4372BA60}" type="slidenum">
              <a:rPr lang="en-US"/>
              <a:pPr>
                <a:defRPr/>
              </a:pPr>
              <a:t>1</a:t>
            </a:fld>
            <a:endParaRPr lang="en-US"/>
          </a:p>
        </p:txBody>
      </p:sp>
      <p:sp>
        <p:nvSpPr>
          <p:cNvPr id="44040" name="Rectangle 8"/>
          <p:cNvSpPr>
            <a:spLocks noGrp="1" noChangeArrowheads="1"/>
          </p:cNvSpPr>
          <p:nvPr>
            <p:ph type="title"/>
          </p:nvPr>
        </p:nvSpPr>
        <p:spPr>
          <a:xfrm>
            <a:off x="0" y="0"/>
            <a:ext cx="9144000" cy="984250"/>
          </a:xfrm>
          <a:solidFill>
            <a:schemeClr val="accent4">
              <a:lumMod val="20000"/>
              <a:lumOff val="80000"/>
            </a:schemeClr>
          </a:solidFill>
        </p:spPr>
        <p:txBody>
          <a:bodyPr/>
          <a:lstStyle/>
          <a:p>
            <a:pPr eaLnBrk="1" hangingPunct="1">
              <a:defRPr/>
            </a:pPr>
            <a:r>
              <a:rPr lang="en-US" dirty="0" smtClean="0">
                <a:solidFill>
                  <a:schemeClr val="accent3">
                    <a:lumMod val="50000"/>
                  </a:schemeClr>
                </a:solidFill>
              </a:rPr>
              <a:t>Business Tier in the Big Picture</a:t>
            </a:r>
          </a:p>
        </p:txBody>
      </p:sp>
      <p:pic>
        <p:nvPicPr>
          <p:cNvPr id="22532" name="Picture 5" descr="newslide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84250"/>
            <a:ext cx="9144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pojo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19200"/>
            <a:ext cx="9144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0968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7"/>
                                        </p:tgtEl>
                                        <p:attrNameLst>
                                          <p:attrName>style.visibility</p:attrName>
                                        </p:attrNameLst>
                                      </p:cBhvr>
                                      <p:to>
                                        <p:strVal val="visible"/>
                                      </p:to>
                                    </p:set>
                                    <p:animEffect transition="in" filter="fade">
                                      <p:cBhvr>
                                        <p:cTn id="7" dur="2000"/>
                                        <p:tgtEl>
                                          <p:spTgt spid="20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894" y="-22412"/>
            <a:ext cx="9117106" cy="1013012"/>
          </a:xfrm>
          <a:solidFill>
            <a:schemeClr val="accent4">
              <a:lumMod val="20000"/>
              <a:lumOff val="80000"/>
            </a:schemeClr>
          </a:solidFill>
        </p:spPr>
        <p:txBody>
          <a:bodyPr/>
          <a:lstStyle/>
          <a:p>
            <a:pPr eaLnBrk="1" hangingPunct="1">
              <a:defRPr/>
            </a:pPr>
            <a:r>
              <a:rPr lang="en-US" dirty="0" smtClean="0">
                <a:solidFill>
                  <a:schemeClr val="accent3">
                    <a:lumMod val="50000"/>
                  </a:schemeClr>
                </a:solidFill>
              </a:rPr>
              <a:t>Business Tier  - Design Decisions</a:t>
            </a:r>
          </a:p>
        </p:txBody>
      </p:sp>
      <p:sp>
        <p:nvSpPr>
          <p:cNvPr id="4" name="Slide Number Placeholder 3"/>
          <p:cNvSpPr>
            <a:spLocks noGrp="1"/>
          </p:cNvSpPr>
          <p:nvPr>
            <p:ph type="sldNum" sz="quarter" idx="10"/>
          </p:nvPr>
        </p:nvSpPr>
        <p:spPr/>
        <p:txBody>
          <a:bodyPr/>
          <a:lstStyle/>
          <a:p>
            <a:pPr>
              <a:defRPr/>
            </a:pPr>
            <a:fld id="{9098CE5D-5AC8-4E29-B5D7-3FC146814E50}" type="slidenum">
              <a:rPr lang="en-US"/>
              <a:pPr>
                <a:defRPr/>
              </a:pPr>
              <a:t>2</a:t>
            </a:fld>
            <a:endParaRPr lang="en-US"/>
          </a:p>
        </p:txBody>
      </p:sp>
      <p:cxnSp>
        <p:nvCxnSpPr>
          <p:cNvPr id="23556" name="Straight Arrow Connector 30"/>
          <p:cNvCxnSpPr>
            <a:cxnSpLocks noChangeShapeType="1"/>
          </p:cNvCxnSpPr>
          <p:nvPr/>
        </p:nvCxnSpPr>
        <p:spPr bwMode="auto">
          <a:xfrm rot="5400000">
            <a:off x="3733801" y="2362200"/>
            <a:ext cx="1524000" cy="317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3557" name="Straight Arrow Connector 32"/>
          <p:cNvCxnSpPr>
            <a:cxnSpLocks noChangeShapeType="1"/>
          </p:cNvCxnSpPr>
          <p:nvPr/>
        </p:nvCxnSpPr>
        <p:spPr bwMode="auto">
          <a:xfrm rot="5400000">
            <a:off x="3734594" y="4190206"/>
            <a:ext cx="15240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4" name="TextBox 3"/>
          <p:cNvSpPr txBox="1"/>
          <p:nvPr/>
        </p:nvSpPr>
        <p:spPr bwMode="auto">
          <a:xfrm>
            <a:off x="3429000" y="1295400"/>
            <a:ext cx="2230644" cy="308075"/>
          </a:xfrm>
          <a:prstGeom prst="rect">
            <a:avLst/>
          </a:prstGeom>
          <a:solidFill>
            <a:schemeClr val="accent2">
              <a:lumMod val="40000"/>
              <a:lumOff val="60000"/>
            </a:schemeClr>
          </a:solidFill>
          <a:effectLst/>
          <a:scene3d>
            <a:camera prst="orthographicFront"/>
            <a:lightRig rig="threePt" dir="t"/>
          </a:scene3d>
          <a:sp3d>
            <a:bevelT w="139700" h="139700" prst="divot"/>
          </a:sp3d>
        </p:spPr>
        <p:txBody>
          <a:bodyPr>
            <a:spAutoFit/>
          </a:bodyPr>
          <a:lstStyle/>
          <a:p>
            <a:pPr algn="ctr" eaLnBrk="0" hangingPunct="0">
              <a:spcBef>
                <a:spcPct val="50000"/>
              </a:spcBef>
              <a:buClr>
                <a:srgbClr val="0033CC"/>
              </a:buClr>
              <a:buSzPct val="155000"/>
              <a:buFont typeface="Symbol" pitchFamily="18" charset="2"/>
              <a:buNone/>
              <a:defRPr/>
            </a:pPr>
            <a:r>
              <a:rPr lang="en-US" dirty="0">
                <a:latin typeface="Arial" charset="0"/>
                <a:cs typeface="Arial" charset="0"/>
              </a:rPr>
              <a:t>Presentation Tier</a:t>
            </a:r>
          </a:p>
        </p:txBody>
      </p:sp>
      <p:grpSp>
        <p:nvGrpSpPr>
          <p:cNvPr id="23561" name="Group 15"/>
          <p:cNvGrpSpPr>
            <a:grpSpLocks/>
          </p:cNvGrpSpPr>
          <p:nvPr/>
        </p:nvGrpSpPr>
        <p:grpSpPr bwMode="auto">
          <a:xfrm>
            <a:off x="5659438" y="1447800"/>
            <a:ext cx="2968625" cy="523875"/>
            <a:chOff x="5562600" y="1447800"/>
            <a:chExt cx="2839278" cy="523220"/>
          </a:xfrm>
        </p:grpSpPr>
        <p:sp>
          <p:nvSpPr>
            <p:cNvPr id="23578" name="TextBox 11"/>
            <p:cNvSpPr txBox="1">
              <a:spLocks noChangeArrowheads="1"/>
            </p:cNvSpPr>
            <p:nvPr/>
          </p:nvSpPr>
          <p:spPr bwMode="auto">
            <a:xfrm>
              <a:off x="6344478" y="1447800"/>
              <a:ext cx="2057400" cy="5232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a:t>How to present Information?</a:t>
              </a:r>
            </a:p>
          </p:txBody>
        </p:sp>
        <p:cxnSp>
          <p:nvCxnSpPr>
            <p:cNvPr id="23579" name="Straight Connector 13"/>
            <p:cNvCxnSpPr>
              <a:cxnSpLocks noChangeShapeType="1"/>
            </p:cNvCxnSpPr>
            <p:nvPr/>
          </p:nvCxnSpPr>
          <p:spPr bwMode="auto">
            <a:xfrm>
              <a:off x="5562600" y="1524000"/>
              <a:ext cx="781878"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sp>
        <p:nvSpPr>
          <p:cNvPr id="18" name="TextBox 4"/>
          <p:cNvSpPr txBox="1"/>
          <p:nvPr/>
        </p:nvSpPr>
        <p:spPr bwMode="auto">
          <a:xfrm>
            <a:off x="3429000" y="3124200"/>
            <a:ext cx="2133600" cy="307777"/>
          </a:xfrm>
          <a:prstGeom prst="rect">
            <a:avLst/>
          </a:prstGeom>
          <a:solidFill>
            <a:schemeClr val="accent2">
              <a:lumMod val="40000"/>
              <a:lumOff val="60000"/>
            </a:schemeClr>
          </a:solidFill>
          <a:effectLst/>
          <a:scene3d>
            <a:camera prst="orthographicFront"/>
            <a:lightRig rig="threePt" dir="t"/>
          </a:scene3d>
          <a:sp3d>
            <a:bevelT w="139700" h="139700" prst="divot"/>
          </a:sp3d>
        </p:spPr>
        <p:txBody>
          <a:bodyPr>
            <a:spAutoFit/>
          </a:bodyPr>
          <a:lstStyle/>
          <a:p>
            <a:pPr algn="ctr" eaLnBrk="0" hangingPunct="0">
              <a:spcBef>
                <a:spcPct val="50000"/>
              </a:spcBef>
              <a:buClr>
                <a:srgbClr val="0033CC"/>
              </a:buClr>
              <a:buSzPct val="155000"/>
              <a:buFont typeface="Symbol" pitchFamily="18" charset="2"/>
              <a:buNone/>
              <a:defRPr/>
            </a:pPr>
            <a:r>
              <a:rPr lang="en-US" dirty="0">
                <a:latin typeface="Arial" charset="0"/>
                <a:cs typeface="Arial" charset="0"/>
              </a:rPr>
              <a:t>Business Tier</a:t>
            </a:r>
          </a:p>
        </p:txBody>
      </p:sp>
      <p:sp>
        <p:nvSpPr>
          <p:cNvPr id="23565" name="TextBox 17"/>
          <p:cNvSpPr txBox="1">
            <a:spLocks noChangeArrowheads="1"/>
          </p:cNvSpPr>
          <p:nvPr/>
        </p:nvSpPr>
        <p:spPr bwMode="auto">
          <a:xfrm>
            <a:off x="6400800" y="3276600"/>
            <a:ext cx="22860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a:t>How to organize the business logic?  </a:t>
            </a:r>
          </a:p>
        </p:txBody>
      </p:sp>
      <p:cxnSp>
        <p:nvCxnSpPr>
          <p:cNvPr id="23566" name="Straight Connector 18"/>
          <p:cNvCxnSpPr>
            <a:cxnSpLocks noChangeShapeType="1"/>
          </p:cNvCxnSpPr>
          <p:nvPr/>
        </p:nvCxnSpPr>
        <p:spPr bwMode="auto">
          <a:xfrm>
            <a:off x="5562600" y="33528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3567" name="TextBox 20"/>
          <p:cNvSpPr txBox="1">
            <a:spLocks noChangeArrowheads="1"/>
          </p:cNvSpPr>
          <p:nvPr/>
        </p:nvSpPr>
        <p:spPr bwMode="auto">
          <a:xfrm>
            <a:off x="457200" y="3276600"/>
            <a:ext cx="21336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a:t>How to encapsulate the business logic?  </a:t>
            </a:r>
          </a:p>
        </p:txBody>
      </p:sp>
      <p:cxnSp>
        <p:nvCxnSpPr>
          <p:cNvPr id="23568" name="Straight Connector 21"/>
          <p:cNvCxnSpPr>
            <a:cxnSpLocks noChangeShapeType="1"/>
          </p:cNvCxnSpPr>
          <p:nvPr/>
        </p:nvCxnSpPr>
        <p:spPr bwMode="auto">
          <a:xfrm>
            <a:off x="2590800" y="33528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14" name="TextBox 5"/>
          <p:cNvSpPr txBox="1"/>
          <p:nvPr/>
        </p:nvSpPr>
        <p:spPr bwMode="auto">
          <a:xfrm>
            <a:off x="3429000" y="4953000"/>
            <a:ext cx="2133600" cy="308105"/>
          </a:xfrm>
          <a:prstGeom prst="rect">
            <a:avLst/>
          </a:prstGeom>
          <a:solidFill>
            <a:schemeClr val="accent2">
              <a:lumMod val="40000"/>
              <a:lumOff val="60000"/>
            </a:schemeClr>
          </a:solidFill>
          <a:effectLst/>
          <a:scene3d>
            <a:camera prst="orthographicFront"/>
            <a:lightRig rig="threePt" dir="t"/>
          </a:scene3d>
          <a:sp3d>
            <a:bevelT w="139700" h="139700" prst="divot"/>
          </a:sp3d>
        </p:spPr>
        <p:txBody>
          <a:bodyPr>
            <a:spAutoFit/>
          </a:bodyPr>
          <a:lstStyle/>
          <a:p>
            <a:pPr algn="ctr" eaLnBrk="0" hangingPunct="0">
              <a:spcBef>
                <a:spcPct val="50000"/>
              </a:spcBef>
              <a:buClr>
                <a:srgbClr val="0033CC"/>
              </a:buClr>
              <a:buSzPct val="155000"/>
              <a:buFont typeface="Symbol" pitchFamily="18" charset="2"/>
              <a:buNone/>
              <a:defRPr/>
            </a:pPr>
            <a:r>
              <a:rPr lang="en-US" dirty="0">
                <a:latin typeface="Arial" charset="0"/>
                <a:cs typeface="Arial" charset="0"/>
              </a:rPr>
              <a:t>Persistence Tier</a:t>
            </a:r>
          </a:p>
        </p:txBody>
      </p:sp>
      <p:grpSp>
        <p:nvGrpSpPr>
          <p:cNvPr id="23572" name="Group 26"/>
          <p:cNvGrpSpPr>
            <a:grpSpLocks/>
          </p:cNvGrpSpPr>
          <p:nvPr/>
        </p:nvGrpSpPr>
        <p:grpSpPr bwMode="auto">
          <a:xfrm>
            <a:off x="5562600" y="5105400"/>
            <a:ext cx="3124200" cy="523875"/>
            <a:chOff x="5562600" y="1523759"/>
            <a:chExt cx="3124200" cy="523220"/>
          </a:xfrm>
        </p:grpSpPr>
        <p:sp>
          <p:nvSpPr>
            <p:cNvPr id="23576" name="TextBox 27"/>
            <p:cNvSpPr txBox="1">
              <a:spLocks noChangeArrowheads="1"/>
            </p:cNvSpPr>
            <p:nvPr/>
          </p:nvSpPr>
          <p:spPr bwMode="auto">
            <a:xfrm>
              <a:off x="6400800" y="1523759"/>
              <a:ext cx="2286000" cy="5232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a:t>How to access the database?</a:t>
              </a:r>
            </a:p>
          </p:txBody>
        </p:sp>
        <p:cxnSp>
          <p:nvCxnSpPr>
            <p:cNvPr id="23577" name="Straight Connector 28"/>
            <p:cNvCxnSpPr>
              <a:cxnSpLocks noChangeShapeType="1"/>
            </p:cNvCxnSpPr>
            <p:nvPr/>
          </p:nvCxnSpPr>
          <p:spPr bwMode="auto">
            <a:xfrm>
              <a:off x="5562600" y="1599959"/>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sp>
        <p:nvSpPr>
          <p:cNvPr id="23573" name="TextBox 20"/>
          <p:cNvSpPr txBox="1">
            <a:spLocks noChangeArrowheads="1"/>
          </p:cNvSpPr>
          <p:nvPr/>
        </p:nvSpPr>
        <p:spPr bwMode="auto">
          <a:xfrm>
            <a:off x="457200" y="5105400"/>
            <a:ext cx="2133600" cy="954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400" b="1">
                <a:solidFill>
                  <a:schemeClr val="tx1"/>
                </a:solidFill>
                <a:latin typeface="Arial" pitchFamily="34" charset="0"/>
                <a:cs typeface="Arial" pitchFamily="34" charset="0"/>
              </a:defRPr>
            </a:lvl1pPr>
            <a:lvl2pPr marL="742950" indent="-285750" eaLnBrk="0" hangingPunct="0">
              <a:defRPr sz="1400" b="1">
                <a:solidFill>
                  <a:schemeClr val="tx1"/>
                </a:solidFill>
                <a:latin typeface="Arial" pitchFamily="34" charset="0"/>
                <a:cs typeface="Arial" pitchFamily="34" charset="0"/>
              </a:defRPr>
            </a:lvl2pPr>
            <a:lvl3pPr marL="1143000" indent="-228600" eaLnBrk="0" hangingPunct="0">
              <a:defRPr sz="1400" b="1">
                <a:solidFill>
                  <a:schemeClr val="tx1"/>
                </a:solidFill>
                <a:latin typeface="Arial" pitchFamily="34" charset="0"/>
                <a:cs typeface="Arial" pitchFamily="34" charset="0"/>
              </a:defRPr>
            </a:lvl3pPr>
            <a:lvl4pPr marL="1600200" indent="-228600" eaLnBrk="0" hangingPunct="0">
              <a:defRPr sz="1400" b="1">
                <a:solidFill>
                  <a:schemeClr val="tx1"/>
                </a:solidFill>
                <a:latin typeface="Arial" pitchFamily="34" charset="0"/>
                <a:cs typeface="Arial" pitchFamily="34" charset="0"/>
              </a:defRPr>
            </a:lvl4pPr>
            <a:lvl5pPr marL="2057400" indent="-228600" eaLnBrk="0" hangingPunct="0">
              <a:defRPr sz="1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cs typeface="Arial" pitchFamily="34" charset="0"/>
              </a:defRPr>
            </a:lvl9pPr>
          </a:lstStyle>
          <a:p>
            <a:pPr algn="ctr">
              <a:spcBef>
                <a:spcPct val="50000"/>
              </a:spcBef>
              <a:buClr>
                <a:srgbClr val="0033CC"/>
              </a:buClr>
              <a:buSzPct val="155000"/>
              <a:buFont typeface="Symbol" pitchFamily="18" charset="2"/>
              <a:buNone/>
            </a:pPr>
            <a:r>
              <a:rPr lang="en-US"/>
              <a:t>How to handle concurrency in short and long-running transactions?  </a:t>
            </a:r>
          </a:p>
        </p:txBody>
      </p:sp>
      <p:cxnSp>
        <p:nvCxnSpPr>
          <p:cNvPr id="23574" name="Straight Connector 21"/>
          <p:cNvCxnSpPr>
            <a:cxnSpLocks noChangeShapeType="1"/>
          </p:cNvCxnSpPr>
          <p:nvPr/>
        </p:nvCxnSpPr>
        <p:spPr bwMode="auto">
          <a:xfrm>
            <a:off x="2590800" y="51816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3" name="Rectangular Callout 22"/>
          <p:cNvSpPr>
            <a:spLocks noChangeArrowheads="1"/>
          </p:cNvSpPr>
          <p:nvPr/>
        </p:nvSpPr>
        <p:spPr bwMode="auto">
          <a:xfrm>
            <a:off x="5334000" y="2209800"/>
            <a:ext cx="1828800" cy="762000"/>
          </a:xfrm>
          <a:prstGeom prst="wedgeRectCallout">
            <a:avLst>
              <a:gd name="adj1" fmla="val -75000"/>
              <a:gd name="adj2" fmla="val 66667"/>
            </a:avLst>
          </a:prstGeom>
          <a:solidFill>
            <a:srgbClr val="FFFF99"/>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r>
              <a:rPr lang="en-US"/>
              <a:t>Deals with Business Components</a:t>
            </a:r>
          </a:p>
        </p:txBody>
      </p:sp>
    </p:spTree>
    <p:extLst>
      <p:ext uri="{BB962C8B-B14F-4D97-AF65-F5344CB8AC3E}">
        <p14:creationId xmlns:p14="http://schemas.microsoft.com/office/powerpoint/2010/main" val="2636802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446" y="0"/>
            <a:ext cx="9130553" cy="914400"/>
          </a:xfrm>
          <a:solidFill>
            <a:schemeClr val="accent4">
              <a:lumMod val="20000"/>
              <a:lumOff val="80000"/>
            </a:schemeClr>
          </a:solidFill>
        </p:spPr>
        <p:txBody>
          <a:bodyPr/>
          <a:lstStyle/>
          <a:p>
            <a:pPr eaLnBrk="1" hangingPunct="1">
              <a:defRPr/>
            </a:pPr>
            <a:r>
              <a:rPr lang="en-US" dirty="0" smtClean="0">
                <a:solidFill>
                  <a:schemeClr val="accent3">
                    <a:lumMod val="50000"/>
                  </a:schemeClr>
                </a:solidFill>
              </a:rPr>
              <a:t>Business Tier uses Frameworks</a:t>
            </a:r>
          </a:p>
        </p:txBody>
      </p:sp>
      <p:sp>
        <p:nvSpPr>
          <p:cNvPr id="4" name="Slide Number Placeholder 3"/>
          <p:cNvSpPr>
            <a:spLocks noGrp="1"/>
          </p:cNvSpPr>
          <p:nvPr>
            <p:ph type="sldNum" sz="quarter" idx="10"/>
          </p:nvPr>
        </p:nvSpPr>
        <p:spPr/>
        <p:txBody>
          <a:bodyPr/>
          <a:lstStyle/>
          <a:p>
            <a:pPr>
              <a:defRPr/>
            </a:pPr>
            <a:fld id="{C6F741D3-A47D-4BCF-9AA6-5E02DDBBCC72}" type="slidenum">
              <a:rPr lang="en-US"/>
              <a:pPr>
                <a:defRPr/>
              </a:pPr>
              <a:t>3</a:t>
            </a:fld>
            <a:endParaRPr lang="en-US"/>
          </a:p>
        </p:txBody>
      </p:sp>
      <p:sp>
        <p:nvSpPr>
          <p:cNvPr id="1029" name="Content Placeholder 2"/>
          <p:cNvSpPr>
            <a:spLocks noGrp="1"/>
          </p:cNvSpPr>
          <p:nvPr>
            <p:ph idx="1"/>
          </p:nvPr>
        </p:nvSpPr>
        <p:spPr>
          <a:xfrm>
            <a:off x="0" y="914400"/>
            <a:ext cx="9144000" cy="5791200"/>
          </a:xfrm>
        </p:spPr>
        <p:txBody>
          <a:bodyPr>
            <a:normAutofit/>
          </a:bodyPr>
          <a:lstStyle/>
          <a:p>
            <a:r>
              <a:rPr lang="en-US" dirty="0" smtClean="0"/>
              <a:t>Business Components are independent business functionalities built to work together to achieve an intended goal</a:t>
            </a:r>
          </a:p>
          <a:p>
            <a:r>
              <a:rPr lang="en-US" dirty="0" smtClean="0"/>
              <a:t>Example:</a:t>
            </a:r>
          </a:p>
          <a:p>
            <a:endParaRPr lang="en-US" dirty="0" smtClean="0"/>
          </a:p>
          <a:p>
            <a:r>
              <a:rPr lang="en-US" dirty="0" smtClean="0"/>
              <a:t>Effort of developing  business components can be reduced using Frameworks</a:t>
            </a:r>
          </a:p>
          <a:p>
            <a:r>
              <a:rPr lang="en-US" dirty="0" smtClean="0"/>
              <a:t>Frameworks offer Application programming Interfaces (APIs), which the business components can use	</a:t>
            </a:r>
          </a:p>
        </p:txBody>
      </p:sp>
      <p:graphicFrame>
        <p:nvGraphicFramePr>
          <p:cNvPr id="1026" name="Object 3"/>
          <p:cNvGraphicFramePr>
            <a:graphicFrameLocks noChangeAspect="1"/>
          </p:cNvGraphicFramePr>
          <p:nvPr>
            <p:extLst>
              <p:ext uri="{D42A27DB-BD31-4B8C-83A1-F6EECF244321}">
                <p14:modId xmlns:p14="http://schemas.microsoft.com/office/powerpoint/2010/main" val="935255504"/>
              </p:ext>
            </p:extLst>
          </p:nvPr>
        </p:nvGraphicFramePr>
        <p:xfrm>
          <a:off x="2514600" y="2971800"/>
          <a:ext cx="914400" cy="714375"/>
        </p:xfrm>
        <a:graphic>
          <a:graphicData uri="http://schemas.openxmlformats.org/presentationml/2006/ole">
            <mc:AlternateContent xmlns:mc="http://schemas.openxmlformats.org/markup-compatibility/2006">
              <mc:Choice xmlns:v="urn:schemas-microsoft-com:vml" Requires="v">
                <p:oleObj spid="_x0000_s5127" name="Document" showAsIcon="1" r:id="rId4" imgW="914400" imgH="714240" progId="Word.Document.8">
                  <p:embed/>
                </p:oleObj>
              </mc:Choice>
              <mc:Fallback>
                <p:oleObj name="Document" showAsIcon="1" r:id="rId4" imgW="914400" imgH="71424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2971800"/>
                        <a:ext cx="9144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70006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verb" presetSubtype="0" fill="hold" nodeType="clickEffect">
                                  <p:stCondLst>
                                    <p:cond delay="0"/>
                                  </p:stCondLst>
                                  <p:childTnLst>
                                    <p:cmd type="verb" cmd="1">
                                      <p:cBhvr>
                                        <p:cTn id="6" dur="1" fill="hold"/>
                                        <p:tgtEl>
                                          <p:spTgt spid="1026"/>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448" y="0"/>
            <a:ext cx="9157447" cy="914400"/>
          </a:xfrm>
          <a:solidFill>
            <a:schemeClr val="accent4">
              <a:lumMod val="20000"/>
              <a:lumOff val="80000"/>
            </a:schemeClr>
          </a:solidFill>
        </p:spPr>
        <p:txBody>
          <a:bodyPr/>
          <a:lstStyle/>
          <a:p>
            <a:pPr eaLnBrk="1" hangingPunct="1">
              <a:defRPr/>
            </a:pPr>
            <a:r>
              <a:rPr lang="en-GB" dirty="0" smtClean="0">
                <a:solidFill>
                  <a:schemeClr val="accent3">
                    <a:lumMod val="50000"/>
                  </a:schemeClr>
                </a:solidFill>
              </a:rPr>
              <a:t>POJO (</a:t>
            </a:r>
            <a:r>
              <a:rPr lang="en-US" dirty="0" smtClean="0">
                <a:solidFill>
                  <a:schemeClr val="accent3">
                    <a:lumMod val="50000"/>
                  </a:schemeClr>
                </a:solidFill>
              </a:rPr>
              <a:t>Plain Old Java Object)</a:t>
            </a:r>
          </a:p>
        </p:txBody>
      </p:sp>
      <p:sp>
        <p:nvSpPr>
          <p:cNvPr id="4" name="Slide Number Placeholder 3"/>
          <p:cNvSpPr>
            <a:spLocks noGrp="1"/>
          </p:cNvSpPr>
          <p:nvPr>
            <p:ph type="sldNum" sz="quarter" idx="10"/>
          </p:nvPr>
        </p:nvSpPr>
        <p:spPr/>
        <p:txBody>
          <a:bodyPr/>
          <a:lstStyle/>
          <a:p>
            <a:pPr>
              <a:defRPr/>
            </a:pPr>
            <a:fld id="{900C7A45-93C9-488B-BEFC-0DC2BBE05739}" type="slidenum">
              <a:rPr lang="en-US"/>
              <a:pPr>
                <a:defRPr/>
              </a:pPr>
              <a:t>4</a:t>
            </a:fld>
            <a:endParaRPr lang="en-US"/>
          </a:p>
        </p:txBody>
      </p:sp>
      <p:sp>
        <p:nvSpPr>
          <p:cNvPr id="24580" name="Content Placeholder 2"/>
          <p:cNvSpPr>
            <a:spLocks noGrp="1"/>
          </p:cNvSpPr>
          <p:nvPr>
            <p:ph idx="1"/>
          </p:nvPr>
        </p:nvSpPr>
        <p:spPr>
          <a:xfrm>
            <a:off x="0" y="914400"/>
            <a:ext cx="9144000" cy="5943600"/>
          </a:xfrm>
        </p:spPr>
        <p:txBody>
          <a:bodyPr>
            <a:normAutofit/>
          </a:bodyPr>
          <a:lstStyle/>
          <a:p>
            <a:pPr eaLnBrk="1" hangingPunct="1"/>
            <a:r>
              <a:rPr lang="en-US" sz="2800" dirty="0" smtClean="0"/>
              <a:t>Among the business components, those Java objects that do not implement any special interfaces or invoke any framework APIs are called POJOs</a:t>
            </a:r>
          </a:p>
          <a:p>
            <a:r>
              <a:rPr lang="en-US" sz="2800" dirty="0" smtClean="0"/>
              <a:t>POJOs</a:t>
            </a:r>
          </a:p>
          <a:p>
            <a:pPr lvl="1"/>
            <a:r>
              <a:rPr lang="en-US" sz="2400" dirty="0" smtClean="0"/>
              <a:t>simplify development</a:t>
            </a:r>
          </a:p>
          <a:p>
            <a:pPr lvl="1"/>
            <a:r>
              <a:rPr lang="en-US" sz="2400" dirty="0" smtClean="0"/>
              <a:t>offer improved portability</a:t>
            </a:r>
          </a:p>
          <a:p>
            <a:pPr lvl="1"/>
            <a:r>
              <a:rPr lang="en-US" sz="2400" dirty="0" smtClean="0"/>
              <a:t>offer decoupling</a:t>
            </a:r>
          </a:p>
          <a:p>
            <a:pPr lvl="1"/>
            <a:r>
              <a:rPr lang="en-US" sz="2400" dirty="0" smtClean="0"/>
              <a:t>provide  better separation of design concerns</a:t>
            </a:r>
          </a:p>
          <a:p>
            <a:pPr lvl="1"/>
            <a:r>
              <a:rPr lang="en-US" sz="2400" dirty="0" smtClean="0"/>
              <a:t>are non-invasive</a:t>
            </a:r>
          </a:p>
          <a:p>
            <a:pPr lvl="1"/>
            <a:r>
              <a:rPr lang="en-US" sz="2400" dirty="0" smtClean="0"/>
              <a:t>make testing </a:t>
            </a:r>
            <a:r>
              <a:rPr lang="en-US" sz="2400" dirty="0" smtClean="0"/>
              <a:t>easier</a:t>
            </a:r>
            <a:endParaRPr lang="en-US" sz="2400" dirty="0" smtClean="0"/>
          </a:p>
        </p:txBody>
      </p:sp>
    </p:spTree>
    <p:extLst>
      <p:ext uri="{BB962C8B-B14F-4D97-AF65-F5344CB8AC3E}">
        <p14:creationId xmlns:p14="http://schemas.microsoft.com/office/powerpoint/2010/main" val="1171261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1348</TotalTime>
  <Words>474</Words>
  <Application>Microsoft Office PowerPoint</Application>
  <PresentationFormat>On-screen Show (4:3)</PresentationFormat>
  <Paragraphs>76</Paragraphs>
  <Slides>4</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6" baseType="lpstr">
      <vt:lpstr>Office Theme</vt:lpstr>
      <vt:lpstr>Microsoft Word 97 - 2003 Document</vt:lpstr>
      <vt:lpstr>Business Tier in the Big Picture</vt:lpstr>
      <vt:lpstr>Business Tier  - Design Decisions</vt:lpstr>
      <vt:lpstr>Business Tier uses Frameworks</vt:lpstr>
      <vt:lpstr>POJO (Plain Old Java Object)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asf</dc:title>
  <dc:creator>Manish</dc:creator>
  <cp:lastModifiedBy>Manish</cp:lastModifiedBy>
  <cp:revision>219</cp:revision>
  <dcterms:created xsi:type="dcterms:W3CDTF">2006-08-16T00:00:00Z</dcterms:created>
  <dcterms:modified xsi:type="dcterms:W3CDTF">2014-05-15T08:43:31Z</dcterms:modified>
</cp:coreProperties>
</file>