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68" r:id="rId2"/>
    <p:sldId id="269" r:id="rId3"/>
    <p:sldId id="270" r:id="rId4"/>
    <p:sldId id="256" r:id="rId5"/>
    <p:sldId id="281" r:id="rId6"/>
    <p:sldId id="285" r:id="rId7"/>
    <p:sldId id="257" r:id="rId8"/>
    <p:sldId id="328" r:id="rId9"/>
    <p:sldId id="329" r:id="rId10"/>
    <p:sldId id="332" r:id="rId11"/>
    <p:sldId id="359" r:id="rId12"/>
    <p:sldId id="260" r:id="rId13"/>
    <p:sldId id="273" r:id="rId14"/>
    <p:sldId id="274" r:id="rId15"/>
    <p:sldId id="276" r:id="rId16"/>
    <p:sldId id="275" r:id="rId17"/>
    <p:sldId id="265" r:id="rId18"/>
    <p:sldId id="266" r:id="rId19"/>
    <p:sldId id="287" r:id="rId20"/>
    <p:sldId id="330" r:id="rId21"/>
    <p:sldId id="338" r:id="rId22"/>
    <p:sldId id="331" r:id="rId23"/>
    <p:sldId id="337" r:id="rId24"/>
    <p:sldId id="304" r:id="rId25"/>
    <p:sldId id="289" r:id="rId26"/>
    <p:sldId id="293" r:id="rId27"/>
    <p:sldId id="290" r:id="rId28"/>
    <p:sldId id="294" r:id="rId29"/>
    <p:sldId id="296" r:id="rId30"/>
    <p:sldId id="297" r:id="rId31"/>
    <p:sldId id="298" r:id="rId32"/>
    <p:sldId id="305" r:id="rId33"/>
    <p:sldId id="299" r:id="rId34"/>
    <p:sldId id="300" r:id="rId35"/>
    <p:sldId id="301" r:id="rId36"/>
    <p:sldId id="306" r:id="rId37"/>
    <p:sldId id="307" r:id="rId38"/>
    <p:sldId id="311" r:id="rId39"/>
    <p:sldId id="308" r:id="rId40"/>
    <p:sldId id="309" r:id="rId41"/>
    <p:sldId id="310" r:id="rId42"/>
    <p:sldId id="334" r:id="rId43"/>
    <p:sldId id="348" r:id="rId44"/>
    <p:sldId id="349" r:id="rId45"/>
    <p:sldId id="350" r:id="rId46"/>
    <p:sldId id="351" r:id="rId47"/>
    <p:sldId id="355" r:id="rId48"/>
    <p:sldId id="356" r:id="rId49"/>
    <p:sldId id="357" r:id="rId50"/>
    <p:sldId id="333" r:id="rId51"/>
    <p:sldId id="341" r:id="rId52"/>
    <p:sldId id="360" r:id="rId53"/>
    <p:sldId id="361" r:id="rId54"/>
    <p:sldId id="339" r:id="rId55"/>
    <p:sldId id="340" r:id="rId56"/>
    <p:sldId id="335" r:id="rId57"/>
    <p:sldId id="336" r:id="rId58"/>
    <p:sldId id="342" r:id="rId59"/>
    <p:sldId id="343" r:id="rId60"/>
    <p:sldId id="345" r:id="rId61"/>
    <p:sldId id="346" r:id="rId62"/>
    <p:sldId id="347" r:id="rId63"/>
    <p:sldId id="277" r:id="rId64"/>
    <p:sldId id="344" r:id="rId65"/>
    <p:sldId id="362" r:id="rId66"/>
    <p:sldId id="363" r:id="rId67"/>
    <p:sldId id="322" r:id="rId68"/>
    <p:sldId id="323" r:id="rId69"/>
    <p:sldId id="324" r:id="rId70"/>
    <p:sldId id="326" r:id="rId71"/>
    <p:sldId id="352" r:id="rId72"/>
    <p:sldId id="353" r:id="rId73"/>
    <p:sldId id="35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0639" autoAdjust="0"/>
  </p:normalViewPr>
  <p:slideViewPr>
    <p:cSldViewPr>
      <p:cViewPr varScale="1">
        <p:scale>
          <a:sx n="59" d="100"/>
          <a:sy n="59" d="100"/>
        </p:scale>
        <p:origin x="-169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CFEE10-AB70-4564-B213-D0807E04CB36}" type="datetimeFigureOut">
              <a:rPr lang="en-US" smtClean="0"/>
              <a:t>4/16/2015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B278F7-3F7B-4731-8DED-89C07D43E968}" type="slidenum">
              <a:rPr lang="en-US" smtClean="0"/>
              <a:t>‹#›</a:t>
            </a:fld>
            <a:endParaRPr lang="en-US"/>
          </a:p>
        </p:txBody>
      </p:sp>
    </p:spTree>
    <p:extLst>
      <p:ext uri="{BB962C8B-B14F-4D97-AF65-F5344CB8AC3E}">
        <p14:creationId xmlns:p14="http://schemas.microsoft.com/office/powerpoint/2010/main" val="1341674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2"/>
                </a:solidFill>
                <a:cs typeface="Times New Roman" pitchFamily="18" charset="0"/>
              </a:rPr>
              <a:t>phase-wise software development process helps you track schedule, cost, and quality of the software projects. </a:t>
            </a: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1</a:t>
            </a:fld>
            <a:endParaRPr lang="en-US"/>
          </a:p>
        </p:txBody>
      </p:sp>
    </p:spTree>
    <p:extLst>
      <p:ext uri="{BB962C8B-B14F-4D97-AF65-F5344CB8AC3E}">
        <p14:creationId xmlns:p14="http://schemas.microsoft.com/office/powerpoint/2010/main" val="3262942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pitchFamily="-32" charset="0"/>
              </a:rPr>
              <a:t>Java is platform independent language</a:t>
            </a:r>
            <a:r>
              <a:rPr lang="en-US" baseline="0" dirty="0" smtClean="0">
                <a:latin typeface="Times" pitchFamily="-32" charset="0"/>
              </a:rPr>
              <a:t> but </a:t>
            </a:r>
            <a:r>
              <a:rPr lang="en-US" baseline="0" dirty="0" smtClean="0"/>
              <a:t>JVM is platform dependent tool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Times" pitchFamily="-32" charset="0"/>
              </a:rPr>
              <a:t>Java is </a:t>
            </a:r>
            <a:r>
              <a:rPr lang="en-US" b="1" baseline="0" dirty="0" smtClean="0">
                <a:latin typeface="Times" pitchFamily="-32" charset="0"/>
              </a:rPr>
              <a:t>architectural Neutral</a:t>
            </a:r>
            <a:r>
              <a:rPr lang="en-US" baseline="0" dirty="0" smtClean="0">
                <a:latin typeface="Times" pitchFamily="-32" charset="0"/>
              </a:rPr>
              <a:t> because it generate an architecture neutral file that o</a:t>
            </a:r>
            <a:r>
              <a:rPr lang="en-US" dirty="0" smtClean="0">
                <a:latin typeface="Times" pitchFamily="-32" charset="0"/>
              </a:rPr>
              <a:t>nce compiled</a:t>
            </a:r>
            <a:r>
              <a:rPr lang="en-US" baseline="0" dirty="0" smtClean="0">
                <a:latin typeface="Times" pitchFamily="-32" charset="0"/>
              </a:rPr>
              <a:t> code will run on any platform without recompiling or any kind of modification i.e. “ Write Once run Anywhere” . It make possible by the use of Java Virtual Machine(JVM)</a:t>
            </a:r>
            <a:endParaRPr lang="en-US" dirty="0" smtClean="0">
              <a:latin typeface="Times" pitchFamily="-32"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2BAB1500-A2BE-4D27-81FB-90A8CAEADC42}" type="slidenum">
              <a:rPr lang="en-US" sz="1200" smtClean="0">
                <a:latin typeface="Times" pitchFamily="-32" charset="0"/>
              </a:rPr>
              <a:pPr/>
              <a:t>18</a:t>
            </a:fld>
            <a:endParaRPr lang="en-US" sz="1200" smtClean="0">
              <a:latin typeface="Times" pitchFamily="-32"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Class loader</a:t>
            </a:r>
            <a:r>
              <a:rPr lang="en-US" dirty="0" smtClean="0"/>
              <a:t> – It</a:t>
            </a:r>
            <a:r>
              <a:rPr lang="en-US" baseline="0" dirty="0" smtClean="0"/>
              <a:t> loads all classes needed for the execution of a </a:t>
            </a:r>
            <a:r>
              <a:rPr lang="en-US" baseline="0" dirty="0" err="1" smtClean="0"/>
              <a:t>pgm</a:t>
            </a:r>
            <a:r>
              <a:rPr lang="en-US" baseline="0" dirty="0" smtClean="0"/>
              <a:t>. </a:t>
            </a:r>
            <a:r>
              <a:rPr lang="en-US" b="1" baseline="0" dirty="0" smtClean="0"/>
              <a:t>It add security by separating the namespace</a:t>
            </a:r>
            <a:r>
              <a:rPr lang="en-US" baseline="0" dirty="0" smtClean="0"/>
              <a:t> for the classes of the local file system from those imported from network sources. </a:t>
            </a:r>
            <a:r>
              <a:rPr lang="en-US" b="1" baseline="0" dirty="0" smtClean="0"/>
              <a:t>Memory layout of the execution file is determine</a:t>
            </a:r>
          </a:p>
          <a:p>
            <a:endParaRPr lang="en-US" baseline="0" dirty="0" smtClean="0"/>
          </a:p>
          <a:p>
            <a:r>
              <a:rPr lang="en-US" b="1" baseline="0" dirty="0" err="1" smtClean="0"/>
              <a:t>Bytecode</a:t>
            </a:r>
            <a:r>
              <a:rPr lang="en-US" b="1" baseline="0" dirty="0" smtClean="0"/>
              <a:t> verifier</a:t>
            </a:r>
            <a:r>
              <a:rPr lang="en-US" baseline="0" dirty="0" smtClean="0"/>
              <a:t> – It test the format of code fragments , violation of access rights etc. It ensure the system integrity. It make four passes</a:t>
            </a:r>
          </a:p>
          <a:p>
            <a:r>
              <a:rPr lang="en-US" baseline="0" dirty="0" smtClean="0"/>
              <a:t>	i. There are no access restriction violation</a:t>
            </a:r>
          </a:p>
          <a:p>
            <a:r>
              <a:rPr lang="en-US" baseline="0" dirty="0" smtClean="0"/>
              <a:t>	ii. The code causes no operand stack overflows or underflow</a:t>
            </a:r>
          </a:p>
          <a:p>
            <a:r>
              <a:rPr lang="en-US" baseline="0" dirty="0" smtClean="0"/>
              <a:t>	iii. No illegal data conversion</a:t>
            </a:r>
          </a:p>
          <a:p>
            <a:r>
              <a:rPr lang="en-US" baseline="0" dirty="0" smtClean="0"/>
              <a:t>	iv. ensure the system integrity</a:t>
            </a:r>
          </a:p>
          <a:p>
            <a:endParaRPr lang="en-US" dirty="0" smtClean="0"/>
          </a:p>
          <a:p>
            <a:r>
              <a:rPr lang="en-US" b="1" dirty="0" smtClean="0"/>
              <a:t>Interpreter </a:t>
            </a:r>
            <a:r>
              <a:rPr lang="en-US" dirty="0" smtClean="0"/>
              <a:t>has two function a&gt;</a:t>
            </a:r>
            <a:r>
              <a:rPr lang="en-US" baseline="0" dirty="0" smtClean="0"/>
              <a:t> execute byte code b&gt; make appropriate call to the underlying h/w</a:t>
            </a:r>
          </a:p>
          <a:p>
            <a:r>
              <a:rPr lang="en-US" dirty="0" smtClean="0"/>
              <a:t>Java interpreter is used for the execution of the source code</a:t>
            </a:r>
            <a:endParaRPr lang="en-US" baseline="0" dirty="0" smtClean="0"/>
          </a:p>
          <a:p>
            <a:endParaRPr lang="en-US" baseline="0" dirty="0" smtClean="0"/>
          </a:p>
          <a:p>
            <a:r>
              <a:rPr lang="en-US" sz="1200" b="0" i="0" kern="1200" dirty="0" smtClean="0">
                <a:solidFill>
                  <a:schemeClr val="tx1"/>
                </a:solidFill>
                <a:effectLst/>
                <a:latin typeface="+mn-lt"/>
                <a:ea typeface="+mn-ea"/>
                <a:cs typeface="+mn-cs"/>
              </a:rPr>
              <a:t>Java uses </a:t>
            </a:r>
            <a:r>
              <a:rPr lang="en-US" sz="1200" b="1" i="0" kern="1200" dirty="0" smtClean="0">
                <a:solidFill>
                  <a:schemeClr val="tx1"/>
                </a:solidFill>
                <a:effectLst/>
                <a:latin typeface="+mn-lt"/>
                <a:ea typeface="+mn-ea"/>
                <a:cs typeface="+mn-cs"/>
              </a:rPr>
              <a:t>Just-In-Time compiler</a:t>
            </a:r>
            <a:r>
              <a:rPr lang="en-US" sz="1200" b="0" i="0" kern="1200" dirty="0" smtClean="0">
                <a:solidFill>
                  <a:schemeClr val="tx1"/>
                </a:solidFill>
                <a:effectLst/>
                <a:latin typeface="+mn-lt"/>
                <a:ea typeface="+mn-ea"/>
                <a:cs typeface="+mn-cs"/>
              </a:rPr>
              <a:t> to enable high performance. Just-In-Time compiler is a program that turns Java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which is a program that contains instructions that must be </a:t>
            </a:r>
            <a:r>
              <a:rPr lang="en-US" sz="1200" b="1" i="0" kern="1200" dirty="0" smtClean="0">
                <a:solidFill>
                  <a:schemeClr val="tx1"/>
                </a:solidFill>
                <a:effectLst/>
                <a:latin typeface="+mn-lt"/>
                <a:ea typeface="+mn-ea"/>
                <a:cs typeface="+mn-cs"/>
              </a:rPr>
              <a:t>interpreted into instructions that can be sent directly to the processor. Like annotation instruction</a:t>
            </a:r>
          </a:p>
          <a:p>
            <a:endParaRPr lang="en-US" dirty="0" smtClean="0"/>
          </a:p>
          <a:p>
            <a:r>
              <a:rPr lang="en-US" dirty="0" smtClean="0"/>
              <a:t>Byte</a:t>
            </a:r>
            <a:r>
              <a:rPr lang="en-US" baseline="0" dirty="0" smtClean="0"/>
              <a:t> code is a binary </a:t>
            </a:r>
            <a:r>
              <a:rPr lang="en-US" baseline="0" dirty="0" err="1" smtClean="0"/>
              <a:t>lang</a:t>
            </a:r>
            <a:r>
              <a:rPr lang="en-US" baseline="0" dirty="0" smtClean="0"/>
              <a:t> or machine code</a:t>
            </a:r>
          </a:p>
          <a:p>
            <a:r>
              <a:rPr lang="en-US" dirty="0" smtClean="0"/>
              <a:t>cd E:\JAVA\New</a:t>
            </a:r>
          </a:p>
          <a:p>
            <a:r>
              <a:rPr lang="en-US" dirty="0" smtClean="0"/>
              <a:t>path = D:\Program Files\Java\jdk1.5.0\bin</a:t>
            </a:r>
          </a:p>
          <a:p>
            <a:r>
              <a:rPr lang="en-US" dirty="0" err="1" smtClean="0"/>
              <a:t>javac</a:t>
            </a:r>
            <a:r>
              <a:rPr lang="en-US" dirty="0" smtClean="0"/>
              <a:t> filename.java</a:t>
            </a:r>
          </a:p>
          <a:p>
            <a:r>
              <a:rPr lang="en-US" dirty="0" smtClean="0"/>
              <a:t>java filename</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19</a:t>
            </a:fld>
            <a:endParaRPr lang="en-US"/>
          </a:p>
        </p:txBody>
      </p:sp>
    </p:spTree>
    <p:extLst>
      <p:ext uri="{BB962C8B-B14F-4D97-AF65-F5344CB8AC3E}">
        <p14:creationId xmlns:p14="http://schemas.microsoft.com/office/powerpoint/2010/main" val="2538662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20</a:t>
            </a:fld>
            <a:endParaRPr lang="en-US"/>
          </a:p>
        </p:txBody>
      </p:sp>
    </p:spTree>
    <p:extLst>
      <p:ext uri="{BB962C8B-B14F-4D97-AF65-F5344CB8AC3E}">
        <p14:creationId xmlns:p14="http://schemas.microsoft.com/office/powerpoint/2010/main" val="44714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Native methods are usually used to interface with system calls or libraries written in other programming languages.</a:t>
            </a:r>
            <a:endParaRPr lang="en-US" dirty="0" smtClean="0"/>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21</a:t>
            </a:fld>
            <a:endParaRPr lang="en-US"/>
          </a:p>
        </p:txBody>
      </p:sp>
    </p:spTree>
    <p:extLst>
      <p:ext uri="{BB962C8B-B14F-4D97-AF65-F5344CB8AC3E}">
        <p14:creationId xmlns:p14="http://schemas.microsoft.com/office/powerpoint/2010/main" val="447147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Path and </a:t>
            </a:r>
            <a:r>
              <a:rPr lang="en-US" sz="1200" b="0" i="0" kern="1200" dirty="0" err="1" smtClean="0">
                <a:solidFill>
                  <a:schemeClr val="tx1"/>
                </a:solidFill>
                <a:effectLst/>
                <a:latin typeface="+mn-lt"/>
                <a:ea typeface="+mn-ea"/>
                <a:cs typeface="+mn-cs"/>
              </a:rPr>
              <a:t>Classpath</a:t>
            </a:r>
            <a:r>
              <a:rPr lang="en-US" sz="1200" b="0" i="0" kern="1200" dirty="0" smtClean="0">
                <a:solidFill>
                  <a:schemeClr val="tx1"/>
                </a:solidFill>
                <a:effectLst/>
                <a:latin typeface="+mn-lt"/>
                <a:ea typeface="+mn-ea"/>
                <a:cs typeface="+mn-cs"/>
              </a:rPr>
              <a:t> are operating system level environment </a:t>
            </a:r>
            <a:r>
              <a:rPr lang="en-US" sz="1200" b="0" i="0" kern="1200" dirty="0" err="1" smtClean="0">
                <a:solidFill>
                  <a:schemeClr val="tx1"/>
                </a:solidFill>
                <a:effectLst/>
                <a:latin typeface="+mn-lt"/>
                <a:ea typeface="+mn-ea"/>
                <a:cs typeface="+mn-cs"/>
              </a:rPr>
              <a:t>variales</a:t>
            </a:r>
            <a:r>
              <a:rPr lang="en-US" sz="1200" b="0" i="0" kern="1200" dirty="0" smtClean="0">
                <a:solidFill>
                  <a:schemeClr val="tx1"/>
                </a:solidFill>
                <a:effectLst/>
                <a:latin typeface="+mn-lt"/>
                <a:ea typeface="+mn-ea"/>
                <a:cs typeface="+mn-cs"/>
              </a:rPr>
              <a:t>. Path is used define where the system can find the </a:t>
            </a:r>
            <a:r>
              <a:rPr lang="en-US" sz="1200" b="0" i="0" kern="1200" dirty="0" err="1" smtClean="0">
                <a:solidFill>
                  <a:schemeClr val="tx1"/>
                </a:solidFill>
                <a:effectLst/>
                <a:latin typeface="+mn-lt"/>
                <a:ea typeface="+mn-ea"/>
                <a:cs typeface="+mn-cs"/>
              </a:rPr>
              <a:t>executables</a:t>
            </a:r>
            <a:r>
              <a:rPr lang="en-US" sz="1200" b="0" i="0" kern="1200" dirty="0" smtClean="0">
                <a:solidFill>
                  <a:schemeClr val="tx1"/>
                </a:solidFill>
                <a:effectLst/>
                <a:latin typeface="+mn-lt"/>
                <a:ea typeface="+mn-ea"/>
                <a:cs typeface="+mn-cs"/>
              </a:rPr>
              <a:t>(.exe) files and </a:t>
            </a:r>
            <a:r>
              <a:rPr lang="en-US" sz="1200" b="0" i="0" kern="1200" dirty="0" err="1" smtClean="0">
                <a:solidFill>
                  <a:schemeClr val="tx1"/>
                </a:solidFill>
                <a:effectLst/>
                <a:latin typeface="+mn-lt"/>
                <a:ea typeface="+mn-ea"/>
                <a:cs typeface="+mn-cs"/>
              </a:rPr>
              <a:t>classpath</a:t>
            </a:r>
            <a:r>
              <a:rPr lang="en-US" sz="1200" b="0" i="0" kern="1200" dirty="0" smtClean="0">
                <a:solidFill>
                  <a:schemeClr val="tx1"/>
                </a:solidFill>
                <a:effectLst/>
                <a:latin typeface="+mn-lt"/>
                <a:ea typeface="+mn-ea"/>
                <a:cs typeface="+mn-cs"/>
              </a:rPr>
              <a:t> is used to specify the location .class files.</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23</a:t>
            </a:fld>
            <a:endParaRPr lang="en-US"/>
          </a:p>
        </p:txBody>
      </p:sp>
    </p:spTree>
    <p:extLst>
      <p:ext uri="{BB962C8B-B14F-4D97-AF65-F5344CB8AC3E}">
        <p14:creationId xmlns:p14="http://schemas.microsoft.com/office/powerpoint/2010/main" val="1543769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91B1D-650A-4D13-A82A-47DAB763746F}" type="slidenum">
              <a:rPr lang="en-US"/>
              <a:pPr/>
              <a:t>24</a:t>
            </a:fld>
            <a:endParaRPr 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dirty="0" smtClean="0"/>
              <a:t>exit, </a:t>
            </a:r>
            <a:r>
              <a:rPr lang="en-US" b="1" dirty="0" smtClean="0"/>
              <a:t>main</a:t>
            </a:r>
            <a:r>
              <a:rPr lang="en-US" dirty="0" smtClean="0"/>
              <a:t>, null, next,</a:t>
            </a:r>
            <a:r>
              <a:rPr lang="en-US" baseline="0" dirty="0" smtClean="0"/>
              <a:t> delete, </a:t>
            </a:r>
            <a:r>
              <a:rPr lang="en-US" dirty="0" smtClean="0"/>
              <a:t>then is not a</a:t>
            </a:r>
            <a:r>
              <a:rPr lang="en-US" baseline="0" dirty="0" smtClean="0"/>
              <a:t> keyword</a:t>
            </a:r>
          </a:p>
          <a:p>
            <a:endParaRPr lang="en-US" baseline="0" dirty="0" smtClean="0"/>
          </a:p>
          <a:p>
            <a:r>
              <a:rPr lang="en-US" dirty="0" smtClean="0"/>
              <a:t>The </a:t>
            </a:r>
            <a:r>
              <a:rPr lang="en-US" dirty="0" err="1" smtClean="0"/>
              <a:t>instanceof</a:t>
            </a:r>
            <a:r>
              <a:rPr lang="en-US" dirty="0" smtClean="0"/>
              <a:t> keyword can be used to test if an object is of a specified type.</a:t>
            </a:r>
          </a:p>
          <a:p>
            <a:r>
              <a:rPr lang="en-US" b="1" dirty="0" smtClean="0">
                <a:effectLst/>
              </a:rPr>
              <a:t>if </a:t>
            </a:r>
            <a:r>
              <a:rPr lang="en-US" dirty="0" smtClean="0">
                <a:effectLst/>
              </a:rPr>
              <a:t>(</a:t>
            </a:r>
            <a:r>
              <a:rPr lang="en-US" dirty="0" err="1" smtClean="0">
                <a:effectLst/>
              </a:rPr>
              <a:t>objectReference</a:t>
            </a:r>
            <a:r>
              <a:rPr lang="en-US" dirty="0" smtClean="0">
                <a:effectLst/>
              </a:rPr>
              <a:t> </a:t>
            </a:r>
            <a:r>
              <a:rPr lang="en-US" b="1" dirty="0" err="1" smtClean="0">
                <a:effectLst/>
              </a:rPr>
              <a:t>instanceof</a:t>
            </a:r>
            <a:r>
              <a:rPr lang="en-US" b="1" dirty="0" smtClean="0">
                <a:effectLst/>
              </a:rPr>
              <a:t> </a:t>
            </a:r>
            <a:r>
              <a:rPr lang="en-US" dirty="0" smtClean="0">
                <a:effectLst/>
              </a:rPr>
              <a:t>type)</a:t>
            </a:r>
          </a:p>
          <a:p>
            <a:r>
              <a:rPr lang="en-US" dirty="0" smtClean="0"/>
              <a:t>The following if statement returns true.</a:t>
            </a:r>
          </a:p>
          <a:p>
            <a:r>
              <a:rPr lang="en-US" b="1" dirty="0" smtClean="0">
                <a:effectLst/>
              </a:rPr>
              <a:t>public class </a:t>
            </a:r>
            <a:r>
              <a:rPr lang="en-US" dirty="0" err="1" smtClean="0">
                <a:effectLst/>
              </a:rPr>
              <a:t>MainClass</a:t>
            </a:r>
            <a:r>
              <a:rPr lang="en-US" dirty="0" smtClean="0">
                <a:effectLst/>
              </a:rPr>
              <a:t> {</a:t>
            </a:r>
            <a:br>
              <a:rPr lang="en-US" dirty="0" smtClean="0">
                <a:effectLst/>
              </a:rPr>
            </a:br>
            <a:r>
              <a:rPr lang="en-US" dirty="0" smtClean="0">
                <a:effectLst/>
              </a:rPr>
              <a:t>  </a:t>
            </a:r>
            <a:r>
              <a:rPr lang="en-US" b="1" dirty="0" smtClean="0">
                <a:effectLst/>
              </a:rPr>
              <a:t>public static void </a:t>
            </a:r>
            <a:r>
              <a:rPr lang="en-US" dirty="0" smtClean="0">
                <a:effectLst/>
              </a:rPr>
              <a:t>main(String[] a) {</a:t>
            </a:r>
            <a:br>
              <a:rPr lang="en-US" dirty="0" smtClean="0">
                <a:effectLst/>
              </a:rPr>
            </a:br>
            <a:r>
              <a:rPr lang="en-US" dirty="0" smtClean="0">
                <a:effectLst/>
              </a:rPr>
              <a:t>    String s = "Hello";</a:t>
            </a:r>
            <a:br>
              <a:rPr lang="en-US" dirty="0" smtClean="0">
                <a:effectLst/>
              </a:rPr>
            </a:br>
            <a:r>
              <a:rPr lang="en-US" dirty="0" smtClean="0">
                <a:effectLst/>
              </a:rPr>
              <a:t>    </a:t>
            </a:r>
            <a:r>
              <a:rPr lang="en-US" b="1" dirty="0" smtClean="0">
                <a:effectLst/>
              </a:rPr>
              <a:t>if </a:t>
            </a:r>
            <a:r>
              <a:rPr lang="en-US" dirty="0" smtClean="0">
                <a:effectLst/>
              </a:rPr>
              <a:t>(s </a:t>
            </a:r>
            <a:r>
              <a:rPr lang="en-US" b="1" dirty="0" err="1" smtClean="0">
                <a:effectLst/>
              </a:rPr>
              <a:t>instanceof</a:t>
            </a:r>
            <a:r>
              <a:rPr lang="en-US" b="1" dirty="0" smtClean="0">
                <a:effectLst/>
              </a:rPr>
              <a:t> </a:t>
            </a:r>
            <a:r>
              <a:rPr lang="en-US" dirty="0" err="1" smtClean="0">
                <a:effectLst/>
              </a:rPr>
              <a:t>java.lang.String</a:t>
            </a:r>
            <a:r>
              <a:rPr lang="en-US" dirty="0" smtClean="0">
                <a:effectLst/>
              </a:rPr>
              <a:t>) {</a:t>
            </a:r>
            <a:br>
              <a:rPr lang="en-US" dirty="0" smtClean="0">
                <a:effectLst/>
              </a:rPr>
            </a:br>
            <a:r>
              <a:rPr lang="en-US" dirty="0" smtClean="0">
                <a:effectLst/>
              </a:rPr>
              <a:t>      </a:t>
            </a:r>
            <a:r>
              <a:rPr lang="en-US" dirty="0" err="1" smtClean="0">
                <a:effectLst/>
              </a:rPr>
              <a:t>System.out.println</a:t>
            </a:r>
            <a:r>
              <a:rPr lang="en-US" dirty="0" smtClean="0">
                <a:effectLst/>
              </a:rPr>
              <a:t>("is a String");</a:t>
            </a:r>
            <a:br>
              <a:rPr lang="en-US" dirty="0" smtClean="0">
                <a:effectLst/>
              </a:rPr>
            </a:br>
            <a:r>
              <a:rPr lang="en-US" dirty="0" smtClean="0">
                <a:effectLst/>
              </a:rPr>
              <a:t>    }</a:t>
            </a:r>
            <a:br>
              <a:rPr lang="en-US" dirty="0" smtClean="0">
                <a:effectLst/>
              </a:rPr>
            </a:br>
            <a:r>
              <a:rPr lang="en-US" dirty="0" smtClean="0">
                <a:effectLst/>
              </a:rPr>
              <a:t>  }</a:t>
            </a:r>
            <a:br>
              <a:rPr lang="en-US" dirty="0" smtClean="0">
                <a:effectLst/>
              </a:rPr>
            </a:br>
            <a:r>
              <a:rPr lang="en-US" dirty="0" smtClean="0">
                <a:effectLst/>
              </a:rPr>
              <a:t>}</a:t>
            </a:r>
          </a:p>
          <a:p>
            <a:r>
              <a:rPr lang="en-US" dirty="0" smtClean="0"/>
              <a:t>///is a</a:t>
            </a:r>
            <a:r>
              <a:rPr lang="en-US" baseline="0" dirty="0" smtClean="0"/>
              <a:t> String</a:t>
            </a:r>
          </a:p>
          <a:p>
            <a:endParaRPr lang="en-US" baseline="0" dirty="0" smtClean="0"/>
          </a:p>
          <a:p>
            <a:r>
              <a:rPr lang="en-US" baseline="0" dirty="0" smtClean="0"/>
              <a:t>For </a:t>
            </a:r>
            <a:r>
              <a:rPr lang="en-US" baseline="0" dirty="0" err="1" smtClean="0"/>
              <a:t>ttransient</a:t>
            </a:r>
            <a:r>
              <a:rPr lang="en-US" baseline="0" dirty="0" smtClean="0"/>
              <a:t> </a:t>
            </a:r>
            <a:r>
              <a:rPr lang="en-US" baseline="0" dirty="0" err="1" smtClean="0"/>
              <a:t>goto</a:t>
            </a:r>
            <a:r>
              <a:rPr lang="en-US" baseline="0" dirty="0" smtClean="0"/>
              <a:t> end of the </a:t>
            </a:r>
            <a:r>
              <a:rPr lang="en-US" baseline="0" dirty="0" err="1" smtClean="0"/>
              <a:t>ppt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primitive </a:t>
            </a:r>
            <a:r>
              <a:rPr lang="en-US" sz="1200" b="0" i="0" kern="1200" dirty="0" err="1" smtClean="0">
                <a:solidFill>
                  <a:schemeClr val="tx1"/>
                </a:solidFill>
                <a:effectLst/>
                <a:latin typeface="+mn-lt"/>
                <a:ea typeface="+mn-ea"/>
                <a:cs typeface="+mn-cs"/>
              </a:rPr>
              <a:t>datatype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byte,short,int,long,float,double,char,boolean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doesnot</a:t>
            </a:r>
            <a:r>
              <a:rPr lang="en-US" sz="1200" b="0" i="0" kern="1200" dirty="0" smtClean="0">
                <a:solidFill>
                  <a:schemeClr val="tx1"/>
                </a:solidFill>
                <a:effectLst/>
                <a:latin typeface="+mn-lt"/>
                <a:ea typeface="+mn-ea"/>
                <a:cs typeface="+mn-cs"/>
              </a:rPr>
              <a:t> contain null value</a:t>
            </a:r>
          </a:p>
          <a:p>
            <a:r>
              <a:rPr lang="en-US" sz="1200" b="0" i="0" kern="1200" dirty="0" smtClean="0">
                <a:solidFill>
                  <a:schemeClr val="tx1"/>
                </a:solidFill>
                <a:effectLst/>
                <a:latin typeface="+mn-lt"/>
                <a:ea typeface="+mn-ea"/>
                <a:cs typeface="+mn-cs"/>
              </a:rPr>
              <a:t>All numeric primitive data type are signed </a:t>
            </a:r>
            <a:r>
              <a:rPr lang="en-US" sz="1200" b="0" i="0" kern="1200" dirty="0" err="1" smtClean="0">
                <a:solidFill>
                  <a:schemeClr val="tx1"/>
                </a:solidFill>
                <a:effectLst/>
                <a:latin typeface="+mn-lt"/>
                <a:ea typeface="+mn-ea"/>
                <a:cs typeface="+mn-cs"/>
              </a:rPr>
              <a:t>datatype</a:t>
            </a:r>
            <a:r>
              <a:rPr lang="en-US" sz="1200" b="0" i="0" kern="1200" baseline="0" dirty="0" smtClean="0">
                <a:solidFill>
                  <a:schemeClr val="tx1"/>
                </a:solidFill>
                <a:effectLst/>
                <a:latin typeface="+mn-lt"/>
                <a:ea typeface="+mn-ea"/>
                <a:cs typeface="+mn-cs"/>
              </a:rPr>
              <a:t> mean it can contain negative values also.</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type and its default</a:t>
            </a:r>
            <a:r>
              <a:rPr lang="en-US" sz="1200" b="0" i="0" kern="1200" baseline="0" dirty="0" smtClean="0">
                <a:solidFill>
                  <a:schemeClr val="tx1"/>
                </a:solidFill>
                <a:effectLst/>
                <a:latin typeface="+mn-lt"/>
                <a:ea typeface="+mn-ea"/>
                <a:cs typeface="+mn-cs"/>
              </a:rPr>
              <a:t> values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Type           Default Value</a:t>
            </a:r>
            <a:r>
              <a:rPr lang="en-US" dirty="0" smtClean="0"/>
              <a:t/>
            </a:r>
            <a:br>
              <a:rPr lang="en-US" dirty="0" smtClean="0"/>
            </a:br>
            <a:r>
              <a:rPr lang="en-US" sz="1200" b="1" i="0" kern="1200" dirty="0" err="1" smtClean="0">
                <a:solidFill>
                  <a:schemeClr val="tx1"/>
                </a:solidFill>
                <a:effectLst/>
                <a:latin typeface="+mn-lt"/>
                <a:ea typeface="+mn-ea"/>
                <a:cs typeface="+mn-cs"/>
              </a:rPr>
              <a:t>boolean</a:t>
            </a:r>
            <a:r>
              <a:rPr lang="en-US" sz="1200" b="1" i="0" kern="1200" dirty="0" smtClean="0">
                <a:solidFill>
                  <a:schemeClr val="tx1"/>
                </a:solidFill>
                <a:effectLst/>
                <a:latin typeface="+mn-lt"/>
                <a:ea typeface="+mn-ea"/>
                <a:cs typeface="+mn-cs"/>
              </a:rPr>
              <a:t>        false</a:t>
            </a:r>
            <a:r>
              <a:rPr lang="en-US" dirty="0" smtClean="0"/>
              <a:t/>
            </a:r>
            <a:br>
              <a:rPr lang="en-US" dirty="0" smtClean="0"/>
            </a:br>
            <a:r>
              <a:rPr lang="en-US" sz="1200" b="1" i="0" kern="1200" dirty="0" smtClean="0">
                <a:solidFill>
                  <a:schemeClr val="tx1"/>
                </a:solidFill>
                <a:effectLst/>
                <a:latin typeface="+mn-lt"/>
                <a:ea typeface="+mn-ea"/>
                <a:cs typeface="+mn-cs"/>
              </a:rPr>
              <a:t>byte           </a:t>
            </a:r>
            <a:r>
              <a:rPr lang="en-US" sz="1200" b="0" i="0" kern="1200" dirty="0" smtClean="0">
                <a:solidFill>
                  <a:schemeClr val="tx1"/>
                </a:solidFill>
                <a:effectLst/>
                <a:latin typeface="+mn-lt"/>
                <a:ea typeface="+mn-ea"/>
                <a:cs typeface="+mn-cs"/>
              </a:rPr>
              <a:t>0</a:t>
            </a:r>
            <a:r>
              <a:rPr lang="en-US" dirty="0" smtClean="0"/>
              <a:t/>
            </a:r>
            <a:br>
              <a:rPr lang="en-US" dirty="0" smtClean="0"/>
            </a:br>
            <a:r>
              <a:rPr lang="en-US" sz="1200" b="1" i="0" kern="1200" dirty="0" smtClean="0">
                <a:solidFill>
                  <a:schemeClr val="tx1"/>
                </a:solidFill>
                <a:effectLst/>
                <a:latin typeface="+mn-lt"/>
                <a:ea typeface="+mn-ea"/>
                <a:cs typeface="+mn-cs"/>
              </a:rPr>
              <a:t>char           </a:t>
            </a:r>
            <a:r>
              <a:rPr lang="en-US" sz="1200" b="0" i="0" kern="1200" dirty="0" smtClean="0">
                <a:solidFill>
                  <a:schemeClr val="tx1"/>
                </a:solidFill>
                <a:effectLst/>
                <a:latin typeface="+mn-lt"/>
                <a:ea typeface="+mn-ea"/>
                <a:cs typeface="+mn-cs"/>
              </a:rPr>
              <a:t>\u0000</a:t>
            </a:r>
            <a:r>
              <a:rPr lang="en-US" dirty="0" smtClean="0"/>
              <a:t/>
            </a:r>
            <a:br>
              <a:rPr lang="en-US" dirty="0" smtClean="0"/>
            </a:br>
            <a:r>
              <a:rPr lang="en-US" sz="1200" b="1" i="0" kern="1200" dirty="0" smtClean="0">
                <a:solidFill>
                  <a:schemeClr val="tx1"/>
                </a:solidFill>
                <a:effectLst/>
                <a:latin typeface="+mn-lt"/>
                <a:ea typeface="+mn-ea"/>
                <a:cs typeface="+mn-cs"/>
              </a:rPr>
              <a:t>short          </a:t>
            </a:r>
            <a:r>
              <a:rPr lang="en-US" sz="1200" b="0" i="0" kern="1200" dirty="0" smtClean="0">
                <a:solidFill>
                  <a:schemeClr val="tx1"/>
                </a:solidFill>
                <a:effectLst/>
                <a:latin typeface="+mn-lt"/>
                <a:ea typeface="+mn-ea"/>
                <a:cs typeface="+mn-cs"/>
              </a:rPr>
              <a:t>0</a:t>
            </a:r>
            <a:r>
              <a:rPr lang="en-US" dirty="0" smtClean="0"/>
              <a:t/>
            </a:r>
            <a:br>
              <a:rPr lang="en-US" dirty="0" smtClean="0"/>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0</a:t>
            </a:r>
            <a:r>
              <a:rPr lang="en-US" dirty="0" smtClean="0"/>
              <a:t/>
            </a:r>
            <a:br>
              <a:rPr lang="en-US" dirty="0" smtClean="0"/>
            </a:br>
            <a:r>
              <a:rPr lang="en-US" sz="1200" b="1" i="0" kern="1200" dirty="0" smtClean="0">
                <a:solidFill>
                  <a:schemeClr val="tx1"/>
                </a:solidFill>
                <a:effectLst/>
                <a:latin typeface="+mn-lt"/>
                <a:ea typeface="+mn-ea"/>
                <a:cs typeface="+mn-cs"/>
              </a:rPr>
              <a:t>long           </a:t>
            </a:r>
            <a:r>
              <a:rPr lang="en-US" sz="1200" b="0" i="0" kern="1200" dirty="0" smtClean="0">
                <a:solidFill>
                  <a:schemeClr val="tx1"/>
                </a:solidFill>
                <a:effectLst/>
                <a:latin typeface="+mn-lt"/>
                <a:ea typeface="+mn-ea"/>
                <a:cs typeface="+mn-cs"/>
              </a:rPr>
              <a:t>0L</a:t>
            </a:r>
            <a:r>
              <a:rPr lang="en-US" dirty="0" smtClean="0"/>
              <a:t/>
            </a:r>
            <a:br>
              <a:rPr lang="en-US" dirty="0" smtClean="0"/>
            </a:br>
            <a:r>
              <a:rPr lang="en-US" sz="1200" b="1" i="0" kern="1200" dirty="0" smtClean="0">
                <a:solidFill>
                  <a:schemeClr val="tx1"/>
                </a:solidFill>
                <a:effectLst/>
                <a:latin typeface="+mn-lt"/>
                <a:ea typeface="+mn-ea"/>
                <a:cs typeface="+mn-cs"/>
              </a:rPr>
              <a:t>float          </a:t>
            </a:r>
            <a:r>
              <a:rPr lang="en-US" sz="1200" b="0" i="0" kern="1200" dirty="0" smtClean="0">
                <a:solidFill>
                  <a:schemeClr val="tx1"/>
                </a:solidFill>
                <a:effectLst/>
                <a:latin typeface="+mn-lt"/>
                <a:ea typeface="+mn-ea"/>
                <a:cs typeface="+mn-cs"/>
              </a:rPr>
              <a:t>0.0f</a:t>
            </a:r>
            <a:r>
              <a:rPr lang="en-US" dirty="0" smtClean="0"/>
              <a:t/>
            </a:r>
            <a:br>
              <a:rPr lang="en-US" dirty="0" smtClean="0"/>
            </a:br>
            <a:r>
              <a:rPr lang="en-US" sz="1200" b="1" i="0" kern="1200" dirty="0" smtClean="0">
                <a:solidFill>
                  <a:schemeClr val="tx1"/>
                </a:solidFill>
                <a:effectLst/>
                <a:latin typeface="+mn-lt"/>
                <a:ea typeface="+mn-ea"/>
                <a:cs typeface="+mn-cs"/>
              </a:rPr>
              <a:t>double         </a:t>
            </a:r>
            <a:r>
              <a:rPr lang="en-US" sz="1200" b="0" i="0" kern="1200" dirty="0" smtClean="0">
                <a:solidFill>
                  <a:schemeClr val="tx1"/>
                </a:solidFill>
                <a:effectLst/>
                <a:latin typeface="+mn-lt"/>
                <a:ea typeface="+mn-ea"/>
                <a:cs typeface="+mn-cs"/>
              </a:rPr>
              <a:t>0.0d</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25</a:t>
            </a:fld>
            <a:endParaRPr lang="en-US"/>
          </a:p>
        </p:txBody>
      </p:sp>
    </p:spTree>
    <p:extLst>
      <p:ext uri="{BB962C8B-B14F-4D97-AF65-F5344CB8AC3E}">
        <p14:creationId xmlns:p14="http://schemas.microsoft.com/office/powerpoint/2010/main" val="2428958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b="0" dirty="0" smtClean="0"/>
              <a:t>Byte= 2</a:t>
            </a:r>
            <a:r>
              <a:rPr lang="en-US" sz="1200" b="0" baseline="30000" dirty="0" smtClean="0"/>
              <a:t>3   </a:t>
            </a:r>
            <a:r>
              <a:rPr lang="en-US" sz="1200" b="0" baseline="0" dirty="0" smtClean="0"/>
              <a:t>= 8 bit </a:t>
            </a:r>
            <a:r>
              <a:rPr lang="en-US" sz="800" b="0" baseline="0" dirty="0" smtClean="0"/>
              <a:t>which mean</a:t>
            </a:r>
            <a:r>
              <a:rPr lang="en-US" sz="1200" b="0" baseline="0" dirty="0" smtClean="0"/>
              <a:t> 0000000 or 11111111  whose sum is (2</a:t>
            </a:r>
            <a:r>
              <a:rPr lang="en-US" sz="1200" b="0" baseline="30000" dirty="0" smtClean="0"/>
              <a:t>8</a:t>
            </a:r>
            <a:r>
              <a:rPr lang="en-US" sz="1200" b="0" baseline="0" dirty="0" smtClean="0"/>
              <a:t>-1)</a:t>
            </a:r>
          </a:p>
          <a:p>
            <a:pPr marL="285750" indent="-285750">
              <a:buFont typeface="Arial" pitchFamily="34" charset="0"/>
              <a:buChar char="•"/>
            </a:pPr>
            <a:r>
              <a:rPr lang="en-US" sz="1200" b="0" baseline="0" dirty="0" smtClean="0"/>
              <a:t>Similarly short = 2</a:t>
            </a:r>
            <a:r>
              <a:rPr lang="en-US" sz="1200" b="0" baseline="30000" dirty="0" smtClean="0"/>
              <a:t>4</a:t>
            </a:r>
            <a:r>
              <a:rPr lang="en-US" sz="1200" b="0" baseline="0" dirty="0" smtClean="0"/>
              <a:t> = 16 bit; </a:t>
            </a:r>
            <a:r>
              <a:rPr lang="en-US" sz="1200" b="0" baseline="0" dirty="0" err="1" smtClean="0"/>
              <a:t>int</a:t>
            </a:r>
            <a:r>
              <a:rPr lang="en-US" sz="1200" b="0" baseline="0" dirty="0" smtClean="0"/>
              <a:t> = 2</a:t>
            </a:r>
            <a:r>
              <a:rPr lang="en-US" sz="1200" b="0" baseline="30000" dirty="0" smtClean="0"/>
              <a:t>5</a:t>
            </a:r>
            <a:r>
              <a:rPr lang="en-US" sz="1200" b="0" baseline="0" dirty="0" smtClean="0"/>
              <a:t>(100000); long = 2</a:t>
            </a:r>
            <a:r>
              <a:rPr lang="en-US" sz="1200" b="0" baseline="30000" dirty="0" smtClean="0"/>
              <a:t>6</a:t>
            </a:r>
            <a:r>
              <a:rPr lang="en-US" sz="1200" b="0" baseline="0" dirty="0" smtClean="0"/>
              <a:t>(1000000)</a:t>
            </a:r>
            <a:endParaRPr lang="en-US" b="0" baseline="0" dirty="0" smtClean="0"/>
          </a:p>
          <a:p>
            <a:pPr marL="285750" indent="-285750">
              <a:buFont typeface="Arial" pitchFamily="34" charset="0"/>
              <a:buChar char="•"/>
            </a:pPr>
            <a:r>
              <a:rPr lang="en-US" b="1" dirty="0" smtClean="0"/>
              <a:t>signed</a:t>
            </a:r>
            <a:r>
              <a:rPr lang="en-US" dirty="0" smtClean="0"/>
              <a:t> two's complement </a:t>
            </a:r>
            <a:r>
              <a:rPr lang="en-US" b="1" dirty="0" smtClean="0"/>
              <a:t>integer</a:t>
            </a:r>
            <a:r>
              <a:rPr lang="en-US" dirty="0" smtClean="0"/>
              <a:t>, which has a minimum value of -2</a:t>
            </a:r>
            <a:r>
              <a:rPr lang="en-US" baseline="30000" dirty="0" smtClean="0"/>
              <a:t>31</a:t>
            </a:r>
            <a:r>
              <a:rPr lang="en-US" dirty="0" smtClean="0"/>
              <a:t> and a maximum value of 2</a:t>
            </a:r>
            <a:r>
              <a:rPr lang="en-US" baseline="30000" dirty="0" smtClean="0"/>
              <a:t>31</a:t>
            </a:r>
            <a:r>
              <a:rPr lang="en-US" dirty="0" smtClean="0"/>
              <a:t>-1 and </a:t>
            </a:r>
            <a:r>
              <a:rPr lang="en-US" b="1" dirty="0" smtClean="0"/>
              <a:t>unsigned </a:t>
            </a:r>
            <a:r>
              <a:rPr lang="en-US" b="1" dirty="0" err="1" smtClean="0"/>
              <a:t>int</a:t>
            </a:r>
            <a:r>
              <a:rPr lang="en-US" dirty="0" smtClean="0"/>
              <a:t> has a minimum value of 0 and a maximum value of 2</a:t>
            </a:r>
            <a:r>
              <a:rPr lang="en-US" baseline="30000" dirty="0" smtClean="0"/>
              <a:t>32</a:t>
            </a:r>
            <a:r>
              <a:rPr lang="en-US" dirty="0" smtClean="0"/>
              <a:t>-1</a:t>
            </a:r>
          </a:p>
          <a:p>
            <a:pPr marL="285750" indent="-285750">
              <a:buFont typeface="Arial" pitchFamily="34" charset="0"/>
              <a:buChar char="•"/>
            </a:pPr>
            <a:r>
              <a:rPr lang="en-US" dirty="0" smtClean="0"/>
              <a:t>The </a:t>
            </a:r>
            <a:r>
              <a:rPr lang="en-US" b="1" dirty="0" smtClean="0"/>
              <a:t>signed long</a:t>
            </a:r>
            <a:r>
              <a:rPr lang="en-US" dirty="0" smtClean="0"/>
              <a:t> has a minimum value of -2</a:t>
            </a:r>
            <a:r>
              <a:rPr lang="en-US" baseline="30000" dirty="0" smtClean="0"/>
              <a:t>63</a:t>
            </a:r>
            <a:r>
              <a:rPr lang="en-US" dirty="0" smtClean="0"/>
              <a:t> and a maximum value of 2</a:t>
            </a:r>
            <a:r>
              <a:rPr lang="en-US" baseline="30000" dirty="0" smtClean="0"/>
              <a:t>63</a:t>
            </a:r>
            <a:r>
              <a:rPr lang="en-US" dirty="0" smtClean="0"/>
              <a:t>-1 and </a:t>
            </a:r>
            <a:r>
              <a:rPr lang="en-US" b="1" dirty="0" smtClean="0"/>
              <a:t>unsigned long</a:t>
            </a:r>
            <a:r>
              <a:rPr lang="en-US" dirty="0" smtClean="0"/>
              <a:t> has a minimum value of 0 and maximum value of 2</a:t>
            </a:r>
            <a:r>
              <a:rPr lang="en-US" baseline="30000" dirty="0" smtClean="0"/>
              <a:t>64</a:t>
            </a:r>
            <a:r>
              <a:rPr lang="en-US" dirty="0" smtClean="0"/>
              <a:t>-1.</a:t>
            </a:r>
            <a:endParaRPr lang="en-US" sz="1200" dirty="0" smtClean="0">
              <a:solidFill>
                <a:srgbClr val="000000"/>
              </a:solidFill>
              <a:latin typeface="Times New Roman" pitchFamily="18" charset="0"/>
              <a:cs typeface="Times New Roman" pitchFamily="18" charset="0"/>
            </a:endParaRPr>
          </a:p>
          <a:p>
            <a:pPr marL="285750" indent="-285750">
              <a:buFont typeface="Arial" pitchFamily="34" charset="0"/>
              <a:buChar char="•"/>
            </a:pPr>
            <a:r>
              <a:rPr lang="en-US" sz="1200" dirty="0" smtClean="0">
                <a:solidFill>
                  <a:srgbClr val="000000"/>
                </a:solidFill>
                <a:latin typeface="Times New Roman" pitchFamily="18" charset="0"/>
                <a:cs typeface="Times New Roman" pitchFamily="18" charset="0"/>
              </a:rPr>
              <a:t>Integer literals can be specified in decimal, hexadecimal, or octal notation. </a:t>
            </a:r>
          </a:p>
          <a:p>
            <a:pPr marL="285750" indent="-285750">
              <a:buFont typeface="Arial" pitchFamily="34" charset="0"/>
              <a:buChar char="•"/>
            </a:pPr>
            <a:r>
              <a:rPr lang="en-US" sz="1200" dirty="0" smtClean="0">
                <a:solidFill>
                  <a:srgbClr val="000000"/>
                </a:solidFill>
                <a:latin typeface="Times New Roman" pitchFamily="18" charset="0"/>
                <a:cs typeface="Times New Roman" pitchFamily="18" charset="0"/>
              </a:rPr>
              <a:t>To specify a decimal value, simply use the number as normal. </a:t>
            </a:r>
          </a:p>
          <a:p>
            <a:pPr marL="285750" indent="-285750">
              <a:buFont typeface="Arial" pitchFamily="34" charset="0"/>
              <a:buChar char="•"/>
            </a:pPr>
            <a:r>
              <a:rPr lang="en-US" sz="1200" dirty="0" smtClean="0">
                <a:solidFill>
                  <a:srgbClr val="000000"/>
                </a:solidFill>
                <a:latin typeface="Times New Roman" pitchFamily="18" charset="0"/>
                <a:cs typeface="Times New Roman" pitchFamily="18" charset="0"/>
              </a:rPr>
              <a:t>To indicate that a literal value is a long, you can append  either "</a:t>
            </a:r>
            <a:r>
              <a:rPr lang="en-US" sz="1200" dirty="0" smtClean="0">
                <a:solidFill>
                  <a:srgbClr val="000000"/>
                </a:solidFill>
                <a:latin typeface="Times New Roman" pitchFamily="18" charset="0"/>
                <a:ea typeface="Times New Roman" pitchFamily="18" charset="0"/>
                <a:cs typeface="Courier New" pitchFamily="49" charset="0"/>
              </a:rPr>
              <a:t>L</a:t>
            </a:r>
            <a:r>
              <a:rPr lang="en-US" sz="1200" dirty="0" smtClean="0">
                <a:solidFill>
                  <a:srgbClr val="000000"/>
                </a:solidFill>
                <a:latin typeface="Times New Roman" pitchFamily="18" charset="0"/>
                <a:cs typeface="Times New Roman" pitchFamily="18" charset="0"/>
              </a:rPr>
              <a:t>" or "l" to the end of the number.</a:t>
            </a:r>
          </a:p>
          <a:p>
            <a:pPr marL="285750" indent="-285750">
              <a:buFont typeface="Arial" pitchFamily="34" charset="0"/>
              <a:buChar char="•"/>
            </a:pPr>
            <a:r>
              <a:rPr lang="en-US" sz="1200" dirty="0" smtClean="0">
                <a:solidFill>
                  <a:srgbClr val="000000"/>
                </a:solidFill>
                <a:latin typeface="Times New Roman" pitchFamily="18" charset="0"/>
                <a:cs typeface="Times New Roman" pitchFamily="18" charset="0"/>
              </a:rPr>
              <a:t> Hexadecimal values are given in base 16 and include the digits 0-9 and the letters A-F. To specify a hexadecimal value, use 0x followed by the digits and letters that comprise the value.</a:t>
            </a:r>
          </a:p>
          <a:p>
            <a:pPr marL="285750" indent="-285750">
              <a:buFont typeface="Arial" pitchFamily="34" charset="0"/>
              <a:buChar char="•"/>
            </a:pPr>
            <a:r>
              <a:rPr lang="en-US" sz="1200" dirty="0" smtClean="0">
                <a:solidFill>
                  <a:srgbClr val="000000"/>
                </a:solidFill>
                <a:latin typeface="Times New Roman" pitchFamily="18" charset="0"/>
                <a:cs typeface="Times New Roman" pitchFamily="18" charset="0"/>
              </a:rPr>
              <a:t>An octal value is identified by a leading 0 symbol. </a:t>
            </a:r>
          </a:p>
          <a:p>
            <a:r>
              <a:rPr lang="en-US" sz="1200" dirty="0" smtClean="0">
                <a:solidFill>
                  <a:srgbClr val="000000"/>
                </a:solidFill>
                <a:latin typeface="Times New Roman" pitchFamily="18" charset="0"/>
                <a:cs typeface="Times New Roman" pitchFamily="18" charset="0"/>
              </a:rPr>
              <a:t>	For examples of specifying integer literals, see Table 3.7.</a:t>
            </a:r>
            <a:endParaRPr lang="en-US" sz="1200" dirty="0" smtClean="0">
              <a:latin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26</a:t>
            </a:fld>
            <a:endParaRPr lang="en-US"/>
          </a:p>
        </p:txBody>
      </p:sp>
    </p:spTree>
    <p:extLst>
      <p:ext uri="{BB962C8B-B14F-4D97-AF65-F5344CB8AC3E}">
        <p14:creationId xmlns:p14="http://schemas.microsoft.com/office/powerpoint/2010/main" val="281470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smtClean="0">
                <a:latin typeface="Times New Roman" pitchFamily="18" charset="0"/>
              </a:rPr>
              <a:t>Character Literals :-</a:t>
            </a:r>
            <a:r>
              <a:rPr lang="en-US" dirty="0" smtClean="0">
                <a:latin typeface="Times New Roman" pitchFamily="18" charset="0"/>
              </a:rPr>
              <a:t>A character literal is a single character or an escape sequence enclosed in single quotes, for example, 'b'. Escape sequences are used to indicate special characters or</a:t>
            </a:r>
            <a:r>
              <a:rPr lang="en-US" baseline="0" dirty="0" smtClean="0">
                <a:latin typeface="Times New Roman" pitchFamily="18" charset="0"/>
              </a:rPr>
              <a:t> </a:t>
            </a:r>
            <a:r>
              <a:rPr lang="en-US" dirty="0" smtClean="0">
                <a:latin typeface="Times New Roman" pitchFamily="18" charset="0"/>
              </a:rPr>
              <a:t>actions, such as line feed, form feed, or carriage return.</a:t>
            </a:r>
          </a:p>
          <a:p>
            <a:pPr algn="just"/>
            <a:r>
              <a:rPr lang="en-US" dirty="0" smtClean="0">
                <a:latin typeface="Times New Roman" pitchFamily="18" charset="0"/>
              </a:rPr>
              <a:t>In Java char is of</a:t>
            </a:r>
            <a:r>
              <a:rPr lang="en-US" baseline="0" dirty="0" smtClean="0">
                <a:latin typeface="Times New Roman" pitchFamily="18" charset="0"/>
              </a:rPr>
              <a:t> 16bit but in C/C++ it’s of 8bits</a:t>
            </a:r>
          </a:p>
          <a:p>
            <a:pPr algn="just"/>
            <a:endParaRPr lang="en-US" baseline="0" dirty="0" smtClean="0">
              <a:latin typeface="Times New Roman" pitchFamily="18" charset="0"/>
            </a:endParaRPr>
          </a:p>
          <a:p>
            <a:pPr algn="just"/>
            <a:r>
              <a:rPr lang="en-US" b="1" dirty="0" smtClean="0"/>
              <a:t>Char </a:t>
            </a:r>
            <a:r>
              <a:rPr lang="en-US" dirty="0" smtClean="0"/>
              <a:t>has a minimum value of '\u0000' (or 0) and a maximum value of '\</a:t>
            </a:r>
            <a:r>
              <a:rPr lang="en-US" dirty="0" err="1" smtClean="0"/>
              <a:t>uffff</a:t>
            </a:r>
            <a:r>
              <a:rPr lang="en-US" dirty="0" smtClean="0"/>
              <a:t>' (or 65,535 inclusive)</a:t>
            </a:r>
            <a:endParaRPr lang="en-US" baseline="0" dirty="0" smtClean="0">
              <a:latin typeface="Times New Roman" pitchFamily="18" charset="0"/>
            </a:endParaRPr>
          </a:p>
          <a:p>
            <a:pPr algn="just"/>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27</a:t>
            </a:fld>
            <a:endParaRPr lang="en-US"/>
          </a:p>
        </p:txBody>
      </p:sp>
    </p:spTree>
    <p:extLst>
      <p:ext uri="{BB962C8B-B14F-4D97-AF65-F5344CB8AC3E}">
        <p14:creationId xmlns:p14="http://schemas.microsoft.com/office/powerpoint/2010/main" val="81695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string array of main method will be empty but</a:t>
            </a:r>
            <a:r>
              <a:rPr lang="en-US" sz="1200" b="0" i="0" kern="1200" baseline="0" dirty="0" smtClean="0">
                <a:solidFill>
                  <a:schemeClr val="tx1"/>
                </a:solidFill>
                <a:effectLst/>
                <a:latin typeface="+mn-lt"/>
                <a:ea typeface="+mn-ea"/>
                <a:cs typeface="+mn-cs"/>
              </a:rPr>
              <a:t> not </a:t>
            </a:r>
            <a:r>
              <a:rPr lang="en-US" sz="1200" b="0" i="0" kern="1200" dirty="0" smtClean="0">
                <a:solidFill>
                  <a:schemeClr val="tx1"/>
                </a:solidFill>
                <a:effectLst/>
                <a:latin typeface="+mn-lt"/>
                <a:ea typeface="+mn-ea"/>
                <a:cs typeface="+mn-cs"/>
              </a:rPr>
              <a:t>null if we not pass</a:t>
            </a:r>
            <a:r>
              <a:rPr lang="en-US" sz="1200" b="0" i="0" kern="1200" baseline="0" dirty="0" smtClean="0">
                <a:solidFill>
                  <a:schemeClr val="tx1"/>
                </a:solidFill>
                <a:effectLst/>
                <a:latin typeface="+mn-lt"/>
                <a:ea typeface="+mn-ea"/>
                <a:cs typeface="+mn-cs"/>
              </a:rPr>
              <a:t> any argument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29</a:t>
            </a:fld>
            <a:endParaRPr lang="en-US"/>
          </a:p>
        </p:txBody>
      </p:sp>
    </p:spTree>
    <p:extLst>
      <p:ext uri="{BB962C8B-B14F-4D97-AF65-F5344CB8AC3E}">
        <p14:creationId xmlns:p14="http://schemas.microsoft.com/office/powerpoint/2010/main" val="1900683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Object based programming languages follow all the features of OOPs except Inheritance. Examples of object based programming languages are JavaScript, VBScript etc.</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4</a:t>
            </a:fld>
            <a:endParaRPr lang="en-US"/>
          </a:p>
        </p:txBody>
      </p:sp>
    </p:spTree>
    <p:extLst>
      <p:ext uri="{BB962C8B-B14F-4D97-AF65-F5344CB8AC3E}">
        <p14:creationId xmlns:p14="http://schemas.microsoft.com/office/powerpoint/2010/main" val="855668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not</a:t>
            </a:r>
            <a:r>
              <a:rPr lang="en-US" baseline="0" dirty="0" smtClean="0"/>
              <a:t> compile </a:t>
            </a:r>
            <a:r>
              <a:rPr lang="en-US" baseline="0" smtClean="0"/>
              <a:t>in class file</a:t>
            </a:r>
            <a:endParaRPr lang="en-US"/>
          </a:p>
        </p:txBody>
      </p:sp>
      <p:sp>
        <p:nvSpPr>
          <p:cNvPr id="4" name="Slide Number Placeholder 3"/>
          <p:cNvSpPr>
            <a:spLocks noGrp="1"/>
          </p:cNvSpPr>
          <p:nvPr>
            <p:ph type="sldNum" sz="quarter" idx="10"/>
          </p:nvPr>
        </p:nvSpPr>
        <p:spPr/>
        <p:txBody>
          <a:bodyPr/>
          <a:lstStyle/>
          <a:p>
            <a:fld id="{88B278F7-3F7B-4731-8DED-89C07D43E968}" type="slidenum">
              <a:rPr lang="en-US" smtClean="0"/>
              <a:t>30</a:t>
            </a:fld>
            <a:endParaRPr lang="en-US"/>
          </a:p>
        </p:txBody>
      </p:sp>
    </p:spTree>
    <p:extLst>
      <p:ext uri="{BB962C8B-B14F-4D97-AF65-F5344CB8AC3E}">
        <p14:creationId xmlns:p14="http://schemas.microsoft.com/office/powerpoint/2010/main" val="2848817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1"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Types of Variables:</a:t>
            </a:r>
          </a:p>
          <a:p>
            <a:pPr marL="1371600" lvl="2"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Class variables </a:t>
            </a:r>
          </a:p>
          <a:p>
            <a:pPr marL="1371600" lvl="2"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Instance variables </a:t>
            </a:r>
          </a:p>
          <a:p>
            <a:pPr marL="1371600" lvl="2"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Local variables </a:t>
            </a:r>
          </a:p>
          <a:p>
            <a:pPr marL="1371600" lvl="2"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Static variables </a:t>
            </a:r>
          </a:p>
          <a:p>
            <a:pPr marL="1371600" lvl="2"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Automatic variables  </a:t>
            </a:r>
          </a:p>
          <a:p>
            <a:pPr marL="914400" lvl="1"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Literals in Java:</a:t>
            </a:r>
          </a:p>
          <a:p>
            <a:pPr marL="1371600" lvl="2"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Integer literals </a:t>
            </a:r>
          </a:p>
          <a:p>
            <a:pPr marL="1371600" lvl="2"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Floating point literals </a:t>
            </a:r>
          </a:p>
          <a:p>
            <a:pPr marL="1371600" lvl="2"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Character literals </a:t>
            </a:r>
          </a:p>
          <a:p>
            <a:pPr marL="1371600" lvl="2"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String literals </a:t>
            </a:r>
          </a:p>
          <a:p>
            <a:pPr marL="1371600" lvl="2" indent="-457200">
              <a:spcBef>
                <a:spcPct val="20000"/>
              </a:spcBef>
              <a:buSzPct val="140000"/>
              <a:buFontTx/>
              <a:buChar char="•"/>
            </a:pPr>
            <a:r>
              <a:rPr lang="en-US" sz="1400" dirty="0" smtClean="0">
                <a:solidFill>
                  <a:srgbClr val="006666"/>
                </a:solidFill>
                <a:latin typeface="Verdana" pitchFamily="34" charset="0"/>
                <a:cs typeface="Times New Roman" pitchFamily="18" charset="0"/>
              </a:rPr>
              <a:t>Boolean literals </a:t>
            </a: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32</a:t>
            </a:fld>
            <a:endParaRPr lang="en-US"/>
          </a:p>
        </p:txBody>
      </p:sp>
    </p:spTree>
    <p:extLst>
      <p:ext uri="{BB962C8B-B14F-4D97-AF65-F5344CB8AC3E}">
        <p14:creationId xmlns:p14="http://schemas.microsoft.com/office/powerpoint/2010/main" val="3616440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rPr>
              <a:t>Not all conversions are legal. For instance, </a:t>
            </a:r>
            <a:r>
              <a:rPr lang="en-US" dirty="0" err="1" smtClean="0">
                <a:latin typeface="Times New Roman" pitchFamily="18" charset="0"/>
              </a:rPr>
              <a:t>boolean</a:t>
            </a:r>
            <a:r>
              <a:rPr lang="en-US" dirty="0" smtClean="0">
                <a:latin typeface="Times New Roman" pitchFamily="18" charset="0"/>
              </a:rPr>
              <a:t> values cannot be cast to any other type, and objects can only be converted to a parent class.</a:t>
            </a: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33</a:t>
            </a:fld>
            <a:endParaRPr lang="en-US"/>
          </a:p>
        </p:txBody>
      </p:sp>
    </p:spTree>
    <p:extLst>
      <p:ext uri="{BB962C8B-B14F-4D97-AF65-F5344CB8AC3E}">
        <p14:creationId xmlns:p14="http://schemas.microsoft.com/office/powerpoint/2010/main" val="3318657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.java file,</a:t>
            </a:r>
            <a:r>
              <a:rPr lang="en-US" baseline="0" dirty="0" smtClean="0"/>
              <a:t> if two classes are define then after compilation two .class file will create.</a:t>
            </a:r>
          </a:p>
          <a:p>
            <a:r>
              <a:rPr lang="en-US" baseline="0" dirty="0" smtClean="0"/>
              <a:t>In .java file, there cannot be more than one public access specified class.</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42</a:t>
            </a:fld>
            <a:endParaRPr lang="en-US"/>
          </a:p>
        </p:txBody>
      </p:sp>
    </p:spTree>
    <p:extLst>
      <p:ext uri="{BB962C8B-B14F-4D97-AF65-F5344CB8AC3E}">
        <p14:creationId xmlns:p14="http://schemas.microsoft.com/office/powerpoint/2010/main" val="2278629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Inner class is a part of nested class. Non-static nested classes are known as inner classes.</a:t>
            </a:r>
          </a:p>
          <a:p>
            <a:r>
              <a:rPr lang="en-US" sz="1200" b="0" i="0" kern="1200" dirty="0" smtClean="0">
                <a:solidFill>
                  <a:schemeClr val="tx1"/>
                </a:solidFill>
                <a:effectLst/>
                <a:latin typeface="+mn-lt"/>
                <a:ea typeface="+mn-ea"/>
                <a:cs typeface="+mn-cs"/>
              </a:rPr>
              <a:t>Two</a:t>
            </a:r>
            <a:r>
              <a:rPr lang="en-US" sz="1200" b="0" i="0" kern="1200" baseline="0" dirty="0" smtClean="0">
                <a:solidFill>
                  <a:schemeClr val="tx1"/>
                </a:solidFill>
                <a:effectLst/>
                <a:latin typeface="+mn-lt"/>
                <a:ea typeface="+mn-ea"/>
                <a:cs typeface="+mn-cs"/>
              </a:rPr>
              <a:t> class file will create for nested class. The nested class file will have parent name separated with $.</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43</a:t>
            </a:fld>
            <a:endParaRPr lang="en-US"/>
          </a:p>
        </p:txBody>
      </p:sp>
    </p:spTree>
    <p:extLst>
      <p:ext uri="{BB962C8B-B14F-4D97-AF65-F5344CB8AC3E}">
        <p14:creationId xmlns:p14="http://schemas.microsoft.com/office/powerpoint/2010/main" val="527402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abstract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Person{  </a:t>
            </a: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abstract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void</a:t>
            </a:r>
            <a:r>
              <a:rPr lang="en-US" sz="1200" b="0" i="0" kern="1200" dirty="0" smtClean="0">
                <a:solidFill>
                  <a:schemeClr val="tx1"/>
                </a:solidFill>
                <a:effectLst/>
                <a:latin typeface="+mn-lt"/>
                <a:ea typeface="+mn-ea"/>
                <a:cs typeface="+mn-cs"/>
              </a:rPr>
              <a:t> eat();  </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Emp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void</a:t>
            </a:r>
            <a:r>
              <a:rPr lang="en-US" sz="1200" b="0" i="0" kern="1200" dirty="0" smtClean="0">
                <a:solidFill>
                  <a:schemeClr val="tx1"/>
                </a:solidFill>
                <a:effectLst/>
                <a:latin typeface="+mn-lt"/>
                <a:ea typeface="+mn-ea"/>
                <a:cs typeface="+mn-cs"/>
              </a:rPr>
              <a:t> main(String </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Person p=</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Person(){  </a:t>
            </a: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void</a:t>
            </a:r>
            <a:r>
              <a:rPr lang="en-US" sz="1200" b="0" i="0" kern="1200" dirty="0" smtClean="0">
                <a:solidFill>
                  <a:schemeClr val="tx1"/>
                </a:solidFill>
                <a:effectLst/>
                <a:latin typeface="+mn-lt"/>
                <a:ea typeface="+mn-ea"/>
                <a:cs typeface="+mn-cs"/>
              </a:rPr>
              <a:t> eat(){</a:t>
            </a:r>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("nice fruits");}  </a:t>
            </a:r>
          </a:p>
          <a:p>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p.eat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45</a:t>
            </a:fld>
            <a:endParaRPr lang="en-US"/>
          </a:p>
        </p:txBody>
      </p:sp>
    </p:spTree>
    <p:extLst>
      <p:ext uri="{BB962C8B-B14F-4D97-AF65-F5344CB8AC3E}">
        <p14:creationId xmlns:p14="http://schemas.microsoft.com/office/powerpoint/2010/main" val="610493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46</a:t>
            </a:fld>
            <a:endParaRPr lang="en-US"/>
          </a:p>
        </p:txBody>
      </p:sp>
    </p:spTree>
    <p:extLst>
      <p:ext uri="{BB962C8B-B14F-4D97-AF65-F5344CB8AC3E}">
        <p14:creationId xmlns:p14="http://schemas.microsoft.com/office/powerpoint/2010/main" val="2697413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we can define a class inside the interface </a:t>
            </a: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49</a:t>
            </a:fld>
            <a:endParaRPr lang="en-US"/>
          </a:p>
        </p:txBody>
      </p:sp>
    </p:spTree>
    <p:extLst>
      <p:ext uri="{BB962C8B-B14F-4D97-AF65-F5344CB8AC3E}">
        <p14:creationId xmlns:p14="http://schemas.microsoft.com/office/powerpoint/2010/main" val="2520462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 is not mandatory for the coder to write a constructor for the class</a:t>
            </a:r>
          </a:p>
          <a:p>
            <a:r>
              <a:rPr lang="en-US" sz="1200" b="0" i="0" kern="1200" dirty="0" smtClean="0">
                <a:solidFill>
                  <a:schemeClr val="tx1"/>
                </a:solidFill>
                <a:effectLst/>
                <a:latin typeface="+mn-lt"/>
                <a:ea typeface="+mn-ea"/>
                <a:cs typeface="+mn-cs"/>
              </a:rPr>
              <a:t> constructor can't be final.</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50</a:t>
            </a:fld>
            <a:endParaRPr lang="en-US"/>
          </a:p>
        </p:txBody>
      </p:sp>
    </p:spTree>
    <p:extLst>
      <p:ext uri="{BB962C8B-B14F-4D97-AF65-F5344CB8AC3E}">
        <p14:creationId xmlns:p14="http://schemas.microsoft.com/office/powerpoint/2010/main" val="2589510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54</a:t>
            </a:fld>
            <a:endParaRPr lang="en-US"/>
          </a:p>
        </p:txBody>
      </p:sp>
    </p:spTree>
    <p:extLst>
      <p:ext uri="{BB962C8B-B14F-4D97-AF65-F5344CB8AC3E}">
        <p14:creationId xmlns:p14="http://schemas.microsoft.com/office/powerpoint/2010/main" val="258951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 Between Encapsulation and Abstraction</a:t>
            </a:r>
          </a:p>
          <a:p>
            <a:pPr marL="228600" indent="-228600">
              <a:buAutoNum type="arabicPeriod"/>
            </a:pPr>
            <a:r>
              <a:rPr lang="en-US" dirty="0" smtClean="0"/>
              <a:t>Encapsulation hides the irrelevant details of an object and abstraction makes only the relevant details of an object visible. </a:t>
            </a:r>
          </a:p>
          <a:p>
            <a:pPr marL="228600" indent="-228600">
              <a:buAutoNum type="arabicPeriod"/>
            </a:pPr>
            <a:r>
              <a:rPr lang="en-US" dirty="0" smtClean="0"/>
              <a:t>Abstraction hide the irrelevant</a:t>
            </a:r>
            <a:r>
              <a:rPr lang="en-US" baseline="0" dirty="0" smtClean="0"/>
              <a:t> detail at class level i.e. outside the object whereas encapsulation hide the irrelevant detail from inside the class i.e. at behavioral level of an object.</a:t>
            </a:r>
            <a:endParaRPr lang="en-US" dirty="0" smtClean="0"/>
          </a:p>
          <a:p>
            <a:r>
              <a:rPr lang="en-US" dirty="0" smtClean="0"/>
              <a:t>3. Implementation diff - Abstraction is implemented using interface and abstract class while Encapsulation is implemented using private and protected access modifier.</a:t>
            </a:r>
          </a:p>
          <a:p>
            <a:endParaRPr lang="en-US" dirty="0" smtClean="0"/>
          </a:p>
          <a:p>
            <a:r>
              <a:rPr lang="en-US" sz="1200" b="0" i="0" kern="1200" dirty="0" smtClean="0">
                <a:solidFill>
                  <a:schemeClr val="tx1"/>
                </a:solidFill>
                <a:effectLst/>
                <a:latin typeface="+mn-lt"/>
                <a:ea typeface="+mn-ea"/>
                <a:cs typeface="+mn-cs"/>
              </a:rPr>
              <a:t>Encapsulation is the technique of making the fields in a class private and providing access to the fields via public methods. If a field is declared private, it cannot be accessed by anyone outside the class, thereby hiding the fields within the class. For this reason, encapsulation is also referred to as data hiding.</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7</a:t>
            </a:fld>
            <a:endParaRPr lang="en-US"/>
          </a:p>
        </p:txBody>
      </p:sp>
    </p:spTree>
    <p:extLst>
      <p:ext uri="{BB962C8B-B14F-4D97-AF65-F5344CB8AC3E}">
        <p14:creationId xmlns:p14="http://schemas.microsoft.com/office/powerpoint/2010/main" val="179212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javaTpoint.com</a:t>
            </a:r>
            <a:endParaRPr lang="en-US"/>
          </a:p>
        </p:txBody>
      </p:sp>
      <p:sp>
        <p:nvSpPr>
          <p:cNvPr id="4" name="Slide Number Placeholder 3"/>
          <p:cNvSpPr>
            <a:spLocks noGrp="1"/>
          </p:cNvSpPr>
          <p:nvPr>
            <p:ph type="sldNum" sz="quarter" idx="10"/>
          </p:nvPr>
        </p:nvSpPr>
        <p:spPr/>
        <p:txBody>
          <a:bodyPr/>
          <a:lstStyle/>
          <a:p>
            <a:fld id="{88B278F7-3F7B-4731-8DED-89C07D43E968}" type="slidenum">
              <a:rPr lang="en-US" smtClean="0"/>
              <a:t>55</a:t>
            </a:fld>
            <a:endParaRPr lang="en-US"/>
          </a:p>
        </p:txBody>
      </p:sp>
    </p:spTree>
    <p:extLst>
      <p:ext uri="{BB962C8B-B14F-4D97-AF65-F5344CB8AC3E}">
        <p14:creationId xmlns:p14="http://schemas.microsoft.com/office/powerpoint/2010/main" val="222840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finalize() is invoked at instance destruction by the JVM</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Why finalize is </a:t>
            </a:r>
            <a:r>
              <a:rPr lang="en-US" sz="1200" b="1" i="0" u="none" strike="noStrike" kern="1200" dirty="0" smtClean="0">
                <a:solidFill>
                  <a:schemeClr val="tx1"/>
                </a:solidFill>
                <a:effectLst/>
                <a:latin typeface="+mn-lt"/>
                <a:ea typeface="+mn-ea"/>
                <a:cs typeface="+mn-cs"/>
              </a:rPr>
              <a:t>declared</a:t>
            </a:r>
            <a:r>
              <a:rPr lang="en-US" sz="1200" b="1" i="0" kern="1200" dirty="0" smtClean="0">
                <a:solidFill>
                  <a:schemeClr val="tx1"/>
                </a:solidFill>
                <a:effectLst/>
                <a:latin typeface="+mn-lt"/>
                <a:ea typeface="+mn-ea"/>
                <a:cs typeface="+mn-cs"/>
              </a:rPr>
              <a:t> protected instead of public</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As finalize() method is defined in </a:t>
            </a:r>
            <a:r>
              <a:rPr lang="en-US" sz="1200" b="0" i="0" kern="1200" dirty="0" err="1" smtClean="0">
                <a:solidFill>
                  <a:schemeClr val="tx1"/>
                </a:solidFill>
                <a:effectLst/>
                <a:latin typeface="+mn-lt"/>
                <a:ea typeface="+mn-ea"/>
                <a:cs typeface="+mn-cs"/>
              </a:rPr>
              <a:t>java.lang.Object</a:t>
            </a:r>
            <a:r>
              <a:rPr lang="en-US" sz="1200" b="0" i="0" kern="1200" dirty="0" smtClean="0">
                <a:solidFill>
                  <a:schemeClr val="tx1"/>
                </a:solidFill>
                <a:effectLst/>
                <a:latin typeface="+mn-lt"/>
                <a:ea typeface="+mn-ea"/>
                <a:cs typeface="+mn-cs"/>
              </a:rPr>
              <a:t> class</a:t>
            </a:r>
            <a:r>
              <a:rPr lang="en-US" sz="1200" b="0" i="0" kern="1200" baseline="0" dirty="0" smtClean="0">
                <a:solidFill>
                  <a:schemeClr val="tx1"/>
                </a:solidFill>
                <a:effectLst/>
                <a:latin typeface="+mn-lt"/>
                <a:ea typeface="+mn-ea"/>
                <a:cs typeface="+mn-cs"/>
              </a:rPr>
              <a:t> and we call it manually for performing cleanup activity. So making it private is restricting it access </a:t>
            </a:r>
            <a:r>
              <a:rPr lang="en-US" sz="1200" b="0" i="0" kern="1200" baseline="0" dirty="0" err="1" smtClean="0">
                <a:solidFill>
                  <a:schemeClr val="tx1"/>
                </a:solidFill>
                <a:effectLst/>
                <a:latin typeface="+mn-lt"/>
                <a:ea typeface="+mn-ea"/>
                <a:cs typeface="+mn-cs"/>
              </a:rPr>
              <a:t>specifier</a:t>
            </a:r>
            <a:r>
              <a:rPr lang="en-US" sz="1200" b="0" i="0" kern="1200" baseline="0" dirty="0" smtClean="0">
                <a:solidFill>
                  <a:schemeClr val="tx1"/>
                </a:solidFill>
                <a:effectLst/>
                <a:latin typeface="+mn-lt"/>
                <a:ea typeface="+mn-ea"/>
                <a:cs typeface="+mn-cs"/>
              </a:rPr>
              <a:t> which against the rule of </a:t>
            </a:r>
            <a:r>
              <a:rPr lang="en-US" sz="1200" b="0" i="0" kern="1200" baseline="0" dirty="0" err="1" smtClean="0">
                <a:solidFill>
                  <a:schemeClr val="tx1"/>
                </a:solidFill>
                <a:effectLst/>
                <a:latin typeface="+mn-lt"/>
                <a:ea typeface="+mn-ea"/>
                <a:cs typeface="+mn-cs"/>
              </a:rPr>
              <a:t>inheritence</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By making finalize private prevents it from being overridden in subclass as you can not </a:t>
            </a:r>
            <a:r>
              <a:rPr lang="en-US" sz="1200" b="0" i="0" u="none" strike="noStrike" kern="1200" dirty="0" smtClean="0">
                <a:solidFill>
                  <a:schemeClr val="tx1"/>
                </a:solidFill>
                <a:effectLst/>
                <a:latin typeface="+mn-lt"/>
                <a:ea typeface="+mn-ea"/>
                <a:cs typeface="+mn-cs"/>
              </a:rPr>
              <a:t>override</a:t>
            </a:r>
            <a:r>
              <a:rPr lang="en-US" sz="1200" b="0" i="0" kern="1200" dirty="0" smtClean="0">
                <a:solidFill>
                  <a:schemeClr val="tx1"/>
                </a:solidFill>
                <a:effectLst/>
                <a:latin typeface="+mn-lt"/>
                <a:ea typeface="+mn-ea"/>
                <a:cs typeface="+mn-cs"/>
              </a:rPr>
              <a:t> private methods, so making it protected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finalize() defined in </a:t>
            </a:r>
            <a:r>
              <a:rPr lang="en-US" sz="1200" b="0" i="0" kern="1200" dirty="0" err="1" smtClean="0">
                <a:solidFill>
                  <a:schemeClr val="tx1"/>
                </a:solidFill>
                <a:effectLst/>
                <a:latin typeface="+mn-lt"/>
                <a:ea typeface="+mn-ea"/>
                <a:cs typeface="+mn-cs"/>
              </a:rPr>
              <a:t>java.lang.Object</a:t>
            </a:r>
            <a:r>
              <a:rPr lang="en-US" sz="1200" b="0" i="0" kern="1200" dirty="0" smtClean="0">
                <a:solidFill>
                  <a:schemeClr val="tx1"/>
                </a:solidFill>
                <a:effectLst/>
                <a:latin typeface="+mn-lt"/>
                <a:ea typeface="+mn-ea"/>
                <a:cs typeface="+mn-cs"/>
              </a:rPr>
              <a:t> class and is define as 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It</a:t>
            </a:r>
            <a:r>
              <a:rPr lang="en-US" sz="1200" b="0" i="0" kern="1200" baseline="0" dirty="0" smtClean="0">
                <a:solidFill>
                  <a:schemeClr val="tx1"/>
                </a:solidFill>
                <a:effectLst/>
                <a:latin typeface="+mn-lt"/>
                <a:ea typeface="+mn-ea"/>
                <a:cs typeface="+mn-cs"/>
              </a:rPr>
              <a:t> is not call automatically like constructor so its better to call them for parent class.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finalize method is called by </a:t>
            </a:r>
            <a:r>
              <a:rPr lang="en-US" sz="1200" b="1" i="0" kern="1200" dirty="0" smtClean="0">
                <a:solidFill>
                  <a:schemeClr val="tx1"/>
                </a:solidFill>
                <a:effectLst/>
                <a:latin typeface="+mn-lt"/>
                <a:ea typeface="+mn-ea"/>
                <a:cs typeface="+mn-cs"/>
              </a:rPr>
              <a:t>garbage collection thread only once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8B278F7-3F7B-4731-8DED-89C07D43E968}" type="slidenum">
              <a:rPr lang="en-US" smtClean="0"/>
              <a:t>56</a:t>
            </a:fld>
            <a:endParaRPr lang="en-US"/>
          </a:p>
        </p:txBody>
      </p:sp>
    </p:spTree>
    <p:extLst>
      <p:ext uri="{BB962C8B-B14F-4D97-AF65-F5344CB8AC3E}">
        <p14:creationId xmlns:p14="http://schemas.microsoft.com/office/powerpoint/2010/main" val="2589510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61</a:t>
            </a:fld>
            <a:endParaRPr lang="en-US"/>
          </a:p>
        </p:txBody>
      </p:sp>
    </p:spTree>
    <p:extLst>
      <p:ext uri="{BB962C8B-B14F-4D97-AF65-F5344CB8AC3E}">
        <p14:creationId xmlns:p14="http://schemas.microsoft.com/office/powerpoint/2010/main" val="32137724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 suggesting that the JVM performs garbage collection</a:t>
            </a:r>
          </a:p>
          <a:p>
            <a:r>
              <a:rPr lang="en-US" sz="1200" b="0" i="0" kern="1200" dirty="0" err="1" smtClean="0">
                <a:solidFill>
                  <a:schemeClr val="tx1"/>
                </a:solidFill>
                <a:effectLst/>
                <a:latin typeface="+mn-lt"/>
                <a:ea typeface="+mn-ea"/>
                <a:cs typeface="+mn-cs"/>
              </a:rPr>
              <a:t>System.gc</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62</a:t>
            </a:fld>
            <a:endParaRPr lang="en-US"/>
          </a:p>
        </p:txBody>
      </p:sp>
    </p:spTree>
    <p:extLst>
      <p:ext uri="{BB962C8B-B14F-4D97-AF65-F5344CB8AC3E}">
        <p14:creationId xmlns:p14="http://schemas.microsoft.com/office/powerpoint/2010/main" val="3213772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Dog d=</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(d </a:t>
            </a:r>
            <a:r>
              <a:rPr lang="en-US" sz="1200" b="1" i="0" kern="1200" dirty="0" err="1" smtClean="0">
                <a:solidFill>
                  <a:schemeClr val="tx1"/>
                </a:solidFill>
                <a:effectLst/>
                <a:latin typeface="+mn-lt"/>
                <a:ea typeface="+mn-ea"/>
                <a:cs typeface="+mn-cs"/>
              </a:rPr>
              <a:t>instanceof</a:t>
            </a:r>
            <a:r>
              <a:rPr lang="en-US" sz="1200" b="0" i="0" kern="1200" dirty="0" smtClean="0">
                <a:solidFill>
                  <a:schemeClr val="tx1"/>
                </a:solidFill>
                <a:effectLst/>
                <a:latin typeface="+mn-lt"/>
                <a:ea typeface="+mn-ea"/>
                <a:cs typeface="+mn-cs"/>
              </a:rPr>
              <a:t> Dog);//false  </a:t>
            </a: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64</a:t>
            </a:fld>
            <a:endParaRPr lang="en-US"/>
          </a:p>
        </p:txBody>
      </p:sp>
    </p:spTree>
    <p:extLst>
      <p:ext uri="{BB962C8B-B14F-4D97-AF65-F5344CB8AC3E}">
        <p14:creationId xmlns:p14="http://schemas.microsoft.com/office/powerpoint/2010/main" val="1510723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serialization runtime associates with each </a:t>
            </a:r>
            <a:r>
              <a:rPr lang="en-US" sz="1200" b="0" i="0" kern="1200" dirty="0" err="1" smtClean="0">
                <a:solidFill>
                  <a:schemeClr val="tx1"/>
                </a:solidFill>
                <a:effectLst/>
                <a:latin typeface="+mn-lt"/>
                <a:ea typeface="+mn-ea"/>
                <a:cs typeface="+mn-cs"/>
              </a:rPr>
              <a:t>serializable</a:t>
            </a:r>
            <a:r>
              <a:rPr lang="en-US" sz="1200" b="0" i="0" kern="1200" dirty="0" smtClean="0">
                <a:solidFill>
                  <a:schemeClr val="tx1"/>
                </a:solidFill>
                <a:effectLst/>
                <a:latin typeface="+mn-lt"/>
                <a:ea typeface="+mn-ea"/>
                <a:cs typeface="+mn-cs"/>
              </a:rPr>
              <a:t> class a version number, called a </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which is used during deserialization to verify that the sender and receiver of a serialized object have loaded classes for that object that are compatible with respect to serialization. </a:t>
            </a:r>
          </a:p>
          <a:p>
            <a:pPr fontAlgn="base"/>
            <a:r>
              <a:rPr lang="en-US" sz="1200" b="0" i="0" kern="1200" dirty="0" smtClean="0">
                <a:solidFill>
                  <a:schemeClr val="tx1"/>
                </a:solidFill>
                <a:effectLst/>
                <a:latin typeface="+mn-lt"/>
                <a:ea typeface="+mn-ea"/>
                <a:cs typeface="+mn-cs"/>
              </a:rPr>
              <a:t>If the receiver has loaded a class for the object that has a different </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than that of the corresponding sender's class, then deserialization will result in an </a:t>
            </a:r>
            <a:r>
              <a:rPr lang="en-US" sz="1200" b="0" i="0" kern="1200" dirty="0" err="1" smtClean="0">
                <a:solidFill>
                  <a:schemeClr val="tx1"/>
                </a:solidFill>
                <a:effectLst/>
                <a:latin typeface="+mn-lt"/>
                <a:ea typeface="+mn-ea"/>
                <a:cs typeface="+mn-cs"/>
              </a:rPr>
              <a:t>InvalidClassException</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serializable</a:t>
            </a:r>
            <a:r>
              <a:rPr lang="en-US" sz="1200" b="0" i="0" kern="1200" dirty="0" smtClean="0">
                <a:solidFill>
                  <a:schemeClr val="tx1"/>
                </a:solidFill>
                <a:effectLst/>
                <a:latin typeface="+mn-lt"/>
                <a:ea typeface="+mn-ea"/>
                <a:cs typeface="+mn-cs"/>
              </a:rPr>
              <a:t> class can declare its own </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explicitly by declaring a field named "</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that must be static, final, and of type long:</a:t>
            </a:r>
          </a:p>
          <a:p>
            <a:pPr fontAlgn="base"/>
            <a:r>
              <a:rPr lang="en-US" sz="1200" kern="1200" dirty="0" smtClean="0">
                <a:solidFill>
                  <a:schemeClr val="tx1"/>
                </a:solidFill>
                <a:effectLst/>
                <a:latin typeface="+mn-lt"/>
                <a:ea typeface="+mn-ea"/>
                <a:cs typeface="+mn-cs"/>
              </a:rPr>
              <a:t>ANY-ACCESS-MODIFIER static final long </a:t>
            </a:r>
            <a:r>
              <a:rPr lang="en-US" sz="1200" kern="1200" dirty="0" err="1" smtClean="0">
                <a:solidFill>
                  <a:schemeClr val="tx1"/>
                </a:solidFill>
                <a:effectLst/>
                <a:latin typeface="+mn-lt"/>
                <a:ea typeface="+mn-ea"/>
                <a:cs typeface="+mn-cs"/>
              </a:rPr>
              <a:t>serialVersionUID</a:t>
            </a:r>
            <a:r>
              <a:rPr lang="en-US" sz="1200" kern="1200" dirty="0" smtClean="0">
                <a:solidFill>
                  <a:schemeClr val="tx1"/>
                </a:solidFill>
                <a:effectLst/>
                <a:latin typeface="+mn-lt"/>
                <a:ea typeface="+mn-ea"/>
                <a:cs typeface="+mn-cs"/>
              </a:rPr>
              <a:t> = 42L;</a:t>
            </a:r>
            <a:r>
              <a:rPr lang="en-US" sz="1200" b="0" i="0" kern="1200" dirty="0" smtClean="0">
                <a:solidFill>
                  <a:schemeClr val="tx1"/>
                </a:solidFill>
                <a:effectLst/>
                <a:latin typeface="+mn-lt"/>
                <a:ea typeface="+mn-ea"/>
                <a:cs typeface="+mn-cs"/>
              </a:rPr>
              <a:t>If a </a:t>
            </a:r>
            <a:r>
              <a:rPr lang="en-US" sz="1200" b="0" i="0" kern="1200" dirty="0" err="1" smtClean="0">
                <a:solidFill>
                  <a:schemeClr val="tx1"/>
                </a:solidFill>
                <a:effectLst/>
                <a:latin typeface="+mn-lt"/>
                <a:ea typeface="+mn-ea"/>
                <a:cs typeface="+mn-cs"/>
              </a:rPr>
              <a:t>serializable</a:t>
            </a:r>
            <a:r>
              <a:rPr lang="en-US" sz="1200" b="0" i="0" kern="1200" dirty="0" smtClean="0">
                <a:solidFill>
                  <a:schemeClr val="tx1"/>
                </a:solidFill>
                <a:effectLst/>
                <a:latin typeface="+mn-lt"/>
                <a:ea typeface="+mn-ea"/>
                <a:cs typeface="+mn-cs"/>
              </a:rPr>
              <a:t> class does not explicitly declare a </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then the serialization runtime will calculate a default </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value for that class based on various aspects of the class, as described in the Java(TM) Object Serialization Specification. However, it is </a:t>
            </a:r>
            <a:r>
              <a:rPr lang="en-US" sz="1200" b="0" i="1" kern="1200" dirty="0" smtClean="0">
                <a:solidFill>
                  <a:schemeClr val="tx1"/>
                </a:solidFill>
                <a:effectLst/>
                <a:latin typeface="+mn-lt"/>
                <a:ea typeface="+mn-ea"/>
                <a:cs typeface="+mn-cs"/>
              </a:rPr>
              <a:t>strongly </a:t>
            </a:r>
            <a:r>
              <a:rPr lang="en-US" sz="1200" b="0" i="1" kern="1200" dirty="0" err="1" smtClean="0">
                <a:solidFill>
                  <a:schemeClr val="tx1"/>
                </a:solidFill>
                <a:effectLst/>
                <a:latin typeface="+mn-lt"/>
                <a:ea typeface="+mn-ea"/>
                <a:cs typeface="+mn-cs"/>
              </a:rPr>
              <a:t>recommended</a:t>
            </a:r>
            <a:r>
              <a:rPr lang="en-US" sz="1200" b="0" i="0" kern="1200" dirty="0" err="1" smtClean="0">
                <a:solidFill>
                  <a:schemeClr val="tx1"/>
                </a:solidFill>
                <a:effectLst/>
                <a:latin typeface="+mn-lt"/>
                <a:ea typeface="+mn-ea"/>
                <a:cs typeface="+mn-cs"/>
              </a:rPr>
              <a:t>that</a:t>
            </a:r>
            <a:r>
              <a:rPr lang="en-US" sz="1200" b="0" i="0" kern="1200" dirty="0" smtClean="0">
                <a:solidFill>
                  <a:schemeClr val="tx1"/>
                </a:solidFill>
                <a:effectLst/>
                <a:latin typeface="+mn-lt"/>
                <a:ea typeface="+mn-ea"/>
                <a:cs typeface="+mn-cs"/>
              </a:rPr>
              <a:t> all </a:t>
            </a:r>
            <a:r>
              <a:rPr lang="en-US" sz="1200" b="0" i="0" kern="1200" dirty="0" err="1" smtClean="0">
                <a:solidFill>
                  <a:schemeClr val="tx1"/>
                </a:solidFill>
                <a:effectLst/>
                <a:latin typeface="+mn-lt"/>
                <a:ea typeface="+mn-ea"/>
                <a:cs typeface="+mn-cs"/>
              </a:rPr>
              <a:t>serializable</a:t>
            </a:r>
            <a:r>
              <a:rPr lang="en-US" sz="1200" b="0" i="0" kern="1200" dirty="0" smtClean="0">
                <a:solidFill>
                  <a:schemeClr val="tx1"/>
                </a:solidFill>
                <a:effectLst/>
                <a:latin typeface="+mn-lt"/>
                <a:ea typeface="+mn-ea"/>
                <a:cs typeface="+mn-cs"/>
              </a:rPr>
              <a:t> classes explicitly declare </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values, since the default </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computation is highly sensitive to class details that may vary depending on compiler implementations, and can thus result in unexpected </a:t>
            </a:r>
            <a:r>
              <a:rPr lang="en-US" sz="1200" b="0" i="0" kern="1200" dirty="0" err="1" smtClean="0">
                <a:solidFill>
                  <a:schemeClr val="tx1"/>
                </a:solidFill>
                <a:effectLst/>
                <a:latin typeface="+mn-lt"/>
                <a:ea typeface="+mn-ea"/>
                <a:cs typeface="+mn-cs"/>
              </a:rPr>
              <a:t>InvalidClassExceptions</a:t>
            </a:r>
            <a:r>
              <a:rPr lang="en-US" sz="1200" b="0" i="0" kern="1200" dirty="0" smtClean="0">
                <a:solidFill>
                  <a:schemeClr val="tx1"/>
                </a:solidFill>
                <a:effectLst/>
                <a:latin typeface="+mn-lt"/>
                <a:ea typeface="+mn-ea"/>
                <a:cs typeface="+mn-cs"/>
              </a:rPr>
              <a:t> during deserialization. Therefore, to guarantee a consistent </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value across different java compiler implementations, a </a:t>
            </a:r>
            <a:r>
              <a:rPr lang="en-US" sz="1200" b="0" i="0" kern="1200" dirty="0" err="1" smtClean="0">
                <a:solidFill>
                  <a:schemeClr val="tx1"/>
                </a:solidFill>
                <a:effectLst/>
                <a:latin typeface="+mn-lt"/>
                <a:ea typeface="+mn-ea"/>
                <a:cs typeface="+mn-cs"/>
              </a:rPr>
              <a:t>serializable</a:t>
            </a:r>
            <a:r>
              <a:rPr lang="en-US" sz="1200" b="0" i="0" kern="1200" dirty="0" smtClean="0">
                <a:solidFill>
                  <a:schemeClr val="tx1"/>
                </a:solidFill>
                <a:effectLst/>
                <a:latin typeface="+mn-lt"/>
                <a:ea typeface="+mn-ea"/>
                <a:cs typeface="+mn-cs"/>
              </a:rPr>
              <a:t> class must declare an explicit </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value. It is also strongly advised that explicit </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declarations use the private modifier where possible, since such declarations apply only to the immediately declaring class--</a:t>
            </a:r>
            <a:r>
              <a:rPr lang="en-US" sz="1200" b="0" i="0" kern="1200" dirty="0" err="1" smtClean="0">
                <a:solidFill>
                  <a:schemeClr val="tx1"/>
                </a:solidFill>
                <a:effectLst/>
                <a:latin typeface="+mn-lt"/>
                <a:ea typeface="+mn-ea"/>
                <a:cs typeface="+mn-cs"/>
              </a:rPr>
              <a:t>serialVersionUID</a:t>
            </a:r>
            <a:r>
              <a:rPr lang="en-US" sz="1200" b="0" i="0" kern="1200" dirty="0" smtClean="0">
                <a:solidFill>
                  <a:schemeClr val="tx1"/>
                </a:solidFill>
                <a:effectLst/>
                <a:latin typeface="+mn-lt"/>
                <a:ea typeface="+mn-ea"/>
                <a:cs typeface="+mn-cs"/>
              </a:rPr>
              <a:t> fields are not useful as inherited members.</a:t>
            </a: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65</a:t>
            </a:fld>
            <a:endParaRPr lang="en-US"/>
          </a:p>
        </p:txBody>
      </p:sp>
    </p:spTree>
    <p:extLst>
      <p:ext uri="{BB962C8B-B14F-4D97-AF65-F5344CB8AC3E}">
        <p14:creationId xmlns:p14="http://schemas.microsoft.com/office/powerpoint/2010/main" val="12734564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ObjectInputStream</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ObjectOutputStream</a:t>
            </a:r>
            <a:r>
              <a:rPr lang="en-US" sz="1200" b="0" i="0" kern="1200" dirty="0" smtClean="0">
                <a:solidFill>
                  <a:schemeClr val="tx1"/>
                </a:solidFill>
                <a:effectLst/>
                <a:latin typeface="+mn-lt"/>
                <a:ea typeface="+mn-ea"/>
                <a:cs typeface="+mn-cs"/>
              </a:rPr>
              <a:t> are high-level streams that contain the methods for serializing and </a:t>
            </a:r>
            <a:r>
              <a:rPr lang="en-US" sz="1200" b="0" i="0" kern="1200" dirty="0" err="1" smtClean="0">
                <a:solidFill>
                  <a:schemeClr val="tx1"/>
                </a:solidFill>
                <a:effectLst/>
                <a:latin typeface="+mn-lt"/>
                <a:ea typeface="+mn-ea"/>
                <a:cs typeface="+mn-cs"/>
              </a:rPr>
              <a:t>deserializing</a:t>
            </a:r>
            <a:r>
              <a:rPr lang="en-US" sz="1200" b="0" i="0" kern="1200" dirty="0" smtClean="0">
                <a:solidFill>
                  <a:schemeClr val="tx1"/>
                </a:solidFill>
                <a:effectLst/>
                <a:latin typeface="+mn-lt"/>
                <a:ea typeface="+mn-ea"/>
                <a:cs typeface="+mn-cs"/>
              </a:rPr>
              <a:t> an object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super classes are not </a:t>
            </a:r>
            <a:r>
              <a:rPr lang="en-US" sz="1200" b="0" i="0" kern="1200" dirty="0" err="1" smtClean="0">
                <a:solidFill>
                  <a:schemeClr val="tx1"/>
                </a:solidFill>
                <a:effectLst/>
                <a:latin typeface="+mn-lt"/>
                <a:ea typeface="+mn-ea"/>
                <a:cs typeface="+mn-cs"/>
              </a:rPr>
              <a:t>serializable</a:t>
            </a:r>
            <a:r>
              <a:rPr lang="en-US" sz="1200" b="0" i="0" kern="1200" dirty="0" smtClean="0">
                <a:solidFill>
                  <a:schemeClr val="tx1"/>
                </a:solidFill>
                <a:effectLst/>
                <a:latin typeface="+mn-lt"/>
                <a:ea typeface="+mn-ea"/>
                <a:cs typeface="+mn-cs"/>
              </a:rPr>
              <a:t>, subclasses take the responsibility of saving and restoring the state of super-type’s public, protected and (if accessible) package fields. For that to happen, super classes should have an accessible no-</a:t>
            </a:r>
            <a:r>
              <a:rPr lang="en-US" sz="1200" b="0" i="0" kern="1200" dirty="0" err="1" smtClean="0">
                <a:solidFill>
                  <a:schemeClr val="tx1"/>
                </a:solidFill>
                <a:effectLst/>
                <a:latin typeface="+mn-lt"/>
                <a:ea typeface="+mn-ea"/>
                <a:cs typeface="+mn-cs"/>
              </a:rPr>
              <a:t>arg</a:t>
            </a:r>
            <a:r>
              <a:rPr lang="en-US" sz="1200" b="0" i="0" kern="1200" smtClean="0">
                <a:solidFill>
                  <a:schemeClr val="tx1"/>
                </a:solidFill>
                <a:effectLst/>
                <a:latin typeface="+mn-lt"/>
                <a:ea typeface="+mn-ea"/>
                <a:cs typeface="+mn-cs"/>
              </a:rPr>
              <a:t> constructor to initialize class’s state.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8B278F7-3F7B-4731-8DED-89C07D43E968}" type="slidenum">
              <a:rPr lang="en-US" smtClean="0"/>
              <a:t>66</a:t>
            </a:fld>
            <a:endParaRPr lang="en-US"/>
          </a:p>
        </p:txBody>
      </p:sp>
    </p:spTree>
    <p:extLst>
      <p:ext uri="{BB962C8B-B14F-4D97-AF65-F5344CB8AC3E}">
        <p14:creationId xmlns:p14="http://schemas.microsoft.com/office/powerpoint/2010/main" val="8926601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Serialization is a process by which object's state is saved by JVM and during </a:t>
            </a:r>
            <a:r>
              <a:rPr lang="en-US" sz="1200" dirty="0" err="1" smtClean="0"/>
              <a:t>deserializaiton</a:t>
            </a:r>
            <a:r>
              <a:rPr lang="en-US" sz="1200" dirty="0" smtClean="0"/>
              <a:t> it’s recovered by JVM. During Serialization all property of object gets saved except static and transient.</a:t>
            </a: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67</a:t>
            </a:fld>
            <a:endParaRPr lang="en-US"/>
          </a:p>
        </p:txBody>
      </p:sp>
    </p:spTree>
    <p:extLst>
      <p:ext uri="{BB962C8B-B14F-4D97-AF65-F5344CB8AC3E}">
        <p14:creationId xmlns:p14="http://schemas.microsoft.com/office/powerpoint/2010/main" val="41062704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Refer Complete</a:t>
            </a:r>
            <a:r>
              <a:rPr lang="en-US" b="0" baseline="0" dirty="0" smtClean="0"/>
              <a:t> reference</a:t>
            </a:r>
            <a:endParaRPr lang="en-US" b="0" dirty="0" smtClean="0"/>
          </a:p>
          <a:p>
            <a:r>
              <a:rPr lang="en-US" b="1" dirty="0" smtClean="0"/>
              <a:t>Calling Java from an application written in another language</a:t>
            </a:r>
            <a:r>
              <a:rPr lang="en-US" dirty="0" smtClean="0"/>
              <a:t> is often referred to as embedding, and the process requires an understanding of the Invocation API.</a:t>
            </a:r>
            <a:r>
              <a:rPr lang="en-US" sz="1200" b="0" i="0" kern="1200" dirty="0" smtClean="0">
                <a:solidFill>
                  <a:schemeClr val="tx1"/>
                </a:solidFill>
                <a:effectLst/>
                <a:latin typeface="+mn-lt"/>
                <a:ea typeface="+mn-ea"/>
                <a:cs typeface="+mn-cs"/>
              </a:rPr>
              <a:t> The JNI also provides a way for applications written in other languages to call Java.</a:t>
            </a:r>
          </a:p>
          <a:p>
            <a:endParaRPr lang="en-US" dirty="0" smtClean="0"/>
          </a:p>
          <a:p>
            <a:r>
              <a:rPr lang="en-US" sz="1200" b="1" i="0" kern="1200" dirty="0" smtClean="0">
                <a:solidFill>
                  <a:schemeClr val="tx1"/>
                </a:solidFill>
                <a:effectLst/>
                <a:latin typeface="+mn-lt"/>
                <a:ea typeface="+mn-ea"/>
                <a:cs typeface="+mn-cs"/>
              </a:rPr>
              <a:t>Why do I need to use the JNI?</a:t>
            </a:r>
            <a:endParaRPr lang="en-US" dirty="0" smtClean="0"/>
          </a:p>
          <a:p>
            <a:r>
              <a:rPr lang="en-US" sz="1200" b="0" i="1" kern="1200" dirty="0" smtClean="0">
                <a:solidFill>
                  <a:schemeClr val="tx1"/>
                </a:solidFill>
                <a:effectLst/>
                <a:latin typeface="+mn-lt"/>
                <a:ea typeface="+mn-ea"/>
                <a:cs typeface="+mn-cs"/>
              </a:rPr>
              <a:t> standard Java class libraries do not support the platform-dependent features needed by the application.</a:t>
            </a: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70</a:t>
            </a:fld>
            <a:endParaRPr lang="en-US"/>
          </a:p>
        </p:txBody>
      </p:sp>
    </p:spTree>
    <p:extLst>
      <p:ext uri="{BB962C8B-B14F-4D97-AF65-F5344CB8AC3E}">
        <p14:creationId xmlns:p14="http://schemas.microsoft.com/office/powerpoint/2010/main" val="41381977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don't implement </a:t>
            </a:r>
            <a:r>
              <a:rPr lang="en-US" sz="1200" b="0" i="0" kern="1200" dirty="0" err="1" smtClean="0">
                <a:solidFill>
                  <a:schemeClr val="tx1"/>
                </a:solidFill>
                <a:effectLst/>
                <a:latin typeface="+mn-lt"/>
                <a:ea typeface="+mn-ea"/>
                <a:cs typeface="+mn-cs"/>
              </a:rPr>
              <a:t>Cloneable</a:t>
            </a:r>
            <a:r>
              <a:rPr lang="en-US" sz="1200" b="0" i="0" kern="1200" dirty="0" smtClean="0">
                <a:solidFill>
                  <a:schemeClr val="tx1"/>
                </a:solidFill>
                <a:effectLst/>
                <a:latin typeface="+mn-lt"/>
                <a:ea typeface="+mn-ea"/>
                <a:cs typeface="+mn-cs"/>
              </a:rPr>
              <a:t> interface, clone() method </a:t>
            </a:r>
            <a:r>
              <a:rPr lang="en-US" sz="1200" b="0" i="0" kern="1200" dirty="0" err="1" smtClean="0">
                <a:solidFill>
                  <a:schemeClr val="tx1"/>
                </a:solidFill>
                <a:effectLst/>
                <a:latin typeface="+mn-lt"/>
                <a:ea typeface="+mn-ea"/>
                <a:cs typeface="+mn-cs"/>
              </a:rPr>
              <a:t>generates</a:t>
            </a:r>
            <a:r>
              <a:rPr lang="en-US" sz="1200" b="1" i="0" kern="1200" dirty="0" err="1" smtClean="0">
                <a:solidFill>
                  <a:schemeClr val="tx1"/>
                </a:solidFill>
                <a:effectLst/>
                <a:latin typeface="+mn-lt"/>
                <a:ea typeface="+mn-ea"/>
                <a:cs typeface="+mn-cs"/>
              </a:rPr>
              <a:t>CloneNotSupportedException</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72</a:t>
            </a:fld>
            <a:endParaRPr lang="en-US"/>
          </a:p>
        </p:txBody>
      </p:sp>
    </p:spTree>
    <p:extLst>
      <p:ext uri="{BB962C8B-B14F-4D97-AF65-F5344CB8AC3E}">
        <p14:creationId xmlns:p14="http://schemas.microsoft.com/office/powerpoint/2010/main" val="292399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Abstraction</a:t>
            </a:r>
            <a:r>
              <a:rPr lang="en-US" sz="1200" b="0" i="0" kern="1200" dirty="0" smtClean="0">
                <a:solidFill>
                  <a:schemeClr val="tx1"/>
                </a:solidFill>
                <a:effectLst/>
                <a:latin typeface="+mn-lt"/>
                <a:ea typeface="+mn-ea"/>
                <a:cs typeface="+mn-cs"/>
              </a:rPr>
              <a:t> is a process of hiding the implementation details and showing only functionality to the user.</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9</a:t>
            </a:fld>
            <a:endParaRPr lang="en-US"/>
          </a:p>
        </p:txBody>
      </p:sp>
    </p:spTree>
    <p:extLst>
      <p:ext uri="{BB962C8B-B14F-4D97-AF65-F5344CB8AC3E}">
        <p14:creationId xmlns:p14="http://schemas.microsoft.com/office/powerpoint/2010/main" val="175105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**Comparison between C, C++ and Java</a:t>
            </a:r>
          </a:p>
          <a:p>
            <a:r>
              <a:rPr lang="en-US" dirty="0" smtClean="0"/>
              <a:t>1. Java is more powerful with GUI but C doesn't</a:t>
            </a:r>
          </a:p>
          <a:p>
            <a:r>
              <a:rPr lang="en-US" dirty="0" smtClean="0"/>
              <a:t>2. Java handle error but C and C++ </a:t>
            </a:r>
            <a:r>
              <a:rPr lang="en-US" dirty="0" err="1" smtClean="0"/>
              <a:t>doesnt</a:t>
            </a:r>
            <a:r>
              <a:rPr lang="en-US" dirty="0" smtClean="0"/>
              <a:t>, we can make erroneous </a:t>
            </a:r>
            <a:r>
              <a:rPr lang="en-US" dirty="0" err="1" smtClean="0"/>
              <a:t>pgm</a:t>
            </a:r>
            <a:r>
              <a:rPr lang="en-US" dirty="0" smtClean="0"/>
              <a:t> with C like convert string to </a:t>
            </a:r>
            <a:r>
              <a:rPr lang="en-US" dirty="0" err="1" smtClean="0"/>
              <a:t>int</a:t>
            </a:r>
            <a:r>
              <a:rPr lang="en-US" dirty="0" smtClean="0"/>
              <a:t> but java does not allow </a:t>
            </a:r>
          </a:p>
          <a:p>
            <a:r>
              <a:rPr lang="en-US" dirty="0" smtClean="0"/>
              <a:t>3. In Java all primitive data types are completely define but in C/C++ </a:t>
            </a:r>
            <a:r>
              <a:rPr lang="en-US" dirty="0" err="1" smtClean="0"/>
              <a:t>doesnt</a:t>
            </a:r>
            <a:r>
              <a:rPr lang="en-US" dirty="0" smtClean="0"/>
              <a:t> Ex. the length of an </a:t>
            </a:r>
            <a:r>
              <a:rPr lang="en-US" dirty="0" err="1" smtClean="0"/>
              <a:t>int</a:t>
            </a:r>
            <a:r>
              <a:rPr lang="en-US" dirty="0" smtClean="0"/>
              <a:t> in C might be 16 bits on a PC, 32 bits on a workstation, and 60 bits on an old supercomputer but in Java its 32 bits and in java 16 bit char data type allowed portability with Unicode char which include all spoken </a:t>
            </a:r>
            <a:r>
              <a:rPr lang="en-US" dirty="0" err="1" smtClean="0"/>
              <a:t>lang</a:t>
            </a:r>
            <a:r>
              <a:rPr lang="en-US" dirty="0" smtClean="0"/>
              <a:t> and java string are not array of char its an object.</a:t>
            </a:r>
          </a:p>
          <a:p>
            <a:pPr eaLnBrk="1" hangingPunct="1">
              <a:lnSpc>
                <a:spcPct val="70000"/>
              </a:lnSpc>
              <a:buFontTx/>
              <a:buNone/>
            </a:pPr>
            <a:r>
              <a:rPr lang="en-US" sz="1200" dirty="0" smtClean="0"/>
              <a:t>4.</a:t>
            </a:r>
            <a:r>
              <a:rPr lang="en-US" sz="1200" baseline="0" dirty="0" smtClean="0"/>
              <a:t> </a:t>
            </a:r>
            <a:r>
              <a:rPr lang="en-US" sz="1200" dirty="0" smtClean="0"/>
              <a:t>C++ is as a </a:t>
            </a:r>
            <a:r>
              <a:rPr lang="en-US" sz="1200" dirty="0" smtClean="0">
                <a:solidFill>
                  <a:srgbClr val="0000FF"/>
                </a:solidFill>
              </a:rPr>
              <a:t>procedural language</a:t>
            </a:r>
            <a:r>
              <a:rPr lang="en-US" sz="1200" dirty="0" smtClean="0"/>
              <a:t> with some </a:t>
            </a:r>
            <a:r>
              <a:rPr lang="en-US" sz="1200" dirty="0" smtClean="0">
                <a:solidFill>
                  <a:srgbClr val="0000FF"/>
                </a:solidFill>
              </a:rPr>
              <a:t>object-oriented features</a:t>
            </a:r>
          </a:p>
          <a:p>
            <a:pPr eaLnBrk="1" hangingPunct="1">
              <a:lnSpc>
                <a:spcPct val="70000"/>
              </a:lnSpc>
              <a:buFontTx/>
              <a:buNone/>
            </a:pPr>
            <a:r>
              <a:rPr lang="en-US" sz="1200" dirty="0" smtClean="0"/>
              <a:t>Java is an </a:t>
            </a:r>
            <a:r>
              <a:rPr lang="en-US" sz="1200" dirty="0" smtClean="0">
                <a:solidFill>
                  <a:srgbClr val="0000FF"/>
                </a:solidFill>
              </a:rPr>
              <a:t>object-oriented language</a:t>
            </a:r>
            <a:r>
              <a:rPr lang="en-US" sz="1200" dirty="0" smtClean="0"/>
              <a:t> with some </a:t>
            </a:r>
            <a:r>
              <a:rPr lang="en-US" sz="1200" dirty="0" smtClean="0">
                <a:solidFill>
                  <a:srgbClr val="0000FF"/>
                </a:solidFill>
              </a:rPr>
              <a:t>procedural features</a:t>
            </a:r>
          </a:p>
          <a:p>
            <a:pPr eaLnBrk="1" hangingPunct="1">
              <a:lnSpc>
                <a:spcPct val="70000"/>
              </a:lnSpc>
              <a:buFontTx/>
              <a:buNone/>
            </a:pPr>
            <a:endParaRPr lang="en-US" sz="1200" dirty="0" smtClean="0">
              <a:solidFill>
                <a:srgbClr val="0000FF"/>
              </a:solidFill>
            </a:endParaRPr>
          </a:p>
          <a:p>
            <a:pPr eaLnBrk="1" hangingPunct="1">
              <a:lnSpc>
                <a:spcPct val="70000"/>
              </a:lnSpc>
              <a:buFontTx/>
              <a:buNone/>
            </a:pPr>
            <a:r>
              <a:rPr lang="en-US" sz="1200" dirty="0" smtClean="0">
                <a:solidFill>
                  <a:srgbClr val="0000FF"/>
                </a:solidFill>
              </a:rPr>
              <a:t>5. </a:t>
            </a:r>
            <a:endParaRPr lang="en-US" sz="1050" dirty="0" smtClean="0"/>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12</a:t>
            </a:fld>
            <a:endParaRPr lang="en-US"/>
          </a:p>
        </p:txBody>
      </p:sp>
    </p:spTree>
    <p:extLst>
      <p:ext uri="{BB962C8B-B14F-4D97-AF65-F5344CB8AC3E}">
        <p14:creationId xmlns:p14="http://schemas.microsoft.com/office/powerpoint/2010/main" val="318628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0800" indent="0" eaLnBrk="1" hangingPunct="1">
              <a:buFontTx/>
              <a:buNone/>
            </a:pPr>
            <a:r>
              <a:rPr lang="en-US" b="1" dirty="0" smtClean="0">
                <a:solidFill>
                  <a:srgbClr val="3333FF"/>
                </a:solidFill>
              </a:rPr>
              <a:t>High-level language</a:t>
            </a:r>
            <a:r>
              <a:rPr lang="en-US" b="1" baseline="0" dirty="0" smtClean="0">
                <a:solidFill>
                  <a:srgbClr val="3333FF"/>
                </a:solidFill>
              </a:rPr>
              <a:t> - </a:t>
            </a:r>
            <a:r>
              <a:rPr lang="en-US" dirty="0" smtClean="0"/>
              <a:t>A language that provides a richer (more English like) set of instructions</a:t>
            </a:r>
            <a:endParaRPr lang="en-US" dirty="0" smtClean="0">
              <a:solidFill>
                <a:srgbClr val="3333FF"/>
              </a:solidFill>
            </a:endParaRPr>
          </a:p>
          <a:p>
            <a:pPr marL="50800" indent="0" eaLnBrk="1" hangingPunct="1">
              <a:buFontTx/>
              <a:buNone/>
            </a:pPr>
            <a:r>
              <a:rPr lang="en-US" b="1" dirty="0" smtClean="0">
                <a:solidFill>
                  <a:srgbClr val="3333FF"/>
                </a:solidFill>
              </a:rPr>
              <a:t>Compiler</a:t>
            </a:r>
            <a:r>
              <a:rPr lang="en-US" b="1" dirty="0" smtClean="0"/>
              <a:t> / Assembler-</a:t>
            </a:r>
            <a:r>
              <a:rPr lang="en-US" b="1" baseline="0" dirty="0" smtClean="0"/>
              <a:t> </a:t>
            </a:r>
            <a:r>
              <a:rPr lang="en-US" dirty="0" smtClean="0"/>
              <a:t>A program that translates a high-level language program into machine code</a:t>
            </a:r>
          </a:p>
          <a:p>
            <a:pPr marL="50800" indent="0" eaLnBrk="1" hangingPunct="1">
              <a:buFontTx/>
              <a:buNone/>
            </a:pPr>
            <a:endParaRPr lang="en-US" dirty="0" smtClean="0"/>
          </a:p>
          <a:p>
            <a:pPr marL="0" indent="0" eaLnBrk="1" hangingPunct="1">
              <a:buFontTx/>
              <a:buNone/>
            </a:pPr>
            <a:r>
              <a:rPr lang="en-US" sz="1200" b="1" dirty="0" smtClean="0">
                <a:solidFill>
                  <a:srgbClr val="3333FF"/>
                </a:solidFill>
              </a:rPr>
              <a:t>Interpreter</a:t>
            </a:r>
            <a:r>
              <a:rPr lang="en-US" sz="1200" dirty="0" smtClean="0"/>
              <a:t> </a:t>
            </a:r>
            <a:r>
              <a:rPr lang="en-US" sz="1200" b="1" dirty="0" smtClean="0"/>
              <a:t>/ Simulator</a:t>
            </a:r>
            <a:r>
              <a:rPr lang="en-US" sz="1200" b="1" baseline="0" dirty="0" smtClean="0"/>
              <a:t> - </a:t>
            </a:r>
            <a:r>
              <a:rPr lang="en-US" sz="1200" dirty="0" smtClean="0"/>
              <a:t>A translating program that translates and executes the statements in sequence</a:t>
            </a:r>
          </a:p>
          <a:p>
            <a:pPr marL="0" indent="0" eaLnBrk="1" hangingPunct="1">
              <a:buFontTx/>
              <a:buNone/>
            </a:pPr>
            <a:r>
              <a:rPr lang="en-US" sz="1200" b="1" i="0" kern="1200" dirty="0" smtClean="0">
                <a:solidFill>
                  <a:schemeClr val="tx1"/>
                </a:solidFill>
                <a:effectLst/>
                <a:latin typeface="+mn-lt"/>
                <a:ea typeface="+mn-ea"/>
                <a:cs typeface="+mn-cs"/>
              </a:rPr>
              <a:t>Distributed</a:t>
            </a:r>
            <a:r>
              <a:rPr lang="en-US" sz="1200" b="0" i="0" kern="1200" baseline="0" dirty="0" smtClean="0">
                <a:solidFill>
                  <a:schemeClr val="tx1"/>
                </a:solidFill>
                <a:effectLst/>
                <a:latin typeface="+mn-lt"/>
                <a:ea typeface="+mn-ea"/>
                <a:cs typeface="+mn-cs"/>
              </a:rPr>
              <a:t> because </a:t>
            </a:r>
            <a:r>
              <a:rPr lang="en-US" sz="1200" b="0" i="0" kern="1200" dirty="0" smtClean="0">
                <a:solidFill>
                  <a:schemeClr val="tx1"/>
                </a:solidFill>
                <a:effectLst/>
                <a:latin typeface="+mn-lt"/>
                <a:ea typeface="+mn-ea"/>
                <a:cs typeface="+mn-cs"/>
              </a:rPr>
              <a:t>widely used protocols like HTTP and FTP are developed in java. Internet programmers can call functions on these protocols and can get access the files from any remote machine on the internet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13</a:t>
            </a:fld>
            <a:endParaRPr lang="en-US"/>
          </a:p>
        </p:txBody>
      </p:sp>
    </p:spTree>
    <p:extLst>
      <p:ext uri="{BB962C8B-B14F-4D97-AF65-F5344CB8AC3E}">
        <p14:creationId xmlns:p14="http://schemas.microsoft.com/office/powerpoint/2010/main" val="85515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secure because </a:t>
            </a:r>
            <a:r>
              <a:rPr lang="en-US" sz="1200" b="0" i="0" kern="1200" dirty="0" smtClean="0">
                <a:solidFill>
                  <a:schemeClr val="tx1"/>
                </a:solidFill>
                <a:effectLst/>
                <a:latin typeface="+mn-lt"/>
                <a:ea typeface="+mn-ea"/>
                <a:cs typeface="+mn-cs"/>
              </a:rPr>
              <a:t>No explicit pointer</a:t>
            </a:r>
            <a:r>
              <a:rPr lang="en-US" sz="1200" b="0" i="0" kern="1200" baseline="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rPr>
              <a:t>programs run </a:t>
            </a:r>
            <a:r>
              <a:rPr lang="en-US" sz="1200" b="0" i="0" kern="1200" smtClean="0">
                <a:solidFill>
                  <a:schemeClr val="tx1"/>
                </a:solidFill>
                <a:effectLst/>
                <a:latin typeface="+mn-lt"/>
                <a:ea typeface="+mn-ea"/>
                <a:cs typeface="+mn-cs"/>
              </a:rPr>
              <a:t>inside JVM </a:t>
            </a:r>
            <a:r>
              <a:rPr lang="en-US" sz="1200" b="0" i="0" kern="1200" dirty="0" smtClean="0">
                <a:solidFill>
                  <a:schemeClr val="tx1"/>
                </a:solidFill>
                <a:effectLst/>
                <a:latin typeface="+mn-lt"/>
                <a:ea typeface="+mn-ea"/>
                <a:cs typeface="+mn-cs"/>
              </a:rPr>
              <a:t>and security</a:t>
            </a:r>
            <a:r>
              <a:rPr lang="en-US" sz="1200" b="0" i="0" kern="1200" baseline="0" dirty="0" smtClean="0">
                <a:solidFill>
                  <a:schemeClr val="tx1"/>
                </a:solidFill>
                <a:effectLst/>
                <a:latin typeface="+mn-lt"/>
                <a:ea typeface="+mn-ea"/>
                <a:cs typeface="+mn-cs"/>
              </a:rPr>
              <a:t> provide by JVM are below</a:t>
            </a:r>
            <a:endParaRPr lang="en-US" baseline="0" dirty="0" smtClean="0"/>
          </a:p>
          <a:p>
            <a:r>
              <a:rPr lang="en-US" sz="1200" b="1" i="0" kern="1200" dirty="0" err="1" smtClean="0">
                <a:solidFill>
                  <a:schemeClr val="tx1"/>
                </a:solidFill>
                <a:effectLst/>
                <a:latin typeface="+mn-lt"/>
                <a:ea typeface="+mn-ea"/>
                <a:cs typeface="+mn-cs"/>
              </a:rPr>
              <a:t>Classloader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adds security by separating the package for the classes of the local file system from those that are imported from network sources.</a:t>
            </a:r>
          </a:p>
          <a:p>
            <a:r>
              <a:rPr lang="en-US" sz="1200" b="1" i="0" kern="1200" dirty="0" err="1" smtClean="0">
                <a:solidFill>
                  <a:schemeClr val="tx1"/>
                </a:solidFill>
                <a:effectLst/>
                <a:latin typeface="+mn-lt"/>
                <a:ea typeface="+mn-ea"/>
                <a:cs typeface="+mn-cs"/>
              </a:rPr>
              <a:t>Bytecode</a:t>
            </a:r>
            <a:r>
              <a:rPr lang="en-US" sz="1200" b="1" i="0" kern="1200" dirty="0" smtClean="0">
                <a:solidFill>
                  <a:schemeClr val="tx1"/>
                </a:solidFill>
                <a:effectLst/>
                <a:latin typeface="+mn-lt"/>
                <a:ea typeface="+mn-ea"/>
                <a:cs typeface="+mn-cs"/>
              </a:rPr>
              <a:t> Verifier-</a:t>
            </a:r>
            <a:r>
              <a:rPr lang="en-US" sz="1200" b="0" i="0" kern="1200" dirty="0" smtClean="0">
                <a:solidFill>
                  <a:schemeClr val="tx1"/>
                </a:solidFill>
                <a:effectLst/>
                <a:latin typeface="+mn-lt"/>
                <a:ea typeface="+mn-ea"/>
                <a:cs typeface="+mn-cs"/>
              </a:rPr>
              <a:t> checks the code fragments for illegal code that can violate access right to objects.</a:t>
            </a:r>
          </a:p>
          <a:p>
            <a:r>
              <a:rPr lang="en-US" sz="1200" b="1" i="0" kern="1200" dirty="0" smtClean="0">
                <a:solidFill>
                  <a:schemeClr val="tx1"/>
                </a:solidFill>
                <a:effectLst/>
                <a:latin typeface="+mn-lt"/>
                <a:ea typeface="+mn-ea"/>
                <a:cs typeface="+mn-cs"/>
              </a:rPr>
              <a:t>Security Manager-</a:t>
            </a:r>
            <a:r>
              <a:rPr lang="en-US" sz="1200" b="0" i="0" kern="1200" dirty="0" smtClean="0">
                <a:solidFill>
                  <a:schemeClr val="tx1"/>
                </a:solidFill>
                <a:effectLst/>
                <a:latin typeface="+mn-lt"/>
                <a:ea typeface="+mn-ea"/>
                <a:cs typeface="+mn-cs"/>
              </a:rPr>
              <a:t> determines what resources a class can access such as reading and writing to the local disk.</a:t>
            </a: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14</a:t>
            </a:fld>
            <a:endParaRPr lang="en-US"/>
          </a:p>
        </p:txBody>
      </p:sp>
    </p:spTree>
    <p:extLst>
      <p:ext uri="{BB962C8B-B14F-4D97-AF65-F5344CB8AC3E}">
        <p14:creationId xmlns:p14="http://schemas.microsoft.com/office/powerpoint/2010/main" val="2289984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1000" lvl="0" indent="-381000">
              <a:spcBef>
                <a:spcPts val="600"/>
              </a:spcBef>
            </a:pPr>
            <a:r>
              <a:rPr lang="en-US" sz="2400" dirty="0" smtClean="0">
                <a:sym typeface="Wingdings" pitchFamily="2" charset="2"/>
              </a:rPr>
              <a:t>Java was designed to adapt to an evolving environment</a:t>
            </a:r>
            <a:r>
              <a:rPr lang="en-US" sz="2400" baseline="0" dirty="0" smtClean="0">
                <a:sym typeface="Wingdings" pitchFamily="2" charset="2"/>
              </a:rPr>
              <a:t> </a:t>
            </a:r>
            <a:r>
              <a:rPr lang="en-US" sz="2400" dirty="0" smtClean="0">
                <a:sym typeface="Wingdings" pitchFamily="2" charset="2"/>
              </a:rPr>
              <a:t>e.g., the fragile class problem</a:t>
            </a:r>
          </a:p>
          <a:p>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15</a:t>
            </a:fld>
            <a:endParaRPr lang="en-US"/>
          </a:p>
        </p:txBody>
      </p:sp>
    </p:spTree>
    <p:extLst>
      <p:ext uri="{BB962C8B-B14F-4D97-AF65-F5344CB8AC3E}">
        <p14:creationId xmlns:p14="http://schemas.microsoft.com/office/powerpoint/2010/main" val="218641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pitchFamily="-32" charset="0"/>
            </a:endParaRP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95A54282-5D14-4A0E-A8FD-A2F112CA0C54}" type="slidenum">
              <a:rPr lang="en-US" sz="1200" smtClean="0">
                <a:latin typeface="Times" pitchFamily="-32" charset="0"/>
              </a:rPr>
              <a:pPr/>
              <a:t>17</a:t>
            </a:fld>
            <a:endParaRPr lang="en-US" sz="1200" smtClean="0">
              <a:latin typeface="Times" pitchFamily="-3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java.sun.com/j2se/1.5.0/docs/api/java/lang/Override.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javarevisited.blogspot.sg/2011/05/java-heap-space-memory-size-jvm.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28600"/>
          </a:xfrm>
        </p:spPr>
        <p:txBody>
          <a:bodyPr>
            <a:normAutofit fontScale="90000"/>
          </a:bodyPr>
          <a:lstStyle/>
          <a:p>
            <a:r>
              <a:rPr lang="en-US" sz="1800" dirty="0" err="1" smtClean="0"/>
              <a:t>Hkhr</a:t>
            </a:r>
            <a:endParaRPr lang="en-US" dirty="0"/>
          </a:p>
        </p:txBody>
      </p:sp>
      <p:sp>
        <p:nvSpPr>
          <p:cNvPr id="3" name="Content Placeholder 2"/>
          <p:cNvSpPr>
            <a:spLocks noGrp="1"/>
          </p:cNvSpPr>
          <p:nvPr>
            <p:ph idx="1"/>
          </p:nvPr>
        </p:nvSpPr>
        <p:spPr>
          <a:xfrm>
            <a:off x="0" y="609600"/>
            <a:ext cx="9144000" cy="6248400"/>
          </a:xfrm>
        </p:spPr>
        <p:txBody>
          <a:bodyPr>
            <a:normAutofit/>
          </a:bodyPr>
          <a:lstStyle/>
          <a:p>
            <a:r>
              <a:rPr lang="en-US" dirty="0" smtClean="0">
                <a:ea typeface="Verdana" pitchFamily="34" charset="0"/>
                <a:cs typeface="Verdana" pitchFamily="34" charset="0"/>
              </a:rPr>
              <a:t>Software Development Life Cycle(SDLC) </a:t>
            </a:r>
            <a:r>
              <a:rPr lang="en-US" dirty="0">
                <a:solidFill>
                  <a:schemeClr val="accent2"/>
                </a:solidFill>
                <a:ea typeface="Verdana" pitchFamily="34" charset="0"/>
                <a:cs typeface="Verdana" pitchFamily="34" charset="0"/>
              </a:rPr>
              <a:t>is a disciplined and systematic approach that divides     the software development process into various phases, such as requirements, design, and coding. </a:t>
            </a:r>
            <a:endParaRPr lang="en-US" dirty="0" smtClean="0">
              <a:solidFill>
                <a:schemeClr val="accent2"/>
              </a:solidFill>
              <a:ea typeface="Verdana" pitchFamily="34" charset="0"/>
              <a:cs typeface="Verdana" pitchFamily="34" charset="0"/>
            </a:endParaRPr>
          </a:p>
          <a:p>
            <a:pPr marL="347663" indent="-347663">
              <a:buBlip>
                <a:blip r:embed="rId3"/>
              </a:buBlip>
            </a:pPr>
            <a:r>
              <a:rPr lang="en-US" sz="2000" dirty="0">
                <a:solidFill>
                  <a:schemeClr val="accent2"/>
                </a:solidFill>
                <a:ea typeface="Verdana" pitchFamily="34" charset="0"/>
                <a:cs typeface="Verdana" pitchFamily="34" charset="0"/>
              </a:rPr>
              <a:t>There are six phases of SDLC:</a:t>
            </a:r>
          </a:p>
          <a:p>
            <a:pPr marL="747713" lvl="1">
              <a:buBlip>
                <a:blip r:embed="rId4"/>
              </a:buBlip>
            </a:pPr>
            <a:r>
              <a:rPr lang="en-US" dirty="0">
                <a:solidFill>
                  <a:schemeClr val="accent2"/>
                </a:solidFill>
                <a:ea typeface="Verdana" pitchFamily="34" charset="0"/>
                <a:cs typeface="Verdana" pitchFamily="34" charset="0"/>
              </a:rPr>
              <a:t>Feasibility analysis </a:t>
            </a:r>
          </a:p>
          <a:p>
            <a:pPr marL="747713" lvl="1">
              <a:buBlip>
                <a:blip r:embed="rId4"/>
              </a:buBlip>
            </a:pPr>
            <a:r>
              <a:rPr lang="en-US" dirty="0">
                <a:solidFill>
                  <a:schemeClr val="accent2"/>
                </a:solidFill>
                <a:ea typeface="Verdana" pitchFamily="34" charset="0"/>
                <a:cs typeface="Verdana" pitchFamily="34" charset="0"/>
              </a:rPr>
              <a:t>Requirement analysis and specification</a:t>
            </a:r>
          </a:p>
          <a:p>
            <a:pPr marL="747713" lvl="1">
              <a:buBlip>
                <a:blip r:embed="rId4"/>
              </a:buBlip>
            </a:pPr>
            <a:r>
              <a:rPr lang="en-US" dirty="0">
                <a:solidFill>
                  <a:schemeClr val="accent2"/>
                </a:solidFill>
                <a:ea typeface="Verdana" pitchFamily="34" charset="0"/>
                <a:cs typeface="Verdana" pitchFamily="34" charset="0"/>
              </a:rPr>
              <a:t>Design </a:t>
            </a:r>
          </a:p>
          <a:p>
            <a:pPr marL="747713" lvl="1">
              <a:buBlip>
                <a:blip r:embed="rId4"/>
              </a:buBlip>
            </a:pPr>
            <a:r>
              <a:rPr lang="en-US" dirty="0">
                <a:solidFill>
                  <a:schemeClr val="accent2"/>
                </a:solidFill>
                <a:ea typeface="Verdana" pitchFamily="34" charset="0"/>
                <a:cs typeface="Verdana" pitchFamily="34" charset="0"/>
              </a:rPr>
              <a:t>Coding </a:t>
            </a:r>
          </a:p>
          <a:p>
            <a:pPr marL="747713" lvl="1">
              <a:buBlip>
                <a:blip r:embed="rId4"/>
              </a:buBlip>
            </a:pPr>
            <a:r>
              <a:rPr lang="en-US" dirty="0">
                <a:solidFill>
                  <a:schemeClr val="accent2"/>
                </a:solidFill>
                <a:ea typeface="Verdana" pitchFamily="34" charset="0"/>
                <a:cs typeface="Verdana" pitchFamily="34" charset="0"/>
              </a:rPr>
              <a:t>Testing </a:t>
            </a:r>
          </a:p>
          <a:p>
            <a:pPr marL="747713" lvl="1">
              <a:buBlip>
                <a:blip r:embed="rId4"/>
              </a:buBlip>
            </a:pPr>
            <a:r>
              <a:rPr lang="en-US" dirty="0">
                <a:solidFill>
                  <a:schemeClr val="accent2"/>
                </a:solidFill>
                <a:ea typeface="Verdana" pitchFamily="34" charset="0"/>
                <a:cs typeface="Verdana" pitchFamily="34" charset="0"/>
              </a:rPr>
              <a:t>Maintenance</a:t>
            </a:r>
          </a:p>
          <a:p>
            <a:endParaRPr lang="en-US" dirty="0">
              <a:ea typeface="Verdana" pitchFamily="34" charset="0"/>
              <a:cs typeface="Verdana" pitchFamily="34" charset="0"/>
            </a:endParaRPr>
          </a:p>
        </p:txBody>
      </p:sp>
    </p:spTree>
    <p:extLst>
      <p:ext uri="{BB962C8B-B14F-4D97-AF65-F5344CB8AC3E}">
        <p14:creationId xmlns:p14="http://schemas.microsoft.com/office/powerpoint/2010/main" val="2752369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4">
              <a:lumMod val="20000"/>
              <a:lumOff val="80000"/>
            </a:schemeClr>
          </a:solidFill>
        </p:spPr>
        <p:txBody>
          <a:bodyPr>
            <a:normAutofit/>
          </a:bodyPr>
          <a:lstStyle/>
          <a:p>
            <a:r>
              <a:rPr lang="en-US" sz="4000" b="1" dirty="0">
                <a:solidFill>
                  <a:schemeClr val="accent3">
                    <a:lumMod val="50000"/>
                  </a:schemeClr>
                </a:solidFill>
              </a:rPr>
              <a:t>POLYMORPHISM</a:t>
            </a:r>
            <a:endParaRPr lang="en-US" sz="4000" dirty="0">
              <a:solidFill>
                <a:schemeClr val="accent3">
                  <a:lumMod val="50000"/>
                </a:schemeClr>
              </a:solidFill>
            </a:endParaRPr>
          </a:p>
        </p:txBody>
      </p:sp>
      <p:sp>
        <p:nvSpPr>
          <p:cNvPr id="3" name="Content Placeholder 2"/>
          <p:cNvSpPr>
            <a:spLocks noGrp="1"/>
          </p:cNvSpPr>
          <p:nvPr>
            <p:ph idx="1"/>
          </p:nvPr>
        </p:nvSpPr>
        <p:spPr>
          <a:xfrm>
            <a:off x="0" y="914400"/>
            <a:ext cx="9144000" cy="5943600"/>
          </a:xfrm>
        </p:spPr>
        <p:txBody>
          <a:bodyPr>
            <a:normAutofit lnSpcReduction="10000"/>
          </a:bodyPr>
          <a:lstStyle/>
          <a:p>
            <a:r>
              <a:rPr lang="en-US" sz="2400" dirty="0"/>
              <a:t>Polymorphism is briefly described as "one interface, many </a:t>
            </a:r>
            <a:r>
              <a:rPr lang="en-US" sz="2400" dirty="0" smtClean="0"/>
              <a:t>implementations“. </a:t>
            </a:r>
          </a:p>
          <a:p>
            <a:r>
              <a:rPr lang="en-US" sz="2400" dirty="0"/>
              <a:t>Polymorphism manifests itself in Java in the form of multiple methods having the same name</a:t>
            </a:r>
            <a:r>
              <a:rPr lang="en-US" sz="2400" dirty="0" smtClean="0"/>
              <a:t>  </a:t>
            </a:r>
          </a:p>
          <a:p>
            <a:r>
              <a:rPr lang="en-US" sz="2400" dirty="0" smtClean="0"/>
              <a:t>Inheritance</a:t>
            </a:r>
            <a:r>
              <a:rPr lang="en-US" sz="2400" dirty="0"/>
              <a:t>, Overloading and Overriding are used to achieve </a:t>
            </a:r>
            <a:r>
              <a:rPr lang="en-US" sz="2400" dirty="0" smtClean="0"/>
              <a:t>Polymorphism </a:t>
            </a:r>
            <a:r>
              <a:rPr lang="en-US" sz="2400" dirty="0"/>
              <a:t>in </a:t>
            </a:r>
            <a:r>
              <a:rPr lang="en-US" sz="2400" dirty="0" smtClean="0"/>
              <a:t>java</a:t>
            </a:r>
          </a:p>
          <a:p>
            <a:r>
              <a:rPr lang="en-US" sz="2400" dirty="0"/>
              <a:t>There are two types of polymorphism </a:t>
            </a:r>
            <a:endParaRPr lang="en-US" sz="2400" dirty="0" smtClean="0"/>
          </a:p>
          <a:p>
            <a:pPr lvl="1"/>
            <a:r>
              <a:rPr lang="en-US" sz="2400" b="1" dirty="0" smtClean="0"/>
              <a:t>Compile </a:t>
            </a:r>
            <a:r>
              <a:rPr lang="en-US" sz="2400" b="1" dirty="0"/>
              <a:t>time polymorphism</a:t>
            </a:r>
            <a:r>
              <a:rPr lang="en-US" sz="2400" dirty="0"/>
              <a:t> is method overloading. </a:t>
            </a:r>
            <a:endParaRPr lang="en-US" sz="2400" dirty="0" smtClean="0"/>
          </a:p>
          <a:p>
            <a:pPr lvl="1"/>
            <a:r>
              <a:rPr lang="en-US" sz="2400" b="1" dirty="0" smtClean="0"/>
              <a:t>Runtime </a:t>
            </a:r>
            <a:r>
              <a:rPr lang="en-US" sz="2400" b="1" dirty="0"/>
              <a:t>time polymorphism</a:t>
            </a:r>
            <a:r>
              <a:rPr lang="en-US" sz="2400" dirty="0"/>
              <a:t> is done using inheritance and interface</a:t>
            </a:r>
            <a:r>
              <a:rPr lang="en-US" sz="2400" dirty="0" smtClean="0"/>
              <a:t>.</a:t>
            </a:r>
            <a:endParaRPr lang="en-US" sz="2400" dirty="0"/>
          </a:p>
          <a:p>
            <a:r>
              <a:rPr lang="en-US" sz="2400" b="1" u="sng" dirty="0" smtClean="0"/>
              <a:t>Note</a:t>
            </a:r>
            <a:r>
              <a:rPr lang="en-US" sz="2400" dirty="0"/>
              <a:t>: </a:t>
            </a:r>
            <a:r>
              <a:rPr lang="en-US" sz="2400" i="1" dirty="0"/>
              <a:t>From a practical programming viewpoint, polymorphism manifests itself in three distinct forms in Java:</a:t>
            </a:r>
            <a:endParaRPr lang="en-US" sz="2400" dirty="0"/>
          </a:p>
          <a:p>
            <a:pPr lvl="1"/>
            <a:r>
              <a:rPr lang="en-US" sz="2400" i="1" dirty="0"/>
              <a:t>Method </a:t>
            </a:r>
            <a:r>
              <a:rPr lang="en-US" sz="2400" i="1" dirty="0" smtClean="0"/>
              <a:t>overloading </a:t>
            </a:r>
          </a:p>
          <a:p>
            <a:pPr lvl="1"/>
            <a:r>
              <a:rPr lang="en-US" sz="2400" i="1" dirty="0" smtClean="0"/>
              <a:t>Method </a:t>
            </a:r>
            <a:r>
              <a:rPr lang="en-US" sz="2400" i="1" dirty="0"/>
              <a:t>overriding through </a:t>
            </a:r>
            <a:r>
              <a:rPr lang="en-US" sz="2400" i="1" dirty="0" smtClean="0"/>
              <a:t>inheritance </a:t>
            </a:r>
          </a:p>
          <a:p>
            <a:pPr lvl="1"/>
            <a:r>
              <a:rPr lang="en-US" sz="2400" i="1" dirty="0" smtClean="0"/>
              <a:t>Method </a:t>
            </a:r>
            <a:r>
              <a:rPr lang="en-US" sz="2400" i="1" dirty="0"/>
              <a:t>overriding through the Java interface</a:t>
            </a:r>
            <a:endParaRPr lang="en-US" sz="2400" dirty="0"/>
          </a:p>
          <a:p>
            <a:endParaRPr lang="en-US" sz="2400" dirty="0"/>
          </a:p>
        </p:txBody>
      </p:sp>
    </p:spTree>
    <p:extLst>
      <p:ext uri="{BB962C8B-B14F-4D97-AF65-F5344CB8AC3E}">
        <p14:creationId xmlns:p14="http://schemas.microsoft.com/office/powerpoint/2010/main" val="1893584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092712" cy="762001"/>
          </a:xfrm>
          <a:solidFill>
            <a:schemeClr val="accent4">
              <a:lumMod val="20000"/>
              <a:lumOff val="80000"/>
            </a:schemeClr>
          </a:solidFill>
        </p:spPr>
        <p:txBody>
          <a:bodyPr/>
          <a:lstStyle/>
          <a:p>
            <a:pPr>
              <a:defRPr/>
            </a:pPr>
            <a:r>
              <a:rPr lang="en-US" dirty="0" smtClean="0"/>
              <a:t>Can you answer these questions?</a:t>
            </a:r>
            <a:endParaRPr lang="en-US" dirty="0"/>
          </a:p>
        </p:txBody>
      </p:sp>
      <p:sp>
        <p:nvSpPr>
          <p:cNvPr id="4" name="Slide Number Placeholder 3"/>
          <p:cNvSpPr>
            <a:spLocks noGrp="1"/>
          </p:cNvSpPr>
          <p:nvPr>
            <p:ph type="sldNum" sz="quarter" idx="10"/>
          </p:nvPr>
        </p:nvSpPr>
        <p:spPr/>
        <p:txBody>
          <a:bodyPr/>
          <a:lstStyle/>
          <a:p>
            <a:pPr>
              <a:defRPr/>
            </a:pPr>
            <a:fld id="{4A5BAC1F-BC65-41A9-8772-3E6E6A5816DA}" type="slidenum">
              <a:rPr lang="en-US" smtClean="0"/>
              <a:pPr>
                <a:defRPr/>
              </a:pPr>
              <a:t>11</a:t>
            </a:fld>
            <a:endParaRPr lang="en-US"/>
          </a:p>
        </p:txBody>
      </p:sp>
      <p:pic>
        <p:nvPicPr>
          <p:cNvPr id="317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2558" y="1182688"/>
            <a:ext cx="2110154"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027" y="1101725"/>
            <a:ext cx="2174631"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nvGraphicFramePr>
        <p:xfrm>
          <a:off x="385396" y="3041650"/>
          <a:ext cx="8310195" cy="2936874"/>
        </p:xfrm>
        <a:graphic>
          <a:graphicData uri="http://schemas.openxmlformats.org/drawingml/2006/table">
            <a:tbl>
              <a:tblPr firstRow="1" bandRow="1">
                <a:tableStyleId>{2D5ABB26-0587-4C30-8999-92F81FD0307C}</a:tableStyleId>
              </a:tblPr>
              <a:tblGrid>
                <a:gridCol w="4793442"/>
                <a:gridCol w="3516753"/>
              </a:tblGrid>
              <a:tr h="370920">
                <a:tc>
                  <a:txBody>
                    <a:bodyPr/>
                    <a:lstStyle/>
                    <a:p>
                      <a:pPr algn="ctr"/>
                      <a:r>
                        <a:rPr lang="en-US" sz="1800" b="1" dirty="0" smtClean="0"/>
                        <a:t>Automobile</a:t>
                      </a:r>
                      <a:endParaRPr lang="en-US" sz="1800" b="1" dirty="0"/>
                    </a:p>
                  </a:txBody>
                  <a:tcPr marL="84402" marR="8440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t>How</a:t>
                      </a:r>
                      <a:r>
                        <a:rPr lang="en-US" sz="1800" b="1" baseline="0" dirty="0" smtClean="0"/>
                        <a:t> can it be achieved </a:t>
                      </a:r>
                      <a:r>
                        <a:rPr lang="en-US" sz="1800" b="1" dirty="0" smtClean="0"/>
                        <a:t>in OOP?</a:t>
                      </a:r>
                      <a:endParaRPr lang="en-US" sz="1800" b="1" dirty="0"/>
                    </a:p>
                  </a:txBody>
                  <a:tcPr marL="84402" marR="8440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145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dirty="0" smtClean="0"/>
                        <a:t>Car and Bus have properties  and behaviors of an Automobile</a:t>
                      </a:r>
                    </a:p>
                    <a:p>
                      <a:endParaRPr lang="en-US" sz="1800" dirty="0"/>
                    </a:p>
                  </a:txBody>
                  <a:tcPr marL="84402" marR="8440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marL="84402" marR="8440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0218">
                <a:tc>
                  <a:txBody>
                    <a:bodyPr/>
                    <a:lstStyle/>
                    <a:p>
                      <a:r>
                        <a:rPr lang="en-US" sz="1800" dirty="0" smtClean="0"/>
                        <a:t>Breaking system of</a:t>
                      </a:r>
                      <a:r>
                        <a:rPr lang="en-US" sz="1800" baseline="0" dirty="0" smtClean="0"/>
                        <a:t> Car is different from braking system of a Bus</a:t>
                      </a:r>
                      <a:endParaRPr lang="en-US" sz="1800" dirty="0"/>
                    </a:p>
                  </a:txBody>
                  <a:tcPr marL="84402" marR="8440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i="0" dirty="0"/>
                    </a:p>
                  </a:txBody>
                  <a:tcPr marL="84402" marR="8440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920">
                <a:tc>
                  <a:txBody>
                    <a:bodyPr/>
                    <a:lstStyle/>
                    <a:p>
                      <a:r>
                        <a:rPr lang="en-US" sz="1800" dirty="0" smtClean="0"/>
                        <a:t>Driver</a:t>
                      </a:r>
                      <a:r>
                        <a:rPr lang="en-US" sz="1800" baseline="0" dirty="0" smtClean="0"/>
                        <a:t> need not know details about the engine</a:t>
                      </a:r>
                      <a:endParaRPr lang="en-US" sz="1800" dirty="0"/>
                    </a:p>
                  </a:txBody>
                  <a:tcPr marL="84402" marR="8440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marL="84402" marR="8440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0218">
                <a:tc>
                  <a:txBody>
                    <a:bodyPr/>
                    <a:lstStyle/>
                    <a:p>
                      <a:r>
                        <a:rPr lang="en-US" sz="1800" dirty="0" smtClean="0"/>
                        <a:t>The dash board</a:t>
                      </a:r>
                      <a:r>
                        <a:rPr lang="en-US" sz="1800" baseline="0" dirty="0" smtClean="0"/>
                        <a:t> of automobile has all the control to drive the automobile</a:t>
                      </a:r>
                      <a:endParaRPr lang="en-US" sz="1800" dirty="0"/>
                    </a:p>
                  </a:txBody>
                  <a:tcPr marL="84402" marR="8440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marL="84402" marR="8440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TextBox 11"/>
          <p:cNvSpPr txBox="1">
            <a:spLocks noChangeArrowheads="1"/>
          </p:cNvSpPr>
          <p:nvPr/>
        </p:nvSpPr>
        <p:spPr bwMode="auto">
          <a:xfrm>
            <a:off x="2963008" y="2011363"/>
            <a:ext cx="632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sz="2000" b="1"/>
              <a:t>Yes</a:t>
            </a:r>
            <a:endParaRPr lang="en-US" b="1"/>
          </a:p>
        </p:txBody>
      </p:sp>
      <p:sp>
        <p:nvSpPr>
          <p:cNvPr id="13" name="TextBox 12"/>
          <p:cNvSpPr txBox="1">
            <a:spLocks noChangeArrowheads="1"/>
          </p:cNvSpPr>
          <p:nvPr/>
        </p:nvSpPr>
        <p:spPr bwMode="auto">
          <a:xfrm>
            <a:off x="6279174" y="3602038"/>
            <a:ext cx="1415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b="1" i="0"/>
              <a:t>Inheritance</a:t>
            </a:r>
          </a:p>
        </p:txBody>
      </p:sp>
      <p:sp>
        <p:nvSpPr>
          <p:cNvPr id="14" name="TextBox 13"/>
          <p:cNvSpPr txBox="1">
            <a:spLocks noChangeArrowheads="1"/>
          </p:cNvSpPr>
          <p:nvPr/>
        </p:nvSpPr>
        <p:spPr bwMode="auto">
          <a:xfrm>
            <a:off x="6367097" y="4959350"/>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b="1" i="0"/>
              <a:t>Abstraction</a:t>
            </a:r>
          </a:p>
        </p:txBody>
      </p:sp>
      <p:sp>
        <p:nvSpPr>
          <p:cNvPr id="15" name="TextBox 14"/>
          <p:cNvSpPr txBox="1">
            <a:spLocks noChangeArrowheads="1"/>
          </p:cNvSpPr>
          <p:nvPr/>
        </p:nvSpPr>
        <p:spPr bwMode="auto">
          <a:xfrm>
            <a:off x="6214697" y="5459414"/>
            <a:ext cx="17620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b="1" i="0"/>
              <a:t>Encapsulation</a:t>
            </a:r>
          </a:p>
        </p:txBody>
      </p:sp>
      <p:sp>
        <p:nvSpPr>
          <p:cNvPr id="16" name="TextBox 15"/>
          <p:cNvSpPr txBox="1">
            <a:spLocks noChangeArrowheads="1"/>
          </p:cNvSpPr>
          <p:nvPr/>
        </p:nvSpPr>
        <p:spPr bwMode="auto">
          <a:xfrm>
            <a:off x="6227885" y="4392614"/>
            <a:ext cx="1787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b="1" i="0"/>
              <a:t>Polymorphism</a:t>
            </a:r>
            <a:endParaRPr lang="en-US" b="1"/>
          </a:p>
        </p:txBody>
      </p:sp>
      <p:sp>
        <p:nvSpPr>
          <p:cNvPr id="17" name="Rectangle 7"/>
          <p:cNvSpPr txBox="1">
            <a:spLocks noChangeArrowheads="1"/>
          </p:cNvSpPr>
          <p:nvPr/>
        </p:nvSpPr>
        <p:spPr bwMode="auto">
          <a:xfrm>
            <a:off x="0" y="952500"/>
            <a:ext cx="8428892" cy="1739900"/>
          </a:xfrm>
          <a:prstGeom prst="rect">
            <a:avLst/>
          </a:prstGeom>
          <a:noFill/>
          <a:ln w="9525">
            <a:noFill/>
            <a:miter lim="800000"/>
            <a:headEnd/>
            <a:tailEnd/>
          </a:ln>
        </p:spPr>
        <p:txBody>
          <a:bodyPr/>
          <a:lstStyle/>
          <a:p>
            <a:pPr>
              <a:buFont typeface="Wingdings" pitchFamily="2" charset="2"/>
              <a:buChar char="Ø"/>
              <a:defRPr/>
            </a:pPr>
            <a:r>
              <a:rPr lang="en-US" sz="2000" i="0" dirty="0">
                <a:cs typeface="+mn-cs"/>
              </a:rPr>
              <a:t>Car and Bus belong to the same category</a:t>
            </a:r>
          </a:p>
          <a:p>
            <a:pPr lvl="1">
              <a:buFont typeface="Wingdings" pitchFamily="2" charset="2"/>
              <a:buChar char="§"/>
              <a:defRPr/>
            </a:pPr>
            <a:r>
              <a:rPr lang="en-US" sz="2100" dirty="0">
                <a:latin typeface="+mn-lt"/>
                <a:cs typeface="+mn-cs"/>
              </a:rPr>
              <a:t>Automobile</a:t>
            </a:r>
          </a:p>
        </p:txBody>
      </p:sp>
      <p:sp>
        <p:nvSpPr>
          <p:cNvPr id="31776" name="Rectangle 7"/>
          <p:cNvSpPr txBox="1">
            <a:spLocks noChangeArrowheads="1"/>
          </p:cNvSpPr>
          <p:nvPr/>
        </p:nvSpPr>
        <p:spPr bwMode="auto">
          <a:xfrm>
            <a:off x="0" y="1689100"/>
            <a:ext cx="842889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buFont typeface="Wingdings" pitchFamily="2" charset="2"/>
              <a:buChar char="Ø"/>
            </a:pPr>
            <a:r>
              <a:rPr lang="en-US" sz="2000" i="0" dirty="0"/>
              <a:t>Can Automobile become a parent class </a:t>
            </a:r>
          </a:p>
          <a:p>
            <a:pPr eaLnBrk="1" hangingPunct="1"/>
            <a:r>
              <a:rPr lang="en-US" sz="2000" i="0" dirty="0" smtClean="0"/>
              <a:t>for </a:t>
            </a:r>
            <a:r>
              <a:rPr lang="en-US" sz="2000" i="0" dirty="0"/>
              <a:t>Bus and Car? (Yes/No</a:t>
            </a:r>
            <a:r>
              <a:rPr lang="en-US" sz="2000" i="0" dirty="0" smtClean="0"/>
              <a:t>) </a:t>
            </a:r>
            <a:endParaRPr lang="en-US" sz="2000" i="0" dirty="0"/>
          </a:p>
        </p:txBody>
      </p:sp>
    </p:spTree>
    <p:extLst>
      <p:ext uri="{BB962C8B-B14F-4D97-AF65-F5344CB8AC3E}">
        <p14:creationId xmlns:p14="http://schemas.microsoft.com/office/powerpoint/2010/main" val="1820886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normAutofit/>
          </a:bodyPr>
          <a:lstStyle/>
          <a:p>
            <a:r>
              <a:rPr lang="en-US" dirty="0" smtClean="0">
                <a:solidFill>
                  <a:schemeClr val="accent3">
                    <a:lumMod val="50000"/>
                  </a:schemeClr>
                </a:solidFill>
              </a:rPr>
              <a:t>Java</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dirty="0" smtClean="0"/>
              <a:t>A language developed by Sun Microsystems, 1996</a:t>
            </a:r>
          </a:p>
          <a:p>
            <a:r>
              <a:rPr lang="en-US" dirty="0" smtClean="0"/>
              <a:t>High-level language</a:t>
            </a:r>
          </a:p>
          <a:p>
            <a:r>
              <a:rPr lang="en-US" dirty="0" smtClean="0"/>
              <a:t>It is a pure Object oriented language.</a:t>
            </a:r>
          </a:p>
          <a:p>
            <a:r>
              <a:rPr lang="en-US" dirty="0" smtClean="0"/>
              <a:t>It is Architectural neutral lang.</a:t>
            </a:r>
          </a:p>
          <a:p>
            <a:pPr marL="457200" lvl="1" indent="0">
              <a:buNone/>
            </a:pPr>
            <a:endParaRPr lang="en-US" dirty="0"/>
          </a:p>
        </p:txBody>
      </p:sp>
    </p:spTree>
    <p:extLst>
      <p:ext uri="{BB962C8B-B14F-4D97-AF65-F5344CB8AC3E}">
        <p14:creationId xmlns:p14="http://schemas.microsoft.com/office/powerpoint/2010/main" val="1985941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Features of Java</a:t>
            </a:r>
            <a:endParaRPr lang="en-US" dirty="0">
              <a:solidFill>
                <a:schemeClr val="accent3">
                  <a:lumMod val="50000"/>
                </a:schemeClr>
              </a:solidFill>
            </a:endParaRPr>
          </a:p>
        </p:txBody>
      </p:sp>
      <p:sp>
        <p:nvSpPr>
          <p:cNvPr id="3" name="Content Placeholder 2"/>
          <p:cNvSpPr>
            <a:spLocks noGrp="1"/>
          </p:cNvSpPr>
          <p:nvPr>
            <p:ph idx="1"/>
          </p:nvPr>
        </p:nvSpPr>
        <p:spPr>
          <a:xfrm>
            <a:off x="0" y="685800"/>
            <a:ext cx="9144000" cy="6172200"/>
          </a:xfrm>
        </p:spPr>
        <p:txBody>
          <a:bodyPr>
            <a:normAutofit/>
          </a:bodyPr>
          <a:lstStyle/>
          <a:p>
            <a:pPr marL="457200" indent="-457200"/>
            <a:r>
              <a:rPr lang="en-US" sz="2800" dirty="0"/>
              <a:t>simple</a:t>
            </a:r>
          </a:p>
          <a:p>
            <a:pPr marL="838200" lvl="1" indent="-381000"/>
            <a:r>
              <a:rPr lang="en-US" sz="2000" dirty="0"/>
              <a:t>syntax is based on C++ (familiarity </a:t>
            </a:r>
            <a:r>
              <a:rPr lang="en-US" sz="2000" dirty="0">
                <a:sym typeface="Wingdings" pitchFamily="2" charset="2"/>
              </a:rPr>
              <a:t> easier transition for programmers)</a:t>
            </a:r>
          </a:p>
          <a:p>
            <a:pPr marL="838200" lvl="1" indent="-381000"/>
            <a:r>
              <a:rPr lang="en-US" sz="2000" dirty="0">
                <a:sym typeface="Wingdings" pitchFamily="2" charset="2"/>
              </a:rPr>
              <a:t>removed many rarely-used, confusing features</a:t>
            </a:r>
          </a:p>
          <a:p>
            <a:pPr marL="1295400" lvl="2" indent="-381000"/>
            <a:r>
              <a:rPr lang="en-US" sz="1800" dirty="0"/>
              <a:t>e.g., operator overloading, multiple inheritance, automatic coercions</a:t>
            </a:r>
          </a:p>
          <a:p>
            <a:pPr marL="838200" lvl="1" indent="-381000"/>
            <a:r>
              <a:rPr lang="en-US" sz="2000" dirty="0"/>
              <a:t>added memory management (reference count/garbage collection hybrid)</a:t>
            </a:r>
          </a:p>
          <a:p>
            <a:r>
              <a:rPr lang="en-US" dirty="0">
                <a:solidFill>
                  <a:schemeClr val="accent2"/>
                </a:solidFill>
                <a:latin typeface="Arial Narrow" pitchFamily="34" charset="0"/>
              </a:rPr>
              <a:t>object-oriented</a:t>
            </a:r>
          </a:p>
          <a:p>
            <a:pPr lvl="1">
              <a:buFont typeface="Wingdings" pitchFamily="2" charset="2"/>
              <a:buChar char="§"/>
            </a:pPr>
            <a:r>
              <a:rPr lang="en-US" sz="2400" dirty="0">
                <a:latin typeface="Arial Narrow" pitchFamily="34" charset="0"/>
              </a:rPr>
              <a:t>OOP facilities similar C++, but all member functions (methods) dynamically bound</a:t>
            </a:r>
          </a:p>
          <a:p>
            <a:pPr lvl="1">
              <a:buFont typeface="Wingdings" pitchFamily="2" charset="2"/>
              <a:buChar char="§"/>
            </a:pPr>
            <a:r>
              <a:rPr lang="en-US" sz="2400" dirty="0">
                <a:latin typeface="Arial Narrow" pitchFamily="34" charset="0"/>
              </a:rPr>
              <a:t>pure OOP – everything is a class, no independent </a:t>
            </a:r>
            <a:r>
              <a:rPr lang="en-US" sz="2400" dirty="0" smtClean="0">
                <a:latin typeface="Arial Narrow" pitchFamily="34" charset="0"/>
              </a:rPr>
              <a:t>functions</a:t>
            </a:r>
            <a:endParaRPr lang="en-US" sz="2400" dirty="0">
              <a:latin typeface="Arial Narrow" pitchFamily="34" charset="0"/>
              <a:sym typeface="Wingdings" pitchFamily="2" charset="2"/>
            </a:endParaRPr>
          </a:p>
          <a:p>
            <a:pPr marL="457200" indent="-457200"/>
            <a:r>
              <a:rPr lang="en-US" dirty="0" smtClean="0">
                <a:solidFill>
                  <a:schemeClr val="accent2"/>
                </a:solidFill>
                <a:latin typeface="+mj-lt"/>
              </a:rPr>
              <a:t>Network-savvy (Distributed)</a:t>
            </a:r>
            <a:endParaRPr lang="en-US" dirty="0">
              <a:solidFill>
                <a:schemeClr val="accent2"/>
              </a:solidFill>
              <a:latin typeface="+mj-lt"/>
            </a:endParaRPr>
          </a:p>
          <a:p>
            <a:pPr marL="914400" lvl="1" indent="-457200">
              <a:buFont typeface="Wingdings" pitchFamily="2" charset="2"/>
              <a:buChar char="§"/>
            </a:pPr>
            <a:r>
              <a:rPr lang="en-US" sz="2400" dirty="0" smtClean="0">
                <a:latin typeface="Arial Narrow" pitchFamily="34" charset="0"/>
              </a:rPr>
              <a:t>Use HTTP </a:t>
            </a:r>
            <a:r>
              <a:rPr lang="en-US" sz="2400" dirty="0">
                <a:latin typeface="Arial Narrow" pitchFamily="34" charset="0"/>
              </a:rPr>
              <a:t>&amp; FTP </a:t>
            </a:r>
            <a:r>
              <a:rPr lang="en-US" sz="2400" dirty="0" smtClean="0">
                <a:latin typeface="Arial Narrow" pitchFamily="34" charset="0"/>
              </a:rPr>
              <a:t> extensive </a:t>
            </a:r>
            <a:r>
              <a:rPr lang="en-US" sz="2400" dirty="0">
                <a:latin typeface="Arial Narrow" pitchFamily="34" charset="0"/>
              </a:rPr>
              <a:t>libraries for coping with TCP/IP protocols </a:t>
            </a:r>
          </a:p>
          <a:p>
            <a:pPr marL="914400" lvl="1" indent="-457200">
              <a:buFont typeface="Wingdings" pitchFamily="2" charset="2"/>
              <a:buChar char="§"/>
            </a:pPr>
            <a:r>
              <a:rPr lang="en-US" sz="2400" dirty="0">
                <a:latin typeface="Arial Narrow" pitchFamily="34" charset="0"/>
              </a:rPr>
              <a:t>Java applications can access remote </a:t>
            </a:r>
            <a:r>
              <a:rPr lang="en-US" sz="2400" dirty="0" smtClean="0">
                <a:latin typeface="Arial Narrow" pitchFamily="34" charset="0"/>
              </a:rPr>
              <a:t>file as the </a:t>
            </a:r>
            <a:r>
              <a:rPr lang="en-US" sz="2400" dirty="0">
                <a:latin typeface="Arial Narrow" pitchFamily="34" charset="0"/>
              </a:rPr>
              <a:t>same as local files</a:t>
            </a:r>
          </a:p>
          <a:p>
            <a:pPr marL="0" indent="0">
              <a:buNone/>
            </a:pPr>
            <a:endParaRPr lang="en-US" sz="2800" dirty="0"/>
          </a:p>
        </p:txBody>
      </p:sp>
    </p:spTree>
    <p:extLst>
      <p:ext uri="{BB962C8B-B14F-4D97-AF65-F5344CB8AC3E}">
        <p14:creationId xmlns:p14="http://schemas.microsoft.com/office/powerpoint/2010/main" val="3813187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a:solidFill>
            <a:schemeClr val="accent4">
              <a:lumMod val="20000"/>
              <a:lumOff val="80000"/>
            </a:schemeClr>
          </a:solidFill>
        </p:spPr>
        <p:txBody>
          <a:bodyPr>
            <a:normAutofit fontScale="90000"/>
          </a:bodyPr>
          <a:lstStyle/>
          <a:p>
            <a:r>
              <a:rPr lang="en-US" dirty="0" smtClean="0"/>
              <a:t>Features of Java (cont.)</a:t>
            </a:r>
            <a:endParaRPr lang="en-US" dirty="0"/>
          </a:p>
        </p:txBody>
      </p:sp>
      <p:sp>
        <p:nvSpPr>
          <p:cNvPr id="3" name="Content Placeholder 2"/>
          <p:cNvSpPr>
            <a:spLocks noGrp="1"/>
          </p:cNvSpPr>
          <p:nvPr>
            <p:ph idx="1"/>
          </p:nvPr>
        </p:nvSpPr>
        <p:spPr>
          <a:xfrm>
            <a:off x="0" y="609600"/>
            <a:ext cx="9144000" cy="6248400"/>
          </a:xfrm>
        </p:spPr>
        <p:txBody>
          <a:bodyPr>
            <a:normAutofit/>
          </a:bodyPr>
          <a:lstStyle/>
          <a:p>
            <a:pPr marL="457200" indent="-457200">
              <a:lnSpc>
                <a:spcPct val="90000"/>
              </a:lnSpc>
            </a:pPr>
            <a:r>
              <a:rPr lang="en-US" sz="2800" b="1" dirty="0" smtClean="0"/>
              <a:t>Robust </a:t>
            </a:r>
            <a:r>
              <a:rPr lang="en-US" sz="2800" dirty="0" smtClean="0"/>
              <a:t>(reliable/strong)</a:t>
            </a:r>
            <a:endParaRPr lang="en-US" sz="2800" dirty="0"/>
          </a:p>
          <a:p>
            <a:pPr marL="838200" lvl="1" indent="-381000">
              <a:lnSpc>
                <a:spcPct val="90000"/>
              </a:lnSpc>
            </a:pPr>
            <a:r>
              <a:rPr lang="en-US" sz="2400" dirty="0" smtClean="0"/>
              <a:t>Java </a:t>
            </a:r>
            <a:r>
              <a:rPr lang="en-US" sz="2400" dirty="0"/>
              <a:t>has the strong memory allocation and automatic garbage collection </a:t>
            </a:r>
            <a:r>
              <a:rPr lang="en-US" sz="2400" dirty="0" smtClean="0"/>
              <a:t>mechanism</a:t>
            </a:r>
          </a:p>
          <a:p>
            <a:pPr marL="838200" lvl="1" indent="-381000">
              <a:lnSpc>
                <a:spcPct val="90000"/>
              </a:lnSpc>
            </a:pPr>
            <a:r>
              <a:rPr lang="en-US" sz="2400" dirty="0" smtClean="0">
                <a:sym typeface="Wingdings" pitchFamily="2" charset="2"/>
              </a:rPr>
              <a:t>Java </a:t>
            </a:r>
            <a:r>
              <a:rPr lang="en-US" sz="2400" dirty="0">
                <a:sym typeface="Wingdings" pitchFamily="2" charset="2"/>
              </a:rPr>
              <a:t>combines extensive </a:t>
            </a:r>
            <a:r>
              <a:rPr lang="en-US" sz="2400" u="sng" dirty="0">
                <a:sym typeface="Wingdings" pitchFamily="2" charset="2"/>
              </a:rPr>
              <a:t>static checking with dynamic checking</a:t>
            </a:r>
          </a:p>
          <a:p>
            <a:pPr marL="1295400" lvl="2" indent="-381000">
              <a:lnSpc>
                <a:spcPct val="70000"/>
              </a:lnSpc>
              <a:buFont typeface="Wingdings" pitchFamily="2" charset="2"/>
              <a:buChar char="Ø"/>
            </a:pPr>
            <a:r>
              <a:rPr lang="en-US" dirty="0"/>
              <a:t>closes C-style syntax loopholes</a:t>
            </a:r>
          </a:p>
          <a:p>
            <a:pPr marL="1295400" lvl="2" indent="-381000">
              <a:lnSpc>
                <a:spcPct val="70000"/>
              </a:lnSpc>
              <a:buFont typeface="Wingdings" pitchFamily="2" charset="2"/>
              <a:buChar char="Ø"/>
            </a:pPr>
            <a:r>
              <a:rPr lang="en-US" dirty="0"/>
              <a:t>compile-time checking more effective</a:t>
            </a:r>
          </a:p>
          <a:p>
            <a:pPr marL="838200" lvl="1" indent="-381000">
              <a:lnSpc>
                <a:spcPct val="90000"/>
              </a:lnSpc>
            </a:pPr>
            <a:r>
              <a:rPr lang="en-US" sz="2400" dirty="0" smtClean="0"/>
              <a:t>Java </a:t>
            </a:r>
            <a:r>
              <a:rPr lang="en-US" sz="2400" dirty="0"/>
              <a:t>disallows pointers as memory </a:t>
            </a:r>
            <a:r>
              <a:rPr lang="en-US" sz="2400" dirty="0" err="1"/>
              <a:t>accessors</a:t>
            </a:r>
            <a:endParaRPr lang="en-US" sz="2400" dirty="0"/>
          </a:p>
          <a:p>
            <a:pPr marL="1295400" lvl="2" indent="-381000">
              <a:lnSpc>
                <a:spcPct val="70000"/>
              </a:lnSpc>
              <a:buFont typeface="Wingdings" pitchFamily="2" charset="2"/>
              <a:buChar char="Ø"/>
            </a:pPr>
            <a:r>
              <a:rPr lang="en-US" dirty="0"/>
              <a:t>arrays &amp; strings are ADTs, no direct memory access</a:t>
            </a:r>
          </a:p>
          <a:p>
            <a:pPr marL="1295400" lvl="2" indent="-381000">
              <a:lnSpc>
                <a:spcPct val="70000"/>
              </a:lnSpc>
              <a:buFont typeface="Wingdings" pitchFamily="2" charset="2"/>
              <a:buChar char="Ø"/>
            </a:pPr>
            <a:r>
              <a:rPr lang="en-US" dirty="0"/>
              <a:t>eliminates many headaches, potential problems</a:t>
            </a:r>
          </a:p>
          <a:p>
            <a:pPr marL="457200" indent="-457200"/>
            <a:r>
              <a:rPr lang="en-US" dirty="0">
                <a:solidFill>
                  <a:schemeClr val="accent2"/>
                </a:solidFill>
                <a:latin typeface="Arial Narrow" pitchFamily="34" charset="0"/>
              </a:rPr>
              <a:t>secure</a:t>
            </a:r>
          </a:p>
          <a:p>
            <a:pPr marL="914400" lvl="1" indent="-457200">
              <a:buFont typeface="Wingdings" pitchFamily="2" charset="2"/>
              <a:buChar char="§"/>
            </a:pPr>
            <a:r>
              <a:rPr lang="en-US" sz="2400" dirty="0"/>
              <a:t>in a networked/distributed environment, security is essential</a:t>
            </a:r>
          </a:p>
          <a:p>
            <a:pPr marL="914400" lvl="1" indent="-457200">
              <a:buFont typeface="Wingdings" pitchFamily="2" charset="2"/>
              <a:buChar char="§"/>
            </a:pPr>
            <a:r>
              <a:rPr lang="en-US" sz="2400" dirty="0"/>
              <a:t>execution model enables virus-free*, tamper-free* systems</a:t>
            </a:r>
          </a:p>
          <a:p>
            <a:pPr marL="1371600" lvl="2" indent="-342900">
              <a:lnSpc>
                <a:spcPct val="70000"/>
              </a:lnSpc>
              <a:buFont typeface="Wingdings" pitchFamily="2" charset="2"/>
              <a:buChar char="Ø"/>
            </a:pPr>
            <a:r>
              <a:rPr lang="en-US" dirty="0"/>
              <a:t>downloaded applets cannot open, read, or write local files</a:t>
            </a:r>
          </a:p>
          <a:p>
            <a:pPr marL="914400" lvl="1" indent="-457200">
              <a:buFont typeface="Wingdings" pitchFamily="2" charset="2"/>
              <a:buChar char="§"/>
            </a:pPr>
            <a:r>
              <a:rPr lang="en-US" sz="2400" dirty="0"/>
              <a:t>uses authentication techniques based on public-key encryption</a:t>
            </a:r>
          </a:p>
          <a:p>
            <a:pPr marL="914400" lvl="1" indent="-457200">
              <a:buFont typeface="Wingdings" pitchFamily="2" charset="2"/>
              <a:buChar char="§"/>
            </a:pPr>
            <a:endParaRPr lang="en-US" sz="1200" dirty="0">
              <a:latin typeface="Arial Narrow" pitchFamily="34" charset="0"/>
            </a:endParaRPr>
          </a:p>
          <a:p>
            <a:pPr marL="914400" lvl="1" indent="-457200">
              <a:buNone/>
            </a:pPr>
            <a:r>
              <a:rPr lang="en-US" sz="2000" dirty="0" smtClean="0">
                <a:solidFill>
                  <a:srgbClr val="FF0033"/>
                </a:solidFill>
              </a:rPr>
              <a:t>NOTE: </a:t>
            </a:r>
            <a:r>
              <a:rPr lang="en-US" sz="2000" dirty="0">
                <a:solidFill>
                  <a:srgbClr val="FF0033"/>
                </a:solidFill>
              </a:rPr>
              <a:t>the lack of pointers closes many security loopholes by itself</a:t>
            </a:r>
          </a:p>
          <a:p>
            <a:endParaRPr lang="en-US" sz="2800" dirty="0"/>
          </a:p>
        </p:txBody>
      </p:sp>
    </p:spTree>
    <p:extLst>
      <p:ext uri="{BB962C8B-B14F-4D97-AF65-F5344CB8AC3E}">
        <p14:creationId xmlns:p14="http://schemas.microsoft.com/office/powerpoint/2010/main" val="1450038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p:spPr>
        <p:txBody>
          <a:bodyPr>
            <a:noAutofit/>
          </a:bodyPr>
          <a:lstStyle/>
          <a:p>
            <a:pPr marL="457200" indent="-457200">
              <a:spcBef>
                <a:spcPts val="600"/>
              </a:spcBef>
            </a:pPr>
            <a:r>
              <a:rPr lang="en-US" sz="2800" b="1" dirty="0"/>
              <a:t>D</a:t>
            </a:r>
            <a:r>
              <a:rPr lang="en-US" sz="2800" b="1" dirty="0" smtClean="0"/>
              <a:t>ynamic</a:t>
            </a:r>
            <a:endParaRPr lang="en-US" sz="2800" b="1" dirty="0"/>
          </a:p>
          <a:p>
            <a:pPr lvl="1">
              <a:spcBef>
                <a:spcPts val="600"/>
              </a:spcBef>
            </a:pPr>
            <a:r>
              <a:rPr lang="en-US" sz="2400" dirty="0" smtClean="0">
                <a:sym typeface="Wingdings" pitchFamily="2" charset="2"/>
              </a:rPr>
              <a:t>In Java, </a:t>
            </a:r>
            <a:r>
              <a:rPr lang="en-US" sz="2400" u="sng" dirty="0" smtClean="0">
                <a:sym typeface="Wingdings" pitchFamily="2" charset="2"/>
              </a:rPr>
              <a:t>memory </a:t>
            </a:r>
            <a:r>
              <a:rPr lang="en-US" sz="2400" u="sng" dirty="0">
                <a:sym typeface="Wingdings" pitchFamily="2" charset="2"/>
              </a:rPr>
              <a:t>layout decisions are NOT made by the compiler </a:t>
            </a:r>
            <a:r>
              <a:rPr lang="en-US" sz="2400" dirty="0"/>
              <a:t>instead of compiling references down to actual </a:t>
            </a:r>
            <a:r>
              <a:rPr lang="en-US" sz="2400" dirty="0" smtClean="0"/>
              <a:t>addresses</a:t>
            </a:r>
            <a:r>
              <a:rPr lang="en-US" sz="2400" dirty="0"/>
              <a:t>, the Java compiler passes symbolic reference info to the byte code verifier and the </a:t>
            </a:r>
            <a:r>
              <a:rPr lang="en-US" sz="2400" dirty="0" smtClean="0"/>
              <a:t>interpreter</a:t>
            </a:r>
            <a:endParaRPr lang="en-US" sz="2400" dirty="0">
              <a:sym typeface="Wingdings" pitchFamily="2" charset="2"/>
            </a:endParaRPr>
          </a:p>
          <a:p>
            <a:pPr marL="895350" lvl="1" indent="-381000">
              <a:spcBef>
                <a:spcPts val="600"/>
              </a:spcBef>
            </a:pPr>
            <a:r>
              <a:rPr lang="en-US" sz="2400" dirty="0">
                <a:sym typeface="Wingdings" pitchFamily="2" charset="2"/>
              </a:rPr>
              <a:t>in C++, if you modify  a parent class, you must recompile all derived </a:t>
            </a:r>
            <a:r>
              <a:rPr lang="en-US" sz="2400" dirty="0" smtClean="0">
                <a:sym typeface="Wingdings" pitchFamily="2" charset="2"/>
              </a:rPr>
              <a:t>classes</a:t>
            </a:r>
            <a:endParaRPr lang="en-US" sz="2400" i="1" dirty="0"/>
          </a:p>
          <a:p>
            <a:pPr marL="895350" lvl="1" indent="-381000">
              <a:spcBef>
                <a:spcPts val="600"/>
              </a:spcBef>
              <a:buFontTx/>
              <a:buChar char="•"/>
            </a:pPr>
            <a:r>
              <a:rPr lang="en-US" sz="2400" dirty="0"/>
              <a:t>the Java </a:t>
            </a:r>
            <a:r>
              <a:rPr lang="en-US" sz="2400" u="sng" dirty="0"/>
              <a:t>interpreter performs name resolution</a:t>
            </a:r>
            <a:r>
              <a:rPr lang="en-US" sz="2400" dirty="0"/>
              <a:t> when classes are being linked, then rewrites as an </a:t>
            </a:r>
            <a:r>
              <a:rPr lang="en-US" sz="2400" dirty="0" smtClean="0"/>
              <a:t>address</a:t>
            </a:r>
            <a:r>
              <a:rPr lang="en-US" sz="2400" dirty="0"/>
              <a:t> </a:t>
            </a:r>
            <a:r>
              <a:rPr lang="en-US" sz="2400" dirty="0" smtClean="0"/>
              <a:t>thus</a:t>
            </a:r>
            <a:r>
              <a:rPr lang="en-US" sz="2400" dirty="0"/>
              <a:t>, the data/methods of the parent class are not determined until the linker loads the parent class </a:t>
            </a:r>
            <a:r>
              <a:rPr lang="en-US" sz="2400" dirty="0" smtClean="0"/>
              <a:t>code if </a:t>
            </a:r>
            <a:r>
              <a:rPr lang="en-US" sz="2400" dirty="0"/>
              <a:t>the parent class has been recompiled, the linker automatically gets the updated </a:t>
            </a:r>
            <a:r>
              <a:rPr lang="en-US" sz="2400" dirty="0" smtClean="0"/>
              <a:t>version</a:t>
            </a:r>
            <a:endParaRPr lang="en-US" sz="2400" dirty="0">
              <a:sym typeface="Wingdings" pitchFamily="2" charset="2"/>
            </a:endParaRPr>
          </a:p>
          <a:p>
            <a:pPr marL="914400" lvl="2" indent="0">
              <a:spcBef>
                <a:spcPts val="600"/>
              </a:spcBef>
              <a:buNone/>
            </a:pPr>
            <a:r>
              <a:rPr lang="en-US" sz="1800" i="1" dirty="0"/>
              <a:t>Note: the extra name resolution step is price for handling the fragile class problem</a:t>
            </a:r>
          </a:p>
          <a:p>
            <a:pPr>
              <a:spcBef>
                <a:spcPts val="600"/>
              </a:spcBef>
            </a:pPr>
            <a:endParaRPr lang="en-US" sz="2400" dirty="0"/>
          </a:p>
        </p:txBody>
      </p:sp>
      <p:sp>
        <p:nvSpPr>
          <p:cNvPr id="5" name="Rectangle 2"/>
          <p:cNvSpPr txBox="1">
            <a:spLocks noChangeArrowheads="1"/>
          </p:cNvSpPr>
          <p:nvPr/>
        </p:nvSpPr>
        <p:spPr>
          <a:xfrm>
            <a:off x="0" y="0"/>
            <a:ext cx="9144000" cy="762000"/>
          </a:xfrm>
          <a:prstGeom prst="rect">
            <a:avLst/>
          </a:prstGeom>
          <a:solidFill>
            <a:schemeClr val="accent4">
              <a:lumMod val="20000"/>
              <a:lumOff val="8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Features of Java (cont.)</a:t>
            </a:r>
            <a:endParaRPr lang="en-US" dirty="0" smtClean="0"/>
          </a:p>
        </p:txBody>
      </p:sp>
    </p:spTree>
    <p:extLst>
      <p:ext uri="{BB962C8B-B14F-4D97-AF65-F5344CB8AC3E}">
        <p14:creationId xmlns:p14="http://schemas.microsoft.com/office/powerpoint/2010/main" val="2192206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a:solidFill>
            <a:schemeClr val="accent4">
              <a:lumMod val="20000"/>
              <a:lumOff val="80000"/>
            </a:schemeClr>
          </a:solidFill>
        </p:spPr>
        <p:txBody>
          <a:bodyPr>
            <a:normAutofit fontScale="90000"/>
          </a:bodyPr>
          <a:lstStyle/>
          <a:p>
            <a:r>
              <a:rPr lang="en-US" dirty="0" smtClean="0"/>
              <a:t>Features of Java (cont.)</a:t>
            </a:r>
            <a:endParaRPr lang="en-US" dirty="0"/>
          </a:p>
        </p:txBody>
      </p:sp>
      <p:sp>
        <p:nvSpPr>
          <p:cNvPr id="3" name="Content Placeholder 2"/>
          <p:cNvSpPr>
            <a:spLocks noGrp="1"/>
          </p:cNvSpPr>
          <p:nvPr>
            <p:ph idx="1"/>
          </p:nvPr>
        </p:nvSpPr>
        <p:spPr>
          <a:xfrm>
            <a:off x="0" y="762000"/>
            <a:ext cx="9144000" cy="6096000"/>
          </a:xfrm>
        </p:spPr>
        <p:txBody>
          <a:bodyPr>
            <a:normAutofit/>
          </a:bodyPr>
          <a:lstStyle/>
          <a:p>
            <a:pPr marL="457200" indent="-457200"/>
            <a:r>
              <a:rPr lang="en-US" sz="2800" b="1" dirty="0" smtClean="0">
                <a:solidFill>
                  <a:schemeClr val="accent2"/>
                </a:solidFill>
              </a:rPr>
              <a:t>Multi-threading</a:t>
            </a:r>
            <a:endParaRPr lang="en-US" sz="2800" b="1" dirty="0">
              <a:solidFill>
                <a:schemeClr val="accent2"/>
              </a:solidFill>
            </a:endParaRPr>
          </a:p>
          <a:p>
            <a:pPr marL="914400" lvl="1" indent="-457200">
              <a:buFont typeface="Wingdings" pitchFamily="2" charset="2"/>
              <a:buChar char="§"/>
            </a:pPr>
            <a:r>
              <a:rPr lang="en-US" sz="2400" dirty="0"/>
              <a:t>a </a:t>
            </a:r>
            <a:r>
              <a:rPr lang="en-US" sz="2400" i="1" dirty="0"/>
              <a:t>thread</a:t>
            </a:r>
            <a:r>
              <a:rPr lang="en-US" sz="2400" dirty="0"/>
              <a:t> is like a separate program, executing concurrently</a:t>
            </a:r>
          </a:p>
          <a:p>
            <a:pPr marL="914400" lvl="1" indent="-457200">
              <a:buFont typeface="Wingdings" pitchFamily="2" charset="2"/>
              <a:buChar char="§"/>
            </a:pPr>
            <a:r>
              <a:rPr lang="en-US" sz="2400" dirty="0"/>
              <a:t>can write Java programs that deal with many tasks at once by defining multiple threads (same shared memory, but semi-independent execution)</a:t>
            </a:r>
          </a:p>
          <a:p>
            <a:pPr marL="914400" lvl="1" indent="-457200">
              <a:buFont typeface="Wingdings" pitchFamily="2" charset="2"/>
              <a:buChar char="§"/>
            </a:pPr>
            <a:r>
              <a:rPr lang="en-US" sz="2400" dirty="0"/>
              <a:t>threads are important for multi-media, Web applications</a:t>
            </a:r>
          </a:p>
          <a:p>
            <a:r>
              <a:rPr lang="en-US" sz="2800" b="1" dirty="0"/>
              <a:t>Architecture </a:t>
            </a:r>
            <a:r>
              <a:rPr lang="en-US" sz="2800" b="1" dirty="0" smtClean="0"/>
              <a:t>Neutral</a:t>
            </a:r>
          </a:p>
          <a:p>
            <a:pPr lvl="1"/>
            <a:r>
              <a:rPr lang="en-US" sz="2400" dirty="0"/>
              <a:t>compiler generates an architecture-neutral object file format to enable a Java application to execute anywhere on the network and then the compiled code is executed on many processors, given the presence of the Java runtime </a:t>
            </a:r>
            <a:r>
              <a:rPr lang="en-US" sz="2400" dirty="0" smtClean="0"/>
              <a:t>system.</a:t>
            </a:r>
            <a:endParaRPr lang="en-US" sz="2400" dirty="0"/>
          </a:p>
        </p:txBody>
      </p:sp>
    </p:spTree>
    <p:extLst>
      <p:ext uri="{BB962C8B-B14F-4D97-AF65-F5344CB8AC3E}">
        <p14:creationId xmlns:p14="http://schemas.microsoft.com/office/powerpoint/2010/main" val="1770010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37D90AF0-47D4-4177-84EF-B5F0C9E4F566}" type="slidenum">
              <a:rPr lang="en-US" sz="1400" smtClean="0"/>
              <a:pPr/>
              <a:t>17</a:t>
            </a:fld>
            <a:endParaRPr lang="en-US" sz="1400" smtClean="0"/>
          </a:p>
        </p:txBody>
      </p:sp>
      <p:sp>
        <p:nvSpPr>
          <p:cNvPr id="37891"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r>
              <a:rPr lang="en-US" dirty="0"/>
              <a:t>Features of Java (cont.)</a:t>
            </a:r>
            <a:endParaRPr lang="en-US" dirty="0" smtClean="0"/>
          </a:p>
        </p:txBody>
      </p:sp>
      <p:pic>
        <p:nvPicPr>
          <p:cNvPr id="37892" name="Picture 4" descr="c08f02a"/>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24000"/>
            <a:ext cx="83820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5"/>
          <p:cNvSpPr txBox="1">
            <a:spLocks noChangeArrowheads="1"/>
          </p:cNvSpPr>
          <p:nvPr/>
        </p:nvSpPr>
        <p:spPr bwMode="auto">
          <a:xfrm>
            <a:off x="228600" y="5105400"/>
            <a:ext cx="1828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400" b="1" dirty="0">
                <a:solidFill>
                  <a:srgbClr val="327CB8"/>
                </a:solidFill>
              </a:rPr>
              <a:t>Figure 9.3  </a:t>
            </a:r>
            <a:br>
              <a:rPr lang="en-US" sz="1400" b="1" dirty="0">
                <a:solidFill>
                  <a:srgbClr val="327CB8"/>
                </a:solidFill>
              </a:rPr>
            </a:br>
            <a:r>
              <a:rPr lang="en-US" sz="1400" b="1" dirty="0"/>
              <a:t>Portability provided by standardized languages versus interpretation by </a:t>
            </a:r>
            <a:r>
              <a:rPr lang="en-US" sz="1400" b="1" dirty="0" err="1"/>
              <a:t>Bytecode</a:t>
            </a:r>
            <a:endParaRPr lang="en-US" sz="1400" b="1" dirty="0"/>
          </a:p>
        </p:txBody>
      </p:sp>
      <p:sp>
        <p:nvSpPr>
          <p:cNvPr id="2" name="TextBox 1"/>
          <p:cNvSpPr txBox="1"/>
          <p:nvPr/>
        </p:nvSpPr>
        <p:spPr>
          <a:xfrm>
            <a:off x="-29817" y="762000"/>
            <a:ext cx="2739724" cy="523220"/>
          </a:xfrm>
          <a:prstGeom prst="rect">
            <a:avLst/>
          </a:prstGeom>
          <a:noFill/>
        </p:spPr>
        <p:txBody>
          <a:bodyPr wrap="none" rtlCol="0">
            <a:spAutoFit/>
          </a:bodyPr>
          <a:lstStyle/>
          <a:p>
            <a:r>
              <a:rPr lang="en-US" sz="2800" b="1" dirty="0" smtClean="0"/>
              <a:t>Portability in C++</a:t>
            </a:r>
            <a:endParaRPr lang="en-US" sz="2800" b="1" dirty="0"/>
          </a:p>
        </p:txBody>
      </p:sp>
    </p:spTree>
    <p:extLst>
      <p:ext uri="{BB962C8B-B14F-4D97-AF65-F5344CB8AC3E}">
        <p14:creationId xmlns:p14="http://schemas.microsoft.com/office/powerpoint/2010/main" val="3736993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667F8F76-F1AD-4133-B17F-F9B29EFE52B8}" type="slidenum">
              <a:rPr lang="en-US" sz="1400" smtClean="0"/>
              <a:pPr/>
              <a:t>18</a:t>
            </a:fld>
            <a:endParaRPr lang="en-US" sz="1400" smtClean="0"/>
          </a:p>
        </p:txBody>
      </p:sp>
      <p:sp>
        <p:nvSpPr>
          <p:cNvPr id="38915" name="Rectangle 2"/>
          <p:cNvSpPr>
            <a:spLocks noGrp="1" noChangeArrowheads="1"/>
          </p:cNvSpPr>
          <p:nvPr>
            <p:ph type="title"/>
          </p:nvPr>
        </p:nvSpPr>
        <p:spPr>
          <a:xfrm>
            <a:off x="0" y="762000"/>
            <a:ext cx="3200400" cy="685800"/>
          </a:xfrm>
        </p:spPr>
        <p:txBody>
          <a:bodyPr>
            <a:normAutofit/>
          </a:bodyPr>
          <a:lstStyle/>
          <a:p>
            <a:pPr eaLnBrk="1" hangingPunct="1"/>
            <a:r>
              <a:rPr lang="en-US" sz="3200" b="1" dirty="0" smtClean="0"/>
              <a:t>Portability in Java</a:t>
            </a:r>
          </a:p>
        </p:txBody>
      </p:sp>
      <p:pic>
        <p:nvPicPr>
          <p:cNvPr id="38916" name="Picture 4" descr="c08f02b"/>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371601"/>
            <a:ext cx="7772400" cy="520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5"/>
          <p:cNvSpPr txBox="1">
            <a:spLocks noChangeArrowheads="1"/>
          </p:cNvSpPr>
          <p:nvPr/>
        </p:nvSpPr>
        <p:spPr bwMode="auto">
          <a:xfrm>
            <a:off x="228600" y="5105400"/>
            <a:ext cx="1828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400" b="1">
                <a:solidFill>
                  <a:srgbClr val="327CB8"/>
                </a:solidFill>
              </a:rPr>
              <a:t>Figure 9.3</a:t>
            </a:r>
            <a:br>
              <a:rPr lang="en-US" sz="1400" b="1">
                <a:solidFill>
                  <a:srgbClr val="327CB8"/>
                </a:solidFill>
              </a:rPr>
            </a:br>
            <a:r>
              <a:rPr lang="en-US" sz="1400" b="1"/>
              <a:t>Portability provided by standardized languages versus interpretation by Bytecode</a:t>
            </a:r>
          </a:p>
        </p:txBody>
      </p:sp>
      <p:sp>
        <p:nvSpPr>
          <p:cNvPr id="6" name="Rectangle 2"/>
          <p:cNvSpPr txBox="1">
            <a:spLocks noChangeArrowheads="1"/>
          </p:cNvSpPr>
          <p:nvPr/>
        </p:nvSpPr>
        <p:spPr>
          <a:xfrm>
            <a:off x="0" y="0"/>
            <a:ext cx="9144000" cy="762000"/>
          </a:xfrm>
          <a:prstGeom prst="rect">
            <a:avLst/>
          </a:prstGeom>
          <a:solidFill>
            <a:schemeClr val="accent4">
              <a:lumMod val="20000"/>
              <a:lumOff val="8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Features of Java (cont.)</a:t>
            </a:r>
            <a:endParaRPr lang="en-US" dirty="0" smtClean="0"/>
          </a:p>
        </p:txBody>
      </p:sp>
    </p:spTree>
    <p:extLst>
      <p:ext uri="{BB962C8B-B14F-4D97-AF65-F5344CB8AC3E}">
        <p14:creationId xmlns:p14="http://schemas.microsoft.com/office/powerpoint/2010/main" val="963109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99" name="Rectangle 35"/>
          <p:cNvSpPr>
            <a:spLocks noChangeArrowheads="1"/>
          </p:cNvSpPr>
          <p:nvPr/>
        </p:nvSpPr>
        <p:spPr bwMode="auto">
          <a:xfrm>
            <a:off x="4038600" y="1143000"/>
            <a:ext cx="4953000" cy="5638800"/>
          </a:xfrm>
          <a:prstGeom prst="rect">
            <a:avLst/>
          </a:prstGeom>
          <a:solidFill>
            <a:schemeClr val="accent3">
              <a:lumMod val="60000"/>
              <a:lumOff val="40000"/>
            </a:schemeClr>
          </a:solidFill>
          <a:ln>
            <a:noFill/>
          </a:ln>
          <a:effectLst/>
        </p:spPr>
        <p:txBody>
          <a:bodyPr lIns="90488" tIns="44450" rIns="90488" bIns="44450"/>
          <a:lstStyle/>
          <a:p>
            <a:pPr algn="r" eaLnBrk="0" hangingPunct="0"/>
            <a:r>
              <a:rPr lang="en-US" sz="1800" b="1" dirty="0" smtClean="0">
                <a:solidFill>
                  <a:srgbClr val="FF0000"/>
                </a:solidFill>
                <a:latin typeface="Arial" pitchFamily="34" charset="0"/>
              </a:rPr>
              <a:t>JVM </a:t>
            </a:r>
            <a:r>
              <a:rPr lang="en-US" sz="1800" b="1" dirty="0" smtClean="0">
                <a:latin typeface="Arial" pitchFamily="34" charset="0"/>
              </a:rPr>
              <a:t>Compile-time </a:t>
            </a:r>
            <a:r>
              <a:rPr lang="en-US" sz="1800" b="1" dirty="0">
                <a:latin typeface="Arial" pitchFamily="34" charset="0"/>
              </a:rPr>
              <a:t>Environment</a:t>
            </a:r>
          </a:p>
        </p:txBody>
      </p:sp>
      <p:sp>
        <p:nvSpPr>
          <p:cNvPr id="88095" name="Rectangle 31"/>
          <p:cNvSpPr>
            <a:spLocks noChangeArrowheads="1"/>
          </p:cNvSpPr>
          <p:nvPr/>
        </p:nvSpPr>
        <p:spPr bwMode="auto">
          <a:xfrm>
            <a:off x="914400" y="1143000"/>
            <a:ext cx="3124200" cy="56388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eaLnBrk="0" hangingPunct="0"/>
            <a:r>
              <a:rPr lang="en-US" sz="1800" b="1" dirty="0">
                <a:latin typeface="Arial" pitchFamily="34" charset="0"/>
              </a:rPr>
              <a:t>Compile-time Environment</a:t>
            </a:r>
          </a:p>
        </p:txBody>
      </p:sp>
      <p:sp>
        <p:nvSpPr>
          <p:cNvPr id="88070" name="Rectangle 6"/>
          <p:cNvSpPr>
            <a:spLocks noChangeArrowheads="1"/>
          </p:cNvSpPr>
          <p:nvPr/>
        </p:nvSpPr>
        <p:spPr bwMode="auto">
          <a:xfrm>
            <a:off x="3549650" y="6340475"/>
            <a:ext cx="22288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1" name="Oval 7"/>
          <p:cNvSpPr>
            <a:spLocks noChangeArrowheads="1"/>
          </p:cNvSpPr>
          <p:nvPr/>
        </p:nvSpPr>
        <p:spPr bwMode="auto">
          <a:xfrm>
            <a:off x="3257550" y="3276600"/>
            <a:ext cx="1314450" cy="1316038"/>
          </a:xfrm>
          <a:prstGeom prst="ellipse">
            <a:avLst/>
          </a:prstGeom>
          <a:solidFill>
            <a:srgbClr val="B1E9E8"/>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sz="1400" b="1">
                <a:latin typeface="Arial" pitchFamily="34" charset="0"/>
              </a:rPr>
              <a:t>Java</a:t>
            </a:r>
          </a:p>
          <a:p>
            <a:pPr algn="ctr" eaLnBrk="0" hangingPunct="0"/>
            <a:r>
              <a:rPr lang="en-US" sz="1400" b="1">
                <a:latin typeface="Arial" pitchFamily="34" charset="0"/>
              </a:rPr>
              <a:t>Bytecodes</a:t>
            </a:r>
          </a:p>
          <a:p>
            <a:pPr algn="ctr" eaLnBrk="0" hangingPunct="0"/>
            <a:r>
              <a:rPr lang="en-US" sz="1400" b="1">
                <a:latin typeface="Arial" pitchFamily="34" charset="0"/>
              </a:rPr>
              <a:t>move locally</a:t>
            </a:r>
          </a:p>
          <a:p>
            <a:pPr algn="ctr" eaLnBrk="0" hangingPunct="0"/>
            <a:r>
              <a:rPr lang="en-US" sz="1400" b="1">
                <a:latin typeface="Arial" pitchFamily="34" charset="0"/>
              </a:rPr>
              <a:t>or through</a:t>
            </a:r>
          </a:p>
          <a:p>
            <a:pPr algn="ctr" eaLnBrk="0" hangingPunct="0"/>
            <a:r>
              <a:rPr lang="en-US" sz="1400" b="1">
                <a:latin typeface="Arial" pitchFamily="34" charset="0"/>
              </a:rPr>
              <a:t>network</a:t>
            </a:r>
          </a:p>
        </p:txBody>
      </p:sp>
      <p:sp>
        <p:nvSpPr>
          <p:cNvPr id="88073" name="Rectangle 9"/>
          <p:cNvSpPr>
            <a:spLocks noChangeArrowheads="1"/>
          </p:cNvSpPr>
          <p:nvPr/>
        </p:nvSpPr>
        <p:spPr bwMode="auto">
          <a:xfrm>
            <a:off x="1066800" y="3989387"/>
            <a:ext cx="2081212" cy="78740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eaLnBrk="0" hangingPunct="0"/>
            <a:r>
              <a:rPr lang="en-US" sz="1400" b="1" dirty="0">
                <a:latin typeface="Arial" pitchFamily="34" charset="0"/>
              </a:rPr>
              <a:t>Java</a:t>
            </a:r>
          </a:p>
          <a:p>
            <a:pPr algn="ctr" eaLnBrk="0" hangingPunct="0"/>
            <a:r>
              <a:rPr lang="en-US" sz="1400" b="1" dirty="0" smtClean="0">
                <a:latin typeface="Arial" pitchFamily="34" charset="0"/>
              </a:rPr>
              <a:t>Compiler</a:t>
            </a:r>
          </a:p>
          <a:p>
            <a:pPr algn="ctr" eaLnBrk="0" hangingPunct="0"/>
            <a:r>
              <a:rPr lang="en-US" sz="1400" b="1" dirty="0" err="1" smtClean="0">
                <a:latin typeface="Arial" pitchFamily="34" charset="0"/>
              </a:rPr>
              <a:t>javac</a:t>
            </a:r>
            <a:endParaRPr lang="en-US" sz="1400" b="1" dirty="0">
              <a:latin typeface="Arial" pitchFamily="34" charset="0"/>
            </a:endParaRPr>
          </a:p>
        </p:txBody>
      </p:sp>
      <p:sp>
        <p:nvSpPr>
          <p:cNvPr id="88075" name="Freeform 11"/>
          <p:cNvSpPr>
            <a:spLocks/>
          </p:cNvSpPr>
          <p:nvPr/>
        </p:nvSpPr>
        <p:spPr bwMode="auto">
          <a:xfrm>
            <a:off x="2107405" y="2660556"/>
            <a:ext cx="45719" cy="1373281"/>
          </a:xfrm>
          <a:custGeom>
            <a:avLst/>
            <a:gdLst>
              <a:gd name="T0" fmla="*/ 0 w 1"/>
              <a:gd name="T1" fmla="*/ 0 h 434"/>
              <a:gd name="T2" fmla="*/ 0 w 1"/>
              <a:gd name="T3" fmla="*/ 433 h 434"/>
            </a:gdLst>
            <a:ahLst/>
            <a:cxnLst>
              <a:cxn ang="0">
                <a:pos x="T0" y="T1"/>
              </a:cxn>
              <a:cxn ang="0">
                <a:pos x="T2" y="T3"/>
              </a:cxn>
            </a:cxnLst>
            <a:rect l="0" t="0" r="r" b="b"/>
            <a:pathLst>
              <a:path w="1" h="434">
                <a:moveTo>
                  <a:pt x="0" y="0"/>
                </a:moveTo>
                <a:lnTo>
                  <a:pt x="0" y="433"/>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6" name="Freeform 12"/>
          <p:cNvSpPr>
            <a:spLocks/>
          </p:cNvSpPr>
          <p:nvPr/>
        </p:nvSpPr>
        <p:spPr bwMode="auto">
          <a:xfrm>
            <a:off x="1936750" y="4800600"/>
            <a:ext cx="1588" cy="688975"/>
          </a:xfrm>
          <a:custGeom>
            <a:avLst/>
            <a:gdLst>
              <a:gd name="T0" fmla="*/ 0 w 1"/>
              <a:gd name="T1" fmla="*/ 0 h 434"/>
              <a:gd name="T2" fmla="*/ 0 w 1"/>
              <a:gd name="T3" fmla="*/ 433 h 434"/>
            </a:gdLst>
            <a:ahLst/>
            <a:cxnLst>
              <a:cxn ang="0">
                <a:pos x="T0" y="T1"/>
              </a:cxn>
              <a:cxn ang="0">
                <a:pos x="T2" y="T3"/>
              </a:cxn>
            </a:cxnLst>
            <a:rect l="0" t="0" r="r" b="b"/>
            <a:pathLst>
              <a:path w="1" h="434">
                <a:moveTo>
                  <a:pt x="0" y="0"/>
                </a:moveTo>
                <a:lnTo>
                  <a:pt x="0" y="433"/>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Rectangle 13"/>
          <p:cNvSpPr>
            <a:spLocks noChangeArrowheads="1"/>
          </p:cNvSpPr>
          <p:nvPr/>
        </p:nvSpPr>
        <p:spPr bwMode="auto">
          <a:xfrm>
            <a:off x="5181600" y="2921000"/>
            <a:ext cx="2544763" cy="2136775"/>
          </a:xfrm>
          <a:prstGeom prst="rect">
            <a:avLst/>
          </a:prstGeom>
          <a:solidFill>
            <a:schemeClr val="bg2">
              <a:lumMod val="75000"/>
            </a:schemeClr>
          </a:solidFill>
          <a:ln w="12700">
            <a:solidFill>
              <a:schemeClr val="tx1"/>
            </a:solidFill>
            <a:miter lim="800000"/>
            <a:headEnd/>
            <a:tailEnd/>
          </a:ln>
          <a:effectLst/>
        </p:spPr>
        <p:txBody>
          <a:bodyPr wrap="none" anchor="ctr"/>
          <a:lstStyle/>
          <a:p>
            <a:endParaRPr lang="en-US"/>
          </a:p>
        </p:txBody>
      </p:sp>
      <p:grpSp>
        <p:nvGrpSpPr>
          <p:cNvPr id="88078" name="Group 14"/>
          <p:cNvGrpSpPr>
            <a:grpSpLocks/>
          </p:cNvGrpSpPr>
          <p:nvPr/>
        </p:nvGrpSpPr>
        <p:grpSpPr bwMode="auto">
          <a:xfrm>
            <a:off x="5383213" y="3132138"/>
            <a:ext cx="2311400" cy="901700"/>
            <a:chOff x="3556" y="1973"/>
            <a:chExt cx="1456" cy="568"/>
          </a:xfrm>
        </p:grpSpPr>
        <p:sp>
          <p:nvSpPr>
            <p:cNvPr id="88079" name="Rectangle 15"/>
            <p:cNvSpPr>
              <a:spLocks noChangeArrowheads="1"/>
            </p:cNvSpPr>
            <p:nvPr/>
          </p:nvSpPr>
          <p:spPr bwMode="auto">
            <a:xfrm>
              <a:off x="3556" y="1973"/>
              <a:ext cx="661" cy="5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eaLnBrk="0" hangingPunct="0"/>
              <a:r>
                <a:rPr lang="en-US" sz="1300" b="1" dirty="0">
                  <a:latin typeface="Arial" pitchFamily="34" charset="0"/>
                </a:rPr>
                <a:t>Java</a:t>
              </a:r>
            </a:p>
            <a:p>
              <a:pPr algn="ctr" eaLnBrk="0" hangingPunct="0"/>
              <a:r>
                <a:rPr lang="en-US" sz="1300" b="1" dirty="0">
                  <a:latin typeface="Arial" pitchFamily="34" charset="0"/>
                </a:rPr>
                <a:t>Interpreter</a:t>
              </a:r>
            </a:p>
          </p:txBody>
        </p:sp>
        <p:sp>
          <p:nvSpPr>
            <p:cNvPr id="88080" name="Rectangle 16"/>
            <p:cNvSpPr>
              <a:spLocks noChangeArrowheads="1"/>
            </p:cNvSpPr>
            <p:nvPr/>
          </p:nvSpPr>
          <p:spPr bwMode="auto">
            <a:xfrm>
              <a:off x="4351" y="1973"/>
              <a:ext cx="661" cy="5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eaLnBrk="0" hangingPunct="0"/>
              <a:r>
                <a:rPr lang="en-US" sz="1400" b="1" dirty="0">
                  <a:latin typeface="Arial" pitchFamily="34" charset="0"/>
                </a:rPr>
                <a:t>Just in Time</a:t>
              </a:r>
            </a:p>
            <a:p>
              <a:pPr algn="ctr" eaLnBrk="0" hangingPunct="0"/>
              <a:r>
                <a:rPr lang="en-US" sz="1400" b="1" dirty="0">
                  <a:latin typeface="Arial" pitchFamily="34" charset="0"/>
                </a:rPr>
                <a:t>Compiler</a:t>
              </a:r>
            </a:p>
          </p:txBody>
        </p:sp>
      </p:grpSp>
      <p:sp>
        <p:nvSpPr>
          <p:cNvPr id="88081" name="Rectangle 17"/>
          <p:cNvSpPr>
            <a:spLocks noChangeArrowheads="1"/>
          </p:cNvSpPr>
          <p:nvPr/>
        </p:nvSpPr>
        <p:spPr bwMode="auto">
          <a:xfrm>
            <a:off x="5287963" y="4632325"/>
            <a:ext cx="2311400" cy="3746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sz="1400" b="1" dirty="0">
                <a:latin typeface="Arial" pitchFamily="34" charset="0"/>
              </a:rPr>
              <a:t>Runtime System</a:t>
            </a:r>
          </a:p>
        </p:txBody>
      </p:sp>
      <p:sp>
        <p:nvSpPr>
          <p:cNvPr id="88082" name="Line 18"/>
          <p:cNvSpPr>
            <a:spLocks noChangeShapeType="1"/>
          </p:cNvSpPr>
          <p:nvPr/>
        </p:nvSpPr>
        <p:spPr bwMode="auto">
          <a:xfrm flipH="1">
            <a:off x="5495925" y="4129088"/>
            <a:ext cx="46038" cy="485775"/>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3" name="Line 19"/>
          <p:cNvSpPr>
            <a:spLocks noChangeShapeType="1"/>
          </p:cNvSpPr>
          <p:nvPr/>
        </p:nvSpPr>
        <p:spPr bwMode="auto">
          <a:xfrm>
            <a:off x="7143750" y="4129088"/>
            <a:ext cx="26988" cy="485775"/>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4" name="Rectangle 20"/>
          <p:cNvSpPr>
            <a:spLocks noChangeArrowheads="1"/>
          </p:cNvSpPr>
          <p:nvPr/>
        </p:nvSpPr>
        <p:spPr bwMode="auto">
          <a:xfrm>
            <a:off x="5865813" y="1731963"/>
            <a:ext cx="1049337" cy="9017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eaLnBrk="0" hangingPunct="0">
              <a:spcAft>
                <a:spcPts val="900"/>
              </a:spcAft>
            </a:pPr>
            <a:r>
              <a:rPr lang="en-US" sz="1400" b="1" dirty="0">
                <a:latin typeface="Arial" pitchFamily="34" charset="0"/>
              </a:rPr>
              <a:t>Class Loader</a:t>
            </a:r>
          </a:p>
          <a:p>
            <a:pPr algn="ctr" eaLnBrk="0" hangingPunct="0"/>
            <a:r>
              <a:rPr lang="en-US" sz="1400" b="1" dirty="0" err="1">
                <a:latin typeface="Arial" pitchFamily="34" charset="0"/>
              </a:rPr>
              <a:t>Bytecode</a:t>
            </a:r>
            <a:endParaRPr lang="en-US" sz="1400" b="1" dirty="0">
              <a:latin typeface="Arial" pitchFamily="34" charset="0"/>
            </a:endParaRPr>
          </a:p>
          <a:p>
            <a:pPr algn="ctr" eaLnBrk="0" hangingPunct="0"/>
            <a:r>
              <a:rPr lang="en-US" sz="1400" b="1" dirty="0">
                <a:latin typeface="Arial" pitchFamily="34" charset="0"/>
              </a:rPr>
              <a:t>Verifier</a:t>
            </a:r>
          </a:p>
        </p:txBody>
      </p:sp>
      <p:sp>
        <p:nvSpPr>
          <p:cNvPr id="88085" name="Rectangle 21"/>
          <p:cNvSpPr>
            <a:spLocks noChangeArrowheads="1"/>
          </p:cNvSpPr>
          <p:nvPr/>
        </p:nvSpPr>
        <p:spPr bwMode="auto">
          <a:xfrm>
            <a:off x="7623175" y="1731963"/>
            <a:ext cx="1049338" cy="9017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eaLnBrk="0" hangingPunct="0"/>
            <a:r>
              <a:rPr lang="en-US" sz="1400" b="1" dirty="0">
                <a:latin typeface="Arial" pitchFamily="34" charset="0"/>
              </a:rPr>
              <a:t>Java Class</a:t>
            </a:r>
          </a:p>
          <a:p>
            <a:pPr algn="ctr" eaLnBrk="0" hangingPunct="0"/>
            <a:r>
              <a:rPr lang="en-US" sz="1400" b="1" dirty="0">
                <a:latin typeface="Arial" pitchFamily="34" charset="0"/>
              </a:rPr>
              <a:t>Libraries</a:t>
            </a:r>
          </a:p>
        </p:txBody>
      </p:sp>
      <p:sp>
        <p:nvSpPr>
          <p:cNvPr id="88086" name="Freeform 22"/>
          <p:cNvSpPr>
            <a:spLocks/>
          </p:cNvSpPr>
          <p:nvPr/>
        </p:nvSpPr>
        <p:spPr bwMode="auto">
          <a:xfrm>
            <a:off x="7088188" y="2070100"/>
            <a:ext cx="298450" cy="1588"/>
          </a:xfrm>
          <a:custGeom>
            <a:avLst/>
            <a:gdLst>
              <a:gd name="T0" fmla="*/ 0 w 188"/>
              <a:gd name="T1" fmla="*/ 0 h 1"/>
              <a:gd name="T2" fmla="*/ 187 w 188"/>
              <a:gd name="T3" fmla="*/ 0 h 1"/>
            </a:gdLst>
            <a:ahLst/>
            <a:cxnLst>
              <a:cxn ang="0">
                <a:pos x="T0" y="T1"/>
              </a:cxn>
              <a:cxn ang="0">
                <a:pos x="T2" y="T3"/>
              </a:cxn>
            </a:cxnLst>
            <a:rect l="0" t="0" r="r" b="b"/>
            <a:pathLst>
              <a:path w="188" h="1">
                <a:moveTo>
                  <a:pt x="0" y="0"/>
                </a:moveTo>
                <a:lnTo>
                  <a:pt x="187" y="0"/>
                </a:lnTo>
              </a:path>
            </a:pathLst>
          </a:custGeom>
          <a:noFill/>
          <a:ln w="12700" cap="rnd"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7" name="Freeform 23"/>
          <p:cNvSpPr>
            <a:spLocks/>
          </p:cNvSpPr>
          <p:nvPr/>
        </p:nvSpPr>
        <p:spPr bwMode="auto">
          <a:xfrm>
            <a:off x="5646738" y="2736850"/>
            <a:ext cx="631825" cy="393700"/>
          </a:xfrm>
          <a:custGeom>
            <a:avLst/>
            <a:gdLst>
              <a:gd name="T0" fmla="*/ 397 w 398"/>
              <a:gd name="T1" fmla="*/ 0 h 248"/>
              <a:gd name="T2" fmla="*/ 0 w 398"/>
              <a:gd name="T3" fmla="*/ 247 h 248"/>
            </a:gdLst>
            <a:ahLst/>
            <a:cxnLst>
              <a:cxn ang="0">
                <a:pos x="T0" y="T1"/>
              </a:cxn>
              <a:cxn ang="0">
                <a:pos x="T2" y="T3"/>
              </a:cxn>
            </a:cxnLst>
            <a:rect l="0" t="0" r="r" b="b"/>
            <a:pathLst>
              <a:path w="398" h="248">
                <a:moveTo>
                  <a:pt x="397" y="0"/>
                </a:moveTo>
                <a:lnTo>
                  <a:pt x="0" y="247"/>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8" name="Freeform 24"/>
          <p:cNvSpPr>
            <a:spLocks/>
          </p:cNvSpPr>
          <p:nvPr/>
        </p:nvSpPr>
        <p:spPr bwMode="auto">
          <a:xfrm>
            <a:off x="6465888" y="2736850"/>
            <a:ext cx="631825" cy="393700"/>
          </a:xfrm>
          <a:custGeom>
            <a:avLst/>
            <a:gdLst>
              <a:gd name="T0" fmla="*/ 0 w 398"/>
              <a:gd name="T1" fmla="*/ 0 h 248"/>
              <a:gd name="T2" fmla="*/ 397 w 398"/>
              <a:gd name="T3" fmla="*/ 247 h 248"/>
            </a:gdLst>
            <a:ahLst/>
            <a:cxnLst>
              <a:cxn ang="0">
                <a:pos x="T0" y="T1"/>
              </a:cxn>
              <a:cxn ang="0">
                <a:pos x="T2" y="T3"/>
              </a:cxn>
            </a:cxnLst>
            <a:rect l="0" t="0" r="r" b="b"/>
            <a:pathLst>
              <a:path w="398" h="248">
                <a:moveTo>
                  <a:pt x="0" y="0"/>
                </a:moveTo>
                <a:lnTo>
                  <a:pt x="397" y="247"/>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9" name="Rectangle 25"/>
          <p:cNvSpPr>
            <a:spLocks noChangeArrowheads="1"/>
          </p:cNvSpPr>
          <p:nvPr/>
        </p:nvSpPr>
        <p:spPr bwMode="auto">
          <a:xfrm>
            <a:off x="5287963" y="5748338"/>
            <a:ext cx="2311400" cy="26828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sz="1400" b="1">
                <a:solidFill>
                  <a:schemeClr val="accent2"/>
                </a:solidFill>
                <a:latin typeface="Arial" pitchFamily="34" charset="0"/>
              </a:rPr>
              <a:t>Operating System</a:t>
            </a:r>
          </a:p>
        </p:txBody>
      </p:sp>
      <p:sp>
        <p:nvSpPr>
          <p:cNvPr id="88090" name="Rectangle 26"/>
          <p:cNvSpPr>
            <a:spLocks noChangeArrowheads="1"/>
          </p:cNvSpPr>
          <p:nvPr/>
        </p:nvSpPr>
        <p:spPr bwMode="auto">
          <a:xfrm>
            <a:off x="5287963" y="6415088"/>
            <a:ext cx="2311400" cy="26828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sz="1400" b="1">
                <a:solidFill>
                  <a:schemeClr val="accent2"/>
                </a:solidFill>
                <a:latin typeface="Arial" pitchFamily="34" charset="0"/>
              </a:rPr>
              <a:t>Hardware</a:t>
            </a:r>
          </a:p>
        </p:txBody>
      </p:sp>
      <p:sp>
        <p:nvSpPr>
          <p:cNvPr id="88091" name="Freeform 27"/>
          <p:cNvSpPr>
            <a:spLocks/>
          </p:cNvSpPr>
          <p:nvPr/>
        </p:nvSpPr>
        <p:spPr bwMode="auto">
          <a:xfrm>
            <a:off x="6345238" y="5181600"/>
            <a:ext cx="1587" cy="571500"/>
          </a:xfrm>
          <a:custGeom>
            <a:avLst/>
            <a:gdLst>
              <a:gd name="T0" fmla="*/ 0 w 1"/>
              <a:gd name="T1" fmla="*/ 0 h 360"/>
              <a:gd name="T2" fmla="*/ 0 w 1"/>
              <a:gd name="T3" fmla="*/ 359 h 360"/>
            </a:gdLst>
            <a:ahLst/>
            <a:cxnLst>
              <a:cxn ang="0">
                <a:pos x="T0" y="T1"/>
              </a:cxn>
              <a:cxn ang="0">
                <a:pos x="T2" y="T3"/>
              </a:cxn>
            </a:cxnLst>
            <a:rect l="0" t="0" r="r" b="b"/>
            <a:pathLst>
              <a:path w="1" h="360">
                <a:moveTo>
                  <a:pt x="0" y="0"/>
                </a:moveTo>
                <a:lnTo>
                  <a:pt x="0" y="359"/>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2" name="Freeform 28"/>
          <p:cNvSpPr>
            <a:spLocks/>
          </p:cNvSpPr>
          <p:nvPr/>
        </p:nvSpPr>
        <p:spPr bwMode="auto">
          <a:xfrm>
            <a:off x="6345238" y="6022975"/>
            <a:ext cx="1587" cy="320675"/>
          </a:xfrm>
          <a:custGeom>
            <a:avLst/>
            <a:gdLst>
              <a:gd name="T0" fmla="*/ 0 w 1"/>
              <a:gd name="T1" fmla="*/ 0 h 202"/>
              <a:gd name="T2" fmla="*/ 0 w 1"/>
              <a:gd name="T3" fmla="*/ 201 h 202"/>
            </a:gdLst>
            <a:ahLst/>
            <a:cxnLst>
              <a:cxn ang="0">
                <a:pos x="T0" y="T1"/>
              </a:cxn>
              <a:cxn ang="0">
                <a:pos x="T2" y="T3"/>
              </a:cxn>
            </a:cxnLst>
            <a:rect l="0" t="0" r="r" b="b"/>
            <a:pathLst>
              <a:path w="1" h="202">
                <a:moveTo>
                  <a:pt x="0" y="0"/>
                </a:moveTo>
                <a:lnTo>
                  <a:pt x="0" y="201"/>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3" name="Rectangle 29"/>
          <p:cNvSpPr>
            <a:spLocks noChangeArrowheads="1"/>
          </p:cNvSpPr>
          <p:nvPr/>
        </p:nvSpPr>
        <p:spPr bwMode="auto">
          <a:xfrm>
            <a:off x="7740650" y="3600450"/>
            <a:ext cx="106362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pPr eaLnBrk="0" hangingPunct="0"/>
            <a:r>
              <a:rPr lang="en-US" sz="1400" b="1" dirty="0">
                <a:latin typeface="Arial" pitchFamily="34" charset="0"/>
              </a:rPr>
              <a:t>Java</a:t>
            </a:r>
          </a:p>
          <a:p>
            <a:pPr eaLnBrk="0" hangingPunct="0"/>
            <a:r>
              <a:rPr lang="en-US" sz="1400" b="1" dirty="0">
                <a:latin typeface="Arial" pitchFamily="34" charset="0"/>
              </a:rPr>
              <a:t>Virtual</a:t>
            </a:r>
          </a:p>
          <a:p>
            <a:pPr eaLnBrk="0" hangingPunct="0"/>
            <a:r>
              <a:rPr lang="en-US" sz="1400" b="1" dirty="0">
                <a:latin typeface="Arial" pitchFamily="34" charset="0"/>
              </a:rPr>
              <a:t>machine</a:t>
            </a:r>
          </a:p>
        </p:txBody>
      </p:sp>
      <p:sp>
        <p:nvSpPr>
          <p:cNvPr id="88096" name="Freeform 32"/>
          <p:cNvSpPr>
            <a:spLocks/>
          </p:cNvSpPr>
          <p:nvPr/>
        </p:nvSpPr>
        <p:spPr bwMode="auto">
          <a:xfrm>
            <a:off x="2824162" y="4632325"/>
            <a:ext cx="866775" cy="898525"/>
          </a:xfrm>
          <a:custGeom>
            <a:avLst/>
            <a:gdLst>
              <a:gd name="T0" fmla="*/ 0 w 546"/>
              <a:gd name="T1" fmla="*/ 565 h 566"/>
              <a:gd name="T2" fmla="*/ 139 w 546"/>
              <a:gd name="T3" fmla="*/ 565 h 566"/>
              <a:gd name="T4" fmla="*/ 545 w 546"/>
              <a:gd name="T5" fmla="*/ 0 h 566"/>
            </a:gdLst>
            <a:ahLst/>
            <a:cxnLst>
              <a:cxn ang="0">
                <a:pos x="T0" y="T1"/>
              </a:cxn>
              <a:cxn ang="0">
                <a:pos x="T2" y="T3"/>
              </a:cxn>
              <a:cxn ang="0">
                <a:pos x="T4" y="T5"/>
              </a:cxn>
            </a:cxnLst>
            <a:rect l="0" t="0" r="r" b="b"/>
            <a:pathLst>
              <a:path w="546" h="566">
                <a:moveTo>
                  <a:pt x="0" y="565"/>
                </a:moveTo>
                <a:lnTo>
                  <a:pt x="139" y="565"/>
                </a:lnTo>
                <a:lnTo>
                  <a:pt x="545"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7" name="Freeform 33"/>
          <p:cNvSpPr>
            <a:spLocks/>
          </p:cNvSpPr>
          <p:nvPr/>
        </p:nvSpPr>
        <p:spPr bwMode="auto">
          <a:xfrm>
            <a:off x="4294188" y="2171700"/>
            <a:ext cx="1454150" cy="1139825"/>
          </a:xfrm>
          <a:custGeom>
            <a:avLst/>
            <a:gdLst>
              <a:gd name="T0" fmla="*/ 0 w 916"/>
              <a:gd name="T1" fmla="*/ 717 h 718"/>
              <a:gd name="T2" fmla="*/ 525 w 916"/>
              <a:gd name="T3" fmla="*/ 0 h 718"/>
              <a:gd name="T4" fmla="*/ 915 w 916"/>
              <a:gd name="T5" fmla="*/ 0 h 718"/>
            </a:gdLst>
            <a:ahLst/>
            <a:cxnLst>
              <a:cxn ang="0">
                <a:pos x="T0" y="T1"/>
              </a:cxn>
              <a:cxn ang="0">
                <a:pos x="T2" y="T3"/>
              </a:cxn>
              <a:cxn ang="0">
                <a:pos x="T4" y="T5"/>
              </a:cxn>
            </a:cxnLst>
            <a:rect l="0" t="0" r="r" b="b"/>
            <a:pathLst>
              <a:path w="916" h="718">
                <a:moveTo>
                  <a:pt x="0" y="717"/>
                </a:moveTo>
                <a:lnTo>
                  <a:pt x="525" y="0"/>
                </a:lnTo>
                <a:lnTo>
                  <a:pt x="915"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0" name="Rectangle 36"/>
          <p:cNvSpPr>
            <a:spLocks noGrp="1" noChangeArrowheads="1"/>
          </p:cNvSpPr>
          <p:nvPr>
            <p:ph type="title"/>
          </p:nvPr>
        </p:nvSpPr>
        <p:spPr>
          <a:xfrm>
            <a:off x="28574" y="8965"/>
            <a:ext cx="9115425" cy="838200"/>
          </a:xfrm>
          <a:solidFill>
            <a:schemeClr val="accent4">
              <a:lumMod val="20000"/>
              <a:lumOff val="80000"/>
            </a:schemeClr>
          </a:solidFill>
          <a:ln/>
        </p:spPr>
        <p:txBody>
          <a:bodyPr/>
          <a:lstStyle/>
          <a:p>
            <a:r>
              <a:rPr lang="en-US" dirty="0" smtClean="0"/>
              <a:t>Java Architecture</a:t>
            </a:r>
            <a:endParaRPr lang="en-US" dirty="0"/>
          </a:p>
        </p:txBody>
      </p:sp>
      <p:sp>
        <p:nvSpPr>
          <p:cNvPr id="2" name="Rectangle 1"/>
          <p:cNvSpPr/>
          <p:nvPr/>
        </p:nvSpPr>
        <p:spPr>
          <a:xfrm>
            <a:off x="1250950" y="1731963"/>
            <a:ext cx="2330450"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Java Source File</a:t>
            </a:r>
          </a:p>
          <a:p>
            <a:pPr algn="ctr"/>
            <a:r>
              <a:rPr lang="en-US" dirty="0" smtClean="0">
                <a:solidFill>
                  <a:schemeClr val="tx1"/>
                </a:solidFill>
              </a:rPr>
              <a:t>(HelloWorld.java)</a:t>
            </a:r>
            <a:endParaRPr lang="en-US" dirty="0">
              <a:solidFill>
                <a:schemeClr val="tx1"/>
              </a:solidFill>
            </a:endParaRPr>
          </a:p>
        </p:txBody>
      </p:sp>
      <p:sp>
        <p:nvSpPr>
          <p:cNvPr id="3" name="Rectangle 2"/>
          <p:cNvSpPr/>
          <p:nvPr/>
        </p:nvSpPr>
        <p:spPr>
          <a:xfrm>
            <a:off x="957630" y="5500688"/>
            <a:ext cx="2233612" cy="914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Java </a:t>
            </a:r>
            <a:r>
              <a:rPr lang="en-US" dirty="0" err="1" smtClean="0">
                <a:solidFill>
                  <a:schemeClr val="tx1"/>
                </a:solidFill>
              </a:rPr>
              <a:t>Bytecode</a:t>
            </a:r>
            <a:r>
              <a:rPr lang="en-US" dirty="0" smtClean="0">
                <a:solidFill>
                  <a:schemeClr val="tx1"/>
                </a:solidFill>
              </a:rPr>
              <a:t> (.class)</a:t>
            </a:r>
            <a:endParaRPr lang="en-US" dirty="0">
              <a:solidFill>
                <a:schemeClr val="tx1"/>
              </a:solidFill>
            </a:endParaRPr>
          </a:p>
        </p:txBody>
      </p:sp>
    </p:spTree>
    <p:extLst>
      <p:ext uri="{BB962C8B-B14F-4D97-AF65-F5344CB8AC3E}">
        <p14:creationId xmlns:p14="http://schemas.microsoft.com/office/powerpoint/2010/main" val="1464117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0" y="609600"/>
            <a:ext cx="8991600" cy="5943600"/>
          </a:xfrm>
        </p:spPr>
        <p:txBody>
          <a:bodyPr/>
          <a:lstStyle/>
          <a:p>
            <a:pPr marL="347663" indent="-347663">
              <a:buBlip>
                <a:blip r:embed="rId2"/>
              </a:buBlip>
            </a:pPr>
            <a:r>
              <a:rPr lang="en-US" sz="2000" dirty="0">
                <a:solidFill>
                  <a:schemeClr val="accent2"/>
                </a:solidFill>
                <a:cs typeface="Times New Roman" pitchFamily="18" charset="0"/>
              </a:rPr>
              <a:t>Different types of projects have different requirements.</a:t>
            </a:r>
            <a:endParaRPr lang="en-GB" sz="2000" dirty="0">
              <a:solidFill>
                <a:schemeClr val="accent2"/>
              </a:solidFill>
              <a:cs typeface="Times New Roman" pitchFamily="18" charset="0"/>
            </a:endParaRPr>
          </a:p>
          <a:p>
            <a:pPr marL="347663" indent="-347663">
              <a:buBlip>
                <a:blip r:embed="rId2"/>
              </a:buBlip>
            </a:pPr>
            <a:r>
              <a:rPr lang="en-GB" sz="2000" dirty="0">
                <a:solidFill>
                  <a:schemeClr val="accent2"/>
                </a:solidFill>
                <a:cs typeface="Times New Roman" pitchFamily="18" charset="0"/>
              </a:rPr>
              <a:t>It is required to tailor the SDLC phases to meet the specific needs of the project.</a:t>
            </a:r>
          </a:p>
          <a:p>
            <a:pPr marL="347663" indent="-347663">
              <a:buBlip>
                <a:blip r:embed="rId2"/>
              </a:buBlip>
            </a:pPr>
            <a:r>
              <a:rPr lang="en-US" sz="2000" dirty="0">
                <a:solidFill>
                  <a:schemeClr val="accent2"/>
                </a:solidFill>
                <a:cs typeface="Times New Roman" pitchFamily="18" charset="0"/>
              </a:rPr>
              <a:t>The tailoring the SDLC phases, gives rise to various software development approaches:</a:t>
            </a:r>
          </a:p>
          <a:p>
            <a:pPr marL="747713" lvl="1">
              <a:buBlip>
                <a:blip r:embed="rId3"/>
              </a:buBlip>
            </a:pPr>
            <a:r>
              <a:rPr lang="en-US" dirty="0">
                <a:solidFill>
                  <a:schemeClr val="accent2"/>
                </a:solidFill>
                <a:cs typeface="Times New Roman" pitchFamily="18" charset="0"/>
              </a:rPr>
              <a:t>Waterfall approach</a:t>
            </a:r>
          </a:p>
          <a:p>
            <a:pPr marL="747713" lvl="1">
              <a:buBlip>
                <a:blip r:embed="rId3"/>
              </a:buBlip>
            </a:pPr>
            <a:r>
              <a:rPr lang="en-US" dirty="0">
                <a:solidFill>
                  <a:schemeClr val="accent2"/>
                </a:solidFill>
                <a:cs typeface="Times New Roman" pitchFamily="18" charset="0"/>
              </a:rPr>
              <a:t>Prototyping approach</a:t>
            </a:r>
          </a:p>
          <a:p>
            <a:pPr marL="747713" lvl="1">
              <a:buBlip>
                <a:blip r:embed="rId3"/>
              </a:buBlip>
            </a:pPr>
            <a:r>
              <a:rPr lang="en-US" dirty="0">
                <a:solidFill>
                  <a:schemeClr val="accent2"/>
                </a:solidFill>
                <a:cs typeface="Times New Roman" pitchFamily="18" charset="0"/>
              </a:rPr>
              <a:t>Spiral approach</a:t>
            </a:r>
          </a:p>
          <a:p>
            <a:pPr marL="747713" lvl="1">
              <a:buBlip>
                <a:blip r:embed="rId3"/>
              </a:buBlip>
            </a:pPr>
            <a:r>
              <a:rPr lang="en-US" dirty="0">
                <a:solidFill>
                  <a:schemeClr val="accent2"/>
                </a:solidFill>
                <a:cs typeface="Times New Roman" pitchFamily="18" charset="0"/>
              </a:rPr>
              <a:t>Win-win spiral approach</a:t>
            </a:r>
          </a:p>
          <a:p>
            <a:pPr marL="747713" lvl="1">
              <a:buBlip>
                <a:blip r:embed="rId3"/>
              </a:buBlip>
            </a:pPr>
            <a:r>
              <a:rPr lang="en-US" dirty="0">
                <a:solidFill>
                  <a:schemeClr val="accent2"/>
                </a:solidFill>
                <a:cs typeface="Times New Roman" pitchFamily="18" charset="0"/>
              </a:rPr>
              <a:t>Incremental approach</a:t>
            </a:r>
          </a:p>
          <a:p>
            <a:endParaRPr lang="en-US" dirty="0"/>
          </a:p>
        </p:txBody>
      </p:sp>
    </p:spTree>
    <p:extLst>
      <p:ext uri="{BB962C8B-B14F-4D97-AF65-F5344CB8AC3E}">
        <p14:creationId xmlns:p14="http://schemas.microsoft.com/office/powerpoint/2010/main" val="219973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20"/>
            <a:ext cx="9144000" cy="70612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Java Virtual Machine(JVM)</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JVM is a platform dependent software that is use to </a:t>
            </a:r>
            <a:r>
              <a:rPr lang="en-US" sz="2400" b="1" dirty="0" smtClean="0"/>
              <a:t>interpret the java compiled code into machine lang.</a:t>
            </a:r>
          </a:p>
          <a:p>
            <a:r>
              <a:rPr lang="en-US" sz="2400" dirty="0" smtClean="0"/>
              <a:t>It is an instance of Java Runtime environment</a:t>
            </a:r>
          </a:p>
          <a:p>
            <a:r>
              <a:rPr lang="en-US" sz="2400" dirty="0" smtClean="0"/>
              <a:t>It executes the .class or .jar file by interpreting it or compiling it by using JIT compiler like sun’s </a:t>
            </a:r>
            <a:r>
              <a:rPr lang="en-US" sz="2400" dirty="0" err="1" smtClean="0"/>
              <a:t>HotSpot</a:t>
            </a:r>
            <a:endParaRPr lang="en-US" sz="2400" dirty="0" smtClean="0"/>
          </a:p>
          <a:p>
            <a:r>
              <a:rPr lang="en-US" sz="2400" dirty="0" smtClean="0"/>
              <a:t>It perform 4 main tasks:</a:t>
            </a:r>
          </a:p>
          <a:p>
            <a:pPr lvl="1"/>
            <a:r>
              <a:rPr lang="en-US" sz="2000" dirty="0" smtClean="0"/>
              <a:t>Loads Code </a:t>
            </a:r>
          </a:p>
          <a:p>
            <a:pPr lvl="1"/>
            <a:r>
              <a:rPr lang="en-US" sz="2000" dirty="0" smtClean="0"/>
              <a:t>Verify code</a:t>
            </a:r>
          </a:p>
          <a:p>
            <a:pPr lvl="1"/>
            <a:r>
              <a:rPr lang="en-US" sz="2000" dirty="0" smtClean="0"/>
              <a:t>Execute Code</a:t>
            </a:r>
          </a:p>
          <a:p>
            <a:pPr lvl="1"/>
            <a:r>
              <a:rPr lang="en-US" sz="2000" dirty="0" smtClean="0"/>
              <a:t>Garbage Collection</a:t>
            </a:r>
          </a:p>
          <a:p>
            <a:r>
              <a:rPr lang="en-US" sz="2400" dirty="0" smtClean="0"/>
              <a:t>Java </a:t>
            </a:r>
            <a:r>
              <a:rPr lang="en-US" sz="2400" dirty="0"/>
              <a:t>uses </a:t>
            </a:r>
            <a:r>
              <a:rPr lang="en-US" sz="2400" b="1" dirty="0"/>
              <a:t>Just-In-Time compiler</a:t>
            </a:r>
            <a:r>
              <a:rPr lang="en-US" sz="2400" dirty="0"/>
              <a:t> to enable high performance. Just-In-Time compiler is a program that turns Java </a:t>
            </a:r>
            <a:r>
              <a:rPr lang="en-US" sz="2400" dirty="0" err="1"/>
              <a:t>bytecode</a:t>
            </a:r>
            <a:r>
              <a:rPr lang="en-US" sz="2400" dirty="0"/>
              <a:t>, which is a program that contains instructions that must be </a:t>
            </a:r>
            <a:r>
              <a:rPr lang="en-US" sz="2400" b="1" dirty="0"/>
              <a:t>interpreted into instructions that can be sent directly to the processor. Like annotation instruction</a:t>
            </a:r>
          </a:p>
          <a:p>
            <a:endParaRPr lang="en-US" sz="2400" dirty="0" smtClean="0"/>
          </a:p>
        </p:txBody>
      </p:sp>
    </p:spTree>
    <p:extLst>
      <p:ext uri="{BB962C8B-B14F-4D97-AF65-F5344CB8AC3E}">
        <p14:creationId xmlns:p14="http://schemas.microsoft.com/office/powerpoint/2010/main" val="3270103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20"/>
            <a:ext cx="9144000" cy="70612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Java Virtual Machine(JVM)</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JVM have following type of memory area</a:t>
            </a:r>
          </a:p>
          <a:p>
            <a:r>
              <a:rPr lang="en-US" sz="2400" dirty="0" smtClean="0"/>
              <a:t>1. </a:t>
            </a:r>
            <a:r>
              <a:rPr lang="en-US" sz="2400" b="1" dirty="0"/>
              <a:t>Class(Method) </a:t>
            </a:r>
            <a:r>
              <a:rPr lang="en-US" sz="2400" b="1" dirty="0" smtClean="0"/>
              <a:t>Area:</a:t>
            </a:r>
            <a:r>
              <a:rPr lang="en-US" sz="2400" dirty="0" smtClean="0"/>
              <a:t> Class(Method</a:t>
            </a:r>
            <a:r>
              <a:rPr lang="en-US" sz="2400" dirty="0"/>
              <a:t>) Area stores per-class structures such as the runtime constant pool, field and method data, the code for methods.</a:t>
            </a:r>
          </a:p>
          <a:p>
            <a:r>
              <a:rPr lang="en-US" sz="2400" dirty="0" smtClean="0"/>
              <a:t>2</a:t>
            </a:r>
            <a:r>
              <a:rPr lang="en-US" sz="2400" dirty="0"/>
              <a:t>.</a:t>
            </a:r>
            <a:r>
              <a:rPr lang="en-US" sz="2400" dirty="0" smtClean="0"/>
              <a:t> </a:t>
            </a:r>
            <a:r>
              <a:rPr lang="en-US" sz="2400" b="1" dirty="0" smtClean="0"/>
              <a:t>Heap</a:t>
            </a:r>
            <a:r>
              <a:rPr lang="en-US" sz="2400" dirty="0" smtClean="0"/>
              <a:t>: It </a:t>
            </a:r>
            <a:r>
              <a:rPr lang="en-US" sz="2400" dirty="0"/>
              <a:t>is the </a:t>
            </a:r>
            <a:r>
              <a:rPr lang="en-US" sz="2400" u="sng" dirty="0">
                <a:solidFill>
                  <a:schemeClr val="accent3">
                    <a:lumMod val="50000"/>
                  </a:schemeClr>
                </a:solidFill>
              </a:rPr>
              <a:t>runtime data area in which objects are allocated</a:t>
            </a:r>
            <a:r>
              <a:rPr lang="en-US" sz="2400" u="sng" dirty="0"/>
              <a:t>.</a:t>
            </a:r>
          </a:p>
          <a:p>
            <a:r>
              <a:rPr lang="en-US" sz="2400" dirty="0"/>
              <a:t>3</a:t>
            </a:r>
            <a:r>
              <a:rPr lang="en-US" sz="2400" dirty="0" smtClean="0"/>
              <a:t>. </a:t>
            </a:r>
            <a:r>
              <a:rPr lang="en-US" sz="2400" b="1" dirty="0" smtClean="0"/>
              <a:t>Stack</a:t>
            </a:r>
            <a:r>
              <a:rPr lang="en-US" sz="2400" dirty="0" smtClean="0"/>
              <a:t>: Java </a:t>
            </a:r>
            <a:r>
              <a:rPr lang="en-US" sz="2400" dirty="0"/>
              <a:t>Stack stores frames</a:t>
            </a:r>
            <a:r>
              <a:rPr lang="en-US" sz="2400" dirty="0" smtClean="0"/>
              <a:t>. </a:t>
            </a:r>
            <a:r>
              <a:rPr lang="en-US" sz="2400" u="sng" dirty="0" smtClean="0">
                <a:solidFill>
                  <a:schemeClr val="accent5">
                    <a:lumMod val="75000"/>
                  </a:schemeClr>
                </a:solidFill>
              </a:rPr>
              <a:t>It </a:t>
            </a:r>
            <a:r>
              <a:rPr lang="en-US" sz="2400" u="sng" dirty="0">
                <a:solidFill>
                  <a:schemeClr val="accent5">
                    <a:lumMod val="75000"/>
                  </a:schemeClr>
                </a:solidFill>
              </a:rPr>
              <a:t>holds local variables and partial results, and plays a part in method invocation and return</a:t>
            </a:r>
            <a:r>
              <a:rPr lang="en-US" sz="2400" dirty="0" smtClean="0"/>
              <a:t>. Each </a:t>
            </a:r>
            <a:r>
              <a:rPr lang="en-US" sz="2400" u="sng" dirty="0"/>
              <a:t>thread has a private JVM stack</a:t>
            </a:r>
            <a:r>
              <a:rPr lang="en-US" sz="2400" dirty="0"/>
              <a:t>, created at the same time as </a:t>
            </a:r>
            <a:r>
              <a:rPr lang="en-US" sz="2400" dirty="0" smtClean="0"/>
              <a:t>thread. A </a:t>
            </a:r>
            <a:r>
              <a:rPr lang="en-US" sz="2400" dirty="0">
                <a:solidFill>
                  <a:schemeClr val="accent5">
                    <a:lumMod val="75000"/>
                  </a:schemeClr>
                </a:solidFill>
              </a:rPr>
              <a:t>new frame is created </a:t>
            </a:r>
            <a:r>
              <a:rPr lang="en-US" sz="2400" dirty="0"/>
              <a:t>each time a method is invoked. A frame is destroyed when its method invocation completes.</a:t>
            </a:r>
          </a:p>
          <a:p>
            <a:r>
              <a:rPr lang="en-US" sz="2400" dirty="0" smtClean="0"/>
              <a:t>4. </a:t>
            </a:r>
            <a:r>
              <a:rPr lang="en-US" sz="2400" b="1" dirty="0"/>
              <a:t>Program Counter </a:t>
            </a:r>
            <a:r>
              <a:rPr lang="en-US" sz="2400" b="1" dirty="0" smtClean="0"/>
              <a:t>Register</a:t>
            </a:r>
            <a:r>
              <a:rPr lang="en-US" sz="2400" dirty="0" smtClean="0"/>
              <a:t>: PC </a:t>
            </a:r>
            <a:r>
              <a:rPr lang="en-US" sz="2400" dirty="0"/>
              <a:t>(program counter) register. It contains the address of the Java virtual machine instruction currently being executed.</a:t>
            </a:r>
          </a:p>
          <a:p>
            <a:r>
              <a:rPr lang="en-US" sz="2400" dirty="0" smtClean="0"/>
              <a:t>5. </a:t>
            </a:r>
            <a:r>
              <a:rPr lang="en-US" sz="2400" b="1" dirty="0"/>
              <a:t>Native Method </a:t>
            </a:r>
            <a:r>
              <a:rPr lang="en-US" sz="2400" b="1" dirty="0" smtClean="0"/>
              <a:t>Stack:</a:t>
            </a:r>
            <a:r>
              <a:rPr lang="en-US" sz="2400" dirty="0" smtClean="0"/>
              <a:t> It </a:t>
            </a:r>
            <a:r>
              <a:rPr lang="en-US" sz="2400" dirty="0"/>
              <a:t>contains all the native methods used in the application.</a:t>
            </a:r>
          </a:p>
          <a:p>
            <a:endParaRPr lang="en-US" sz="2400" dirty="0"/>
          </a:p>
          <a:p>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1851917194"/>
              </p:ext>
            </p:extLst>
          </p:nvPr>
        </p:nvGraphicFramePr>
        <p:xfrm>
          <a:off x="7391400" y="6338637"/>
          <a:ext cx="1036461" cy="495300"/>
        </p:xfrm>
        <a:graphic>
          <a:graphicData uri="http://schemas.openxmlformats.org/presentationml/2006/ole">
            <mc:AlternateContent xmlns:mc="http://schemas.openxmlformats.org/markup-compatibility/2006">
              <mc:Choice xmlns:v="urn:schemas-microsoft-com:vml" Requires="v">
                <p:oleObj spid="_x0000_s1122" name="Packager Shell Object" showAsIcon="1" r:id="rId4" imgW="1435320" imgH="685800" progId="Package">
                  <p:embed/>
                </p:oleObj>
              </mc:Choice>
              <mc:Fallback>
                <p:oleObj name="Packager Shell Object" showAsIcon="1" r:id="rId4" imgW="1435320" imgH="685800" progId="Package">
                  <p:embed/>
                  <p:pic>
                    <p:nvPicPr>
                      <p:cNvPr id="0" name=""/>
                      <p:cNvPicPr/>
                      <p:nvPr/>
                    </p:nvPicPr>
                    <p:blipFill>
                      <a:blip r:embed="rId5"/>
                      <a:stretch>
                        <a:fillRect/>
                      </a:stretch>
                    </p:blipFill>
                    <p:spPr>
                      <a:xfrm>
                        <a:off x="7391400" y="6338637"/>
                        <a:ext cx="1036461" cy="495300"/>
                      </a:xfrm>
                      <a:prstGeom prst="rect">
                        <a:avLst/>
                      </a:prstGeom>
                    </p:spPr>
                  </p:pic>
                </p:oleObj>
              </mc:Fallback>
            </mc:AlternateContent>
          </a:graphicData>
        </a:graphic>
      </p:graphicFrame>
    </p:spTree>
    <p:extLst>
      <p:ext uri="{BB962C8B-B14F-4D97-AF65-F5344CB8AC3E}">
        <p14:creationId xmlns:p14="http://schemas.microsoft.com/office/powerpoint/2010/main" val="742025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 y="0"/>
            <a:ext cx="9149080" cy="838200"/>
          </a:xfrm>
          <a:solidFill>
            <a:schemeClr val="accent4">
              <a:lumMod val="20000"/>
              <a:lumOff val="80000"/>
            </a:schemeClr>
          </a:solidFill>
        </p:spPr>
        <p:txBody>
          <a:bodyPr/>
          <a:lstStyle/>
          <a:p>
            <a:r>
              <a:rPr lang="en-US" dirty="0" smtClean="0">
                <a:solidFill>
                  <a:schemeClr val="accent3">
                    <a:lumMod val="50000"/>
                  </a:schemeClr>
                </a:solidFill>
              </a:rPr>
              <a:t>JVM Heap</a:t>
            </a:r>
            <a:endParaRPr lang="en-US" dirty="0">
              <a:solidFill>
                <a:schemeClr val="accent3">
                  <a:lumMod val="50000"/>
                </a:schemeClr>
              </a:solidFill>
            </a:endParaRPr>
          </a:p>
        </p:txBody>
      </p:sp>
      <p:sp>
        <p:nvSpPr>
          <p:cNvPr id="3" name="Content Placeholder 2"/>
          <p:cNvSpPr>
            <a:spLocks noGrp="1"/>
          </p:cNvSpPr>
          <p:nvPr>
            <p:ph idx="1"/>
          </p:nvPr>
        </p:nvSpPr>
        <p:spPr>
          <a:xfrm>
            <a:off x="0" y="914400"/>
            <a:ext cx="8686800" cy="5211763"/>
          </a:xfrm>
        </p:spPr>
        <p:txBody>
          <a:bodyPr>
            <a:normAutofit/>
          </a:bodyPr>
          <a:lstStyle/>
          <a:p>
            <a:r>
              <a:rPr lang="en-US" sz="2800" dirty="0" smtClean="0"/>
              <a:t>JVM uses heap which is a memory area for the dynamic memory allocation.</a:t>
            </a:r>
          </a:p>
          <a:p>
            <a:r>
              <a:rPr lang="en-US" sz="2800" dirty="0" smtClean="0"/>
              <a:t>The heap is divided in three different segment</a:t>
            </a:r>
          </a:p>
          <a:p>
            <a:pPr lvl="1"/>
            <a:r>
              <a:rPr lang="en-US" sz="2400" dirty="0" smtClean="0"/>
              <a:t>Young Generation – it stores the objects which are short lived and garbage collect immediately</a:t>
            </a:r>
          </a:p>
          <a:p>
            <a:pPr lvl="1"/>
            <a:r>
              <a:rPr lang="en-US" sz="2400" dirty="0" smtClean="0"/>
              <a:t>Old Generation or Tenured Generation – it stores object that persist longer.</a:t>
            </a:r>
          </a:p>
          <a:p>
            <a:pPr lvl="1"/>
            <a:r>
              <a:rPr lang="en-US" sz="2400" dirty="0" smtClean="0"/>
              <a:t>Permanent Generation – store class definition and data associated with it.</a:t>
            </a:r>
            <a:endParaRPr lang="en-US" sz="2400" dirty="0"/>
          </a:p>
        </p:txBody>
      </p:sp>
    </p:spTree>
    <p:extLst>
      <p:ext uri="{BB962C8B-B14F-4D97-AF65-F5344CB8AC3E}">
        <p14:creationId xmlns:p14="http://schemas.microsoft.com/office/powerpoint/2010/main" val="191134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 y="0"/>
            <a:ext cx="9149080" cy="838200"/>
          </a:xfrm>
          <a:solidFill>
            <a:schemeClr val="accent4">
              <a:lumMod val="20000"/>
              <a:lumOff val="80000"/>
            </a:schemeClr>
          </a:solidFill>
        </p:spPr>
        <p:txBody>
          <a:bodyPr/>
          <a:lstStyle/>
          <a:p>
            <a:r>
              <a:rPr lang="en-US" dirty="0" smtClean="0">
                <a:solidFill>
                  <a:schemeClr val="accent3">
                    <a:lumMod val="50000"/>
                  </a:schemeClr>
                </a:solidFill>
              </a:rPr>
              <a:t>Java tools</a:t>
            </a:r>
            <a:endParaRPr lang="en-US" dirty="0">
              <a:solidFill>
                <a:schemeClr val="accent3">
                  <a:lumMod val="50000"/>
                </a:schemeClr>
              </a:solidFill>
            </a:endParaRPr>
          </a:p>
        </p:txBody>
      </p:sp>
      <p:sp>
        <p:nvSpPr>
          <p:cNvPr id="3" name="Content Placeholder 2"/>
          <p:cNvSpPr>
            <a:spLocks noGrp="1"/>
          </p:cNvSpPr>
          <p:nvPr>
            <p:ph idx="1"/>
          </p:nvPr>
        </p:nvSpPr>
        <p:spPr>
          <a:xfrm>
            <a:off x="0" y="838200"/>
            <a:ext cx="9144000" cy="5943600"/>
          </a:xfrm>
        </p:spPr>
        <p:txBody>
          <a:bodyPr>
            <a:normAutofit/>
          </a:bodyPr>
          <a:lstStyle/>
          <a:p>
            <a:r>
              <a:rPr lang="en-US" sz="2400" b="1" dirty="0" smtClean="0"/>
              <a:t>JDK(Java development kit)</a:t>
            </a:r>
            <a:r>
              <a:rPr lang="en-US" sz="2400" dirty="0" smtClean="0"/>
              <a:t> – it is a development kit </a:t>
            </a:r>
            <a:r>
              <a:rPr lang="en-US" sz="2400" dirty="0"/>
              <a:t>used by java developer to develop java-based application</a:t>
            </a:r>
            <a:r>
              <a:rPr lang="en-US" sz="2400" dirty="0" smtClean="0"/>
              <a:t>. It include java compiler, java interpreter, developer tools, Java API libraries, documentation.</a:t>
            </a:r>
          </a:p>
          <a:p>
            <a:r>
              <a:rPr lang="en-US" sz="2400" b="1" dirty="0" smtClean="0"/>
              <a:t>JRE(Java Runtime environment) – </a:t>
            </a:r>
            <a:r>
              <a:rPr lang="en-US" sz="2400" dirty="0" smtClean="0"/>
              <a:t>it is a minimum setup that is require to run the java application that includes a java interpreter, java API libraries, java browser plug-in.</a:t>
            </a:r>
            <a:endParaRPr lang="en-US" sz="2400" dirty="0"/>
          </a:p>
        </p:txBody>
      </p:sp>
    </p:spTree>
    <p:extLst>
      <p:ext uri="{BB962C8B-B14F-4D97-AF65-F5344CB8AC3E}">
        <p14:creationId xmlns:p14="http://schemas.microsoft.com/office/powerpoint/2010/main" val="1116946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2"/>
          <p:cNvSpPr>
            <a:spLocks noGrp="1"/>
          </p:cNvSpPr>
          <p:nvPr>
            <p:ph type="sldNum" sz="quarter" idx="10"/>
          </p:nvPr>
        </p:nvSpPr>
        <p:spPr/>
        <p:txBody>
          <a:bodyPr/>
          <a:lstStyle/>
          <a:p>
            <a:r>
              <a:rPr lang="en-US"/>
              <a:t>Lesson 2A/Slide </a:t>
            </a:r>
            <a:fld id="{8486E46D-06DB-4EBB-9F0B-483812FD9697}" type="slidenum">
              <a:rPr lang="en-US"/>
              <a:pPr/>
              <a:t>24</a:t>
            </a:fld>
            <a:r>
              <a:rPr lang="en-US"/>
              <a:t> of 34</a:t>
            </a:r>
          </a:p>
        </p:txBody>
      </p:sp>
      <p:sp>
        <p:nvSpPr>
          <p:cNvPr id="41" name="Footer Placeholder 3"/>
          <p:cNvSpPr>
            <a:spLocks noGrp="1"/>
          </p:cNvSpPr>
          <p:nvPr>
            <p:ph type="ftr" sz="quarter" idx="11"/>
          </p:nvPr>
        </p:nvSpPr>
        <p:spPr/>
        <p:txBody>
          <a:bodyPr/>
          <a:lstStyle/>
          <a:p>
            <a:r>
              <a:rPr lang="en-US"/>
              <a:t>Java Fundamentals</a:t>
            </a:r>
          </a:p>
          <a:p>
            <a:endParaRPr lang="en-US"/>
          </a:p>
        </p:txBody>
      </p:sp>
      <p:sp>
        <p:nvSpPr>
          <p:cNvPr id="473090" name="Rectangle 2"/>
          <p:cNvSpPr>
            <a:spLocks noChangeArrowheads="1"/>
          </p:cNvSpPr>
          <p:nvPr/>
        </p:nvSpPr>
        <p:spPr bwMode="auto">
          <a:xfrm>
            <a:off x="304800" y="990600"/>
            <a:ext cx="84582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500" dirty="0">
              <a:solidFill>
                <a:srgbClr val="006666"/>
              </a:solidFill>
              <a:latin typeface="Verdana" pitchFamily="34" charset="0"/>
              <a:cs typeface="Times New Roman" pitchFamily="18" charset="0"/>
            </a:endParaRPr>
          </a:p>
        </p:txBody>
      </p:sp>
      <p:graphicFrame>
        <p:nvGraphicFramePr>
          <p:cNvPr id="473229" name="Group 141"/>
          <p:cNvGraphicFramePr>
            <a:graphicFrameLocks noGrp="1"/>
          </p:cNvGraphicFramePr>
          <p:nvPr>
            <p:extLst>
              <p:ext uri="{D42A27DB-BD31-4B8C-83A1-F6EECF244321}">
                <p14:modId xmlns:p14="http://schemas.microsoft.com/office/powerpoint/2010/main" val="904838577"/>
              </p:ext>
            </p:extLst>
          </p:nvPr>
        </p:nvGraphicFramePr>
        <p:xfrm>
          <a:off x="228600" y="914397"/>
          <a:ext cx="8686800" cy="5562603"/>
        </p:xfrm>
        <a:graphic>
          <a:graphicData uri="http://schemas.openxmlformats.org/drawingml/2006/table">
            <a:tbl>
              <a:tblPr/>
              <a:tblGrid>
                <a:gridCol w="1447800"/>
                <a:gridCol w="1447800"/>
                <a:gridCol w="1447800"/>
                <a:gridCol w="1676400"/>
                <a:gridCol w="1219200"/>
                <a:gridCol w="1447800"/>
              </a:tblGrid>
              <a:tr h="6641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abstract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Verdana" pitchFamily="34" charset="0"/>
                          <a:cs typeface="Times New Roman" pitchFamily="18" charset="0"/>
                        </a:rPr>
                        <a:t>boolean</a:t>
                      </a:r>
                      <a:endParaRPr kumimoji="0" lang="en-US" sz="18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break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byte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case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catch</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740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char</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class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Verdana" pitchFamily="34" charset="0"/>
                          <a:cs typeface="Times New Roman" pitchFamily="18" charset="0"/>
                        </a:rPr>
                        <a:t>int</a:t>
                      </a:r>
                      <a:endParaRPr kumimoji="0" lang="en-US" sz="18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long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native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740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Verdana" pitchFamily="34" charset="0"/>
                          <a:cs typeface="Times New Roman" pitchFamily="18" charset="0"/>
                        </a:rPr>
                        <a:t>const</a:t>
                      </a:r>
                      <a:endParaRPr kumimoji="0" lang="en-US" sz="18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cs typeface="Times New Roman" pitchFamily="18" charset="0"/>
                        </a:rPr>
                        <a:t>Continue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new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private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protected </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72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Default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Do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public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return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short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static</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740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Double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Else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Verdana" pitchFamily="34" charset="0"/>
                          <a:cs typeface="Times New Roman" pitchFamily="18" charset="0"/>
                        </a:rPr>
                        <a:t>strictfp</a:t>
                      </a:r>
                      <a:r>
                        <a:rPr kumimoji="0" lang="en-US" sz="1800" b="1" i="0" u="none" strike="noStrike" cap="none" normalizeH="0" baseline="0" dirty="0" smtClean="0">
                          <a:ln>
                            <a:noFill/>
                          </a:ln>
                          <a:solidFill>
                            <a:schemeClr val="tx1"/>
                          </a:solidFill>
                          <a:effectLst/>
                          <a:latin typeface="Verdana" pitchFamily="34" charset="0"/>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super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switch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synchronized </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740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Extends</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Final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this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throw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throws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cs typeface="Times New Roman" pitchFamily="18" charset="0"/>
                        </a:rPr>
                        <a:t>transient</a:t>
                      </a: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 </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419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Finally</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Float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try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volatile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while </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740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For</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Verdana" pitchFamily="34" charset="0"/>
                          <a:cs typeface="Times New Roman" pitchFamily="18" charset="0"/>
                        </a:rPr>
                        <a:t>Goto</a:t>
                      </a:r>
                      <a:endParaRPr kumimoji="0" lang="en-US" sz="1800" b="1"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If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Implement</a:t>
                      </a:r>
                      <a:r>
                        <a:rPr kumimoji="0" lang="en-US" sz="1800" b="1" i="0" u="none" strike="noStrike" cap="none" normalizeH="0" baseline="0" dirty="0" smtClean="0">
                          <a:ln>
                            <a:noFill/>
                          </a:ln>
                          <a:solidFill>
                            <a:schemeClr val="tx1"/>
                          </a:solidFill>
                          <a:effectLst/>
                          <a:latin typeface="Verdana" pitchFamily="34" charset="0"/>
                          <a:cs typeface="Times New Roman" pitchFamily="18" charset="0"/>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Import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Verdana" pitchFamily="34" charset="0"/>
                          <a:cs typeface="Times New Roman" pitchFamily="18" charset="0"/>
                        </a:rPr>
                        <a:t>instanceof</a:t>
                      </a:r>
                      <a:endParaRPr kumimoji="0" lang="en-US" sz="1800" b="1"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Java Keywords</a:t>
            </a:r>
            <a:endParaRPr lang="en-US" dirty="0">
              <a:solidFill>
                <a:schemeClr val="accent3">
                  <a:lumMod val="50000"/>
                </a:schemeClr>
              </a:solidFill>
            </a:endParaRPr>
          </a:p>
        </p:txBody>
      </p:sp>
    </p:spTree>
    <p:extLst>
      <p:ext uri="{BB962C8B-B14F-4D97-AF65-F5344CB8AC3E}">
        <p14:creationId xmlns:p14="http://schemas.microsoft.com/office/powerpoint/2010/main" val="532073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Data Types in Java</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sz="2800" dirty="0" smtClean="0"/>
              <a:t>Java is a Strongly typed language</a:t>
            </a:r>
          </a:p>
          <a:p>
            <a:pPr lvl="1"/>
            <a:r>
              <a:rPr lang="en-US" sz="2400" dirty="0" smtClean="0"/>
              <a:t>Unlike C, at runtime type checking is </a:t>
            </a:r>
            <a:r>
              <a:rPr lang="en-US" sz="2400" dirty="0" err="1" smtClean="0"/>
              <a:t>stricktly</a:t>
            </a:r>
            <a:r>
              <a:rPr lang="en-US" sz="2400" dirty="0" smtClean="0"/>
              <a:t> enforced</a:t>
            </a:r>
          </a:p>
          <a:p>
            <a:pPr lvl="1"/>
            <a:r>
              <a:rPr lang="en-US" sz="2400" dirty="0" smtClean="0"/>
              <a:t>Impossible to typecast incompatible types</a:t>
            </a:r>
          </a:p>
          <a:p>
            <a:r>
              <a:rPr lang="en-US" sz="2800" dirty="0" smtClean="0"/>
              <a:t>Two types of Variables : Primitive &amp; Non-primitive </a:t>
            </a:r>
            <a:r>
              <a:rPr lang="en-US" sz="2800" dirty="0" err="1" smtClean="0"/>
              <a:t>i.e</a:t>
            </a:r>
            <a:r>
              <a:rPr lang="en-US" sz="2800" dirty="0" smtClean="0"/>
              <a:t> reference type / abstract type</a:t>
            </a:r>
          </a:p>
          <a:p>
            <a:endParaRPr lang="en-US" dirty="0" smtClean="0"/>
          </a:p>
        </p:txBody>
      </p:sp>
      <p:grpSp>
        <p:nvGrpSpPr>
          <p:cNvPr id="4" name="Group 29"/>
          <p:cNvGrpSpPr>
            <a:grpSpLocks/>
          </p:cNvGrpSpPr>
          <p:nvPr/>
        </p:nvGrpSpPr>
        <p:grpSpPr bwMode="auto">
          <a:xfrm>
            <a:off x="0" y="3179762"/>
            <a:ext cx="9144000" cy="3394075"/>
            <a:chOff x="0" y="384"/>
            <a:chExt cx="5760" cy="2138"/>
          </a:xfrm>
        </p:grpSpPr>
        <p:sp>
          <p:nvSpPr>
            <p:cNvPr id="5" name="Text Box 5"/>
            <p:cNvSpPr txBox="1">
              <a:spLocks noChangeArrowheads="1"/>
            </p:cNvSpPr>
            <p:nvPr/>
          </p:nvSpPr>
          <p:spPr bwMode="auto">
            <a:xfrm>
              <a:off x="2064" y="384"/>
              <a:ext cx="163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dirty="0"/>
                <a:t>Data Types in Java</a:t>
              </a:r>
            </a:p>
          </p:txBody>
        </p:sp>
        <p:sp>
          <p:nvSpPr>
            <p:cNvPr id="6" name="Text Box 6"/>
            <p:cNvSpPr txBox="1">
              <a:spLocks noChangeArrowheads="1"/>
            </p:cNvSpPr>
            <p:nvPr/>
          </p:nvSpPr>
          <p:spPr bwMode="auto">
            <a:xfrm>
              <a:off x="480" y="864"/>
              <a:ext cx="1344"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Primitive (Intrinsic)</a:t>
              </a:r>
            </a:p>
          </p:txBody>
        </p:sp>
        <p:sp>
          <p:nvSpPr>
            <p:cNvPr id="7" name="Text Box 7"/>
            <p:cNvSpPr txBox="1">
              <a:spLocks noChangeArrowheads="1"/>
            </p:cNvSpPr>
            <p:nvPr/>
          </p:nvSpPr>
          <p:spPr bwMode="auto">
            <a:xfrm>
              <a:off x="3888" y="864"/>
              <a:ext cx="168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Non-Primitive ( Derived)</a:t>
              </a:r>
            </a:p>
          </p:txBody>
        </p:sp>
        <p:sp>
          <p:nvSpPr>
            <p:cNvPr id="8" name="Text Box 8"/>
            <p:cNvSpPr txBox="1">
              <a:spLocks noChangeArrowheads="1"/>
            </p:cNvSpPr>
            <p:nvPr/>
          </p:nvSpPr>
          <p:spPr bwMode="auto">
            <a:xfrm>
              <a:off x="0" y="1488"/>
              <a:ext cx="76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Numeric</a:t>
              </a:r>
            </a:p>
          </p:txBody>
        </p:sp>
        <p:sp>
          <p:nvSpPr>
            <p:cNvPr id="9" name="Text Box 9"/>
            <p:cNvSpPr txBox="1">
              <a:spLocks noChangeArrowheads="1"/>
            </p:cNvSpPr>
            <p:nvPr/>
          </p:nvSpPr>
          <p:spPr bwMode="auto">
            <a:xfrm>
              <a:off x="1392" y="1488"/>
              <a:ext cx="115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Non-Numeric</a:t>
              </a:r>
            </a:p>
          </p:txBody>
        </p:sp>
        <p:sp>
          <p:nvSpPr>
            <p:cNvPr id="10" name="Text Box 10"/>
            <p:cNvSpPr txBox="1">
              <a:spLocks noChangeArrowheads="1"/>
            </p:cNvSpPr>
            <p:nvPr/>
          </p:nvSpPr>
          <p:spPr bwMode="auto">
            <a:xfrm>
              <a:off x="3600" y="1488"/>
              <a:ext cx="67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Classes</a:t>
              </a:r>
            </a:p>
          </p:txBody>
        </p:sp>
        <p:sp>
          <p:nvSpPr>
            <p:cNvPr id="11" name="Text Box 11"/>
            <p:cNvSpPr txBox="1">
              <a:spLocks noChangeArrowheads="1"/>
            </p:cNvSpPr>
            <p:nvPr/>
          </p:nvSpPr>
          <p:spPr bwMode="auto">
            <a:xfrm>
              <a:off x="5088" y="1488"/>
              <a:ext cx="67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Arrays</a:t>
              </a:r>
            </a:p>
          </p:txBody>
        </p:sp>
        <p:sp>
          <p:nvSpPr>
            <p:cNvPr id="12" name="Text Box 12"/>
            <p:cNvSpPr txBox="1">
              <a:spLocks noChangeArrowheads="1"/>
            </p:cNvSpPr>
            <p:nvPr/>
          </p:nvSpPr>
          <p:spPr bwMode="auto">
            <a:xfrm>
              <a:off x="0" y="2160"/>
              <a:ext cx="57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Integer</a:t>
              </a:r>
            </a:p>
          </p:txBody>
        </p:sp>
        <p:sp>
          <p:nvSpPr>
            <p:cNvPr id="13" name="Text Box 13"/>
            <p:cNvSpPr txBox="1">
              <a:spLocks noChangeArrowheads="1"/>
            </p:cNvSpPr>
            <p:nvPr/>
          </p:nvSpPr>
          <p:spPr bwMode="auto">
            <a:xfrm>
              <a:off x="816" y="2112"/>
              <a:ext cx="768"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Floating Point</a:t>
              </a:r>
            </a:p>
          </p:txBody>
        </p:sp>
        <p:sp>
          <p:nvSpPr>
            <p:cNvPr id="14" name="Text Box 14"/>
            <p:cNvSpPr txBox="1">
              <a:spLocks noChangeArrowheads="1"/>
            </p:cNvSpPr>
            <p:nvPr/>
          </p:nvSpPr>
          <p:spPr bwMode="auto">
            <a:xfrm>
              <a:off x="1680" y="2160"/>
              <a:ext cx="81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Character</a:t>
              </a:r>
            </a:p>
          </p:txBody>
        </p:sp>
        <p:sp>
          <p:nvSpPr>
            <p:cNvPr id="15" name="Text Box 15"/>
            <p:cNvSpPr txBox="1">
              <a:spLocks noChangeArrowheads="1"/>
            </p:cNvSpPr>
            <p:nvPr/>
          </p:nvSpPr>
          <p:spPr bwMode="auto">
            <a:xfrm>
              <a:off x="2640" y="2160"/>
              <a:ext cx="76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Boolean</a:t>
              </a:r>
            </a:p>
          </p:txBody>
        </p:sp>
        <p:sp>
          <p:nvSpPr>
            <p:cNvPr id="16" name="Text Box 16"/>
            <p:cNvSpPr txBox="1">
              <a:spLocks noChangeArrowheads="1"/>
            </p:cNvSpPr>
            <p:nvPr/>
          </p:nvSpPr>
          <p:spPr bwMode="auto">
            <a:xfrm>
              <a:off x="4368" y="2064"/>
              <a:ext cx="76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dirty="0"/>
                <a:t>Interface</a:t>
              </a:r>
            </a:p>
          </p:txBody>
        </p:sp>
        <p:sp>
          <p:nvSpPr>
            <p:cNvPr id="17" name="Line 17"/>
            <p:cNvSpPr>
              <a:spLocks noChangeShapeType="1"/>
            </p:cNvSpPr>
            <p:nvPr/>
          </p:nvSpPr>
          <p:spPr bwMode="auto">
            <a:xfrm flipH="1">
              <a:off x="1200" y="624"/>
              <a:ext cx="163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8"/>
            <p:cNvSpPr>
              <a:spLocks noChangeShapeType="1"/>
            </p:cNvSpPr>
            <p:nvPr/>
          </p:nvSpPr>
          <p:spPr bwMode="auto">
            <a:xfrm>
              <a:off x="2784" y="624"/>
              <a:ext cx="192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9"/>
            <p:cNvSpPr>
              <a:spLocks noChangeShapeType="1"/>
            </p:cNvSpPr>
            <p:nvPr/>
          </p:nvSpPr>
          <p:spPr bwMode="auto">
            <a:xfrm flipH="1">
              <a:off x="384" y="1104"/>
              <a:ext cx="72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20"/>
            <p:cNvSpPr>
              <a:spLocks noChangeShapeType="1"/>
            </p:cNvSpPr>
            <p:nvPr/>
          </p:nvSpPr>
          <p:spPr bwMode="auto">
            <a:xfrm>
              <a:off x="1104" y="1104"/>
              <a:ext cx="81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21"/>
            <p:cNvSpPr>
              <a:spLocks noChangeShapeType="1"/>
            </p:cNvSpPr>
            <p:nvPr/>
          </p:nvSpPr>
          <p:spPr bwMode="auto">
            <a:xfrm flipH="1">
              <a:off x="144" y="1728"/>
              <a:ext cx="192"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22"/>
            <p:cNvSpPr>
              <a:spLocks noChangeShapeType="1"/>
            </p:cNvSpPr>
            <p:nvPr/>
          </p:nvSpPr>
          <p:spPr bwMode="auto">
            <a:xfrm>
              <a:off x="336" y="1728"/>
              <a:ext cx="76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23"/>
            <p:cNvSpPr>
              <a:spLocks noChangeShapeType="1"/>
            </p:cNvSpPr>
            <p:nvPr/>
          </p:nvSpPr>
          <p:spPr bwMode="auto">
            <a:xfrm>
              <a:off x="1968" y="1728"/>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24"/>
            <p:cNvSpPr>
              <a:spLocks noChangeShapeType="1"/>
            </p:cNvSpPr>
            <p:nvPr/>
          </p:nvSpPr>
          <p:spPr bwMode="auto">
            <a:xfrm>
              <a:off x="1968" y="1728"/>
              <a:ext cx="100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25"/>
            <p:cNvSpPr>
              <a:spLocks noChangeShapeType="1"/>
            </p:cNvSpPr>
            <p:nvPr/>
          </p:nvSpPr>
          <p:spPr bwMode="auto">
            <a:xfrm flipH="1">
              <a:off x="3888" y="1104"/>
              <a:ext cx="72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26"/>
            <p:cNvSpPr>
              <a:spLocks noChangeShapeType="1"/>
            </p:cNvSpPr>
            <p:nvPr/>
          </p:nvSpPr>
          <p:spPr bwMode="auto">
            <a:xfrm>
              <a:off x="4608" y="1104"/>
              <a:ext cx="76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8"/>
            <p:cNvSpPr>
              <a:spLocks noChangeShapeType="1"/>
            </p:cNvSpPr>
            <p:nvPr/>
          </p:nvSpPr>
          <p:spPr bwMode="auto">
            <a:xfrm>
              <a:off x="4608" y="1104"/>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416263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442823" y="801505"/>
            <a:ext cx="41148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1" hangingPunct="1"/>
            <a:r>
              <a:rPr lang="en-US" sz="2000" b="1" dirty="0">
                <a:solidFill>
                  <a:srgbClr val="000000"/>
                </a:solidFill>
                <a:latin typeface="Times New Roman" pitchFamily="18" charset="0"/>
                <a:cs typeface="Times New Roman" pitchFamily="18" charset="0"/>
              </a:rPr>
              <a:t>The Java integer primitive types.</a:t>
            </a:r>
            <a:endParaRPr lang="en-US" sz="2000" dirty="0">
              <a:latin typeface="Times New Roman" pitchFamily="18" charset="0"/>
            </a:endParaRPr>
          </a:p>
          <a:p>
            <a:endParaRPr lang="en-US" dirty="0"/>
          </a:p>
        </p:txBody>
      </p:sp>
      <p:graphicFrame>
        <p:nvGraphicFramePr>
          <p:cNvPr id="158855" name="Group 135"/>
          <p:cNvGraphicFramePr>
            <a:graphicFrameLocks noGrp="1"/>
          </p:cNvGraphicFramePr>
          <p:nvPr>
            <p:extLst>
              <p:ext uri="{D42A27DB-BD31-4B8C-83A1-F6EECF244321}">
                <p14:modId xmlns:p14="http://schemas.microsoft.com/office/powerpoint/2010/main" val="3975652317"/>
              </p:ext>
            </p:extLst>
          </p:nvPr>
        </p:nvGraphicFramePr>
        <p:xfrm>
          <a:off x="-1" y="1295400"/>
          <a:ext cx="9129624" cy="2286000"/>
        </p:xfrm>
        <a:graphic>
          <a:graphicData uri="http://schemas.openxmlformats.org/drawingml/2006/table">
            <a:tbl>
              <a:tblPr/>
              <a:tblGrid>
                <a:gridCol w="1007117"/>
                <a:gridCol w="1050905"/>
                <a:gridCol w="3123579"/>
                <a:gridCol w="3048000"/>
                <a:gridCol w="900023"/>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000000"/>
                          </a:solidFill>
                          <a:effectLst/>
                          <a:latin typeface="Times New Roman" pitchFamily="18" charset="0"/>
                          <a:cs typeface="Times New Roman" pitchFamily="18" charset="0"/>
                        </a:rPr>
                        <a:t>Type</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rgbClr val="000000"/>
                          </a:solidFill>
                          <a:effectLst/>
                          <a:latin typeface="Times New Roman" pitchFamily="18" charset="0"/>
                          <a:cs typeface="Times New Roman" pitchFamily="18" charset="0"/>
                        </a:rPr>
                        <a:t>Bit Size</a:t>
                      </a: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000000"/>
                          </a:solidFill>
                          <a:effectLst/>
                          <a:latin typeface="Times New Roman" pitchFamily="18" charset="0"/>
                          <a:cs typeface="Times New Roman" pitchFamily="18" charset="0"/>
                        </a:rPr>
                        <a:t>Minimum Value</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000000"/>
                          </a:solidFill>
                          <a:effectLst/>
                          <a:latin typeface="Times New Roman" pitchFamily="18" charset="0"/>
                          <a:cs typeface="Times New Roman" pitchFamily="18" charset="0"/>
                        </a:rPr>
                        <a:t>Maximum Value</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Defaul</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byte</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8</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-128</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127</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short</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16</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-32,768</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32,767 </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int</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32</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-2,147,483,648( -2</a:t>
                      </a:r>
                      <a:r>
                        <a:rPr kumimoji="0" lang="en-US" sz="2000" b="0" i="0" u="none" strike="noStrike" cap="none" normalizeH="0" baseline="-25000" dirty="0" smtClean="0">
                          <a:ln>
                            <a:noFill/>
                          </a:ln>
                          <a:solidFill>
                            <a:srgbClr val="000000"/>
                          </a:solidFill>
                          <a:effectLst/>
                          <a:latin typeface="Times New Roman" pitchFamily="18" charset="0"/>
                          <a:cs typeface="Times New Roman" pitchFamily="18" charset="0"/>
                        </a:rPr>
                        <a:t>31</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2,147,483,647 (</a:t>
                      </a:r>
                      <a:r>
                        <a:rPr lang="en-US" sz="2000" dirty="0" smtClean="0"/>
                        <a:t>2</a:t>
                      </a:r>
                      <a:r>
                        <a:rPr lang="en-US" sz="2000" baseline="30000" dirty="0" smtClean="0"/>
                        <a:t>32</a:t>
                      </a:r>
                      <a:r>
                        <a:rPr lang="en-US" sz="2000" dirty="0" smtClean="0"/>
                        <a:t>-1</a:t>
                      </a: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long</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64</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-9,223,372,036,854,775,808</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9,223,372,036,854,775,807</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59" name="Rectangle 133"/>
          <p:cNvSpPr>
            <a:spLocks noChangeArrowheads="1"/>
          </p:cNvSpPr>
          <p:nvPr/>
        </p:nvSpPr>
        <p:spPr bwMode="auto">
          <a:xfrm>
            <a:off x="0" y="438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p>
        </p:txBody>
      </p:sp>
      <p:sp>
        <p:nvSpPr>
          <p:cNvPr id="26660" name="Rectangle 136"/>
          <p:cNvSpPr>
            <a:spLocks noChangeArrowheads="1"/>
          </p:cNvSpPr>
          <p:nvPr/>
        </p:nvSpPr>
        <p:spPr bwMode="auto">
          <a:xfrm>
            <a:off x="0" y="5837238"/>
            <a:ext cx="914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aphicFrame>
        <p:nvGraphicFramePr>
          <p:cNvPr id="7" name="Group 48"/>
          <p:cNvGraphicFramePr>
            <a:graphicFrameLocks noGrp="1"/>
          </p:cNvGraphicFramePr>
          <p:nvPr>
            <p:extLst>
              <p:ext uri="{D42A27DB-BD31-4B8C-83A1-F6EECF244321}">
                <p14:modId xmlns:p14="http://schemas.microsoft.com/office/powerpoint/2010/main" val="4135614550"/>
              </p:ext>
            </p:extLst>
          </p:nvPr>
        </p:nvGraphicFramePr>
        <p:xfrm>
          <a:off x="381000" y="3992565"/>
          <a:ext cx="8382000" cy="2560635"/>
        </p:xfrm>
        <a:graphic>
          <a:graphicData uri="http://schemas.openxmlformats.org/drawingml/2006/table">
            <a:tbl>
              <a:tblPr/>
              <a:tblGrid>
                <a:gridCol w="1903413"/>
                <a:gridCol w="1731962"/>
                <a:gridCol w="1735138"/>
                <a:gridCol w="3011487"/>
              </a:tblGrid>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Times New Roman" pitchFamily="18" charset="0"/>
                          <a:cs typeface="Times New Roman" pitchFamily="18" charset="0"/>
                        </a:rPr>
                        <a:t>Integer</a:t>
                      </a:r>
                      <a:endParaRPr kumimoji="0" lang="en-US" sz="1800" b="0" i="0" u="none" strike="noStrike" cap="none" normalizeH="0" baseline="0" dirty="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Times New Roman" pitchFamily="18" charset="0"/>
                          <a:cs typeface="Times New Roman" pitchFamily="18" charset="0"/>
                        </a:rPr>
                        <a:t>Long</a:t>
                      </a:r>
                      <a:endParaRPr kumimoji="0" lang="en-US" sz="18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Times New Roman" pitchFamily="18" charset="0"/>
                          <a:cs typeface="Times New Roman" pitchFamily="18" charset="0"/>
                        </a:rPr>
                        <a:t>Octal</a:t>
                      </a:r>
                      <a:endParaRPr kumimoji="0" lang="en-US" sz="18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Times New Roman" pitchFamily="18" charset="0"/>
                          <a:cs typeface="Times New Roman" pitchFamily="18" charset="0"/>
                        </a:rPr>
                        <a:t>Hexadecimal</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0L </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0x0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1L </a:t>
                      </a:r>
                      <a:endParaRPr kumimoji="0" lang="en-US" sz="18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0x1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10L</a:t>
                      </a:r>
                      <a:endParaRPr kumimoji="0" lang="en-US" sz="18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012 </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0xA</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15</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15L</a:t>
                      </a:r>
                      <a:endParaRPr kumimoji="0" lang="en-US" sz="18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017 </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0XF</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16</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16L</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020 </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0x10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100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100L</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0144 </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0x64</a:t>
                      </a:r>
                      <a:endParaRPr kumimoji="0" lang="en-US" sz="18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Title 1"/>
          <p:cNvSpPr txBox="1">
            <a:spLocks/>
          </p:cNvSpPr>
          <p:nvPr/>
        </p:nvSpPr>
        <p:spPr>
          <a:xfrm>
            <a:off x="-14377" y="0"/>
            <a:ext cx="9144000" cy="609600"/>
          </a:xfrm>
          <a:prstGeom prst="rect">
            <a:avLst/>
          </a:prstGeom>
          <a:solidFill>
            <a:schemeClr val="accent4">
              <a:lumMod val="20000"/>
              <a:lumOff val="80000"/>
            </a:schemeClr>
          </a:solidFill>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3">
                    <a:lumMod val="50000"/>
                  </a:schemeClr>
                </a:solidFill>
              </a:rPr>
              <a:t>Primitive Data type </a:t>
            </a:r>
            <a:endParaRPr lang="en-US" dirty="0">
              <a:solidFill>
                <a:schemeClr val="accent3">
                  <a:lumMod val="50000"/>
                </a:schemeClr>
              </a:solidFill>
            </a:endParaRPr>
          </a:p>
        </p:txBody>
      </p:sp>
    </p:spTree>
    <p:extLst>
      <p:ext uri="{BB962C8B-B14F-4D97-AF65-F5344CB8AC3E}">
        <p14:creationId xmlns:p14="http://schemas.microsoft.com/office/powerpoint/2010/main" val="2878633882"/>
      </p:ext>
    </p:extLst>
  </p:cSld>
  <p:clrMapOvr>
    <a:masterClrMapping/>
  </p:clrMapOvr>
  <p:transition advTm="32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Primitive Data type (cont.)</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pPr marL="285750" indent="-285750"/>
            <a:r>
              <a:rPr lang="en-US" sz="2400" b="1" dirty="0"/>
              <a:t>Floating-Point Types</a:t>
            </a:r>
          </a:p>
          <a:p>
            <a:pPr lvl="1">
              <a:buFont typeface="Arial" pitchFamily="34" charset="0"/>
              <a:buChar char="•"/>
            </a:pPr>
            <a:r>
              <a:rPr lang="en-US" sz="2400" dirty="0"/>
              <a:t>Float (4 bytes i.e. 32 bit)</a:t>
            </a:r>
          </a:p>
          <a:p>
            <a:pPr lvl="1">
              <a:buFont typeface="Arial" pitchFamily="34" charset="0"/>
              <a:buChar char="•"/>
            </a:pPr>
            <a:r>
              <a:rPr lang="en-US" sz="2400" dirty="0"/>
              <a:t>Double (8 bytes)</a:t>
            </a:r>
          </a:p>
          <a:p>
            <a:pPr marL="285750" indent="-285750"/>
            <a:r>
              <a:rPr lang="en-US" sz="2400" dirty="0"/>
              <a:t>To indicate that a literal is to be treated as a single precision float, append either "f" or "F". </a:t>
            </a:r>
          </a:p>
          <a:p>
            <a:pPr marL="285750" indent="-285750"/>
            <a:r>
              <a:rPr lang="en-US" sz="2400" dirty="0"/>
              <a:t>To indicate that it is to be treated as a double precision value, append either "d" or "D". </a:t>
            </a:r>
          </a:p>
          <a:p>
            <a:pPr marL="285750" indent="-285750"/>
            <a:r>
              <a:rPr lang="en-US" sz="2400" dirty="0"/>
              <a:t>Java includes predefined constants, POSITIVE_INFINITY, NEGATIVE_INFINITY, and </a:t>
            </a:r>
            <a:r>
              <a:rPr lang="en-US" sz="2400" dirty="0" err="1"/>
              <a:t>NaN</a:t>
            </a:r>
            <a:r>
              <a:rPr lang="en-US" sz="2400" dirty="0"/>
              <a:t>, to represent the infinity and not-a-number values. </a:t>
            </a:r>
            <a:endParaRPr lang="en-US" sz="2400" dirty="0" smtClean="0"/>
          </a:p>
          <a:p>
            <a:pPr marL="285750" indent="-285750"/>
            <a:r>
              <a:rPr lang="en-US" sz="2400" b="1" dirty="0" smtClean="0"/>
              <a:t>Char type : </a:t>
            </a:r>
            <a:r>
              <a:rPr lang="en-US" sz="2400" dirty="0" smtClean="0"/>
              <a:t>char (2 bytes)</a:t>
            </a:r>
          </a:p>
          <a:p>
            <a:pPr marL="685800" lvl="1"/>
            <a:r>
              <a:rPr lang="en-US" sz="2400" dirty="0" err="1" smtClean="0"/>
              <a:t>Defalt</a:t>
            </a:r>
            <a:r>
              <a:rPr lang="en-US" sz="2400" dirty="0" smtClean="0"/>
              <a:t> value is null</a:t>
            </a:r>
          </a:p>
          <a:p>
            <a:pPr marL="285750" indent="-285750"/>
            <a:r>
              <a:rPr lang="en-US" sz="2400" b="1" dirty="0" smtClean="0"/>
              <a:t>Logical type : </a:t>
            </a:r>
            <a:r>
              <a:rPr lang="en-US" sz="2400" dirty="0" err="1" smtClean="0"/>
              <a:t>boolean</a:t>
            </a:r>
            <a:r>
              <a:rPr lang="en-US" sz="2400" dirty="0" smtClean="0"/>
              <a:t> (1 byte) (true/false)</a:t>
            </a:r>
          </a:p>
          <a:p>
            <a:pPr marL="685800" lvl="1"/>
            <a:r>
              <a:rPr lang="en-US" sz="2400" dirty="0" smtClean="0"/>
              <a:t>Default value is </a:t>
            </a:r>
            <a:r>
              <a:rPr lang="en-US" sz="2400" b="1" dirty="0" smtClean="0"/>
              <a:t>false</a:t>
            </a:r>
            <a:endParaRPr lang="en-US" sz="2400" b="1" dirty="0"/>
          </a:p>
          <a:p>
            <a:pPr marL="285750" indent="-285750"/>
            <a:endParaRPr lang="en-US" sz="2400" dirty="0">
              <a:latin typeface="Times New Roman" pitchFamily="18" charset="0"/>
            </a:endParaRPr>
          </a:p>
          <a:p>
            <a:pPr lvl="1">
              <a:buFont typeface="Arial" pitchFamily="34" charset="0"/>
              <a:buChar char="•"/>
            </a:pPr>
            <a:endParaRPr lang="en-US" sz="2400" dirty="0"/>
          </a:p>
          <a:p>
            <a:pPr marL="0" indent="0">
              <a:buNone/>
            </a:pPr>
            <a:endParaRPr lang="en-US" dirty="0"/>
          </a:p>
        </p:txBody>
      </p:sp>
    </p:spTree>
    <p:extLst>
      <p:ext uri="{BB962C8B-B14F-4D97-AF65-F5344CB8AC3E}">
        <p14:creationId xmlns:p14="http://schemas.microsoft.com/office/powerpoint/2010/main" val="1102127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609600" y="381000"/>
            <a:ext cx="2965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US" b="1" dirty="0">
                <a:solidFill>
                  <a:srgbClr val="000000"/>
                </a:solidFill>
                <a:latin typeface="Times New Roman" pitchFamily="18" charset="0"/>
                <a:cs typeface="Times New Roman" pitchFamily="18" charset="0"/>
              </a:rPr>
              <a:t>Table 3.8. Escape sequences.</a:t>
            </a:r>
            <a:endParaRPr lang="en-US" dirty="0">
              <a:latin typeface="Times New Roman" pitchFamily="18" charset="0"/>
            </a:endParaRPr>
          </a:p>
          <a:p>
            <a:endParaRPr lang="en-US" dirty="0"/>
          </a:p>
        </p:txBody>
      </p:sp>
      <p:graphicFrame>
        <p:nvGraphicFramePr>
          <p:cNvPr id="162821" name="Group 5"/>
          <p:cNvGraphicFramePr>
            <a:graphicFrameLocks noGrp="1"/>
          </p:cNvGraphicFramePr>
          <p:nvPr/>
        </p:nvGraphicFramePr>
        <p:xfrm>
          <a:off x="457200" y="838200"/>
          <a:ext cx="8382000" cy="3352800"/>
        </p:xfrm>
        <a:graphic>
          <a:graphicData uri="http://schemas.openxmlformats.org/drawingml/2006/table">
            <a:tbl>
              <a:tblPr/>
              <a:tblGrid>
                <a:gridCol w="3133725"/>
                <a:gridCol w="5248275"/>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000000"/>
                          </a:solidFill>
                          <a:effectLst/>
                          <a:latin typeface="Times New Roman" pitchFamily="18" charset="0"/>
                          <a:cs typeface="Times New Roman" pitchFamily="18" charset="0"/>
                        </a:rPr>
                        <a:t>Sequence</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000000"/>
                          </a:solidFill>
                          <a:effectLst/>
                          <a:latin typeface="Times New Roman" pitchFamily="18" charset="0"/>
                          <a:cs typeface="Times New Roman" pitchFamily="18" charset="0"/>
                        </a:rPr>
                        <a:t>Purpose</a:t>
                      </a: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\b</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Backspace</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\t</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Horizontal tab</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\n</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Line feed</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\f</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Form feed</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\r</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Carriage return</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 </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Double quote</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Single quote</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Backslash</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\uxxxx</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Unicode character</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734" name="Rectangle 40"/>
          <p:cNvSpPr>
            <a:spLocks noChangeArrowheads="1"/>
          </p:cNvSpPr>
          <p:nvPr/>
        </p:nvSpPr>
        <p:spPr bwMode="auto">
          <a:xfrm>
            <a:off x="0" y="4953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Tree>
    <p:extLst>
      <p:ext uri="{BB962C8B-B14F-4D97-AF65-F5344CB8AC3E}">
        <p14:creationId xmlns:p14="http://schemas.microsoft.com/office/powerpoint/2010/main" val="3013205602"/>
      </p:ext>
    </p:extLst>
  </p:cSld>
  <p:clrMapOvr>
    <a:masterClrMapping/>
  </p:clrMapOvr>
  <p:transition advTm="2656"/>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Reference Types in Java</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Objects, Arrays are accessed using reference variables in Java</a:t>
            </a:r>
          </a:p>
          <a:p>
            <a:r>
              <a:rPr lang="en-US" sz="2400" dirty="0" smtClean="0"/>
              <a:t>A reference variable is similar to a pointer (stores memory address of an object)</a:t>
            </a:r>
          </a:p>
          <a:p>
            <a:r>
              <a:rPr lang="en-US" sz="2400" dirty="0" smtClean="0"/>
              <a:t>Java does not support the explicit use of addresses like other languages</a:t>
            </a:r>
          </a:p>
          <a:p>
            <a:r>
              <a:rPr lang="en-US" sz="2400" dirty="0" smtClean="0"/>
              <a:t>Java does not allow pointer manipulation or pointer arithmetic</a:t>
            </a:r>
          </a:p>
          <a:p>
            <a:r>
              <a:rPr lang="en-US" sz="2400" dirty="0" smtClean="0"/>
              <a:t>A </a:t>
            </a:r>
            <a:r>
              <a:rPr lang="en-US" sz="2400" u="sng" dirty="0" smtClean="0"/>
              <a:t>reference type cannot be cast to primitive type</a:t>
            </a:r>
          </a:p>
          <a:p>
            <a:r>
              <a:rPr lang="en-US" sz="2400" dirty="0" smtClean="0"/>
              <a:t>A reference type can be assigned ‘null’ to show that it is not referring to any object</a:t>
            </a:r>
          </a:p>
          <a:p>
            <a:endParaRPr lang="en-US" sz="2400" dirty="0"/>
          </a:p>
        </p:txBody>
      </p:sp>
    </p:spTree>
    <p:extLst>
      <p:ext uri="{BB962C8B-B14F-4D97-AF65-F5344CB8AC3E}">
        <p14:creationId xmlns:p14="http://schemas.microsoft.com/office/powerpoint/2010/main" val="2889256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376"/>
            <a:ext cx="6324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52400" y="609600"/>
            <a:ext cx="8839200" cy="6248400"/>
          </a:xfrm>
        </p:spPr>
        <p:txBody>
          <a:bodyPr/>
          <a:lstStyle/>
          <a:p>
            <a:pPr marL="347663" indent="-347663">
              <a:buBlip>
                <a:blip r:embed="rId2"/>
              </a:buBlip>
            </a:pPr>
            <a:r>
              <a:rPr lang="en-US" sz="2000" dirty="0">
                <a:solidFill>
                  <a:schemeClr val="accent2"/>
                </a:solidFill>
                <a:ea typeface="Verdana" pitchFamily="34" charset="0"/>
                <a:cs typeface="Verdana" pitchFamily="34" charset="0"/>
              </a:rPr>
              <a:t>In the design phase, there are two approaches to software development:</a:t>
            </a:r>
          </a:p>
          <a:p>
            <a:pPr marL="747713" lvl="1">
              <a:buBlip>
                <a:blip r:embed="rId3"/>
              </a:buBlip>
            </a:pPr>
            <a:r>
              <a:rPr lang="en-US" sz="2400" dirty="0">
                <a:solidFill>
                  <a:schemeClr val="accent2"/>
                </a:solidFill>
                <a:ea typeface="Verdana" pitchFamily="34" charset="0"/>
                <a:cs typeface="Verdana" pitchFamily="34" charset="0"/>
              </a:rPr>
              <a:t>Function-oriented approach:</a:t>
            </a:r>
          </a:p>
          <a:p>
            <a:pPr lvl="2">
              <a:buBlip>
                <a:blip r:embed="rId3"/>
              </a:buBlip>
            </a:pPr>
            <a:r>
              <a:rPr lang="en-US" sz="1800" dirty="0">
                <a:solidFill>
                  <a:schemeClr val="accent2"/>
                </a:solidFill>
                <a:ea typeface="Verdana" pitchFamily="34" charset="0"/>
                <a:cs typeface="Verdana" pitchFamily="34" charset="0"/>
              </a:rPr>
              <a:t>Is module-centric and concentrates on functions of the software. </a:t>
            </a:r>
            <a:endParaRPr lang="en-US" dirty="0">
              <a:solidFill>
                <a:schemeClr val="accent2"/>
              </a:solidFill>
              <a:ea typeface="Verdana" pitchFamily="34" charset="0"/>
              <a:cs typeface="Verdana" pitchFamily="34" charset="0"/>
            </a:endParaRPr>
          </a:p>
          <a:p>
            <a:pPr marL="747713" lvl="1">
              <a:buBlip>
                <a:blip r:embed="rId3"/>
              </a:buBlip>
            </a:pPr>
            <a:r>
              <a:rPr lang="en-US" sz="2400" dirty="0">
                <a:solidFill>
                  <a:schemeClr val="accent2"/>
                </a:solidFill>
                <a:ea typeface="Verdana" pitchFamily="34" charset="0"/>
                <a:cs typeface="Verdana" pitchFamily="34" charset="0"/>
              </a:rPr>
              <a:t>Object-oriented approach:</a:t>
            </a:r>
          </a:p>
          <a:p>
            <a:pPr lvl="2">
              <a:buBlip>
                <a:blip r:embed="rId3"/>
              </a:buBlip>
            </a:pPr>
            <a:r>
              <a:rPr lang="en-US" sz="2000" dirty="0">
                <a:solidFill>
                  <a:schemeClr val="accent2"/>
                </a:solidFill>
                <a:ea typeface="Verdana" pitchFamily="34" charset="0"/>
                <a:cs typeface="Verdana" pitchFamily="34" charset="0"/>
              </a:rPr>
              <a:t>Portrays things as they exist in the real world.</a:t>
            </a:r>
          </a:p>
          <a:p>
            <a:pPr lvl="2">
              <a:buBlip>
                <a:blip r:embed="rId3"/>
              </a:buBlip>
            </a:pPr>
            <a:r>
              <a:rPr lang="en-US" sz="2000" dirty="0">
                <a:solidFill>
                  <a:schemeClr val="accent2"/>
                </a:solidFill>
                <a:ea typeface="Verdana" pitchFamily="34" charset="0"/>
                <a:cs typeface="Verdana" pitchFamily="34" charset="0"/>
              </a:rPr>
              <a:t>Introduces the concept of inheritance which allows reuse of existing code components. </a:t>
            </a:r>
          </a:p>
          <a:p>
            <a:pPr lvl="2">
              <a:buBlip>
                <a:blip r:embed="rId3"/>
              </a:buBlip>
            </a:pPr>
            <a:r>
              <a:rPr lang="en-US" sz="2000" dirty="0">
                <a:solidFill>
                  <a:schemeClr val="accent2"/>
                </a:solidFill>
                <a:ea typeface="Verdana" pitchFamily="34" charset="0"/>
                <a:cs typeface="Verdana" pitchFamily="34" charset="0"/>
              </a:rPr>
              <a:t>Supports inheritance, reusability and encapsulation of data, abstraction, and polymorphism. </a:t>
            </a:r>
          </a:p>
          <a:p>
            <a:endParaRPr lang="en-US" dirty="0">
              <a:ea typeface="Verdana" pitchFamily="34" charset="0"/>
              <a:cs typeface="Verdana" pitchFamily="34" charset="0"/>
            </a:endParaRPr>
          </a:p>
        </p:txBody>
      </p:sp>
    </p:spTree>
    <p:extLst>
      <p:ext uri="{BB962C8B-B14F-4D97-AF65-F5344CB8AC3E}">
        <p14:creationId xmlns:p14="http://schemas.microsoft.com/office/powerpoint/2010/main" val="8012907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5334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Comment entry in Java</a:t>
            </a:r>
            <a:endParaRPr lang="en-US" dirty="0">
              <a:solidFill>
                <a:schemeClr val="accent3">
                  <a:lumMod val="50000"/>
                </a:schemeClr>
              </a:solidFill>
            </a:endParaRPr>
          </a:p>
        </p:txBody>
      </p:sp>
      <p:sp>
        <p:nvSpPr>
          <p:cNvPr id="3" name="Content Placeholder 2"/>
          <p:cNvSpPr>
            <a:spLocks noGrp="1"/>
          </p:cNvSpPr>
          <p:nvPr>
            <p:ph idx="1"/>
          </p:nvPr>
        </p:nvSpPr>
        <p:spPr>
          <a:xfrm>
            <a:off x="0" y="609600"/>
            <a:ext cx="9144000" cy="6248400"/>
          </a:xfrm>
        </p:spPr>
        <p:txBody>
          <a:bodyPr>
            <a:normAutofit lnSpcReduction="10000"/>
          </a:bodyPr>
          <a:lstStyle/>
          <a:p>
            <a:pPr>
              <a:lnSpc>
                <a:spcPct val="80000"/>
              </a:lnSpc>
            </a:pPr>
            <a:r>
              <a:rPr lang="en-US" sz="2800" dirty="0"/>
              <a:t>Java supports three types of comment </a:t>
            </a:r>
            <a:r>
              <a:rPr lang="en-US" sz="2800" dirty="0" smtClean="0"/>
              <a:t>delimiters</a:t>
            </a:r>
          </a:p>
          <a:p>
            <a:pPr lvl="1">
              <a:lnSpc>
                <a:spcPct val="80000"/>
              </a:lnSpc>
            </a:pPr>
            <a:r>
              <a:rPr lang="en-US" sz="2400" dirty="0" smtClean="0"/>
              <a:t>the </a:t>
            </a:r>
            <a:r>
              <a:rPr lang="en-US" sz="2400" dirty="0"/>
              <a:t>traditional /* </a:t>
            </a:r>
            <a:r>
              <a:rPr lang="en-US" sz="2400" dirty="0" smtClean="0"/>
              <a:t> and </a:t>
            </a:r>
            <a:r>
              <a:rPr lang="en-US" sz="2400" dirty="0"/>
              <a:t>*/ of C, </a:t>
            </a:r>
            <a:endParaRPr lang="en-US" sz="2400" dirty="0" smtClean="0"/>
          </a:p>
          <a:p>
            <a:pPr lvl="1">
              <a:lnSpc>
                <a:spcPct val="80000"/>
              </a:lnSpc>
            </a:pPr>
            <a:r>
              <a:rPr lang="en-US" sz="2400" dirty="0" smtClean="0"/>
              <a:t>the </a:t>
            </a:r>
            <a:r>
              <a:rPr lang="en-US" sz="2400" dirty="0"/>
              <a:t>// of C++, and </a:t>
            </a:r>
          </a:p>
          <a:p>
            <a:pPr lvl="1">
              <a:lnSpc>
                <a:spcPct val="80000"/>
              </a:lnSpc>
            </a:pPr>
            <a:r>
              <a:rPr lang="en-US" sz="2400" dirty="0" smtClean="0"/>
              <a:t>a </a:t>
            </a:r>
            <a:r>
              <a:rPr lang="en-US" sz="2400" dirty="0"/>
              <a:t>new variant that starts with /** and </a:t>
            </a:r>
            <a:r>
              <a:rPr lang="en-US" sz="2400" dirty="0" smtClean="0"/>
              <a:t>ends </a:t>
            </a:r>
            <a:r>
              <a:rPr lang="en-US" sz="2400" dirty="0"/>
              <a:t>with </a:t>
            </a:r>
            <a:r>
              <a:rPr lang="en-US" sz="2400" dirty="0" smtClean="0"/>
              <a:t>*/ used to indicate </a:t>
            </a:r>
            <a:r>
              <a:rPr lang="en-US" sz="2400" dirty="0"/>
              <a:t>that the enclosed text </a:t>
            </a:r>
            <a:r>
              <a:rPr lang="en-US" sz="2400" dirty="0" smtClean="0"/>
              <a:t>is </a:t>
            </a:r>
            <a:r>
              <a:rPr lang="en-US" sz="2400" dirty="0"/>
              <a:t>to be treated as a comment by the compiler, but that the text is also </a:t>
            </a:r>
            <a:r>
              <a:rPr lang="en-US" sz="2400" b="1" dirty="0"/>
              <a:t>part of the automatic </a:t>
            </a:r>
            <a:r>
              <a:rPr lang="en-US" sz="2400" b="1" dirty="0" smtClean="0"/>
              <a:t>class </a:t>
            </a:r>
            <a:r>
              <a:rPr lang="en-US" sz="2400" b="1" dirty="0"/>
              <a:t>documentation</a:t>
            </a:r>
            <a:r>
              <a:rPr lang="en-US" sz="2400" dirty="0"/>
              <a:t> that can be </a:t>
            </a:r>
            <a:r>
              <a:rPr lang="en-US" sz="2400" b="1" dirty="0" smtClean="0"/>
              <a:t>generated </a:t>
            </a:r>
            <a:r>
              <a:rPr lang="en-US" sz="2400" b="1" dirty="0"/>
              <a:t>using </a:t>
            </a:r>
            <a:r>
              <a:rPr lang="en-US" sz="2400" b="1" dirty="0" err="1" smtClean="0"/>
              <a:t>JavaDoc</a:t>
            </a:r>
            <a:endParaRPr lang="en-US" sz="2400" b="1" dirty="0" smtClean="0"/>
          </a:p>
          <a:p>
            <a:pPr lvl="1">
              <a:lnSpc>
                <a:spcPct val="80000"/>
              </a:lnSpc>
            </a:pPr>
            <a:r>
              <a:rPr lang="en-US" sz="2400" b="1" dirty="0" smtClean="0"/>
              <a:t>Syntax</a:t>
            </a:r>
            <a:r>
              <a:rPr lang="en-US" sz="2400" dirty="0" smtClean="0"/>
              <a:t> : Class header</a:t>
            </a:r>
          </a:p>
          <a:p>
            <a:pPr lvl="2">
              <a:lnSpc>
                <a:spcPct val="80000"/>
              </a:lnSpc>
            </a:pPr>
            <a:r>
              <a:rPr lang="en-US" dirty="0" smtClean="0"/>
              <a:t>Description of the class</a:t>
            </a:r>
          </a:p>
          <a:p>
            <a:pPr lvl="2">
              <a:lnSpc>
                <a:spcPct val="80000"/>
              </a:lnSpc>
            </a:pPr>
            <a:r>
              <a:rPr lang="en-US" dirty="0" smtClean="0"/>
              <a:t>Date</a:t>
            </a:r>
          </a:p>
          <a:p>
            <a:pPr lvl="2">
              <a:lnSpc>
                <a:spcPct val="80000"/>
              </a:lnSpc>
            </a:pPr>
            <a:r>
              <a:rPr lang="en-US" dirty="0" smtClean="0"/>
              <a:t>@author</a:t>
            </a:r>
          </a:p>
          <a:p>
            <a:pPr lvl="2">
              <a:lnSpc>
                <a:spcPct val="80000"/>
              </a:lnSpc>
            </a:pPr>
            <a:r>
              <a:rPr lang="en-US" dirty="0" smtClean="0"/>
              <a:t>@version</a:t>
            </a:r>
          </a:p>
          <a:p>
            <a:pPr lvl="2">
              <a:lnSpc>
                <a:spcPct val="80000"/>
              </a:lnSpc>
            </a:pPr>
            <a:r>
              <a:rPr lang="en-US" dirty="0" smtClean="0"/>
              <a:t>Note: Do not type class name in header</a:t>
            </a:r>
          </a:p>
          <a:p>
            <a:pPr lvl="1">
              <a:lnSpc>
                <a:spcPct val="80000"/>
              </a:lnSpc>
            </a:pPr>
            <a:r>
              <a:rPr lang="en-US" sz="2400" dirty="0" smtClean="0"/>
              <a:t>Syntax: Method header</a:t>
            </a:r>
          </a:p>
          <a:p>
            <a:pPr lvl="2">
              <a:lnSpc>
                <a:spcPct val="80000"/>
              </a:lnSpc>
            </a:pPr>
            <a:r>
              <a:rPr lang="en-US" dirty="0" smtClean="0"/>
              <a:t>Description of the method</a:t>
            </a:r>
          </a:p>
          <a:p>
            <a:pPr lvl="2">
              <a:lnSpc>
                <a:spcPct val="80000"/>
              </a:lnSpc>
            </a:pPr>
            <a:r>
              <a:rPr lang="en-US" dirty="0" smtClean="0"/>
              <a:t>@</a:t>
            </a:r>
            <a:r>
              <a:rPr lang="en-US" dirty="0" err="1" smtClean="0"/>
              <a:t>param</a:t>
            </a:r>
            <a:endParaRPr lang="en-US" dirty="0" smtClean="0"/>
          </a:p>
          <a:p>
            <a:pPr lvl="2">
              <a:lnSpc>
                <a:spcPct val="80000"/>
              </a:lnSpc>
            </a:pPr>
            <a:r>
              <a:rPr lang="en-US" dirty="0" smtClean="0"/>
              <a:t>@return</a:t>
            </a:r>
          </a:p>
          <a:p>
            <a:pPr lvl="2">
              <a:lnSpc>
                <a:spcPct val="80000"/>
              </a:lnSpc>
            </a:pPr>
            <a:r>
              <a:rPr lang="en-US" dirty="0" smtClean="0"/>
              <a:t>Note: Do not type method name in header</a:t>
            </a:r>
          </a:p>
          <a:p>
            <a:pPr lvl="1">
              <a:lnSpc>
                <a:spcPct val="80000"/>
              </a:lnSpc>
            </a:pPr>
            <a:endParaRPr lang="en-US" dirty="0"/>
          </a:p>
          <a:p>
            <a:endParaRPr lang="en-US" dirty="0"/>
          </a:p>
        </p:txBody>
      </p:sp>
    </p:spTree>
    <p:extLst>
      <p:ext uri="{BB962C8B-B14F-4D97-AF65-F5344CB8AC3E}">
        <p14:creationId xmlns:p14="http://schemas.microsoft.com/office/powerpoint/2010/main" val="1693829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Variables in Java</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sz="2400" dirty="0" smtClean="0"/>
              <a:t>Using primitive data types in similar to other lang.</a:t>
            </a:r>
          </a:p>
          <a:p>
            <a:r>
              <a:rPr lang="en-US" sz="2400" dirty="0" smtClean="0"/>
              <a:t>In Java, variables can be declare anywhere in the </a:t>
            </a:r>
            <a:r>
              <a:rPr lang="en-US" sz="2400" dirty="0" err="1" smtClean="0"/>
              <a:t>pgm</a:t>
            </a:r>
            <a:r>
              <a:rPr lang="en-US" sz="2400" dirty="0" smtClean="0"/>
              <a:t>.</a:t>
            </a:r>
          </a:p>
          <a:p>
            <a:r>
              <a:rPr lang="en-US" sz="2400" dirty="0" smtClean="0"/>
              <a:t>In Java, if a local variable is used without initializing it, the compiler will show an error.</a:t>
            </a:r>
          </a:p>
          <a:p>
            <a:endParaRPr lang="en-US" dirty="0"/>
          </a:p>
        </p:txBody>
      </p:sp>
    </p:spTree>
    <p:extLst>
      <p:ext uri="{BB962C8B-B14F-4D97-AF65-F5344CB8AC3E}">
        <p14:creationId xmlns:p14="http://schemas.microsoft.com/office/powerpoint/2010/main" val="1693829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Declaration of Variables and Literals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pPr marL="514350" indent="-457200">
              <a:buSzPct val="140000"/>
              <a:buFontTx/>
              <a:buChar char="•"/>
            </a:pPr>
            <a:r>
              <a:rPr lang="en-US" sz="2200" dirty="0">
                <a:latin typeface="Verdana" pitchFamily="34" charset="0"/>
                <a:cs typeface="Times New Roman" pitchFamily="18" charset="0"/>
              </a:rPr>
              <a:t>Naming Conventions for Variables:</a:t>
            </a:r>
          </a:p>
          <a:p>
            <a:pPr marL="971550" lvl="1" indent="-457200">
              <a:buSzPct val="140000"/>
              <a:buFont typeface="Courier New" pitchFamily="49" charset="0"/>
              <a:buChar char="o"/>
            </a:pPr>
            <a:r>
              <a:rPr lang="en-US" sz="2200" dirty="0">
                <a:latin typeface="Verdana" pitchFamily="34" charset="0"/>
                <a:cs typeface="Times New Roman" pitchFamily="18" charset="0"/>
              </a:rPr>
              <a:t>The name of a variable needs to be meaningful, short, and without any embedded space or symbol.</a:t>
            </a:r>
          </a:p>
          <a:p>
            <a:pPr marL="971550" lvl="1" indent="-457200">
              <a:buSzPct val="140000"/>
              <a:buFont typeface="Courier New" pitchFamily="49" charset="0"/>
              <a:buChar char="o"/>
            </a:pPr>
            <a:r>
              <a:rPr lang="en-US" sz="2200" dirty="0">
                <a:latin typeface="Verdana" pitchFamily="34" charset="0"/>
                <a:cs typeface="Times New Roman" pitchFamily="18" charset="0"/>
              </a:rPr>
              <a:t>A variable name must be unique.</a:t>
            </a:r>
          </a:p>
          <a:p>
            <a:pPr marL="971550" lvl="1" indent="-457200">
              <a:buSzPct val="140000"/>
              <a:buFont typeface="Courier New" pitchFamily="49" charset="0"/>
              <a:buChar char="o"/>
            </a:pPr>
            <a:r>
              <a:rPr lang="en-US" sz="2200" dirty="0">
                <a:latin typeface="Verdana" pitchFamily="34" charset="0"/>
                <a:cs typeface="Times New Roman" pitchFamily="18" charset="0"/>
              </a:rPr>
              <a:t>A variable name </a:t>
            </a:r>
            <a:r>
              <a:rPr lang="en-US" sz="2200" b="1" dirty="0">
                <a:latin typeface="Verdana" pitchFamily="34" charset="0"/>
                <a:cs typeface="Times New Roman" pitchFamily="18" charset="0"/>
              </a:rPr>
              <a:t>must begin with a letter, an underscore (_), or the dollar symbol ($)</a:t>
            </a:r>
            <a:r>
              <a:rPr lang="en-US" sz="2200" dirty="0">
                <a:latin typeface="Verdana" pitchFamily="34" charset="0"/>
                <a:cs typeface="Times New Roman" pitchFamily="18" charset="0"/>
              </a:rPr>
              <a:t>, which can be followed by a sequence of letters or digits (0 to 9), ‘$’, or ‘_’ .</a:t>
            </a:r>
          </a:p>
          <a:p>
            <a:pPr marL="971550" lvl="1" indent="-457200">
              <a:buSzPct val="140000"/>
              <a:buFont typeface="Courier New" pitchFamily="49" charset="0"/>
              <a:buChar char="o"/>
            </a:pPr>
            <a:r>
              <a:rPr lang="en-US" sz="2200" dirty="0">
                <a:latin typeface="Verdana" pitchFamily="34" charset="0"/>
                <a:cs typeface="Times New Roman" pitchFamily="18" charset="0"/>
              </a:rPr>
              <a:t>A variable name </a:t>
            </a:r>
            <a:r>
              <a:rPr lang="en-US" sz="2200" b="1" dirty="0">
                <a:latin typeface="Verdana" pitchFamily="34" charset="0"/>
                <a:cs typeface="Times New Roman" pitchFamily="18" charset="0"/>
              </a:rPr>
              <a:t>should not start with a digit. </a:t>
            </a:r>
          </a:p>
          <a:p>
            <a:pPr marL="971550" lvl="1" indent="-457200">
              <a:buSzPct val="140000"/>
              <a:buFont typeface="Courier New" pitchFamily="49" charset="0"/>
              <a:buChar char="o"/>
            </a:pPr>
            <a:r>
              <a:rPr lang="en-US" sz="2200" dirty="0">
                <a:latin typeface="Verdana" pitchFamily="34" charset="0"/>
                <a:cs typeface="Times New Roman" pitchFamily="18" charset="0"/>
              </a:rPr>
              <a:t>A variable name should not contain embedded white spaces .</a:t>
            </a:r>
          </a:p>
          <a:p>
            <a:pPr marL="971550" lvl="1" indent="-457200">
              <a:buSzPct val="140000"/>
              <a:buFont typeface="Courier New" pitchFamily="49" charset="0"/>
              <a:buChar char="o"/>
            </a:pPr>
            <a:r>
              <a:rPr lang="en-US" sz="2200" dirty="0">
                <a:latin typeface="Verdana" pitchFamily="34" charset="0"/>
                <a:cs typeface="Times New Roman" pitchFamily="18" charset="0"/>
              </a:rPr>
              <a:t>A variable name should not consist of a keyword. </a:t>
            </a:r>
          </a:p>
          <a:p>
            <a:pPr marL="971550" lvl="1" indent="-457200">
              <a:buSzPct val="140000"/>
              <a:buFont typeface="Courier New" pitchFamily="49" charset="0"/>
              <a:buChar char="o"/>
            </a:pPr>
            <a:r>
              <a:rPr lang="en-US" sz="2200" dirty="0">
                <a:latin typeface="Verdana" pitchFamily="34" charset="0"/>
                <a:cs typeface="Times New Roman" pitchFamily="18" charset="0"/>
              </a:rPr>
              <a:t>A variable name in Java is </a:t>
            </a:r>
            <a:r>
              <a:rPr lang="en-US" sz="2200" b="1" dirty="0">
                <a:latin typeface="Verdana" pitchFamily="34" charset="0"/>
                <a:cs typeface="Times New Roman" pitchFamily="18" charset="0"/>
              </a:rPr>
              <a:t>case sensitive. </a:t>
            </a:r>
          </a:p>
          <a:p>
            <a:pPr>
              <a:buFont typeface="Courier New" pitchFamily="49" charset="0"/>
              <a:buChar char="o"/>
            </a:pPr>
            <a:endParaRPr lang="en-US" sz="4000" dirty="0"/>
          </a:p>
        </p:txBody>
      </p:sp>
    </p:spTree>
    <p:extLst>
      <p:ext uri="{BB962C8B-B14F-4D97-AF65-F5344CB8AC3E}">
        <p14:creationId xmlns:p14="http://schemas.microsoft.com/office/powerpoint/2010/main" val="163667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Typecasting of primitive data types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pPr algn="just">
              <a:lnSpc>
                <a:spcPct val="80000"/>
              </a:lnSpc>
            </a:pPr>
            <a:r>
              <a:rPr lang="en-US" sz="2800" b="1" dirty="0"/>
              <a:t>Implicit Type </a:t>
            </a:r>
            <a:r>
              <a:rPr lang="en-US" sz="2800" b="1" dirty="0" smtClean="0"/>
              <a:t>Conversions – </a:t>
            </a:r>
          </a:p>
          <a:p>
            <a:pPr lvl="1" algn="just">
              <a:lnSpc>
                <a:spcPct val="80000"/>
              </a:lnSpc>
            </a:pPr>
            <a:r>
              <a:rPr lang="en-US" sz="2400" dirty="0" smtClean="0"/>
              <a:t>Java </a:t>
            </a:r>
            <a:r>
              <a:rPr lang="en-US" sz="2400" dirty="0"/>
              <a:t>performs a number of implicit type conversions when evaluating </a:t>
            </a:r>
            <a:r>
              <a:rPr lang="en-US" sz="2400" dirty="0" smtClean="0"/>
              <a:t>expressions. For </a:t>
            </a:r>
            <a:r>
              <a:rPr lang="en-US" sz="2400" dirty="0"/>
              <a:t>unary operators (such as ++ or --), the situation </a:t>
            </a:r>
            <a:r>
              <a:rPr lang="en-US" sz="2400" dirty="0" smtClean="0"/>
              <a:t>is very </a:t>
            </a:r>
            <a:r>
              <a:rPr lang="en-US" sz="2400" dirty="0"/>
              <a:t>simple: operands of type </a:t>
            </a:r>
            <a:r>
              <a:rPr lang="en-US" sz="2400" dirty="0" smtClean="0"/>
              <a:t>byte </a:t>
            </a:r>
            <a:r>
              <a:rPr lang="en-US" sz="2400" dirty="0"/>
              <a:t>or short are converted to </a:t>
            </a:r>
            <a:r>
              <a:rPr lang="en-US" sz="2400" dirty="0" err="1" smtClean="0"/>
              <a:t>int</a:t>
            </a:r>
            <a:endParaRPr lang="en-US" sz="2400" dirty="0" smtClean="0"/>
          </a:p>
          <a:p>
            <a:pPr algn="just">
              <a:lnSpc>
                <a:spcPct val="80000"/>
              </a:lnSpc>
            </a:pPr>
            <a:r>
              <a:rPr lang="en-US" sz="2400" dirty="0" smtClean="0"/>
              <a:t>Explicit Type Conversion – whenever a larger type is converted to a smaller type, we have to explicitly specify the type cast operator. It is a unary operator. It also called typecasting. </a:t>
            </a:r>
            <a:endParaRPr lang="en-US" sz="1200" dirty="0"/>
          </a:p>
          <a:p>
            <a:pPr marL="2743200" lvl="6" indent="0" algn="just">
              <a:lnSpc>
                <a:spcPct val="80000"/>
              </a:lnSpc>
              <a:buNone/>
            </a:pPr>
            <a:r>
              <a:rPr lang="en-US" dirty="0" smtClean="0"/>
              <a:t>Double d = 10;</a:t>
            </a:r>
          </a:p>
          <a:p>
            <a:pPr marL="2743200" lvl="6" indent="0" algn="just">
              <a:lnSpc>
                <a:spcPct val="80000"/>
              </a:lnSpc>
              <a:buNone/>
            </a:pPr>
            <a:r>
              <a:rPr lang="en-US" dirty="0" err="1" smtClean="0"/>
              <a:t>Int</a:t>
            </a:r>
            <a:r>
              <a:rPr lang="en-US" dirty="0" smtClean="0"/>
              <a:t> i;</a:t>
            </a:r>
          </a:p>
          <a:p>
            <a:pPr marL="2743200" lvl="6" indent="0" algn="just">
              <a:lnSpc>
                <a:spcPct val="80000"/>
              </a:lnSpc>
              <a:buNone/>
            </a:pPr>
            <a:r>
              <a:rPr lang="en-US" dirty="0"/>
              <a:t> </a:t>
            </a:r>
            <a:r>
              <a:rPr lang="en-US" dirty="0" smtClean="0"/>
              <a:t>I = (</a:t>
            </a:r>
            <a:r>
              <a:rPr lang="en-US" dirty="0" err="1" smtClean="0"/>
              <a:t>int</a:t>
            </a:r>
            <a:r>
              <a:rPr lang="en-US" dirty="0" smtClean="0"/>
              <a:t>) d;</a:t>
            </a:r>
          </a:p>
          <a:p>
            <a:pPr lvl="2" algn="just">
              <a:lnSpc>
                <a:spcPct val="80000"/>
              </a:lnSpc>
            </a:pPr>
            <a:r>
              <a:rPr lang="en-US" dirty="0" smtClean="0"/>
              <a:t>This prevents accidental loss of data</a:t>
            </a:r>
          </a:p>
        </p:txBody>
      </p:sp>
    </p:spTree>
    <p:extLst>
      <p:ext uri="{BB962C8B-B14F-4D97-AF65-F5344CB8AC3E}">
        <p14:creationId xmlns:p14="http://schemas.microsoft.com/office/powerpoint/2010/main" val="16938291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Operators and Assignments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dirty="0" smtClean="0"/>
              <a:t>Arithmetic Operators</a:t>
            </a:r>
          </a:p>
          <a:p>
            <a:r>
              <a:rPr lang="en-US" dirty="0" smtClean="0"/>
              <a:t>The Bitwise Operators</a:t>
            </a:r>
          </a:p>
          <a:p>
            <a:r>
              <a:rPr lang="en-US" dirty="0" smtClean="0"/>
              <a:t>Relational Operators</a:t>
            </a:r>
          </a:p>
          <a:p>
            <a:r>
              <a:rPr lang="en-US" dirty="0" smtClean="0"/>
              <a:t>Boolean Logical Operators</a:t>
            </a:r>
          </a:p>
          <a:p>
            <a:r>
              <a:rPr lang="en-US" dirty="0" smtClean="0"/>
              <a:t>The ternary operator</a:t>
            </a:r>
            <a:endParaRPr lang="en-US" dirty="0"/>
          </a:p>
        </p:txBody>
      </p:sp>
    </p:spTree>
    <p:extLst>
      <p:ext uri="{BB962C8B-B14F-4D97-AF65-F5344CB8AC3E}">
        <p14:creationId xmlns:p14="http://schemas.microsoft.com/office/powerpoint/2010/main" val="13009799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4572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1. Arithmetic Operator</a:t>
            </a:r>
            <a:endParaRPr lang="en-US" dirty="0">
              <a:solidFill>
                <a:schemeClr val="accent3">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5433999"/>
              </p:ext>
            </p:extLst>
          </p:nvPr>
        </p:nvGraphicFramePr>
        <p:xfrm>
          <a:off x="0" y="533399"/>
          <a:ext cx="8839202" cy="4602480"/>
        </p:xfrm>
        <a:graphic>
          <a:graphicData uri="http://schemas.openxmlformats.org/drawingml/2006/table">
            <a:tbl>
              <a:tblPr firstRow="1" bandRow="1">
                <a:tableStyleId>{073A0DAA-6AF3-43AB-8588-CEC1D06C72B9}</a:tableStyleId>
              </a:tblPr>
              <a:tblGrid>
                <a:gridCol w="803564"/>
                <a:gridCol w="2624975"/>
                <a:gridCol w="2624975"/>
                <a:gridCol w="2038891"/>
                <a:gridCol w="746797"/>
              </a:tblGrid>
              <a:tr h="423157">
                <a:tc>
                  <a:txBody>
                    <a:bodyPr/>
                    <a:lstStyle/>
                    <a:p>
                      <a:r>
                        <a:rPr lang="en-US" dirty="0" smtClean="0"/>
                        <a:t>Operator</a:t>
                      </a:r>
                      <a:endParaRPr lang="en-US" dirty="0"/>
                    </a:p>
                  </a:txBody>
                  <a:tcPr/>
                </a:tc>
                <a:tc>
                  <a:txBody>
                    <a:bodyPr/>
                    <a:lstStyle/>
                    <a:p>
                      <a:r>
                        <a:rPr lang="en-US" dirty="0" smtClean="0"/>
                        <a:t>Name</a:t>
                      </a:r>
                      <a:endParaRPr lang="en-US" dirty="0"/>
                    </a:p>
                  </a:txBody>
                  <a:tcPr/>
                </a:tc>
                <a:tc>
                  <a:txBody>
                    <a:bodyPr/>
                    <a:lstStyle/>
                    <a:p>
                      <a:r>
                        <a:rPr lang="en-US" dirty="0" smtClean="0"/>
                        <a:t>Order of evaluation</a:t>
                      </a:r>
                      <a:endParaRPr lang="en-US" dirty="0"/>
                    </a:p>
                  </a:txBody>
                  <a:tcPr/>
                </a:tc>
                <a:tc>
                  <a:txBody>
                    <a:bodyPr/>
                    <a:lstStyle/>
                    <a:p>
                      <a:r>
                        <a:rPr lang="en-US" dirty="0" smtClean="0"/>
                        <a:t>Example</a:t>
                      </a:r>
                      <a:endParaRPr lang="en-US" dirty="0"/>
                    </a:p>
                  </a:txBody>
                  <a:tcPr/>
                </a:tc>
                <a:tc>
                  <a:txBody>
                    <a:bodyPr/>
                    <a:lstStyle/>
                    <a:p>
                      <a:r>
                        <a:rPr lang="en-US" dirty="0" smtClean="0"/>
                        <a:t>Result</a:t>
                      </a:r>
                      <a:endParaRPr lang="en-US" dirty="0"/>
                    </a:p>
                  </a:txBody>
                  <a:tcPr/>
                </a:tc>
              </a:tr>
              <a:tr h="338844">
                <a:tc>
                  <a:txBody>
                    <a:bodyPr/>
                    <a:lstStyle/>
                    <a:p>
                      <a:r>
                        <a:rPr lang="en-US" sz="2000" dirty="0" smtClean="0"/>
                        <a:t>+</a:t>
                      </a:r>
                      <a:endParaRPr lang="en-US" sz="2000" dirty="0"/>
                    </a:p>
                  </a:txBody>
                  <a:tcPr/>
                </a:tc>
                <a:tc>
                  <a:txBody>
                    <a:bodyPr/>
                    <a:lstStyle/>
                    <a:p>
                      <a:r>
                        <a:rPr lang="en-US" dirty="0" smtClean="0"/>
                        <a:t>Addition</a:t>
                      </a:r>
                      <a:endParaRPr lang="en-US" dirty="0"/>
                    </a:p>
                  </a:txBody>
                  <a:tcPr/>
                </a:tc>
                <a:tc>
                  <a:txBody>
                    <a:bodyPr/>
                    <a:lstStyle/>
                    <a:p>
                      <a:r>
                        <a:rPr lang="en-US" dirty="0" smtClean="0"/>
                        <a:t>Left to right</a:t>
                      </a:r>
                      <a:endParaRPr lang="en-US" dirty="0"/>
                    </a:p>
                  </a:txBody>
                  <a:tcPr/>
                </a:tc>
                <a:tc>
                  <a:txBody>
                    <a:bodyPr/>
                    <a:lstStyle/>
                    <a:p>
                      <a:r>
                        <a:rPr lang="en-US" dirty="0" smtClean="0"/>
                        <a:t>c = </a:t>
                      </a:r>
                      <a:r>
                        <a:rPr lang="en-US" dirty="0" err="1" smtClean="0"/>
                        <a:t>a+b</a:t>
                      </a:r>
                      <a:r>
                        <a:rPr lang="en-US" dirty="0" smtClean="0"/>
                        <a:t>;</a:t>
                      </a:r>
                      <a:endParaRPr lang="en-US" dirty="0"/>
                    </a:p>
                  </a:txBody>
                  <a:tcPr/>
                </a:tc>
                <a:tc>
                  <a:txBody>
                    <a:bodyPr/>
                    <a:lstStyle/>
                    <a:p>
                      <a:r>
                        <a:rPr lang="en-US" dirty="0" smtClean="0"/>
                        <a:t>C = 7</a:t>
                      </a:r>
                      <a:endParaRPr lang="en-US" dirty="0"/>
                    </a:p>
                  </a:txBody>
                  <a:tcPr/>
                </a:tc>
              </a:tr>
              <a:tr h="323604">
                <a:tc>
                  <a:txBody>
                    <a:bodyPr/>
                    <a:lstStyle/>
                    <a:p>
                      <a:r>
                        <a:rPr lang="en-US" sz="2000" dirty="0" smtClean="0"/>
                        <a:t>-</a:t>
                      </a:r>
                      <a:endParaRPr lang="en-US" sz="2000" dirty="0"/>
                    </a:p>
                  </a:txBody>
                  <a:tcPr/>
                </a:tc>
                <a:tc>
                  <a:txBody>
                    <a:bodyPr/>
                    <a:lstStyle/>
                    <a:p>
                      <a:r>
                        <a:rPr lang="en-US" dirty="0" smtClean="0"/>
                        <a:t>Subtraction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Left to right</a:t>
                      </a:r>
                    </a:p>
                  </a:txBody>
                  <a:tcPr/>
                </a:tc>
                <a:tc>
                  <a:txBody>
                    <a:bodyPr/>
                    <a:lstStyle/>
                    <a:p>
                      <a:r>
                        <a:rPr lang="en-US" dirty="0" smtClean="0"/>
                        <a:t>C = a – b;</a:t>
                      </a:r>
                      <a:endParaRPr lang="en-US" dirty="0"/>
                    </a:p>
                  </a:txBody>
                  <a:tcPr/>
                </a:tc>
                <a:tc>
                  <a:txBody>
                    <a:bodyPr/>
                    <a:lstStyle/>
                    <a:p>
                      <a:r>
                        <a:rPr lang="en-US" dirty="0" smtClean="0"/>
                        <a:t>C = 3</a:t>
                      </a:r>
                      <a:endParaRPr lang="en-US" dirty="0"/>
                    </a:p>
                  </a:txBody>
                  <a:tcPr/>
                </a:tc>
              </a:tr>
              <a:tr h="308364">
                <a:tc>
                  <a:txBody>
                    <a:bodyPr/>
                    <a:lstStyle/>
                    <a:p>
                      <a:r>
                        <a:rPr lang="en-US" sz="2000" dirty="0" smtClean="0"/>
                        <a:t>*</a:t>
                      </a:r>
                      <a:endParaRPr lang="en-US" sz="2000" dirty="0"/>
                    </a:p>
                  </a:txBody>
                  <a:tcPr/>
                </a:tc>
                <a:tc>
                  <a:txBody>
                    <a:bodyPr/>
                    <a:lstStyle/>
                    <a:p>
                      <a:r>
                        <a:rPr lang="en-US" dirty="0" smtClean="0"/>
                        <a:t>Multiplication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Left to right</a:t>
                      </a:r>
                    </a:p>
                  </a:txBody>
                  <a:tcPr/>
                </a:tc>
                <a:tc>
                  <a:txBody>
                    <a:bodyPr/>
                    <a:lstStyle/>
                    <a:p>
                      <a:endParaRPr lang="en-US" dirty="0"/>
                    </a:p>
                  </a:txBody>
                  <a:tcPr/>
                </a:tc>
                <a:tc>
                  <a:txBody>
                    <a:bodyPr/>
                    <a:lstStyle/>
                    <a:p>
                      <a:endParaRPr lang="en-US" dirty="0"/>
                    </a:p>
                  </a:txBody>
                  <a:tcPr/>
                </a:tc>
              </a:tr>
              <a:tr h="293124">
                <a:tc>
                  <a:txBody>
                    <a:bodyPr/>
                    <a:lstStyle/>
                    <a:p>
                      <a:r>
                        <a:rPr lang="en-US" sz="2000" dirty="0" smtClean="0"/>
                        <a:t>/</a:t>
                      </a:r>
                    </a:p>
                  </a:txBody>
                  <a:tcPr/>
                </a:tc>
                <a:tc>
                  <a:txBody>
                    <a:bodyPr/>
                    <a:lstStyle/>
                    <a:p>
                      <a:r>
                        <a:rPr lang="en-US" dirty="0" smtClean="0"/>
                        <a:t>Division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Left to right</a:t>
                      </a:r>
                    </a:p>
                  </a:txBody>
                  <a:tcPr/>
                </a:tc>
                <a:tc>
                  <a:txBody>
                    <a:bodyPr/>
                    <a:lstStyle/>
                    <a:p>
                      <a:endParaRPr lang="en-US"/>
                    </a:p>
                  </a:txBody>
                  <a:tcPr/>
                </a:tc>
                <a:tc>
                  <a:txBody>
                    <a:bodyPr/>
                    <a:lstStyle/>
                    <a:p>
                      <a:endParaRPr lang="en-US"/>
                    </a:p>
                  </a:txBody>
                  <a:tcPr/>
                </a:tc>
              </a:tr>
              <a:tr h="354084">
                <a:tc>
                  <a:txBody>
                    <a:bodyPr/>
                    <a:lstStyle/>
                    <a:p>
                      <a:r>
                        <a:rPr lang="en-US" sz="2000" dirty="0" smtClean="0"/>
                        <a:t>%</a:t>
                      </a:r>
                      <a:endParaRPr lang="en-US" sz="2000" dirty="0"/>
                    </a:p>
                  </a:txBody>
                  <a:tcPr/>
                </a:tc>
                <a:tc>
                  <a:txBody>
                    <a:bodyPr/>
                    <a:lstStyle/>
                    <a:p>
                      <a:r>
                        <a:rPr lang="en-US" dirty="0" smtClean="0"/>
                        <a:t>Modulus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Left to right</a:t>
                      </a:r>
                    </a:p>
                  </a:txBody>
                  <a:tcPr/>
                </a:tc>
                <a:tc>
                  <a:txBody>
                    <a:bodyPr/>
                    <a:lstStyle/>
                    <a:p>
                      <a:r>
                        <a:rPr lang="en-US" dirty="0" smtClean="0"/>
                        <a:t>C = a % b;</a:t>
                      </a:r>
                      <a:endParaRPr lang="en-US" dirty="0"/>
                    </a:p>
                  </a:txBody>
                  <a:tcPr/>
                </a:tc>
                <a:tc>
                  <a:txBody>
                    <a:bodyPr/>
                    <a:lstStyle/>
                    <a:p>
                      <a:r>
                        <a:rPr lang="en-US" dirty="0" smtClean="0"/>
                        <a:t>C = 1</a:t>
                      </a:r>
                      <a:endParaRPr lang="en-US" dirty="0"/>
                    </a:p>
                  </a:txBody>
                  <a:tcPr/>
                </a:tc>
              </a:tr>
              <a:tr h="338844">
                <a:tc>
                  <a:txBody>
                    <a:bodyPr/>
                    <a:lstStyle/>
                    <a:p>
                      <a:r>
                        <a:rPr lang="en-US" sz="2000" dirty="0" smtClean="0"/>
                        <a:t>+=</a:t>
                      </a:r>
                      <a:endParaRPr lang="en-US" sz="2000" dirty="0"/>
                    </a:p>
                  </a:txBody>
                  <a:tcPr/>
                </a:tc>
                <a:tc>
                  <a:txBody>
                    <a:bodyPr/>
                    <a:lstStyle/>
                    <a:p>
                      <a:r>
                        <a:rPr lang="en-US" dirty="0" smtClean="0"/>
                        <a:t>Addition assignment</a:t>
                      </a:r>
                      <a:endParaRPr lang="en-US" dirty="0"/>
                    </a:p>
                  </a:txBody>
                  <a:tcPr/>
                </a:tc>
                <a:tc>
                  <a:txBody>
                    <a:bodyPr/>
                    <a:lstStyle/>
                    <a:p>
                      <a:r>
                        <a:rPr lang="en-US" dirty="0" smtClean="0"/>
                        <a:t>Right to left</a:t>
                      </a:r>
                      <a:endParaRPr lang="en-US" dirty="0"/>
                    </a:p>
                  </a:txBody>
                  <a:tcPr/>
                </a:tc>
                <a:tc>
                  <a:txBody>
                    <a:bodyPr/>
                    <a:lstStyle/>
                    <a:p>
                      <a:endParaRPr lang="en-US" dirty="0"/>
                    </a:p>
                  </a:txBody>
                  <a:tcPr/>
                </a:tc>
                <a:tc>
                  <a:txBody>
                    <a:bodyPr/>
                    <a:lstStyle/>
                    <a:p>
                      <a:endParaRPr lang="en-US" dirty="0"/>
                    </a:p>
                  </a:txBody>
                  <a:tcPr/>
                </a:tc>
              </a:tr>
              <a:tr h="323604">
                <a:tc>
                  <a:txBody>
                    <a:bodyPr/>
                    <a:lstStyle/>
                    <a:p>
                      <a:r>
                        <a:rPr lang="en-US" sz="2000" dirty="0" smtClean="0"/>
                        <a:t>-=</a:t>
                      </a:r>
                    </a:p>
                  </a:txBody>
                  <a:tcPr/>
                </a:tc>
                <a:tc>
                  <a:txBody>
                    <a:bodyPr/>
                    <a:lstStyle/>
                    <a:p>
                      <a:r>
                        <a:rPr lang="en-US" dirty="0" smtClean="0"/>
                        <a:t>Subtraction assignment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 to left</a:t>
                      </a:r>
                    </a:p>
                  </a:txBody>
                  <a:tcPr/>
                </a:tc>
                <a:tc>
                  <a:txBody>
                    <a:bodyPr/>
                    <a:lstStyle/>
                    <a:p>
                      <a:endParaRPr lang="en-US"/>
                    </a:p>
                  </a:txBody>
                  <a:tcPr/>
                </a:tc>
                <a:tc>
                  <a:txBody>
                    <a:bodyPr/>
                    <a:lstStyle/>
                    <a:p>
                      <a:endParaRPr lang="en-US"/>
                    </a:p>
                  </a:txBody>
                  <a:tcPr/>
                </a:tc>
              </a:tr>
              <a:tr h="308364">
                <a:tc>
                  <a:txBody>
                    <a:bodyPr/>
                    <a:lstStyle/>
                    <a:p>
                      <a:r>
                        <a:rPr lang="en-US" sz="2000" dirty="0" smtClean="0"/>
                        <a:t>*=</a:t>
                      </a:r>
                      <a:endParaRPr lang="en-US" sz="2000" dirty="0"/>
                    </a:p>
                  </a:txBody>
                  <a:tcPr/>
                </a:tc>
                <a:tc>
                  <a:txBody>
                    <a:bodyPr/>
                    <a:lstStyle/>
                    <a:p>
                      <a:r>
                        <a:rPr lang="en-US" dirty="0" smtClean="0"/>
                        <a:t>Multiplication assignment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 to left</a:t>
                      </a:r>
                    </a:p>
                  </a:txBody>
                  <a:tcPr/>
                </a:tc>
                <a:tc>
                  <a:txBody>
                    <a:bodyPr/>
                    <a:lstStyle/>
                    <a:p>
                      <a:endParaRPr lang="en-US"/>
                    </a:p>
                  </a:txBody>
                  <a:tcPr/>
                </a:tc>
                <a:tc>
                  <a:txBody>
                    <a:bodyPr/>
                    <a:lstStyle/>
                    <a:p>
                      <a:endParaRPr lang="en-US" dirty="0"/>
                    </a:p>
                  </a:txBody>
                  <a:tcPr/>
                </a:tc>
              </a:tr>
              <a:tr h="369324">
                <a:tc>
                  <a:txBody>
                    <a:bodyPr/>
                    <a:lstStyle/>
                    <a:p>
                      <a:r>
                        <a:rPr lang="en-US" sz="2000" dirty="0" smtClean="0"/>
                        <a:t>/=</a:t>
                      </a:r>
                      <a:endParaRPr lang="en-US" sz="2000" dirty="0"/>
                    </a:p>
                  </a:txBody>
                  <a:tcPr/>
                </a:tc>
                <a:tc>
                  <a:txBody>
                    <a:bodyPr/>
                    <a:lstStyle/>
                    <a:p>
                      <a:r>
                        <a:rPr lang="en-US" dirty="0" smtClean="0"/>
                        <a:t>Division assignment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 to left</a:t>
                      </a:r>
                    </a:p>
                  </a:txBody>
                  <a:tcPr/>
                </a:tc>
                <a:tc>
                  <a:txBody>
                    <a:bodyPr/>
                    <a:lstStyle/>
                    <a:p>
                      <a:endParaRPr lang="en-US"/>
                    </a:p>
                  </a:txBody>
                  <a:tcPr/>
                </a:tc>
                <a:tc>
                  <a:txBody>
                    <a:bodyPr/>
                    <a:lstStyle/>
                    <a:p>
                      <a:endParaRPr lang="en-US"/>
                    </a:p>
                  </a:txBody>
                  <a:tcPr/>
                </a:tc>
              </a:tr>
              <a:tr h="354084">
                <a:tc>
                  <a:txBody>
                    <a:bodyPr/>
                    <a:lstStyle/>
                    <a:p>
                      <a:r>
                        <a:rPr lang="en-US" sz="2000" dirty="0" smtClean="0"/>
                        <a:t>%=</a:t>
                      </a:r>
                      <a:endParaRPr lang="en-US" sz="2000" dirty="0"/>
                    </a:p>
                  </a:txBody>
                  <a:tcPr/>
                </a:tc>
                <a:tc>
                  <a:txBody>
                    <a:bodyPr/>
                    <a:lstStyle/>
                    <a:p>
                      <a:r>
                        <a:rPr lang="en-US" dirty="0" smtClean="0"/>
                        <a:t>Modulus  assignment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 to left</a:t>
                      </a:r>
                    </a:p>
                  </a:txBody>
                  <a:tcPr/>
                </a:tc>
                <a:tc>
                  <a:txBody>
                    <a:bodyPr/>
                    <a:lstStyle/>
                    <a:p>
                      <a:endParaRPr lang="en-US" dirty="0"/>
                    </a:p>
                  </a:txBody>
                  <a:tcPr/>
                </a:tc>
                <a:tc>
                  <a:txBody>
                    <a:bodyPr/>
                    <a:lstStyle/>
                    <a:p>
                      <a:endParaRPr lang="en-US" dirty="0"/>
                    </a:p>
                  </a:txBody>
                  <a:tcPr/>
                </a:tc>
              </a:tr>
            </a:tbl>
          </a:graphicData>
        </a:graphic>
      </p:graphicFrame>
      <p:sp>
        <p:nvSpPr>
          <p:cNvPr id="5" name="TextBox 4"/>
          <p:cNvSpPr txBox="1"/>
          <p:nvPr/>
        </p:nvSpPr>
        <p:spPr>
          <a:xfrm>
            <a:off x="228600" y="5867400"/>
            <a:ext cx="5562600" cy="369332"/>
          </a:xfrm>
          <a:prstGeom prst="rect">
            <a:avLst/>
          </a:prstGeom>
          <a:noFill/>
        </p:spPr>
        <p:txBody>
          <a:bodyPr wrap="square" rtlCol="0">
            <a:spAutoFit/>
          </a:bodyPr>
          <a:lstStyle/>
          <a:p>
            <a:r>
              <a:rPr lang="en-US" dirty="0" smtClean="0"/>
              <a:t>Note: Here </a:t>
            </a:r>
            <a:r>
              <a:rPr lang="en-US" dirty="0" err="1" smtClean="0"/>
              <a:t>int</a:t>
            </a:r>
            <a:r>
              <a:rPr lang="en-US" dirty="0" smtClean="0"/>
              <a:t> a = 5; </a:t>
            </a:r>
            <a:r>
              <a:rPr lang="en-US" dirty="0" err="1" smtClean="0"/>
              <a:t>int</a:t>
            </a:r>
            <a:r>
              <a:rPr lang="en-US" dirty="0" smtClean="0"/>
              <a:t> b = 2; </a:t>
            </a:r>
            <a:r>
              <a:rPr lang="en-US" dirty="0" err="1" smtClean="0"/>
              <a:t>int</a:t>
            </a:r>
            <a:r>
              <a:rPr lang="en-US" dirty="0" smtClean="0"/>
              <a:t> c = 0;</a:t>
            </a:r>
            <a:endParaRPr lang="en-US" dirty="0"/>
          </a:p>
        </p:txBody>
      </p:sp>
    </p:spTree>
    <p:extLst>
      <p:ext uri="{BB962C8B-B14F-4D97-AF65-F5344CB8AC3E}">
        <p14:creationId xmlns:p14="http://schemas.microsoft.com/office/powerpoint/2010/main" val="13009799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Arithmetic Operator (contd.)</a:t>
            </a:r>
            <a:endParaRPr lang="en-US" dirty="0">
              <a:solidFill>
                <a:schemeClr val="accent3">
                  <a:lumMod val="5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8583447"/>
              </p:ext>
            </p:extLst>
          </p:nvPr>
        </p:nvGraphicFramePr>
        <p:xfrm>
          <a:off x="0" y="990600"/>
          <a:ext cx="9144001" cy="3606800"/>
        </p:xfrm>
        <a:graphic>
          <a:graphicData uri="http://schemas.openxmlformats.org/drawingml/2006/table">
            <a:tbl>
              <a:tblPr firstRow="1" bandRow="1">
                <a:tableStyleId>{073A0DAA-6AF3-43AB-8588-CEC1D06C72B9}</a:tableStyleId>
              </a:tblPr>
              <a:tblGrid>
                <a:gridCol w="1235676"/>
                <a:gridCol w="1729946"/>
                <a:gridCol w="1729946"/>
                <a:gridCol w="1482811"/>
                <a:gridCol w="1482811"/>
                <a:gridCol w="1482811"/>
              </a:tblGrid>
              <a:tr h="142240">
                <a:tc>
                  <a:txBody>
                    <a:bodyPr/>
                    <a:lstStyle/>
                    <a:p>
                      <a:r>
                        <a:rPr lang="en-US" dirty="0" smtClean="0"/>
                        <a:t>Operator</a:t>
                      </a:r>
                      <a:endParaRPr lang="en-US" dirty="0"/>
                    </a:p>
                  </a:txBody>
                  <a:tcPr/>
                </a:tc>
                <a:tc>
                  <a:txBody>
                    <a:bodyPr/>
                    <a:lstStyle/>
                    <a:p>
                      <a:r>
                        <a:rPr lang="en-US" dirty="0" smtClean="0"/>
                        <a:t>Name</a:t>
                      </a:r>
                      <a:endParaRPr lang="en-US" dirty="0"/>
                    </a:p>
                  </a:txBody>
                  <a:tcPr/>
                </a:tc>
                <a:tc>
                  <a:txBody>
                    <a:bodyPr/>
                    <a:lstStyle/>
                    <a:p>
                      <a:r>
                        <a:rPr lang="en-US" dirty="0" smtClean="0"/>
                        <a:t>Order</a:t>
                      </a:r>
                      <a:r>
                        <a:rPr lang="en-US" baseline="0" dirty="0" smtClean="0"/>
                        <a:t> of Evaluation</a:t>
                      </a:r>
                      <a:endParaRPr lang="en-US" dirty="0"/>
                    </a:p>
                  </a:txBody>
                  <a:tcPr/>
                </a:tc>
                <a:tc>
                  <a:txBody>
                    <a:bodyPr/>
                    <a:lstStyle/>
                    <a:p>
                      <a:r>
                        <a:rPr lang="en-US" dirty="0" smtClean="0"/>
                        <a:t>Example</a:t>
                      </a:r>
                      <a:endParaRPr lang="en-US" dirty="0"/>
                    </a:p>
                  </a:txBody>
                  <a:tcPr/>
                </a:tc>
                <a:tc>
                  <a:txBody>
                    <a:bodyPr/>
                    <a:lstStyle/>
                    <a:p>
                      <a:r>
                        <a:rPr lang="en-US" dirty="0" smtClean="0"/>
                        <a:t>Equivalent</a:t>
                      </a:r>
                      <a:r>
                        <a:rPr lang="en-US" baseline="0" dirty="0" smtClean="0"/>
                        <a:t> to</a:t>
                      </a:r>
                      <a:endParaRPr lang="en-US" dirty="0"/>
                    </a:p>
                  </a:txBody>
                  <a:tcPr/>
                </a:tc>
                <a:tc>
                  <a:txBody>
                    <a:bodyPr/>
                    <a:lstStyle/>
                    <a:p>
                      <a:r>
                        <a:rPr lang="en-US" dirty="0" smtClean="0"/>
                        <a:t>Result</a:t>
                      </a:r>
                      <a:endParaRPr lang="en-US" dirty="0"/>
                    </a:p>
                  </a:txBody>
                  <a:tcPr/>
                </a:tc>
              </a:tr>
              <a:tr h="370840">
                <a:tc rowSpan="4">
                  <a:txBody>
                    <a:bodyPr/>
                    <a:lstStyle/>
                    <a:p>
                      <a:r>
                        <a:rPr lang="en-US" sz="2000" dirty="0" smtClean="0"/>
                        <a:t>++</a:t>
                      </a:r>
                      <a:endParaRPr lang="en-US" sz="2000" dirty="0"/>
                    </a:p>
                  </a:txBody>
                  <a:tcPr/>
                </a:tc>
                <a:tc rowSpan="4">
                  <a:txBody>
                    <a:bodyPr/>
                    <a:lstStyle/>
                    <a:p>
                      <a:r>
                        <a:rPr lang="en-US" dirty="0" smtClean="0"/>
                        <a:t>Increment </a:t>
                      </a:r>
                      <a:endParaRPr lang="en-US" dirty="0"/>
                    </a:p>
                  </a:txBody>
                  <a:tcPr/>
                </a:tc>
                <a:tc rowSpan="4">
                  <a:txBody>
                    <a:bodyPr/>
                    <a:lstStyle/>
                    <a:p>
                      <a:r>
                        <a:rPr lang="en-US" dirty="0" smtClean="0"/>
                        <a:t>Right to left</a:t>
                      </a:r>
                      <a:endParaRPr lang="en-US" dirty="0"/>
                    </a:p>
                  </a:txBody>
                  <a:tcPr/>
                </a:tc>
                <a:tc rowSpan="2">
                  <a:txBody>
                    <a:bodyPr/>
                    <a:lstStyle/>
                    <a:p>
                      <a:r>
                        <a:rPr lang="en-US" dirty="0" smtClean="0"/>
                        <a:t>C</a:t>
                      </a:r>
                      <a:r>
                        <a:rPr lang="en-US" baseline="0" dirty="0" smtClean="0"/>
                        <a:t> = a++;</a:t>
                      </a:r>
                      <a:endParaRPr lang="en-US" dirty="0" smtClean="0"/>
                    </a:p>
                  </a:txBody>
                  <a:tcPr/>
                </a:tc>
                <a:tc>
                  <a:txBody>
                    <a:bodyPr/>
                    <a:lstStyle/>
                    <a:p>
                      <a:r>
                        <a:rPr lang="en-US" dirty="0" smtClean="0"/>
                        <a:t>C = a;</a:t>
                      </a:r>
                    </a:p>
                  </a:txBody>
                  <a:tcPr/>
                </a:tc>
                <a:tc rowSpan="2">
                  <a:txBody>
                    <a:bodyPr/>
                    <a:lstStyle/>
                    <a:p>
                      <a:r>
                        <a:rPr lang="en-US" dirty="0" smtClean="0"/>
                        <a:t>C = 5</a:t>
                      </a:r>
                    </a:p>
                    <a:p>
                      <a:r>
                        <a:rPr lang="en-US" dirty="0" smtClean="0"/>
                        <a:t>A = 6</a:t>
                      </a:r>
                      <a:endParaRPr lang="en-US" dirty="0"/>
                    </a:p>
                  </a:txBody>
                  <a:tcPr/>
                </a:tc>
              </a:tr>
              <a:tr h="3708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smtClean="0"/>
                    </a:p>
                  </a:txBody>
                  <a:tcPr/>
                </a:tc>
                <a:tc>
                  <a:txBody>
                    <a:bodyPr/>
                    <a:lstStyle/>
                    <a:p>
                      <a:r>
                        <a:rPr lang="en-US" dirty="0" smtClean="0"/>
                        <a:t>A = a + 1;</a:t>
                      </a:r>
                    </a:p>
                  </a:txBody>
                  <a:tcPr/>
                </a:tc>
                <a:tc vMerge="1">
                  <a:txBody>
                    <a:bodyPr/>
                    <a:lstStyle/>
                    <a:p>
                      <a:endParaRPr lang="en-US"/>
                    </a:p>
                  </a:txBody>
                  <a:tcPr/>
                </a:tc>
              </a:tr>
              <a:tr h="370840">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r>
                        <a:rPr lang="en-US" dirty="0" smtClean="0"/>
                        <a:t>C = ++a;</a:t>
                      </a:r>
                    </a:p>
                  </a:txBody>
                  <a:tcPr/>
                </a:tc>
                <a:tc>
                  <a:txBody>
                    <a:bodyPr/>
                    <a:lstStyle/>
                    <a:p>
                      <a:r>
                        <a:rPr lang="en-US" dirty="0" smtClean="0"/>
                        <a:t>A = a</a:t>
                      </a:r>
                      <a:r>
                        <a:rPr lang="en-US" baseline="0" dirty="0" smtClean="0"/>
                        <a:t> + 1;</a:t>
                      </a:r>
                      <a:endParaRPr lang="en-US" dirty="0" smtClean="0"/>
                    </a:p>
                  </a:txBody>
                  <a:tcPr/>
                </a:tc>
                <a:tc rowSpan="2">
                  <a:txBody>
                    <a:bodyPr/>
                    <a:lstStyle/>
                    <a:p>
                      <a:r>
                        <a:rPr lang="en-US" dirty="0" smtClean="0"/>
                        <a:t>A = 6</a:t>
                      </a:r>
                    </a:p>
                    <a:p>
                      <a:r>
                        <a:rPr lang="en-US" dirty="0" smtClean="0"/>
                        <a:t>C = 6</a:t>
                      </a:r>
                      <a:endParaRPr lang="en-US" dirty="0"/>
                    </a:p>
                  </a:txBody>
                  <a:tcPr/>
                </a:tc>
              </a:tr>
              <a:tr h="3708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smtClean="0"/>
                    </a:p>
                  </a:txBody>
                  <a:tcPr/>
                </a:tc>
                <a:tc>
                  <a:txBody>
                    <a:bodyPr/>
                    <a:lstStyle/>
                    <a:p>
                      <a:r>
                        <a:rPr lang="en-US" dirty="0" smtClean="0"/>
                        <a:t>C = a</a:t>
                      </a:r>
                    </a:p>
                  </a:txBody>
                  <a:tcPr/>
                </a:tc>
                <a:tc vMerge="1">
                  <a:txBody>
                    <a:bodyPr/>
                    <a:lstStyle/>
                    <a:p>
                      <a:endParaRPr lang="en-US"/>
                    </a:p>
                  </a:txBody>
                  <a:tcPr/>
                </a:tc>
              </a:tr>
              <a:tr h="370840">
                <a:tc rowSpan="4">
                  <a:txBody>
                    <a:bodyPr/>
                    <a:lstStyle/>
                    <a:p>
                      <a:r>
                        <a:rPr lang="en-US" sz="2000" dirty="0" smtClean="0"/>
                        <a:t>--</a:t>
                      </a:r>
                      <a:endParaRPr lang="en-US" sz="2000" dirty="0"/>
                    </a:p>
                  </a:txBody>
                  <a:tcPr/>
                </a:tc>
                <a:tc rowSpan="4">
                  <a:txBody>
                    <a:bodyPr/>
                    <a:lstStyle/>
                    <a:p>
                      <a:r>
                        <a:rPr lang="en-US" dirty="0" smtClean="0"/>
                        <a:t>Decrement</a:t>
                      </a:r>
                      <a:endParaRPr lang="en-US" dirty="0"/>
                    </a:p>
                  </a:txBody>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 to left</a:t>
                      </a:r>
                    </a:p>
                    <a:p>
                      <a:endParaRPr lang="en-US" dirty="0"/>
                    </a:p>
                  </a:txBody>
                  <a:tcPr/>
                </a:tc>
                <a:tc rowSpan="2">
                  <a:txBody>
                    <a:bodyPr/>
                    <a:lstStyle/>
                    <a:p>
                      <a:r>
                        <a:rPr lang="en-US" dirty="0" smtClean="0"/>
                        <a:t>C</a:t>
                      </a:r>
                      <a:r>
                        <a:rPr lang="en-US" baseline="0" dirty="0" smtClean="0"/>
                        <a:t> = a--;</a:t>
                      </a:r>
                      <a:endParaRPr lang="en-US" dirty="0" smtClean="0"/>
                    </a:p>
                  </a:txBody>
                  <a:tcPr/>
                </a:tc>
                <a:tc>
                  <a:txBody>
                    <a:bodyPr/>
                    <a:lstStyle/>
                    <a:p>
                      <a:r>
                        <a:rPr lang="en-US" dirty="0" smtClean="0"/>
                        <a:t>C = a;</a:t>
                      </a:r>
                    </a:p>
                  </a:txBody>
                  <a:tcPr/>
                </a:tc>
                <a:tc rowSpan="2">
                  <a:txBody>
                    <a:bodyPr/>
                    <a:lstStyle/>
                    <a:p>
                      <a:r>
                        <a:rPr lang="en-US" dirty="0" smtClean="0"/>
                        <a:t>C = 5</a:t>
                      </a:r>
                    </a:p>
                    <a:p>
                      <a:r>
                        <a:rPr lang="en-US" dirty="0" smtClean="0"/>
                        <a:t>A = 4</a:t>
                      </a:r>
                      <a:endParaRPr lang="en-US" dirty="0"/>
                    </a:p>
                  </a:txBody>
                  <a:tcPr/>
                </a:tc>
              </a:tr>
              <a:tr h="370840">
                <a:tc vMerge="1">
                  <a:txBody>
                    <a:bodyPr/>
                    <a:lstStyle/>
                    <a:p>
                      <a:endParaRPr lang="en-US" sz="2000" dirty="0"/>
                    </a:p>
                  </a:txBody>
                  <a:tcPr/>
                </a:tc>
                <a:tc vMerge="1">
                  <a:txBody>
                    <a:bodyPr/>
                    <a:lstStyle/>
                    <a:p>
                      <a:endParaRPr lang="en-US" dirty="0"/>
                    </a:p>
                  </a:txBody>
                  <a:tcPr/>
                </a:tc>
                <a:tc vMerge="1">
                  <a:txBody>
                    <a:bodyPr/>
                    <a:lstStyle/>
                    <a:p>
                      <a:endParaRPr lang="en-US"/>
                    </a:p>
                  </a:txBody>
                  <a:tcPr/>
                </a:tc>
                <a:tc vMerge="1">
                  <a:txBody>
                    <a:bodyPr/>
                    <a:lstStyle/>
                    <a:p>
                      <a:endParaRPr lang="en-US" dirty="0" smtClean="0"/>
                    </a:p>
                  </a:txBody>
                  <a:tcPr/>
                </a:tc>
                <a:tc>
                  <a:txBody>
                    <a:bodyPr/>
                    <a:lstStyle/>
                    <a:p>
                      <a:r>
                        <a:rPr lang="en-US" dirty="0" smtClean="0"/>
                        <a:t>A = a -</a:t>
                      </a:r>
                      <a:r>
                        <a:rPr lang="en-US" baseline="0" dirty="0" smtClean="0"/>
                        <a:t> </a:t>
                      </a:r>
                      <a:r>
                        <a:rPr lang="en-US" dirty="0" smtClean="0"/>
                        <a:t>1;</a:t>
                      </a:r>
                    </a:p>
                  </a:txBody>
                  <a:tcPr/>
                </a:tc>
                <a:tc vMerge="1">
                  <a:txBody>
                    <a:bodyPr/>
                    <a:lstStyle/>
                    <a:p>
                      <a:endParaRPr lang="en-US"/>
                    </a:p>
                  </a:txBody>
                  <a:tcPr/>
                </a:tc>
              </a:tr>
              <a:tr h="370840">
                <a:tc vMerge="1">
                  <a:txBody>
                    <a:bodyPr/>
                    <a:lstStyle/>
                    <a:p>
                      <a:endParaRPr lang="en-US" sz="2000" dirty="0"/>
                    </a:p>
                  </a:txBody>
                  <a:tcPr/>
                </a:tc>
                <a:tc vMerge="1">
                  <a:txBody>
                    <a:bodyPr/>
                    <a:lstStyle/>
                    <a:p>
                      <a:endParaRPr lang="en-US" dirty="0"/>
                    </a:p>
                  </a:txBody>
                  <a:tcPr/>
                </a:tc>
                <a:tc vMerge="1">
                  <a:txBody>
                    <a:bodyPr/>
                    <a:lstStyle/>
                    <a:p>
                      <a:endParaRPr lang="en-US"/>
                    </a:p>
                  </a:txBody>
                  <a:tcPr/>
                </a:tc>
                <a:tc rowSpan="2">
                  <a:txBody>
                    <a:bodyPr/>
                    <a:lstStyle/>
                    <a:p>
                      <a:r>
                        <a:rPr lang="en-US" dirty="0" smtClean="0"/>
                        <a:t>C = --a;</a:t>
                      </a:r>
                    </a:p>
                  </a:txBody>
                  <a:tcPr/>
                </a:tc>
                <a:tc>
                  <a:txBody>
                    <a:bodyPr/>
                    <a:lstStyle/>
                    <a:p>
                      <a:r>
                        <a:rPr lang="en-US" dirty="0" smtClean="0"/>
                        <a:t>A = a</a:t>
                      </a:r>
                      <a:r>
                        <a:rPr lang="en-US" baseline="0" dirty="0" smtClean="0"/>
                        <a:t> - 1;</a:t>
                      </a:r>
                      <a:endParaRPr lang="en-US" dirty="0" smtClean="0"/>
                    </a:p>
                  </a:txBody>
                  <a:tcPr/>
                </a:tc>
                <a:tc rowSpan="2">
                  <a:txBody>
                    <a:bodyPr/>
                    <a:lstStyle/>
                    <a:p>
                      <a:r>
                        <a:rPr lang="en-US" dirty="0" smtClean="0"/>
                        <a:t>A = 4</a:t>
                      </a:r>
                    </a:p>
                    <a:p>
                      <a:r>
                        <a:rPr lang="en-US" dirty="0" smtClean="0"/>
                        <a:t>C = 4</a:t>
                      </a:r>
                      <a:endParaRPr lang="en-US" dirty="0"/>
                    </a:p>
                  </a:txBody>
                  <a:tcPr/>
                </a:tc>
              </a:tr>
              <a:tr h="370840">
                <a:tc vMerge="1">
                  <a:txBody>
                    <a:bodyPr/>
                    <a:lstStyle/>
                    <a:p>
                      <a:endParaRPr lang="en-US" sz="2000" dirty="0"/>
                    </a:p>
                  </a:txBody>
                  <a:tcPr/>
                </a:tc>
                <a:tc vMerge="1">
                  <a:txBody>
                    <a:bodyPr/>
                    <a:lstStyle/>
                    <a:p>
                      <a:endParaRPr lang="en-US" dirty="0"/>
                    </a:p>
                  </a:txBody>
                  <a:tcPr/>
                </a:tc>
                <a:tc vMerge="1">
                  <a:txBody>
                    <a:bodyPr/>
                    <a:lstStyle/>
                    <a:p>
                      <a:endParaRPr lang="en-US"/>
                    </a:p>
                  </a:txBody>
                  <a:tcPr/>
                </a:tc>
                <a:tc vMerge="1">
                  <a:txBody>
                    <a:bodyPr/>
                    <a:lstStyle/>
                    <a:p>
                      <a:endParaRPr lang="en-US" dirty="0" smtClean="0"/>
                    </a:p>
                  </a:txBody>
                  <a:tcPr/>
                </a:tc>
                <a:tc>
                  <a:txBody>
                    <a:bodyPr/>
                    <a:lstStyle/>
                    <a:p>
                      <a:r>
                        <a:rPr lang="en-US" dirty="0" smtClean="0"/>
                        <a:t>C = a</a:t>
                      </a:r>
                    </a:p>
                  </a:txBody>
                  <a:tcPr/>
                </a:tc>
                <a:tc vMerge="1">
                  <a:txBody>
                    <a:bodyPr/>
                    <a:lstStyle/>
                    <a:p>
                      <a:endParaRPr lang="en-US"/>
                    </a:p>
                  </a:txBody>
                  <a:tcPr/>
                </a:tc>
              </a:tr>
            </a:tbl>
          </a:graphicData>
        </a:graphic>
      </p:graphicFrame>
      <p:sp>
        <p:nvSpPr>
          <p:cNvPr id="6" name="TextBox 5"/>
          <p:cNvSpPr txBox="1"/>
          <p:nvPr/>
        </p:nvSpPr>
        <p:spPr>
          <a:xfrm>
            <a:off x="228600" y="5867400"/>
            <a:ext cx="5562600" cy="400110"/>
          </a:xfrm>
          <a:prstGeom prst="rect">
            <a:avLst/>
          </a:prstGeom>
          <a:noFill/>
        </p:spPr>
        <p:txBody>
          <a:bodyPr wrap="square" rtlCol="0">
            <a:spAutoFit/>
          </a:bodyPr>
          <a:lstStyle/>
          <a:p>
            <a:r>
              <a:rPr lang="en-US" sz="2000" b="1" dirty="0" smtClean="0"/>
              <a:t>Note: Here </a:t>
            </a:r>
            <a:r>
              <a:rPr lang="en-US" sz="2000" b="1" dirty="0" err="1" smtClean="0"/>
              <a:t>int</a:t>
            </a:r>
            <a:r>
              <a:rPr lang="en-US" sz="2000" b="1" dirty="0" smtClean="0"/>
              <a:t> a = 5; </a:t>
            </a:r>
            <a:r>
              <a:rPr lang="en-US" sz="2000" b="1" dirty="0" err="1" smtClean="0"/>
              <a:t>int</a:t>
            </a:r>
            <a:r>
              <a:rPr lang="en-US" sz="2000" b="1" dirty="0" smtClean="0"/>
              <a:t> b = 2; </a:t>
            </a:r>
            <a:r>
              <a:rPr lang="en-US" sz="2000" b="1" dirty="0" err="1" smtClean="0"/>
              <a:t>int</a:t>
            </a:r>
            <a:r>
              <a:rPr lang="en-US" sz="2000" b="1" dirty="0" smtClean="0"/>
              <a:t> c = 0;</a:t>
            </a:r>
            <a:endParaRPr lang="en-US" sz="2000" b="1" dirty="0"/>
          </a:p>
        </p:txBody>
      </p:sp>
    </p:spTree>
    <p:extLst>
      <p:ext uri="{BB962C8B-B14F-4D97-AF65-F5344CB8AC3E}">
        <p14:creationId xmlns:p14="http://schemas.microsoft.com/office/powerpoint/2010/main" val="2041806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2. Bitwise Operators</a:t>
            </a:r>
            <a:endParaRPr lang="en-US" dirty="0">
              <a:solidFill>
                <a:schemeClr val="accent3">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2027257"/>
              </p:ext>
            </p:extLst>
          </p:nvPr>
        </p:nvGraphicFramePr>
        <p:xfrm>
          <a:off x="0" y="1452880"/>
          <a:ext cx="9144000" cy="2966720"/>
        </p:xfrm>
        <a:graphic>
          <a:graphicData uri="http://schemas.openxmlformats.org/drawingml/2006/table">
            <a:tbl>
              <a:tblPr firstRow="1" bandRow="1">
                <a:tableStyleId>{073A0DAA-6AF3-43AB-8588-CEC1D06C72B9}</a:tableStyleId>
              </a:tblPr>
              <a:tblGrid>
                <a:gridCol w="1066800"/>
                <a:gridCol w="2590800"/>
                <a:gridCol w="1219200"/>
                <a:gridCol w="1219200"/>
                <a:gridCol w="1219200"/>
                <a:gridCol w="1828800"/>
              </a:tblGrid>
              <a:tr h="370840">
                <a:tc>
                  <a:txBody>
                    <a:bodyPr/>
                    <a:lstStyle/>
                    <a:p>
                      <a:r>
                        <a:rPr lang="en-US" dirty="0" smtClean="0"/>
                        <a:t>Operator</a:t>
                      </a:r>
                      <a:endParaRPr lang="en-US" dirty="0"/>
                    </a:p>
                  </a:txBody>
                  <a:tcPr/>
                </a:tc>
                <a:tc>
                  <a:txBody>
                    <a:bodyPr/>
                    <a:lstStyle/>
                    <a:p>
                      <a:r>
                        <a:rPr lang="en-US" dirty="0" smtClean="0"/>
                        <a:t>Name</a:t>
                      </a:r>
                      <a:endParaRPr lang="en-US" dirty="0"/>
                    </a:p>
                  </a:txBody>
                  <a:tcPr/>
                </a:tc>
                <a:tc gridSpan="2">
                  <a:txBody>
                    <a:bodyPr/>
                    <a:lstStyle/>
                    <a:p>
                      <a:r>
                        <a:rPr lang="en-US" dirty="0" smtClean="0"/>
                        <a:t>Example</a:t>
                      </a:r>
                      <a:endParaRPr lang="en-US" dirty="0"/>
                    </a:p>
                  </a:txBody>
                  <a:tcPr/>
                </a:tc>
                <a:tc hMerge="1">
                  <a:txBody>
                    <a:bodyPr/>
                    <a:lstStyle/>
                    <a:p>
                      <a:endParaRPr lang="en-US"/>
                    </a:p>
                  </a:txBody>
                  <a:tcPr/>
                </a:tc>
                <a:tc>
                  <a:txBody>
                    <a:bodyPr/>
                    <a:lstStyle/>
                    <a:p>
                      <a:endParaRPr lang="en-US" dirty="0"/>
                    </a:p>
                  </a:txBody>
                  <a:tcPr/>
                </a:tc>
                <a:tc>
                  <a:txBody>
                    <a:bodyPr/>
                    <a:lstStyle/>
                    <a:p>
                      <a:r>
                        <a:rPr lang="en-US" dirty="0" smtClean="0"/>
                        <a:t>Result</a:t>
                      </a:r>
                      <a:endParaRPr lang="en-US" dirty="0"/>
                    </a:p>
                  </a:txBody>
                  <a:tcPr/>
                </a:tc>
              </a:tr>
              <a:tr h="370840">
                <a:tc>
                  <a:txBody>
                    <a:bodyPr/>
                    <a:lstStyle/>
                    <a:p>
                      <a:r>
                        <a:rPr lang="en-US" dirty="0" smtClean="0"/>
                        <a:t>~</a:t>
                      </a:r>
                      <a:endParaRPr lang="en-US" dirty="0"/>
                    </a:p>
                  </a:txBody>
                  <a:tcPr/>
                </a:tc>
                <a:tc>
                  <a:txBody>
                    <a:bodyPr/>
                    <a:lstStyle/>
                    <a:p>
                      <a:r>
                        <a:rPr lang="en-US" dirty="0" smtClean="0"/>
                        <a:t>Bitwise Unary</a:t>
                      </a:r>
                      <a:r>
                        <a:rPr lang="en-US" baseline="0" dirty="0" smtClean="0"/>
                        <a:t> NOT</a:t>
                      </a:r>
                      <a:endParaRPr lang="en-US" dirty="0"/>
                    </a:p>
                  </a:txBody>
                  <a:tcPr/>
                </a:tc>
                <a:tc gridSpan="2">
                  <a:txBody>
                    <a:bodyPr/>
                    <a:lstStyle/>
                    <a:p>
                      <a:r>
                        <a:rPr lang="en-US" baseline="0" dirty="0" smtClean="0"/>
                        <a:t>c = ~a  </a:t>
                      </a:r>
                      <a:endParaRPr lang="en-US" dirty="0"/>
                    </a:p>
                  </a:txBody>
                  <a:tcPr/>
                </a:tc>
                <a:tc hMerge="1">
                  <a:txBody>
                    <a:bodyPr/>
                    <a:lstStyle/>
                    <a:p>
                      <a:endParaRPr lang="en-US"/>
                    </a:p>
                  </a:txBody>
                  <a:tcPr/>
                </a:tc>
                <a:tc>
                  <a:txBody>
                    <a:bodyPr/>
                    <a:lstStyle/>
                    <a:p>
                      <a:r>
                        <a:rPr lang="en-US" dirty="0" smtClean="0"/>
                        <a:t>~101</a:t>
                      </a:r>
                      <a:endParaRPr lang="en-US" dirty="0"/>
                    </a:p>
                  </a:txBody>
                  <a:tcPr/>
                </a:tc>
                <a:tc>
                  <a:txBody>
                    <a:bodyPr/>
                    <a:lstStyle/>
                    <a:p>
                      <a:r>
                        <a:rPr lang="en-US" dirty="0" smtClean="0"/>
                        <a:t>010</a:t>
                      </a:r>
                      <a:endParaRPr lang="en-US" dirty="0"/>
                    </a:p>
                  </a:txBody>
                  <a:tcPr/>
                </a:tc>
              </a:tr>
              <a:tr h="370840">
                <a:tc>
                  <a:txBody>
                    <a:bodyPr/>
                    <a:lstStyle/>
                    <a:p>
                      <a:r>
                        <a:rPr lang="en-US" dirty="0" smtClean="0"/>
                        <a:t>&amp;</a:t>
                      </a:r>
                      <a:endParaRPr lang="en-US" dirty="0"/>
                    </a:p>
                  </a:txBody>
                  <a:tcPr/>
                </a:tc>
                <a:tc>
                  <a:txBody>
                    <a:bodyPr/>
                    <a:lstStyle/>
                    <a:p>
                      <a:r>
                        <a:rPr lang="en-US" dirty="0" smtClean="0"/>
                        <a:t>Bitwise AND</a:t>
                      </a:r>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 = a &amp; b  </a:t>
                      </a:r>
                      <a:endParaRPr lang="en-US" dirty="0" smtClean="0"/>
                    </a:p>
                  </a:txBody>
                  <a:tcPr/>
                </a:tc>
                <a:tc hMerge="1">
                  <a:txBody>
                    <a:bodyPr/>
                    <a:lstStyle/>
                    <a:p>
                      <a:endParaRPr lang="en-US"/>
                    </a:p>
                  </a:txBody>
                  <a:tcPr/>
                </a:tc>
                <a:tc>
                  <a:txBody>
                    <a:bodyPr/>
                    <a:lstStyle/>
                    <a:p>
                      <a:r>
                        <a:rPr lang="en-US" dirty="0" smtClean="0"/>
                        <a:t>101 &amp; 011</a:t>
                      </a:r>
                      <a:endParaRPr lang="en-US" dirty="0"/>
                    </a:p>
                  </a:txBody>
                  <a:tcPr/>
                </a:tc>
                <a:tc>
                  <a:txBody>
                    <a:bodyPr/>
                    <a:lstStyle/>
                    <a:p>
                      <a:r>
                        <a:rPr lang="en-US" dirty="0" smtClean="0"/>
                        <a:t>001 = 1</a:t>
                      </a:r>
                      <a:endParaRPr lang="en-US" dirty="0"/>
                    </a:p>
                  </a:txBody>
                  <a:tcPr/>
                </a:tc>
              </a:tr>
              <a:tr h="370840">
                <a:tc>
                  <a:txBody>
                    <a:bodyPr/>
                    <a:lstStyle/>
                    <a:p>
                      <a:r>
                        <a:rPr lang="en-US" dirty="0" smtClean="0"/>
                        <a:t>|</a:t>
                      </a:r>
                      <a:endParaRPr lang="en-US" dirty="0"/>
                    </a:p>
                  </a:txBody>
                  <a:tcPr/>
                </a:tc>
                <a:tc>
                  <a:txBody>
                    <a:bodyPr/>
                    <a:lstStyle/>
                    <a:p>
                      <a:r>
                        <a:rPr lang="en-US" dirty="0" smtClean="0"/>
                        <a:t>Bitwise OR</a:t>
                      </a:r>
                      <a:endParaRPr lang="en-US" dirty="0"/>
                    </a:p>
                  </a:txBody>
                  <a:tcPr/>
                </a:tc>
                <a:tc gridSpan="2">
                  <a:txBody>
                    <a:bodyPr/>
                    <a:lstStyle/>
                    <a:p>
                      <a:r>
                        <a:rPr lang="en-US" baseline="0" dirty="0" smtClean="0"/>
                        <a:t>c = a | b</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101 | 011</a:t>
                      </a:r>
                    </a:p>
                  </a:txBody>
                  <a:tcPr/>
                </a:tc>
                <a:tc>
                  <a:txBody>
                    <a:bodyPr/>
                    <a:lstStyle/>
                    <a:p>
                      <a:r>
                        <a:rPr lang="en-US" dirty="0" smtClean="0"/>
                        <a:t>111 = 7</a:t>
                      </a:r>
                      <a:endParaRPr lang="en-US" dirty="0"/>
                    </a:p>
                  </a:txBody>
                  <a:tcPr/>
                </a:tc>
              </a:tr>
              <a:tr h="370840">
                <a:tc>
                  <a:txBody>
                    <a:bodyPr/>
                    <a:lstStyle/>
                    <a:p>
                      <a:r>
                        <a:rPr lang="en-US" dirty="0" smtClean="0"/>
                        <a:t>^</a:t>
                      </a:r>
                      <a:endParaRPr lang="en-US" dirty="0"/>
                    </a:p>
                  </a:txBody>
                  <a:tcPr/>
                </a:tc>
                <a:tc>
                  <a:txBody>
                    <a:bodyPr/>
                    <a:lstStyle/>
                    <a:p>
                      <a:r>
                        <a:rPr lang="en-US" dirty="0" smtClean="0"/>
                        <a:t>Bitwise XOR</a:t>
                      </a:r>
                      <a:endParaRPr lang="en-US" dirty="0"/>
                    </a:p>
                  </a:txBody>
                  <a:tcPr/>
                </a:tc>
                <a:tc gridSpan="2">
                  <a:txBody>
                    <a:bodyPr/>
                    <a:lstStyle/>
                    <a:p>
                      <a:r>
                        <a:rPr lang="en-US" baseline="0" dirty="0" smtClean="0"/>
                        <a:t>c = a ^ b</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101 ^ 011</a:t>
                      </a:r>
                    </a:p>
                  </a:txBody>
                  <a:tcPr/>
                </a:tc>
                <a:tc>
                  <a:txBody>
                    <a:bodyPr/>
                    <a:lstStyle/>
                    <a:p>
                      <a:r>
                        <a:rPr lang="en-US" dirty="0" smtClean="0"/>
                        <a:t>110 = 6</a:t>
                      </a:r>
                      <a:endParaRPr lang="en-US" dirty="0"/>
                    </a:p>
                  </a:txBody>
                  <a:tcPr/>
                </a:tc>
              </a:tr>
              <a:tr h="370840">
                <a:tc>
                  <a:txBody>
                    <a:bodyPr/>
                    <a:lstStyle/>
                    <a:p>
                      <a:r>
                        <a:rPr lang="en-US" dirty="0" smtClean="0"/>
                        <a:t>&amp;=</a:t>
                      </a:r>
                      <a:endParaRPr lang="en-US" dirty="0"/>
                    </a:p>
                  </a:txBody>
                  <a:tcPr/>
                </a:tc>
                <a:tc>
                  <a:txBody>
                    <a:bodyPr/>
                    <a:lstStyle/>
                    <a:p>
                      <a:r>
                        <a:rPr lang="en-US" dirty="0" smtClean="0"/>
                        <a:t>Bitwise AND assignment</a:t>
                      </a:r>
                      <a:endParaRPr lang="en-US" dirty="0"/>
                    </a:p>
                  </a:txBody>
                  <a:tcPr/>
                </a:tc>
                <a:tc>
                  <a:txBody>
                    <a:bodyPr/>
                    <a:lstStyle/>
                    <a:p>
                      <a:r>
                        <a:rPr lang="en-US" baseline="0" dirty="0" smtClean="0"/>
                        <a:t>a &amp;= b; </a:t>
                      </a:r>
                      <a:endParaRPr lang="en-US" dirty="0"/>
                    </a:p>
                  </a:txBody>
                  <a:tcPr/>
                </a:tc>
                <a:tc>
                  <a:txBody>
                    <a:bodyPr/>
                    <a:lstStyle/>
                    <a:p>
                      <a:r>
                        <a:rPr lang="en-US" dirty="0" smtClean="0"/>
                        <a:t>a = a &amp; b </a:t>
                      </a:r>
                      <a:endParaRPr lang="en-US" dirty="0"/>
                    </a:p>
                  </a:txBody>
                  <a:tcPr/>
                </a:tc>
                <a:tc>
                  <a:txBody>
                    <a:bodyPr/>
                    <a:lstStyle/>
                    <a:p>
                      <a:r>
                        <a:rPr lang="en-US" dirty="0" smtClean="0"/>
                        <a:t>101 &amp; 011</a:t>
                      </a:r>
                      <a:endParaRPr lang="en-US" dirty="0"/>
                    </a:p>
                  </a:txBody>
                  <a:tcPr/>
                </a:tc>
                <a:tc>
                  <a:txBody>
                    <a:bodyPr/>
                    <a:lstStyle/>
                    <a:p>
                      <a:r>
                        <a:rPr lang="en-US" dirty="0" smtClean="0"/>
                        <a:t>001 = 1</a:t>
                      </a:r>
                      <a:endParaRPr lang="en-US" dirty="0"/>
                    </a:p>
                  </a:txBody>
                  <a:tcPr/>
                </a:tc>
              </a:tr>
              <a:tr h="370840">
                <a:tc>
                  <a:txBody>
                    <a:bodyPr/>
                    <a:lstStyle/>
                    <a:p>
                      <a:r>
                        <a:rPr lang="en-US" dirty="0" smtClean="0"/>
                        <a:t>|=</a:t>
                      </a:r>
                      <a:endParaRPr lang="en-US" dirty="0"/>
                    </a:p>
                  </a:txBody>
                  <a:tcPr/>
                </a:tc>
                <a:tc>
                  <a:txBody>
                    <a:bodyPr/>
                    <a:lstStyle/>
                    <a:p>
                      <a:r>
                        <a:rPr lang="en-US" dirty="0" smtClean="0"/>
                        <a:t>Bitwise OR assignment</a:t>
                      </a:r>
                      <a:endParaRPr lang="en-US" dirty="0"/>
                    </a:p>
                  </a:txBody>
                  <a:tcPr/>
                </a:tc>
                <a:tc>
                  <a:txBody>
                    <a:bodyPr/>
                    <a:lstStyle/>
                    <a:p>
                      <a:r>
                        <a:rPr lang="en-US" baseline="0" dirty="0" smtClean="0"/>
                        <a:t>a |= b; </a:t>
                      </a:r>
                      <a:endParaRPr lang="en-US" dirty="0"/>
                    </a:p>
                  </a:txBody>
                  <a:tcPr/>
                </a:tc>
                <a:tc>
                  <a:txBody>
                    <a:bodyPr/>
                    <a:lstStyle/>
                    <a:p>
                      <a:r>
                        <a:rPr lang="en-US" dirty="0" smtClean="0"/>
                        <a:t>a = a | b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101 | 011</a:t>
                      </a:r>
                    </a:p>
                  </a:txBody>
                  <a:tcPr/>
                </a:tc>
                <a:tc>
                  <a:txBody>
                    <a:bodyPr/>
                    <a:lstStyle/>
                    <a:p>
                      <a:r>
                        <a:rPr lang="en-US" dirty="0" smtClean="0"/>
                        <a:t>111 = 7</a:t>
                      </a:r>
                      <a:endParaRPr lang="en-US" dirty="0"/>
                    </a:p>
                  </a:txBody>
                  <a:tcPr/>
                </a:tc>
              </a:tr>
              <a:tr h="370840">
                <a:tc>
                  <a:txBody>
                    <a:bodyPr/>
                    <a:lstStyle/>
                    <a:p>
                      <a:r>
                        <a:rPr lang="en-US" dirty="0" smtClean="0"/>
                        <a:t>^=</a:t>
                      </a:r>
                      <a:endParaRPr lang="en-US" dirty="0"/>
                    </a:p>
                  </a:txBody>
                  <a:tcPr/>
                </a:tc>
                <a:tc>
                  <a:txBody>
                    <a:bodyPr/>
                    <a:lstStyle/>
                    <a:p>
                      <a:r>
                        <a:rPr lang="en-US" dirty="0" smtClean="0"/>
                        <a:t>Bitwise XOR assignment</a:t>
                      </a:r>
                      <a:endParaRPr lang="en-US" dirty="0"/>
                    </a:p>
                  </a:txBody>
                  <a:tcPr/>
                </a:tc>
                <a:tc>
                  <a:txBody>
                    <a:bodyPr/>
                    <a:lstStyle/>
                    <a:p>
                      <a:r>
                        <a:rPr lang="en-US" baseline="0" dirty="0" smtClean="0"/>
                        <a:t>a ^= b; </a:t>
                      </a:r>
                      <a:endParaRPr lang="en-US" dirty="0"/>
                    </a:p>
                  </a:txBody>
                  <a:tcPr/>
                </a:tc>
                <a:tc>
                  <a:txBody>
                    <a:bodyPr/>
                    <a:lstStyle/>
                    <a:p>
                      <a:r>
                        <a:rPr lang="en-US" dirty="0" smtClean="0"/>
                        <a:t>a = a ^ b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101 ^ 011</a:t>
                      </a:r>
                    </a:p>
                  </a:txBody>
                  <a:tcPr/>
                </a:tc>
                <a:tc>
                  <a:txBody>
                    <a:bodyPr/>
                    <a:lstStyle/>
                    <a:p>
                      <a:r>
                        <a:rPr lang="en-US" dirty="0" smtClean="0"/>
                        <a:t>110 = 6</a:t>
                      </a:r>
                      <a:endParaRPr lang="en-US" dirty="0"/>
                    </a:p>
                  </a:txBody>
                  <a:tcPr/>
                </a:tc>
              </a:tr>
            </a:tbl>
          </a:graphicData>
        </a:graphic>
      </p:graphicFrame>
      <p:sp>
        <p:nvSpPr>
          <p:cNvPr id="5" name="TextBox 4"/>
          <p:cNvSpPr txBox="1"/>
          <p:nvPr/>
        </p:nvSpPr>
        <p:spPr>
          <a:xfrm>
            <a:off x="228600" y="5867400"/>
            <a:ext cx="5562600" cy="400110"/>
          </a:xfrm>
          <a:prstGeom prst="rect">
            <a:avLst/>
          </a:prstGeom>
          <a:noFill/>
        </p:spPr>
        <p:txBody>
          <a:bodyPr wrap="square" rtlCol="0">
            <a:spAutoFit/>
          </a:bodyPr>
          <a:lstStyle/>
          <a:p>
            <a:r>
              <a:rPr lang="en-US" sz="2000" b="1" dirty="0" smtClean="0"/>
              <a:t>Note: Here </a:t>
            </a:r>
            <a:r>
              <a:rPr lang="en-US" sz="2000" b="1" dirty="0" err="1" smtClean="0"/>
              <a:t>int</a:t>
            </a:r>
            <a:r>
              <a:rPr lang="en-US" sz="2000" b="1" dirty="0" smtClean="0"/>
              <a:t> a = 5; </a:t>
            </a:r>
            <a:r>
              <a:rPr lang="en-US" sz="2000" b="1" dirty="0" err="1" smtClean="0"/>
              <a:t>int</a:t>
            </a:r>
            <a:r>
              <a:rPr lang="en-US" sz="2000" b="1" dirty="0" smtClean="0"/>
              <a:t> b = 3; </a:t>
            </a:r>
            <a:r>
              <a:rPr lang="en-US" sz="2000" b="1" dirty="0" err="1" smtClean="0"/>
              <a:t>int</a:t>
            </a:r>
            <a:r>
              <a:rPr lang="en-US" sz="2000" b="1" dirty="0" smtClean="0"/>
              <a:t> c = 0;</a:t>
            </a:r>
            <a:endParaRPr lang="en-US" sz="2000" b="1" dirty="0"/>
          </a:p>
        </p:txBody>
      </p:sp>
    </p:spTree>
    <p:extLst>
      <p:ext uri="{BB962C8B-B14F-4D97-AF65-F5344CB8AC3E}">
        <p14:creationId xmlns:p14="http://schemas.microsoft.com/office/powerpoint/2010/main" val="1006685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Bitwise Operators</a:t>
            </a:r>
            <a:endParaRPr lang="en-US" dirty="0">
              <a:solidFill>
                <a:schemeClr val="accent3">
                  <a:lumMod val="50000"/>
                </a:schemeClr>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4104170876"/>
              </p:ext>
            </p:extLst>
          </p:nvPr>
        </p:nvGraphicFramePr>
        <p:xfrm>
          <a:off x="0" y="1803400"/>
          <a:ext cx="9144000" cy="4820920"/>
        </p:xfrm>
        <a:graphic>
          <a:graphicData uri="http://schemas.openxmlformats.org/drawingml/2006/table">
            <a:tbl>
              <a:tblPr firstRow="1" bandRow="1">
                <a:tableStyleId>{073A0DAA-6AF3-43AB-8588-CEC1D06C72B9}</a:tableStyleId>
              </a:tblPr>
              <a:tblGrid>
                <a:gridCol w="1066800"/>
                <a:gridCol w="2590800"/>
                <a:gridCol w="2438400"/>
                <a:gridCol w="1219200"/>
                <a:gridCol w="1828800"/>
              </a:tblGrid>
              <a:tr h="370840">
                <a:tc>
                  <a:txBody>
                    <a:bodyPr/>
                    <a:lstStyle/>
                    <a:p>
                      <a:r>
                        <a:rPr lang="en-US" dirty="0" smtClean="0"/>
                        <a:t>Operator</a:t>
                      </a:r>
                      <a:endParaRPr lang="en-US" dirty="0"/>
                    </a:p>
                  </a:txBody>
                  <a:tcPr/>
                </a:tc>
                <a:tc>
                  <a:txBody>
                    <a:bodyPr/>
                    <a:lstStyle/>
                    <a:p>
                      <a:r>
                        <a:rPr lang="en-US" dirty="0" smtClean="0"/>
                        <a:t>Name</a:t>
                      </a:r>
                      <a:endParaRPr lang="en-US" dirty="0"/>
                    </a:p>
                  </a:txBody>
                  <a:tcPr/>
                </a:tc>
                <a:tc>
                  <a:txBody>
                    <a:bodyPr/>
                    <a:lstStyle/>
                    <a:p>
                      <a:r>
                        <a:rPr lang="en-US" dirty="0" smtClean="0"/>
                        <a:t>Example</a:t>
                      </a:r>
                      <a:endParaRPr lang="en-US" dirty="0"/>
                    </a:p>
                  </a:txBody>
                  <a:tcPr/>
                </a:tc>
                <a:tc>
                  <a:txBody>
                    <a:bodyPr/>
                    <a:lstStyle/>
                    <a:p>
                      <a:r>
                        <a:rPr lang="en-US" dirty="0" smtClean="0"/>
                        <a:t>Actual</a:t>
                      </a:r>
                      <a:endParaRPr lang="en-US" dirty="0"/>
                    </a:p>
                  </a:txBody>
                  <a:tcPr/>
                </a:tc>
                <a:tc>
                  <a:txBody>
                    <a:bodyPr/>
                    <a:lstStyle/>
                    <a:p>
                      <a:r>
                        <a:rPr lang="en-US" dirty="0" smtClean="0"/>
                        <a:t>Result</a:t>
                      </a:r>
                      <a:endParaRPr lang="en-US" dirty="0"/>
                    </a:p>
                  </a:txBody>
                  <a:tcPr/>
                </a:tc>
              </a:tr>
              <a:tr h="370840">
                <a:tc rowSpan="2">
                  <a:txBody>
                    <a:bodyPr/>
                    <a:lstStyle/>
                    <a:p>
                      <a:r>
                        <a:rPr lang="en-US" dirty="0" smtClean="0"/>
                        <a:t>&gt;&gt;</a:t>
                      </a:r>
                      <a:endParaRPr lang="en-US" dirty="0"/>
                    </a:p>
                  </a:txBody>
                  <a:tcPr/>
                </a:tc>
                <a:tc rowSpan="2">
                  <a:txBody>
                    <a:bodyPr/>
                    <a:lstStyle/>
                    <a:p>
                      <a:r>
                        <a:rPr lang="en-US" dirty="0" smtClean="0"/>
                        <a:t>Shift right</a:t>
                      </a:r>
                    </a:p>
                    <a:p>
                      <a:r>
                        <a:rPr lang="en-US" dirty="0" smtClean="0"/>
                        <a:t>Based</a:t>
                      </a:r>
                      <a:r>
                        <a:rPr lang="en-US" baseline="0" dirty="0" smtClean="0"/>
                        <a:t> on sign</a:t>
                      </a:r>
                      <a:endParaRPr lang="en-US" dirty="0" smtClean="0"/>
                    </a:p>
                  </a:txBody>
                  <a:tcPr/>
                </a:tc>
                <a:tc>
                  <a:txBody>
                    <a:bodyPr/>
                    <a:lstStyle/>
                    <a:p>
                      <a:r>
                        <a:rPr lang="en-US" dirty="0" smtClean="0"/>
                        <a:t>a</a:t>
                      </a:r>
                      <a:r>
                        <a:rPr lang="en-US" baseline="0" dirty="0" smtClean="0"/>
                        <a:t> = a &gt;&gt; 2</a:t>
                      </a:r>
                      <a:endParaRPr lang="en-US" dirty="0"/>
                    </a:p>
                  </a:txBody>
                  <a:tcPr/>
                </a:tc>
                <a:tc>
                  <a:txBody>
                    <a:bodyPr/>
                    <a:lstStyle/>
                    <a:p>
                      <a:r>
                        <a:rPr lang="en-US" dirty="0" smtClean="0"/>
                        <a:t>..000011</a:t>
                      </a:r>
                      <a:endParaRPr lang="en-US" dirty="0"/>
                    </a:p>
                  </a:txBody>
                  <a:tcPr/>
                </a:tc>
                <a:tc>
                  <a:txBody>
                    <a:bodyPr/>
                    <a:lstStyle/>
                    <a:p>
                      <a:r>
                        <a:rPr lang="en-US" dirty="0" smtClean="0"/>
                        <a:t>..000000 = 0</a:t>
                      </a:r>
                      <a:endParaRPr lang="en-US" dirty="0"/>
                    </a:p>
                  </a:txBody>
                  <a:tcPr/>
                </a:tc>
              </a:tr>
              <a:tr h="370840">
                <a:tc vMerge="1">
                  <a:txBody>
                    <a:bodyPr/>
                    <a:lstStyle/>
                    <a:p>
                      <a:endParaRPr lang="en-US" dirty="0"/>
                    </a:p>
                  </a:txBody>
                  <a:tcPr/>
                </a:tc>
                <a:tc vMerge="1">
                  <a:txBody>
                    <a:bodyPr/>
                    <a:lstStyle/>
                    <a:p>
                      <a:endParaRPr lang="en-US" dirty="0"/>
                    </a:p>
                  </a:txBody>
                  <a:tcPr/>
                </a:tc>
                <a:tc>
                  <a:txBody>
                    <a:bodyPr/>
                    <a:lstStyle/>
                    <a:p>
                      <a:r>
                        <a:rPr lang="en-US" dirty="0" smtClean="0"/>
                        <a:t>b</a:t>
                      </a:r>
                      <a:r>
                        <a:rPr lang="en-US" baseline="0" dirty="0" smtClean="0"/>
                        <a:t> = b &gt;&gt; 2</a:t>
                      </a:r>
                      <a:endParaRPr lang="en-US" dirty="0"/>
                    </a:p>
                  </a:txBody>
                  <a:tcPr/>
                </a:tc>
                <a:tc>
                  <a:txBody>
                    <a:bodyPr/>
                    <a:lstStyle/>
                    <a:p>
                      <a:r>
                        <a:rPr lang="en-US" dirty="0" smtClean="0"/>
                        <a:t>..111100</a:t>
                      </a:r>
                      <a:endParaRPr lang="en-US" dirty="0"/>
                    </a:p>
                  </a:txBody>
                  <a:tcPr/>
                </a:tc>
                <a:tc>
                  <a:txBody>
                    <a:bodyPr/>
                    <a:lstStyle/>
                    <a:p>
                      <a:r>
                        <a:rPr lang="en-US" dirty="0" smtClean="0"/>
                        <a:t>..111111 = -1</a:t>
                      </a:r>
                      <a:endParaRPr lang="en-US" dirty="0"/>
                    </a:p>
                  </a:txBody>
                  <a:tcPr/>
                </a:tc>
              </a:tr>
              <a:tr h="370840">
                <a:tc rowSpan="2">
                  <a:txBody>
                    <a:bodyPr/>
                    <a:lstStyle/>
                    <a:p>
                      <a:r>
                        <a:rPr lang="en-US" dirty="0" smtClean="0"/>
                        <a:t>&gt;&gt;&gt;</a:t>
                      </a:r>
                      <a:endParaRPr lang="en-US" dirty="0"/>
                    </a:p>
                  </a:txBody>
                  <a:tcPr>
                    <a:solidFill>
                      <a:schemeClr val="bg1">
                        <a:lumMod val="95000"/>
                      </a:scheme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Shift right</a:t>
                      </a:r>
                      <a:r>
                        <a:rPr lang="en-US" baseline="0" dirty="0" smtClean="0"/>
                        <a:t> zero fill</a:t>
                      </a:r>
                      <a:endParaRPr lang="en-US" dirty="0" smtClean="0"/>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 a&gt;&gt;&gt; 2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..000011</a:t>
                      </a:r>
                    </a:p>
                  </a:txBody>
                  <a:tcPr/>
                </a:tc>
                <a:tc>
                  <a:txBody>
                    <a:bodyPr/>
                    <a:lstStyle/>
                    <a:p>
                      <a:r>
                        <a:rPr lang="en-US" dirty="0" smtClean="0"/>
                        <a:t>..000000 = 0</a:t>
                      </a:r>
                      <a:endParaRPr lang="en-US" dirty="0"/>
                    </a:p>
                  </a:txBody>
                  <a:tcPr/>
                </a:tc>
              </a:tr>
              <a:tr h="370840">
                <a:tc vMerge="1">
                  <a:txBody>
                    <a:bodyPr/>
                    <a:lstStyle/>
                    <a:p>
                      <a:endParaRPr lang="en-US" dirty="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b</a:t>
                      </a:r>
                      <a:r>
                        <a:rPr lang="en-US" baseline="0" dirty="0" smtClean="0"/>
                        <a:t> = b &gt;&gt;&gt; 2</a:t>
                      </a:r>
                      <a:endParaRPr lang="en-US" dirty="0"/>
                    </a:p>
                  </a:txBody>
                  <a:tcPr/>
                </a:tc>
                <a:tc>
                  <a:txBody>
                    <a:bodyPr/>
                    <a:lstStyle/>
                    <a:p>
                      <a:r>
                        <a:rPr lang="en-US" dirty="0" smtClean="0"/>
                        <a:t>..111100</a:t>
                      </a:r>
                      <a:endParaRPr lang="en-US" dirty="0"/>
                    </a:p>
                  </a:txBody>
                  <a:tcPr/>
                </a:tc>
                <a:tc>
                  <a:txBody>
                    <a:bodyPr/>
                    <a:lstStyle/>
                    <a:p>
                      <a:r>
                        <a:rPr lang="en-US" dirty="0" smtClean="0"/>
                        <a:t>00..1111</a:t>
                      </a:r>
                      <a:r>
                        <a:rPr lang="en-US" baseline="0" dirty="0" smtClean="0"/>
                        <a:t> = +big</a:t>
                      </a:r>
                      <a:endParaRPr lang="en-US" dirty="0"/>
                    </a:p>
                  </a:txBody>
                  <a:tcPr>
                    <a:solidFill>
                      <a:schemeClr val="bg1">
                        <a:lumMod val="95000"/>
                      </a:schemeClr>
                    </a:solidFill>
                  </a:tcPr>
                </a:tc>
              </a:tr>
              <a:tr h="370840">
                <a:tc rowSpan="2">
                  <a:txBody>
                    <a:bodyPr/>
                    <a:lstStyle/>
                    <a:p>
                      <a:r>
                        <a:rPr lang="en-US" dirty="0" smtClean="0"/>
                        <a:t>&lt;&lt;</a:t>
                      </a:r>
                      <a:endParaRPr lang="en-US" dirty="0"/>
                    </a:p>
                  </a:txBody>
                  <a:tcPr/>
                </a:tc>
                <a:tc rowSpan="2">
                  <a:txBody>
                    <a:bodyPr/>
                    <a:lstStyle/>
                    <a:p>
                      <a:r>
                        <a:rPr lang="en-US" dirty="0" smtClean="0"/>
                        <a:t>Shift left</a:t>
                      </a:r>
                    </a:p>
                    <a:p>
                      <a:r>
                        <a:rPr lang="en-US" dirty="0" smtClean="0"/>
                        <a:t>Filled with zero</a:t>
                      </a:r>
                    </a:p>
                  </a:txBody>
                  <a:tcPr/>
                </a:tc>
                <a:tc>
                  <a:txBody>
                    <a:bodyPr/>
                    <a:lstStyle/>
                    <a:p>
                      <a:r>
                        <a:rPr lang="en-US" dirty="0" smtClean="0"/>
                        <a:t>a</a:t>
                      </a:r>
                      <a:r>
                        <a:rPr lang="en-US" baseline="0" dirty="0" smtClean="0"/>
                        <a:t> = a &lt;&lt; 2</a:t>
                      </a:r>
                      <a:endParaRPr lang="en-US" dirty="0"/>
                    </a:p>
                  </a:txBody>
                  <a:tcPr/>
                </a:tc>
                <a:tc>
                  <a:txBody>
                    <a:bodyPr/>
                    <a:lstStyle/>
                    <a:p>
                      <a:r>
                        <a:rPr lang="en-US" dirty="0" smtClean="0"/>
                        <a:t>..000011</a:t>
                      </a:r>
                      <a:endParaRPr lang="en-US" dirty="0"/>
                    </a:p>
                  </a:txBody>
                  <a:tcPr/>
                </a:tc>
                <a:tc>
                  <a:txBody>
                    <a:bodyPr/>
                    <a:lstStyle/>
                    <a:p>
                      <a:r>
                        <a:rPr lang="en-US" dirty="0" smtClean="0"/>
                        <a:t>..001100 = 3</a:t>
                      </a:r>
                      <a:endParaRPr lang="en-US" dirty="0"/>
                    </a:p>
                  </a:txBody>
                  <a:tcPr/>
                </a:tc>
              </a:tr>
              <a:tr h="370840">
                <a:tc vMerge="1">
                  <a:txBody>
                    <a:bodyPr/>
                    <a:lstStyle/>
                    <a:p>
                      <a:endParaRPr lang="en-US" dirty="0"/>
                    </a:p>
                  </a:txBody>
                  <a:tcPr/>
                </a:tc>
                <a:tc vMerge="1">
                  <a:txBody>
                    <a:bodyPr/>
                    <a:lstStyle/>
                    <a:p>
                      <a:endParaRPr lang="en-US" dirty="0" smtClean="0"/>
                    </a:p>
                  </a:txBody>
                  <a:tcPr/>
                </a:tc>
                <a:tc>
                  <a:txBody>
                    <a:bodyPr/>
                    <a:lstStyle/>
                    <a:p>
                      <a:r>
                        <a:rPr lang="en-US" dirty="0" smtClean="0"/>
                        <a:t>b</a:t>
                      </a:r>
                      <a:r>
                        <a:rPr lang="en-US" baseline="0" dirty="0" smtClean="0"/>
                        <a:t> = b &lt;&lt; 2</a:t>
                      </a:r>
                      <a:endParaRPr lang="en-US" dirty="0"/>
                    </a:p>
                  </a:txBody>
                  <a:tcPr/>
                </a:tc>
                <a:tc>
                  <a:txBody>
                    <a:bodyPr/>
                    <a:lstStyle/>
                    <a:p>
                      <a:r>
                        <a:rPr lang="en-US" dirty="0" smtClean="0"/>
                        <a:t>..111100</a:t>
                      </a:r>
                      <a:endParaRPr lang="en-US" dirty="0"/>
                    </a:p>
                  </a:txBody>
                  <a:tcPr/>
                </a:tc>
                <a:tc>
                  <a:txBody>
                    <a:bodyPr/>
                    <a:lstStyle/>
                    <a:p>
                      <a:r>
                        <a:rPr lang="en-US" dirty="0" smtClean="0"/>
                        <a:t>..110000 = -16</a:t>
                      </a:r>
                      <a:endParaRPr lang="en-US" dirty="0"/>
                    </a:p>
                  </a:txBody>
                  <a:tcPr/>
                </a:tc>
              </a:tr>
              <a:tr h="370840">
                <a:tc rowSpan="2">
                  <a:txBody>
                    <a:bodyPr/>
                    <a:lstStyle/>
                    <a:p>
                      <a:r>
                        <a:rPr lang="en-US" dirty="0" smtClean="0"/>
                        <a:t>&gt;&gt;=</a:t>
                      </a:r>
                      <a:endParaRPr lang="en-US" dirty="0"/>
                    </a:p>
                  </a:txBody>
                  <a:tcPr>
                    <a:solidFill>
                      <a:schemeClr val="bg1">
                        <a:lumMod val="95000"/>
                      </a:schemeClr>
                    </a:solidFill>
                  </a:tcPr>
                </a:tc>
                <a:tc rowSpan="2">
                  <a:txBody>
                    <a:bodyPr/>
                    <a:lstStyle/>
                    <a:p>
                      <a:r>
                        <a:rPr lang="en-US" dirty="0" smtClean="0"/>
                        <a:t>Shift right</a:t>
                      </a:r>
                    </a:p>
                    <a:p>
                      <a:r>
                        <a:rPr lang="en-US" dirty="0" smtClean="0"/>
                        <a:t>Based</a:t>
                      </a:r>
                      <a:r>
                        <a:rPr lang="en-US" baseline="0" dirty="0" smtClean="0"/>
                        <a:t> on sign</a:t>
                      </a:r>
                      <a:endParaRPr lang="en-US" dirty="0" smtClean="0"/>
                    </a:p>
                  </a:txBody>
                  <a:tcPr>
                    <a:solidFill>
                      <a:schemeClr val="bg1">
                        <a:lumMod val="95000"/>
                      </a:schemeClr>
                    </a:solidFill>
                  </a:tcPr>
                </a:tc>
                <a:tc>
                  <a:txBody>
                    <a:bodyPr/>
                    <a:lstStyle/>
                    <a:p>
                      <a:r>
                        <a:rPr lang="en-US" dirty="0" smtClean="0"/>
                        <a:t>a</a:t>
                      </a:r>
                      <a:r>
                        <a:rPr lang="en-US" baseline="0" dirty="0" smtClean="0"/>
                        <a:t> &gt;&gt;= 2</a:t>
                      </a:r>
                      <a:endParaRPr lang="en-US" dirty="0"/>
                    </a:p>
                  </a:txBody>
                  <a:tcPr/>
                </a:tc>
                <a:tc>
                  <a:txBody>
                    <a:bodyPr/>
                    <a:lstStyle/>
                    <a:p>
                      <a:r>
                        <a:rPr lang="en-US" dirty="0" smtClean="0"/>
                        <a:t>..000011</a:t>
                      </a:r>
                      <a:endParaRPr lang="en-US" dirty="0"/>
                    </a:p>
                  </a:txBody>
                  <a:tcPr/>
                </a:tc>
                <a:tc>
                  <a:txBody>
                    <a:bodyPr/>
                    <a:lstStyle/>
                    <a:p>
                      <a:r>
                        <a:rPr lang="en-US" dirty="0" smtClean="0"/>
                        <a:t>..000000 = 0</a:t>
                      </a:r>
                      <a:endParaRPr lang="en-US" dirty="0"/>
                    </a:p>
                  </a:txBody>
                  <a:tcPr/>
                </a:tc>
              </a:tr>
              <a:tr h="370840">
                <a:tc vMerge="1">
                  <a:txBody>
                    <a:bodyPr/>
                    <a:lstStyle/>
                    <a:p>
                      <a:endParaRPr lang="en-US" dirty="0"/>
                    </a:p>
                  </a:txBody>
                  <a:tcPr>
                    <a:solidFill>
                      <a:schemeClr val="bg1">
                        <a:lumMod val="95000"/>
                      </a:schemeClr>
                    </a:solidFill>
                  </a:tcPr>
                </a:tc>
                <a:tc vMerge="1">
                  <a:txBody>
                    <a:bodyPr/>
                    <a:lstStyle/>
                    <a:p>
                      <a:endParaRPr lang="en-US" dirty="0"/>
                    </a:p>
                  </a:txBody>
                  <a:tcPr/>
                </a:tc>
                <a:tc>
                  <a:txBody>
                    <a:bodyPr/>
                    <a:lstStyle/>
                    <a:p>
                      <a:r>
                        <a:rPr lang="en-US" dirty="0" smtClean="0"/>
                        <a:t>b</a:t>
                      </a:r>
                      <a:r>
                        <a:rPr lang="en-US" baseline="0" dirty="0" smtClean="0"/>
                        <a:t> &gt;&gt;= 2</a:t>
                      </a:r>
                      <a:endParaRPr lang="en-US" dirty="0"/>
                    </a:p>
                  </a:txBody>
                  <a:tcPr/>
                </a:tc>
                <a:tc>
                  <a:txBody>
                    <a:bodyPr/>
                    <a:lstStyle/>
                    <a:p>
                      <a:r>
                        <a:rPr lang="en-US" dirty="0" smtClean="0"/>
                        <a:t>..111100</a:t>
                      </a:r>
                      <a:endParaRPr lang="en-US" dirty="0"/>
                    </a:p>
                  </a:txBody>
                  <a:tcPr/>
                </a:tc>
                <a:tc>
                  <a:txBody>
                    <a:bodyPr/>
                    <a:lstStyle/>
                    <a:p>
                      <a:r>
                        <a:rPr lang="en-US" dirty="0" smtClean="0"/>
                        <a:t>..111111 = -1</a:t>
                      </a:r>
                      <a:endParaRPr lang="en-US" dirty="0"/>
                    </a:p>
                  </a:txBody>
                  <a:tcPr/>
                </a:tc>
              </a:tr>
              <a:tr h="370840">
                <a:tc rowSpan="2">
                  <a:txBody>
                    <a:bodyPr/>
                    <a:lstStyle/>
                    <a:p>
                      <a:r>
                        <a:rPr lang="en-US" dirty="0" smtClean="0"/>
                        <a:t>&gt;&gt;&gt;=</a:t>
                      </a:r>
                      <a:endParaRPr lang="en-US" dirty="0"/>
                    </a:p>
                  </a:txBody>
                  <a:tcPr>
                    <a:solidFill>
                      <a:schemeClr val="bg1">
                        <a:lumMod val="75000"/>
                      </a:scheme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Shift right</a:t>
                      </a:r>
                      <a:r>
                        <a:rPr lang="en-US" baseline="0" dirty="0" smtClean="0"/>
                        <a:t> zero fill</a:t>
                      </a:r>
                      <a:endParaRPr lang="en-US" dirty="0" smtClean="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&gt;&gt;&gt;= 2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..000011</a:t>
                      </a:r>
                    </a:p>
                  </a:txBody>
                  <a:tcPr/>
                </a:tc>
                <a:tc>
                  <a:txBody>
                    <a:bodyPr/>
                    <a:lstStyle/>
                    <a:p>
                      <a:r>
                        <a:rPr lang="en-US" dirty="0" smtClean="0"/>
                        <a:t>..000000 = 0</a:t>
                      </a:r>
                      <a:endParaRPr lang="en-US" dirty="0"/>
                    </a:p>
                  </a:txBody>
                  <a:tcPr/>
                </a:tc>
              </a:tr>
              <a:tr h="370840">
                <a:tc vMerge="1">
                  <a:txBody>
                    <a:bodyPr/>
                    <a:lstStyle/>
                    <a:p>
                      <a:endParaRPr lang="en-US" dirty="0"/>
                    </a:p>
                  </a:txBody>
                  <a:tcPr>
                    <a:solidFill>
                      <a:schemeClr val="bg1">
                        <a:lumMod val="75000"/>
                      </a:scheme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b</a:t>
                      </a:r>
                      <a:r>
                        <a:rPr lang="en-US" baseline="0" dirty="0" smtClean="0"/>
                        <a:t> &gt;&gt;&gt;= 2</a:t>
                      </a:r>
                      <a:endParaRPr lang="en-US" dirty="0"/>
                    </a:p>
                  </a:txBody>
                  <a:tcPr/>
                </a:tc>
                <a:tc>
                  <a:txBody>
                    <a:bodyPr/>
                    <a:lstStyle/>
                    <a:p>
                      <a:r>
                        <a:rPr lang="en-US" dirty="0" smtClean="0"/>
                        <a:t>..111100</a:t>
                      </a:r>
                      <a:endParaRPr lang="en-US" dirty="0"/>
                    </a:p>
                  </a:txBody>
                  <a:tcPr/>
                </a:tc>
                <a:tc>
                  <a:txBody>
                    <a:bodyPr/>
                    <a:lstStyle/>
                    <a:p>
                      <a:r>
                        <a:rPr lang="en-US" dirty="0" smtClean="0"/>
                        <a:t>00..1111</a:t>
                      </a:r>
                      <a:r>
                        <a:rPr lang="en-US" baseline="0" dirty="0" smtClean="0"/>
                        <a:t> = +big</a:t>
                      </a:r>
                      <a:endParaRPr lang="en-US" dirty="0"/>
                    </a:p>
                  </a:txBody>
                  <a:tcPr/>
                </a:tc>
              </a:tr>
              <a:tr h="370840">
                <a:tc rowSpan="2">
                  <a:txBody>
                    <a:bodyPr/>
                    <a:lstStyle/>
                    <a:p>
                      <a:r>
                        <a:rPr lang="en-US" dirty="0" smtClean="0"/>
                        <a:t>&lt;&lt;=</a:t>
                      </a:r>
                      <a:endParaRPr lang="en-US" dirty="0"/>
                    </a:p>
                  </a:txBody>
                  <a:tcPr>
                    <a:solidFill>
                      <a:schemeClr val="bg1">
                        <a:lumMod val="95000"/>
                      </a:schemeClr>
                    </a:solidFill>
                  </a:tcPr>
                </a:tc>
                <a:tc rowSpan="2">
                  <a:txBody>
                    <a:bodyPr/>
                    <a:lstStyle/>
                    <a:p>
                      <a:r>
                        <a:rPr lang="en-US" dirty="0" smtClean="0"/>
                        <a:t>Shift left</a:t>
                      </a:r>
                    </a:p>
                    <a:p>
                      <a:r>
                        <a:rPr lang="en-US" dirty="0" smtClean="0"/>
                        <a:t>Filled with zero</a:t>
                      </a:r>
                    </a:p>
                  </a:txBody>
                  <a:tcPr>
                    <a:solidFill>
                      <a:schemeClr val="bg1">
                        <a:lumMod val="95000"/>
                      </a:schemeClr>
                    </a:solidFill>
                  </a:tcPr>
                </a:tc>
                <a:tc>
                  <a:txBody>
                    <a:bodyPr/>
                    <a:lstStyle/>
                    <a:p>
                      <a:r>
                        <a:rPr lang="en-US" dirty="0" smtClean="0"/>
                        <a:t>a</a:t>
                      </a:r>
                      <a:r>
                        <a:rPr lang="en-US" baseline="0" dirty="0" smtClean="0"/>
                        <a:t> &lt;&lt;= 2</a:t>
                      </a:r>
                      <a:endParaRPr lang="en-US" dirty="0"/>
                    </a:p>
                  </a:txBody>
                  <a:tcPr/>
                </a:tc>
                <a:tc>
                  <a:txBody>
                    <a:bodyPr/>
                    <a:lstStyle/>
                    <a:p>
                      <a:r>
                        <a:rPr lang="en-US" dirty="0" smtClean="0"/>
                        <a:t>..000011</a:t>
                      </a:r>
                      <a:endParaRPr lang="en-US" dirty="0"/>
                    </a:p>
                  </a:txBody>
                  <a:tcPr/>
                </a:tc>
                <a:tc>
                  <a:txBody>
                    <a:bodyPr/>
                    <a:lstStyle/>
                    <a:p>
                      <a:r>
                        <a:rPr lang="en-US" dirty="0" smtClean="0"/>
                        <a:t>..001100 = 3</a:t>
                      </a:r>
                      <a:endParaRPr lang="en-US" dirty="0"/>
                    </a:p>
                  </a:txBody>
                  <a:tcPr/>
                </a:tc>
              </a:tr>
              <a:tr h="370840">
                <a:tc vMerge="1">
                  <a:txBody>
                    <a:bodyPr/>
                    <a:lstStyle/>
                    <a:p>
                      <a:endParaRPr lang="en-US" dirty="0"/>
                    </a:p>
                  </a:txBody>
                  <a:tcPr>
                    <a:solidFill>
                      <a:schemeClr val="bg1">
                        <a:lumMod val="95000"/>
                      </a:schemeClr>
                    </a:solidFill>
                  </a:tcPr>
                </a:tc>
                <a:tc vMerge="1">
                  <a:txBody>
                    <a:bodyPr/>
                    <a:lstStyle/>
                    <a:p>
                      <a:endParaRPr lang="en-US" dirty="0" smtClean="0"/>
                    </a:p>
                  </a:txBody>
                  <a:tcPr/>
                </a:tc>
                <a:tc>
                  <a:txBody>
                    <a:bodyPr/>
                    <a:lstStyle/>
                    <a:p>
                      <a:r>
                        <a:rPr lang="en-US" dirty="0" smtClean="0"/>
                        <a:t>b</a:t>
                      </a:r>
                      <a:r>
                        <a:rPr lang="en-US" baseline="0" dirty="0" smtClean="0"/>
                        <a:t> &lt;&lt;= 2</a:t>
                      </a:r>
                      <a:endParaRPr lang="en-US" dirty="0"/>
                    </a:p>
                  </a:txBody>
                  <a:tcPr/>
                </a:tc>
                <a:tc>
                  <a:txBody>
                    <a:bodyPr/>
                    <a:lstStyle/>
                    <a:p>
                      <a:r>
                        <a:rPr lang="en-US" dirty="0" smtClean="0"/>
                        <a:t>..111100</a:t>
                      </a:r>
                      <a:endParaRPr lang="en-US" dirty="0"/>
                    </a:p>
                  </a:txBody>
                  <a:tcPr/>
                </a:tc>
                <a:tc>
                  <a:txBody>
                    <a:bodyPr/>
                    <a:lstStyle/>
                    <a:p>
                      <a:r>
                        <a:rPr lang="en-US" dirty="0" smtClean="0"/>
                        <a:t>..110000 = -16</a:t>
                      </a:r>
                      <a:endParaRPr lang="en-US" dirty="0"/>
                    </a:p>
                  </a:txBody>
                  <a:tcPr/>
                </a:tc>
              </a:tr>
            </a:tbl>
          </a:graphicData>
        </a:graphic>
      </p:graphicFrame>
      <p:sp>
        <p:nvSpPr>
          <p:cNvPr id="5" name="Content Placeholder 4"/>
          <p:cNvSpPr txBox="1">
            <a:spLocks noGrp="1"/>
          </p:cNvSpPr>
          <p:nvPr>
            <p:ph idx="1"/>
          </p:nvPr>
        </p:nvSpPr>
        <p:spPr>
          <a:xfrm>
            <a:off x="0" y="762000"/>
            <a:ext cx="9144000" cy="769441"/>
          </a:xfrm>
          <a:prstGeom prst="rect">
            <a:avLst/>
          </a:prstGeom>
          <a:noFill/>
        </p:spPr>
        <p:txBody>
          <a:bodyPr wrap="square" rtlCol="0">
            <a:spAutoFit/>
          </a:bodyPr>
          <a:lstStyle/>
          <a:p>
            <a:r>
              <a:rPr lang="en-US" sz="2000" b="1" dirty="0" err="1" smtClean="0"/>
              <a:t>int</a:t>
            </a:r>
            <a:r>
              <a:rPr lang="en-US" sz="2000" b="1" dirty="0" smtClean="0"/>
              <a:t> a = 3; // …00000000011 = 3</a:t>
            </a:r>
          </a:p>
          <a:p>
            <a:r>
              <a:rPr lang="en-US" sz="2000" b="1" dirty="0" err="1" smtClean="0"/>
              <a:t>int</a:t>
            </a:r>
            <a:r>
              <a:rPr lang="en-US" sz="2000" b="1" dirty="0" smtClean="0"/>
              <a:t> b = -4; // …1111111100 = -4</a:t>
            </a:r>
          </a:p>
        </p:txBody>
      </p:sp>
    </p:spTree>
    <p:extLst>
      <p:ext uri="{BB962C8B-B14F-4D97-AF65-F5344CB8AC3E}">
        <p14:creationId xmlns:p14="http://schemas.microsoft.com/office/powerpoint/2010/main" val="3546322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3. Relational Operators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1006685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04" y="0"/>
            <a:ext cx="9144000" cy="533400"/>
          </a:xfrm>
          <a:solidFill>
            <a:schemeClr val="accent2">
              <a:lumMod val="20000"/>
              <a:lumOff val="80000"/>
            </a:schemeClr>
          </a:solidFill>
        </p:spPr>
        <p:txBody>
          <a:bodyPr>
            <a:normAutofit fontScale="90000"/>
          </a:bodyPr>
          <a:lstStyle/>
          <a:p>
            <a:r>
              <a:rPr lang="en-US" dirty="0" smtClean="0">
                <a:solidFill>
                  <a:schemeClr val="accent3">
                    <a:lumMod val="50000"/>
                  </a:schemeClr>
                </a:solidFill>
              </a:rPr>
              <a:t>Overview of Object Oriented Concept</a:t>
            </a:r>
            <a:endParaRPr lang="en-US" dirty="0">
              <a:solidFill>
                <a:schemeClr val="accent3">
                  <a:lumMod val="50000"/>
                </a:schemeClr>
              </a:solidFill>
            </a:endParaRPr>
          </a:p>
        </p:txBody>
      </p:sp>
      <p:sp>
        <p:nvSpPr>
          <p:cNvPr id="3" name="Content Placeholder 2"/>
          <p:cNvSpPr>
            <a:spLocks noGrp="1"/>
          </p:cNvSpPr>
          <p:nvPr>
            <p:ph idx="1"/>
          </p:nvPr>
        </p:nvSpPr>
        <p:spPr>
          <a:xfrm>
            <a:off x="0" y="685800"/>
            <a:ext cx="9144000" cy="6096000"/>
          </a:xfrm>
        </p:spPr>
        <p:txBody>
          <a:bodyPr>
            <a:normAutofit fontScale="92500"/>
          </a:bodyPr>
          <a:lstStyle/>
          <a:p>
            <a:r>
              <a:rPr lang="en-US" sz="2400" dirty="0"/>
              <a:t>Object Oriented concept state everything in real world can be represent as an object.</a:t>
            </a:r>
          </a:p>
          <a:p>
            <a:r>
              <a:rPr lang="en-US" sz="2400" dirty="0"/>
              <a:t> It emphasis on data, where object can interact with other </a:t>
            </a:r>
            <a:r>
              <a:rPr lang="en-US" sz="2400" dirty="0" smtClean="0"/>
              <a:t>object</a:t>
            </a:r>
            <a:endParaRPr lang="en-US" sz="2400" b="1" dirty="0" smtClean="0">
              <a:solidFill>
                <a:srgbClr val="3333FF"/>
              </a:solidFill>
            </a:endParaRPr>
          </a:p>
          <a:p>
            <a:pPr>
              <a:lnSpc>
                <a:spcPct val="90000"/>
              </a:lnSpc>
            </a:pPr>
            <a:r>
              <a:rPr lang="en-US" sz="2400" b="1" dirty="0" smtClean="0">
                <a:solidFill>
                  <a:srgbClr val="3333FF"/>
                </a:solidFill>
              </a:rPr>
              <a:t>Object-oriented Design</a:t>
            </a:r>
            <a:r>
              <a:rPr lang="en-US" sz="2400" dirty="0" smtClean="0"/>
              <a:t> - A </a:t>
            </a:r>
            <a:r>
              <a:rPr lang="en-US" sz="2400" dirty="0"/>
              <a:t>problem-solving methodology that produces a solution to a problem in terms of self-contained entities called </a:t>
            </a:r>
            <a:r>
              <a:rPr lang="en-US" sz="2400" i="1" dirty="0"/>
              <a:t>objects</a:t>
            </a:r>
            <a:endParaRPr lang="en-US" sz="2400" dirty="0"/>
          </a:p>
          <a:p>
            <a:r>
              <a:rPr lang="en-US" sz="2400" dirty="0">
                <a:solidFill>
                  <a:srgbClr val="3333FF"/>
                </a:solidFill>
              </a:rPr>
              <a:t>Object-Oriented </a:t>
            </a:r>
            <a:r>
              <a:rPr lang="en-US" sz="2400" dirty="0" smtClean="0">
                <a:solidFill>
                  <a:srgbClr val="3333FF"/>
                </a:solidFill>
              </a:rPr>
              <a:t>Design</a:t>
            </a:r>
            <a:r>
              <a:rPr lang="en-US" sz="2400" dirty="0" smtClean="0"/>
              <a:t> – It decomposes </a:t>
            </a:r>
            <a:r>
              <a:rPr lang="en-US" sz="2400" dirty="0"/>
              <a:t>problems </a:t>
            </a:r>
            <a:r>
              <a:rPr lang="en-US" sz="2400" dirty="0" smtClean="0"/>
              <a:t>into collaborating </a:t>
            </a:r>
            <a:r>
              <a:rPr lang="en-US" sz="2400" b="1" dirty="0" smtClean="0"/>
              <a:t>objects</a:t>
            </a:r>
            <a:endParaRPr lang="en-US" sz="2400" dirty="0" smtClean="0"/>
          </a:p>
          <a:p>
            <a:pPr marL="342900" lvl="1" indent="-342900">
              <a:buFont typeface="Arial" pitchFamily="34" charset="0"/>
              <a:buChar char="•"/>
            </a:pPr>
            <a:r>
              <a:rPr lang="en-US" sz="2400" dirty="0" smtClean="0"/>
              <a:t>Object </a:t>
            </a:r>
            <a:r>
              <a:rPr lang="en-US" sz="2400" dirty="0"/>
              <a:t>– An object is a concrete entity that exists in space and time, an </a:t>
            </a:r>
            <a:r>
              <a:rPr lang="en-US" sz="2400" i="1" dirty="0"/>
              <a:t>instance</a:t>
            </a:r>
            <a:r>
              <a:rPr lang="en-US" sz="2400" dirty="0"/>
              <a:t> of a </a:t>
            </a:r>
            <a:r>
              <a:rPr lang="en-US" sz="2400" dirty="0" smtClean="0"/>
              <a:t>class</a:t>
            </a:r>
          </a:p>
          <a:p>
            <a:r>
              <a:rPr lang="en-US" sz="2400" dirty="0" smtClean="0"/>
              <a:t>An Object has:</a:t>
            </a:r>
          </a:p>
          <a:p>
            <a:pPr lvl="1"/>
            <a:r>
              <a:rPr lang="en-US" sz="2400" dirty="0" smtClean="0"/>
              <a:t>State – descriptive characteristics</a:t>
            </a:r>
          </a:p>
          <a:p>
            <a:pPr lvl="1"/>
            <a:r>
              <a:rPr lang="en-US" sz="2400" dirty="0" smtClean="0"/>
              <a:t>Behaviors – what it can do (or what can be done to it)</a:t>
            </a:r>
          </a:p>
          <a:p>
            <a:r>
              <a:rPr lang="en-US" sz="2400" dirty="0" smtClean="0"/>
              <a:t>An </a:t>
            </a:r>
            <a:r>
              <a:rPr lang="en-US" sz="2400" dirty="0"/>
              <a:t>object is a representative or specimen of a class. </a:t>
            </a:r>
            <a:endParaRPr lang="en-US" sz="2400" dirty="0" smtClean="0"/>
          </a:p>
          <a:p>
            <a:r>
              <a:rPr lang="en-US" sz="2400" dirty="0" smtClean="0"/>
              <a:t>Class – </a:t>
            </a:r>
            <a:r>
              <a:rPr lang="en-US" sz="2400" dirty="0"/>
              <a:t>A class is a set of objects that share a common structure and a common </a:t>
            </a:r>
            <a:r>
              <a:rPr lang="en-US" sz="2400" dirty="0" smtClean="0"/>
              <a:t>behavior of object i.e. It is a blueprint or prototype that defines the variables and the methods common to all objects of a certain kind.</a:t>
            </a:r>
          </a:p>
        </p:txBody>
      </p:sp>
    </p:spTree>
    <p:extLst>
      <p:ext uri="{BB962C8B-B14F-4D97-AF65-F5344CB8AC3E}">
        <p14:creationId xmlns:p14="http://schemas.microsoft.com/office/powerpoint/2010/main" val="296572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4. Boolean Logical Operators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10066852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5. Ternary Operator</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10066852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rgbClr val="FF0000"/>
                </a:solidFill>
              </a:rPr>
              <a:t>Class</a:t>
            </a:r>
            <a:endParaRPr lang="en-US" dirty="0">
              <a:solidFill>
                <a:srgbClr val="FF0000"/>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A class is a template for an object, and an object is an instance of class.</a:t>
            </a:r>
          </a:p>
          <a:p>
            <a:r>
              <a:rPr lang="en-US" sz="2400" dirty="0" smtClean="0"/>
              <a:t>Data or variables defined within a </a:t>
            </a:r>
            <a:r>
              <a:rPr lang="en-US" sz="2400" dirty="0"/>
              <a:t>class </a:t>
            </a:r>
            <a:r>
              <a:rPr lang="en-US" sz="2400" dirty="0" smtClean="0"/>
              <a:t>are called instance variables.</a:t>
            </a:r>
          </a:p>
          <a:p>
            <a:r>
              <a:rPr lang="en-US" sz="2400" dirty="0"/>
              <a:t>Collectively, the methods and variables defined within a class </a:t>
            </a:r>
            <a:r>
              <a:rPr lang="en-US" sz="2400" dirty="0" smtClean="0"/>
              <a:t>are called </a:t>
            </a:r>
            <a:r>
              <a:rPr lang="en-US" sz="2400" dirty="0"/>
              <a:t>members </a:t>
            </a:r>
            <a:r>
              <a:rPr lang="en-US" sz="2400" dirty="0" smtClean="0"/>
              <a:t>of the class.</a:t>
            </a:r>
          </a:p>
          <a:p>
            <a:r>
              <a:rPr lang="en-US" sz="2400" dirty="0" smtClean="0"/>
              <a:t>Here the </a:t>
            </a:r>
            <a:r>
              <a:rPr lang="en-US" sz="2400" dirty="0" err="1" smtClean="0"/>
              <a:t>refName</a:t>
            </a:r>
            <a:r>
              <a:rPr lang="en-US" sz="2400" dirty="0" smtClean="0"/>
              <a:t> is just a reference that hold only memory </a:t>
            </a:r>
            <a:r>
              <a:rPr lang="en-US" sz="2400" dirty="0" err="1" smtClean="0"/>
              <a:t>addr</a:t>
            </a:r>
            <a:r>
              <a:rPr lang="en-US" sz="2400" dirty="0" smtClean="0"/>
              <a:t>. It act like pointer in java except we cannot manipulate it like integer as in C++.</a:t>
            </a:r>
          </a:p>
          <a:p>
            <a:r>
              <a:rPr lang="en-US" sz="2400" b="1" dirty="0" smtClean="0"/>
              <a:t>Memory declaration of Object are in heap and class reference in stack. </a:t>
            </a:r>
          </a:p>
          <a:p>
            <a:r>
              <a:rPr lang="en-US" sz="2400" dirty="0" smtClean="0"/>
              <a:t>assigning </a:t>
            </a:r>
            <a:r>
              <a:rPr lang="en-US" sz="2400" dirty="0"/>
              <a:t>one object reference variable to another object reference </a:t>
            </a:r>
            <a:r>
              <a:rPr lang="en-US" sz="2400" dirty="0" smtClean="0"/>
              <a:t>variable, are </a:t>
            </a:r>
            <a:r>
              <a:rPr lang="en-US" sz="2400" dirty="0"/>
              <a:t>not creating a copy of the object</a:t>
            </a:r>
            <a:r>
              <a:rPr lang="en-US" sz="2400" dirty="0" smtClean="0"/>
              <a:t>, but making </a:t>
            </a:r>
            <a:r>
              <a:rPr lang="en-US" sz="2400" dirty="0"/>
              <a:t>a copy of the reference.</a:t>
            </a:r>
            <a:endParaRPr lang="en-US" sz="2400" dirty="0" smtClean="0"/>
          </a:p>
        </p:txBody>
      </p:sp>
      <p:sp>
        <p:nvSpPr>
          <p:cNvPr id="4" name="TextBox 3"/>
          <p:cNvSpPr txBox="1"/>
          <p:nvPr/>
        </p:nvSpPr>
        <p:spPr>
          <a:xfrm>
            <a:off x="1567962" y="3669268"/>
            <a:ext cx="4070838" cy="369332"/>
          </a:xfrm>
          <a:prstGeom prst="rect">
            <a:avLst/>
          </a:prstGeom>
          <a:solidFill>
            <a:schemeClr val="bg1">
              <a:lumMod val="95000"/>
            </a:schemeClr>
          </a:solidFill>
        </p:spPr>
        <p:txBody>
          <a:bodyPr wrap="square" lIns="0" rIns="0">
            <a:spAutoFit/>
          </a:bodyPr>
          <a:lstStyle/>
          <a:p>
            <a:pPr lvl="1">
              <a:defRPr/>
            </a:pPr>
            <a:r>
              <a:rPr lang="en-US" b="1" dirty="0" err="1" smtClean="0">
                <a:latin typeface="Courier New" pitchFamily="49" charset="0"/>
                <a:cs typeface="Courier New" pitchFamily="49" charset="0"/>
              </a:rPr>
              <a:t>ClassName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refName</a:t>
            </a:r>
            <a:r>
              <a:rPr lang="en-US" b="1" dirty="0" smtClean="0">
                <a:latin typeface="Courier New" pitchFamily="49" charset="0"/>
                <a:cs typeface="Courier New" pitchFamily="49" charset="0"/>
              </a:rPr>
              <a:t>;</a:t>
            </a:r>
            <a:endParaRPr lang="en-US" b="1" i="0" dirty="0">
              <a:latin typeface="Courier New" pitchFamily="49" charset="0"/>
              <a:cs typeface="Courier New" pitchFamily="49" charset="0"/>
            </a:endParaRPr>
          </a:p>
        </p:txBody>
      </p:sp>
    </p:spTree>
    <p:extLst>
      <p:ext uri="{BB962C8B-B14F-4D97-AF65-F5344CB8AC3E}">
        <p14:creationId xmlns:p14="http://schemas.microsoft.com/office/powerpoint/2010/main" val="17272330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a:t>Nested classes</a:t>
            </a:r>
          </a:p>
        </p:txBody>
      </p:sp>
      <p:sp>
        <p:nvSpPr>
          <p:cNvPr id="3" name="Content Placeholder 2"/>
          <p:cNvSpPr>
            <a:spLocks noGrp="1"/>
          </p:cNvSpPr>
          <p:nvPr>
            <p:ph idx="1"/>
          </p:nvPr>
        </p:nvSpPr>
        <p:spPr>
          <a:xfrm>
            <a:off x="0" y="762000"/>
            <a:ext cx="9144000" cy="6096000"/>
          </a:xfrm>
        </p:spPr>
        <p:txBody>
          <a:bodyPr>
            <a:normAutofit/>
          </a:bodyPr>
          <a:lstStyle/>
          <a:p>
            <a:r>
              <a:rPr lang="en-US" sz="2400" dirty="0"/>
              <a:t>A </a:t>
            </a:r>
            <a:r>
              <a:rPr lang="en-US" sz="2400" b="1" dirty="0"/>
              <a:t>class declared inside a class</a:t>
            </a:r>
            <a:r>
              <a:rPr lang="en-US" sz="2400" dirty="0"/>
              <a:t> is known as nested class</a:t>
            </a:r>
            <a:r>
              <a:rPr lang="en-US" sz="2400" dirty="0" smtClean="0"/>
              <a:t>.</a:t>
            </a:r>
          </a:p>
          <a:p>
            <a:r>
              <a:rPr lang="en-US" sz="2400" dirty="0"/>
              <a:t>use nested classes to logically group classes and interfaces in one place so that it can be more readable and maintainable </a:t>
            </a:r>
            <a:r>
              <a:rPr lang="en-US" sz="2400" dirty="0" smtClean="0"/>
              <a:t>code</a:t>
            </a:r>
          </a:p>
          <a:p>
            <a:r>
              <a:rPr lang="en-US" sz="2400" dirty="0"/>
              <a:t>it can access all the members of outer class including private data members and </a:t>
            </a:r>
            <a:r>
              <a:rPr lang="en-US" sz="2400" dirty="0" smtClean="0"/>
              <a:t>methods</a:t>
            </a:r>
          </a:p>
          <a:p>
            <a:r>
              <a:rPr lang="en-US" sz="2400" dirty="0" smtClean="0">
                <a:solidFill>
                  <a:srgbClr val="FF0000"/>
                </a:solidFill>
              </a:rPr>
              <a:t>Types of Nested Class</a:t>
            </a:r>
          </a:p>
          <a:p>
            <a:pPr marL="457200" lvl="1" indent="0">
              <a:buNone/>
            </a:pPr>
            <a:r>
              <a:rPr lang="en-US" sz="2000" dirty="0"/>
              <a:t>There are two types of nested classes non-static and static nested classes</a:t>
            </a:r>
            <a:r>
              <a:rPr lang="en-US" sz="2000" dirty="0" smtClean="0"/>
              <a:t>. The </a:t>
            </a:r>
            <a:r>
              <a:rPr lang="en-US" sz="2000" dirty="0"/>
              <a:t>non-static nested classes are also known as inner classes</a:t>
            </a:r>
            <a:r>
              <a:rPr lang="en-US" sz="2000" dirty="0" smtClean="0"/>
              <a:t>.</a:t>
            </a:r>
          </a:p>
          <a:p>
            <a:pPr lvl="1"/>
            <a:r>
              <a:rPr lang="en-US" sz="2000" dirty="0" smtClean="0"/>
              <a:t>non-static </a:t>
            </a:r>
            <a:r>
              <a:rPr lang="en-US" sz="2000" dirty="0"/>
              <a:t>nested class(inner class)</a:t>
            </a:r>
          </a:p>
          <a:p>
            <a:pPr lvl="2"/>
            <a:r>
              <a:rPr lang="en-US" sz="1600" dirty="0"/>
              <a:t>a)Member inner class</a:t>
            </a:r>
          </a:p>
          <a:p>
            <a:pPr lvl="2"/>
            <a:r>
              <a:rPr lang="en-US" sz="1600" dirty="0"/>
              <a:t>b)</a:t>
            </a:r>
            <a:r>
              <a:rPr lang="en-US" sz="1600" dirty="0" err="1"/>
              <a:t>Annomynous</a:t>
            </a:r>
            <a:r>
              <a:rPr lang="en-US" sz="1600" dirty="0"/>
              <a:t> inner class</a:t>
            </a:r>
          </a:p>
          <a:p>
            <a:pPr lvl="2"/>
            <a:r>
              <a:rPr lang="en-US" sz="1600" dirty="0"/>
              <a:t>c)Local inner class</a:t>
            </a:r>
          </a:p>
          <a:p>
            <a:pPr lvl="1"/>
            <a:r>
              <a:rPr lang="en-US" sz="2000" dirty="0"/>
              <a:t>static nested </a:t>
            </a:r>
            <a:r>
              <a:rPr lang="en-US" sz="2000" dirty="0" smtClean="0"/>
              <a:t>class (there is nothing like static inner class)</a:t>
            </a:r>
            <a:endParaRPr lang="en-US" sz="2000" dirty="0"/>
          </a:p>
          <a:p>
            <a:endParaRPr lang="en-US" sz="2400" dirty="0"/>
          </a:p>
        </p:txBody>
      </p:sp>
    </p:spTree>
    <p:extLst>
      <p:ext uri="{BB962C8B-B14F-4D97-AF65-F5344CB8AC3E}">
        <p14:creationId xmlns:p14="http://schemas.microsoft.com/office/powerpoint/2010/main" val="24230564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1a. Inner Class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A class that is declared inside a class but outside a method is known as member inner </a:t>
            </a:r>
            <a:r>
              <a:rPr lang="en-US" sz="2400" dirty="0" smtClean="0"/>
              <a:t>class</a:t>
            </a:r>
          </a:p>
          <a:p>
            <a:r>
              <a:rPr lang="en-US" sz="2400" dirty="0"/>
              <a:t>Invocation of Member Inner class</a:t>
            </a:r>
          </a:p>
          <a:p>
            <a:pPr lvl="1">
              <a:buFont typeface="+mj-lt"/>
              <a:buAutoNum type="arabicPeriod"/>
            </a:pPr>
            <a:r>
              <a:rPr lang="en-US" sz="2400" dirty="0">
                <a:solidFill>
                  <a:srgbClr val="000000"/>
                </a:solidFill>
              </a:rPr>
              <a:t>From within the </a:t>
            </a:r>
            <a:r>
              <a:rPr lang="en-US" sz="2400" dirty="0" smtClean="0">
                <a:solidFill>
                  <a:srgbClr val="000000"/>
                </a:solidFill>
              </a:rPr>
              <a:t>class - </a:t>
            </a:r>
            <a:r>
              <a:rPr lang="en-US" sz="2400" dirty="0"/>
              <a:t>member inner class that is invoked inside a </a:t>
            </a:r>
            <a:r>
              <a:rPr lang="en-US" sz="2400" dirty="0" smtClean="0"/>
              <a:t>class</a:t>
            </a:r>
            <a:endParaRPr lang="en-US" sz="2400" dirty="0">
              <a:solidFill>
                <a:srgbClr val="000000"/>
              </a:solidFill>
            </a:endParaRPr>
          </a:p>
          <a:p>
            <a:pPr lvl="1">
              <a:buFont typeface="+mj-lt"/>
              <a:buAutoNum type="arabicPeriod"/>
            </a:pPr>
            <a:r>
              <a:rPr lang="en-US" sz="2400" dirty="0">
                <a:solidFill>
                  <a:srgbClr val="000000"/>
                </a:solidFill>
              </a:rPr>
              <a:t>From outside the </a:t>
            </a:r>
            <a:r>
              <a:rPr lang="en-US" sz="2400" dirty="0" smtClean="0">
                <a:solidFill>
                  <a:srgbClr val="000000"/>
                </a:solidFill>
              </a:rPr>
              <a:t>class - </a:t>
            </a:r>
            <a:r>
              <a:rPr lang="en-US" sz="2400" dirty="0"/>
              <a:t>member inner class that is invoked outside a class</a:t>
            </a:r>
          </a:p>
          <a:p>
            <a:pPr marL="914400" lvl="2" indent="0">
              <a:buNone/>
            </a:pPr>
            <a:r>
              <a:rPr lang="en-US" sz="2000" dirty="0"/>
              <a:t>	</a:t>
            </a:r>
            <a:r>
              <a:rPr lang="en-US" sz="2000" dirty="0" err="1" smtClean="0"/>
              <a:t>Outer.Inner</a:t>
            </a:r>
            <a:r>
              <a:rPr lang="en-US" sz="2000" dirty="0"/>
              <a:t> in=</a:t>
            </a:r>
            <a:r>
              <a:rPr lang="en-US" sz="2000" dirty="0" err="1"/>
              <a:t>obj.</a:t>
            </a:r>
            <a:r>
              <a:rPr lang="en-US" sz="2000" b="1" dirty="0" err="1"/>
              <a:t>new</a:t>
            </a:r>
            <a:r>
              <a:rPr lang="en-US" sz="2000" dirty="0"/>
              <a:t> Inner();  </a:t>
            </a:r>
            <a:endParaRPr lang="en-US" sz="2000" dirty="0">
              <a:solidFill>
                <a:srgbClr val="000000"/>
              </a:solidFill>
            </a:endParaRPr>
          </a:p>
          <a:p>
            <a:pPr lvl="1"/>
            <a:endParaRPr lang="en-US" sz="2000" dirty="0"/>
          </a:p>
        </p:txBody>
      </p:sp>
    </p:spTree>
    <p:extLst>
      <p:ext uri="{BB962C8B-B14F-4D97-AF65-F5344CB8AC3E}">
        <p14:creationId xmlns:p14="http://schemas.microsoft.com/office/powerpoint/2010/main" val="24230564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t>1b. </a:t>
            </a:r>
            <a:r>
              <a:rPr lang="en-US" dirty="0" err="1" smtClean="0"/>
              <a:t>Annonymous</a:t>
            </a:r>
            <a:r>
              <a:rPr lang="en-US" dirty="0" smtClean="0"/>
              <a:t> </a:t>
            </a:r>
            <a:r>
              <a:rPr lang="en-US" dirty="0"/>
              <a:t>inner </a:t>
            </a:r>
            <a:r>
              <a:rPr lang="en-US" dirty="0" smtClean="0"/>
              <a:t>class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A class that have no name is known as </a:t>
            </a:r>
            <a:r>
              <a:rPr lang="en-US" sz="2400" dirty="0" err="1"/>
              <a:t>annomymous</a:t>
            </a:r>
            <a:r>
              <a:rPr lang="en-US" sz="2400" dirty="0"/>
              <a:t> inner </a:t>
            </a:r>
            <a:r>
              <a:rPr lang="en-US" sz="2400" dirty="0" smtClean="0"/>
              <a:t>class</a:t>
            </a:r>
            <a:endParaRPr lang="en-US" sz="2400" dirty="0"/>
          </a:p>
          <a:p>
            <a:r>
              <a:rPr lang="en-US" sz="2400" dirty="0" err="1"/>
              <a:t>Annonymous</a:t>
            </a:r>
            <a:r>
              <a:rPr lang="en-US" sz="2400" dirty="0"/>
              <a:t> class can be created </a:t>
            </a:r>
            <a:r>
              <a:rPr lang="en-US" sz="2400" dirty="0" smtClean="0"/>
              <a:t>by</a:t>
            </a:r>
          </a:p>
          <a:p>
            <a:pPr marL="914400" lvl="1" indent="-457200">
              <a:buFont typeface="+mj-lt"/>
              <a:buAutoNum type="arabicPeriod"/>
            </a:pPr>
            <a:r>
              <a:rPr lang="en-US" sz="2000" dirty="0"/>
              <a:t>Class (may be abstract class also</a:t>
            </a:r>
            <a:r>
              <a:rPr lang="en-US" sz="2000" dirty="0" smtClean="0"/>
              <a:t>)</a:t>
            </a:r>
          </a:p>
          <a:p>
            <a:pPr marL="914400" lvl="1" indent="-457200">
              <a:buFont typeface="+mj-lt"/>
              <a:buAutoNum type="arabicPeriod"/>
            </a:pPr>
            <a:r>
              <a:rPr lang="en-US" sz="2000" dirty="0"/>
              <a:t>Interface</a:t>
            </a:r>
          </a:p>
          <a:p>
            <a:pPr lvl="1"/>
            <a:endParaRPr lang="en-US" sz="2000" dirty="0"/>
          </a:p>
        </p:txBody>
      </p:sp>
    </p:spTree>
    <p:extLst>
      <p:ext uri="{BB962C8B-B14F-4D97-AF65-F5344CB8AC3E}">
        <p14:creationId xmlns:p14="http://schemas.microsoft.com/office/powerpoint/2010/main" val="5569499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t>1b. </a:t>
            </a:r>
            <a:r>
              <a:rPr lang="en-US" dirty="0" err="1" smtClean="0"/>
              <a:t>Annonymous</a:t>
            </a:r>
            <a:r>
              <a:rPr lang="en-US" dirty="0" smtClean="0"/>
              <a:t> </a:t>
            </a:r>
            <a:r>
              <a:rPr lang="en-US" dirty="0"/>
              <a:t>inner </a:t>
            </a:r>
            <a:r>
              <a:rPr lang="en-US" dirty="0" smtClean="0"/>
              <a:t>class(2)</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dirty="0" err="1"/>
              <a:t>annonymous</a:t>
            </a:r>
            <a:r>
              <a:rPr lang="en-US" dirty="0"/>
              <a:t> inner class by </a:t>
            </a:r>
            <a:r>
              <a:rPr lang="en-US" dirty="0" smtClean="0"/>
              <a:t>interface</a:t>
            </a:r>
          </a:p>
          <a:p>
            <a:endParaRPr lang="en-US" dirty="0"/>
          </a:p>
          <a:p>
            <a:endParaRPr lang="en-US" dirty="0" smtClean="0"/>
          </a:p>
          <a:p>
            <a:endParaRPr lang="en-US" dirty="0"/>
          </a:p>
          <a:p>
            <a:endParaRPr lang="en-US" dirty="0" smtClean="0"/>
          </a:p>
          <a:p>
            <a:endParaRPr lang="en-US" dirty="0"/>
          </a:p>
          <a:p>
            <a:r>
              <a:rPr lang="en-US" dirty="0" smtClean="0"/>
              <a:t>Compiler version</a:t>
            </a:r>
            <a:endParaRPr lang="en-US" dirty="0"/>
          </a:p>
          <a:p>
            <a:endParaRPr lang="en-US" dirty="0"/>
          </a:p>
        </p:txBody>
      </p:sp>
      <p:sp>
        <p:nvSpPr>
          <p:cNvPr id="5" name="TextBox 4"/>
          <p:cNvSpPr txBox="1"/>
          <p:nvPr/>
        </p:nvSpPr>
        <p:spPr>
          <a:xfrm>
            <a:off x="762000" y="1295400"/>
            <a:ext cx="7315200" cy="3139321"/>
          </a:xfrm>
          <a:prstGeom prst="rect">
            <a:avLst/>
          </a:prstGeom>
          <a:solidFill>
            <a:schemeClr val="bg1">
              <a:lumMod val="95000"/>
            </a:schemeClr>
          </a:solidFill>
        </p:spPr>
        <p:txBody>
          <a:bodyPr wrap="square" lIns="0" rIns="0">
            <a:spAutoFit/>
          </a:bodyPr>
          <a:lstStyle/>
          <a:p>
            <a:r>
              <a:rPr lang="en-US" b="1" dirty="0"/>
              <a:t>interface</a:t>
            </a:r>
            <a:r>
              <a:rPr lang="en-US" dirty="0"/>
              <a:t> Eatable{  </a:t>
            </a:r>
          </a:p>
          <a:p>
            <a:r>
              <a:rPr lang="en-US" dirty="0"/>
              <a:t> </a:t>
            </a:r>
            <a:r>
              <a:rPr lang="en-US" b="1" dirty="0"/>
              <a:t>void</a:t>
            </a:r>
            <a:r>
              <a:rPr lang="en-US" dirty="0"/>
              <a:t> eat();  </a:t>
            </a:r>
          </a:p>
          <a:p>
            <a:r>
              <a:rPr lang="en-US" dirty="0"/>
              <a:t>}  </a:t>
            </a:r>
          </a:p>
          <a:p>
            <a:r>
              <a:rPr lang="en-US" b="1" dirty="0"/>
              <a:t>class</a:t>
            </a:r>
            <a:r>
              <a:rPr lang="en-US" dirty="0"/>
              <a:t> </a:t>
            </a:r>
            <a:r>
              <a:rPr lang="en-US" dirty="0" err="1"/>
              <a:t>Emp</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Eatable e=</a:t>
            </a:r>
            <a:r>
              <a:rPr lang="en-US" b="1" dirty="0"/>
              <a:t>new</a:t>
            </a:r>
            <a:r>
              <a:rPr lang="en-US" dirty="0"/>
              <a:t> Eatable(){  </a:t>
            </a:r>
          </a:p>
          <a:p>
            <a:r>
              <a:rPr lang="en-US" dirty="0"/>
              <a:t>  </a:t>
            </a:r>
            <a:r>
              <a:rPr lang="en-US" b="1" dirty="0"/>
              <a:t>public</a:t>
            </a:r>
            <a:r>
              <a:rPr lang="en-US" dirty="0"/>
              <a:t> </a:t>
            </a:r>
            <a:r>
              <a:rPr lang="en-US" b="1" dirty="0"/>
              <a:t>void</a:t>
            </a:r>
            <a:r>
              <a:rPr lang="en-US" dirty="0"/>
              <a:t> eat(){</a:t>
            </a:r>
            <a:r>
              <a:rPr lang="en-US" dirty="0" err="1"/>
              <a:t>System.out.println</a:t>
            </a:r>
            <a:r>
              <a:rPr lang="en-US" dirty="0"/>
              <a:t>("nice fruits");}  </a:t>
            </a:r>
          </a:p>
          <a:p>
            <a:r>
              <a:rPr lang="en-US" dirty="0"/>
              <a:t> };  </a:t>
            </a:r>
          </a:p>
          <a:p>
            <a:r>
              <a:rPr lang="en-US" dirty="0"/>
              <a:t> </a:t>
            </a:r>
            <a:r>
              <a:rPr lang="en-US" dirty="0" err="1"/>
              <a:t>e.eat</a:t>
            </a:r>
            <a:r>
              <a:rPr lang="en-US" dirty="0"/>
              <a:t>();  </a:t>
            </a:r>
          </a:p>
          <a:p>
            <a:r>
              <a:rPr lang="en-US" dirty="0"/>
              <a:t> }  </a:t>
            </a:r>
          </a:p>
          <a:p>
            <a:r>
              <a:rPr lang="en-US" dirty="0"/>
              <a:t>}</a:t>
            </a:r>
          </a:p>
        </p:txBody>
      </p:sp>
      <p:sp>
        <p:nvSpPr>
          <p:cNvPr id="6" name="TextBox 5"/>
          <p:cNvSpPr txBox="1"/>
          <p:nvPr/>
        </p:nvSpPr>
        <p:spPr>
          <a:xfrm>
            <a:off x="1066800" y="4826675"/>
            <a:ext cx="6934200" cy="2031325"/>
          </a:xfrm>
          <a:prstGeom prst="rect">
            <a:avLst/>
          </a:prstGeom>
          <a:solidFill>
            <a:schemeClr val="bg1">
              <a:lumMod val="95000"/>
            </a:schemeClr>
          </a:solidFill>
        </p:spPr>
        <p:txBody>
          <a:bodyPr wrap="square" lIns="0" rIns="0">
            <a:spAutoFit/>
          </a:bodyPr>
          <a:lstStyle/>
          <a:p>
            <a:r>
              <a:rPr lang="en-US" b="1" dirty="0"/>
              <a:t>import</a:t>
            </a:r>
            <a:r>
              <a:rPr lang="en-US" dirty="0"/>
              <a:t> </a:t>
            </a:r>
            <a:r>
              <a:rPr lang="en-US" dirty="0" err="1"/>
              <a:t>java.io.PrintStream</a:t>
            </a:r>
            <a:r>
              <a:rPr lang="en-US" dirty="0"/>
              <a:t>;  </a:t>
            </a:r>
          </a:p>
          <a:p>
            <a:r>
              <a:rPr lang="en-US" b="1" dirty="0"/>
              <a:t>static</a:t>
            </a:r>
            <a:r>
              <a:rPr lang="en-US" dirty="0"/>
              <a:t> </a:t>
            </a:r>
            <a:r>
              <a:rPr lang="en-US" b="1" dirty="0"/>
              <a:t>class</a:t>
            </a:r>
            <a:r>
              <a:rPr lang="en-US" dirty="0"/>
              <a:t> Emp$1 </a:t>
            </a:r>
            <a:r>
              <a:rPr lang="en-US" b="1" dirty="0"/>
              <a:t>implements</a:t>
            </a:r>
            <a:r>
              <a:rPr lang="en-US" dirty="0"/>
              <a:t> Eatable  </a:t>
            </a:r>
          </a:p>
          <a:p>
            <a:r>
              <a:rPr lang="en-US" dirty="0"/>
              <a:t>{  </a:t>
            </a:r>
          </a:p>
          <a:p>
            <a:r>
              <a:rPr lang="en-US" dirty="0"/>
              <a:t>Emp$1(){}  </a:t>
            </a:r>
          </a:p>
          <a:p>
            <a:r>
              <a:rPr lang="en-US" dirty="0"/>
              <a:t>  </a:t>
            </a:r>
          </a:p>
          <a:p>
            <a:r>
              <a:rPr lang="en-US" b="1" dirty="0"/>
              <a:t>void</a:t>
            </a:r>
            <a:r>
              <a:rPr lang="en-US" dirty="0"/>
              <a:t> eat(){</a:t>
            </a:r>
            <a:r>
              <a:rPr lang="en-US" dirty="0" err="1"/>
              <a:t>System.out.println</a:t>
            </a:r>
            <a:r>
              <a:rPr lang="en-US" dirty="0"/>
              <a:t>("nice fruits");}  </a:t>
            </a:r>
          </a:p>
          <a:p>
            <a:r>
              <a:rPr lang="en-US" dirty="0"/>
              <a:t>}  </a:t>
            </a:r>
          </a:p>
        </p:txBody>
      </p:sp>
    </p:spTree>
    <p:extLst>
      <p:ext uri="{BB962C8B-B14F-4D97-AF65-F5344CB8AC3E}">
        <p14:creationId xmlns:p14="http://schemas.microsoft.com/office/powerpoint/2010/main" val="25003184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t>1c. Local </a:t>
            </a:r>
            <a:r>
              <a:rPr lang="en-US" dirty="0"/>
              <a:t>inner class</a:t>
            </a:r>
          </a:p>
        </p:txBody>
      </p:sp>
      <p:sp>
        <p:nvSpPr>
          <p:cNvPr id="3" name="Content Placeholder 2"/>
          <p:cNvSpPr>
            <a:spLocks noGrp="1"/>
          </p:cNvSpPr>
          <p:nvPr>
            <p:ph idx="1"/>
          </p:nvPr>
        </p:nvSpPr>
        <p:spPr>
          <a:xfrm>
            <a:off x="0" y="762000"/>
            <a:ext cx="9144000" cy="6096000"/>
          </a:xfrm>
        </p:spPr>
        <p:txBody>
          <a:bodyPr>
            <a:normAutofit/>
          </a:bodyPr>
          <a:lstStyle/>
          <a:p>
            <a:r>
              <a:rPr lang="en-US" sz="2400" b="1" dirty="0"/>
              <a:t>A class that is created inside a method </a:t>
            </a:r>
            <a:r>
              <a:rPr lang="en-US" sz="2400" dirty="0"/>
              <a:t>is known as local inner </a:t>
            </a:r>
            <a:r>
              <a:rPr lang="en-US" sz="2400" dirty="0" smtClean="0"/>
              <a:t>class.</a:t>
            </a:r>
          </a:p>
          <a:p>
            <a:r>
              <a:rPr lang="en-US" sz="2400" dirty="0"/>
              <a:t>If you want to invoke the methods of local inner class, you must instantiate this class inside the method</a:t>
            </a:r>
            <a:r>
              <a:rPr lang="en-US" sz="2400" dirty="0" smtClean="0"/>
              <a:t>.</a:t>
            </a:r>
          </a:p>
          <a:p>
            <a:r>
              <a:rPr lang="en-US" sz="2400" b="1" i="1" dirty="0"/>
              <a:t> Local variable can't be private, public or protected</a:t>
            </a:r>
            <a:r>
              <a:rPr lang="en-US" sz="2400" b="1" i="1" dirty="0" smtClean="0"/>
              <a:t>.</a:t>
            </a:r>
            <a:endParaRPr lang="en-US" sz="2400" dirty="0" smtClean="0"/>
          </a:p>
          <a:p>
            <a:r>
              <a:rPr lang="en-US" sz="2400" b="1" i="1" dirty="0"/>
              <a:t>Local inner class cannot be invoked from outside the method</a:t>
            </a:r>
          </a:p>
          <a:p>
            <a:r>
              <a:rPr lang="en-US" sz="2400" b="1" i="1" dirty="0"/>
              <a:t>Local inner class cannot access non-final local variable.</a:t>
            </a:r>
          </a:p>
          <a:p>
            <a:endParaRPr lang="en-US" sz="2400" dirty="0"/>
          </a:p>
        </p:txBody>
      </p:sp>
    </p:spTree>
    <p:extLst>
      <p:ext uri="{BB962C8B-B14F-4D97-AF65-F5344CB8AC3E}">
        <p14:creationId xmlns:p14="http://schemas.microsoft.com/office/powerpoint/2010/main" val="40211432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t>2. static </a:t>
            </a:r>
            <a:r>
              <a:rPr lang="en-US" dirty="0"/>
              <a:t>nested class</a:t>
            </a:r>
          </a:p>
        </p:txBody>
      </p:sp>
      <p:sp>
        <p:nvSpPr>
          <p:cNvPr id="3" name="Content Placeholder 2"/>
          <p:cNvSpPr>
            <a:spLocks noGrp="1"/>
          </p:cNvSpPr>
          <p:nvPr>
            <p:ph idx="1"/>
          </p:nvPr>
        </p:nvSpPr>
        <p:spPr>
          <a:xfrm>
            <a:off x="0" y="762000"/>
            <a:ext cx="9144000" cy="6096000"/>
          </a:xfrm>
        </p:spPr>
        <p:txBody>
          <a:bodyPr>
            <a:normAutofit/>
          </a:bodyPr>
          <a:lstStyle/>
          <a:p>
            <a:r>
              <a:rPr lang="en-US" sz="2400" dirty="0"/>
              <a:t>A static class that is created inside a class is known as static nested class. It cannot access the non-static </a:t>
            </a:r>
            <a:r>
              <a:rPr lang="en-US" sz="2400" dirty="0" smtClean="0"/>
              <a:t>members</a:t>
            </a:r>
          </a:p>
          <a:p>
            <a:r>
              <a:rPr lang="en-US" sz="2400" dirty="0" smtClean="0"/>
              <a:t>It </a:t>
            </a:r>
            <a:r>
              <a:rPr lang="en-US" sz="2400" dirty="0"/>
              <a:t>can access static data members of outer class including private.</a:t>
            </a:r>
          </a:p>
          <a:p>
            <a:r>
              <a:rPr lang="en-US" sz="2400" dirty="0"/>
              <a:t>static nested class cannot access non-static (instance) data member or method</a:t>
            </a:r>
          </a:p>
          <a:p>
            <a:endParaRPr lang="en-US" sz="2400" dirty="0"/>
          </a:p>
        </p:txBody>
      </p:sp>
    </p:spTree>
    <p:extLst>
      <p:ext uri="{BB962C8B-B14F-4D97-AF65-F5344CB8AC3E}">
        <p14:creationId xmlns:p14="http://schemas.microsoft.com/office/powerpoint/2010/main" val="33108216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a:t>Nested Interface</a:t>
            </a:r>
          </a:p>
        </p:txBody>
      </p:sp>
      <p:sp>
        <p:nvSpPr>
          <p:cNvPr id="3" name="Content Placeholder 2"/>
          <p:cNvSpPr>
            <a:spLocks noGrp="1"/>
          </p:cNvSpPr>
          <p:nvPr>
            <p:ph idx="1"/>
          </p:nvPr>
        </p:nvSpPr>
        <p:spPr>
          <a:xfrm>
            <a:off x="0" y="762000"/>
            <a:ext cx="9144000" cy="6096000"/>
          </a:xfrm>
        </p:spPr>
        <p:txBody>
          <a:bodyPr>
            <a:normAutofit/>
          </a:bodyPr>
          <a:lstStyle/>
          <a:p>
            <a:r>
              <a:rPr lang="en-US" sz="2400" dirty="0"/>
              <a:t>An interface which is declared within another interface or class is known as nested interface. The nested interfaces are used to group related interfaces so that they can be easy to maintain. The nested interface must be referred by the outer interface </a:t>
            </a:r>
            <a:r>
              <a:rPr lang="en-US" sz="2400" dirty="0" smtClean="0"/>
              <a:t>or </a:t>
            </a:r>
            <a:r>
              <a:rPr lang="en-US" sz="2400" dirty="0"/>
              <a:t>class. It can't be accessed directly</a:t>
            </a:r>
            <a:r>
              <a:rPr lang="en-US" sz="2400" dirty="0" smtClean="0"/>
              <a:t>.</a:t>
            </a:r>
          </a:p>
          <a:p>
            <a:endParaRPr lang="en-US" sz="2400" dirty="0"/>
          </a:p>
          <a:p>
            <a:r>
              <a:rPr lang="en-US" sz="2400" dirty="0"/>
              <a:t>Nested interface must be public if it is declared inside the interface but it can have any access modifier if declared within the class.</a:t>
            </a:r>
          </a:p>
          <a:p>
            <a:r>
              <a:rPr lang="en-US" sz="2400" dirty="0"/>
              <a:t>Nested interfaces are declared static </a:t>
            </a:r>
            <a:r>
              <a:rPr lang="en-US" sz="2400" dirty="0" err="1"/>
              <a:t>implicitely</a:t>
            </a:r>
            <a:endParaRPr lang="en-US" sz="2400" dirty="0"/>
          </a:p>
          <a:p>
            <a:endParaRPr lang="en-US" sz="2400" dirty="0"/>
          </a:p>
        </p:txBody>
      </p:sp>
    </p:spTree>
    <p:extLst>
      <p:ext uri="{BB962C8B-B14F-4D97-AF65-F5344CB8AC3E}">
        <p14:creationId xmlns:p14="http://schemas.microsoft.com/office/powerpoint/2010/main" val="1899903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04" y="0"/>
            <a:ext cx="9144000" cy="1066800"/>
          </a:xfrm>
          <a:solidFill>
            <a:schemeClr val="accent2">
              <a:lumMod val="20000"/>
              <a:lumOff val="80000"/>
            </a:schemeClr>
          </a:solidFill>
        </p:spPr>
        <p:txBody>
          <a:bodyPr>
            <a:noAutofit/>
          </a:bodyPr>
          <a:lstStyle/>
          <a:p>
            <a:r>
              <a:rPr lang="en-US" sz="2400" dirty="0" smtClean="0">
                <a:solidFill>
                  <a:srgbClr val="006666"/>
                </a:solidFill>
                <a:latin typeface="Verdana" charset="0"/>
                <a:cs typeface="Times New Roman" charset="0"/>
              </a:rPr>
              <a:t>Advantages </a:t>
            </a:r>
            <a:r>
              <a:rPr lang="en-US" sz="2400" dirty="0">
                <a:solidFill>
                  <a:srgbClr val="006666"/>
                </a:solidFill>
                <a:latin typeface="Verdana" charset="0"/>
                <a:cs typeface="Times New Roman" charset="0"/>
              </a:rPr>
              <a:t>of Object-Oriented Programming over procedural </a:t>
            </a:r>
            <a:r>
              <a:rPr lang="en-US" sz="2400" dirty="0" err="1">
                <a:solidFill>
                  <a:srgbClr val="006666"/>
                </a:solidFill>
                <a:latin typeface="Verdana" charset="0"/>
                <a:cs typeface="Times New Roman" charset="0"/>
              </a:rPr>
              <a:t>prgm</a:t>
            </a:r>
            <a:r>
              <a:rPr lang="en-US" sz="2400" dirty="0" smtClean="0">
                <a:solidFill>
                  <a:srgbClr val="006666"/>
                </a:solidFill>
                <a:latin typeface="Verdana" charset="0"/>
                <a:cs typeface="Times New Roman" charset="0"/>
              </a:rPr>
              <a:t>:</a:t>
            </a:r>
            <a:endParaRPr lang="en-US" sz="2400" dirty="0">
              <a:solidFill>
                <a:schemeClr val="accent3">
                  <a:lumMod val="50000"/>
                </a:schemeClr>
              </a:solidFill>
            </a:endParaRPr>
          </a:p>
        </p:txBody>
      </p:sp>
      <p:sp>
        <p:nvSpPr>
          <p:cNvPr id="3" name="Content Placeholder 2"/>
          <p:cNvSpPr>
            <a:spLocks noGrp="1"/>
          </p:cNvSpPr>
          <p:nvPr>
            <p:ph idx="1"/>
          </p:nvPr>
        </p:nvSpPr>
        <p:spPr>
          <a:xfrm>
            <a:off x="0" y="1066800"/>
            <a:ext cx="9144000" cy="5715000"/>
          </a:xfrm>
        </p:spPr>
        <p:txBody>
          <a:bodyPr>
            <a:normAutofit/>
          </a:bodyPr>
          <a:lstStyle/>
          <a:p>
            <a:pPr marL="457200">
              <a:buSzPct val="140000"/>
            </a:pPr>
            <a:r>
              <a:rPr lang="en-US" sz="2000" b="1" dirty="0" smtClean="0">
                <a:latin typeface="Verdana" charset="0"/>
                <a:cs typeface="Times New Roman" charset="0"/>
              </a:rPr>
              <a:t>Real-world programming</a:t>
            </a:r>
          </a:p>
          <a:p>
            <a:pPr marL="857250" lvl="1">
              <a:buSzPct val="140000"/>
            </a:pPr>
            <a:r>
              <a:rPr lang="en-US" sz="1800" dirty="0" smtClean="0">
                <a:latin typeface="Verdana" charset="0"/>
                <a:cs typeface="Times New Roman" charset="0"/>
              </a:rPr>
              <a:t>The </a:t>
            </a:r>
            <a:r>
              <a:rPr lang="en-US" sz="1800" dirty="0">
                <a:latin typeface="Verdana" charset="0"/>
                <a:cs typeface="Times New Roman" charset="0"/>
              </a:rPr>
              <a:t>object-oriented approach models the real world more accurately than the conventional, procedural approach. </a:t>
            </a:r>
            <a:endParaRPr lang="en-US" sz="1800" dirty="0" smtClean="0">
              <a:latin typeface="Verdana" charset="0"/>
              <a:cs typeface="Times New Roman" charset="0"/>
            </a:endParaRPr>
          </a:p>
          <a:p>
            <a:pPr marL="457200">
              <a:buSzPct val="140000"/>
            </a:pPr>
            <a:r>
              <a:rPr lang="en-US" sz="2000" b="1" dirty="0" smtClean="0">
                <a:latin typeface="Verdana" charset="0"/>
                <a:cs typeface="Times New Roman" charset="0"/>
              </a:rPr>
              <a:t>Reusability </a:t>
            </a:r>
            <a:r>
              <a:rPr lang="en-US" sz="2000" b="1" dirty="0">
                <a:latin typeface="Verdana" charset="0"/>
                <a:cs typeface="Times New Roman" charset="0"/>
              </a:rPr>
              <a:t>of </a:t>
            </a:r>
            <a:r>
              <a:rPr lang="en-US" sz="2000" b="1" dirty="0" smtClean="0">
                <a:latin typeface="Verdana" charset="0"/>
                <a:cs typeface="Times New Roman" charset="0"/>
              </a:rPr>
              <a:t>code</a:t>
            </a:r>
          </a:p>
          <a:p>
            <a:pPr marL="857250" lvl="1">
              <a:buSzPct val="140000"/>
            </a:pPr>
            <a:r>
              <a:rPr lang="en-US" sz="1800" dirty="0" smtClean="0">
                <a:latin typeface="Verdana" charset="0"/>
                <a:cs typeface="Times New Roman" charset="0"/>
              </a:rPr>
              <a:t>In </a:t>
            </a:r>
            <a:r>
              <a:rPr lang="en-US" sz="1800" dirty="0">
                <a:latin typeface="Verdana" charset="0"/>
                <a:cs typeface="Times New Roman" charset="0"/>
              </a:rPr>
              <a:t>the object-oriented approach, you build classes, which can be used by several </a:t>
            </a:r>
            <a:r>
              <a:rPr lang="en-US" sz="1800" dirty="0" smtClean="0">
                <a:latin typeface="Verdana" charset="0"/>
                <a:cs typeface="Times New Roman" charset="0"/>
              </a:rPr>
              <a:t>applications.</a:t>
            </a:r>
          </a:p>
          <a:p>
            <a:pPr marL="457200">
              <a:buSzPct val="140000"/>
            </a:pPr>
            <a:r>
              <a:rPr lang="en-US" sz="2000" b="1" dirty="0" smtClean="0">
                <a:latin typeface="Verdana" charset="0"/>
                <a:cs typeface="Times New Roman" charset="0"/>
              </a:rPr>
              <a:t>Modularity </a:t>
            </a:r>
            <a:r>
              <a:rPr lang="en-US" sz="2000" b="1" dirty="0">
                <a:latin typeface="Verdana" charset="0"/>
                <a:cs typeface="Times New Roman" charset="0"/>
              </a:rPr>
              <a:t>of code </a:t>
            </a:r>
            <a:endParaRPr lang="en-US" sz="2000" b="1" dirty="0" smtClean="0">
              <a:latin typeface="Verdana" charset="0"/>
              <a:cs typeface="Times New Roman" charset="0"/>
            </a:endParaRPr>
          </a:p>
          <a:p>
            <a:pPr marL="857250" lvl="1">
              <a:buSzPct val="140000"/>
            </a:pPr>
            <a:r>
              <a:rPr lang="en-US" sz="1800" dirty="0" smtClean="0">
                <a:latin typeface="Verdana" charset="0"/>
                <a:cs typeface="Times New Roman" charset="0"/>
              </a:rPr>
              <a:t>An </a:t>
            </a:r>
            <a:r>
              <a:rPr lang="en-US" sz="1800" dirty="0">
                <a:latin typeface="Verdana" charset="0"/>
                <a:cs typeface="Times New Roman" charset="0"/>
              </a:rPr>
              <a:t>object can be maintained independently of other objects. </a:t>
            </a:r>
            <a:endParaRPr lang="en-US" sz="1800" dirty="0" smtClean="0">
              <a:latin typeface="Verdana" charset="0"/>
              <a:cs typeface="Times New Roman" charset="0"/>
            </a:endParaRPr>
          </a:p>
          <a:p>
            <a:pPr marL="457200">
              <a:buSzPct val="140000"/>
            </a:pPr>
            <a:r>
              <a:rPr lang="en-US" sz="2000" b="1" dirty="0" smtClean="0">
                <a:latin typeface="Verdana" charset="0"/>
                <a:cs typeface="Times New Roman" charset="0"/>
              </a:rPr>
              <a:t>Resilience </a:t>
            </a:r>
            <a:r>
              <a:rPr lang="en-US" sz="2000" b="1" dirty="0">
                <a:latin typeface="Verdana" charset="0"/>
                <a:cs typeface="Times New Roman" charset="0"/>
              </a:rPr>
              <a:t>to </a:t>
            </a:r>
            <a:r>
              <a:rPr lang="en-US" sz="2000" b="1" dirty="0" smtClean="0">
                <a:latin typeface="Verdana" charset="0"/>
                <a:cs typeface="Times New Roman" charset="0"/>
              </a:rPr>
              <a:t>change</a:t>
            </a:r>
          </a:p>
          <a:p>
            <a:pPr marL="857250" lvl="1">
              <a:buSzPct val="140000"/>
            </a:pPr>
            <a:r>
              <a:rPr lang="en-US" sz="1800" dirty="0" smtClean="0">
                <a:latin typeface="Verdana" charset="0"/>
                <a:cs typeface="Times New Roman" charset="0"/>
              </a:rPr>
              <a:t>Object-oriented </a:t>
            </a:r>
            <a:r>
              <a:rPr lang="en-US" sz="1800" dirty="0">
                <a:latin typeface="Verdana" charset="0"/>
                <a:cs typeface="Times New Roman" charset="0"/>
              </a:rPr>
              <a:t>programming also enables you to evolve various versions of software. </a:t>
            </a:r>
            <a:endParaRPr lang="en-US" sz="1800" dirty="0" smtClean="0">
              <a:latin typeface="Verdana" charset="0"/>
              <a:cs typeface="Times New Roman" charset="0"/>
            </a:endParaRPr>
          </a:p>
          <a:p>
            <a:pPr marL="857250" lvl="1">
              <a:buSzPct val="140000"/>
            </a:pPr>
            <a:r>
              <a:rPr lang="en-US" sz="1800" dirty="0" smtClean="0">
                <a:latin typeface="Verdana" charset="0"/>
                <a:cs typeface="Times New Roman" charset="0"/>
              </a:rPr>
              <a:t>When </a:t>
            </a:r>
            <a:r>
              <a:rPr lang="en-US" sz="1800" dirty="0">
                <a:latin typeface="Verdana" charset="0"/>
                <a:cs typeface="Times New Roman" charset="0"/>
              </a:rPr>
              <a:t>a change is suggested, the old system need not be completely abandoned and re-built from scratch. </a:t>
            </a:r>
            <a:endParaRPr lang="en-US" sz="1800" dirty="0" smtClean="0">
              <a:latin typeface="Verdana" charset="0"/>
              <a:cs typeface="Times New Roman" charset="0"/>
            </a:endParaRPr>
          </a:p>
          <a:p>
            <a:pPr marL="457200">
              <a:buSzPct val="140000"/>
            </a:pPr>
            <a:r>
              <a:rPr lang="en-US" sz="2000" b="1" dirty="0" smtClean="0">
                <a:latin typeface="Verdana" charset="0"/>
                <a:cs typeface="Times New Roman" charset="0"/>
              </a:rPr>
              <a:t>Information hiding</a:t>
            </a:r>
          </a:p>
          <a:p>
            <a:pPr marL="857250" lvl="1">
              <a:buSzPct val="140000"/>
            </a:pPr>
            <a:r>
              <a:rPr lang="en-US" sz="1800" dirty="0" smtClean="0">
                <a:latin typeface="Verdana" charset="0"/>
                <a:cs typeface="Times New Roman" charset="0"/>
              </a:rPr>
              <a:t>Information </a:t>
            </a:r>
            <a:r>
              <a:rPr lang="en-US" sz="1800" dirty="0">
                <a:latin typeface="Verdana" charset="0"/>
                <a:cs typeface="Times New Roman" charset="0"/>
              </a:rPr>
              <a:t>hiding ensures data security in a program.</a:t>
            </a:r>
          </a:p>
          <a:p>
            <a:pPr lvl="3">
              <a:buSzPct val="140000"/>
            </a:pPr>
            <a:endParaRPr lang="en-US" sz="4000" dirty="0">
              <a:solidFill>
                <a:srgbClr val="006666"/>
              </a:solidFill>
              <a:latin typeface="Verdana" charset="0"/>
              <a:cs typeface="Times New Roman" charset="0"/>
            </a:endParaRPr>
          </a:p>
          <a:p>
            <a:pPr lvl="3">
              <a:buSzPct val="140000"/>
            </a:pPr>
            <a:endParaRPr lang="en-US" sz="4000" dirty="0">
              <a:solidFill>
                <a:srgbClr val="006666"/>
              </a:solidFill>
              <a:latin typeface="Verdana" charset="0"/>
              <a:cs typeface="Times New Roman" charset="0"/>
            </a:endParaRPr>
          </a:p>
          <a:p>
            <a:endParaRPr lang="en-US" sz="7200" dirty="0"/>
          </a:p>
          <a:p>
            <a:pPr marL="0" lvl="2" indent="0">
              <a:buNone/>
            </a:pPr>
            <a:endParaRPr lang="en-US" sz="2800" dirty="0">
              <a:solidFill>
                <a:srgbClr val="006666"/>
              </a:solidFill>
              <a:latin typeface="Verdana" charset="0"/>
              <a:cs typeface="Times New Roman" charset="0"/>
            </a:endParaRPr>
          </a:p>
          <a:p>
            <a:endParaRPr lang="en-US" sz="3600" dirty="0" smtClean="0"/>
          </a:p>
        </p:txBody>
      </p:sp>
    </p:spTree>
    <p:extLst>
      <p:ext uri="{BB962C8B-B14F-4D97-AF65-F5344CB8AC3E}">
        <p14:creationId xmlns:p14="http://schemas.microsoft.com/office/powerpoint/2010/main" val="11368322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95" y="-8021"/>
            <a:ext cx="9144000" cy="838200"/>
          </a:xfrm>
          <a:solidFill>
            <a:schemeClr val="accent4">
              <a:lumMod val="20000"/>
              <a:lumOff val="80000"/>
            </a:schemeClr>
          </a:solidFill>
        </p:spPr>
        <p:txBody>
          <a:bodyPr/>
          <a:lstStyle/>
          <a:p>
            <a:r>
              <a:rPr lang="en-US" dirty="0" smtClean="0">
                <a:solidFill>
                  <a:srgbClr val="FF0000"/>
                </a:solidFill>
              </a:rPr>
              <a:t>Constructors</a:t>
            </a:r>
            <a:endParaRPr lang="en-US" dirty="0">
              <a:solidFill>
                <a:srgbClr val="FF0000"/>
              </a:solidFill>
            </a:endParaRPr>
          </a:p>
        </p:txBody>
      </p:sp>
      <p:sp>
        <p:nvSpPr>
          <p:cNvPr id="3" name="Content Placeholder 2"/>
          <p:cNvSpPr>
            <a:spLocks noGrp="1"/>
          </p:cNvSpPr>
          <p:nvPr>
            <p:ph idx="1"/>
          </p:nvPr>
        </p:nvSpPr>
        <p:spPr>
          <a:xfrm>
            <a:off x="0" y="838200"/>
            <a:ext cx="9144000" cy="6019800"/>
          </a:xfrm>
        </p:spPr>
        <p:txBody>
          <a:bodyPr>
            <a:normAutofit fontScale="92500" lnSpcReduction="10000"/>
          </a:bodyPr>
          <a:lstStyle/>
          <a:p>
            <a:r>
              <a:rPr lang="en-US" sz="2400" dirty="0"/>
              <a:t>A constructor (default or user defined) is a special method that is called to </a:t>
            </a:r>
            <a:r>
              <a:rPr lang="en-US" sz="2400" dirty="0" smtClean="0"/>
              <a:t>initialize the newly created object</a:t>
            </a:r>
            <a:endParaRPr lang="en-US" sz="2400" dirty="0"/>
          </a:p>
          <a:p>
            <a:r>
              <a:rPr lang="en-US" sz="2400" dirty="0"/>
              <a:t>A constructor method</a:t>
            </a:r>
          </a:p>
          <a:p>
            <a:pPr lvl="1"/>
            <a:r>
              <a:rPr lang="en-US" sz="2400" dirty="0"/>
              <a:t>will have the same name as that of the class</a:t>
            </a:r>
          </a:p>
          <a:p>
            <a:pPr lvl="1"/>
            <a:r>
              <a:rPr lang="en-US" sz="2400" b="1" dirty="0"/>
              <a:t>will not have any return type, not even </a:t>
            </a:r>
            <a:r>
              <a:rPr lang="en-US" sz="2400" b="1" dirty="0" smtClean="0"/>
              <a:t>void if given then treat as other method </a:t>
            </a:r>
          </a:p>
          <a:p>
            <a:pPr lvl="1"/>
            <a:r>
              <a:rPr lang="en-US" sz="2400" dirty="0"/>
              <a:t>It may or may not have </a:t>
            </a:r>
            <a:r>
              <a:rPr lang="en-US" sz="2400" dirty="0" smtClean="0"/>
              <a:t>parameters</a:t>
            </a:r>
          </a:p>
          <a:p>
            <a:pPr lvl="1"/>
            <a:r>
              <a:rPr lang="en-US" sz="2400" b="1" dirty="0" smtClean="0"/>
              <a:t>Can have public or default access </a:t>
            </a:r>
            <a:r>
              <a:rPr lang="en-US" sz="2400" b="1" dirty="0" err="1" smtClean="0"/>
              <a:t>specifier</a:t>
            </a:r>
            <a:r>
              <a:rPr lang="en-US" sz="2400" dirty="0" smtClean="0"/>
              <a:t>, if private access </a:t>
            </a:r>
            <a:r>
              <a:rPr lang="en-US" sz="2400" dirty="0" err="1" smtClean="0"/>
              <a:t>specifier</a:t>
            </a:r>
            <a:r>
              <a:rPr lang="en-US" sz="2400" dirty="0" smtClean="0"/>
              <a:t> is define then give </a:t>
            </a:r>
            <a:r>
              <a:rPr lang="en-US" sz="2400" u="sng" dirty="0" smtClean="0"/>
              <a:t>runtime error.</a:t>
            </a:r>
          </a:p>
          <a:p>
            <a:pPr lvl="1"/>
            <a:r>
              <a:rPr lang="en-US" sz="2400" dirty="0" err="1" smtClean="0"/>
              <a:t>Constuctor</a:t>
            </a:r>
            <a:r>
              <a:rPr lang="en-US" sz="2400" dirty="0" smtClean="0"/>
              <a:t> are never inherit thus </a:t>
            </a:r>
            <a:r>
              <a:rPr lang="en-US" sz="2400" b="1" dirty="0" smtClean="0"/>
              <a:t>cannot be overridden</a:t>
            </a:r>
            <a:endParaRPr lang="en-US" sz="2400" b="1" dirty="0"/>
          </a:p>
          <a:p>
            <a:r>
              <a:rPr lang="en-US" sz="2400" dirty="0"/>
              <a:t>If no user defined constructor is provided for a class, the implicit constructor initializes the member variables to its default values</a:t>
            </a:r>
          </a:p>
          <a:p>
            <a:pPr lvl="1"/>
            <a:r>
              <a:rPr lang="en-US" sz="2400" dirty="0"/>
              <a:t>numeric data types are set to 0</a:t>
            </a:r>
          </a:p>
          <a:p>
            <a:pPr lvl="1"/>
            <a:r>
              <a:rPr lang="en-US" sz="2400" dirty="0"/>
              <a:t>char data types are set to null character(‘\0’)</a:t>
            </a:r>
          </a:p>
          <a:p>
            <a:pPr lvl="1"/>
            <a:r>
              <a:rPr lang="en-US" sz="2400" dirty="0" err="1"/>
              <a:t>boolean</a:t>
            </a:r>
            <a:r>
              <a:rPr lang="en-US" sz="2400" dirty="0"/>
              <a:t> data types are set to false</a:t>
            </a:r>
          </a:p>
          <a:p>
            <a:pPr lvl="1"/>
            <a:r>
              <a:rPr lang="en-US" sz="2400" dirty="0"/>
              <a:t>reference variables are set to </a:t>
            </a:r>
            <a:r>
              <a:rPr lang="en-US" sz="2400" dirty="0" smtClean="0"/>
              <a:t>null</a:t>
            </a:r>
            <a:endParaRPr lang="en-US" sz="2400" dirty="0"/>
          </a:p>
        </p:txBody>
      </p:sp>
    </p:spTree>
    <p:extLst>
      <p:ext uri="{BB962C8B-B14F-4D97-AF65-F5344CB8AC3E}">
        <p14:creationId xmlns:p14="http://schemas.microsoft.com/office/powerpoint/2010/main" val="12733600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solidFill>
            <a:schemeClr val="accent4">
              <a:lumMod val="20000"/>
              <a:lumOff val="80000"/>
            </a:schemeClr>
          </a:solidFill>
        </p:spPr>
        <p:txBody>
          <a:bodyPr>
            <a:normAutofit/>
          </a:bodyPr>
          <a:lstStyle/>
          <a:p>
            <a:pPr lvl="1" algn="ctr">
              <a:defRPr/>
            </a:pPr>
            <a:r>
              <a:rPr lang="en-US" sz="2800" dirty="0" smtClean="0">
                <a:solidFill>
                  <a:schemeClr val="accent3">
                    <a:lumMod val="50000"/>
                  </a:schemeClr>
                </a:solidFill>
              </a:rPr>
              <a:t>Order of execution of constructors</a:t>
            </a:r>
            <a:endParaRPr lang="en-US" sz="2800" dirty="0">
              <a:solidFill>
                <a:schemeClr val="accent3">
                  <a:lumMod val="50000"/>
                </a:schemeClr>
              </a:solidFill>
            </a:endParaRPr>
          </a:p>
        </p:txBody>
      </p:sp>
      <p:sp>
        <p:nvSpPr>
          <p:cNvPr id="4" name="Slide Number Placeholder 3"/>
          <p:cNvSpPr>
            <a:spLocks noGrp="1"/>
          </p:cNvSpPr>
          <p:nvPr>
            <p:ph type="sldNum" sz="quarter" idx="10"/>
          </p:nvPr>
        </p:nvSpPr>
        <p:spPr/>
        <p:txBody>
          <a:bodyPr/>
          <a:lstStyle/>
          <a:p>
            <a:pPr>
              <a:defRPr/>
            </a:pPr>
            <a:fld id="{6D9746A8-1FCC-4A4B-9939-72101AEA47C1}" type="slidenum">
              <a:rPr lang="en-US" smtClean="0"/>
              <a:pPr>
                <a:defRPr/>
              </a:pPr>
              <a:t>51</a:t>
            </a:fld>
            <a:endParaRPr lang="en-US"/>
          </a:p>
        </p:txBody>
      </p:sp>
      <p:sp>
        <p:nvSpPr>
          <p:cNvPr id="10" name="Curved Up Arrow 9"/>
          <p:cNvSpPr>
            <a:spLocks noChangeArrowheads="1"/>
          </p:cNvSpPr>
          <p:nvPr/>
        </p:nvSpPr>
        <p:spPr bwMode="auto">
          <a:xfrm rot="-5618926">
            <a:off x="4307254" y="2389921"/>
            <a:ext cx="2635250" cy="3351334"/>
          </a:xfrm>
          <a:prstGeom prst="curvedUpArrow">
            <a:avLst>
              <a:gd name="adj1" fmla="val 5069"/>
              <a:gd name="adj2" fmla="val 49866"/>
              <a:gd name="adj3" fmla="val 10786"/>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Rounded Rectangle 10"/>
          <p:cNvSpPr>
            <a:spLocks noChangeArrowheads="1"/>
          </p:cNvSpPr>
          <p:nvPr/>
        </p:nvSpPr>
        <p:spPr bwMode="auto">
          <a:xfrm>
            <a:off x="6123843" y="5122864"/>
            <a:ext cx="2798885" cy="930275"/>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r>
              <a:rPr lang="en-US"/>
              <a:t>Call to parameterless constructor of sub class</a:t>
            </a:r>
          </a:p>
          <a:p>
            <a:pPr algn="ctr"/>
            <a:endParaRPr lang="en-US"/>
          </a:p>
        </p:txBody>
      </p:sp>
      <p:sp>
        <p:nvSpPr>
          <p:cNvPr id="12" name="Curved Up Arrow 11"/>
          <p:cNvSpPr>
            <a:spLocks noChangeArrowheads="1"/>
          </p:cNvSpPr>
          <p:nvPr/>
        </p:nvSpPr>
        <p:spPr bwMode="auto">
          <a:xfrm rot="-5033486">
            <a:off x="2598677" y="1293875"/>
            <a:ext cx="2405063" cy="2535115"/>
          </a:xfrm>
          <a:prstGeom prst="curvedUpArrow">
            <a:avLst>
              <a:gd name="adj1" fmla="val 4778"/>
              <a:gd name="adj2" fmla="val 50000"/>
              <a:gd name="adj3" fmla="val 1672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Rounded Rectangle 12"/>
          <p:cNvSpPr>
            <a:spLocks noChangeArrowheads="1"/>
          </p:cNvSpPr>
          <p:nvPr/>
        </p:nvSpPr>
        <p:spPr bwMode="auto">
          <a:xfrm>
            <a:off x="5064369" y="2392363"/>
            <a:ext cx="3770435" cy="1219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r>
              <a:rPr lang="en-US"/>
              <a:t>Sub class constructor then calls the super class construtor before executing any statement inside the sub class’s construtor.</a:t>
            </a:r>
          </a:p>
          <a:p>
            <a:pPr algn="ctr"/>
            <a:endParaRPr lang="en-US"/>
          </a:p>
        </p:txBody>
      </p:sp>
      <p:sp>
        <p:nvSpPr>
          <p:cNvPr id="14" name="Bevel 13"/>
          <p:cNvSpPr>
            <a:spLocks noChangeArrowheads="1"/>
          </p:cNvSpPr>
          <p:nvPr/>
        </p:nvSpPr>
        <p:spPr bwMode="auto">
          <a:xfrm>
            <a:off x="6161943" y="1066801"/>
            <a:ext cx="2700703" cy="517525"/>
          </a:xfrm>
          <a:prstGeom prst="bevel">
            <a:avLst>
              <a:gd name="adj" fmla="val 125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r>
              <a:rPr lang="en-US"/>
              <a:t>Object class constructor  </a:t>
            </a:r>
          </a:p>
        </p:txBody>
      </p:sp>
      <p:sp>
        <p:nvSpPr>
          <p:cNvPr id="15" name="Right Arrow 14"/>
          <p:cNvSpPr>
            <a:spLocks noChangeArrowheads="1"/>
          </p:cNvSpPr>
          <p:nvPr/>
        </p:nvSpPr>
        <p:spPr bwMode="auto">
          <a:xfrm rot="-434004">
            <a:off x="3096358" y="1423989"/>
            <a:ext cx="3017226" cy="174625"/>
          </a:xfrm>
          <a:prstGeom prst="rightArrow">
            <a:avLst>
              <a:gd name="adj1" fmla="val 50000"/>
              <a:gd name="adj2" fmla="val 50002"/>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TextBox 15"/>
          <p:cNvSpPr txBox="1">
            <a:spLocks noChangeArrowheads="1"/>
          </p:cNvSpPr>
          <p:nvPr/>
        </p:nvSpPr>
        <p:spPr bwMode="auto">
          <a:xfrm rot="-433612">
            <a:off x="3193073" y="1158875"/>
            <a:ext cx="160459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r>
              <a:rPr lang="en-US"/>
              <a:t>Call to</a:t>
            </a:r>
          </a:p>
        </p:txBody>
      </p:sp>
      <p:sp>
        <p:nvSpPr>
          <p:cNvPr id="27" name="Curved Left Arrow 26"/>
          <p:cNvSpPr>
            <a:spLocks noChangeArrowheads="1"/>
          </p:cNvSpPr>
          <p:nvPr/>
        </p:nvSpPr>
        <p:spPr bwMode="auto">
          <a:xfrm rot="844562">
            <a:off x="4557346" y="2465388"/>
            <a:ext cx="3049466" cy="2159000"/>
          </a:xfrm>
          <a:prstGeom prst="curvedLeftArrow">
            <a:avLst>
              <a:gd name="adj1" fmla="val 3694"/>
              <a:gd name="adj2" fmla="val 7713"/>
              <a:gd name="adj3" fmla="val 23441"/>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Left Arrow 27"/>
          <p:cNvSpPr>
            <a:spLocks noChangeArrowheads="1"/>
          </p:cNvSpPr>
          <p:nvPr/>
        </p:nvSpPr>
        <p:spPr bwMode="auto">
          <a:xfrm rot="-727001">
            <a:off x="4891454" y="1712913"/>
            <a:ext cx="1153258" cy="185737"/>
          </a:xfrm>
          <a:prstGeom prst="leftArrow">
            <a:avLst>
              <a:gd name="adj1" fmla="val 50000"/>
              <a:gd name="adj2" fmla="val 5007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Curved Left Arrow 28"/>
          <p:cNvSpPr>
            <a:spLocks noChangeArrowheads="1"/>
          </p:cNvSpPr>
          <p:nvPr/>
        </p:nvSpPr>
        <p:spPr bwMode="auto">
          <a:xfrm>
            <a:off x="4211516" y="3671888"/>
            <a:ext cx="1604597" cy="2182812"/>
          </a:xfrm>
          <a:prstGeom prst="curvedLeftArrow">
            <a:avLst>
              <a:gd name="adj1" fmla="val 9755"/>
              <a:gd name="adj2" fmla="val 19743"/>
              <a:gd name="adj3" fmla="val 25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TextBox 29"/>
          <p:cNvSpPr txBox="1">
            <a:spLocks noChangeArrowheads="1"/>
          </p:cNvSpPr>
          <p:nvPr/>
        </p:nvSpPr>
        <p:spPr bwMode="auto">
          <a:xfrm>
            <a:off x="225670" y="1082675"/>
            <a:ext cx="463941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i="0"/>
              <a:t>class Employee{</a:t>
            </a:r>
          </a:p>
          <a:p>
            <a:pPr eaLnBrk="1" hangingPunct="1"/>
            <a:r>
              <a:rPr lang="en-US" i="0"/>
              <a:t>  String type;</a:t>
            </a:r>
          </a:p>
          <a:p>
            <a:pPr eaLnBrk="1" hangingPunct="1"/>
            <a:r>
              <a:rPr lang="en-US" i="0"/>
              <a:t>  public Employee(){</a:t>
            </a:r>
          </a:p>
          <a:p>
            <a:pPr eaLnBrk="1" hangingPunct="1"/>
            <a:r>
              <a:rPr lang="en-US" i="0"/>
              <a:t>    System.out.println(“Employee    default");</a:t>
            </a:r>
          </a:p>
          <a:p>
            <a:pPr eaLnBrk="1" hangingPunct="1"/>
            <a:r>
              <a:rPr lang="en-US" i="0"/>
              <a:t>  }</a:t>
            </a:r>
          </a:p>
          <a:p>
            <a:pPr eaLnBrk="1" hangingPunct="1"/>
            <a:r>
              <a:rPr lang="en-US" i="0"/>
              <a:t>}</a:t>
            </a:r>
          </a:p>
          <a:p>
            <a:pPr eaLnBrk="1" hangingPunct="1"/>
            <a:endParaRPr lang="en-US" i="0"/>
          </a:p>
          <a:p>
            <a:pPr eaLnBrk="1" hangingPunct="1"/>
            <a:r>
              <a:rPr lang="en-US" i="0"/>
              <a:t>class Educator extends Employee{</a:t>
            </a:r>
          </a:p>
          <a:p>
            <a:pPr eaLnBrk="1" hangingPunct="1"/>
            <a:r>
              <a:rPr lang="en-US" i="0"/>
              <a:t> public Educator(){</a:t>
            </a:r>
          </a:p>
          <a:p>
            <a:pPr eaLnBrk="1" hangingPunct="1"/>
            <a:r>
              <a:rPr lang="en-US" i="0"/>
              <a:t>  System.out.println(“Educator default");</a:t>
            </a:r>
          </a:p>
          <a:p>
            <a:pPr eaLnBrk="1" hangingPunct="1"/>
            <a:r>
              <a:rPr lang="en-US" i="0"/>
              <a:t> }</a:t>
            </a:r>
          </a:p>
          <a:p>
            <a:pPr eaLnBrk="1" hangingPunct="1"/>
            <a:r>
              <a:rPr lang="en-US" i="0"/>
              <a:t>}</a:t>
            </a:r>
          </a:p>
          <a:p>
            <a:pPr eaLnBrk="1" hangingPunct="1"/>
            <a:endParaRPr lang="en-US" i="0"/>
          </a:p>
          <a:p>
            <a:pPr eaLnBrk="1" hangingPunct="1"/>
            <a:r>
              <a:rPr lang="en-US" i="0"/>
              <a:t>class CheckApplication{</a:t>
            </a:r>
          </a:p>
          <a:p>
            <a:pPr eaLnBrk="1" hangingPunct="1"/>
            <a:r>
              <a:rPr lang="en-US" i="0"/>
              <a:t>  public static void main(String [] args){</a:t>
            </a:r>
          </a:p>
          <a:p>
            <a:pPr eaLnBrk="1" hangingPunct="1"/>
            <a:r>
              <a:rPr lang="en-US" i="0"/>
              <a:t>    Educator educator = new Educator();</a:t>
            </a:r>
          </a:p>
          <a:p>
            <a:pPr eaLnBrk="1" hangingPunct="1"/>
            <a:r>
              <a:rPr lang="en-US" i="0"/>
              <a:t>    //more code to complete main() method</a:t>
            </a:r>
          </a:p>
          <a:p>
            <a:pPr eaLnBrk="1" hangingPunct="1"/>
            <a:r>
              <a:rPr lang="en-US" i="0"/>
              <a:t>  }</a:t>
            </a:r>
          </a:p>
          <a:p>
            <a:pPr eaLnBrk="1" hangingPunct="1"/>
            <a:r>
              <a:rPr lang="en-US" i="0"/>
              <a:t>}</a:t>
            </a:r>
          </a:p>
          <a:p>
            <a:pPr eaLnBrk="1" hangingPunct="1"/>
            <a:endParaRPr lang="en-US" i="0"/>
          </a:p>
        </p:txBody>
      </p:sp>
      <p:sp>
        <p:nvSpPr>
          <p:cNvPr id="31" name="Rounded Rectangle 30"/>
          <p:cNvSpPr>
            <a:spLocks noChangeArrowheads="1"/>
          </p:cNvSpPr>
          <p:nvPr/>
        </p:nvSpPr>
        <p:spPr bwMode="auto">
          <a:xfrm>
            <a:off x="6021266" y="1905001"/>
            <a:ext cx="2869223" cy="669925"/>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r>
              <a:rPr lang="en-US"/>
              <a:t>Execute all the statements in Super class constructor</a:t>
            </a:r>
          </a:p>
        </p:txBody>
      </p:sp>
    </p:spTree>
    <p:extLst>
      <p:ext uri="{BB962C8B-B14F-4D97-AF65-F5344CB8AC3E}">
        <p14:creationId xmlns:p14="http://schemas.microsoft.com/office/powerpoint/2010/main" val="3857727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mph" presetSubtype="0" nodeType="clickEffect">
                                  <p:stCondLst>
                                    <p:cond delay="0"/>
                                  </p:stCondLst>
                                  <p:childTnLst>
                                    <p:set>
                                      <p:cBhvr override="childStyle">
                                        <p:cTn id="6" dur="500" fill="hold"/>
                                        <p:tgtEl>
                                          <p:spTgt spid="30">
                                            <p:txEl>
                                              <p:pRg st="15" end="15"/>
                                            </p:txEl>
                                          </p:spTgt>
                                        </p:tgtEl>
                                        <p:attrNameLst>
                                          <p:attrName>style.color</p:attrName>
                                        </p:attrNameLst>
                                      </p:cBhvr>
                                      <p:to>
                                        <p:clrVal>
                                          <a:schemeClr val="accent2"/>
                                        </p:clrVal>
                                      </p:to>
                                    </p:set>
                                    <p:set>
                                      <p:cBhvr override="childStyle">
                                        <p:cTn id="7" dur="500" fill="hold"/>
                                        <p:tgtEl>
                                          <p:spTgt spid="30">
                                            <p:txEl>
                                              <p:pRg st="15" end="15"/>
                                            </p:txEl>
                                          </p:spTgt>
                                        </p:tgtEl>
                                        <p:attrNameLst>
                                          <p:attrName>style.fontStyle</p:attrName>
                                        </p:attrNameLst>
                                      </p:cBhvr>
                                      <p:to>
                                        <p:strVal val="italic"/>
                                      </p:to>
                                    </p:set>
                                    <p:set>
                                      <p:cBhvr>
                                        <p:cTn id="8" dur="500" fill="hold"/>
                                        <p:tgtEl>
                                          <p:spTgt spid="30">
                                            <p:txEl>
                                              <p:pRg st="15" end="15"/>
                                            </p:txEl>
                                          </p:spTgt>
                                        </p:tgtEl>
                                        <p:attrNameLst>
                                          <p:attrName>style.fontWeight</p:attrName>
                                        </p:attrNameLst>
                                      </p:cBhvr>
                                      <p:to>
                                        <p:strVal val="bold"/>
                                      </p:to>
                                    </p:set>
                                    <p:set>
                                      <p:cBhvr>
                                        <p:cTn id="9" dur="500" fill="hold"/>
                                        <p:tgtEl>
                                          <p:spTgt spid="30">
                                            <p:txEl>
                                              <p:pRg st="15" end="15"/>
                                            </p:txEl>
                                          </p:spTgt>
                                        </p:tgtEl>
                                        <p:attrNameLst>
                                          <p:attrName>style.textDecorationUnderline</p:attrName>
                                        </p:attrNameLst>
                                      </p:cBhvr>
                                      <p:to>
                                        <p:strVal val="true"/>
                                      </p:to>
                                    </p:set>
                                  </p:childTnLst>
                                </p:cTn>
                              </p:par>
                            </p:childTnLst>
                          </p:cTn>
                        </p:par>
                        <p:par>
                          <p:cTn id="10" fill="hold" nodeType="afterGroup">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strVal val="#ppt_w*0.70"/>
                                          </p:val>
                                        </p:tav>
                                        <p:tav tm="100000">
                                          <p:val>
                                            <p:strVal val="#ppt_w"/>
                                          </p:val>
                                        </p:tav>
                                      </p:tavLst>
                                    </p:anim>
                                    <p:anim calcmode="lin" valueType="num">
                                      <p:cBhvr>
                                        <p:cTn id="14" dur="1000" fill="hold"/>
                                        <p:tgtEl>
                                          <p:spTgt spid="10"/>
                                        </p:tgtEl>
                                        <p:attrNameLst>
                                          <p:attrName>ppt_h</p:attrName>
                                        </p:attrNameLst>
                                      </p:cBhvr>
                                      <p:tavLst>
                                        <p:tav tm="0">
                                          <p:val>
                                            <p:strVal val="#ppt_h"/>
                                          </p:val>
                                        </p:tav>
                                        <p:tav tm="100000">
                                          <p:val>
                                            <p:strVal val="#ppt_h"/>
                                          </p:val>
                                        </p:tav>
                                      </p:tavLst>
                                    </p:anim>
                                    <p:animEffect transition="in" filter="fade">
                                      <p:cBhvr>
                                        <p:cTn id="15" dur="1000"/>
                                        <p:tgtEl>
                                          <p:spTgt spid="10"/>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xit" presetSubtype="0" fill="hold" grpId="1" nodeType="clickEffect">
                                  <p:stCondLst>
                                    <p:cond delay="0"/>
                                  </p:stCondLst>
                                  <p:childTnLst>
                                    <p:anim calcmode="lin" valueType="num">
                                      <p:cBhvr>
                                        <p:cTn id="24" dur="500"/>
                                        <p:tgtEl>
                                          <p:spTgt spid="10"/>
                                        </p:tgtEl>
                                        <p:attrNameLst>
                                          <p:attrName>ppt_w</p:attrName>
                                        </p:attrNameLst>
                                      </p:cBhvr>
                                      <p:tavLst>
                                        <p:tav tm="0">
                                          <p:val>
                                            <p:strVal val="ppt_w"/>
                                          </p:val>
                                        </p:tav>
                                        <p:tav tm="100000">
                                          <p:val>
                                            <p:fltVal val="0"/>
                                          </p:val>
                                        </p:tav>
                                      </p:tavLst>
                                    </p:anim>
                                    <p:anim calcmode="lin" valueType="num">
                                      <p:cBhvr>
                                        <p:cTn id="25" dur="500"/>
                                        <p:tgtEl>
                                          <p:spTgt spid="10"/>
                                        </p:tgtEl>
                                        <p:attrNameLst>
                                          <p:attrName>ppt_h</p:attrName>
                                        </p:attrNameLst>
                                      </p:cBhvr>
                                      <p:tavLst>
                                        <p:tav tm="0">
                                          <p:val>
                                            <p:strVal val="ppt_h"/>
                                          </p:val>
                                        </p:tav>
                                        <p:tav tm="100000">
                                          <p:val>
                                            <p:fltVal val="0"/>
                                          </p:val>
                                        </p:tav>
                                      </p:tavLst>
                                    </p:anim>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53" presetClass="exit" presetSubtype="0" fill="hold" nodeType="withEffect">
                                  <p:stCondLst>
                                    <p:cond delay="0"/>
                                  </p:stCondLst>
                                  <p:childTnLst>
                                    <p:anim calcmode="lin" valueType="num">
                                      <p:cBhvr>
                                        <p:cTn id="29" dur="500"/>
                                        <p:tgtEl>
                                          <p:spTgt spid="11"/>
                                        </p:tgtEl>
                                        <p:attrNameLst>
                                          <p:attrName>ppt_w</p:attrName>
                                        </p:attrNameLst>
                                      </p:cBhvr>
                                      <p:tavLst>
                                        <p:tav tm="0">
                                          <p:val>
                                            <p:strVal val="ppt_w"/>
                                          </p:val>
                                        </p:tav>
                                        <p:tav tm="100000">
                                          <p:val>
                                            <p:fltVal val="0"/>
                                          </p:val>
                                        </p:tav>
                                      </p:tavLst>
                                    </p:anim>
                                    <p:anim calcmode="lin" valueType="num">
                                      <p:cBhvr>
                                        <p:cTn id="30" dur="500"/>
                                        <p:tgtEl>
                                          <p:spTgt spid="11"/>
                                        </p:tgtEl>
                                        <p:attrNameLst>
                                          <p:attrName>ppt_h</p:attrName>
                                        </p:attrNameLst>
                                      </p:cBhvr>
                                      <p:tavLst>
                                        <p:tav tm="0">
                                          <p:val>
                                            <p:strVal val="ppt_h"/>
                                          </p:val>
                                        </p:tav>
                                        <p:tav tm="100000">
                                          <p:val>
                                            <p:fltVal val="0"/>
                                          </p:val>
                                        </p:tav>
                                      </p:tavLst>
                                    </p:anim>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par>
                          <p:cTn id="33" fill="hold" nodeType="afterGroup">
                            <p:stCondLst>
                              <p:cond delay="500"/>
                            </p:stCondLst>
                            <p:childTnLst>
                              <p:par>
                                <p:cTn id="34" presetID="55"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strVal val="#ppt_w*0.70"/>
                                          </p:val>
                                        </p:tav>
                                        <p:tav tm="100000">
                                          <p:val>
                                            <p:strVal val="#ppt_w"/>
                                          </p:val>
                                        </p:tav>
                                      </p:tavLst>
                                    </p:anim>
                                    <p:anim calcmode="lin" valueType="num">
                                      <p:cBhvr>
                                        <p:cTn id="37" dur="1000" fill="hold"/>
                                        <p:tgtEl>
                                          <p:spTgt spid="12"/>
                                        </p:tgtEl>
                                        <p:attrNameLst>
                                          <p:attrName>ppt_h</p:attrName>
                                        </p:attrNameLst>
                                      </p:cBhvr>
                                      <p:tavLst>
                                        <p:tav tm="0">
                                          <p:val>
                                            <p:strVal val="#ppt_h"/>
                                          </p:val>
                                        </p:tav>
                                        <p:tav tm="100000">
                                          <p:val>
                                            <p:strVal val="#ppt_h"/>
                                          </p:val>
                                        </p:tav>
                                      </p:tavLst>
                                    </p:anim>
                                    <p:animEffect transition="in" filter="fade">
                                      <p:cBhvr>
                                        <p:cTn id="38" dur="1000"/>
                                        <p:tgtEl>
                                          <p:spTgt spid="12"/>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1000" fill="hold"/>
                                        <p:tgtEl>
                                          <p:spTgt spid="13"/>
                                        </p:tgtEl>
                                        <p:attrNameLst>
                                          <p:attrName>ppt_w</p:attrName>
                                        </p:attrNameLst>
                                      </p:cBhvr>
                                      <p:tavLst>
                                        <p:tav tm="0">
                                          <p:val>
                                            <p:strVal val="#ppt_w*0.70"/>
                                          </p:val>
                                        </p:tav>
                                        <p:tav tm="100000">
                                          <p:val>
                                            <p:strVal val="#ppt_w"/>
                                          </p:val>
                                        </p:tav>
                                      </p:tavLst>
                                    </p:anim>
                                    <p:anim calcmode="lin" valueType="num">
                                      <p:cBhvr>
                                        <p:cTn id="42" dur="1000" fill="hold"/>
                                        <p:tgtEl>
                                          <p:spTgt spid="13"/>
                                        </p:tgtEl>
                                        <p:attrNameLst>
                                          <p:attrName>ppt_h</p:attrName>
                                        </p:attrNameLst>
                                      </p:cBhvr>
                                      <p:tavLst>
                                        <p:tav tm="0">
                                          <p:val>
                                            <p:strVal val="#ppt_h"/>
                                          </p:val>
                                        </p:tav>
                                        <p:tav tm="100000">
                                          <p:val>
                                            <p:strVal val="#ppt_h"/>
                                          </p:val>
                                        </p:tav>
                                      </p:tavLst>
                                    </p:anim>
                                    <p:animEffect transition="in" filter="fade">
                                      <p:cBhvr>
                                        <p:cTn id="43" dur="10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xit" presetSubtype="0" fill="hold" grpId="1" nodeType="clickEffect">
                                  <p:stCondLst>
                                    <p:cond delay="0"/>
                                  </p:stCondLst>
                                  <p:childTnLst>
                                    <p:anim calcmode="lin" valueType="num">
                                      <p:cBhvr>
                                        <p:cTn id="47" dur="500"/>
                                        <p:tgtEl>
                                          <p:spTgt spid="13"/>
                                        </p:tgtEl>
                                        <p:attrNameLst>
                                          <p:attrName>ppt_w</p:attrName>
                                        </p:attrNameLst>
                                      </p:cBhvr>
                                      <p:tavLst>
                                        <p:tav tm="0">
                                          <p:val>
                                            <p:strVal val="ppt_w"/>
                                          </p:val>
                                        </p:tav>
                                        <p:tav tm="100000">
                                          <p:val>
                                            <p:fltVal val="0"/>
                                          </p:val>
                                        </p:tav>
                                      </p:tavLst>
                                    </p:anim>
                                    <p:anim calcmode="lin" valueType="num">
                                      <p:cBhvr>
                                        <p:cTn id="48" dur="500"/>
                                        <p:tgtEl>
                                          <p:spTgt spid="13"/>
                                        </p:tgtEl>
                                        <p:attrNameLst>
                                          <p:attrName>ppt_h</p:attrName>
                                        </p:attrNameLst>
                                      </p:cBhvr>
                                      <p:tavLst>
                                        <p:tav tm="0">
                                          <p:val>
                                            <p:strVal val="ppt_h"/>
                                          </p:val>
                                        </p:tav>
                                        <p:tav tm="100000">
                                          <p:val>
                                            <p:fltVal val="0"/>
                                          </p:val>
                                        </p:tav>
                                      </p:tavLst>
                                    </p:anim>
                                    <p:animEffect transition="out" filter="fade">
                                      <p:cBhvr>
                                        <p:cTn id="49" dur="500"/>
                                        <p:tgtEl>
                                          <p:spTgt spid="13"/>
                                        </p:tgtEl>
                                      </p:cBhvr>
                                    </p:animEffect>
                                    <p:set>
                                      <p:cBhvr>
                                        <p:cTn id="50" dur="1" fill="hold">
                                          <p:stCondLst>
                                            <p:cond delay="499"/>
                                          </p:stCondLst>
                                        </p:cTn>
                                        <p:tgtEl>
                                          <p:spTgt spid="13"/>
                                        </p:tgtEl>
                                        <p:attrNameLst>
                                          <p:attrName>style.visibility</p:attrName>
                                        </p:attrNameLst>
                                      </p:cBhvr>
                                      <p:to>
                                        <p:strVal val="hidden"/>
                                      </p:to>
                                    </p:set>
                                  </p:childTnLst>
                                </p:cTn>
                              </p:par>
                              <p:par>
                                <p:cTn id="51" presetID="53" presetClass="exit" presetSubtype="0" fill="hold" grpId="1" nodeType="withEffect">
                                  <p:stCondLst>
                                    <p:cond delay="0"/>
                                  </p:stCondLst>
                                  <p:childTnLst>
                                    <p:anim calcmode="lin" valueType="num">
                                      <p:cBhvr>
                                        <p:cTn id="52" dur="500"/>
                                        <p:tgtEl>
                                          <p:spTgt spid="12"/>
                                        </p:tgtEl>
                                        <p:attrNameLst>
                                          <p:attrName>ppt_w</p:attrName>
                                        </p:attrNameLst>
                                      </p:cBhvr>
                                      <p:tavLst>
                                        <p:tav tm="0">
                                          <p:val>
                                            <p:strVal val="ppt_w"/>
                                          </p:val>
                                        </p:tav>
                                        <p:tav tm="100000">
                                          <p:val>
                                            <p:fltVal val="0"/>
                                          </p:val>
                                        </p:tav>
                                      </p:tavLst>
                                    </p:anim>
                                    <p:anim calcmode="lin" valueType="num">
                                      <p:cBhvr>
                                        <p:cTn id="53" dur="500"/>
                                        <p:tgtEl>
                                          <p:spTgt spid="12"/>
                                        </p:tgtEl>
                                        <p:attrNameLst>
                                          <p:attrName>ppt_h</p:attrName>
                                        </p:attrNameLst>
                                      </p:cBhvr>
                                      <p:tavLst>
                                        <p:tav tm="0">
                                          <p:val>
                                            <p:strVal val="ppt_h"/>
                                          </p:val>
                                        </p:tav>
                                        <p:tav tm="100000">
                                          <p:val>
                                            <p:fltVal val="0"/>
                                          </p:val>
                                        </p:tav>
                                      </p:tavLst>
                                    </p:anim>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par>
                          <p:cTn id="56" fill="hold" nodeType="afterGroup">
                            <p:stCondLst>
                              <p:cond delay="500"/>
                            </p:stCondLst>
                            <p:childTnLst>
                              <p:par>
                                <p:cTn id="57" presetID="55"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1000" fill="hold"/>
                                        <p:tgtEl>
                                          <p:spTgt spid="15"/>
                                        </p:tgtEl>
                                        <p:attrNameLst>
                                          <p:attrName>ppt_w</p:attrName>
                                        </p:attrNameLst>
                                      </p:cBhvr>
                                      <p:tavLst>
                                        <p:tav tm="0">
                                          <p:val>
                                            <p:strVal val="#ppt_w*0.70"/>
                                          </p:val>
                                        </p:tav>
                                        <p:tav tm="100000">
                                          <p:val>
                                            <p:strVal val="#ppt_w"/>
                                          </p:val>
                                        </p:tav>
                                      </p:tavLst>
                                    </p:anim>
                                    <p:anim calcmode="lin" valueType="num">
                                      <p:cBhvr>
                                        <p:cTn id="60" dur="1000" fill="hold"/>
                                        <p:tgtEl>
                                          <p:spTgt spid="15"/>
                                        </p:tgtEl>
                                        <p:attrNameLst>
                                          <p:attrName>ppt_h</p:attrName>
                                        </p:attrNameLst>
                                      </p:cBhvr>
                                      <p:tavLst>
                                        <p:tav tm="0">
                                          <p:val>
                                            <p:strVal val="#ppt_h"/>
                                          </p:val>
                                        </p:tav>
                                        <p:tav tm="100000">
                                          <p:val>
                                            <p:strVal val="#ppt_h"/>
                                          </p:val>
                                        </p:tav>
                                      </p:tavLst>
                                    </p:anim>
                                    <p:animEffect transition="in" filter="fade">
                                      <p:cBhvr>
                                        <p:cTn id="61" dur="1000"/>
                                        <p:tgtEl>
                                          <p:spTgt spid="15"/>
                                        </p:tgtEl>
                                      </p:cBhvr>
                                    </p:animEffect>
                                  </p:childTnLst>
                                </p:cTn>
                              </p:par>
                              <p:par>
                                <p:cTn id="62" presetID="55"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strVal val="#ppt_w*0.70"/>
                                          </p:val>
                                        </p:tav>
                                        <p:tav tm="100000">
                                          <p:val>
                                            <p:strVal val="#ppt_w"/>
                                          </p:val>
                                        </p:tav>
                                      </p:tavLst>
                                    </p:anim>
                                    <p:anim calcmode="lin" valueType="num">
                                      <p:cBhvr>
                                        <p:cTn id="65" dur="1000" fill="hold"/>
                                        <p:tgtEl>
                                          <p:spTgt spid="16"/>
                                        </p:tgtEl>
                                        <p:attrNameLst>
                                          <p:attrName>ppt_h</p:attrName>
                                        </p:attrNameLst>
                                      </p:cBhvr>
                                      <p:tavLst>
                                        <p:tav tm="0">
                                          <p:val>
                                            <p:strVal val="#ppt_h"/>
                                          </p:val>
                                        </p:tav>
                                        <p:tav tm="100000">
                                          <p:val>
                                            <p:strVal val="#ppt_h"/>
                                          </p:val>
                                        </p:tav>
                                      </p:tavLst>
                                    </p:anim>
                                    <p:animEffect transition="in" filter="fade">
                                      <p:cBhvr>
                                        <p:cTn id="66" dur="1000"/>
                                        <p:tgtEl>
                                          <p:spTgt spid="16"/>
                                        </p:tgtEl>
                                      </p:cBhvr>
                                    </p:animEffect>
                                  </p:childTnLst>
                                </p:cTn>
                              </p:par>
                            </p:childTnLst>
                          </p:cTn>
                        </p:par>
                        <p:par>
                          <p:cTn id="67" fill="hold" nodeType="afterGroup">
                            <p:stCondLst>
                              <p:cond delay="1500"/>
                            </p:stCondLst>
                            <p:childTnLst>
                              <p:par>
                                <p:cTn id="68" presetID="55" presetClass="entr" presetSubtype="0"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p:cTn id="70" dur="1000" fill="hold"/>
                                        <p:tgtEl>
                                          <p:spTgt spid="14"/>
                                        </p:tgtEl>
                                        <p:attrNameLst>
                                          <p:attrName>ppt_w</p:attrName>
                                        </p:attrNameLst>
                                      </p:cBhvr>
                                      <p:tavLst>
                                        <p:tav tm="0">
                                          <p:val>
                                            <p:strVal val="#ppt_w*0.70"/>
                                          </p:val>
                                        </p:tav>
                                        <p:tav tm="100000">
                                          <p:val>
                                            <p:strVal val="#ppt_w"/>
                                          </p:val>
                                        </p:tav>
                                      </p:tavLst>
                                    </p:anim>
                                    <p:anim calcmode="lin" valueType="num">
                                      <p:cBhvr>
                                        <p:cTn id="71" dur="1000" fill="hold"/>
                                        <p:tgtEl>
                                          <p:spTgt spid="14"/>
                                        </p:tgtEl>
                                        <p:attrNameLst>
                                          <p:attrName>ppt_h</p:attrName>
                                        </p:attrNameLst>
                                      </p:cBhvr>
                                      <p:tavLst>
                                        <p:tav tm="0">
                                          <p:val>
                                            <p:strVal val="#ppt_h"/>
                                          </p:val>
                                        </p:tav>
                                        <p:tav tm="100000">
                                          <p:val>
                                            <p:strVal val="#ppt_h"/>
                                          </p:val>
                                        </p:tav>
                                      </p:tavLst>
                                    </p:anim>
                                    <p:animEffect transition="in" filter="fade">
                                      <p:cBhvr>
                                        <p:cTn id="72" dur="1000"/>
                                        <p:tgtEl>
                                          <p:spTgt spid="1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xit" presetSubtype="0" fill="hold" grpId="1" nodeType="clickEffect">
                                  <p:stCondLst>
                                    <p:cond delay="0"/>
                                  </p:stCondLst>
                                  <p:childTnLst>
                                    <p:anim calcmode="lin" valueType="num">
                                      <p:cBhvr>
                                        <p:cTn id="76" dur="500"/>
                                        <p:tgtEl>
                                          <p:spTgt spid="16"/>
                                        </p:tgtEl>
                                        <p:attrNameLst>
                                          <p:attrName>ppt_w</p:attrName>
                                        </p:attrNameLst>
                                      </p:cBhvr>
                                      <p:tavLst>
                                        <p:tav tm="0">
                                          <p:val>
                                            <p:strVal val="ppt_w"/>
                                          </p:val>
                                        </p:tav>
                                        <p:tav tm="100000">
                                          <p:val>
                                            <p:fltVal val="0"/>
                                          </p:val>
                                        </p:tav>
                                      </p:tavLst>
                                    </p:anim>
                                    <p:anim calcmode="lin" valueType="num">
                                      <p:cBhvr>
                                        <p:cTn id="77" dur="500"/>
                                        <p:tgtEl>
                                          <p:spTgt spid="16"/>
                                        </p:tgtEl>
                                        <p:attrNameLst>
                                          <p:attrName>ppt_h</p:attrName>
                                        </p:attrNameLst>
                                      </p:cBhvr>
                                      <p:tavLst>
                                        <p:tav tm="0">
                                          <p:val>
                                            <p:strVal val="ppt_h"/>
                                          </p:val>
                                        </p:tav>
                                        <p:tav tm="100000">
                                          <p:val>
                                            <p:fltVal val="0"/>
                                          </p:val>
                                        </p:tav>
                                      </p:tavLst>
                                    </p:anim>
                                    <p:animEffect transition="out" filter="fade">
                                      <p:cBhvr>
                                        <p:cTn id="78" dur="500"/>
                                        <p:tgtEl>
                                          <p:spTgt spid="16"/>
                                        </p:tgtEl>
                                      </p:cBhvr>
                                    </p:animEffect>
                                    <p:set>
                                      <p:cBhvr>
                                        <p:cTn id="79" dur="1" fill="hold">
                                          <p:stCondLst>
                                            <p:cond delay="499"/>
                                          </p:stCondLst>
                                        </p:cTn>
                                        <p:tgtEl>
                                          <p:spTgt spid="16"/>
                                        </p:tgtEl>
                                        <p:attrNameLst>
                                          <p:attrName>style.visibility</p:attrName>
                                        </p:attrNameLst>
                                      </p:cBhvr>
                                      <p:to>
                                        <p:strVal val="hidden"/>
                                      </p:to>
                                    </p:set>
                                  </p:childTnLst>
                                </p:cTn>
                              </p:par>
                              <p:par>
                                <p:cTn id="80" presetID="53" presetClass="exit" presetSubtype="0" fill="hold" grpId="1" nodeType="withEffect">
                                  <p:stCondLst>
                                    <p:cond delay="0"/>
                                  </p:stCondLst>
                                  <p:childTnLst>
                                    <p:anim calcmode="lin" valueType="num">
                                      <p:cBhvr>
                                        <p:cTn id="81" dur="500"/>
                                        <p:tgtEl>
                                          <p:spTgt spid="15"/>
                                        </p:tgtEl>
                                        <p:attrNameLst>
                                          <p:attrName>ppt_w</p:attrName>
                                        </p:attrNameLst>
                                      </p:cBhvr>
                                      <p:tavLst>
                                        <p:tav tm="0">
                                          <p:val>
                                            <p:strVal val="ppt_w"/>
                                          </p:val>
                                        </p:tav>
                                        <p:tav tm="100000">
                                          <p:val>
                                            <p:fltVal val="0"/>
                                          </p:val>
                                        </p:tav>
                                      </p:tavLst>
                                    </p:anim>
                                    <p:anim calcmode="lin" valueType="num">
                                      <p:cBhvr>
                                        <p:cTn id="82" dur="500"/>
                                        <p:tgtEl>
                                          <p:spTgt spid="15"/>
                                        </p:tgtEl>
                                        <p:attrNameLst>
                                          <p:attrName>ppt_h</p:attrName>
                                        </p:attrNameLst>
                                      </p:cBhvr>
                                      <p:tavLst>
                                        <p:tav tm="0">
                                          <p:val>
                                            <p:strVal val="ppt_h"/>
                                          </p:val>
                                        </p:tav>
                                        <p:tav tm="100000">
                                          <p:val>
                                            <p:fltVal val="0"/>
                                          </p:val>
                                        </p:tav>
                                      </p:tavLst>
                                    </p:anim>
                                    <p:animEffect transition="out" filter="fade">
                                      <p:cBhvr>
                                        <p:cTn id="83" dur="500"/>
                                        <p:tgtEl>
                                          <p:spTgt spid="15"/>
                                        </p:tgtEl>
                                      </p:cBhvr>
                                    </p:animEffect>
                                    <p:set>
                                      <p:cBhvr>
                                        <p:cTn id="84" dur="1" fill="hold">
                                          <p:stCondLst>
                                            <p:cond delay="499"/>
                                          </p:stCondLst>
                                        </p:cTn>
                                        <p:tgtEl>
                                          <p:spTgt spid="15"/>
                                        </p:tgtEl>
                                        <p:attrNameLst>
                                          <p:attrName>style.visibility</p:attrName>
                                        </p:attrNameLst>
                                      </p:cBhvr>
                                      <p:to>
                                        <p:strVal val="hidden"/>
                                      </p:to>
                                    </p:set>
                                  </p:childTnLst>
                                </p:cTn>
                              </p:par>
                              <p:par>
                                <p:cTn id="85" presetID="55"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p:cTn id="87" dur="1000" fill="hold"/>
                                        <p:tgtEl>
                                          <p:spTgt spid="28"/>
                                        </p:tgtEl>
                                        <p:attrNameLst>
                                          <p:attrName>ppt_w</p:attrName>
                                        </p:attrNameLst>
                                      </p:cBhvr>
                                      <p:tavLst>
                                        <p:tav tm="0">
                                          <p:val>
                                            <p:strVal val="#ppt_w*0.70"/>
                                          </p:val>
                                        </p:tav>
                                        <p:tav tm="100000">
                                          <p:val>
                                            <p:strVal val="#ppt_w"/>
                                          </p:val>
                                        </p:tav>
                                      </p:tavLst>
                                    </p:anim>
                                    <p:anim calcmode="lin" valueType="num">
                                      <p:cBhvr>
                                        <p:cTn id="88" dur="1000" fill="hold"/>
                                        <p:tgtEl>
                                          <p:spTgt spid="28"/>
                                        </p:tgtEl>
                                        <p:attrNameLst>
                                          <p:attrName>ppt_h</p:attrName>
                                        </p:attrNameLst>
                                      </p:cBhvr>
                                      <p:tavLst>
                                        <p:tav tm="0">
                                          <p:val>
                                            <p:strVal val="#ppt_h"/>
                                          </p:val>
                                        </p:tav>
                                        <p:tav tm="100000">
                                          <p:val>
                                            <p:strVal val="#ppt_h"/>
                                          </p:val>
                                        </p:tav>
                                      </p:tavLst>
                                    </p:anim>
                                    <p:animEffect transition="in" filter="fade">
                                      <p:cBhvr>
                                        <p:cTn id="89" dur="1000"/>
                                        <p:tgtEl>
                                          <p:spTgt spid="2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3" presetClass="exit" presetSubtype="0" fill="hold" grpId="1" nodeType="clickEffect">
                                  <p:stCondLst>
                                    <p:cond delay="0"/>
                                  </p:stCondLst>
                                  <p:childTnLst>
                                    <p:anim calcmode="lin" valueType="num">
                                      <p:cBhvr>
                                        <p:cTn id="93" dur="500"/>
                                        <p:tgtEl>
                                          <p:spTgt spid="14"/>
                                        </p:tgtEl>
                                        <p:attrNameLst>
                                          <p:attrName>ppt_w</p:attrName>
                                        </p:attrNameLst>
                                      </p:cBhvr>
                                      <p:tavLst>
                                        <p:tav tm="0">
                                          <p:val>
                                            <p:strVal val="ppt_w"/>
                                          </p:val>
                                        </p:tav>
                                        <p:tav tm="100000">
                                          <p:val>
                                            <p:fltVal val="0"/>
                                          </p:val>
                                        </p:tav>
                                      </p:tavLst>
                                    </p:anim>
                                    <p:anim calcmode="lin" valueType="num">
                                      <p:cBhvr>
                                        <p:cTn id="94" dur="500"/>
                                        <p:tgtEl>
                                          <p:spTgt spid="14"/>
                                        </p:tgtEl>
                                        <p:attrNameLst>
                                          <p:attrName>ppt_h</p:attrName>
                                        </p:attrNameLst>
                                      </p:cBhvr>
                                      <p:tavLst>
                                        <p:tav tm="0">
                                          <p:val>
                                            <p:strVal val="ppt_h"/>
                                          </p:val>
                                        </p:tav>
                                        <p:tav tm="100000">
                                          <p:val>
                                            <p:fltVal val="0"/>
                                          </p:val>
                                        </p:tav>
                                      </p:tavLst>
                                    </p:anim>
                                    <p:animEffect transition="out" filter="fade">
                                      <p:cBhvr>
                                        <p:cTn id="95" dur="500"/>
                                        <p:tgtEl>
                                          <p:spTgt spid="14"/>
                                        </p:tgtEl>
                                      </p:cBhvr>
                                    </p:animEffect>
                                    <p:set>
                                      <p:cBhvr>
                                        <p:cTn id="96" dur="1" fill="hold">
                                          <p:stCondLst>
                                            <p:cond delay="499"/>
                                          </p:stCondLst>
                                        </p:cTn>
                                        <p:tgtEl>
                                          <p:spTgt spid="14"/>
                                        </p:tgtEl>
                                        <p:attrNameLst>
                                          <p:attrName>style.visibility</p:attrName>
                                        </p:attrNameLst>
                                      </p:cBhvr>
                                      <p:to>
                                        <p:strVal val="hidden"/>
                                      </p:to>
                                    </p:set>
                                  </p:childTnLst>
                                </p:cTn>
                              </p:par>
                            </p:childTnLst>
                          </p:cTn>
                        </p:par>
                        <p:par>
                          <p:cTn id="97" fill="hold" nodeType="afterGroup">
                            <p:stCondLst>
                              <p:cond delay="500"/>
                            </p:stCondLst>
                            <p:childTnLst>
                              <p:par>
                                <p:cTn id="98" presetID="53" presetClass="exit" presetSubtype="0" fill="hold" grpId="1" nodeType="afterEffect">
                                  <p:stCondLst>
                                    <p:cond delay="0"/>
                                  </p:stCondLst>
                                  <p:childTnLst>
                                    <p:anim calcmode="lin" valueType="num">
                                      <p:cBhvr>
                                        <p:cTn id="99" dur="500"/>
                                        <p:tgtEl>
                                          <p:spTgt spid="28"/>
                                        </p:tgtEl>
                                        <p:attrNameLst>
                                          <p:attrName>ppt_w</p:attrName>
                                        </p:attrNameLst>
                                      </p:cBhvr>
                                      <p:tavLst>
                                        <p:tav tm="0">
                                          <p:val>
                                            <p:strVal val="ppt_w"/>
                                          </p:val>
                                        </p:tav>
                                        <p:tav tm="100000">
                                          <p:val>
                                            <p:fltVal val="0"/>
                                          </p:val>
                                        </p:tav>
                                      </p:tavLst>
                                    </p:anim>
                                    <p:anim calcmode="lin" valueType="num">
                                      <p:cBhvr>
                                        <p:cTn id="100" dur="500"/>
                                        <p:tgtEl>
                                          <p:spTgt spid="28"/>
                                        </p:tgtEl>
                                        <p:attrNameLst>
                                          <p:attrName>ppt_h</p:attrName>
                                        </p:attrNameLst>
                                      </p:cBhvr>
                                      <p:tavLst>
                                        <p:tav tm="0">
                                          <p:val>
                                            <p:strVal val="ppt_h"/>
                                          </p:val>
                                        </p:tav>
                                        <p:tav tm="100000">
                                          <p:val>
                                            <p:fltVal val="0"/>
                                          </p:val>
                                        </p:tav>
                                      </p:tavLst>
                                    </p:anim>
                                    <p:animEffect transition="out" filter="fade">
                                      <p:cBhvr>
                                        <p:cTn id="101" dur="500"/>
                                        <p:tgtEl>
                                          <p:spTgt spid="28"/>
                                        </p:tgtEl>
                                      </p:cBhvr>
                                    </p:animEffect>
                                    <p:set>
                                      <p:cBhvr>
                                        <p:cTn id="102" dur="1" fill="hold">
                                          <p:stCondLst>
                                            <p:cond delay="499"/>
                                          </p:stCondLst>
                                        </p:cTn>
                                        <p:tgtEl>
                                          <p:spTgt spid="28"/>
                                        </p:tgtEl>
                                        <p:attrNameLst>
                                          <p:attrName>style.visibility</p:attrName>
                                        </p:attrNameLst>
                                      </p:cBhvr>
                                      <p:to>
                                        <p:strVal val="hidden"/>
                                      </p:to>
                                    </p:set>
                                  </p:childTnLst>
                                </p:cTn>
                              </p:par>
                            </p:childTnLst>
                          </p:cTn>
                        </p:par>
                        <p:par>
                          <p:cTn id="103" fill="hold" nodeType="afterGroup">
                            <p:stCondLst>
                              <p:cond delay="1000"/>
                            </p:stCondLst>
                            <p:childTnLst>
                              <p:par>
                                <p:cTn id="104" presetID="55" presetClass="entr" presetSubtype="0" fill="hold" grpId="0" nodeType="afterEffect">
                                  <p:stCondLst>
                                    <p:cond delay="0"/>
                                  </p:stCondLst>
                                  <p:childTnLst>
                                    <p:set>
                                      <p:cBhvr>
                                        <p:cTn id="105" dur="1" fill="hold">
                                          <p:stCondLst>
                                            <p:cond delay="0"/>
                                          </p:stCondLst>
                                        </p:cTn>
                                        <p:tgtEl>
                                          <p:spTgt spid="31"/>
                                        </p:tgtEl>
                                        <p:attrNameLst>
                                          <p:attrName>style.visibility</p:attrName>
                                        </p:attrNameLst>
                                      </p:cBhvr>
                                      <p:to>
                                        <p:strVal val="visible"/>
                                      </p:to>
                                    </p:set>
                                    <p:anim calcmode="lin" valueType="num">
                                      <p:cBhvr>
                                        <p:cTn id="106" dur="1000" fill="hold"/>
                                        <p:tgtEl>
                                          <p:spTgt spid="31"/>
                                        </p:tgtEl>
                                        <p:attrNameLst>
                                          <p:attrName>ppt_w</p:attrName>
                                        </p:attrNameLst>
                                      </p:cBhvr>
                                      <p:tavLst>
                                        <p:tav tm="0">
                                          <p:val>
                                            <p:strVal val="#ppt_w*0.70"/>
                                          </p:val>
                                        </p:tav>
                                        <p:tav tm="100000">
                                          <p:val>
                                            <p:strVal val="#ppt_w"/>
                                          </p:val>
                                        </p:tav>
                                      </p:tavLst>
                                    </p:anim>
                                    <p:anim calcmode="lin" valueType="num">
                                      <p:cBhvr>
                                        <p:cTn id="107" dur="1000" fill="hold"/>
                                        <p:tgtEl>
                                          <p:spTgt spid="31"/>
                                        </p:tgtEl>
                                        <p:attrNameLst>
                                          <p:attrName>ppt_h</p:attrName>
                                        </p:attrNameLst>
                                      </p:cBhvr>
                                      <p:tavLst>
                                        <p:tav tm="0">
                                          <p:val>
                                            <p:strVal val="#ppt_h"/>
                                          </p:val>
                                        </p:tav>
                                        <p:tav tm="100000">
                                          <p:val>
                                            <p:strVal val="#ppt_h"/>
                                          </p:val>
                                        </p:tav>
                                      </p:tavLst>
                                    </p:anim>
                                    <p:animEffect transition="in" filter="fade">
                                      <p:cBhvr>
                                        <p:cTn id="108" dur="1000"/>
                                        <p:tgtEl>
                                          <p:spTgt spid="31"/>
                                        </p:tgtEl>
                                      </p:cBhvr>
                                    </p:animEffect>
                                  </p:childTnLst>
                                </p:cTn>
                              </p:par>
                            </p:childTnLst>
                          </p:cTn>
                        </p:par>
                        <p:par>
                          <p:cTn id="109" fill="hold" nodeType="afterGroup">
                            <p:stCondLst>
                              <p:cond delay="2000"/>
                            </p:stCondLst>
                            <p:childTnLst>
                              <p:par>
                                <p:cTn id="110" presetID="31" presetClass="emph" presetSubtype="0" nodeType="afterEffect">
                                  <p:stCondLst>
                                    <p:cond delay="0"/>
                                  </p:stCondLst>
                                  <p:childTnLst>
                                    <p:set>
                                      <p:cBhvr override="childStyle">
                                        <p:cTn id="111" dur="500" fill="hold"/>
                                        <p:tgtEl>
                                          <p:spTgt spid="30">
                                            <p:txEl>
                                              <p:pRg st="3" end="3"/>
                                            </p:txEl>
                                          </p:spTgt>
                                        </p:tgtEl>
                                        <p:attrNameLst>
                                          <p:attrName>style.color</p:attrName>
                                        </p:attrNameLst>
                                      </p:cBhvr>
                                      <p:to>
                                        <p:clrVal>
                                          <a:schemeClr val="accent2"/>
                                        </p:clrVal>
                                      </p:to>
                                    </p:set>
                                    <p:set>
                                      <p:cBhvr override="childStyle">
                                        <p:cTn id="112" dur="500" fill="hold"/>
                                        <p:tgtEl>
                                          <p:spTgt spid="30">
                                            <p:txEl>
                                              <p:pRg st="3" end="3"/>
                                            </p:txEl>
                                          </p:spTgt>
                                        </p:tgtEl>
                                        <p:attrNameLst>
                                          <p:attrName>style.fontStyle</p:attrName>
                                        </p:attrNameLst>
                                      </p:cBhvr>
                                      <p:to>
                                        <p:strVal val="italic"/>
                                      </p:to>
                                    </p:set>
                                    <p:set>
                                      <p:cBhvr>
                                        <p:cTn id="113" dur="500" fill="hold"/>
                                        <p:tgtEl>
                                          <p:spTgt spid="30">
                                            <p:txEl>
                                              <p:pRg st="3" end="3"/>
                                            </p:txEl>
                                          </p:spTgt>
                                        </p:tgtEl>
                                        <p:attrNameLst>
                                          <p:attrName>style.fontWeight</p:attrName>
                                        </p:attrNameLst>
                                      </p:cBhvr>
                                      <p:to>
                                        <p:strVal val="bold"/>
                                      </p:to>
                                    </p:set>
                                    <p:set>
                                      <p:cBhvr>
                                        <p:cTn id="114" dur="500" fill="hold"/>
                                        <p:tgtEl>
                                          <p:spTgt spid="30">
                                            <p:txEl>
                                              <p:pRg st="3" end="3"/>
                                            </p:txEl>
                                          </p:spTgt>
                                        </p:tgtEl>
                                        <p:attrNameLst>
                                          <p:attrName>style.textDecorationUnderline</p:attrName>
                                        </p:attrNameLst>
                                      </p:cBhvr>
                                      <p:to>
                                        <p:strVal val="tru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53" presetClass="exit" presetSubtype="0" fill="hold" grpId="1" nodeType="clickEffect">
                                  <p:stCondLst>
                                    <p:cond delay="0"/>
                                  </p:stCondLst>
                                  <p:childTnLst>
                                    <p:anim calcmode="lin" valueType="num">
                                      <p:cBhvr>
                                        <p:cTn id="118" dur="500"/>
                                        <p:tgtEl>
                                          <p:spTgt spid="31"/>
                                        </p:tgtEl>
                                        <p:attrNameLst>
                                          <p:attrName>ppt_w</p:attrName>
                                        </p:attrNameLst>
                                      </p:cBhvr>
                                      <p:tavLst>
                                        <p:tav tm="0">
                                          <p:val>
                                            <p:strVal val="ppt_w"/>
                                          </p:val>
                                        </p:tav>
                                        <p:tav tm="100000">
                                          <p:val>
                                            <p:fltVal val="0"/>
                                          </p:val>
                                        </p:tav>
                                      </p:tavLst>
                                    </p:anim>
                                    <p:anim calcmode="lin" valueType="num">
                                      <p:cBhvr>
                                        <p:cTn id="119" dur="500"/>
                                        <p:tgtEl>
                                          <p:spTgt spid="31"/>
                                        </p:tgtEl>
                                        <p:attrNameLst>
                                          <p:attrName>ppt_h</p:attrName>
                                        </p:attrNameLst>
                                      </p:cBhvr>
                                      <p:tavLst>
                                        <p:tav tm="0">
                                          <p:val>
                                            <p:strVal val="ppt_h"/>
                                          </p:val>
                                        </p:tav>
                                        <p:tav tm="100000">
                                          <p:val>
                                            <p:fltVal val="0"/>
                                          </p:val>
                                        </p:tav>
                                      </p:tavLst>
                                    </p:anim>
                                    <p:animEffect transition="out" filter="fade">
                                      <p:cBhvr>
                                        <p:cTn id="120" dur="500"/>
                                        <p:tgtEl>
                                          <p:spTgt spid="31"/>
                                        </p:tgtEl>
                                      </p:cBhvr>
                                    </p:animEffect>
                                    <p:set>
                                      <p:cBhvr>
                                        <p:cTn id="121" dur="1" fill="hold">
                                          <p:stCondLst>
                                            <p:cond delay="499"/>
                                          </p:stCondLst>
                                        </p:cTn>
                                        <p:tgtEl>
                                          <p:spTgt spid="31"/>
                                        </p:tgtEl>
                                        <p:attrNameLst>
                                          <p:attrName>style.visibility</p:attrName>
                                        </p:attrNameLst>
                                      </p:cBhvr>
                                      <p:to>
                                        <p:strVal val="hidden"/>
                                      </p:to>
                                    </p:set>
                                  </p:childTnLst>
                                </p:cTn>
                              </p:par>
                            </p:childTnLst>
                          </p:cTn>
                        </p:par>
                        <p:par>
                          <p:cTn id="122" fill="hold" nodeType="afterGroup">
                            <p:stCondLst>
                              <p:cond delay="500"/>
                            </p:stCondLst>
                            <p:childTnLst>
                              <p:par>
                                <p:cTn id="123" presetID="55" presetClass="entr" presetSubtype="0" fill="hold" grpId="0" nodeType="afterEffect">
                                  <p:stCondLst>
                                    <p:cond delay="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1000" fill="hold"/>
                                        <p:tgtEl>
                                          <p:spTgt spid="27"/>
                                        </p:tgtEl>
                                        <p:attrNameLst>
                                          <p:attrName>ppt_w</p:attrName>
                                        </p:attrNameLst>
                                      </p:cBhvr>
                                      <p:tavLst>
                                        <p:tav tm="0">
                                          <p:val>
                                            <p:strVal val="#ppt_w*0.70"/>
                                          </p:val>
                                        </p:tav>
                                        <p:tav tm="100000">
                                          <p:val>
                                            <p:strVal val="#ppt_w"/>
                                          </p:val>
                                        </p:tav>
                                      </p:tavLst>
                                    </p:anim>
                                    <p:anim calcmode="lin" valueType="num">
                                      <p:cBhvr>
                                        <p:cTn id="126" dur="1000" fill="hold"/>
                                        <p:tgtEl>
                                          <p:spTgt spid="27"/>
                                        </p:tgtEl>
                                        <p:attrNameLst>
                                          <p:attrName>ppt_h</p:attrName>
                                        </p:attrNameLst>
                                      </p:cBhvr>
                                      <p:tavLst>
                                        <p:tav tm="0">
                                          <p:val>
                                            <p:strVal val="#ppt_h"/>
                                          </p:val>
                                        </p:tav>
                                        <p:tav tm="100000">
                                          <p:val>
                                            <p:strVal val="#ppt_h"/>
                                          </p:val>
                                        </p:tav>
                                      </p:tavLst>
                                    </p:anim>
                                    <p:animEffect transition="in" filter="fade">
                                      <p:cBhvr>
                                        <p:cTn id="127" dur="1000"/>
                                        <p:tgtEl>
                                          <p:spTgt spid="2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53" presetClass="exit" presetSubtype="0" fill="hold" grpId="1" nodeType="clickEffect">
                                  <p:stCondLst>
                                    <p:cond delay="0"/>
                                  </p:stCondLst>
                                  <p:childTnLst>
                                    <p:anim calcmode="lin" valueType="num">
                                      <p:cBhvr>
                                        <p:cTn id="131" dur="2000"/>
                                        <p:tgtEl>
                                          <p:spTgt spid="27"/>
                                        </p:tgtEl>
                                        <p:attrNameLst>
                                          <p:attrName>ppt_w</p:attrName>
                                        </p:attrNameLst>
                                      </p:cBhvr>
                                      <p:tavLst>
                                        <p:tav tm="0">
                                          <p:val>
                                            <p:strVal val="ppt_w"/>
                                          </p:val>
                                        </p:tav>
                                        <p:tav tm="100000">
                                          <p:val>
                                            <p:fltVal val="0"/>
                                          </p:val>
                                        </p:tav>
                                      </p:tavLst>
                                    </p:anim>
                                    <p:anim calcmode="lin" valueType="num">
                                      <p:cBhvr>
                                        <p:cTn id="132" dur="2000"/>
                                        <p:tgtEl>
                                          <p:spTgt spid="27"/>
                                        </p:tgtEl>
                                        <p:attrNameLst>
                                          <p:attrName>ppt_h</p:attrName>
                                        </p:attrNameLst>
                                      </p:cBhvr>
                                      <p:tavLst>
                                        <p:tav tm="0">
                                          <p:val>
                                            <p:strVal val="ppt_h"/>
                                          </p:val>
                                        </p:tav>
                                        <p:tav tm="100000">
                                          <p:val>
                                            <p:fltVal val="0"/>
                                          </p:val>
                                        </p:tav>
                                      </p:tavLst>
                                    </p:anim>
                                    <p:animEffect transition="out" filter="fade">
                                      <p:cBhvr>
                                        <p:cTn id="133" dur="2000"/>
                                        <p:tgtEl>
                                          <p:spTgt spid="27"/>
                                        </p:tgtEl>
                                      </p:cBhvr>
                                    </p:animEffect>
                                    <p:set>
                                      <p:cBhvr>
                                        <p:cTn id="134" dur="1" fill="hold">
                                          <p:stCondLst>
                                            <p:cond delay="1999"/>
                                          </p:stCondLst>
                                        </p:cTn>
                                        <p:tgtEl>
                                          <p:spTgt spid="27"/>
                                        </p:tgtEl>
                                        <p:attrNameLst>
                                          <p:attrName>style.visibility</p:attrName>
                                        </p:attrNameLst>
                                      </p:cBhvr>
                                      <p:to>
                                        <p:strVal val="hidden"/>
                                      </p:to>
                                    </p:set>
                                  </p:childTnLst>
                                </p:cTn>
                              </p:par>
                              <p:par>
                                <p:cTn id="135" presetID="31" presetClass="emph" presetSubtype="0" nodeType="withEffect">
                                  <p:stCondLst>
                                    <p:cond delay="0"/>
                                  </p:stCondLst>
                                  <p:childTnLst>
                                    <p:set>
                                      <p:cBhvr override="childStyle">
                                        <p:cTn id="136" dur="500" fill="hold"/>
                                        <p:tgtEl>
                                          <p:spTgt spid="30">
                                            <p:txEl>
                                              <p:pRg st="9" end="9"/>
                                            </p:txEl>
                                          </p:spTgt>
                                        </p:tgtEl>
                                        <p:attrNameLst>
                                          <p:attrName>style.color</p:attrName>
                                        </p:attrNameLst>
                                      </p:cBhvr>
                                      <p:to>
                                        <p:clrVal>
                                          <a:schemeClr val="accent2"/>
                                        </p:clrVal>
                                      </p:to>
                                    </p:set>
                                    <p:set>
                                      <p:cBhvr override="childStyle">
                                        <p:cTn id="137" dur="500" fill="hold"/>
                                        <p:tgtEl>
                                          <p:spTgt spid="30">
                                            <p:txEl>
                                              <p:pRg st="9" end="9"/>
                                            </p:txEl>
                                          </p:spTgt>
                                        </p:tgtEl>
                                        <p:attrNameLst>
                                          <p:attrName>style.fontStyle</p:attrName>
                                        </p:attrNameLst>
                                      </p:cBhvr>
                                      <p:to>
                                        <p:strVal val="italic"/>
                                      </p:to>
                                    </p:set>
                                    <p:set>
                                      <p:cBhvr>
                                        <p:cTn id="138" dur="500" fill="hold"/>
                                        <p:tgtEl>
                                          <p:spTgt spid="30">
                                            <p:txEl>
                                              <p:pRg st="9" end="9"/>
                                            </p:txEl>
                                          </p:spTgt>
                                        </p:tgtEl>
                                        <p:attrNameLst>
                                          <p:attrName>style.fontWeight</p:attrName>
                                        </p:attrNameLst>
                                      </p:cBhvr>
                                      <p:to>
                                        <p:strVal val="bold"/>
                                      </p:to>
                                    </p:set>
                                    <p:set>
                                      <p:cBhvr>
                                        <p:cTn id="139" dur="500" fill="hold"/>
                                        <p:tgtEl>
                                          <p:spTgt spid="30">
                                            <p:txEl>
                                              <p:pRg st="9" end="9"/>
                                            </p:txEl>
                                          </p:spTgt>
                                        </p:tgtEl>
                                        <p:attrNameLst>
                                          <p:attrName>style.textDecorationUnderline</p:attrName>
                                        </p:attrNameLst>
                                      </p:cBhvr>
                                      <p:to>
                                        <p:strVal val="true"/>
                                      </p:to>
                                    </p:set>
                                  </p:childTnLst>
                                </p:cTn>
                              </p:par>
                            </p:childTnLst>
                          </p:cTn>
                        </p:par>
                        <p:par>
                          <p:cTn id="140" fill="hold" nodeType="afterGroup">
                            <p:stCondLst>
                              <p:cond delay="2000"/>
                            </p:stCondLst>
                            <p:childTnLst>
                              <p:par>
                                <p:cTn id="141" presetID="55" presetClass="entr" presetSubtype="0" fill="hold" grpId="0" nodeType="afterEffect">
                                  <p:stCondLst>
                                    <p:cond delay="0"/>
                                  </p:stCondLst>
                                  <p:childTnLst>
                                    <p:set>
                                      <p:cBhvr>
                                        <p:cTn id="142" dur="1" fill="hold">
                                          <p:stCondLst>
                                            <p:cond delay="0"/>
                                          </p:stCondLst>
                                        </p:cTn>
                                        <p:tgtEl>
                                          <p:spTgt spid="29"/>
                                        </p:tgtEl>
                                        <p:attrNameLst>
                                          <p:attrName>style.visibility</p:attrName>
                                        </p:attrNameLst>
                                      </p:cBhvr>
                                      <p:to>
                                        <p:strVal val="visible"/>
                                      </p:to>
                                    </p:set>
                                    <p:anim calcmode="lin" valueType="num">
                                      <p:cBhvr>
                                        <p:cTn id="143" dur="1000" fill="hold"/>
                                        <p:tgtEl>
                                          <p:spTgt spid="29"/>
                                        </p:tgtEl>
                                        <p:attrNameLst>
                                          <p:attrName>ppt_w</p:attrName>
                                        </p:attrNameLst>
                                      </p:cBhvr>
                                      <p:tavLst>
                                        <p:tav tm="0">
                                          <p:val>
                                            <p:strVal val="#ppt_w*0.70"/>
                                          </p:val>
                                        </p:tav>
                                        <p:tav tm="100000">
                                          <p:val>
                                            <p:strVal val="#ppt_w"/>
                                          </p:val>
                                        </p:tav>
                                      </p:tavLst>
                                    </p:anim>
                                    <p:anim calcmode="lin" valueType="num">
                                      <p:cBhvr>
                                        <p:cTn id="144" dur="1000" fill="hold"/>
                                        <p:tgtEl>
                                          <p:spTgt spid="29"/>
                                        </p:tgtEl>
                                        <p:attrNameLst>
                                          <p:attrName>ppt_h</p:attrName>
                                        </p:attrNameLst>
                                      </p:cBhvr>
                                      <p:tavLst>
                                        <p:tav tm="0">
                                          <p:val>
                                            <p:strVal val="#ppt_h"/>
                                          </p:val>
                                        </p:tav>
                                        <p:tav tm="100000">
                                          <p:val>
                                            <p:strVal val="#ppt_h"/>
                                          </p:val>
                                        </p:tav>
                                      </p:tavLst>
                                    </p:anim>
                                    <p:animEffect transition="in" filter="fade">
                                      <p:cBhvr>
                                        <p:cTn id="145" dur="1000"/>
                                        <p:tgtEl>
                                          <p:spTgt spid="29"/>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53" presetClass="exit" presetSubtype="0" fill="hold" grpId="1" nodeType="clickEffect">
                                  <p:stCondLst>
                                    <p:cond delay="0"/>
                                  </p:stCondLst>
                                  <p:childTnLst>
                                    <p:anim calcmode="lin" valueType="num">
                                      <p:cBhvr>
                                        <p:cTn id="149" dur="500"/>
                                        <p:tgtEl>
                                          <p:spTgt spid="29"/>
                                        </p:tgtEl>
                                        <p:attrNameLst>
                                          <p:attrName>ppt_w</p:attrName>
                                        </p:attrNameLst>
                                      </p:cBhvr>
                                      <p:tavLst>
                                        <p:tav tm="0">
                                          <p:val>
                                            <p:strVal val="ppt_w"/>
                                          </p:val>
                                        </p:tav>
                                        <p:tav tm="100000">
                                          <p:val>
                                            <p:fltVal val="0"/>
                                          </p:val>
                                        </p:tav>
                                      </p:tavLst>
                                    </p:anim>
                                    <p:anim calcmode="lin" valueType="num">
                                      <p:cBhvr>
                                        <p:cTn id="150" dur="500"/>
                                        <p:tgtEl>
                                          <p:spTgt spid="29"/>
                                        </p:tgtEl>
                                        <p:attrNameLst>
                                          <p:attrName>ppt_h</p:attrName>
                                        </p:attrNameLst>
                                      </p:cBhvr>
                                      <p:tavLst>
                                        <p:tav tm="0">
                                          <p:val>
                                            <p:strVal val="ppt_h"/>
                                          </p:val>
                                        </p:tav>
                                        <p:tav tm="100000">
                                          <p:val>
                                            <p:fltVal val="0"/>
                                          </p:val>
                                        </p:tav>
                                      </p:tavLst>
                                    </p:anim>
                                    <p:animEffect transition="out" filter="fade">
                                      <p:cBhvr>
                                        <p:cTn id="151" dur="500"/>
                                        <p:tgtEl>
                                          <p:spTgt spid="29"/>
                                        </p:tgtEl>
                                      </p:cBhvr>
                                    </p:animEffect>
                                    <p:set>
                                      <p:cBhvr>
                                        <p:cTn id="152" dur="1" fill="hold">
                                          <p:stCondLst>
                                            <p:cond delay="499"/>
                                          </p:stCondLst>
                                        </p:cTn>
                                        <p:tgtEl>
                                          <p:spTgt spid="29"/>
                                        </p:tgtEl>
                                        <p:attrNameLst>
                                          <p:attrName>style.visibility</p:attrName>
                                        </p:attrNameLst>
                                      </p:cBhvr>
                                      <p:to>
                                        <p:strVal val="hidden"/>
                                      </p:to>
                                    </p:set>
                                  </p:childTnLst>
                                </p:cTn>
                              </p:par>
                            </p:childTnLst>
                          </p:cTn>
                        </p:par>
                        <p:par>
                          <p:cTn id="153" fill="hold" nodeType="afterGroup">
                            <p:stCondLst>
                              <p:cond delay="500"/>
                            </p:stCondLst>
                            <p:childTnLst>
                              <p:par>
                                <p:cTn id="154" presetID="31" presetClass="emph" presetSubtype="0" nodeType="afterEffect">
                                  <p:stCondLst>
                                    <p:cond delay="0"/>
                                  </p:stCondLst>
                                  <p:childTnLst>
                                    <p:set>
                                      <p:cBhvr override="childStyle">
                                        <p:cTn id="155" dur="500" fill="hold"/>
                                        <p:tgtEl>
                                          <p:spTgt spid="30">
                                            <p:txEl>
                                              <p:pRg st="16" end="16"/>
                                            </p:txEl>
                                          </p:spTgt>
                                        </p:tgtEl>
                                        <p:attrNameLst>
                                          <p:attrName>style.color</p:attrName>
                                        </p:attrNameLst>
                                      </p:cBhvr>
                                      <p:to>
                                        <p:clrVal>
                                          <a:schemeClr val="accent2"/>
                                        </p:clrVal>
                                      </p:to>
                                    </p:set>
                                    <p:set>
                                      <p:cBhvr override="childStyle">
                                        <p:cTn id="156" dur="500" fill="hold"/>
                                        <p:tgtEl>
                                          <p:spTgt spid="30">
                                            <p:txEl>
                                              <p:pRg st="16" end="16"/>
                                            </p:txEl>
                                          </p:spTgt>
                                        </p:tgtEl>
                                        <p:attrNameLst>
                                          <p:attrName>style.fontStyle</p:attrName>
                                        </p:attrNameLst>
                                      </p:cBhvr>
                                      <p:to>
                                        <p:strVal val="italic"/>
                                      </p:to>
                                    </p:set>
                                    <p:set>
                                      <p:cBhvr>
                                        <p:cTn id="157" dur="500" fill="hold"/>
                                        <p:tgtEl>
                                          <p:spTgt spid="30">
                                            <p:txEl>
                                              <p:pRg st="16" end="16"/>
                                            </p:txEl>
                                          </p:spTgt>
                                        </p:tgtEl>
                                        <p:attrNameLst>
                                          <p:attrName>style.fontWeight</p:attrName>
                                        </p:attrNameLst>
                                      </p:cBhvr>
                                      <p:to>
                                        <p:strVal val="bold"/>
                                      </p:to>
                                    </p:set>
                                    <p:set>
                                      <p:cBhvr>
                                        <p:cTn id="158" dur="500" fill="hold"/>
                                        <p:tgtEl>
                                          <p:spTgt spid="30">
                                            <p:txEl>
                                              <p:pRg st="16" end="1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2" grpId="0" animBg="1"/>
      <p:bldP spid="12" grpId="1" animBg="1"/>
      <p:bldP spid="13" grpId="0" animBg="1"/>
      <p:bldP spid="13" grpId="1" animBg="1"/>
      <p:bldP spid="14" grpId="0" animBg="1"/>
      <p:bldP spid="14" grpId="1" animBg="1"/>
      <p:bldP spid="15" grpId="0" animBg="1"/>
      <p:bldP spid="15" grpId="1" animBg="1"/>
      <p:bldP spid="16" grpId="0"/>
      <p:bldP spid="16" grpId="1"/>
      <p:bldP spid="27" grpId="0" animBg="1"/>
      <p:bldP spid="27" grpId="1" animBg="1"/>
      <p:bldP spid="28" grpId="0" animBg="1"/>
      <p:bldP spid="28" grpId="1" animBg="1"/>
      <p:bldP spid="29" grpId="0" animBg="1"/>
      <p:bldP spid="29" grpId="1" animBg="1"/>
      <p:bldP spid="31" grpId="0" animBg="1"/>
      <p:bldP spid="31"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normAutofit/>
          </a:bodyPr>
          <a:lstStyle/>
          <a:p>
            <a:pPr>
              <a:defRPr/>
            </a:pPr>
            <a:r>
              <a:rPr lang="en-US" dirty="0" smtClean="0"/>
              <a:t>Constructor and Access Specifiers (1/3)</a:t>
            </a:r>
            <a:endParaRPr lang="en-US" dirty="0"/>
          </a:p>
        </p:txBody>
      </p:sp>
      <p:sp>
        <p:nvSpPr>
          <p:cNvPr id="4" name="Slide Number Placeholder 3"/>
          <p:cNvSpPr>
            <a:spLocks noGrp="1"/>
          </p:cNvSpPr>
          <p:nvPr>
            <p:ph type="sldNum" sz="quarter" idx="10"/>
          </p:nvPr>
        </p:nvSpPr>
        <p:spPr/>
        <p:txBody>
          <a:bodyPr/>
          <a:lstStyle/>
          <a:p>
            <a:pPr>
              <a:defRPr/>
            </a:pPr>
            <a:fld id="{3A7393D7-A81A-40A1-A58E-D42FF98D2DCC}" type="slidenum">
              <a:rPr lang="en-US" smtClean="0"/>
              <a:pPr>
                <a:defRPr/>
              </a:pPr>
              <a:t>52</a:t>
            </a:fld>
            <a:endParaRPr lang="en-US"/>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238" y="5295900"/>
            <a:ext cx="446209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5169" y="1409701"/>
            <a:ext cx="8968154" cy="2585323"/>
          </a:xfrm>
          <a:prstGeom prst="rect">
            <a:avLst/>
          </a:prstGeom>
          <a:solidFill>
            <a:schemeClr val="bg2">
              <a:lumMod val="20000"/>
              <a:lumOff val="80000"/>
            </a:schemeClr>
          </a:solidFill>
          <a:ln>
            <a:solidFill>
              <a:schemeClr val="tx1"/>
            </a:solidFill>
          </a:ln>
        </p:spPr>
        <p:txBody>
          <a:bodyPr>
            <a:spAutoFit/>
          </a:bodyPr>
          <a:lstStyle/>
          <a:p>
            <a:pPr>
              <a:defRPr/>
            </a:pPr>
            <a:r>
              <a:rPr lang="en-US" b="1" i="0" dirty="0">
                <a:latin typeface="Courier New" pitchFamily="49" charset="0"/>
                <a:cs typeface="Courier New" pitchFamily="49" charset="0"/>
              </a:rPr>
              <a:t>public class Automobile {</a:t>
            </a:r>
          </a:p>
          <a:p>
            <a:pPr>
              <a:defRPr/>
            </a:pPr>
            <a:r>
              <a:rPr lang="en-US" b="1" i="0" dirty="0">
                <a:latin typeface="Courier New" pitchFamily="49" charset="0"/>
                <a:cs typeface="Courier New" pitchFamily="49" charset="0"/>
              </a:rPr>
              <a:t>	       Automobile() {</a:t>
            </a:r>
          </a:p>
          <a:p>
            <a:pPr>
              <a:defRPr/>
            </a:pPr>
            <a:r>
              <a:rPr lang="en-US" b="1" i="0" dirty="0">
                <a:latin typeface="Courier New" pitchFamily="49" charset="0"/>
                <a:cs typeface="Courier New" pitchFamily="49" charset="0"/>
              </a:rPr>
              <a:t>		</a:t>
            </a:r>
            <a:r>
              <a:rPr lang="en-US" b="1" i="0" dirty="0" err="1">
                <a:latin typeface="Courier New" pitchFamily="49" charset="0"/>
                <a:cs typeface="Courier New" pitchFamily="49" charset="0"/>
              </a:rPr>
              <a:t>System.out.print</a:t>
            </a:r>
            <a:r>
              <a:rPr lang="en-US" b="1" i="0" dirty="0">
                <a:latin typeface="Courier New" pitchFamily="49" charset="0"/>
                <a:cs typeface="Courier New" pitchFamily="49" charset="0"/>
              </a:rPr>
              <a:t>("Inside Automobile class constructor");</a:t>
            </a:r>
          </a:p>
          <a:p>
            <a:pPr>
              <a:defRPr/>
            </a:pPr>
            <a:r>
              <a:rPr lang="en-US" b="1" i="0" dirty="0">
                <a:latin typeface="Courier New" pitchFamily="49" charset="0"/>
                <a:cs typeface="Courier New" pitchFamily="49" charset="0"/>
              </a:rPr>
              <a:t>	}</a:t>
            </a:r>
          </a:p>
          <a:p>
            <a:pPr>
              <a:defRPr/>
            </a:pPr>
            <a:r>
              <a:rPr lang="en-US" b="1" i="0" dirty="0">
                <a:latin typeface="Courier New" pitchFamily="49" charset="0"/>
                <a:cs typeface="Courier New" pitchFamily="49" charset="0"/>
              </a:rPr>
              <a:t>	public static void main(String [] </a:t>
            </a:r>
            <a:r>
              <a:rPr lang="en-US" b="1" i="0" dirty="0" err="1">
                <a:latin typeface="Courier New" pitchFamily="49" charset="0"/>
                <a:cs typeface="Courier New" pitchFamily="49" charset="0"/>
              </a:rPr>
              <a:t>args</a:t>
            </a:r>
            <a:r>
              <a:rPr lang="en-US" b="1" i="0" dirty="0">
                <a:latin typeface="Courier New" pitchFamily="49" charset="0"/>
                <a:cs typeface="Courier New" pitchFamily="49" charset="0"/>
              </a:rPr>
              <a:t>) {</a:t>
            </a:r>
          </a:p>
          <a:p>
            <a:pPr>
              <a:defRPr/>
            </a:pPr>
            <a:r>
              <a:rPr lang="en-US" b="1" i="0" dirty="0">
                <a:latin typeface="Courier New" pitchFamily="49" charset="0"/>
                <a:cs typeface="Courier New" pitchFamily="49" charset="0"/>
              </a:rPr>
              <a:t>		Automobile </a:t>
            </a:r>
            <a:r>
              <a:rPr lang="en-US" b="1" i="0" dirty="0" err="1">
                <a:latin typeface="Courier New" pitchFamily="49" charset="0"/>
                <a:cs typeface="Courier New" pitchFamily="49" charset="0"/>
              </a:rPr>
              <a:t>automobile</a:t>
            </a:r>
            <a:r>
              <a:rPr lang="en-US" b="1" i="0" dirty="0">
                <a:latin typeface="Courier New" pitchFamily="49" charset="0"/>
                <a:cs typeface="Courier New" pitchFamily="49" charset="0"/>
              </a:rPr>
              <a:t> = new Automobile();</a:t>
            </a:r>
          </a:p>
          <a:p>
            <a:pPr>
              <a:defRPr/>
            </a:pPr>
            <a:r>
              <a:rPr lang="en-US" b="1" i="0" dirty="0">
                <a:latin typeface="Courier New" pitchFamily="49" charset="0"/>
                <a:cs typeface="Courier New" pitchFamily="49" charset="0"/>
              </a:rPr>
              <a:t>	}</a:t>
            </a:r>
          </a:p>
          <a:p>
            <a:pPr>
              <a:defRPr/>
            </a:pPr>
            <a:r>
              <a:rPr lang="en-US" b="1" i="0" dirty="0">
                <a:latin typeface="Courier New" pitchFamily="49" charset="0"/>
                <a:cs typeface="Courier New" pitchFamily="49" charset="0"/>
              </a:rPr>
              <a:t>}</a:t>
            </a:r>
          </a:p>
        </p:txBody>
      </p:sp>
      <p:sp>
        <p:nvSpPr>
          <p:cNvPr id="8" name="TextBox 7"/>
          <p:cNvSpPr txBox="1">
            <a:spLocks noChangeArrowheads="1"/>
          </p:cNvSpPr>
          <p:nvPr/>
        </p:nvSpPr>
        <p:spPr bwMode="auto">
          <a:xfrm>
            <a:off x="914400" y="1689100"/>
            <a:ext cx="787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i="0">
                <a:solidFill>
                  <a:srgbClr val="FF0000"/>
                </a:solidFill>
              </a:rPr>
              <a:t>public</a:t>
            </a:r>
            <a:endParaRPr lang="en-US">
              <a:solidFill>
                <a:srgbClr val="FF0000"/>
              </a:solidFill>
            </a:endParaRPr>
          </a:p>
        </p:txBody>
      </p:sp>
      <p:sp>
        <p:nvSpPr>
          <p:cNvPr id="9" name="TextBox 8"/>
          <p:cNvSpPr txBox="1">
            <a:spLocks noChangeArrowheads="1"/>
          </p:cNvSpPr>
          <p:nvPr/>
        </p:nvSpPr>
        <p:spPr bwMode="auto">
          <a:xfrm>
            <a:off x="914400" y="168910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i="0">
                <a:solidFill>
                  <a:srgbClr val="FF0000"/>
                </a:solidFill>
              </a:rPr>
              <a:t>private</a:t>
            </a:r>
            <a:endParaRPr lang="en-US">
              <a:solidFill>
                <a:srgbClr val="FF0000"/>
              </a:solidFill>
            </a:endParaRPr>
          </a:p>
        </p:txBody>
      </p:sp>
      <p:sp>
        <p:nvSpPr>
          <p:cNvPr id="60424" name="TextBox 9"/>
          <p:cNvSpPr txBox="1">
            <a:spLocks noChangeArrowheads="1"/>
          </p:cNvSpPr>
          <p:nvPr/>
        </p:nvSpPr>
        <p:spPr bwMode="auto">
          <a:xfrm>
            <a:off x="398584" y="5270500"/>
            <a:ext cx="10230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sz="2000"/>
              <a:t>Output:</a:t>
            </a:r>
          </a:p>
        </p:txBody>
      </p:sp>
    </p:spTree>
    <p:extLst>
      <p:ext uri="{BB962C8B-B14F-4D97-AF65-F5344CB8AC3E}">
        <p14:creationId xmlns:p14="http://schemas.microsoft.com/office/powerpoint/2010/main" val="355991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1"/>
                                        </p:tgtEl>
                                        <p:attrNameLst>
                                          <p:attrName>style.visibility</p:attrName>
                                        </p:attrNameLst>
                                      </p:cBhvr>
                                      <p:to>
                                        <p:strVal val="visible"/>
                                      </p:to>
                                    </p:set>
                                    <p:animEffect transition="in" filter="blinds(horizontal)">
                                      <p:cBhvr>
                                        <p:cTn id="7" dur="500"/>
                                        <p:tgtEl>
                                          <p:spTgt spid="51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7C30996-290E-4E66-A75F-E8B4BD0295B7}" type="slidenum">
              <a:rPr lang="en-US" smtClean="0"/>
              <a:pPr>
                <a:defRPr/>
              </a:pPr>
              <a:t>53</a:t>
            </a:fld>
            <a:endParaRPr lang="en-US"/>
          </a:p>
        </p:txBody>
      </p:sp>
      <p:sp>
        <p:nvSpPr>
          <p:cNvPr id="89090" name="Rectangle 4"/>
          <p:cNvSpPr>
            <a:spLocks noChangeArrowheads="1"/>
          </p:cNvSpPr>
          <p:nvPr/>
        </p:nvSpPr>
        <p:spPr bwMode="auto">
          <a:xfrm>
            <a:off x="35169" y="1289051"/>
            <a:ext cx="9061938" cy="3139321"/>
          </a:xfrm>
          <a:prstGeom prst="rect">
            <a:avLst/>
          </a:prstGeom>
          <a:solidFill>
            <a:schemeClr val="bg2">
              <a:lumMod val="20000"/>
              <a:lumOff val="80000"/>
            </a:schemeClr>
          </a:solidFill>
          <a:ln w="9525">
            <a:solidFill>
              <a:schemeClr val="tx1"/>
            </a:solidFill>
            <a:miter lim="800000"/>
            <a:headEnd/>
            <a:tailEnd/>
          </a:ln>
        </p:spPr>
        <p:txBody>
          <a:bodyPr>
            <a:spAutoFit/>
          </a:bodyPr>
          <a:lstStyle/>
          <a:p>
            <a:pPr>
              <a:defRPr/>
            </a:pPr>
            <a:r>
              <a:rPr lang="en-US" b="1" i="0" dirty="0">
                <a:latin typeface="Courier New" pitchFamily="49" charset="0"/>
                <a:cs typeface="Courier New" pitchFamily="49" charset="0"/>
              </a:rPr>
              <a:t>class Automobile {</a:t>
            </a:r>
          </a:p>
          <a:p>
            <a:pPr>
              <a:defRPr/>
            </a:pPr>
            <a:r>
              <a:rPr lang="en-US" b="1" i="0" dirty="0">
                <a:latin typeface="Courier New" pitchFamily="49" charset="0"/>
                <a:cs typeface="Courier New" pitchFamily="49" charset="0"/>
              </a:rPr>
              <a:t>	      Automobile() {</a:t>
            </a:r>
          </a:p>
          <a:p>
            <a:pPr>
              <a:defRPr/>
            </a:pPr>
            <a:r>
              <a:rPr lang="en-US" b="1" i="0" dirty="0">
                <a:latin typeface="Courier New" pitchFamily="49" charset="0"/>
                <a:cs typeface="Courier New" pitchFamily="49" charset="0"/>
              </a:rPr>
              <a:t>		</a:t>
            </a:r>
            <a:r>
              <a:rPr lang="en-US" b="1" i="0" dirty="0" err="1">
                <a:latin typeface="Courier New" pitchFamily="49" charset="0"/>
                <a:cs typeface="Courier New" pitchFamily="49" charset="0"/>
              </a:rPr>
              <a:t>System.out.print</a:t>
            </a:r>
            <a:r>
              <a:rPr lang="en-US" b="1" i="0" dirty="0">
                <a:latin typeface="Courier New" pitchFamily="49" charset="0"/>
                <a:cs typeface="Courier New" pitchFamily="49" charset="0"/>
              </a:rPr>
              <a:t>(“Inside Automobile class constructor");</a:t>
            </a:r>
          </a:p>
          <a:p>
            <a:pPr>
              <a:defRPr/>
            </a:pPr>
            <a:r>
              <a:rPr lang="en-US" b="1" i="0" dirty="0">
                <a:latin typeface="Courier New" pitchFamily="49" charset="0"/>
                <a:cs typeface="Courier New" pitchFamily="49" charset="0"/>
              </a:rPr>
              <a:t>	}</a:t>
            </a:r>
          </a:p>
          <a:p>
            <a:pPr>
              <a:defRPr/>
            </a:pPr>
            <a:r>
              <a:rPr lang="en-US" b="1" i="0" dirty="0">
                <a:latin typeface="Courier New" pitchFamily="49" charset="0"/>
                <a:cs typeface="Courier New" pitchFamily="49" charset="0"/>
              </a:rPr>
              <a:t>}</a:t>
            </a:r>
          </a:p>
          <a:p>
            <a:pPr>
              <a:defRPr/>
            </a:pPr>
            <a:r>
              <a:rPr lang="en-US" b="1" i="0" dirty="0">
                <a:latin typeface="Courier New" pitchFamily="49" charset="0"/>
                <a:cs typeface="Courier New" pitchFamily="49" charset="0"/>
              </a:rPr>
              <a:t>public class Car {</a:t>
            </a:r>
          </a:p>
          <a:p>
            <a:pPr>
              <a:defRPr/>
            </a:pPr>
            <a:r>
              <a:rPr lang="en-US" b="1" i="0" dirty="0">
                <a:latin typeface="Courier New" pitchFamily="49" charset="0"/>
                <a:cs typeface="Courier New" pitchFamily="49" charset="0"/>
              </a:rPr>
              <a:t>	public static void main(String [] </a:t>
            </a:r>
            <a:r>
              <a:rPr lang="en-US" b="1" i="0" dirty="0" err="1">
                <a:latin typeface="Courier New" pitchFamily="49" charset="0"/>
                <a:cs typeface="Courier New" pitchFamily="49" charset="0"/>
              </a:rPr>
              <a:t>args</a:t>
            </a:r>
            <a:r>
              <a:rPr lang="en-US" b="1" i="0" dirty="0">
                <a:latin typeface="Courier New" pitchFamily="49" charset="0"/>
                <a:cs typeface="Courier New" pitchFamily="49" charset="0"/>
              </a:rPr>
              <a:t>) {</a:t>
            </a:r>
          </a:p>
          <a:p>
            <a:pPr>
              <a:defRPr/>
            </a:pPr>
            <a:r>
              <a:rPr lang="en-US" b="1" i="0" dirty="0">
                <a:latin typeface="Courier New" pitchFamily="49" charset="0"/>
                <a:cs typeface="Courier New" pitchFamily="49" charset="0"/>
              </a:rPr>
              <a:t>		Automobile </a:t>
            </a:r>
            <a:r>
              <a:rPr lang="en-US" b="1" i="0" dirty="0" err="1">
                <a:latin typeface="Courier New" pitchFamily="49" charset="0"/>
                <a:cs typeface="Courier New" pitchFamily="49" charset="0"/>
              </a:rPr>
              <a:t>automobile</a:t>
            </a:r>
            <a:r>
              <a:rPr lang="en-US" b="1" i="0" dirty="0">
                <a:latin typeface="Courier New" pitchFamily="49" charset="0"/>
                <a:cs typeface="Courier New" pitchFamily="49" charset="0"/>
              </a:rPr>
              <a:t> = new Automobile();</a:t>
            </a:r>
          </a:p>
          <a:p>
            <a:pPr>
              <a:defRPr/>
            </a:pPr>
            <a:r>
              <a:rPr lang="en-US" b="1" i="0" dirty="0">
                <a:latin typeface="Courier New" pitchFamily="49" charset="0"/>
                <a:cs typeface="Courier New" pitchFamily="49" charset="0"/>
              </a:rPr>
              <a:t>	}</a:t>
            </a:r>
          </a:p>
          <a:p>
            <a:pPr>
              <a:defRPr/>
            </a:pPr>
            <a:r>
              <a:rPr lang="en-US" b="1" i="0" dirty="0">
                <a:latin typeface="Courier New" pitchFamily="49" charset="0"/>
                <a:cs typeface="Courier New" pitchFamily="49" charset="0"/>
              </a:rPr>
              <a:t>}</a:t>
            </a:r>
          </a:p>
        </p:txBody>
      </p:sp>
      <p:sp>
        <p:nvSpPr>
          <p:cNvPr id="6" name="Rectangle 5"/>
          <p:cNvSpPr>
            <a:spLocks noChangeArrowheads="1"/>
          </p:cNvSpPr>
          <p:nvPr/>
        </p:nvSpPr>
        <p:spPr bwMode="auto">
          <a:xfrm>
            <a:off x="967154" y="1555750"/>
            <a:ext cx="8066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0">
                <a:solidFill>
                  <a:srgbClr val="FF0000"/>
                </a:solidFill>
              </a:rPr>
              <a:t>public </a:t>
            </a:r>
            <a:endParaRPr lang="en-US">
              <a:solidFill>
                <a:srgbClr val="FF0000"/>
              </a:solidFill>
            </a:endParaRPr>
          </a:p>
        </p:txBody>
      </p:sp>
      <p:sp>
        <p:nvSpPr>
          <p:cNvPr id="7" name="Rectangle 6"/>
          <p:cNvSpPr>
            <a:spLocks noChangeArrowheads="1"/>
          </p:cNvSpPr>
          <p:nvPr/>
        </p:nvSpPr>
        <p:spPr bwMode="auto">
          <a:xfrm>
            <a:off x="908539" y="1555750"/>
            <a:ext cx="83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0">
                <a:solidFill>
                  <a:srgbClr val="FF0000"/>
                </a:solidFill>
              </a:rPr>
              <a:t>private</a:t>
            </a:r>
            <a:endParaRPr lang="en-US">
              <a:solidFill>
                <a:srgbClr val="FF0000"/>
              </a:solidFill>
            </a:endParaRPr>
          </a:p>
        </p:txBody>
      </p:sp>
      <p:pic>
        <p:nvPicPr>
          <p:cNvPr id="98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574" y="5429250"/>
            <a:ext cx="536477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Box 8"/>
          <p:cNvSpPr txBox="1">
            <a:spLocks noChangeArrowheads="1"/>
          </p:cNvSpPr>
          <p:nvPr/>
        </p:nvSpPr>
        <p:spPr bwMode="auto">
          <a:xfrm>
            <a:off x="445477" y="5143500"/>
            <a:ext cx="10230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sz="2000" i="0"/>
              <a:t>Output:</a:t>
            </a:r>
          </a:p>
        </p:txBody>
      </p:sp>
      <p:sp>
        <p:nvSpPr>
          <p:cNvPr id="10" name="TextBox 9"/>
          <p:cNvSpPr txBox="1">
            <a:spLocks noChangeArrowheads="1"/>
          </p:cNvSpPr>
          <p:nvPr/>
        </p:nvSpPr>
        <p:spPr bwMode="auto">
          <a:xfrm>
            <a:off x="1430216" y="5499100"/>
            <a:ext cx="56990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r>
              <a:rPr lang="en-US" sz="2000" b="1" i="0"/>
              <a:t>Error: </a:t>
            </a:r>
            <a:r>
              <a:rPr lang="en-US" i="0"/>
              <a:t>Automobile() has private access in Automobile</a:t>
            </a:r>
          </a:p>
        </p:txBody>
      </p:sp>
      <p:sp>
        <p:nvSpPr>
          <p:cNvPr id="11" name="Title 1"/>
          <p:cNvSpPr>
            <a:spLocks noGrp="1"/>
          </p:cNvSpPr>
          <p:nvPr>
            <p:ph type="title"/>
          </p:nvPr>
        </p:nvSpPr>
        <p:spPr>
          <a:xfrm>
            <a:off x="15239" y="0"/>
            <a:ext cx="9081867" cy="762000"/>
          </a:xfrm>
          <a:solidFill>
            <a:schemeClr val="accent4">
              <a:lumMod val="20000"/>
              <a:lumOff val="80000"/>
            </a:schemeClr>
          </a:solidFill>
        </p:spPr>
        <p:txBody>
          <a:bodyPr>
            <a:normAutofit/>
          </a:bodyPr>
          <a:lstStyle/>
          <a:p>
            <a:pPr>
              <a:defRPr/>
            </a:pPr>
            <a:r>
              <a:rPr lang="en-US" sz="4000" dirty="0" smtClean="0"/>
              <a:t>Constructor and Access Specifiers (2/3)</a:t>
            </a:r>
            <a:endParaRPr lang="en-US" sz="4000" dirty="0"/>
          </a:p>
        </p:txBody>
      </p:sp>
    </p:spTree>
    <p:extLst>
      <p:ext uri="{BB962C8B-B14F-4D97-AF65-F5344CB8AC3E}">
        <p14:creationId xmlns:p14="http://schemas.microsoft.com/office/powerpoint/2010/main" val="3232372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blinds(horizontal)">
                                      <p:cBhvr>
                                        <p:cTn id="7" dur="500"/>
                                        <p:tgtEl>
                                          <p:spTgt spid="98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nodeType="clickEffect">
                                  <p:stCondLst>
                                    <p:cond delay="0"/>
                                  </p:stCondLst>
                                  <p:childTnLst>
                                    <p:animEffect transition="out" filter="blinds(horizontal)">
                                      <p:cBhvr>
                                        <p:cTn id="19" dur="500"/>
                                        <p:tgtEl>
                                          <p:spTgt spid="98306"/>
                                        </p:tgtEl>
                                      </p:cBhvr>
                                    </p:animEffect>
                                    <p:set>
                                      <p:cBhvr>
                                        <p:cTn id="20" dur="1" fill="hold">
                                          <p:stCondLst>
                                            <p:cond delay="499"/>
                                          </p:stCondLst>
                                        </p:cTn>
                                        <p:tgtEl>
                                          <p:spTgt spid="98306"/>
                                        </p:tgtEl>
                                        <p:attrNameLst>
                                          <p:attrName>style.visibility</p:attrName>
                                        </p:attrNameLst>
                                      </p:cBhvr>
                                      <p:to>
                                        <p:strVal val="hidden"/>
                                      </p:to>
                                    </p:se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4">
              <a:lumMod val="20000"/>
              <a:lumOff val="80000"/>
            </a:schemeClr>
          </a:solidFill>
        </p:spPr>
        <p:txBody>
          <a:bodyPr/>
          <a:lstStyle/>
          <a:p>
            <a:r>
              <a:rPr lang="en-US" dirty="0" smtClean="0">
                <a:solidFill>
                  <a:schemeClr val="accent3">
                    <a:lumMod val="50000"/>
                  </a:schemeClr>
                </a:solidFill>
              </a:rPr>
              <a:t>this</a:t>
            </a:r>
            <a:endParaRPr lang="en-US" dirty="0">
              <a:solidFill>
                <a:schemeClr val="accent3">
                  <a:lumMod val="50000"/>
                </a:schemeClr>
              </a:solidFill>
            </a:endParaRPr>
          </a:p>
        </p:txBody>
      </p:sp>
      <p:sp>
        <p:nvSpPr>
          <p:cNvPr id="3" name="Content Placeholder 2"/>
          <p:cNvSpPr>
            <a:spLocks noGrp="1"/>
          </p:cNvSpPr>
          <p:nvPr>
            <p:ph idx="1"/>
          </p:nvPr>
        </p:nvSpPr>
        <p:spPr>
          <a:xfrm>
            <a:off x="0" y="838200"/>
            <a:ext cx="9144000" cy="6019800"/>
          </a:xfrm>
        </p:spPr>
        <p:txBody>
          <a:bodyPr>
            <a:normAutofit/>
          </a:bodyPr>
          <a:lstStyle/>
          <a:p>
            <a:r>
              <a:rPr lang="en-US" sz="2400" b="1" dirty="0"/>
              <a:t>this</a:t>
            </a:r>
            <a:r>
              <a:rPr lang="en-US" sz="2400" dirty="0"/>
              <a:t> is a </a:t>
            </a:r>
            <a:r>
              <a:rPr lang="en-US" sz="2400" b="1" dirty="0"/>
              <a:t>reference variable</a:t>
            </a:r>
            <a:r>
              <a:rPr lang="en-US" sz="2400" dirty="0"/>
              <a:t> that refers to the current object</a:t>
            </a:r>
            <a:r>
              <a:rPr lang="en-US" sz="2800" dirty="0" smtClean="0"/>
              <a:t>.</a:t>
            </a:r>
          </a:p>
          <a:p>
            <a:r>
              <a:rPr lang="en-US" sz="2400" b="1" i="1" dirty="0"/>
              <a:t>Call to this() must be the first statement in constructor</a:t>
            </a:r>
            <a:r>
              <a:rPr lang="en-US" sz="2400" b="1" i="1" dirty="0" smtClean="0"/>
              <a:t>.</a:t>
            </a:r>
            <a:endParaRPr lang="en-US" sz="2400" dirty="0" smtClean="0"/>
          </a:p>
          <a:p>
            <a:r>
              <a:rPr lang="en-US" sz="2800" dirty="0"/>
              <a:t>Here is given the 6 usage of this keyword</a:t>
            </a:r>
            <a:endParaRPr lang="en-US" sz="2800" dirty="0" smtClean="0"/>
          </a:p>
          <a:p>
            <a:pPr lvl="1"/>
            <a:r>
              <a:rPr lang="en-US" sz="2400" dirty="0" smtClean="0"/>
              <a:t>this </a:t>
            </a:r>
            <a:r>
              <a:rPr lang="en-US" sz="2400" dirty="0"/>
              <a:t>keyword can be used to refer current class instance variable.</a:t>
            </a:r>
          </a:p>
          <a:p>
            <a:pPr lvl="1"/>
            <a:r>
              <a:rPr lang="en-US" sz="2400" u="sng" dirty="0"/>
              <a:t>this() can be used to invoke current class constructor</a:t>
            </a:r>
            <a:r>
              <a:rPr lang="en-US" sz="2400" dirty="0"/>
              <a:t>.</a:t>
            </a:r>
          </a:p>
          <a:p>
            <a:pPr lvl="1"/>
            <a:r>
              <a:rPr lang="en-US" sz="2400" dirty="0"/>
              <a:t>this keyword can be used to invoke current class method (implicitly)</a:t>
            </a:r>
          </a:p>
          <a:p>
            <a:pPr lvl="1"/>
            <a:r>
              <a:rPr lang="en-US" sz="2400" dirty="0"/>
              <a:t>this can be passed as an argument in the method call.</a:t>
            </a:r>
          </a:p>
          <a:p>
            <a:pPr lvl="1"/>
            <a:r>
              <a:rPr lang="en-US" sz="2400" dirty="0"/>
              <a:t>this can be passed as argument in the constructor call.</a:t>
            </a:r>
          </a:p>
          <a:p>
            <a:pPr lvl="1"/>
            <a:r>
              <a:rPr lang="en-US" sz="2400" dirty="0"/>
              <a:t>this keyword can also be used to return the current class instance.</a:t>
            </a:r>
          </a:p>
          <a:p>
            <a:endParaRPr lang="en-US" sz="2800" dirty="0"/>
          </a:p>
        </p:txBody>
      </p:sp>
    </p:spTree>
    <p:extLst>
      <p:ext uri="{BB962C8B-B14F-4D97-AF65-F5344CB8AC3E}">
        <p14:creationId xmlns:p14="http://schemas.microsoft.com/office/powerpoint/2010/main" val="35252735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4">
              <a:lumMod val="20000"/>
              <a:lumOff val="80000"/>
            </a:schemeClr>
          </a:solidFill>
        </p:spPr>
        <p:txBody>
          <a:bodyPr>
            <a:noAutofit/>
          </a:bodyPr>
          <a:lstStyle/>
          <a:p>
            <a:r>
              <a:rPr lang="en-US" sz="3200" dirty="0"/>
              <a:t>this keyword can be used to invoke current class method (implicitly</a:t>
            </a:r>
            <a:r>
              <a:rPr lang="en-US" sz="3200" dirty="0" smtClean="0"/>
              <a:t>)</a:t>
            </a:r>
            <a:endParaRPr lang="en-US" sz="3200" dirty="0"/>
          </a:p>
        </p:txBody>
      </p:sp>
      <p:pic>
        <p:nvPicPr>
          <p:cNvPr id="1026" name="Picture 2" descr="C:\Users\Manish\Desktop\thismethod.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005" y="1752600"/>
            <a:ext cx="9360205" cy="380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748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4">
              <a:lumMod val="20000"/>
              <a:lumOff val="80000"/>
            </a:schemeClr>
          </a:solidFill>
        </p:spPr>
        <p:txBody>
          <a:bodyPr/>
          <a:lstStyle/>
          <a:p>
            <a:r>
              <a:rPr lang="en-US" dirty="0">
                <a:solidFill>
                  <a:schemeClr val="accent3">
                    <a:lumMod val="50000"/>
                  </a:schemeClr>
                </a:solidFill>
              </a:rPr>
              <a:t>f</a:t>
            </a:r>
            <a:r>
              <a:rPr lang="en-US" dirty="0" smtClean="0">
                <a:solidFill>
                  <a:schemeClr val="accent3">
                    <a:lumMod val="50000"/>
                  </a:schemeClr>
                </a:solidFill>
              </a:rPr>
              <a:t>inalize() method</a:t>
            </a:r>
            <a:endParaRPr lang="en-US" dirty="0">
              <a:solidFill>
                <a:schemeClr val="accent3">
                  <a:lumMod val="50000"/>
                </a:schemeClr>
              </a:solidFill>
            </a:endParaRPr>
          </a:p>
        </p:txBody>
      </p:sp>
      <p:sp>
        <p:nvSpPr>
          <p:cNvPr id="3" name="Content Placeholder 2"/>
          <p:cNvSpPr>
            <a:spLocks noGrp="1"/>
          </p:cNvSpPr>
          <p:nvPr>
            <p:ph idx="1"/>
          </p:nvPr>
        </p:nvSpPr>
        <p:spPr>
          <a:xfrm>
            <a:off x="0" y="838200"/>
            <a:ext cx="9144000" cy="6019800"/>
          </a:xfrm>
        </p:spPr>
        <p:txBody>
          <a:bodyPr/>
          <a:lstStyle/>
          <a:p>
            <a:r>
              <a:rPr lang="en-US" sz="2400" dirty="0"/>
              <a:t>finalize() is called before Garbage collector reclaim the Object, its last chance for any object to perform cleanup activity i.e. releasing any system resources held, closing connection if open </a:t>
            </a:r>
            <a:r>
              <a:rPr lang="en-US" sz="2400" dirty="0" smtClean="0"/>
              <a:t>etc.</a:t>
            </a:r>
          </a:p>
          <a:p>
            <a:r>
              <a:rPr lang="en-US" sz="2400" dirty="0"/>
              <a:t>Best way to call super class finalize method is to call them in finally block as shown in below </a:t>
            </a:r>
            <a:r>
              <a:rPr lang="en-US" sz="2400" dirty="0" smtClean="0"/>
              <a:t>example</a:t>
            </a:r>
            <a:endParaRPr lang="en-US" sz="2400" dirty="0"/>
          </a:p>
        </p:txBody>
      </p:sp>
      <p:sp>
        <p:nvSpPr>
          <p:cNvPr id="4" name="TextBox 3"/>
          <p:cNvSpPr txBox="1"/>
          <p:nvPr/>
        </p:nvSpPr>
        <p:spPr>
          <a:xfrm>
            <a:off x="1143000" y="2819400"/>
            <a:ext cx="6934200" cy="3785652"/>
          </a:xfrm>
          <a:prstGeom prst="rect">
            <a:avLst/>
          </a:prstGeom>
          <a:solidFill>
            <a:schemeClr val="bg1">
              <a:lumMod val="95000"/>
            </a:schemeClr>
          </a:solidFill>
        </p:spPr>
        <p:txBody>
          <a:bodyPr wrap="square" lIns="0" rIns="0">
            <a:spAutoFit/>
          </a:bodyPr>
          <a:lstStyle/>
          <a:p>
            <a:pPr lvl="1">
              <a:defRPr/>
            </a:pPr>
            <a:r>
              <a:rPr lang="en-US" sz="2000" dirty="0"/>
              <a:t>@</a:t>
            </a:r>
            <a:r>
              <a:rPr lang="en-US" sz="2000" b="1" dirty="0">
                <a:hlinkClick r:id="rId3"/>
              </a:rPr>
              <a:t>Override</a:t>
            </a:r>
            <a:r>
              <a:rPr lang="en-US" sz="2000" dirty="0"/>
              <a:t/>
            </a:r>
            <a:br>
              <a:rPr lang="en-US" sz="2000" dirty="0"/>
            </a:br>
            <a:r>
              <a:rPr lang="en-US" sz="2000" dirty="0"/>
              <a:t>    </a:t>
            </a:r>
            <a:r>
              <a:rPr lang="en-US" sz="2000" b="1" dirty="0"/>
              <a:t>protected</a:t>
            </a:r>
            <a:r>
              <a:rPr lang="en-US" sz="2000" dirty="0"/>
              <a:t> </a:t>
            </a:r>
            <a:r>
              <a:rPr lang="en-US" sz="2000" b="1" dirty="0"/>
              <a:t>void</a:t>
            </a:r>
            <a:r>
              <a:rPr lang="en-US" sz="2000" dirty="0"/>
              <a:t> finalize() </a:t>
            </a:r>
            <a:r>
              <a:rPr lang="en-US" sz="2000" b="1" dirty="0"/>
              <a:t>throws</a:t>
            </a:r>
            <a:r>
              <a:rPr lang="en-US" sz="2000" dirty="0"/>
              <a:t> </a:t>
            </a:r>
            <a:r>
              <a:rPr lang="en-US" sz="2000" b="1" dirty="0" err="1"/>
              <a:t>Throwable</a:t>
            </a:r>
            <a:r>
              <a:rPr lang="en-US" sz="2000" dirty="0"/>
              <a:t> {</a:t>
            </a:r>
            <a:br>
              <a:rPr lang="en-US" sz="2000" dirty="0"/>
            </a:br>
            <a:r>
              <a:rPr lang="en-US" sz="2000" dirty="0"/>
              <a:t>        </a:t>
            </a:r>
            <a:r>
              <a:rPr lang="en-US" sz="2000" b="1" dirty="0"/>
              <a:t>try</a:t>
            </a:r>
            <a:r>
              <a:rPr lang="en-US" sz="2000" dirty="0"/>
              <a:t>{</a:t>
            </a:r>
            <a:br>
              <a:rPr lang="en-US" sz="2000" dirty="0"/>
            </a:br>
            <a:r>
              <a:rPr lang="en-US" sz="2000" dirty="0"/>
              <a:t>            </a:t>
            </a:r>
            <a:r>
              <a:rPr lang="en-US" sz="2000" b="1" dirty="0" err="1"/>
              <a:t>System</a:t>
            </a:r>
            <a:r>
              <a:rPr lang="en-US" sz="2000" dirty="0" err="1"/>
              <a:t>.out.println</a:t>
            </a:r>
            <a:r>
              <a:rPr lang="en-US" sz="2000" dirty="0"/>
              <a:t>("Finalize of Sub Class");</a:t>
            </a:r>
            <a:br>
              <a:rPr lang="en-US" sz="2000" dirty="0"/>
            </a:br>
            <a:r>
              <a:rPr lang="en-US" sz="2000" dirty="0"/>
              <a:t>            </a:t>
            </a:r>
            <a:r>
              <a:rPr lang="en-US" sz="2000" i="1" dirty="0"/>
              <a:t>//release resources, perform cleanup ;</a:t>
            </a:r>
            <a:r>
              <a:rPr lang="en-US" sz="2000" dirty="0"/>
              <a:t/>
            </a:r>
            <a:br>
              <a:rPr lang="en-US" sz="2000" dirty="0"/>
            </a:br>
            <a:r>
              <a:rPr lang="en-US" sz="2000" dirty="0"/>
              <a:t>        }</a:t>
            </a:r>
            <a:r>
              <a:rPr lang="en-US" sz="2000" b="1" dirty="0"/>
              <a:t>catch</a:t>
            </a:r>
            <a:r>
              <a:rPr lang="en-US" sz="2000" dirty="0"/>
              <a:t>(</a:t>
            </a:r>
            <a:r>
              <a:rPr lang="en-US" sz="2000" b="1" dirty="0" err="1"/>
              <a:t>Throwable</a:t>
            </a:r>
            <a:r>
              <a:rPr lang="en-US" sz="2000" dirty="0"/>
              <a:t> t){</a:t>
            </a:r>
            <a:br>
              <a:rPr lang="en-US" sz="2000" dirty="0"/>
            </a:br>
            <a:r>
              <a:rPr lang="en-US" sz="2000" dirty="0"/>
              <a:t>            </a:t>
            </a:r>
            <a:r>
              <a:rPr lang="en-US" sz="2000" b="1" dirty="0"/>
              <a:t>throw</a:t>
            </a:r>
            <a:r>
              <a:rPr lang="en-US" sz="2000" dirty="0"/>
              <a:t> t;</a:t>
            </a:r>
            <a:br>
              <a:rPr lang="en-US" sz="2000" dirty="0"/>
            </a:br>
            <a:r>
              <a:rPr lang="en-US" sz="2000" dirty="0"/>
              <a:t>        }</a:t>
            </a:r>
            <a:r>
              <a:rPr lang="en-US" sz="2000" b="1" dirty="0"/>
              <a:t>finally</a:t>
            </a:r>
            <a:r>
              <a:rPr lang="en-US" sz="2000" dirty="0"/>
              <a:t>{</a:t>
            </a:r>
            <a:br>
              <a:rPr lang="en-US" sz="2000" dirty="0"/>
            </a:br>
            <a:r>
              <a:rPr lang="en-US" sz="2000" dirty="0"/>
              <a:t>            </a:t>
            </a:r>
            <a:r>
              <a:rPr lang="en-US" sz="2000" b="1" dirty="0" err="1"/>
              <a:t>System</a:t>
            </a:r>
            <a:r>
              <a:rPr lang="en-US" sz="2000" dirty="0" err="1"/>
              <a:t>.out.println</a:t>
            </a:r>
            <a:r>
              <a:rPr lang="en-US" sz="2000" dirty="0"/>
              <a:t>("Calling finalize of Super Class");</a:t>
            </a:r>
            <a:br>
              <a:rPr lang="en-US" sz="2000" dirty="0"/>
            </a:br>
            <a:r>
              <a:rPr lang="en-US" sz="2000" dirty="0"/>
              <a:t>            </a:t>
            </a:r>
            <a:r>
              <a:rPr lang="en-US" sz="2000" b="1" dirty="0" err="1"/>
              <a:t>super</a:t>
            </a:r>
            <a:r>
              <a:rPr lang="en-US" sz="2000" dirty="0" err="1"/>
              <a:t>.finalize</a:t>
            </a:r>
            <a:r>
              <a:rPr lang="en-US" sz="2000" dirty="0"/>
              <a:t>();</a:t>
            </a:r>
            <a:br>
              <a:rPr lang="en-US" sz="2000" dirty="0"/>
            </a:br>
            <a:r>
              <a:rPr lang="en-US" sz="2000" dirty="0"/>
              <a:t>        </a:t>
            </a:r>
            <a:r>
              <a:rPr lang="en-US" sz="2000" dirty="0" smtClean="0"/>
              <a:t>}</a:t>
            </a:r>
            <a:r>
              <a:rPr lang="en-US" sz="2000" dirty="0"/>
              <a:t>      </a:t>
            </a:r>
            <a:br>
              <a:rPr lang="en-US" sz="2000" dirty="0"/>
            </a:br>
            <a:r>
              <a:rPr lang="en-US" sz="2000" dirty="0"/>
              <a:t>    </a:t>
            </a:r>
            <a:r>
              <a:rPr lang="en-US" sz="2000" dirty="0" smtClean="0"/>
              <a:t>}</a:t>
            </a:r>
            <a:endParaRPr lang="en-US" sz="2000" b="1" i="0" dirty="0">
              <a:latin typeface="Courier New" pitchFamily="49" charset="0"/>
              <a:cs typeface="Courier New" pitchFamily="49" charset="0"/>
            </a:endParaRPr>
          </a:p>
        </p:txBody>
      </p:sp>
    </p:spTree>
    <p:extLst>
      <p:ext uri="{BB962C8B-B14F-4D97-AF65-F5344CB8AC3E}">
        <p14:creationId xmlns:p14="http://schemas.microsoft.com/office/powerpoint/2010/main" val="11873228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Instance initializer block</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b="1" dirty="0"/>
              <a:t>Instance Initializer block</a:t>
            </a:r>
            <a:r>
              <a:rPr lang="en-US" sz="2400" dirty="0"/>
              <a:t> is used to initialize the instance data member. It run each time when object of the class is created</a:t>
            </a:r>
            <a:r>
              <a:rPr lang="en-US" sz="2400" dirty="0" smtClean="0"/>
              <a:t>.</a:t>
            </a:r>
          </a:p>
          <a:p>
            <a:r>
              <a:rPr lang="en-US" sz="2400" dirty="0"/>
              <a:t> it seems that instance initializer block is firstly invoked but NO. </a:t>
            </a:r>
            <a:r>
              <a:rPr lang="en-US" sz="2400" u="sng" dirty="0" smtClean="0"/>
              <a:t>Instance </a:t>
            </a:r>
            <a:r>
              <a:rPr lang="en-US" sz="2400" u="sng" dirty="0" err="1"/>
              <a:t>intializer</a:t>
            </a:r>
            <a:r>
              <a:rPr lang="en-US" sz="2400" u="sng" dirty="0"/>
              <a:t> block is invoked at the time of object creation</a:t>
            </a:r>
            <a:r>
              <a:rPr lang="en-US" sz="2400" dirty="0"/>
              <a:t>. </a:t>
            </a:r>
            <a:r>
              <a:rPr lang="en-US" sz="2400" u="sng" dirty="0"/>
              <a:t>The java compiler copies the instance initializer block in the constructor after the first statement super</a:t>
            </a:r>
            <a:r>
              <a:rPr lang="en-US" sz="2400" u="sng" dirty="0" smtClean="0"/>
              <a:t>().</a:t>
            </a:r>
          </a:p>
          <a:p>
            <a:endParaRPr lang="en-US" sz="2400" u="sng" dirty="0" smtClean="0"/>
          </a:p>
          <a:p>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3935552090"/>
              </p:ext>
            </p:extLst>
          </p:nvPr>
        </p:nvGraphicFramePr>
        <p:xfrm>
          <a:off x="6629400" y="5562600"/>
          <a:ext cx="2349500" cy="1143000"/>
        </p:xfrm>
        <a:graphic>
          <a:graphicData uri="http://schemas.openxmlformats.org/presentationml/2006/ole">
            <mc:AlternateContent xmlns:mc="http://schemas.openxmlformats.org/markup-compatibility/2006">
              <mc:Choice xmlns:v="urn:schemas-microsoft-com:vml" Requires="v">
                <p:oleObj spid="_x0000_s3150" name="Packager Shell Object" showAsIcon="1" r:id="rId3" imgW="2350080" imgH="685800" progId="Package">
                  <p:embed/>
                </p:oleObj>
              </mc:Choice>
              <mc:Fallback>
                <p:oleObj name="Packager Shell Object" showAsIcon="1" r:id="rId3" imgW="2350080" imgH="685800" progId="Package">
                  <p:embed/>
                  <p:pic>
                    <p:nvPicPr>
                      <p:cNvPr id="0" name=""/>
                      <p:cNvPicPr/>
                      <p:nvPr/>
                    </p:nvPicPr>
                    <p:blipFill>
                      <a:blip r:embed="rId4"/>
                      <a:stretch>
                        <a:fillRect/>
                      </a:stretch>
                    </p:blipFill>
                    <p:spPr>
                      <a:xfrm>
                        <a:off x="6629400" y="5562600"/>
                        <a:ext cx="2349500" cy="1143000"/>
                      </a:xfrm>
                      <a:prstGeom prst="rect">
                        <a:avLst/>
                      </a:prstGeom>
                    </p:spPr>
                  </p:pic>
                </p:oleObj>
              </mc:Fallback>
            </mc:AlternateContent>
          </a:graphicData>
        </a:graphic>
      </p:graphicFrame>
    </p:spTree>
    <p:extLst>
      <p:ext uri="{BB962C8B-B14F-4D97-AF65-F5344CB8AC3E}">
        <p14:creationId xmlns:p14="http://schemas.microsoft.com/office/powerpoint/2010/main" val="10851918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 </a:t>
            </a:r>
            <a:endParaRPr lang="en-US" dirty="0"/>
          </a:p>
        </p:txBody>
      </p:sp>
      <p:pic>
        <p:nvPicPr>
          <p:cNvPr id="1026" name="Picture 2" descr="C:\Users\Manish\Documents\Programming\instanceinitializerblo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8637"/>
            <a:ext cx="5035551" cy="684936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0" y="26504"/>
            <a:ext cx="381000" cy="182562"/>
          </a:xfrm>
        </p:spPr>
        <p:txBody>
          <a:bodyPr>
            <a:normAutofit fontScale="90000"/>
          </a:bodyPr>
          <a:lstStyle/>
          <a:p>
            <a:r>
              <a:rPr lang="en-US" dirty="0" smtClean="0"/>
              <a:t> </a:t>
            </a:r>
            <a:endParaRPr lang="en-US" dirty="0"/>
          </a:p>
        </p:txBody>
      </p:sp>
    </p:spTree>
    <p:extLst>
      <p:ext uri="{BB962C8B-B14F-4D97-AF65-F5344CB8AC3E}">
        <p14:creationId xmlns:p14="http://schemas.microsoft.com/office/powerpoint/2010/main" val="22931104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Instance initializer block</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sz="2400" dirty="0"/>
              <a:t>There are mainly three rules for the instance initializer block. They are as follows:</a:t>
            </a:r>
            <a:endParaRPr lang="en-US" sz="2400" dirty="0" smtClean="0"/>
          </a:p>
          <a:p>
            <a:pPr lvl="1"/>
            <a:r>
              <a:rPr lang="en-US" sz="2400" dirty="0" smtClean="0"/>
              <a:t>The </a:t>
            </a:r>
            <a:r>
              <a:rPr lang="en-US" sz="2400" dirty="0"/>
              <a:t>instance initializer block is created when instance of the class is created.</a:t>
            </a:r>
          </a:p>
          <a:p>
            <a:pPr lvl="1"/>
            <a:r>
              <a:rPr lang="en-US" sz="2400" dirty="0"/>
              <a:t>The instance initializer block </a:t>
            </a:r>
            <a:r>
              <a:rPr lang="en-US" sz="2400" u="sng" dirty="0"/>
              <a:t>is invoked after the parent class constructor</a:t>
            </a:r>
            <a:r>
              <a:rPr lang="en-US" sz="2400" dirty="0"/>
              <a:t> is invoked (i.e. after super() constructor call).</a:t>
            </a:r>
          </a:p>
          <a:p>
            <a:pPr lvl="1"/>
            <a:r>
              <a:rPr lang="en-US" sz="2400" dirty="0"/>
              <a:t>The instance initializer block comes in the order in which they appear</a:t>
            </a:r>
            <a:r>
              <a:rPr lang="en-US" sz="2400" dirty="0" smtClean="0"/>
              <a:t>.</a:t>
            </a:r>
          </a:p>
          <a:p>
            <a:pPr lvl="1"/>
            <a:r>
              <a:rPr lang="en-US" sz="2400" dirty="0" smtClean="0"/>
              <a:t>Instance initializer initialize before the constructor initialize</a:t>
            </a:r>
            <a:endParaRPr lang="en-US" sz="2400" dirty="0"/>
          </a:p>
          <a:p>
            <a:endParaRPr lang="en-US" dirty="0"/>
          </a:p>
        </p:txBody>
      </p:sp>
    </p:spTree>
    <p:extLst>
      <p:ext uri="{BB962C8B-B14F-4D97-AF65-F5344CB8AC3E}">
        <p14:creationId xmlns:p14="http://schemas.microsoft.com/office/powerpoint/2010/main" val="2721847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t>History </a:t>
            </a:r>
            <a:r>
              <a:rPr lang="en-US" dirty="0"/>
              <a:t>of OOP</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SIMULA 1(1962-65) and SIMULA 67(1967) were the first two OO languages, which introduced the key concepts of OOP : object &amp; classes, subclass, virtual procedure.</a:t>
            </a:r>
          </a:p>
          <a:p>
            <a:r>
              <a:rPr lang="en-US" sz="2400" dirty="0"/>
              <a:t>Ex of OO Languages are Eiffel (B. Meyer), CLOS(D. </a:t>
            </a:r>
            <a:r>
              <a:rPr lang="en-US" sz="2400" dirty="0" err="1"/>
              <a:t>bobrow</a:t>
            </a:r>
            <a:r>
              <a:rPr lang="en-US" sz="2400" dirty="0"/>
              <a:t>), Java(J. Gosling),C++(</a:t>
            </a:r>
            <a:r>
              <a:rPr lang="en-US" sz="2400" dirty="0" err="1"/>
              <a:t>Bjarne</a:t>
            </a:r>
            <a:r>
              <a:rPr lang="en-US" sz="2400" dirty="0"/>
              <a:t> </a:t>
            </a:r>
            <a:r>
              <a:rPr lang="en-US" sz="2400" dirty="0" err="1"/>
              <a:t>Stroustrup</a:t>
            </a:r>
            <a:r>
              <a:rPr lang="en-US" sz="2400" dirty="0"/>
              <a:t>)</a:t>
            </a:r>
          </a:p>
          <a:p>
            <a:endParaRPr lang="en-US" sz="2400" dirty="0"/>
          </a:p>
        </p:txBody>
      </p:sp>
    </p:spTree>
    <p:extLst>
      <p:ext uri="{BB962C8B-B14F-4D97-AF65-F5344CB8AC3E}">
        <p14:creationId xmlns:p14="http://schemas.microsoft.com/office/powerpoint/2010/main" val="34839949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Object class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sz="2400" b="1" dirty="0"/>
              <a:t>Object class</a:t>
            </a:r>
            <a:r>
              <a:rPr lang="en-US" sz="2400" dirty="0"/>
              <a:t> is the </a:t>
            </a:r>
            <a:r>
              <a:rPr lang="en-US" sz="2400" u="sng" dirty="0"/>
              <a:t>parent class of all the classes </a:t>
            </a:r>
            <a:r>
              <a:rPr lang="en-US" sz="2400" dirty="0"/>
              <a:t>in java </a:t>
            </a:r>
            <a:r>
              <a:rPr lang="en-US" sz="2400" dirty="0" smtClean="0"/>
              <a:t>by default.</a:t>
            </a:r>
          </a:p>
          <a:p>
            <a:r>
              <a:rPr lang="en-US" sz="2400" dirty="0"/>
              <a:t>Object class is beneficial if you want to refer any object whose type </a:t>
            </a:r>
            <a:r>
              <a:rPr lang="en-US" sz="2400" dirty="0" smtClean="0"/>
              <a:t>we </a:t>
            </a:r>
            <a:r>
              <a:rPr lang="en-US" sz="2400" dirty="0"/>
              <a:t>don't </a:t>
            </a:r>
            <a:r>
              <a:rPr lang="en-US" sz="2400" dirty="0" smtClean="0"/>
              <a:t>know.</a:t>
            </a:r>
          </a:p>
          <a:p>
            <a:r>
              <a:rPr lang="en-US" sz="2400" dirty="0"/>
              <a:t>parent class reference variable can refer the child class object, know as </a:t>
            </a:r>
            <a:r>
              <a:rPr lang="en-US" sz="2400" b="1" dirty="0" err="1" smtClean="0"/>
              <a:t>upcasting</a:t>
            </a:r>
            <a:endParaRPr lang="en-US" sz="2400" b="1" dirty="0" smtClean="0"/>
          </a:p>
          <a:p>
            <a:endParaRPr lang="en-US" sz="2400" b="1" dirty="0"/>
          </a:p>
        </p:txBody>
      </p:sp>
    </p:spTree>
    <p:extLst>
      <p:ext uri="{BB962C8B-B14F-4D97-AF65-F5344CB8AC3E}">
        <p14:creationId xmlns:p14="http://schemas.microsoft.com/office/powerpoint/2010/main" val="23164367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a:t>Methods of Object class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94911694"/>
              </p:ext>
            </p:extLst>
          </p:nvPr>
        </p:nvGraphicFramePr>
        <p:xfrm>
          <a:off x="76200" y="749552"/>
          <a:ext cx="8991600" cy="5879848"/>
        </p:xfrm>
        <a:graphic>
          <a:graphicData uri="http://schemas.openxmlformats.org/drawingml/2006/table">
            <a:tbl>
              <a:tblPr/>
              <a:tblGrid>
                <a:gridCol w="4114800"/>
                <a:gridCol w="4876800"/>
              </a:tblGrid>
              <a:tr h="291205">
                <a:tc>
                  <a:txBody>
                    <a:bodyPr/>
                    <a:lstStyle/>
                    <a:p>
                      <a:pPr algn="l" fontAlgn="t"/>
                      <a:r>
                        <a:rPr lang="en-US" sz="1600">
                          <a:solidFill>
                            <a:srgbClr val="FFFFFF"/>
                          </a:solidFill>
                          <a:effectLst/>
                        </a:rPr>
                        <a:t>Method</a:t>
                      </a:r>
                    </a:p>
                  </a:txBody>
                  <a:tcPr marL="25104" marR="25104" marT="25104" marB="25104">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US" sz="1600">
                          <a:solidFill>
                            <a:srgbClr val="FFFFFF"/>
                          </a:solidFill>
                          <a:effectLst/>
                        </a:rPr>
                        <a:t>Description</a:t>
                      </a:r>
                    </a:p>
                  </a:txBody>
                  <a:tcPr marL="25104" marR="25104" marT="25104" marB="25104">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1021255">
                <a:tc>
                  <a:txBody>
                    <a:bodyPr/>
                    <a:lstStyle/>
                    <a:p>
                      <a:pPr fontAlgn="t"/>
                      <a:r>
                        <a:rPr lang="en-US" sz="1600" b="1" i="0" dirty="0">
                          <a:solidFill>
                            <a:srgbClr val="000000"/>
                          </a:solidFill>
                          <a:effectLst/>
                          <a:latin typeface="Verdana"/>
                        </a:rPr>
                        <a:t>public final </a:t>
                      </a:r>
                      <a:r>
                        <a:rPr lang="en-US" sz="1600" b="1" i="0" dirty="0" err="1">
                          <a:solidFill>
                            <a:srgbClr val="000000"/>
                          </a:solidFill>
                          <a:effectLst/>
                          <a:latin typeface="Verdana"/>
                        </a:rPr>
                        <a:t>ClassgetClass</a:t>
                      </a:r>
                      <a:r>
                        <a:rPr lang="en-US" sz="1600" b="1" i="0" dirty="0">
                          <a:solidFill>
                            <a:srgbClr val="000000"/>
                          </a:solidFill>
                          <a:effectLst/>
                          <a:latin typeface="Verdana"/>
                        </a:rPr>
                        <a:t>()</a:t>
                      </a:r>
                      <a:endParaRPr lang="en-US" sz="1600" b="0" i="0" dirty="0">
                        <a:solidFill>
                          <a:srgbClr val="000000"/>
                        </a:solidFill>
                        <a:effectLst/>
                        <a:latin typeface="Verdana"/>
                      </a:endParaRP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b="0" i="0" dirty="0">
                          <a:solidFill>
                            <a:srgbClr val="000000"/>
                          </a:solidFill>
                          <a:effectLst/>
                          <a:latin typeface="Verdana"/>
                        </a:rPr>
                        <a:t>returns the Class </a:t>
                      </a:r>
                      <a:r>
                        <a:rPr lang="en-US" sz="1600" b="0" i="0" dirty="0" err="1">
                          <a:solidFill>
                            <a:srgbClr val="000000"/>
                          </a:solidFill>
                          <a:effectLst/>
                          <a:latin typeface="Verdana"/>
                        </a:rPr>
                        <a:t>class</a:t>
                      </a:r>
                      <a:r>
                        <a:rPr lang="en-US" sz="1600" b="0" i="0" dirty="0">
                          <a:solidFill>
                            <a:srgbClr val="000000"/>
                          </a:solidFill>
                          <a:effectLst/>
                          <a:latin typeface="Verdana"/>
                        </a:rPr>
                        <a:t> object of this object. The Class </a:t>
                      </a:r>
                      <a:r>
                        <a:rPr lang="en-US" sz="1600" b="0" i="0" dirty="0" err="1">
                          <a:solidFill>
                            <a:srgbClr val="000000"/>
                          </a:solidFill>
                          <a:effectLst/>
                          <a:latin typeface="Verdana"/>
                        </a:rPr>
                        <a:t>class</a:t>
                      </a:r>
                      <a:r>
                        <a:rPr lang="en-US" sz="1600" b="0" i="0" dirty="0">
                          <a:solidFill>
                            <a:srgbClr val="000000"/>
                          </a:solidFill>
                          <a:effectLst/>
                          <a:latin typeface="Verdana"/>
                        </a:rPr>
                        <a:t> can further be used to get the metadata of this class.</a:t>
                      </a: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99145">
                <a:tc>
                  <a:txBody>
                    <a:bodyPr/>
                    <a:lstStyle/>
                    <a:p>
                      <a:pPr fontAlgn="t"/>
                      <a:r>
                        <a:rPr lang="en-US" sz="1600" b="1" i="0">
                          <a:solidFill>
                            <a:srgbClr val="000000"/>
                          </a:solidFill>
                          <a:effectLst/>
                          <a:latin typeface="Verdana"/>
                        </a:rPr>
                        <a:t>public int hashCode()</a:t>
                      </a:r>
                      <a:endParaRPr lang="en-US" sz="1600" b="0" i="0">
                        <a:solidFill>
                          <a:srgbClr val="000000"/>
                        </a:solidFill>
                        <a:effectLst/>
                        <a:latin typeface="Verdana"/>
                      </a:endParaRP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b="0" i="0">
                          <a:solidFill>
                            <a:srgbClr val="000000"/>
                          </a:solidFill>
                          <a:effectLst/>
                          <a:latin typeface="Verdana"/>
                        </a:rPr>
                        <a:t>returns the hashcode number for this object.</a:t>
                      </a: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99145">
                <a:tc>
                  <a:txBody>
                    <a:bodyPr/>
                    <a:lstStyle/>
                    <a:p>
                      <a:pPr fontAlgn="t"/>
                      <a:r>
                        <a:rPr lang="en-US" sz="1600" b="1" i="0">
                          <a:solidFill>
                            <a:srgbClr val="000000"/>
                          </a:solidFill>
                          <a:effectLst/>
                          <a:latin typeface="Verdana"/>
                        </a:rPr>
                        <a:t>public boolean equals(Object obj)</a:t>
                      </a:r>
                      <a:endParaRPr lang="en-US" sz="1600" b="0" i="0">
                        <a:solidFill>
                          <a:srgbClr val="000000"/>
                        </a:solidFill>
                        <a:effectLst/>
                        <a:latin typeface="Verdana"/>
                      </a:endParaRP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a:rPr>
                        <a:t>compares the given object to this object.</a:t>
                      </a: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081139">
                <a:tc>
                  <a:txBody>
                    <a:bodyPr/>
                    <a:lstStyle/>
                    <a:p>
                      <a:pPr fontAlgn="t"/>
                      <a:r>
                        <a:rPr lang="en-US" sz="1600" b="1" i="0">
                          <a:solidFill>
                            <a:srgbClr val="000000"/>
                          </a:solidFill>
                          <a:effectLst/>
                          <a:latin typeface="Verdana"/>
                        </a:rPr>
                        <a:t>protected Object clone() throws CloneNotSupportedException</a:t>
                      </a:r>
                      <a:endParaRPr lang="en-US" sz="1600" b="0" i="0">
                        <a:solidFill>
                          <a:srgbClr val="000000"/>
                        </a:solidFill>
                        <a:effectLst/>
                        <a:latin typeface="Verdana"/>
                      </a:endParaRP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b="0" i="0">
                          <a:solidFill>
                            <a:srgbClr val="000000"/>
                          </a:solidFill>
                          <a:effectLst/>
                          <a:latin typeface="Verdana"/>
                        </a:rPr>
                        <a:t>creates and returns the exact copy (clone) of this object.</a:t>
                      </a: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99145">
                <a:tc>
                  <a:txBody>
                    <a:bodyPr/>
                    <a:lstStyle/>
                    <a:p>
                      <a:pPr fontAlgn="t"/>
                      <a:r>
                        <a:rPr lang="en-US" sz="1600" b="1" i="0">
                          <a:solidFill>
                            <a:srgbClr val="000000"/>
                          </a:solidFill>
                          <a:effectLst/>
                          <a:latin typeface="Verdana"/>
                        </a:rPr>
                        <a:t>public String toString()</a:t>
                      </a:r>
                      <a:endParaRPr lang="en-US" sz="1600" b="0" i="0">
                        <a:solidFill>
                          <a:srgbClr val="000000"/>
                        </a:solidFill>
                        <a:effectLst/>
                        <a:latin typeface="Verdana"/>
                      </a:endParaRP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a:rPr>
                        <a:t>returns the string representation of this object.</a:t>
                      </a: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40142">
                <a:tc>
                  <a:txBody>
                    <a:bodyPr/>
                    <a:lstStyle/>
                    <a:p>
                      <a:pPr fontAlgn="t"/>
                      <a:r>
                        <a:rPr lang="en-US" sz="1600" b="1" i="0">
                          <a:solidFill>
                            <a:srgbClr val="000000"/>
                          </a:solidFill>
                          <a:effectLst/>
                          <a:latin typeface="Verdana"/>
                        </a:rPr>
                        <a:t>public final void notify()</a:t>
                      </a:r>
                      <a:endParaRPr lang="en-US" sz="1600" b="0" i="0">
                        <a:solidFill>
                          <a:srgbClr val="000000"/>
                        </a:solidFill>
                        <a:effectLst/>
                        <a:latin typeface="Verdana"/>
                      </a:endParaRP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b="0" i="0">
                          <a:solidFill>
                            <a:srgbClr val="000000"/>
                          </a:solidFill>
                          <a:effectLst/>
                          <a:latin typeface="Verdana"/>
                        </a:rPr>
                        <a:t>wakes up single thread, waiting on this object's monitor.</a:t>
                      </a: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840142">
                <a:tc>
                  <a:txBody>
                    <a:bodyPr/>
                    <a:lstStyle/>
                    <a:p>
                      <a:pPr fontAlgn="t"/>
                      <a:r>
                        <a:rPr lang="en-US" sz="1600" b="1" i="0">
                          <a:solidFill>
                            <a:srgbClr val="000000"/>
                          </a:solidFill>
                          <a:effectLst/>
                          <a:latin typeface="Verdana"/>
                        </a:rPr>
                        <a:t>public final void notifyAll()</a:t>
                      </a:r>
                      <a:endParaRPr lang="en-US" sz="1600" b="0" i="0">
                        <a:solidFill>
                          <a:srgbClr val="000000"/>
                        </a:solidFill>
                        <a:effectLst/>
                        <a:latin typeface="Verdana"/>
                      </a:endParaRP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b="0" i="0" dirty="0">
                          <a:solidFill>
                            <a:srgbClr val="000000"/>
                          </a:solidFill>
                          <a:effectLst/>
                          <a:latin typeface="Verdana"/>
                        </a:rPr>
                        <a:t>wakes up all the threads, waiting on this object's monitor.</a:t>
                      </a:r>
                    </a:p>
                  </a:txBody>
                  <a:tcPr marL="41840" marR="41840" marT="58576" marB="585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04883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a:t>Methods of Object class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36583201"/>
              </p:ext>
            </p:extLst>
          </p:nvPr>
        </p:nvGraphicFramePr>
        <p:xfrm>
          <a:off x="76200" y="749552"/>
          <a:ext cx="8991600" cy="4508248"/>
        </p:xfrm>
        <a:graphic>
          <a:graphicData uri="http://schemas.openxmlformats.org/drawingml/2006/table">
            <a:tbl>
              <a:tblPr/>
              <a:tblGrid>
                <a:gridCol w="4114800"/>
                <a:gridCol w="4876800"/>
              </a:tblGrid>
              <a:tr h="291205">
                <a:tc>
                  <a:txBody>
                    <a:bodyPr/>
                    <a:lstStyle/>
                    <a:p>
                      <a:pPr algn="l" fontAlgn="t"/>
                      <a:r>
                        <a:rPr lang="en-US" sz="1600" dirty="0">
                          <a:solidFill>
                            <a:srgbClr val="FFFFFF"/>
                          </a:solidFill>
                          <a:effectLst/>
                        </a:rPr>
                        <a:t>Method</a:t>
                      </a:r>
                    </a:p>
                  </a:txBody>
                  <a:tcPr marL="25104" marR="25104" marT="25104" marB="25104">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AB9A61"/>
                      </a:solidFill>
                      <a:prstDash val="solid"/>
                      <a:round/>
                      <a:headEnd type="none" w="med" len="med"/>
                      <a:tailEnd type="none" w="med" len="med"/>
                    </a:lnB>
                    <a:solidFill>
                      <a:srgbClr val="A3AE7E"/>
                    </a:solidFill>
                  </a:tcPr>
                </a:tc>
                <a:tc>
                  <a:txBody>
                    <a:bodyPr/>
                    <a:lstStyle/>
                    <a:p>
                      <a:pPr algn="l" fontAlgn="t"/>
                      <a:r>
                        <a:rPr lang="en-US" sz="1600" dirty="0" smtClean="0">
                          <a:solidFill>
                            <a:srgbClr val="FFFFFF"/>
                          </a:solidFill>
                          <a:effectLst/>
                        </a:rPr>
                        <a:t>Description</a:t>
                      </a:r>
                    </a:p>
                  </a:txBody>
                  <a:tcPr marL="25104" marR="25104" marT="25104" marB="25104">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AB9A61"/>
                      </a:solidFill>
                      <a:prstDash val="solid"/>
                      <a:round/>
                      <a:headEnd type="none" w="med" len="med"/>
                      <a:tailEnd type="none" w="med" len="med"/>
                    </a:lnB>
                    <a:solidFill>
                      <a:srgbClr val="A3AE7E"/>
                    </a:solidFill>
                  </a:tcPr>
                </a:tc>
              </a:tr>
              <a:tr h="291205">
                <a:tc>
                  <a:txBody>
                    <a:bodyPr/>
                    <a:lstStyle/>
                    <a:p>
                      <a:pPr fontAlgn="t"/>
                      <a:r>
                        <a:rPr lang="en-US" b="1" i="0" dirty="0">
                          <a:solidFill>
                            <a:srgbClr val="000000"/>
                          </a:solidFill>
                          <a:effectLst/>
                          <a:latin typeface="Verdana"/>
                        </a:rPr>
                        <a:t>public final void wait(long timeout)throws </a:t>
                      </a:r>
                      <a:r>
                        <a:rPr lang="en-US" b="1" i="0" dirty="0" err="1">
                          <a:solidFill>
                            <a:srgbClr val="000000"/>
                          </a:solidFill>
                          <a:effectLst/>
                          <a:latin typeface="Verdana"/>
                        </a:rPr>
                        <a:t>InterruptedException</a:t>
                      </a:r>
                      <a:endParaRPr lang="en-US" b="0" i="0" dirty="0">
                        <a:solidFill>
                          <a:srgbClr val="000000"/>
                        </a:solidFill>
                        <a:effectLst/>
                        <a:latin typeface="Verdana"/>
                      </a:endParaRPr>
                    </a:p>
                  </a:txBody>
                  <a:tcPr marL="47625" marR="47625" marT="66675" marB="666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AB9A61"/>
                      </a:solidFill>
                      <a:prstDash val="solid"/>
                      <a:round/>
                      <a:headEnd type="none" w="med" len="med"/>
                      <a:tailEnd type="none" w="med" len="med"/>
                    </a:lnB>
                    <a:solidFill>
                      <a:schemeClr val="bg1"/>
                    </a:solidFill>
                  </a:tcPr>
                </a:tc>
                <a:tc>
                  <a:txBody>
                    <a:bodyPr/>
                    <a:lstStyle/>
                    <a:p>
                      <a:pPr fontAlgn="t"/>
                      <a:r>
                        <a:rPr lang="en-US" b="0" i="0">
                          <a:solidFill>
                            <a:srgbClr val="000000"/>
                          </a:solidFill>
                          <a:effectLst/>
                          <a:latin typeface="Verdana"/>
                        </a:rPr>
                        <a:t>causes the current thread to wait for the specified milliseconds, until another thread notifies (invokes notify() or notifyAll() method).</a:t>
                      </a:r>
                    </a:p>
                  </a:txBody>
                  <a:tcPr marL="47625" marR="47625" marT="66675" marB="666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AB9A61"/>
                      </a:solidFill>
                      <a:prstDash val="solid"/>
                      <a:round/>
                      <a:headEnd type="none" w="med" len="med"/>
                      <a:tailEnd type="none" w="med" len="med"/>
                    </a:lnB>
                    <a:solidFill>
                      <a:schemeClr val="bg1"/>
                    </a:solidFill>
                  </a:tcPr>
                </a:tc>
              </a:tr>
              <a:tr h="291205">
                <a:tc>
                  <a:txBody>
                    <a:bodyPr/>
                    <a:lstStyle/>
                    <a:p>
                      <a:pPr fontAlgn="t"/>
                      <a:r>
                        <a:rPr lang="en-US" b="1" i="0" dirty="0">
                          <a:solidFill>
                            <a:srgbClr val="000000"/>
                          </a:solidFill>
                          <a:effectLst/>
                          <a:latin typeface="Verdana"/>
                        </a:rPr>
                        <a:t>public final void wait(long </a:t>
                      </a:r>
                      <a:r>
                        <a:rPr lang="en-US" b="1" i="0" dirty="0" err="1">
                          <a:solidFill>
                            <a:srgbClr val="000000"/>
                          </a:solidFill>
                          <a:effectLst/>
                          <a:latin typeface="Verdana"/>
                        </a:rPr>
                        <a:t>timeout,int</a:t>
                      </a:r>
                      <a:r>
                        <a:rPr lang="en-US" b="1" i="0" dirty="0">
                          <a:solidFill>
                            <a:srgbClr val="000000"/>
                          </a:solidFill>
                          <a:effectLst/>
                          <a:latin typeface="Verdana"/>
                        </a:rPr>
                        <a:t> </a:t>
                      </a:r>
                      <a:r>
                        <a:rPr lang="en-US" b="1" i="0" dirty="0" err="1">
                          <a:solidFill>
                            <a:srgbClr val="000000"/>
                          </a:solidFill>
                          <a:effectLst/>
                          <a:latin typeface="Verdana"/>
                        </a:rPr>
                        <a:t>nanos</a:t>
                      </a:r>
                      <a:r>
                        <a:rPr lang="en-US" b="1" i="0" dirty="0">
                          <a:solidFill>
                            <a:srgbClr val="000000"/>
                          </a:solidFill>
                          <a:effectLst/>
                          <a:latin typeface="Verdana"/>
                        </a:rPr>
                        <a:t>)throws </a:t>
                      </a:r>
                      <a:r>
                        <a:rPr lang="en-US" b="1" i="0" dirty="0" err="1">
                          <a:solidFill>
                            <a:srgbClr val="000000"/>
                          </a:solidFill>
                          <a:effectLst/>
                          <a:latin typeface="Verdana"/>
                        </a:rPr>
                        <a:t>InterruptedException</a:t>
                      </a:r>
                      <a:endParaRPr lang="en-US" b="0" i="0" dirty="0">
                        <a:solidFill>
                          <a:srgbClr val="000000"/>
                        </a:solidFill>
                        <a:effectLst/>
                        <a:latin typeface="Verdana"/>
                      </a:endParaRPr>
                    </a:p>
                  </a:txBody>
                  <a:tcPr marL="47625" marR="47625" marT="66675" marB="666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AB9A61"/>
                      </a:solidFill>
                      <a:prstDash val="solid"/>
                      <a:round/>
                      <a:headEnd type="none" w="med" len="med"/>
                      <a:tailEnd type="none" w="med" len="med"/>
                    </a:lnB>
                    <a:solidFill>
                      <a:schemeClr val="bg1"/>
                    </a:solidFill>
                  </a:tcPr>
                </a:tc>
                <a:tc>
                  <a:txBody>
                    <a:bodyPr/>
                    <a:lstStyle/>
                    <a:p>
                      <a:pPr fontAlgn="t"/>
                      <a:r>
                        <a:rPr lang="en-US" b="0" i="0" dirty="0">
                          <a:solidFill>
                            <a:srgbClr val="000000"/>
                          </a:solidFill>
                          <a:effectLst/>
                          <a:latin typeface="Verdana"/>
                        </a:rPr>
                        <a:t>causes the current thread to wait for the specified </a:t>
                      </a:r>
                      <a:r>
                        <a:rPr lang="en-US" b="0" i="0" dirty="0" err="1">
                          <a:solidFill>
                            <a:srgbClr val="000000"/>
                          </a:solidFill>
                          <a:effectLst/>
                          <a:latin typeface="Verdana"/>
                        </a:rPr>
                        <a:t>miliseconds</a:t>
                      </a:r>
                      <a:r>
                        <a:rPr lang="en-US" b="0" i="0" dirty="0">
                          <a:solidFill>
                            <a:srgbClr val="000000"/>
                          </a:solidFill>
                          <a:effectLst/>
                          <a:latin typeface="Verdana"/>
                        </a:rPr>
                        <a:t> and nanoseconds, until another thread notifies (invokes notify() or </a:t>
                      </a:r>
                      <a:r>
                        <a:rPr lang="en-US" b="0" i="0" dirty="0" err="1">
                          <a:solidFill>
                            <a:srgbClr val="000000"/>
                          </a:solidFill>
                          <a:effectLst/>
                          <a:latin typeface="Verdana"/>
                        </a:rPr>
                        <a:t>notifyAll</a:t>
                      </a:r>
                      <a:r>
                        <a:rPr lang="en-US" b="0" i="0" dirty="0">
                          <a:solidFill>
                            <a:srgbClr val="000000"/>
                          </a:solidFill>
                          <a:effectLst/>
                          <a:latin typeface="Verdana"/>
                        </a:rPr>
                        <a:t>() method).</a:t>
                      </a:r>
                    </a:p>
                  </a:txBody>
                  <a:tcPr marL="47625" marR="47625" marT="66675" marB="666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AB9A61"/>
                      </a:solidFill>
                      <a:prstDash val="solid"/>
                      <a:round/>
                      <a:headEnd type="none" w="med" len="med"/>
                      <a:tailEnd type="none" w="med" len="med"/>
                    </a:lnB>
                    <a:solidFill>
                      <a:schemeClr val="bg1"/>
                    </a:solidFill>
                  </a:tcPr>
                </a:tc>
              </a:tr>
              <a:tr h="291205">
                <a:tc>
                  <a:txBody>
                    <a:bodyPr/>
                    <a:lstStyle/>
                    <a:p>
                      <a:pPr fontAlgn="t"/>
                      <a:r>
                        <a:rPr lang="en-US" b="1" i="0">
                          <a:solidFill>
                            <a:srgbClr val="000000"/>
                          </a:solidFill>
                          <a:effectLst/>
                          <a:latin typeface="Verdana"/>
                        </a:rPr>
                        <a:t>public final void wait()throws InterruptedException</a:t>
                      </a:r>
                      <a:endParaRPr lang="en-US" b="0" i="0">
                        <a:solidFill>
                          <a:srgbClr val="000000"/>
                        </a:solidFill>
                        <a:effectLst/>
                        <a:latin typeface="Verdana"/>
                      </a:endParaRPr>
                    </a:p>
                  </a:txBody>
                  <a:tcPr marL="47625" marR="47625" marT="66675" marB="666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AB9A61"/>
                      </a:solidFill>
                      <a:prstDash val="solid"/>
                      <a:round/>
                      <a:headEnd type="none" w="med" len="med"/>
                      <a:tailEnd type="none" w="med" len="med"/>
                    </a:lnB>
                    <a:solidFill>
                      <a:schemeClr val="bg1"/>
                    </a:solidFill>
                  </a:tcPr>
                </a:tc>
                <a:tc>
                  <a:txBody>
                    <a:bodyPr/>
                    <a:lstStyle/>
                    <a:p>
                      <a:pPr fontAlgn="t"/>
                      <a:r>
                        <a:rPr lang="en-US" b="0" i="0" dirty="0">
                          <a:solidFill>
                            <a:srgbClr val="000000"/>
                          </a:solidFill>
                          <a:effectLst/>
                          <a:latin typeface="Verdana"/>
                        </a:rPr>
                        <a:t>causes the current thread to wait, until another thread notifies (invokes notify() or </a:t>
                      </a:r>
                      <a:r>
                        <a:rPr lang="en-US" b="0" i="0" dirty="0" err="1">
                          <a:solidFill>
                            <a:srgbClr val="000000"/>
                          </a:solidFill>
                          <a:effectLst/>
                          <a:latin typeface="Verdana"/>
                        </a:rPr>
                        <a:t>notifyAll</a:t>
                      </a:r>
                      <a:r>
                        <a:rPr lang="en-US" b="0" i="0" dirty="0">
                          <a:solidFill>
                            <a:srgbClr val="000000"/>
                          </a:solidFill>
                          <a:effectLst/>
                          <a:latin typeface="Verdana"/>
                        </a:rPr>
                        <a:t>() method).</a:t>
                      </a:r>
                    </a:p>
                  </a:txBody>
                  <a:tcPr marL="47625" marR="47625" marT="66675" marB="666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AB9A61"/>
                      </a:solidFill>
                      <a:prstDash val="solid"/>
                      <a:round/>
                      <a:headEnd type="none" w="med" len="med"/>
                      <a:tailEnd type="none" w="med" len="med"/>
                    </a:lnB>
                    <a:solidFill>
                      <a:schemeClr val="bg1"/>
                    </a:solidFill>
                  </a:tcPr>
                </a:tc>
              </a:tr>
              <a:tr h="796630">
                <a:tc>
                  <a:txBody>
                    <a:bodyPr/>
                    <a:lstStyle/>
                    <a:p>
                      <a:pPr fontAlgn="t"/>
                      <a:r>
                        <a:rPr lang="en-US" b="1" i="0">
                          <a:solidFill>
                            <a:srgbClr val="000000"/>
                          </a:solidFill>
                          <a:effectLst/>
                          <a:latin typeface="Verdana"/>
                        </a:rPr>
                        <a:t>protected void finalize()throws Throwable</a:t>
                      </a:r>
                      <a:endParaRPr lang="en-US" b="0" i="0">
                        <a:solidFill>
                          <a:srgbClr val="000000"/>
                        </a:solidFill>
                        <a:effectLst/>
                        <a:latin typeface="Verdana"/>
                      </a:endParaRPr>
                    </a:p>
                  </a:txBody>
                  <a:tcPr marL="47625" marR="47625" marT="66675" marB="666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tc>
                  <a:txBody>
                    <a:bodyPr/>
                    <a:lstStyle/>
                    <a:p>
                      <a:pPr fontAlgn="t"/>
                      <a:r>
                        <a:rPr lang="en-US" b="0" i="0" dirty="0">
                          <a:solidFill>
                            <a:srgbClr val="000000"/>
                          </a:solidFill>
                          <a:effectLst/>
                          <a:latin typeface="Verdana"/>
                        </a:rPr>
                        <a:t>is invoked by the garbage collector before object is being garbage collected.</a:t>
                      </a:r>
                    </a:p>
                  </a:txBody>
                  <a:tcPr marL="47625" marR="47625" marT="66675" marB="666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4309023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sz="2800" dirty="0"/>
              <a:t>There are 4 basic types of methods:</a:t>
            </a:r>
          </a:p>
          <a:p>
            <a:pPr lvl="1">
              <a:lnSpc>
                <a:spcPct val="90000"/>
              </a:lnSpc>
            </a:pPr>
            <a:r>
              <a:rPr lang="en-US" sz="2400" dirty="0"/>
              <a:t>Modifier (sometimes called a </a:t>
            </a:r>
            <a:r>
              <a:rPr lang="en-US" sz="2400" dirty="0" err="1"/>
              <a:t>mutator</a:t>
            </a:r>
            <a:r>
              <a:rPr lang="en-US" sz="2400" dirty="0"/>
              <a:t>)</a:t>
            </a:r>
          </a:p>
          <a:p>
            <a:pPr lvl="2">
              <a:lnSpc>
                <a:spcPct val="90000"/>
              </a:lnSpc>
            </a:pPr>
            <a:r>
              <a:rPr lang="en-US" sz="1800" dirty="0"/>
              <a:t>Changes the value associated with an attribute of the object</a:t>
            </a:r>
          </a:p>
          <a:p>
            <a:pPr lvl="2">
              <a:lnSpc>
                <a:spcPct val="90000"/>
              </a:lnSpc>
            </a:pPr>
            <a:r>
              <a:rPr lang="en-US" sz="1800" dirty="0"/>
              <a:t>E.g. A method like </a:t>
            </a:r>
            <a:r>
              <a:rPr lang="en-US" sz="1800" b="1" i="1" dirty="0" err="1"/>
              <a:t>Change_Car_Color</a:t>
            </a:r>
            <a:endParaRPr lang="en-US" sz="1800" b="1" i="1" dirty="0"/>
          </a:p>
          <a:p>
            <a:pPr lvl="1">
              <a:lnSpc>
                <a:spcPct val="90000"/>
              </a:lnSpc>
            </a:pPr>
            <a:r>
              <a:rPr lang="en-US" sz="2400" dirty="0" err="1"/>
              <a:t>Accessor</a:t>
            </a:r>
            <a:endParaRPr lang="en-US" sz="2400" dirty="0"/>
          </a:p>
          <a:p>
            <a:pPr lvl="2">
              <a:lnSpc>
                <a:spcPct val="90000"/>
              </a:lnSpc>
            </a:pPr>
            <a:r>
              <a:rPr lang="en-US" sz="1800" dirty="0"/>
              <a:t>Returns the value associated with an attribute of the object</a:t>
            </a:r>
          </a:p>
          <a:p>
            <a:pPr lvl="2">
              <a:lnSpc>
                <a:spcPct val="90000"/>
              </a:lnSpc>
            </a:pPr>
            <a:r>
              <a:rPr lang="en-US" sz="1800" dirty="0"/>
              <a:t>E.g. A method like </a:t>
            </a:r>
            <a:r>
              <a:rPr lang="en-US" sz="1800" b="1" i="1" dirty="0" err="1"/>
              <a:t>Price_of_Car</a:t>
            </a:r>
            <a:endParaRPr lang="en-US" sz="1800" b="1" i="1" dirty="0"/>
          </a:p>
          <a:p>
            <a:pPr lvl="1">
              <a:lnSpc>
                <a:spcPct val="90000"/>
              </a:lnSpc>
            </a:pPr>
            <a:r>
              <a:rPr lang="en-US" sz="2400" dirty="0"/>
              <a:t>Constructor</a:t>
            </a:r>
          </a:p>
          <a:p>
            <a:pPr lvl="2">
              <a:lnSpc>
                <a:spcPct val="90000"/>
              </a:lnSpc>
            </a:pPr>
            <a:r>
              <a:rPr lang="en-US" sz="1800" dirty="0"/>
              <a:t>Called once when the object is created (before any other method will be invoked)</a:t>
            </a:r>
          </a:p>
          <a:p>
            <a:pPr lvl="2">
              <a:lnSpc>
                <a:spcPct val="90000"/>
              </a:lnSpc>
            </a:pPr>
            <a:r>
              <a:rPr lang="en-US" sz="1800" dirty="0"/>
              <a:t>E.g. </a:t>
            </a:r>
            <a:r>
              <a:rPr lang="en-US" sz="1800" b="1" i="1" dirty="0"/>
              <a:t>Car(Mustang)</a:t>
            </a:r>
          </a:p>
          <a:p>
            <a:pPr lvl="1">
              <a:lnSpc>
                <a:spcPct val="90000"/>
              </a:lnSpc>
            </a:pPr>
            <a:r>
              <a:rPr lang="en-US" sz="2400" dirty="0"/>
              <a:t>Destructor</a:t>
            </a:r>
          </a:p>
          <a:p>
            <a:pPr lvl="2">
              <a:lnSpc>
                <a:spcPct val="90000"/>
              </a:lnSpc>
            </a:pPr>
            <a:r>
              <a:rPr lang="en-US" sz="1800" dirty="0"/>
              <a:t>Called when the object is destroyed </a:t>
            </a:r>
          </a:p>
          <a:p>
            <a:pPr lvl="2">
              <a:lnSpc>
                <a:spcPct val="90000"/>
              </a:lnSpc>
            </a:pPr>
            <a:r>
              <a:rPr lang="en-US" sz="1800" dirty="0" err="1"/>
              <a:t>E.g</a:t>
            </a:r>
            <a:r>
              <a:rPr lang="en-US" sz="1800" b="1" i="1" dirty="0" err="1"/>
              <a:t>.~Car</a:t>
            </a:r>
            <a:r>
              <a:rPr lang="en-US" sz="1800" b="1" i="1" dirty="0"/>
              <a:t>( )</a:t>
            </a:r>
          </a:p>
          <a:p>
            <a:endParaRPr lang="en-US" dirty="0"/>
          </a:p>
        </p:txBody>
      </p:sp>
    </p:spTree>
    <p:extLst>
      <p:ext uri="{BB962C8B-B14F-4D97-AF65-F5344CB8AC3E}">
        <p14:creationId xmlns:p14="http://schemas.microsoft.com/office/powerpoint/2010/main" val="23841735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r>
              <a:rPr lang="en-US" dirty="0" err="1" smtClean="0"/>
              <a:t>instanceof</a:t>
            </a:r>
            <a:endParaRPr lang="en-US" dirty="0"/>
          </a:p>
        </p:txBody>
      </p:sp>
      <p:sp>
        <p:nvSpPr>
          <p:cNvPr id="3" name="Content Placeholder 2"/>
          <p:cNvSpPr>
            <a:spLocks noGrp="1"/>
          </p:cNvSpPr>
          <p:nvPr>
            <p:ph idx="1"/>
          </p:nvPr>
        </p:nvSpPr>
        <p:spPr>
          <a:xfrm>
            <a:off x="0" y="762000"/>
            <a:ext cx="9144000" cy="6096000"/>
          </a:xfrm>
        </p:spPr>
        <p:txBody>
          <a:bodyPr>
            <a:normAutofit/>
          </a:bodyPr>
          <a:lstStyle/>
          <a:p>
            <a:r>
              <a:rPr lang="en-US" sz="2400" b="1" dirty="0" err="1"/>
              <a:t>instanceof</a:t>
            </a:r>
            <a:r>
              <a:rPr lang="en-US" sz="2400" b="1" dirty="0"/>
              <a:t> operator</a:t>
            </a:r>
            <a:r>
              <a:rPr lang="en-US" sz="2400" dirty="0"/>
              <a:t> is used to test whether the object is an instance of the specified type (</a:t>
            </a:r>
            <a:r>
              <a:rPr lang="en-US" sz="2400" dirty="0" smtClean="0"/>
              <a:t>class </a:t>
            </a:r>
            <a:r>
              <a:rPr lang="en-US" sz="2400" dirty="0"/>
              <a:t>or subclass or interface</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pPr marL="0" indent="0">
              <a:buNone/>
            </a:pPr>
            <a:endParaRPr lang="en-US" sz="2400" smtClean="0"/>
          </a:p>
          <a:p>
            <a:pPr marL="0" indent="0">
              <a:buNone/>
            </a:pPr>
            <a:endParaRPr lang="en-US" sz="2400" dirty="0" smtClean="0"/>
          </a:p>
          <a:p>
            <a:r>
              <a:rPr lang="en-US" sz="2400" dirty="0"/>
              <a:t>the </a:t>
            </a:r>
            <a:r>
              <a:rPr lang="en-US" sz="2400" dirty="0" err="1"/>
              <a:t>instanceof</a:t>
            </a:r>
            <a:r>
              <a:rPr lang="en-US" sz="2400" dirty="0"/>
              <a:t> operator with any variable that have null value, it returns false</a:t>
            </a:r>
          </a:p>
        </p:txBody>
      </p:sp>
      <p:sp>
        <p:nvSpPr>
          <p:cNvPr id="4" name="TextBox 3"/>
          <p:cNvSpPr txBox="1"/>
          <p:nvPr/>
        </p:nvSpPr>
        <p:spPr>
          <a:xfrm>
            <a:off x="533400" y="1676400"/>
            <a:ext cx="7930662" cy="3416320"/>
          </a:xfrm>
          <a:prstGeom prst="rect">
            <a:avLst/>
          </a:prstGeom>
          <a:solidFill>
            <a:schemeClr val="bg1">
              <a:lumMod val="95000"/>
            </a:schemeClr>
          </a:solidFill>
        </p:spPr>
        <p:txBody>
          <a:bodyPr>
            <a:spAutoFit/>
          </a:bodyPr>
          <a:lstStyle/>
          <a:p>
            <a:r>
              <a:rPr lang="en-US" sz="2400" b="1" dirty="0"/>
              <a:t>class</a:t>
            </a:r>
            <a:r>
              <a:rPr lang="en-US" sz="2400" dirty="0"/>
              <a:t> Animal{}  </a:t>
            </a:r>
          </a:p>
          <a:p>
            <a:r>
              <a:rPr lang="en-US" sz="2400" b="1" dirty="0"/>
              <a:t>class</a:t>
            </a:r>
            <a:r>
              <a:rPr lang="en-US" sz="2400" dirty="0"/>
              <a:t> Dog </a:t>
            </a:r>
            <a:r>
              <a:rPr lang="en-US" sz="2400" b="1" dirty="0"/>
              <a:t>extends</a:t>
            </a:r>
            <a:r>
              <a:rPr lang="en-US" sz="2400" dirty="0"/>
              <a:t> Animal{//Dog inherits Animal  </a:t>
            </a:r>
          </a:p>
          <a:p>
            <a:r>
              <a:rPr lang="en-US" sz="2400" dirty="0"/>
              <a:t> </a:t>
            </a: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r>
              <a:rPr lang="en-US" sz="2400" dirty="0"/>
              <a:t> Dog d=</a:t>
            </a:r>
            <a:r>
              <a:rPr lang="en-US" sz="2400" b="1" dirty="0"/>
              <a:t>new</a:t>
            </a:r>
            <a:r>
              <a:rPr lang="en-US" sz="2400" dirty="0"/>
              <a:t> Dog();  </a:t>
            </a:r>
            <a:endParaRPr lang="en-US" sz="2400" dirty="0" smtClean="0"/>
          </a:p>
          <a:p>
            <a:r>
              <a:rPr lang="en-US" sz="2400" dirty="0" smtClean="0"/>
              <a:t> Dog d2 = null;</a:t>
            </a:r>
            <a:endParaRPr lang="en-US" sz="2400" dirty="0"/>
          </a:p>
          <a:p>
            <a:r>
              <a:rPr lang="en-US" sz="2400" dirty="0"/>
              <a:t> </a:t>
            </a:r>
            <a:r>
              <a:rPr lang="en-US" sz="2400" dirty="0" err="1"/>
              <a:t>System.out.println</a:t>
            </a:r>
            <a:r>
              <a:rPr lang="en-US" sz="2400" dirty="0"/>
              <a:t>(d </a:t>
            </a:r>
            <a:r>
              <a:rPr lang="en-US" sz="2400" b="1" dirty="0" err="1"/>
              <a:t>instanceof</a:t>
            </a:r>
            <a:r>
              <a:rPr lang="en-US" sz="2400" dirty="0"/>
              <a:t> Animal);//</a:t>
            </a:r>
            <a:r>
              <a:rPr lang="en-US" sz="2400" b="1" dirty="0">
                <a:solidFill>
                  <a:srgbClr val="00B050"/>
                </a:solidFill>
              </a:rPr>
              <a:t>true</a:t>
            </a:r>
            <a:r>
              <a:rPr lang="en-US" sz="2400" b="1" dirty="0"/>
              <a:t>  </a:t>
            </a:r>
            <a:endParaRPr lang="en-US" sz="2400" b="1" dirty="0" smtClean="0"/>
          </a:p>
          <a:p>
            <a:r>
              <a:rPr lang="en-US" sz="2400" dirty="0"/>
              <a:t> </a:t>
            </a:r>
            <a:r>
              <a:rPr lang="en-US" sz="2400" dirty="0" err="1" smtClean="0"/>
              <a:t>System.out.println</a:t>
            </a:r>
            <a:r>
              <a:rPr lang="en-US" sz="2400" dirty="0" smtClean="0"/>
              <a:t>(d2</a:t>
            </a:r>
            <a:r>
              <a:rPr lang="en-US" sz="2400" dirty="0"/>
              <a:t> </a:t>
            </a:r>
            <a:r>
              <a:rPr lang="en-US" sz="2400" b="1" dirty="0" err="1"/>
              <a:t>instanceof</a:t>
            </a:r>
            <a:r>
              <a:rPr lang="en-US" sz="2400" dirty="0"/>
              <a:t> Animal</a:t>
            </a:r>
            <a:r>
              <a:rPr lang="en-US" sz="2400" dirty="0" smtClean="0"/>
              <a:t>);//</a:t>
            </a:r>
            <a:r>
              <a:rPr lang="en-US" sz="2400" b="1" dirty="0" smtClean="0">
                <a:solidFill>
                  <a:srgbClr val="00B050"/>
                </a:solidFill>
              </a:rPr>
              <a:t>false</a:t>
            </a:r>
            <a:endParaRPr lang="en-US" sz="2400" b="1" dirty="0"/>
          </a:p>
          <a:p>
            <a:r>
              <a:rPr lang="en-US" sz="2400" dirty="0"/>
              <a:t> }  </a:t>
            </a:r>
          </a:p>
          <a:p>
            <a:r>
              <a:rPr lang="en-US" sz="2400" dirty="0"/>
              <a:t>}  </a:t>
            </a:r>
          </a:p>
        </p:txBody>
      </p:sp>
    </p:spTree>
    <p:extLst>
      <p:ext uri="{BB962C8B-B14F-4D97-AF65-F5344CB8AC3E}">
        <p14:creationId xmlns:p14="http://schemas.microsoft.com/office/powerpoint/2010/main" val="1001557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2" y="4011"/>
            <a:ext cx="9160042" cy="757989"/>
          </a:xfrm>
          <a:solidFill>
            <a:schemeClr val="accent4">
              <a:lumMod val="20000"/>
              <a:lumOff val="80000"/>
            </a:schemeClr>
          </a:solidFill>
        </p:spPr>
        <p:txBody>
          <a:bodyPr>
            <a:normAutofit fontScale="90000"/>
          </a:bodyPr>
          <a:lstStyle/>
          <a:p>
            <a:r>
              <a:rPr lang="en-US" dirty="0" smtClean="0"/>
              <a:t>Serialization</a:t>
            </a:r>
            <a:endParaRPr lang="en-US" dirty="0"/>
          </a:p>
        </p:txBody>
      </p:sp>
      <p:sp>
        <p:nvSpPr>
          <p:cNvPr id="3" name="Content Placeholder 2"/>
          <p:cNvSpPr>
            <a:spLocks noGrp="1"/>
          </p:cNvSpPr>
          <p:nvPr>
            <p:ph idx="1"/>
          </p:nvPr>
        </p:nvSpPr>
        <p:spPr>
          <a:xfrm>
            <a:off x="0" y="762000"/>
            <a:ext cx="9144000" cy="6096000"/>
          </a:xfrm>
        </p:spPr>
        <p:txBody>
          <a:bodyPr>
            <a:normAutofit/>
          </a:bodyPr>
          <a:lstStyle/>
          <a:p>
            <a:r>
              <a:rPr lang="en-US" sz="2400" dirty="0"/>
              <a:t>Serialization in java is a mechanism of </a:t>
            </a:r>
            <a:r>
              <a:rPr lang="en-US" sz="2400" b="1" i="1" dirty="0"/>
              <a:t>writing the state of an object into a byte stream</a:t>
            </a:r>
            <a:r>
              <a:rPr lang="en-US" sz="2400" b="1" dirty="0" smtClean="0"/>
              <a:t>.</a:t>
            </a:r>
          </a:p>
          <a:p>
            <a:r>
              <a:rPr lang="en-US" sz="2400" dirty="0"/>
              <a:t>All subtypes of a </a:t>
            </a:r>
            <a:r>
              <a:rPr lang="en-US" sz="2400" dirty="0" err="1"/>
              <a:t>serializable</a:t>
            </a:r>
            <a:r>
              <a:rPr lang="en-US" sz="2400" dirty="0"/>
              <a:t> class are themselves </a:t>
            </a:r>
            <a:r>
              <a:rPr lang="en-US" sz="2400" dirty="0" err="1" smtClean="0"/>
              <a:t>serializable</a:t>
            </a:r>
            <a:endParaRPr lang="en-US" sz="2400" b="1" dirty="0" smtClean="0"/>
          </a:p>
          <a:p>
            <a:r>
              <a:rPr lang="en-US" sz="2400" dirty="0" err="1">
                <a:solidFill>
                  <a:schemeClr val="tx2">
                    <a:lumMod val="60000"/>
                    <a:lumOff val="40000"/>
                  </a:schemeClr>
                </a:solidFill>
              </a:rPr>
              <a:t>Serializable</a:t>
            </a:r>
            <a:r>
              <a:rPr lang="en-US" sz="2400" dirty="0">
                <a:solidFill>
                  <a:schemeClr val="tx2">
                    <a:lumMod val="60000"/>
                    <a:lumOff val="40000"/>
                  </a:schemeClr>
                </a:solidFill>
              </a:rPr>
              <a:t> is a marker interface</a:t>
            </a:r>
            <a:r>
              <a:rPr lang="en-US" sz="2400" dirty="0"/>
              <a:t> i.e. tagging interface (has no body). It is just used to "mark" java classes which support a certain capability</a:t>
            </a:r>
            <a:r>
              <a:rPr lang="en-US" sz="2400" dirty="0" smtClean="0"/>
              <a:t>.</a:t>
            </a:r>
            <a:endParaRPr lang="en-US" sz="2400" b="1" dirty="0"/>
          </a:p>
          <a:p>
            <a:r>
              <a:rPr lang="en-US" sz="2400" dirty="0" smtClean="0"/>
              <a:t>The </a:t>
            </a:r>
            <a:r>
              <a:rPr lang="en-US" sz="2400" dirty="0"/>
              <a:t>reverse operation of serialization is called </a:t>
            </a:r>
            <a:r>
              <a:rPr lang="en-US" sz="2400" i="1" dirty="0"/>
              <a:t>deserialization</a:t>
            </a:r>
            <a:r>
              <a:rPr lang="en-US" sz="2400" dirty="0"/>
              <a:t>.</a:t>
            </a:r>
          </a:p>
          <a:p>
            <a:r>
              <a:rPr lang="en-US" sz="2400" dirty="0"/>
              <a:t>The String class and all the wrapper classes </a:t>
            </a:r>
            <a:r>
              <a:rPr lang="en-US" sz="2400" dirty="0" smtClean="0"/>
              <a:t>implements </a:t>
            </a:r>
            <a:r>
              <a:rPr lang="en-US" sz="2400" i="1" dirty="0" err="1" smtClean="0"/>
              <a:t>java.io.Serializable</a:t>
            </a:r>
            <a:r>
              <a:rPr lang="en-US" sz="2400" dirty="0"/>
              <a:t> interface by default</a:t>
            </a:r>
            <a:r>
              <a:rPr lang="en-US" sz="2400" dirty="0" smtClean="0"/>
              <a:t>.</a:t>
            </a:r>
          </a:p>
          <a:p>
            <a:r>
              <a:rPr lang="en-US" sz="2400" u="sng" dirty="0" err="1" smtClean="0"/>
              <a:t>Serializable</a:t>
            </a:r>
            <a:r>
              <a:rPr lang="en-US" sz="2400" u="sng" dirty="0" smtClean="0"/>
              <a:t> class associates </a:t>
            </a:r>
            <a:r>
              <a:rPr lang="en-US" sz="2400" u="sng" dirty="0"/>
              <a:t>with </a:t>
            </a:r>
            <a:r>
              <a:rPr lang="en-US" sz="2400" u="sng" dirty="0" smtClean="0"/>
              <a:t>a </a:t>
            </a:r>
            <a:r>
              <a:rPr lang="en-US" sz="2400" u="sng" dirty="0"/>
              <a:t>version </a:t>
            </a:r>
            <a:r>
              <a:rPr lang="en-US" sz="2400" u="sng" dirty="0" smtClean="0"/>
              <a:t>number </a:t>
            </a:r>
            <a:r>
              <a:rPr lang="en-US" sz="2400" u="sng" dirty="0"/>
              <a:t>called </a:t>
            </a:r>
            <a:r>
              <a:rPr lang="en-US" sz="2400" b="1" u="sng" dirty="0" err="1" smtClean="0"/>
              <a:t>serialVersionUID</a:t>
            </a:r>
            <a:r>
              <a:rPr lang="en-US" sz="2400" b="1" u="sng" dirty="0" smtClean="0"/>
              <a:t>  </a:t>
            </a:r>
            <a:r>
              <a:rPr lang="en-US" sz="2400" u="sng" dirty="0" smtClean="0"/>
              <a:t>during runtime</a:t>
            </a:r>
            <a:r>
              <a:rPr lang="en-US" sz="2400" dirty="0" smtClean="0"/>
              <a:t>, which is used during </a:t>
            </a:r>
            <a:r>
              <a:rPr lang="en-US" sz="2400" dirty="0"/>
              <a:t>deserialization </a:t>
            </a:r>
            <a:endParaRPr lang="en-US" sz="2400" dirty="0" smtClean="0"/>
          </a:p>
          <a:p>
            <a:r>
              <a:rPr lang="en-US" sz="2400" dirty="0" smtClean="0"/>
              <a:t>It throw </a:t>
            </a:r>
            <a:r>
              <a:rPr lang="en-US" sz="2400" b="1" dirty="0" err="1" smtClean="0"/>
              <a:t>InvalidClassException</a:t>
            </a:r>
            <a:r>
              <a:rPr lang="en-US" sz="2400" dirty="0" smtClean="0"/>
              <a:t> while using wrong </a:t>
            </a:r>
            <a:r>
              <a:rPr lang="en-US" sz="2400" dirty="0" err="1" smtClean="0"/>
              <a:t>serialVersionUID</a:t>
            </a:r>
            <a:r>
              <a:rPr lang="en-US" sz="2400" dirty="0" smtClean="0"/>
              <a:t> during deserialization</a:t>
            </a:r>
            <a:endParaRPr lang="en-US" sz="2400" dirty="0"/>
          </a:p>
          <a:p>
            <a:r>
              <a:rPr lang="en-US" sz="2400" u="sng" dirty="0"/>
              <a:t>"</a:t>
            </a:r>
            <a:r>
              <a:rPr lang="en-US" sz="2400" u="sng" dirty="0" err="1"/>
              <a:t>serialVersionUID</a:t>
            </a:r>
            <a:r>
              <a:rPr lang="en-US" sz="2400" u="sng" dirty="0"/>
              <a:t>" that must be static, final, and of type </a:t>
            </a:r>
            <a:r>
              <a:rPr lang="en-US" sz="2400" u="sng" dirty="0" smtClean="0"/>
              <a:t>long</a:t>
            </a:r>
          </a:p>
        </p:txBody>
      </p:sp>
    </p:spTree>
    <p:extLst>
      <p:ext uri="{BB962C8B-B14F-4D97-AF65-F5344CB8AC3E}">
        <p14:creationId xmlns:p14="http://schemas.microsoft.com/office/powerpoint/2010/main" val="23977008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t>Serialization [2]</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It </a:t>
            </a:r>
            <a:r>
              <a:rPr lang="en-US" sz="2400" dirty="0"/>
              <a:t>must be implemented by the class whose object you want to persist</a:t>
            </a:r>
            <a:r>
              <a:rPr lang="en-US" sz="2400" dirty="0" smtClean="0"/>
              <a:t>.</a:t>
            </a:r>
          </a:p>
          <a:p>
            <a:r>
              <a:rPr lang="en-US" sz="2400" dirty="0"/>
              <a:t>It is mainly used in Hibernate, RMI, JPA, EJB, JMS technologies</a:t>
            </a:r>
            <a:r>
              <a:rPr lang="en-US" sz="2400" dirty="0" smtClean="0"/>
              <a:t>.</a:t>
            </a:r>
            <a:endParaRPr lang="en-US" sz="2400" dirty="0"/>
          </a:p>
          <a:p>
            <a:r>
              <a:rPr lang="en-US" sz="2400" b="1" dirty="0"/>
              <a:t>Advantage of Java Serialization</a:t>
            </a:r>
          </a:p>
          <a:p>
            <a:r>
              <a:rPr lang="en-US" sz="2400" dirty="0"/>
              <a:t>It is mainly used to travel object's state on the network (known as marshaling).</a:t>
            </a:r>
          </a:p>
          <a:p>
            <a:endParaRPr lang="en-US" sz="2400" dirty="0"/>
          </a:p>
        </p:txBody>
      </p:sp>
    </p:spTree>
    <p:extLst>
      <p:ext uri="{BB962C8B-B14F-4D97-AF65-F5344CB8AC3E}">
        <p14:creationId xmlns:p14="http://schemas.microsoft.com/office/powerpoint/2010/main" val="1325177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Transient</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Autofit/>
          </a:bodyPr>
          <a:lstStyle/>
          <a:p>
            <a:r>
              <a:rPr lang="en-US" sz="2400" b="1" dirty="0"/>
              <a:t>transient keyword</a:t>
            </a:r>
            <a:r>
              <a:rPr lang="en-US" sz="2400" dirty="0"/>
              <a:t> is used in serialization process to </a:t>
            </a:r>
            <a:r>
              <a:rPr lang="en-US" sz="2400" b="1" dirty="0"/>
              <a:t>prevent any variable from being </a:t>
            </a:r>
            <a:r>
              <a:rPr lang="en-US" sz="2400" b="1" dirty="0" smtClean="0"/>
              <a:t>serialized / persist</a:t>
            </a:r>
            <a:endParaRPr lang="en-US" sz="2400" dirty="0" smtClean="0"/>
          </a:p>
          <a:p>
            <a:r>
              <a:rPr lang="en-US" sz="2400" dirty="0" smtClean="0"/>
              <a:t>Transient </a:t>
            </a:r>
            <a:r>
              <a:rPr lang="en-US" sz="2400" dirty="0"/>
              <a:t>keyword can </a:t>
            </a:r>
            <a:r>
              <a:rPr lang="en-US" sz="2400" b="1" dirty="0"/>
              <a:t>only be applied to fields or member variable</a:t>
            </a:r>
            <a:r>
              <a:rPr lang="en-US" sz="2400" dirty="0"/>
              <a:t>. Applying it to method or local variable is compilation error.</a:t>
            </a:r>
            <a:br>
              <a:rPr lang="en-US" sz="2400" dirty="0"/>
            </a:br>
            <a:r>
              <a:rPr lang="en-US" sz="2400" dirty="0"/>
              <a:t>n declare an variable </a:t>
            </a:r>
            <a:r>
              <a:rPr lang="en-US" sz="2400" b="1" dirty="0"/>
              <a:t>static and transient at same time and java compiler doesn't </a:t>
            </a:r>
            <a:r>
              <a:rPr lang="en-US" sz="2400" b="1" dirty="0" smtClean="0"/>
              <a:t>complain</a:t>
            </a:r>
            <a:endParaRPr lang="en-US" sz="2400" dirty="0"/>
          </a:p>
          <a:p>
            <a:r>
              <a:rPr lang="en-US" sz="2400" b="1" dirty="0"/>
              <a:t>can apply transient and final keyword together to a variable</a:t>
            </a:r>
            <a:r>
              <a:rPr lang="en-US" sz="2400" dirty="0"/>
              <a:t/>
            </a:r>
            <a:br>
              <a:rPr lang="en-US" sz="2400" dirty="0"/>
            </a:br>
            <a:r>
              <a:rPr lang="en-US" sz="2400" dirty="0"/>
              <a:t>Transient variable in java is not persisted or saved when an object gets serialized.</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14820888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Volatile</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volatile keyword in Java, application programmer ensures that its value should always been </a:t>
            </a:r>
            <a:r>
              <a:rPr lang="en-US" sz="2400" b="1" dirty="0"/>
              <a:t>read from </a:t>
            </a:r>
            <a:r>
              <a:rPr lang="en-US" sz="2400" b="1" dirty="0">
                <a:hlinkClick r:id="rId2"/>
              </a:rPr>
              <a:t>main memory</a:t>
            </a:r>
            <a:r>
              <a:rPr lang="en-US" sz="2400" dirty="0">
                <a:hlinkClick r:id="rId2"/>
              </a:rPr>
              <a:t> </a:t>
            </a:r>
            <a:r>
              <a:rPr lang="en-US" sz="2400" dirty="0"/>
              <a:t>and thread </a:t>
            </a:r>
            <a:r>
              <a:rPr lang="en-US" sz="2400" u="sng" dirty="0"/>
              <a:t>should not used cached value </a:t>
            </a:r>
            <a:r>
              <a:rPr lang="en-US" sz="2400" dirty="0"/>
              <a:t>of that variable from there own stack.</a:t>
            </a:r>
            <a:endParaRPr lang="en-US" sz="2400" dirty="0" smtClean="0"/>
          </a:p>
          <a:p>
            <a:endParaRPr lang="en-US" sz="2400" dirty="0"/>
          </a:p>
          <a:p>
            <a:r>
              <a:rPr lang="en-US" sz="2400" dirty="0" smtClean="0"/>
              <a:t>1</a:t>
            </a:r>
            <a:r>
              <a:rPr lang="en-US" sz="2400" dirty="0"/>
              <a:t>) Volatile keyword </a:t>
            </a:r>
            <a:r>
              <a:rPr lang="en-US" sz="2400" b="1" dirty="0"/>
              <a:t>can only be applied to variable</a:t>
            </a:r>
            <a:r>
              <a:rPr lang="en-US" sz="2400" dirty="0"/>
              <a:t>, it can not be applied to class or method. using volatile keyword along with class and method is compiler error.</a:t>
            </a:r>
            <a:br>
              <a:rPr lang="en-US" sz="2400" dirty="0"/>
            </a:br>
            <a:r>
              <a:rPr lang="en-US" sz="2400" dirty="0"/>
              <a:t/>
            </a:r>
            <a:br>
              <a:rPr lang="en-US" sz="2400" dirty="0"/>
            </a:br>
            <a:r>
              <a:rPr lang="en-US" sz="2400" dirty="0"/>
              <a:t>2) volatile is also </a:t>
            </a:r>
            <a:r>
              <a:rPr lang="en-US" sz="2400" dirty="0" err="1" smtClean="0"/>
              <a:t>refered</a:t>
            </a:r>
            <a:r>
              <a:rPr lang="en-US" sz="2400" dirty="0" smtClean="0"/>
              <a:t> </a:t>
            </a:r>
            <a:r>
              <a:rPr lang="en-US" sz="2400" dirty="0"/>
              <a:t>as modifier in Java.</a:t>
            </a:r>
          </a:p>
        </p:txBody>
      </p:sp>
    </p:spTree>
    <p:extLst>
      <p:ext uri="{BB962C8B-B14F-4D97-AF65-F5344CB8AC3E}">
        <p14:creationId xmlns:p14="http://schemas.microsoft.com/office/powerpoint/2010/main" val="14820888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Modifier</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The </a:t>
            </a:r>
            <a:r>
              <a:rPr lang="en-US" sz="2400" i="1" dirty="0"/>
              <a:t>static</a:t>
            </a:r>
            <a:r>
              <a:rPr lang="en-US" sz="2400" dirty="0"/>
              <a:t> modifier for creating class methods and variables</a:t>
            </a:r>
          </a:p>
          <a:p>
            <a:r>
              <a:rPr lang="en-US" sz="2400" dirty="0"/>
              <a:t>The </a:t>
            </a:r>
            <a:r>
              <a:rPr lang="en-US" sz="2400" i="1" dirty="0"/>
              <a:t>final</a:t>
            </a:r>
            <a:r>
              <a:rPr lang="en-US" sz="2400" dirty="0"/>
              <a:t> modifier for finalizing the implementations of classes, methods, and variables.</a:t>
            </a:r>
          </a:p>
          <a:p>
            <a:r>
              <a:rPr lang="en-US" sz="2400" dirty="0"/>
              <a:t>The </a:t>
            </a:r>
            <a:r>
              <a:rPr lang="en-US" sz="2400" i="1" dirty="0"/>
              <a:t>abstract</a:t>
            </a:r>
            <a:r>
              <a:rPr lang="en-US" sz="2400" dirty="0"/>
              <a:t> modifier for creating abstract classes and methods.</a:t>
            </a:r>
          </a:p>
          <a:p>
            <a:r>
              <a:rPr lang="en-US" sz="2400" dirty="0"/>
              <a:t>The </a:t>
            </a:r>
            <a:r>
              <a:rPr lang="en-US" sz="2400" i="1" dirty="0"/>
              <a:t>synchronized</a:t>
            </a:r>
            <a:r>
              <a:rPr lang="en-US" sz="2400" dirty="0"/>
              <a:t> and </a:t>
            </a:r>
            <a:r>
              <a:rPr lang="en-US" sz="2400" i="1" dirty="0"/>
              <a:t>volatile</a:t>
            </a:r>
            <a:r>
              <a:rPr lang="en-US" sz="2400" dirty="0"/>
              <a:t> modifiers, which are used for threads</a:t>
            </a:r>
            <a:r>
              <a:rPr lang="en-US" sz="2400" dirty="0" smtClean="0"/>
              <a:t>.</a:t>
            </a:r>
            <a:endParaRPr lang="en-US" sz="2400" dirty="0"/>
          </a:p>
        </p:txBody>
      </p:sp>
    </p:spTree>
    <p:extLst>
      <p:ext uri="{BB962C8B-B14F-4D97-AF65-F5344CB8AC3E}">
        <p14:creationId xmlns:p14="http://schemas.microsoft.com/office/powerpoint/2010/main" val="148208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solidFill>
            <a:schemeClr val="accent4">
              <a:lumMod val="20000"/>
              <a:lumOff val="80000"/>
            </a:schemeClr>
          </a:solidFill>
        </p:spPr>
        <p:txBody>
          <a:bodyPr>
            <a:normAutofit fontScale="90000"/>
          </a:bodyPr>
          <a:lstStyle/>
          <a:p>
            <a:r>
              <a:rPr lang="en-US" dirty="0" smtClean="0"/>
              <a:t>Features of OOP</a:t>
            </a:r>
            <a:endParaRPr lang="en-US" dirty="0"/>
          </a:p>
        </p:txBody>
      </p:sp>
      <p:sp>
        <p:nvSpPr>
          <p:cNvPr id="3" name="Content Placeholder 2"/>
          <p:cNvSpPr>
            <a:spLocks noGrp="1"/>
          </p:cNvSpPr>
          <p:nvPr>
            <p:ph idx="1"/>
          </p:nvPr>
        </p:nvSpPr>
        <p:spPr>
          <a:xfrm>
            <a:off x="0" y="533400"/>
            <a:ext cx="9144000" cy="6324600"/>
          </a:xfrm>
        </p:spPr>
        <p:txBody>
          <a:bodyPr>
            <a:normAutofit/>
          </a:bodyPr>
          <a:lstStyle/>
          <a:p>
            <a:r>
              <a:rPr lang="en-US" sz="2400" b="1" dirty="0"/>
              <a:t>ENCAPSULATION</a:t>
            </a:r>
            <a:r>
              <a:rPr lang="en-US" sz="2400" dirty="0"/>
              <a:t> is used for hide the code and data in a single </a:t>
            </a:r>
            <a:r>
              <a:rPr lang="en-US" sz="2400" dirty="0" smtClean="0"/>
              <a:t>unit (i.e. object) </a:t>
            </a:r>
            <a:r>
              <a:rPr lang="en-US" sz="2400" dirty="0"/>
              <a:t>to protect the data from the outside </a:t>
            </a:r>
            <a:r>
              <a:rPr lang="en-US" sz="2400" dirty="0" smtClean="0"/>
              <a:t>world(i.e. other class object). </a:t>
            </a:r>
            <a:r>
              <a:rPr lang="en-US" sz="2400" dirty="0"/>
              <a:t>Class is the best example of </a:t>
            </a:r>
            <a:r>
              <a:rPr lang="en-US" sz="2400" dirty="0" smtClean="0"/>
              <a:t>encapsulation.  Here object can communicate with other object.</a:t>
            </a:r>
          </a:p>
          <a:p>
            <a:pPr marL="0" indent="0">
              <a:buNone/>
            </a:pPr>
            <a:endParaRPr lang="en-US" sz="2800" dirty="0" smtClean="0"/>
          </a:p>
          <a:p>
            <a:pPr marL="0" indent="0">
              <a:buNone/>
            </a:pPr>
            <a:endParaRPr lang="en-US" sz="2800" dirty="0"/>
          </a:p>
          <a:p>
            <a:endParaRPr lang="en-US" sz="2400" dirty="0" smtClean="0"/>
          </a:p>
          <a:p>
            <a:r>
              <a:rPr lang="en-US" sz="2400" b="1" dirty="0" smtClean="0"/>
              <a:t>ABSTRACTION</a:t>
            </a:r>
            <a:r>
              <a:rPr lang="en-US" sz="2400" dirty="0" smtClean="0"/>
              <a:t> </a:t>
            </a:r>
            <a:r>
              <a:rPr lang="en-US" sz="2400" dirty="0"/>
              <a:t>is the "abstract form of anything". It ignore the implementation details.</a:t>
            </a:r>
          </a:p>
          <a:p>
            <a:r>
              <a:rPr lang="en-US" sz="2400" b="1" dirty="0" smtClean="0"/>
              <a:t>POLYMORPHISM</a:t>
            </a:r>
            <a:r>
              <a:rPr lang="en-US" sz="2400" dirty="0" smtClean="0"/>
              <a:t> – </a:t>
            </a:r>
            <a:r>
              <a:rPr lang="en-US" sz="2400" dirty="0"/>
              <a:t>Polymorphism is briefly described as "one interface, many implementations</a:t>
            </a:r>
            <a:r>
              <a:rPr lang="en-US" sz="2400" dirty="0" smtClean="0"/>
              <a:t>."</a:t>
            </a:r>
          </a:p>
          <a:p>
            <a:r>
              <a:rPr lang="en-US" sz="2000" dirty="0" smtClean="0"/>
              <a:t>It is an </a:t>
            </a:r>
            <a:r>
              <a:rPr lang="en-US" sz="2000" dirty="0"/>
              <a:t>ability to handle the ambiguity of duplicate names</a:t>
            </a:r>
          </a:p>
          <a:p>
            <a:r>
              <a:rPr lang="en-US" sz="2400" b="1" dirty="0" smtClean="0"/>
              <a:t>INHERITANCE </a:t>
            </a:r>
            <a:r>
              <a:rPr lang="en-US" sz="2400" dirty="0" smtClean="0"/>
              <a:t>- </a:t>
            </a:r>
            <a:r>
              <a:rPr lang="en-US" sz="2400" dirty="0" smtClean="0">
                <a:solidFill>
                  <a:srgbClr val="3333FF"/>
                </a:solidFill>
              </a:rPr>
              <a:t> </a:t>
            </a:r>
            <a:r>
              <a:rPr lang="en-US" sz="2400" dirty="0" smtClean="0"/>
              <a:t>A </a:t>
            </a:r>
            <a:r>
              <a:rPr lang="en-US" sz="2400" dirty="0"/>
              <a:t>property that allows a class to inherit the data and actions of another class</a:t>
            </a:r>
          </a:p>
          <a:p>
            <a:endParaRPr lang="en-US" sz="2800" dirty="0" smtClean="0"/>
          </a:p>
          <a:p>
            <a:pPr marL="0" indent="0">
              <a:buNone/>
            </a:pPr>
            <a:endParaRPr lang="en-US" sz="2800" dirty="0"/>
          </a:p>
        </p:txBody>
      </p:sp>
      <p:sp>
        <p:nvSpPr>
          <p:cNvPr id="4" name="Oval 3"/>
          <p:cNvSpPr/>
          <p:nvPr/>
        </p:nvSpPr>
        <p:spPr>
          <a:xfrm>
            <a:off x="2514600" y="2057400"/>
            <a:ext cx="1295400" cy="1143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933700" y="2438400"/>
            <a:ext cx="4572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953000" y="2057400"/>
            <a:ext cx="1295400" cy="1143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72100" y="2438400"/>
            <a:ext cx="4572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p:nvPr/>
        </p:nvCxnSpPr>
        <p:spPr>
          <a:xfrm>
            <a:off x="3182788" y="2057400"/>
            <a:ext cx="1790700" cy="25304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5"/>
          </p:cNvCxnSpPr>
          <p:nvPr/>
        </p:nvCxnSpPr>
        <p:spPr>
          <a:xfrm rot="5400000" flipH="1" flipV="1">
            <a:off x="4294140" y="1955052"/>
            <a:ext cx="404112" cy="1751807"/>
          </a:xfrm>
          <a:prstGeom prst="bentConnector4">
            <a:avLst>
              <a:gd name="adj1" fmla="val -56568"/>
              <a:gd name="adj2" fmla="val 55415"/>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96196" y="3048000"/>
            <a:ext cx="304404" cy="21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419600" y="3048000"/>
            <a:ext cx="304404" cy="2193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6403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Native method</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Native methods are usually used to interface with system calls or libraries written in other programming languages.</a:t>
            </a:r>
          </a:p>
          <a:p>
            <a:r>
              <a:rPr lang="en-US" sz="2400" dirty="0"/>
              <a:t>Native methods are the methods used to call C/C++ </a:t>
            </a:r>
            <a:r>
              <a:rPr lang="en-US" sz="2400" dirty="0" err="1"/>
              <a:t>pgm</a:t>
            </a:r>
            <a:r>
              <a:rPr lang="en-US" sz="2400" dirty="0"/>
              <a:t> method from java </a:t>
            </a:r>
            <a:r>
              <a:rPr lang="en-US" sz="2400" dirty="0" err="1"/>
              <a:t>pgm</a:t>
            </a:r>
            <a:r>
              <a:rPr lang="en-US" sz="2400" dirty="0"/>
              <a:t>. It define in java </a:t>
            </a:r>
            <a:r>
              <a:rPr lang="en-US" sz="2400" dirty="0" err="1"/>
              <a:t>pgm</a:t>
            </a:r>
            <a:r>
              <a:rPr lang="en-US" sz="2400" dirty="0"/>
              <a:t> with native keyword and without body part.</a:t>
            </a:r>
          </a:p>
          <a:p>
            <a:r>
              <a:rPr lang="en-US" sz="2400" dirty="0"/>
              <a:t>The mechanism used to integrate C code with a Java program is called the Java Native Interface (JNI)</a:t>
            </a:r>
          </a:p>
        </p:txBody>
      </p:sp>
      <p:graphicFrame>
        <p:nvGraphicFramePr>
          <p:cNvPr id="4" name="Object 3"/>
          <p:cNvGraphicFramePr>
            <a:graphicFrameLocks noChangeAspect="1"/>
          </p:cNvGraphicFramePr>
          <p:nvPr>
            <p:extLst>
              <p:ext uri="{D42A27DB-BD31-4B8C-83A1-F6EECF244321}">
                <p14:modId xmlns:p14="http://schemas.microsoft.com/office/powerpoint/2010/main" val="1954791913"/>
              </p:ext>
            </p:extLst>
          </p:nvPr>
        </p:nvGraphicFramePr>
        <p:xfrm>
          <a:off x="7036551" y="5738812"/>
          <a:ext cx="2103438" cy="1119188"/>
        </p:xfrm>
        <a:graphic>
          <a:graphicData uri="http://schemas.openxmlformats.org/presentationml/2006/ole">
            <mc:AlternateContent xmlns:mc="http://schemas.openxmlformats.org/markup-compatibility/2006">
              <mc:Choice xmlns:v="urn:schemas-microsoft-com:vml" Requires="v">
                <p:oleObj spid="_x0000_s2139" name="Packager Shell Object" showAsIcon="1" r:id="rId4" imgW="1435320" imgH="685800" progId="Package">
                  <p:embed/>
                </p:oleObj>
              </mc:Choice>
              <mc:Fallback>
                <p:oleObj name="Packager Shell Object" showAsIcon="1" r:id="rId4" imgW="1435320" imgH="685800" progId="Package">
                  <p:embed/>
                  <p:pic>
                    <p:nvPicPr>
                      <p:cNvPr id="0" name="Object 5"/>
                      <p:cNvPicPr>
                        <a:picLocks noChangeAspect="1" noChangeArrowheads="1"/>
                      </p:cNvPicPr>
                      <p:nvPr/>
                    </p:nvPicPr>
                    <p:blipFill>
                      <a:blip r:embed="rId5"/>
                      <a:srcRect/>
                      <a:stretch>
                        <a:fillRect/>
                      </a:stretch>
                    </p:blipFill>
                    <p:spPr bwMode="auto">
                      <a:xfrm>
                        <a:off x="7036551" y="5738812"/>
                        <a:ext cx="2103438" cy="11191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820888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strictfp</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err="1" smtClean="0"/>
              <a:t>Strictfp</a:t>
            </a:r>
            <a:r>
              <a:rPr lang="en-US" sz="2400" dirty="0" smtClean="0"/>
              <a:t> is known for </a:t>
            </a:r>
            <a:r>
              <a:rPr lang="en-US" sz="2400" b="1" dirty="0" smtClean="0"/>
              <a:t>strict floating point</a:t>
            </a:r>
            <a:r>
              <a:rPr lang="en-US" sz="2400" dirty="0" smtClean="0"/>
              <a:t> calculation</a:t>
            </a:r>
          </a:p>
          <a:p>
            <a:r>
              <a:rPr lang="en-US" sz="2400" dirty="0" smtClean="0"/>
              <a:t>By modifying class and method with </a:t>
            </a:r>
            <a:r>
              <a:rPr lang="en-US" sz="2400" dirty="0" err="1" smtClean="0"/>
              <a:t>strictfp</a:t>
            </a:r>
            <a:r>
              <a:rPr lang="en-US" sz="2400" dirty="0" smtClean="0"/>
              <a:t> as </a:t>
            </a:r>
          </a:p>
          <a:p>
            <a:pPr marL="1371600" lvl="5" indent="0">
              <a:buNone/>
            </a:pPr>
            <a:r>
              <a:rPr lang="en-US" sz="1800" dirty="0" err="1"/>
              <a:t>Strictfp</a:t>
            </a:r>
            <a:r>
              <a:rPr lang="en-US" sz="1800" dirty="0"/>
              <a:t> class </a:t>
            </a:r>
            <a:r>
              <a:rPr lang="en-US" sz="1800" dirty="0" err="1"/>
              <a:t>MyClass</a:t>
            </a:r>
            <a:r>
              <a:rPr lang="en-US" sz="1800" dirty="0"/>
              <a:t>{ </a:t>
            </a:r>
            <a:endParaRPr lang="en-US" sz="3200" dirty="0" smtClean="0"/>
          </a:p>
          <a:p>
            <a:r>
              <a:rPr lang="en-US" sz="2400" dirty="0" smtClean="0"/>
              <a:t>When a class is modified by </a:t>
            </a:r>
            <a:r>
              <a:rPr lang="en-US" sz="2400" dirty="0" err="1" smtClean="0"/>
              <a:t>strictfp</a:t>
            </a:r>
            <a:r>
              <a:rPr lang="en-US" sz="2400" dirty="0" smtClean="0"/>
              <a:t>, all the methods in the class are also modified by </a:t>
            </a:r>
            <a:r>
              <a:rPr lang="en-US" sz="2400" dirty="0" err="1" smtClean="0"/>
              <a:t>strictfp</a:t>
            </a:r>
            <a:r>
              <a:rPr lang="en-US" sz="2400" dirty="0" smtClean="0"/>
              <a:t> automatically</a:t>
            </a:r>
            <a:endParaRPr lang="en-US" sz="2400" dirty="0"/>
          </a:p>
          <a:p>
            <a:endParaRPr lang="en-US" sz="2400" dirty="0" smtClean="0"/>
          </a:p>
          <a:p>
            <a:pPr marL="457200"/>
            <a:endParaRPr lang="en-US" sz="2400" dirty="0"/>
          </a:p>
        </p:txBody>
      </p:sp>
    </p:spTree>
    <p:extLst>
      <p:ext uri="{BB962C8B-B14F-4D97-AF65-F5344CB8AC3E}">
        <p14:creationId xmlns:p14="http://schemas.microsoft.com/office/powerpoint/2010/main" val="34096951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Cloneable</a:t>
            </a:r>
            <a:r>
              <a:rPr lang="en-US" dirty="0" smtClean="0">
                <a:solidFill>
                  <a:schemeClr val="accent3">
                    <a:lumMod val="50000"/>
                  </a:schemeClr>
                </a:solidFill>
              </a:rPr>
              <a:t> interface</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A  clone of an object is an object with distinct identity and equal </a:t>
            </a:r>
            <a:r>
              <a:rPr lang="en-US" sz="2400" dirty="0" smtClean="0"/>
              <a:t>contents.</a:t>
            </a:r>
          </a:p>
          <a:p>
            <a:r>
              <a:rPr lang="en-US" sz="2400" dirty="0"/>
              <a:t> To define clone, a class must implement </a:t>
            </a:r>
            <a:r>
              <a:rPr lang="en-US" sz="2400" b="1" dirty="0" err="1" smtClean="0"/>
              <a:t>java.lang.Cloneable</a:t>
            </a:r>
            <a:r>
              <a:rPr lang="en-US" sz="2400" dirty="0" smtClean="0"/>
              <a:t> </a:t>
            </a:r>
            <a:r>
              <a:rPr lang="en-US" sz="2400" dirty="0"/>
              <a:t>interface and </a:t>
            </a:r>
            <a:r>
              <a:rPr lang="en-US" sz="2400" b="1" dirty="0"/>
              <a:t>must override Object’s clone method with a public </a:t>
            </a:r>
            <a:r>
              <a:rPr lang="en-US" sz="2400" b="1" dirty="0" smtClean="0"/>
              <a:t>modifier</a:t>
            </a:r>
          </a:p>
          <a:p>
            <a:r>
              <a:rPr lang="en-US" sz="2400" dirty="0" err="1"/>
              <a:t>cloneable</a:t>
            </a:r>
            <a:r>
              <a:rPr lang="en-US" sz="2400" dirty="0"/>
              <a:t> interface does not contain the clone method, </a:t>
            </a:r>
            <a:r>
              <a:rPr lang="en-US" sz="2400" u="sng" dirty="0"/>
              <a:t>and Object’s clone method is protected</a:t>
            </a:r>
            <a:r>
              <a:rPr lang="en-US" sz="2400" u="sng" dirty="0" smtClean="0"/>
              <a:t>.</a:t>
            </a:r>
          </a:p>
          <a:p>
            <a:r>
              <a:rPr lang="en-US" sz="2400" dirty="0" smtClean="0"/>
              <a:t>If you </a:t>
            </a:r>
            <a:r>
              <a:rPr lang="en-US" sz="2400" dirty="0"/>
              <a:t>override the clone method in a non final class, you should return an object obtained by invoking </a:t>
            </a:r>
            <a:r>
              <a:rPr lang="en-US" sz="2400" b="1" dirty="0" err="1"/>
              <a:t>super.clone</a:t>
            </a:r>
            <a:endParaRPr lang="en-US" sz="2400" b="1" u="sng" dirty="0" smtClean="0"/>
          </a:p>
          <a:p>
            <a:endParaRPr lang="en-US" sz="2400" dirty="0"/>
          </a:p>
        </p:txBody>
      </p:sp>
    </p:spTree>
    <p:extLst>
      <p:ext uri="{BB962C8B-B14F-4D97-AF65-F5344CB8AC3E}">
        <p14:creationId xmlns:p14="http://schemas.microsoft.com/office/powerpoint/2010/main" val="3409695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409695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4">
              <a:lumMod val="20000"/>
              <a:lumOff val="80000"/>
            </a:schemeClr>
          </a:solidFill>
        </p:spPr>
        <p:txBody>
          <a:bodyPr/>
          <a:lstStyle/>
          <a:p>
            <a:r>
              <a:rPr lang="en-US" dirty="0" smtClean="0"/>
              <a:t>Encapsulation</a:t>
            </a: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sz="2800" dirty="0" smtClean="0"/>
              <a:t>The process of binding code and data together in the form of a capsule.</a:t>
            </a:r>
          </a:p>
          <a:p>
            <a:r>
              <a:rPr lang="en-US" sz="2800" dirty="0" smtClean="0"/>
              <a:t>Benefits </a:t>
            </a:r>
            <a:r>
              <a:rPr lang="en-US" sz="2800" dirty="0"/>
              <a:t>of Encapsulation:</a:t>
            </a:r>
          </a:p>
          <a:p>
            <a:pPr lvl="1"/>
            <a:r>
              <a:rPr lang="en-US" sz="2400" dirty="0"/>
              <a:t>The fields of a class can be made read-only or write-only.</a:t>
            </a:r>
          </a:p>
          <a:p>
            <a:pPr lvl="1"/>
            <a:r>
              <a:rPr lang="en-US" sz="2400" dirty="0"/>
              <a:t>A class can have total control over what is stored in its fields.</a:t>
            </a:r>
          </a:p>
          <a:p>
            <a:pPr lvl="1"/>
            <a:r>
              <a:rPr lang="en-US" sz="2400" dirty="0"/>
              <a:t>The users of a class do not know how the class stores its data. A class can change the data type of a field and users of the class do not need to change any of their code.</a:t>
            </a:r>
          </a:p>
          <a:p>
            <a:endParaRPr lang="en-US" sz="2400" dirty="0" smtClean="0"/>
          </a:p>
          <a:p>
            <a:endParaRPr lang="en-US" sz="2400" dirty="0"/>
          </a:p>
        </p:txBody>
      </p:sp>
    </p:spTree>
    <p:extLst>
      <p:ext uri="{BB962C8B-B14F-4D97-AF65-F5344CB8AC3E}">
        <p14:creationId xmlns:p14="http://schemas.microsoft.com/office/powerpoint/2010/main" val="393234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4">
              <a:lumMod val="20000"/>
              <a:lumOff val="80000"/>
            </a:schemeClr>
          </a:solidFill>
        </p:spPr>
        <p:txBody>
          <a:bodyPr/>
          <a:lstStyle/>
          <a:p>
            <a:r>
              <a:rPr lang="en-US" dirty="0" smtClean="0"/>
              <a:t>Abstraction</a:t>
            </a: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sz="2800" dirty="0" smtClean="0"/>
              <a:t>It is the process of exposing the relevant detail and ignoring the irrelevant detail.</a:t>
            </a:r>
          </a:p>
          <a:p>
            <a:r>
              <a:rPr lang="en-US" sz="2800" dirty="0"/>
              <a:t>There are two ways to achieve abstraction in java</a:t>
            </a:r>
          </a:p>
          <a:p>
            <a:pPr lvl="1"/>
            <a:r>
              <a:rPr lang="en-US" sz="2400" dirty="0"/>
              <a:t>Abstract class (0 to 100%)</a:t>
            </a:r>
          </a:p>
          <a:p>
            <a:pPr lvl="1"/>
            <a:r>
              <a:rPr lang="en-US" sz="2400" dirty="0"/>
              <a:t>Interface (100</a:t>
            </a:r>
            <a:r>
              <a:rPr lang="en-US" sz="2400" dirty="0" smtClean="0"/>
              <a:t>%)</a:t>
            </a:r>
            <a:endParaRPr lang="en-US" sz="2400" dirty="0"/>
          </a:p>
          <a:p>
            <a:endParaRPr lang="en-US" sz="2800" dirty="0" smtClean="0"/>
          </a:p>
          <a:p>
            <a:endParaRPr lang="en-US" sz="2800" dirty="0"/>
          </a:p>
        </p:txBody>
      </p:sp>
    </p:spTree>
    <p:extLst>
      <p:ext uri="{BB962C8B-B14F-4D97-AF65-F5344CB8AC3E}">
        <p14:creationId xmlns:p14="http://schemas.microsoft.com/office/powerpoint/2010/main" val="1927658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7150</TotalTime>
  <Words>5852</Words>
  <Application>Microsoft Office PowerPoint</Application>
  <PresentationFormat>On-screen Show (4:3)</PresentationFormat>
  <Paragraphs>1048</Paragraphs>
  <Slides>73</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Office Theme</vt:lpstr>
      <vt:lpstr>Packager Shell Object</vt:lpstr>
      <vt:lpstr>Hkhr</vt:lpstr>
      <vt:lpstr> </vt:lpstr>
      <vt:lpstr> </vt:lpstr>
      <vt:lpstr>Overview of Object Oriented Concept</vt:lpstr>
      <vt:lpstr>Advantages of Object-Oriented Programming over procedural prgm:</vt:lpstr>
      <vt:lpstr>History of OOP</vt:lpstr>
      <vt:lpstr>Features of OOP</vt:lpstr>
      <vt:lpstr>Encapsulation</vt:lpstr>
      <vt:lpstr>Abstraction</vt:lpstr>
      <vt:lpstr>POLYMORPHISM</vt:lpstr>
      <vt:lpstr>Can you answer these questions?</vt:lpstr>
      <vt:lpstr>Java</vt:lpstr>
      <vt:lpstr>Features of Java</vt:lpstr>
      <vt:lpstr>Features of Java (cont.)</vt:lpstr>
      <vt:lpstr>PowerPoint Presentation</vt:lpstr>
      <vt:lpstr>Features of Java (cont.)</vt:lpstr>
      <vt:lpstr>Features of Java (cont.)</vt:lpstr>
      <vt:lpstr>Portability in Java</vt:lpstr>
      <vt:lpstr>Java Architecture</vt:lpstr>
      <vt:lpstr>Java Virtual Machine(JVM)</vt:lpstr>
      <vt:lpstr>Java Virtual Machine(JVM)</vt:lpstr>
      <vt:lpstr>JVM Heap</vt:lpstr>
      <vt:lpstr>Java tools</vt:lpstr>
      <vt:lpstr>Java Keywords</vt:lpstr>
      <vt:lpstr>Data Types in Java</vt:lpstr>
      <vt:lpstr>PowerPoint Presentation</vt:lpstr>
      <vt:lpstr>Primitive Data type (cont.)</vt:lpstr>
      <vt:lpstr>PowerPoint Presentation</vt:lpstr>
      <vt:lpstr>Reference Types in Java</vt:lpstr>
      <vt:lpstr>Comment entry in Java</vt:lpstr>
      <vt:lpstr>Variables in Java</vt:lpstr>
      <vt:lpstr>Declaration of Variables and Literals</vt:lpstr>
      <vt:lpstr>Typecasting of primitive data types</vt:lpstr>
      <vt:lpstr>Operators and Assignments</vt:lpstr>
      <vt:lpstr>1. Arithmetic Operator</vt:lpstr>
      <vt:lpstr>Arithmetic Operator (contd.)</vt:lpstr>
      <vt:lpstr>2. Bitwise Operators</vt:lpstr>
      <vt:lpstr>Bitwise Operators</vt:lpstr>
      <vt:lpstr>3. Relational Operators</vt:lpstr>
      <vt:lpstr>4. Boolean Logical Operators</vt:lpstr>
      <vt:lpstr>5. Ternary Operator</vt:lpstr>
      <vt:lpstr>Class</vt:lpstr>
      <vt:lpstr>Nested classes</vt:lpstr>
      <vt:lpstr>1a. Inner Class</vt:lpstr>
      <vt:lpstr>1b. Annonymous inner class</vt:lpstr>
      <vt:lpstr>1b. Annonymous inner class(2)</vt:lpstr>
      <vt:lpstr>1c. Local inner class</vt:lpstr>
      <vt:lpstr>2. static nested class</vt:lpstr>
      <vt:lpstr>Nested Interface</vt:lpstr>
      <vt:lpstr>Constructors</vt:lpstr>
      <vt:lpstr>Order of execution of constructors</vt:lpstr>
      <vt:lpstr>Constructor and Access Specifiers (1/3)</vt:lpstr>
      <vt:lpstr>Constructor and Access Specifiers (2/3)</vt:lpstr>
      <vt:lpstr>this</vt:lpstr>
      <vt:lpstr>this keyword can be used to invoke current class method (implicitly)</vt:lpstr>
      <vt:lpstr>finalize() method</vt:lpstr>
      <vt:lpstr>Instance initializer block</vt:lpstr>
      <vt:lpstr> </vt:lpstr>
      <vt:lpstr>Instance initializer block</vt:lpstr>
      <vt:lpstr>Object class</vt:lpstr>
      <vt:lpstr>Methods of Object class</vt:lpstr>
      <vt:lpstr>Methods of Object class</vt:lpstr>
      <vt:lpstr>PowerPoint Presentation</vt:lpstr>
      <vt:lpstr>instanceof</vt:lpstr>
      <vt:lpstr>Serialization</vt:lpstr>
      <vt:lpstr>Serialization [2]</vt:lpstr>
      <vt:lpstr>Transient</vt:lpstr>
      <vt:lpstr>Volatile</vt:lpstr>
      <vt:lpstr>Modifier</vt:lpstr>
      <vt:lpstr>Native method</vt:lpstr>
      <vt:lpstr>strictfp</vt:lpstr>
      <vt:lpstr>Cloneable interface</vt:lpstr>
      <vt:lpstr>asf</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Manish</cp:lastModifiedBy>
  <cp:revision>449</cp:revision>
  <dcterms:created xsi:type="dcterms:W3CDTF">2006-08-16T00:00:00Z</dcterms:created>
  <dcterms:modified xsi:type="dcterms:W3CDTF">2015-04-16T18:18:22Z</dcterms:modified>
</cp:coreProperties>
</file>