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352" r:id="rId3"/>
    <p:sldId id="341" r:id="rId4"/>
    <p:sldId id="342" r:id="rId5"/>
    <p:sldId id="343" r:id="rId6"/>
    <p:sldId id="344" r:id="rId7"/>
    <p:sldId id="345" r:id="rId8"/>
    <p:sldId id="346" r:id="rId9"/>
    <p:sldId id="347" r:id="rId10"/>
    <p:sldId id="348" r:id="rId11"/>
    <p:sldId id="349" r:id="rId12"/>
    <p:sldId id="356" r:id="rId13"/>
    <p:sldId id="363" r:id="rId14"/>
    <p:sldId id="261" r:id="rId15"/>
    <p:sldId id="262" r:id="rId16"/>
    <p:sldId id="257" r:id="rId17"/>
    <p:sldId id="389" r:id="rId18"/>
    <p:sldId id="355" r:id="rId19"/>
    <p:sldId id="354" r:id="rId20"/>
    <p:sldId id="357" r:id="rId21"/>
    <p:sldId id="353" r:id="rId22"/>
    <p:sldId id="358" r:id="rId23"/>
    <p:sldId id="264" r:id="rId24"/>
    <p:sldId id="260" r:id="rId25"/>
    <p:sldId id="266" r:id="rId26"/>
    <p:sldId id="362" r:id="rId27"/>
    <p:sldId id="364" r:id="rId28"/>
    <p:sldId id="267" r:id="rId29"/>
    <p:sldId id="365" r:id="rId30"/>
    <p:sldId id="268" r:id="rId31"/>
    <p:sldId id="269" r:id="rId32"/>
    <p:sldId id="276" r:id="rId33"/>
    <p:sldId id="270" r:id="rId34"/>
    <p:sldId id="271" r:id="rId35"/>
    <p:sldId id="272" r:id="rId36"/>
    <p:sldId id="273" r:id="rId37"/>
    <p:sldId id="274" r:id="rId38"/>
    <p:sldId id="275" r:id="rId39"/>
    <p:sldId id="277" r:id="rId40"/>
    <p:sldId id="278" r:id="rId41"/>
    <p:sldId id="279" r:id="rId42"/>
    <p:sldId id="280" r:id="rId43"/>
    <p:sldId id="281" r:id="rId44"/>
    <p:sldId id="282" r:id="rId45"/>
    <p:sldId id="283" r:id="rId46"/>
    <p:sldId id="284" r:id="rId47"/>
    <p:sldId id="285" r:id="rId48"/>
    <p:sldId id="286"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60" r:id="rId73"/>
    <p:sldId id="361"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290" r:id="rId96"/>
    <p:sldId id="291" r:id="rId97"/>
    <p:sldId id="292" r:id="rId98"/>
    <p:sldId id="293" r:id="rId99"/>
    <p:sldId id="294" r:id="rId100"/>
    <p:sldId id="295" r:id="rId101"/>
    <p:sldId id="350"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74" autoAdjust="0"/>
  </p:normalViewPr>
  <p:slideViewPr>
    <p:cSldViewPr>
      <p:cViewPr>
        <p:scale>
          <a:sx n="60" d="100"/>
          <a:sy n="60" d="100"/>
        </p:scale>
        <p:origin x="-165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F9857C-CBAD-4416-B196-A84EFF8D6FEB}" type="datetimeFigureOut">
              <a:rPr lang="en-US" smtClean="0"/>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CED2D8-451F-46BC-903E-79BFEC4C51BF}" type="slidenum">
              <a:rPr lang="en-US" smtClean="0"/>
              <a:t>‹#›</a:t>
            </a:fld>
            <a:endParaRPr lang="en-US"/>
          </a:p>
        </p:txBody>
      </p:sp>
    </p:spTree>
    <p:extLst>
      <p:ext uri="{BB962C8B-B14F-4D97-AF65-F5344CB8AC3E}">
        <p14:creationId xmlns:p14="http://schemas.microsoft.com/office/powerpoint/2010/main" val="399975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static variable can be used to refer the common property of all objects (that is not unique for each object)</a:t>
            </a:r>
            <a:endParaRPr lang="en-US" sz="1200" b="1"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static property is shared to all objects.</a:t>
            </a:r>
          </a:p>
          <a:p>
            <a:endParaRPr lang="en-US" dirty="0" smtClean="0">
              <a:latin typeface="Arial"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54471F3-F891-4FA8-B9CB-F8A8AC3EF126}" type="slidenum">
              <a:rPr lang="en-US" i="0" smtClean="0"/>
              <a:pPr eaLnBrk="1" hangingPunct="1"/>
              <a:t>3</a:t>
            </a:fld>
            <a:endParaRPr lang="en-US" i="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Child class inherits the public variables as well as methods of the super class. To access the members of the super class , it’s members must be visible.</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1708CED-B102-46C0-9212-E236499F908F}" type="slidenum">
              <a:rPr lang="en-US" i="0" smtClean="0"/>
              <a:pPr eaLnBrk="1" hangingPunct="1"/>
              <a:t>15</a:t>
            </a:fld>
            <a:endParaRPr lang="en-US" i="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reduce the complexity and simplify the language, multiple inheritance is not supported in java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Here child inherit all the property of grand parent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when a reference to a subclass object is assigned to a superclass reference variable, you will have access only to those parts of the object defined by the superclass</a:t>
            </a:r>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16</a:t>
            </a:fld>
            <a:endParaRPr lang="en-US"/>
          </a:p>
        </p:txBody>
      </p:sp>
    </p:spTree>
    <p:extLst>
      <p:ext uri="{BB962C8B-B14F-4D97-AF65-F5344CB8AC3E}">
        <p14:creationId xmlns:p14="http://schemas.microsoft.com/office/powerpoint/2010/main" val="45838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Why Java does not support multiple inheritance?</a:t>
            </a:r>
            <a:endParaRPr lang="en-US"/>
          </a:p>
        </p:txBody>
      </p:sp>
      <p:sp>
        <p:nvSpPr>
          <p:cNvPr id="4" name="Slide Number Placeholder 3"/>
          <p:cNvSpPr>
            <a:spLocks noGrp="1"/>
          </p:cNvSpPr>
          <p:nvPr>
            <p:ph type="sldNum" sz="quarter" idx="10"/>
          </p:nvPr>
        </p:nvSpPr>
        <p:spPr/>
        <p:txBody>
          <a:bodyPr/>
          <a:lstStyle/>
          <a:p>
            <a:fld id="{21CED2D8-451F-46BC-903E-79BFEC4C51BF}" type="slidenum">
              <a:rPr lang="en-US" smtClean="0"/>
              <a:t>17</a:t>
            </a:fld>
            <a:endParaRPr lang="en-US"/>
          </a:p>
        </p:txBody>
      </p:sp>
    </p:spTree>
    <p:extLst>
      <p:ext uri="{BB962C8B-B14F-4D97-AF65-F5344CB8AC3E}">
        <p14:creationId xmlns:p14="http://schemas.microsoft.com/office/powerpoint/2010/main" val="604297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A{</a:t>
            </a:r>
          </a:p>
          <a:p>
            <a:r>
              <a:rPr lang="en-US" baseline="0" dirty="0" smtClean="0"/>
              <a:t>   B </a:t>
            </a:r>
            <a:r>
              <a:rPr lang="en-US" baseline="0" dirty="0" err="1" smtClean="0"/>
              <a:t>b</a:t>
            </a:r>
            <a:r>
              <a:rPr lang="en-US" baseline="0" dirty="0" smtClean="0"/>
              <a:t>; </a:t>
            </a:r>
          </a:p>
          <a:p>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20</a:t>
            </a:fld>
            <a:endParaRPr lang="en-US"/>
          </a:p>
        </p:txBody>
      </p:sp>
    </p:spTree>
    <p:extLst>
      <p:ext uri="{BB962C8B-B14F-4D97-AF65-F5344CB8AC3E}">
        <p14:creationId xmlns:p14="http://schemas.microsoft.com/office/powerpoint/2010/main" val="131484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when life of object is independent of container object then you should use Aggregation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Class subject{</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Class Student{</a:t>
            </a:r>
          </a:p>
          <a:p>
            <a:r>
              <a:rPr lang="en-US" dirty="0" smtClean="0"/>
              <a:t>   Subject sub= new Subject();</a:t>
            </a:r>
          </a:p>
          <a:p>
            <a:r>
              <a:rPr lang="en-US" dirty="0" smtClean="0"/>
              <a:t>}</a:t>
            </a:r>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21</a:t>
            </a:fld>
            <a:endParaRPr lang="en-US"/>
          </a:p>
        </p:txBody>
      </p:sp>
    </p:spTree>
    <p:extLst>
      <p:ext uri="{BB962C8B-B14F-4D97-AF65-F5344CB8AC3E}">
        <p14:creationId xmlns:p14="http://schemas.microsoft.com/office/powerpoint/2010/main" val="51501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a:t>
            </a:r>
            <a:r>
              <a:rPr lang="en-US" baseline="0" dirty="0" smtClean="0"/>
              <a:t> A{</a:t>
            </a:r>
          </a:p>
          <a:p>
            <a:r>
              <a:rPr lang="en-US" baseline="0" dirty="0" smtClean="0"/>
              <a:t>   B </a:t>
            </a:r>
            <a:r>
              <a:rPr lang="en-US" baseline="0" dirty="0" err="1" smtClean="0"/>
              <a:t>b</a:t>
            </a:r>
            <a:r>
              <a:rPr lang="en-US" baseline="0" dirty="0" smtClean="0"/>
              <a:t>; </a:t>
            </a:r>
          </a:p>
          <a:p>
            <a:r>
              <a:rPr lang="en-US" baseline="0" dirty="0" smtClean="0"/>
              <a:t>}</a:t>
            </a:r>
          </a:p>
          <a:p>
            <a:r>
              <a:rPr lang="en-US" dirty="0" smtClean="0"/>
              <a:t>Class</a:t>
            </a:r>
            <a:r>
              <a:rPr lang="en-US" baseline="0" dirty="0" smtClean="0"/>
              <a:t> B{</a:t>
            </a:r>
          </a:p>
          <a:p>
            <a:r>
              <a:rPr lang="en-US" baseline="0" dirty="0" smtClean="0"/>
              <a:t>   A </a:t>
            </a:r>
            <a:r>
              <a:rPr lang="en-US" baseline="0" dirty="0" err="1" smtClean="0"/>
              <a:t>a</a:t>
            </a:r>
            <a:r>
              <a:rPr lang="en-US" baseline="0" dirty="0" smtClean="0"/>
              <a:t>; </a:t>
            </a:r>
          </a:p>
          <a:p>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22</a:t>
            </a:fld>
            <a:endParaRPr lang="en-US"/>
          </a:p>
        </p:txBody>
      </p:sp>
    </p:spTree>
    <p:extLst>
      <p:ext uri="{BB962C8B-B14F-4D97-AF65-F5344CB8AC3E}">
        <p14:creationId xmlns:p14="http://schemas.microsoft.com/office/powerpoint/2010/main" val="515015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smtClean="0">
                <a:solidFill>
                  <a:schemeClr val="tx1"/>
                </a:solidFill>
                <a:effectLst/>
                <a:latin typeface="+mn-lt"/>
                <a:ea typeface="+mn-ea"/>
                <a:cs typeface="+mn-cs"/>
              </a:rPr>
              <a:t>super() is added in each class constructor automatically by compiler.</a:t>
            </a:r>
          </a:p>
          <a:p>
            <a:endParaRPr lang="en-US"/>
          </a:p>
        </p:txBody>
      </p:sp>
      <p:sp>
        <p:nvSpPr>
          <p:cNvPr id="4" name="Slide Number Placeholder 3"/>
          <p:cNvSpPr>
            <a:spLocks noGrp="1"/>
          </p:cNvSpPr>
          <p:nvPr>
            <p:ph type="sldNum" sz="quarter" idx="10"/>
          </p:nvPr>
        </p:nvSpPr>
        <p:spPr/>
        <p:txBody>
          <a:bodyPr/>
          <a:lstStyle/>
          <a:p>
            <a:fld id="{21CED2D8-451F-46BC-903E-79BFEC4C51BF}" type="slidenum">
              <a:rPr lang="en-US" smtClean="0"/>
              <a:t>23</a:t>
            </a:fld>
            <a:endParaRPr lang="en-US"/>
          </a:p>
        </p:txBody>
      </p:sp>
    </p:spTree>
    <p:extLst>
      <p:ext uri="{BB962C8B-B14F-4D97-AF65-F5344CB8AC3E}">
        <p14:creationId xmlns:p14="http://schemas.microsoft.com/office/powerpoint/2010/main" val="879781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The words compile time and static , and similarly runtime and dynamic are interchangeably used in the context of Polymorphism and binding</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833E2ED-6CF9-42F1-BA22-1C01891DCFC3}" type="slidenum">
              <a:rPr lang="en-US" i="0" smtClean="0"/>
              <a:pPr eaLnBrk="1" hangingPunct="1"/>
              <a:t>25</a:t>
            </a:fld>
            <a:endParaRPr lang="en-US" i="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The words compile time and static , and similarly runtime and dynamic are interchangeably used in the context of Polymorphism and binding</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833E2ED-6CF9-42F1-BA22-1C01891DCFC3}" type="slidenum">
              <a:rPr lang="en-US" i="0" smtClean="0"/>
              <a:pPr eaLnBrk="1" hangingPunct="1"/>
              <a:t>26</a:t>
            </a:fld>
            <a:endParaRPr lang="en-US" i="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dirty="0" smtClean="0">
                <a:solidFill>
                  <a:schemeClr val="tx2">
                    <a:lumMod val="60000"/>
                    <a:lumOff val="40000"/>
                  </a:schemeClr>
                </a:solidFill>
              </a:rPr>
              <a:t>Return type, access </a:t>
            </a:r>
            <a:r>
              <a:rPr lang="en-US" sz="1200" u="sng" dirty="0" err="1" smtClean="0">
                <a:solidFill>
                  <a:schemeClr val="tx2">
                    <a:lumMod val="60000"/>
                    <a:lumOff val="40000"/>
                  </a:schemeClr>
                </a:solidFill>
              </a:rPr>
              <a:t>specifier</a:t>
            </a:r>
            <a:r>
              <a:rPr lang="en-US" sz="1200" u="sng" dirty="0" smtClean="0">
                <a:solidFill>
                  <a:schemeClr val="tx2">
                    <a:lumMod val="60000"/>
                    <a:lumOff val="40000"/>
                  </a:schemeClr>
                </a:solidFill>
              </a:rPr>
              <a:t>, modifier of method </a:t>
            </a:r>
            <a:r>
              <a:rPr lang="en-US" sz="1200" u="sng" dirty="0" err="1" smtClean="0">
                <a:solidFill>
                  <a:schemeClr val="tx2">
                    <a:lumMod val="60000"/>
                    <a:lumOff val="40000"/>
                  </a:schemeClr>
                </a:solidFill>
              </a:rPr>
              <a:t>doesnot</a:t>
            </a:r>
            <a:r>
              <a:rPr lang="en-US" sz="1200" u="sng" dirty="0" smtClean="0">
                <a:solidFill>
                  <a:schemeClr val="tx2">
                    <a:lumMod val="60000"/>
                    <a:lumOff val="40000"/>
                  </a:schemeClr>
                </a:solidFill>
              </a:rPr>
              <a:t> affect the method overloading </a:t>
            </a:r>
            <a:r>
              <a:rPr lang="en-US" sz="1200" u="sng" dirty="0" err="1" smtClean="0">
                <a:solidFill>
                  <a:schemeClr val="tx2">
                    <a:lumMod val="60000"/>
                    <a:lumOff val="40000"/>
                  </a:schemeClr>
                </a:solidFill>
              </a:rPr>
              <a:t>becz</a:t>
            </a:r>
            <a:r>
              <a:rPr lang="en-US" sz="1200" u="sng" baseline="0" dirty="0" smtClean="0">
                <a:solidFill>
                  <a:schemeClr val="tx2">
                    <a:lumMod val="60000"/>
                    <a:lumOff val="40000"/>
                  </a:schemeClr>
                </a:solidFill>
              </a:rPr>
              <a:t> it is compile time concept. It </a:t>
            </a:r>
            <a:endParaRPr lang="en-US" sz="1200" u="sng" dirty="0" smtClean="0">
              <a:solidFill>
                <a:schemeClr val="tx2">
                  <a:lumMod val="60000"/>
                  <a:lumOff val="40000"/>
                </a:schemeClr>
              </a:solidFill>
            </a:endParaRPr>
          </a:p>
          <a:p>
            <a:endParaRPr lang="en-US" dirty="0" smtClean="0"/>
          </a:p>
          <a:p>
            <a:r>
              <a:rPr lang="en-US" dirty="0" smtClean="0"/>
              <a:t>Method</a:t>
            </a:r>
            <a:r>
              <a:rPr lang="en-US" baseline="0" dirty="0" smtClean="0"/>
              <a:t> does not overload, </a:t>
            </a:r>
          </a:p>
          <a:p>
            <a:pPr marL="228600" indent="-228600">
              <a:buAutoNum type="arabicPeriod"/>
            </a:pPr>
            <a:r>
              <a:rPr lang="en-US" dirty="0" smtClean="0"/>
              <a:t>Just changing the return type of the method.</a:t>
            </a:r>
          </a:p>
          <a:p>
            <a:pPr marL="228600" indent="-228600">
              <a:buAutoNum type="arabicPeriod"/>
            </a:pPr>
            <a:r>
              <a:rPr lang="en-US" dirty="0" smtClean="0"/>
              <a:t>Changing just the name of the method parameters</a:t>
            </a:r>
          </a:p>
          <a:p>
            <a:pPr marL="228600" indent="-228600">
              <a:buAutoNum type="arabicPeriod"/>
            </a:pPr>
            <a:endParaRPr lang="en-US" dirty="0" smtClean="0"/>
          </a:p>
          <a:p>
            <a:pPr marL="0" indent="0">
              <a:buNone/>
            </a:pPr>
            <a:r>
              <a:rPr lang="en-US" dirty="0" smtClean="0"/>
              <a:t>Below</a:t>
            </a:r>
            <a:r>
              <a:rPr lang="en-US" baseline="0" dirty="0" smtClean="0"/>
              <a:t> method overloaded</a:t>
            </a:r>
          </a:p>
          <a:p>
            <a:pPr marL="0" indent="0">
              <a:buNone/>
            </a:pPr>
            <a:r>
              <a:rPr lang="en-US" baseline="0" dirty="0" err="1" smtClean="0"/>
              <a:t>Int</a:t>
            </a:r>
            <a:r>
              <a:rPr lang="en-US" baseline="0" dirty="0" smtClean="0"/>
              <a:t> Method(</a:t>
            </a:r>
            <a:r>
              <a:rPr lang="en-US" baseline="0" dirty="0" err="1" smtClean="0"/>
              <a:t>int</a:t>
            </a:r>
            <a:r>
              <a:rPr lang="en-US" baseline="0" dirty="0" smtClean="0"/>
              <a:t> a, </a:t>
            </a:r>
            <a:r>
              <a:rPr lang="en-US" baseline="0" dirty="0" err="1" smtClean="0"/>
              <a:t>int</a:t>
            </a:r>
            <a:r>
              <a:rPr lang="en-US" baseline="0" dirty="0" smtClean="0"/>
              <a:t> b)</a:t>
            </a:r>
          </a:p>
          <a:p>
            <a:pPr marL="0" indent="0">
              <a:buNone/>
            </a:pPr>
            <a:r>
              <a:rPr lang="en-US" baseline="0" dirty="0" smtClean="0"/>
              <a:t>Void Method(float a, </a:t>
            </a:r>
            <a:r>
              <a:rPr lang="en-US" baseline="0" dirty="0" err="1" smtClean="0"/>
              <a:t>int</a:t>
            </a:r>
            <a:r>
              <a:rPr lang="en-US" baseline="0" dirty="0" smtClean="0"/>
              <a:t> b)</a:t>
            </a:r>
          </a:p>
          <a:p>
            <a:pPr marL="0" indent="0">
              <a:buNone/>
            </a:pPr>
            <a:r>
              <a:rPr lang="en-US" baseline="0" dirty="0" err="1" smtClean="0"/>
              <a:t>Int</a:t>
            </a:r>
            <a:r>
              <a:rPr lang="en-US" baseline="0" dirty="0" smtClean="0"/>
              <a:t> Method(</a:t>
            </a:r>
            <a:r>
              <a:rPr lang="en-US" baseline="0" dirty="0" err="1" smtClean="0"/>
              <a:t>int</a:t>
            </a:r>
            <a:r>
              <a:rPr lang="en-US" baseline="0" dirty="0" smtClean="0"/>
              <a:t> b, float a)</a:t>
            </a:r>
          </a:p>
          <a:p>
            <a:pPr marL="0" indent="0">
              <a:buNone/>
            </a:pPr>
            <a:r>
              <a:rPr lang="en-US" baseline="0" dirty="0" smtClean="0"/>
              <a:t>Public </a:t>
            </a:r>
            <a:r>
              <a:rPr lang="en-US" baseline="0" dirty="0" err="1" smtClean="0"/>
              <a:t>int</a:t>
            </a:r>
            <a:r>
              <a:rPr lang="en-US" baseline="0" dirty="0" smtClean="0"/>
              <a:t> method(</a:t>
            </a:r>
            <a:r>
              <a:rPr lang="en-US" baseline="0" dirty="0" err="1" smtClean="0"/>
              <a:t>int</a:t>
            </a:r>
            <a:r>
              <a:rPr lang="en-US" baseline="0" dirty="0" smtClean="0"/>
              <a:t> a)</a:t>
            </a:r>
          </a:p>
          <a:p>
            <a:pPr marL="0" indent="0">
              <a:buNone/>
            </a:pPr>
            <a:r>
              <a:rPr lang="en-US" baseline="0" dirty="0" smtClean="0"/>
              <a:t>Private </a:t>
            </a:r>
            <a:r>
              <a:rPr lang="en-US" baseline="0" dirty="0" err="1" smtClean="0"/>
              <a:t>int</a:t>
            </a:r>
            <a:r>
              <a:rPr lang="en-US" baseline="0" dirty="0" smtClean="0"/>
              <a:t> method (</a:t>
            </a:r>
            <a:r>
              <a:rPr lang="en-US" baseline="0" dirty="0" err="1" smtClean="0"/>
              <a:t>int</a:t>
            </a:r>
            <a:r>
              <a:rPr lang="en-US" baseline="0" dirty="0" smtClean="0"/>
              <a:t> </a:t>
            </a:r>
            <a:r>
              <a:rPr lang="en-US" baseline="0" dirty="0" err="1" smtClean="0"/>
              <a:t>a,int</a:t>
            </a:r>
            <a:r>
              <a:rPr lang="en-US" baseline="0" dirty="0" smtClean="0"/>
              <a:t> b, </a:t>
            </a:r>
            <a:r>
              <a:rPr lang="en-US" baseline="0" dirty="0" err="1" smtClean="0"/>
              <a:t>int</a:t>
            </a:r>
            <a:r>
              <a:rPr lang="en-US" baseline="0" dirty="0" smtClean="0"/>
              <a:t> c)</a:t>
            </a:r>
          </a:p>
          <a:p>
            <a:pPr marL="0" indent="0">
              <a:buNone/>
            </a:pPr>
            <a:r>
              <a:rPr lang="en-US" baseline="0" dirty="0" smtClean="0"/>
              <a:t>Protected static method(double d, </a:t>
            </a:r>
            <a:r>
              <a:rPr lang="en-US" baseline="0" dirty="0" err="1" smtClean="0"/>
              <a:t>int</a:t>
            </a:r>
            <a:r>
              <a:rPr lang="en-US" baseline="0" dirty="0" smtClean="0"/>
              <a:t> c)</a:t>
            </a:r>
          </a:p>
          <a:p>
            <a:pPr marL="0" indent="0">
              <a:buNone/>
            </a:pPr>
            <a:endParaRPr lang="en-US" baseline="0" dirty="0" smtClean="0"/>
          </a:p>
          <a:p>
            <a:pPr marL="0" indent="0">
              <a:buNone/>
            </a:pPr>
            <a:endParaRPr lang="en-US" baseline="0"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21CED2D8-451F-46BC-903E-79BFEC4C51BF}" type="slidenum">
              <a:rPr lang="en-US" smtClean="0"/>
              <a:t>27</a:t>
            </a:fld>
            <a:endParaRPr lang="en-US"/>
          </a:p>
        </p:txBody>
      </p:sp>
    </p:spTree>
    <p:extLst>
      <p:ext uri="{BB962C8B-B14F-4D97-AF65-F5344CB8AC3E}">
        <p14:creationId xmlns:p14="http://schemas.microsoft.com/office/powerpoint/2010/main" val="272155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static variable gets memory only once in class area at the time of class loading.</a:t>
            </a:r>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4</a:t>
            </a:fld>
            <a:endParaRPr lang="en-US"/>
          </a:p>
        </p:txBody>
      </p:sp>
    </p:spTree>
    <p:extLst>
      <p:ext uri="{BB962C8B-B14F-4D97-AF65-F5344CB8AC3E}">
        <p14:creationId xmlns:p14="http://schemas.microsoft.com/office/powerpoint/2010/main" val="1368598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(most</a:t>
            </a:r>
            <a:r>
              <a:rPr lang="en-US" baseline="0" dirty="0" smtClean="0">
                <a:latin typeface="Arial" pitchFamily="34" charset="0"/>
              </a:rPr>
              <a:t> restrictive)</a:t>
            </a:r>
            <a:r>
              <a:rPr lang="en-US" dirty="0" smtClean="0">
                <a:latin typeface="Arial" pitchFamily="34" charset="0"/>
              </a:rPr>
              <a:t>Private -&gt;default-&gt; Protected -&gt;Public (least restrictive)</a:t>
            </a:r>
          </a:p>
          <a:p>
            <a:endParaRPr lang="en-US" dirty="0" smtClean="0">
              <a:latin typeface="Arial" pitchFamily="34" charset="0"/>
            </a:endParaRPr>
          </a:p>
          <a:p>
            <a:pPr marL="171450" indent="-171450">
              <a:buFont typeface="Arial" pitchFamily="34" charset="0"/>
              <a:buChar char="•"/>
            </a:pPr>
            <a:r>
              <a:rPr lang="en-US" dirty="0" smtClean="0">
                <a:latin typeface="Arial" pitchFamily="34" charset="0"/>
              </a:rPr>
              <a:t>Super</a:t>
            </a:r>
            <a:r>
              <a:rPr lang="en-US" baseline="0" dirty="0" smtClean="0">
                <a:latin typeface="Arial" pitchFamily="34" charset="0"/>
              </a:rPr>
              <a:t> class method is protected and subclass is private – not allowed </a:t>
            </a:r>
            <a:r>
              <a:rPr lang="en-US" baseline="0" dirty="0" err="1" smtClean="0">
                <a:latin typeface="Arial" pitchFamily="34" charset="0"/>
              </a:rPr>
              <a:t>i.e</a:t>
            </a:r>
            <a:r>
              <a:rPr lang="en-US" baseline="0" dirty="0" smtClean="0">
                <a:latin typeface="Arial" pitchFamily="34" charset="0"/>
              </a:rPr>
              <a:t> narrowing not allowed</a:t>
            </a:r>
          </a:p>
          <a:p>
            <a:pPr marL="171450" indent="-171450">
              <a:buFont typeface="Arial" pitchFamily="34" charset="0"/>
              <a:buChar char="•"/>
            </a:pPr>
            <a:r>
              <a:rPr lang="en-US" dirty="0" smtClean="0">
                <a:latin typeface="Arial" pitchFamily="34" charset="0"/>
              </a:rPr>
              <a:t>The </a:t>
            </a:r>
            <a:r>
              <a:rPr lang="en-US" dirty="0" err="1" smtClean="0">
                <a:latin typeface="Arial" pitchFamily="34" charset="0"/>
              </a:rPr>
              <a:t>overriden</a:t>
            </a:r>
            <a:r>
              <a:rPr lang="en-US" baseline="0" dirty="0" smtClean="0">
                <a:latin typeface="Arial" pitchFamily="34" charset="0"/>
              </a:rPr>
              <a:t> method can widen the </a:t>
            </a:r>
            <a:r>
              <a:rPr lang="en-US" baseline="0" dirty="0" err="1" smtClean="0">
                <a:latin typeface="Arial" pitchFamily="34" charset="0"/>
              </a:rPr>
              <a:t>accessiblity</a:t>
            </a:r>
            <a:r>
              <a:rPr lang="en-US" baseline="0" dirty="0" smtClean="0">
                <a:latin typeface="Arial" pitchFamily="34" charset="0"/>
              </a:rPr>
              <a:t> but not narrow it, </a:t>
            </a:r>
            <a:r>
              <a:rPr lang="en-US" baseline="0" dirty="0" err="1" smtClean="0">
                <a:latin typeface="Arial" pitchFamily="34" charset="0"/>
              </a:rPr>
              <a:t>i.e</a:t>
            </a:r>
            <a:r>
              <a:rPr lang="en-US" baseline="0" dirty="0" smtClean="0">
                <a:latin typeface="Arial" pitchFamily="34" charset="0"/>
              </a:rPr>
              <a:t> if it is private in base class then it can be public in subclass but vice versa is not possible.</a:t>
            </a:r>
          </a:p>
          <a:p>
            <a:pPr marL="171450" indent="-171450">
              <a:buFont typeface="Arial" pitchFamily="34" charset="0"/>
              <a:buChar char="•"/>
            </a:pPr>
            <a:endParaRPr lang="en-US" baseline="0" dirty="0" smtClean="0">
              <a:latin typeface="Arial" pitchFamily="34" charset="0"/>
            </a:endParaRPr>
          </a:p>
          <a:p>
            <a:pPr marL="171450" indent="-171450">
              <a:buFont typeface="Arial" pitchFamily="34" charset="0"/>
              <a:buChar char="•"/>
            </a:pPr>
            <a:endParaRPr lang="en-US" baseline="0" dirty="0" smtClean="0">
              <a:latin typeface="Arial" pitchFamily="34" charset="0"/>
            </a:endParaRPr>
          </a:p>
          <a:p>
            <a:pPr marL="171450" indent="-171450">
              <a:buFont typeface="Arial" pitchFamily="34" charset="0"/>
              <a:buChar char="•"/>
            </a:pPr>
            <a:endParaRPr lang="en-US" baseline="0" dirty="0" smtClean="0">
              <a:latin typeface="Arial" pitchFamily="34" charset="0"/>
            </a:endParaRPr>
          </a:p>
          <a:p>
            <a:pPr marL="171450" indent="-171450">
              <a:buFont typeface="Arial" pitchFamily="34" charset="0"/>
              <a:buChar char="•"/>
            </a:pPr>
            <a:endParaRPr lang="en-US" baseline="0" dirty="0" smtClean="0">
              <a:latin typeface="Arial" pitchFamily="34" charset="0"/>
            </a:endParaRPr>
          </a:p>
          <a:p>
            <a:pPr marL="171450" indent="-171450">
              <a:buFont typeface="Arial" pitchFamily="34" charset="0"/>
              <a:buChar char="•"/>
            </a:pPr>
            <a:endParaRPr 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80180B5-FED8-4943-BC51-114124D46512}" type="slidenum">
              <a:rPr lang="en-US" i="0" smtClean="0"/>
              <a:pPr eaLnBrk="1" hangingPunct="1"/>
              <a:t>28</a:t>
            </a:fld>
            <a:endParaRPr lang="en-US" i="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29</a:t>
            </a:fld>
            <a:endParaRPr lang="en-US"/>
          </a:p>
        </p:txBody>
      </p:sp>
    </p:spTree>
    <p:extLst>
      <p:ext uri="{BB962C8B-B14F-4D97-AF65-F5344CB8AC3E}">
        <p14:creationId xmlns:p14="http://schemas.microsoft.com/office/powerpoint/2010/main" val="2416065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Overriding method in java</a:t>
            </a:r>
            <a:r>
              <a:rPr lang="en-US" baseline="0" dirty="0" smtClean="0"/>
              <a:t> are similar to virtual </a:t>
            </a:r>
            <a:r>
              <a:rPr lang="en-US" baseline="0" dirty="0" err="1" smtClean="0"/>
              <a:t>functons</a:t>
            </a:r>
            <a:r>
              <a:rPr lang="en-US" baseline="0" dirty="0" smtClean="0"/>
              <a:t> in C++</a:t>
            </a:r>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30</a:t>
            </a:fld>
            <a:endParaRPr lang="en-US"/>
          </a:p>
        </p:txBody>
      </p:sp>
    </p:spTree>
    <p:extLst>
      <p:ext uri="{BB962C8B-B14F-4D97-AF65-F5344CB8AC3E}">
        <p14:creationId xmlns:p14="http://schemas.microsoft.com/office/powerpoint/2010/main" val="3872355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rPr>
              <a:t>(most</a:t>
            </a:r>
            <a:r>
              <a:rPr lang="en-US" baseline="0" smtClean="0">
                <a:latin typeface="Arial" pitchFamily="34" charset="0"/>
              </a:rPr>
              <a:t> restrictive)</a:t>
            </a:r>
            <a:r>
              <a:rPr lang="en-US" smtClean="0">
                <a:latin typeface="Arial" pitchFamily="34" charset="0"/>
              </a:rPr>
              <a:t>Private -&gt;default-&gt; Protected -&gt;Public (least restrictive)</a:t>
            </a:r>
            <a:endParaRPr lang="en-US" sz="1200" b="0" i="0" kern="120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Class and interfaces cannot be private.</a:t>
            </a:r>
          </a:p>
          <a:p>
            <a:r>
              <a:rPr lang="en-US" sz="1200" b="0" i="0" kern="1200" dirty="0" smtClean="0">
                <a:solidFill>
                  <a:schemeClr val="tx1"/>
                </a:solidFill>
                <a:effectLst/>
                <a:latin typeface="+mn-lt"/>
                <a:ea typeface="+mn-ea"/>
                <a:cs typeface="+mn-cs"/>
              </a:rPr>
              <a:t>protected access modifier cannot be applied to class and interfaces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Variables, methods and constructors which are declared protected in a superclass can be accessed only by the subclasses in other package or any class within the package of the protected members' class.</a:t>
            </a:r>
          </a:p>
        </p:txBody>
      </p:sp>
      <p:sp>
        <p:nvSpPr>
          <p:cNvPr id="4" name="Slide Number Placeholder 3"/>
          <p:cNvSpPr>
            <a:spLocks noGrp="1"/>
          </p:cNvSpPr>
          <p:nvPr>
            <p:ph type="sldNum" sz="quarter" idx="10"/>
          </p:nvPr>
        </p:nvSpPr>
        <p:spPr/>
        <p:txBody>
          <a:bodyPr/>
          <a:lstStyle/>
          <a:p>
            <a:fld id="{21CED2D8-451F-46BC-903E-79BFEC4C51BF}" type="slidenum">
              <a:rPr lang="en-US" smtClean="0"/>
              <a:t>32</a:t>
            </a:fld>
            <a:endParaRPr lang="en-US"/>
          </a:p>
        </p:txBody>
      </p:sp>
    </p:spTree>
    <p:extLst>
      <p:ext uri="{BB962C8B-B14F-4D97-AF65-F5344CB8AC3E}">
        <p14:creationId xmlns:p14="http://schemas.microsoft.com/office/powerpoint/2010/main" val="2054597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latin typeface="Arial" pitchFamily="34" charset="0"/>
              </a:rPr>
              <a:t>Ans</a:t>
            </a:r>
            <a:r>
              <a:rPr lang="en-US" dirty="0" smtClean="0">
                <a:latin typeface="Arial" pitchFamily="34" charset="0"/>
              </a:rPr>
              <a:t>: ICICI, Reason: At compile time reference decides which method will be called and at runtime , Object actually decides which method will be called In this demo , ref is of Super  class and object is of subclass </a:t>
            </a:r>
            <a:r>
              <a:rPr lang="en-US" dirty="0" err="1" smtClean="0">
                <a:latin typeface="Arial" pitchFamily="34" charset="0"/>
              </a:rPr>
              <a:t>Icici</a:t>
            </a:r>
            <a:r>
              <a:rPr lang="en-US" dirty="0" smtClean="0">
                <a:latin typeface="Arial" pitchFamily="34" charset="0"/>
              </a:rPr>
              <a:t> , so at runtime </a:t>
            </a:r>
            <a:r>
              <a:rPr lang="en-US" dirty="0" err="1" smtClean="0">
                <a:latin typeface="Arial" pitchFamily="34" charset="0"/>
              </a:rPr>
              <a:t>jvm</a:t>
            </a:r>
            <a:r>
              <a:rPr lang="en-US" dirty="0" smtClean="0">
                <a:latin typeface="Arial" pitchFamily="34" charset="0"/>
              </a:rPr>
              <a:t> considers the object and overriding method in class </a:t>
            </a:r>
            <a:r>
              <a:rPr lang="en-US" dirty="0" err="1" smtClean="0">
                <a:latin typeface="Arial" pitchFamily="34" charset="0"/>
              </a:rPr>
              <a:t>Icici</a:t>
            </a:r>
            <a:r>
              <a:rPr lang="en-US" dirty="0" smtClean="0">
                <a:latin typeface="Arial" pitchFamily="34" charset="0"/>
              </a:rPr>
              <a:t> is called.</a:t>
            </a:r>
          </a:p>
          <a:p>
            <a:endParaRPr lang="en-US" dirty="0" smtClean="0">
              <a:latin typeface="Arial"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0087810-002B-4430-B246-C86A087DFCC8}" type="slidenum">
              <a:rPr lang="en-US" i="0" smtClean="0"/>
              <a:pPr eaLnBrk="1" hangingPunct="1"/>
              <a:t>33</a:t>
            </a:fld>
            <a:endParaRPr lang="en-US" i="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Compilation error : method in class Bank is private it will not be visible outside the class so no overriding. If both classes are in same package then method can have only these access specifiers for overriding</a:t>
            </a:r>
          </a:p>
          <a:p>
            <a:r>
              <a:rPr lang="en-US" smtClean="0">
                <a:latin typeface="Arial" pitchFamily="34" charset="0"/>
              </a:rPr>
              <a:t>: public , protected and default. For different packages : protected and public</a:t>
            </a:r>
          </a:p>
          <a:p>
            <a:endParaRPr lang="en-US"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C99D281D-6486-47D5-BB66-63ECD0510BEC}" type="slidenum">
              <a:rPr lang="en-US" i="0" smtClean="0"/>
              <a:pPr eaLnBrk="1" hangingPunct="1"/>
              <a:t>34</a:t>
            </a:fld>
            <a:endParaRPr lang="en-US" i="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:b) Compilation error: Cannot reduce visibility of overridden method</a:t>
            </a:r>
          </a:p>
          <a:p>
            <a:r>
              <a:rPr lang="en-US" smtClean="0">
                <a:latin typeface="Arial" pitchFamily="34" charset="0"/>
              </a:rPr>
              <a:t>Reason : In parent class access specifier of method1 is default and by assigning private to method1 in child class . You are narrowing the access specifier which is against the contract rules of overriding.</a:t>
            </a:r>
          </a:p>
          <a:p>
            <a:endParaRPr lang="en-US" smtClean="0">
              <a:latin typeface="Arial"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2B052FF-069B-4030-B3BA-20EA2B26CBF7}" type="slidenum">
              <a:rPr lang="en-US" i="0" smtClean="0"/>
              <a:pPr eaLnBrk="1" hangingPunct="1"/>
              <a:t>35</a:t>
            </a:fld>
            <a:endParaRPr lang="en-US" i="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latin typeface="Arial" pitchFamily="34" charset="0"/>
              </a:rPr>
              <a:t>Ans</a:t>
            </a:r>
            <a:r>
              <a:rPr lang="en-US" dirty="0" smtClean="0">
                <a:latin typeface="Arial" pitchFamily="34" charset="0"/>
              </a:rPr>
              <a:t>: b) Cartoon Movie</a:t>
            </a:r>
          </a:p>
          <a:p>
            <a:r>
              <a:rPr lang="en-US" dirty="0" smtClean="0">
                <a:latin typeface="Arial" pitchFamily="34" charset="0"/>
              </a:rPr>
              <a:t>Reason : In above demo same method is declared with private access </a:t>
            </a:r>
            <a:r>
              <a:rPr lang="en-US" dirty="0" err="1" smtClean="0">
                <a:latin typeface="Arial" pitchFamily="34" charset="0"/>
              </a:rPr>
              <a:t>specifier</a:t>
            </a:r>
            <a:r>
              <a:rPr lang="en-US" dirty="0" smtClean="0">
                <a:latin typeface="Arial" pitchFamily="34" charset="0"/>
              </a:rPr>
              <a:t> in both classes so no narrowing of access modifier . First and foremost no overriding is taking place due to private access </a:t>
            </a:r>
            <a:r>
              <a:rPr lang="en-US" dirty="0" err="1" smtClean="0">
                <a:latin typeface="Arial" pitchFamily="34" charset="0"/>
              </a:rPr>
              <a:t>specifier</a:t>
            </a:r>
            <a:r>
              <a:rPr lang="en-US" dirty="0" smtClean="0">
                <a:latin typeface="Arial" pitchFamily="34" charset="0"/>
              </a:rPr>
              <a:t> so method calling entirely depends on reference not Object. Compiler checks the reference and sees that method is accessible since it can find the method in the same class. Actually you are fooling  the compiler by showing the exposed super class’s </a:t>
            </a:r>
            <a:r>
              <a:rPr lang="en-US" dirty="0" err="1" smtClean="0">
                <a:latin typeface="Arial" pitchFamily="34" charset="0"/>
              </a:rPr>
              <a:t>displayName</a:t>
            </a:r>
            <a:r>
              <a:rPr lang="en-US" dirty="0" smtClean="0">
                <a:latin typeface="Arial" pitchFamily="34" charset="0"/>
              </a:rPr>
              <a:t>() method.</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D80723D-32F5-40A0-989E-CF4CE59BE69A}" type="slidenum">
              <a:rPr lang="en-US" i="0" smtClean="0"/>
              <a:pPr eaLnBrk="1" hangingPunct="1"/>
              <a:t>36</a:t>
            </a:fld>
            <a:endParaRPr lang="en-US" i="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smtClean="0">
                <a:latin typeface="Arial" pitchFamily="34" charset="0"/>
              </a:rPr>
              <a:t>Ans</a:t>
            </a:r>
            <a:r>
              <a:rPr lang="en-US" dirty="0" smtClean="0">
                <a:latin typeface="Arial" pitchFamily="34" charset="0"/>
              </a:rPr>
              <a:t>: a)  All logic is same . Key point here is , Compiler checks the reference first then it sees that </a:t>
            </a:r>
            <a:r>
              <a:rPr lang="en-US" dirty="0" err="1" smtClean="0">
                <a:latin typeface="Arial" pitchFamily="34" charset="0"/>
              </a:rPr>
              <a:t>displayName</a:t>
            </a:r>
            <a:r>
              <a:rPr lang="en-US" dirty="0" smtClean="0">
                <a:latin typeface="Arial" pitchFamily="34" charset="0"/>
              </a:rPr>
              <a:t> method is private in </a:t>
            </a:r>
            <a:r>
              <a:rPr lang="en-US" dirty="0" err="1" smtClean="0">
                <a:latin typeface="Arial" pitchFamily="34" charset="0"/>
              </a:rPr>
              <a:t>CartoonMovies</a:t>
            </a:r>
            <a:r>
              <a:rPr lang="en-US" dirty="0" smtClean="0">
                <a:latin typeface="Arial" pitchFamily="34" charset="0"/>
              </a:rPr>
              <a:t> class . It gives compilation error on code </a:t>
            </a:r>
            <a:r>
              <a:rPr lang="en-US" dirty="0" err="1" smtClean="0">
                <a:latin typeface="Arial" pitchFamily="34" charset="0"/>
              </a:rPr>
              <a:t>fragement</a:t>
            </a:r>
            <a:r>
              <a:rPr lang="en-US" dirty="0" smtClean="0">
                <a:latin typeface="Arial" pitchFamily="34" charset="0"/>
              </a:rPr>
              <a:t> </a:t>
            </a:r>
            <a:r>
              <a:rPr lang="en-US" dirty="0" err="1" smtClean="0">
                <a:latin typeface="Arial" pitchFamily="34" charset="0"/>
              </a:rPr>
              <a:t>movie.displayName</a:t>
            </a:r>
            <a:r>
              <a:rPr lang="en-US" dirty="0" smtClean="0">
                <a:latin typeface="Arial" pitchFamily="34" charset="0"/>
              </a:rPr>
              <a:t>(); saying BOSS! </a:t>
            </a:r>
            <a:r>
              <a:rPr lang="en-US" dirty="0" smtClean="0">
                <a:latin typeface="Arial" pitchFamily="34" charset="0"/>
                <a:sym typeface="Wingdings" pitchFamily="2" charset="2"/>
              </a:rPr>
              <a:t></a:t>
            </a:r>
            <a:r>
              <a:rPr lang="en-US" dirty="0" smtClean="0">
                <a:latin typeface="Arial" pitchFamily="34" charset="0"/>
              </a:rPr>
              <a:t> you have made method as private and then you are expecting me to access it in sub class , sorry that’s not possible.</a:t>
            </a:r>
          </a:p>
          <a:p>
            <a:endParaRPr lang="en-US" dirty="0" smtClean="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608AC6E-A422-4B07-A666-6265B6951B22}" type="slidenum">
              <a:rPr lang="en-US" i="0" smtClean="0"/>
              <a:pPr eaLnBrk="1" hangingPunct="1"/>
              <a:t>37</a:t>
            </a:fld>
            <a:endParaRPr lang="en-US" i="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itchFamily="34" charset="0"/>
              <a:buChar char="•"/>
            </a:pPr>
            <a:endParaRPr lang="en-US" dirty="0" smtClean="0">
              <a:latin typeface="Arial"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99DF2D7-81DB-45AF-B275-4B8ACE246F92}" type="slidenum">
              <a:rPr lang="en-US" i="0" smtClean="0"/>
              <a:pPr eaLnBrk="1" hangingPunct="1"/>
              <a:t>39</a:t>
            </a:fld>
            <a:endParaRPr lang="en-US" i="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All the static blocks gets executed in the sequence they appear in the class</a:t>
            </a:r>
          </a:p>
          <a:p>
            <a:endParaRPr lang="en-US" smtClean="0">
              <a:latin typeface="Arial"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34B9023-7FC7-44ED-A7EE-AA2DE4B532F3}" type="slidenum">
              <a:rPr lang="en-US" i="0" smtClean="0"/>
              <a:pPr eaLnBrk="1" hangingPunct="1"/>
              <a:t>6</a:t>
            </a:fld>
            <a:endParaRPr lang="en-US" i="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E93BA9F-1FF3-4253-BB57-377BA0688CFD}" type="slidenum">
              <a:rPr lang="en-US" i="0" smtClean="0"/>
              <a:pPr eaLnBrk="1" hangingPunct="1"/>
              <a:t>41</a:t>
            </a:fld>
            <a:endParaRPr lang="en-US" i="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Simple , an abstract class cannot be instantiated but its sub class can be. Sub class has to call parent class constructor to get instantiated. Recall that whenever you instantiate the sub class , default constructor of parent class is always called or you can call overloaded constructor explicitly using </a:t>
            </a:r>
            <a:r>
              <a:rPr lang="en-US" i="1" dirty="0" smtClean="0">
                <a:latin typeface="Arial" pitchFamily="34" charset="0"/>
              </a:rPr>
              <a:t>super. </a:t>
            </a:r>
            <a:r>
              <a:rPr lang="en-US" dirty="0" smtClean="0">
                <a:latin typeface="Arial" pitchFamily="34" charset="0"/>
              </a:rPr>
              <a:t>In short , to support Inheritance</a:t>
            </a:r>
            <a:endParaRPr lang="en-US" i="1" dirty="0" smtClean="0">
              <a:latin typeface="Arial"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E4A6EA9-0D97-4BE9-AFAF-5228B9C1D23C}" type="slidenum">
              <a:rPr lang="en-US" i="0" smtClean="0"/>
              <a:pPr eaLnBrk="1" hangingPunct="1"/>
              <a:t>42</a:t>
            </a:fld>
            <a:endParaRPr lang="en-US" i="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If instead of making the Automobile class we would have made Bike and Car class directly then both the functions (</a:t>
            </a:r>
            <a:r>
              <a:rPr lang="en-US" dirty="0" err="1" smtClean="0">
                <a:latin typeface="Arial" pitchFamily="34" charset="0"/>
              </a:rPr>
              <a:t>createAutomobile</a:t>
            </a:r>
            <a:r>
              <a:rPr lang="en-US" dirty="0" smtClean="0">
                <a:latin typeface="Arial" pitchFamily="34" charset="0"/>
              </a:rPr>
              <a:t>() ) would have been different in Bike and Car classes. But now we have same function returning two kind of objects. Moreover design seems more clear and understandable.</a:t>
            </a: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A66E5C5F-8CAF-497D-A68D-0B51767C7FCD}" type="slidenum">
              <a:rPr lang="en-US" i="0" smtClean="0"/>
              <a:pPr eaLnBrk="1" hangingPunct="1"/>
              <a:t>44</a:t>
            </a:fld>
            <a:endParaRPr lang="en-US" i="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C3E2197-FF81-454E-A18C-13BAE6BEF367}" type="slidenum">
              <a:rPr lang="en-US" i="0" smtClean="0"/>
              <a:pPr eaLnBrk="1" hangingPunct="1"/>
              <a:t>45</a:t>
            </a:fld>
            <a:endParaRPr lang="en-US" i="0" smtClean="0"/>
          </a:p>
        </p:txBody>
      </p:sp>
      <p:sp>
        <p:nvSpPr>
          <p:cNvPr id="103427" name="Rectangle 2"/>
          <p:cNvSpPr>
            <a:spLocks noGrp="1" noRot="1" noChangeAspect="1" noChangeArrowheads="1" noTextEdit="1"/>
          </p:cNvSpPr>
          <p:nvPr>
            <p:ph type="sldImg"/>
          </p:nvPr>
        </p:nvSpPr>
        <p:spPr>
          <a:xfrm>
            <a:off x="1144588" y="685800"/>
            <a:ext cx="4572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a)  All logic is same . Key point here is Compiler checks the reference first then it sees that displayName method is private in CartoonMovies class . It gives compilation error on code fragement movie.displayName(); saying BOSS! </a:t>
            </a:r>
            <a:r>
              <a:rPr lang="en-US" smtClean="0">
                <a:latin typeface="Arial" pitchFamily="34" charset="0"/>
                <a:sym typeface="Wingdings" pitchFamily="2" charset="2"/>
              </a:rPr>
              <a:t></a:t>
            </a:r>
            <a:r>
              <a:rPr lang="en-US" smtClean="0">
                <a:latin typeface="Arial" pitchFamily="34" charset="0"/>
              </a:rPr>
              <a:t> you have made method as private and then you are expecting me to access it in sub class , sorry that’s not possible.</a:t>
            </a:r>
          </a:p>
          <a:p>
            <a:endParaRPr lang="en-US" smtClean="0">
              <a:latin typeface="Arial"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F6DD516-0AF3-4827-930A-CB2957909BDC}" type="slidenum">
              <a:rPr lang="en-US" i="0" smtClean="0"/>
              <a:pPr eaLnBrk="1" hangingPunct="1"/>
              <a:t>46</a:t>
            </a:fld>
            <a:endParaRPr lang="en-US" i="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B and D</a:t>
            </a:r>
          </a:p>
          <a:p>
            <a:r>
              <a:rPr lang="en-US" smtClean="0">
                <a:latin typeface="Arial" pitchFamily="34" charset="0"/>
              </a:rPr>
              <a:t>Reason : option b gives the implementation of abstract method in super class whereas option D says make the subclass abstract if you cannot /(do not want ) to make implement the method in subclass. </a:t>
            </a:r>
          </a:p>
          <a:p>
            <a:endParaRPr lang="en-US" smtClean="0">
              <a:latin typeface="Arial"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3FAA1156-53E4-4565-AC93-4DCA0F79171E}" type="slidenum">
              <a:rPr lang="en-US" i="0" smtClean="0"/>
              <a:pPr eaLnBrk="1" hangingPunct="1"/>
              <a:t>47</a:t>
            </a:fld>
            <a:endParaRPr lang="en-US" i="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A and B</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6954B15-B56A-413D-9285-152E2F2D7987}" type="slidenum">
              <a:rPr lang="en-US" i="0" smtClean="0"/>
              <a:pPr eaLnBrk="1" hangingPunct="1"/>
              <a:t>48</a:t>
            </a:fld>
            <a:endParaRPr lang="en-US" i="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49</a:t>
            </a:fld>
            <a:endParaRPr lang="en-US"/>
          </a:p>
        </p:txBody>
      </p:sp>
    </p:spTree>
    <p:extLst>
      <p:ext uri="{BB962C8B-B14F-4D97-AF65-F5344CB8AC3E}">
        <p14:creationId xmlns:p14="http://schemas.microsoft.com/office/powerpoint/2010/main" val="1089318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Creates a common parent:</a:t>
            </a:r>
            <a:r>
              <a:rPr lang="en-US" sz="1200" b="0" i="0" kern="1200" dirty="0" smtClean="0">
                <a:solidFill>
                  <a:schemeClr val="tx1"/>
                </a:solidFill>
                <a:effectLst/>
                <a:latin typeface="+mn-lt"/>
                <a:ea typeface="+mn-ea"/>
                <a:cs typeface="+mn-cs"/>
              </a:rPr>
              <a:t> As with the </a:t>
            </a:r>
            <a:r>
              <a:rPr lang="en-US" sz="1200" b="0" i="0" kern="1200" dirty="0" err="1" smtClean="0">
                <a:solidFill>
                  <a:schemeClr val="tx1"/>
                </a:solidFill>
                <a:effectLst/>
                <a:latin typeface="+mn-lt"/>
                <a:ea typeface="+mn-ea"/>
                <a:cs typeface="+mn-cs"/>
              </a:rPr>
              <a:t>EventListener</a:t>
            </a:r>
            <a:r>
              <a:rPr lang="en-US" sz="1200" b="0" i="0" kern="1200" dirty="0" smtClean="0">
                <a:solidFill>
                  <a:schemeClr val="tx1"/>
                </a:solidFill>
                <a:effectLst/>
                <a:latin typeface="+mn-lt"/>
                <a:ea typeface="+mn-ea"/>
                <a:cs typeface="+mn-cs"/>
              </a:rPr>
              <a:t> interface, which is extended by dozens of other interfaces in the Java API, you can use a tagging interface to create a common parent among a group of interfaces. For example, when an interface extends </a:t>
            </a:r>
            <a:r>
              <a:rPr lang="en-US" sz="1200" b="0" i="0" kern="1200" dirty="0" err="1" smtClean="0">
                <a:solidFill>
                  <a:schemeClr val="tx1"/>
                </a:solidFill>
                <a:effectLst/>
                <a:latin typeface="+mn-lt"/>
                <a:ea typeface="+mn-ea"/>
                <a:cs typeface="+mn-cs"/>
              </a:rPr>
              <a:t>EventListener</a:t>
            </a:r>
            <a:r>
              <a:rPr lang="en-US" sz="1200" b="0" i="0" kern="1200" dirty="0" smtClean="0">
                <a:solidFill>
                  <a:schemeClr val="tx1"/>
                </a:solidFill>
                <a:effectLst/>
                <a:latin typeface="+mn-lt"/>
                <a:ea typeface="+mn-ea"/>
                <a:cs typeface="+mn-cs"/>
              </a:rPr>
              <a:t>, the JVM knows that this particular interface is going to be used in an event delegation scenario.</a:t>
            </a:r>
          </a:p>
          <a:p>
            <a:r>
              <a:rPr lang="en-US" sz="1200" b="1" i="0" kern="1200" dirty="0" smtClean="0">
                <a:solidFill>
                  <a:schemeClr val="tx1"/>
                </a:solidFill>
                <a:effectLst/>
                <a:latin typeface="+mn-lt"/>
                <a:ea typeface="+mn-ea"/>
                <a:cs typeface="+mn-cs"/>
              </a:rPr>
              <a:t>Adds a data type to a class:</a:t>
            </a:r>
            <a:r>
              <a:rPr lang="en-US" sz="1200" b="0" i="0" kern="1200" dirty="0" smtClean="0">
                <a:solidFill>
                  <a:schemeClr val="tx1"/>
                </a:solidFill>
                <a:effectLst/>
                <a:latin typeface="+mn-lt"/>
                <a:ea typeface="+mn-ea"/>
                <a:cs typeface="+mn-cs"/>
              </a:rPr>
              <a:t> This situation is where the term tagging comes from. A class that implements a tagging interface does not need to define any methods (since the interface does not have any), but the class becomes an interface type through polymorphism.</a:t>
            </a:r>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62</a:t>
            </a:fld>
            <a:endParaRPr lang="en-US"/>
          </a:p>
        </p:txBody>
      </p:sp>
    </p:spTree>
    <p:extLst>
      <p:ext uri="{BB962C8B-B14F-4D97-AF65-F5344CB8AC3E}">
        <p14:creationId xmlns:p14="http://schemas.microsoft.com/office/powerpoint/2010/main" val="345171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spcBef>
                <a:spcPct val="50000"/>
              </a:spcBef>
              <a:buClr>
                <a:srgbClr val="0033CC"/>
              </a:buClr>
              <a:buSzPct val="155000"/>
              <a:buFont typeface="Symbol" pitchFamily="18" charset="2"/>
              <a:buNone/>
            </a:pPr>
            <a:fld id="{611E0E3E-A3A2-4B8E-899F-BF55A064B0A2}" type="slidenum">
              <a:rPr lang="en-US" b="1" i="0" smtClean="0">
                <a:solidFill>
                  <a:srgbClr val="000000"/>
                </a:solidFill>
              </a:rPr>
              <a:pPr>
                <a:spcBef>
                  <a:spcPct val="50000"/>
                </a:spcBef>
                <a:buClr>
                  <a:srgbClr val="0033CC"/>
                </a:buClr>
                <a:buSzPct val="155000"/>
                <a:buFont typeface="Symbol" pitchFamily="18" charset="2"/>
                <a:buNone/>
              </a:pPr>
              <a:t>67</a:t>
            </a:fld>
            <a:endParaRPr lang="en-US" b="1" i="0" smtClean="0">
              <a:solidFill>
                <a:srgbClr val="000000"/>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1200" b="0" i="0" kern="1200" dirty="0" smtClean="0">
                <a:solidFill>
                  <a:schemeClr val="tx1"/>
                </a:solidFill>
                <a:effectLst/>
                <a:latin typeface="+mn-lt"/>
                <a:ea typeface="+mn-ea"/>
                <a:cs typeface="+mn-cs"/>
              </a:rPr>
              <a:t>A static method belongs to the class rather than object of a class</a:t>
            </a:r>
          </a:p>
          <a:p>
            <a:r>
              <a:rPr lang="en-US" sz="1200" b="0" i="0" kern="1200" dirty="0" smtClean="0">
                <a:solidFill>
                  <a:schemeClr val="tx1"/>
                </a:solidFill>
                <a:effectLst/>
                <a:latin typeface="+mn-lt"/>
                <a:ea typeface="+mn-ea"/>
                <a:cs typeface="+mn-cs"/>
              </a:rPr>
              <a:t>The static method can not use non static data member or call non-static method directly.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static modifier is removed from the signature of the main method, it will throws an error at "</a:t>
            </a:r>
            <a:r>
              <a:rPr lang="en-US" sz="1200" b="0" i="0" kern="1200" dirty="0" err="1" smtClean="0">
                <a:solidFill>
                  <a:schemeClr val="tx1"/>
                </a:solidFill>
                <a:effectLst/>
                <a:latin typeface="+mn-lt"/>
                <a:ea typeface="+mn-ea"/>
                <a:cs typeface="+mn-cs"/>
              </a:rPr>
              <a:t>NoSuchMethodError</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runtime</a:t>
            </a:r>
          </a:p>
          <a:p>
            <a:pPr>
              <a:defRPr/>
            </a:pPr>
            <a:endParaRPr lang="en-US" dirty="0" smtClean="0"/>
          </a:p>
          <a:p>
            <a:pPr>
              <a:defRPr/>
            </a:pPr>
            <a:r>
              <a:rPr lang="en-US" dirty="0" smtClean="0"/>
              <a:t>There are four important scope levels in Java . Below is the list from small to largest</a:t>
            </a:r>
          </a:p>
          <a:p>
            <a:pPr marL="228600" indent="-228600">
              <a:buFontTx/>
              <a:buAutoNum type="arabicPeriod"/>
              <a:defRPr/>
            </a:pPr>
            <a:r>
              <a:rPr lang="en-US" dirty="0" smtClean="0"/>
              <a:t>Block level ( they are local to a block )</a:t>
            </a:r>
          </a:p>
          <a:p>
            <a:pPr marL="228600" indent="-228600">
              <a:buFontTx/>
              <a:buAutoNum type="arabicPeriod"/>
              <a:defRPr/>
            </a:pPr>
            <a:r>
              <a:rPr lang="en-US" dirty="0" smtClean="0"/>
              <a:t>Method level  ( they are local to a method )</a:t>
            </a:r>
          </a:p>
          <a:p>
            <a:pPr marL="228600" indent="-228600">
              <a:buFontTx/>
              <a:buAutoNum type="arabicPeriod"/>
              <a:defRPr/>
            </a:pPr>
            <a:r>
              <a:rPr lang="en-US" dirty="0" smtClean="0"/>
              <a:t>Object level  ( Instance variables )</a:t>
            </a:r>
          </a:p>
          <a:p>
            <a:pPr marL="228600" indent="-228600">
              <a:buFontTx/>
              <a:buAutoNum type="arabicPeriod"/>
              <a:defRPr/>
            </a:pPr>
            <a:r>
              <a:rPr lang="en-US" dirty="0" smtClean="0"/>
              <a:t>Class level   ( static variables )</a:t>
            </a:r>
          </a:p>
          <a:p>
            <a:pPr marL="228600" indent="-228600">
              <a:defRPr/>
            </a:pPr>
            <a:endParaRPr lang="en-US" dirty="0" smtClean="0"/>
          </a:p>
          <a:p>
            <a:pPr marL="228600" indent="-228600">
              <a:defRPr/>
            </a:pPr>
            <a:r>
              <a:rPr lang="en-US" dirty="0" smtClean="0"/>
              <a:t>Simple rule says that , variables defined in large scope can be accessed in smaller scope but reverse is not true.</a:t>
            </a:r>
          </a:p>
          <a:p>
            <a:pPr marL="228600" indent="-228600">
              <a:defRPr/>
            </a:pPr>
            <a:endParaRPr lang="en-US" dirty="0" smtClean="0"/>
          </a:p>
          <a:p>
            <a:pPr marL="228600" indent="-228600">
              <a:defRPr/>
            </a:pPr>
            <a:r>
              <a:rPr lang="en-US" dirty="0" smtClean="0"/>
              <a:t>A Static context(static blocks or methods) CANNOT access non-static members</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BB70586-298B-4353-AC47-3786C7094768}" type="slidenum">
              <a:rPr lang="en-US" i="0" smtClean="0"/>
              <a:pPr eaLnBrk="1" hangingPunct="1"/>
              <a:t>9</a:t>
            </a:fld>
            <a:endParaRPr lang="en-US" i="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ICICI, Reason: At compile time reference decides which method will be called and at runtime , Object actually decides which method will be called In this demo , ref is of Super  class and object is of subclass Icici , so at runtime jvm considers the object and overriding method in class Icici is called.</a:t>
            </a:r>
          </a:p>
          <a:p>
            <a:endParaRPr lang="en-US" smtClean="0">
              <a:latin typeface="Arial" pitchFamily="34"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7420B71-046C-4511-86E2-F4673D5F394B}" type="slidenum">
              <a:rPr lang="en-US" i="0" smtClean="0"/>
              <a:pPr eaLnBrk="1" hangingPunct="1"/>
              <a:t>68</a:t>
            </a:fld>
            <a:endParaRPr lang="en-US" i="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Ans:</a:t>
            </a:r>
            <a:r>
              <a:rPr lang="en-US" smtClean="0">
                <a:latin typeface="Arial" pitchFamily="34" charset="0"/>
              </a:rPr>
              <a:t> No , because the variables in interface are public static and final (in short constant)so you need to initialize them at the time of declaration in interface</a:t>
            </a:r>
          </a:p>
          <a:p>
            <a:endParaRPr lang="en-US" smtClean="0">
              <a:latin typeface="Arial"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9628414-95D4-4D8F-B74F-B073964C6DF4}" type="slidenum">
              <a:rPr lang="en-US" i="0" smtClean="0"/>
              <a:pPr eaLnBrk="1" hangingPunct="1"/>
              <a:t>69</a:t>
            </a:fld>
            <a:endParaRPr lang="en-US" i="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a and C .</a:t>
            </a:r>
          </a:p>
          <a:p>
            <a:r>
              <a:rPr lang="en-US" smtClean="0">
                <a:latin typeface="Arial" pitchFamily="34" charset="0"/>
              </a:rPr>
              <a:t> b and d will result in error . Very simple concept applies downcasting is not allowed. Super class reference can point to subclass object but reverse will result in compilation error. </a:t>
            </a:r>
          </a:p>
          <a:p>
            <a:r>
              <a:rPr lang="en-US" smtClean="0">
                <a:latin typeface="Arial" pitchFamily="34" charset="0"/>
              </a:rPr>
              <a:t>Option b – trying to instantiate an interface which is not possible.</a:t>
            </a: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C42D649-D1B1-4CBD-B6C6-7B6C0D36CD1D}" type="slidenum">
              <a:rPr lang="en-US" i="0" smtClean="0"/>
              <a:pPr eaLnBrk="1" hangingPunct="1"/>
              <a:t>70</a:t>
            </a:fld>
            <a:endParaRPr lang="en-US" i="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smtClean="0">
                <a:solidFill>
                  <a:schemeClr val="tx1"/>
                </a:solidFill>
                <a:effectLst/>
                <a:latin typeface="+mn-lt"/>
                <a:ea typeface="+mn-ea"/>
                <a:cs typeface="+mn-cs"/>
              </a:rPr>
              <a:t>A final variable that is not initialized at the time of declaration is known as blank final variable</a:t>
            </a:r>
          </a:p>
          <a:p>
            <a:pPr marL="171450" indent="-171450">
              <a:buFont typeface="Arial" pitchFamily="34" charset="0"/>
              <a:buChar char="•"/>
            </a:pPr>
            <a:r>
              <a:rPr lang="en-US" sz="1200" b="0" i="0" kern="1200" dirty="0" smtClean="0">
                <a:solidFill>
                  <a:schemeClr val="tx1"/>
                </a:solidFill>
                <a:effectLst/>
                <a:latin typeface="+mn-lt"/>
                <a:ea typeface="+mn-ea"/>
                <a:cs typeface="+mn-cs"/>
              </a:rPr>
              <a:t>If you want to create a variable that is initialized at the time of creating object and once initialized may not be changed, it is useful. For example PAN CARD number of an employee.</a:t>
            </a:r>
          </a:p>
          <a:p>
            <a:pPr marL="171450" indent="-171450">
              <a:buFont typeface="Arial" pitchFamily="34" charset="0"/>
              <a:buChar char="•"/>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initialize blank final variable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but in constructor</a:t>
            </a:r>
            <a:r>
              <a:rPr lang="en-US" sz="1200" b="0" i="0" kern="1200" baseline="0" dirty="0" smtClean="0">
                <a:solidFill>
                  <a:schemeClr val="tx1"/>
                </a:solidFill>
                <a:effectLst/>
                <a:latin typeface="+mn-lt"/>
                <a:ea typeface="+mn-ea"/>
                <a:cs typeface="+mn-cs"/>
              </a:rPr>
              <a:t> and instance initializer only</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21CED2D8-451F-46BC-903E-79BFEC4C51BF}" type="slidenum">
              <a:rPr lang="en-US" smtClean="0"/>
              <a:t>71</a:t>
            </a:fld>
            <a:endParaRPr lang="en-US"/>
          </a:p>
        </p:txBody>
      </p:sp>
    </p:spTree>
    <p:extLst>
      <p:ext uri="{BB962C8B-B14F-4D97-AF65-F5344CB8AC3E}">
        <p14:creationId xmlns:p14="http://schemas.microsoft.com/office/powerpoint/2010/main" val="4042702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1CED2D8-451F-46BC-903E-79BFEC4C51BF}" type="slidenum">
              <a:rPr lang="en-US" smtClean="0"/>
              <a:t>72</a:t>
            </a:fld>
            <a:endParaRPr lang="en-US"/>
          </a:p>
        </p:txBody>
      </p:sp>
    </p:spTree>
    <p:extLst>
      <p:ext uri="{BB962C8B-B14F-4D97-AF65-F5344CB8AC3E}">
        <p14:creationId xmlns:p14="http://schemas.microsoft.com/office/powerpoint/2010/main" val="40427029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1CED2D8-451F-46BC-903E-79BFEC4C51BF}" type="slidenum">
              <a:rPr lang="en-US" smtClean="0"/>
              <a:t>73</a:t>
            </a:fld>
            <a:endParaRPr lang="en-US"/>
          </a:p>
        </p:txBody>
      </p:sp>
    </p:spTree>
    <p:extLst>
      <p:ext uri="{BB962C8B-B14F-4D97-AF65-F5344CB8AC3E}">
        <p14:creationId xmlns:p14="http://schemas.microsoft.com/office/powerpoint/2010/main" val="4042702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compile</a:t>
            </a:r>
            <a:r>
              <a:rPr lang="en-US" sz="1200" b="0" i="0" kern="1200" baseline="0" dirty="0" smtClean="0">
                <a:solidFill>
                  <a:schemeClr val="tx1"/>
                </a:solidFill>
                <a:effectLst/>
                <a:latin typeface="+mn-lt"/>
                <a:ea typeface="+mn-ea"/>
                <a:cs typeface="+mn-cs"/>
              </a:rPr>
              <a:t> java file in </a:t>
            </a:r>
            <a:r>
              <a:rPr lang="en-US" sz="1200" b="0" i="0" kern="1200" baseline="0" smtClean="0">
                <a:solidFill>
                  <a:schemeClr val="tx1"/>
                </a:solidFill>
                <a:effectLst/>
                <a:latin typeface="+mn-lt"/>
                <a:ea typeface="+mn-ea"/>
                <a:cs typeface="+mn-cs"/>
              </a:rPr>
              <a:t>the specified directory</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-d . Simple.java  </a:t>
            </a:r>
          </a:p>
          <a:p>
            <a:r>
              <a:rPr lang="en-US" sz="1200" b="0" i="0" kern="1200" dirty="0" smtClean="0">
                <a:solidFill>
                  <a:schemeClr val="tx1"/>
                </a:solidFill>
                <a:effectLst/>
                <a:latin typeface="+mn-lt"/>
                <a:ea typeface="+mn-ea"/>
                <a:cs typeface="+mn-cs"/>
              </a:rPr>
              <a:t>-d switch specifies the destination where to put the generated class file. You can use any directory name like /home (in case of Linux), d:/abc (in case of windows) etc. If you want to keep the package within the same directory, you can use . (dot).</a:t>
            </a:r>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74</a:t>
            </a:fld>
            <a:endParaRPr lang="en-US"/>
          </a:p>
        </p:txBody>
      </p:sp>
    </p:spTree>
    <p:extLst>
      <p:ext uri="{BB962C8B-B14F-4D97-AF65-F5344CB8AC3E}">
        <p14:creationId xmlns:p14="http://schemas.microsoft.com/office/powerpoint/2010/main" val="2814216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Package names should start with a small letter</a:t>
            </a: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A4F30F3-6D12-46B5-BA79-D95356DCED1C}" type="slidenum">
              <a:rPr lang="en-US" i="0" smtClean="0"/>
              <a:pPr eaLnBrk="1" hangingPunct="1"/>
              <a:t>95</a:t>
            </a:fld>
            <a:endParaRPr lang="en-US" i="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BB91F86-BA27-4970-8C81-F402E597196F}" type="slidenum">
              <a:rPr lang="en-US" i="0" smtClean="0"/>
              <a:pPr eaLnBrk="1" hangingPunct="1"/>
              <a:t>96</a:t>
            </a:fld>
            <a:endParaRPr lang="en-US" i="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dirty="0" smtClean="0">
                <a:latin typeface="Arial" pitchFamily="34" charset="0"/>
              </a:rPr>
              <a:t>Let us first understand what is a fully qualified name of a class</a:t>
            </a:r>
          </a:p>
          <a:p>
            <a:pPr lvl="1" eaLnBrk="1" hangingPunct="1"/>
            <a:r>
              <a:rPr lang="en-US" dirty="0" smtClean="0">
                <a:latin typeface="Arial" pitchFamily="34" charset="0"/>
              </a:rPr>
              <a:t>Say there is a package </a:t>
            </a:r>
            <a:r>
              <a:rPr lang="en-US" dirty="0" err="1" smtClean="0">
                <a:latin typeface="Arial" pitchFamily="34" charset="0"/>
              </a:rPr>
              <a:t>ui</a:t>
            </a:r>
            <a:r>
              <a:rPr lang="en-US" dirty="0" smtClean="0">
                <a:latin typeface="Arial" pitchFamily="34" charset="0"/>
              </a:rPr>
              <a:t> and it contains a class to create UI for a dictionary </a:t>
            </a:r>
            <a:r>
              <a:rPr lang="en-US" dirty="0" err="1" smtClean="0">
                <a:latin typeface="Arial" pitchFamily="34" charset="0"/>
              </a:rPr>
              <a:t>appl</a:t>
            </a:r>
            <a:endParaRPr lang="en-US" dirty="0" smtClean="0">
              <a:latin typeface="Arial" pitchFamily="34" charset="0"/>
            </a:endParaRPr>
          </a:p>
          <a:p>
            <a:pPr lvl="1" eaLnBrk="1" hangingPunct="1"/>
            <a:r>
              <a:rPr lang="en-US" dirty="0" smtClean="0">
                <a:latin typeface="Arial" pitchFamily="34" charset="0"/>
              </a:rPr>
              <a:t>package </a:t>
            </a:r>
            <a:r>
              <a:rPr lang="en-US" dirty="0" err="1" smtClean="0">
                <a:latin typeface="Arial" pitchFamily="34" charset="0"/>
              </a:rPr>
              <a:t>ui</a:t>
            </a:r>
            <a:r>
              <a:rPr lang="en-US" dirty="0" smtClean="0">
                <a:latin typeface="Arial" pitchFamily="34" charset="0"/>
              </a:rPr>
              <a:t>;</a:t>
            </a:r>
          </a:p>
          <a:p>
            <a:pPr lvl="1" eaLnBrk="1" hangingPunct="1"/>
            <a:r>
              <a:rPr lang="en-US" dirty="0" smtClean="0">
                <a:latin typeface="Arial" pitchFamily="34" charset="0"/>
              </a:rPr>
              <a:t>class </a:t>
            </a:r>
            <a:r>
              <a:rPr lang="en-US" dirty="0" err="1" smtClean="0">
                <a:latin typeface="Arial" pitchFamily="34" charset="0"/>
              </a:rPr>
              <a:t>firstPage</a:t>
            </a:r>
            <a:r>
              <a:rPr lang="en-US" dirty="0" smtClean="0">
                <a:latin typeface="Arial" pitchFamily="34" charset="0"/>
              </a:rPr>
              <a:t>{ </a:t>
            </a:r>
          </a:p>
          <a:p>
            <a:pPr lvl="1" eaLnBrk="1" hangingPunct="1"/>
            <a:r>
              <a:rPr lang="en-US" dirty="0" smtClean="0">
                <a:latin typeface="Arial" pitchFamily="34" charset="0"/>
              </a:rPr>
              <a:t>………………</a:t>
            </a:r>
          </a:p>
          <a:p>
            <a:pPr lvl="1" eaLnBrk="1" hangingPunct="1"/>
            <a:r>
              <a:rPr lang="en-US" dirty="0" smtClean="0">
                <a:latin typeface="Arial" pitchFamily="34" charset="0"/>
              </a:rPr>
              <a:t>……….. Some code </a:t>
            </a:r>
          </a:p>
          <a:p>
            <a:pPr lvl="1" eaLnBrk="1" hangingPunct="1"/>
            <a:r>
              <a:rPr lang="en-US" dirty="0" smtClean="0">
                <a:latin typeface="Arial" pitchFamily="34" charset="0"/>
              </a:rPr>
              <a:t>}</a:t>
            </a:r>
          </a:p>
          <a:p>
            <a:pPr lvl="1" eaLnBrk="1" hangingPunct="1"/>
            <a:endParaRPr lang="en-US" dirty="0" smtClean="0">
              <a:latin typeface="Arial" pitchFamily="34" charset="0"/>
            </a:endParaRPr>
          </a:p>
          <a:p>
            <a:pPr lvl="1" eaLnBrk="1" hangingPunct="1"/>
            <a:r>
              <a:rPr lang="en-US" dirty="0" smtClean="0">
                <a:latin typeface="Arial" pitchFamily="34" charset="0"/>
              </a:rPr>
              <a:t>Now , let us say package </a:t>
            </a:r>
            <a:r>
              <a:rPr lang="en-US" dirty="0" err="1" smtClean="0">
                <a:latin typeface="Arial" pitchFamily="34" charset="0"/>
              </a:rPr>
              <a:t>fileIO</a:t>
            </a:r>
            <a:r>
              <a:rPr lang="en-US" dirty="0" smtClean="0">
                <a:latin typeface="Arial" pitchFamily="34" charset="0"/>
              </a:rPr>
              <a:t> , in that package we want to use class </a:t>
            </a:r>
            <a:r>
              <a:rPr lang="en-US" dirty="0" err="1" smtClean="0">
                <a:latin typeface="Arial" pitchFamily="34" charset="0"/>
              </a:rPr>
              <a:t>FirstPage</a:t>
            </a:r>
            <a:r>
              <a:rPr lang="en-US" dirty="0" smtClean="0">
                <a:latin typeface="Arial" pitchFamily="34" charset="0"/>
              </a:rPr>
              <a:t>. I have two options now, either I can use </a:t>
            </a:r>
          </a:p>
          <a:p>
            <a:pPr lvl="1" eaLnBrk="1" hangingPunct="1"/>
            <a:r>
              <a:rPr lang="en-US" dirty="0" smtClean="0">
                <a:latin typeface="Arial" pitchFamily="34" charset="0"/>
              </a:rPr>
              <a:t>Fully qualified name like </a:t>
            </a:r>
            <a:r>
              <a:rPr lang="en-US" dirty="0" err="1" smtClean="0">
                <a:latin typeface="Arial" pitchFamily="34" charset="0"/>
              </a:rPr>
              <a:t>ui.FirstPage</a:t>
            </a:r>
            <a:r>
              <a:rPr lang="en-US" dirty="0" smtClean="0">
                <a:latin typeface="Arial" pitchFamily="34" charset="0"/>
              </a:rPr>
              <a:t> or I can import the class first then I can use only  the class name because the import statement can be used by compiler to replace the exact fully qualified name.</a:t>
            </a:r>
          </a:p>
          <a:p>
            <a:pPr lvl="1" eaLnBrk="1" hangingPunct="1"/>
            <a:r>
              <a:rPr lang="en-US" dirty="0" smtClean="0">
                <a:latin typeface="Arial" pitchFamily="34" charset="0"/>
              </a:rPr>
              <a:t>So import first ,</a:t>
            </a:r>
          </a:p>
          <a:p>
            <a:pPr lvl="1" eaLnBrk="1" hangingPunct="1"/>
            <a:r>
              <a:rPr lang="en-US" dirty="0" smtClean="0">
                <a:latin typeface="Arial" pitchFamily="34" charset="0"/>
              </a:rPr>
              <a:t>package </a:t>
            </a:r>
            <a:r>
              <a:rPr lang="en-US" dirty="0" err="1" smtClean="0">
                <a:latin typeface="Arial" pitchFamily="34" charset="0"/>
              </a:rPr>
              <a:t>fileIO</a:t>
            </a:r>
            <a:r>
              <a:rPr lang="en-US" dirty="0" smtClean="0">
                <a:latin typeface="Arial" pitchFamily="34" charset="0"/>
              </a:rPr>
              <a:t>;</a:t>
            </a:r>
          </a:p>
          <a:p>
            <a:pPr lvl="1" eaLnBrk="1" hangingPunct="1"/>
            <a:r>
              <a:rPr lang="en-US" dirty="0" smtClean="0">
                <a:latin typeface="Arial" pitchFamily="34" charset="0"/>
              </a:rPr>
              <a:t>import </a:t>
            </a:r>
            <a:r>
              <a:rPr lang="en-US" dirty="0" err="1" smtClean="0">
                <a:latin typeface="Arial" pitchFamily="34" charset="0"/>
              </a:rPr>
              <a:t>ui.FirstPage</a:t>
            </a:r>
            <a:r>
              <a:rPr lang="en-US" dirty="0" smtClean="0">
                <a:latin typeface="Arial" pitchFamily="34" charset="0"/>
              </a:rPr>
              <a:t>;</a:t>
            </a:r>
          </a:p>
          <a:p>
            <a:pPr lvl="1" eaLnBrk="1" hangingPunct="1"/>
            <a:r>
              <a:rPr lang="en-US" dirty="0" smtClean="0">
                <a:latin typeface="Arial" pitchFamily="34" charset="0"/>
              </a:rPr>
              <a:t>class </a:t>
            </a:r>
            <a:r>
              <a:rPr lang="en-US" dirty="0" err="1" smtClean="0">
                <a:latin typeface="Arial" pitchFamily="34" charset="0"/>
              </a:rPr>
              <a:t>updateWords</a:t>
            </a:r>
            <a:r>
              <a:rPr lang="en-US" dirty="0" smtClean="0">
                <a:latin typeface="Arial" pitchFamily="34" charset="0"/>
              </a:rPr>
              <a:t>{</a:t>
            </a:r>
          </a:p>
          <a:p>
            <a:pPr lvl="1" eaLnBrk="1" hangingPunct="1"/>
            <a:r>
              <a:rPr lang="en-US" dirty="0" smtClean="0">
                <a:latin typeface="Arial" pitchFamily="34" charset="0"/>
              </a:rPr>
              <a:t>……………………………</a:t>
            </a:r>
          </a:p>
          <a:p>
            <a:pPr lvl="1" eaLnBrk="1" hangingPunct="1"/>
            <a:r>
              <a:rPr lang="en-US" dirty="0" err="1" smtClean="0">
                <a:latin typeface="Arial" pitchFamily="34" charset="0"/>
              </a:rPr>
              <a:t>FirstPage</a:t>
            </a:r>
            <a:r>
              <a:rPr lang="en-US" dirty="0" smtClean="0">
                <a:latin typeface="Arial" pitchFamily="34" charset="0"/>
              </a:rPr>
              <a:t> page = new </a:t>
            </a:r>
            <a:r>
              <a:rPr lang="en-US" dirty="0" err="1" smtClean="0">
                <a:latin typeface="Arial" pitchFamily="34" charset="0"/>
              </a:rPr>
              <a:t>FirstPage</a:t>
            </a:r>
            <a:r>
              <a:rPr lang="en-US" dirty="0" smtClean="0">
                <a:latin typeface="Arial" pitchFamily="34" charset="0"/>
              </a:rPr>
              <a:t>();</a:t>
            </a:r>
          </a:p>
          <a:p>
            <a:pPr lvl="1" eaLnBrk="1" hangingPunct="1"/>
            <a:r>
              <a:rPr lang="en-US" dirty="0" smtClean="0">
                <a:latin typeface="Arial" pitchFamily="34" charset="0"/>
              </a:rPr>
              <a:t>………………….</a:t>
            </a:r>
          </a:p>
          <a:p>
            <a:pPr lvl="1" eaLnBrk="1" hangingPunct="1"/>
            <a:r>
              <a:rPr lang="en-US" dirty="0" smtClean="0">
                <a:latin typeface="Arial" pitchFamily="34" charset="0"/>
              </a:rPr>
              <a:t>}</a:t>
            </a:r>
          </a:p>
          <a:p>
            <a:pPr lvl="1" eaLnBrk="1" hangingPunct="1"/>
            <a:endParaRPr lang="en-US" dirty="0" smtClean="0">
              <a:latin typeface="Arial" pitchFamily="34" charset="0"/>
            </a:endParaRPr>
          </a:p>
          <a:p>
            <a:pPr lvl="1" eaLnBrk="1" hangingPunct="1"/>
            <a:r>
              <a:rPr lang="en-US" dirty="0" smtClean="0">
                <a:latin typeface="Arial" pitchFamily="34" charset="0"/>
              </a:rPr>
              <a:t>No need to use fully qualified name.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Class TestFruits will not compile since access modifier of constructor of class Apple is default and whereas to be accessible outside the package it  should be public.</a:t>
            </a:r>
          </a:p>
          <a:p>
            <a:endParaRPr lang="en-US" smtClean="0">
              <a:latin typeface="Arial" pitchFamily="34"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334118E1-570F-4A06-A36E-710344648084}" type="slidenum">
              <a:rPr lang="en-US" i="0" smtClean="0"/>
              <a:pPr eaLnBrk="1" hangingPunct="1"/>
              <a:t>97</a:t>
            </a:fld>
            <a:endParaRPr lang="en-US" i="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Embedded demo must be seen first to understand the slide.  If non-static members are allowed to be accessed from static context then it </a:t>
            </a:r>
            <a:r>
              <a:rPr lang="en-US" dirty="0" err="1" smtClean="0">
                <a:latin typeface="Arial" pitchFamily="34" charset="0"/>
              </a:rPr>
              <a:t>cannnot</a:t>
            </a:r>
            <a:r>
              <a:rPr lang="en-US" dirty="0" smtClean="0">
                <a:latin typeface="Arial" pitchFamily="34" charset="0"/>
              </a:rPr>
              <a:t> be decided to which object does the member variable belong to. So if in some way we can provide the object to the member </a:t>
            </a:r>
            <a:r>
              <a:rPr lang="en-US" dirty="0" err="1" smtClean="0">
                <a:latin typeface="Arial" pitchFamily="34" charset="0"/>
              </a:rPr>
              <a:t>vairable</a:t>
            </a:r>
            <a:r>
              <a:rPr lang="en-US" dirty="0" smtClean="0">
                <a:latin typeface="Arial" pitchFamily="34" charset="0"/>
              </a:rPr>
              <a:t> , then member can be accessed from static methods. For example see the next slide.</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BFAB7B4-DE88-4F41-B1F7-F0880034F5CA}" type="slidenum">
              <a:rPr lang="en-US" i="0" smtClean="0"/>
              <a:pPr eaLnBrk="1" hangingPunct="1"/>
              <a:t>10</a:t>
            </a:fld>
            <a:endParaRPr lang="en-US" i="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Compilation error: you can access protected constructor but through inheritance.</a:t>
            </a:r>
          </a:p>
          <a:p>
            <a:endParaRPr lang="en-US" smtClean="0">
              <a:latin typeface="Arial" pitchFamily="34"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8761FF2-D2B9-4DFA-A80A-1AB47B720809}" type="slidenum">
              <a:rPr lang="en-US" i="0" smtClean="0"/>
              <a:pPr eaLnBrk="1" hangingPunct="1"/>
              <a:t>98</a:t>
            </a:fld>
            <a:endParaRPr lang="en-US" i="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362142A-B2E7-4BD3-B05F-FF8222C909C6}" type="slidenum">
              <a:rPr lang="en-US" i="0" smtClean="0"/>
              <a:pPr eaLnBrk="1" hangingPunct="1"/>
              <a:t>99</a:t>
            </a:fld>
            <a:endParaRPr lang="en-US" i="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Ans : b . this time constructor is accessed but through inheritance.</a:t>
            </a:r>
          </a:p>
          <a:p>
            <a:endParaRPr lang="en-US" smtClean="0">
              <a:latin typeface="Arial" pitchFamily="34"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CCFAF8D-21EC-4D5A-A78D-ADBEF4403C9E}" type="slidenum">
              <a:rPr lang="en-US" i="0" smtClean="0"/>
              <a:pPr eaLnBrk="1" hangingPunct="1"/>
              <a:t>100</a:t>
            </a:fld>
            <a:endParaRPr lang="en-US" i="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we can execute a program without main() method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but in previous version of JDK not in JDK 1.7.</a:t>
            </a:r>
          </a:p>
          <a:p>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  </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static</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System.out.println</a:t>
            </a:r>
            <a:r>
              <a:rPr lang="en-US" sz="1200" b="0" i="0" kern="1200" dirty="0" smtClean="0">
                <a:solidFill>
                  <a:schemeClr val="tx1"/>
                </a:solidFill>
                <a:effectLst/>
                <a:latin typeface="+mn-lt"/>
                <a:ea typeface="+mn-ea"/>
                <a:cs typeface="+mn-cs"/>
              </a:rPr>
              <a:t>("static block is invoked");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System.exit</a:t>
            </a:r>
            <a:r>
              <a:rPr lang="en-US" sz="1200" b="0" i="0" kern="1200" dirty="0" smtClean="0">
                <a:solidFill>
                  <a:schemeClr val="tx1"/>
                </a:solidFill>
                <a:effectLst/>
                <a:latin typeface="+mn-lt"/>
                <a:ea typeface="+mn-ea"/>
                <a:cs typeface="+mn-cs"/>
              </a:rPr>
              <a:t>(0);  </a:t>
            </a:r>
          </a:p>
          <a:p>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11</a:t>
            </a:fld>
            <a:endParaRPr lang="en-US"/>
          </a:p>
        </p:txBody>
      </p:sp>
    </p:spTree>
    <p:extLst>
      <p:ext uri="{BB962C8B-B14F-4D97-AF65-F5344CB8AC3E}">
        <p14:creationId xmlns:p14="http://schemas.microsoft.com/office/powerpoint/2010/main" val="194924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 of Has-a</a:t>
            </a:r>
            <a:r>
              <a:rPr lang="en-US" sz="1200" b="0" i="0" kern="1200" baseline="0" dirty="0" smtClean="0">
                <a:solidFill>
                  <a:schemeClr val="tx1"/>
                </a:solidFill>
                <a:effectLst/>
                <a:latin typeface="+mn-lt"/>
                <a:ea typeface="+mn-ea"/>
                <a:cs typeface="+mn-cs"/>
              </a:rPr>
              <a:t> relationship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Consider a Car </a:t>
            </a: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Car has an engine. Both the engine and the car are separate, </a:t>
            </a:r>
            <a:r>
              <a:rPr lang="en-US" sz="1200" b="1" i="0" kern="1200" dirty="0" smtClean="0">
                <a:solidFill>
                  <a:schemeClr val="tx1"/>
                </a:solidFill>
                <a:effectLst/>
                <a:latin typeface="+mn-lt"/>
                <a:ea typeface="+mn-ea"/>
                <a:cs typeface="+mn-cs"/>
              </a:rPr>
              <a:t>potentially standalone objects.</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However,the</a:t>
            </a:r>
            <a:r>
              <a:rPr lang="en-US" sz="1200" b="0" i="0" kern="1200" dirty="0" smtClean="0">
                <a:solidFill>
                  <a:schemeClr val="tx1"/>
                </a:solidFill>
                <a:effectLst/>
                <a:latin typeface="+mn-lt"/>
                <a:ea typeface="+mn-ea"/>
                <a:cs typeface="+mn-cs"/>
              </a:rPr>
              <a:t> car is a complex object that contains (has an) engine object.</a:t>
            </a:r>
          </a:p>
          <a:p>
            <a:endParaRPr lang="en-US" dirty="0" smtClean="0"/>
          </a:p>
          <a:p>
            <a:endParaRPr lang="en-US" dirty="0" smtClean="0"/>
          </a:p>
          <a:p>
            <a:endParaRPr lang="en-US" dirty="0" smtClean="0"/>
          </a:p>
          <a:p>
            <a:r>
              <a:rPr lang="en-US" dirty="0" smtClean="0"/>
              <a:t>http://guruzon.com/1/oop-concepts/inheritance-and-composition/difference-between-is-a-and-has-a-relationships-tutorial-example</a:t>
            </a:r>
          </a:p>
          <a:p>
            <a:endParaRPr lang="en-US" dirty="0"/>
          </a:p>
        </p:txBody>
      </p:sp>
      <p:sp>
        <p:nvSpPr>
          <p:cNvPr id="4" name="Slide Number Placeholder 3"/>
          <p:cNvSpPr>
            <a:spLocks noGrp="1"/>
          </p:cNvSpPr>
          <p:nvPr>
            <p:ph type="sldNum" sz="quarter" idx="10"/>
          </p:nvPr>
        </p:nvSpPr>
        <p:spPr/>
        <p:txBody>
          <a:bodyPr/>
          <a:lstStyle/>
          <a:p>
            <a:fld id="{21CED2D8-451F-46BC-903E-79BFEC4C51BF}" type="slidenum">
              <a:rPr lang="en-US" smtClean="0"/>
              <a:t>12</a:t>
            </a:fld>
            <a:endParaRPr lang="en-US"/>
          </a:p>
        </p:txBody>
      </p:sp>
    </p:spTree>
    <p:extLst>
      <p:ext uri="{BB962C8B-B14F-4D97-AF65-F5344CB8AC3E}">
        <p14:creationId xmlns:p14="http://schemas.microsoft.com/office/powerpoint/2010/main" val="1110377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100" smtClean="0"/>
              <a:t>Analogous to relations between entities in RDBMS design</a:t>
            </a:r>
          </a:p>
          <a:p>
            <a:endParaRPr lang="en-US"/>
          </a:p>
        </p:txBody>
      </p:sp>
      <p:sp>
        <p:nvSpPr>
          <p:cNvPr id="4" name="Slide Number Placeholder 3"/>
          <p:cNvSpPr>
            <a:spLocks noGrp="1"/>
          </p:cNvSpPr>
          <p:nvPr>
            <p:ph type="sldNum" sz="quarter" idx="10"/>
          </p:nvPr>
        </p:nvSpPr>
        <p:spPr/>
        <p:txBody>
          <a:bodyPr/>
          <a:lstStyle/>
          <a:p>
            <a:fld id="{21CED2D8-451F-46BC-903E-79BFEC4C51BF}" type="slidenum">
              <a:rPr lang="en-US" smtClean="0"/>
              <a:t>13</a:t>
            </a:fld>
            <a:endParaRPr lang="en-US"/>
          </a:p>
        </p:txBody>
      </p:sp>
    </p:spTree>
    <p:extLst>
      <p:ext uri="{BB962C8B-B14F-4D97-AF65-F5344CB8AC3E}">
        <p14:creationId xmlns:p14="http://schemas.microsoft.com/office/powerpoint/2010/main" val="120638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Object is the super class of all java classes, if it is not explicitly extending from any other class. Object class is in </a:t>
            </a:r>
            <a:r>
              <a:rPr lang="en-US" dirty="0" err="1" smtClean="0">
                <a:latin typeface="Arial" pitchFamily="34" charset="0"/>
              </a:rPr>
              <a:t>java.lang</a:t>
            </a:r>
            <a:r>
              <a:rPr lang="en-US" dirty="0" smtClean="0">
                <a:latin typeface="Arial" pitchFamily="34" charset="0"/>
              </a:rPr>
              <a:t> package</a:t>
            </a:r>
          </a:p>
          <a:p>
            <a:r>
              <a:rPr lang="en-US" sz="1200" b="0" i="0" kern="1200" dirty="0" smtClean="0">
                <a:solidFill>
                  <a:schemeClr val="tx1"/>
                </a:solidFill>
                <a:effectLst/>
                <a:latin typeface="+mn-lt"/>
                <a:ea typeface="+mn-ea"/>
                <a:cs typeface="+mn-cs"/>
              </a:rPr>
              <a:t>Inheritance is </a:t>
            </a:r>
            <a:r>
              <a:rPr lang="en-US" sz="1200" b="0" i="0" kern="1200" dirty="0" err="1" smtClean="0">
                <a:solidFill>
                  <a:schemeClr val="tx1"/>
                </a:solidFill>
                <a:effectLst/>
                <a:latin typeface="+mn-lt"/>
                <a:ea typeface="+mn-ea"/>
                <a:cs typeface="+mn-cs"/>
              </a:rPr>
              <a:t>uni</a:t>
            </a:r>
            <a:r>
              <a:rPr lang="en-US" sz="1200" b="0" i="0" kern="1200" dirty="0" smtClean="0">
                <a:solidFill>
                  <a:schemeClr val="tx1"/>
                </a:solidFill>
                <a:effectLst/>
                <a:latin typeface="+mn-lt"/>
                <a:ea typeface="+mn-ea"/>
                <a:cs typeface="+mn-cs"/>
              </a:rPr>
              <a:t>-directional.</a:t>
            </a:r>
            <a:endParaRPr lang="en-US" dirty="0" smtClean="0">
              <a:latin typeface="Arial" pitchFamily="34" charset="0"/>
            </a:endParaRPr>
          </a:p>
          <a:p>
            <a:r>
              <a:rPr lang="en-US" dirty="0" smtClean="0">
                <a:latin typeface="Arial" pitchFamily="34" charset="0"/>
              </a:rPr>
              <a:t>Other examples of inheritance can be Management  -  HR , Operations </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1A99B6E-3845-4E40-B6ED-30F6889C87DA}" type="slidenum">
              <a:rPr lang="en-US" i="0" smtClean="0"/>
              <a:pPr eaLnBrk="1" hangingPunct="1"/>
              <a:t>14</a:t>
            </a:fld>
            <a:endParaRPr lang="en-US" i="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javapapers.com/core-java/overloading-and-overrid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16.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32.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java67.blogspot.sg/2012/08/what-is-method-overriding-in-java-example-tutorial.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javarevisited.blogspot.sg/2012/03/what-is-static-and-dynamic-binding-in.htm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slide" Target="slide3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04" y="36787"/>
            <a:ext cx="9172903" cy="801414"/>
          </a:xfrm>
        </p:spPr>
        <p:txBody>
          <a:bodyPr/>
          <a:lstStyle/>
          <a:p>
            <a:pPr algn="l"/>
            <a:r>
              <a:rPr lang="en-US" dirty="0" smtClean="0">
                <a:solidFill>
                  <a:srgbClr val="FF0000"/>
                </a:solidFill>
              </a:rPr>
              <a:t>In this Session</a:t>
            </a:r>
            <a:endParaRPr lang="en-US" dirty="0">
              <a:solidFill>
                <a:srgbClr val="FF0000"/>
              </a:solidFill>
            </a:endParaRPr>
          </a:p>
        </p:txBody>
      </p:sp>
      <p:sp>
        <p:nvSpPr>
          <p:cNvPr id="3" name="Subtitle 2"/>
          <p:cNvSpPr>
            <a:spLocks noGrp="1"/>
          </p:cNvSpPr>
          <p:nvPr>
            <p:ph type="subTitle" idx="1"/>
          </p:nvPr>
        </p:nvSpPr>
        <p:spPr>
          <a:xfrm>
            <a:off x="0" y="990600"/>
            <a:ext cx="9144000" cy="5867400"/>
          </a:xfrm>
        </p:spPr>
        <p:txBody>
          <a:bodyPr>
            <a:normAutofit/>
          </a:bodyPr>
          <a:lstStyle/>
          <a:p>
            <a:pPr marL="514350" indent="-514350" algn="l">
              <a:buFont typeface="+mj-lt"/>
              <a:buAutoNum type="arabicPeriod"/>
            </a:pPr>
            <a:r>
              <a:rPr lang="en-US" sz="2800" dirty="0" smtClean="0">
                <a:solidFill>
                  <a:schemeClr val="tx1"/>
                </a:solidFill>
              </a:rPr>
              <a:t>Static</a:t>
            </a:r>
          </a:p>
          <a:p>
            <a:pPr marL="514350" indent="-514350" algn="l">
              <a:buFont typeface="+mj-lt"/>
              <a:buAutoNum type="arabicPeriod"/>
            </a:pPr>
            <a:r>
              <a:rPr lang="en-US" sz="2800" dirty="0" smtClean="0">
                <a:solidFill>
                  <a:schemeClr val="tx1"/>
                </a:solidFill>
              </a:rPr>
              <a:t>Type of Relationship in OOP</a:t>
            </a:r>
          </a:p>
          <a:p>
            <a:pPr marL="971550" lvl="1" indent="-514350" algn="l">
              <a:buFont typeface="+mj-lt"/>
              <a:buAutoNum type="arabicPeriod"/>
            </a:pPr>
            <a:r>
              <a:rPr lang="en-US" sz="2400" dirty="0" smtClean="0">
                <a:solidFill>
                  <a:schemeClr val="tx1"/>
                </a:solidFill>
              </a:rPr>
              <a:t>IS- A (Inheritance)</a:t>
            </a:r>
          </a:p>
          <a:p>
            <a:pPr marL="971550" lvl="1" indent="-514350" algn="l">
              <a:buFont typeface="+mj-lt"/>
              <a:buAutoNum type="arabicPeriod"/>
            </a:pPr>
            <a:r>
              <a:rPr lang="en-US" sz="2400" dirty="0" smtClean="0">
                <a:solidFill>
                  <a:schemeClr val="tx1"/>
                </a:solidFill>
              </a:rPr>
              <a:t>Has-A (Association, composition, aggregation)</a:t>
            </a:r>
          </a:p>
          <a:p>
            <a:pPr marL="514350" indent="-514350" algn="l">
              <a:buFont typeface="+mj-lt"/>
              <a:buAutoNum type="arabicPeriod"/>
            </a:pPr>
            <a:r>
              <a:rPr lang="en-US" sz="2800" dirty="0" smtClean="0">
                <a:solidFill>
                  <a:schemeClr val="tx1"/>
                </a:solidFill>
              </a:rPr>
              <a:t>Super </a:t>
            </a:r>
          </a:p>
          <a:p>
            <a:pPr marL="514350" indent="-514350" algn="l">
              <a:buFont typeface="+mj-lt"/>
              <a:buAutoNum type="arabicPeriod"/>
            </a:pPr>
            <a:r>
              <a:rPr lang="en-US" sz="2800" dirty="0" smtClean="0">
                <a:solidFill>
                  <a:schemeClr val="tx1"/>
                </a:solidFill>
              </a:rPr>
              <a:t>Type of binding </a:t>
            </a:r>
            <a:r>
              <a:rPr lang="en-US" sz="2800" smtClean="0">
                <a:solidFill>
                  <a:schemeClr val="tx1"/>
                </a:solidFill>
              </a:rPr>
              <a:t>/ polymorphism</a:t>
            </a:r>
            <a:endParaRPr lang="en-US" sz="2800" dirty="0" smtClean="0">
              <a:solidFill>
                <a:schemeClr val="tx1"/>
              </a:solidFill>
            </a:endParaRPr>
          </a:p>
          <a:p>
            <a:pPr marL="514350" indent="-514350" algn="l">
              <a:buFont typeface="+mj-lt"/>
              <a:buAutoNum type="arabicPeriod"/>
            </a:pPr>
            <a:r>
              <a:rPr lang="en-US" sz="2800" dirty="0" smtClean="0">
                <a:solidFill>
                  <a:schemeClr val="tx1"/>
                </a:solidFill>
              </a:rPr>
              <a:t>Abstract method/class</a:t>
            </a:r>
          </a:p>
          <a:p>
            <a:pPr marL="514350" indent="-514350" algn="l">
              <a:buFont typeface="+mj-lt"/>
              <a:buAutoNum type="arabicPeriod"/>
            </a:pPr>
            <a:r>
              <a:rPr lang="en-US" sz="2800" dirty="0" smtClean="0">
                <a:solidFill>
                  <a:schemeClr val="tx1"/>
                </a:solidFill>
              </a:rPr>
              <a:t>final modifier</a:t>
            </a:r>
          </a:p>
          <a:p>
            <a:pPr marL="514350" indent="-514350" algn="l">
              <a:buFont typeface="+mj-lt"/>
              <a:buAutoNum type="arabicPeriod"/>
            </a:pPr>
            <a:r>
              <a:rPr lang="en-US" sz="2800" dirty="0" smtClean="0">
                <a:solidFill>
                  <a:schemeClr val="tx1"/>
                </a:solidFill>
              </a:rPr>
              <a:t>Packages</a:t>
            </a:r>
          </a:p>
          <a:p>
            <a:pPr marL="514350" indent="-514350" algn="l">
              <a:buFont typeface="+mj-lt"/>
              <a:buAutoNum type="arabicPeriod"/>
            </a:pPr>
            <a:r>
              <a:rPr lang="en-US" sz="2800" dirty="0" smtClean="0">
                <a:solidFill>
                  <a:schemeClr val="tx1"/>
                </a:solidFill>
              </a:rPr>
              <a:t>Interfaces</a:t>
            </a:r>
          </a:p>
        </p:txBody>
      </p:sp>
    </p:spTree>
    <p:extLst>
      <p:ext uri="{BB962C8B-B14F-4D97-AF65-F5344CB8AC3E}">
        <p14:creationId xmlns:p14="http://schemas.microsoft.com/office/powerpoint/2010/main" val="727375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4">
              <a:lumMod val="20000"/>
              <a:lumOff val="80000"/>
            </a:schemeClr>
          </a:solidFill>
        </p:spPr>
        <p:txBody>
          <a:bodyPr>
            <a:normAutofit/>
          </a:bodyPr>
          <a:lstStyle/>
          <a:p>
            <a:pPr>
              <a:defRPr/>
            </a:pPr>
            <a:r>
              <a:rPr lang="en-US" sz="3200" dirty="0" smtClean="0"/>
              <a:t>Why can’t non-static members be accessed from static context ?</a:t>
            </a:r>
            <a:endParaRPr lang="en-US" sz="3200" dirty="0"/>
          </a:p>
        </p:txBody>
      </p:sp>
      <p:sp>
        <p:nvSpPr>
          <p:cNvPr id="4" name="Slide Number Placeholder 3"/>
          <p:cNvSpPr>
            <a:spLocks noGrp="1"/>
          </p:cNvSpPr>
          <p:nvPr>
            <p:ph type="sldNum" sz="quarter" idx="10"/>
          </p:nvPr>
        </p:nvSpPr>
        <p:spPr/>
        <p:txBody>
          <a:bodyPr/>
          <a:lstStyle/>
          <a:p>
            <a:pPr>
              <a:defRPr/>
            </a:pPr>
            <a:fld id="{D13F3834-8A32-4FDD-BFAF-EDD3199AEAE3}" type="slidenum">
              <a:rPr lang="en-US" smtClean="0"/>
              <a:pPr>
                <a:defRPr/>
              </a:pPr>
              <a:t>10</a:t>
            </a:fld>
            <a:endParaRPr lang="en-US"/>
          </a:p>
        </p:txBody>
      </p:sp>
      <p:sp>
        <p:nvSpPr>
          <p:cNvPr id="24580" name="TextBox 4"/>
          <p:cNvSpPr txBox="1">
            <a:spLocks noChangeArrowheads="1"/>
          </p:cNvSpPr>
          <p:nvPr/>
        </p:nvSpPr>
        <p:spPr bwMode="auto">
          <a:xfrm>
            <a:off x="150935" y="1114425"/>
            <a:ext cx="89930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buFont typeface="Wingdings" pitchFamily="2" charset="2"/>
              <a:buChar char="Ø"/>
            </a:pPr>
            <a:r>
              <a:rPr lang="en-US" b="1" i="0" dirty="0">
                <a:latin typeface="Courier New" pitchFamily="49" charset="0"/>
                <a:cs typeface="Courier New" pitchFamily="49" charset="0"/>
              </a:rPr>
              <a:t>Assume that non-static members can be accessed inside static methods</a:t>
            </a:r>
          </a:p>
        </p:txBody>
      </p:sp>
      <p:sp>
        <p:nvSpPr>
          <p:cNvPr id="8" name="Rectangle 7"/>
          <p:cNvSpPr/>
          <p:nvPr/>
        </p:nvSpPr>
        <p:spPr>
          <a:xfrm>
            <a:off x="0" y="1745546"/>
            <a:ext cx="5257800" cy="5078313"/>
          </a:xfrm>
          <a:prstGeom prst="rect">
            <a:avLst/>
          </a:prstGeom>
          <a:solidFill>
            <a:schemeClr val="bg1">
              <a:lumMod val="95000"/>
            </a:schemeClr>
          </a:solidFill>
        </p:spPr>
        <p:txBody>
          <a:bodyPr wrap="square">
            <a:spAutoFit/>
          </a:bodyPr>
          <a:lstStyle/>
          <a:p>
            <a:pPr>
              <a:defRPr/>
            </a:pPr>
            <a:r>
              <a:rPr lang="it-IT" i="0" dirty="0">
                <a:latin typeface="Courier New" pitchFamily="49" charset="0"/>
                <a:cs typeface="Courier New" pitchFamily="49" charset="0"/>
              </a:rPr>
              <a:t>class StaticDemo{</a:t>
            </a:r>
          </a:p>
          <a:p>
            <a:pPr>
              <a:defRPr/>
            </a:pPr>
            <a:r>
              <a:rPr lang="it-IT" i="0" dirty="0">
                <a:latin typeface="Courier New" pitchFamily="49" charset="0"/>
                <a:cs typeface="Courier New" pitchFamily="49" charset="0"/>
              </a:rPr>
              <a:t>  private int counter=0;</a:t>
            </a:r>
          </a:p>
          <a:p>
            <a:pPr>
              <a:defRPr/>
            </a:pPr>
            <a:endParaRPr lang="it-IT" i="0" dirty="0">
              <a:latin typeface="Courier New" pitchFamily="49" charset="0"/>
              <a:cs typeface="Courier New" pitchFamily="49" charset="0"/>
            </a:endParaRPr>
          </a:p>
          <a:p>
            <a:pPr>
              <a:defRPr/>
            </a:pPr>
            <a:r>
              <a:rPr lang="it-IT" i="0" dirty="0">
                <a:latin typeface="Courier New" pitchFamily="49" charset="0"/>
                <a:cs typeface="Courier New" pitchFamily="49" charset="0"/>
              </a:rPr>
              <a:t>  public StaticDemo(int counter){</a:t>
            </a:r>
          </a:p>
          <a:p>
            <a:pPr>
              <a:defRPr/>
            </a:pPr>
            <a:r>
              <a:rPr lang="it-IT" i="0" dirty="0">
                <a:latin typeface="Courier New" pitchFamily="49" charset="0"/>
                <a:cs typeface="Courier New" pitchFamily="49" charset="0"/>
              </a:rPr>
              <a:t>    this.counter=counter;</a:t>
            </a:r>
          </a:p>
          <a:p>
            <a:pPr>
              <a:defRPr/>
            </a:pPr>
            <a:r>
              <a:rPr lang="it-IT" i="0" dirty="0">
                <a:latin typeface="Courier New" pitchFamily="49" charset="0"/>
                <a:cs typeface="Courier New" pitchFamily="49" charset="0"/>
              </a:rPr>
              <a:t>  </a:t>
            </a:r>
            <a:r>
              <a:rPr lang="it-IT" i="0" dirty="0" smtClean="0">
                <a:latin typeface="Courier New" pitchFamily="49" charset="0"/>
                <a:cs typeface="Courier New" pitchFamily="49" charset="0"/>
              </a:rPr>
              <a:t>}</a:t>
            </a:r>
            <a:endParaRPr lang="it-IT" i="0" dirty="0">
              <a:latin typeface="Courier New" pitchFamily="49" charset="0"/>
              <a:cs typeface="Courier New" pitchFamily="49" charset="0"/>
            </a:endParaRPr>
          </a:p>
          <a:p>
            <a:pPr>
              <a:defRPr/>
            </a:pPr>
            <a:r>
              <a:rPr lang="it-IT" i="0" dirty="0">
                <a:latin typeface="Courier New" pitchFamily="49" charset="0"/>
                <a:cs typeface="Courier New" pitchFamily="49" charset="0"/>
              </a:rPr>
              <a:t>  public static void changeCounter(){</a:t>
            </a:r>
          </a:p>
          <a:p>
            <a:pPr>
              <a:defRPr/>
            </a:pPr>
            <a:r>
              <a:rPr lang="it-IT" i="0" dirty="0">
                <a:latin typeface="Courier New" pitchFamily="49" charset="0"/>
                <a:cs typeface="Courier New" pitchFamily="49" charset="0"/>
              </a:rPr>
              <a:t>    counter=400;</a:t>
            </a:r>
          </a:p>
          <a:p>
            <a:pPr>
              <a:defRPr/>
            </a:pPr>
            <a:r>
              <a:rPr lang="it-IT" i="0" dirty="0">
                <a:latin typeface="Courier New" pitchFamily="49" charset="0"/>
                <a:cs typeface="Courier New" pitchFamily="49" charset="0"/>
              </a:rPr>
              <a:t>  </a:t>
            </a:r>
            <a:r>
              <a:rPr lang="it-IT" i="0" dirty="0" smtClean="0">
                <a:latin typeface="Courier New" pitchFamily="49" charset="0"/>
                <a:cs typeface="Courier New" pitchFamily="49" charset="0"/>
              </a:rPr>
              <a:t>}</a:t>
            </a:r>
            <a:endParaRPr lang="it-IT" i="0" dirty="0">
              <a:latin typeface="Courier New" pitchFamily="49" charset="0"/>
              <a:cs typeface="Courier New" pitchFamily="49" charset="0"/>
            </a:endParaRPr>
          </a:p>
          <a:p>
            <a:pPr>
              <a:defRPr/>
            </a:pPr>
            <a:r>
              <a:rPr lang="en-US" i="0" dirty="0">
                <a:latin typeface="Courier New" pitchFamily="49" charset="0"/>
                <a:cs typeface="Courier New" pitchFamily="49" charset="0"/>
              </a:rPr>
              <a:t>public static void main(String [] args){</a:t>
            </a:r>
            <a:endParaRPr lang="it-IT" i="0" dirty="0">
              <a:latin typeface="Courier New" pitchFamily="49" charset="0"/>
              <a:cs typeface="Courier New" pitchFamily="49" charset="0"/>
            </a:endParaRPr>
          </a:p>
          <a:p>
            <a:pPr>
              <a:defRPr/>
            </a:pPr>
            <a:endParaRPr lang="it-IT" i="0" dirty="0">
              <a:latin typeface="Courier New" pitchFamily="49" charset="0"/>
              <a:cs typeface="Courier New" pitchFamily="49" charset="0"/>
            </a:endParaRPr>
          </a:p>
          <a:p>
            <a:pPr>
              <a:defRPr/>
            </a:pPr>
            <a:r>
              <a:rPr lang="it-IT" i="0" dirty="0">
                <a:latin typeface="Courier New" pitchFamily="49" charset="0"/>
                <a:cs typeface="Courier New" pitchFamily="49" charset="0"/>
              </a:rPr>
              <a:t>StaticDemo demo1 = new StaticDemo(200);</a:t>
            </a:r>
          </a:p>
          <a:p>
            <a:pPr>
              <a:defRPr/>
            </a:pPr>
            <a:r>
              <a:rPr lang="it-IT" i="0" dirty="0">
                <a:latin typeface="Courier New" pitchFamily="49" charset="0"/>
                <a:cs typeface="Courier New" pitchFamily="49" charset="0"/>
              </a:rPr>
              <a:t>StaticDemo demo2 = new StaticDemo(100);</a:t>
            </a:r>
          </a:p>
          <a:p>
            <a:pPr>
              <a:defRPr/>
            </a:pPr>
            <a:r>
              <a:rPr lang="it-IT" i="0" dirty="0">
                <a:latin typeface="Courier New" pitchFamily="49" charset="0"/>
                <a:cs typeface="Courier New" pitchFamily="49" charset="0"/>
              </a:rPr>
              <a:t>StaticDemo.changeCounter();</a:t>
            </a:r>
          </a:p>
          <a:p>
            <a:pPr>
              <a:defRPr/>
            </a:pPr>
            <a:r>
              <a:rPr lang="it-IT" i="0" dirty="0">
                <a:latin typeface="Courier New" pitchFamily="49" charset="0"/>
                <a:cs typeface="Courier New" pitchFamily="49" charset="0"/>
              </a:rPr>
              <a:t>}</a:t>
            </a:r>
          </a:p>
        </p:txBody>
      </p:sp>
      <p:sp>
        <p:nvSpPr>
          <p:cNvPr id="24582" name="Rectangle 8"/>
          <p:cNvSpPr>
            <a:spLocks noChangeArrowheads="1"/>
          </p:cNvSpPr>
          <p:nvPr/>
        </p:nvSpPr>
        <p:spPr bwMode="auto">
          <a:xfrm>
            <a:off x="7558454" y="1484313"/>
            <a:ext cx="1397977" cy="3657600"/>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16200000"/>
          </a:gradFill>
          <a:ln w="9525" algn="ctr">
            <a:solidFill>
              <a:schemeClr val="tx1"/>
            </a:solidFill>
            <a:round/>
            <a:headEnd/>
            <a:tailEnd/>
          </a:ln>
        </p:spPr>
        <p:txBody>
          <a:bodyPr/>
          <a:lstStyle/>
          <a:p>
            <a:pPr algn="ctr"/>
            <a:r>
              <a:rPr lang="en-US" sz="2600" b="1" i="0"/>
              <a:t>Heap</a:t>
            </a:r>
          </a:p>
        </p:txBody>
      </p:sp>
      <p:sp>
        <p:nvSpPr>
          <p:cNvPr id="11" name="Flowchart: Multidocument 10"/>
          <p:cNvSpPr/>
          <p:nvPr/>
        </p:nvSpPr>
        <p:spPr bwMode="auto">
          <a:xfrm>
            <a:off x="5443905" y="1512889"/>
            <a:ext cx="1925515" cy="3514725"/>
          </a:xfrm>
          <a:prstGeom prst="flowChartMultidocument">
            <a:avLst/>
          </a:prstGeom>
          <a:gradFill flip="none" rotWithShape="1">
            <a:gsLst>
              <a:gs pos="0">
                <a:srgbClr val="003399"/>
              </a:gs>
              <a:gs pos="12000">
                <a:srgbClr val="E6D78A"/>
              </a:gs>
              <a:gs pos="30000">
                <a:srgbClr val="C7AC4C"/>
              </a:gs>
              <a:gs pos="45000">
                <a:srgbClr val="E6D78A"/>
              </a:gs>
              <a:gs pos="77000">
                <a:srgbClr val="C7AC4C"/>
              </a:gs>
              <a:gs pos="100000">
                <a:srgbClr val="E6DCAC"/>
              </a:gs>
            </a:gsLst>
            <a:path path="rect">
              <a:fillToRect l="100000" t="100000"/>
            </a:path>
            <a:tileRect r="-100000" b="-100000"/>
          </a:gradFill>
          <a:ln w="9525" cap="flat" cmpd="sng" algn="ctr">
            <a:solidFill>
              <a:schemeClr val="tx1"/>
            </a:solidFill>
            <a:prstDash val="solid"/>
            <a:round/>
            <a:headEnd type="none" w="med" len="med"/>
            <a:tailEnd type="none" w="med" len="med"/>
          </a:ln>
          <a:effectLst/>
        </p:spPr>
        <p:txBody>
          <a:bodyPr/>
          <a:lstStyle/>
          <a:p>
            <a:pPr algn="ctr">
              <a:defRPr/>
            </a:pPr>
            <a:r>
              <a:rPr lang="it-IT" sz="1500" b="1" i="0" dirty="0">
                <a:latin typeface="+mj-lt"/>
                <a:cs typeface="Courier New" pitchFamily="49" charset="0"/>
              </a:rPr>
              <a:t>change</a:t>
            </a:r>
            <a:r>
              <a:rPr lang="en-US" sz="1500" b="1" i="0" dirty="0">
                <a:latin typeface="+mj-lt"/>
              </a:rPr>
              <a:t>Counter() stack</a:t>
            </a:r>
          </a:p>
        </p:txBody>
      </p:sp>
      <p:sp>
        <p:nvSpPr>
          <p:cNvPr id="13" name="Rounded Rectangle 12"/>
          <p:cNvSpPr>
            <a:spLocks noChangeArrowheads="1"/>
          </p:cNvSpPr>
          <p:nvPr/>
        </p:nvSpPr>
        <p:spPr bwMode="auto">
          <a:xfrm>
            <a:off x="5816112" y="3497264"/>
            <a:ext cx="1081454" cy="414337"/>
          </a:xfrm>
          <a:prstGeom prst="roundRect">
            <a:avLst>
              <a:gd name="adj" fmla="val 16667"/>
            </a:avLst>
          </a:prstGeom>
          <a:solidFill>
            <a:schemeClr val="accent1"/>
          </a:solidFill>
          <a:ln w="9525" algn="ctr">
            <a:solidFill>
              <a:schemeClr val="tx1"/>
            </a:solidFill>
            <a:round/>
            <a:headEnd/>
            <a:tailEnd/>
          </a:ln>
        </p:spPr>
        <p:txBody>
          <a:bodyPr/>
          <a:lstStyle/>
          <a:p>
            <a:pPr algn="ctr"/>
            <a:r>
              <a:rPr lang="en-US"/>
              <a:t>400</a:t>
            </a:r>
          </a:p>
        </p:txBody>
      </p:sp>
      <p:sp>
        <p:nvSpPr>
          <p:cNvPr id="14" name="TextBox 13"/>
          <p:cNvSpPr txBox="1">
            <a:spLocks noChangeArrowheads="1"/>
          </p:cNvSpPr>
          <p:nvPr/>
        </p:nvSpPr>
        <p:spPr bwMode="auto">
          <a:xfrm>
            <a:off x="5971443" y="3084514"/>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a:t>counter</a:t>
            </a:r>
          </a:p>
        </p:txBody>
      </p:sp>
      <p:sp>
        <p:nvSpPr>
          <p:cNvPr id="17" name="Rounded Rectangle 16"/>
          <p:cNvSpPr>
            <a:spLocks noChangeArrowheads="1"/>
          </p:cNvSpPr>
          <p:nvPr/>
        </p:nvSpPr>
        <p:spPr bwMode="auto">
          <a:xfrm>
            <a:off x="7662497" y="2728914"/>
            <a:ext cx="1230923" cy="714375"/>
          </a:xfrm>
          <a:prstGeom prst="roundRect">
            <a:avLst>
              <a:gd name="adj" fmla="val 16667"/>
            </a:avLst>
          </a:prstGeom>
          <a:solidFill>
            <a:schemeClr val="accent1"/>
          </a:solidFill>
          <a:ln w="9525" algn="ctr">
            <a:solidFill>
              <a:schemeClr val="tx1"/>
            </a:solidFill>
            <a:round/>
            <a:headEnd/>
            <a:tailEnd/>
          </a:ln>
        </p:spPr>
        <p:txBody>
          <a:bodyPr/>
          <a:lstStyle/>
          <a:p>
            <a:pPr algn="ctr"/>
            <a:r>
              <a:rPr lang="en-US" sz="1500"/>
              <a:t>demo1</a:t>
            </a:r>
          </a:p>
          <a:p>
            <a:pPr algn="ctr"/>
            <a:r>
              <a:rPr lang="en-US" sz="1500"/>
              <a:t>counter=200</a:t>
            </a:r>
          </a:p>
        </p:txBody>
      </p:sp>
      <p:sp>
        <p:nvSpPr>
          <p:cNvPr id="18" name="Rounded Rectangle 17"/>
          <p:cNvSpPr>
            <a:spLocks noChangeArrowheads="1"/>
          </p:cNvSpPr>
          <p:nvPr/>
        </p:nvSpPr>
        <p:spPr bwMode="auto">
          <a:xfrm>
            <a:off x="7634654" y="4124326"/>
            <a:ext cx="1271954" cy="714375"/>
          </a:xfrm>
          <a:prstGeom prst="roundRect">
            <a:avLst>
              <a:gd name="adj" fmla="val 16667"/>
            </a:avLst>
          </a:prstGeom>
          <a:solidFill>
            <a:schemeClr val="accent1"/>
          </a:solidFill>
          <a:ln w="9525" algn="ctr">
            <a:solidFill>
              <a:schemeClr val="tx1"/>
            </a:solidFill>
            <a:round/>
            <a:headEnd/>
            <a:tailEnd/>
          </a:ln>
        </p:spPr>
        <p:txBody>
          <a:bodyPr/>
          <a:lstStyle/>
          <a:p>
            <a:pPr algn="ctr"/>
            <a:r>
              <a:rPr lang="en-US" sz="1500"/>
              <a:t>demo2</a:t>
            </a:r>
          </a:p>
          <a:p>
            <a:pPr algn="ctr"/>
            <a:r>
              <a:rPr lang="en-US" sz="1500"/>
              <a:t>counter=100</a:t>
            </a:r>
          </a:p>
        </p:txBody>
      </p:sp>
      <p:sp>
        <p:nvSpPr>
          <p:cNvPr id="19" name="Oval Callout 18"/>
          <p:cNvSpPr>
            <a:spLocks noChangeArrowheads="1"/>
          </p:cNvSpPr>
          <p:nvPr/>
        </p:nvSpPr>
        <p:spPr bwMode="auto">
          <a:xfrm>
            <a:off x="5523035" y="5145089"/>
            <a:ext cx="2848708" cy="1208087"/>
          </a:xfrm>
          <a:prstGeom prst="wedgeEllipseCallout">
            <a:avLst>
              <a:gd name="adj1" fmla="val -23806"/>
              <a:gd name="adj2" fmla="val -151278"/>
            </a:avLst>
          </a:prstGeom>
          <a:solidFill>
            <a:schemeClr val="accent1"/>
          </a:solidFill>
          <a:ln w="9525" algn="ctr">
            <a:solidFill>
              <a:schemeClr val="tx1"/>
            </a:solidFill>
            <a:round/>
            <a:headEnd/>
            <a:tailEnd/>
          </a:ln>
        </p:spPr>
        <p:txBody>
          <a:bodyPr/>
          <a:lstStyle/>
          <a:p>
            <a:r>
              <a:rPr lang="en-US"/>
              <a:t>Which counter is changed , of demo1 or demo2 ?</a:t>
            </a:r>
          </a:p>
        </p:txBody>
      </p:sp>
      <p:cxnSp>
        <p:nvCxnSpPr>
          <p:cNvPr id="16" name="Straight Arrow Connector 15"/>
          <p:cNvCxnSpPr>
            <a:cxnSpLocks noChangeShapeType="1"/>
            <a:stCxn id="13" idx="3"/>
            <a:endCxn id="17" idx="1"/>
          </p:cNvCxnSpPr>
          <p:nvPr/>
        </p:nvCxnSpPr>
        <p:spPr bwMode="auto">
          <a:xfrm flipV="1">
            <a:off x="6897566" y="3086101"/>
            <a:ext cx="764931" cy="6191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a:stCxn id="13" idx="3"/>
            <a:endCxn id="18" idx="1"/>
          </p:cNvCxnSpPr>
          <p:nvPr/>
        </p:nvCxnSpPr>
        <p:spPr bwMode="auto">
          <a:xfrm>
            <a:off x="6897566" y="3705225"/>
            <a:ext cx="737088" cy="776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Action Button: Help 21">
            <a:hlinkClick r:id="" action="ppaction://noaction" highlightClick="1"/>
          </p:cNvPr>
          <p:cNvSpPr/>
          <p:nvPr/>
        </p:nvSpPr>
        <p:spPr bwMode="auto">
          <a:xfrm>
            <a:off x="7071441" y="3250551"/>
            <a:ext cx="428730" cy="333829"/>
          </a:xfrm>
          <a:prstGeom prst="actionButtonHelp">
            <a:avLst/>
          </a:prstGeom>
          <a:solidFill>
            <a:schemeClr val="bg1">
              <a:lumMod val="8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a:lstStyle/>
          <a:p>
            <a:pPr>
              <a:defRPr/>
            </a:pPr>
            <a:endParaRPr lang="en-US">
              <a:latin typeface="Arial" charset="0"/>
            </a:endParaRPr>
          </a:p>
        </p:txBody>
      </p:sp>
      <p:sp>
        <p:nvSpPr>
          <p:cNvPr id="23" name="Action Button: Help 22">
            <a:hlinkClick r:id="" action="ppaction://noaction" highlightClick="1"/>
          </p:cNvPr>
          <p:cNvSpPr/>
          <p:nvPr/>
        </p:nvSpPr>
        <p:spPr bwMode="auto">
          <a:xfrm>
            <a:off x="7061544" y="3873473"/>
            <a:ext cx="422030" cy="312057"/>
          </a:xfrm>
          <a:prstGeom prst="actionButtonHelp">
            <a:avLst/>
          </a:prstGeom>
          <a:solidFill>
            <a:schemeClr val="bg1">
              <a:lumMod val="8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a:lstStyle/>
          <a:p>
            <a:pPr>
              <a:defRPr/>
            </a:pPr>
            <a:endParaRPr lang="en-US">
              <a:latin typeface="Arial" charset="0"/>
            </a:endParaRPr>
          </a:p>
        </p:txBody>
      </p:sp>
    </p:spTree>
    <p:extLst>
      <p:ext uri="{BB962C8B-B14F-4D97-AF65-F5344CB8AC3E}">
        <p14:creationId xmlns:p14="http://schemas.microsoft.com/office/powerpoint/2010/main" val="24525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mph" presetSubtype="0" nodeType="clickEffect">
                                  <p:stCondLst>
                                    <p:cond delay="0"/>
                                  </p:stCondLst>
                                  <p:childTnLst>
                                    <p:set>
                                      <p:cBhvr override="childStyle">
                                        <p:cTn id="6" dur="500" fill="hold"/>
                                        <p:tgtEl>
                                          <p:spTgt spid="8">
                                            <p:txEl>
                                              <p:pRg st="11" end="11"/>
                                            </p:txEl>
                                          </p:spTgt>
                                        </p:tgtEl>
                                        <p:attrNameLst>
                                          <p:attrName>style.color</p:attrName>
                                        </p:attrNameLst>
                                      </p:cBhvr>
                                      <p:to>
                                        <p:clrVal>
                                          <a:schemeClr val="accent2"/>
                                        </p:clrVal>
                                      </p:to>
                                    </p:set>
                                    <p:set>
                                      <p:cBhvr override="childStyle">
                                        <p:cTn id="7" dur="500" fill="hold"/>
                                        <p:tgtEl>
                                          <p:spTgt spid="8">
                                            <p:txEl>
                                              <p:pRg st="11" end="11"/>
                                            </p:txEl>
                                          </p:spTgt>
                                        </p:tgtEl>
                                        <p:attrNameLst>
                                          <p:attrName>style.fontStyle</p:attrName>
                                        </p:attrNameLst>
                                      </p:cBhvr>
                                      <p:to>
                                        <p:strVal val="italic"/>
                                      </p:to>
                                    </p:set>
                                    <p:set>
                                      <p:cBhvr>
                                        <p:cTn id="8" dur="500" fill="hold"/>
                                        <p:tgtEl>
                                          <p:spTgt spid="8">
                                            <p:txEl>
                                              <p:pRg st="11" end="11"/>
                                            </p:txEl>
                                          </p:spTgt>
                                        </p:tgtEl>
                                        <p:attrNameLst>
                                          <p:attrName>style.fontWeight</p:attrName>
                                        </p:attrNameLst>
                                      </p:cBhvr>
                                      <p:to>
                                        <p:strVal val="bold"/>
                                      </p:to>
                                    </p:set>
                                    <p:set>
                                      <p:cBhvr>
                                        <p:cTn id="9" dur="500" fill="hold"/>
                                        <p:tgtEl>
                                          <p:spTgt spid="8">
                                            <p:txEl>
                                              <p:pRg st="11" end="11"/>
                                            </p:txEl>
                                          </p:spTgt>
                                        </p:tgtEl>
                                        <p:attrNameLst>
                                          <p:attrName>style.textDecorationUnderline</p:attrName>
                                        </p:attrNameLst>
                                      </p:cBhvr>
                                      <p:to>
                                        <p:strVal val="true"/>
                                      </p:to>
                                    </p:se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mph" presetSubtype="0" nodeType="clickEffect">
                                  <p:stCondLst>
                                    <p:cond delay="0"/>
                                  </p:stCondLst>
                                  <p:childTnLst>
                                    <p:set>
                                      <p:cBhvr override="childStyle">
                                        <p:cTn id="17" dur="500" fill="hold"/>
                                        <p:tgtEl>
                                          <p:spTgt spid="8">
                                            <p:txEl>
                                              <p:pRg st="12" end="12"/>
                                            </p:txEl>
                                          </p:spTgt>
                                        </p:tgtEl>
                                        <p:attrNameLst>
                                          <p:attrName>style.color</p:attrName>
                                        </p:attrNameLst>
                                      </p:cBhvr>
                                      <p:to>
                                        <p:clrVal>
                                          <a:schemeClr val="accent2"/>
                                        </p:clrVal>
                                      </p:to>
                                    </p:set>
                                    <p:set>
                                      <p:cBhvr override="childStyle">
                                        <p:cTn id="18" dur="500" fill="hold"/>
                                        <p:tgtEl>
                                          <p:spTgt spid="8">
                                            <p:txEl>
                                              <p:pRg st="12" end="12"/>
                                            </p:txEl>
                                          </p:spTgt>
                                        </p:tgtEl>
                                        <p:attrNameLst>
                                          <p:attrName>style.fontStyle</p:attrName>
                                        </p:attrNameLst>
                                      </p:cBhvr>
                                      <p:to>
                                        <p:strVal val="italic"/>
                                      </p:to>
                                    </p:set>
                                    <p:set>
                                      <p:cBhvr>
                                        <p:cTn id="19" dur="500" fill="hold"/>
                                        <p:tgtEl>
                                          <p:spTgt spid="8">
                                            <p:txEl>
                                              <p:pRg st="12" end="12"/>
                                            </p:txEl>
                                          </p:spTgt>
                                        </p:tgtEl>
                                        <p:attrNameLst>
                                          <p:attrName>style.fontWeight</p:attrName>
                                        </p:attrNameLst>
                                      </p:cBhvr>
                                      <p:to>
                                        <p:strVal val="bold"/>
                                      </p:to>
                                    </p:set>
                                    <p:set>
                                      <p:cBhvr>
                                        <p:cTn id="20" dur="500" fill="hold"/>
                                        <p:tgtEl>
                                          <p:spTgt spid="8">
                                            <p:txEl>
                                              <p:pRg st="12" end="12"/>
                                            </p:txEl>
                                          </p:spTgt>
                                        </p:tgtEl>
                                        <p:attrNameLst>
                                          <p:attrName>style.textDecorationUnderline</p:attrName>
                                        </p:attrNameLst>
                                      </p:cBhvr>
                                      <p:to>
                                        <p:strVal val="true"/>
                                      </p:to>
                                    </p:set>
                                  </p:childTnLst>
                                </p:cTn>
                              </p:par>
                            </p:childTnLst>
                          </p:cTn>
                        </p:par>
                        <p:par>
                          <p:cTn id="21" fill="hold" nodeType="afterGroup">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1" presetClass="emph" presetSubtype="0" nodeType="clickEffect">
                                  <p:stCondLst>
                                    <p:cond delay="0"/>
                                  </p:stCondLst>
                                  <p:childTnLst>
                                    <p:set>
                                      <p:cBhvr override="childStyle">
                                        <p:cTn id="28" dur="500" fill="hold"/>
                                        <p:tgtEl>
                                          <p:spTgt spid="8">
                                            <p:txEl>
                                              <p:pRg st="13" end="13"/>
                                            </p:txEl>
                                          </p:spTgt>
                                        </p:tgtEl>
                                        <p:attrNameLst>
                                          <p:attrName>style.color</p:attrName>
                                        </p:attrNameLst>
                                      </p:cBhvr>
                                      <p:to>
                                        <p:clrVal>
                                          <a:schemeClr val="accent2"/>
                                        </p:clrVal>
                                      </p:to>
                                    </p:set>
                                    <p:set>
                                      <p:cBhvr override="childStyle">
                                        <p:cTn id="29" dur="500" fill="hold"/>
                                        <p:tgtEl>
                                          <p:spTgt spid="8">
                                            <p:txEl>
                                              <p:pRg st="13" end="13"/>
                                            </p:txEl>
                                          </p:spTgt>
                                        </p:tgtEl>
                                        <p:attrNameLst>
                                          <p:attrName>style.fontStyle</p:attrName>
                                        </p:attrNameLst>
                                      </p:cBhvr>
                                      <p:to>
                                        <p:strVal val="italic"/>
                                      </p:to>
                                    </p:set>
                                    <p:set>
                                      <p:cBhvr>
                                        <p:cTn id="30" dur="500" fill="hold"/>
                                        <p:tgtEl>
                                          <p:spTgt spid="8">
                                            <p:txEl>
                                              <p:pRg st="13" end="13"/>
                                            </p:txEl>
                                          </p:spTgt>
                                        </p:tgtEl>
                                        <p:attrNameLst>
                                          <p:attrName>style.fontWeight</p:attrName>
                                        </p:attrNameLst>
                                      </p:cBhvr>
                                      <p:to>
                                        <p:strVal val="bold"/>
                                      </p:to>
                                    </p:set>
                                    <p:set>
                                      <p:cBhvr>
                                        <p:cTn id="31" dur="500" fill="hold"/>
                                        <p:tgtEl>
                                          <p:spTgt spid="8">
                                            <p:txEl>
                                              <p:pRg st="13" end="13"/>
                                            </p:txEl>
                                          </p:spTgt>
                                        </p:tgtEl>
                                        <p:attrNameLst>
                                          <p:attrName>style.textDecorationUnderline</p:attrName>
                                        </p:attrNameLst>
                                      </p:cBhvr>
                                      <p:to>
                                        <p:strVal val="true"/>
                                      </p:to>
                                    </p:set>
                                  </p:childTnLst>
                                </p:cTn>
                              </p:par>
                            </p:childTnLst>
                          </p:cTn>
                        </p:par>
                        <p:par>
                          <p:cTn id="32" fill="hold" nodeType="afterGroup">
                            <p:stCondLst>
                              <p:cond delay="500"/>
                            </p:stCondLst>
                            <p:childTnLst>
                              <p:par>
                                <p:cTn id="33" presetID="15" presetClass="emph" presetSubtype="0" nodeType="afterEffect">
                                  <p:stCondLst>
                                    <p:cond delay="0"/>
                                  </p:stCondLst>
                                  <p:iterate type="lt">
                                    <p:tmAbs val="25"/>
                                  </p:iterate>
                                  <p:childTnLst>
                                    <p:set>
                                      <p:cBhvr override="childStyle">
                                        <p:cTn id="34" dur="indefinite"/>
                                        <p:tgtEl>
                                          <p:spTgt spid="8">
                                            <p:txEl>
                                              <p:pRg st="6" end="6"/>
                                            </p:txEl>
                                          </p:spTgt>
                                        </p:tgtEl>
                                        <p:attrNameLst>
                                          <p:attrName>style.fontWeight</p:attrName>
                                        </p:attrNameLst>
                                      </p:cBhvr>
                                      <p:to>
                                        <p:strVal val="bold"/>
                                      </p:to>
                                    </p:set>
                                  </p:childTnLst>
                                </p:cTn>
                              </p:par>
                              <p:par>
                                <p:cTn id="35" presetID="15" presetClass="emph" presetSubtype="0" nodeType="withEffect">
                                  <p:stCondLst>
                                    <p:cond delay="0"/>
                                  </p:stCondLst>
                                  <p:iterate type="lt">
                                    <p:tmAbs val="25"/>
                                  </p:iterate>
                                  <p:childTnLst>
                                    <p:set>
                                      <p:cBhvr override="childStyle">
                                        <p:cTn id="36" dur="indefinite"/>
                                        <p:tgtEl>
                                          <p:spTgt spid="8">
                                            <p:txEl>
                                              <p:pRg st="7" end="7"/>
                                            </p:txEl>
                                          </p:spTgt>
                                        </p:tgtEl>
                                        <p:attrNameLst>
                                          <p:attrName>style.fontWeight</p:attrName>
                                        </p:attrNameLst>
                                      </p:cBhvr>
                                      <p:to>
                                        <p:strVal val="bold"/>
                                      </p:to>
                                    </p:set>
                                  </p:childTnLst>
                                </p:cTn>
                              </p:par>
                              <p:par>
                                <p:cTn id="37" presetID="15" presetClass="emph" presetSubtype="0" nodeType="withEffect">
                                  <p:stCondLst>
                                    <p:cond delay="0"/>
                                  </p:stCondLst>
                                  <p:iterate type="lt">
                                    <p:tmAbs val="25"/>
                                  </p:iterate>
                                  <p:childTnLst>
                                    <p:set>
                                      <p:cBhvr override="childStyle">
                                        <p:cTn id="38" dur="indefinite"/>
                                        <p:tgtEl>
                                          <p:spTgt spid="8">
                                            <p:txEl>
                                              <p:pRg st="8" end="8"/>
                                            </p:txEl>
                                          </p:spTgt>
                                        </p:tgtEl>
                                        <p:attrNameLst>
                                          <p:attrName>style.fontWeight</p:attrName>
                                        </p:attrNameLst>
                                      </p:cBhvr>
                                      <p:to>
                                        <p:strVal val="bold"/>
                                      </p:to>
                                    </p:set>
                                  </p:childTnLst>
                                </p:cTn>
                              </p:par>
                              <p:par>
                                <p:cTn id="39" presetID="3" presetClass="emph" presetSubtype="2" fill="hold" nodeType="withEffect">
                                  <p:stCondLst>
                                    <p:cond delay="0"/>
                                  </p:stCondLst>
                                  <p:iterate type="lt">
                                    <p:tmPct val="0"/>
                                  </p:iterate>
                                  <p:childTnLst>
                                    <p:animClr clrSpc="rgb" dir="cw">
                                      <p:cBhvr override="childStyle">
                                        <p:cTn id="40" dur="2000" fill="hold"/>
                                        <p:tgtEl>
                                          <p:spTgt spid="8">
                                            <p:txEl>
                                              <p:pRg st="6" end="6"/>
                                            </p:txEl>
                                          </p:spTgt>
                                        </p:tgtEl>
                                        <p:attrNameLst>
                                          <p:attrName>style.color</p:attrName>
                                        </p:attrNameLst>
                                      </p:cBhvr>
                                      <p:to>
                                        <a:schemeClr val="accent2"/>
                                      </p:to>
                                    </p:animClr>
                                  </p:childTnLst>
                                </p:cTn>
                              </p:par>
                              <p:par>
                                <p:cTn id="41" presetID="3" presetClass="emph" presetSubtype="2" fill="hold" nodeType="withEffect">
                                  <p:stCondLst>
                                    <p:cond delay="0"/>
                                  </p:stCondLst>
                                  <p:iterate type="lt">
                                    <p:tmPct val="0"/>
                                  </p:iterate>
                                  <p:childTnLst>
                                    <p:animClr clrSpc="rgb" dir="cw">
                                      <p:cBhvr override="childStyle">
                                        <p:cTn id="42" dur="2000" fill="hold"/>
                                        <p:tgtEl>
                                          <p:spTgt spid="8">
                                            <p:txEl>
                                              <p:pRg st="7" end="7"/>
                                            </p:txEl>
                                          </p:spTgt>
                                        </p:tgtEl>
                                        <p:attrNameLst>
                                          <p:attrName>style.color</p:attrName>
                                        </p:attrNameLst>
                                      </p:cBhvr>
                                      <p:to>
                                        <a:schemeClr val="accent2"/>
                                      </p:to>
                                    </p:animClr>
                                  </p:childTnLst>
                                </p:cTn>
                              </p:par>
                              <p:par>
                                <p:cTn id="43" presetID="3" presetClass="emph" presetSubtype="2" fill="hold" nodeType="withEffect">
                                  <p:stCondLst>
                                    <p:cond delay="0"/>
                                  </p:stCondLst>
                                  <p:iterate type="lt">
                                    <p:tmPct val="0"/>
                                  </p:iterate>
                                  <p:childTnLst>
                                    <p:animClr clrSpc="rgb" dir="cw">
                                      <p:cBhvr override="childStyle">
                                        <p:cTn id="44" dur="2000" fill="hold"/>
                                        <p:tgtEl>
                                          <p:spTgt spid="8">
                                            <p:txEl>
                                              <p:pRg st="8" end="8"/>
                                            </p:txEl>
                                          </p:spTgt>
                                        </p:tgtEl>
                                        <p:attrNameLst>
                                          <p:attrName>style.color</p:attrName>
                                        </p:attrNameLst>
                                      </p:cBhvr>
                                      <p:to>
                                        <a:schemeClr val="accent2"/>
                                      </p:to>
                                    </p:animClr>
                                  </p:childTnLst>
                                </p:cTn>
                              </p:par>
                            </p:childTnLst>
                          </p:cTn>
                        </p:par>
                        <p:par>
                          <p:cTn id="45" fill="hold" nodeType="afterGroup">
                            <p:stCondLst>
                              <p:cond delay="2500"/>
                            </p:stCondLst>
                            <p:childTnLst>
                              <p:par>
                                <p:cTn id="46" presetID="55"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2000" fill="hold"/>
                                        <p:tgtEl>
                                          <p:spTgt spid="11"/>
                                        </p:tgtEl>
                                        <p:attrNameLst>
                                          <p:attrName>ppt_w</p:attrName>
                                        </p:attrNameLst>
                                      </p:cBhvr>
                                      <p:tavLst>
                                        <p:tav tm="0">
                                          <p:val>
                                            <p:strVal val="#ppt_w*0.70"/>
                                          </p:val>
                                        </p:tav>
                                        <p:tav tm="100000">
                                          <p:val>
                                            <p:strVal val="#ppt_w"/>
                                          </p:val>
                                        </p:tav>
                                      </p:tavLst>
                                    </p:anim>
                                    <p:anim calcmode="lin" valueType="num">
                                      <p:cBhvr>
                                        <p:cTn id="49" dur="2000" fill="hold"/>
                                        <p:tgtEl>
                                          <p:spTgt spid="11"/>
                                        </p:tgtEl>
                                        <p:attrNameLst>
                                          <p:attrName>ppt_h</p:attrName>
                                        </p:attrNameLst>
                                      </p:cBhvr>
                                      <p:tavLst>
                                        <p:tav tm="0">
                                          <p:val>
                                            <p:strVal val="#ppt_h"/>
                                          </p:val>
                                        </p:tav>
                                        <p:tav tm="100000">
                                          <p:val>
                                            <p:strVal val="#ppt_h"/>
                                          </p:val>
                                        </p:tav>
                                      </p:tavLst>
                                    </p:anim>
                                    <p:animEffect transition="in" filter="fade">
                                      <p:cBhvr>
                                        <p:cTn id="50" dur="2000"/>
                                        <p:tgtEl>
                                          <p:spTgt spid="11"/>
                                        </p:tgtEl>
                                      </p:cBhvr>
                                    </p:animEffect>
                                  </p:childTnLst>
                                </p:cTn>
                              </p:par>
                            </p:childTnLst>
                          </p:cTn>
                        </p:par>
                        <p:par>
                          <p:cTn id="51" fill="hold" nodeType="afterGroup">
                            <p:stCondLst>
                              <p:cond delay="4500"/>
                            </p:stCondLst>
                            <p:childTnLst>
                              <p:par>
                                <p:cTn id="52" presetID="55"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1000" fill="hold"/>
                                        <p:tgtEl>
                                          <p:spTgt spid="14"/>
                                        </p:tgtEl>
                                        <p:attrNameLst>
                                          <p:attrName>ppt_w</p:attrName>
                                        </p:attrNameLst>
                                      </p:cBhvr>
                                      <p:tavLst>
                                        <p:tav tm="0">
                                          <p:val>
                                            <p:strVal val="#ppt_w*0.70"/>
                                          </p:val>
                                        </p:tav>
                                        <p:tav tm="100000">
                                          <p:val>
                                            <p:strVal val="#ppt_w"/>
                                          </p:val>
                                        </p:tav>
                                      </p:tavLst>
                                    </p:anim>
                                    <p:anim calcmode="lin" valueType="num">
                                      <p:cBhvr>
                                        <p:cTn id="55" dur="1000" fill="hold"/>
                                        <p:tgtEl>
                                          <p:spTgt spid="14"/>
                                        </p:tgtEl>
                                        <p:attrNameLst>
                                          <p:attrName>ppt_h</p:attrName>
                                        </p:attrNameLst>
                                      </p:cBhvr>
                                      <p:tavLst>
                                        <p:tav tm="0">
                                          <p:val>
                                            <p:strVal val="#ppt_h"/>
                                          </p:val>
                                        </p:tav>
                                        <p:tav tm="100000">
                                          <p:val>
                                            <p:strVal val="#ppt_h"/>
                                          </p:val>
                                        </p:tav>
                                      </p:tavLst>
                                    </p:anim>
                                    <p:animEffect transition="in" filter="fade">
                                      <p:cBhvr>
                                        <p:cTn id="56" dur="1000"/>
                                        <p:tgtEl>
                                          <p:spTgt spid="14"/>
                                        </p:tgtEl>
                                      </p:cBhvr>
                                    </p:animEffect>
                                  </p:childTnLst>
                                </p:cTn>
                              </p:par>
                              <p:par>
                                <p:cTn id="57" presetID="55"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strVal val="#ppt_w*0.70"/>
                                          </p:val>
                                        </p:tav>
                                        <p:tav tm="100000">
                                          <p:val>
                                            <p:strVal val="#ppt_w"/>
                                          </p:val>
                                        </p:tav>
                                      </p:tavLst>
                                    </p:anim>
                                    <p:anim calcmode="lin" valueType="num">
                                      <p:cBhvr>
                                        <p:cTn id="60" dur="1000" fill="hold"/>
                                        <p:tgtEl>
                                          <p:spTgt spid="13"/>
                                        </p:tgtEl>
                                        <p:attrNameLst>
                                          <p:attrName>ppt_h</p:attrName>
                                        </p:attrNameLst>
                                      </p:cBhvr>
                                      <p:tavLst>
                                        <p:tav tm="0">
                                          <p:val>
                                            <p:strVal val="#ppt_h"/>
                                          </p:val>
                                        </p:tav>
                                        <p:tav tm="100000">
                                          <p:val>
                                            <p:strVal val="#ppt_h"/>
                                          </p:val>
                                        </p:tav>
                                      </p:tavLst>
                                    </p:anim>
                                    <p:animEffect transition="in" filter="fade">
                                      <p:cBhvr>
                                        <p:cTn id="61" dur="1000"/>
                                        <p:tgtEl>
                                          <p:spTgt spid="13"/>
                                        </p:tgtEl>
                                      </p:cBhvr>
                                    </p:animEffect>
                                  </p:childTnLst>
                                </p:cTn>
                              </p:par>
                            </p:childTnLst>
                          </p:cTn>
                        </p:par>
                        <p:par>
                          <p:cTn id="62" fill="hold" nodeType="afterGroup">
                            <p:stCondLst>
                              <p:cond delay="5500"/>
                            </p:stCondLst>
                            <p:childTnLst>
                              <p:par>
                                <p:cTn id="63" presetID="55" presetClass="entr" presetSubtype="0" fill="hold" grpId="0" nodeType="afterEffect">
                                  <p:stCondLst>
                                    <p:cond delay="5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1000" fill="hold"/>
                                        <p:tgtEl>
                                          <p:spTgt spid="19"/>
                                        </p:tgtEl>
                                        <p:attrNameLst>
                                          <p:attrName>ppt_w</p:attrName>
                                        </p:attrNameLst>
                                      </p:cBhvr>
                                      <p:tavLst>
                                        <p:tav tm="0">
                                          <p:val>
                                            <p:strVal val="#ppt_w*0.70"/>
                                          </p:val>
                                        </p:tav>
                                        <p:tav tm="100000">
                                          <p:val>
                                            <p:strVal val="#ppt_w"/>
                                          </p:val>
                                        </p:tav>
                                      </p:tavLst>
                                    </p:anim>
                                    <p:anim calcmode="lin" valueType="num">
                                      <p:cBhvr>
                                        <p:cTn id="66" dur="1000" fill="hold"/>
                                        <p:tgtEl>
                                          <p:spTgt spid="19"/>
                                        </p:tgtEl>
                                        <p:attrNameLst>
                                          <p:attrName>ppt_h</p:attrName>
                                        </p:attrNameLst>
                                      </p:cBhvr>
                                      <p:tavLst>
                                        <p:tav tm="0">
                                          <p:val>
                                            <p:strVal val="#ppt_h"/>
                                          </p:val>
                                        </p:tav>
                                        <p:tav tm="100000">
                                          <p:val>
                                            <p:strVal val="#ppt_h"/>
                                          </p:val>
                                        </p:tav>
                                      </p:tavLst>
                                    </p:anim>
                                    <p:animEffect transition="in" filter="fade">
                                      <p:cBhvr>
                                        <p:cTn id="67" dur="1000"/>
                                        <p:tgtEl>
                                          <p:spTgt spid="19"/>
                                        </p:tgtEl>
                                      </p:cBhvr>
                                    </p:animEffect>
                                  </p:childTnLst>
                                </p:cTn>
                              </p:par>
                            </p:childTnLst>
                          </p:cTn>
                        </p:par>
                        <p:par>
                          <p:cTn id="68" fill="hold" nodeType="afterGroup">
                            <p:stCondLst>
                              <p:cond delay="7000"/>
                            </p:stCondLst>
                            <p:childTnLst>
                              <p:par>
                                <p:cTn id="69" presetID="55" presetClass="entr" presetSubtype="0"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1000" fill="hold"/>
                                        <p:tgtEl>
                                          <p:spTgt spid="22"/>
                                        </p:tgtEl>
                                        <p:attrNameLst>
                                          <p:attrName>ppt_w</p:attrName>
                                        </p:attrNameLst>
                                      </p:cBhvr>
                                      <p:tavLst>
                                        <p:tav tm="0">
                                          <p:val>
                                            <p:strVal val="#ppt_w*0.70"/>
                                          </p:val>
                                        </p:tav>
                                        <p:tav tm="100000">
                                          <p:val>
                                            <p:strVal val="#ppt_w"/>
                                          </p:val>
                                        </p:tav>
                                      </p:tavLst>
                                    </p:anim>
                                    <p:anim calcmode="lin" valueType="num">
                                      <p:cBhvr>
                                        <p:cTn id="72" dur="1000" fill="hold"/>
                                        <p:tgtEl>
                                          <p:spTgt spid="22"/>
                                        </p:tgtEl>
                                        <p:attrNameLst>
                                          <p:attrName>ppt_h</p:attrName>
                                        </p:attrNameLst>
                                      </p:cBhvr>
                                      <p:tavLst>
                                        <p:tav tm="0">
                                          <p:val>
                                            <p:strVal val="#ppt_h"/>
                                          </p:val>
                                        </p:tav>
                                        <p:tav tm="100000">
                                          <p:val>
                                            <p:strVal val="#ppt_h"/>
                                          </p:val>
                                        </p:tav>
                                      </p:tavLst>
                                    </p:anim>
                                    <p:animEffect transition="in" filter="fade">
                                      <p:cBhvr>
                                        <p:cTn id="73" dur="1000"/>
                                        <p:tgtEl>
                                          <p:spTgt spid="22"/>
                                        </p:tgtEl>
                                      </p:cBhvr>
                                    </p:animEffect>
                                  </p:childTnLst>
                                </p:cTn>
                              </p:par>
                              <p:par>
                                <p:cTn id="74" presetID="55" presetClass="entr" presetSubtype="0"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1000" fill="hold"/>
                                        <p:tgtEl>
                                          <p:spTgt spid="16"/>
                                        </p:tgtEl>
                                        <p:attrNameLst>
                                          <p:attrName>ppt_w</p:attrName>
                                        </p:attrNameLst>
                                      </p:cBhvr>
                                      <p:tavLst>
                                        <p:tav tm="0">
                                          <p:val>
                                            <p:strVal val="#ppt_w*0.70"/>
                                          </p:val>
                                        </p:tav>
                                        <p:tav tm="100000">
                                          <p:val>
                                            <p:strVal val="#ppt_w"/>
                                          </p:val>
                                        </p:tav>
                                      </p:tavLst>
                                    </p:anim>
                                    <p:anim calcmode="lin" valueType="num">
                                      <p:cBhvr>
                                        <p:cTn id="77" dur="1000" fill="hold"/>
                                        <p:tgtEl>
                                          <p:spTgt spid="16"/>
                                        </p:tgtEl>
                                        <p:attrNameLst>
                                          <p:attrName>ppt_h</p:attrName>
                                        </p:attrNameLst>
                                      </p:cBhvr>
                                      <p:tavLst>
                                        <p:tav tm="0">
                                          <p:val>
                                            <p:strVal val="#ppt_h"/>
                                          </p:val>
                                        </p:tav>
                                        <p:tav tm="100000">
                                          <p:val>
                                            <p:strVal val="#ppt_h"/>
                                          </p:val>
                                        </p:tav>
                                      </p:tavLst>
                                    </p:anim>
                                    <p:animEffect transition="in" filter="fade">
                                      <p:cBhvr>
                                        <p:cTn id="78" dur="1000"/>
                                        <p:tgtEl>
                                          <p:spTgt spid="16"/>
                                        </p:tgtEl>
                                      </p:cBhvr>
                                    </p:animEffect>
                                  </p:childTnLst>
                                </p:cTn>
                              </p:par>
                            </p:childTnLst>
                          </p:cTn>
                        </p:par>
                        <p:par>
                          <p:cTn id="79" fill="hold" nodeType="afterGroup">
                            <p:stCondLst>
                              <p:cond delay="8000"/>
                            </p:stCondLst>
                            <p:childTnLst>
                              <p:par>
                                <p:cTn id="80" presetID="55" presetClass="entr" presetSubtype="0" fill="hold"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1000" fill="hold"/>
                                        <p:tgtEl>
                                          <p:spTgt spid="23"/>
                                        </p:tgtEl>
                                        <p:attrNameLst>
                                          <p:attrName>ppt_w</p:attrName>
                                        </p:attrNameLst>
                                      </p:cBhvr>
                                      <p:tavLst>
                                        <p:tav tm="0">
                                          <p:val>
                                            <p:strVal val="#ppt_w*0.70"/>
                                          </p:val>
                                        </p:tav>
                                        <p:tav tm="100000">
                                          <p:val>
                                            <p:strVal val="#ppt_w"/>
                                          </p:val>
                                        </p:tav>
                                      </p:tavLst>
                                    </p:anim>
                                    <p:anim calcmode="lin" valueType="num">
                                      <p:cBhvr>
                                        <p:cTn id="83" dur="1000" fill="hold"/>
                                        <p:tgtEl>
                                          <p:spTgt spid="23"/>
                                        </p:tgtEl>
                                        <p:attrNameLst>
                                          <p:attrName>ppt_h</p:attrName>
                                        </p:attrNameLst>
                                      </p:cBhvr>
                                      <p:tavLst>
                                        <p:tav tm="0">
                                          <p:val>
                                            <p:strVal val="#ppt_h"/>
                                          </p:val>
                                        </p:tav>
                                        <p:tav tm="100000">
                                          <p:val>
                                            <p:strVal val="#ppt_h"/>
                                          </p:val>
                                        </p:tav>
                                      </p:tavLst>
                                    </p:anim>
                                    <p:animEffect transition="in" filter="fade">
                                      <p:cBhvr>
                                        <p:cTn id="84" dur="1000"/>
                                        <p:tgtEl>
                                          <p:spTgt spid="23"/>
                                        </p:tgtEl>
                                      </p:cBhvr>
                                    </p:animEffect>
                                  </p:childTnLst>
                                </p:cTn>
                              </p:par>
                              <p:par>
                                <p:cTn id="85" presetID="55"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p:cTn id="87" dur="1000" fill="hold"/>
                                        <p:tgtEl>
                                          <p:spTgt spid="21"/>
                                        </p:tgtEl>
                                        <p:attrNameLst>
                                          <p:attrName>ppt_w</p:attrName>
                                        </p:attrNameLst>
                                      </p:cBhvr>
                                      <p:tavLst>
                                        <p:tav tm="0">
                                          <p:val>
                                            <p:strVal val="#ppt_w*0.70"/>
                                          </p:val>
                                        </p:tav>
                                        <p:tav tm="100000">
                                          <p:val>
                                            <p:strVal val="#ppt_w"/>
                                          </p:val>
                                        </p:tav>
                                      </p:tavLst>
                                    </p:anim>
                                    <p:anim calcmode="lin" valueType="num">
                                      <p:cBhvr>
                                        <p:cTn id="88" dur="1000" fill="hold"/>
                                        <p:tgtEl>
                                          <p:spTgt spid="21"/>
                                        </p:tgtEl>
                                        <p:attrNameLst>
                                          <p:attrName>ppt_h</p:attrName>
                                        </p:attrNameLst>
                                      </p:cBhvr>
                                      <p:tavLst>
                                        <p:tav tm="0">
                                          <p:val>
                                            <p:strVal val="#ppt_h"/>
                                          </p:val>
                                        </p:tav>
                                        <p:tav tm="100000">
                                          <p:val>
                                            <p:strVal val="#ppt_h"/>
                                          </p:val>
                                        </p:tav>
                                      </p:tavLst>
                                    </p:anim>
                                    <p:animEffect transition="in" filter="fade">
                                      <p:cBhvr>
                                        <p:cTn id="8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p:bldP spid="17" grpId="0" animBg="1"/>
      <p:bldP spid="18"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Continue…</a:t>
            </a:r>
            <a:endParaRPr lang="en-US" dirty="0"/>
          </a:p>
        </p:txBody>
      </p:sp>
      <p:sp>
        <p:nvSpPr>
          <p:cNvPr id="4" name="Slide Number Placeholder 3"/>
          <p:cNvSpPr>
            <a:spLocks noGrp="1"/>
          </p:cNvSpPr>
          <p:nvPr>
            <p:ph type="sldNum" sz="quarter" idx="10"/>
          </p:nvPr>
        </p:nvSpPr>
        <p:spPr/>
        <p:txBody>
          <a:bodyPr/>
          <a:lstStyle/>
          <a:p>
            <a:pPr>
              <a:defRPr/>
            </a:pPr>
            <a:fld id="{F32A1B91-0A1C-4C8A-A074-7C17D23B10DF}" type="slidenum">
              <a:rPr lang="en-US" smtClean="0"/>
              <a:pPr>
                <a:defRPr/>
              </a:pPr>
              <a:t>100</a:t>
            </a:fld>
            <a:endParaRPr lang="en-US"/>
          </a:p>
        </p:txBody>
      </p:sp>
      <p:sp useBgFill="1">
        <p:nvSpPr>
          <p:cNvPr id="70660" name="Rectangle 4"/>
          <p:cNvSpPr>
            <a:spLocks noChangeArrowheads="1"/>
          </p:cNvSpPr>
          <p:nvPr/>
        </p:nvSpPr>
        <p:spPr bwMode="auto">
          <a:xfrm>
            <a:off x="168520" y="1444625"/>
            <a:ext cx="8549054" cy="647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Q. After compiling class Apple , What will happen if I compile class TestFruits on previous slide? </a:t>
            </a:r>
          </a:p>
        </p:txBody>
      </p:sp>
      <p:sp useBgFill="1">
        <p:nvSpPr>
          <p:cNvPr id="6" name="Rectangle 1"/>
          <p:cNvSpPr>
            <a:spLocks noChangeArrowheads="1"/>
          </p:cNvSpPr>
          <p:nvPr/>
        </p:nvSpPr>
        <p:spPr bwMode="auto">
          <a:xfrm>
            <a:off x="224204" y="2274888"/>
            <a:ext cx="7161334" cy="18161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b="1" i="0">
                <a:solidFill>
                  <a:srgbClr val="000000"/>
                </a:solidFill>
                <a:latin typeface="Arial (Headings)"/>
                <a:ea typeface="Calibri" pitchFamily="34" charset="0"/>
                <a:cs typeface="Courier New" pitchFamily="49" charset="0"/>
              </a:rPr>
              <a:t>Options</a:t>
            </a:r>
            <a:r>
              <a:rPr lang="en-US" sz="1600" b="1" i="0">
                <a:solidFill>
                  <a:srgbClr val="000000"/>
                </a:solidFill>
                <a:ea typeface="Calibri" pitchFamily="34" charset="0"/>
                <a:cs typeface="Courier New" pitchFamily="49" charset="0"/>
              </a:rPr>
              <a:t>: </a:t>
            </a:r>
            <a:endParaRPr lang="en-US" sz="1600" b="1">
              <a:latin typeface="Arial (Headings)"/>
              <a:ea typeface="Calibri" pitchFamily="34" charset="0"/>
              <a:cs typeface="Courier New" pitchFamily="49" charset="0"/>
            </a:endParaRPr>
          </a:p>
          <a:p>
            <a:pPr marL="342900" indent="-342900">
              <a:buFont typeface="Arial" pitchFamily="34" charset="0"/>
              <a:buAutoNum type="alphaUcPeriod"/>
            </a:pPr>
            <a:r>
              <a:rPr lang="en-US" sz="1600">
                <a:ea typeface="Calibri" pitchFamily="34" charset="0"/>
                <a:cs typeface="Courier New" pitchFamily="49" charset="0"/>
              </a:rPr>
              <a:t>Compilation error</a:t>
            </a:r>
          </a:p>
          <a:p>
            <a:pPr marL="342900" indent="-342900">
              <a:buFont typeface="Arial" pitchFamily="34" charset="0"/>
              <a:buAutoNum type="alphaUcPeriod"/>
            </a:pPr>
            <a:r>
              <a:rPr lang="en-US" sz="1600">
                <a:ea typeface="Calibri" pitchFamily="34" charset="0"/>
                <a:cs typeface="Courier New" pitchFamily="49" charset="0"/>
              </a:rPr>
              <a:t>Class Apple </a:t>
            </a:r>
          </a:p>
          <a:p>
            <a:pPr marL="342900" indent="-342900"/>
            <a:r>
              <a:rPr lang="en-US" sz="1600">
                <a:ea typeface="Calibri" pitchFamily="34" charset="0"/>
                <a:cs typeface="Courier New" pitchFamily="49" charset="0"/>
              </a:rPr>
              <a:t>      Class TestFruits</a:t>
            </a:r>
          </a:p>
          <a:p>
            <a:pPr marL="342900" indent="-342900">
              <a:buFontTx/>
              <a:buAutoNum type="alphaUcPeriod" startAt="3"/>
            </a:pPr>
            <a:r>
              <a:rPr lang="en-US" sz="1600">
                <a:ea typeface="Calibri" pitchFamily="34" charset="0"/>
                <a:cs typeface="Courier New" pitchFamily="49" charset="0"/>
              </a:rPr>
              <a:t>Class TestFruits  </a:t>
            </a:r>
          </a:p>
          <a:p>
            <a:pPr marL="342900" indent="-342900"/>
            <a:r>
              <a:rPr lang="en-US" sz="1600">
                <a:ea typeface="Calibri" pitchFamily="34" charset="0"/>
                <a:cs typeface="Courier New" pitchFamily="49" charset="0"/>
              </a:rPr>
              <a:t>      Class Apple</a:t>
            </a:r>
          </a:p>
          <a:p>
            <a:pPr marL="342900" indent="-342900"/>
            <a:r>
              <a:rPr lang="en-US" sz="1600">
                <a:ea typeface="Calibri" pitchFamily="34" charset="0"/>
                <a:cs typeface="Courier New" pitchFamily="49" charset="0"/>
              </a:rPr>
              <a:t>D. Runtime error</a:t>
            </a:r>
          </a:p>
        </p:txBody>
      </p:sp>
    </p:spTree>
    <p:extLst>
      <p:ext uri="{BB962C8B-B14F-4D97-AF65-F5344CB8AC3E}">
        <p14:creationId xmlns:p14="http://schemas.microsoft.com/office/powerpoint/2010/main" val="3511620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6">
                                            <p:txEl>
                                              <p:pRg st="2" end="2"/>
                                            </p:txEl>
                                          </p:spTgt>
                                        </p:tgtEl>
                                        <p:attrNameLst>
                                          <p:attrName>style.color</p:attrName>
                                        </p:attrNameLst>
                                      </p:cBhvr>
                                      <p:to>
                                        <a:schemeClr val="accent2"/>
                                      </p:to>
                                    </p:animClr>
                                  </p:childTnLst>
                                </p:cTn>
                              </p:par>
                              <p:par>
                                <p:cTn id="7" presetID="15" presetClass="emph" presetSubtype="0" nodeType="withEffect">
                                  <p:stCondLst>
                                    <p:cond delay="0"/>
                                  </p:stCondLst>
                                  <p:iterate type="lt">
                                    <p:tmAbs val="25"/>
                                  </p:iterate>
                                  <p:childTnLst>
                                    <p:set>
                                      <p:cBhvr override="childStyle">
                                        <p:cTn id="8" dur="indefinite"/>
                                        <p:tgtEl>
                                          <p:spTgt spid="6">
                                            <p:txEl>
                                              <p:pRg st="2" end="2"/>
                                            </p:txEl>
                                          </p:spTgt>
                                        </p:tgtEl>
                                        <p:attrNameLst>
                                          <p:attrName>style.fontWeight</p:attrName>
                                        </p:attrNameLst>
                                      </p:cBhvr>
                                      <p:to>
                                        <p:strVal val="bold"/>
                                      </p:to>
                                    </p:set>
                                  </p:childTnLst>
                                </p:cTn>
                              </p:par>
                              <p:par>
                                <p:cTn id="9" presetID="3" presetClass="emph" presetSubtype="2" fill="hold" nodeType="withEffect">
                                  <p:stCondLst>
                                    <p:cond delay="0"/>
                                  </p:stCondLst>
                                  <p:iterate type="lt">
                                    <p:tmPct val="0"/>
                                  </p:iterate>
                                  <p:childTnLst>
                                    <p:animClr clrSpc="rgb" dir="cw">
                                      <p:cBhvr override="childStyle">
                                        <p:cTn id="10" dur="2000" fill="hold"/>
                                        <p:tgtEl>
                                          <p:spTgt spid="6">
                                            <p:txEl>
                                              <p:pRg st="3" end="3"/>
                                            </p:txEl>
                                          </p:spTgt>
                                        </p:tgtEl>
                                        <p:attrNameLst>
                                          <p:attrName>style.color</p:attrName>
                                        </p:attrNameLst>
                                      </p:cBhvr>
                                      <p:to>
                                        <a:schemeClr val="accent2"/>
                                      </p:to>
                                    </p:animClr>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Jar – java </a:t>
            </a:r>
            <a:r>
              <a:rPr lang="en-US" sz="2000" dirty="0" err="1" smtClean="0"/>
              <a:t>archieve</a:t>
            </a:r>
            <a:endParaRPr lang="en-US" sz="2000" dirty="0" smtClean="0"/>
          </a:p>
          <a:p>
            <a:r>
              <a:rPr lang="en-US" sz="2000" dirty="0" smtClean="0"/>
              <a:t>To see the detail of compilation </a:t>
            </a:r>
          </a:p>
          <a:p>
            <a:pPr marL="0" indent="0">
              <a:buNone/>
            </a:pPr>
            <a:r>
              <a:rPr lang="en-US" sz="2000" dirty="0"/>
              <a:t>	</a:t>
            </a:r>
            <a:r>
              <a:rPr lang="en-US" sz="2000" dirty="0" err="1" smtClean="0"/>
              <a:t>javac</a:t>
            </a:r>
            <a:r>
              <a:rPr lang="en-US" sz="2000" dirty="0" smtClean="0"/>
              <a:t> –verbose test.java</a:t>
            </a:r>
          </a:p>
          <a:p>
            <a:r>
              <a:rPr lang="en-US" sz="2000" dirty="0" smtClean="0"/>
              <a:t>Assert is keyword</a:t>
            </a:r>
          </a:p>
          <a:p>
            <a:r>
              <a:rPr lang="en-US" sz="2000" dirty="0" smtClean="0"/>
              <a:t>Nested of a multiple line comment is not allowed </a:t>
            </a:r>
            <a:r>
              <a:rPr lang="en-US" sz="2000" dirty="0" err="1" smtClean="0"/>
              <a:t>ie</a:t>
            </a:r>
            <a:r>
              <a:rPr lang="en-US" sz="2000" dirty="0"/>
              <a:t> </a:t>
            </a:r>
            <a:endParaRPr lang="en-US" sz="2000" dirty="0" smtClean="0"/>
          </a:p>
          <a:p>
            <a:pPr marL="0" indent="0" algn="ctr">
              <a:buNone/>
            </a:pPr>
            <a:r>
              <a:rPr lang="en-US" sz="2000" dirty="0" smtClean="0"/>
              <a:t>/* comment</a:t>
            </a:r>
          </a:p>
          <a:p>
            <a:pPr marL="0" indent="0" algn="ctr">
              <a:buNone/>
            </a:pPr>
            <a:r>
              <a:rPr lang="en-US" sz="2000" dirty="0"/>
              <a:t> </a:t>
            </a:r>
            <a:r>
              <a:rPr lang="en-US" sz="2000" dirty="0" smtClean="0"/>
              <a:t>   /*comment2*/</a:t>
            </a:r>
          </a:p>
          <a:p>
            <a:pPr marL="0" indent="0" algn="ctr">
              <a:buNone/>
            </a:pPr>
            <a:r>
              <a:rPr lang="en-US" sz="2000" dirty="0" smtClean="0"/>
              <a:t>*/ </a:t>
            </a:r>
            <a:r>
              <a:rPr lang="en-US" sz="2000" b="1" dirty="0" smtClean="0"/>
              <a:t>not allowed</a:t>
            </a:r>
          </a:p>
          <a:p>
            <a:pPr marL="0" indent="0">
              <a:buNone/>
            </a:pPr>
            <a:endParaRPr lang="en-US" dirty="0"/>
          </a:p>
        </p:txBody>
      </p:sp>
    </p:spTree>
    <p:extLst>
      <p:ext uri="{BB962C8B-B14F-4D97-AF65-F5344CB8AC3E}">
        <p14:creationId xmlns:p14="http://schemas.microsoft.com/office/powerpoint/2010/main" val="123678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2" y="-23648"/>
            <a:ext cx="9165021" cy="785648"/>
          </a:xfrm>
          <a:solidFill>
            <a:schemeClr val="accent4">
              <a:lumMod val="20000"/>
              <a:lumOff val="80000"/>
            </a:schemeClr>
          </a:solidFill>
        </p:spPr>
        <p:txBody>
          <a:bodyPr>
            <a:normAutofit/>
          </a:bodyPr>
          <a:lstStyle/>
          <a:p>
            <a:pPr>
              <a:defRPr/>
            </a:pPr>
            <a:r>
              <a:rPr lang="en-US" sz="3200" b="1" dirty="0" smtClean="0"/>
              <a:t>Calling non-static members from static method</a:t>
            </a:r>
            <a:endParaRPr lang="en-US" sz="3200" b="1" dirty="0"/>
          </a:p>
        </p:txBody>
      </p:sp>
      <p:sp>
        <p:nvSpPr>
          <p:cNvPr id="22531" name="Content Placeholder 2"/>
          <p:cNvSpPr>
            <a:spLocks noGrp="1"/>
          </p:cNvSpPr>
          <p:nvPr>
            <p:ph idx="1"/>
          </p:nvPr>
        </p:nvSpPr>
        <p:spPr>
          <a:xfrm>
            <a:off x="291612" y="1139826"/>
            <a:ext cx="8229600" cy="5072063"/>
          </a:xfrm>
          <a:solidFill>
            <a:schemeClr val="bg1">
              <a:lumMod val="95000"/>
            </a:schemeClr>
          </a:solidFill>
        </p:spPr>
        <p:txBody>
          <a:bodyPr/>
          <a:lstStyle/>
          <a:p>
            <a:pPr>
              <a:buFont typeface="Wingdings" pitchFamily="2" charset="2"/>
              <a:buNone/>
              <a:defRPr/>
            </a:pPr>
            <a:r>
              <a:rPr lang="en-US" sz="2000" dirty="0" smtClean="0"/>
              <a:t>public class </a:t>
            </a:r>
            <a:r>
              <a:rPr lang="en-US" sz="2000" dirty="0" err="1" smtClean="0"/>
              <a:t>StaticMethodDemo</a:t>
            </a:r>
            <a:r>
              <a:rPr lang="en-US" sz="2000" dirty="0" smtClean="0"/>
              <a:t> {</a:t>
            </a:r>
          </a:p>
          <a:p>
            <a:pPr>
              <a:buFont typeface="Wingdings" pitchFamily="2" charset="2"/>
              <a:buNone/>
              <a:defRPr/>
            </a:pPr>
            <a:r>
              <a:rPr lang="en-US" sz="2000" dirty="0" smtClean="0"/>
              <a:t>     public String message = "Hi";</a:t>
            </a:r>
          </a:p>
          <a:p>
            <a:pPr>
              <a:buFont typeface="Wingdings" pitchFamily="2" charset="2"/>
              <a:buNone/>
              <a:defRPr/>
            </a:pPr>
            <a:r>
              <a:rPr lang="en-US" sz="2000" dirty="0" smtClean="0"/>
              <a:t>     public void </a:t>
            </a:r>
            <a:r>
              <a:rPr lang="en-US" sz="2000" dirty="0" err="1" smtClean="0"/>
              <a:t>displayName</a:t>
            </a:r>
            <a:r>
              <a:rPr lang="en-US" sz="2000" dirty="0" smtClean="0"/>
              <a:t>(){</a:t>
            </a:r>
          </a:p>
          <a:p>
            <a:pPr>
              <a:buFont typeface="Wingdings" pitchFamily="2" charset="2"/>
              <a:buNone/>
              <a:defRPr/>
            </a:pPr>
            <a:r>
              <a:rPr lang="en-US" sz="2000" dirty="0" smtClean="0"/>
              <a:t>           System.</a:t>
            </a:r>
            <a:r>
              <a:rPr lang="en-US" sz="2000" i="1" dirty="0" smtClean="0"/>
              <a:t>out.println("</a:t>
            </a:r>
            <a:r>
              <a:rPr lang="en-US" sz="2000" i="1" dirty="0" err="1" smtClean="0"/>
              <a:t>StaticMethodDemo</a:t>
            </a:r>
            <a:r>
              <a:rPr lang="en-US" sz="2000" i="1" dirty="0" smtClean="0"/>
              <a:t>");</a:t>
            </a:r>
          </a:p>
          <a:p>
            <a:pPr>
              <a:buFont typeface="Wingdings" pitchFamily="2" charset="2"/>
              <a:buNone/>
              <a:defRPr/>
            </a:pPr>
            <a:r>
              <a:rPr lang="en-US" sz="2000" dirty="0" smtClean="0"/>
              <a:t>     }</a:t>
            </a:r>
          </a:p>
          <a:p>
            <a:pPr>
              <a:buFont typeface="Wingdings" pitchFamily="2" charset="2"/>
              <a:buNone/>
              <a:defRPr/>
            </a:pPr>
            <a:r>
              <a:rPr lang="en-US" sz="2000" dirty="0" smtClean="0"/>
              <a:t> public static void main(String[] args) {</a:t>
            </a:r>
          </a:p>
          <a:p>
            <a:pPr>
              <a:buFont typeface="Wingdings" pitchFamily="2" charset="2"/>
              <a:buNone/>
              <a:defRPr/>
            </a:pPr>
            <a:r>
              <a:rPr lang="en-US" sz="2000" dirty="0" smtClean="0"/>
              <a:t>           </a:t>
            </a:r>
            <a:r>
              <a:rPr lang="en-US" sz="2000" dirty="0" err="1" smtClean="0"/>
              <a:t>displayName</a:t>
            </a:r>
            <a:r>
              <a:rPr lang="en-US" sz="2000" dirty="0" smtClean="0"/>
              <a:t>();</a:t>
            </a:r>
          </a:p>
          <a:p>
            <a:pPr>
              <a:buFont typeface="Wingdings" pitchFamily="2" charset="2"/>
              <a:buNone/>
              <a:defRPr/>
            </a:pPr>
            <a:r>
              <a:rPr lang="en-US" sz="2000" dirty="0" smtClean="0"/>
              <a:t>           System.</a:t>
            </a:r>
            <a:r>
              <a:rPr lang="en-US" sz="2000" i="1" dirty="0" smtClean="0"/>
              <a:t>out.println(message);</a:t>
            </a:r>
          </a:p>
          <a:p>
            <a:pPr>
              <a:buFont typeface="Wingdings" pitchFamily="2" charset="2"/>
              <a:buNone/>
              <a:defRPr/>
            </a:pPr>
            <a:r>
              <a:rPr lang="en-US" sz="2000" i="1" dirty="0" smtClean="0"/>
              <a:t>	      </a:t>
            </a:r>
            <a:r>
              <a:rPr lang="en-US" sz="2000" dirty="0" err="1" smtClean="0"/>
              <a:t>StaticMethodDemo</a:t>
            </a:r>
            <a:r>
              <a:rPr lang="en-US" sz="2000" dirty="0" smtClean="0"/>
              <a:t> demo =  new </a:t>
            </a:r>
            <a:r>
              <a:rPr lang="en-US" sz="2000" dirty="0" err="1" smtClean="0"/>
              <a:t>StaticMethodDemo</a:t>
            </a:r>
            <a:r>
              <a:rPr lang="en-US" sz="2000" dirty="0" smtClean="0"/>
              <a:t>();</a:t>
            </a:r>
            <a:endParaRPr lang="en-US" sz="2000" i="1" dirty="0" smtClean="0"/>
          </a:p>
          <a:p>
            <a:pPr>
              <a:buFont typeface="Wingdings" pitchFamily="2" charset="2"/>
              <a:buNone/>
              <a:defRPr/>
            </a:pPr>
            <a:r>
              <a:rPr lang="en-US" sz="2000" i="1" dirty="0" smtClean="0"/>
              <a:t>	</a:t>
            </a:r>
            <a:r>
              <a:rPr lang="en-US" sz="2000" dirty="0" smtClean="0"/>
              <a:t>      demo.</a:t>
            </a:r>
            <a:r>
              <a:rPr lang="en-US" sz="2000" b="1" dirty="0" smtClean="0"/>
              <a:t> </a:t>
            </a:r>
            <a:r>
              <a:rPr lang="en-US" sz="2000" dirty="0" err="1" smtClean="0"/>
              <a:t>displayName</a:t>
            </a:r>
            <a:r>
              <a:rPr lang="en-US" sz="2000" dirty="0" smtClean="0"/>
              <a:t>();</a:t>
            </a:r>
          </a:p>
          <a:p>
            <a:pPr>
              <a:buFont typeface="Wingdings" pitchFamily="2" charset="2"/>
              <a:buNone/>
              <a:defRPr/>
            </a:pPr>
            <a:r>
              <a:rPr lang="en-US" sz="2000" dirty="0" smtClean="0"/>
              <a:t>    }</a:t>
            </a:r>
          </a:p>
          <a:p>
            <a:pPr>
              <a:buFont typeface="Wingdings" pitchFamily="2" charset="2"/>
              <a:buNone/>
              <a:defRPr/>
            </a:pPr>
            <a:r>
              <a:rPr lang="en-US" sz="2000" dirty="0" smtClean="0"/>
              <a:t>}</a:t>
            </a:r>
          </a:p>
        </p:txBody>
      </p:sp>
      <p:sp>
        <p:nvSpPr>
          <p:cNvPr id="5" name="Oval Callout 4"/>
          <p:cNvSpPr>
            <a:spLocks noChangeArrowheads="1"/>
          </p:cNvSpPr>
          <p:nvPr/>
        </p:nvSpPr>
        <p:spPr bwMode="auto">
          <a:xfrm>
            <a:off x="5849816" y="2149475"/>
            <a:ext cx="2982058" cy="1676400"/>
          </a:xfrm>
          <a:prstGeom prst="wedgeEllipseCallout">
            <a:avLst>
              <a:gd name="adj1" fmla="val -94426"/>
              <a:gd name="adj2" fmla="val 49102"/>
            </a:avLst>
          </a:prstGeom>
          <a:solidFill>
            <a:schemeClr val="accent6">
              <a:lumMod val="20000"/>
              <a:lumOff val="80000"/>
            </a:schemeClr>
          </a:solidFill>
          <a:ln w="9525" algn="ctr">
            <a:solidFill>
              <a:schemeClr val="tx1"/>
            </a:solidFill>
            <a:round/>
            <a:headEnd/>
            <a:tailEnd/>
          </a:ln>
        </p:spPr>
        <p:txBody>
          <a:bodyPr/>
          <a:lstStyle/>
          <a:p>
            <a:r>
              <a:rPr lang="en-US" dirty="0"/>
              <a:t>Compilation error : cannot access  non-static members from a static context</a:t>
            </a:r>
          </a:p>
        </p:txBody>
      </p:sp>
      <p:sp>
        <p:nvSpPr>
          <p:cNvPr id="23558" name="Right Brace 6"/>
          <p:cNvSpPr>
            <a:spLocks/>
          </p:cNvSpPr>
          <p:nvPr/>
        </p:nvSpPr>
        <p:spPr bwMode="auto">
          <a:xfrm>
            <a:off x="4268666" y="3484563"/>
            <a:ext cx="206619" cy="690562"/>
          </a:xfrm>
          <a:prstGeom prst="rightBrace">
            <a:avLst>
              <a:gd name="adj1" fmla="val 8356"/>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Oval Callout 7"/>
          <p:cNvSpPr>
            <a:spLocks noChangeArrowheads="1"/>
          </p:cNvSpPr>
          <p:nvPr/>
        </p:nvSpPr>
        <p:spPr bwMode="auto">
          <a:xfrm>
            <a:off x="5744308" y="4597400"/>
            <a:ext cx="2982058" cy="1676400"/>
          </a:xfrm>
          <a:prstGeom prst="wedgeEllipseCallout">
            <a:avLst>
              <a:gd name="adj1" fmla="val -126602"/>
              <a:gd name="adj2" fmla="val -41190"/>
            </a:avLst>
          </a:prstGeom>
          <a:solidFill>
            <a:schemeClr val="accent3">
              <a:lumMod val="20000"/>
              <a:lumOff val="80000"/>
            </a:schemeClr>
          </a:solidFill>
          <a:ln w="9525" algn="ctr">
            <a:solidFill>
              <a:schemeClr val="tx1"/>
            </a:solidFill>
            <a:round/>
            <a:headEnd/>
            <a:tailEnd/>
          </a:ln>
        </p:spPr>
        <p:txBody>
          <a:bodyPr/>
          <a:lstStyle/>
          <a:p>
            <a:r>
              <a:rPr lang="en-US" dirty="0"/>
              <a:t>Valid, since method is accessed using the reference of the class</a:t>
            </a:r>
          </a:p>
        </p:txBody>
      </p:sp>
      <p:sp>
        <p:nvSpPr>
          <p:cNvPr id="9" name="Rounded Rectangle 8"/>
          <p:cNvSpPr>
            <a:spLocks noChangeArrowheads="1"/>
          </p:cNvSpPr>
          <p:nvPr/>
        </p:nvSpPr>
        <p:spPr bwMode="auto">
          <a:xfrm>
            <a:off x="152400" y="5472112"/>
            <a:ext cx="5542085" cy="1233487"/>
          </a:xfrm>
          <a:prstGeom prst="roundRect">
            <a:avLst>
              <a:gd name="adj" fmla="val 16667"/>
            </a:avLst>
          </a:prstGeom>
          <a:solidFill>
            <a:schemeClr val="accent5">
              <a:lumMod val="20000"/>
              <a:lumOff val="80000"/>
            </a:schemeClr>
          </a:solidFill>
          <a:ln w="9525" algn="ctr">
            <a:solidFill>
              <a:schemeClr val="tx1"/>
            </a:solidFill>
            <a:round/>
            <a:headEnd/>
            <a:tailEnd/>
          </a:ln>
        </p:spPr>
        <p:txBody>
          <a:bodyPr/>
          <a:lstStyle/>
          <a:p>
            <a:r>
              <a:rPr lang="en-US" sz="2000" dirty="0"/>
              <a:t>Moral : non-static members and methods can be accessed  in static methods but only when their reference of some object is available inside them</a:t>
            </a:r>
          </a:p>
        </p:txBody>
      </p:sp>
    </p:spTree>
    <p:extLst>
      <p:ext uri="{BB962C8B-B14F-4D97-AF65-F5344CB8AC3E}">
        <p14:creationId xmlns:p14="http://schemas.microsoft.com/office/powerpoint/2010/main" val="384431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3558"/>
                                        </p:tgtEl>
                                        <p:attrNameLst>
                                          <p:attrName>style.visibility</p:attrName>
                                        </p:attrNameLst>
                                      </p:cBhvr>
                                      <p:to>
                                        <p:strVal val="visible"/>
                                      </p:to>
                                    </p:set>
                                    <p:anim calcmode="lin" valueType="num">
                                      <p:cBhvr>
                                        <p:cTn id="12" dur="1000" fill="hold"/>
                                        <p:tgtEl>
                                          <p:spTgt spid="23558"/>
                                        </p:tgtEl>
                                        <p:attrNameLst>
                                          <p:attrName>ppt_w</p:attrName>
                                        </p:attrNameLst>
                                      </p:cBhvr>
                                      <p:tavLst>
                                        <p:tav tm="0">
                                          <p:val>
                                            <p:strVal val="#ppt_w*0.70"/>
                                          </p:val>
                                        </p:tav>
                                        <p:tav tm="100000">
                                          <p:val>
                                            <p:strVal val="#ppt_w"/>
                                          </p:val>
                                        </p:tav>
                                      </p:tavLst>
                                    </p:anim>
                                    <p:anim calcmode="lin" valueType="num">
                                      <p:cBhvr>
                                        <p:cTn id="13" dur="1000" fill="hold"/>
                                        <p:tgtEl>
                                          <p:spTgt spid="23558"/>
                                        </p:tgtEl>
                                        <p:attrNameLst>
                                          <p:attrName>ppt_h</p:attrName>
                                        </p:attrNameLst>
                                      </p:cBhvr>
                                      <p:tavLst>
                                        <p:tav tm="0">
                                          <p:val>
                                            <p:strVal val="#ppt_h"/>
                                          </p:val>
                                        </p:tav>
                                        <p:tav tm="100000">
                                          <p:val>
                                            <p:strVal val="#ppt_h"/>
                                          </p:val>
                                        </p:tav>
                                      </p:tavLst>
                                    </p:anim>
                                    <p:animEffect transition="in" filter="fade">
                                      <p:cBhvr>
                                        <p:cTn id="14" dur="1000"/>
                                        <p:tgtEl>
                                          <p:spTgt spid="2355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strVal val="#ppt_w*0.70"/>
                                          </p:val>
                                        </p:tav>
                                        <p:tav tm="100000">
                                          <p:val>
                                            <p:strVal val="#ppt_w"/>
                                          </p:val>
                                        </p:tav>
                                      </p:tavLst>
                                    </p:anim>
                                    <p:anim calcmode="lin" valueType="num">
                                      <p:cBhvr>
                                        <p:cTn id="20" dur="1000" fill="hold"/>
                                        <p:tgtEl>
                                          <p:spTgt spid="8"/>
                                        </p:tgtEl>
                                        <p:attrNameLst>
                                          <p:attrName>ppt_h</p:attrName>
                                        </p:attrNameLst>
                                      </p:cBhvr>
                                      <p:tavLst>
                                        <p:tav tm="0">
                                          <p:val>
                                            <p:strVal val="#ppt_h"/>
                                          </p:val>
                                        </p:tav>
                                        <p:tav tm="100000">
                                          <p:val>
                                            <p:strVal val="#ppt_h"/>
                                          </p:val>
                                        </p:tav>
                                      </p:tavLst>
                                    </p:anim>
                                    <p:animEffect transition="in" filter="fade">
                                      <p:cBhvr>
                                        <p:cTn id="21" dur="1000"/>
                                        <p:tgtEl>
                                          <p:spTgt spid="8"/>
                                        </p:tgtEl>
                                      </p:cBhvr>
                                    </p:animEffect>
                                  </p:childTnLst>
                                </p:cTn>
                              </p:par>
                            </p:childTnLst>
                          </p:cTn>
                        </p:par>
                        <p:par>
                          <p:cTn id="22" fill="hold" nodeType="afterGroup">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558"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rgbClr val="FF0000"/>
                </a:solidFill>
              </a:rPr>
              <a:t>Type of Relationship in OOP</a:t>
            </a: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a:bodyPr>
          <a:lstStyle/>
          <a:p>
            <a:r>
              <a:rPr lang="en-US" sz="2800" dirty="0" smtClean="0"/>
              <a:t>There are three type of relationship that can exist bet class</a:t>
            </a:r>
          </a:p>
          <a:p>
            <a:pPr lvl="1"/>
            <a:r>
              <a:rPr lang="en-US" sz="2400" dirty="0" smtClean="0"/>
              <a:t>IS-A relationship represent by inheritance</a:t>
            </a:r>
          </a:p>
          <a:p>
            <a:pPr lvl="2"/>
            <a:r>
              <a:rPr lang="en-US" sz="2000" dirty="0"/>
              <a:t>Increases the coupling between different objects - </a:t>
            </a:r>
            <a:r>
              <a:rPr lang="en-US" sz="2000" b="1" dirty="0"/>
              <a:t>Tightly coupled code</a:t>
            </a:r>
            <a:r>
              <a:rPr lang="en-US" sz="2000" b="1" dirty="0" smtClean="0"/>
              <a:t>.</a:t>
            </a:r>
          </a:p>
          <a:p>
            <a:pPr lvl="2"/>
            <a:r>
              <a:rPr lang="en-US" sz="2000" dirty="0"/>
              <a:t>Difficult to maintain </a:t>
            </a:r>
            <a:r>
              <a:rPr lang="en-US" sz="2000" dirty="0" smtClean="0"/>
              <a:t>the </a:t>
            </a:r>
            <a:r>
              <a:rPr lang="en-US" sz="2000" dirty="0"/>
              <a:t>code extensibility, </a:t>
            </a:r>
            <a:r>
              <a:rPr lang="en-US" sz="2000" dirty="0" err="1"/>
              <a:t>modifiablity</a:t>
            </a:r>
            <a:r>
              <a:rPr lang="en-US" sz="2000" dirty="0"/>
              <a:t> and maintainability</a:t>
            </a:r>
            <a:r>
              <a:rPr lang="en-US" sz="2000" dirty="0" smtClean="0"/>
              <a:t>.</a:t>
            </a:r>
          </a:p>
          <a:p>
            <a:pPr lvl="2"/>
            <a:r>
              <a:rPr lang="en-US" sz="2000" dirty="0"/>
              <a:t>Code becomes </a:t>
            </a:r>
            <a:r>
              <a:rPr lang="en-US" sz="2000" b="1" dirty="0"/>
              <a:t>more error prone</a:t>
            </a:r>
            <a:r>
              <a:rPr lang="en-US" sz="2000" dirty="0"/>
              <a:t> in case of multi level class </a:t>
            </a:r>
            <a:r>
              <a:rPr lang="en-US" sz="2000" dirty="0" smtClean="0"/>
              <a:t>hierarchies</a:t>
            </a:r>
          </a:p>
          <a:p>
            <a:pPr lvl="2"/>
            <a:r>
              <a:rPr lang="en-US" sz="2000" b="1" dirty="0"/>
              <a:t>Inherits the states and functions</a:t>
            </a:r>
            <a:r>
              <a:rPr lang="en-US" sz="2000" dirty="0"/>
              <a:t> of parent </a:t>
            </a:r>
            <a:r>
              <a:rPr lang="en-US" sz="2000" dirty="0" smtClean="0"/>
              <a:t>class.</a:t>
            </a:r>
            <a:r>
              <a:rPr lang="en-US" sz="2000" dirty="0"/>
              <a:t> </a:t>
            </a:r>
            <a:r>
              <a:rPr lang="en-US" sz="2000" dirty="0" smtClean="0"/>
              <a:t>Indirectly</a:t>
            </a:r>
            <a:r>
              <a:rPr lang="en-US" sz="2000" dirty="0"/>
              <a:t> Child class is also indirect owner of parent </a:t>
            </a:r>
            <a:r>
              <a:rPr lang="en-US" sz="2000" dirty="0" smtClean="0"/>
              <a:t>members.</a:t>
            </a:r>
            <a:r>
              <a:rPr lang="en-US" sz="2000" dirty="0"/>
              <a:t> Both the classes are dependent on each other, means to say Life or </a:t>
            </a:r>
            <a:r>
              <a:rPr lang="en-US" sz="2000" dirty="0" err="1"/>
              <a:t>existance</a:t>
            </a:r>
            <a:r>
              <a:rPr lang="en-US" sz="2000" dirty="0"/>
              <a:t> of classes are not </a:t>
            </a:r>
            <a:r>
              <a:rPr lang="en-US" sz="2000" dirty="0" err="1"/>
              <a:t>indepedent</a:t>
            </a:r>
            <a:r>
              <a:rPr lang="en-US" sz="2000" dirty="0" smtClean="0"/>
              <a:t>.</a:t>
            </a:r>
          </a:p>
          <a:p>
            <a:pPr lvl="1"/>
            <a:r>
              <a:rPr lang="en-US" sz="2400" dirty="0" smtClean="0"/>
              <a:t>Has-A relationship represent by association, aggregation, composition.</a:t>
            </a:r>
          </a:p>
          <a:p>
            <a:pPr lvl="2"/>
            <a:r>
              <a:rPr lang="en-US" sz="2000" dirty="0"/>
              <a:t>Promotes low coupling between different objects -</a:t>
            </a:r>
            <a:r>
              <a:rPr lang="en-US" sz="2000" b="1" dirty="0"/>
              <a:t>Loosely coupled code</a:t>
            </a:r>
            <a:r>
              <a:rPr lang="en-US" sz="2000" b="1" dirty="0" smtClean="0"/>
              <a:t>.</a:t>
            </a:r>
          </a:p>
          <a:p>
            <a:pPr lvl="2"/>
            <a:r>
              <a:rPr lang="en-US" sz="2000" dirty="0"/>
              <a:t>Increases the code extensibility, </a:t>
            </a:r>
            <a:r>
              <a:rPr lang="en-US" sz="2000" dirty="0" err="1"/>
              <a:t>modifiablity</a:t>
            </a:r>
            <a:r>
              <a:rPr lang="en-US" sz="2000" dirty="0"/>
              <a:t> and maintainability</a:t>
            </a:r>
            <a:r>
              <a:rPr lang="en-US" sz="2000" dirty="0" smtClean="0"/>
              <a:t>.</a:t>
            </a:r>
          </a:p>
          <a:p>
            <a:pPr lvl="2"/>
            <a:r>
              <a:rPr lang="en-US" sz="2000" dirty="0"/>
              <a:t>Indirectly help to </a:t>
            </a:r>
            <a:r>
              <a:rPr lang="en-US" sz="2000" b="1" dirty="0"/>
              <a:t>reduce error prone code</a:t>
            </a:r>
            <a:r>
              <a:rPr lang="en-US" sz="2000" b="1" dirty="0" smtClean="0"/>
              <a:t>.</a:t>
            </a:r>
          </a:p>
          <a:p>
            <a:pPr lvl="2"/>
            <a:r>
              <a:rPr lang="en-US" sz="2000" b="1" dirty="0"/>
              <a:t>One class is using another class by its instance or </a:t>
            </a:r>
            <a:r>
              <a:rPr lang="en-US" sz="2000" b="1" dirty="0" smtClean="0"/>
              <a:t>object.</a:t>
            </a:r>
            <a:r>
              <a:rPr lang="en-US" sz="2000" dirty="0"/>
              <a:t> Asks other class to serve its functionality, And both the classes are </a:t>
            </a:r>
            <a:r>
              <a:rPr lang="en-US" sz="2000" dirty="0" smtClean="0"/>
              <a:t>independent.</a:t>
            </a:r>
          </a:p>
          <a:p>
            <a:pPr lvl="1"/>
            <a:endParaRPr lang="en-US" dirty="0"/>
          </a:p>
        </p:txBody>
      </p:sp>
    </p:spTree>
    <p:extLst>
      <p:ext uri="{BB962C8B-B14F-4D97-AF65-F5344CB8AC3E}">
        <p14:creationId xmlns:p14="http://schemas.microsoft.com/office/powerpoint/2010/main" val="2144737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lstStyle/>
          <a:p>
            <a:pPr marL="0" indent="0">
              <a:buNone/>
            </a:pPr>
            <a:r>
              <a:rPr lang="en-US" dirty="0" smtClean="0"/>
              <a:t>3. </a:t>
            </a:r>
            <a:r>
              <a:rPr lang="en-US" sz="2400" dirty="0"/>
              <a:t>Uses-A</a:t>
            </a:r>
          </a:p>
          <a:p>
            <a:pPr lvl="1"/>
            <a:r>
              <a:rPr lang="en-US" sz="2100" dirty="0"/>
              <a:t>Driver uses a Car</a:t>
            </a:r>
          </a:p>
          <a:p>
            <a:pPr marL="0" indent="0">
              <a:buNone/>
            </a:pPr>
            <a:endParaRPr lang="en-US" dirty="0"/>
          </a:p>
        </p:txBody>
      </p:sp>
      <p:sp>
        <p:nvSpPr>
          <p:cNvPr id="4"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rgbClr val="FF0000"/>
                </a:solidFill>
              </a:rPr>
              <a:t>Type of Relationship in OOP</a:t>
            </a:r>
            <a:endParaRPr lang="en-US" dirty="0">
              <a:solidFill>
                <a:srgbClr val="FF0000"/>
              </a:solidFill>
            </a:endParaRPr>
          </a:p>
        </p:txBody>
      </p:sp>
    </p:spTree>
    <p:extLst>
      <p:ext uri="{BB962C8B-B14F-4D97-AF65-F5344CB8AC3E}">
        <p14:creationId xmlns:p14="http://schemas.microsoft.com/office/powerpoint/2010/main" val="559179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b="1" dirty="0" smtClean="0">
                <a:solidFill>
                  <a:srgbClr val="FF0000"/>
                </a:solidFill>
              </a:rPr>
              <a:t>Inheritance</a:t>
            </a:r>
            <a:endParaRPr lang="en-US" b="1" dirty="0">
              <a:solidFill>
                <a:srgbClr val="FF0000"/>
              </a:solidFill>
            </a:endParaRPr>
          </a:p>
        </p:txBody>
      </p:sp>
      <p:sp>
        <p:nvSpPr>
          <p:cNvPr id="27653" name="Content Placeholder 2"/>
          <p:cNvSpPr>
            <a:spLocks noGrp="1"/>
          </p:cNvSpPr>
          <p:nvPr>
            <p:ph idx="1"/>
          </p:nvPr>
        </p:nvSpPr>
        <p:spPr>
          <a:xfrm>
            <a:off x="0" y="685800"/>
            <a:ext cx="9144000" cy="6172200"/>
          </a:xfrm>
        </p:spPr>
        <p:txBody>
          <a:bodyPr>
            <a:normAutofit/>
          </a:bodyPr>
          <a:lstStyle/>
          <a:p>
            <a:r>
              <a:rPr lang="en-US" sz="2000" dirty="0" smtClean="0"/>
              <a:t>Inheritance is a mechanism that allows the subclass to inherit common characteristics from super class</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pPr marL="0" indent="0">
              <a:buNone/>
            </a:pPr>
            <a:endParaRPr lang="en-US" sz="2000" dirty="0"/>
          </a:p>
          <a:p>
            <a:r>
              <a:rPr lang="en-US" sz="2000" dirty="0" smtClean="0"/>
              <a:t>Inheritance </a:t>
            </a:r>
            <a:r>
              <a:rPr lang="en-US" sz="2000" dirty="0"/>
              <a:t>represents the </a:t>
            </a:r>
            <a:r>
              <a:rPr lang="en-US" sz="2000" b="1" dirty="0"/>
              <a:t>IS-A </a:t>
            </a:r>
            <a:r>
              <a:rPr lang="en-US" sz="2000" b="1" dirty="0" smtClean="0"/>
              <a:t>relationship</a:t>
            </a:r>
          </a:p>
          <a:p>
            <a:pPr marL="457200" indent="-457200"/>
            <a:r>
              <a:rPr kumimoji="1" lang="en-US" sz="2000" b="1" i="1" dirty="0">
                <a:solidFill>
                  <a:schemeClr val="hlink"/>
                </a:solidFill>
                <a:latin typeface="Arial Unicode MS" pitchFamily="34" charset="-128"/>
              </a:rPr>
              <a:t>is-a relationship</a:t>
            </a:r>
            <a:r>
              <a:rPr kumimoji="1" lang="en-US" sz="2000" b="1" dirty="0">
                <a:solidFill>
                  <a:schemeClr val="hlink"/>
                </a:solidFill>
                <a:latin typeface="Arial Unicode MS" pitchFamily="34" charset="-128"/>
              </a:rPr>
              <a:t>, meaning the child </a:t>
            </a:r>
            <a:r>
              <a:rPr kumimoji="1" lang="en-US" sz="2000" b="1" i="1" dirty="0">
                <a:solidFill>
                  <a:schemeClr val="hlink"/>
                </a:solidFill>
                <a:latin typeface="Arial Unicode MS" pitchFamily="34" charset="-128"/>
              </a:rPr>
              <a:t>is a</a:t>
            </a:r>
            <a:r>
              <a:rPr kumimoji="1" lang="en-US" sz="2000" b="1" dirty="0">
                <a:solidFill>
                  <a:schemeClr val="hlink"/>
                </a:solidFill>
                <a:latin typeface="Arial Unicode MS" pitchFamily="34" charset="-128"/>
              </a:rPr>
              <a:t> more specific version of the parent</a:t>
            </a:r>
            <a:endParaRPr lang="en-US" sz="2000" dirty="0"/>
          </a:p>
          <a:p>
            <a:pPr marL="457200" indent="-457200"/>
            <a:r>
              <a:rPr lang="en-US" sz="2000" dirty="0"/>
              <a:t>Inheritance leads to </a:t>
            </a:r>
            <a:r>
              <a:rPr lang="en-US" sz="2000" b="1" dirty="0"/>
              <a:t>reusability</a:t>
            </a:r>
            <a:r>
              <a:rPr lang="en-US" sz="2000" dirty="0"/>
              <a:t> of code</a:t>
            </a:r>
          </a:p>
          <a:p>
            <a:pPr marL="457200" indent="-457200"/>
            <a:r>
              <a:rPr lang="en-US" sz="2000" dirty="0" smtClean="0"/>
              <a:t>A </a:t>
            </a:r>
            <a:r>
              <a:rPr lang="en-US" sz="2000" dirty="0"/>
              <a:t>subclass </a:t>
            </a:r>
            <a:r>
              <a:rPr lang="en-US" sz="2000" b="1" dirty="0"/>
              <a:t>cannot access the private members</a:t>
            </a:r>
            <a:r>
              <a:rPr lang="en-US" sz="2000" dirty="0"/>
              <a:t> of its super class but can access all public members</a:t>
            </a:r>
            <a:r>
              <a:rPr lang="en-US" sz="2000" dirty="0" smtClean="0"/>
              <a:t>.</a:t>
            </a:r>
            <a:endParaRPr lang="en-US" sz="1700" dirty="0" smtClean="0"/>
          </a:p>
          <a:p>
            <a:r>
              <a:rPr lang="en-US" sz="2000" dirty="0" smtClean="0"/>
              <a:t>If you don’t want your class to be </a:t>
            </a:r>
            <a:r>
              <a:rPr lang="en-US" sz="2000" dirty="0" err="1" smtClean="0"/>
              <a:t>subclassed</a:t>
            </a:r>
            <a:r>
              <a:rPr lang="en-US" sz="2000" dirty="0" smtClean="0"/>
              <a:t> use </a:t>
            </a:r>
            <a:r>
              <a:rPr lang="en-US" sz="2000" dirty="0" smtClean="0">
                <a:solidFill>
                  <a:srgbClr val="003399"/>
                </a:solidFill>
              </a:rPr>
              <a:t>final</a:t>
            </a:r>
            <a:r>
              <a:rPr lang="en-US" sz="2000" dirty="0" smtClean="0"/>
              <a:t> keyword</a:t>
            </a:r>
          </a:p>
          <a:p>
            <a:endParaRPr lang="en-US" sz="2000" dirty="0" smtClean="0"/>
          </a:p>
          <a:p>
            <a:endParaRPr lang="en-US" sz="2000" dirty="0" smtClean="0"/>
          </a:p>
          <a:p>
            <a:endParaRPr lang="en-US" sz="2000" dirty="0" smtClean="0"/>
          </a:p>
          <a:p>
            <a:endParaRPr lang="en-US" sz="2000" dirty="0" smtClean="0"/>
          </a:p>
        </p:txBody>
      </p:sp>
      <p:sp>
        <p:nvSpPr>
          <p:cNvPr id="4" name="Slide Number Placeholder 3"/>
          <p:cNvSpPr>
            <a:spLocks noGrp="1"/>
          </p:cNvSpPr>
          <p:nvPr>
            <p:ph type="sldNum" sz="quarter" idx="10"/>
          </p:nvPr>
        </p:nvSpPr>
        <p:spPr/>
        <p:txBody>
          <a:bodyPr/>
          <a:lstStyle/>
          <a:p>
            <a:pPr>
              <a:defRPr/>
            </a:pPr>
            <a:fld id="{408661C4-113A-4FB7-B1A1-97C2C4D2D0B8}" type="slidenum">
              <a:rPr lang="en-US" smtClean="0"/>
              <a:pPr>
                <a:defRPr/>
              </a:pPr>
              <a:t>14</a:t>
            </a:fld>
            <a:endParaRPr lang="en-US"/>
          </a:p>
        </p:txBody>
      </p:sp>
      <p:sp>
        <p:nvSpPr>
          <p:cNvPr id="14" name="Rectangle 42"/>
          <p:cNvSpPr>
            <a:spLocks noChangeArrowheads="1"/>
          </p:cNvSpPr>
          <p:nvPr/>
        </p:nvSpPr>
        <p:spPr bwMode="auto">
          <a:xfrm>
            <a:off x="742950" y="2649538"/>
            <a:ext cx="7432431" cy="148748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r>
              <a:rPr lang="en-US"/>
              <a:t>SUB CLASSES</a:t>
            </a:r>
          </a:p>
        </p:txBody>
      </p:sp>
      <p:sp>
        <p:nvSpPr>
          <p:cNvPr id="15" name="Rectangle 14"/>
          <p:cNvSpPr/>
          <p:nvPr/>
        </p:nvSpPr>
        <p:spPr bwMode="auto">
          <a:xfrm>
            <a:off x="756139" y="1371600"/>
            <a:ext cx="7419243" cy="1309687"/>
          </a:xfrm>
          <a:prstGeom prst="rect">
            <a:avLst/>
          </a:prstGeom>
          <a:solidFill>
            <a:schemeClr val="bg1">
              <a:lumMod val="95000"/>
            </a:schemeClr>
          </a:solidFill>
          <a:ln w="0" cap="flat" cmpd="sng" algn="ctr">
            <a:noFill/>
            <a:prstDash val="solid"/>
            <a:round/>
            <a:headEnd type="none" w="med" len="med"/>
            <a:tailEnd type="none" w="med" len="med"/>
          </a:ln>
          <a:effectLst/>
        </p:spPr>
        <p:txBody>
          <a:bodyPr/>
          <a:lstStyle/>
          <a:p>
            <a:pPr>
              <a:defRPr/>
            </a:pPr>
            <a:r>
              <a:rPr lang="en-US" dirty="0">
                <a:latin typeface="Arial" charset="0"/>
              </a:rPr>
              <a:t>SUPER CLASS</a:t>
            </a:r>
          </a:p>
        </p:txBody>
      </p:sp>
      <p:cxnSp>
        <p:nvCxnSpPr>
          <p:cNvPr id="16" name="Straight Arrow Connector 7"/>
          <p:cNvCxnSpPr>
            <a:cxnSpLocks noChangeShapeType="1"/>
            <a:stCxn id="19" idx="0"/>
            <a:endCxn id="22" idx="2"/>
          </p:cNvCxnSpPr>
          <p:nvPr/>
        </p:nvCxnSpPr>
        <p:spPr bwMode="auto">
          <a:xfrm rot="5400000" flipH="1" flipV="1">
            <a:off x="3004649" y="1723293"/>
            <a:ext cx="708025" cy="1887415"/>
          </a:xfrm>
          <a:prstGeom prst="straightConnector1">
            <a:avLst/>
          </a:prstGeom>
          <a:noFill/>
          <a:ln w="38100" cmpd="dbl" algn="ctr">
            <a:solidFill>
              <a:schemeClr val="bg1">
                <a:lumMod val="65000"/>
              </a:schemeClr>
            </a:solidFill>
            <a:round/>
            <a:headEnd/>
            <a:tailEnd type="arrow" w="med" len="med"/>
          </a:ln>
        </p:spPr>
      </p:cxnSp>
      <p:cxnSp>
        <p:nvCxnSpPr>
          <p:cNvPr id="17" name="Straight Arrow Connector 9"/>
          <p:cNvCxnSpPr>
            <a:cxnSpLocks noChangeShapeType="1"/>
            <a:stCxn id="20" idx="0"/>
            <a:endCxn id="22" idx="2"/>
          </p:cNvCxnSpPr>
          <p:nvPr/>
        </p:nvCxnSpPr>
        <p:spPr bwMode="auto">
          <a:xfrm rot="5400000" flipH="1" flipV="1">
            <a:off x="3931871" y="2679089"/>
            <a:ext cx="736600" cy="4396"/>
          </a:xfrm>
          <a:prstGeom prst="straightConnector1">
            <a:avLst/>
          </a:prstGeom>
          <a:noFill/>
          <a:ln w="38100" cmpd="dbl" algn="ctr">
            <a:solidFill>
              <a:schemeClr val="bg1">
                <a:lumMod val="65000"/>
              </a:schemeClr>
            </a:solidFill>
            <a:round/>
            <a:headEnd/>
            <a:tailEnd type="arrow" w="med" len="med"/>
          </a:ln>
        </p:spPr>
      </p:cxnSp>
      <p:cxnSp>
        <p:nvCxnSpPr>
          <p:cNvPr id="18" name="Straight Arrow Connector 11"/>
          <p:cNvCxnSpPr>
            <a:cxnSpLocks noChangeShapeType="1"/>
            <a:stCxn id="21" idx="0"/>
            <a:endCxn id="22" idx="2"/>
          </p:cNvCxnSpPr>
          <p:nvPr/>
        </p:nvCxnSpPr>
        <p:spPr bwMode="auto">
          <a:xfrm rot="16200000" flipV="1">
            <a:off x="4914596" y="1700762"/>
            <a:ext cx="731837" cy="1956289"/>
          </a:xfrm>
          <a:prstGeom prst="straightConnector1">
            <a:avLst/>
          </a:prstGeom>
          <a:noFill/>
          <a:ln w="38100" cmpd="dbl" algn="ctr">
            <a:solidFill>
              <a:schemeClr val="bg1">
                <a:lumMod val="65000"/>
              </a:schemeClr>
            </a:solidFill>
            <a:round/>
            <a:headEnd/>
            <a:tailEnd type="arrow" w="med" len="med"/>
          </a:ln>
        </p:spPr>
      </p:cxnSp>
      <p:sp>
        <p:nvSpPr>
          <p:cNvPr id="19" name="Flowchart: Process 12"/>
          <p:cNvSpPr>
            <a:spLocks noChangeArrowheads="1"/>
          </p:cNvSpPr>
          <p:nvPr/>
        </p:nvSpPr>
        <p:spPr bwMode="auto">
          <a:xfrm>
            <a:off x="1717431" y="3021012"/>
            <a:ext cx="1393581" cy="868362"/>
          </a:xfrm>
          <a:prstGeom prst="flowChartProcess">
            <a:avLst/>
          </a:prstGeom>
          <a:gradFill rotWithShape="0">
            <a:gsLst>
              <a:gs pos="0">
                <a:srgbClr val="FFEFD1"/>
              </a:gs>
              <a:gs pos="64999">
                <a:srgbClr val="F0EBD5"/>
              </a:gs>
              <a:gs pos="100000">
                <a:srgbClr val="D1C39F"/>
              </a:gs>
            </a:gsLst>
            <a:lin ang="5400000"/>
          </a:gradFill>
          <a:ln w="9525" algn="ctr">
            <a:solidFill>
              <a:schemeClr val="tx1"/>
            </a:solidFill>
            <a:round/>
            <a:headEnd/>
            <a:tailEnd/>
          </a:ln>
        </p:spPr>
        <p:txBody>
          <a:bodyPr/>
          <a:lstStyle/>
          <a:p>
            <a:pPr algn="ctr"/>
            <a:endParaRPr lang="en-US"/>
          </a:p>
          <a:p>
            <a:pPr algn="ctr"/>
            <a:r>
              <a:rPr lang="en-US"/>
              <a:t>Educator</a:t>
            </a:r>
          </a:p>
        </p:txBody>
      </p:sp>
      <p:sp>
        <p:nvSpPr>
          <p:cNvPr id="20" name="Flowchart: Process 13"/>
          <p:cNvSpPr>
            <a:spLocks noChangeArrowheads="1"/>
          </p:cNvSpPr>
          <p:nvPr/>
        </p:nvSpPr>
        <p:spPr bwMode="auto">
          <a:xfrm>
            <a:off x="3516924" y="3049588"/>
            <a:ext cx="1562100" cy="852487"/>
          </a:xfrm>
          <a:prstGeom prst="flowChartProcess">
            <a:avLst/>
          </a:prstGeom>
          <a:gradFill rotWithShape="0">
            <a:gsLst>
              <a:gs pos="0">
                <a:srgbClr val="FFEFD1"/>
              </a:gs>
              <a:gs pos="64999">
                <a:srgbClr val="F0EBD5"/>
              </a:gs>
              <a:gs pos="100000">
                <a:srgbClr val="D1C39F"/>
              </a:gs>
            </a:gsLst>
            <a:lin ang="5400000"/>
          </a:gradFill>
          <a:ln w="9525" algn="ctr">
            <a:solidFill>
              <a:schemeClr val="tx1"/>
            </a:solidFill>
            <a:round/>
            <a:headEnd/>
            <a:tailEnd/>
          </a:ln>
        </p:spPr>
        <p:txBody>
          <a:bodyPr/>
          <a:lstStyle/>
          <a:p>
            <a:endParaRPr lang="en-US"/>
          </a:p>
          <a:p>
            <a:pPr algn="ctr"/>
            <a:r>
              <a:rPr lang="en-US"/>
              <a:t>Trainee</a:t>
            </a:r>
          </a:p>
        </p:txBody>
      </p:sp>
      <p:sp>
        <p:nvSpPr>
          <p:cNvPr id="21" name="Flowchart: Process 14"/>
          <p:cNvSpPr>
            <a:spLocks noChangeArrowheads="1"/>
          </p:cNvSpPr>
          <p:nvPr/>
        </p:nvSpPr>
        <p:spPr bwMode="auto">
          <a:xfrm>
            <a:off x="5424854" y="3044825"/>
            <a:ext cx="1667608" cy="792163"/>
          </a:xfrm>
          <a:prstGeom prst="flowChartProcess">
            <a:avLst/>
          </a:prstGeom>
          <a:gradFill rotWithShape="0">
            <a:gsLst>
              <a:gs pos="0">
                <a:srgbClr val="FFEFD1"/>
              </a:gs>
              <a:gs pos="64999">
                <a:srgbClr val="F0EBD5"/>
              </a:gs>
              <a:gs pos="100000">
                <a:srgbClr val="D1C39F"/>
              </a:gs>
            </a:gsLst>
            <a:lin ang="5400000"/>
          </a:gradFill>
          <a:ln w="9525" algn="ctr">
            <a:solidFill>
              <a:schemeClr val="tx1"/>
            </a:solidFill>
            <a:round/>
            <a:headEnd/>
            <a:tailEnd/>
          </a:ln>
        </p:spPr>
        <p:txBody>
          <a:bodyPr/>
          <a:lstStyle/>
          <a:p>
            <a:pPr algn="ctr"/>
            <a:r>
              <a:rPr lang="en-US" dirty="0" smtClean="0"/>
              <a:t>Project </a:t>
            </a:r>
            <a:r>
              <a:rPr lang="en-US" dirty="0"/>
              <a:t>manager</a:t>
            </a:r>
          </a:p>
        </p:txBody>
      </p:sp>
      <p:sp>
        <p:nvSpPr>
          <p:cNvPr id="22" name="Flowchart: Process 13"/>
          <p:cNvSpPr>
            <a:spLocks noChangeArrowheads="1"/>
          </p:cNvSpPr>
          <p:nvPr/>
        </p:nvSpPr>
        <p:spPr bwMode="auto">
          <a:xfrm>
            <a:off x="3521320" y="1460499"/>
            <a:ext cx="1562100" cy="852488"/>
          </a:xfrm>
          <a:prstGeom prst="flowChartProcess">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lgn="ctr">
            <a:solidFill>
              <a:schemeClr val="tx1"/>
            </a:solidFill>
            <a:round/>
            <a:headEnd/>
            <a:tailEnd/>
          </a:ln>
        </p:spPr>
        <p:txBody>
          <a:bodyPr/>
          <a:lstStyle/>
          <a:p>
            <a:endParaRPr lang="en-US"/>
          </a:p>
          <a:p>
            <a:pPr algn="ctr"/>
            <a:r>
              <a:rPr lang="en-US"/>
              <a:t>Employee</a:t>
            </a:r>
          </a:p>
        </p:txBody>
      </p:sp>
    </p:spTree>
    <p:extLst>
      <p:ext uri="{BB962C8B-B14F-4D97-AF65-F5344CB8AC3E}">
        <p14:creationId xmlns:p14="http://schemas.microsoft.com/office/powerpoint/2010/main" val="3816975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973138"/>
          </a:xfrm>
          <a:solidFill>
            <a:schemeClr val="accent4">
              <a:lumMod val="20000"/>
              <a:lumOff val="80000"/>
            </a:schemeClr>
          </a:solidFill>
        </p:spPr>
        <p:txBody>
          <a:bodyPr/>
          <a:lstStyle/>
          <a:p>
            <a:pPr>
              <a:defRPr/>
            </a:pPr>
            <a:r>
              <a:rPr lang="en-US" dirty="0" smtClean="0"/>
              <a:t>Inheritance </a:t>
            </a:r>
            <a:r>
              <a:rPr lang="en-US" dirty="0" err="1" smtClean="0"/>
              <a:t>contd</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72906D74-0383-4818-B43A-E568B0DC1417}" type="slidenum">
              <a:rPr lang="en-US" smtClean="0"/>
              <a:pPr>
                <a:defRPr/>
              </a:pPr>
              <a:t>15</a:t>
            </a:fld>
            <a:endParaRPr lang="en-US"/>
          </a:p>
        </p:txBody>
      </p:sp>
      <p:sp>
        <p:nvSpPr>
          <p:cNvPr id="28676" name="Rectangle 4"/>
          <p:cNvSpPr>
            <a:spLocks noChangeArrowheads="1"/>
          </p:cNvSpPr>
          <p:nvPr/>
        </p:nvSpPr>
        <p:spPr bwMode="auto">
          <a:xfrm>
            <a:off x="703385" y="1116013"/>
            <a:ext cx="6315808"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0"/>
              <a:t>class Vehicle{</a:t>
            </a:r>
          </a:p>
          <a:p>
            <a:r>
              <a:rPr lang="en-US" b="1" i="0"/>
              <a:t>       String type;</a:t>
            </a:r>
          </a:p>
          <a:p>
            <a:r>
              <a:rPr lang="en-US" b="1" i="0"/>
              <a:t>       String getType(){</a:t>
            </a:r>
          </a:p>
          <a:p>
            <a:r>
              <a:rPr lang="en-US" b="1" i="0"/>
              <a:t>              return "Vehicle";</a:t>
            </a:r>
          </a:p>
          <a:p>
            <a:r>
              <a:rPr lang="en-US" b="1" i="0"/>
              <a:t>         }</a:t>
            </a:r>
          </a:p>
          <a:p>
            <a:r>
              <a:rPr lang="en-US" b="1" i="0"/>
              <a:t>}</a:t>
            </a:r>
          </a:p>
          <a:p>
            <a:r>
              <a:rPr lang="en-US" b="1" i="0"/>
              <a:t>class Car extends Vehicle{</a:t>
            </a:r>
          </a:p>
          <a:p>
            <a:r>
              <a:rPr lang="en-US" b="1" i="0"/>
              <a:t>}</a:t>
            </a:r>
          </a:p>
          <a:p>
            <a:r>
              <a:rPr lang="en-US" b="1" i="0"/>
              <a:t>class Bike extends Vehicle{</a:t>
            </a:r>
          </a:p>
          <a:p>
            <a:r>
              <a:rPr lang="en-US" b="1" i="0"/>
              <a:t>}</a:t>
            </a:r>
          </a:p>
          <a:p>
            <a:r>
              <a:rPr lang="en-US" b="1" i="0"/>
              <a:t>class Bus extends Vehicle{</a:t>
            </a:r>
          </a:p>
          <a:p>
            <a:r>
              <a:rPr lang="en-US" b="1" i="0"/>
              <a:t>}</a:t>
            </a:r>
          </a:p>
          <a:p>
            <a:r>
              <a:rPr lang="en-US" b="1" i="0"/>
              <a:t>public class TestVehicle{</a:t>
            </a:r>
          </a:p>
          <a:p>
            <a:r>
              <a:rPr lang="en-US" b="1" i="0"/>
              <a:t>        public static void main(String[] args) {</a:t>
            </a:r>
          </a:p>
          <a:p>
            <a:r>
              <a:rPr lang="en-US" b="1" i="0"/>
              <a:t>               Car car = new Car();</a:t>
            </a:r>
          </a:p>
          <a:p>
            <a:r>
              <a:rPr lang="en-US" b="1" i="0"/>
              <a:t>              System.out.println("Car is a "+car.getType());</a:t>
            </a:r>
          </a:p>
          <a:p>
            <a:r>
              <a:rPr lang="en-US" b="1" i="0"/>
              <a:t>        }</a:t>
            </a:r>
          </a:p>
          <a:p>
            <a:r>
              <a:rPr lang="en-US" b="1" i="0"/>
              <a:t>}</a:t>
            </a:r>
          </a:p>
        </p:txBody>
      </p:sp>
      <p:sp>
        <p:nvSpPr>
          <p:cNvPr id="28677" name="Oval Callout 5"/>
          <p:cNvSpPr>
            <a:spLocks noChangeArrowheads="1"/>
          </p:cNvSpPr>
          <p:nvPr/>
        </p:nvSpPr>
        <p:spPr bwMode="auto">
          <a:xfrm>
            <a:off x="4698023" y="2011364"/>
            <a:ext cx="4207120" cy="2332037"/>
          </a:xfrm>
          <a:prstGeom prst="wedgeEllipseCallout">
            <a:avLst>
              <a:gd name="adj1" fmla="val -29181"/>
              <a:gd name="adj2" fmla="val 91528"/>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just"/>
            <a:r>
              <a:rPr lang="en-US"/>
              <a:t>getType() method is not defined in Car but we can access it because it is inherited from class Vehicle. Similarly, Bus and bike also inherit from class Vehicle</a:t>
            </a:r>
          </a:p>
        </p:txBody>
      </p:sp>
    </p:spTree>
    <p:extLst>
      <p:ext uri="{BB962C8B-B14F-4D97-AF65-F5344CB8AC3E}">
        <p14:creationId xmlns:p14="http://schemas.microsoft.com/office/powerpoint/2010/main" val="98111208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762000"/>
          </a:xfrm>
          <a:solidFill>
            <a:schemeClr val="accent4">
              <a:lumMod val="20000"/>
              <a:lumOff val="80000"/>
            </a:schemeClr>
          </a:solidFill>
        </p:spPr>
        <p:txBody>
          <a:bodyPr/>
          <a:lstStyle/>
          <a:p>
            <a:r>
              <a:rPr lang="en-US" dirty="0" smtClean="0">
                <a:solidFill>
                  <a:schemeClr val="accent3">
                    <a:lumMod val="50000"/>
                  </a:schemeClr>
                </a:solidFill>
              </a:rPr>
              <a:t>Types of Inheritance</a:t>
            </a:r>
            <a:endParaRPr lang="en-US" dirty="0">
              <a:solidFill>
                <a:schemeClr val="accent3">
                  <a:lumMod val="50000"/>
                </a:schemeClr>
              </a:solidFill>
            </a:endParaRPr>
          </a:p>
        </p:txBody>
      </p:sp>
      <p:sp>
        <p:nvSpPr>
          <p:cNvPr id="3" name="Subtitle 2"/>
          <p:cNvSpPr>
            <a:spLocks noGrp="1"/>
          </p:cNvSpPr>
          <p:nvPr>
            <p:ph type="subTitle" idx="1"/>
          </p:nvPr>
        </p:nvSpPr>
        <p:spPr>
          <a:xfrm>
            <a:off x="0" y="789709"/>
            <a:ext cx="9144000" cy="6068291"/>
          </a:xfrm>
        </p:spPr>
        <p:txBody>
          <a:bodyPr>
            <a:normAutofit/>
          </a:bodyPr>
          <a:lstStyle/>
          <a:p>
            <a:pPr marL="285750" indent="-285750" algn="l">
              <a:buFont typeface="Arial" pitchFamily="34" charset="0"/>
              <a:buChar char="•"/>
            </a:pPr>
            <a:r>
              <a:rPr lang="en-US" sz="2000" dirty="0" smtClean="0">
                <a:solidFill>
                  <a:prstClr val="black"/>
                </a:solidFill>
              </a:rPr>
              <a:t>Three type of inheritance </a:t>
            </a:r>
          </a:p>
          <a:p>
            <a:pPr marL="742950" lvl="1" indent="-285750" algn="l">
              <a:buFont typeface="Arial" pitchFamily="34" charset="0"/>
              <a:buChar char="•"/>
            </a:pPr>
            <a:r>
              <a:rPr lang="en-US" sz="1800" dirty="0" smtClean="0">
                <a:solidFill>
                  <a:prstClr val="black"/>
                </a:solidFill>
              </a:rPr>
              <a:t>Single </a:t>
            </a:r>
            <a:r>
              <a:rPr lang="en-US" sz="1800" dirty="0">
                <a:solidFill>
                  <a:prstClr val="black"/>
                </a:solidFill>
              </a:rPr>
              <a:t>level </a:t>
            </a:r>
          </a:p>
          <a:p>
            <a:pPr marL="742950" lvl="1" indent="-285750" algn="l">
              <a:buFont typeface="Arial" pitchFamily="34" charset="0"/>
              <a:buChar char="•"/>
            </a:pPr>
            <a:r>
              <a:rPr lang="en-US" sz="1800" dirty="0" smtClean="0">
                <a:solidFill>
                  <a:prstClr val="black"/>
                </a:solidFill>
              </a:rPr>
              <a:t>Multi-level </a:t>
            </a:r>
            <a:r>
              <a:rPr lang="en-US" sz="1800" dirty="0">
                <a:solidFill>
                  <a:prstClr val="black"/>
                </a:solidFill>
              </a:rPr>
              <a:t>or </a:t>
            </a:r>
            <a:endParaRPr lang="en-US" sz="1800" dirty="0" smtClean="0">
              <a:solidFill>
                <a:prstClr val="black"/>
              </a:solidFill>
            </a:endParaRPr>
          </a:p>
          <a:p>
            <a:pPr marL="742950" lvl="1" indent="-285750" algn="l">
              <a:buFont typeface="Arial" pitchFamily="34" charset="0"/>
              <a:buChar char="•"/>
            </a:pPr>
            <a:r>
              <a:rPr lang="en-US" sz="1800" dirty="0" smtClean="0">
                <a:solidFill>
                  <a:prstClr val="black"/>
                </a:solidFill>
              </a:rPr>
              <a:t>Hierarchical </a:t>
            </a:r>
          </a:p>
          <a:p>
            <a:pPr marL="742950" lvl="1" indent="-285750" algn="l">
              <a:buFont typeface="Arial" pitchFamily="34" charset="0"/>
              <a:buChar char="•"/>
            </a:pPr>
            <a:r>
              <a:rPr lang="en-US" sz="1800" dirty="0" smtClean="0">
                <a:solidFill>
                  <a:srgbClr val="FF0000"/>
                </a:solidFill>
              </a:rPr>
              <a:t>Multiple inheritance and Hybrid inheritance are not allowed in java</a:t>
            </a:r>
            <a:endParaRPr lang="en-US" sz="1800" dirty="0">
              <a:solidFill>
                <a:srgbClr val="FF0000"/>
              </a:solidFill>
            </a:endParaRPr>
          </a:p>
          <a:p>
            <a:pPr marL="457200" indent="-457200" algn="l">
              <a:buFont typeface="Arial" pitchFamily="34" charset="0"/>
              <a:buChar char="•"/>
            </a:pPr>
            <a:endParaRPr lang="en-US" sz="1800" dirty="0">
              <a:solidFill>
                <a:schemeClr val="tx1"/>
              </a:solidFill>
            </a:endParaRPr>
          </a:p>
        </p:txBody>
      </p:sp>
      <p:sp>
        <p:nvSpPr>
          <p:cNvPr id="4" name="Rectangle 3"/>
          <p:cNvSpPr/>
          <p:nvPr/>
        </p:nvSpPr>
        <p:spPr>
          <a:xfrm>
            <a:off x="1600200" y="2754604"/>
            <a:ext cx="1219200" cy="5981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Grand Parent</a:t>
            </a:r>
            <a:endParaRPr lang="en-US" b="1" dirty="0">
              <a:solidFill>
                <a:schemeClr val="tx1"/>
              </a:solidFill>
            </a:endParaRPr>
          </a:p>
        </p:txBody>
      </p:sp>
      <p:sp>
        <p:nvSpPr>
          <p:cNvPr id="5" name="Rectangle 4"/>
          <p:cNvSpPr/>
          <p:nvPr/>
        </p:nvSpPr>
        <p:spPr>
          <a:xfrm>
            <a:off x="1641764" y="3962400"/>
            <a:ext cx="1177636" cy="5940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Parent</a:t>
            </a:r>
            <a:endParaRPr lang="en-US" b="1" dirty="0">
              <a:solidFill>
                <a:schemeClr val="tx1"/>
              </a:solidFill>
            </a:endParaRPr>
          </a:p>
        </p:txBody>
      </p:sp>
      <p:sp>
        <p:nvSpPr>
          <p:cNvPr id="6" name="Rectangle 5"/>
          <p:cNvSpPr/>
          <p:nvPr/>
        </p:nvSpPr>
        <p:spPr>
          <a:xfrm>
            <a:off x="1627909" y="5164283"/>
            <a:ext cx="1357745" cy="4537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Child</a:t>
            </a:r>
            <a:endParaRPr lang="en-US" b="1" dirty="0">
              <a:solidFill>
                <a:schemeClr val="tx1"/>
              </a:solidFill>
            </a:endParaRPr>
          </a:p>
        </p:txBody>
      </p:sp>
      <p:sp>
        <p:nvSpPr>
          <p:cNvPr id="9" name="TextBox 8"/>
          <p:cNvSpPr txBox="1"/>
          <p:nvPr/>
        </p:nvSpPr>
        <p:spPr>
          <a:xfrm>
            <a:off x="1495858" y="5879068"/>
            <a:ext cx="1676400" cy="646331"/>
          </a:xfrm>
          <a:prstGeom prst="rect">
            <a:avLst/>
          </a:prstGeom>
          <a:noFill/>
        </p:spPr>
        <p:txBody>
          <a:bodyPr wrap="square" rtlCol="0">
            <a:spAutoFit/>
          </a:bodyPr>
          <a:lstStyle/>
          <a:p>
            <a:r>
              <a:rPr lang="en-US" b="1" dirty="0" smtClean="0">
                <a:solidFill>
                  <a:srgbClr val="00B050"/>
                </a:solidFill>
              </a:rPr>
              <a:t>Multi –Level Allowed</a:t>
            </a:r>
            <a:endParaRPr lang="en-US" b="1" dirty="0">
              <a:solidFill>
                <a:srgbClr val="00B050"/>
              </a:solidFill>
            </a:endParaRPr>
          </a:p>
        </p:txBody>
      </p:sp>
      <p:sp>
        <p:nvSpPr>
          <p:cNvPr id="10" name="Right Arrow 9"/>
          <p:cNvSpPr/>
          <p:nvPr/>
        </p:nvSpPr>
        <p:spPr>
          <a:xfrm rot="16200000">
            <a:off x="1912360" y="3497841"/>
            <a:ext cx="609600" cy="319520"/>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6200000">
            <a:off x="1912361" y="4717040"/>
            <a:ext cx="609600" cy="319520"/>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72300" y="4693226"/>
            <a:ext cx="1104900" cy="48837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Child</a:t>
            </a:r>
            <a:endParaRPr lang="en-US" b="1" dirty="0">
              <a:solidFill>
                <a:schemeClr val="tx1"/>
              </a:solidFill>
            </a:endParaRPr>
          </a:p>
        </p:txBody>
      </p:sp>
      <p:sp>
        <p:nvSpPr>
          <p:cNvPr id="13" name="Rectangle 12"/>
          <p:cNvSpPr/>
          <p:nvPr/>
        </p:nvSpPr>
        <p:spPr>
          <a:xfrm>
            <a:off x="7696200" y="3036891"/>
            <a:ext cx="1295400" cy="5237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Maternal</a:t>
            </a:r>
            <a:endParaRPr lang="en-US" b="1" dirty="0">
              <a:solidFill>
                <a:schemeClr val="tx1"/>
              </a:solidFill>
            </a:endParaRPr>
          </a:p>
        </p:txBody>
      </p:sp>
      <p:sp>
        <p:nvSpPr>
          <p:cNvPr id="14" name="TextBox 13"/>
          <p:cNvSpPr txBox="1"/>
          <p:nvPr/>
        </p:nvSpPr>
        <p:spPr>
          <a:xfrm>
            <a:off x="6019800" y="5341203"/>
            <a:ext cx="3124200" cy="830997"/>
          </a:xfrm>
          <a:prstGeom prst="rect">
            <a:avLst/>
          </a:prstGeom>
          <a:noFill/>
        </p:spPr>
        <p:txBody>
          <a:bodyPr wrap="square" rtlCol="0">
            <a:spAutoFit/>
          </a:bodyPr>
          <a:lstStyle/>
          <a:p>
            <a:r>
              <a:rPr lang="en-US" sz="2400" b="1" dirty="0" smtClean="0">
                <a:solidFill>
                  <a:srgbClr val="FF0000"/>
                </a:solidFill>
              </a:rPr>
              <a:t>Multiple Inheritance Not Allowed</a:t>
            </a:r>
            <a:endParaRPr lang="en-US" sz="2400" b="1" dirty="0">
              <a:solidFill>
                <a:srgbClr val="FF0000"/>
              </a:solidFill>
            </a:endParaRPr>
          </a:p>
        </p:txBody>
      </p:sp>
      <p:cxnSp>
        <p:nvCxnSpPr>
          <p:cNvPr id="16" name="Straight Arrow Connector 15"/>
          <p:cNvCxnSpPr>
            <a:stCxn id="12" idx="0"/>
            <a:endCxn id="26" idx="2"/>
          </p:cNvCxnSpPr>
          <p:nvPr/>
        </p:nvCxnSpPr>
        <p:spPr>
          <a:xfrm flipH="1" flipV="1">
            <a:off x="6743700" y="3571725"/>
            <a:ext cx="781050" cy="1121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2"/>
          </p:cNvCxnSpPr>
          <p:nvPr/>
        </p:nvCxnSpPr>
        <p:spPr>
          <a:xfrm flipV="1">
            <a:off x="7543800" y="3560616"/>
            <a:ext cx="800100" cy="1087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200" y="2754605"/>
            <a:ext cx="1143000" cy="564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Parent</a:t>
            </a:r>
            <a:endParaRPr lang="en-US" b="1" dirty="0">
              <a:solidFill>
                <a:schemeClr val="tx1"/>
              </a:solidFill>
            </a:endParaRPr>
          </a:p>
        </p:txBody>
      </p:sp>
      <p:sp>
        <p:nvSpPr>
          <p:cNvPr id="18" name="Right Arrow 17"/>
          <p:cNvSpPr/>
          <p:nvPr/>
        </p:nvSpPr>
        <p:spPr>
          <a:xfrm rot="16200000">
            <a:off x="312160" y="3497839"/>
            <a:ext cx="609600" cy="319520"/>
          </a:xfrm>
          <a:prstGeom prs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200" y="3991840"/>
            <a:ext cx="1219200" cy="4242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Child</a:t>
            </a:r>
            <a:endParaRPr lang="en-US" b="1" dirty="0">
              <a:solidFill>
                <a:schemeClr val="tx1"/>
              </a:solidFill>
            </a:endParaRPr>
          </a:p>
        </p:txBody>
      </p:sp>
      <p:sp>
        <p:nvSpPr>
          <p:cNvPr id="26" name="Rectangle 25"/>
          <p:cNvSpPr/>
          <p:nvPr/>
        </p:nvSpPr>
        <p:spPr>
          <a:xfrm>
            <a:off x="6096000" y="3048000"/>
            <a:ext cx="1295400" cy="5237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Maternal</a:t>
            </a:r>
            <a:endParaRPr lang="en-US" b="1" dirty="0">
              <a:solidFill>
                <a:schemeClr val="tx1"/>
              </a:solidFill>
            </a:endParaRPr>
          </a:p>
        </p:txBody>
      </p:sp>
      <p:sp>
        <p:nvSpPr>
          <p:cNvPr id="29" name="Rectangle 28"/>
          <p:cNvSpPr/>
          <p:nvPr/>
        </p:nvSpPr>
        <p:spPr>
          <a:xfrm>
            <a:off x="3505200" y="2743200"/>
            <a:ext cx="1143000" cy="5645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Parent</a:t>
            </a:r>
            <a:endParaRPr lang="en-US" b="1" dirty="0">
              <a:solidFill>
                <a:schemeClr val="tx1"/>
              </a:solidFill>
            </a:endParaRPr>
          </a:p>
        </p:txBody>
      </p:sp>
      <p:sp>
        <p:nvSpPr>
          <p:cNvPr id="30" name="Rectangle 29"/>
          <p:cNvSpPr/>
          <p:nvPr/>
        </p:nvSpPr>
        <p:spPr>
          <a:xfrm>
            <a:off x="2971800" y="3810000"/>
            <a:ext cx="1219200" cy="4242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Child1</a:t>
            </a:r>
            <a:endParaRPr lang="en-US" b="1" dirty="0">
              <a:solidFill>
                <a:schemeClr val="tx1"/>
              </a:solidFill>
            </a:endParaRPr>
          </a:p>
        </p:txBody>
      </p:sp>
      <p:sp>
        <p:nvSpPr>
          <p:cNvPr id="31" name="Rectangle 30"/>
          <p:cNvSpPr/>
          <p:nvPr/>
        </p:nvSpPr>
        <p:spPr>
          <a:xfrm>
            <a:off x="4419600" y="3810000"/>
            <a:ext cx="1219200" cy="4242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Child2</a:t>
            </a:r>
            <a:endParaRPr lang="en-US" b="1" dirty="0">
              <a:solidFill>
                <a:schemeClr val="tx1"/>
              </a:solidFill>
            </a:endParaRPr>
          </a:p>
        </p:txBody>
      </p:sp>
      <p:cxnSp>
        <p:nvCxnSpPr>
          <p:cNvPr id="32" name="Straight Arrow Connector 31"/>
          <p:cNvCxnSpPr>
            <a:stCxn id="31" idx="0"/>
            <a:endCxn id="29" idx="2"/>
          </p:cNvCxnSpPr>
          <p:nvPr/>
        </p:nvCxnSpPr>
        <p:spPr>
          <a:xfrm flipH="1" flipV="1">
            <a:off x="4076700" y="3307773"/>
            <a:ext cx="952500" cy="502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0"/>
          </p:cNvCxnSpPr>
          <p:nvPr/>
        </p:nvCxnSpPr>
        <p:spPr>
          <a:xfrm flipV="1">
            <a:off x="3581400" y="3276600"/>
            <a:ext cx="457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505200" y="4648200"/>
            <a:ext cx="1676400" cy="646331"/>
          </a:xfrm>
          <a:prstGeom prst="rect">
            <a:avLst/>
          </a:prstGeom>
          <a:noFill/>
        </p:spPr>
        <p:txBody>
          <a:bodyPr wrap="square" rtlCol="0">
            <a:spAutoFit/>
          </a:bodyPr>
          <a:lstStyle/>
          <a:p>
            <a:r>
              <a:rPr lang="en-US" b="1" dirty="0" smtClean="0">
                <a:solidFill>
                  <a:srgbClr val="00B050"/>
                </a:solidFill>
              </a:rPr>
              <a:t>Hierarchical Inheritance</a:t>
            </a:r>
            <a:endParaRPr lang="en-US" b="1" dirty="0">
              <a:solidFill>
                <a:srgbClr val="00B050"/>
              </a:solidFill>
            </a:endParaRPr>
          </a:p>
        </p:txBody>
      </p:sp>
      <p:sp>
        <p:nvSpPr>
          <p:cNvPr id="41" name="TextBox 40"/>
          <p:cNvSpPr txBox="1"/>
          <p:nvPr/>
        </p:nvSpPr>
        <p:spPr>
          <a:xfrm>
            <a:off x="104342" y="4724400"/>
            <a:ext cx="1495858" cy="646331"/>
          </a:xfrm>
          <a:prstGeom prst="rect">
            <a:avLst/>
          </a:prstGeom>
          <a:noFill/>
        </p:spPr>
        <p:txBody>
          <a:bodyPr wrap="square" rtlCol="0">
            <a:spAutoFit/>
          </a:bodyPr>
          <a:lstStyle/>
          <a:p>
            <a:r>
              <a:rPr lang="en-US" b="1" dirty="0" smtClean="0">
                <a:solidFill>
                  <a:srgbClr val="00B050"/>
                </a:solidFill>
              </a:rPr>
              <a:t>Single-level Inheritance</a:t>
            </a:r>
            <a:endParaRPr lang="en-US" b="1" dirty="0">
              <a:solidFill>
                <a:srgbClr val="00B050"/>
              </a:solidFill>
            </a:endParaRPr>
          </a:p>
        </p:txBody>
      </p:sp>
    </p:spTree>
    <p:extLst>
      <p:ext uri="{BB962C8B-B14F-4D97-AF65-F5344CB8AC3E}">
        <p14:creationId xmlns:p14="http://schemas.microsoft.com/office/powerpoint/2010/main" val="1021448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1">
              <a:lumMod val="20000"/>
              <a:lumOff val="80000"/>
            </a:schemeClr>
          </a:solidFill>
        </p:spPr>
        <p:txBody>
          <a:bodyPr>
            <a:normAutofit fontScale="90000"/>
          </a:bodyPr>
          <a:lstStyle/>
          <a:p>
            <a:r>
              <a:rPr lang="en-US" b="1" dirty="0"/>
              <a:t>diamond problem of multiple </a:t>
            </a:r>
            <a:r>
              <a:rPr lang="en-US" b="1" dirty="0" smtClean="0"/>
              <a:t>inheritance</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400" dirty="0" smtClean="0"/>
              <a:t>In </a:t>
            </a:r>
            <a:r>
              <a:rPr lang="en-US" sz="2400" dirty="0"/>
              <a:t>order to enforce simplicity should be the main reason for omitting </a:t>
            </a:r>
            <a:r>
              <a:rPr lang="en-US" sz="2400" dirty="0" smtClean="0"/>
              <a:t>multiple </a:t>
            </a:r>
            <a:r>
              <a:rPr lang="en-US" sz="2400" dirty="0"/>
              <a:t>inheritance. </a:t>
            </a:r>
            <a:endParaRPr lang="en-US" sz="2400" dirty="0" smtClean="0"/>
          </a:p>
          <a:p>
            <a:endParaRPr lang="en-US" sz="2400" dirty="0"/>
          </a:p>
          <a:p>
            <a:r>
              <a:rPr lang="en-US" sz="2400" dirty="0"/>
              <a:t> two classes B and C inheriting from A. Assume that B and C are </a:t>
            </a:r>
            <a:r>
              <a:rPr lang="en-US" sz="2400" dirty="0">
                <a:hlinkClick r:id="rId3" tooltip="Overloading vs Overriding"/>
              </a:rPr>
              <a:t>overriding</a:t>
            </a:r>
            <a:r>
              <a:rPr lang="en-US" sz="2400" dirty="0"/>
              <a:t> an inherited method and they provide their own implementation. Now D inherits from both B and C doing multiple inheritance. D should inherit that overridden method, which overridden method will be used? </a:t>
            </a:r>
            <a:r>
              <a:rPr lang="en-US" sz="2400" dirty="0" smtClean="0"/>
              <a:t> This problem is known as Diamond problem</a:t>
            </a:r>
          </a:p>
          <a:p>
            <a:endParaRPr lang="en-US" sz="2400" dirty="0"/>
          </a:p>
          <a:p>
            <a:r>
              <a:rPr lang="en-US" sz="2400" b="1" dirty="0"/>
              <a:t>multiple inheritances does complicate the design and creates problem during casting, constructor chaining </a:t>
            </a:r>
            <a:r>
              <a:rPr lang="en-US" sz="2400" b="1" dirty="0" err="1"/>
              <a:t>etc</a:t>
            </a:r>
            <a:r>
              <a:rPr lang="en-US" sz="2400" dirty="0"/>
              <a:t> </a:t>
            </a:r>
            <a:br>
              <a:rPr lang="en-US" sz="2400" dirty="0"/>
            </a:br>
            <a:endParaRPr lang="en-US" sz="2400" dirty="0"/>
          </a:p>
        </p:txBody>
      </p:sp>
      <p:pic>
        <p:nvPicPr>
          <p:cNvPr id="8194" name="Picture 2" descr="C:\Users\Manish\Documents\Programming\#myWork\CS\Java\Diamond_inheritan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066800"/>
            <a:ext cx="28194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2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UML representation of Inheritance</a:t>
            </a:r>
            <a:endParaRPr lang="en-US" dirty="0">
              <a:solidFill>
                <a:schemeClr val="accent3">
                  <a:lumMod val="50000"/>
                </a:schemeClr>
              </a:solidFill>
            </a:endParaRPr>
          </a:p>
        </p:txBody>
      </p:sp>
      <p:sp>
        <p:nvSpPr>
          <p:cNvPr id="4" name="Content Placeholder 3"/>
          <p:cNvSpPr>
            <a:spLocks noGrp="1"/>
          </p:cNvSpPr>
          <p:nvPr>
            <p:ph idx="1"/>
          </p:nvPr>
        </p:nvSpPr>
        <p:spPr>
          <a:xfrm>
            <a:off x="0" y="685800"/>
            <a:ext cx="9144000" cy="6096000"/>
          </a:xfrm>
        </p:spPr>
        <p:txBody>
          <a:bodyPr>
            <a:normAutofit/>
          </a:bodyPr>
          <a:lstStyle/>
          <a:p>
            <a:r>
              <a:rPr lang="en-US" sz="2000" dirty="0" smtClean="0"/>
              <a:t>- sign represent private member</a:t>
            </a:r>
          </a:p>
          <a:p>
            <a:r>
              <a:rPr lang="en-US" sz="2000" dirty="0" smtClean="0"/>
              <a:t>+ sign represent public member</a:t>
            </a:r>
          </a:p>
          <a:p>
            <a:r>
              <a:rPr lang="en-US" sz="2000" dirty="0" smtClean="0"/>
              <a:t># </a:t>
            </a:r>
            <a:r>
              <a:rPr lang="en-US" sz="2000" dirty="0"/>
              <a:t>sign represent </a:t>
            </a:r>
            <a:r>
              <a:rPr lang="en-US" sz="2000" dirty="0" smtClean="0"/>
              <a:t>protected </a:t>
            </a:r>
            <a:r>
              <a:rPr lang="en-US" sz="2000" dirty="0"/>
              <a:t>member</a:t>
            </a:r>
          </a:p>
          <a:p>
            <a:endParaRPr lang="en-US" sz="2000" dirty="0"/>
          </a:p>
          <a:p>
            <a:endParaRPr lang="en-US" sz="2000" dirty="0"/>
          </a:p>
        </p:txBody>
      </p:sp>
      <p:pic>
        <p:nvPicPr>
          <p:cNvPr id="9219" name="Picture 3" descr="C:\Users\Manish\Documents\Programming\#myWork\inheritance-oop-concept-example-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409825"/>
            <a:ext cx="60674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9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rgbClr val="FF0000"/>
                </a:solidFill>
              </a:rPr>
              <a:t>HAS – A relationship</a:t>
            </a: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a:bodyPr>
          <a:lstStyle/>
          <a:p>
            <a:r>
              <a:rPr lang="en-US" sz="2400" dirty="0"/>
              <a:t>T</a:t>
            </a:r>
            <a:r>
              <a:rPr lang="en-US" sz="2400" dirty="0" smtClean="0"/>
              <a:t>here </a:t>
            </a:r>
            <a:r>
              <a:rPr lang="en-US" sz="2400" dirty="0"/>
              <a:t>are three varieties </a:t>
            </a:r>
            <a:r>
              <a:rPr lang="en-US" sz="2400" b="1" dirty="0"/>
              <a:t>to represent has-a relationship</a:t>
            </a:r>
            <a:r>
              <a:rPr lang="en-US" sz="2400" dirty="0"/>
              <a:t>: </a:t>
            </a:r>
          </a:p>
          <a:p>
            <a:pPr lvl="1"/>
            <a:r>
              <a:rPr lang="en-US" sz="2000" dirty="0"/>
              <a:t>Association </a:t>
            </a:r>
          </a:p>
          <a:p>
            <a:pPr lvl="1"/>
            <a:r>
              <a:rPr lang="en-US" sz="2000" dirty="0"/>
              <a:t>Aggregation </a:t>
            </a:r>
          </a:p>
          <a:p>
            <a:pPr lvl="1"/>
            <a:r>
              <a:rPr lang="en-US" sz="2000" dirty="0"/>
              <a:t>Composition</a:t>
            </a:r>
          </a:p>
          <a:p>
            <a:endParaRPr lang="en-US" sz="2400" dirty="0"/>
          </a:p>
        </p:txBody>
      </p:sp>
      <p:pic>
        <p:nvPicPr>
          <p:cNvPr id="8195" name="Picture 3" descr="C:\Users\Manish\Documents\Programming\#myWork\association vs composition vs aggreg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2990850"/>
            <a:ext cx="445770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Manish\Documents\Programming\#myWork\Association, Composition UM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 y="3181350"/>
            <a:ext cx="469155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9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686800" cy="5516563"/>
          </a:xfrm>
        </p:spPr>
        <p:txBody>
          <a:bodyPr/>
          <a:lstStyle/>
          <a:p>
            <a:r>
              <a:rPr lang="en-US" b="1" dirty="0"/>
              <a:t>static keyword</a:t>
            </a:r>
            <a:r>
              <a:rPr lang="en-US" dirty="0"/>
              <a:t> is used in java mainly for memory </a:t>
            </a:r>
            <a:r>
              <a:rPr lang="en-US" dirty="0" smtClean="0"/>
              <a:t>management</a:t>
            </a:r>
          </a:p>
          <a:p>
            <a:r>
              <a:rPr lang="en-US" dirty="0"/>
              <a:t>The static can be:</a:t>
            </a:r>
          </a:p>
          <a:p>
            <a:pPr lvl="1"/>
            <a:r>
              <a:rPr lang="en-US" dirty="0"/>
              <a:t>variable (also known as class variable)</a:t>
            </a:r>
          </a:p>
          <a:p>
            <a:pPr lvl="1"/>
            <a:r>
              <a:rPr lang="en-US" dirty="0"/>
              <a:t>method (also known as class method)</a:t>
            </a:r>
          </a:p>
          <a:p>
            <a:pPr lvl="1"/>
            <a:r>
              <a:rPr lang="en-US" dirty="0"/>
              <a:t>block</a:t>
            </a:r>
          </a:p>
          <a:p>
            <a:pPr lvl="1"/>
            <a:r>
              <a:rPr lang="en-US" dirty="0"/>
              <a:t>nested class</a:t>
            </a:r>
          </a:p>
          <a:p>
            <a:endParaRPr lang="en-US" dirty="0"/>
          </a:p>
          <a:p>
            <a:endParaRPr lang="en-US" dirty="0"/>
          </a:p>
        </p:txBody>
      </p:sp>
      <p:sp>
        <p:nvSpPr>
          <p:cNvPr id="4" name="Title 1"/>
          <p:cNvSpPr>
            <a:spLocks noGrp="1"/>
          </p:cNvSpPr>
          <p:nvPr>
            <p:ph type="title"/>
          </p:nvPr>
        </p:nvSpPr>
        <p:spPr>
          <a:xfrm>
            <a:off x="23648" y="0"/>
            <a:ext cx="9120352" cy="609600"/>
          </a:xfrm>
          <a:solidFill>
            <a:schemeClr val="accent4">
              <a:lumMod val="20000"/>
              <a:lumOff val="80000"/>
            </a:schemeClr>
          </a:solidFill>
        </p:spPr>
        <p:txBody>
          <a:bodyPr>
            <a:normAutofit fontScale="90000"/>
          </a:bodyPr>
          <a:lstStyle/>
          <a:p>
            <a:pPr>
              <a:defRPr/>
            </a:pPr>
            <a:r>
              <a:rPr lang="en-US" b="1" dirty="0" smtClean="0">
                <a:solidFill>
                  <a:srgbClr val="FF0000"/>
                </a:solidFill>
              </a:rPr>
              <a:t>Static Concepts</a:t>
            </a:r>
            <a:endParaRPr lang="en-US" b="1" dirty="0">
              <a:solidFill>
                <a:srgbClr val="FF0000"/>
              </a:solidFill>
            </a:endParaRPr>
          </a:p>
        </p:txBody>
      </p:sp>
    </p:spTree>
    <p:extLst>
      <p:ext uri="{BB962C8B-B14F-4D97-AF65-F5344CB8AC3E}">
        <p14:creationId xmlns:p14="http://schemas.microsoft.com/office/powerpoint/2010/main" val="251481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Composition</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172200"/>
          </a:xfrm>
        </p:spPr>
        <p:txBody>
          <a:bodyPr>
            <a:normAutofit/>
          </a:bodyPr>
          <a:lstStyle/>
          <a:p>
            <a:r>
              <a:rPr lang="en-US" sz="2400" dirty="0"/>
              <a:t>Class A contains Class B. </a:t>
            </a:r>
            <a:r>
              <a:rPr lang="en-US" sz="2400" dirty="0" smtClean="0"/>
              <a:t>This </a:t>
            </a:r>
            <a:r>
              <a:rPr lang="en-US" sz="2400" dirty="0"/>
              <a:t>statement denotes a </a:t>
            </a:r>
            <a:r>
              <a:rPr lang="en-US" sz="2400" b="1" dirty="0"/>
              <a:t>strong ownership</a:t>
            </a:r>
            <a:r>
              <a:rPr lang="en-US" sz="2400" dirty="0"/>
              <a:t> between Class A, Where Class A is the whole and Class B is its </a:t>
            </a:r>
            <a:r>
              <a:rPr lang="en-US" sz="2400" dirty="0" smtClean="0"/>
              <a:t>part</a:t>
            </a:r>
          </a:p>
          <a:p>
            <a:r>
              <a:rPr lang="en-US" sz="2400" dirty="0"/>
              <a:t>In composition the part class cannot meaningfully exist on its own without the whole </a:t>
            </a:r>
            <a:r>
              <a:rPr lang="en-US" sz="2400" dirty="0" smtClean="0"/>
              <a:t>class. </a:t>
            </a:r>
            <a:r>
              <a:rPr lang="en-US" sz="2400" b="1" dirty="0" smtClean="0"/>
              <a:t>This </a:t>
            </a:r>
            <a:r>
              <a:rPr lang="en-US" sz="2400" b="1" dirty="0"/>
              <a:t>means life of Class B is </a:t>
            </a:r>
            <a:r>
              <a:rPr lang="en-US" sz="2400" b="1" dirty="0" smtClean="0"/>
              <a:t>dependent </a:t>
            </a:r>
            <a:r>
              <a:rPr lang="en-US" sz="2400" b="1" dirty="0"/>
              <a:t>of life of Class A</a:t>
            </a:r>
            <a:r>
              <a:rPr lang="en-US" sz="2400" b="1" dirty="0" smtClean="0"/>
              <a:t>.</a:t>
            </a:r>
          </a:p>
          <a:p>
            <a:r>
              <a:rPr lang="en-US" sz="2400" dirty="0"/>
              <a:t>For Example, A line item is part of an order so A line item cannot exist without an order</a:t>
            </a:r>
            <a:r>
              <a:rPr lang="en-US" sz="2400" dirty="0" smtClean="0"/>
              <a:t>.</a:t>
            </a:r>
          </a:p>
          <a:p>
            <a:endParaRPr lang="en-US" sz="2400" dirty="0"/>
          </a:p>
          <a:p>
            <a:endParaRPr lang="en-US" sz="2400" dirty="0" smtClean="0"/>
          </a:p>
          <a:p>
            <a:endParaRPr lang="en-US" sz="2400" dirty="0"/>
          </a:p>
          <a:p>
            <a:endParaRPr lang="en-US" sz="2400" dirty="0" smtClean="0"/>
          </a:p>
          <a:p>
            <a:r>
              <a:rPr lang="en-US" sz="2400" b="1" dirty="0"/>
              <a:t>Life or </a:t>
            </a:r>
            <a:r>
              <a:rPr lang="en-US" sz="2400" b="1" dirty="0" smtClean="0"/>
              <a:t>existence </a:t>
            </a:r>
            <a:r>
              <a:rPr lang="en-US" sz="2400" b="1" dirty="0"/>
              <a:t>of the composite object</a:t>
            </a:r>
            <a:r>
              <a:rPr lang="en-US" sz="2400" dirty="0"/>
              <a:t> is dependent on the </a:t>
            </a:r>
            <a:r>
              <a:rPr lang="en-US" sz="2400" dirty="0" smtClean="0"/>
              <a:t>existence </a:t>
            </a:r>
            <a:r>
              <a:rPr lang="en-US" sz="2400" dirty="0"/>
              <a:t>of container object, Existence of composite object is not meaningful without its container object.</a:t>
            </a:r>
          </a:p>
          <a:p>
            <a:endParaRPr lang="en-US" sz="2400" dirty="0"/>
          </a:p>
          <a:p>
            <a:endParaRPr lang="en-US" sz="2400" dirty="0"/>
          </a:p>
          <a:p>
            <a:endParaRPr lang="en-US" sz="2400" dirty="0"/>
          </a:p>
        </p:txBody>
      </p:sp>
      <p:pic>
        <p:nvPicPr>
          <p:cNvPr id="8194" name="Picture 2" descr="C:\Users\Manish\Documents\Programming\#myWork\oop-concept-composition-relationship-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147" y="3829050"/>
            <a:ext cx="66484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6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smtClean="0"/>
              <a:t>Aggregation</a:t>
            </a:r>
            <a:endParaRPr lang="en-US" dirty="0"/>
          </a:p>
        </p:txBody>
      </p:sp>
      <p:sp>
        <p:nvSpPr>
          <p:cNvPr id="3" name="Content Placeholder 2"/>
          <p:cNvSpPr>
            <a:spLocks noGrp="1"/>
          </p:cNvSpPr>
          <p:nvPr>
            <p:ph idx="1"/>
          </p:nvPr>
        </p:nvSpPr>
        <p:spPr>
          <a:xfrm>
            <a:off x="0" y="762000"/>
            <a:ext cx="9144000" cy="6096000"/>
          </a:xfrm>
        </p:spPr>
        <p:txBody>
          <a:bodyPr/>
          <a:lstStyle/>
          <a:p>
            <a:r>
              <a:rPr lang="en-US" sz="2400" dirty="0" smtClean="0"/>
              <a:t>It represent HAS-A relationship between classes i.e. </a:t>
            </a:r>
            <a:r>
              <a:rPr lang="en-US" sz="2400" dirty="0"/>
              <a:t> an object ‘has-a’ another </a:t>
            </a:r>
            <a:r>
              <a:rPr lang="en-US" sz="2400" dirty="0" smtClean="0"/>
              <a:t>object</a:t>
            </a:r>
          </a:p>
          <a:p>
            <a:r>
              <a:rPr lang="en-US" sz="2400" dirty="0" smtClean="0"/>
              <a:t>In UML, it is represented by </a:t>
            </a:r>
          </a:p>
          <a:p>
            <a:r>
              <a:rPr lang="en-US" sz="2400" dirty="0" smtClean="0"/>
              <a:t>If a class has a reference of another class then it represent aggregation Ex – An employee class has an address class as a member variable.</a:t>
            </a:r>
          </a:p>
          <a:p>
            <a:r>
              <a:rPr lang="en-US" sz="2400" b="1" dirty="0"/>
              <a:t>The whole class plays a more important  role than the part class, but unlike the case of composition, the part class can </a:t>
            </a:r>
            <a:r>
              <a:rPr lang="en-US" sz="2400" b="1" dirty="0" smtClean="0"/>
              <a:t>meaningfully </a:t>
            </a:r>
            <a:r>
              <a:rPr lang="en-US" sz="2400" b="1" dirty="0"/>
              <a:t>exist on its own without the whole </a:t>
            </a:r>
            <a:r>
              <a:rPr lang="en-US" sz="2400" b="1" dirty="0" smtClean="0"/>
              <a:t>class</a:t>
            </a:r>
          </a:p>
          <a:p>
            <a:endParaRPr lang="en-US" sz="2400" b="1" dirty="0"/>
          </a:p>
          <a:p>
            <a:r>
              <a:rPr lang="en-US" sz="2400" b="1" dirty="0"/>
              <a:t>Life or </a:t>
            </a:r>
            <a:r>
              <a:rPr lang="en-US" sz="2400" b="1" dirty="0" err="1"/>
              <a:t>existance</a:t>
            </a:r>
            <a:r>
              <a:rPr lang="en-US" sz="2400" b="1" dirty="0"/>
              <a:t> of the aggregated objects </a:t>
            </a:r>
            <a:r>
              <a:rPr lang="en-US" sz="2400" dirty="0"/>
              <a:t>are independent of each other, But one object is playing the role of Owner of the other object.</a:t>
            </a:r>
          </a:p>
          <a:p>
            <a:endParaRPr lang="en-US" sz="2400" dirty="0" smtClean="0"/>
          </a:p>
          <a:p>
            <a:endParaRPr lang="en-US" dirty="0"/>
          </a:p>
        </p:txBody>
      </p:sp>
      <p:cxnSp>
        <p:nvCxnSpPr>
          <p:cNvPr id="5" name="Straight Connector 4"/>
          <p:cNvCxnSpPr/>
          <p:nvPr/>
        </p:nvCxnSpPr>
        <p:spPr>
          <a:xfrm>
            <a:off x="4267200" y="1752600"/>
            <a:ext cx="2133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2581511">
            <a:off x="6507296" y="1662380"/>
            <a:ext cx="298739" cy="2700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0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b="1" dirty="0" smtClean="0"/>
              <a:t>Associations</a:t>
            </a:r>
            <a:endParaRPr lang="en-US" dirty="0"/>
          </a:p>
        </p:txBody>
      </p:sp>
      <p:sp>
        <p:nvSpPr>
          <p:cNvPr id="3" name="Content Placeholder 2"/>
          <p:cNvSpPr>
            <a:spLocks noGrp="1"/>
          </p:cNvSpPr>
          <p:nvPr>
            <p:ph idx="1"/>
          </p:nvPr>
        </p:nvSpPr>
        <p:spPr>
          <a:xfrm>
            <a:off x="0" y="762000"/>
            <a:ext cx="9144000" cy="6096000"/>
          </a:xfrm>
        </p:spPr>
        <p:txBody>
          <a:bodyPr/>
          <a:lstStyle/>
          <a:p>
            <a:r>
              <a:rPr lang="en-US" sz="2400" dirty="0" smtClean="0"/>
              <a:t>Although </a:t>
            </a:r>
            <a:r>
              <a:rPr lang="en-US" sz="2400" dirty="0"/>
              <a:t>aggregations represent relationships where you normally only see the whole, </a:t>
            </a:r>
            <a:r>
              <a:rPr lang="en-US" sz="2400" b="1" dirty="0"/>
              <a:t>Associations present both the whole and the parts</a:t>
            </a:r>
            <a:r>
              <a:rPr lang="en-US" sz="2400" b="1" dirty="0" smtClean="0"/>
              <a:t>.</a:t>
            </a:r>
          </a:p>
          <a:p>
            <a:r>
              <a:rPr lang="en-US" sz="2400" dirty="0"/>
              <a:t>As Using a computer system as an example, the whole is the computer system. The components are the monitor, keyboard, mouse and CPU box.</a:t>
            </a:r>
          </a:p>
          <a:p>
            <a:r>
              <a:rPr lang="en-US" sz="2400" dirty="0"/>
              <a:t>A client/server relationship fits this model. Although it is obvious that a client is not part of a server, and likewise a server is not part of a client, they both depend on each other</a:t>
            </a:r>
            <a:r>
              <a:rPr lang="en-US" sz="2400" dirty="0" smtClean="0"/>
              <a:t>.</a:t>
            </a:r>
          </a:p>
          <a:p>
            <a:endParaRPr lang="en-US" sz="2400" dirty="0"/>
          </a:p>
          <a:p>
            <a:r>
              <a:rPr lang="en-US" sz="2400" b="1" dirty="0"/>
              <a:t>Life or </a:t>
            </a:r>
            <a:r>
              <a:rPr lang="en-US" sz="2400" b="1" dirty="0" err="1"/>
              <a:t>existance</a:t>
            </a:r>
            <a:r>
              <a:rPr lang="en-US" sz="2400" b="1" dirty="0"/>
              <a:t> of the associated objects</a:t>
            </a:r>
            <a:r>
              <a:rPr lang="en-US" sz="2400" dirty="0"/>
              <a:t> are independent of each other, They just provide some kind of service to each other.</a:t>
            </a:r>
          </a:p>
          <a:p>
            <a:endParaRPr lang="en-US" sz="2400" dirty="0" smtClean="0"/>
          </a:p>
        </p:txBody>
      </p:sp>
    </p:spTree>
    <p:extLst>
      <p:ext uri="{BB962C8B-B14F-4D97-AF65-F5344CB8AC3E}">
        <p14:creationId xmlns:p14="http://schemas.microsoft.com/office/powerpoint/2010/main" val="2437592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8" y="0"/>
            <a:ext cx="9130862" cy="762000"/>
          </a:xfrm>
          <a:solidFill>
            <a:schemeClr val="accent4">
              <a:lumMod val="20000"/>
              <a:lumOff val="80000"/>
            </a:schemeClr>
          </a:solidFill>
        </p:spPr>
        <p:txBody>
          <a:bodyPr/>
          <a:lstStyle/>
          <a:p>
            <a:pPr>
              <a:defRPr/>
            </a:pPr>
            <a:r>
              <a:rPr lang="en-US" dirty="0" smtClean="0">
                <a:solidFill>
                  <a:srgbClr val="FF0000"/>
                </a:solidFill>
              </a:rPr>
              <a:t>Super keyword</a:t>
            </a:r>
            <a:endParaRPr lang="en-US" dirty="0">
              <a:solidFill>
                <a:srgbClr val="FF0000"/>
              </a:solidFill>
            </a:endParaRPr>
          </a:p>
        </p:txBody>
      </p:sp>
      <p:sp>
        <p:nvSpPr>
          <p:cNvPr id="4101" name="Content Placeholder 2"/>
          <p:cNvSpPr>
            <a:spLocks noGrp="1"/>
          </p:cNvSpPr>
          <p:nvPr>
            <p:ph idx="1"/>
          </p:nvPr>
        </p:nvSpPr>
        <p:spPr>
          <a:xfrm>
            <a:off x="0" y="762000"/>
            <a:ext cx="9144000" cy="6096000"/>
          </a:xfrm>
        </p:spPr>
        <p:txBody>
          <a:bodyPr>
            <a:normAutofit/>
          </a:bodyPr>
          <a:lstStyle/>
          <a:p>
            <a:r>
              <a:rPr lang="en-US" sz="2400" dirty="0" smtClean="0"/>
              <a:t>With respect to constructors</a:t>
            </a:r>
          </a:p>
          <a:p>
            <a:pPr lvl="1"/>
            <a:r>
              <a:rPr lang="en-US" sz="2400" dirty="0" smtClean="0"/>
              <a:t>super keyword is used to call parent class constructors </a:t>
            </a:r>
          </a:p>
          <a:p>
            <a:pPr lvl="1"/>
            <a:r>
              <a:rPr lang="en-US" sz="2400" dirty="0" smtClean="0"/>
              <a:t>while using super to call parent class constructor, the super statement </a:t>
            </a:r>
            <a:r>
              <a:rPr lang="en-US" sz="2400" b="1" dirty="0" smtClean="0"/>
              <a:t>must be the first statement </a:t>
            </a:r>
            <a:r>
              <a:rPr lang="en-US" sz="2400" dirty="0" smtClean="0"/>
              <a:t>inside subclass constructor</a:t>
            </a:r>
          </a:p>
          <a:p>
            <a:r>
              <a:rPr lang="en-US" sz="2400" dirty="0" smtClean="0"/>
              <a:t>With respect to Methods</a:t>
            </a:r>
          </a:p>
          <a:p>
            <a:pPr lvl="1"/>
            <a:r>
              <a:rPr lang="en-US" sz="2400" dirty="0" smtClean="0"/>
              <a:t> super can be used to call methods of parent class </a:t>
            </a:r>
          </a:p>
          <a:p>
            <a:pPr lvl="1"/>
            <a:r>
              <a:rPr lang="en-US" sz="2400" dirty="0" smtClean="0"/>
              <a:t>super cannot be used to call static methods (in a static context). It will be a compilation error but can call static method in normal context</a:t>
            </a:r>
          </a:p>
        </p:txBody>
      </p:sp>
      <p:graphicFrame>
        <p:nvGraphicFramePr>
          <p:cNvPr id="4098" name="Object 5"/>
          <p:cNvGraphicFramePr>
            <a:graphicFrameLocks noChangeAspect="1"/>
          </p:cNvGraphicFramePr>
          <p:nvPr>
            <p:extLst>
              <p:ext uri="{D42A27DB-BD31-4B8C-83A1-F6EECF244321}">
                <p14:modId xmlns:p14="http://schemas.microsoft.com/office/powerpoint/2010/main" val="680308140"/>
              </p:ext>
            </p:extLst>
          </p:nvPr>
        </p:nvGraphicFramePr>
        <p:xfrm>
          <a:off x="3783624" y="4999039"/>
          <a:ext cx="1773115" cy="1189037"/>
        </p:xfrm>
        <a:graphic>
          <a:graphicData uri="http://schemas.openxmlformats.org/presentationml/2006/ole">
            <mc:AlternateContent xmlns:mc="http://schemas.openxmlformats.org/markup-compatibility/2006">
              <mc:Choice xmlns:v="urn:schemas-microsoft-com:vml" Requires="v">
                <p:oleObj spid="_x0000_s1746" name="Packager Shell Object" showAsIcon="1" r:id="rId4" imgW="914400" imgH="771480" progId="Package">
                  <p:embed/>
                </p:oleObj>
              </mc:Choice>
              <mc:Fallback>
                <p:oleObj name="Packager Shell Object" showAsIcon="1" r:id="rId4" imgW="914400" imgH="771480" progId="Package">
                  <p:embed/>
                  <p:pic>
                    <p:nvPicPr>
                      <p:cNvPr id="0" name=""/>
                      <p:cNvPicPr>
                        <a:picLocks noChangeAspect="1" noChangeArrowheads="1"/>
                      </p:cNvPicPr>
                      <p:nvPr/>
                    </p:nvPicPr>
                    <p:blipFill>
                      <a:blip r:embed="rId5"/>
                      <a:srcRect/>
                      <a:stretch>
                        <a:fillRect/>
                      </a:stretch>
                    </p:blipFill>
                    <p:spPr bwMode="auto">
                      <a:xfrm>
                        <a:off x="3783624" y="4999039"/>
                        <a:ext cx="1773115"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6">
            <a:hlinkClick r:id="rId6" action="ppaction://hlinksldjump"/>
          </p:cNvPr>
          <p:cNvGraphicFramePr>
            <a:graphicFrameLocks noChangeAspect="1"/>
          </p:cNvGraphicFramePr>
          <p:nvPr>
            <p:extLst>
              <p:ext uri="{D42A27DB-BD31-4B8C-83A1-F6EECF244321}">
                <p14:modId xmlns:p14="http://schemas.microsoft.com/office/powerpoint/2010/main" val="2416845651"/>
              </p:ext>
            </p:extLst>
          </p:nvPr>
        </p:nvGraphicFramePr>
        <p:xfrm>
          <a:off x="6189785" y="4983163"/>
          <a:ext cx="1660281" cy="1085850"/>
        </p:xfrm>
        <a:graphic>
          <a:graphicData uri="http://schemas.openxmlformats.org/presentationml/2006/ole">
            <mc:AlternateContent xmlns:mc="http://schemas.openxmlformats.org/markup-compatibility/2006">
              <mc:Choice xmlns:v="urn:schemas-microsoft-com:vml" Requires="v">
                <p:oleObj spid="_x0000_s1747" name="Packager Shell Object" showAsIcon="1" r:id="rId7" imgW="914400" imgH="771480" progId="Package">
                  <p:embed/>
                </p:oleObj>
              </mc:Choice>
              <mc:Fallback>
                <p:oleObj name="Packager Shell Object" showAsIcon="1" r:id="rId7" imgW="914400" imgH="771480" progId="Package">
                  <p:embed/>
                  <p:pic>
                    <p:nvPicPr>
                      <p:cNvPr id="0" name=""/>
                      <p:cNvPicPr>
                        <a:picLocks noChangeAspect="1" noChangeArrowheads="1"/>
                      </p:cNvPicPr>
                      <p:nvPr/>
                    </p:nvPicPr>
                    <p:blipFill>
                      <a:blip r:embed="rId8"/>
                      <a:srcRect/>
                      <a:stretch>
                        <a:fillRect/>
                      </a:stretch>
                    </p:blipFill>
                    <p:spPr bwMode="auto">
                      <a:xfrm>
                        <a:off x="6189785" y="4983163"/>
                        <a:ext cx="1660281"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70043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t>Using super</a:t>
            </a:r>
            <a:endParaRPr lang="en-US" dirty="0"/>
          </a:p>
        </p:txBody>
      </p:sp>
      <p:sp>
        <p:nvSpPr>
          <p:cNvPr id="3" name="Content Placeholder 2"/>
          <p:cNvSpPr>
            <a:spLocks noGrp="1"/>
          </p:cNvSpPr>
          <p:nvPr>
            <p:ph idx="1"/>
          </p:nvPr>
        </p:nvSpPr>
        <p:spPr>
          <a:xfrm>
            <a:off x="0" y="685800"/>
            <a:ext cx="9144000" cy="6096000"/>
          </a:xfrm>
        </p:spPr>
        <p:txBody>
          <a:bodyPr>
            <a:normAutofit/>
          </a:bodyPr>
          <a:lstStyle/>
          <a:p>
            <a:r>
              <a:rPr lang="en-US" sz="2000" b="1" dirty="0"/>
              <a:t>super </a:t>
            </a:r>
            <a:r>
              <a:rPr lang="en-US" sz="2000" dirty="0"/>
              <a:t>has two general forms. The first calls the </a:t>
            </a:r>
            <a:r>
              <a:rPr lang="en-US" sz="2000" dirty="0" smtClean="0"/>
              <a:t>immediate superclass</a:t>
            </a:r>
            <a:r>
              <a:rPr lang="en-US" sz="2000" dirty="0"/>
              <a:t>’ constructor. The </a:t>
            </a:r>
            <a:r>
              <a:rPr lang="en-US" sz="2000" dirty="0" smtClean="0"/>
              <a:t>second is </a:t>
            </a:r>
            <a:r>
              <a:rPr lang="en-US" sz="2000" dirty="0"/>
              <a:t>used to access a member of the superclass that has been hidden by a member of </a:t>
            </a:r>
            <a:r>
              <a:rPr lang="en-US" sz="2000" dirty="0" smtClean="0"/>
              <a:t>a subclass.</a:t>
            </a:r>
          </a:p>
          <a:p>
            <a:pPr marL="0" indent="0">
              <a:buNone/>
            </a:pPr>
            <a:r>
              <a:rPr lang="en-US" sz="2000" dirty="0" smtClean="0"/>
              <a:t>	Super(parameter list)</a:t>
            </a:r>
          </a:p>
          <a:p>
            <a:pPr marL="0" indent="0">
              <a:buNone/>
            </a:pPr>
            <a:r>
              <a:rPr lang="en-US" sz="2000" dirty="0" smtClean="0"/>
              <a:t>   Here parameter list can any no. of parameter specified in superclass constructor, constructor matching will happen, if constructors are overloaded.</a:t>
            </a:r>
          </a:p>
          <a:p>
            <a:r>
              <a:rPr lang="en-US" sz="2000" dirty="0" smtClean="0"/>
              <a:t>A superclass public variables can be </a:t>
            </a:r>
            <a:r>
              <a:rPr lang="en-US" sz="2000" dirty="0" err="1" smtClean="0"/>
              <a:t>refered</a:t>
            </a:r>
            <a:r>
              <a:rPr lang="en-US" sz="2000" dirty="0" smtClean="0"/>
              <a:t> by its subclass reference, </a:t>
            </a:r>
            <a:r>
              <a:rPr lang="en-US" sz="2000" dirty="0"/>
              <a:t>t</a:t>
            </a:r>
            <a:r>
              <a:rPr lang="en-US" sz="2000" dirty="0" smtClean="0"/>
              <a:t>hat helps in object cloning and private variables can access through any method or constructor.</a:t>
            </a:r>
          </a:p>
          <a:p>
            <a:r>
              <a:rPr lang="en-US" sz="2000" b="1" dirty="0"/>
              <a:t>s</a:t>
            </a:r>
            <a:r>
              <a:rPr lang="en-US" sz="2000" b="1" dirty="0" smtClean="0"/>
              <a:t>uper</a:t>
            </a:r>
            <a:r>
              <a:rPr lang="en-US" sz="2000" dirty="0" smtClean="0"/>
              <a:t> act sometime like </a:t>
            </a:r>
            <a:r>
              <a:rPr lang="en-US" sz="2000" b="1" dirty="0" smtClean="0"/>
              <a:t>this . </a:t>
            </a:r>
            <a:r>
              <a:rPr lang="en-US" sz="2000" dirty="0" smtClean="0"/>
              <a:t>Check below code</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825495128"/>
              </p:ext>
            </p:extLst>
          </p:nvPr>
        </p:nvGraphicFramePr>
        <p:xfrm>
          <a:off x="4953000" y="5181600"/>
          <a:ext cx="1168400" cy="685800"/>
        </p:xfrm>
        <a:graphic>
          <a:graphicData uri="http://schemas.openxmlformats.org/presentationml/2006/ole">
            <mc:AlternateContent xmlns:mc="http://schemas.openxmlformats.org/markup-compatibility/2006">
              <mc:Choice xmlns:v="urn:schemas-microsoft-com:vml" Requires="v">
                <p:oleObj spid="_x0000_s2408" name="Packager Shell Object" showAsIcon="1" r:id="rId3" imgW="1168560" imgH="685800" progId="Package">
                  <p:embed/>
                </p:oleObj>
              </mc:Choice>
              <mc:Fallback>
                <p:oleObj name="Packager Shell Object" showAsIcon="1" r:id="rId3" imgW="1168560" imgH="685800" progId="Package">
                  <p:embed/>
                  <p:pic>
                    <p:nvPicPr>
                      <p:cNvPr id="0" name=""/>
                      <p:cNvPicPr/>
                      <p:nvPr/>
                    </p:nvPicPr>
                    <p:blipFill>
                      <a:blip r:embed="rId4"/>
                      <a:stretch>
                        <a:fillRect/>
                      </a:stretch>
                    </p:blipFill>
                    <p:spPr>
                      <a:xfrm>
                        <a:off x="4953000" y="5181600"/>
                        <a:ext cx="1168400" cy="685800"/>
                      </a:xfrm>
                      <a:prstGeom prst="rect">
                        <a:avLst/>
                      </a:prstGeom>
                    </p:spPr>
                  </p:pic>
                </p:oleObj>
              </mc:Fallback>
            </mc:AlternateContent>
          </a:graphicData>
        </a:graphic>
      </p:graphicFrame>
    </p:spTree>
    <p:extLst>
      <p:ext uri="{BB962C8B-B14F-4D97-AF65-F5344CB8AC3E}">
        <p14:creationId xmlns:p14="http://schemas.microsoft.com/office/powerpoint/2010/main" val="1202125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Types of Binding</a:t>
            </a:r>
            <a:endParaRPr lang="en-US" dirty="0"/>
          </a:p>
        </p:txBody>
      </p:sp>
      <p:sp>
        <p:nvSpPr>
          <p:cNvPr id="27651" name="Content Placeholder 4"/>
          <p:cNvSpPr>
            <a:spLocks noGrp="1"/>
          </p:cNvSpPr>
          <p:nvPr>
            <p:ph idx="1"/>
          </p:nvPr>
        </p:nvSpPr>
        <p:spPr>
          <a:xfrm>
            <a:off x="0" y="762000"/>
            <a:ext cx="9144000" cy="6096000"/>
          </a:xfrm>
        </p:spPr>
        <p:txBody>
          <a:bodyPr>
            <a:normAutofit/>
          </a:bodyPr>
          <a:lstStyle/>
          <a:p>
            <a:pPr>
              <a:defRPr/>
            </a:pPr>
            <a:r>
              <a:rPr lang="en-US" sz="2400" b="1" dirty="0" smtClean="0"/>
              <a:t>Static binding </a:t>
            </a:r>
          </a:p>
          <a:p>
            <a:pPr lvl="1"/>
            <a:r>
              <a:rPr lang="en-US" sz="1800" dirty="0"/>
              <a:t>When type of the object is determined at compiled time(by the compiler), it is known as static binding.</a:t>
            </a:r>
          </a:p>
          <a:p>
            <a:pPr lvl="1"/>
            <a:r>
              <a:rPr lang="en-US" sz="1800" b="1" dirty="0">
                <a:solidFill>
                  <a:srgbClr val="FF0000"/>
                </a:solidFill>
              </a:rPr>
              <a:t>If there is any private, final or static </a:t>
            </a:r>
            <a:r>
              <a:rPr lang="en-US" sz="1800" b="1" dirty="0" smtClean="0">
                <a:solidFill>
                  <a:srgbClr val="FF0000"/>
                </a:solidFill>
              </a:rPr>
              <a:t>variable or method </a:t>
            </a:r>
            <a:r>
              <a:rPr lang="en-US" sz="1800" b="1" dirty="0">
                <a:solidFill>
                  <a:srgbClr val="FF0000"/>
                </a:solidFill>
              </a:rPr>
              <a:t>in a class, </a:t>
            </a:r>
            <a:r>
              <a:rPr lang="en-US" sz="1800" b="1" dirty="0" smtClean="0">
                <a:solidFill>
                  <a:srgbClr val="FF0000"/>
                </a:solidFill>
              </a:rPr>
              <a:t> then it use  </a:t>
            </a:r>
            <a:r>
              <a:rPr lang="en-US" sz="1800" b="1" dirty="0">
                <a:solidFill>
                  <a:srgbClr val="FF0000"/>
                </a:solidFill>
              </a:rPr>
              <a:t>static </a:t>
            </a:r>
            <a:r>
              <a:rPr lang="en-US" sz="1800" b="1" dirty="0" smtClean="0">
                <a:solidFill>
                  <a:srgbClr val="FF0000"/>
                </a:solidFill>
              </a:rPr>
              <a:t>binding method.</a:t>
            </a:r>
            <a:endParaRPr lang="en-US" sz="2000" b="1" dirty="0" smtClean="0">
              <a:solidFill>
                <a:srgbClr val="FF0000"/>
              </a:solidFill>
            </a:endParaRPr>
          </a:p>
          <a:p>
            <a:pPr lvl="1">
              <a:defRPr/>
            </a:pPr>
            <a:r>
              <a:rPr lang="en-US" sz="2000" b="1" i="1" dirty="0" smtClean="0">
                <a:solidFill>
                  <a:schemeClr val="accent1">
                    <a:lumMod val="75000"/>
                  </a:schemeClr>
                </a:solidFill>
              </a:rPr>
              <a:t>Method overloading</a:t>
            </a:r>
            <a:endParaRPr lang="en-US" sz="2000" b="1" dirty="0" smtClean="0">
              <a:solidFill>
                <a:schemeClr val="accent1">
                  <a:lumMod val="75000"/>
                </a:schemeClr>
              </a:solidFill>
            </a:endParaRPr>
          </a:p>
          <a:p>
            <a:pPr lvl="1">
              <a:defRPr/>
            </a:pPr>
            <a:r>
              <a:rPr lang="en-US" sz="2000" dirty="0" smtClean="0"/>
              <a:t>It uses the concept of </a:t>
            </a:r>
            <a:r>
              <a:rPr lang="en-US" sz="2000" b="1" dirty="0" smtClean="0"/>
              <a:t>compile time binding</a:t>
            </a:r>
          </a:p>
          <a:p>
            <a:pPr lvl="1">
              <a:defRPr/>
            </a:pPr>
            <a:r>
              <a:rPr lang="en-US" sz="2000" b="1" dirty="0" smtClean="0"/>
              <a:t>Method is invoked based on the reference type</a:t>
            </a:r>
          </a:p>
          <a:p>
            <a:pPr lvl="1">
              <a:defRPr/>
            </a:pPr>
            <a:r>
              <a:rPr lang="en-US" sz="2000" b="1" dirty="0" smtClean="0"/>
              <a:t>Return type is not the part of method signature</a:t>
            </a:r>
          </a:p>
          <a:p>
            <a:pPr lvl="1">
              <a:buFont typeface="Wingdings" pitchFamily="2" charset="2"/>
              <a:buNone/>
              <a:defRPr/>
            </a:pPr>
            <a:endParaRPr lang="en-US" sz="2000" dirty="0" smtClean="0"/>
          </a:p>
          <a:p>
            <a:pPr>
              <a:defRPr/>
            </a:pPr>
            <a:r>
              <a:rPr lang="en-US" sz="2000" b="1" dirty="0" smtClean="0"/>
              <a:t>Dynamic binding</a:t>
            </a:r>
          </a:p>
          <a:p>
            <a:pPr lvl="1">
              <a:defRPr/>
            </a:pPr>
            <a:r>
              <a:rPr lang="en-US" sz="1800" dirty="0"/>
              <a:t>When type of the object is determined at run-time, it is known as dynamic binding.</a:t>
            </a:r>
            <a:endParaRPr lang="en-US" sz="1800" dirty="0" smtClean="0"/>
          </a:p>
          <a:p>
            <a:pPr lvl="1">
              <a:defRPr/>
            </a:pPr>
            <a:r>
              <a:rPr lang="en-US" sz="2000" b="1" i="1" dirty="0" smtClean="0">
                <a:solidFill>
                  <a:schemeClr val="accent1">
                    <a:lumMod val="75000"/>
                  </a:schemeClr>
                </a:solidFill>
              </a:rPr>
              <a:t>Method overriding</a:t>
            </a:r>
            <a:endParaRPr lang="en-US" sz="2000" b="1" dirty="0" smtClean="0">
              <a:solidFill>
                <a:schemeClr val="accent1">
                  <a:lumMod val="75000"/>
                </a:schemeClr>
              </a:solidFill>
            </a:endParaRPr>
          </a:p>
          <a:p>
            <a:pPr lvl="1">
              <a:defRPr/>
            </a:pPr>
            <a:r>
              <a:rPr lang="en-US" sz="2000" dirty="0" smtClean="0"/>
              <a:t>It uses the concept of late binding or </a:t>
            </a:r>
            <a:r>
              <a:rPr lang="en-US" sz="2000" b="1" dirty="0" smtClean="0"/>
              <a:t>runtime binding</a:t>
            </a:r>
          </a:p>
          <a:p>
            <a:pPr lvl="1">
              <a:defRPr/>
            </a:pPr>
            <a:r>
              <a:rPr lang="en-US" sz="2000" b="1" dirty="0" smtClean="0"/>
              <a:t>Method is invoked based on the object type</a:t>
            </a:r>
          </a:p>
          <a:p>
            <a:pPr lvl="1">
              <a:defRPr/>
            </a:pPr>
            <a:r>
              <a:rPr lang="en-US" sz="2000" b="1" dirty="0"/>
              <a:t>Return type </a:t>
            </a:r>
            <a:r>
              <a:rPr lang="en-US" sz="2000" b="1" dirty="0" smtClean="0"/>
              <a:t>is </a:t>
            </a:r>
            <a:r>
              <a:rPr lang="en-US" sz="2000" b="1" dirty="0"/>
              <a:t>the part of method signature</a:t>
            </a:r>
          </a:p>
          <a:p>
            <a:pPr lvl="1">
              <a:defRPr/>
            </a:pPr>
            <a:endParaRPr lang="en-US" sz="2000" dirty="0" smtClean="0"/>
          </a:p>
        </p:txBody>
      </p:sp>
      <p:sp>
        <p:nvSpPr>
          <p:cNvPr id="4" name="Slide Number Placeholder 3"/>
          <p:cNvSpPr>
            <a:spLocks noGrp="1"/>
          </p:cNvSpPr>
          <p:nvPr>
            <p:ph type="sldNum" sz="quarter" idx="10"/>
          </p:nvPr>
        </p:nvSpPr>
        <p:spPr/>
        <p:txBody>
          <a:bodyPr/>
          <a:lstStyle/>
          <a:p>
            <a:pPr>
              <a:defRPr/>
            </a:pPr>
            <a:fld id="{E46BCF58-2DAB-40AF-BEB7-23DF7D6BE526}" type="slidenum">
              <a:rPr lang="en-US" smtClean="0"/>
              <a:pPr>
                <a:defRPr/>
              </a:pPr>
              <a:t>25</a:t>
            </a:fld>
            <a:endParaRPr lang="en-US"/>
          </a:p>
        </p:txBody>
      </p:sp>
    </p:spTree>
    <p:extLst>
      <p:ext uri="{BB962C8B-B14F-4D97-AF65-F5344CB8AC3E}">
        <p14:creationId xmlns:p14="http://schemas.microsoft.com/office/powerpoint/2010/main" val="1190281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Types of Polymorphism</a:t>
            </a:r>
            <a:endParaRPr lang="en-US" dirty="0"/>
          </a:p>
        </p:txBody>
      </p:sp>
      <p:sp>
        <p:nvSpPr>
          <p:cNvPr id="27651" name="Content Placeholder 4"/>
          <p:cNvSpPr>
            <a:spLocks noGrp="1"/>
          </p:cNvSpPr>
          <p:nvPr>
            <p:ph idx="1"/>
          </p:nvPr>
        </p:nvSpPr>
        <p:spPr>
          <a:xfrm>
            <a:off x="0" y="762000"/>
            <a:ext cx="9144000" cy="6096000"/>
          </a:xfrm>
        </p:spPr>
        <p:txBody>
          <a:bodyPr>
            <a:normAutofit/>
          </a:bodyPr>
          <a:lstStyle/>
          <a:p>
            <a:pPr>
              <a:defRPr/>
            </a:pPr>
            <a:r>
              <a:rPr lang="en-US" sz="2000" dirty="0" smtClean="0"/>
              <a:t>Static Polymorphism </a:t>
            </a:r>
          </a:p>
          <a:p>
            <a:pPr lvl="1">
              <a:defRPr/>
            </a:pPr>
            <a:r>
              <a:rPr lang="en-US" sz="2000" i="1" dirty="0" smtClean="0">
                <a:solidFill>
                  <a:srgbClr val="FF0000"/>
                </a:solidFill>
              </a:rPr>
              <a:t>Method overloading</a:t>
            </a:r>
            <a:endParaRPr lang="en-US" sz="2000" dirty="0" smtClean="0">
              <a:solidFill>
                <a:srgbClr val="FF0000"/>
              </a:solidFill>
            </a:endParaRPr>
          </a:p>
          <a:p>
            <a:pPr lvl="1">
              <a:defRPr/>
            </a:pPr>
            <a:r>
              <a:rPr lang="en-US" sz="2000" dirty="0" smtClean="0"/>
              <a:t>It uses the concept of </a:t>
            </a:r>
            <a:r>
              <a:rPr lang="en-US" sz="2000" b="1" dirty="0" smtClean="0"/>
              <a:t>compile time binding</a:t>
            </a:r>
          </a:p>
          <a:p>
            <a:pPr lvl="1">
              <a:defRPr/>
            </a:pPr>
            <a:r>
              <a:rPr lang="en-US" sz="2000" dirty="0" smtClean="0"/>
              <a:t>Method is invoked based on the reference type</a:t>
            </a:r>
          </a:p>
          <a:p>
            <a:pPr lvl="1">
              <a:defRPr/>
            </a:pPr>
            <a:r>
              <a:rPr lang="en-US" sz="2000" dirty="0" smtClean="0"/>
              <a:t>Return type is not the part of method signature</a:t>
            </a:r>
          </a:p>
          <a:p>
            <a:pPr lvl="1">
              <a:buFont typeface="Wingdings" pitchFamily="2" charset="2"/>
              <a:buNone/>
              <a:defRPr/>
            </a:pPr>
            <a:endParaRPr lang="en-US" sz="2000" dirty="0" smtClean="0"/>
          </a:p>
          <a:p>
            <a:pPr>
              <a:defRPr/>
            </a:pPr>
            <a:r>
              <a:rPr lang="en-US" sz="2000" dirty="0" smtClean="0"/>
              <a:t>Dynamic Polymorphism</a:t>
            </a:r>
          </a:p>
          <a:p>
            <a:pPr lvl="1">
              <a:defRPr/>
            </a:pPr>
            <a:r>
              <a:rPr lang="en-US" sz="2000" i="1" dirty="0" smtClean="0">
                <a:solidFill>
                  <a:srgbClr val="FF0000"/>
                </a:solidFill>
              </a:rPr>
              <a:t>Method overriding</a:t>
            </a:r>
            <a:endParaRPr lang="en-US" sz="2000" dirty="0" smtClean="0">
              <a:solidFill>
                <a:srgbClr val="FF0000"/>
              </a:solidFill>
            </a:endParaRPr>
          </a:p>
          <a:p>
            <a:pPr lvl="1">
              <a:defRPr/>
            </a:pPr>
            <a:r>
              <a:rPr lang="en-US" sz="2000" dirty="0" smtClean="0"/>
              <a:t>It uses the concept of late binding or </a:t>
            </a:r>
            <a:r>
              <a:rPr lang="en-US" sz="2000" b="1" dirty="0" smtClean="0"/>
              <a:t>runtime binding</a:t>
            </a:r>
          </a:p>
          <a:p>
            <a:pPr lvl="1">
              <a:defRPr/>
            </a:pPr>
            <a:r>
              <a:rPr lang="en-US" sz="2000" dirty="0" smtClean="0"/>
              <a:t>Method is invoked based on the object type</a:t>
            </a:r>
          </a:p>
          <a:p>
            <a:pPr lvl="1">
              <a:defRPr/>
            </a:pPr>
            <a:r>
              <a:rPr lang="en-US" sz="2000" dirty="0"/>
              <a:t>Return type </a:t>
            </a:r>
            <a:r>
              <a:rPr lang="en-US" sz="2000" dirty="0" smtClean="0"/>
              <a:t>is </a:t>
            </a:r>
            <a:r>
              <a:rPr lang="en-US" sz="2000" dirty="0"/>
              <a:t>the part of method signature</a:t>
            </a:r>
          </a:p>
          <a:p>
            <a:pPr lvl="1">
              <a:defRPr/>
            </a:pPr>
            <a:endParaRPr lang="en-US" sz="2000" dirty="0" smtClean="0"/>
          </a:p>
        </p:txBody>
      </p:sp>
      <p:sp>
        <p:nvSpPr>
          <p:cNvPr id="4" name="Slide Number Placeholder 3"/>
          <p:cNvSpPr>
            <a:spLocks noGrp="1"/>
          </p:cNvSpPr>
          <p:nvPr>
            <p:ph type="sldNum" sz="quarter" idx="10"/>
          </p:nvPr>
        </p:nvSpPr>
        <p:spPr/>
        <p:txBody>
          <a:bodyPr/>
          <a:lstStyle/>
          <a:p>
            <a:pPr>
              <a:defRPr/>
            </a:pPr>
            <a:fld id="{E46BCF58-2DAB-40AF-BEB7-23DF7D6BE526}" type="slidenum">
              <a:rPr lang="en-US" smtClean="0"/>
              <a:pPr>
                <a:defRPr/>
              </a:pPr>
              <a:t>26</a:t>
            </a:fld>
            <a:endParaRPr lang="en-US"/>
          </a:p>
        </p:txBody>
      </p:sp>
    </p:spTree>
    <p:extLst>
      <p:ext uri="{BB962C8B-B14F-4D97-AF65-F5344CB8AC3E}">
        <p14:creationId xmlns:p14="http://schemas.microsoft.com/office/powerpoint/2010/main" val="3515863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 y="5255"/>
            <a:ext cx="9138745" cy="680545"/>
          </a:xfrm>
          <a:solidFill>
            <a:schemeClr val="accent4">
              <a:lumMod val="40000"/>
              <a:lumOff val="60000"/>
            </a:schemeClr>
          </a:solidFill>
        </p:spPr>
        <p:txBody>
          <a:bodyPr>
            <a:normAutofit fontScale="90000"/>
          </a:bodyPr>
          <a:lstStyle/>
          <a:p>
            <a:r>
              <a:rPr lang="en-US" dirty="0" smtClean="0"/>
              <a:t>Method Overloading</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400" dirty="0"/>
              <a:t>If a class have multiple methods </a:t>
            </a:r>
            <a:r>
              <a:rPr lang="en-US" sz="2400" dirty="0" smtClean="0"/>
              <a:t>having </a:t>
            </a:r>
            <a:r>
              <a:rPr lang="en-US" sz="2400" dirty="0"/>
              <a:t>same name but different </a:t>
            </a:r>
            <a:r>
              <a:rPr lang="en-US" sz="2400" dirty="0" smtClean="0"/>
              <a:t>parameters or different sequence of </a:t>
            </a:r>
            <a:r>
              <a:rPr lang="en-US" sz="2400" dirty="0" err="1" smtClean="0"/>
              <a:t>datatype</a:t>
            </a:r>
            <a:r>
              <a:rPr lang="en-US" sz="2400" dirty="0" smtClean="0"/>
              <a:t> of parameter then </a:t>
            </a:r>
            <a:r>
              <a:rPr lang="en-US" sz="2400" dirty="0"/>
              <a:t>it is known as </a:t>
            </a:r>
            <a:r>
              <a:rPr lang="en-US" sz="2400" b="1" dirty="0"/>
              <a:t>Method Overloading</a:t>
            </a:r>
            <a:r>
              <a:rPr lang="en-US" sz="2400" dirty="0" smtClean="0"/>
              <a:t>.</a:t>
            </a:r>
          </a:p>
          <a:p>
            <a:r>
              <a:rPr lang="en-US" sz="2400" u="sng" dirty="0" smtClean="0">
                <a:solidFill>
                  <a:schemeClr val="tx2">
                    <a:lumMod val="60000"/>
                    <a:lumOff val="40000"/>
                  </a:schemeClr>
                </a:solidFill>
              </a:rPr>
              <a:t>Return type, access </a:t>
            </a:r>
            <a:r>
              <a:rPr lang="en-US" sz="2400" u="sng" dirty="0" err="1" smtClean="0">
                <a:solidFill>
                  <a:schemeClr val="tx2">
                    <a:lumMod val="60000"/>
                    <a:lumOff val="40000"/>
                  </a:schemeClr>
                </a:solidFill>
              </a:rPr>
              <a:t>specifier</a:t>
            </a:r>
            <a:r>
              <a:rPr lang="en-US" sz="2400" u="sng" dirty="0" smtClean="0">
                <a:solidFill>
                  <a:schemeClr val="tx2">
                    <a:lumMod val="60000"/>
                    <a:lumOff val="40000"/>
                  </a:schemeClr>
                </a:solidFill>
              </a:rPr>
              <a:t>, modifier of method </a:t>
            </a:r>
            <a:r>
              <a:rPr lang="en-US" sz="2400" u="sng" dirty="0" err="1" smtClean="0">
                <a:solidFill>
                  <a:schemeClr val="tx2">
                    <a:lumMod val="60000"/>
                    <a:lumOff val="40000"/>
                  </a:schemeClr>
                </a:solidFill>
              </a:rPr>
              <a:t>doesnot</a:t>
            </a:r>
            <a:r>
              <a:rPr lang="en-US" sz="2400" u="sng" dirty="0" smtClean="0">
                <a:solidFill>
                  <a:schemeClr val="tx2">
                    <a:lumMod val="60000"/>
                    <a:lumOff val="40000"/>
                  </a:schemeClr>
                </a:solidFill>
              </a:rPr>
              <a:t> affect the method overloading</a:t>
            </a:r>
          </a:p>
          <a:p>
            <a:pPr>
              <a:defRPr/>
            </a:pPr>
            <a:r>
              <a:rPr lang="en-US" sz="2400" dirty="0"/>
              <a:t>It uses the concept of </a:t>
            </a:r>
            <a:r>
              <a:rPr lang="en-US" sz="2400" b="1" dirty="0"/>
              <a:t>compile time binding</a:t>
            </a:r>
          </a:p>
          <a:p>
            <a:pPr>
              <a:defRPr/>
            </a:pPr>
            <a:r>
              <a:rPr lang="en-US" sz="2400" b="1" dirty="0"/>
              <a:t>Method is invoked based on the reference type</a:t>
            </a:r>
          </a:p>
          <a:p>
            <a:pPr marL="0" indent="0">
              <a:buNone/>
            </a:pPr>
            <a:r>
              <a:rPr lang="en-US" sz="2400" b="1" dirty="0" smtClean="0"/>
              <a:t>Advantage</a:t>
            </a:r>
          </a:p>
          <a:p>
            <a:r>
              <a:rPr lang="en-US" sz="2400" dirty="0"/>
              <a:t>Method overloading </a:t>
            </a:r>
            <a:r>
              <a:rPr lang="en-US" sz="2400" b="1" dirty="0"/>
              <a:t>increases the readability of the program</a:t>
            </a:r>
            <a:r>
              <a:rPr lang="en-US" sz="2400" dirty="0" smtClean="0"/>
              <a:t>.</a:t>
            </a:r>
          </a:p>
          <a:p>
            <a:endParaRPr lang="en-US" sz="2400" dirty="0" smtClean="0"/>
          </a:p>
        </p:txBody>
      </p:sp>
    </p:spTree>
    <p:extLst>
      <p:ext uri="{BB962C8B-B14F-4D97-AF65-F5344CB8AC3E}">
        <p14:creationId xmlns:p14="http://schemas.microsoft.com/office/powerpoint/2010/main" val="194269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Method Overriding</a:t>
            </a:r>
            <a:endParaRPr lang="en-US" dirty="0"/>
          </a:p>
        </p:txBody>
      </p:sp>
      <p:sp>
        <p:nvSpPr>
          <p:cNvPr id="31747" name="Content Placeholder 2"/>
          <p:cNvSpPr>
            <a:spLocks noGrp="1"/>
          </p:cNvSpPr>
          <p:nvPr>
            <p:ph idx="1"/>
          </p:nvPr>
        </p:nvSpPr>
        <p:spPr>
          <a:xfrm>
            <a:off x="0" y="685800"/>
            <a:ext cx="9144000" cy="6172200"/>
          </a:xfrm>
        </p:spPr>
        <p:txBody>
          <a:bodyPr>
            <a:normAutofit/>
          </a:bodyPr>
          <a:lstStyle/>
          <a:p>
            <a:r>
              <a:rPr lang="en-US" sz="2400" dirty="0" smtClean="0"/>
              <a:t>Sub class can change the implementation of a method inherited from super class</a:t>
            </a:r>
          </a:p>
          <a:p>
            <a:r>
              <a:rPr lang="en-US" sz="2400" dirty="0" smtClean="0"/>
              <a:t>To override a method, method header should be same </a:t>
            </a:r>
            <a:r>
              <a:rPr lang="en-US" sz="2400" dirty="0" err="1" smtClean="0"/>
              <a:t>i.e</a:t>
            </a:r>
            <a:r>
              <a:rPr lang="en-US" sz="2400" dirty="0" smtClean="0"/>
              <a:t> method name, parameter list and </a:t>
            </a:r>
            <a:r>
              <a:rPr lang="en-US" sz="2400" b="1" dirty="0" smtClean="0"/>
              <a:t>return type</a:t>
            </a:r>
          </a:p>
          <a:p>
            <a:r>
              <a:rPr lang="en-US" sz="2400" b="1" dirty="0" smtClean="0">
                <a:solidFill>
                  <a:srgbClr val="FF0000"/>
                </a:solidFill>
              </a:rPr>
              <a:t>Access </a:t>
            </a:r>
            <a:r>
              <a:rPr lang="en-US" sz="2400" b="1" dirty="0" err="1" smtClean="0">
                <a:solidFill>
                  <a:srgbClr val="FF0000"/>
                </a:solidFill>
              </a:rPr>
              <a:t>specifier</a:t>
            </a:r>
            <a:r>
              <a:rPr lang="en-US" sz="2400" b="1" dirty="0" smtClean="0">
                <a:solidFill>
                  <a:srgbClr val="FF0000"/>
                </a:solidFill>
              </a:rPr>
              <a:t> cannot be more restrictive</a:t>
            </a:r>
          </a:p>
          <a:p>
            <a:r>
              <a:rPr lang="en-US" sz="2400" b="1" u="sng" dirty="0" smtClean="0"/>
              <a:t>Cannot override private method and static method</a:t>
            </a:r>
          </a:p>
          <a:p>
            <a:r>
              <a:rPr lang="en-US" sz="2400" dirty="0" smtClean="0"/>
              <a:t>String, </a:t>
            </a:r>
            <a:r>
              <a:rPr lang="en-US" sz="2400" dirty="0" err="1" smtClean="0"/>
              <a:t>StringBuffer</a:t>
            </a:r>
            <a:r>
              <a:rPr lang="en-US" sz="2400" dirty="0" smtClean="0"/>
              <a:t>, </a:t>
            </a:r>
            <a:r>
              <a:rPr lang="en-US" sz="2400" dirty="0" err="1" smtClean="0"/>
              <a:t>StringBuilder</a:t>
            </a:r>
            <a:r>
              <a:rPr lang="en-US" sz="2400" dirty="0" smtClean="0"/>
              <a:t> are built-in </a:t>
            </a:r>
            <a:r>
              <a:rPr lang="en-US" sz="2400" dirty="0"/>
              <a:t>class whose methods </a:t>
            </a:r>
            <a:r>
              <a:rPr lang="en-US" sz="2400" dirty="0" smtClean="0"/>
              <a:t>cannot </a:t>
            </a:r>
            <a:r>
              <a:rPr lang="en-US" sz="2400" dirty="0"/>
              <a:t>override</a:t>
            </a:r>
            <a:endParaRPr lang="en-US" sz="2400" dirty="0" smtClean="0"/>
          </a:p>
        </p:txBody>
      </p:sp>
      <p:graphicFrame>
        <p:nvGraphicFramePr>
          <p:cNvPr id="5" name="Table 4"/>
          <p:cNvGraphicFramePr>
            <a:graphicFrameLocks noGrp="1"/>
          </p:cNvGraphicFramePr>
          <p:nvPr/>
        </p:nvGraphicFramePr>
        <p:xfrm>
          <a:off x="857250" y="4341814"/>
          <a:ext cx="3065585" cy="1920875"/>
        </p:xfrm>
        <a:graphic>
          <a:graphicData uri="http://schemas.openxmlformats.org/drawingml/2006/table">
            <a:tbl>
              <a:tblPr firstRow="1" bandRow="1">
                <a:tableStyleId>{2D5ABB26-0587-4C30-8999-92F81FD0307C}</a:tableStyleId>
              </a:tblPr>
              <a:tblGrid>
                <a:gridCol w="3065585"/>
              </a:tblGrid>
              <a:tr h="3658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Triangle</a:t>
                      </a:r>
                    </a:p>
                  </a:txBody>
                  <a:tcPr marL="84398" marR="84398"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14702">
                <a:tc>
                  <a:txBody>
                    <a:bodyPr/>
                    <a:lstStyle/>
                    <a:p>
                      <a:r>
                        <a:rPr lang="en-US" sz="1800" kern="1200" dirty="0" smtClean="0">
                          <a:solidFill>
                            <a:schemeClr val="tx1"/>
                          </a:solidFill>
                          <a:latin typeface="+mn-lt"/>
                          <a:ea typeface="+mn-ea"/>
                          <a:cs typeface="+mn-cs"/>
                        </a:rPr>
                        <a:t>+side1 : </a:t>
                      </a:r>
                      <a:r>
                        <a:rPr lang="en-US" sz="1800" kern="1200" dirty="0" err="1" smtClean="0">
                          <a:solidFill>
                            <a:schemeClr val="tx1"/>
                          </a:solidFill>
                          <a:latin typeface="+mn-lt"/>
                          <a:ea typeface="+mn-ea"/>
                          <a:cs typeface="+mn-cs"/>
                        </a:rPr>
                        <a:t>int</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+side2 : </a:t>
                      </a:r>
                      <a:r>
                        <a:rPr lang="en-US" sz="1800" kern="1200" dirty="0" err="1" smtClean="0">
                          <a:solidFill>
                            <a:schemeClr val="tx1"/>
                          </a:solidFill>
                          <a:latin typeface="+mn-lt"/>
                          <a:ea typeface="+mn-ea"/>
                          <a:cs typeface="+mn-cs"/>
                        </a:rPr>
                        <a:t>int</a:t>
                      </a:r>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+side3 : </a:t>
                      </a:r>
                      <a:r>
                        <a:rPr lang="en-US" sz="1800" kern="1200" dirty="0" err="1" smtClean="0">
                          <a:solidFill>
                            <a:schemeClr val="tx1"/>
                          </a:solidFill>
                          <a:latin typeface="+mn-lt"/>
                          <a:ea typeface="+mn-ea"/>
                          <a:cs typeface="+mn-cs"/>
                        </a:rPr>
                        <a:t>int</a:t>
                      </a:r>
                      <a:endParaRPr lang="en-US" sz="1800" dirty="0"/>
                    </a:p>
                  </a:txBody>
                  <a:tcPr marL="84398" marR="84398"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0292">
                <a:tc>
                  <a:txBody>
                    <a:bodyPr/>
                    <a:lstStyle/>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calculatePerimeter</a:t>
                      </a:r>
                      <a:r>
                        <a:rPr lang="en-US" sz="1800" kern="1200" dirty="0" smtClean="0">
                          <a:solidFill>
                            <a:schemeClr val="tx1"/>
                          </a:solidFill>
                          <a:latin typeface="+mn-lt"/>
                          <a:ea typeface="+mn-ea"/>
                          <a:cs typeface="+mn-cs"/>
                        </a:rPr>
                        <a:t>() :double</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calculateArea</a:t>
                      </a:r>
                      <a:r>
                        <a:rPr lang="en-US" sz="1800" kern="1200" dirty="0" smtClean="0">
                          <a:solidFill>
                            <a:schemeClr val="tx1"/>
                          </a:solidFill>
                          <a:latin typeface="+mn-lt"/>
                          <a:ea typeface="+mn-ea"/>
                          <a:cs typeface="+mn-cs"/>
                        </a:rPr>
                        <a:t>() : double</a:t>
                      </a:r>
                    </a:p>
                  </a:txBody>
                  <a:tcPr marL="84398" marR="84398" marT="45735" marB="4573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nvGraphicFramePr>
        <p:xfrm>
          <a:off x="5306159" y="4619625"/>
          <a:ext cx="3436326" cy="1423988"/>
        </p:xfrm>
        <a:graphic>
          <a:graphicData uri="http://schemas.openxmlformats.org/drawingml/2006/table">
            <a:tbl>
              <a:tblPr firstRow="1" bandRow="1">
                <a:tableStyleId>{2D5ABB26-0587-4C30-8999-92F81FD0307C}</a:tableStyleId>
              </a:tblPr>
              <a:tblGrid>
                <a:gridCol w="3436326"/>
              </a:tblGrid>
              <a:tr h="5405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solidFill>
                          <a:latin typeface="+mn-lt"/>
                          <a:ea typeface="+mn-ea"/>
                          <a:cs typeface="+mn-cs"/>
                        </a:rPr>
                        <a:t>EquilateralTriangle</a:t>
                      </a:r>
                      <a:endParaRPr lang="en-US" sz="1800" kern="1200" dirty="0" smtClean="0">
                        <a:solidFill>
                          <a:schemeClr val="tx1"/>
                        </a:solidFill>
                        <a:latin typeface="+mn-lt"/>
                        <a:ea typeface="+mn-ea"/>
                        <a:cs typeface="+mn-cs"/>
                      </a:endParaRPr>
                    </a:p>
                  </a:txBody>
                  <a:tcPr marL="84406" marR="8440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838">
                <a:tc>
                  <a:txBody>
                    <a:bodyPr/>
                    <a:lstStyle/>
                    <a:p>
                      <a:endParaRPr lang="en-US" sz="1800" dirty="0"/>
                    </a:p>
                  </a:txBody>
                  <a:tcPr marL="84406" marR="8440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7643">
                <a:tc>
                  <a:txBody>
                    <a:bodyPr/>
                    <a:lstStyle/>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calculateArea</a:t>
                      </a:r>
                      <a:r>
                        <a:rPr lang="en-US" sz="1800" kern="1200" dirty="0" smtClean="0">
                          <a:solidFill>
                            <a:schemeClr val="tx1"/>
                          </a:solidFill>
                          <a:latin typeface="+mn-lt"/>
                          <a:ea typeface="+mn-ea"/>
                          <a:cs typeface="+mn-cs"/>
                        </a:rPr>
                        <a:t>() : double</a:t>
                      </a:r>
                    </a:p>
                  </a:txBody>
                  <a:tcPr marL="84406" marR="84406" marT="45730" marB="457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3" name="Picture 1"/>
          <p:cNvPicPr>
            <a:picLocks noChangeAspect="1" noChangeArrowheads="1"/>
          </p:cNvPicPr>
          <p:nvPr/>
        </p:nvPicPr>
        <p:blipFill>
          <a:blip r:embed="rId3"/>
          <a:srcRect/>
          <a:stretch>
            <a:fillRect/>
          </a:stretch>
        </p:blipFill>
        <p:spPr bwMode="auto">
          <a:xfrm>
            <a:off x="4328829" y="4760686"/>
            <a:ext cx="512462" cy="1272903"/>
          </a:xfrm>
          <a:prstGeom prst="rect">
            <a:avLst/>
          </a:prstGeom>
          <a:noFill/>
          <a:ln w="9525">
            <a:noFill/>
            <a:miter lim="800000"/>
            <a:headEnd/>
            <a:tailEnd/>
          </a:ln>
          <a:scene3d>
            <a:camera prst="orthographicFront">
              <a:rot lat="0" lon="0" rev="5400000"/>
            </a:camera>
            <a:lightRig rig="threePt" dir="t"/>
          </a:scene3d>
        </p:spPr>
      </p:pic>
    </p:spTree>
    <p:extLst>
      <p:ext uri="{BB962C8B-B14F-4D97-AF65-F5344CB8AC3E}">
        <p14:creationId xmlns:p14="http://schemas.microsoft.com/office/powerpoint/2010/main" val="3775380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1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a:bodyPr>
          <a:lstStyle/>
          <a:p>
            <a:r>
              <a:rPr lang="en-US" sz="2400" dirty="0" smtClean="0"/>
              <a:t>Static method doesn’t override at run-time but we can define static overridden method with same signature in sub class. It will not throw compilation error. This concept is known as </a:t>
            </a:r>
            <a:r>
              <a:rPr lang="en-US" sz="2400" b="1" dirty="0" smtClean="0"/>
              <a:t>method hiding</a:t>
            </a:r>
          </a:p>
          <a:p>
            <a:r>
              <a:rPr lang="en-US" sz="2400" dirty="0"/>
              <a:t>static method </a:t>
            </a:r>
            <a:r>
              <a:rPr lang="en-US" sz="2400" dirty="0" smtClean="0"/>
              <a:t>doesn’t </a:t>
            </a:r>
            <a:r>
              <a:rPr lang="en-US" sz="2400" dirty="0"/>
              <a:t>override </a:t>
            </a:r>
            <a:r>
              <a:rPr lang="en-US" sz="2400" dirty="0" smtClean="0"/>
              <a:t>because</a:t>
            </a:r>
            <a:r>
              <a:rPr lang="en-US" sz="2400" dirty="0"/>
              <a:t> </a:t>
            </a:r>
            <a:r>
              <a:rPr lang="en-US" sz="2400" dirty="0">
                <a:hlinkClick r:id="rId3"/>
              </a:rPr>
              <a:t>method overriding</a:t>
            </a:r>
            <a:r>
              <a:rPr lang="en-US" sz="2400" dirty="0"/>
              <a:t> is based upon dynamic binding at runtime and static methods are bonded using </a:t>
            </a:r>
            <a:r>
              <a:rPr lang="en-US" sz="2400" dirty="0">
                <a:hlinkClick r:id="rId4"/>
              </a:rPr>
              <a:t>static binding</a:t>
            </a:r>
            <a:r>
              <a:rPr lang="en-US" sz="2400" dirty="0"/>
              <a:t> at compile time. </a:t>
            </a:r>
          </a:p>
        </p:txBody>
      </p:sp>
      <p:sp>
        <p:nvSpPr>
          <p:cNvPr id="4"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Method Overriding (cont.)</a:t>
            </a:r>
            <a:endParaRPr lang="en-US" dirty="0"/>
          </a:p>
        </p:txBody>
      </p:sp>
    </p:spTree>
    <p:extLst>
      <p:ext uri="{BB962C8B-B14F-4D97-AF65-F5344CB8AC3E}">
        <p14:creationId xmlns:p14="http://schemas.microsoft.com/office/powerpoint/2010/main" val="183631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Static variables</a:t>
            </a:r>
            <a:endParaRPr lang="en-US" dirty="0">
              <a:solidFill>
                <a:schemeClr val="accent3">
                  <a:lumMod val="50000"/>
                </a:schemeClr>
              </a:solidFill>
            </a:endParaRPr>
          </a:p>
        </p:txBody>
      </p:sp>
      <p:sp>
        <p:nvSpPr>
          <p:cNvPr id="1028" name="Content Placeholder 2"/>
          <p:cNvSpPr>
            <a:spLocks noGrp="1"/>
          </p:cNvSpPr>
          <p:nvPr>
            <p:ph idx="1"/>
          </p:nvPr>
        </p:nvSpPr>
        <p:spPr>
          <a:xfrm>
            <a:off x="0" y="685800"/>
            <a:ext cx="9144000" cy="6172200"/>
          </a:xfrm>
        </p:spPr>
        <p:txBody>
          <a:bodyPr/>
          <a:lstStyle/>
          <a:p>
            <a:r>
              <a:rPr lang="en-US" sz="2600" smtClean="0"/>
              <a:t>Static variables are Class variables</a:t>
            </a:r>
          </a:p>
          <a:p>
            <a:pPr lvl="1"/>
            <a:r>
              <a:rPr lang="en-US" sz="2400" i="1" smtClean="0"/>
              <a:t>private static int counter ; </a:t>
            </a:r>
            <a:r>
              <a:rPr lang="en-US" sz="2400" smtClean="0"/>
              <a:t> // creates a class variable</a:t>
            </a:r>
          </a:p>
          <a:p>
            <a:pPr lvl="1"/>
            <a:r>
              <a:rPr lang="en-US" sz="2400" i="1" smtClean="0"/>
              <a:t>private int index;     </a:t>
            </a:r>
            <a:r>
              <a:rPr lang="en-US" sz="2400" smtClean="0"/>
              <a:t>      //creates an instance variable </a:t>
            </a:r>
          </a:p>
          <a:p>
            <a:r>
              <a:rPr lang="en-US" sz="2600" smtClean="0"/>
              <a:t>They are initialized when the class gets loaded</a:t>
            </a:r>
          </a:p>
          <a:p>
            <a:r>
              <a:rPr lang="en-US" sz="2600" smtClean="0"/>
              <a:t>Static variables are used when you want to keep a value across instances of a class , e.g., </a:t>
            </a:r>
          </a:p>
          <a:p>
            <a:pPr lvl="1"/>
            <a:r>
              <a:rPr lang="en-US" sz="2400" smtClean="0"/>
              <a:t>Number of objects that are getting created</a:t>
            </a:r>
          </a:p>
          <a:p>
            <a:pPr lvl="1"/>
            <a:r>
              <a:rPr lang="en-US" sz="2400" smtClean="0"/>
              <a:t>Number of users visiting your website</a:t>
            </a:r>
          </a:p>
          <a:p>
            <a:r>
              <a:rPr lang="en-US" sz="2600" smtClean="0"/>
              <a:t>Initialization</a:t>
            </a:r>
            <a:r>
              <a:rPr lang="en-US" smtClean="0"/>
              <a:t> </a:t>
            </a:r>
          </a:p>
          <a:p>
            <a:pPr lvl="1"/>
            <a:r>
              <a:rPr lang="en-US" sz="2400" smtClean="0"/>
              <a:t>e.g., </a:t>
            </a:r>
            <a:r>
              <a:rPr lang="en-US" sz="2400" i="1" smtClean="0"/>
              <a:t>private static int counter =2; </a:t>
            </a:r>
            <a:r>
              <a:rPr lang="en-US" sz="2400" smtClean="0"/>
              <a:t> </a:t>
            </a:r>
          </a:p>
          <a:p>
            <a:pPr lvl="1"/>
            <a:r>
              <a:rPr lang="en-US" sz="2400" smtClean="0"/>
              <a:t>Can be initialized using static block</a:t>
            </a:r>
          </a:p>
          <a:p>
            <a:pPr lvl="1"/>
            <a:endParaRPr lang="en-US" smtClean="0"/>
          </a:p>
          <a:p>
            <a:pPr lvl="1"/>
            <a:endParaRPr lang="en-US" smtClean="0"/>
          </a:p>
          <a:p>
            <a:pPr lvl="1"/>
            <a:endParaRPr lang="en-US" smtClean="0"/>
          </a:p>
        </p:txBody>
      </p:sp>
      <p:sp>
        <p:nvSpPr>
          <p:cNvPr id="4" name="Slide Number Placeholder 3"/>
          <p:cNvSpPr>
            <a:spLocks noGrp="1"/>
          </p:cNvSpPr>
          <p:nvPr>
            <p:ph type="sldNum" sz="quarter" idx="10"/>
          </p:nvPr>
        </p:nvSpPr>
        <p:spPr/>
        <p:txBody>
          <a:bodyPr/>
          <a:lstStyle/>
          <a:p>
            <a:pPr>
              <a:defRPr/>
            </a:pPr>
            <a:fld id="{AD0AF9D4-C6BD-4C3C-A541-20CD8FB31DC3}" type="slidenum">
              <a:rPr lang="en-US" smtClean="0"/>
              <a:pPr>
                <a:defRPr/>
              </a:pPr>
              <a:t>3</a:t>
            </a:fld>
            <a:endParaRPr lang="en-US"/>
          </a:p>
        </p:txBody>
      </p:sp>
      <p:graphicFrame>
        <p:nvGraphicFramePr>
          <p:cNvPr id="1026" name="Object 6"/>
          <p:cNvGraphicFramePr>
            <a:graphicFrameLocks noChangeAspect="1"/>
          </p:cNvGraphicFramePr>
          <p:nvPr>
            <p:extLst>
              <p:ext uri="{D42A27DB-BD31-4B8C-83A1-F6EECF244321}">
                <p14:modId xmlns:p14="http://schemas.microsoft.com/office/powerpoint/2010/main" val="262455294"/>
              </p:ext>
            </p:extLst>
          </p:nvPr>
        </p:nvGraphicFramePr>
        <p:xfrm>
          <a:off x="7076343" y="3641726"/>
          <a:ext cx="1800957" cy="1509713"/>
        </p:xfrm>
        <a:graphic>
          <a:graphicData uri="http://schemas.openxmlformats.org/presentationml/2006/ole">
            <mc:AlternateContent xmlns:mc="http://schemas.openxmlformats.org/markup-compatibility/2006">
              <mc:Choice xmlns:v="urn:schemas-microsoft-com:vml" Requires="v">
                <p:oleObj spid="_x0000_s6457" name="Packager Shell Object" showAsIcon="1" r:id="rId4" imgW="914400" imgH="771480" progId="Package">
                  <p:embed/>
                </p:oleObj>
              </mc:Choice>
              <mc:Fallback>
                <p:oleObj name="Packager Shell Object" showAsIcon="1" r:id="rId4" imgW="914400" imgH="771480" progId="Package">
                  <p:embed/>
                  <p:pic>
                    <p:nvPicPr>
                      <p:cNvPr id="0" name=""/>
                      <p:cNvPicPr>
                        <a:picLocks noChangeAspect="1" noChangeArrowheads="1"/>
                      </p:cNvPicPr>
                      <p:nvPr/>
                    </p:nvPicPr>
                    <p:blipFill>
                      <a:blip r:embed="rId5"/>
                      <a:srcRect/>
                      <a:stretch>
                        <a:fillRect/>
                      </a:stretch>
                    </p:blipFill>
                    <p:spPr bwMode="auto">
                      <a:xfrm>
                        <a:off x="7076343" y="3641726"/>
                        <a:ext cx="1800957" cy="150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5017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Overriding Demo</a:t>
            </a:r>
            <a:endParaRPr lang="en-US" dirty="0"/>
          </a:p>
        </p:txBody>
      </p:sp>
      <p:sp>
        <p:nvSpPr>
          <p:cNvPr id="5124" name="Content Placeholder 6"/>
          <p:cNvSpPr>
            <a:spLocks noGrp="1"/>
          </p:cNvSpPr>
          <p:nvPr>
            <p:ph idx="1"/>
          </p:nvPr>
        </p:nvSpPr>
        <p:spPr>
          <a:xfrm>
            <a:off x="0" y="685800"/>
            <a:ext cx="9144000" cy="6172200"/>
          </a:xfrm>
        </p:spPr>
        <p:txBody>
          <a:bodyPr>
            <a:normAutofit/>
          </a:bodyPr>
          <a:lstStyle/>
          <a:p>
            <a:r>
              <a:rPr lang="en-US" sz="2400" dirty="0" smtClean="0"/>
              <a:t>The demo shows a </a:t>
            </a:r>
            <a:r>
              <a:rPr lang="en-US" sz="2400" dirty="0" err="1" smtClean="0"/>
              <a:t>EquilateralTriangle</a:t>
            </a:r>
            <a:r>
              <a:rPr lang="en-US" sz="2400" dirty="0" smtClean="0"/>
              <a:t> class that extends Triangle class</a:t>
            </a:r>
          </a:p>
          <a:p>
            <a:r>
              <a:rPr lang="en-US" sz="2400" dirty="0" smtClean="0"/>
              <a:t>Class Triangle has a method </a:t>
            </a:r>
            <a:r>
              <a:rPr lang="en-US" sz="2400" dirty="0" err="1" smtClean="0"/>
              <a:t>caculateArea</a:t>
            </a:r>
            <a:r>
              <a:rPr lang="en-US" sz="2400" dirty="0" smtClean="0"/>
              <a:t> () that can be used to calculate area when none of the sides are equal</a:t>
            </a:r>
          </a:p>
          <a:p>
            <a:r>
              <a:rPr lang="en-US" sz="2400" dirty="0" smtClean="0"/>
              <a:t> </a:t>
            </a:r>
            <a:r>
              <a:rPr lang="en-US" sz="2400" dirty="0" err="1" smtClean="0"/>
              <a:t>calculateArea</a:t>
            </a:r>
            <a:r>
              <a:rPr lang="en-US" sz="2400" dirty="0" smtClean="0"/>
              <a:t>() is overridden in </a:t>
            </a:r>
            <a:r>
              <a:rPr lang="en-US" sz="2400" dirty="0" err="1" smtClean="0"/>
              <a:t>EquilateralTriangle</a:t>
            </a:r>
            <a:r>
              <a:rPr lang="en-US" sz="2400" dirty="0" smtClean="0"/>
              <a:t> to calculate area for an equilateral triangle</a:t>
            </a:r>
          </a:p>
        </p:txBody>
      </p:sp>
      <p:sp>
        <p:nvSpPr>
          <p:cNvPr id="4" name="Slide Number Placeholder 3"/>
          <p:cNvSpPr>
            <a:spLocks noGrp="1"/>
          </p:cNvSpPr>
          <p:nvPr>
            <p:ph type="sldNum" sz="quarter" idx="10"/>
          </p:nvPr>
        </p:nvSpPr>
        <p:spPr/>
        <p:txBody>
          <a:bodyPr/>
          <a:lstStyle/>
          <a:p>
            <a:pPr>
              <a:defRPr/>
            </a:pPr>
            <a:fld id="{C8F808BD-165A-4882-B4A0-69E2DC838F83}" type="slidenum">
              <a:rPr lang="en-US" smtClean="0"/>
              <a:pPr>
                <a:defRPr/>
              </a:pPr>
              <a:t>30</a:t>
            </a:fld>
            <a:endParaRPr lang="en-US"/>
          </a:p>
        </p:txBody>
      </p:sp>
      <p:graphicFrame>
        <p:nvGraphicFramePr>
          <p:cNvPr id="5122" name="Object 7">
            <a:hlinkClick r:id="rId4" action="ppaction://hlinksldjump"/>
          </p:cNvPr>
          <p:cNvGraphicFramePr>
            <a:graphicFrameLocks noChangeAspect="1"/>
          </p:cNvGraphicFramePr>
          <p:nvPr>
            <p:extLst>
              <p:ext uri="{D42A27DB-BD31-4B8C-83A1-F6EECF244321}">
                <p14:modId xmlns:p14="http://schemas.microsoft.com/office/powerpoint/2010/main" val="375655202"/>
              </p:ext>
            </p:extLst>
          </p:nvPr>
        </p:nvGraphicFramePr>
        <p:xfrm>
          <a:off x="6477000" y="4267200"/>
          <a:ext cx="1225062" cy="1119783"/>
        </p:xfrm>
        <a:graphic>
          <a:graphicData uri="http://schemas.openxmlformats.org/presentationml/2006/ole">
            <mc:AlternateContent xmlns:mc="http://schemas.openxmlformats.org/markup-compatibility/2006">
              <mc:Choice xmlns:v="urn:schemas-microsoft-com:vml" Requires="v">
                <p:oleObj spid="_x0000_s3427" name="Packager Shell Object" showAsIcon="1" r:id="rId5" imgW="914400" imgH="771480" progId="Package">
                  <p:embed/>
                </p:oleObj>
              </mc:Choice>
              <mc:Fallback>
                <p:oleObj name="Packager Shell Object" showAsIcon="1" r:id="rId5" imgW="914400" imgH="771480" progId="Package">
                  <p:embed/>
                  <p:pic>
                    <p:nvPicPr>
                      <p:cNvPr id="0" name=""/>
                      <p:cNvPicPr>
                        <a:picLocks noChangeAspect="1" noChangeArrowheads="1"/>
                      </p:cNvPicPr>
                      <p:nvPr/>
                    </p:nvPicPr>
                    <p:blipFill>
                      <a:blip r:embed="rId6"/>
                      <a:srcRect/>
                      <a:stretch>
                        <a:fillRect/>
                      </a:stretch>
                    </p:blipFill>
                    <p:spPr bwMode="auto">
                      <a:xfrm>
                        <a:off x="6477000" y="4267200"/>
                        <a:ext cx="1225062" cy="11197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7653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40000"/>
              <a:lumOff val="60000"/>
            </a:schemeClr>
          </a:solidFill>
        </p:spPr>
        <p:txBody>
          <a:bodyPr>
            <a:normAutofit fontScale="90000"/>
          </a:bodyPr>
          <a:lstStyle/>
          <a:p>
            <a:pPr>
              <a:defRPr/>
            </a:pPr>
            <a:r>
              <a:rPr lang="en-US" dirty="0" smtClean="0"/>
              <a:t>Static and Inheritance</a:t>
            </a:r>
            <a:endParaRPr lang="en-US" dirty="0"/>
          </a:p>
        </p:txBody>
      </p:sp>
      <p:sp>
        <p:nvSpPr>
          <p:cNvPr id="3" name="Content Placeholder 2"/>
          <p:cNvSpPr>
            <a:spLocks noGrp="1"/>
          </p:cNvSpPr>
          <p:nvPr>
            <p:ph idx="1"/>
          </p:nvPr>
        </p:nvSpPr>
        <p:spPr>
          <a:xfrm>
            <a:off x="0" y="685800"/>
            <a:ext cx="9144000" cy="6019800"/>
          </a:xfrm>
        </p:spPr>
        <p:txBody>
          <a:bodyPr>
            <a:normAutofit/>
          </a:bodyPr>
          <a:lstStyle/>
          <a:p>
            <a:pPr>
              <a:defRPr/>
            </a:pPr>
            <a:r>
              <a:rPr lang="en-US" sz="2400" dirty="0" smtClean="0"/>
              <a:t>Static method of super class cannot be called using </a:t>
            </a:r>
            <a:r>
              <a:rPr lang="en-US" sz="2400" b="1" i="1" dirty="0" smtClean="0">
                <a:solidFill>
                  <a:schemeClr val="accent2">
                    <a:lumMod val="75000"/>
                  </a:schemeClr>
                </a:solidFill>
              </a:rPr>
              <a:t>super</a:t>
            </a:r>
            <a:r>
              <a:rPr lang="en-US" sz="2400" dirty="0" smtClean="0"/>
              <a:t> keyword (in a static context)</a:t>
            </a:r>
          </a:p>
          <a:p>
            <a:pPr>
              <a:defRPr/>
            </a:pPr>
            <a:r>
              <a:rPr lang="en-US" sz="2400" dirty="0" smtClean="0"/>
              <a:t>Static method of same class cannot be called using </a:t>
            </a:r>
            <a:r>
              <a:rPr lang="en-US" sz="2400" b="1" i="1" dirty="0" smtClean="0">
                <a:solidFill>
                  <a:schemeClr val="accent2">
                    <a:lumMod val="75000"/>
                  </a:schemeClr>
                </a:solidFill>
              </a:rPr>
              <a:t>this</a:t>
            </a:r>
            <a:r>
              <a:rPr lang="en-US" sz="2400" dirty="0" smtClean="0"/>
              <a:t> keyword (in a static context)</a:t>
            </a:r>
          </a:p>
          <a:p>
            <a:pPr>
              <a:defRPr/>
            </a:pPr>
            <a:r>
              <a:rPr lang="en-US" sz="2400" dirty="0" smtClean="0"/>
              <a:t>Static methods are never overridden </a:t>
            </a:r>
          </a:p>
          <a:p>
            <a:pPr lvl="1">
              <a:defRPr/>
            </a:pPr>
            <a:r>
              <a:rPr lang="en-US" sz="2400" dirty="0" smtClean="0"/>
              <a:t>This is called as </a:t>
            </a:r>
            <a:r>
              <a:rPr lang="en-US" sz="2400" i="1" dirty="0" smtClean="0"/>
              <a:t>method hiding</a:t>
            </a:r>
            <a:endParaRPr lang="en-US" sz="2400" dirty="0" smtClean="0"/>
          </a:p>
          <a:p>
            <a:pPr>
              <a:defRPr/>
            </a:pPr>
            <a:r>
              <a:rPr lang="en-US" sz="2400" dirty="0" smtClean="0"/>
              <a:t>The type of reference decides the call to the static method </a:t>
            </a:r>
          </a:p>
          <a:p>
            <a:pPr>
              <a:defRPr/>
            </a:pPr>
            <a:endParaRPr lang="en-US" sz="2400" dirty="0" smtClean="0"/>
          </a:p>
          <a:p>
            <a:pPr>
              <a:defRPr/>
            </a:pPr>
            <a:endParaRPr lang="en-US" sz="2400" dirty="0" smtClean="0"/>
          </a:p>
          <a:p>
            <a:pPr>
              <a:buFont typeface="Wingdings" pitchFamily="2" charset="2"/>
              <a:buNone/>
              <a:defRPr/>
            </a:pPr>
            <a:endParaRPr lang="en-US" sz="2400" dirty="0" smtClean="0"/>
          </a:p>
          <a:p>
            <a:pPr>
              <a:defRPr/>
            </a:pPr>
            <a:endParaRPr lang="en-US" sz="2400" dirty="0"/>
          </a:p>
        </p:txBody>
      </p:sp>
      <p:sp>
        <p:nvSpPr>
          <p:cNvPr id="4" name="Slide Number Placeholder 3"/>
          <p:cNvSpPr>
            <a:spLocks noGrp="1"/>
          </p:cNvSpPr>
          <p:nvPr>
            <p:ph type="sldNum" sz="quarter" idx="10"/>
          </p:nvPr>
        </p:nvSpPr>
        <p:spPr/>
        <p:txBody>
          <a:bodyPr/>
          <a:lstStyle/>
          <a:p>
            <a:pPr>
              <a:defRPr/>
            </a:pPr>
            <a:fld id="{B8960A8C-14F0-4006-BA98-1FFDC7625E76}" type="slidenum">
              <a:rPr lang="en-US" smtClean="0"/>
              <a:pPr>
                <a:defRPr/>
              </a:pPr>
              <a:t>31</a:t>
            </a:fld>
            <a:endParaRPr lang="en-US"/>
          </a:p>
        </p:txBody>
      </p:sp>
      <p:graphicFrame>
        <p:nvGraphicFramePr>
          <p:cNvPr id="6146" name="Object 2"/>
          <p:cNvGraphicFramePr>
            <a:graphicFrameLocks noChangeAspect="1"/>
          </p:cNvGraphicFramePr>
          <p:nvPr>
            <p:extLst>
              <p:ext uri="{D42A27DB-BD31-4B8C-83A1-F6EECF244321}">
                <p14:modId xmlns:p14="http://schemas.microsoft.com/office/powerpoint/2010/main" val="1776542255"/>
              </p:ext>
            </p:extLst>
          </p:nvPr>
        </p:nvGraphicFramePr>
        <p:xfrm>
          <a:off x="6248400" y="5029200"/>
          <a:ext cx="2139462" cy="1387475"/>
        </p:xfrm>
        <a:graphic>
          <a:graphicData uri="http://schemas.openxmlformats.org/presentationml/2006/ole">
            <mc:AlternateContent xmlns:mc="http://schemas.openxmlformats.org/markup-compatibility/2006">
              <mc:Choice xmlns:v="urn:schemas-microsoft-com:vml" Requires="v">
                <p:oleObj spid="_x0000_s4452" name="Packager Shell Object" showAsIcon="1" r:id="rId3" imgW="914400" imgH="771480" progId="Package">
                  <p:embed/>
                </p:oleObj>
              </mc:Choice>
              <mc:Fallback>
                <p:oleObj name="Packager Shell Object" showAsIcon="1" r:id="rId3" imgW="914400" imgH="771480" progId="Package">
                  <p:embed/>
                  <p:pic>
                    <p:nvPicPr>
                      <p:cNvPr id="0" name=""/>
                      <p:cNvPicPr>
                        <a:picLocks noChangeAspect="1" noChangeArrowheads="1"/>
                      </p:cNvPicPr>
                      <p:nvPr/>
                    </p:nvPicPr>
                    <p:blipFill>
                      <a:blip r:embed="rId4"/>
                      <a:srcRect/>
                      <a:stretch>
                        <a:fillRect/>
                      </a:stretch>
                    </p:blipFill>
                    <p:spPr bwMode="auto">
                      <a:xfrm>
                        <a:off x="6248400" y="5029200"/>
                        <a:ext cx="2139462"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2959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b="1" dirty="0"/>
              <a:t>p</a:t>
            </a:r>
            <a:r>
              <a:rPr lang="en-US" b="1" dirty="0" smtClean="0"/>
              <a:t>rotected modifier</a:t>
            </a:r>
            <a:endParaRPr lang="en-US" b="1" dirty="0"/>
          </a:p>
        </p:txBody>
      </p:sp>
      <p:sp>
        <p:nvSpPr>
          <p:cNvPr id="3" name="Content Placeholder 2"/>
          <p:cNvSpPr>
            <a:spLocks noGrp="1"/>
          </p:cNvSpPr>
          <p:nvPr>
            <p:ph idx="1"/>
          </p:nvPr>
        </p:nvSpPr>
        <p:spPr>
          <a:xfrm>
            <a:off x="0" y="685800"/>
            <a:ext cx="9144000" cy="6172200"/>
          </a:xfrm>
        </p:spPr>
        <p:txBody>
          <a:bodyPr>
            <a:normAutofit/>
          </a:bodyPr>
          <a:lstStyle/>
          <a:p>
            <a:pPr>
              <a:spcBef>
                <a:spcPct val="70000"/>
              </a:spcBef>
            </a:pPr>
            <a:r>
              <a:rPr lang="en-US" sz="2400" dirty="0"/>
              <a:t>The </a:t>
            </a:r>
            <a:r>
              <a:rPr lang="en-US" sz="2400" dirty="0">
                <a:latin typeface="Courier New" pitchFamily="49" charset="0"/>
              </a:rPr>
              <a:t>protected</a:t>
            </a:r>
            <a:r>
              <a:rPr lang="en-US" sz="2400" dirty="0"/>
              <a:t> modifier allows a member of a base class to be inherited into a </a:t>
            </a:r>
            <a:r>
              <a:rPr lang="en-US" sz="2400" dirty="0" smtClean="0"/>
              <a:t>child</a:t>
            </a:r>
          </a:p>
          <a:p>
            <a:pPr>
              <a:spcBef>
                <a:spcPct val="70000"/>
              </a:spcBef>
            </a:pPr>
            <a:r>
              <a:rPr lang="en-US" sz="2400" dirty="0"/>
              <a:t>Visible to the package and all subclasses</a:t>
            </a:r>
          </a:p>
          <a:p>
            <a:pPr>
              <a:spcBef>
                <a:spcPct val="70000"/>
              </a:spcBef>
            </a:pPr>
            <a:r>
              <a:rPr lang="en-US" sz="2400" dirty="0"/>
              <a:t>Protected visibility provides more encapsulation than public visibility does</a:t>
            </a:r>
          </a:p>
          <a:p>
            <a:pPr>
              <a:spcBef>
                <a:spcPct val="70000"/>
              </a:spcBef>
            </a:pPr>
            <a:r>
              <a:rPr lang="en-US" sz="2400" smtClean="0"/>
              <a:t>Protected </a:t>
            </a:r>
            <a:r>
              <a:rPr lang="en-US" sz="2400" dirty="0"/>
              <a:t>variables and methods can be shown with a </a:t>
            </a:r>
            <a:r>
              <a:rPr lang="en-US" sz="2400" dirty="0">
                <a:latin typeface="Courier New" pitchFamily="49" charset="0"/>
              </a:rPr>
              <a:t>#</a:t>
            </a:r>
            <a:r>
              <a:rPr lang="en-US" sz="2400" dirty="0"/>
              <a:t> symbol preceding them in UML diagrams</a:t>
            </a:r>
          </a:p>
          <a:p>
            <a:endParaRPr lang="en-US" sz="2400" dirty="0"/>
          </a:p>
        </p:txBody>
      </p:sp>
    </p:spTree>
    <p:extLst>
      <p:ext uri="{BB962C8B-B14F-4D97-AF65-F5344CB8AC3E}">
        <p14:creationId xmlns:p14="http://schemas.microsoft.com/office/powerpoint/2010/main" val="196747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FFC000"/>
          </a:solidFill>
        </p:spPr>
        <p:txBody>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7319A09C-2A48-4AE0-8896-6CC863CAAB55}" type="slidenum">
              <a:rPr lang="en-US" smtClean="0"/>
              <a:pPr>
                <a:defRPr/>
              </a:pPr>
              <a:t>33</a:t>
            </a:fld>
            <a:endParaRPr lang="en-US"/>
          </a:p>
        </p:txBody>
      </p:sp>
      <p:graphicFrame>
        <p:nvGraphicFramePr>
          <p:cNvPr id="5" name="Table 4"/>
          <p:cNvGraphicFramePr>
            <a:graphicFrameLocks noGrp="1"/>
          </p:cNvGraphicFramePr>
          <p:nvPr/>
        </p:nvGraphicFramePr>
        <p:xfrm>
          <a:off x="337039" y="1139826"/>
          <a:ext cx="8044962" cy="3890963"/>
        </p:xfrm>
        <a:graphic>
          <a:graphicData uri="http://schemas.openxmlformats.org/drawingml/2006/table">
            <a:tbl>
              <a:tblPr firstRow="1" bandRow="1">
                <a:tableStyleId>{BC89EF96-8CEA-46FF-86C4-4CE0E7609802}</a:tableStyleId>
              </a:tblPr>
              <a:tblGrid>
                <a:gridCol w="8044962"/>
              </a:tblGrid>
              <a:tr h="3890963">
                <a:tc>
                  <a:txBody>
                    <a:bodyPr/>
                    <a:lstStyle/>
                    <a:p>
                      <a:r>
                        <a:rPr lang="en-US" sz="2000" b="1" kern="1200" dirty="0" smtClean="0"/>
                        <a:t>class Bank{</a:t>
                      </a:r>
                    </a:p>
                    <a:p>
                      <a:r>
                        <a:rPr lang="en-US" sz="2000" b="1" kern="1200" dirty="0" smtClean="0"/>
                        <a:t>     public void </a:t>
                      </a:r>
                      <a:r>
                        <a:rPr lang="en-US" sz="2000" b="1" kern="1200" dirty="0" err="1" smtClean="0"/>
                        <a:t>getBankName</a:t>
                      </a:r>
                      <a:r>
                        <a:rPr lang="en-US" sz="2000" b="1" kern="1200" dirty="0" smtClean="0"/>
                        <a:t>(){</a:t>
                      </a:r>
                    </a:p>
                    <a:p>
                      <a:r>
                        <a:rPr lang="en-US" sz="2000" b="1" kern="1200" baseline="0" dirty="0" smtClean="0"/>
                        <a:t>                         </a:t>
                      </a:r>
                      <a:r>
                        <a:rPr lang="en-US" sz="2000" b="1" kern="1200" dirty="0" err="1" smtClean="0"/>
                        <a:t>System.out.println</a:t>
                      </a:r>
                      <a:r>
                        <a:rPr lang="en-US" sz="2000" b="1" kern="1200" dirty="0" smtClean="0"/>
                        <a:t>("Bank");</a:t>
                      </a:r>
                    </a:p>
                    <a:p>
                      <a:r>
                        <a:rPr lang="en-US" sz="2000" b="1" kern="1200" dirty="0" smtClean="0"/>
                        <a:t>}  }</a:t>
                      </a:r>
                    </a:p>
                    <a:p>
                      <a:r>
                        <a:rPr lang="en-US" sz="2000" b="1" kern="1200" dirty="0" smtClean="0"/>
                        <a:t>public class Icici extends Bank{</a:t>
                      </a:r>
                    </a:p>
                    <a:p>
                      <a:r>
                        <a:rPr lang="en-US" sz="2000" b="1" kern="1200" dirty="0" smtClean="0"/>
                        <a:t>     public void </a:t>
                      </a:r>
                      <a:r>
                        <a:rPr lang="en-US" sz="2000" b="1" kern="1200" dirty="0" err="1" smtClean="0"/>
                        <a:t>getBankName</a:t>
                      </a:r>
                      <a:r>
                        <a:rPr lang="en-US" sz="2000" b="1" kern="1200" dirty="0" smtClean="0"/>
                        <a:t>(){</a:t>
                      </a:r>
                    </a:p>
                    <a:p>
                      <a:r>
                        <a:rPr lang="en-US" sz="2000" b="1" kern="1200" dirty="0" smtClean="0"/>
                        <a:t>         </a:t>
                      </a:r>
                      <a:r>
                        <a:rPr lang="en-US" sz="2000" b="1" kern="1200" dirty="0" err="1" smtClean="0"/>
                        <a:t>System.out.println</a:t>
                      </a:r>
                      <a:r>
                        <a:rPr lang="en-US" sz="2000" b="1" kern="1200" dirty="0" smtClean="0"/>
                        <a:t>("ICICI");</a:t>
                      </a:r>
                    </a:p>
                    <a:p>
                      <a:r>
                        <a:rPr lang="en-US" sz="2000" b="1" kern="1200" dirty="0" smtClean="0"/>
                        <a:t>}</a:t>
                      </a:r>
                    </a:p>
                    <a:p>
                      <a:r>
                        <a:rPr lang="en-US" sz="2000" b="1" kern="1200" dirty="0" smtClean="0"/>
                        <a:t>     public static void main(String[] </a:t>
                      </a:r>
                      <a:r>
                        <a:rPr lang="en-US" sz="2000" b="1" kern="1200" dirty="0" err="1" smtClean="0"/>
                        <a:t>args</a:t>
                      </a:r>
                      <a:r>
                        <a:rPr lang="en-US" sz="2000" b="1" kern="1200" dirty="0" smtClean="0"/>
                        <a:t>) {</a:t>
                      </a:r>
                    </a:p>
                    <a:p>
                      <a:r>
                        <a:rPr lang="en-US" sz="2000" b="1" kern="1200" baseline="0" dirty="0" smtClean="0"/>
                        <a:t>         </a:t>
                      </a:r>
                      <a:r>
                        <a:rPr lang="en-US" sz="2000" b="1" kern="1200" dirty="0" smtClean="0"/>
                        <a:t>Bank </a:t>
                      </a:r>
                      <a:r>
                        <a:rPr lang="en-US" sz="2000" b="1" kern="1200" dirty="0" err="1" smtClean="0"/>
                        <a:t>bank</a:t>
                      </a:r>
                      <a:r>
                        <a:rPr lang="en-US" sz="2000" b="1" kern="1200" dirty="0" smtClean="0"/>
                        <a:t> = new Icici();</a:t>
                      </a:r>
                    </a:p>
                    <a:p>
                      <a:r>
                        <a:rPr lang="en-US" sz="2000" b="1" kern="1200" dirty="0" smtClean="0"/>
                        <a:t>          </a:t>
                      </a:r>
                      <a:r>
                        <a:rPr lang="en-US" sz="2000" b="1" kern="1200" dirty="0" err="1" smtClean="0"/>
                        <a:t>bank.getBankName</a:t>
                      </a:r>
                      <a:r>
                        <a:rPr lang="en-US" sz="2000" b="1" kern="1200" dirty="0" smtClean="0"/>
                        <a:t>();</a:t>
                      </a:r>
                    </a:p>
                    <a:p>
                      <a:r>
                        <a:rPr lang="en-US" sz="2000" b="1" kern="1200" dirty="0" smtClean="0"/>
                        <a:t>}}</a:t>
                      </a:r>
                    </a:p>
                  </a:txBody>
                  <a:tcPr marL="84413" marR="84413" marT="45729" marB="45729">
                    <a:solidFill>
                      <a:schemeClr val="bg1">
                        <a:lumMod val="95000"/>
                      </a:schemeClr>
                    </a:solidFill>
                  </a:tcPr>
                </a:tc>
              </a:tr>
            </a:tbl>
          </a:graphicData>
        </a:graphic>
      </p:graphicFrame>
      <p:sp>
        <p:nvSpPr>
          <p:cNvPr id="31745" name="Rectangle 1"/>
          <p:cNvSpPr>
            <a:spLocks noChangeArrowheads="1"/>
          </p:cNvSpPr>
          <p:nvPr/>
        </p:nvSpPr>
        <p:spPr bwMode="auto">
          <a:xfrm>
            <a:off x="266700" y="5116514"/>
            <a:ext cx="5867400" cy="1322387"/>
          </a:xfrm>
          <a:prstGeom prst="rect">
            <a:avLst/>
          </a:prstGeom>
          <a:noFill/>
          <a:ln w="9525">
            <a:noFill/>
            <a:miter lim="800000"/>
            <a:headEnd/>
            <a:tailEnd/>
          </a:ln>
          <a:effectLst/>
        </p:spPr>
        <p:txBody>
          <a:bodyPr anchor="ctr">
            <a:spAutoFit/>
          </a:bodyPr>
          <a:lstStyle/>
          <a:p>
            <a:pPr marL="228600" indent="-228600" eaLnBrk="0" hangingPunct="0">
              <a:defRPr/>
            </a:pPr>
            <a:r>
              <a:rPr lang="en-US" sz="1600" i="0" dirty="0">
                <a:solidFill>
                  <a:srgbClr val="000000"/>
                </a:solidFill>
                <a:latin typeface="+mj-lt"/>
                <a:ea typeface="Calibri" pitchFamily="34" charset="0"/>
                <a:cs typeface="Courier New" pitchFamily="49" charset="0"/>
              </a:rPr>
              <a:t>Options: </a:t>
            </a:r>
            <a:endParaRPr lang="en-US" sz="1600" i="0" dirty="0">
              <a:latin typeface="+mj-lt"/>
            </a:endParaRPr>
          </a:p>
          <a:p>
            <a:pPr marL="228600" indent="-228600" eaLnBrk="0" hangingPunct="0">
              <a:buFont typeface="+mj-lt"/>
              <a:buAutoNum type="alphaUcPeriod"/>
              <a:defRPr/>
            </a:pPr>
            <a:r>
              <a:rPr lang="en-US" sz="1600" i="0" dirty="0">
                <a:latin typeface="+mj-lt"/>
                <a:ea typeface="Calibri" pitchFamily="34" charset="0"/>
                <a:cs typeface="Courier New" pitchFamily="49" charset="0"/>
              </a:rPr>
              <a:t>ICICI</a:t>
            </a:r>
            <a:endParaRPr lang="en-US" sz="1600" i="0" dirty="0">
              <a:latin typeface="+mj-lt"/>
            </a:endParaRPr>
          </a:p>
          <a:p>
            <a:pPr marL="228600" indent="-228600" eaLnBrk="0" hangingPunct="0">
              <a:buFont typeface="+mj-lt"/>
              <a:buAutoNum type="alphaUcPeriod"/>
              <a:defRPr/>
            </a:pPr>
            <a:r>
              <a:rPr lang="en-US" sz="1600" i="0" dirty="0">
                <a:latin typeface="+mj-lt"/>
                <a:ea typeface="Calibri" pitchFamily="34" charset="0"/>
                <a:cs typeface="Courier New" pitchFamily="49" charset="0"/>
              </a:rPr>
              <a:t>Bank</a:t>
            </a:r>
            <a:endParaRPr lang="en-US" sz="1600" i="0" dirty="0">
              <a:latin typeface="+mj-lt"/>
            </a:endParaRPr>
          </a:p>
          <a:p>
            <a:pPr marL="228600" indent="-228600" eaLnBrk="0" hangingPunct="0">
              <a:buFont typeface="+mj-lt"/>
              <a:buAutoNum type="alphaUcPeriod"/>
              <a:defRPr/>
            </a:pPr>
            <a:r>
              <a:rPr lang="en-US" sz="1600" i="0" dirty="0">
                <a:solidFill>
                  <a:srgbClr val="000000"/>
                </a:solidFill>
                <a:latin typeface="+mj-lt"/>
                <a:ea typeface="Calibri" pitchFamily="34" charset="0"/>
                <a:cs typeface="Courier New" pitchFamily="49" charset="0"/>
              </a:rPr>
              <a:t>ClassCastException at runtime</a:t>
            </a:r>
            <a:endParaRPr lang="en-US" sz="1600" i="0" dirty="0">
              <a:latin typeface="+mj-lt"/>
            </a:endParaRPr>
          </a:p>
          <a:p>
            <a:pPr marL="228600" indent="-228600" eaLnBrk="0" hangingPunct="0">
              <a:buFont typeface="+mj-lt"/>
              <a:buAutoNum type="alphaUcPeriod"/>
              <a:defRPr/>
            </a:pPr>
            <a:r>
              <a:rPr lang="en-US" sz="1600" i="0" dirty="0">
                <a:solidFill>
                  <a:srgbClr val="000000"/>
                </a:solidFill>
                <a:latin typeface="+mj-lt"/>
                <a:ea typeface="Calibri" pitchFamily="34" charset="0"/>
                <a:cs typeface="Courier New" pitchFamily="49" charset="0"/>
              </a:rPr>
              <a:t>Compilation error</a:t>
            </a:r>
            <a:endParaRPr lang="en-US" sz="1600" i="0" dirty="0">
              <a:latin typeface="+mj-lt"/>
            </a:endParaRPr>
          </a:p>
        </p:txBody>
      </p:sp>
    </p:spTree>
    <p:extLst>
      <p:ext uri="{BB962C8B-B14F-4D97-AF65-F5344CB8AC3E}">
        <p14:creationId xmlns:p14="http://schemas.microsoft.com/office/powerpoint/2010/main" val="2134722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wd">
                                    <p:tmPct val="0"/>
                                  </p:iterate>
                                  <p:childTnLst>
                                    <p:animClr clrSpc="rgb" dir="cw">
                                      <p:cBhvr override="childStyle">
                                        <p:cTn id="6" dur="2000" fill="hold"/>
                                        <p:tgtEl>
                                          <p:spTgt spid="31745">
                                            <p:txEl>
                                              <p:pRg st="1" end="1"/>
                                            </p:txEl>
                                          </p:spTgt>
                                        </p:tgtEl>
                                        <p:attrNameLst>
                                          <p:attrName>style.color</p:attrName>
                                        </p:attrNameLst>
                                      </p:cBhvr>
                                      <p:to>
                                        <a:schemeClr val="accent2"/>
                                      </p:to>
                                    </p:animClr>
                                  </p:childTnLst>
                                </p:cTn>
                              </p:par>
                              <p:par>
                                <p:cTn id="7" presetID="15" presetClass="emph" presetSubtype="0" nodeType="withEffect">
                                  <p:stCondLst>
                                    <p:cond delay="0"/>
                                  </p:stCondLst>
                                  <p:iterate type="wd">
                                    <p:tmAbs val="100"/>
                                  </p:iterate>
                                  <p:childTnLst>
                                    <p:set>
                                      <p:cBhvr override="childStyle">
                                        <p:cTn id="8" dur="indefinite"/>
                                        <p:tgtEl>
                                          <p:spTgt spid="31745">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FFC000"/>
          </a:solidFill>
        </p:spPr>
        <p:txBody>
          <a:bodyPr/>
          <a:lstStyle/>
          <a:p>
            <a:pPr>
              <a:defRPr/>
            </a:pPr>
            <a:r>
              <a:rPr lang="en-US" dirty="0" smtClean="0"/>
              <a:t>Can you answer?</a:t>
            </a:r>
            <a:endParaRPr lang="en-US" dirty="0">
              <a:solidFill>
                <a:schemeClr val="accent3"/>
              </a:solidFill>
            </a:endParaRPr>
          </a:p>
        </p:txBody>
      </p:sp>
      <p:sp>
        <p:nvSpPr>
          <p:cNvPr id="4" name="Slide Number Placeholder 3"/>
          <p:cNvSpPr>
            <a:spLocks noGrp="1"/>
          </p:cNvSpPr>
          <p:nvPr>
            <p:ph type="sldNum" sz="quarter" idx="10"/>
          </p:nvPr>
        </p:nvSpPr>
        <p:spPr/>
        <p:txBody>
          <a:bodyPr/>
          <a:lstStyle/>
          <a:p>
            <a:pPr>
              <a:defRPr/>
            </a:pPr>
            <a:fld id="{639CF4F8-3DFB-4A21-8125-CBD7CB5AA87B}" type="slidenum">
              <a:rPr lang="en-US" smtClean="0"/>
              <a:pPr>
                <a:defRPr/>
              </a:pPr>
              <a:t>34</a:t>
            </a:fld>
            <a:endParaRPr lang="en-US"/>
          </a:p>
        </p:txBody>
      </p:sp>
      <p:graphicFrame>
        <p:nvGraphicFramePr>
          <p:cNvPr id="5" name="Table 4"/>
          <p:cNvGraphicFramePr>
            <a:graphicFrameLocks noGrp="1"/>
          </p:cNvGraphicFramePr>
          <p:nvPr/>
        </p:nvGraphicFramePr>
        <p:xfrm>
          <a:off x="316523" y="1125538"/>
          <a:ext cx="8245720" cy="3810000"/>
        </p:xfrm>
        <a:graphic>
          <a:graphicData uri="http://schemas.openxmlformats.org/drawingml/2006/table">
            <a:tbl>
              <a:tblPr firstRow="1" bandRow="1">
                <a:tableStyleId>{BC89EF96-8CEA-46FF-86C4-4CE0E7609802}</a:tableStyleId>
              </a:tblPr>
              <a:tblGrid>
                <a:gridCol w="8245720"/>
              </a:tblGrid>
              <a:tr h="3810000">
                <a:tc>
                  <a:txBody>
                    <a:bodyPr/>
                    <a:lstStyle/>
                    <a:p>
                      <a:r>
                        <a:rPr lang="en-US" sz="1800" b="1" i="0" kern="1200" dirty="0" smtClean="0">
                          <a:solidFill>
                            <a:schemeClr val="tx1"/>
                          </a:solidFill>
                          <a:latin typeface="+mn-lt"/>
                          <a:ea typeface="+mn-ea"/>
                          <a:cs typeface="+mn-cs"/>
                        </a:rPr>
                        <a:t>class Bank{</a:t>
                      </a:r>
                    </a:p>
                    <a:p>
                      <a:r>
                        <a:rPr lang="en-US" sz="1800" b="1" i="0" kern="1200" dirty="0" smtClean="0">
                          <a:solidFill>
                            <a:schemeClr val="tx1"/>
                          </a:solidFill>
                          <a:latin typeface="+mn-lt"/>
                          <a:ea typeface="+mn-ea"/>
                          <a:cs typeface="+mn-cs"/>
                        </a:rPr>
                        <a:t>    private void </a:t>
                      </a:r>
                      <a:r>
                        <a:rPr lang="en-US" sz="1800" b="1" i="0" kern="1200" dirty="0" err="1" smtClean="0">
                          <a:solidFill>
                            <a:schemeClr val="tx1"/>
                          </a:solidFill>
                          <a:latin typeface="+mn-lt"/>
                          <a:ea typeface="+mn-ea"/>
                          <a:cs typeface="+mn-cs"/>
                        </a:rPr>
                        <a:t>getBankName</a:t>
                      </a:r>
                      <a:r>
                        <a:rPr lang="en-US" sz="1800" b="1" i="0" kern="1200" dirty="0" smtClean="0">
                          <a:solidFill>
                            <a:schemeClr val="tx1"/>
                          </a:solidFill>
                          <a:latin typeface="+mn-lt"/>
                          <a:ea typeface="+mn-ea"/>
                          <a:cs typeface="+mn-cs"/>
                        </a:rPr>
                        <a:t>(){</a:t>
                      </a:r>
                    </a:p>
                    <a:p>
                      <a:r>
                        <a:rPr lang="en-US" sz="1800" b="1" i="0" kern="1200" dirty="0" smtClean="0">
                          <a:solidFill>
                            <a:schemeClr val="tx1"/>
                          </a:solidFill>
                          <a:latin typeface="+mn-lt"/>
                          <a:ea typeface="+mn-ea"/>
                          <a:cs typeface="+mn-cs"/>
                        </a:rPr>
                        <a:t>         </a:t>
                      </a:r>
                      <a:r>
                        <a:rPr lang="en-US" sz="1800" b="1" i="0" kern="1200" dirty="0" err="1" smtClean="0">
                          <a:solidFill>
                            <a:schemeClr val="tx1"/>
                          </a:solidFill>
                          <a:latin typeface="+mn-lt"/>
                          <a:ea typeface="+mn-ea"/>
                          <a:cs typeface="+mn-cs"/>
                        </a:rPr>
                        <a:t>System.out.println</a:t>
                      </a:r>
                      <a:r>
                        <a:rPr lang="en-US" sz="1800" b="1" i="0" kern="1200" dirty="0" smtClean="0">
                          <a:solidFill>
                            <a:schemeClr val="tx1"/>
                          </a:solidFill>
                          <a:latin typeface="+mn-lt"/>
                          <a:ea typeface="+mn-ea"/>
                          <a:cs typeface="+mn-cs"/>
                        </a:rPr>
                        <a:t>("Bank");</a:t>
                      </a:r>
                    </a:p>
                    <a:p>
                      <a:r>
                        <a:rPr lang="en-US" sz="1800" b="1" i="0" kern="1200" dirty="0" smtClean="0">
                          <a:solidFill>
                            <a:schemeClr val="tx1"/>
                          </a:solidFill>
                          <a:latin typeface="+mn-lt"/>
                          <a:ea typeface="+mn-ea"/>
                          <a:cs typeface="+mn-cs"/>
                        </a:rPr>
                        <a:t>    }} </a:t>
                      </a:r>
                    </a:p>
                    <a:p>
                      <a:endParaRPr lang="en-US" sz="1800" b="1" i="0" kern="1200" dirty="0" smtClean="0">
                        <a:solidFill>
                          <a:schemeClr val="tx1"/>
                        </a:solidFill>
                        <a:latin typeface="+mn-lt"/>
                        <a:ea typeface="+mn-ea"/>
                        <a:cs typeface="+mn-cs"/>
                      </a:endParaRPr>
                    </a:p>
                    <a:p>
                      <a:r>
                        <a:rPr lang="en-US" sz="1800" b="1" i="0" kern="1200" dirty="0" smtClean="0">
                          <a:solidFill>
                            <a:schemeClr val="tx1"/>
                          </a:solidFill>
                          <a:latin typeface="+mn-lt"/>
                          <a:ea typeface="+mn-ea"/>
                          <a:cs typeface="+mn-cs"/>
                        </a:rPr>
                        <a:t>public class Icici extends Bank{</a:t>
                      </a:r>
                    </a:p>
                    <a:p>
                      <a:r>
                        <a:rPr lang="en-US" sz="1800" b="1" i="0" kern="1200" dirty="0" smtClean="0">
                          <a:solidFill>
                            <a:schemeClr val="tx1"/>
                          </a:solidFill>
                          <a:latin typeface="+mn-lt"/>
                          <a:ea typeface="+mn-ea"/>
                          <a:cs typeface="+mn-cs"/>
                        </a:rPr>
                        <a:t>     public void </a:t>
                      </a:r>
                      <a:r>
                        <a:rPr lang="en-US" sz="1800" b="1" i="0" kern="1200" dirty="0" err="1" smtClean="0">
                          <a:solidFill>
                            <a:schemeClr val="tx1"/>
                          </a:solidFill>
                          <a:latin typeface="+mn-lt"/>
                          <a:ea typeface="+mn-ea"/>
                          <a:cs typeface="+mn-cs"/>
                        </a:rPr>
                        <a:t>getBankName</a:t>
                      </a:r>
                      <a:r>
                        <a:rPr lang="en-US" sz="1800" b="1" i="0" kern="1200" dirty="0" smtClean="0">
                          <a:solidFill>
                            <a:schemeClr val="tx1"/>
                          </a:solidFill>
                          <a:latin typeface="+mn-lt"/>
                          <a:ea typeface="+mn-ea"/>
                          <a:cs typeface="+mn-cs"/>
                        </a:rPr>
                        <a:t>(){</a:t>
                      </a:r>
                    </a:p>
                    <a:p>
                      <a:r>
                        <a:rPr lang="en-US" sz="1800" b="1" i="0" kern="1200" dirty="0" smtClean="0">
                          <a:solidFill>
                            <a:schemeClr val="tx1"/>
                          </a:solidFill>
                          <a:latin typeface="+mn-lt"/>
                          <a:ea typeface="+mn-ea"/>
                          <a:cs typeface="+mn-cs"/>
                        </a:rPr>
                        <a:t>         </a:t>
                      </a:r>
                      <a:r>
                        <a:rPr lang="en-US" sz="1800" b="1" i="0" kern="1200" dirty="0" err="1" smtClean="0">
                          <a:solidFill>
                            <a:schemeClr val="tx1"/>
                          </a:solidFill>
                          <a:latin typeface="+mn-lt"/>
                          <a:ea typeface="+mn-ea"/>
                          <a:cs typeface="+mn-cs"/>
                        </a:rPr>
                        <a:t>System.out.println</a:t>
                      </a:r>
                      <a:r>
                        <a:rPr lang="en-US" sz="1800" b="1" i="0" kern="1200" dirty="0" smtClean="0">
                          <a:solidFill>
                            <a:schemeClr val="tx1"/>
                          </a:solidFill>
                          <a:latin typeface="+mn-lt"/>
                          <a:ea typeface="+mn-ea"/>
                          <a:cs typeface="+mn-cs"/>
                        </a:rPr>
                        <a:t>("ICICI");</a:t>
                      </a:r>
                    </a:p>
                    <a:p>
                      <a:r>
                        <a:rPr lang="en-US" sz="1800" b="1" i="0" kern="1200" dirty="0" smtClean="0">
                          <a:solidFill>
                            <a:schemeClr val="tx1"/>
                          </a:solidFill>
                          <a:latin typeface="+mn-lt"/>
                          <a:ea typeface="+mn-ea"/>
                          <a:cs typeface="+mn-cs"/>
                        </a:rPr>
                        <a:t>     }</a:t>
                      </a:r>
                    </a:p>
                    <a:p>
                      <a:r>
                        <a:rPr lang="en-US" sz="1800" b="1" i="0" kern="1200" baseline="0" dirty="0" smtClean="0">
                          <a:solidFill>
                            <a:schemeClr val="tx1"/>
                          </a:solidFill>
                          <a:latin typeface="+mn-lt"/>
                          <a:ea typeface="+mn-ea"/>
                          <a:cs typeface="+mn-cs"/>
                        </a:rPr>
                        <a:t>     </a:t>
                      </a:r>
                      <a:r>
                        <a:rPr lang="en-US" sz="1800" b="1" i="0" kern="1200" dirty="0" smtClean="0">
                          <a:solidFill>
                            <a:schemeClr val="tx1"/>
                          </a:solidFill>
                          <a:latin typeface="+mn-lt"/>
                          <a:ea typeface="+mn-ea"/>
                          <a:cs typeface="+mn-cs"/>
                        </a:rPr>
                        <a:t>public static void main(String[] </a:t>
                      </a:r>
                      <a:r>
                        <a:rPr lang="en-US" sz="1800" b="1" i="0" kern="1200" dirty="0" err="1" smtClean="0">
                          <a:solidFill>
                            <a:schemeClr val="tx1"/>
                          </a:solidFill>
                          <a:latin typeface="+mn-lt"/>
                          <a:ea typeface="+mn-ea"/>
                          <a:cs typeface="+mn-cs"/>
                        </a:rPr>
                        <a:t>args</a:t>
                      </a:r>
                      <a:r>
                        <a:rPr lang="en-US" sz="1800" b="1" i="0" kern="1200" dirty="0" smtClean="0">
                          <a:solidFill>
                            <a:schemeClr val="tx1"/>
                          </a:solidFill>
                          <a:latin typeface="+mn-lt"/>
                          <a:ea typeface="+mn-ea"/>
                          <a:cs typeface="+mn-cs"/>
                        </a:rPr>
                        <a:t>) {</a:t>
                      </a:r>
                    </a:p>
                    <a:p>
                      <a:r>
                        <a:rPr lang="en-US" sz="1800" b="1" i="0" kern="1200" baseline="0" dirty="0" smtClean="0">
                          <a:solidFill>
                            <a:schemeClr val="tx1"/>
                          </a:solidFill>
                          <a:latin typeface="+mn-lt"/>
                          <a:ea typeface="+mn-ea"/>
                          <a:cs typeface="+mn-cs"/>
                        </a:rPr>
                        <a:t>          </a:t>
                      </a:r>
                      <a:r>
                        <a:rPr lang="en-US" sz="1800" b="1" i="0" kern="1200" dirty="0" smtClean="0">
                          <a:solidFill>
                            <a:schemeClr val="tx1"/>
                          </a:solidFill>
                          <a:latin typeface="+mn-lt"/>
                          <a:ea typeface="+mn-ea"/>
                          <a:cs typeface="+mn-cs"/>
                        </a:rPr>
                        <a:t>Bank </a:t>
                      </a:r>
                      <a:r>
                        <a:rPr lang="en-US" sz="1800" b="1" i="0" kern="1200" dirty="0" err="1" smtClean="0">
                          <a:solidFill>
                            <a:schemeClr val="tx1"/>
                          </a:solidFill>
                          <a:latin typeface="+mn-lt"/>
                          <a:ea typeface="+mn-ea"/>
                          <a:cs typeface="+mn-cs"/>
                        </a:rPr>
                        <a:t>bank</a:t>
                      </a:r>
                      <a:r>
                        <a:rPr lang="en-US" sz="1800" b="1" i="0" kern="1200" dirty="0" smtClean="0">
                          <a:solidFill>
                            <a:schemeClr val="tx1"/>
                          </a:solidFill>
                          <a:latin typeface="+mn-lt"/>
                          <a:ea typeface="+mn-ea"/>
                          <a:cs typeface="+mn-cs"/>
                        </a:rPr>
                        <a:t> = new Icici(); </a:t>
                      </a:r>
                    </a:p>
                    <a:p>
                      <a:r>
                        <a:rPr lang="en-US" sz="1800" b="1" i="0" kern="1200" dirty="0" smtClean="0">
                          <a:solidFill>
                            <a:schemeClr val="tx1"/>
                          </a:solidFill>
                          <a:latin typeface="+mn-lt"/>
                          <a:ea typeface="+mn-ea"/>
                          <a:cs typeface="+mn-cs"/>
                        </a:rPr>
                        <a:t>          </a:t>
                      </a:r>
                      <a:r>
                        <a:rPr lang="en-US" sz="1800" b="1" i="0" kern="1200" baseline="0" dirty="0" smtClean="0">
                          <a:solidFill>
                            <a:schemeClr val="tx1"/>
                          </a:solidFill>
                          <a:latin typeface="+mn-lt"/>
                          <a:ea typeface="+mn-ea"/>
                          <a:cs typeface="+mn-cs"/>
                        </a:rPr>
                        <a:t> </a:t>
                      </a:r>
                      <a:r>
                        <a:rPr lang="en-US" sz="1800" b="1" i="0" kern="1200" dirty="0" err="1" smtClean="0">
                          <a:solidFill>
                            <a:schemeClr val="tx1"/>
                          </a:solidFill>
                          <a:latin typeface="+mn-lt"/>
                          <a:ea typeface="+mn-ea"/>
                          <a:cs typeface="+mn-cs"/>
                        </a:rPr>
                        <a:t>bank.getBankName</a:t>
                      </a:r>
                      <a:r>
                        <a:rPr lang="en-US" sz="1800" b="1" i="0" kern="1200" dirty="0" smtClean="0">
                          <a:solidFill>
                            <a:schemeClr val="tx1"/>
                          </a:solidFill>
                          <a:latin typeface="+mn-lt"/>
                          <a:ea typeface="+mn-ea"/>
                          <a:cs typeface="+mn-cs"/>
                        </a:rPr>
                        <a:t>();</a:t>
                      </a:r>
                    </a:p>
                    <a:p>
                      <a:r>
                        <a:rPr lang="en-US" sz="1800" b="1" i="0" kern="1200" dirty="0" smtClean="0">
                          <a:solidFill>
                            <a:schemeClr val="tx1"/>
                          </a:solidFill>
                          <a:latin typeface="+mn-lt"/>
                          <a:ea typeface="+mn-ea"/>
                          <a:cs typeface="+mn-cs"/>
                        </a:rPr>
                        <a:t>    }}</a:t>
                      </a:r>
                      <a:endParaRPr lang="en-US" i="0" dirty="0"/>
                    </a:p>
                  </a:txBody>
                  <a:tcPr marL="84413" marR="84413">
                    <a:solidFill>
                      <a:schemeClr val="bg1">
                        <a:lumMod val="95000"/>
                      </a:schemeClr>
                    </a:solidFill>
                  </a:tcPr>
                </a:tc>
              </a:tr>
            </a:tbl>
          </a:graphicData>
        </a:graphic>
      </p:graphicFrame>
      <p:sp>
        <p:nvSpPr>
          <p:cNvPr id="31745" name="Rectangle 1"/>
          <p:cNvSpPr>
            <a:spLocks noChangeArrowheads="1"/>
          </p:cNvSpPr>
          <p:nvPr/>
        </p:nvSpPr>
        <p:spPr bwMode="auto">
          <a:xfrm>
            <a:off x="310662" y="4992689"/>
            <a:ext cx="5867400" cy="1322387"/>
          </a:xfrm>
          <a:prstGeom prst="rect">
            <a:avLst/>
          </a:prstGeom>
          <a:noFill/>
          <a:ln w="9525">
            <a:noFill/>
            <a:miter lim="800000"/>
            <a:headEnd/>
            <a:tailEnd/>
          </a:ln>
          <a:effectLst/>
        </p:spPr>
        <p:txBody>
          <a:bodyPr anchor="ctr">
            <a:spAutoFit/>
          </a:bodyPr>
          <a:lstStyle/>
          <a:p>
            <a:pPr marL="228600" indent="-228600" eaLnBrk="0" hangingPunct="0">
              <a:defRPr/>
            </a:pPr>
            <a:r>
              <a:rPr lang="en-US" sz="1600" i="0" dirty="0">
                <a:solidFill>
                  <a:srgbClr val="000000"/>
                </a:solidFill>
                <a:latin typeface="Arial (Headings)"/>
                <a:ea typeface="Calibri" pitchFamily="34" charset="0"/>
                <a:cs typeface="Courier New" pitchFamily="49" charset="0"/>
              </a:rPr>
              <a:t>Options</a:t>
            </a:r>
            <a:r>
              <a:rPr lang="en-US" sz="1600" i="0" dirty="0">
                <a:solidFill>
                  <a:srgbClr val="000000"/>
                </a:solidFill>
                <a:latin typeface="+mj-lt"/>
                <a:ea typeface="Calibri" pitchFamily="34" charset="0"/>
                <a:cs typeface="Courier New" pitchFamily="49" charset="0"/>
              </a:rPr>
              <a:t>: </a:t>
            </a:r>
            <a:endParaRPr lang="en-US" sz="1600" i="0" dirty="0">
              <a:latin typeface="+mj-lt"/>
            </a:endParaRPr>
          </a:p>
          <a:p>
            <a:pPr marL="228600" indent="-228600" eaLnBrk="0" hangingPunct="0">
              <a:buFont typeface="+mj-lt"/>
              <a:buAutoNum type="alphaUcPeriod"/>
              <a:defRPr/>
            </a:pPr>
            <a:r>
              <a:rPr lang="en-US" sz="1600" i="0" dirty="0">
                <a:latin typeface="+mj-lt"/>
                <a:ea typeface="Calibri" pitchFamily="34" charset="0"/>
                <a:cs typeface="Courier New" pitchFamily="49" charset="0"/>
              </a:rPr>
              <a:t>ICICI</a:t>
            </a:r>
            <a:endParaRPr lang="en-US" sz="1600" i="0" dirty="0">
              <a:latin typeface="+mj-lt"/>
            </a:endParaRPr>
          </a:p>
          <a:p>
            <a:pPr marL="228600" indent="-228600" eaLnBrk="0" hangingPunct="0">
              <a:buFont typeface="+mj-lt"/>
              <a:buAutoNum type="alphaUcPeriod"/>
              <a:defRPr/>
            </a:pPr>
            <a:r>
              <a:rPr lang="en-US" sz="1600" i="0" dirty="0">
                <a:latin typeface="+mj-lt"/>
                <a:ea typeface="Calibri" pitchFamily="34" charset="0"/>
                <a:cs typeface="Courier New" pitchFamily="49" charset="0"/>
              </a:rPr>
              <a:t>Bank</a:t>
            </a:r>
            <a:endParaRPr lang="en-US" sz="1600" i="0" dirty="0">
              <a:latin typeface="+mj-lt"/>
            </a:endParaRPr>
          </a:p>
          <a:p>
            <a:pPr marL="228600" indent="-228600" eaLnBrk="0" hangingPunct="0">
              <a:buFont typeface="+mj-lt"/>
              <a:buAutoNum type="alphaUcPeriod"/>
              <a:defRPr/>
            </a:pPr>
            <a:r>
              <a:rPr lang="en-US" sz="1600" i="0" dirty="0">
                <a:solidFill>
                  <a:srgbClr val="000000"/>
                </a:solidFill>
                <a:latin typeface="+mj-lt"/>
                <a:ea typeface="Calibri" pitchFamily="34" charset="0"/>
                <a:cs typeface="Courier New" pitchFamily="49" charset="0"/>
              </a:rPr>
              <a:t>ClassCastException at runtime</a:t>
            </a:r>
            <a:endParaRPr lang="en-US" sz="1600" i="0" dirty="0">
              <a:latin typeface="+mj-lt"/>
            </a:endParaRPr>
          </a:p>
          <a:p>
            <a:pPr marL="228600" indent="-228600" eaLnBrk="0" hangingPunct="0">
              <a:buFont typeface="+mj-lt"/>
              <a:buAutoNum type="alphaUcPeriod"/>
              <a:defRPr/>
            </a:pPr>
            <a:r>
              <a:rPr lang="en-US" sz="1600" i="0" dirty="0">
                <a:solidFill>
                  <a:srgbClr val="000000"/>
                </a:solidFill>
                <a:latin typeface="+mj-lt"/>
                <a:ea typeface="Calibri" pitchFamily="34" charset="0"/>
                <a:cs typeface="Courier New" pitchFamily="49" charset="0"/>
              </a:rPr>
              <a:t>Compilation error</a:t>
            </a:r>
            <a:endParaRPr lang="en-US" sz="1600" i="0" dirty="0">
              <a:latin typeface="+mj-lt"/>
            </a:endParaRPr>
          </a:p>
        </p:txBody>
      </p:sp>
      <p:sp>
        <p:nvSpPr>
          <p:cNvPr id="7" name="Oval Callout 6"/>
          <p:cNvSpPr>
            <a:spLocks noChangeArrowheads="1"/>
          </p:cNvSpPr>
          <p:nvPr/>
        </p:nvSpPr>
        <p:spPr bwMode="auto">
          <a:xfrm>
            <a:off x="4341935" y="1843089"/>
            <a:ext cx="4094285" cy="2027237"/>
          </a:xfrm>
          <a:prstGeom prst="wedgeEllipseCallout">
            <a:avLst>
              <a:gd name="adj1" fmla="val -70093"/>
              <a:gd name="adj2" fmla="val -63667"/>
            </a:avLst>
          </a:prstGeom>
          <a:solidFill>
            <a:schemeClr val="accent1"/>
          </a:solidFill>
          <a:ln w="9525" algn="ctr">
            <a:solidFill>
              <a:schemeClr val="tx1"/>
            </a:solidFill>
            <a:round/>
            <a:headEnd/>
            <a:tailEnd/>
          </a:ln>
        </p:spPr>
        <p:txBody>
          <a:bodyPr/>
          <a:lstStyle/>
          <a:p>
            <a:r>
              <a:rPr lang="en-US"/>
              <a:t>Compilation error , method in class Bank  is private it will not be visible outside the class so no overriding. </a:t>
            </a:r>
          </a:p>
        </p:txBody>
      </p:sp>
    </p:spTree>
    <p:extLst>
      <p:ext uri="{BB962C8B-B14F-4D97-AF65-F5344CB8AC3E}">
        <p14:creationId xmlns:p14="http://schemas.microsoft.com/office/powerpoint/2010/main" val="1806631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31745">
                                            <p:txEl>
                                              <p:pRg st="4" end="4"/>
                                            </p:txEl>
                                          </p:spTgt>
                                        </p:tgtEl>
                                        <p:attrNameLst>
                                          <p:attrName>style.color</p:attrName>
                                        </p:attrNameLst>
                                      </p:cBhvr>
                                      <p:to>
                                        <a:schemeClr val="accent2"/>
                                      </p:to>
                                    </p:animClr>
                                  </p:childTnLst>
                                </p:cTn>
                              </p:par>
                              <p:par>
                                <p:cTn id="7" presetID="15" presetClass="emph" presetSubtype="0" nodeType="withEffect">
                                  <p:stCondLst>
                                    <p:cond delay="0"/>
                                  </p:stCondLst>
                                  <p:iterate type="lt">
                                    <p:tmAbs val="25"/>
                                  </p:iterate>
                                  <p:childTnLst>
                                    <p:set>
                                      <p:cBhvr override="childStyle">
                                        <p:cTn id="8" dur="indefinite"/>
                                        <p:tgtEl>
                                          <p:spTgt spid="31745">
                                            <p:txEl>
                                              <p:pRg st="4" end="4"/>
                                            </p:txEl>
                                          </p:spTgt>
                                        </p:tgtEl>
                                        <p:attrNameLst>
                                          <p:attrName>style.fontWeight</p:attrName>
                                        </p:attrNameLst>
                                      </p:cBhvr>
                                      <p:to>
                                        <p:strVal val="bold"/>
                                      </p:to>
                                    </p:set>
                                  </p:childTnLst>
                                </p:cTn>
                              </p:par>
                            </p:childTnLst>
                          </p:cTn>
                        </p:par>
                        <p:par>
                          <p:cTn id="9" fill="hold" nodeType="afterGroup">
                            <p:stCondLst>
                              <p:cond delay="2000"/>
                            </p:stCondLst>
                            <p:childTnLst>
                              <p:par>
                                <p:cTn id="10" presetID="55"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rgbClr val="FFC000"/>
          </a:solidFill>
        </p:spPr>
        <p:txBody>
          <a:bodyPr/>
          <a:lstStyle/>
          <a:p>
            <a:pPr>
              <a:defRPr/>
            </a:pPr>
            <a:r>
              <a:rPr lang="en-US" dirty="0" smtClean="0"/>
              <a:t>Can you answer?</a:t>
            </a:r>
            <a:endParaRPr lang="en-US" dirty="0">
              <a:solidFill>
                <a:schemeClr val="accent3"/>
              </a:solidFill>
            </a:endParaRPr>
          </a:p>
        </p:txBody>
      </p:sp>
      <p:sp>
        <p:nvSpPr>
          <p:cNvPr id="4" name="Slide Number Placeholder 3"/>
          <p:cNvSpPr>
            <a:spLocks noGrp="1"/>
          </p:cNvSpPr>
          <p:nvPr>
            <p:ph type="sldNum" sz="quarter" idx="10"/>
          </p:nvPr>
        </p:nvSpPr>
        <p:spPr/>
        <p:txBody>
          <a:bodyPr/>
          <a:lstStyle/>
          <a:p>
            <a:pPr>
              <a:defRPr/>
            </a:pPr>
            <a:fld id="{AEC89BD0-FAC1-4D25-87C4-E6079CAE4668}" type="slidenum">
              <a:rPr lang="en-US" smtClean="0"/>
              <a:pPr>
                <a:defRPr/>
              </a:pPr>
              <a:t>35</a:t>
            </a:fld>
            <a:endParaRPr lang="en-US"/>
          </a:p>
        </p:txBody>
      </p:sp>
      <p:graphicFrame>
        <p:nvGraphicFramePr>
          <p:cNvPr id="5" name="Table 4"/>
          <p:cNvGraphicFramePr>
            <a:graphicFrameLocks noGrp="1"/>
          </p:cNvGraphicFramePr>
          <p:nvPr/>
        </p:nvGraphicFramePr>
        <p:xfrm>
          <a:off x="285751" y="1111251"/>
          <a:ext cx="8272096" cy="3992563"/>
        </p:xfrm>
        <a:graphic>
          <a:graphicData uri="http://schemas.openxmlformats.org/drawingml/2006/table">
            <a:tbl>
              <a:tblPr firstRow="1" bandRow="1">
                <a:tableStyleId>{BC89EF96-8CEA-46FF-86C4-4CE0E7609802}</a:tableStyleId>
              </a:tblPr>
              <a:tblGrid>
                <a:gridCol w="8272096"/>
              </a:tblGrid>
              <a:tr h="3992563">
                <a:tc>
                  <a:txBody>
                    <a:bodyPr/>
                    <a:lstStyle/>
                    <a:p>
                      <a:r>
                        <a:rPr lang="en-US" sz="1700" b="0" kern="1200" dirty="0" smtClean="0">
                          <a:solidFill>
                            <a:schemeClr val="tx1"/>
                          </a:solidFill>
                          <a:latin typeface="+mn-lt"/>
                          <a:ea typeface="+mn-ea"/>
                          <a:cs typeface="+mn-cs"/>
                        </a:rPr>
                        <a:t>class Employee{</a:t>
                      </a:r>
                    </a:p>
                    <a:p>
                      <a:r>
                        <a:rPr lang="en-US" sz="1700" b="0" kern="1200" dirty="0" smtClean="0">
                          <a:solidFill>
                            <a:schemeClr val="tx1"/>
                          </a:solidFill>
                          <a:latin typeface="+mn-lt"/>
                          <a:ea typeface="+mn-ea"/>
                          <a:cs typeface="+mn-cs"/>
                        </a:rPr>
                        <a:t>   void method1(){</a:t>
                      </a:r>
                    </a:p>
                    <a:p>
                      <a:r>
                        <a:rPr lang="en-US" sz="1700" b="0" kern="1200" dirty="0" smtClean="0">
                          <a:solidFill>
                            <a:schemeClr val="tx1"/>
                          </a:solidFill>
                          <a:latin typeface="+mn-lt"/>
                          <a:ea typeface="+mn-ea"/>
                          <a:cs typeface="+mn-cs"/>
                        </a:rPr>
                        <a:t>               System.</a:t>
                      </a:r>
                      <a:r>
                        <a:rPr lang="en-US" sz="1700" b="0" i="1" kern="1200" dirty="0" smtClean="0">
                          <a:solidFill>
                            <a:schemeClr val="tx1"/>
                          </a:solidFill>
                          <a:latin typeface="+mn-lt"/>
                          <a:ea typeface="+mn-ea"/>
                          <a:cs typeface="+mn-cs"/>
                        </a:rPr>
                        <a:t>out</a:t>
                      </a:r>
                      <a:r>
                        <a:rPr lang="en-US" sz="1700" b="0" kern="1200" dirty="0" smtClean="0">
                          <a:solidFill>
                            <a:schemeClr val="tx1"/>
                          </a:solidFill>
                          <a:latin typeface="+mn-lt"/>
                          <a:ea typeface="+mn-ea"/>
                          <a:cs typeface="+mn-cs"/>
                        </a:rPr>
                        <a:t>.println(" 1 : Employee");</a:t>
                      </a:r>
                    </a:p>
                    <a:p>
                      <a:r>
                        <a:rPr lang="en-US" sz="1700" b="0" kern="1200" dirty="0" smtClean="0">
                          <a:solidFill>
                            <a:schemeClr val="tx1"/>
                          </a:solidFill>
                          <a:latin typeface="+mn-lt"/>
                          <a:ea typeface="+mn-ea"/>
                          <a:cs typeface="+mn-cs"/>
                        </a:rPr>
                        <a:t>}</a:t>
                      </a:r>
                    </a:p>
                    <a:p>
                      <a:r>
                        <a:rPr lang="en-US" sz="1700" b="0" kern="1200" dirty="0" smtClean="0">
                          <a:solidFill>
                            <a:schemeClr val="tx1"/>
                          </a:solidFill>
                          <a:latin typeface="+mn-lt"/>
                          <a:ea typeface="+mn-ea"/>
                          <a:cs typeface="+mn-cs"/>
                        </a:rPr>
                        <a:t>   protected void method2(){</a:t>
                      </a:r>
                    </a:p>
                    <a:p>
                      <a:r>
                        <a:rPr lang="en-US" sz="1700" b="0" kern="1200" dirty="0" smtClean="0">
                          <a:solidFill>
                            <a:schemeClr val="tx1"/>
                          </a:solidFill>
                          <a:latin typeface="+mn-lt"/>
                          <a:ea typeface="+mn-ea"/>
                          <a:cs typeface="+mn-cs"/>
                        </a:rPr>
                        <a:t>                System.</a:t>
                      </a:r>
                      <a:r>
                        <a:rPr lang="en-US" sz="1700" b="0" i="1" kern="1200" dirty="0" smtClean="0">
                          <a:solidFill>
                            <a:schemeClr val="tx1"/>
                          </a:solidFill>
                          <a:latin typeface="+mn-lt"/>
                          <a:ea typeface="+mn-ea"/>
                          <a:cs typeface="+mn-cs"/>
                        </a:rPr>
                        <a:t>out</a:t>
                      </a:r>
                      <a:r>
                        <a:rPr lang="en-US" sz="1700" b="0" kern="1200" dirty="0" smtClean="0">
                          <a:solidFill>
                            <a:schemeClr val="tx1"/>
                          </a:solidFill>
                          <a:latin typeface="+mn-lt"/>
                          <a:ea typeface="+mn-ea"/>
                          <a:cs typeface="+mn-cs"/>
                        </a:rPr>
                        <a:t>.println(" 2 : Employee" );</a:t>
                      </a:r>
                    </a:p>
                    <a:p>
                      <a:r>
                        <a:rPr lang="en-US" sz="1700" b="0" kern="1200" dirty="0" smtClean="0">
                          <a:solidFill>
                            <a:schemeClr val="tx1"/>
                          </a:solidFill>
                          <a:latin typeface="+mn-lt"/>
                          <a:ea typeface="+mn-ea"/>
                          <a:cs typeface="+mn-cs"/>
                        </a:rPr>
                        <a:t>}}</a:t>
                      </a:r>
                    </a:p>
                    <a:p>
                      <a:r>
                        <a:rPr lang="en-US" sz="1700" b="0" kern="1200" dirty="0" smtClean="0">
                          <a:solidFill>
                            <a:schemeClr val="tx1"/>
                          </a:solidFill>
                          <a:latin typeface="+mn-lt"/>
                          <a:ea typeface="+mn-ea"/>
                          <a:cs typeface="+mn-cs"/>
                        </a:rPr>
                        <a:t>public class Educators extends Employee{</a:t>
                      </a:r>
                    </a:p>
                    <a:p>
                      <a:r>
                        <a:rPr lang="en-US" sz="1700" b="0" kern="1200" baseline="0" dirty="0" smtClean="0">
                          <a:solidFill>
                            <a:schemeClr val="tx1"/>
                          </a:solidFill>
                          <a:latin typeface="+mn-lt"/>
                          <a:ea typeface="+mn-ea"/>
                          <a:cs typeface="+mn-cs"/>
                        </a:rPr>
                        <a:t>       </a:t>
                      </a:r>
                      <a:r>
                        <a:rPr lang="en-US" sz="1700" b="0" kern="1200" dirty="0" smtClean="0">
                          <a:solidFill>
                            <a:schemeClr val="tx1"/>
                          </a:solidFill>
                          <a:latin typeface="+mn-lt"/>
                          <a:ea typeface="+mn-ea"/>
                          <a:cs typeface="+mn-cs"/>
                        </a:rPr>
                        <a:t>private void method1(){</a:t>
                      </a:r>
                    </a:p>
                    <a:p>
                      <a:r>
                        <a:rPr lang="en-US" sz="1700" b="0" kern="1200" dirty="0" smtClean="0">
                          <a:solidFill>
                            <a:schemeClr val="tx1"/>
                          </a:solidFill>
                          <a:latin typeface="+mn-lt"/>
                          <a:ea typeface="+mn-ea"/>
                          <a:cs typeface="+mn-cs"/>
                        </a:rPr>
                        <a:t>                </a:t>
                      </a:r>
                      <a:r>
                        <a:rPr lang="en-US" sz="1700" b="0" kern="1200" dirty="0" err="1" smtClean="0">
                          <a:solidFill>
                            <a:schemeClr val="tx1"/>
                          </a:solidFill>
                          <a:latin typeface="+mn-lt"/>
                          <a:ea typeface="+mn-ea"/>
                          <a:cs typeface="+mn-cs"/>
                        </a:rPr>
                        <a:t>System.</a:t>
                      </a:r>
                      <a:r>
                        <a:rPr lang="en-US" sz="1700" b="0" i="1" kern="1200" dirty="0" err="1" smtClean="0">
                          <a:solidFill>
                            <a:schemeClr val="tx1"/>
                          </a:solidFill>
                          <a:latin typeface="+mn-lt"/>
                          <a:ea typeface="+mn-ea"/>
                          <a:cs typeface="+mn-cs"/>
                        </a:rPr>
                        <a:t>out</a:t>
                      </a:r>
                      <a:r>
                        <a:rPr lang="en-US" sz="1700" b="0" kern="1200" dirty="0" err="1" smtClean="0">
                          <a:solidFill>
                            <a:schemeClr val="tx1"/>
                          </a:solidFill>
                          <a:latin typeface="+mn-lt"/>
                          <a:ea typeface="+mn-ea"/>
                          <a:cs typeface="+mn-cs"/>
                        </a:rPr>
                        <a:t>.println</a:t>
                      </a:r>
                      <a:r>
                        <a:rPr lang="en-US" sz="1700" b="0" kern="1200" dirty="0" smtClean="0">
                          <a:solidFill>
                            <a:schemeClr val="tx1"/>
                          </a:solidFill>
                          <a:latin typeface="+mn-lt"/>
                          <a:ea typeface="+mn-ea"/>
                          <a:cs typeface="+mn-cs"/>
                        </a:rPr>
                        <a:t>(" 1 : Educators");</a:t>
                      </a:r>
                    </a:p>
                    <a:p>
                      <a:r>
                        <a:rPr lang="en-US" sz="1700" b="0" kern="1200" dirty="0" smtClean="0">
                          <a:solidFill>
                            <a:schemeClr val="tx1"/>
                          </a:solidFill>
                          <a:latin typeface="+mn-lt"/>
                          <a:ea typeface="+mn-ea"/>
                          <a:cs typeface="+mn-cs"/>
                        </a:rPr>
                        <a:t>    }</a:t>
                      </a:r>
                    </a:p>
                    <a:p>
                      <a:r>
                        <a:rPr lang="en-US" sz="1700" b="0" kern="1200" baseline="0" dirty="0" smtClean="0">
                          <a:solidFill>
                            <a:schemeClr val="tx1"/>
                          </a:solidFill>
                          <a:latin typeface="+mn-lt"/>
                          <a:ea typeface="+mn-ea"/>
                          <a:cs typeface="+mn-cs"/>
                        </a:rPr>
                        <a:t>    </a:t>
                      </a:r>
                      <a:r>
                        <a:rPr lang="en-US" sz="1700" b="0" kern="1200" dirty="0" smtClean="0">
                          <a:solidFill>
                            <a:schemeClr val="tx1"/>
                          </a:solidFill>
                          <a:latin typeface="+mn-lt"/>
                          <a:ea typeface="+mn-ea"/>
                          <a:cs typeface="+mn-cs"/>
                        </a:rPr>
                        <a:t>public static void main(String[] </a:t>
                      </a:r>
                      <a:r>
                        <a:rPr lang="en-US" sz="1700" b="0" kern="1200" dirty="0" err="1" smtClean="0">
                          <a:solidFill>
                            <a:schemeClr val="tx1"/>
                          </a:solidFill>
                          <a:latin typeface="+mn-lt"/>
                          <a:ea typeface="+mn-ea"/>
                          <a:cs typeface="+mn-cs"/>
                        </a:rPr>
                        <a:t>args</a:t>
                      </a:r>
                      <a:r>
                        <a:rPr lang="en-US" sz="1700" b="0" kern="1200" dirty="0" smtClean="0">
                          <a:solidFill>
                            <a:schemeClr val="tx1"/>
                          </a:solidFill>
                          <a:latin typeface="+mn-lt"/>
                          <a:ea typeface="+mn-ea"/>
                          <a:cs typeface="+mn-cs"/>
                        </a:rPr>
                        <a:t>) {</a:t>
                      </a:r>
                    </a:p>
                    <a:p>
                      <a:r>
                        <a:rPr lang="en-US" sz="1700" b="0" kern="1200" baseline="0" dirty="0" smtClean="0">
                          <a:solidFill>
                            <a:schemeClr val="tx1"/>
                          </a:solidFill>
                          <a:latin typeface="+mn-lt"/>
                          <a:ea typeface="+mn-ea"/>
                          <a:cs typeface="+mn-cs"/>
                        </a:rPr>
                        <a:t>                 </a:t>
                      </a:r>
                      <a:r>
                        <a:rPr lang="en-US" sz="1700" b="0" kern="1200" dirty="0" smtClean="0">
                          <a:solidFill>
                            <a:schemeClr val="tx1"/>
                          </a:solidFill>
                          <a:latin typeface="+mn-lt"/>
                          <a:ea typeface="+mn-ea"/>
                          <a:cs typeface="+mn-cs"/>
                        </a:rPr>
                        <a:t>Employee </a:t>
                      </a:r>
                      <a:r>
                        <a:rPr lang="en-US" sz="1700" b="0" kern="1200" dirty="0" err="1" smtClean="0">
                          <a:solidFill>
                            <a:schemeClr val="tx1"/>
                          </a:solidFill>
                          <a:latin typeface="+mn-lt"/>
                          <a:ea typeface="+mn-ea"/>
                          <a:cs typeface="+mn-cs"/>
                        </a:rPr>
                        <a:t>employee</a:t>
                      </a:r>
                      <a:r>
                        <a:rPr lang="en-US" sz="1700" b="0" kern="1200" dirty="0" smtClean="0">
                          <a:solidFill>
                            <a:schemeClr val="tx1"/>
                          </a:solidFill>
                          <a:latin typeface="+mn-lt"/>
                          <a:ea typeface="+mn-ea"/>
                          <a:cs typeface="+mn-cs"/>
                        </a:rPr>
                        <a:t> = new Educators();</a:t>
                      </a:r>
                    </a:p>
                    <a:p>
                      <a:r>
                        <a:rPr lang="en-US" sz="1700" b="0" kern="1200" baseline="0" dirty="0" smtClean="0">
                          <a:solidFill>
                            <a:schemeClr val="tx1"/>
                          </a:solidFill>
                          <a:latin typeface="+mn-lt"/>
                          <a:ea typeface="+mn-ea"/>
                          <a:cs typeface="+mn-cs"/>
                        </a:rPr>
                        <a:t>                  e</a:t>
                      </a:r>
                      <a:r>
                        <a:rPr lang="en-US" sz="1700" b="0" kern="1200" dirty="0" smtClean="0">
                          <a:solidFill>
                            <a:schemeClr val="tx1"/>
                          </a:solidFill>
                          <a:latin typeface="+mn-lt"/>
                          <a:ea typeface="+mn-ea"/>
                          <a:cs typeface="+mn-cs"/>
                        </a:rPr>
                        <a:t>mployee.method1();</a:t>
                      </a:r>
                    </a:p>
                    <a:p>
                      <a:r>
                        <a:rPr lang="en-US" sz="1700" b="0" kern="1200" baseline="0" dirty="0" smtClean="0">
                          <a:solidFill>
                            <a:schemeClr val="tx1"/>
                          </a:solidFill>
                          <a:latin typeface="+mn-lt"/>
                          <a:ea typeface="+mn-ea"/>
                          <a:cs typeface="+mn-cs"/>
                        </a:rPr>
                        <a:t>    </a:t>
                      </a:r>
                      <a:r>
                        <a:rPr lang="en-US" sz="1700" b="0" kern="1200" dirty="0" smtClean="0">
                          <a:solidFill>
                            <a:schemeClr val="tx1"/>
                          </a:solidFill>
                          <a:latin typeface="+mn-lt"/>
                          <a:ea typeface="+mn-ea"/>
                          <a:cs typeface="+mn-cs"/>
                        </a:rPr>
                        <a:t>}}</a:t>
                      </a:r>
                      <a:endParaRPr lang="en-US" sz="1700" b="0" kern="1200" dirty="0">
                        <a:solidFill>
                          <a:schemeClr val="tx1"/>
                        </a:solidFill>
                        <a:latin typeface="+mn-lt"/>
                        <a:ea typeface="+mn-ea"/>
                        <a:cs typeface="+mn-cs"/>
                      </a:endParaRPr>
                    </a:p>
                  </a:txBody>
                  <a:tcPr marL="84403" marR="84403" marT="45716" marB="45716">
                    <a:solidFill>
                      <a:schemeClr val="bg1">
                        <a:lumMod val="95000"/>
                      </a:schemeClr>
                    </a:solidFill>
                  </a:tcPr>
                </a:tc>
              </a:tr>
            </a:tbl>
          </a:graphicData>
        </a:graphic>
      </p:graphicFrame>
      <p:sp>
        <p:nvSpPr>
          <p:cNvPr id="34826" name="Rectangle 1"/>
          <p:cNvSpPr>
            <a:spLocks noChangeArrowheads="1"/>
          </p:cNvSpPr>
          <p:nvPr/>
        </p:nvSpPr>
        <p:spPr bwMode="auto">
          <a:xfrm>
            <a:off x="297473" y="5119689"/>
            <a:ext cx="7753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b="1" i="0">
                <a:solidFill>
                  <a:srgbClr val="000000"/>
                </a:solidFill>
                <a:ea typeface="Calibri" pitchFamily="34" charset="0"/>
                <a:cs typeface="Courier New" pitchFamily="49" charset="0"/>
              </a:rPr>
              <a:t>Options: </a:t>
            </a:r>
            <a:endParaRPr lang="en-US" sz="1600" b="1" i="0">
              <a:latin typeface="Arial (Headings)"/>
              <a:ea typeface="Calibri" pitchFamily="34" charset="0"/>
              <a:cs typeface="Courier New" pitchFamily="49" charset="0"/>
            </a:endParaRPr>
          </a:p>
          <a:p>
            <a:pPr marL="342900" indent="-342900"/>
            <a:r>
              <a:rPr lang="en-US" sz="1600" b="1" i="0">
                <a:latin typeface="Arial (Headings)"/>
                <a:ea typeface="Calibri" pitchFamily="34" charset="0"/>
                <a:cs typeface="Courier New" pitchFamily="49" charset="0"/>
              </a:rPr>
              <a:t>A.</a:t>
            </a:r>
            <a:r>
              <a:rPr lang="en-US" sz="1600" i="0">
                <a:latin typeface="Arial (Headings)"/>
                <a:ea typeface="Calibri" pitchFamily="34" charset="0"/>
                <a:cs typeface="Courier New" pitchFamily="49" charset="0"/>
              </a:rPr>
              <a:t> Compilation Error : method1() not visible</a:t>
            </a:r>
            <a:r>
              <a:rPr lang="en-US" sz="1600" b="1" i="0">
                <a:latin typeface="Arial (Headings)"/>
                <a:ea typeface="Calibri" pitchFamily="34" charset="0"/>
                <a:cs typeface="Courier New" pitchFamily="49" charset="0"/>
              </a:rPr>
              <a:t>   B. </a:t>
            </a:r>
            <a:r>
              <a:rPr lang="en-US" sz="1600" i="0">
                <a:latin typeface="Arial (Headings)"/>
                <a:ea typeface="Calibri" pitchFamily="34" charset="0"/>
                <a:cs typeface="Courier New" pitchFamily="49" charset="0"/>
              </a:rPr>
              <a:t>Compile time exception</a:t>
            </a:r>
            <a:endParaRPr lang="en-US" sz="1600" b="1" i="0">
              <a:latin typeface="Arial (Headings)"/>
              <a:ea typeface="Calibri" pitchFamily="34" charset="0"/>
              <a:cs typeface="Courier New" pitchFamily="49" charset="0"/>
            </a:endParaRPr>
          </a:p>
          <a:p>
            <a:pPr marL="342900" indent="-342900"/>
            <a:endParaRPr lang="en-US" sz="1600" b="1" i="0">
              <a:latin typeface="Arial (Headings)"/>
              <a:ea typeface="Calibri" pitchFamily="34" charset="0"/>
              <a:cs typeface="Courier New" pitchFamily="49" charset="0"/>
            </a:endParaRPr>
          </a:p>
          <a:p>
            <a:pPr marL="342900" indent="-342900"/>
            <a:r>
              <a:rPr lang="en-US" sz="1600" b="1" i="0">
                <a:latin typeface="Arial (Headings)"/>
                <a:ea typeface="Calibri" pitchFamily="34" charset="0"/>
                <a:cs typeface="Courier New" pitchFamily="49" charset="0"/>
              </a:rPr>
              <a:t>C. </a:t>
            </a:r>
            <a:r>
              <a:rPr lang="en-US" sz="1600" i="0">
                <a:latin typeface="Arial (Headings)"/>
                <a:ea typeface="Calibri" pitchFamily="34" charset="0"/>
                <a:cs typeface="Courier New" pitchFamily="49" charset="0"/>
              </a:rPr>
              <a:t>Successful compilation</a:t>
            </a:r>
          </a:p>
          <a:p>
            <a:pPr marL="342900" indent="-342900"/>
            <a:endParaRPr lang="en-US" sz="1600" b="1" i="0">
              <a:latin typeface="Arial (Headings)"/>
              <a:ea typeface="Calibri" pitchFamily="34" charset="0"/>
              <a:cs typeface="Courier New" pitchFamily="49" charset="0"/>
            </a:endParaRPr>
          </a:p>
        </p:txBody>
      </p:sp>
      <p:sp>
        <p:nvSpPr>
          <p:cNvPr id="7" name="Rectangle 6"/>
          <p:cNvSpPr>
            <a:spLocks noChangeArrowheads="1"/>
          </p:cNvSpPr>
          <p:nvPr/>
        </p:nvSpPr>
        <p:spPr bwMode="auto">
          <a:xfrm>
            <a:off x="4325816" y="5727700"/>
            <a:ext cx="6267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1600" b="1" i="0">
                <a:latin typeface="Arial (Headings)"/>
                <a:ea typeface="Calibri" pitchFamily="34" charset="0"/>
                <a:cs typeface="Courier New" pitchFamily="49" charset="0"/>
              </a:rPr>
              <a:t>D.</a:t>
            </a:r>
            <a:r>
              <a:rPr lang="en-US" sz="1600" i="0">
                <a:latin typeface="Arial (Headings)"/>
                <a:ea typeface="Calibri" pitchFamily="34" charset="0"/>
                <a:cs typeface="Courier New" pitchFamily="49" charset="0"/>
              </a:rPr>
              <a:t> Compilation Error : Cannot reduce </a:t>
            </a:r>
          </a:p>
          <a:p>
            <a:pPr marL="342900" indent="-342900"/>
            <a:r>
              <a:rPr lang="en-US" sz="1600" i="0">
                <a:latin typeface="Arial (Headings)"/>
                <a:ea typeface="Calibri" pitchFamily="34" charset="0"/>
                <a:cs typeface="Courier New" pitchFamily="49" charset="0"/>
              </a:rPr>
              <a:t>       visibility of overridden method</a:t>
            </a:r>
          </a:p>
        </p:txBody>
      </p:sp>
      <p:sp>
        <p:nvSpPr>
          <p:cNvPr id="8" name="Rounded Rectangle 7"/>
          <p:cNvSpPr>
            <a:spLocks noChangeArrowheads="1"/>
          </p:cNvSpPr>
          <p:nvPr/>
        </p:nvSpPr>
        <p:spPr bwMode="auto">
          <a:xfrm>
            <a:off x="5797061" y="1304926"/>
            <a:ext cx="3141785" cy="1363663"/>
          </a:xfrm>
          <a:prstGeom prst="roundRect">
            <a:avLst>
              <a:gd name="adj" fmla="val 16667"/>
            </a:avLst>
          </a:prstGeom>
          <a:solidFill>
            <a:schemeClr val="accent1"/>
          </a:solidFill>
          <a:ln w="9525" algn="ctr">
            <a:solidFill>
              <a:schemeClr val="tx1"/>
            </a:solidFill>
            <a:round/>
            <a:headEnd/>
            <a:tailEnd/>
          </a:ln>
        </p:spPr>
        <p:txBody>
          <a:bodyPr/>
          <a:lstStyle/>
          <a:p>
            <a:r>
              <a:rPr lang="en-US" dirty="0"/>
              <a:t>Access </a:t>
            </a:r>
            <a:r>
              <a:rPr lang="en-US" dirty="0" err="1"/>
              <a:t>specifier</a:t>
            </a:r>
            <a:r>
              <a:rPr lang="en-US" dirty="0"/>
              <a:t> of overriding method can be only great than or equal to the access </a:t>
            </a:r>
            <a:r>
              <a:rPr lang="en-US" dirty="0" err="1"/>
              <a:t>specifier</a:t>
            </a:r>
            <a:r>
              <a:rPr lang="en-US" dirty="0"/>
              <a:t> of overridden method</a:t>
            </a:r>
          </a:p>
        </p:txBody>
      </p:sp>
    </p:spTree>
    <p:extLst>
      <p:ext uri="{BB962C8B-B14F-4D97-AF65-F5344CB8AC3E}">
        <p14:creationId xmlns:p14="http://schemas.microsoft.com/office/powerpoint/2010/main" val="227340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iterate type="lt">
                                    <p:tmPct val="0"/>
                                  </p:iterate>
                                  <p:childTnLst>
                                    <p:animClr clrSpc="rgb" dir="cw">
                                      <p:cBhvr override="childStyle">
                                        <p:cTn id="6" dur="2000" fill="hold"/>
                                        <p:tgtEl>
                                          <p:spTgt spid="7"/>
                                        </p:tgtEl>
                                        <p:attrNameLst>
                                          <p:attrName>style.color</p:attrName>
                                        </p:attrNameLst>
                                      </p:cBhvr>
                                      <p:to>
                                        <a:srgbClr val="0000CC"/>
                                      </p:to>
                                    </p:animClr>
                                  </p:childTnLst>
                                </p:cTn>
                              </p:par>
                              <p:par>
                                <p:cTn id="7" presetID="15" presetClass="emph" presetSubtype="0" grpId="1" nodeType="withEffect">
                                  <p:stCondLst>
                                    <p:cond delay="0"/>
                                  </p:stCondLst>
                                  <p:iterate type="lt">
                                    <p:tmAbs val="25"/>
                                  </p:iterate>
                                  <p:childTnLst>
                                    <p:set>
                                      <p:cBhvr override="childStyle">
                                        <p:cTn id="8" dur="indefinite"/>
                                        <p:tgtEl>
                                          <p:spTgt spid="7"/>
                                        </p:tgtEl>
                                        <p:attrNameLst>
                                          <p:attrName>style.fontWeight</p:attrName>
                                        </p:attrNameLst>
                                      </p:cBhvr>
                                      <p:to>
                                        <p:strVal val="bold"/>
                                      </p:to>
                                    </p:set>
                                  </p:childTnLst>
                                </p:cTn>
                              </p:par>
                            </p:childTnLst>
                          </p:cTn>
                        </p:par>
                        <p:par>
                          <p:cTn id="9" fill="hold" nodeType="afterGroup">
                            <p:stCondLst>
                              <p:cond delay="2000"/>
                            </p:stCondLst>
                            <p:childTnLst>
                              <p:par>
                                <p:cTn id="10" presetID="55"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9E5ADA6-D5A5-4671-95E0-F7C8AE88CBDB}" type="slidenum">
              <a:rPr lang="en-US" smtClean="0"/>
              <a:pPr>
                <a:defRPr/>
              </a:pPr>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73747915"/>
              </p:ext>
            </p:extLst>
          </p:nvPr>
        </p:nvGraphicFramePr>
        <p:xfrm>
          <a:off x="230066" y="1196976"/>
          <a:ext cx="8272096" cy="3216275"/>
        </p:xfrm>
        <a:graphic>
          <a:graphicData uri="http://schemas.openxmlformats.org/drawingml/2006/table">
            <a:tbl>
              <a:tblPr firstRow="1" bandRow="1">
                <a:tableStyleId>{BC89EF96-8CEA-46FF-86C4-4CE0E7609802}</a:tableStyleId>
              </a:tblPr>
              <a:tblGrid>
                <a:gridCol w="8272096"/>
              </a:tblGrid>
              <a:tr h="3216275">
                <a:tc>
                  <a:txBody>
                    <a:bodyPr/>
                    <a:lstStyle/>
                    <a:p>
                      <a:r>
                        <a:rPr lang="en-US" sz="1800" b="1" kern="1200" dirty="0" smtClean="0">
                          <a:solidFill>
                            <a:schemeClr val="tx1"/>
                          </a:solidFill>
                          <a:latin typeface="+mn-lt"/>
                          <a:ea typeface="+mn-ea"/>
                          <a:cs typeface="+mn-cs"/>
                        </a:rPr>
                        <a:t>public class </a:t>
                      </a:r>
                      <a:r>
                        <a:rPr lang="en-US" sz="1800" b="1" kern="1200" dirty="0" err="1" smtClean="0">
                          <a:solidFill>
                            <a:schemeClr val="tx1"/>
                          </a:solidFill>
                          <a:latin typeface="+mn-lt"/>
                          <a:ea typeface="+mn-ea"/>
                          <a:cs typeface="+mn-cs"/>
                        </a:rPr>
                        <a:t>CartoonMovie</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private void </a:t>
                      </a:r>
                      <a:r>
                        <a:rPr lang="en-US" sz="1800" b="1" kern="1200" dirty="0" err="1" smtClean="0">
                          <a:solidFill>
                            <a:schemeClr val="tx1"/>
                          </a:solidFill>
                          <a:latin typeface="+mn-lt"/>
                          <a:ea typeface="+mn-ea"/>
                          <a:cs typeface="+mn-cs"/>
                        </a:rPr>
                        <a:t>displayName</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System.out.println</a:t>
                      </a:r>
                      <a:r>
                        <a:rPr lang="en-US" sz="1800" b="1" kern="1200" dirty="0" smtClean="0">
                          <a:solidFill>
                            <a:schemeClr val="tx1"/>
                          </a:solidFill>
                          <a:latin typeface="+mn-lt"/>
                          <a:ea typeface="+mn-ea"/>
                          <a:cs typeface="+mn-cs"/>
                        </a:rPr>
                        <a:t>("Cartoon Movie");}</a:t>
                      </a:r>
                    </a:p>
                    <a:p>
                      <a:r>
                        <a:rPr lang="en-US" sz="1800" b="1" kern="1200" dirty="0" smtClean="0">
                          <a:solidFill>
                            <a:schemeClr val="tx1"/>
                          </a:solidFill>
                          <a:latin typeface="+mn-lt"/>
                          <a:ea typeface="+mn-ea"/>
                          <a:cs typeface="+mn-cs"/>
                        </a:rPr>
                        <a:t>  public static void main(String[] </a:t>
                      </a:r>
                      <a:r>
                        <a:rPr lang="en-US" sz="1800" b="1" kern="1200" dirty="0" err="1" smtClean="0">
                          <a:solidFill>
                            <a:schemeClr val="tx1"/>
                          </a:solidFill>
                          <a:latin typeface="+mn-lt"/>
                          <a:ea typeface="+mn-ea"/>
                          <a:cs typeface="+mn-cs"/>
                        </a:rPr>
                        <a:t>args</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CartoonMovie</a:t>
                      </a:r>
                      <a:r>
                        <a:rPr lang="en-US" sz="1800" b="1" kern="1200" dirty="0" smtClean="0">
                          <a:solidFill>
                            <a:schemeClr val="tx1"/>
                          </a:solidFill>
                          <a:latin typeface="+mn-lt"/>
                          <a:ea typeface="+mn-ea"/>
                          <a:cs typeface="+mn-cs"/>
                        </a:rPr>
                        <a:t> movie = new </a:t>
                      </a:r>
                      <a:r>
                        <a:rPr lang="en-US" sz="1800" b="1" kern="1200" dirty="0" err="1" smtClean="0">
                          <a:solidFill>
                            <a:schemeClr val="tx1"/>
                          </a:solidFill>
                          <a:latin typeface="+mn-lt"/>
                          <a:ea typeface="+mn-ea"/>
                          <a:cs typeface="+mn-cs"/>
                        </a:rPr>
                        <a:t>LionKing</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movie.displayName</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class </a:t>
                      </a:r>
                      <a:r>
                        <a:rPr lang="en-US" sz="1800" b="1" kern="1200" dirty="0" err="1" smtClean="0">
                          <a:solidFill>
                            <a:schemeClr val="tx1"/>
                          </a:solidFill>
                          <a:latin typeface="+mn-lt"/>
                          <a:ea typeface="+mn-ea"/>
                          <a:cs typeface="+mn-cs"/>
                        </a:rPr>
                        <a:t>LionKing</a:t>
                      </a:r>
                      <a:r>
                        <a:rPr lang="en-US" sz="1800" b="1" kern="1200" dirty="0" smtClean="0">
                          <a:solidFill>
                            <a:schemeClr val="tx1"/>
                          </a:solidFill>
                          <a:latin typeface="+mn-lt"/>
                          <a:ea typeface="+mn-ea"/>
                          <a:cs typeface="+mn-cs"/>
                        </a:rPr>
                        <a:t> extends </a:t>
                      </a:r>
                      <a:r>
                        <a:rPr lang="en-US" sz="1800" b="1" kern="1200" dirty="0" err="1" smtClean="0">
                          <a:solidFill>
                            <a:schemeClr val="tx1"/>
                          </a:solidFill>
                          <a:latin typeface="+mn-lt"/>
                          <a:ea typeface="+mn-ea"/>
                          <a:cs typeface="+mn-cs"/>
                        </a:rPr>
                        <a:t>CartoonMovie</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private void </a:t>
                      </a:r>
                      <a:r>
                        <a:rPr lang="en-US" sz="1800" b="1" kern="1200" dirty="0" err="1" smtClean="0">
                          <a:solidFill>
                            <a:schemeClr val="tx1"/>
                          </a:solidFill>
                          <a:latin typeface="+mn-lt"/>
                          <a:ea typeface="+mn-ea"/>
                          <a:cs typeface="+mn-cs"/>
                        </a:rPr>
                        <a:t>displayName</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System.out.println</a:t>
                      </a:r>
                      <a:r>
                        <a:rPr lang="en-US" sz="1800" b="1" kern="1200" dirty="0" smtClean="0">
                          <a:solidFill>
                            <a:schemeClr val="tx1"/>
                          </a:solidFill>
                          <a:latin typeface="+mn-lt"/>
                          <a:ea typeface="+mn-ea"/>
                          <a:cs typeface="+mn-cs"/>
                        </a:rPr>
                        <a:t>("Lion King is a Cartoon Movie");}</a:t>
                      </a:r>
                    </a:p>
                    <a:p>
                      <a:r>
                        <a:rPr lang="en-US" sz="1800" b="1" kern="1200" dirty="0" smtClean="0">
                          <a:solidFill>
                            <a:schemeClr val="tx1"/>
                          </a:solidFill>
                          <a:latin typeface="+mn-lt"/>
                          <a:ea typeface="+mn-ea"/>
                          <a:cs typeface="+mn-cs"/>
                        </a:rPr>
                        <a:t>}</a:t>
                      </a:r>
                      <a:endParaRPr lang="en-US" sz="1800" b="1" kern="1200" dirty="0">
                        <a:solidFill>
                          <a:schemeClr val="tx1"/>
                        </a:solidFill>
                        <a:latin typeface="+mn-lt"/>
                        <a:ea typeface="+mn-ea"/>
                        <a:cs typeface="+mn-cs"/>
                      </a:endParaRPr>
                    </a:p>
                  </a:txBody>
                  <a:tcPr marL="84403" marR="84403" marT="45729" marB="45729">
                    <a:solidFill>
                      <a:schemeClr val="bg1">
                        <a:lumMod val="95000"/>
                      </a:schemeClr>
                    </a:solidFill>
                  </a:tcPr>
                </a:tc>
              </a:tr>
            </a:tbl>
          </a:graphicData>
        </a:graphic>
      </p:graphicFrame>
      <p:sp>
        <p:nvSpPr>
          <p:cNvPr id="34826" name="Rectangle 1"/>
          <p:cNvSpPr>
            <a:spLocks noChangeArrowheads="1"/>
          </p:cNvSpPr>
          <p:nvPr/>
        </p:nvSpPr>
        <p:spPr bwMode="auto">
          <a:xfrm>
            <a:off x="231531" y="4598988"/>
            <a:ext cx="417927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i="0">
                <a:solidFill>
                  <a:srgbClr val="000000"/>
                </a:solidFill>
                <a:latin typeface="Arial (Headings)"/>
                <a:ea typeface="Calibri" pitchFamily="34" charset="0"/>
                <a:cs typeface="Courier New" pitchFamily="49" charset="0"/>
              </a:rPr>
              <a:t>Options</a:t>
            </a:r>
            <a:r>
              <a:rPr lang="en-US" sz="1600" i="0">
                <a:solidFill>
                  <a:srgbClr val="000000"/>
                </a:solidFill>
                <a:ea typeface="Calibri" pitchFamily="34" charset="0"/>
                <a:cs typeface="Courier New" pitchFamily="49" charset="0"/>
              </a:rPr>
              <a:t>: </a:t>
            </a:r>
            <a:endParaRPr lang="en-US" sz="1600">
              <a:latin typeface="Arial (Headings)"/>
              <a:ea typeface="Calibri" pitchFamily="34" charset="0"/>
              <a:cs typeface="Courier New" pitchFamily="49" charset="0"/>
            </a:endParaRPr>
          </a:p>
          <a:p>
            <a:pPr marL="342900" indent="-342900">
              <a:buFont typeface="Arial" pitchFamily="34" charset="0"/>
              <a:buAutoNum type="alphaUcPeriod"/>
            </a:pPr>
            <a:r>
              <a:rPr lang="en-US" sz="1600">
                <a:latin typeface="Arial (Headings)"/>
                <a:ea typeface="Calibri" pitchFamily="34" charset="0"/>
                <a:cs typeface="Courier New" pitchFamily="49" charset="0"/>
              </a:rPr>
              <a:t>Compilation Error</a:t>
            </a:r>
          </a:p>
          <a:p>
            <a:pPr marL="342900" indent="-342900">
              <a:buFont typeface="Arial" pitchFamily="34" charset="0"/>
              <a:buAutoNum type="alphaUcPeriod"/>
            </a:pPr>
            <a:r>
              <a:rPr lang="en-US" sz="1600">
                <a:latin typeface="Arial (Headings)"/>
                <a:ea typeface="Calibri" pitchFamily="34" charset="0"/>
                <a:cs typeface="Courier New" pitchFamily="49" charset="0"/>
              </a:rPr>
              <a:t>Cartoon Movie </a:t>
            </a:r>
          </a:p>
          <a:p>
            <a:pPr marL="342900" indent="-342900">
              <a:buFont typeface="Arial" pitchFamily="34" charset="0"/>
              <a:buAutoNum type="alphaUcPeriod"/>
            </a:pPr>
            <a:r>
              <a:rPr lang="en-US" sz="1600">
                <a:latin typeface="Arial (Headings)"/>
                <a:ea typeface="Calibri" pitchFamily="34" charset="0"/>
                <a:cs typeface="Courier New" pitchFamily="49" charset="0"/>
              </a:rPr>
              <a:t>Lion King is a Cartoon Movie</a:t>
            </a:r>
          </a:p>
          <a:p>
            <a:pPr marL="342900" indent="-342900">
              <a:buFont typeface="Arial" pitchFamily="34" charset="0"/>
              <a:buAutoNum type="alphaUcPeriod"/>
            </a:pPr>
            <a:r>
              <a:rPr lang="en-US" sz="1600">
                <a:latin typeface="Arial (Headings)"/>
                <a:ea typeface="Calibri" pitchFamily="34" charset="0"/>
                <a:cs typeface="Courier New" pitchFamily="49" charset="0"/>
              </a:rPr>
              <a:t>Runtime error</a:t>
            </a:r>
          </a:p>
          <a:p>
            <a:pPr marL="342900" indent="-342900"/>
            <a:endParaRPr lang="en-US" sz="1600" i="0">
              <a:latin typeface="Arial (Headings)"/>
              <a:ea typeface="Calibri" pitchFamily="34" charset="0"/>
              <a:cs typeface="Courier New" pitchFamily="49" charset="0"/>
            </a:endParaRPr>
          </a:p>
        </p:txBody>
      </p:sp>
      <p:sp>
        <p:nvSpPr>
          <p:cNvPr id="3" name="Title 2"/>
          <p:cNvSpPr>
            <a:spLocks noGrp="1"/>
          </p:cNvSpPr>
          <p:nvPr>
            <p:ph type="title"/>
          </p:nvPr>
        </p:nvSpPr>
        <p:spPr>
          <a:xfrm>
            <a:off x="457200" y="274638"/>
            <a:ext cx="381000" cy="258762"/>
          </a:xfrm>
        </p:spPr>
        <p:txBody>
          <a:bodyPr>
            <a:normAutofit fontScale="90000"/>
          </a:bodyPr>
          <a:lstStyle/>
          <a:p>
            <a:r>
              <a:rPr lang="en-US" dirty="0" smtClean="0"/>
              <a:t> </a:t>
            </a:r>
            <a:endParaRPr lang="en-US" dirty="0"/>
          </a:p>
        </p:txBody>
      </p:sp>
      <p:sp>
        <p:nvSpPr>
          <p:cNvPr id="7" name="Title 1"/>
          <p:cNvSpPr txBox="1">
            <a:spLocks/>
          </p:cNvSpPr>
          <p:nvPr/>
        </p:nvSpPr>
        <p:spPr>
          <a:xfrm>
            <a:off x="0" y="0"/>
            <a:ext cx="9144000" cy="762000"/>
          </a:xfrm>
          <a:prstGeom prst="rect">
            <a:avLst/>
          </a:prstGeom>
          <a:solidFill>
            <a:schemeClr val="accent6">
              <a:lumMod val="20000"/>
              <a:lumOff val="8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mtClean="0"/>
              <a:t>Can you answer?</a:t>
            </a:r>
            <a:endParaRPr lang="en-US" dirty="0">
              <a:solidFill>
                <a:schemeClr val="accent3"/>
              </a:solidFill>
            </a:endParaRPr>
          </a:p>
        </p:txBody>
      </p:sp>
    </p:spTree>
    <p:extLst>
      <p:ext uri="{BB962C8B-B14F-4D97-AF65-F5344CB8AC3E}">
        <p14:creationId xmlns:p14="http://schemas.microsoft.com/office/powerpoint/2010/main" val="2825613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34826">
                                            <p:txEl>
                                              <p:pRg st="2" end="2"/>
                                            </p:txEl>
                                          </p:spTgt>
                                        </p:tgtEl>
                                        <p:attrNameLst>
                                          <p:attrName>style.color</p:attrName>
                                        </p:attrNameLst>
                                      </p:cBhvr>
                                      <p:to>
                                        <a:schemeClr val="accent2"/>
                                      </p:to>
                                    </p:animClr>
                                  </p:childTnLst>
                                </p:cTn>
                              </p:par>
                              <p:par>
                                <p:cTn id="7" presetID="15" presetClass="emph" presetSubtype="0" nodeType="withEffect">
                                  <p:stCondLst>
                                    <p:cond delay="0"/>
                                  </p:stCondLst>
                                  <p:iterate type="lt">
                                    <p:tmAbs val="25"/>
                                  </p:iterate>
                                  <p:childTnLst>
                                    <p:set>
                                      <p:cBhvr override="childStyle">
                                        <p:cTn id="8" dur="indefinite"/>
                                        <p:tgtEl>
                                          <p:spTgt spid="34826">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6">
              <a:lumMod val="20000"/>
              <a:lumOff val="80000"/>
            </a:schemeClr>
          </a:solidFill>
        </p:spPr>
        <p:txBody>
          <a:bodyPr>
            <a:normAutofit fontScale="90000"/>
          </a:bodyPr>
          <a:lstStyle/>
          <a:p>
            <a:pPr>
              <a:defRPr/>
            </a:pPr>
            <a:r>
              <a:rPr lang="en-US" dirty="0" smtClean="0"/>
              <a:t>Can you answer?</a:t>
            </a:r>
            <a:endParaRPr lang="en-US" dirty="0">
              <a:solidFill>
                <a:schemeClr val="accent3"/>
              </a:solidFill>
            </a:endParaRPr>
          </a:p>
        </p:txBody>
      </p:sp>
      <p:sp>
        <p:nvSpPr>
          <p:cNvPr id="4" name="Slide Number Placeholder 3"/>
          <p:cNvSpPr>
            <a:spLocks noGrp="1"/>
          </p:cNvSpPr>
          <p:nvPr>
            <p:ph type="sldNum" sz="quarter" idx="10"/>
          </p:nvPr>
        </p:nvSpPr>
        <p:spPr/>
        <p:txBody>
          <a:bodyPr/>
          <a:lstStyle/>
          <a:p>
            <a:pPr>
              <a:defRPr/>
            </a:pPr>
            <a:fld id="{7344EE3D-BC11-488F-9936-D15A5FFFC954}" type="slidenum">
              <a:rPr lang="en-US" smtClean="0"/>
              <a:pPr>
                <a:defRPr/>
              </a:pPr>
              <a:t>37</a:t>
            </a:fld>
            <a:endParaRPr lang="en-US"/>
          </a:p>
        </p:txBody>
      </p:sp>
      <p:graphicFrame>
        <p:nvGraphicFramePr>
          <p:cNvPr id="5" name="Table 4"/>
          <p:cNvGraphicFramePr>
            <a:graphicFrameLocks noGrp="1"/>
          </p:cNvGraphicFramePr>
          <p:nvPr/>
        </p:nvGraphicFramePr>
        <p:xfrm>
          <a:off x="618392" y="1066801"/>
          <a:ext cx="8272097" cy="3216275"/>
        </p:xfrm>
        <a:graphic>
          <a:graphicData uri="http://schemas.openxmlformats.org/drawingml/2006/table">
            <a:tbl>
              <a:tblPr firstRow="1" bandRow="1">
                <a:tableStyleId>{BC89EF96-8CEA-46FF-86C4-4CE0E7609802}</a:tableStyleId>
              </a:tblPr>
              <a:tblGrid>
                <a:gridCol w="8272097"/>
              </a:tblGrid>
              <a:tr h="3216275">
                <a:tc>
                  <a:txBody>
                    <a:bodyPr/>
                    <a:lstStyle/>
                    <a:p>
                      <a:r>
                        <a:rPr lang="en-US" sz="1800" b="1" kern="1200" dirty="0" smtClean="0">
                          <a:solidFill>
                            <a:schemeClr val="tx1"/>
                          </a:solidFill>
                          <a:latin typeface="+mn-lt"/>
                          <a:ea typeface="+mn-ea"/>
                          <a:cs typeface="+mn-cs"/>
                        </a:rPr>
                        <a:t>public class </a:t>
                      </a:r>
                      <a:r>
                        <a:rPr lang="en-US" sz="1800" b="1" kern="1200" dirty="0" err="1" smtClean="0">
                          <a:solidFill>
                            <a:schemeClr val="tx1"/>
                          </a:solidFill>
                          <a:latin typeface="+mn-lt"/>
                          <a:ea typeface="+mn-ea"/>
                          <a:cs typeface="+mn-cs"/>
                        </a:rPr>
                        <a:t>CartoonMovie</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private void </a:t>
                      </a:r>
                      <a:r>
                        <a:rPr lang="en-US" sz="1800" b="1" kern="1200" dirty="0" err="1" smtClean="0">
                          <a:solidFill>
                            <a:schemeClr val="tx1"/>
                          </a:solidFill>
                          <a:latin typeface="+mn-lt"/>
                          <a:ea typeface="+mn-ea"/>
                          <a:cs typeface="+mn-cs"/>
                        </a:rPr>
                        <a:t>displayName</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System.out.println</a:t>
                      </a:r>
                      <a:r>
                        <a:rPr lang="en-US" sz="1800" b="1" kern="1200" dirty="0" smtClean="0">
                          <a:solidFill>
                            <a:schemeClr val="tx1"/>
                          </a:solidFill>
                          <a:latin typeface="+mn-lt"/>
                          <a:ea typeface="+mn-ea"/>
                          <a:cs typeface="+mn-cs"/>
                        </a:rPr>
                        <a:t>("Cartoon Movie");}  </a:t>
                      </a:r>
                    </a:p>
                    <a:p>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class </a:t>
                      </a:r>
                      <a:r>
                        <a:rPr lang="en-US" sz="1800" b="1" kern="1200" dirty="0" err="1" smtClean="0">
                          <a:solidFill>
                            <a:schemeClr val="tx1"/>
                          </a:solidFill>
                          <a:latin typeface="+mn-lt"/>
                          <a:ea typeface="+mn-ea"/>
                          <a:cs typeface="+mn-cs"/>
                        </a:rPr>
                        <a:t>LionKing</a:t>
                      </a:r>
                      <a:r>
                        <a:rPr lang="en-US" sz="1800" b="1" kern="1200" dirty="0" smtClean="0">
                          <a:solidFill>
                            <a:schemeClr val="tx1"/>
                          </a:solidFill>
                          <a:latin typeface="+mn-lt"/>
                          <a:ea typeface="+mn-ea"/>
                          <a:cs typeface="+mn-cs"/>
                        </a:rPr>
                        <a:t> extends </a:t>
                      </a:r>
                      <a:r>
                        <a:rPr lang="en-US" sz="1800" b="1" kern="1200" dirty="0" err="1" smtClean="0">
                          <a:solidFill>
                            <a:schemeClr val="tx1"/>
                          </a:solidFill>
                          <a:latin typeface="+mn-lt"/>
                          <a:ea typeface="+mn-ea"/>
                          <a:cs typeface="+mn-cs"/>
                        </a:rPr>
                        <a:t>CartoonMovie</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private void </a:t>
                      </a:r>
                      <a:r>
                        <a:rPr lang="en-US" sz="1800" b="1" kern="1200" dirty="0" err="1" smtClean="0">
                          <a:solidFill>
                            <a:schemeClr val="tx1"/>
                          </a:solidFill>
                          <a:latin typeface="+mn-lt"/>
                          <a:ea typeface="+mn-ea"/>
                          <a:cs typeface="+mn-cs"/>
                        </a:rPr>
                        <a:t>displayName</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System.out.println</a:t>
                      </a:r>
                      <a:r>
                        <a:rPr lang="en-US" sz="1800" b="1" kern="1200" dirty="0" smtClean="0">
                          <a:solidFill>
                            <a:schemeClr val="tx1"/>
                          </a:solidFill>
                          <a:latin typeface="+mn-lt"/>
                          <a:ea typeface="+mn-ea"/>
                          <a:cs typeface="+mn-cs"/>
                        </a:rPr>
                        <a:t>("Lion King is a Cartoon Movie");}</a:t>
                      </a:r>
                    </a:p>
                    <a:p>
                      <a:r>
                        <a:rPr lang="en-US" sz="1800" b="1" kern="1200" dirty="0" smtClean="0">
                          <a:solidFill>
                            <a:schemeClr val="tx1"/>
                          </a:solidFill>
                          <a:latin typeface="+mn-lt"/>
                          <a:ea typeface="+mn-ea"/>
                          <a:cs typeface="+mn-cs"/>
                        </a:rPr>
                        <a:t>public static void main(String[] </a:t>
                      </a:r>
                      <a:r>
                        <a:rPr lang="en-US" sz="1800" b="1" kern="1200" dirty="0" err="1" smtClean="0">
                          <a:solidFill>
                            <a:schemeClr val="tx1"/>
                          </a:solidFill>
                          <a:latin typeface="+mn-lt"/>
                          <a:ea typeface="+mn-ea"/>
                          <a:cs typeface="+mn-cs"/>
                        </a:rPr>
                        <a:t>args</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CartoonMovie</a:t>
                      </a:r>
                      <a:r>
                        <a:rPr lang="en-US" sz="1800" b="1" kern="1200" dirty="0" smtClean="0">
                          <a:solidFill>
                            <a:schemeClr val="tx1"/>
                          </a:solidFill>
                          <a:latin typeface="+mn-lt"/>
                          <a:ea typeface="+mn-ea"/>
                          <a:cs typeface="+mn-cs"/>
                        </a:rPr>
                        <a:t> movie = new </a:t>
                      </a:r>
                      <a:r>
                        <a:rPr lang="en-US" sz="1800" b="1" kern="1200" dirty="0" err="1" smtClean="0">
                          <a:solidFill>
                            <a:schemeClr val="tx1"/>
                          </a:solidFill>
                          <a:latin typeface="+mn-lt"/>
                          <a:ea typeface="+mn-ea"/>
                          <a:cs typeface="+mn-cs"/>
                        </a:rPr>
                        <a:t>LionKing</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movie.displayName</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a:t>
                      </a:r>
                      <a:endParaRPr lang="en-US" sz="1800" b="1" kern="1200" dirty="0">
                        <a:solidFill>
                          <a:schemeClr val="tx1"/>
                        </a:solidFill>
                        <a:latin typeface="+mn-lt"/>
                        <a:ea typeface="+mn-ea"/>
                        <a:cs typeface="+mn-cs"/>
                      </a:endParaRPr>
                    </a:p>
                  </a:txBody>
                  <a:tcPr marL="84403" marR="84403" marT="45729" marB="45729">
                    <a:solidFill>
                      <a:schemeClr val="bg1">
                        <a:lumMod val="95000"/>
                      </a:schemeClr>
                    </a:solidFill>
                  </a:tcPr>
                </a:tc>
              </a:tr>
            </a:tbl>
          </a:graphicData>
        </a:graphic>
      </p:graphicFrame>
      <p:sp>
        <p:nvSpPr>
          <p:cNvPr id="35850" name="Rectangle 1"/>
          <p:cNvSpPr>
            <a:spLocks noChangeArrowheads="1"/>
          </p:cNvSpPr>
          <p:nvPr/>
        </p:nvSpPr>
        <p:spPr bwMode="auto">
          <a:xfrm>
            <a:off x="646235" y="4511675"/>
            <a:ext cx="4179277"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buFont typeface="Arial" pitchFamily="34" charset="0"/>
              <a:buAutoNum type="alphaUcPeriod"/>
            </a:pPr>
            <a:r>
              <a:rPr lang="en-US" sz="1600">
                <a:latin typeface="Arial (Headings)"/>
              </a:rPr>
              <a:t>Compilation Error</a:t>
            </a:r>
          </a:p>
          <a:p>
            <a:pPr marL="342900" indent="-342900">
              <a:buFont typeface="Arial" pitchFamily="34" charset="0"/>
              <a:buAutoNum type="alphaUcPeriod"/>
            </a:pPr>
            <a:r>
              <a:rPr lang="en-US" sz="1600">
                <a:latin typeface="Arial (Headings)"/>
              </a:rPr>
              <a:t>Cartoon Movie </a:t>
            </a:r>
          </a:p>
          <a:p>
            <a:pPr marL="342900" indent="-342900">
              <a:buFont typeface="Arial" pitchFamily="34" charset="0"/>
              <a:buAutoNum type="alphaUcPeriod"/>
            </a:pPr>
            <a:r>
              <a:rPr lang="en-US" sz="1600">
                <a:latin typeface="Arial (Headings)"/>
              </a:rPr>
              <a:t>Lion King is a Cartoon Movie</a:t>
            </a:r>
          </a:p>
          <a:p>
            <a:pPr marL="342900" indent="-342900">
              <a:buFont typeface="Arial" pitchFamily="34" charset="0"/>
              <a:buAutoNum type="alphaUcPeriod"/>
            </a:pPr>
            <a:r>
              <a:rPr lang="en-US" sz="1600">
                <a:latin typeface="Arial (Headings)"/>
              </a:rPr>
              <a:t>Runtime error</a:t>
            </a:r>
          </a:p>
          <a:p>
            <a:pPr marL="342900" indent="-342900"/>
            <a:endParaRPr lang="en-US" sz="1600" i="0">
              <a:latin typeface="Arial (Headings)"/>
            </a:endParaRPr>
          </a:p>
        </p:txBody>
      </p:sp>
      <p:sp>
        <p:nvSpPr>
          <p:cNvPr id="34827" name="Rounded Rectangle 6"/>
          <p:cNvSpPr>
            <a:spLocks noChangeArrowheads="1"/>
          </p:cNvSpPr>
          <p:nvPr/>
        </p:nvSpPr>
        <p:spPr bwMode="auto">
          <a:xfrm>
            <a:off x="4570536" y="4589464"/>
            <a:ext cx="4151434" cy="1050925"/>
          </a:xfrm>
          <a:prstGeom prst="roundRect">
            <a:avLst>
              <a:gd name="adj" fmla="val 16667"/>
            </a:avLst>
          </a:prstGeom>
          <a:solidFill>
            <a:schemeClr val="accent1">
              <a:lumMod val="90000"/>
            </a:schemeClr>
          </a:solidFill>
          <a:ln w="9525" algn="ctr">
            <a:solidFill>
              <a:schemeClr val="tx1"/>
            </a:solidFill>
            <a:round/>
            <a:headEnd/>
            <a:tailEnd/>
          </a:ln>
        </p:spPr>
        <p:txBody>
          <a:bodyPr/>
          <a:lstStyle/>
          <a:p>
            <a:pPr>
              <a:defRPr/>
            </a:pPr>
            <a:r>
              <a:rPr lang="en-US" dirty="0"/>
              <a:t>Method in the </a:t>
            </a:r>
            <a:r>
              <a:rPr lang="en-US" dirty="0" err="1"/>
              <a:t>CartoonMovie</a:t>
            </a:r>
            <a:r>
              <a:rPr lang="en-US" dirty="0"/>
              <a:t> class cannot be accessed because since access specifier is private</a:t>
            </a:r>
          </a:p>
        </p:txBody>
      </p:sp>
    </p:spTree>
    <p:extLst>
      <p:ext uri="{BB962C8B-B14F-4D97-AF65-F5344CB8AC3E}">
        <p14:creationId xmlns:p14="http://schemas.microsoft.com/office/powerpoint/2010/main" val="833790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35850">
                                            <p:txEl>
                                              <p:pRg st="0" end="0"/>
                                            </p:txEl>
                                          </p:spTgt>
                                        </p:tgtEl>
                                        <p:attrNameLst>
                                          <p:attrName>style.color</p:attrName>
                                        </p:attrNameLst>
                                      </p:cBhvr>
                                      <p:to>
                                        <a:schemeClr val="accent2"/>
                                      </p:to>
                                    </p:animClr>
                                  </p:childTnLst>
                                </p:cTn>
                              </p:par>
                              <p:par>
                                <p:cTn id="7" presetID="15" presetClass="emph" presetSubtype="0" nodeType="withEffect">
                                  <p:stCondLst>
                                    <p:cond delay="0"/>
                                  </p:stCondLst>
                                  <p:iterate type="lt">
                                    <p:tmAbs val="25"/>
                                  </p:iterate>
                                  <p:childTnLst>
                                    <p:set>
                                      <p:cBhvr override="childStyle">
                                        <p:cTn id="8" dur="indefinite"/>
                                        <p:tgtEl>
                                          <p:spTgt spid="35850">
                                            <p:txEl>
                                              <p:pRg st="0" end="0"/>
                                            </p:txEl>
                                          </p:spTgt>
                                        </p:tgtEl>
                                        <p:attrNameLst>
                                          <p:attrName>style.fontWeight</p:attrName>
                                        </p:attrNameLst>
                                      </p:cBhvr>
                                      <p:to>
                                        <p:strVal val="bold"/>
                                      </p:to>
                                    </p:set>
                                  </p:childTnLst>
                                </p:cTn>
                              </p:par>
                            </p:childTnLst>
                          </p:cTn>
                        </p:par>
                        <p:par>
                          <p:cTn id="9" fill="hold" nodeType="afterGroup">
                            <p:stCondLst>
                              <p:cond delay="2000"/>
                            </p:stCondLst>
                            <p:childTnLst>
                              <p:par>
                                <p:cTn id="10" presetID="3" presetClass="entr" presetSubtype="10" fill="hold" grpId="0" nodeType="afterEffect">
                                  <p:stCondLst>
                                    <p:cond delay="0"/>
                                  </p:stCondLst>
                                  <p:childTnLst>
                                    <p:set>
                                      <p:cBhvr>
                                        <p:cTn id="11" dur="1" fill="hold">
                                          <p:stCondLst>
                                            <p:cond delay="0"/>
                                          </p:stCondLst>
                                        </p:cTn>
                                        <p:tgtEl>
                                          <p:spTgt spid="34827"/>
                                        </p:tgtEl>
                                        <p:attrNameLst>
                                          <p:attrName>style.visibility</p:attrName>
                                        </p:attrNameLst>
                                      </p:cBhvr>
                                      <p:to>
                                        <p:strVal val="visible"/>
                                      </p:to>
                                    </p:set>
                                    <p:animEffect transition="in" filter="blinds(horizontal)">
                                      <p:cBhvr>
                                        <p:cTn id="12" dur="500"/>
                                        <p:tgtEl>
                                          <p:spTgt spid="34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6">
              <a:lumMod val="20000"/>
              <a:lumOff val="80000"/>
            </a:schemeClr>
          </a:solidFill>
        </p:spPr>
        <p:txBody>
          <a:bodyPr/>
          <a:lstStyle/>
          <a:p>
            <a:pPr>
              <a:defRPr/>
            </a:pPr>
            <a:r>
              <a:rPr lang="en-US" dirty="0" smtClean="0"/>
              <a:t>Quick Review</a:t>
            </a:r>
            <a:endParaRPr lang="en-US" dirty="0"/>
          </a:p>
        </p:txBody>
      </p:sp>
      <p:sp>
        <p:nvSpPr>
          <p:cNvPr id="35843" name="Content Placeholder 2"/>
          <p:cNvSpPr>
            <a:spLocks noGrp="1"/>
          </p:cNvSpPr>
          <p:nvPr>
            <p:ph idx="1"/>
          </p:nvPr>
        </p:nvSpPr>
        <p:spPr>
          <a:xfrm>
            <a:off x="46893" y="914400"/>
            <a:ext cx="8229600" cy="4525963"/>
          </a:xfrm>
        </p:spPr>
        <p:txBody>
          <a:bodyPr/>
          <a:lstStyle/>
          <a:p>
            <a:pPr>
              <a:defRPr/>
            </a:pPr>
            <a:r>
              <a:rPr lang="en-US" dirty="0" smtClean="0"/>
              <a:t>Overloading follows                binding and Overriding uses     </a:t>
            </a:r>
            <a:r>
              <a:rPr lang="en-US" dirty="0" smtClean="0">
                <a:solidFill>
                  <a:schemeClr val="accent6">
                    <a:lumMod val="60000"/>
                    <a:lumOff val="40000"/>
                  </a:schemeClr>
                </a:solidFill>
              </a:rPr>
              <a:t>          </a:t>
            </a:r>
            <a:r>
              <a:rPr lang="en-US" dirty="0" smtClean="0"/>
              <a:t>     binding</a:t>
            </a:r>
          </a:p>
          <a:p>
            <a:pPr>
              <a:defRPr/>
            </a:pPr>
            <a:r>
              <a:rPr lang="en-US" dirty="0" smtClean="0"/>
              <a:t>Methods with                   access specifier cannot be overridden</a:t>
            </a:r>
          </a:p>
          <a:p>
            <a:pPr>
              <a:defRPr/>
            </a:pPr>
            <a:r>
              <a:rPr lang="en-US" dirty="0" smtClean="0"/>
              <a:t>Give example of some built-in class whose methods you cannot override? </a:t>
            </a:r>
          </a:p>
          <a:p>
            <a:pPr>
              <a:defRPr/>
            </a:pPr>
            <a:endParaRPr lang="en-US" dirty="0" smtClean="0"/>
          </a:p>
          <a:p>
            <a:pPr>
              <a:defRPr/>
            </a:pPr>
            <a:endParaRPr lang="en-US" dirty="0" smtClean="0"/>
          </a:p>
        </p:txBody>
      </p:sp>
      <p:sp>
        <p:nvSpPr>
          <p:cNvPr id="4" name="Slide Number Placeholder 3"/>
          <p:cNvSpPr>
            <a:spLocks noGrp="1"/>
          </p:cNvSpPr>
          <p:nvPr>
            <p:ph type="sldNum" sz="quarter" idx="10"/>
          </p:nvPr>
        </p:nvSpPr>
        <p:spPr/>
        <p:txBody>
          <a:bodyPr/>
          <a:lstStyle/>
          <a:p>
            <a:pPr>
              <a:defRPr/>
            </a:pPr>
            <a:fld id="{99777A4C-AE6C-4D84-9CDE-113E0703FBB1}" type="slidenum">
              <a:rPr lang="en-US" smtClean="0"/>
              <a:pPr>
                <a:defRPr/>
              </a:pPr>
              <a:t>38</a:t>
            </a:fld>
            <a:endParaRPr lang="en-US"/>
          </a:p>
        </p:txBody>
      </p:sp>
      <p:sp>
        <p:nvSpPr>
          <p:cNvPr id="5" name="Rectangle 4"/>
          <p:cNvSpPr>
            <a:spLocks noChangeArrowheads="1"/>
          </p:cNvSpPr>
          <p:nvPr/>
        </p:nvSpPr>
        <p:spPr bwMode="auto">
          <a:xfrm>
            <a:off x="4003431" y="990600"/>
            <a:ext cx="1025769" cy="365125"/>
          </a:xfrm>
          <a:prstGeom prst="rect">
            <a:avLst/>
          </a:prstGeom>
          <a:noFill/>
          <a:ln w="9525" algn="ctr">
            <a:solidFill>
              <a:schemeClr val="tx1"/>
            </a:solidFill>
            <a:round/>
            <a:headEnd/>
            <a:tailEnd/>
          </a:ln>
        </p:spPr>
        <p:txBody>
          <a:bodyPr/>
          <a:lstStyle/>
          <a:p>
            <a:pPr>
              <a:defRPr/>
            </a:pPr>
            <a:r>
              <a:rPr lang="en-US" b="1" dirty="0"/>
              <a:t>   </a:t>
            </a:r>
            <a:r>
              <a:rPr lang="en-US" b="1" dirty="0">
                <a:solidFill>
                  <a:schemeClr val="accent6">
                    <a:lumMod val="60000"/>
                    <a:lumOff val="40000"/>
                  </a:schemeClr>
                </a:solidFill>
              </a:rPr>
              <a:t>Static</a:t>
            </a:r>
          </a:p>
        </p:txBody>
      </p:sp>
      <p:sp>
        <p:nvSpPr>
          <p:cNvPr id="6" name="Rectangle 5"/>
          <p:cNvSpPr>
            <a:spLocks noChangeArrowheads="1"/>
          </p:cNvSpPr>
          <p:nvPr/>
        </p:nvSpPr>
        <p:spPr bwMode="auto">
          <a:xfrm>
            <a:off x="3200400" y="1524000"/>
            <a:ext cx="1547446" cy="366713"/>
          </a:xfrm>
          <a:prstGeom prst="rect">
            <a:avLst/>
          </a:prstGeom>
          <a:noFill/>
          <a:ln w="9525" algn="ctr">
            <a:solidFill>
              <a:schemeClr val="tx1"/>
            </a:solidFill>
            <a:round/>
            <a:headEnd/>
            <a:tailEnd/>
          </a:ln>
        </p:spPr>
        <p:txBody>
          <a:bodyPr/>
          <a:lstStyle/>
          <a:p>
            <a:pPr>
              <a:defRPr/>
            </a:pPr>
            <a:r>
              <a:rPr lang="en-US" b="1" dirty="0"/>
              <a:t>    </a:t>
            </a:r>
            <a:r>
              <a:rPr lang="en-US" b="1" dirty="0">
                <a:solidFill>
                  <a:schemeClr val="accent6">
                    <a:lumMod val="60000"/>
                    <a:lumOff val="40000"/>
                  </a:schemeClr>
                </a:solidFill>
              </a:rPr>
              <a:t>Dynamic</a:t>
            </a:r>
          </a:p>
        </p:txBody>
      </p:sp>
      <p:sp>
        <p:nvSpPr>
          <p:cNvPr id="10" name="Rectangle 9"/>
          <p:cNvSpPr>
            <a:spLocks noChangeArrowheads="1"/>
          </p:cNvSpPr>
          <p:nvPr/>
        </p:nvSpPr>
        <p:spPr bwMode="auto">
          <a:xfrm>
            <a:off x="2958612" y="2057400"/>
            <a:ext cx="1460988" cy="377825"/>
          </a:xfrm>
          <a:prstGeom prst="rect">
            <a:avLst/>
          </a:prstGeom>
          <a:noFill/>
          <a:ln w="9525" algn="ctr">
            <a:solidFill>
              <a:schemeClr val="tx1"/>
            </a:solidFill>
            <a:round/>
            <a:headEnd/>
            <a:tailEnd/>
          </a:ln>
        </p:spPr>
        <p:txBody>
          <a:bodyPr/>
          <a:lstStyle/>
          <a:p>
            <a:pPr>
              <a:defRPr/>
            </a:pPr>
            <a:r>
              <a:rPr lang="en-US" b="1" dirty="0"/>
              <a:t>     </a:t>
            </a:r>
            <a:r>
              <a:rPr lang="en-US" b="1" dirty="0">
                <a:solidFill>
                  <a:schemeClr val="accent6">
                    <a:lumMod val="60000"/>
                    <a:lumOff val="40000"/>
                  </a:schemeClr>
                </a:solidFill>
              </a:rPr>
              <a:t>private</a:t>
            </a:r>
          </a:p>
        </p:txBody>
      </p:sp>
      <p:sp>
        <p:nvSpPr>
          <p:cNvPr id="11" name="Rectangle 10"/>
          <p:cNvSpPr>
            <a:spLocks noChangeArrowheads="1"/>
          </p:cNvSpPr>
          <p:nvPr/>
        </p:nvSpPr>
        <p:spPr bwMode="auto">
          <a:xfrm>
            <a:off x="773723" y="4160839"/>
            <a:ext cx="1547446" cy="365125"/>
          </a:xfrm>
          <a:prstGeom prst="rect">
            <a:avLst/>
          </a:prstGeom>
          <a:noFill/>
          <a:ln w="9525" algn="ctr">
            <a:solidFill>
              <a:schemeClr val="tx1"/>
            </a:solidFill>
            <a:round/>
            <a:headEnd/>
            <a:tailEnd/>
          </a:ln>
        </p:spPr>
        <p:txBody>
          <a:bodyPr/>
          <a:lstStyle/>
          <a:p>
            <a:pPr>
              <a:defRPr/>
            </a:pPr>
            <a:r>
              <a:rPr lang="en-US" b="1" dirty="0"/>
              <a:t>      </a:t>
            </a:r>
            <a:r>
              <a:rPr lang="en-US" b="1" dirty="0">
                <a:solidFill>
                  <a:schemeClr val="accent6">
                    <a:lumMod val="60000"/>
                    <a:lumOff val="40000"/>
                  </a:schemeClr>
                </a:solidFill>
              </a:rPr>
              <a:t>String</a:t>
            </a:r>
          </a:p>
        </p:txBody>
      </p:sp>
      <p:sp>
        <p:nvSpPr>
          <p:cNvPr id="12" name="Rectangle 11"/>
          <p:cNvSpPr>
            <a:spLocks noChangeArrowheads="1"/>
          </p:cNvSpPr>
          <p:nvPr/>
        </p:nvSpPr>
        <p:spPr bwMode="auto">
          <a:xfrm>
            <a:off x="2856035" y="4130676"/>
            <a:ext cx="1547446" cy="365125"/>
          </a:xfrm>
          <a:prstGeom prst="rect">
            <a:avLst/>
          </a:prstGeom>
          <a:noFill/>
          <a:ln w="9525" algn="ctr">
            <a:solidFill>
              <a:schemeClr val="tx1"/>
            </a:solidFill>
            <a:round/>
            <a:headEnd/>
            <a:tailEnd/>
          </a:ln>
        </p:spPr>
        <p:txBody>
          <a:bodyPr/>
          <a:lstStyle/>
          <a:p>
            <a:pPr>
              <a:defRPr/>
            </a:pPr>
            <a:r>
              <a:rPr lang="en-US" b="1" dirty="0">
                <a:solidFill>
                  <a:schemeClr val="accent6">
                    <a:lumMod val="60000"/>
                    <a:lumOff val="40000"/>
                  </a:schemeClr>
                </a:solidFill>
              </a:rPr>
              <a:t>StringBuffer</a:t>
            </a:r>
          </a:p>
        </p:txBody>
      </p:sp>
      <p:sp>
        <p:nvSpPr>
          <p:cNvPr id="14" name="Rectangle 13"/>
          <p:cNvSpPr>
            <a:spLocks noChangeArrowheads="1"/>
          </p:cNvSpPr>
          <p:nvPr/>
        </p:nvSpPr>
        <p:spPr bwMode="auto">
          <a:xfrm>
            <a:off x="5008685" y="4098926"/>
            <a:ext cx="1547446" cy="366713"/>
          </a:xfrm>
          <a:prstGeom prst="rect">
            <a:avLst/>
          </a:prstGeom>
          <a:noFill/>
          <a:ln w="9525" algn="ctr">
            <a:solidFill>
              <a:schemeClr val="tx1"/>
            </a:solidFill>
            <a:round/>
            <a:headEnd/>
            <a:tailEnd/>
          </a:ln>
        </p:spPr>
        <p:txBody>
          <a:bodyPr/>
          <a:lstStyle/>
          <a:p>
            <a:pPr>
              <a:defRPr/>
            </a:pPr>
            <a:r>
              <a:rPr lang="en-US" b="1" dirty="0" err="1">
                <a:solidFill>
                  <a:schemeClr val="accent6">
                    <a:lumMod val="60000"/>
                    <a:lumOff val="40000"/>
                  </a:schemeClr>
                </a:solidFill>
              </a:rPr>
              <a:t>StringBuilder</a:t>
            </a:r>
            <a:endParaRPr lang="en-US" b="1" dirty="0">
              <a:solidFill>
                <a:schemeClr val="accent6">
                  <a:lumMod val="60000"/>
                  <a:lumOff val="40000"/>
                </a:schemeClr>
              </a:solidFill>
            </a:endParaRPr>
          </a:p>
        </p:txBody>
      </p:sp>
    </p:spTree>
    <p:extLst>
      <p:ext uri="{BB962C8B-B14F-4D97-AF65-F5344CB8AC3E}">
        <p14:creationId xmlns:p14="http://schemas.microsoft.com/office/powerpoint/2010/main" val="620526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1000" fill="hold"/>
                                        <p:tgtEl>
                                          <p:spTgt spid="10">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10">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p:cTn id="28" dur="1000" fill="hold"/>
                                        <p:tgtEl>
                                          <p:spTgt spid="11">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11">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1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 calcmode="lin" valueType="num">
                                      <p:cBhvr>
                                        <p:cTn id="35" dur="1000" fill="hold"/>
                                        <p:tgtEl>
                                          <p:spTgt spid="12">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12">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1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1000" fill="hold"/>
                                        <p:tgtEl>
                                          <p:spTgt spid="14">
                                            <p:txEl>
                                              <p:pRg st="0" end="0"/>
                                            </p:txEl>
                                          </p:spTgt>
                                        </p:tgtEl>
                                        <p:attrNameLst>
                                          <p:attrName>ppt_w</p:attrName>
                                        </p:attrNameLst>
                                      </p:cBhvr>
                                      <p:tavLst>
                                        <p:tav tm="0">
                                          <p:val>
                                            <p:strVal val="#ppt_w*0.70"/>
                                          </p:val>
                                        </p:tav>
                                        <p:tav tm="100000">
                                          <p:val>
                                            <p:strVal val="#ppt_w"/>
                                          </p:val>
                                        </p:tav>
                                      </p:tavLst>
                                    </p:anim>
                                    <p:anim calcmode="lin" valueType="num">
                                      <p:cBhvr>
                                        <p:cTn id="43" dur="1000" fill="hold"/>
                                        <p:tgtEl>
                                          <p:spTgt spid="14">
                                            <p:txEl>
                                              <p:pRg st="0" end="0"/>
                                            </p:txEl>
                                          </p:spTgt>
                                        </p:tgtEl>
                                        <p:attrNameLst>
                                          <p:attrName>ppt_h</p:attrName>
                                        </p:attrNameLst>
                                      </p:cBhvr>
                                      <p:tavLst>
                                        <p:tav tm="0">
                                          <p:val>
                                            <p:strVal val="#ppt_h"/>
                                          </p:val>
                                        </p:tav>
                                        <p:tav tm="100000">
                                          <p:val>
                                            <p:strVal val="#ppt_h"/>
                                          </p:val>
                                        </p:tav>
                                      </p:tavLst>
                                    </p:anim>
                                    <p:animEffect transition="in" filter="fade">
                                      <p:cBhvr>
                                        <p:cTn id="44" dur="1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pPr>
              <a:defRPr/>
            </a:pPr>
            <a:r>
              <a:rPr lang="en-US" dirty="0" smtClean="0">
                <a:solidFill>
                  <a:srgbClr val="FF0000"/>
                </a:solidFill>
              </a:rPr>
              <a:t>Abstract Classes	</a:t>
            </a:r>
            <a:endParaRPr lang="en-US" dirty="0">
              <a:solidFill>
                <a:srgbClr val="FF0000"/>
              </a:solidFill>
            </a:endParaRPr>
          </a:p>
        </p:txBody>
      </p:sp>
      <p:sp>
        <p:nvSpPr>
          <p:cNvPr id="47107" name="Content Placeholder 2"/>
          <p:cNvSpPr>
            <a:spLocks noGrp="1"/>
          </p:cNvSpPr>
          <p:nvPr>
            <p:ph idx="1"/>
          </p:nvPr>
        </p:nvSpPr>
        <p:spPr>
          <a:xfrm>
            <a:off x="0" y="838200"/>
            <a:ext cx="9144000" cy="6019800"/>
          </a:xfrm>
        </p:spPr>
        <p:txBody>
          <a:bodyPr>
            <a:normAutofit/>
          </a:bodyPr>
          <a:lstStyle/>
          <a:p>
            <a:r>
              <a:rPr lang="en-US" sz="2400" dirty="0" smtClean="0"/>
              <a:t>The only difference with simple classes is that abstract class cannot be instantiate but all other</a:t>
            </a:r>
            <a:r>
              <a:rPr lang="en-US" sz="2400" dirty="0"/>
              <a:t> functionality of the class still exists, and its fields, methods, and constructors are all accessed in the same </a:t>
            </a:r>
            <a:r>
              <a:rPr lang="en-US" sz="2400" dirty="0" smtClean="0"/>
              <a:t>manner.</a:t>
            </a:r>
          </a:p>
          <a:p>
            <a:r>
              <a:rPr lang="en-US" sz="2400" dirty="0" smtClean="0"/>
              <a:t>Abstract classes in Java are </a:t>
            </a:r>
            <a:r>
              <a:rPr lang="en-US" sz="2400" b="1" i="1" dirty="0" smtClean="0"/>
              <a:t>used</a:t>
            </a:r>
            <a:r>
              <a:rPr lang="en-US" sz="2400" dirty="0" smtClean="0"/>
              <a:t> when </a:t>
            </a:r>
            <a:r>
              <a:rPr lang="en-US" sz="2400" dirty="0" smtClean="0">
                <a:solidFill>
                  <a:schemeClr val="tx1"/>
                </a:solidFill>
              </a:rPr>
              <a:t>you</a:t>
            </a:r>
            <a:r>
              <a:rPr lang="en-US" sz="2400" dirty="0" smtClean="0"/>
              <a:t> want to declare all </a:t>
            </a:r>
            <a:r>
              <a:rPr lang="en-US" sz="2400" b="1" dirty="0" smtClean="0"/>
              <a:t>common characteristics and behavior in one class</a:t>
            </a:r>
            <a:r>
              <a:rPr lang="en-US" sz="2400" dirty="0" smtClean="0"/>
              <a:t> </a:t>
            </a:r>
          </a:p>
          <a:p>
            <a:r>
              <a:rPr lang="en-US" sz="2400" dirty="0" smtClean="0"/>
              <a:t>Abstract classes cannot be instantiated</a:t>
            </a:r>
          </a:p>
          <a:p>
            <a:r>
              <a:rPr lang="en-US" sz="2400" u="sng" dirty="0" smtClean="0"/>
              <a:t>An abstract class can have abstract as well as concrete(non-abstract) methods</a:t>
            </a:r>
          </a:p>
          <a:p>
            <a:r>
              <a:rPr lang="en-US" sz="2400" dirty="0" smtClean="0"/>
              <a:t>Concrete subclass that extends abstract class must implement all the abstract methods or it should be made abstract </a:t>
            </a:r>
          </a:p>
          <a:p>
            <a:r>
              <a:rPr lang="en-US" sz="2400" dirty="0"/>
              <a:t>Although </a:t>
            </a:r>
            <a:r>
              <a:rPr lang="en-US" sz="2400" b="1" dirty="0"/>
              <a:t>abstract classes</a:t>
            </a:r>
            <a:r>
              <a:rPr lang="en-US" sz="2400" dirty="0"/>
              <a:t> cannot be used to instantiate objects, they can be </a:t>
            </a:r>
            <a:r>
              <a:rPr lang="en-US" sz="2400" b="1" dirty="0"/>
              <a:t>used</a:t>
            </a:r>
            <a:r>
              <a:rPr lang="en-US" sz="2400" dirty="0"/>
              <a:t> to </a:t>
            </a:r>
            <a:r>
              <a:rPr lang="en-US" sz="2400" b="1" dirty="0"/>
              <a:t>create object references</a:t>
            </a:r>
            <a:r>
              <a:rPr lang="en-US" sz="2400" dirty="0"/>
              <a:t>, because Java’s approach to </a:t>
            </a:r>
            <a:r>
              <a:rPr lang="en-US" sz="2400" b="1" dirty="0"/>
              <a:t>run-time polymorphism is implemented</a:t>
            </a:r>
            <a:r>
              <a:rPr lang="en-US" sz="2400" dirty="0"/>
              <a:t> through the use of superclass references</a:t>
            </a:r>
            <a:endParaRPr lang="en-US" sz="2400" dirty="0">
              <a:latin typeface="Arial" pitchFamily="34" charset="0"/>
            </a:endParaRPr>
          </a:p>
          <a:p>
            <a:endParaRPr lang="en-US" sz="2400" dirty="0" smtClean="0"/>
          </a:p>
          <a:p>
            <a:pPr>
              <a:buFont typeface="Wingdings" pitchFamily="2" charset="2"/>
              <a:buNone/>
            </a:pPr>
            <a:endParaRPr lang="en-US" sz="2400" dirty="0" smtClean="0"/>
          </a:p>
          <a:p>
            <a:endParaRPr lang="en-US" sz="2400" dirty="0" smtClean="0"/>
          </a:p>
        </p:txBody>
      </p:sp>
      <p:sp>
        <p:nvSpPr>
          <p:cNvPr id="4" name="Slide Number Placeholder 3"/>
          <p:cNvSpPr>
            <a:spLocks noGrp="1"/>
          </p:cNvSpPr>
          <p:nvPr>
            <p:ph type="sldNum" sz="quarter" idx="10"/>
          </p:nvPr>
        </p:nvSpPr>
        <p:spPr/>
        <p:txBody>
          <a:bodyPr/>
          <a:lstStyle/>
          <a:p>
            <a:pPr>
              <a:defRPr/>
            </a:pPr>
            <a:fld id="{973C4C56-B1D9-4E3F-9FB1-79DC57E9CFA5}" type="slidenum">
              <a:rPr lang="en-US" smtClean="0"/>
              <a:pPr>
                <a:defRPr/>
              </a:pPr>
              <a:t>39</a:t>
            </a:fld>
            <a:endParaRPr lang="en-US"/>
          </a:p>
        </p:txBody>
      </p:sp>
    </p:spTree>
    <p:extLst>
      <p:ext uri="{BB962C8B-B14F-4D97-AF65-F5344CB8AC3E}">
        <p14:creationId xmlns:p14="http://schemas.microsoft.com/office/powerpoint/2010/main" val="301247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a:bodyPr>
          <a:lstStyle/>
          <a:p>
            <a:pPr>
              <a:defRPr/>
            </a:pPr>
            <a:r>
              <a:rPr lang="en-US" sz="3200" dirty="0" smtClean="0"/>
              <a:t>Memory Allocation for static variables(1/2)</a:t>
            </a:r>
            <a:endParaRPr lang="en-US" sz="3200" dirty="0"/>
          </a:p>
        </p:txBody>
      </p:sp>
      <p:sp>
        <p:nvSpPr>
          <p:cNvPr id="19459" name="Content Placeholder 2"/>
          <p:cNvSpPr>
            <a:spLocks noGrp="1"/>
          </p:cNvSpPr>
          <p:nvPr>
            <p:ph idx="1"/>
          </p:nvPr>
        </p:nvSpPr>
        <p:spPr>
          <a:xfrm>
            <a:off x="304800" y="1376364"/>
            <a:ext cx="8465527" cy="885825"/>
          </a:xfrm>
        </p:spPr>
        <p:txBody>
          <a:bodyPr>
            <a:normAutofit fontScale="92500"/>
          </a:bodyPr>
          <a:lstStyle/>
          <a:p>
            <a:r>
              <a:rPr lang="en-US" dirty="0" smtClean="0"/>
              <a:t>Let us look at the class </a:t>
            </a:r>
            <a:r>
              <a:rPr lang="en-US" dirty="0" err="1" smtClean="0"/>
              <a:t>StaticVarDemo</a:t>
            </a:r>
            <a:r>
              <a:rPr lang="en-US" dirty="0" smtClean="0"/>
              <a:t> once again :</a:t>
            </a:r>
          </a:p>
          <a:p>
            <a:endParaRPr lang="en-US" dirty="0" smtClean="0"/>
          </a:p>
        </p:txBody>
      </p:sp>
      <p:sp>
        <p:nvSpPr>
          <p:cNvPr id="4" name="Slide Number Placeholder 3"/>
          <p:cNvSpPr>
            <a:spLocks noGrp="1"/>
          </p:cNvSpPr>
          <p:nvPr>
            <p:ph type="sldNum" sz="quarter" idx="10"/>
          </p:nvPr>
        </p:nvSpPr>
        <p:spPr/>
        <p:txBody>
          <a:bodyPr/>
          <a:lstStyle/>
          <a:p>
            <a:pPr>
              <a:defRPr/>
            </a:pPr>
            <a:fld id="{ABC3D6B4-108E-4909-8738-F28FEC689FA0}" type="slidenum">
              <a:rPr lang="en-US" smtClean="0"/>
              <a:pPr>
                <a:defRPr/>
              </a:pPr>
              <a:t>4</a:t>
            </a:fld>
            <a:endParaRPr lang="en-US"/>
          </a:p>
        </p:txBody>
      </p:sp>
      <p:sp>
        <p:nvSpPr>
          <p:cNvPr id="5" name="TextBox 4"/>
          <p:cNvSpPr txBox="1"/>
          <p:nvPr/>
        </p:nvSpPr>
        <p:spPr>
          <a:xfrm>
            <a:off x="572966" y="2185989"/>
            <a:ext cx="7696200" cy="3170237"/>
          </a:xfrm>
          <a:prstGeom prst="rect">
            <a:avLst/>
          </a:prstGeom>
          <a:solidFill>
            <a:schemeClr val="bg1">
              <a:lumMod val="95000"/>
            </a:schemeClr>
          </a:solidFill>
        </p:spPr>
        <p:txBody>
          <a:bodyPr>
            <a:spAutoFit/>
          </a:bodyPr>
          <a:lstStyle/>
          <a:p>
            <a:pPr>
              <a:defRPr/>
            </a:pPr>
            <a:r>
              <a:rPr lang="en-US" sz="2400" i="0" dirty="0"/>
              <a:t>public class </a:t>
            </a:r>
            <a:r>
              <a:rPr lang="en-US" sz="2400" i="0" dirty="0" err="1"/>
              <a:t>StaticVarDemo</a:t>
            </a:r>
            <a:r>
              <a:rPr lang="en-US" sz="2400" i="0" dirty="0"/>
              <a:t> {</a:t>
            </a:r>
          </a:p>
          <a:p>
            <a:pPr>
              <a:defRPr/>
            </a:pPr>
            <a:r>
              <a:rPr lang="en-US" sz="2400" i="0" dirty="0"/>
              <a:t>	private static </a:t>
            </a:r>
            <a:r>
              <a:rPr lang="en-US" sz="2400" i="0" dirty="0" err="1"/>
              <a:t>int</a:t>
            </a:r>
            <a:r>
              <a:rPr lang="en-US" sz="2400" i="0" dirty="0"/>
              <a:t> </a:t>
            </a:r>
            <a:r>
              <a:rPr lang="en-US" sz="2400" i="0" dirty="0" err="1"/>
              <a:t>staticCount</a:t>
            </a:r>
            <a:r>
              <a:rPr lang="en-US" sz="2400" i="0" dirty="0"/>
              <a:t>;</a:t>
            </a:r>
          </a:p>
          <a:p>
            <a:pPr>
              <a:defRPr/>
            </a:pPr>
            <a:r>
              <a:rPr lang="en-US" sz="2400" i="0" dirty="0"/>
              <a:t>	public </a:t>
            </a:r>
            <a:r>
              <a:rPr lang="en-US" sz="2400" i="0" dirty="0" err="1"/>
              <a:t>StaticVarDemo</a:t>
            </a:r>
            <a:r>
              <a:rPr lang="en-US" sz="2400" i="0" dirty="0"/>
              <a:t>(){</a:t>
            </a:r>
          </a:p>
          <a:p>
            <a:pPr>
              <a:defRPr/>
            </a:pPr>
            <a:r>
              <a:rPr lang="en-US" sz="2400" i="0" dirty="0"/>
              <a:t>		</a:t>
            </a:r>
            <a:r>
              <a:rPr lang="en-US" sz="2400" i="0" dirty="0" err="1"/>
              <a:t>staticCount</a:t>
            </a:r>
            <a:r>
              <a:rPr lang="en-US" sz="2400" i="0" dirty="0"/>
              <a:t>++;</a:t>
            </a:r>
          </a:p>
          <a:p>
            <a:pPr>
              <a:defRPr/>
            </a:pPr>
            <a:r>
              <a:rPr lang="en-US" sz="2400" i="0" dirty="0"/>
              <a:t>	}</a:t>
            </a:r>
          </a:p>
          <a:p>
            <a:pPr>
              <a:defRPr/>
            </a:pPr>
            <a:r>
              <a:rPr lang="en-US" sz="2400" i="0" dirty="0"/>
              <a:t>//main method in next slide</a:t>
            </a:r>
          </a:p>
          <a:p>
            <a:pPr>
              <a:defRPr/>
            </a:pPr>
            <a:r>
              <a:rPr lang="en-US" sz="2400" i="0" dirty="0"/>
              <a:t>}</a:t>
            </a:r>
          </a:p>
          <a:p>
            <a:pPr>
              <a:defRPr/>
            </a:pPr>
            <a:endParaRPr lang="en-US" sz="3200" i="0" dirty="0"/>
          </a:p>
        </p:txBody>
      </p:sp>
    </p:spTree>
    <p:extLst>
      <p:ext uri="{BB962C8B-B14F-4D97-AF65-F5344CB8AC3E}">
        <p14:creationId xmlns:p14="http://schemas.microsoft.com/office/powerpoint/2010/main" val="34558256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6" y="0"/>
            <a:ext cx="9123484" cy="838200"/>
          </a:xfrm>
          <a:solidFill>
            <a:schemeClr val="accent4">
              <a:lumMod val="20000"/>
              <a:lumOff val="80000"/>
            </a:schemeClr>
          </a:solidFill>
        </p:spPr>
        <p:txBody>
          <a:bodyPr/>
          <a:lstStyle/>
          <a:p>
            <a:pPr>
              <a:defRPr/>
            </a:pPr>
            <a:r>
              <a:rPr lang="en-US" dirty="0" smtClean="0">
                <a:solidFill>
                  <a:schemeClr val="accent3">
                    <a:lumMod val="50000"/>
                  </a:schemeClr>
                </a:solidFill>
              </a:rPr>
              <a:t>Abstract Methods</a:t>
            </a:r>
            <a:endParaRPr lang="en-US" dirty="0">
              <a:solidFill>
                <a:schemeClr val="accent3">
                  <a:lumMod val="50000"/>
                </a:schemeClr>
              </a:solidFill>
            </a:endParaRPr>
          </a:p>
        </p:txBody>
      </p:sp>
      <p:sp>
        <p:nvSpPr>
          <p:cNvPr id="3" name="Content Placeholder 2"/>
          <p:cNvSpPr>
            <a:spLocks noGrp="1"/>
          </p:cNvSpPr>
          <p:nvPr>
            <p:ph idx="1"/>
          </p:nvPr>
        </p:nvSpPr>
        <p:spPr>
          <a:xfrm>
            <a:off x="0" y="838200"/>
            <a:ext cx="9144000" cy="6019799"/>
          </a:xfrm>
        </p:spPr>
        <p:txBody>
          <a:bodyPr>
            <a:normAutofit/>
          </a:bodyPr>
          <a:lstStyle/>
          <a:p>
            <a:pPr>
              <a:defRPr/>
            </a:pPr>
            <a:r>
              <a:rPr lang="en-US" sz="2400" dirty="0" smtClean="0"/>
              <a:t>An abstract method is a method without any body</a:t>
            </a:r>
          </a:p>
          <a:p>
            <a:pPr>
              <a:defRPr/>
            </a:pPr>
            <a:r>
              <a:rPr lang="en-US" sz="2400" dirty="0" smtClean="0"/>
              <a:t>Signature of an abstract method must be preceded by </a:t>
            </a:r>
            <a:r>
              <a:rPr lang="en-US" sz="2400" i="1" dirty="0" smtClean="0"/>
              <a:t>abstract</a:t>
            </a:r>
            <a:r>
              <a:rPr lang="en-US" sz="2400" dirty="0" smtClean="0"/>
              <a:t> keyword</a:t>
            </a:r>
          </a:p>
          <a:p>
            <a:pPr lvl="1">
              <a:defRPr/>
            </a:pPr>
            <a:r>
              <a:rPr lang="en-US" sz="2400" dirty="0" smtClean="0"/>
              <a:t>public </a:t>
            </a:r>
            <a:r>
              <a:rPr lang="en-US" sz="2400" i="1" dirty="0" smtClean="0">
                <a:solidFill>
                  <a:schemeClr val="accent2">
                    <a:lumMod val="75000"/>
                  </a:schemeClr>
                </a:solidFill>
              </a:rPr>
              <a:t>abstract</a:t>
            </a:r>
            <a:r>
              <a:rPr lang="en-US" sz="2400" dirty="0" smtClean="0"/>
              <a:t>  void display();</a:t>
            </a:r>
          </a:p>
          <a:p>
            <a:pPr lvl="1">
              <a:defRPr/>
            </a:pPr>
            <a:r>
              <a:rPr lang="en-US" sz="2400" dirty="0" smtClean="0"/>
              <a:t>public void display();</a:t>
            </a:r>
            <a:endParaRPr lang="en-US" sz="2400" b="1" dirty="0" smtClean="0"/>
          </a:p>
          <a:p>
            <a:pPr lvl="1">
              <a:defRPr/>
            </a:pPr>
            <a:endParaRPr lang="en-US" sz="2400" b="1" dirty="0" smtClean="0"/>
          </a:p>
          <a:p>
            <a:pPr lvl="1">
              <a:buFont typeface="Wingdings" pitchFamily="2" charset="2"/>
              <a:buNone/>
              <a:defRPr/>
            </a:pPr>
            <a:endParaRPr lang="en-US" sz="2400" b="1" dirty="0" smtClean="0"/>
          </a:p>
          <a:p>
            <a:pPr>
              <a:defRPr/>
            </a:pPr>
            <a:r>
              <a:rPr lang="en-US" sz="2400" dirty="0" smtClean="0"/>
              <a:t>Even if a class contains only one abstract method  then also the class has to be made abstract</a:t>
            </a:r>
          </a:p>
          <a:p>
            <a:pPr>
              <a:defRPr/>
            </a:pPr>
            <a:endParaRPr lang="en-US" sz="2400" dirty="0" smtClean="0"/>
          </a:p>
        </p:txBody>
      </p:sp>
      <p:sp>
        <p:nvSpPr>
          <p:cNvPr id="4" name="Slide Number Placeholder 3"/>
          <p:cNvSpPr>
            <a:spLocks noGrp="1"/>
          </p:cNvSpPr>
          <p:nvPr>
            <p:ph type="sldNum" sz="quarter" idx="10"/>
          </p:nvPr>
        </p:nvSpPr>
        <p:spPr/>
        <p:txBody>
          <a:bodyPr/>
          <a:lstStyle/>
          <a:p>
            <a:pPr>
              <a:defRPr/>
            </a:pPr>
            <a:fld id="{B213BD99-9E93-4A9F-98EF-4BAEE1EE1D91}" type="slidenum">
              <a:rPr lang="en-US" smtClean="0"/>
              <a:pPr>
                <a:defRPr/>
              </a:pPr>
              <a:t>40</a:t>
            </a:fld>
            <a:endParaRPr lang="en-US"/>
          </a:p>
        </p:txBody>
      </p:sp>
      <p:sp>
        <p:nvSpPr>
          <p:cNvPr id="5" name="Oval Callout 4"/>
          <p:cNvSpPr>
            <a:spLocks noChangeArrowheads="1"/>
          </p:cNvSpPr>
          <p:nvPr/>
        </p:nvSpPr>
        <p:spPr bwMode="auto">
          <a:xfrm>
            <a:off x="5791200" y="1676400"/>
            <a:ext cx="2518996" cy="1660525"/>
          </a:xfrm>
          <a:prstGeom prst="wedgeEllipseCallout">
            <a:avLst>
              <a:gd name="adj1" fmla="val -96606"/>
              <a:gd name="adj2" fmla="val -10912"/>
            </a:avLst>
          </a:prstGeom>
          <a:solidFill>
            <a:schemeClr val="accent1">
              <a:lumMod val="20000"/>
              <a:lumOff val="80000"/>
            </a:schemeClr>
          </a:solidFill>
          <a:ln w="12700" cap="sq" algn="ctr">
            <a:solidFill>
              <a:schemeClr val="tx1"/>
            </a:solidFill>
            <a:round/>
            <a:headEnd/>
            <a:tailEnd type="triangle" w="med" len="med"/>
          </a:ln>
        </p:spPr>
        <p:txBody>
          <a:bodyPr/>
          <a:lstStyle/>
          <a:p>
            <a:pPr eaLnBrk="0" hangingPunct="0">
              <a:spcBef>
                <a:spcPct val="50000"/>
              </a:spcBef>
              <a:buClr>
                <a:srgbClr val="0033CC"/>
              </a:buClr>
              <a:buSzPct val="155000"/>
              <a:buFont typeface="Symbol" pitchFamily="18" charset="2"/>
              <a:buNone/>
              <a:defRPr/>
            </a:pPr>
            <a:r>
              <a:rPr lang="en-US" sz="1600" b="1" i="0" dirty="0"/>
              <a:t>Note the semicolon  at the end of method instead of { }  </a:t>
            </a:r>
            <a:endParaRPr lang="en-US" sz="1600" i="0" dirty="0"/>
          </a:p>
        </p:txBody>
      </p:sp>
      <p:sp>
        <p:nvSpPr>
          <p:cNvPr id="6" name="Oval Callout 5"/>
          <p:cNvSpPr>
            <a:spLocks noChangeArrowheads="1"/>
          </p:cNvSpPr>
          <p:nvPr/>
        </p:nvSpPr>
        <p:spPr bwMode="auto">
          <a:xfrm>
            <a:off x="3810000" y="2971800"/>
            <a:ext cx="2954215" cy="868363"/>
          </a:xfrm>
          <a:prstGeom prst="wedgeEllipseCallout">
            <a:avLst>
              <a:gd name="adj1" fmla="val -63565"/>
              <a:gd name="adj2" fmla="val -76486"/>
            </a:avLst>
          </a:prstGeom>
          <a:solidFill>
            <a:schemeClr val="accent1">
              <a:lumMod val="20000"/>
              <a:lumOff val="80000"/>
            </a:schemeClr>
          </a:solidFill>
          <a:ln w="15875" cap="sq" algn="ctr">
            <a:solidFill>
              <a:schemeClr val="tx1">
                <a:alpha val="85881"/>
              </a:schemeClr>
            </a:solidFill>
            <a:round/>
            <a:headEnd/>
            <a:tailEnd type="triangle" w="med" len="med"/>
          </a:ln>
        </p:spPr>
        <p:txBody>
          <a:bodyPr/>
          <a:lstStyle/>
          <a:p>
            <a:pPr eaLnBrk="0" hangingPunct="0">
              <a:spcBef>
                <a:spcPct val="50000"/>
              </a:spcBef>
              <a:buClr>
                <a:srgbClr val="0033CC"/>
              </a:buClr>
              <a:buSzPct val="155000"/>
              <a:buFont typeface="Symbol" pitchFamily="18" charset="2"/>
              <a:buNone/>
              <a:defRPr/>
            </a:pPr>
            <a:r>
              <a:rPr lang="en-US" sz="1600" b="1" i="0" dirty="0"/>
              <a:t>Will result in compilation error</a:t>
            </a:r>
          </a:p>
        </p:txBody>
      </p:sp>
    </p:spTree>
    <p:extLst>
      <p:ext uri="{BB962C8B-B14F-4D97-AF65-F5344CB8AC3E}">
        <p14:creationId xmlns:p14="http://schemas.microsoft.com/office/powerpoint/2010/main" val="222079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48"/>
            <a:ext cx="9144000" cy="890752"/>
          </a:xfrm>
          <a:solidFill>
            <a:schemeClr val="accent4">
              <a:lumMod val="20000"/>
              <a:lumOff val="80000"/>
            </a:schemeClr>
          </a:solidFill>
        </p:spPr>
        <p:txBody>
          <a:bodyPr/>
          <a:lstStyle/>
          <a:p>
            <a:pPr>
              <a:defRPr/>
            </a:pPr>
            <a:r>
              <a:rPr lang="en-US" dirty="0" smtClean="0">
                <a:solidFill>
                  <a:schemeClr val="accent3">
                    <a:lumMod val="50000"/>
                  </a:schemeClr>
                </a:solidFill>
              </a:rPr>
              <a:t>Abstract class Example</a:t>
            </a:r>
            <a:endParaRPr lang="en-US" dirty="0">
              <a:solidFill>
                <a:schemeClr val="accent3">
                  <a:lumMod val="50000"/>
                </a:schemeClr>
              </a:solidFill>
            </a:endParaRPr>
          </a:p>
        </p:txBody>
      </p:sp>
      <p:sp>
        <p:nvSpPr>
          <p:cNvPr id="4" name="Slide Number Placeholder 3"/>
          <p:cNvSpPr>
            <a:spLocks noGrp="1"/>
          </p:cNvSpPr>
          <p:nvPr>
            <p:ph type="sldNum" sz="quarter" idx="10"/>
          </p:nvPr>
        </p:nvSpPr>
        <p:spPr/>
        <p:txBody>
          <a:bodyPr/>
          <a:lstStyle/>
          <a:p>
            <a:pPr>
              <a:defRPr/>
            </a:pPr>
            <a:fld id="{306FE31E-0F56-4DBB-ABA3-FB16766EBE6F}" type="slidenum">
              <a:rPr lang="en-US" smtClean="0"/>
              <a:pPr>
                <a:defRPr/>
              </a:pPr>
              <a:t>41</a:t>
            </a:fld>
            <a:endParaRPr lang="en-US"/>
          </a:p>
        </p:txBody>
      </p:sp>
      <p:graphicFrame>
        <p:nvGraphicFramePr>
          <p:cNvPr id="5" name="Table 4"/>
          <p:cNvGraphicFramePr>
            <a:graphicFrameLocks noGrp="1"/>
          </p:cNvGraphicFramePr>
          <p:nvPr/>
        </p:nvGraphicFramePr>
        <p:xfrm>
          <a:off x="257908" y="1163638"/>
          <a:ext cx="8719038" cy="5173662"/>
        </p:xfrm>
        <a:graphic>
          <a:graphicData uri="http://schemas.openxmlformats.org/drawingml/2006/table">
            <a:tbl>
              <a:tblPr firstRow="1" bandRow="1">
                <a:tableStyleId>{BDBED569-4797-4DF1-A0F4-6AAB3CD982D8}</a:tableStyleId>
              </a:tblPr>
              <a:tblGrid>
                <a:gridCol w="8719038"/>
              </a:tblGrid>
              <a:tr h="5173662">
                <a:tc>
                  <a:txBody>
                    <a:bodyPr/>
                    <a:lstStyle/>
                    <a:p>
                      <a:r>
                        <a:rPr lang="en-US" sz="1800" b="1" kern="1200" dirty="0" smtClean="0">
                          <a:solidFill>
                            <a:schemeClr val="tx1"/>
                          </a:solidFill>
                          <a:latin typeface="+mn-lt"/>
                          <a:ea typeface="+mn-ea"/>
                          <a:cs typeface="+mn-cs"/>
                        </a:rPr>
                        <a:t>public </a:t>
                      </a:r>
                      <a:r>
                        <a:rPr lang="en-US" sz="1800" b="1" i="1" kern="1200" dirty="0" smtClean="0">
                          <a:solidFill>
                            <a:srgbClr val="003399"/>
                          </a:solidFill>
                          <a:latin typeface="+mn-lt"/>
                          <a:ea typeface="+mn-ea"/>
                          <a:cs typeface="+mn-cs"/>
                        </a:rPr>
                        <a:t>abstract</a:t>
                      </a:r>
                      <a:r>
                        <a:rPr lang="en-US" sz="1800" b="1" kern="1200" dirty="0" smtClean="0">
                          <a:solidFill>
                            <a:schemeClr val="tx1"/>
                          </a:solidFill>
                          <a:latin typeface="+mn-lt"/>
                          <a:ea typeface="+mn-ea"/>
                          <a:cs typeface="+mn-cs"/>
                        </a:rPr>
                        <a:t> class </a:t>
                      </a:r>
                      <a:r>
                        <a:rPr lang="en-US" sz="1800" b="1" kern="1200" dirty="0" err="1" smtClean="0">
                          <a:solidFill>
                            <a:schemeClr val="tx1"/>
                          </a:solidFill>
                          <a:latin typeface="+mn-lt"/>
                          <a:ea typeface="+mn-ea"/>
                          <a:cs typeface="+mn-cs"/>
                        </a:rPr>
                        <a:t>IAmAbstractClass</a:t>
                      </a:r>
                      <a:r>
                        <a:rPr lang="en-US" sz="1800" b="1" kern="1200" dirty="0" smtClean="0">
                          <a:solidFill>
                            <a:schemeClr val="tx1"/>
                          </a:solidFill>
                          <a:latin typeface="+mn-lt"/>
                          <a:ea typeface="+mn-ea"/>
                          <a:cs typeface="+mn-cs"/>
                        </a:rPr>
                        <a:t> {</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   public </a:t>
                      </a:r>
                      <a:r>
                        <a:rPr lang="en-US" sz="1800" b="1" kern="1200" dirty="0" err="1" smtClean="0">
                          <a:solidFill>
                            <a:schemeClr val="tx1"/>
                          </a:solidFill>
                          <a:latin typeface="+mn-lt"/>
                          <a:ea typeface="+mn-ea"/>
                          <a:cs typeface="+mn-cs"/>
                        </a:rPr>
                        <a:t>IAmAbstractClass</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System.</a:t>
                      </a:r>
                      <a:r>
                        <a:rPr lang="en-US" sz="1800" b="1" i="1" kern="1200" dirty="0" smtClean="0">
                          <a:solidFill>
                            <a:schemeClr val="tx1"/>
                          </a:solidFill>
                          <a:latin typeface="+mn-lt"/>
                          <a:ea typeface="+mn-ea"/>
                          <a:cs typeface="+mn-cs"/>
                        </a:rPr>
                        <a:t>out.println(</a:t>
                      </a:r>
                      <a:r>
                        <a:rPr lang="en-US" sz="1800" b="1" i="1" kern="1200" dirty="0" smtClean="0">
                          <a:solidFill>
                            <a:srgbClr val="0070C0"/>
                          </a:solidFill>
                          <a:latin typeface="+mn-lt"/>
                          <a:ea typeface="+mn-ea"/>
                          <a:cs typeface="+mn-cs"/>
                        </a:rPr>
                        <a:t>"Abstract Class's constructor"</a:t>
                      </a:r>
                      <a:r>
                        <a:rPr lang="en-US" sz="1800" b="1" i="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    public </a:t>
                      </a:r>
                      <a:r>
                        <a:rPr lang="en-US" sz="1800" b="1" kern="1200" dirty="0" err="1" smtClean="0">
                          <a:solidFill>
                            <a:schemeClr val="tx1"/>
                          </a:solidFill>
                          <a:latin typeface="+mn-lt"/>
                          <a:ea typeface="+mn-ea"/>
                          <a:cs typeface="+mn-cs"/>
                        </a:rPr>
                        <a:t>IAmAbstractClass</a:t>
                      </a:r>
                      <a:r>
                        <a:rPr lang="en-US" sz="1800" b="1" kern="1200" dirty="0" smtClean="0">
                          <a:solidFill>
                            <a:schemeClr val="tx1"/>
                          </a:solidFill>
                          <a:latin typeface="+mn-lt"/>
                          <a:ea typeface="+mn-ea"/>
                          <a:cs typeface="+mn-cs"/>
                        </a:rPr>
                        <a:t>(String name){</a:t>
                      </a:r>
                    </a:p>
                    <a:p>
                      <a:r>
                        <a:rPr lang="en-US" sz="1800" b="1" kern="1200" dirty="0" smtClean="0">
                          <a:solidFill>
                            <a:schemeClr val="tx1"/>
                          </a:solidFill>
                          <a:latin typeface="+mn-lt"/>
                          <a:ea typeface="+mn-ea"/>
                          <a:cs typeface="+mn-cs"/>
                        </a:rPr>
                        <a:t>       System.</a:t>
                      </a:r>
                      <a:r>
                        <a:rPr lang="en-US" sz="1800" b="1" i="1" kern="1200" dirty="0" smtClean="0">
                          <a:solidFill>
                            <a:schemeClr val="tx1"/>
                          </a:solidFill>
                          <a:latin typeface="+mn-lt"/>
                          <a:ea typeface="+mn-ea"/>
                          <a:cs typeface="+mn-cs"/>
                        </a:rPr>
                        <a:t>out.println(</a:t>
                      </a:r>
                      <a:r>
                        <a:rPr lang="en-US" sz="1800" b="1" i="1" kern="1200" dirty="0" smtClean="0">
                          <a:solidFill>
                            <a:srgbClr val="0070C0"/>
                          </a:solidFill>
                          <a:latin typeface="+mn-lt"/>
                          <a:ea typeface="+mn-ea"/>
                          <a:cs typeface="+mn-cs"/>
                        </a:rPr>
                        <a:t>"Abstract Class's overloaded constructor"</a:t>
                      </a:r>
                      <a:r>
                        <a:rPr lang="en-US" sz="1800" b="1" i="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    public </a:t>
                      </a:r>
                      <a:r>
                        <a:rPr lang="en-US" sz="1800" b="1" i="1" kern="1200" dirty="0" smtClean="0">
                          <a:solidFill>
                            <a:srgbClr val="003399"/>
                          </a:solidFill>
                          <a:latin typeface="+mn-lt"/>
                          <a:ea typeface="+mn-ea"/>
                          <a:cs typeface="+mn-cs"/>
                        </a:rPr>
                        <a:t>static</a:t>
                      </a:r>
                      <a:r>
                        <a:rPr lang="en-US" sz="1800" b="1" kern="1200" dirty="0" smtClean="0">
                          <a:solidFill>
                            <a:schemeClr val="tx1"/>
                          </a:solidFill>
                          <a:latin typeface="+mn-lt"/>
                          <a:ea typeface="+mn-ea"/>
                          <a:cs typeface="+mn-cs"/>
                        </a:rPr>
                        <a:t> </a:t>
                      </a:r>
                      <a:r>
                        <a:rPr lang="en-US" sz="1800" b="1" i="1" kern="1200" dirty="0" smtClean="0">
                          <a:solidFill>
                            <a:srgbClr val="003399"/>
                          </a:solidFill>
                          <a:latin typeface="+mn-lt"/>
                          <a:ea typeface="+mn-ea"/>
                          <a:cs typeface="+mn-cs"/>
                        </a:rPr>
                        <a:t>void</a:t>
                      </a:r>
                      <a:r>
                        <a:rPr lang="en-US" sz="1800" b="1" kern="1200" dirty="0" smtClean="0">
                          <a:solidFill>
                            <a:schemeClr val="tx1"/>
                          </a:solidFill>
                          <a:latin typeface="+mn-lt"/>
                          <a:ea typeface="+mn-ea"/>
                          <a:cs typeface="+mn-cs"/>
                        </a:rPr>
                        <a:t> main(String[] </a:t>
                      </a:r>
                      <a:r>
                        <a:rPr lang="en-US" sz="1800" b="1" kern="1200" dirty="0" err="1" smtClean="0">
                          <a:solidFill>
                            <a:schemeClr val="tx1"/>
                          </a:solidFill>
                          <a:latin typeface="+mn-lt"/>
                          <a:ea typeface="+mn-ea"/>
                          <a:cs typeface="+mn-cs"/>
                        </a:rPr>
                        <a:t>args</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System.</a:t>
                      </a:r>
                      <a:r>
                        <a:rPr lang="en-US" sz="1800" b="1" i="1" kern="1200" dirty="0" smtClean="0">
                          <a:solidFill>
                            <a:schemeClr val="tx1"/>
                          </a:solidFill>
                          <a:latin typeface="+mn-lt"/>
                          <a:ea typeface="+mn-ea"/>
                          <a:cs typeface="+mn-cs"/>
                        </a:rPr>
                        <a:t>out.println(</a:t>
                      </a:r>
                      <a:r>
                        <a:rPr lang="en-US" sz="1800" b="1" i="1" kern="1200" dirty="0" smtClean="0">
                          <a:solidFill>
                            <a:srgbClr val="0070C0"/>
                          </a:solidFill>
                          <a:latin typeface="+mn-lt"/>
                          <a:ea typeface="+mn-ea"/>
                          <a:cs typeface="+mn-cs"/>
                        </a:rPr>
                        <a:t>"Hello"</a:t>
                      </a:r>
                      <a:r>
                        <a:rPr lang="en-US" sz="1800" b="1" i="1" kern="1200" dirty="0" smtClean="0">
                          <a:solidFill>
                            <a:schemeClr val="tx1"/>
                          </a:solidFill>
                          <a:latin typeface="+mn-lt"/>
                          <a:ea typeface="+mn-ea"/>
                          <a:cs typeface="+mn-cs"/>
                        </a:rPr>
                        <a:t>);</a:t>
                      </a:r>
                    </a:p>
                    <a:p>
                      <a:r>
                        <a:rPr lang="en-US" sz="1800" b="1" i="1" kern="1200" dirty="0" smtClean="0">
                          <a:solidFill>
                            <a:schemeClr val="tx1"/>
                          </a:solidFill>
                          <a:latin typeface="+mn-lt"/>
                          <a:ea typeface="+mn-ea"/>
                          <a:cs typeface="+mn-cs"/>
                        </a:rPr>
                        <a:t>        </a:t>
                      </a:r>
                      <a:r>
                        <a:rPr lang="en-US" sz="1800" b="1" i="1" kern="1200" dirty="0" err="1" smtClean="0">
                          <a:solidFill>
                            <a:schemeClr val="tx1"/>
                          </a:solidFill>
                          <a:latin typeface="+mn-lt"/>
                          <a:ea typeface="+mn-ea"/>
                          <a:cs typeface="+mn-cs"/>
                        </a:rPr>
                        <a:t>IAmAbstractClass</a:t>
                      </a:r>
                      <a:r>
                        <a:rPr lang="en-US" sz="1800" b="1" i="1" kern="1200" dirty="0" smtClean="0">
                          <a:solidFill>
                            <a:schemeClr val="tx1"/>
                          </a:solidFill>
                          <a:latin typeface="+mn-lt"/>
                          <a:ea typeface="+mn-ea"/>
                          <a:cs typeface="+mn-cs"/>
                        </a:rPr>
                        <a:t> ref = new  </a:t>
                      </a:r>
                      <a:r>
                        <a:rPr lang="en-US" sz="1800" b="1" i="1" kern="1200" dirty="0" err="1" smtClean="0">
                          <a:solidFill>
                            <a:schemeClr val="tx1"/>
                          </a:solidFill>
                          <a:latin typeface="+mn-lt"/>
                          <a:ea typeface="+mn-ea"/>
                          <a:cs typeface="+mn-cs"/>
                        </a:rPr>
                        <a:t>IAmAbstractClass</a:t>
                      </a:r>
                      <a:r>
                        <a:rPr lang="en-US" sz="1800" b="1" i="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   public </a:t>
                      </a:r>
                      <a:r>
                        <a:rPr lang="en-US" sz="1800" b="1" i="1" kern="1200" dirty="0" smtClean="0">
                          <a:solidFill>
                            <a:srgbClr val="003399"/>
                          </a:solidFill>
                          <a:latin typeface="+mn-lt"/>
                          <a:ea typeface="+mn-ea"/>
                          <a:cs typeface="+mn-cs"/>
                        </a:rPr>
                        <a:t>abstract</a:t>
                      </a:r>
                      <a:r>
                        <a:rPr lang="en-US" sz="1800" b="1" kern="1200" dirty="0" smtClean="0">
                          <a:solidFill>
                            <a:schemeClr val="tx1"/>
                          </a:solidFill>
                          <a:latin typeface="+mn-lt"/>
                          <a:ea typeface="+mn-ea"/>
                          <a:cs typeface="+mn-cs"/>
                        </a:rPr>
                        <a:t> </a:t>
                      </a:r>
                      <a:r>
                        <a:rPr lang="en-US" sz="1800" b="1" i="1" kern="1200" dirty="0" smtClean="0">
                          <a:solidFill>
                            <a:srgbClr val="003399"/>
                          </a:solidFill>
                          <a:latin typeface="+mn-lt"/>
                          <a:ea typeface="+mn-ea"/>
                          <a:cs typeface="+mn-cs"/>
                        </a:rPr>
                        <a:t>void</a:t>
                      </a:r>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abstractMethod</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a:t>
                      </a:r>
                      <a:endParaRPr lang="en-US" sz="2000" b="0" dirty="0"/>
                    </a:p>
                  </a:txBody>
                  <a:tcPr marL="84408" marR="84408" marT="45725" marB="45725">
                    <a:solidFill>
                      <a:schemeClr val="bg1">
                        <a:lumMod val="95000"/>
                      </a:schemeClr>
                    </a:solidFill>
                  </a:tcPr>
                </a:tc>
              </a:tr>
            </a:tbl>
          </a:graphicData>
        </a:graphic>
      </p:graphicFrame>
      <p:sp>
        <p:nvSpPr>
          <p:cNvPr id="6" name="Rounded Rectangular Callout 5"/>
          <p:cNvSpPr>
            <a:spLocks noChangeArrowheads="1"/>
          </p:cNvSpPr>
          <p:nvPr/>
        </p:nvSpPr>
        <p:spPr bwMode="auto">
          <a:xfrm>
            <a:off x="6548805" y="1579563"/>
            <a:ext cx="2165838" cy="715962"/>
          </a:xfrm>
          <a:prstGeom prst="wedgeRoundRectCallout">
            <a:avLst>
              <a:gd name="adj1" fmla="val -137802"/>
              <a:gd name="adj2" fmla="val 151495"/>
              <a:gd name="adj3" fmla="val 16667"/>
            </a:avLst>
          </a:prstGeom>
          <a:solidFill>
            <a:schemeClr val="accent1">
              <a:lumMod val="20000"/>
              <a:lumOff val="80000"/>
            </a:schemeClr>
          </a:solidFill>
          <a:ln w="12700" cap="sq" algn="ctr">
            <a:solidFill>
              <a:schemeClr val="tx1"/>
            </a:solidFill>
            <a:round/>
            <a:headEnd/>
            <a:tailEnd type="triangle" w="med" len="med"/>
          </a:ln>
        </p:spPr>
        <p:txBody>
          <a:bodyPr/>
          <a:lstStyle/>
          <a:p>
            <a:pPr algn="ctr" eaLnBrk="0" hangingPunct="0">
              <a:spcBef>
                <a:spcPct val="50000"/>
              </a:spcBef>
              <a:buClr>
                <a:srgbClr val="0033CC"/>
              </a:buClr>
              <a:buSzPct val="155000"/>
              <a:buFont typeface="Symbol" pitchFamily="18" charset="2"/>
              <a:buNone/>
              <a:defRPr/>
            </a:pPr>
            <a:r>
              <a:rPr lang="en-US" sz="1500" b="1" i="0" dirty="0"/>
              <a:t>Can have constructors</a:t>
            </a:r>
          </a:p>
        </p:txBody>
      </p:sp>
      <p:sp>
        <p:nvSpPr>
          <p:cNvPr id="7" name="Rounded Rectangular Callout 6"/>
          <p:cNvSpPr>
            <a:spLocks noChangeArrowheads="1"/>
          </p:cNvSpPr>
          <p:nvPr/>
        </p:nvSpPr>
        <p:spPr bwMode="auto">
          <a:xfrm>
            <a:off x="7167197" y="2643188"/>
            <a:ext cx="1713034" cy="1600200"/>
          </a:xfrm>
          <a:prstGeom prst="wedgeRoundRectCallout">
            <a:avLst>
              <a:gd name="adj1" fmla="val -203379"/>
              <a:gd name="adj2" fmla="val 40002"/>
              <a:gd name="adj3" fmla="val 16667"/>
            </a:avLst>
          </a:prstGeom>
          <a:solidFill>
            <a:schemeClr val="accent1">
              <a:lumMod val="20000"/>
              <a:lumOff val="80000"/>
            </a:schemeClr>
          </a:solidFill>
          <a:ln w="12700" cap="sq" algn="ctr">
            <a:solidFill>
              <a:schemeClr val="tx1"/>
            </a:solidFill>
            <a:round/>
            <a:headEnd/>
            <a:tailEnd type="triangle" w="med" len="med"/>
          </a:ln>
        </p:spPr>
        <p:txBody>
          <a:bodyPr/>
          <a:lstStyle/>
          <a:p>
            <a:pPr algn="ctr" eaLnBrk="0" hangingPunct="0">
              <a:spcBef>
                <a:spcPct val="50000"/>
              </a:spcBef>
              <a:buClr>
                <a:srgbClr val="0033CC"/>
              </a:buClr>
              <a:buSzPct val="155000"/>
              <a:buFont typeface="Symbol" pitchFamily="18" charset="2"/>
              <a:buNone/>
              <a:defRPr/>
            </a:pPr>
            <a:r>
              <a:rPr lang="en-US" sz="1500" b="1" i="0" dirty="0">
                <a:solidFill>
                  <a:srgbClr val="FF0000"/>
                </a:solidFill>
              </a:rPr>
              <a:t>Can have static methods and can be compiled and executed like non-abstract classes</a:t>
            </a:r>
          </a:p>
        </p:txBody>
      </p:sp>
      <p:sp>
        <p:nvSpPr>
          <p:cNvPr id="8" name="Rounded Rectangular Callout 7"/>
          <p:cNvSpPr>
            <a:spLocks noChangeArrowheads="1"/>
          </p:cNvSpPr>
          <p:nvPr/>
        </p:nvSpPr>
        <p:spPr bwMode="auto">
          <a:xfrm>
            <a:off x="6712928" y="4459289"/>
            <a:ext cx="2165838" cy="554037"/>
          </a:xfrm>
          <a:prstGeom prst="wedgeRoundRectCallout">
            <a:avLst>
              <a:gd name="adj1" fmla="val -91301"/>
              <a:gd name="adj2" fmla="val -11171"/>
              <a:gd name="adj3" fmla="val 16667"/>
            </a:avLst>
          </a:prstGeom>
          <a:solidFill>
            <a:schemeClr val="accent1">
              <a:lumMod val="20000"/>
              <a:lumOff val="80000"/>
            </a:schemeClr>
          </a:solidFill>
          <a:ln w="12700" cap="sq" algn="ctr">
            <a:solidFill>
              <a:schemeClr val="tx1"/>
            </a:solidFill>
            <a:round/>
            <a:headEnd/>
            <a:tailEnd type="triangle" w="med" len="med"/>
          </a:ln>
        </p:spPr>
        <p:txBody>
          <a:bodyPr/>
          <a:lstStyle/>
          <a:p>
            <a:pPr algn="ctr" eaLnBrk="0" hangingPunct="0">
              <a:spcBef>
                <a:spcPct val="50000"/>
              </a:spcBef>
              <a:buClr>
                <a:srgbClr val="0033CC"/>
              </a:buClr>
              <a:buSzPct val="155000"/>
              <a:buFont typeface="Symbol" pitchFamily="18" charset="2"/>
              <a:buNone/>
              <a:defRPr/>
            </a:pPr>
            <a:r>
              <a:rPr lang="en-US" sz="1500" b="1" i="0"/>
              <a:t>Cannot be instantiated</a:t>
            </a:r>
          </a:p>
        </p:txBody>
      </p:sp>
      <p:sp>
        <p:nvSpPr>
          <p:cNvPr id="9" name="Rounded Rectangular Callout 8"/>
          <p:cNvSpPr>
            <a:spLocks noChangeArrowheads="1"/>
          </p:cNvSpPr>
          <p:nvPr/>
        </p:nvSpPr>
        <p:spPr bwMode="auto">
          <a:xfrm>
            <a:off x="5688624" y="5262564"/>
            <a:ext cx="2165838" cy="777875"/>
          </a:xfrm>
          <a:prstGeom prst="wedgeRoundRectCallout">
            <a:avLst>
              <a:gd name="adj1" fmla="val -108394"/>
              <a:gd name="adj2" fmla="val -20442"/>
              <a:gd name="adj3" fmla="val 16667"/>
            </a:avLst>
          </a:prstGeom>
          <a:solidFill>
            <a:schemeClr val="accent1">
              <a:lumMod val="20000"/>
              <a:lumOff val="80000"/>
            </a:schemeClr>
          </a:solidFill>
          <a:ln w="12700" cap="sq" algn="ctr">
            <a:solidFill>
              <a:schemeClr val="tx1"/>
            </a:solidFill>
            <a:round/>
            <a:headEnd/>
            <a:tailEnd type="triangle" w="med" len="med"/>
          </a:ln>
        </p:spPr>
        <p:txBody>
          <a:bodyPr/>
          <a:lstStyle/>
          <a:p>
            <a:pPr algn="ctr" eaLnBrk="0" hangingPunct="0">
              <a:spcBef>
                <a:spcPct val="50000"/>
              </a:spcBef>
              <a:buClr>
                <a:srgbClr val="0033CC"/>
              </a:buClr>
              <a:buSzPct val="155000"/>
              <a:buFont typeface="Symbol" pitchFamily="18" charset="2"/>
              <a:buNone/>
              <a:defRPr/>
            </a:pPr>
            <a:r>
              <a:rPr lang="en-US" sz="1500" b="1" i="0" dirty="0"/>
              <a:t>Abstract methods can be inside an abstract class only</a:t>
            </a:r>
          </a:p>
        </p:txBody>
      </p:sp>
    </p:spTree>
    <p:extLst>
      <p:ext uri="{BB962C8B-B14F-4D97-AF65-F5344CB8AC3E}">
        <p14:creationId xmlns:p14="http://schemas.microsoft.com/office/powerpoint/2010/main" val="240944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0.70"/>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One Pop-Up Question </a:t>
            </a:r>
            <a:endParaRPr lang="en-US" dirty="0"/>
          </a:p>
        </p:txBody>
      </p:sp>
      <p:sp>
        <p:nvSpPr>
          <p:cNvPr id="4" name="Slide Number Placeholder 3"/>
          <p:cNvSpPr>
            <a:spLocks noGrp="1"/>
          </p:cNvSpPr>
          <p:nvPr>
            <p:ph type="sldNum" sz="quarter" idx="10"/>
          </p:nvPr>
        </p:nvSpPr>
        <p:spPr/>
        <p:txBody>
          <a:bodyPr/>
          <a:lstStyle/>
          <a:p>
            <a:pPr>
              <a:defRPr/>
            </a:pPr>
            <a:fld id="{B3084955-5ADD-4FA2-90A2-5684D4BDA38E}" type="slidenum">
              <a:rPr lang="en-US" smtClean="0"/>
              <a:pPr>
                <a:defRPr/>
              </a:pPr>
              <a:t>42</a:t>
            </a:fld>
            <a:endParaRPr lang="en-US"/>
          </a:p>
        </p:txBody>
      </p:sp>
      <p:sp>
        <p:nvSpPr>
          <p:cNvPr id="49156" name="Smiley Face 4"/>
          <p:cNvSpPr>
            <a:spLocks noChangeArrowheads="1"/>
          </p:cNvSpPr>
          <p:nvPr/>
        </p:nvSpPr>
        <p:spPr bwMode="auto">
          <a:xfrm>
            <a:off x="534866" y="4403726"/>
            <a:ext cx="1660280" cy="1692275"/>
          </a:xfrm>
          <a:prstGeom prst="smileyFace">
            <a:avLst>
              <a:gd name="adj" fmla="val 4653"/>
            </a:avLst>
          </a:prstGeom>
          <a:solidFill>
            <a:srgbClr val="FFFF00"/>
          </a:solidFill>
          <a:ln w="38100" cap="rnd" algn="ctr">
            <a:solidFill>
              <a:srgbClr val="FF0000"/>
            </a:solidFill>
            <a:bevel/>
            <a:headEnd type="triangle" w="med" len="med"/>
            <a:tailEnd type="none" w="sm" len="sm"/>
          </a:ln>
          <a:effectLst>
            <a:innerShdw blurRad="114300">
              <a:prstClr val="black"/>
            </a:innerShdw>
          </a:effectLst>
          <a:scene3d>
            <a:camera prst="orthographicFront"/>
            <a:lightRig rig="threePt" dir="t"/>
          </a:scene3d>
          <a:sp3d extrusionH="76200" contourW="12700" prstMaterial="dkEdge">
            <a:bevelT/>
            <a:bevelB w="508000"/>
            <a:extrusionClr>
              <a:srgbClr val="FF0000"/>
            </a:extrusionClr>
            <a:contourClr>
              <a:srgbClr val="FF0000"/>
            </a:contourClr>
          </a:sp3d>
        </p:spPr>
        <p:txBody>
          <a:bodyPr/>
          <a:lstStyle/>
          <a:p>
            <a:pPr algn="ctr" eaLnBrk="0" hangingPunct="0">
              <a:spcBef>
                <a:spcPct val="50000"/>
              </a:spcBef>
              <a:buClr>
                <a:srgbClr val="0033CC"/>
              </a:buClr>
              <a:buSzPct val="155000"/>
              <a:buFont typeface="Symbol" pitchFamily="18" charset="2"/>
              <a:buNone/>
              <a:defRPr/>
            </a:pPr>
            <a:endParaRPr lang="en-US" sz="1200" b="1" i="0"/>
          </a:p>
        </p:txBody>
      </p:sp>
      <p:sp>
        <p:nvSpPr>
          <p:cNvPr id="6" name="Cloud Callout 5"/>
          <p:cNvSpPr>
            <a:spLocks noChangeArrowheads="1"/>
          </p:cNvSpPr>
          <p:nvPr/>
        </p:nvSpPr>
        <p:spPr bwMode="auto">
          <a:xfrm>
            <a:off x="2110154" y="1020763"/>
            <a:ext cx="5373566" cy="3382962"/>
          </a:xfrm>
          <a:prstGeom prst="cloudCallout">
            <a:avLst>
              <a:gd name="adj1" fmla="val -45764"/>
              <a:gd name="adj2" fmla="val 60380"/>
            </a:avLst>
          </a:prstGeom>
          <a:gradFill rotWithShape="0">
            <a:gsLst>
              <a:gs pos="0">
                <a:srgbClr val="DDEBCF"/>
              </a:gs>
              <a:gs pos="50000">
                <a:srgbClr val="9CB86E"/>
              </a:gs>
              <a:gs pos="100000">
                <a:srgbClr val="156B13"/>
              </a:gs>
            </a:gsLst>
            <a:lin ang="5400000"/>
          </a:gradFill>
          <a:ln w="38100" cap="sq" algn="ctr">
            <a:solidFill>
              <a:schemeClr val="tx1"/>
            </a:solidFill>
            <a:round/>
            <a:headEnd/>
            <a:tailEnd type="triangle" w="med" len="med"/>
          </a:ln>
        </p:spPr>
        <p:txBody>
          <a:bodyPr/>
          <a:lstStyle/>
          <a:p>
            <a:pPr algn="ctr" eaLnBrk="0" hangingPunct="0">
              <a:spcBef>
                <a:spcPct val="50000"/>
              </a:spcBef>
              <a:buClr>
                <a:srgbClr val="0033CC"/>
              </a:buClr>
              <a:buSzPct val="155000"/>
              <a:buFont typeface="Symbol" pitchFamily="18" charset="2"/>
              <a:buNone/>
            </a:pPr>
            <a:r>
              <a:rPr lang="en-US" sz="2200" b="1" i="0"/>
              <a:t>If the abstract class cannot be instantiated then why do we have constructors in an abstract class?</a:t>
            </a:r>
          </a:p>
        </p:txBody>
      </p:sp>
      <p:pic>
        <p:nvPicPr>
          <p:cNvPr id="50184" name="Picture 16">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562" y="4427538"/>
            <a:ext cx="1191358"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222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pPr>
              <a:defRPr/>
            </a:pPr>
            <a:r>
              <a:rPr lang="en-US" dirty="0" smtClean="0"/>
              <a:t>Abstract Classes and Inheritance</a:t>
            </a:r>
            <a:endParaRPr lang="en-US" dirty="0"/>
          </a:p>
        </p:txBody>
      </p:sp>
      <p:sp>
        <p:nvSpPr>
          <p:cNvPr id="4" name="Slide Number Placeholder 3"/>
          <p:cNvSpPr>
            <a:spLocks noGrp="1"/>
          </p:cNvSpPr>
          <p:nvPr>
            <p:ph type="sldNum" sz="quarter" idx="10"/>
          </p:nvPr>
        </p:nvSpPr>
        <p:spPr/>
        <p:txBody>
          <a:bodyPr/>
          <a:lstStyle/>
          <a:p>
            <a:pPr>
              <a:defRPr/>
            </a:pPr>
            <a:fld id="{39E4ED9F-3785-42F3-A677-BCD03BA2CFB3}" type="slidenum">
              <a:rPr lang="en-US" smtClean="0"/>
              <a:pPr>
                <a:defRPr/>
              </a:pPr>
              <a:t>43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11317297"/>
              </p:ext>
            </p:extLst>
          </p:nvPr>
        </p:nvGraphicFramePr>
        <p:xfrm>
          <a:off x="1304192" y="1095375"/>
          <a:ext cx="6096000" cy="2560638"/>
        </p:xfrm>
        <a:graphic>
          <a:graphicData uri="http://schemas.openxmlformats.org/drawingml/2006/table">
            <a:tbl>
              <a:tblPr firstRow="1" bandRow="1">
                <a:tableStyleId>{5C22544A-7EE6-4342-B048-85BDC9FD1C3A}</a:tableStyleId>
              </a:tblPr>
              <a:tblGrid>
                <a:gridCol w="6096000"/>
              </a:tblGrid>
              <a:tr h="2560638">
                <a:tc>
                  <a:txBody>
                    <a:bodyPr/>
                    <a:lstStyle/>
                    <a:p>
                      <a:r>
                        <a:rPr lang="en-US" sz="1800" dirty="0" smtClean="0">
                          <a:solidFill>
                            <a:schemeClr val="tx1"/>
                          </a:solidFill>
                        </a:rPr>
                        <a:t>The abstract Automobile class:</a:t>
                      </a:r>
                    </a:p>
                    <a:p>
                      <a:pPr lvl="2">
                        <a:buNone/>
                      </a:pPr>
                      <a:r>
                        <a:rPr lang="en-US" sz="1800" b="0" dirty="0" smtClean="0">
                          <a:solidFill>
                            <a:schemeClr val="tx1"/>
                          </a:solidFill>
                        </a:rPr>
                        <a:t>abstract class Automobile{</a:t>
                      </a:r>
                    </a:p>
                    <a:p>
                      <a:pPr lvl="2">
                        <a:buNone/>
                      </a:pPr>
                      <a:r>
                        <a:rPr lang="en-US" sz="1800" b="0" dirty="0" smtClean="0">
                          <a:solidFill>
                            <a:schemeClr val="tx1"/>
                          </a:solidFill>
                        </a:rPr>
                        <a:t>       public Automobile(){</a:t>
                      </a:r>
                    </a:p>
                    <a:p>
                      <a:pPr lvl="2">
                        <a:buNone/>
                      </a:pPr>
                      <a:r>
                        <a:rPr lang="en-US" sz="1800" b="0" dirty="0" smtClean="0">
                          <a:solidFill>
                            <a:schemeClr val="tx1"/>
                          </a:solidFill>
                        </a:rPr>
                        <a:t>          System.out.println(“Hi”);</a:t>
                      </a:r>
                    </a:p>
                    <a:p>
                      <a:pPr lvl="2">
                        <a:buNone/>
                      </a:pPr>
                      <a:r>
                        <a:rPr lang="en-US" sz="1800" b="0" dirty="0" smtClean="0">
                          <a:solidFill>
                            <a:schemeClr val="tx1"/>
                          </a:solidFill>
                        </a:rPr>
                        <a:t>        }</a:t>
                      </a:r>
                    </a:p>
                    <a:p>
                      <a:pPr lvl="3">
                        <a:buNone/>
                      </a:pPr>
                      <a:r>
                        <a:rPr lang="en-US" sz="1800" b="0" dirty="0" smtClean="0">
                          <a:solidFill>
                            <a:schemeClr val="tx1"/>
                          </a:solidFill>
                        </a:rPr>
                        <a:t>public abstract void </a:t>
                      </a:r>
                      <a:r>
                        <a:rPr lang="en-US" sz="1800" b="0" dirty="0" err="1" smtClean="0">
                          <a:solidFill>
                            <a:schemeClr val="tx1"/>
                          </a:solidFill>
                        </a:rPr>
                        <a:t>displayName</a:t>
                      </a:r>
                      <a:r>
                        <a:rPr lang="en-US" sz="1800" b="0" dirty="0" smtClean="0">
                          <a:solidFill>
                            <a:schemeClr val="tx1"/>
                          </a:solidFill>
                        </a:rPr>
                        <a:t>();</a:t>
                      </a:r>
                    </a:p>
                    <a:p>
                      <a:pPr lvl="2">
                        <a:buNone/>
                      </a:pPr>
                      <a:r>
                        <a:rPr lang="en-US" sz="1800" b="0" dirty="0" smtClean="0">
                          <a:solidFill>
                            <a:schemeClr val="tx1"/>
                          </a:solidFill>
                        </a:rPr>
                        <a:t>}</a:t>
                      </a:r>
                    </a:p>
                  </a:txBody>
                  <a:tcPr marL="84406" marR="84406" marT="45726" marB="45726">
                    <a:solidFill>
                      <a:schemeClr val="accent5">
                        <a:lumMod val="60000"/>
                        <a:lumOff val="40000"/>
                      </a:schemeClr>
                    </a:solidFill>
                  </a:tcPr>
                </a:tc>
              </a:tr>
            </a:tbl>
          </a:graphicData>
        </a:graphic>
      </p:graphicFrame>
      <p:graphicFrame>
        <p:nvGraphicFramePr>
          <p:cNvPr id="6" name="Table 5"/>
          <p:cNvGraphicFramePr>
            <a:graphicFrameLocks noGrp="1"/>
          </p:cNvGraphicFramePr>
          <p:nvPr/>
        </p:nvGraphicFramePr>
        <p:xfrm>
          <a:off x="244720" y="3767139"/>
          <a:ext cx="8587154" cy="2257425"/>
        </p:xfrm>
        <a:graphic>
          <a:graphicData uri="http://schemas.openxmlformats.org/drawingml/2006/table">
            <a:tbl>
              <a:tblPr firstRow="1" bandRow="1">
                <a:tableStyleId>{5C22544A-7EE6-4342-B048-85BDC9FD1C3A}</a:tableStyleId>
              </a:tblPr>
              <a:tblGrid>
                <a:gridCol w="4195677"/>
                <a:gridCol w="4391477"/>
              </a:tblGrid>
              <a:tr h="474236">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Sub classes of Automobile class:</a:t>
                      </a:r>
                    </a:p>
                  </a:txBody>
                  <a:tcPr marL="84403" marR="84403" marT="45723" marB="45723"/>
                </a:tc>
                <a:tc hMerge="1">
                  <a:txBody>
                    <a:bodyPr/>
                    <a:lstStyle/>
                    <a:p>
                      <a:endParaRPr lang="en-US"/>
                    </a:p>
                  </a:txBody>
                  <a:tcPr/>
                </a:tc>
              </a:tr>
              <a:tr h="1783189">
                <a:tc>
                  <a:txBody>
                    <a:bodyPr/>
                    <a:lstStyle/>
                    <a:p>
                      <a:pPr lvl="2" algn="l">
                        <a:buNone/>
                      </a:pPr>
                      <a:r>
                        <a:rPr lang="en-US" sz="1800" dirty="0" smtClean="0"/>
                        <a:t>class Bike extends Automobile {</a:t>
                      </a:r>
                    </a:p>
                    <a:p>
                      <a:pPr lvl="3" algn="l">
                        <a:buNone/>
                      </a:pPr>
                      <a:r>
                        <a:rPr lang="en-US" sz="1800" dirty="0" smtClean="0"/>
                        <a:t>public void</a:t>
                      </a:r>
                      <a:r>
                        <a:rPr lang="en-US" sz="1800" baseline="0" dirty="0" smtClean="0"/>
                        <a:t> </a:t>
                      </a:r>
                      <a:r>
                        <a:rPr lang="en-US" sz="1800" dirty="0" err="1" smtClean="0"/>
                        <a:t>displayName</a:t>
                      </a:r>
                      <a:r>
                        <a:rPr lang="en-US" sz="1800" dirty="0" smtClean="0"/>
                        <a:t>(){</a:t>
                      </a:r>
                    </a:p>
                    <a:p>
                      <a:pPr lvl="3" algn="l">
                        <a:buNone/>
                      </a:pPr>
                      <a:r>
                        <a:rPr lang="en-US" sz="1800" dirty="0" smtClean="0"/>
                        <a:t>     System.</a:t>
                      </a:r>
                      <a:r>
                        <a:rPr lang="en-US" sz="1800" i="1" dirty="0" smtClean="0"/>
                        <a:t>out.println("Bike");</a:t>
                      </a:r>
                    </a:p>
                    <a:p>
                      <a:pPr lvl="3" algn="l">
                        <a:buNone/>
                      </a:pPr>
                      <a:r>
                        <a:rPr lang="en-US" sz="1800" dirty="0" smtClean="0"/>
                        <a:t>}</a:t>
                      </a:r>
                    </a:p>
                    <a:p>
                      <a:pPr lvl="2" algn="l">
                        <a:buNone/>
                      </a:pPr>
                      <a:r>
                        <a:rPr lang="en-US" sz="1800" dirty="0" smtClean="0"/>
                        <a:t>}</a:t>
                      </a:r>
                    </a:p>
                    <a:p>
                      <a:endParaRPr lang="en-US" sz="1800" dirty="0"/>
                    </a:p>
                  </a:txBody>
                  <a:tcPr marL="0" marR="84403" marT="91446" marB="45723" anchor="ctr"/>
                </a:tc>
                <a:tc>
                  <a:txBody>
                    <a:bodyPr/>
                    <a:lstStyle/>
                    <a:p>
                      <a:pPr lvl="2"/>
                      <a:r>
                        <a:rPr lang="en-US" sz="1800" dirty="0" smtClean="0"/>
                        <a:t>class Car extends Automobile {</a:t>
                      </a:r>
                    </a:p>
                    <a:p>
                      <a:pPr lvl="3"/>
                      <a:r>
                        <a:rPr lang="en-US" sz="1800" dirty="0" smtClean="0"/>
                        <a:t>public void </a:t>
                      </a:r>
                      <a:r>
                        <a:rPr lang="en-US" sz="1800" dirty="0" err="1" smtClean="0"/>
                        <a:t>displayName</a:t>
                      </a:r>
                      <a:r>
                        <a:rPr lang="en-US" sz="1800" dirty="0" smtClean="0"/>
                        <a:t>(){</a:t>
                      </a:r>
                    </a:p>
                    <a:p>
                      <a:pPr lvl="4">
                        <a:buNone/>
                      </a:pPr>
                      <a:r>
                        <a:rPr lang="en-US" sz="1800" dirty="0" smtClean="0"/>
                        <a:t>System.</a:t>
                      </a:r>
                      <a:r>
                        <a:rPr lang="en-US" sz="1800" i="1" dirty="0" smtClean="0"/>
                        <a:t>out.println("Car");</a:t>
                      </a:r>
                    </a:p>
                    <a:p>
                      <a:pPr lvl="3"/>
                      <a:r>
                        <a:rPr lang="en-US" sz="1800" dirty="0" smtClean="0"/>
                        <a:t>}</a:t>
                      </a:r>
                    </a:p>
                    <a:p>
                      <a:endParaRPr lang="en-US" sz="1800" dirty="0"/>
                    </a:p>
                  </a:txBody>
                  <a:tcPr marL="84403" marR="84403" marT="45723" marB="45723"/>
                </a:tc>
              </a:tr>
            </a:tbl>
          </a:graphicData>
        </a:graphic>
      </p:graphicFrame>
    </p:spTree>
    <p:extLst>
      <p:ext uri="{BB962C8B-B14F-4D97-AF65-F5344CB8AC3E}">
        <p14:creationId xmlns:p14="http://schemas.microsoft.com/office/powerpoint/2010/main" val="12636875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4">
              <a:lumMod val="20000"/>
              <a:lumOff val="80000"/>
            </a:schemeClr>
          </a:solidFill>
        </p:spPr>
        <p:txBody>
          <a:bodyPr/>
          <a:lstStyle/>
          <a:p>
            <a:pPr>
              <a:defRPr/>
            </a:pPr>
            <a:r>
              <a:rPr lang="en-US" dirty="0" smtClean="0"/>
              <a:t>Continue..</a:t>
            </a:r>
            <a:endParaRPr lang="en-US" dirty="0"/>
          </a:p>
        </p:txBody>
      </p:sp>
      <p:sp>
        <p:nvSpPr>
          <p:cNvPr id="52227" name="Content Placeholder 5"/>
          <p:cNvSpPr>
            <a:spLocks noGrp="1"/>
          </p:cNvSpPr>
          <p:nvPr>
            <p:ph idx="1"/>
          </p:nvPr>
        </p:nvSpPr>
        <p:spPr>
          <a:xfrm>
            <a:off x="0" y="914400"/>
            <a:ext cx="9144000" cy="5943600"/>
          </a:xfrm>
        </p:spPr>
        <p:txBody>
          <a:bodyPr/>
          <a:lstStyle/>
          <a:p>
            <a:r>
              <a:rPr lang="en-US" sz="2400" dirty="0" smtClean="0"/>
              <a:t>Now add one more abstract method to Automobile class</a:t>
            </a:r>
          </a:p>
          <a:p>
            <a:pPr lvl="2">
              <a:buFont typeface="Arial" pitchFamily="34" charset="0"/>
              <a:buNone/>
            </a:pPr>
            <a:r>
              <a:rPr lang="en-US" dirty="0" smtClean="0"/>
              <a:t>public </a:t>
            </a:r>
            <a:r>
              <a:rPr lang="en-US" i="1" dirty="0" smtClean="0">
                <a:solidFill>
                  <a:schemeClr val="accent2"/>
                </a:solidFill>
              </a:rPr>
              <a:t>abstract Automobile</a:t>
            </a:r>
            <a:r>
              <a:rPr lang="en-US" dirty="0" smtClean="0"/>
              <a:t> </a:t>
            </a:r>
            <a:r>
              <a:rPr lang="en-US" dirty="0" err="1" smtClean="0"/>
              <a:t>createAutomobile</a:t>
            </a:r>
            <a:r>
              <a:rPr lang="en-US" dirty="0" smtClean="0"/>
              <a:t>();</a:t>
            </a:r>
          </a:p>
          <a:p>
            <a:pPr lvl="2"/>
            <a:r>
              <a:rPr lang="en-US" dirty="0" smtClean="0"/>
              <a:t>Above function returns an object of type Automobile</a:t>
            </a:r>
          </a:p>
          <a:p>
            <a:r>
              <a:rPr lang="en-US" sz="2400" dirty="0" smtClean="0"/>
              <a:t>Implement the same in the Bike class as</a:t>
            </a:r>
          </a:p>
          <a:p>
            <a:pPr>
              <a:buFont typeface="Wingdings" pitchFamily="2" charset="2"/>
              <a:buNone/>
            </a:pPr>
            <a:endParaRPr lang="en-US" dirty="0" smtClean="0"/>
          </a:p>
          <a:p>
            <a:pPr>
              <a:buFont typeface="Wingdings" pitchFamily="2" charset="2"/>
              <a:buNone/>
            </a:pPr>
            <a:endParaRPr lang="en-US" dirty="0" smtClean="0"/>
          </a:p>
          <a:p>
            <a:r>
              <a:rPr lang="en-US" sz="2400" dirty="0" smtClean="0"/>
              <a:t>Implement the same in the Car class as</a:t>
            </a:r>
          </a:p>
        </p:txBody>
      </p:sp>
      <p:sp>
        <p:nvSpPr>
          <p:cNvPr id="4" name="Slide Number Placeholder 3"/>
          <p:cNvSpPr>
            <a:spLocks noGrp="1"/>
          </p:cNvSpPr>
          <p:nvPr>
            <p:ph type="sldNum" sz="quarter" idx="10"/>
          </p:nvPr>
        </p:nvSpPr>
        <p:spPr/>
        <p:txBody>
          <a:bodyPr/>
          <a:lstStyle/>
          <a:p>
            <a:pPr>
              <a:defRPr/>
            </a:pPr>
            <a:fld id="{7C7AE61C-E602-45C7-96B4-81C31E108916}" type="slidenum">
              <a:rPr lang="en-US" smtClean="0"/>
              <a:pPr>
                <a:defRPr/>
              </a:pPr>
              <a:t>44</a:t>
            </a:fld>
            <a:endParaRPr lang="en-US"/>
          </a:p>
        </p:txBody>
      </p:sp>
      <p:sp>
        <p:nvSpPr>
          <p:cNvPr id="5" name="TextBox 4"/>
          <p:cNvSpPr txBox="1"/>
          <p:nvPr/>
        </p:nvSpPr>
        <p:spPr>
          <a:xfrm>
            <a:off x="512379" y="4267200"/>
            <a:ext cx="7904285" cy="1015663"/>
          </a:xfrm>
          <a:prstGeom prst="rect">
            <a:avLst/>
          </a:prstGeom>
          <a:solidFill>
            <a:schemeClr val="bg1">
              <a:lumMod val="95000"/>
            </a:schemeClr>
          </a:solidFill>
        </p:spPr>
        <p:txBody>
          <a:bodyPr>
            <a:spAutoFit/>
          </a:bodyPr>
          <a:lstStyle/>
          <a:p>
            <a:pPr>
              <a:buFont typeface="Arial" pitchFamily="34" charset="0"/>
              <a:buNone/>
              <a:defRPr/>
            </a:pPr>
            <a:r>
              <a:rPr lang="en-US" sz="2000" i="0" dirty="0">
                <a:latin typeface="Arial(body)"/>
              </a:rPr>
              <a:t>public  Automobile </a:t>
            </a:r>
            <a:r>
              <a:rPr lang="en-US" sz="2000" i="0" dirty="0" err="1">
                <a:latin typeface="Arial(body)"/>
              </a:rPr>
              <a:t>createAutomobile</a:t>
            </a:r>
            <a:r>
              <a:rPr lang="en-US" sz="2000" i="0" dirty="0">
                <a:latin typeface="Arial(body)"/>
              </a:rPr>
              <a:t>(){</a:t>
            </a:r>
          </a:p>
          <a:p>
            <a:pPr>
              <a:buFont typeface="Arial" pitchFamily="34" charset="0"/>
              <a:buNone/>
              <a:defRPr/>
            </a:pPr>
            <a:r>
              <a:rPr lang="en-US" sz="2000" i="0" dirty="0">
                <a:latin typeface="Arial(body)"/>
              </a:rPr>
              <a:t>		return new Bike();</a:t>
            </a:r>
          </a:p>
          <a:p>
            <a:pPr>
              <a:buFont typeface="Arial" pitchFamily="34" charset="0"/>
              <a:buNone/>
              <a:defRPr/>
            </a:pPr>
            <a:r>
              <a:rPr lang="en-US" sz="2000" i="0" dirty="0">
                <a:latin typeface="Arial(body)"/>
              </a:rPr>
              <a:t>}</a:t>
            </a:r>
          </a:p>
        </p:txBody>
      </p:sp>
      <p:sp>
        <p:nvSpPr>
          <p:cNvPr id="6" name="TextBox 5"/>
          <p:cNvSpPr txBox="1"/>
          <p:nvPr/>
        </p:nvSpPr>
        <p:spPr>
          <a:xfrm>
            <a:off x="512379" y="2667000"/>
            <a:ext cx="7930662" cy="1015663"/>
          </a:xfrm>
          <a:prstGeom prst="rect">
            <a:avLst/>
          </a:prstGeom>
          <a:solidFill>
            <a:schemeClr val="bg1">
              <a:lumMod val="95000"/>
            </a:schemeClr>
          </a:solidFill>
        </p:spPr>
        <p:txBody>
          <a:bodyPr>
            <a:spAutoFit/>
          </a:bodyPr>
          <a:lstStyle/>
          <a:p>
            <a:pPr>
              <a:buFont typeface="Arial" pitchFamily="34" charset="0"/>
              <a:buNone/>
              <a:defRPr/>
            </a:pPr>
            <a:r>
              <a:rPr lang="en-US" sz="2000" i="0" dirty="0">
                <a:latin typeface="Arial(body)"/>
              </a:rPr>
              <a:t>public  Automobile </a:t>
            </a:r>
            <a:r>
              <a:rPr lang="en-US" sz="2000" i="0" dirty="0" err="1">
                <a:latin typeface="Arial(body)"/>
              </a:rPr>
              <a:t>createAutomobile</a:t>
            </a:r>
            <a:r>
              <a:rPr lang="en-US" sz="2000" i="0" dirty="0">
                <a:latin typeface="Arial(body)"/>
              </a:rPr>
              <a:t>(){</a:t>
            </a:r>
          </a:p>
          <a:p>
            <a:pPr>
              <a:buFont typeface="Arial" pitchFamily="34" charset="0"/>
              <a:buNone/>
              <a:defRPr/>
            </a:pPr>
            <a:r>
              <a:rPr lang="en-US" sz="2000" i="0" dirty="0">
                <a:latin typeface="Arial(body)"/>
              </a:rPr>
              <a:t>		return new Car();</a:t>
            </a:r>
          </a:p>
          <a:p>
            <a:pPr>
              <a:buFont typeface="Arial" pitchFamily="34" charset="0"/>
              <a:buNone/>
              <a:defRPr/>
            </a:pPr>
            <a:r>
              <a:rPr lang="en-US" sz="2000" i="0" dirty="0">
                <a:latin typeface="Arial(body)"/>
              </a:rPr>
              <a:t>}</a:t>
            </a:r>
          </a:p>
        </p:txBody>
      </p:sp>
    </p:spTree>
    <p:extLst>
      <p:ext uri="{BB962C8B-B14F-4D97-AF65-F5344CB8AC3E}">
        <p14:creationId xmlns:p14="http://schemas.microsoft.com/office/powerpoint/2010/main" val="36153376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004AA6B-D227-4291-851C-446F6BFAD251}" type="slidenum">
              <a:rPr lang="en-US"/>
              <a:pPr>
                <a:defRPr/>
              </a:pPr>
              <a:t>45</a:t>
            </a:fld>
            <a:endParaRPr lang="en-US"/>
          </a:p>
        </p:txBody>
      </p:sp>
      <p:sp>
        <p:nvSpPr>
          <p:cNvPr id="411652" name="Rectangle 4"/>
          <p:cNvSpPr>
            <a:spLocks noGrp="1" noChangeArrowheads="1"/>
          </p:cNvSpPr>
          <p:nvPr>
            <p:ph type="title"/>
          </p:nvPr>
        </p:nvSpPr>
        <p:spPr>
          <a:xfrm>
            <a:off x="-28904" y="0"/>
            <a:ext cx="9172903" cy="685800"/>
          </a:xfrm>
          <a:solidFill>
            <a:schemeClr val="accent4">
              <a:lumMod val="20000"/>
              <a:lumOff val="80000"/>
            </a:schemeClr>
          </a:solidFill>
        </p:spPr>
        <p:txBody>
          <a:bodyPr>
            <a:normAutofit fontScale="90000"/>
          </a:bodyPr>
          <a:lstStyle/>
          <a:p>
            <a:pPr eaLnBrk="1" hangingPunct="1">
              <a:defRPr/>
            </a:pPr>
            <a:r>
              <a:rPr lang="en-US" dirty="0" smtClean="0"/>
              <a:t>abstract – Rules to follow</a:t>
            </a:r>
          </a:p>
        </p:txBody>
      </p:sp>
      <p:sp>
        <p:nvSpPr>
          <p:cNvPr id="53252" name="Rectangle 5"/>
          <p:cNvSpPr>
            <a:spLocks noGrp="1" noChangeArrowheads="1"/>
          </p:cNvSpPr>
          <p:nvPr>
            <p:ph type="body" idx="1"/>
          </p:nvPr>
        </p:nvSpPr>
        <p:spPr>
          <a:xfrm>
            <a:off x="246185" y="1090614"/>
            <a:ext cx="8229600" cy="5246687"/>
          </a:xfrm>
        </p:spPr>
        <p:txBody>
          <a:bodyPr>
            <a:normAutofit fontScale="92500" lnSpcReduction="10000"/>
          </a:bodyPr>
          <a:lstStyle/>
          <a:p>
            <a:pPr eaLnBrk="1" hangingPunct="1"/>
            <a:r>
              <a:rPr lang="en-US" dirty="0" smtClean="0"/>
              <a:t>The following cannot be abstract</a:t>
            </a:r>
          </a:p>
          <a:p>
            <a:pPr lvl="1" eaLnBrk="1" hangingPunct="1"/>
            <a:r>
              <a:rPr lang="en-US" dirty="0" smtClean="0"/>
              <a:t>Constructors</a:t>
            </a:r>
            <a:endParaRPr lang="en-US" i="1" dirty="0" smtClean="0"/>
          </a:p>
          <a:p>
            <a:pPr lvl="1" eaLnBrk="1" hangingPunct="1"/>
            <a:r>
              <a:rPr lang="en-US" dirty="0" smtClean="0"/>
              <a:t>static methods</a:t>
            </a:r>
          </a:p>
          <a:p>
            <a:pPr lvl="1" eaLnBrk="1" hangingPunct="1"/>
            <a:r>
              <a:rPr lang="en-US" dirty="0" smtClean="0"/>
              <a:t>private methods</a:t>
            </a:r>
          </a:p>
          <a:p>
            <a:pPr lvl="1" eaLnBrk="1" hangingPunct="1"/>
            <a:r>
              <a:rPr lang="en-US" dirty="0" smtClean="0"/>
              <a:t>variables </a:t>
            </a:r>
          </a:p>
          <a:p>
            <a:pPr lvl="1" eaLnBrk="1" hangingPunct="1"/>
            <a:r>
              <a:rPr lang="en-US" dirty="0" smtClean="0"/>
              <a:t>final methods</a:t>
            </a:r>
          </a:p>
          <a:p>
            <a:pPr eaLnBrk="1" hangingPunct="1"/>
            <a:r>
              <a:rPr lang="en-US" dirty="0" smtClean="0"/>
              <a:t>This means following are invalid </a:t>
            </a:r>
          </a:p>
          <a:p>
            <a:pPr lvl="1" eaLnBrk="1" hangingPunct="1"/>
            <a:r>
              <a:rPr lang="en-US" dirty="0" smtClean="0"/>
              <a:t>public abstract Automobile();</a:t>
            </a:r>
          </a:p>
          <a:p>
            <a:pPr lvl="1" eaLnBrk="1" hangingPunct="1"/>
            <a:r>
              <a:rPr lang="en-US" dirty="0" smtClean="0"/>
              <a:t>public abstract static </a:t>
            </a:r>
            <a:r>
              <a:rPr lang="en-US" dirty="0" err="1" smtClean="0"/>
              <a:t>displayAutomobile</a:t>
            </a:r>
            <a:r>
              <a:rPr lang="en-US" dirty="0" smtClean="0"/>
              <a:t>();</a:t>
            </a:r>
          </a:p>
          <a:p>
            <a:pPr lvl="1" eaLnBrk="1" hangingPunct="1"/>
            <a:r>
              <a:rPr lang="en-US" dirty="0" smtClean="0"/>
              <a:t>private abstract </a:t>
            </a:r>
            <a:r>
              <a:rPr lang="en-US" dirty="0" err="1" smtClean="0"/>
              <a:t>displayAutomobile</a:t>
            </a:r>
            <a:r>
              <a:rPr lang="en-US" dirty="0" smtClean="0"/>
              <a:t>();</a:t>
            </a:r>
          </a:p>
          <a:p>
            <a:pPr lvl="1" eaLnBrk="1" hangingPunct="1"/>
            <a:r>
              <a:rPr lang="en-US" dirty="0" smtClean="0"/>
              <a:t>public abstract </a:t>
            </a:r>
            <a:r>
              <a:rPr lang="en-US" dirty="0" err="1" smtClean="0"/>
              <a:t>int</a:t>
            </a:r>
            <a:r>
              <a:rPr lang="en-US" dirty="0" smtClean="0"/>
              <a:t> age;</a:t>
            </a:r>
          </a:p>
          <a:p>
            <a:pPr lvl="1" eaLnBrk="1" hangingPunct="1"/>
            <a:endParaRPr lang="en-US" dirty="0" smtClean="0"/>
          </a:p>
        </p:txBody>
      </p:sp>
    </p:spTree>
    <p:extLst>
      <p:ext uri="{BB962C8B-B14F-4D97-AF65-F5344CB8AC3E}">
        <p14:creationId xmlns:p14="http://schemas.microsoft.com/office/powerpoint/2010/main" val="2169701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2" y="0"/>
            <a:ext cx="9125607" cy="609600"/>
          </a:xfrm>
          <a:solidFill>
            <a:srgbClr val="FFC000"/>
          </a:solidFill>
        </p:spPr>
        <p:txBody>
          <a:bodyPr>
            <a:normAutofit fontScale="90000"/>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F79191F4-0E47-466F-8958-024AABF577A8}" type="slidenum">
              <a:rPr lang="en-US" smtClean="0"/>
              <a:pPr>
                <a:defRPr/>
              </a:pPr>
              <a:t>46</a:t>
            </a:fld>
            <a:endParaRPr lang="en-US"/>
          </a:p>
        </p:txBody>
      </p:sp>
      <p:graphicFrame>
        <p:nvGraphicFramePr>
          <p:cNvPr id="5" name="Table 4"/>
          <p:cNvGraphicFramePr>
            <a:graphicFrameLocks noGrp="1"/>
          </p:cNvGraphicFramePr>
          <p:nvPr/>
        </p:nvGraphicFramePr>
        <p:xfrm>
          <a:off x="407377" y="1127125"/>
          <a:ext cx="8272097" cy="1493838"/>
        </p:xfrm>
        <a:graphic>
          <a:graphicData uri="http://schemas.openxmlformats.org/drawingml/2006/table">
            <a:tbl>
              <a:tblPr firstRow="1" bandRow="1">
                <a:tableStyleId>{BC89EF96-8CEA-46FF-86C4-4CE0E7609802}</a:tableStyleId>
              </a:tblPr>
              <a:tblGrid>
                <a:gridCol w="8272097"/>
              </a:tblGrid>
              <a:tr h="1493838">
                <a:tc>
                  <a:txBody>
                    <a:bodyPr/>
                    <a:lstStyle/>
                    <a:p>
                      <a:r>
                        <a:rPr lang="en-US" sz="1800" b="1" kern="1200" dirty="0" smtClean="0">
                          <a:solidFill>
                            <a:schemeClr val="tx1"/>
                          </a:solidFill>
                          <a:latin typeface="+mn-lt"/>
                          <a:ea typeface="+mn-ea"/>
                          <a:cs typeface="+mn-cs"/>
                        </a:rPr>
                        <a:t>class </a:t>
                      </a:r>
                      <a:r>
                        <a:rPr lang="en-US" sz="1800" b="1" kern="1200" dirty="0" err="1" smtClean="0">
                          <a:solidFill>
                            <a:schemeClr val="tx1"/>
                          </a:solidFill>
                          <a:latin typeface="+mn-lt"/>
                          <a:ea typeface="+mn-ea"/>
                          <a:cs typeface="+mn-cs"/>
                        </a:rPr>
                        <a:t>AbstractSuper</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public class AbstractDemo1 implements AbstractSuper{</a:t>
                      </a:r>
                    </a:p>
                    <a:p>
                      <a:r>
                        <a:rPr lang="en-US" sz="1800" b="1" kern="1200" dirty="0" smtClean="0">
                          <a:solidFill>
                            <a:schemeClr val="tx1"/>
                          </a:solidFill>
                          <a:latin typeface="+mn-lt"/>
                          <a:ea typeface="+mn-ea"/>
                          <a:cs typeface="+mn-cs"/>
                        </a:rPr>
                        <a:t>}</a:t>
                      </a:r>
                    </a:p>
                  </a:txBody>
                  <a:tcPr marL="84403" marR="84403" marT="45730" marB="45730">
                    <a:solidFill>
                      <a:schemeClr val="bg1">
                        <a:lumMod val="95000"/>
                      </a:schemeClr>
                    </a:solidFill>
                  </a:tcPr>
                </a:tc>
              </a:tr>
            </a:tbl>
          </a:graphicData>
        </a:graphic>
      </p:graphicFrame>
      <p:sp>
        <p:nvSpPr>
          <p:cNvPr id="20490" name="Rectangle 1"/>
          <p:cNvSpPr>
            <a:spLocks noChangeArrowheads="1"/>
          </p:cNvSpPr>
          <p:nvPr/>
        </p:nvSpPr>
        <p:spPr bwMode="auto">
          <a:xfrm>
            <a:off x="464527" y="4389439"/>
            <a:ext cx="8159262" cy="892175"/>
          </a:xfrm>
          <a:prstGeom prst="rect">
            <a:avLst/>
          </a:prstGeom>
          <a:noFill/>
          <a:ln w="9525">
            <a:noFill/>
            <a:miter lim="800000"/>
            <a:headEnd/>
            <a:tailEnd/>
          </a:ln>
        </p:spPr>
        <p:txBody>
          <a:bodyPr anchor="ctr">
            <a:spAutoFit/>
          </a:bodyPr>
          <a:lstStyle/>
          <a:p>
            <a:pPr marL="342900" indent="-342900">
              <a:defRPr/>
            </a:pPr>
            <a:r>
              <a:rPr lang="en-US" sz="1600" b="1" i="0" dirty="0">
                <a:latin typeface="Arial (Headings)"/>
              </a:rPr>
              <a:t>Ans : </a:t>
            </a:r>
            <a:r>
              <a:rPr lang="en-US" b="1" dirty="0"/>
              <a:t>No above code will not compile since instead of </a:t>
            </a:r>
            <a:r>
              <a:rPr lang="en-US" b="1" dirty="0">
                <a:solidFill>
                  <a:schemeClr val="accent1">
                    <a:lumMod val="50000"/>
                  </a:schemeClr>
                </a:solidFill>
              </a:rPr>
              <a:t>extends</a:t>
            </a:r>
            <a:r>
              <a:rPr lang="en-US" b="1" dirty="0"/>
              <a:t> keyword </a:t>
            </a:r>
            <a:r>
              <a:rPr lang="en-US" b="1" dirty="0">
                <a:solidFill>
                  <a:schemeClr val="accent1">
                    <a:lumMod val="50000"/>
                  </a:schemeClr>
                </a:solidFill>
              </a:rPr>
              <a:t>implements</a:t>
            </a:r>
            <a:r>
              <a:rPr lang="en-US" b="1" dirty="0"/>
              <a:t> is used.</a:t>
            </a:r>
          </a:p>
          <a:p>
            <a:pPr marL="342900" indent="-342900">
              <a:defRPr/>
            </a:pPr>
            <a:endParaRPr lang="en-US" sz="1600" b="1" i="0" dirty="0">
              <a:latin typeface="Arial (Headings)"/>
            </a:endParaRPr>
          </a:p>
        </p:txBody>
      </p:sp>
      <p:sp>
        <p:nvSpPr>
          <p:cNvPr id="54283" name="Rectangle 1"/>
          <p:cNvSpPr>
            <a:spLocks noChangeArrowheads="1"/>
          </p:cNvSpPr>
          <p:nvPr/>
        </p:nvSpPr>
        <p:spPr bwMode="auto">
          <a:xfrm>
            <a:off x="507023" y="3154364"/>
            <a:ext cx="81592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b="1" i="0">
                <a:latin typeface="Arial (Headings)"/>
              </a:rPr>
              <a:t>Q.  </a:t>
            </a:r>
            <a:r>
              <a:rPr lang="en-US" b="1"/>
              <a:t>Will the above code compile. If not what change should be made to make compilation successful?</a:t>
            </a:r>
          </a:p>
          <a:p>
            <a:pPr marL="342900" indent="-342900"/>
            <a:endParaRPr lang="en-US" sz="1600" b="1" i="0">
              <a:latin typeface="Arial (Headings)"/>
            </a:endParaRPr>
          </a:p>
        </p:txBody>
      </p:sp>
    </p:spTree>
    <p:extLst>
      <p:ext uri="{BB962C8B-B14F-4D97-AF65-F5344CB8AC3E}">
        <p14:creationId xmlns:p14="http://schemas.microsoft.com/office/powerpoint/2010/main" val="1672802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490">
                                            <p:txEl>
                                              <p:pRg st="0" end="0"/>
                                            </p:txEl>
                                          </p:spTgt>
                                        </p:tgtEl>
                                        <p:attrNameLst>
                                          <p:attrName>style.visibility</p:attrName>
                                        </p:attrNameLst>
                                      </p:cBhvr>
                                      <p:to>
                                        <p:strVal val="visible"/>
                                      </p:to>
                                    </p:set>
                                    <p:animEffect transition="in" filter="box(out)">
                                      <p:cBhvr>
                                        <p:cTn id="7" dur="500"/>
                                        <p:tgtEl>
                                          <p:spTgt spid="204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FFC000"/>
          </a:solidFill>
        </p:spPr>
        <p:txBody>
          <a:bodyPr>
            <a:normAutofit fontScale="90000"/>
          </a:bodyPr>
          <a:lstStyle/>
          <a:p>
            <a:pPr>
              <a:defRPr/>
            </a:pPr>
            <a:r>
              <a:rPr lang="en-US" dirty="0"/>
              <a:t>Can you answer?</a:t>
            </a:r>
          </a:p>
        </p:txBody>
      </p:sp>
      <p:sp>
        <p:nvSpPr>
          <p:cNvPr id="4" name="Slide Number Placeholder 3"/>
          <p:cNvSpPr>
            <a:spLocks noGrp="1"/>
          </p:cNvSpPr>
          <p:nvPr>
            <p:ph type="sldNum" sz="quarter" idx="10"/>
          </p:nvPr>
        </p:nvSpPr>
        <p:spPr/>
        <p:txBody>
          <a:bodyPr/>
          <a:lstStyle/>
          <a:p>
            <a:pPr>
              <a:defRPr/>
            </a:pPr>
            <a:fld id="{48616E67-F58C-45E7-9A05-37426CA07B0F}" type="slidenum">
              <a:rPr lang="en-US" smtClean="0"/>
              <a:pPr>
                <a:defRPr/>
              </a:pPr>
              <a:t>47</a:t>
            </a:fld>
            <a:endParaRPr lang="en-US"/>
          </a:p>
        </p:txBody>
      </p:sp>
      <p:graphicFrame>
        <p:nvGraphicFramePr>
          <p:cNvPr id="5" name="Table 4"/>
          <p:cNvGraphicFramePr>
            <a:graphicFrameLocks noGrp="1"/>
          </p:cNvGraphicFramePr>
          <p:nvPr/>
        </p:nvGraphicFramePr>
        <p:xfrm>
          <a:off x="323851" y="1066801"/>
          <a:ext cx="8566638" cy="2301875"/>
        </p:xfrm>
        <a:graphic>
          <a:graphicData uri="http://schemas.openxmlformats.org/drawingml/2006/table">
            <a:tbl>
              <a:tblPr firstRow="1" bandRow="1">
                <a:tableStyleId>{BC89EF96-8CEA-46FF-86C4-4CE0E7609802}</a:tableStyleId>
              </a:tblPr>
              <a:tblGrid>
                <a:gridCol w="8566638"/>
              </a:tblGrid>
              <a:tr h="2301875">
                <a:tc>
                  <a:txBody>
                    <a:bodyPr/>
                    <a:lstStyle/>
                    <a:p>
                      <a:r>
                        <a:rPr lang="en-US" sz="1800" b="1" kern="1200" dirty="0" smtClean="0">
                          <a:solidFill>
                            <a:schemeClr val="tx1"/>
                          </a:solidFill>
                          <a:latin typeface="+mn-lt"/>
                          <a:ea typeface="+mn-ea"/>
                          <a:cs typeface="+mn-cs"/>
                        </a:rPr>
                        <a:t>  abstract class AbstractSuper{</a:t>
                      </a:r>
                    </a:p>
                    <a:p>
                      <a:r>
                        <a:rPr lang="en-US" sz="1800" b="1" kern="1200" dirty="0" smtClean="0">
                          <a:solidFill>
                            <a:schemeClr val="tx1"/>
                          </a:solidFill>
                          <a:latin typeface="+mn-lt"/>
                          <a:ea typeface="+mn-ea"/>
                          <a:cs typeface="+mn-cs"/>
                        </a:rPr>
                        <a:t>      public abstract void  display();</a:t>
                      </a:r>
                    </a:p>
                    <a:p>
                      <a:r>
                        <a:rPr lang="en-US" sz="1800" b="1" kern="1200" dirty="0" smtClean="0">
                          <a:solidFill>
                            <a:schemeClr val="tx1"/>
                          </a:solidFill>
                          <a:latin typeface="+mn-lt"/>
                          <a:ea typeface="+mn-ea"/>
                          <a:cs typeface="+mn-cs"/>
                        </a:rPr>
                        <a:t>  }</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  public class AbstractDemo1 extends AbstractSuper{</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public void display(String name){}</a:t>
                      </a:r>
                    </a:p>
                    <a:p>
                      <a:r>
                        <a:rPr lang="en-US" sz="1800" b="1" kern="1200" dirty="0" smtClean="0">
                          <a:solidFill>
                            <a:schemeClr val="tx1"/>
                          </a:solidFill>
                          <a:latin typeface="+mn-lt"/>
                          <a:ea typeface="+mn-ea"/>
                          <a:cs typeface="+mn-cs"/>
                        </a:rPr>
                        <a:t>  }</a:t>
                      </a:r>
                    </a:p>
                    <a:p>
                      <a:endParaRPr lang="en-US" sz="1800" b="1" kern="1200" dirty="0">
                        <a:solidFill>
                          <a:schemeClr val="tx1"/>
                        </a:solidFill>
                        <a:latin typeface="+mn-lt"/>
                        <a:ea typeface="+mn-ea"/>
                        <a:cs typeface="+mn-cs"/>
                      </a:endParaRPr>
                    </a:p>
                  </a:txBody>
                  <a:tcPr marL="84401" marR="84401" marT="45733" marB="45733">
                    <a:solidFill>
                      <a:schemeClr val="bg1">
                        <a:lumMod val="95000"/>
                      </a:schemeClr>
                    </a:solidFill>
                  </a:tcPr>
                </a:tc>
              </a:tr>
            </a:tbl>
          </a:graphicData>
        </a:graphic>
      </p:graphicFrame>
      <p:sp>
        <p:nvSpPr>
          <p:cNvPr id="20490" name="Rectangle 1"/>
          <p:cNvSpPr>
            <a:spLocks noChangeArrowheads="1"/>
          </p:cNvSpPr>
          <p:nvPr/>
        </p:nvSpPr>
        <p:spPr bwMode="auto">
          <a:xfrm>
            <a:off x="463062" y="4556125"/>
            <a:ext cx="809771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i="0">
                <a:solidFill>
                  <a:srgbClr val="000000"/>
                </a:solidFill>
                <a:latin typeface="Arial (Headings)"/>
                <a:ea typeface="Calibri" pitchFamily="34" charset="0"/>
                <a:cs typeface="Courier New" pitchFamily="49" charset="0"/>
              </a:rPr>
              <a:t>Options</a:t>
            </a:r>
            <a:r>
              <a:rPr lang="en-US" sz="1600" i="0">
                <a:solidFill>
                  <a:srgbClr val="000000"/>
                </a:solidFill>
                <a:ea typeface="Calibri" pitchFamily="34" charset="0"/>
                <a:cs typeface="Courier New" pitchFamily="49" charset="0"/>
              </a:rPr>
              <a:t>: </a:t>
            </a:r>
            <a:endParaRPr lang="en-US" sz="1600">
              <a:latin typeface="Arial (Headings)"/>
              <a:ea typeface="Calibri" pitchFamily="34" charset="0"/>
              <a:cs typeface="Courier New" pitchFamily="49" charset="0"/>
            </a:endParaRPr>
          </a:p>
          <a:p>
            <a:pPr marL="342900" indent="-342900">
              <a:buFont typeface="Arial" pitchFamily="34" charset="0"/>
              <a:buAutoNum type="alphaUcPeriod"/>
            </a:pPr>
            <a:r>
              <a:rPr lang="en-US" sz="1600">
                <a:ea typeface="Calibri" pitchFamily="34" charset="0"/>
                <a:cs typeface="Courier New" pitchFamily="49" charset="0"/>
              </a:rPr>
              <a:t>Add (public abstract void  display(); ) method to class AbstractDemo1</a:t>
            </a:r>
          </a:p>
          <a:p>
            <a:pPr marL="342900" indent="-342900">
              <a:buFont typeface="Arial" pitchFamily="34" charset="0"/>
              <a:buAutoNum type="alphaUcPeriod"/>
            </a:pPr>
            <a:r>
              <a:rPr lang="en-US" sz="1600">
                <a:ea typeface="Calibri" pitchFamily="34" charset="0"/>
                <a:cs typeface="Courier New" pitchFamily="49" charset="0"/>
              </a:rPr>
              <a:t>Add(  public void  display(){}  )method to class AbstractDemo1</a:t>
            </a:r>
          </a:p>
          <a:p>
            <a:pPr marL="342900" indent="-342900">
              <a:buFont typeface="Arial" pitchFamily="34" charset="0"/>
              <a:buAutoNum type="alphaUcPeriod"/>
            </a:pPr>
            <a:r>
              <a:rPr lang="en-US" sz="1600">
                <a:ea typeface="Calibri" pitchFamily="34" charset="0"/>
                <a:cs typeface="Courier New" pitchFamily="49" charset="0"/>
              </a:rPr>
              <a:t>Add (public void display(String name){} )method to class AbstractSuper</a:t>
            </a:r>
          </a:p>
          <a:p>
            <a:pPr marL="342900" indent="-342900">
              <a:buFont typeface="Arial" pitchFamily="34" charset="0"/>
              <a:buAutoNum type="alphaUcPeriod"/>
            </a:pPr>
            <a:r>
              <a:rPr lang="en-US" sz="1600">
                <a:ea typeface="Calibri" pitchFamily="34" charset="0"/>
                <a:cs typeface="Courier New" pitchFamily="49" charset="0"/>
              </a:rPr>
              <a:t>Make AbstractDemo1 as abstract.</a:t>
            </a:r>
          </a:p>
          <a:p>
            <a:pPr marL="342900" indent="-342900"/>
            <a:endParaRPr lang="en-US" sz="1600" i="0">
              <a:latin typeface="Arial (Headings)"/>
              <a:ea typeface="Calibri" pitchFamily="34" charset="0"/>
              <a:cs typeface="Courier New" pitchFamily="49" charset="0"/>
            </a:endParaRPr>
          </a:p>
        </p:txBody>
      </p:sp>
      <p:sp>
        <p:nvSpPr>
          <p:cNvPr id="55307" name="Rectangle 6"/>
          <p:cNvSpPr>
            <a:spLocks noChangeArrowheads="1"/>
          </p:cNvSpPr>
          <p:nvPr/>
        </p:nvSpPr>
        <p:spPr bwMode="auto">
          <a:xfrm>
            <a:off x="341436" y="3517900"/>
            <a:ext cx="33759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Q. Will the above code compile ? </a:t>
            </a:r>
          </a:p>
        </p:txBody>
      </p:sp>
      <p:sp>
        <p:nvSpPr>
          <p:cNvPr id="46081" name="Rectangle 1"/>
          <p:cNvSpPr>
            <a:spLocks noChangeArrowheads="1"/>
          </p:cNvSpPr>
          <p:nvPr/>
        </p:nvSpPr>
        <p:spPr bwMode="auto">
          <a:xfrm>
            <a:off x="379535" y="4038878"/>
            <a:ext cx="8174930" cy="369332"/>
          </a:xfrm>
          <a:prstGeom prst="rect">
            <a:avLst/>
          </a:prstGeom>
          <a:noFill/>
          <a:ln w="9525">
            <a:noFill/>
            <a:miter lim="800000"/>
            <a:headEnd/>
            <a:tailEnd/>
          </a:ln>
          <a:effectLst/>
        </p:spPr>
        <p:txBody>
          <a:bodyPr wrap="none" anchor="ctr">
            <a:spAutoFit/>
          </a:bodyPr>
          <a:lstStyle/>
          <a:p>
            <a:pPr eaLnBrk="0" hangingPunct="0">
              <a:defRPr/>
            </a:pPr>
            <a:r>
              <a:rPr lang="en-US" b="1" i="0" dirty="0">
                <a:solidFill>
                  <a:srgbClr val="000000"/>
                </a:solidFill>
                <a:latin typeface="+mj-lt"/>
                <a:ea typeface="Calibri" pitchFamily="34" charset="0"/>
                <a:cs typeface="Courier New" pitchFamily="49" charset="0"/>
              </a:rPr>
              <a:t>Q. If not, what change should be made individually to make compilation successful?</a:t>
            </a:r>
            <a:endParaRPr lang="en-US" b="1" i="0" dirty="0">
              <a:latin typeface="+mj-lt"/>
            </a:endParaRPr>
          </a:p>
        </p:txBody>
      </p:sp>
    </p:spTree>
    <p:extLst>
      <p:ext uri="{BB962C8B-B14F-4D97-AF65-F5344CB8AC3E}">
        <p14:creationId xmlns:p14="http://schemas.microsoft.com/office/powerpoint/2010/main" val="1551872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1"/>
                                        </p:tgtEl>
                                        <p:attrNameLst>
                                          <p:attrName>style.visibility</p:attrName>
                                        </p:attrNameLst>
                                      </p:cBhvr>
                                      <p:to>
                                        <p:strVal val="visible"/>
                                      </p:to>
                                    </p:set>
                                    <p:animEffect transition="in" filter="fade">
                                      <p:cBhvr>
                                        <p:cTn id="7" dur="2000"/>
                                        <p:tgtEl>
                                          <p:spTgt spid="46081"/>
                                        </p:tgtEl>
                                      </p:cBhvr>
                                    </p:animEffect>
                                  </p:childTnLst>
                                </p:cTn>
                              </p:par>
                              <p:par>
                                <p:cTn id="8" presetID="10" presetClass="entr" presetSubtype="0" fill="hold" nodeType="withEffect">
                                  <p:stCondLst>
                                    <p:cond delay="0"/>
                                  </p:stCondLst>
                                  <p:childTnLst>
                                    <p:set>
                                      <p:cBhvr>
                                        <p:cTn id="9" dur="1" fill="hold">
                                          <p:stCondLst>
                                            <p:cond delay="0"/>
                                          </p:stCondLst>
                                        </p:cTn>
                                        <p:tgtEl>
                                          <p:spTgt spid="20490">
                                            <p:txEl>
                                              <p:pRg st="0" end="0"/>
                                            </p:txEl>
                                          </p:spTgt>
                                        </p:tgtEl>
                                        <p:attrNameLst>
                                          <p:attrName>style.visibility</p:attrName>
                                        </p:attrNameLst>
                                      </p:cBhvr>
                                      <p:to>
                                        <p:strVal val="visible"/>
                                      </p:to>
                                    </p:set>
                                    <p:animEffect transition="in" filter="fade">
                                      <p:cBhvr>
                                        <p:cTn id="10" dur="2000"/>
                                        <p:tgtEl>
                                          <p:spTgt spid="2049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90">
                                            <p:txEl>
                                              <p:pRg st="1" end="1"/>
                                            </p:txEl>
                                          </p:spTgt>
                                        </p:tgtEl>
                                        <p:attrNameLst>
                                          <p:attrName>style.visibility</p:attrName>
                                        </p:attrNameLst>
                                      </p:cBhvr>
                                      <p:to>
                                        <p:strVal val="visible"/>
                                      </p:to>
                                    </p:set>
                                    <p:animEffect transition="in" filter="fade">
                                      <p:cBhvr>
                                        <p:cTn id="13" dur="2000"/>
                                        <p:tgtEl>
                                          <p:spTgt spid="20490">
                                            <p:txEl>
                                              <p:pRg st="1" end="1"/>
                                            </p:txEl>
                                          </p:spTgt>
                                        </p:tgtEl>
                                      </p:cBhvr>
                                    </p:animEffect>
                                  </p:childTnLst>
                                </p:cTn>
                              </p:par>
                              <p:par>
                                <p:cTn id="14" presetID="10" presetClass="entr" presetSubtype="0" fill="hold" nodeType="withEffect">
                                  <p:stCondLst>
                                    <p:cond delay="0"/>
                                  </p:stCondLst>
                                  <p:iterate type="lt">
                                    <p:tmPct val="0"/>
                                  </p:iterate>
                                  <p:childTnLst>
                                    <p:set>
                                      <p:cBhvr>
                                        <p:cTn id="15" dur="1" fill="hold">
                                          <p:stCondLst>
                                            <p:cond delay="0"/>
                                          </p:stCondLst>
                                        </p:cTn>
                                        <p:tgtEl>
                                          <p:spTgt spid="20490">
                                            <p:txEl>
                                              <p:pRg st="2" end="2"/>
                                            </p:txEl>
                                          </p:spTgt>
                                        </p:tgtEl>
                                        <p:attrNameLst>
                                          <p:attrName>style.visibility</p:attrName>
                                        </p:attrNameLst>
                                      </p:cBhvr>
                                      <p:to>
                                        <p:strVal val="visible"/>
                                      </p:to>
                                    </p:set>
                                    <p:animEffect transition="in" filter="fade">
                                      <p:cBhvr>
                                        <p:cTn id="16" dur="2000"/>
                                        <p:tgtEl>
                                          <p:spTgt spid="2049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90">
                                            <p:txEl>
                                              <p:pRg st="3" end="3"/>
                                            </p:txEl>
                                          </p:spTgt>
                                        </p:tgtEl>
                                        <p:attrNameLst>
                                          <p:attrName>style.visibility</p:attrName>
                                        </p:attrNameLst>
                                      </p:cBhvr>
                                      <p:to>
                                        <p:strVal val="visible"/>
                                      </p:to>
                                    </p:set>
                                    <p:animEffect transition="in" filter="fade">
                                      <p:cBhvr>
                                        <p:cTn id="19" dur="2000"/>
                                        <p:tgtEl>
                                          <p:spTgt spid="20490">
                                            <p:txEl>
                                              <p:pRg st="3" end="3"/>
                                            </p:txEl>
                                          </p:spTgt>
                                        </p:tgtEl>
                                      </p:cBhvr>
                                    </p:animEffect>
                                  </p:childTnLst>
                                </p:cTn>
                              </p:par>
                              <p:par>
                                <p:cTn id="20" presetID="10" presetClass="entr" presetSubtype="0" fill="hold" nodeType="withEffect">
                                  <p:stCondLst>
                                    <p:cond delay="0"/>
                                  </p:stCondLst>
                                  <p:iterate type="lt">
                                    <p:tmPct val="0"/>
                                  </p:iterate>
                                  <p:childTnLst>
                                    <p:set>
                                      <p:cBhvr>
                                        <p:cTn id="21" dur="1" fill="hold">
                                          <p:stCondLst>
                                            <p:cond delay="0"/>
                                          </p:stCondLst>
                                        </p:cTn>
                                        <p:tgtEl>
                                          <p:spTgt spid="20490">
                                            <p:txEl>
                                              <p:pRg st="4" end="4"/>
                                            </p:txEl>
                                          </p:spTgt>
                                        </p:tgtEl>
                                        <p:attrNameLst>
                                          <p:attrName>style.visibility</p:attrName>
                                        </p:attrNameLst>
                                      </p:cBhvr>
                                      <p:to>
                                        <p:strVal val="visible"/>
                                      </p:to>
                                    </p:set>
                                    <p:animEffect transition="in" filter="fade">
                                      <p:cBhvr>
                                        <p:cTn id="22" dur="2000"/>
                                        <p:tgtEl>
                                          <p:spTgt spid="204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mph" presetSubtype="2" fill="hold" nodeType="clickEffect">
                                  <p:stCondLst>
                                    <p:cond delay="0"/>
                                  </p:stCondLst>
                                  <p:iterate type="lt">
                                    <p:tmPct val="0"/>
                                  </p:iterate>
                                  <p:childTnLst>
                                    <p:animClr clrSpc="rgb" dir="cw">
                                      <p:cBhvr override="childStyle">
                                        <p:cTn id="26" dur="2000" fill="hold"/>
                                        <p:tgtEl>
                                          <p:spTgt spid="20490">
                                            <p:txEl>
                                              <p:pRg st="2" end="2"/>
                                            </p:txEl>
                                          </p:spTgt>
                                        </p:tgtEl>
                                        <p:attrNameLst>
                                          <p:attrName>style.color</p:attrName>
                                        </p:attrNameLst>
                                      </p:cBhvr>
                                      <p:to>
                                        <a:schemeClr val="accent2"/>
                                      </p:to>
                                    </p:animClr>
                                  </p:childTnLst>
                                </p:cTn>
                              </p:par>
                              <p:par>
                                <p:cTn id="27" presetID="15" presetClass="emph" presetSubtype="0" nodeType="withEffect">
                                  <p:stCondLst>
                                    <p:cond delay="0"/>
                                  </p:stCondLst>
                                  <p:iterate type="lt">
                                    <p:tmAbs val="25"/>
                                  </p:iterate>
                                  <p:childTnLst>
                                    <p:set>
                                      <p:cBhvr override="childStyle">
                                        <p:cTn id="28" dur="indefinite"/>
                                        <p:tgtEl>
                                          <p:spTgt spid="20490">
                                            <p:txEl>
                                              <p:pRg st="2" end="2"/>
                                            </p:txEl>
                                          </p:spTgt>
                                        </p:tgtEl>
                                        <p:attrNameLst>
                                          <p:attrName>style.fontWeight</p:attrName>
                                        </p:attrNameLst>
                                      </p:cBhvr>
                                      <p:to>
                                        <p:strVal val="bold"/>
                                      </p:to>
                                    </p:set>
                                  </p:childTnLst>
                                </p:cTn>
                              </p:par>
                              <p:par>
                                <p:cTn id="29" presetID="3" presetClass="emph" presetSubtype="2" fill="hold" nodeType="withEffect">
                                  <p:stCondLst>
                                    <p:cond delay="0"/>
                                  </p:stCondLst>
                                  <p:iterate type="lt">
                                    <p:tmPct val="0"/>
                                  </p:iterate>
                                  <p:childTnLst>
                                    <p:animClr clrSpc="rgb" dir="cw">
                                      <p:cBhvr override="childStyle">
                                        <p:cTn id="30" dur="2000" fill="hold"/>
                                        <p:tgtEl>
                                          <p:spTgt spid="20490">
                                            <p:txEl>
                                              <p:pRg st="4" end="4"/>
                                            </p:txEl>
                                          </p:spTgt>
                                        </p:tgtEl>
                                        <p:attrNameLst>
                                          <p:attrName>style.color</p:attrName>
                                        </p:attrNameLst>
                                      </p:cBhvr>
                                      <p:to>
                                        <a:schemeClr val="accent2"/>
                                      </p:to>
                                    </p:animClr>
                                  </p:childTnLst>
                                </p:cTn>
                              </p:par>
                              <p:par>
                                <p:cTn id="31" presetID="15" presetClass="emph" presetSubtype="0" nodeType="withEffect">
                                  <p:stCondLst>
                                    <p:cond delay="0"/>
                                  </p:stCondLst>
                                  <p:iterate type="lt">
                                    <p:tmAbs val="25"/>
                                  </p:iterate>
                                  <p:childTnLst>
                                    <p:set>
                                      <p:cBhvr override="childStyle">
                                        <p:cTn id="32" dur="indefinite"/>
                                        <p:tgtEl>
                                          <p:spTgt spid="20490">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21"/>
            <a:ext cx="9144000" cy="740979"/>
          </a:xfrm>
          <a:solidFill>
            <a:srgbClr val="FFC000"/>
          </a:solidFill>
        </p:spPr>
        <p:txBody>
          <a:bodyPr>
            <a:normAutofit fontScale="90000"/>
          </a:bodyPr>
          <a:lstStyle/>
          <a:p>
            <a:pPr>
              <a:defRPr/>
            </a:pPr>
            <a:r>
              <a:rPr lang="en-US" dirty="0"/>
              <a:t>Can you answer?</a:t>
            </a:r>
          </a:p>
        </p:txBody>
      </p:sp>
      <p:sp>
        <p:nvSpPr>
          <p:cNvPr id="4" name="Slide Number Placeholder 3"/>
          <p:cNvSpPr>
            <a:spLocks noGrp="1"/>
          </p:cNvSpPr>
          <p:nvPr>
            <p:ph type="sldNum" sz="quarter" idx="10"/>
          </p:nvPr>
        </p:nvSpPr>
        <p:spPr/>
        <p:txBody>
          <a:bodyPr/>
          <a:lstStyle/>
          <a:p>
            <a:pPr>
              <a:defRPr/>
            </a:pPr>
            <a:fld id="{C92DD688-C5E1-4CD3-BD7D-E0C1C454DE82}" type="slidenum">
              <a:rPr lang="en-US" smtClean="0"/>
              <a:pPr>
                <a:defRPr/>
              </a:pPr>
              <a:t>48</a:t>
            </a:fld>
            <a:endParaRPr lang="en-US"/>
          </a:p>
        </p:txBody>
      </p:sp>
      <p:graphicFrame>
        <p:nvGraphicFramePr>
          <p:cNvPr id="5" name="Table 4"/>
          <p:cNvGraphicFramePr>
            <a:graphicFrameLocks noGrp="1"/>
          </p:cNvGraphicFramePr>
          <p:nvPr/>
        </p:nvGraphicFramePr>
        <p:xfrm>
          <a:off x="323851" y="1066800"/>
          <a:ext cx="8566638" cy="2560638"/>
        </p:xfrm>
        <a:graphic>
          <a:graphicData uri="http://schemas.openxmlformats.org/drawingml/2006/table">
            <a:tbl>
              <a:tblPr firstRow="1" bandRow="1">
                <a:tableStyleId>{BC89EF96-8CEA-46FF-86C4-4CE0E7609802}</a:tableStyleId>
              </a:tblPr>
              <a:tblGrid>
                <a:gridCol w="8566638"/>
              </a:tblGrid>
              <a:tr h="2560638">
                <a:tc>
                  <a:txBody>
                    <a:bodyPr/>
                    <a:lstStyle/>
                    <a:p>
                      <a:r>
                        <a:rPr lang="en-US" sz="1800" b="1" kern="1200" dirty="0" smtClean="0">
                          <a:solidFill>
                            <a:schemeClr val="tx1"/>
                          </a:solidFill>
                          <a:latin typeface="+mn-lt"/>
                          <a:ea typeface="+mn-ea"/>
                          <a:cs typeface="+mn-cs"/>
                        </a:rPr>
                        <a:t>abstract class Parent{</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public abstract </a:t>
                      </a:r>
                      <a:r>
                        <a:rPr lang="en-US" sz="1800" b="1" kern="1200" dirty="0" err="1" smtClean="0">
                          <a:solidFill>
                            <a:schemeClr val="tx1"/>
                          </a:solidFill>
                          <a:latin typeface="+mn-lt"/>
                          <a:ea typeface="+mn-ea"/>
                          <a:cs typeface="+mn-cs"/>
                        </a:rPr>
                        <a:t>int</a:t>
                      </a:r>
                      <a:r>
                        <a:rPr lang="en-US" sz="1800" b="1" kern="1200" dirty="0" smtClean="0">
                          <a:solidFill>
                            <a:schemeClr val="tx1"/>
                          </a:solidFill>
                          <a:latin typeface="+mn-lt"/>
                          <a:ea typeface="+mn-ea"/>
                          <a:cs typeface="+mn-cs"/>
                        </a:rPr>
                        <a:t> method();</a:t>
                      </a:r>
                    </a:p>
                    <a:p>
                      <a:r>
                        <a:rPr lang="en-US" sz="1800" b="1"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latin typeface="+mn-lt"/>
                          <a:ea typeface="+mn-ea"/>
                          <a:cs typeface="+mn-cs"/>
                        </a:rPr>
                        <a:t>class Child extends Parent{}</a:t>
                      </a:r>
                    </a:p>
                    <a:p>
                      <a:endParaRPr lang="en-US" sz="1800" b="1" kern="120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public class Demo2 extends Child{</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public </a:t>
                      </a:r>
                      <a:r>
                        <a:rPr lang="en-US" sz="1800" b="1" kern="1200" dirty="0" err="1" smtClean="0">
                          <a:solidFill>
                            <a:schemeClr val="tx1"/>
                          </a:solidFill>
                          <a:latin typeface="+mn-lt"/>
                          <a:ea typeface="+mn-ea"/>
                          <a:cs typeface="+mn-cs"/>
                        </a:rPr>
                        <a:t>int</a:t>
                      </a:r>
                      <a:r>
                        <a:rPr lang="en-US" sz="1800" b="1" kern="1200" dirty="0" smtClean="0">
                          <a:solidFill>
                            <a:schemeClr val="tx1"/>
                          </a:solidFill>
                          <a:latin typeface="+mn-lt"/>
                          <a:ea typeface="+mn-ea"/>
                          <a:cs typeface="+mn-cs"/>
                        </a:rPr>
                        <a:t> method(){return 0;}</a:t>
                      </a:r>
                    </a:p>
                    <a:p>
                      <a:r>
                        <a:rPr lang="en-US" sz="1800" b="1" kern="1200" dirty="0" smtClean="0">
                          <a:solidFill>
                            <a:schemeClr val="tx1"/>
                          </a:solidFill>
                          <a:latin typeface="+mn-lt"/>
                          <a:ea typeface="+mn-ea"/>
                          <a:cs typeface="+mn-cs"/>
                        </a:rPr>
                        <a:t>}</a:t>
                      </a:r>
                    </a:p>
                    <a:p>
                      <a:endParaRPr lang="en-US" sz="1800" b="1" kern="1200" dirty="0">
                        <a:solidFill>
                          <a:schemeClr val="tx1"/>
                        </a:solidFill>
                        <a:latin typeface="+mn-lt"/>
                        <a:ea typeface="+mn-ea"/>
                        <a:cs typeface="+mn-cs"/>
                      </a:endParaRPr>
                    </a:p>
                  </a:txBody>
                  <a:tcPr marL="84401" marR="84401" marT="45726" marB="45726"/>
                </a:tc>
              </a:tr>
            </a:tbl>
          </a:graphicData>
        </a:graphic>
      </p:graphicFrame>
      <p:sp>
        <p:nvSpPr>
          <p:cNvPr id="20490" name="Rectangle 1"/>
          <p:cNvSpPr>
            <a:spLocks noChangeArrowheads="1"/>
          </p:cNvSpPr>
          <p:nvPr/>
        </p:nvSpPr>
        <p:spPr bwMode="auto">
          <a:xfrm>
            <a:off x="392724" y="4556125"/>
            <a:ext cx="716133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b="1" i="0">
                <a:solidFill>
                  <a:srgbClr val="000000"/>
                </a:solidFill>
                <a:latin typeface="Arial (Headings)"/>
                <a:ea typeface="Calibri" pitchFamily="34" charset="0"/>
                <a:cs typeface="Courier New" pitchFamily="49" charset="0"/>
              </a:rPr>
              <a:t>Options</a:t>
            </a:r>
            <a:r>
              <a:rPr lang="en-US" sz="1600" b="1" i="0">
                <a:solidFill>
                  <a:srgbClr val="000000"/>
                </a:solidFill>
                <a:ea typeface="Calibri" pitchFamily="34" charset="0"/>
                <a:cs typeface="Courier New" pitchFamily="49" charset="0"/>
              </a:rPr>
              <a:t>: </a:t>
            </a:r>
          </a:p>
          <a:p>
            <a:pPr marL="342900" indent="-342900"/>
            <a:endParaRPr lang="en-US" sz="1600" b="1">
              <a:latin typeface="Arial (Headings)"/>
              <a:ea typeface="Calibri" pitchFamily="34" charset="0"/>
              <a:cs typeface="Courier New" pitchFamily="49" charset="0"/>
            </a:endParaRPr>
          </a:p>
          <a:p>
            <a:pPr marL="342900" indent="-342900">
              <a:buFont typeface="Arial" pitchFamily="34" charset="0"/>
              <a:buAutoNum type="alphaUcPeriod"/>
            </a:pPr>
            <a:r>
              <a:rPr lang="en-US" sz="1600" i="0">
                <a:ea typeface="Calibri" pitchFamily="34" charset="0"/>
                <a:cs typeface="Courier New" pitchFamily="49" charset="0"/>
              </a:rPr>
              <a:t>add abstract keyword with class Child</a:t>
            </a:r>
          </a:p>
          <a:p>
            <a:pPr marL="342900" indent="-342900">
              <a:buFont typeface="Arial" pitchFamily="34" charset="0"/>
              <a:buAutoNum type="alphaUcPeriod"/>
            </a:pPr>
            <a:r>
              <a:rPr lang="en-US" sz="1600" i="0">
                <a:ea typeface="Calibri" pitchFamily="34" charset="0"/>
                <a:cs typeface="Courier New" pitchFamily="49" charset="0"/>
              </a:rPr>
              <a:t>Give concrete implementation of method() in class Child</a:t>
            </a:r>
          </a:p>
          <a:p>
            <a:pPr marL="342900" indent="-342900">
              <a:buFont typeface="Arial" pitchFamily="34" charset="0"/>
              <a:buAutoNum type="alphaUcPeriod"/>
            </a:pPr>
            <a:r>
              <a:rPr lang="en-US" sz="1600" i="0">
                <a:ea typeface="Calibri" pitchFamily="34" charset="0"/>
                <a:cs typeface="Courier New" pitchFamily="49" charset="0"/>
              </a:rPr>
              <a:t>Make Demo2 as abstract</a:t>
            </a:r>
          </a:p>
          <a:p>
            <a:pPr marL="342900" indent="-342900">
              <a:buFont typeface="Arial" pitchFamily="34" charset="0"/>
              <a:buAutoNum type="alphaUcPeriod"/>
            </a:pPr>
            <a:r>
              <a:rPr lang="en-US" sz="1600" i="0">
                <a:ea typeface="Calibri" pitchFamily="34" charset="0"/>
                <a:cs typeface="Courier New" pitchFamily="49" charset="0"/>
              </a:rPr>
              <a:t>Make Child as abstract and define an abstract method like abstract int method() in class Child.</a:t>
            </a:r>
          </a:p>
        </p:txBody>
      </p:sp>
      <p:sp>
        <p:nvSpPr>
          <p:cNvPr id="56331" name="Rectangle 6"/>
          <p:cNvSpPr>
            <a:spLocks noChangeArrowheads="1"/>
          </p:cNvSpPr>
          <p:nvPr/>
        </p:nvSpPr>
        <p:spPr bwMode="auto">
          <a:xfrm>
            <a:off x="313592" y="3686175"/>
            <a:ext cx="33759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Q. Will the above code compile ? </a:t>
            </a:r>
          </a:p>
        </p:txBody>
      </p:sp>
      <p:sp>
        <p:nvSpPr>
          <p:cNvPr id="46081" name="Rectangle 1"/>
          <p:cNvSpPr>
            <a:spLocks noChangeArrowheads="1"/>
          </p:cNvSpPr>
          <p:nvPr/>
        </p:nvSpPr>
        <p:spPr bwMode="auto">
          <a:xfrm>
            <a:off x="329712" y="4145241"/>
            <a:ext cx="8174930" cy="369332"/>
          </a:xfrm>
          <a:prstGeom prst="rect">
            <a:avLst/>
          </a:prstGeom>
          <a:noFill/>
          <a:ln w="9525">
            <a:noFill/>
            <a:miter lim="800000"/>
            <a:headEnd/>
            <a:tailEnd/>
          </a:ln>
          <a:effectLst/>
        </p:spPr>
        <p:txBody>
          <a:bodyPr wrap="none" anchor="ctr">
            <a:spAutoFit/>
          </a:bodyPr>
          <a:lstStyle/>
          <a:p>
            <a:pPr eaLnBrk="0" hangingPunct="0">
              <a:defRPr/>
            </a:pPr>
            <a:r>
              <a:rPr lang="en-US" b="1" i="0" dirty="0">
                <a:solidFill>
                  <a:srgbClr val="000000"/>
                </a:solidFill>
                <a:latin typeface="+mj-lt"/>
                <a:ea typeface="Calibri" pitchFamily="34" charset="0"/>
                <a:cs typeface="Courier New" pitchFamily="49" charset="0"/>
              </a:rPr>
              <a:t>Q. If not, what change should be made individually to make compilation successful?</a:t>
            </a:r>
            <a:endParaRPr lang="en-US" b="1" i="0" dirty="0">
              <a:latin typeface="+mj-lt"/>
            </a:endParaRPr>
          </a:p>
        </p:txBody>
      </p:sp>
    </p:spTree>
    <p:extLst>
      <p:ext uri="{BB962C8B-B14F-4D97-AF65-F5344CB8AC3E}">
        <p14:creationId xmlns:p14="http://schemas.microsoft.com/office/powerpoint/2010/main" val="2031667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90">
                                            <p:txEl>
                                              <p:pRg st="0" end="0"/>
                                            </p:txEl>
                                          </p:spTgt>
                                        </p:tgtEl>
                                        <p:attrNameLst>
                                          <p:attrName>style.visibility</p:attrName>
                                        </p:attrNameLst>
                                      </p:cBhvr>
                                      <p:to>
                                        <p:strVal val="visible"/>
                                      </p:to>
                                    </p:set>
                                    <p:animEffect transition="in" filter="fade">
                                      <p:cBhvr>
                                        <p:cTn id="7" dur="1000"/>
                                        <p:tgtEl>
                                          <p:spTgt spid="20490">
                                            <p:txEl>
                                              <p:pRg st="0" end="0"/>
                                            </p:txEl>
                                          </p:spTgt>
                                        </p:tgtEl>
                                      </p:cBhvr>
                                    </p:animEffect>
                                  </p:childTnLst>
                                </p:cTn>
                              </p:par>
                              <p:par>
                                <p:cTn id="8" presetID="2" presetClass="entr" presetSubtype="4" fill="hold" nodeType="withEffect">
                                  <p:stCondLst>
                                    <p:cond delay="0"/>
                                  </p:stCondLst>
                                  <p:iterate type="lt">
                                    <p:tmPct val="0"/>
                                  </p:iterate>
                                  <p:childTnLst>
                                    <p:set>
                                      <p:cBhvr>
                                        <p:cTn id="9" dur="1" fill="hold">
                                          <p:stCondLst>
                                            <p:cond delay="0"/>
                                          </p:stCondLst>
                                        </p:cTn>
                                        <p:tgtEl>
                                          <p:spTgt spid="20490">
                                            <p:txEl>
                                              <p:pRg st="2" end="2"/>
                                            </p:txEl>
                                          </p:spTgt>
                                        </p:tgtEl>
                                        <p:attrNameLst>
                                          <p:attrName>style.visibility</p:attrName>
                                        </p:attrNameLst>
                                      </p:cBhvr>
                                      <p:to>
                                        <p:strVal val="visible"/>
                                      </p:to>
                                    </p:set>
                                    <p:anim calcmode="lin" valueType="num">
                                      <p:cBhvr additive="base">
                                        <p:cTn id="10" dur="500" fill="hold"/>
                                        <p:tgtEl>
                                          <p:spTgt spid="20490">
                                            <p:txEl>
                                              <p:pRg st="2" end="2"/>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0490">
                                            <p:txEl>
                                              <p:pRg st="2" end="2"/>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iterate type="lt">
                                    <p:tmPct val="0"/>
                                  </p:iterate>
                                  <p:childTnLst>
                                    <p:set>
                                      <p:cBhvr>
                                        <p:cTn id="13" dur="1" fill="hold">
                                          <p:stCondLst>
                                            <p:cond delay="0"/>
                                          </p:stCondLst>
                                        </p:cTn>
                                        <p:tgtEl>
                                          <p:spTgt spid="20490">
                                            <p:txEl>
                                              <p:pRg st="3" end="3"/>
                                            </p:txEl>
                                          </p:spTgt>
                                        </p:tgtEl>
                                        <p:attrNameLst>
                                          <p:attrName>style.visibility</p:attrName>
                                        </p:attrNameLst>
                                      </p:cBhvr>
                                      <p:to>
                                        <p:strVal val="visible"/>
                                      </p:to>
                                    </p:set>
                                    <p:anim calcmode="lin" valueType="num">
                                      <p:cBhvr additive="base">
                                        <p:cTn id="14" dur="500" fill="hold"/>
                                        <p:tgtEl>
                                          <p:spTgt spid="20490">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0490">
                                            <p:txEl>
                                              <p:pRg st="3" end="3"/>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0490">
                                            <p:txEl>
                                              <p:pRg st="4" end="4"/>
                                            </p:txEl>
                                          </p:spTgt>
                                        </p:tgtEl>
                                        <p:attrNameLst>
                                          <p:attrName>style.visibility</p:attrName>
                                        </p:attrNameLst>
                                      </p:cBhvr>
                                      <p:to>
                                        <p:strVal val="visible"/>
                                      </p:to>
                                    </p:set>
                                    <p:anim calcmode="lin" valueType="num">
                                      <p:cBhvr additive="base">
                                        <p:cTn id="18" dur="500" fill="hold"/>
                                        <p:tgtEl>
                                          <p:spTgt spid="20490">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90">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490">
                                            <p:txEl>
                                              <p:pRg st="5" end="5"/>
                                            </p:txEl>
                                          </p:spTgt>
                                        </p:tgtEl>
                                        <p:attrNameLst>
                                          <p:attrName>style.visibility</p:attrName>
                                        </p:attrNameLst>
                                      </p:cBhvr>
                                      <p:to>
                                        <p:strVal val="visible"/>
                                      </p:to>
                                    </p:set>
                                    <p:anim calcmode="lin" valueType="num">
                                      <p:cBhvr additive="base">
                                        <p:cTn id="22" dur="500" fill="hold"/>
                                        <p:tgtEl>
                                          <p:spTgt spid="20490">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4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mph" presetSubtype="2" fill="hold" nodeType="clickEffect">
                                  <p:stCondLst>
                                    <p:cond delay="0"/>
                                  </p:stCondLst>
                                  <p:iterate type="lt">
                                    <p:tmPct val="0"/>
                                  </p:iterate>
                                  <p:childTnLst>
                                    <p:animClr clrSpc="rgb" dir="cw">
                                      <p:cBhvr override="childStyle">
                                        <p:cTn id="27" dur="2000" fill="hold"/>
                                        <p:tgtEl>
                                          <p:spTgt spid="20490">
                                            <p:txEl>
                                              <p:pRg st="2" end="2"/>
                                            </p:txEl>
                                          </p:spTgt>
                                        </p:tgtEl>
                                        <p:attrNameLst>
                                          <p:attrName>style.color</p:attrName>
                                        </p:attrNameLst>
                                      </p:cBhvr>
                                      <p:to>
                                        <a:schemeClr val="accent2"/>
                                      </p:to>
                                    </p:animClr>
                                  </p:childTnLst>
                                </p:cTn>
                              </p:par>
                              <p:par>
                                <p:cTn id="28" presetID="15" presetClass="emph" presetSubtype="0" nodeType="withEffect">
                                  <p:stCondLst>
                                    <p:cond delay="0"/>
                                  </p:stCondLst>
                                  <p:iterate type="lt">
                                    <p:tmAbs val="25"/>
                                  </p:iterate>
                                  <p:childTnLst>
                                    <p:set>
                                      <p:cBhvr override="childStyle">
                                        <p:cTn id="29" dur="indefinite"/>
                                        <p:tgtEl>
                                          <p:spTgt spid="20490">
                                            <p:txEl>
                                              <p:pRg st="2" end="2"/>
                                            </p:txEl>
                                          </p:spTgt>
                                        </p:tgtEl>
                                        <p:attrNameLst>
                                          <p:attrName>style.fontWeight</p:attrName>
                                        </p:attrNameLst>
                                      </p:cBhvr>
                                      <p:to>
                                        <p:strVal val="bold"/>
                                      </p:to>
                                    </p:set>
                                  </p:childTnLst>
                                </p:cTn>
                              </p:par>
                              <p:par>
                                <p:cTn id="30" presetID="3" presetClass="emph" presetSubtype="2" fill="hold" nodeType="withEffect">
                                  <p:stCondLst>
                                    <p:cond delay="0"/>
                                  </p:stCondLst>
                                  <p:iterate type="lt">
                                    <p:tmPct val="0"/>
                                  </p:iterate>
                                  <p:childTnLst>
                                    <p:animClr clrSpc="rgb" dir="cw">
                                      <p:cBhvr override="childStyle">
                                        <p:cTn id="31" dur="2000" fill="hold"/>
                                        <p:tgtEl>
                                          <p:spTgt spid="20490">
                                            <p:txEl>
                                              <p:pRg st="3" end="3"/>
                                            </p:txEl>
                                          </p:spTgt>
                                        </p:tgtEl>
                                        <p:attrNameLst>
                                          <p:attrName>style.color</p:attrName>
                                        </p:attrNameLst>
                                      </p:cBhvr>
                                      <p:to>
                                        <a:schemeClr val="accent2"/>
                                      </p:to>
                                    </p:animClr>
                                  </p:childTnLst>
                                </p:cTn>
                              </p:par>
                              <p:par>
                                <p:cTn id="32" presetID="15" presetClass="emph" presetSubtype="0" nodeType="withEffect">
                                  <p:stCondLst>
                                    <p:cond delay="0"/>
                                  </p:stCondLst>
                                  <p:iterate type="lt">
                                    <p:tmAbs val="25"/>
                                  </p:iterate>
                                  <p:childTnLst>
                                    <p:set>
                                      <p:cBhvr override="childStyle">
                                        <p:cTn id="33" dur="indefinite"/>
                                        <p:tgtEl>
                                          <p:spTgt spid="20490">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3648"/>
            <a:ext cx="9144000" cy="785648"/>
          </a:xfrm>
          <a:solidFill>
            <a:schemeClr val="accent4">
              <a:lumMod val="20000"/>
              <a:lumOff val="80000"/>
            </a:schemeClr>
          </a:solidFill>
        </p:spPr>
        <p:txBody>
          <a:bodyPr anchor="ctr"/>
          <a:lstStyle/>
          <a:p>
            <a:r>
              <a:rPr lang="en-US" altLang="zh-CN" sz="3600" b="1" dirty="0">
                <a:solidFill>
                  <a:srgbClr val="FF0000"/>
                </a:solidFill>
                <a:latin typeface="Arial" charset="0"/>
                <a:ea typeface="SimSun" pitchFamily="2" charset="-122"/>
              </a:rPr>
              <a:t>Interface</a:t>
            </a:r>
            <a:r>
              <a:rPr lang="en-US" altLang="zh-CN" sz="3600" dirty="0">
                <a:latin typeface="Arial" charset="0"/>
                <a:ea typeface="SimSun" pitchFamily="2" charset="-122"/>
              </a:rPr>
              <a:t> </a:t>
            </a:r>
          </a:p>
        </p:txBody>
      </p:sp>
      <p:sp>
        <p:nvSpPr>
          <p:cNvPr id="7171" name="Rectangle 3"/>
          <p:cNvSpPr>
            <a:spLocks noGrp="1" noChangeArrowheads="1"/>
          </p:cNvSpPr>
          <p:nvPr>
            <p:ph type="body" idx="1"/>
          </p:nvPr>
        </p:nvSpPr>
        <p:spPr>
          <a:xfrm>
            <a:off x="0" y="762000"/>
            <a:ext cx="9144000" cy="6096000"/>
          </a:xfrm>
        </p:spPr>
        <p:txBody>
          <a:bodyPr>
            <a:normAutofit/>
          </a:bodyPr>
          <a:lstStyle/>
          <a:p>
            <a:r>
              <a:rPr lang="en-US" sz="2400" dirty="0"/>
              <a:t>Interfaces are used to </a:t>
            </a:r>
          </a:p>
          <a:p>
            <a:pPr lvl="1"/>
            <a:r>
              <a:rPr lang="en-US" sz="2000" dirty="0"/>
              <a:t>establish rules</a:t>
            </a:r>
          </a:p>
          <a:p>
            <a:pPr lvl="1"/>
            <a:r>
              <a:rPr lang="en-US" sz="2000" dirty="0"/>
              <a:t>define </a:t>
            </a:r>
            <a:r>
              <a:rPr lang="en-US" sz="2000" dirty="0" smtClean="0"/>
              <a:t>standards</a:t>
            </a:r>
            <a:endParaRPr lang="en-US" altLang="zh-CN" sz="2400" dirty="0" smtClean="0">
              <a:ea typeface="SimSun" pitchFamily="2" charset="-122"/>
            </a:endParaRPr>
          </a:p>
          <a:p>
            <a:r>
              <a:rPr lang="en-US" altLang="zh-CN" sz="2400" dirty="0" smtClean="0">
                <a:ea typeface="SimSun" pitchFamily="2" charset="-122"/>
              </a:rPr>
              <a:t>The </a:t>
            </a:r>
            <a:r>
              <a:rPr lang="en-US" altLang="zh-CN" sz="2400" dirty="0">
                <a:ea typeface="SimSun" pitchFamily="2" charset="-122"/>
              </a:rPr>
              <a:t>declaration consists of a keyword </a:t>
            </a:r>
            <a:r>
              <a:rPr lang="en-US" altLang="zh-CN" sz="2400" dirty="0">
                <a:latin typeface="Courier New" pitchFamily="49" charset="0"/>
                <a:ea typeface="SimSun" pitchFamily="2" charset="-122"/>
                <a:cs typeface="Courier New" pitchFamily="49" charset="0"/>
              </a:rPr>
              <a:t>interface</a:t>
            </a:r>
            <a:r>
              <a:rPr lang="en-US" altLang="zh-CN" sz="2400" dirty="0">
                <a:ea typeface="SimSun" pitchFamily="2" charset="-122"/>
              </a:rPr>
              <a:t>, its name, and the members</a:t>
            </a:r>
          </a:p>
          <a:p>
            <a:pPr>
              <a:spcBef>
                <a:spcPct val="50000"/>
              </a:spcBef>
            </a:pPr>
            <a:r>
              <a:rPr lang="en-US" altLang="zh-CN" sz="2400" dirty="0">
                <a:ea typeface="SimSun" pitchFamily="2" charset="-122"/>
              </a:rPr>
              <a:t>Similar to </a:t>
            </a:r>
            <a:r>
              <a:rPr lang="en-US" altLang="zh-CN" sz="2400" dirty="0" smtClean="0">
                <a:ea typeface="SimSun" pitchFamily="2" charset="-122"/>
              </a:rPr>
              <a:t>classes but it is not class</a:t>
            </a:r>
            <a:endParaRPr lang="en-US" altLang="zh-CN" sz="2400" dirty="0">
              <a:ea typeface="SimSun" pitchFamily="2" charset="-122"/>
            </a:endParaRPr>
          </a:p>
          <a:p>
            <a:pPr lvl="1">
              <a:spcBef>
                <a:spcPct val="50000"/>
              </a:spcBef>
            </a:pPr>
            <a:r>
              <a:rPr lang="en-US" sz="2000" dirty="0"/>
              <a:t>The </a:t>
            </a:r>
            <a:r>
              <a:rPr lang="en-US" sz="2000" dirty="0" err="1"/>
              <a:t>bytecode</a:t>
            </a:r>
            <a:r>
              <a:rPr lang="en-US" sz="2000" dirty="0"/>
              <a:t> of an interface appears in a </a:t>
            </a:r>
            <a:r>
              <a:rPr lang="en-US" sz="2000" b="1" dirty="0"/>
              <a:t>.class</a:t>
            </a:r>
            <a:r>
              <a:rPr lang="en-US" sz="2000" dirty="0"/>
              <a:t> file</a:t>
            </a:r>
            <a:r>
              <a:rPr lang="en-US" sz="2000" dirty="0" smtClean="0"/>
              <a:t>.</a:t>
            </a:r>
          </a:p>
          <a:p>
            <a:pPr>
              <a:spcBef>
                <a:spcPct val="50000"/>
              </a:spcBef>
            </a:pPr>
            <a:r>
              <a:rPr lang="en-US" altLang="zh-CN" sz="2400" dirty="0" smtClean="0">
                <a:ea typeface="SimSun" pitchFamily="2" charset="-122"/>
              </a:rPr>
              <a:t>Difference with classes</a:t>
            </a:r>
          </a:p>
          <a:p>
            <a:pPr lvl="1">
              <a:spcBef>
                <a:spcPct val="50000"/>
              </a:spcBef>
            </a:pPr>
            <a:r>
              <a:rPr lang="en-US" sz="2000" dirty="0"/>
              <a:t>An </a:t>
            </a:r>
            <a:r>
              <a:rPr lang="en-US" sz="2000" b="1" dirty="0"/>
              <a:t>interface does not contain any constructors</a:t>
            </a:r>
            <a:endParaRPr lang="en-US" altLang="zh-CN" sz="2000" b="1" dirty="0" smtClean="0">
              <a:ea typeface="SimSun" pitchFamily="2" charset="-122"/>
            </a:endParaRPr>
          </a:p>
          <a:p>
            <a:pPr>
              <a:spcBef>
                <a:spcPct val="50000"/>
              </a:spcBef>
            </a:pPr>
            <a:r>
              <a:rPr lang="en-US" altLang="zh-CN" sz="2400" dirty="0" smtClean="0">
                <a:ea typeface="SimSun" pitchFamily="2" charset="-122"/>
              </a:rPr>
              <a:t>interfaces </a:t>
            </a:r>
            <a:r>
              <a:rPr lang="en-US" altLang="zh-CN" sz="2400" dirty="0">
                <a:ea typeface="SimSun" pitchFamily="2" charset="-122"/>
              </a:rPr>
              <a:t>can have three types of members</a:t>
            </a:r>
          </a:p>
          <a:p>
            <a:pPr lvl="1"/>
            <a:r>
              <a:rPr lang="en-US" altLang="zh-CN" sz="2000" dirty="0">
                <a:ea typeface="SimSun" pitchFamily="2" charset="-122"/>
              </a:rPr>
              <a:t> constants (fields)</a:t>
            </a:r>
          </a:p>
          <a:p>
            <a:pPr lvl="1"/>
            <a:r>
              <a:rPr lang="en-US" altLang="zh-CN" sz="2000" dirty="0">
                <a:ea typeface="SimSun" pitchFamily="2" charset="-122"/>
              </a:rPr>
              <a:t> methods</a:t>
            </a:r>
          </a:p>
          <a:p>
            <a:pPr lvl="1"/>
            <a:r>
              <a:rPr lang="en-US" altLang="zh-CN" sz="2000" dirty="0">
                <a:ea typeface="SimSun" pitchFamily="2" charset="-122"/>
              </a:rPr>
              <a:t> nested classes and </a:t>
            </a:r>
            <a:r>
              <a:rPr lang="en-US" altLang="zh-CN" sz="2000" dirty="0" smtClean="0">
                <a:ea typeface="SimSun" pitchFamily="2" charset="-122"/>
              </a:rPr>
              <a:t>interfaces</a:t>
            </a:r>
          </a:p>
          <a:p>
            <a:pPr lvl="1"/>
            <a:endParaRPr lang="en-US" altLang="zh-CN" sz="2000" dirty="0">
              <a:latin typeface="Arial" charset="0"/>
              <a:ea typeface="SimSun" pitchFamily="2" charset="-122"/>
            </a:endParaRPr>
          </a:p>
        </p:txBody>
      </p:sp>
    </p:spTree>
    <p:extLst>
      <p:ext uri="{BB962C8B-B14F-4D97-AF65-F5344CB8AC3E}">
        <p14:creationId xmlns:p14="http://schemas.microsoft.com/office/powerpoint/2010/main" val="1442236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pPr>
              <a:defRPr/>
            </a:pPr>
            <a:r>
              <a:rPr lang="en-US" sz="3600" dirty="0" smtClean="0">
                <a:solidFill>
                  <a:schemeClr val="accent3">
                    <a:lumMod val="50000"/>
                  </a:schemeClr>
                </a:solidFill>
              </a:rPr>
              <a:t>Memory Allocation for static variables (2/2)</a:t>
            </a:r>
            <a:endParaRPr lang="en-US" sz="3600" dirty="0">
              <a:solidFill>
                <a:schemeClr val="accent3">
                  <a:lumMod val="50000"/>
                </a:schemeClr>
              </a:solidFill>
            </a:endParaRPr>
          </a:p>
        </p:txBody>
      </p:sp>
      <p:sp>
        <p:nvSpPr>
          <p:cNvPr id="3" name="Content Placeholder 2"/>
          <p:cNvSpPr>
            <a:spLocks noGrp="1"/>
          </p:cNvSpPr>
          <p:nvPr>
            <p:ph idx="1"/>
          </p:nvPr>
        </p:nvSpPr>
        <p:spPr>
          <a:xfrm>
            <a:off x="158262" y="1116014"/>
            <a:ext cx="4747846" cy="5013325"/>
          </a:xfrm>
        </p:spPr>
        <p:txBody>
          <a:bodyPr>
            <a:normAutofit fontScale="85000" lnSpcReduction="10000"/>
          </a:bodyPr>
          <a:lstStyle/>
          <a:p>
            <a:pPr>
              <a:buFont typeface="Wingdings" pitchFamily="2" charset="2"/>
              <a:buNone/>
            </a:pPr>
            <a:r>
              <a:rPr lang="en-US" i="1" dirty="0" smtClean="0"/>
              <a:t>Class loading…</a:t>
            </a:r>
            <a:endParaRPr lang="en-US" dirty="0" smtClean="0"/>
          </a:p>
          <a:p>
            <a:pPr>
              <a:buFont typeface="Wingdings" pitchFamily="2" charset="2"/>
              <a:buNone/>
            </a:pPr>
            <a:endParaRPr lang="en-US" dirty="0" smtClean="0"/>
          </a:p>
          <a:p>
            <a:pPr>
              <a:buFont typeface="Wingdings" pitchFamily="2" charset="2"/>
              <a:buNone/>
            </a:pPr>
            <a:r>
              <a:rPr lang="en-US" dirty="0" smtClean="0"/>
              <a:t>public static void main(String []                        </a:t>
            </a:r>
            <a:r>
              <a:rPr lang="en-US" dirty="0" err="1" smtClean="0"/>
              <a:t>args</a:t>
            </a:r>
            <a:r>
              <a:rPr lang="en-US" dirty="0" smtClean="0"/>
              <a:t>){</a:t>
            </a:r>
          </a:p>
          <a:p>
            <a:pPr>
              <a:buFont typeface="Wingdings" pitchFamily="2" charset="2"/>
              <a:buNone/>
            </a:pPr>
            <a:r>
              <a:rPr lang="en-US" dirty="0" smtClean="0"/>
              <a:t>  new </a:t>
            </a:r>
            <a:r>
              <a:rPr lang="en-US" dirty="0" err="1" smtClean="0"/>
              <a:t>StaticVarDemo</a:t>
            </a:r>
            <a:r>
              <a:rPr lang="en-US" dirty="0" smtClean="0"/>
              <a:t>();   //obj1      </a:t>
            </a:r>
          </a:p>
          <a:p>
            <a:pPr>
              <a:buFont typeface="Wingdings" pitchFamily="2" charset="2"/>
              <a:buNone/>
            </a:pPr>
            <a:r>
              <a:rPr lang="en-US" dirty="0" smtClean="0"/>
              <a:t>  new </a:t>
            </a:r>
            <a:r>
              <a:rPr lang="en-US" dirty="0" err="1" smtClean="0"/>
              <a:t>StaticVarDemo</a:t>
            </a:r>
            <a:r>
              <a:rPr lang="en-US" dirty="0" smtClean="0"/>
              <a:t>();  //obj2      </a:t>
            </a:r>
          </a:p>
          <a:p>
            <a:pPr>
              <a:buFont typeface="Wingdings" pitchFamily="2" charset="2"/>
              <a:buNone/>
            </a:pPr>
            <a:r>
              <a:rPr lang="en-US" dirty="0" smtClean="0"/>
              <a:t>  new </a:t>
            </a:r>
            <a:r>
              <a:rPr lang="en-US" dirty="0" err="1" smtClean="0"/>
              <a:t>StaticVarDemo</a:t>
            </a:r>
            <a:r>
              <a:rPr lang="en-US" dirty="0" smtClean="0"/>
              <a:t>();  //obj3      </a:t>
            </a:r>
          </a:p>
          <a:p>
            <a:pPr>
              <a:buFont typeface="Wingdings" pitchFamily="2" charset="2"/>
              <a:buNone/>
            </a:pPr>
            <a:r>
              <a:rPr lang="en-US" dirty="0" smtClean="0"/>
              <a:t>  </a:t>
            </a:r>
            <a:r>
              <a:rPr lang="en-US" dirty="0" err="1" smtClean="0"/>
              <a:t>system.out.println</a:t>
            </a:r>
            <a:r>
              <a:rPr lang="en-US" dirty="0" smtClean="0"/>
              <a:t>(“ Number of Objects : " + </a:t>
            </a:r>
            <a:r>
              <a:rPr lang="en-US" dirty="0" err="1" smtClean="0"/>
              <a:t>staticCount</a:t>
            </a:r>
            <a:r>
              <a:rPr lang="en-US" dirty="0" smtClean="0"/>
              <a:t> );</a:t>
            </a:r>
          </a:p>
          <a:p>
            <a:pPr>
              <a:buFont typeface="Wingdings" pitchFamily="2" charset="2"/>
              <a:buNone/>
            </a:pPr>
            <a:r>
              <a:rPr lang="en-US" dirty="0" smtClean="0"/>
              <a:t>}</a:t>
            </a:r>
          </a:p>
        </p:txBody>
      </p:sp>
      <p:sp>
        <p:nvSpPr>
          <p:cNvPr id="4" name="Slide Number Placeholder 3"/>
          <p:cNvSpPr>
            <a:spLocks noGrp="1"/>
          </p:cNvSpPr>
          <p:nvPr>
            <p:ph type="sldNum" sz="quarter" idx="10"/>
          </p:nvPr>
        </p:nvSpPr>
        <p:spPr/>
        <p:txBody>
          <a:bodyPr/>
          <a:lstStyle/>
          <a:p>
            <a:pPr>
              <a:defRPr/>
            </a:pPr>
            <a:fld id="{5911E1FE-869B-4B2A-BA10-39601067B620}" type="slidenum">
              <a:rPr lang="en-US" smtClean="0"/>
              <a:pPr>
                <a:defRPr/>
              </a:pPr>
              <a:t>5</a:t>
            </a:fld>
            <a:endParaRPr lang="en-US"/>
          </a:p>
        </p:txBody>
      </p:sp>
      <p:sp>
        <p:nvSpPr>
          <p:cNvPr id="5" name="Rectangle 4"/>
          <p:cNvSpPr/>
          <p:nvPr/>
        </p:nvSpPr>
        <p:spPr bwMode="auto">
          <a:xfrm>
            <a:off x="4978979" y="1285876"/>
            <a:ext cx="1549311" cy="3829050"/>
          </a:xfrm>
          <a:prstGeom prst="rect">
            <a:avLst/>
          </a:prstGeom>
          <a:gradFill flip="none" rotWithShape="1">
            <a:gsLst>
              <a:gs pos="0">
                <a:srgbClr val="8488C4"/>
              </a:gs>
              <a:gs pos="53000">
                <a:srgbClr val="D4DEFF"/>
              </a:gs>
              <a:gs pos="83000">
                <a:srgbClr val="D4DEFF"/>
              </a:gs>
              <a:gs pos="100000">
                <a:srgbClr val="96AB94"/>
              </a:gs>
            </a:gsLst>
            <a:lin ang="16200000" scaled="1"/>
            <a:tileRect/>
          </a:gradFill>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a:scene3d>
            <a:camera prst="orthographicFront">
              <a:rot lat="0" lon="600002" rev="0"/>
            </a:camera>
            <a:lightRig rig="chilly" dir="t"/>
          </a:scene3d>
          <a:sp3d contourW="12700">
            <a:bevelB prst="convex"/>
            <a:contourClr>
              <a:schemeClr val="tx2"/>
            </a:contourClr>
          </a:sp3d>
        </p:spPr>
        <p:txBody>
          <a:bodyPr/>
          <a:lstStyle/>
          <a:p>
            <a:pPr algn="ctr">
              <a:defRPr/>
            </a:pPr>
            <a:r>
              <a:rPr lang="en-US" sz="2400" b="1" dirty="0">
                <a:latin typeface="Arial" charset="0"/>
              </a:rPr>
              <a:t>Heap</a:t>
            </a:r>
          </a:p>
        </p:txBody>
      </p:sp>
      <p:sp>
        <p:nvSpPr>
          <p:cNvPr id="20486" name="Rounded Rectangle 6"/>
          <p:cNvSpPr>
            <a:spLocks noChangeArrowheads="1"/>
          </p:cNvSpPr>
          <p:nvPr/>
        </p:nvSpPr>
        <p:spPr bwMode="auto">
          <a:xfrm>
            <a:off x="7307874" y="3128963"/>
            <a:ext cx="1635369" cy="615950"/>
          </a:xfrm>
          <a:prstGeom prst="roundRect">
            <a:avLst>
              <a:gd name="adj" fmla="val 16667"/>
            </a:avLst>
          </a:prstGeom>
          <a:solidFill>
            <a:schemeClr val="accent1"/>
          </a:solidFill>
          <a:ln w="9525" algn="ctr">
            <a:solidFill>
              <a:schemeClr val="tx1"/>
            </a:solidFill>
            <a:round/>
            <a:headEnd/>
            <a:tailEnd/>
          </a:ln>
        </p:spPr>
        <p:txBody>
          <a:bodyPr/>
          <a:lstStyle/>
          <a:p>
            <a:pPr algn="ctr"/>
            <a:endParaRPr lang="en-US"/>
          </a:p>
        </p:txBody>
      </p:sp>
      <p:sp>
        <p:nvSpPr>
          <p:cNvPr id="20487" name="TextBox 7"/>
          <p:cNvSpPr txBox="1">
            <a:spLocks noChangeArrowheads="1"/>
          </p:cNvSpPr>
          <p:nvPr/>
        </p:nvSpPr>
        <p:spPr bwMode="auto">
          <a:xfrm>
            <a:off x="7438293" y="2728914"/>
            <a:ext cx="13056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a:t>staticCount</a:t>
            </a:r>
          </a:p>
        </p:txBody>
      </p:sp>
      <p:sp>
        <p:nvSpPr>
          <p:cNvPr id="11" name="TextBox 10"/>
          <p:cNvSpPr txBox="1">
            <a:spLocks noChangeArrowheads="1"/>
          </p:cNvSpPr>
          <p:nvPr/>
        </p:nvSpPr>
        <p:spPr bwMode="auto">
          <a:xfrm>
            <a:off x="7754816" y="3186113"/>
            <a:ext cx="55391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b="1"/>
              <a:t>0</a:t>
            </a:r>
          </a:p>
        </p:txBody>
      </p:sp>
      <p:sp>
        <p:nvSpPr>
          <p:cNvPr id="13" name="TextBox 12"/>
          <p:cNvSpPr txBox="1">
            <a:spLocks noChangeArrowheads="1"/>
          </p:cNvSpPr>
          <p:nvPr/>
        </p:nvSpPr>
        <p:spPr bwMode="auto">
          <a:xfrm>
            <a:off x="7763608" y="3195639"/>
            <a:ext cx="553915" cy="522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b="1"/>
              <a:t>1</a:t>
            </a:r>
          </a:p>
        </p:txBody>
      </p:sp>
      <p:sp>
        <p:nvSpPr>
          <p:cNvPr id="14" name="TextBox 13"/>
          <p:cNvSpPr txBox="1">
            <a:spLocks noChangeArrowheads="1"/>
          </p:cNvSpPr>
          <p:nvPr/>
        </p:nvSpPr>
        <p:spPr bwMode="auto">
          <a:xfrm>
            <a:off x="7746024" y="3176588"/>
            <a:ext cx="553915" cy="522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b="1"/>
              <a:t>2</a:t>
            </a:r>
          </a:p>
        </p:txBody>
      </p:sp>
      <p:sp>
        <p:nvSpPr>
          <p:cNvPr id="15" name="TextBox 14"/>
          <p:cNvSpPr txBox="1">
            <a:spLocks noChangeArrowheads="1"/>
          </p:cNvSpPr>
          <p:nvPr/>
        </p:nvSpPr>
        <p:spPr bwMode="auto">
          <a:xfrm>
            <a:off x="7809036" y="3155951"/>
            <a:ext cx="55391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b="1"/>
              <a:t>3</a:t>
            </a:r>
          </a:p>
        </p:txBody>
      </p:sp>
      <p:sp>
        <p:nvSpPr>
          <p:cNvPr id="16" name="Rounded Rectangle 15"/>
          <p:cNvSpPr>
            <a:spLocks noChangeArrowheads="1"/>
          </p:cNvSpPr>
          <p:nvPr/>
        </p:nvSpPr>
        <p:spPr bwMode="auto">
          <a:xfrm>
            <a:off x="5156689" y="2057401"/>
            <a:ext cx="1107831" cy="557213"/>
          </a:xfrm>
          <a:prstGeom prst="roundRect">
            <a:avLst>
              <a:gd name="adj" fmla="val 16667"/>
            </a:avLst>
          </a:prstGeom>
          <a:solidFill>
            <a:schemeClr val="accent1"/>
          </a:solidFill>
          <a:ln w="9525" algn="ctr">
            <a:solidFill>
              <a:schemeClr val="tx1"/>
            </a:solidFill>
            <a:round/>
            <a:headEnd/>
            <a:tailEnd/>
          </a:ln>
        </p:spPr>
        <p:txBody>
          <a:bodyPr/>
          <a:lstStyle/>
          <a:p>
            <a:pPr algn="ctr"/>
            <a:r>
              <a:rPr lang="en-US"/>
              <a:t>obj1</a:t>
            </a:r>
          </a:p>
        </p:txBody>
      </p:sp>
      <p:sp>
        <p:nvSpPr>
          <p:cNvPr id="17" name="Rounded Rectangle 16"/>
          <p:cNvSpPr>
            <a:spLocks noChangeArrowheads="1"/>
          </p:cNvSpPr>
          <p:nvPr/>
        </p:nvSpPr>
        <p:spPr bwMode="auto">
          <a:xfrm>
            <a:off x="5191858" y="3081338"/>
            <a:ext cx="1107831" cy="557212"/>
          </a:xfrm>
          <a:prstGeom prst="roundRect">
            <a:avLst>
              <a:gd name="adj" fmla="val 16667"/>
            </a:avLst>
          </a:prstGeom>
          <a:solidFill>
            <a:schemeClr val="accent1"/>
          </a:solidFill>
          <a:ln w="9525" algn="ctr">
            <a:solidFill>
              <a:schemeClr val="tx1"/>
            </a:solidFill>
            <a:round/>
            <a:headEnd/>
            <a:tailEnd/>
          </a:ln>
        </p:spPr>
        <p:txBody>
          <a:bodyPr/>
          <a:lstStyle/>
          <a:p>
            <a:pPr algn="ctr"/>
            <a:r>
              <a:rPr lang="en-US"/>
              <a:t>obj2</a:t>
            </a:r>
          </a:p>
        </p:txBody>
      </p:sp>
      <p:sp>
        <p:nvSpPr>
          <p:cNvPr id="18" name="Rounded Rectangle 17"/>
          <p:cNvSpPr>
            <a:spLocks noChangeArrowheads="1"/>
          </p:cNvSpPr>
          <p:nvPr/>
        </p:nvSpPr>
        <p:spPr bwMode="auto">
          <a:xfrm>
            <a:off x="5200650" y="4090988"/>
            <a:ext cx="1107831" cy="557212"/>
          </a:xfrm>
          <a:prstGeom prst="roundRect">
            <a:avLst>
              <a:gd name="adj" fmla="val 16667"/>
            </a:avLst>
          </a:prstGeom>
          <a:solidFill>
            <a:schemeClr val="accent1"/>
          </a:solidFill>
          <a:ln w="9525" algn="ctr">
            <a:solidFill>
              <a:schemeClr val="tx1"/>
            </a:solidFill>
            <a:round/>
            <a:headEnd/>
            <a:tailEnd/>
          </a:ln>
        </p:spPr>
        <p:txBody>
          <a:bodyPr/>
          <a:lstStyle/>
          <a:p>
            <a:pPr algn="ctr"/>
            <a:r>
              <a:rPr lang="en-US"/>
              <a:t>obj3</a:t>
            </a:r>
          </a:p>
        </p:txBody>
      </p:sp>
      <p:cxnSp>
        <p:nvCxnSpPr>
          <p:cNvPr id="22" name="Straight Arrow Connector 21"/>
          <p:cNvCxnSpPr>
            <a:cxnSpLocks noChangeShapeType="1"/>
            <a:stCxn id="16" idx="3"/>
            <a:endCxn id="20486" idx="1"/>
          </p:cNvCxnSpPr>
          <p:nvPr/>
        </p:nvCxnSpPr>
        <p:spPr bwMode="auto">
          <a:xfrm>
            <a:off x="6264520" y="2336800"/>
            <a:ext cx="1043354" cy="11001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22"/>
          <p:cNvCxnSpPr>
            <a:cxnSpLocks noChangeShapeType="1"/>
            <a:stCxn id="17" idx="3"/>
            <a:endCxn id="20486" idx="1"/>
          </p:cNvCxnSpPr>
          <p:nvPr/>
        </p:nvCxnSpPr>
        <p:spPr bwMode="auto">
          <a:xfrm>
            <a:off x="6299689" y="3360738"/>
            <a:ext cx="1008185"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a:stCxn id="18" idx="3"/>
            <a:endCxn id="20486" idx="1"/>
          </p:cNvCxnSpPr>
          <p:nvPr/>
        </p:nvCxnSpPr>
        <p:spPr bwMode="auto">
          <a:xfrm flipV="1">
            <a:off x="6308482" y="3436938"/>
            <a:ext cx="999392" cy="9334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591908" y="5300664"/>
            <a:ext cx="2453054"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solidFill>
                  <a:schemeClr val="bg1"/>
                </a:solidFill>
              </a:rPr>
              <a:t>On Console   :</a:t>
            </a:r>
          </a:p>
          <a:p>
            <a:pPr eaLnBrk="1" hangingPunct="1"/>
            <a:endParaRPr lang="en-US" b="1">
              <a:solidFill>
                <a:schemeClr val="bg1"/>
              </a:solidFill>
            </a:endParaRPr>
          </a:p>
          <a:p>
            <a:pPr eaLnBrk="1" hangingPunct="1"/>
            <a:r>
              <a:rPr lang="en-US" b="1">
                <a:solidFill>
                  <a:schemeClr val="bg1"/>
                </a:solidFill>
              </a:rPr>
              <a:t>Number of Objects : 3</a:t>
            </a:r>
          </a:p>
        </p:txBody>
      </p:sp>
    </p:spTree>
    <p:extLst>
      <p:ext uri="{BB962C8B-B14F-4D97-AF65-F5344CB8AC3E}">
        <p14:creationId xmlns:p14="http://schemas.microsoft.com/office/powerpoint/2010/main" val="3415924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mph" presetSubtype="0" nodeType="clickEffect">
                                  <p:stCondLst>
                                    <p:cond delay="0"/>
                                  </p:stCondLst>
                                  <p:childTnLst>
                                    <p:set>
                                      <p:cBhvr override="childStyle">
                                        <p:cTn id="6" dur="500" fill="hold"/>
                                        <p:tgtEl>
                                          <p:spTgt spid="3">
                                            <p:txEl>
                                              <p:pRg st="0" end="0"/>
                                            </p:txEl>
                                          </p:spTgt>
                                        </p:tgtEl>
                                        <p:attrNameLst>
                                          <p:attrName>style.color</p:attrName>
                                        </p:attrNameLst>
                                      </p:cBhvr>
                                      <p:to>
                                        <p:clrVal>
                                          <a:schemeClr val="accent2"/>
                                        </p:clrVal>
                                      </p:to>
                                    </p:set>
                                    <p:set>
                                      <p:cBhvr override="childStyle">
                                        <p:cTn id="7" dur="500" fill="hold"/>
                                        <p:tgtEl>
                                          <p:spTgt spid="3">
                                            <p:txEl>
                                              <p:pRg st="0" end="0"/>
                                            </p:txEl>
                                          </p:spTgt>
                                        </p:tgtEl>
                                        <p:attrNameLst>
                                          <p:attrName>style.fontStyle</p:attrName>
                                        </p:attrNameLst>
                                      </p:cBhvr>
                                      <p:to>
                                        <p:strVal val="italic"/>
                                      </p:to>
                                    </p:set>
                                    <p:set>
                                      <p:cBhvr>
                                        <p:cTn id="8" dur="500" fill="hold"/>
                                        <p:tgtEl>
                                          <p:spTgt spid="3">
                                            <p:txEl>
                                              <p:pRg st="0" end="0"/>
                                            </p:txEl>
                                          </p:spTgt>
                                        </p:tgtEl>
                                        <p:attrNameLst>
                                          <p:attrName>style.fontWeight</p:attrName>
                                        </p:attrNameLst>
                                      </p:cBhvr>
                                      <p:to>
                                        <p:strVal val="bold"/>
                                      </p:to>
                                    </p:set>
                                    <p:set>
                                      <p:cBhvr>
                                        <p:cTn id="9" dur="500" fill="hold"/>
                                        <p:tgtEl>
                                          <p:spTgt spid="3">
                                            <p:txEl>
                                              <p:pRg st="0" end="0"/>
                                            </p:txEl>
                                          </p:spTgt>
                                        </p:tgtEl>
                                        <p:attrNameLst>
                                          <p:attrName>style.textDecorationUnderline</p:attrName>
                                        </p:attrNameLst>
                                      </p:cBhvr>
                                      <p:to>
                                        <p:strVal val="true"/>
                                      </p:to>
                                    </p:set>
                                  </p:childTnLst>
                                </p:cTn>
                              </p:par>
                            </p:childTnLst>
                          </p:cTn>
                        </p:par>
                        <p:par>
                          <p:cTn id="10" fill="hold" nodeType="afterGroup">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strVal val="#ppt_w*0.70"/>
                                          </p:val>
                                        </p:tav>
                                        <p:tav tm="100000">
                                          <p:val>
                                            <p:strVal val="#ppt_w"/>
                                          </p:val>
                                        </p:tav>
                                      </p:tavLst>
                                    </p:anim>
                                    <p:anim calcmode="lin" valueType="num">
                                      <p:cBhvr>
                                        <p:cTn id="14" dur="1000" fill="hold"/>
                                        <p:tgtEl>
                                          <p:spTgt spid="11"/>
                                        </p:tgtEl>
                                        <p:attrNameLst>
                                          <p:attrName>ppt_h</p:attrName>
                                        </p:attrNameLst>
                                      </p:cBhvr>
                                      <p:tavLst>
                                        <p:tav tm="0">
                                          <p:val>
                                            <p:strVal val="#ppt_h"/>
                                          </p:val>
                                        </p:tav>
                                        <p:tav tm="100000">
                                          <p:val>
                                            <p:strVal val="#ppt_h"/>
                                          </p:val>
                                        </p:tav>
                                      </p:tavLst>
                                    </p:anim>
                                    <p:animEffect transition="in" filter="fade">
                                      <p:cBhvr>
                                        <p:cTn id="15" dur="10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1" presetClass="emph" presetSubtype="0" nodeType="clickEffect">
                                  <p:stCondLst>
                                    <p:cond delay="0"/>
                                  </p:stCondLst>
                                  <p:childTnLst>
                                    <p:set>
                                      <p:cBhvr override="childStyle">
                                        <p:cTn id="19" dur="500" fill="hold"/>
                                        <p:tgtEl>
                                          <p:spTgt spid="3">
                                            <p:txEl>
                                              <p:pRg st="3" end="3"/>
                                            </p:txEl>
                                          </p:spTgt>
                                        </p:tgtEl>
                                        <p:attrNameLst>
                                          <p:attrName>style.color</p:attrName>
                                        </p:attrNameLst>
                                      </p:cBhvr>
                                      <p:to>
                                        <p:clrVal>
                                          <a:schemeClr val="accent2"/>
                                        </p:clrVal>
                                      </p:to>
                                    </p:set>
                                    <p:set>
                                      <p:cBhvr override="childStyle">
                                        <p:cTn id="20" dur="500" fill="hold"/>
                                        <p:tgtEl>
                                          <p:spTgt spid="3">
                                            <p:txEl>
                                              <p:pRg st="3" end="3"/>
                                            </p:txEl>
                                          </p:spTgt>
                                        </p:tgtEl>
                                        <p:attrNameLst>
                                          <p:attrName>style.fontStyle</p:attrName>
                                        </p:attrNameLst>
                                      </p:cBhvr>
                                      <p:to>
                                        <p:strVal val="italic"/>
                                      </p:to>
                                    </p:set>
                                    <p:set>
                                      <p:cBhvr>
                                        <p:cTn id="21" dur="500" fill="hold"/>
                                        <p:tgtEl>
                                          <p:spTgt spid="3">
                                            <p:txEl>
                                              <p:pRg st="3" end="3"/>
                                            </p:txEl>
                                          </p:spTgt>
                                        </p:tgtEl>
                                        <p:attrNameLst>
                                          <p:attrName>style.fontWeight</p:attrName>
                                        </p:attrNameLst>
                                      </p:cBhvr>
                                      <p:to>
                                        <p:strVal val="bold"/>
                                      </p:to>
                                    </p:set>
                                    <p:set>
                                      <p:cBhvr>
                                        <p:cTn id="22" dur="500" fill="hold"/>
                                        <p:tgtEl>
                                          <p:spTgt spid="3">
                                            <p:txEl>
                                              <p:pRg st="3" end="3"/>
                                            </p:txEl>
                                          </p:spTgt>
                                        </p:tgtEl>
                                        <p:attrNameLst>
                                          <p:attrName>style.textDecorationUnderline</p:attrName>
                                        </p:attrNameLst>
                                      </p:cBhvr>
                                      <p:to>
                                        <p:strVal val="true"/>
                                      </p:to>
                                    </p:se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0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000"/>
                                        <p:tgtEl>
                                          <p:spTgt spid="22"/>
                                        </p:tgtEl>
                                      </p:cBhvr>
                                    </p:animEffect>
                                  </p:childTnLst>
                                </p:cTn>
                              </p:par>
                            </p:childTnLst>
                          </p:cTn>
                        </p:par>
                        <p:par>
                          <p:cTn id="29" fill="hold" nodeType="afterGroup">
                            <p:stCondLst>
                              <p:cond delay="2000"/>
                            </p:stCondLst>
                            <p:childTnLst>
                              <p:par>
                                <p:cTn id="30" presetID="55" presetClass="entr" presetSubtype="0" fill="hold" grpId="0" nodeType="afterEffect">
                                  <p:stCondLst>
                                    <p:cond delay="5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0.70"/>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mph" presetSubtype="0" nodeType="clickEffect">
                                  <p:stCondLst>
                                    <p:cond delay="0"/>
                                  </p:stCondLst>
                                  <p:childTnLst>
                                    <p:set>
                                      <p:cBhvr override="childStyle">
                                        <p:cTn id="38" dur="500" fill="hold"/>
                                        <p:tgtEl>
                                          <p:spTgt spid="3">
                                            <p:txEl>
                                              <p:pRg st="4" end="4"/>
                                            </p:txEl>
                                          </p:spTgt>
                                        </p:tgtEl>
                                        <p:attrNameLst>
                                          <p:attrName>style.color</p:attrName>
                                        </p:attrNameLst>
                                      </p:cBhvr>
                                      <p:to>
                                        <p:clrVal>
                                          <a:schemeClr val="accent2"/>
                                        </p:clrVal>
                                      </p:to>
                                    </p:set>
                                    <p:set>
                                      <p:cBhvr override="childStyle">
                                        <p:cTn id="39" dur="500" fill="hold"/>
                                        <p:tgtEl>
                                          <p:spTgt spid="3">
                                            <p:txEl>
                                              <p:pRg st="4" end="4"/>
                                            </p:txEl>
                                          </p:spTgt>
                                        </p:tgtEl>
                                        <p:attrNameLst>
                                          <p:attrName>style.fontStyle</p:attrName>
                                        </p:attrNameLst>
                                      </p:cBhvr>
                                      <p:to>
                                        <p:strVal val="italic"/>
                                      </p:to>
                                    </p:set>
                                    <p:set>
                                      <p:cBhvr>
                                        <p:cTn id="40" dur="500" fill="hold"/>
                                        <p:tgtEl>
                                          <p:spTgt spid="3">
                                            <p:txEl>
                                              <p:pRg st="4" end="4"/>
                                            </p:txEl>
                                          </p:spTgt>
                                        </p:tgtEl>
                                        <p:attrNameLst>
                                          <p:attrName>style.fontWeight</p:attrName>
                                        </p:attrNameLst>
                                      </p:cBhvr>
                                      <p:to>
                                        <p:strVal val="bold"/>
                                      </p:to>
                                    </p:set>
                                    <p:set>
                                      <p:cBhvr>
                                        <p:cTn id="41" dur="500" fill="hold"/>
                                        <p:tgtEl>
                                          <p:spTgt spid="3">
                                            <p:txEl>
                                              <p:pRg st="4" end="4"/>
                                            </p:txEl>
                                          </p:spTgt>
                                        </p:tgtEl>
                                        <p:attrNameLst>
                                          <p:attrName>style.textDecorationUnderline</p:attrName>
                                        </p:attrNameLst>
                                      </p:cBhvr>
                                      <p:to>
                                        <p:strVal val="true"/>
                                      </p:to>
                                    </p:se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000"/>
                                        <p:tgtEl>
                                          <p:spTgt spid="23"/>
                                        </p:tgtEl>
                                      </p:cBhvr>
                                    </p:animEffect>
                                  </p:childTnLst>
                                </p:cTn>
                              </p:par>
                            </p:childTnLst>
                          </p:cTn>
                        </p:par>
                        <p:par>
                          <p:cTn id="48" fill="hold" nodeType="afterGroup">
                            <p:stCondLst>
                              <p:cond delay="2000"/>
                            </p:stCondLst>
                            <p:childTnLst>
                              <p:par>
                                <p:cTn id="49" presetID="55" presetClass="entr" presetSubtype="0" fill="hold" grpId="0" nodeType="afterEffect">
                                  <p:stCondLst>
                                    <p:cond delay="5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strVal val="#ppt_w*0.70"/>
                                          </p:val>
                                        </p:tav>
                                        <p:tav tm="100000">
                                          <p:val>
                                            <p:strVal val="#ppt_w"/>
                                          </p:val>
                                        </p:tav>
                                      </p:tavLst>
                                    </p:anim>
                                    <p:anim calcmode="lin" valueType="num">
                                      <p:cBhvr>
                                        <p:cTn id="52" dur="1000" fill="hold"/>
                                        <p:tgtEl>
                                          <p:spTgt spid="14"/>
                                        </p:tgtEl>
                                        <p:attrNameLst>
                                          <p:attrName>ppt_h</p:attrName>
                                        </p:attrNameLst>
                                      </p:cBhvr>
                                      <p:tavLst>
                                        <p:tav tm="0">
                                          <p:val>
                                            <p:strVal val="#ppt_h"/>
                                          </p:val>
                                        </p:tav>
                                        <p:tav tm="100000">
                                          <p:val>
                                            <p:strVal val="#ppt_h"/>
                                          </p:val>
                                        </p:tav>
                                      </p:tavLst>
                                    </p:anim>
                                    <p:animEffect transition="in" filter="fade">
                                      <p:cBhvr>
                                        <p:cTn id="53" dur="1000"/>
                                        <p:tgtEl>
                                          <p:spTgt spid="1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1" presetClass="emph" presetSubtype="0" nodeType="clickEffect">
                                  <p:stCondLst>
                                    <p:cond delay="0"/>
                                  </p:stCondLst>
                                  <p:childTnLst>
                                    <p:set>
                                      <p:cBhvr override="childStyle">
                                        <p:cTn id="57" dur="500" fill="hold"/>
                                        <p:tgtEl>
                                          <p:spTgt spid="3">
                                            <p:txEl>
                                              <p:pRg st="5" end="5"/>
                                            </p:txEl>
                                          </p:spTgt>
                                        </p:tgtEl>
                                        <p:attrNameLst>
                                          <p:attrName>style.color</p:attrName>
                                        </p:attrNameLst>
                                      </p:cBhvr>
                                      <p:to>
                                        <p:clrVal>
                                          <a:schemeClr val="accent2"/>
                                        </p:clrVal>
                                      </p:to>
                                    </p:set>
                                    <p:set>
                                      <p:cBhvr override="childStyle">
                                        <p:cTn id="58" dur="500" fill="hold"/>
                                        <p:tgtEl>
                                          <p:spTgt spid="3">
                                            <p:txEl>
                                              <p:pRg st="5" end="5"/>
                                            </p:txEl>
                                          </p:spTgt>
                                        </p:tgtEl>
                                        <p:attrNameLst>
                                          <p:attrName>style.fontStyle</p:attrName>
                                        </p:attrNameLst>
                                      </p:cBhvr>
                                      <p:to>
                                        <p:strVal val="italic"/>
                                      </p:to>
                                    </p:set>
                                    <p:set>
                                      <p:cBhvr>
                                        <p:cTn id="59" dur="500" fill="hold"/>
                                        <p:tgtEl>
                                          <p:spTgt spid="3">
                                            <p:txEl>
                                              <p:pRg st="5" end="5"/>
                                            </p:txEl>
                                          </p:spTgt>
                                        </p:tgtEl>
                                        <p:attrNameLst>
                                          <p:attrName>style.fontWeight</p:attrName>
                                        </p:attrNameLst>
                                      </p:cBhvr>
                                      <p:to>
                                        <p:strVal val="bold"/>
                                      </p:to>
                                    </p:set>
                                    <p:set>
                                      <p:cBhvr>
                                        <p:cTn id="60" dur="500" fill="hold"/>
                                        <p:tgtEl>
                                          <p:spTgt spid="3">
                                            <p:txEl>
                                              <p:pRg st="5" end="5"/>
                                            </p:txEl>
                                          </p:spTgt>
                                        </p:tgtEl>
                                        <p:attrNameLst>
                                          <p:attrName>style.textDecorationUnderline</p:attrName>
                                        </p:attrNameLst>
                                      </p:cBhvr>
                                      <p:to>
                                        <p:strVal val="true"/>
                                      </p:to>
                                    </p:set>
                                  </p:childTnLst>
                                </p:cTn>
                              </p:par>
                              <p:par>
                                <p:cTn id="61" presetID="10"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2000"/>
                                        <p:tgtEl>
                                          <p:spTgt spid="18"/>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2000"/>
                                        <p:tgtEl>
                                          <p:spTgt spid="26"/>
                                        </p:tgtEl>
                                      </p:cBhvr>
                                    </p:animEffect>
                                  </p:childTnLst>
                                </p:cTn>
                              </p:par>
                            </p:childTnLst>
                          </p:cTn>
                        </p:par>
                        <p:par>
                          <p:cTn id="67" fill="hold" nodeType="afterGroup">
                            <p:stCondLst>
                              <p:cond delay="2000"/>
                            </p:stCondLst>
                            <p:childTnLst>
                              <p:par>
                                <p:cTn id="68" presetID="55" presetClass="entr" presetSubtype="0" fill="hold" grpId="0" nodeType="afterEffect">
                                  <p:stCondLst>
                                    <p:cond delay="500"/>
                                  </p:stCondLst>
                                  <p:childTnLst>
                                    <p:set>
                                      <p:cBhvr>
                                        <p:cTn id="69" dur="1" fill="hold">
                                          <p:stCondLst>
                                            <p:cond delay="0"/>
                                          </p:stCondLst>
                                        </p:cTn>
                                        <p:tgtEl>
                                          <p:spTgt spid="15"/>
                                        </p:tgtEl>
                                        <p:attrNameLst>
                                          <p:attrName>style.visibility</p:attrName>
                                        </p:attrNameLst>
                                      </p:cBhvr>
                                      <p:to>
                                        <p:strVal val="visible"/>
                                      </p:to>
                                    </p:set>
                                    <p:anim calcmode="lin" valueType="num">
                                      <p:cBhvr>
                                        <p:cTn id="70" dur="1000" fill="hold"/>
                                        <p:tgtEl>
                                          <p:spTgt spid="15"/>
                                        </p:tgtEl>
                                        <p:attrNameLst>
                                          <p:attrName>ppt_w</p:attrName>
                                        </p:attrNameLst>
                                      </p:cBhvr>
                                      <p:tavLst>
                                        <p:tav tm="0">
                                          <p:val>
                                            <p:strVal val="#ppt_w*0.70"/>
                                          </p:val>
                                        </p:tav>
                                        <p:tav tm="100000">
                                          <p:val>
                                            <p:strVal val="#ppt_w"/>
                                          </p:val>
                                        </p:tav>
                                      </p:tavLst>
                                    </p:anim>
                                    <p:anim calcmode="lin" valueType="num">
                                      <p:cBhvr>
                                        <p:cTn id="71" dur="1000" fill="hold"/>
                                        <p:tgtEl>
                                          <p:spTgt spid="15"/>
                                        </p:tgtEl>
                                        <p:attrNameLst>
                                          <p:attrName>ppt_h</p:attrName>
                                        </p:attrNameLst>
                                      </p:cBhvr>
                                      <p:tavLst>
                                        <p:tav tm="0">
                                          <p:val>
                                            <p:strVal val="#ppt_h"/>
                                          </p:val>
                                        </p:tav>
                                        <p:tav tm="100000">
                                          <p:val>
                                            <p:strVal val="#ppt_h"/>
                                          </p:val>
                                        </p:tav>
                                      </p:tavLst>
                                    </p:anim>
                                    <p:animEffect transition="in" filter="fade">
                                      <p:cBhvr>
                                        <p:cTn id="72" dur="10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1" presetClass="emph" presetSubtype="0" nodeType="clickEffect">
                                  <p:stCondLst>
                                    <p:cond delay="0"/>
                                  </p:stCondLst>
                                  <p:childTnLst>
                                    <p:set>
                                      <p:cBhvr override="childStyle">
                                        <p:cTn id="76" dur="500" fill="hold"/>
                                        <p:tgtEl>
                                          <p:spTgt spid="3">
                                            <p:txEl>
                                              <p:pRg st="6" end="6"/>
                                            </p:txEl>
                                          </p:spTgt>
                                        </p:tgtEl>
                                        <p:attrNameLst>
                                          <p:attrName>style.color</p:attrName>
                                        </p:attrNameLst>
                                      </p:cBhvr>
                                      <p:to>
                                        <p:clrVal>
                                          <a:schemeClr val="accent2"/>
                                        </p:clrVal>
                                      </p:to>
                                    </p:set>
                                    <p:set>
                                      <p:cBhvr override="childStyle">
                                        <p:cTn id="77" dur="500" fill="hold"/>
                                        <p:tgtEl>
                                          <p:spTgt spid="3">
                                            <p:txEl>
                                              <p:pRg st="6" end="6"/>
                                            </p:txEl>
                                          </p:spTgt>
                                        </p:tgtEl>
                                        <p:attrNameLst>
                                          <p:attrName>style.fontStyle</p:attrName>
                                        </p:attrNameLst>
                                      </p:cBhvr>
                                      <p:to>
                                        <p:strVal val="italic"/>
                                      </p:to>
                                    </p:set>
                                    <p:set>
                                      <p:cBhvr>
                                        <p:cTn id="78" dur="500" fill="hold"/>
                                        <p:tgtEl>
                                          <p:spTgt spid="3">
                                            <p:txEl>
                                              <p:pRg st="6" end="6"/>
                                            </p:txEl>
                                          </p:spTgt>
                                        </p:tgtEl>
                                        <p:attrNameLst>
                                          <p:attrName>style.fontWeight</p:attrName>
                                        </p:attrNameLst>
                                      </p:cBhvr>
                                      <p:to>
                                        <p:strVal val="bold"/>
                                      </p:to>
                                    </p:set>
                                    <p:set>
                                      <p:cBhvr>
                                        <p:cTn id="79" dur="500" fill="hold"/>
                                        <p:tgtEl>
                                          <p:spTgt spid="3">
                                            <p:txEl>
                                              <p:pRg st="6" end="6"/>
                                            </p:txEl>
                                          </p:spTgt>
                                        </p:tgtEl>
                                        <p:attrNameLst>
                                          <p:attrName>style.textDecorationUnderline</p:attrName>
                                        </p:attrNameLst>
                                      </p:cBhvr>
                                      <p:to>
                                        <p:strVal val="true"/>
                                      </p:to>
                                    </p:set>
                                  </p:childTnLst>
                                </p:cTn>
                              </p:par>
                            </p:childTnLst>
                          </p:cTn>
                        </p:par>
                        <p:par>
                          <p:cTn id="80" fill="hold" nodeType="afterGroup">
                            <p:stCondLst>
                              <p:cond delay="500"/>
                            </p:stCondLst>
                            <p:childTnLst>
                              <p:par>
                                <p:cTn id="81" presetID="55" presetClass="entr" presetSubtype="0" fill="hold" nodeType="afterEffect">
                                  <p:stCondLst>
                                    <p:cond delay="0"/>
                                  </p:stCondLst>
                                  <p:childTnLst>
                                    <p:set>
                                      <p:cBhvr>
                                        <p:cTn id="82" dur="1" fill="hold">
                                          <p:stCondLst>
                                            <p:cond delay="0"/>
                                          </p:stCondLst>
                                        </p:cTn>
                                        <p:tgtEl>
                                          <p:spTgt spid="29">
                                            <p:txEl>
                                              <p:pRg st="2" end="2"/>
                                            </p:txEl>
                                          </p:spTgt>
                                        </p:tgtEl>
                                        <p:attrNameLst>
                                          <p:attrName>style.visibility</p:attrName>
                                        </p:attrNameLst>
                                      </p:cBhvr>
                                      <p:to>
                                        <p:strVal val="visible"/>
                                      </p:to>
                                    </p:set>
                                    <p:anim calcmode="lin" valueType="num">
                                      <p:cBhvr>
                                        <p:cTn id="83" dur="1000" fill="hold"/>
                                        <p:tgtEl>
                                          <p:spTgt spid="29">
                                            <p:txEl>
                                              <p:pRg st="2" end="2"/>
                                            </p:txEl>
                                          </p:spTgt>
                                        </p:tgtEl>
                                        <p:attrNameLst>
                                          <p:attrName>ppt_w</p:attrName>
                                        </p:attrNameLst>
                                      </p:cBhvr>
                                      <p:tavLst>
                                        <p:tav tm="0">
                                          <p:val>
                                            <p:strVal val="#ppt_w*0.70"/>
                                          </p:val>
                                        </p:tav>
                                        <p:tav tm="100000">
                                          <p:val>
                                            <p:strVal val="#ppt_w"/>
                                          </p:val>
                                        </p:tav>
                                      </p:tavLst>
                                    </p:anim>
                                    <p:anim calcmode="lin" valueType="num">
                                      <p:cBhvr>
                                        <p:cTn id="84" dur="1000" fill="hold"/>
                                        <p:tgtEl>
                                          <p:spTgt spid="29">
                                            <p:txEl>
                                              <p:pRg st="2" end="2"/>
                                            </p:txEl>
                                          </p:spTgt>
                                        </p:tgtEl>
                                        <p:attrNameLst>
                                          <p:attrName>ppt_h</p:attrName>
                                        </p:attrNameLst>
                                      </p:cBhvr>
                                      <p:tavLst>
                                        <p:tav tm="0">
                                          <p:val>
                                            <p:strVal val="#ppt_h"/>
                                          </p:val>
                                        </p:tav>
                                        <p:tav tm="100000">
                                          <p:val>
                                            <p:strVal val="#ppt_h"/>
                                          </p:val>
                                        </p:tav>
                                      </p:tavLst>
                                    </p:anim>
                                    <p:animEffect transition="in" filter="fade">
                                      <p:cBhvr>
                                        <p:cTn id="85" dur="10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a:solidFill>
            <a:schemeClr val="accent4">
              <a:lumMod val="20000"/>
              <a:lumOff val="80000"/>
            </a:schemeClr>
          </a:solidFill>
        </p:spPr>
        <p:txBody>
          <a:bodyPr anchor="ctr"/>
          <a:lstStyle/>
          <a:p>
            <a:r>
              <a:rPr lang="en-US" altLang="zh-CN" sz="3600" dirty="0">
                <a:solidFill>
                  <a:schemeClr val="accent3">
                    <a:lumMod val="50000"/>
                  </a:schemeClr>
                </a:solidFill>
                <a:latin typeface="Arial" charset="0"/>
                <a:ea typeface="SimSun" pitchFamily="2" charset="-122"/>
              </a:rPr>
              <a:t>Interface member – constants</a:t>
            </a:r>
          </a:p>
        </p:txBody>
      </p:sp>
      <p:sp>
        <p:nvSpPr>
          <p:cNvPr id="10243" name="Rectangle 3"/>
          <p:cNvSpPr>
            <a:spLocks noGrp="1" noChangeArrowheads="1"/>
          </p:cNvSpPr>
          <p:nvPr>
            <p:ph type="body" idx="1"/>
          </p:nvPr>
        </p:nvSpPr>
        <p:spPr>
          <a:xfrm>
            <a:off x="0" y="838200"/>
            <a:ext cx="9144000" cy="4395049"/>
          </a:xfrm>
          <a:noFill/>
        </p:spPr>
        <p:txBody>
          <a:bodyPr wrap="square">
            <a:spAutoFit/>
          </a:bodyPr>
          <a:lstStyle/>
          <a:p>
            <a:r>
              <a:rPr lang="en-US" altLang="zh-CN" sz="2400" dirty="0">
                <a:latin typeface="Arial" charset="0"/>
                <a:ea typeface="SimSun" pitchFamily="2" charset="-122"/>
              </a:rPr>
              <a:t>An interface can define named constants, which are </a:t>
            </a:r>
            <a:r>
              <a:rPr lang="en-US" altLang="zh-CN" sz="2400" dirty="0">
                <a:latin typeface="Courier New" pitchFamily="49" charset="0"/>
                <a:ea typeface="SimSun" pitchFamily="2" charset="-122"/>
              </a:rPr>
              <a:t>public</a:t>
            </a:r>
            <a:r>
              <a:rPr lang="en-US" altLang="zh-CN" sz="2400" dirty="0">
                <a:latin typeface="Arial" charset="0"/>
                <a:ea typeface="SimSun" pitchFamily="2" charset="-122"/>
              </a:rPr>
              <a:t>, </a:t>
            </a:r>
            <a:r>
              <a:rPr lang="en-US" altLang="zh-CN" sz="2400" dirty="0">
                <a:latin typeface="Courier New" pitchFamily="49" charset="0"/>
                <a:ea typeface="SimSun" pitchFamily="2" charset="-122"/>
              </a:rPr>
              <a:t>static</a:t>
            </a:r>
            <a:r>
              <a:rPr lang="en-US" altLang="zh-CN" sz="2400" dirty="0">
                <a:latin typeface="Arial" charset="0"/>
                <a:ea typeface="SimSun" pitchFamily="2" charset="-122"/>
              </a:rPr>
              <a:t> and </a:t>
            </a:r>
            <a:r>
              <a:rPr lang="en-US" altLang="zh-CN" sz="2400" dirty="0">
                <a:latin typeface="Courier New" pitchFamily="49" charset="0"/>
                <a:ea typeface="SimSun" pitchFamily="2" charset="-122"/>
              </a:rPr>
              <a:t>final</a:t>
            </a:r>
            <a:r>
              <a:rPr lang="en-US" altLang="zh-CN" sz="2400" dirty="0">
                <a:latin typeface="Arial" charset="0"/>
                <a:ea typeface="SimSun" pitchFamily="2" charset="-122"/>
              </a:rPr>
              <a:t> (these modifiers are omitted by convention) automatically. Interfaces never contain instant fields.</a:t>
            </a:r>
          </a:p>
          <a:p>
            <a:pPr>
              <a:lnSpc>
                <a:spcPct val="80000"/>
              </a:lnSpc>
              <a:spcBef>
                <a:spcPct val="50000"/>
              </a:spcBef>
            </a:pPr>
            <a:r>
              <a:rPr lang="en-US" altLang="zh-CN" sz="2400" dirty="0">
                <a:latin typeface="Arial" charset="0"/>
                <a:ea typeface="SimSun" pitchFamily="2" charset="-122"/>
              </a:rPr>
              <a:t>All the named constants MUST be initialized</a:t>
            </a:r>
          </a:p>
          <a:p>
            <a:pPr>
              <a:lnSpc>
                <a:spcPct val="80000"/>
              </a:lnSpc>
              <a:spcBef>
                <a:spcPct val="50000"/>
              </a:spcBef>
              <a:buFontTx/>
              <a:buNone/>
            </a:pPr>
            <a:r>
              <a:rPr lang="en-US" altLang="zh-CN" sz="2000" dirty="0">
                <a:latin typeface="Arial" charset="0"/>
                <a:ea typeface="SimSun" pitchFamily="2" charset="-122"/>
              </a:rPr>
              <a:t>		</a:t>
            </a:r>
            <a:r>
              <a:rPr lang="en-US" altLang="zh-CN" sz="2000" i="1" u="sng" dirty="0">
                <a:latin typeface="Arial" charset="0"/>
                <a:ea typeface="SimSun" pitchFamily="2" charset="-122"/>
              </a:rPr>
              <a:t>An example interface</a:t>
            </a:r>
          </a:p>
          <a:p>
            <a:pPr>
              <a:lnSpc>
                <a:spcPct val="80000"/>
              </a:lnSpc>
              <a:spcBef>
                <a:spcPct val="0"/>
              </a:spcBef>
              <a:buFontTx/>
              <a:buNone/>
            </a:pPr>
            <a:r>
              <a:rPr lang="en-US" altLang="zh-CN" sz="800" dirty="0">
                <a:latin typeface="Arial" charset="0"/>
                <a:ea typeface="SimSun" pitchFamily="2" charset="-122"/>
              </a:rPr>
              <a:t>	</a:t>
            </a:r>
            <a:r>
              <a:rPr lang="en-US" altLang="zh-CN" sz="800" dirty="0">
                <a:latin typeface="Courier New" pitchFamily="49" charset="0"/>
                <a:ea typeface="SimSun" pitchFamily="2" charset="-122"/>
              </a:rPr>
              <a:t>	</a:t>
            </a:r>
          </a:p>
          <a:p>
            <a:pPr>
              <a:lnSpc>
                <a:spcPct val="80000"/>
              </a:lnSpc>
              <a:spcBef>
                <a:spcPct val="0"/>
              </a:spcBef>
              <a:buFontTx/>
              <a:buNone/>
            </a:pPr>
            <a:r>
              <a:rPr lang="en-US" altLang="zh-CN" sz="800" dirty="0">
                <a:latin typeface="Courier New" pitchFamily="49" charset="0"/>
                <a:ea typeface="SimSun" pitchFamily="2" charset="-122"/>
              </a:rPr>
              <a:t>		</a:t>
            </a:r>
            <a:r>
              <a:rPr lang="en-US" altLang="zh-CN" sz="2000" dirty="0">
                <a:latin typeface="Courier New" pitchFamily="49" charset="0"/>
                <a:ea typeface="SimSun" pitchFamily="2" charset="-122"/>
              </a:rPr>
              <a:t>Interface Verbose {</a:t>
            </a:r>
          </a:p>
          <a:p>
            <a:pPr>
              <a:lnSpc>
                <a:spcPct val="80000"/>
              </a:lnSpc>
              <a:spcBef>
                <a:spcPct val="0"/>
              </a:spcBef>
              <a:buFontTx/>
              <a:buNone/>
            </a:pP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int</a:t>
            </a:r>
            <a:r>
              <a:rPr lang="en-US" altLang="zh-CN" sz="2000" dirty="0">
                <a:latin typeface="Courier New" pitchFamily="49" charset="0"/>
                <a:ea typeface="SimSun" pitchFamily="2" charset="-122"/>
              </a:rPr>
              <a:t> SILENT = 0;</a:t>
            </a:r>
          </a:p>
          <a:p>
            <a:pPr>
              <a:lnSpc>
                <a:spcPct val="80000"/>
              </a:lnSpc>
              <a:spcBef>
                <a:spcPct val="0"/>
              </a:spcBef>
              <a:buFontTx/>
              <a:buNone/>
            </a:pP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int</a:t>
            </a:r>
            <a:r>
              <a:rPr lang="en-US" altLang="zh-CN" sz="2000" dirty="0">
                <a:latin typeface="Courier New" pitchFamily="49" charset="0"/>
                <a:ea typeface="SimSun" pitchFamily="2" charset="-122"/>
              </a:rPr>
              <a:t> TERSE = 1;</a:t>
            </a:r>
          </a:p>
          <a:p>
            <a:pPr>
              <a:lnSpc>
                <a:spcPct val="80000"/>
              </a:lnSpc>
              <a:spcBef>
                <a:spcPct val="0"/>
              </a:spcBef>
              <a:buFontTx/>
              <a:buNone/>
            </a:pP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int</a:t>
            </a:r>
            <a:r>
              <a:rPr lang="en-US" altLang="zh-CN" sz="2000" dirty="0">
                <a:latin typeface="Courier New" pitchFamily="49" charset="0"/>
                <a:ea typeface="SimSun" pitchFamily="2" charset="-122"/>
              </a:rPr>
              <a:t> NORMAL = 2;</a:t>
            </a:r>
          </a:p>
          <a:p>
            <a:pPr>
              <a:lnSpc>
                <a:spcPct val="80000"/>
              </a:lnSpc>
              <a:spcBef>
                <a:spcPct val="0"/>
              </a:spcBef>
              <a:buFontTx/>
              <a:buNone/>
            </a:pP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int</a:t>
            </a:r>
            <a:r>
              <a:rPr lang="en-US" altLang="zh-CN" sz="2000" dirty="0">
                <a:latin typeface="Courier New" pitchFamily="49" charset="0"/>
                <a:ea typeface="SimSun" pitchFamily="2" charset="-122"/>
              </a:rPr>
              <a:t> VERBOSE = 3;</a:t>
            </a:r>
          </a:p>
          <a:p>
            <a:pPr>
              <a:lnSpc>
                <a:spcPct val="80000"/>
              </a:lnSpc>
              <a:spcBef>
                <a:spcPct val="0"/>
              </a:spcBef>
              <a:buFontTx/>
              <a:buNone/>
            </a:pPr>
            <a:endParaRPr lang="en-US" altLang="zh-CN" sz="2000" dirty="0">
              <a:latin typeface="Courier New" pitchFamily="49" charset="0"/>
              <a:ea typeface="SimSun" pitchFamily="2" charset="-122"/>
            </a:endParaRPr>
          </a:p>
          <a:p>
            <a:pPr>
              <a:lnSpc>
                <a:spcPct val="80000"/>
              </a:lnSpc>
              <a:spcBef>
                <a:spcPct val="0"/>
              </a:spcBef>
              <a:buFontTx/>
              <a:buNone/>
            </a:pPr>
            <a:r>
              <a:rPr lang="en-US" altLang="zh-CN" sz="2000" dirty="0">
                <a:latin typeface="Courier New" pitchFamily="49" charset="0"/>
                <a:ea typeface="SimSun" pitchFamily="2" charset="-122"/>
              </a:rPr>
              <a:t>			void </a:t>
            </a:r>
            <a:r>
              <a:rPr lang="en-US" altLang="zh-CN" sz="2000" dirty="0" err="1">
                <a:latin typeface="Courier New" pitchFamily="49" charset="0"/>
                <a:ea typeface="SimSun" pitchFamily="2" charset="-122"/>
              </a:rPr>
              <a:t>setVerbosity</a:t>
            </a: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int</a:t>
            </a:r>
            <a:r>
              <a:rPr lang="en-US" altLang="zh-CN" sz="2000" dirty="0">
                <a:latin typeface="Courier New" pitchFamily="49" charset="0"/>
                <a:ea typeface="SimSun" pitchFamily="2" charset="-122"/>
              </a:rPr>
              <a:t> level);</a:t>
            </a:r>
          </a:p>
          <a:p>
            <a:pPr>
              <a:lnSpc>
                <a:spcPct val="80000"/>
              </a:lnSpc>
              <a:spcBef>
                <a:spcPct val="0"/>
              </a:spcBef>
              <a:buFontTx/>
              <a:buNone/>
            </a:pP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int</a:t>
            </a:r>
            <a:r>
              <a:rPr lang="en-US" altLang="zh-CN" sz="2000" dirty="0">
                <a:latin typeface="Courier New" pitchFamily="49" charset="0"/>
                <a:ea typeface="SimSun" pitchFamily="2" charset="-122"/>
              </a:rPr>
              <a:t> </a:t>
            </a:r>
            <a:r>
              <a:rPr lang="en-US" altLang="zh-CN" sz="2000" dirty="0" err="1">
                <a:latin typeface="Courier New" pitchFamily="49" charset="0"/>
                <a:ea typeface="SimSun" pitchFamily="2" charset="-122"/>
              </a:rPr>
              <a:t>getVerbosity</a:t>
            </a:r>
            <a:r>
              <a:rPr lang="en-US" altLang="zh-CN" sz="2000" dirty="0">
                <a:latin typeface="Courier New" pitchFamily="49" charset="0"/>
                <a:ea typeface="SimSun" pitchFamily="2" charset="-122"/>
              </a:rPr>
              <a:t>();</a:t>
            </a:r>
          </a:p>
          <a:p>
            <a:pPr>
              <a:lnSpc>
                <a:spcPct val="80000"/>
              </a:lnSpc>
              <a:spcBef>
                <a:spcPct val="0"/>
              </a:spcBef>
              <a:buFontTx/>
              <a:buNone/>
            </a:pPr>
            <a:r>
              <a:rPr lang="en-US" altLang="zh-CN" sz="2000" dirty="0">
                <a:latin typeface="Courier New" pitchFamily="49" charset="0"/>
                <a:ea typeface="SimSun" pitchFamily="2" charset="-122"/>
              </a:rPr>
              <a:t>		}</a:t>
            </a:r>
          </a:p>
        </p:txBody>
      </p:sp>
    </p:spTree>
    <p:extLst>
      <p:ext uri="{BB962C8B-B14F-4D97-AF65-F5344CB8AC3E}">
        <p14:creationId xmlns:p14="http://schemas.microsoft.com/office/powerpoint/2010/main" val="897990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1021" y="1"/>
            <a:ext cx="9122979" cy="762000"/>
          </a:xfrm>
          <a:solidFill>
            <a:schemeClr val="accent4">
              <a:lumMod val="20000"/>
              <a:lumOff val="80000"/>
            </a:schemeClr>
          </a:solidFill>
          <a:ln/>
          <a:extLst/>
        </p:spPr>
        <p:txBody>
          <a:bodyPr anchor="ctr"/>
          <a:lstStyle/>
          <a:p>
            <a:r>
              <a:rPr lang="en-US" altLang="zh-CN" sz="3600" dirty="0">
                <a:solidFill>
                  <a:schemeClr val="accent3">
                    <a:lumMod val="50000"/>
                  </a:schemeClr>
                </a:solidFill>
                <a:latin typeface="Arial" charset="0"/>
                <a:ea typeface="SimSun" pitchFamily="2" charset="-122"/>
              </a:rPr>
              <a:t>Interface member – methods</a:t>
            </a:r>
          </a:p>
        </p:txBody>
      </p:sp>
      <p:sp>
        <p:nvSpPr>
          <p:cNvPr id="9219" name="Rectangle 3"/>
          <p:cNvSpPr>
            <a:spLocks noGrp="1" noChangeArrowheads="1"/>
          </p:cNvSpPr>
          <p:nvPr>
            <p:ph type="body" idx="1"/>
          </p:nvPr>
        </p:nvSpPr>
        <p:spPr>
          <a:xfrm>
            <a:off x="0" y="762000"/>
            <a:ext cx="9144000" cy="6096000"/>
          </a:xfrm>
        </p:spPr>
        <p:txBody>
          <a:bodyPr>
            <a:normAutofit/>
          </a:bodyPr>
          <a:lstStyle/>
          <a:p>
            <a:pPr>
              <a:lnSpc>
                <a:spcPct val="90000"/>
              </a:lnSpc>
              <a:spcBef>
                <a:spcPct val="50000"/>
              </a:spcBef>
            </a:pPr>
            <a:r>
              <a:rPr lang="en-US" altLang="zh-CN" sz="2400" dirty="0">
                <a:latin typeface="Arial" charset="0"/>
                <a:ea typeface="SimSun" pitchFamily="2" charset="-122"/>
              </a:rPr>
              <a:t>They are implicitly </a:t>
            </a:r>
            <a:r>
              <a:rPr lang="en-US" altLang="zh-CN" sz="2400" dirty="0">
                <a:latin typeface="Courier New" pitchFamily="49" charset="0"/>
                <a:ea typeface="SimSun" pitchFamily="2" charset="-122"/>
              </a:rPr>
              <a:t>abstract </a:t>
            </a:r>
            <a:r>
              <a:rPr lang="en-US" altLang="zh-CN" sz="2400" dirty="0">
                <a:latin typeface="Arial" charset="0"/>
                <a:ea typeface="SimSun" pitchFamily="2" charset="-122"/>
              </a:rPr>
              <a:t>(omitted by convention). So every method declaration consists of the method header and a semicolon.</a:t>
            </a:r>
          </a:p>
          <a:p>
            <a:pPr>
              <a:lnSpc>
                <a:spcPct val="90000"/>
              </a:lnSpc>
              <a:spcBef>
                <a:spcPct val="50000"/>
              </a:spcBef>
            </a:pPr>
            <a:r>
              <a:rPr lang="en-US" altLang="zh-CN" sz="2400" dirty="0">
                <a:latin typeface="Arial" charset="0"/>
                <a:ea typeface="SimSun" pitchFamily="2" charset="-122"/>
              </a:rPr>
              <a:t>They are implicitly </a:t>
            </a:r>
            <a:r>
              <a:rPr lang="en-US" altLang="zh-CN" sz="2400" dirty="0">
                <a:latin typeface="Courier New" pitchFamily="49" charset="0"/>
                <a:ea typeface="SimSun" pitchFamily="2" charset="-122"/>
              </a:rPr>
              <a:t>public </a:t>
            </a:r>
            <a:r>
              <a:rPr lang="en-US" altLang="zh-CN" sz="2400" dirty="0">
                <a:latin typeface="Arial" charset="0"/>
                <a:ea typeface="SimSun" pitchFamily="2" charset="-122"/>
              </a:rPr>
              <a:t>(omitted by convention). No other types of access modifiers are allowed.</a:t>
            </a:r>
          </a:p>
          <a:p>
            <a:pPr>
              <a:lnSpc>
                <a:spcPct val="90000"/>
              </a:lnSpc>
              <a:spcBef>
                <a:spcPct val="50000"/>
              </a:spcBef>
            </a:pPr>
            <a:r>
              <a:rPr lang="en-US" altLang="zh-CN" sz="2400" dirty="0">
                <a:latin typeface="Arial" charset="0"/>
                <a:ea typeface="SimSun" pitchFamily="2" charset="-122"/>
              </a:rPr>
              <a:t>They can’t be </a:t>
            </a:r>
            <a:r>
              <a:rPr lang="en-US" altLang="zh-CN" sz="2400" dirty="0">
                <a:latin typeface="Courier New" pitchFamily="49" charset="0"/>
                <a:ea typeface="SimSun" pitchFamily="2" charset="-122"/>
              </a:rPr>
              <a:t>final</a:t>
            </a:r>
            <a:r>
              <a:rPr lang="en-US" altLang="zh-CN" sz="2400" dirty="0">
                <a:latin typeface="Arial" charset="0"/>
                <a:ea typeface="SimSun" pitchFamily="2" charset="-122"/>
              </a:rPr>
              <a:t>, nor</a:t>
            </a:r>
            <a:r>
              <a:rPr lang="en-US" altLang="zh-CN" sz="2400" dirty="0">
                <a:latin typeface="Courier New" pitchFamily="49" charset="0"/>
                <a:ea typeface="SimSun" pitchFamily="2" charset="-122"/>
              </a:rPr>
              <a:t> static</a:t>
            </a:r>
          </a:p>
        </p:txBody>
      </p:sp>
    </p:spTree>
    <p:extLst>
      <p:ext uri="{BB962C8B-B14F-4D97-AF65-F5344CB8AC3E}">
        <p14:creationId xmlns:p14="http://schemas.microsoft.com/office/powerpoint/2010/main" val="2822674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838200"/>
          </a:xfrm>
          <a:solidFill>
            <a:schemeClr val="accent4">
              <a:lumMod val="20000"/>
              <a:lumOff val="80000"/>
            </a:schemeClr>
          </a:solidFill>
        </p:spPr>
        <p:txBody>
          <a:bodyPr anchor="ctr"/>
          <a:lstStyle/>
          <a:p>
            <a:r>
              <a:rPr lang="en-US" altLang="zh-CN" sz="3600" dirty="0">
                <a:solidFill>
                  <a:schemeClr val="accent3">
                    <a:lumMod val="50000"/>
                  </a:schemeClr>
                </a:solidFill>
                <a:latin typeface="Arial" charset="0"/>
                <a:ea typeface="SimSun" pitchFamily="2" charset="-122"/>
              </a:rPr>
              <a:t>Modifiers of interfaces itself</a:t>
            </a:r>
          </a:p>
        </p:txBody>
      </p:sp>
      <p:sp>
        <p:nvSpPr>
          <p:cNvPr id="12291" name="Rectangle 3"/>
          <p:cNvSpPr>
            <a:spLocks noGrp="1" noChangeArrowheads="1"/>
          </p:cNvSpPr>
          <p:nvPr>
            <p:ph type="body" idx="1"/>
          </p:nvPr>
        </p:nvSpPr>
        <p:spPr>
          <a:xfrm>
            <a:off x="0" y="838200"/>
            <a:ext cx="9067800" cy="6019800"/>
          </a:xfrm>
          <a:noFill/>
        </p:spPr>
        <p:txBody>
          <a:bodyPr/>
          <a:lstStyle/>
          <a:p>
            <a:r>
              <a:rPr lang="en-US" altLang="zh-CN" sz="2800" dirty="0">
                <a:latin typeface="Arial" charset="0"/>
                <a:ea typeface="SimSun" pitchFamily="2" charset="-122"/>
              </a:rPr>
              <a:t>An interface can have different modifiers as follows</a:t>
            </a:r>
          </a:p>
          <a:p>
            <a:pPr lvl="1"/>
            <a:r>
              <a:rPr lang="en-US" altLang="zh-CN" dirty="0">
                <a:latin typeface="Arial" charset="0"/>
                <a:ea typeface="SimSun" pitchFamily="2" charset="-122"/>
              </a:rPr>
              <a:t> </a:t>
            </a:r>
            <a:r>
              <a:rPr lang="en-US" altLang="zh-CN" sz="2400" dirty="0">
                <a:latin typeface="Courier New" pitchFamily="49" charset="0"/>
                <a:ea typeface="SimSun" pitchFamily="2" charset="-122"/>
              </a:rPr>
              <a:t>public/package(default)</a:t>
            </a:r>
          </a:p>
          <a:p>
            <a:pPr lvl="1"/>
            <a:r>
              <a:rPr lang="en-US" altLang="zh-CN" dirty="0">
                <a:latin typeface="Arial" charset="0"/>
                <a:ea typeface="SimSun" pitchFamily="2" charset="-122"/>
              </a:rPr>
              <a:t> </a:t>
            </a:r>
            <a:r>
              <a:rPr lang="en-US" altLang="zh-CN" sz="2400" dirty="0">
                <a:latin typeface="Courier New" pitchFamily="49" charset="0"/>
                <a:ea typeface="SimSun" pitchFamily="2" charset="-122"/>
              </a:rPr>
              <a:t>abstract</a:t>
            </a:r>
          </a:p>
          <a:p>
            <a:pPr lvl="2"/>
            <a:r>
              <a:rPr lang="en-US" altLang="zh-CN" dirty="0">
                <a:latin typeface="Arial" charset="0"/>
                <a:ea typeface="SimSun" pitchFamily="2" charset="-122"/>
              </a:rPr>
              <a:t> all interfaces are implicitly </a:t>
            </a:r>
            <a:r>
              <a:rPr lang="en-US" altLang="zh-CN" dirty="0">
                <a:latin typeface="Courier New" pitchFamily="49" charset="0"/>
                <a:ea typeface="SimSun" pitchFamily="2" charset="-122"/>
              </a:rPr>
              <a:t>abstract</a:t>
            </a:r>
          </a:p>
          <a:p>
            <a:pPr lvl="2"/>
            <a:r>
              <a:rPr lang="en-US" altLang="zh-CN" dirty="0">
                <a:latin typeface="Arial" charset="0"/>
                <a:ea typeface="SimSun" pitchFamily="2" charset="-122"/>
              </a:rPr>
              <a:t> omitted by convention</a:t>
            </a:r>
            <a:endParaRPr lang="en-US" altLang="zh-CN" dirty="0">
              <a:latin typeface="Courier New" pitchFamily="49" charset="0"/>
              <a:ea typeface="SimSun" pitchFamily="2" charset="-122"/>
            </a:endParaRPr>
          </a:p>
        </p:txBody>
      </p:sp>
    </p:spTree>
    <p:extLst>
      <p:ext uri="{BB962C8B-B14F-4D97-AF65-F5344CB8AC3E}">
        <p14:creationId xmlns:p14="http://schemas.microsoft.com/office/powerpoint/2010/main" val="31345478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30271"/>
            <a:ext cx="9144000" cy="646331"/>
          </a:xfrm>
          <a:solidFill>
            <a:schemeClr val="accent4">
              <a:lumMod val="20000"/>
              <a:lumOff val="80000"/>
            </a:schemeClr>
          </a:solidFill>
        </p:spPr>
        <p:txBody>
          <a:bodyPr wrap="square" anchor="ctr" anchorCtr="1">
            <a:spAutoFit/>
          </a:bodyPr>
          <a:lstStyle/>
          <a:p>
            <a:r>
              <a:rPr lang="en-US" altLang="zh-CN" sz="3600">
                <a:latin typeface="Arial" charset="0"/>
                <a:ea typeface="SimSun" pitchFamily="2" charset="-122"/>
              </a:rPr>
              <a:t>To implement interfaces in a class</a:t>
            </a:r>
          </a:p>
        </p:txBody>
      </p:sp>
      <p:sp>
        <p:nvSpPr>
          <p:cNvPr id="22531" name="Rectangle 3"/>
          <p:cNvSpPr>
            <a:spLocks noGrp="1" noChangeArrowheads="1"/>
          </p:cNvSpPr>
          <p:nvPr>
            <p:ph type="body" idx="1"/>
          </p:nvPr>
        </p:nvSpPr>
        <p:spPr>
          <a:xfrm>
            <a:off x="0" y="609600"/>
            <a:ext cx="9144000" cy="5146024"/>
          </a:xfrm>
          <a:noFill/>
        </p:spPr>
        <p:txBody>
          <a:bodyPr wrap="square">
            <a:spAutoFit/>
          </a:bodyPr>
          <a:lstStyle/>
          <a:p>
            <a:r>
              <a:rPr lang="en-US" altLang="zh-CN" sz="2000" dirty="0">
                <a:latin typeface="Arial" charset="0"/>
                <a:ea typeface="SimSun" pitchFamily="2" charset="-122"/>
              </a:rPr>
              <a:t>Two steps to make a class implement an interface</a:t>
            </a:r>
          </a:p>
          <a:p>
            <a:pPr lvl="1">
              <a:buFontTx/>
              <a:buNone/>
            </a:pPr>
            <a:r>
              <a:rPr lang="en-US" altLang="zh-CN" sz="1800" dirty="0">
                <a:latin typeface="Arial" charset="0"/>
                <a:ea typeface="SimSun" pitchFamily="2" charset="-122"/>
              </a:rPr>
              <a:t>1. declare that the class intends to implement the given interface by using the </a:t>
            </a:r>
            <a:r>
              <a:rPr lang="en-US" altLang="zh-CN" sz="1800" dirty="0">
                <a:latin typeface="Courier New" pitchFamily="49" charset="0"/>
                <a:ea typeface="SimSun" pitchFamily="2" charset="-122"/>
              </a:rPr>
              <a:t>implements</a:t>
            </a:r>
            <a:r>
              <a:rPr lang="en-US" altLang="zh-CN" sz="1800" dirty="0">
                <a:latin typeface="Arial" charset="0"/>
                <a:ea typeface="SimSun" pitchFamily="2" charset="-122"/>
              </a:rPr>
              <a:t> keyword</a:t>
            </a:r>
          </a:p>
          <a:p>
            <a:pPr lvl="3">
              <a:lnSpc>
                <a:spcPct val="80000"/>
              </a:lnSpc>
              <a:buFontTx/>
              <a:buNone/>
            </a:pPr>
            <a:r>
              <a:rPr lang="en-US" altLang="zh-CN" sz="1600" dirty="0">
                <a:latin typeface="Courier New" pitchFamily="49" charset="0"/>
                <a:ea typeface="SimSun" pitchFamily="2" charset="-122"/>
              </a:rPr>
              <a:t>class Employee implements Comparable { . . . }</a:t>
            </a:r>
          </a:p>
          <a:p>
            <a:pPr lvl="1">
              <a:buFontTx/>
              <a:buNone/>
            </a:pPr>
            <a:r>
              <a:rPr lang="en-US" altLang="zh-CN" sz="1800" dirty="0">
                <a:latin typeface="Arial" charset="0"/>
                <a:ea typeface="SimSun" pitchFamily="2" charset="-122"/>
              </a:rPr>
              <a:t>2. supply definitions for </a:t>
            </a:r>
            <a:r>
              <a:rPr lang="en-US" altLang="zh-CN" sz="1800" dirty="0">
                <a:solidFill>
                  <a:srgbClr val="FF0000"/>
                </a:solidFill>
                <a:latin typeface="Arial" charset="0"/>
                <a:ea typeface="SimSun" pitchFamily="2" charset="-122"/>
              </a:rPr>
              <a:t>all</a:t>
            </a:r>
            <a:r>
              <a:rPr lang="en-US" altLang="zh-CN" sz="1800" dirty="0">
                <a:latin typeface="Arial" charset="0"/>
                <a:ea typeface="SimSun" pitchFamily="2" charset="-122"/>
              </a:rPr>
              <a:t> methods in the interface</a:t>
            </a:r>
          </a:p>
          <a:p>
            <a:pPr lvl="3">
              <a:lnSpc>
                <a:spcPct val="80000"/>
              </a:lnSpc>
              <a:buFontTx/>
              <a:buNone/>
            </a:pPr>
            <a:r>
              <a:rPr lang="en-US" altLang="zh-CN" sz="1600" dirty="0">
                <a:latin typeface="Courier New" pitchFamily="49" charset="0"/>
                <a:ea typeface="SimSun" pitchFamily="2" charset="-122"/>
              </a:rPr>
              <a:t>public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compareTo</a:t>
            </a:r>
            <a:r>
              <a:rPr lang="en-US" altLang="zh-CN" sz="1600" dirty="0">
                <a:latin typeface="Courier New" pitchFamily="49" charset="0"/>
                <a:ea typeface="SimSun" pitchFamily="2" charset="-122"/>
              </a:rPr>
              <a:t>(Object </a:t>
            </a:r>
            <a:r>
              <a:rPr lang="en-US" altLang="zh-CN" sz="1600" dirty="0" err="1">
                <a:latin typeface="Courier New" pitchFamily="49" charset="0"/>
                <a:ea typeface="SimSun" pitchFamily="2" charset="-122"/>
              </a:rPr>
              <a:t>otherObject</a:t>
            </a:r>
            <a:r>
              <a:rPr lang="en-US" altLang="zh-CN" sz="1600" dirty="0">
                <a:latin typeface="Courier New" pitchFamily="49" charset="0"/>
                <a:ea typeface="SimSun" pitchFamily="2" charset="-122"/>
              </a:rPr>
              <a:t>) {</a:t>
            </a:r>
          </a:p>
          <a:p>
            <a:pPr lvl="3">
              <a:lnSpc>
                <a:spcPct val="80000"/>
              </a:lnSpc>
              <a:spcBef>
                <a:spcPct val="0"/>
              </a:spcBef>
              <a:buFontTx/>
              <a:buNone/>
            </a:pPr>
            <a:r>
              <a:rPr lang="en-US" altLang="zh-CN" sz="1600" dirty="0">
                <a:latin typeface="Courier New" pitchFamily="49" charset="0"/>
                <a:ea typeface="SimSun" pitchFamily="2" charset="-122"/>
              </a:rPr>
              <a:t>	 Employee other = (Employee) </a:t>
            </a:r>
            <a:r>
              <a:rPr lang="en-US" altLang="zh-CN" sz="1600" dirty="0" err="1">
                <a:latin typeface="Courier New" pitchFamily="49" charset="0"/>
                <a:ea typeface="SimSun" pitchFamily="2" charset="-122"/>
              </a:rPr>
              <a:t>otherObject</a:t>
            </a:r>
            <a:r>
              <a:rPr lang="en-US" altLang="zh-CN" sz="1600" dirty="0">
                <a:latin typeface="Courier New" pitchFamily="49" charset="0"/>
                <a:ea typeface="SimSun" pitchFamily="2" charset="-122"/>
              </a:rPr>
              <a:t>;</a:t>
            </a:r>
          </a:p>
          <a:p>
            <a:pPr lvl="3">
              <a:lnSpc>
                <a:spcPct val="80000"/>
              </a:lnSpc>
              <a:spcBef>
                <a:spcPct val="0"/>
              </a:spcBef>
              <a:buFontTx/>
              <a:buNone/>
            </a:pPr>
            <a:r>
              <a:rPr lang="en-US" altLang="zh-CN" sz="1600" dirty="0">
                <a:latin typeface="Courier New" pitchFamily="49" charset="0"/>
                <a:ea typeface="SimSun" pitchFamily="2" charset="-122"/>
              </a:rPr>
              <a:t>	 if (salary &lt; </a:t>
            </a:r>
            <a:r>
              <a:rPr lang="en-US" altLang="zh-CN" sz="1600" dirty="0" err="1">
                <a:latin typeface="Courier New" pitchFamily="49" charset="0"/>
                <a:ea typeface="SimSun" pitchFamily="2" charset="-122"/>
              </a:rPr>
              <a:t>other.salary</a:t>
            </a:r>
            <a:r>
              <a:rPr lang="en-US" altLang="zh-CN" sz="1600" dirty="0">
                <a:latin typeface="Courier New" pitchFamily="49" charset="0"/>
                <a:ea typeface="SimSun" pitchFamily="2" charset="-122"/>
              </a:rPr>
              <a:t>) return -1;</a:t>
            </a:r>
          </a:p>
          <a:p>
            <a:pPr lvl="3">
              <a:lnSpc>
                <a:spcPct val="80000"/>
              </a:lnSpc>
              <a:spcBef>
                <a:spcPct val="0"/>
              </a:spcBef>
              <a:buFontTx/>
              <a:buNone/>
            </a:pPr>
            <a:r>
              <a:rPr lang="en-US" altLang="zh-CN" sz="1600" dirty="0">
                <a:latin typeface="Courier New" pitchFamily="49" charset="0"/>
                <a:ea typeface="SimSun" pitchFamily="2" charset="-122"/>
              </a:rPr>
              <a:t>	 if (salary &gt; </a:t>
            </a:r>
            <a:r>
              <a:rPr lang="en-US" altLang="zh-CN" sz="1600" dirty="0" err="1">
                <a:latin typeface="Courier New" pitchFamily="49" charset="0"/>
                <a:ea typeface="SimSun" pitchFamily="2" charset="-122"/>
              </a:rPr>
              <a:t>other.salary</a:t>
            </a:r>
            <a:r>
              <a:rPr lang="en-US" altLang="zh-CN" sz="1600" dirty="0">
                <a:latin typeface="Courier New" pitchFamily="49" charset="0"/>
                <a:ea typeface="SimSun" pitchFamily="2" charset="-122"/>
              </a:rPr>
              <a:t>) return 1;</a:t>
            </a:r>
          </a:p>
          <a:p>
            <a:pPr lvl="3">
              <a:lnSpc>
                <a:spcPct val="80000"/>
              </a:lnSpc>
              <a:spcBef>
                <a:spcPct val="0"/>
              </a:spcBef>
              <a:buFontTx/>
              <a:buNone/>
            </a:pPr>
            <a:r>
              <a:rPr lang="en-US" altLang="zh-CN" sz="1600" dirty="0">
                <a:latin typeface="Courier New" pitchFamily="49" charset="0"/>
                <a:ea typeface="SimSun" pitchFamily="2" charset="-122"/>
              </a:rPr>
              <a:t>	 return 0; }</a:t>
            </a:r>
          </a:p>
          <a:p>
            <a:pPr lvl="1">
              <a:lnSpc>
                <a:spcPct val="90000"/>
              </a:lnSpc>
              <a:buFontTx/>
              <a:buNone/>
            </a:pPr>
            <a:r>
              <a:rPr lang="en-US" altLang="zh-CN" sz="2400" dirty="0">
                <a:latin typeface="Courier New" pitchFamily="49" charset="0"/>
                <a:ea typeface="SimSun" pitchFamily="2" charset="-122"/>
              </a:rPr>
              <a:t>	</a:t>
            </a:r>
            <a:r>
              <a:rPr lang="en-US" altLang="zh-CN" sz="1600" b="1" i="1" dirty="0">
                <a:latin typeface="Arial" charset="0"/>
                <a:ea typeface="SimSun" pitchFamily="2" charset="-122"/>
              </a:rPr>
              <a:t>note</a:t>
            </a:r>
            <a:r>
              <a:rPr lang="en-US" altLang="zh-CN" sz="1600" dirty="0">
                <a:latin typeface="Arial" charset="0"/>
                <a:ea typeface="SimSun" pitchFamily="2" charset="-122"/>
              </a:rPr>
              <a:t>: in the </a:t>
            </a:r>
            <a:r>
              <a:rPr lang="en-US" altLang="zh-CN" sz="1600" dirty="0">
                <a:latin typeface="Courier New" pitchFamily="49" charset="0"/>
                <a:ea typeface="SimSun" pitchFamily="2" charset="-122"/>
              </a:rPr>
              <a:t>Comparable</a:t>
            </a:r>
            <a:r>
              <a:rPr lang="en-US" altLang="zh-CN" sz="1600" dirty="0">
                <a:latin typeface="Arial" charset="0"/>
                <a:ea typeface="SimSun" pitchFamily="2" charset="-122"/>
              </a:rPr>
              <a:t> interface declaration, the method </a:t>
            </a:r>
            <a:r>
              <a:rPr lang="en-US" altLang="zh-CN" sz="1600" dirty="0" err="1">
                <a:latin typeface="Courier New" pitchFamily="49" charset="0"/>
                <a:ea typeface="SimSun" pitchFamily="2" charset="-122"/>
              </a:rPr>
              <a:t>compareTo</a:t>
            </a:r>
            <a:r>
              <a:rPr lang="en-US" altLang="zh-CN" sz="1600" dirty="0">
                <a:latin typeface="Courier New" pitchFamily="49" charset="0"/>
                <a:ea typeface="SimSun" pitchFamily="2" charset="-122"/>
              </a:rPr>
              <a:t>()</a:t>
            </a:r>
            <a:r>
              <a:rPr lang="en-US" altLang="zh-CN" sz="1600" dirty="0">
                <a:latin typeface="Arial" charset="0"/>
                <a:ea typeface="SimSun" pitchFamily="2" charset="-122"/>
              </a:rPr>
              <a:t> is </a:t>
            </a:r>
            <a:r>
              <a:rPr lang="en-US" altLang="zh-CN" sz="1600" dirty="0">
                <a:latin typeface="Courier New" pitchFamily="49" charset="0"/>
                <a:ea typeface="SimSun" pitchFamily="2" charset="-122"/>
              </a:rPr>
              <a:t>public</a:t>
            </a:r>
            <a:r>
              <a:rPr lang="en-US" altLang="zh-CN" sz="1600" dirty="0">
                <a:latin typeface="Arial" charset="0"/>
                <a:ea typeface="SimSun" pitchFamily="2" charset="-122"/>
              </a:rPr>
              <a:t> implicitly but this modifier is omitted. But in the </a:t>
            </a:r>
            <a:r>
              <a:rPr lang="en-US" altLang="zh-CN" sz="1600" dirty="0">
                <a:latin typeface="Courier New" pitchFamily="49" charset="0"/>
                <a:ea typeface="SimSun" pitchFamily="2" charset="-122"/>
              </a:rPr>
              <a:t>Employee </a:t>
            </a:r>
            <a:r>
              <a:rPr lang="en-US" altLang="zh-CN" sz="1600" dirty="0">
                <a:latin typeface="Arial" charset="0"/>
                <a:ea typeface="SimSun" pitchFamily="2" charset="-122"/>
              </a:rPr>
              <a:t>class design, you cannot omit the </a:t>
            </a:r>
            <a:r>
              <a:rPr lang="en-US" altLang="zh-CN" sz="1600" dirty="0">
                <a:latin typeface="Courier New" pitchFamily="49" charset="0"/>
                <a:ea typeface="SimSun" pitchFamily="2" charset="-122"/>
              </a:rPr>
              <a:t>public</a:t>
            </a:r>
            <a:r>
              <a:rPr lang="en-US" altLang="zh-CN" sz="1600" dirty="0">
                <a:latin typeface="Arial" charset="0"/>
                <a:ea typeface="SimSun" pitchFamily="2" charset="-122"/>
              </a:rPr>
              <a:t> modifier, otherwise, it will be assumed to have </a:t>
            </a:r>
            <a:r>
              <a:rPr lang="en-US" altLang="zh-CN" sz="1600" dirty="0">
                <a:latin typeface="Courier New" pitchFamily="49" charset="0"/>
                <a:ea typeface="SimSun" pitchFamily="2" charset="-122"/>
              </a:rPr>
              <a:t>package</a:t>
            </a:r>
            <a:r>
              <a:rPr lang="en-US" altLang="zh-CN" sz="1600" dirty="0">
                <a:latin typeface="Arial" charset="0"/>
                <a:ea typeface="SimSun" pitchFamily="2" charset="-122"/>
              </a:rPr>
              <a:t> accessibility</a:t>
            </a:r>
          </a:p>
          <a:p>
            <a:r>
              <a:rPr lang="en-US" altLang="zh-CN" sz="2000" b="1" dirty="0">
                <a:latin typeface="Arial" charset="0"/>
                <a:ea typeface="SimSun" pitchFamily="2" charset="-122"/>
              </a:rPr>
              <a:t>If a class leaves any method of the interface undefined, the class becomes </a:t>
            </a:r>
            <a:r>
              <a:rPr lang="en-US" altLang="zh-CN" sz="2000" b="1" dirty="0">
                <a:latin typeface="Courier New" pitchFamily="49" charset="0"/>
                <a:ea typeface="SimSun" pitchFamily="2" charset="-122"/>
              </a:rPr>
              <a:t>abstract</a:t>
            </a:r>
            <a:r>
              <a:rPr lang="en-US" altLang="zh-CN" sz="2000" b="1" dirty="0">
                <a:latin typeface="Arial" charset="0"/>
                <a:ea typeface="SimSun" pitchFamily="2" charset="-122"/>
              </a:rPr>
              <a:t> class and must be declared </a:t>
            </a:r>
            <a:r>
              <a:rPr lang="en-US" altLang="zh-CN" sz="2000" b="1" dirty="0">
                <a:latin typeface="Courier New" pitchFamily="49" charset="0"/>
                <a:ea typeface="SimSun" pitchFamily="2" charset="-122"/>
              </a:rPr>
              <a:t>abstract</a:t>
            </a:r>
            <a:endParaRPr lang="en-US" altLang="zh-CN" sz="1800" b="1" dirty="0">
              <a:latin typeface="Courier New" pitchFamily="49" charset="0"/>
              <a:ea typeface="SimSun" pitchFamily="2" charset="-122"/>
            </a:endParaRPr>
          </a:p>
          <a:p>
            <a:r>
              <a:rPr lang="en-US" altLang="zh-CN" sz="2000" dirty="0">
                <a:latin typeface="Arial" charset="0"/>
                <a:ea typeface="SimSun" pitchFamily="2" charset="-122"/>
              </a:rPr>
              <a:t>A single class can implement multiple interfaces. Just separate the interface names by comma</a:t>
            </a:r>
          </a:p>
          <a:p>
            <a:pPr lvl="2">
              <a:lnSpc>
                <a:spcPct val="80000"/>
              </a:lnSpc>
              <a:spcBef>
                <a:spcPct val="50000"/>
              </a:spcBef>
              <a:buFontTx/>
              <a:buNone/>
            </a:pPr>
            <a:r>
              <a:rPr lang="en-US" altLang="zh-CN" sz="1600" dirty="0">
                <a:latin typeface="Courier New" pitchFamily="49" charset="0"/>
                <a:ea typeface="SimSun" pitchFamily="2" charset="-122"/>
              </a:rPr>
              <a:t>class Employee implements Comparable, </a:t>
            </a:r>
            <a:r>
              <a:rPr lang="en-US" altLang="zh-CN" sz="1600" dirty="0" err="1">
                <a:latin typeface="Courier New" pitchFamily="49" charset="0"/>
                <a:ea typeface="SimSun" pitchFamily="2" charset="-122"/>
              </a:rPr>
              <a:t>Cloneable</a:t>
            </a:r>
            <a:r>
              <a:rPr lang="en-US" altLang="zh-CN" sz="1600" dirty="0">
                <a:latin typeface="Courier New" pitchFamily="49" charset="0"/>
                <a:ea typeface="SimSun" pitchFamily="2" charset="-122"/>
              </a:rPr>
              <a:t> {. . .}</a:t>
            </a:r>
          </a:p>
        </p:txBody>
      </p:sp>
    </p:spTree>
    <p:extLst>
      <p:ext uri="{BB962C8B-B14F-4D97-AF65-F5344CB8AC3E}">
        <p14:creationId xmlns:p14="http://schemas.microsoft.com/office/powerpoint/2010/main" val="36057974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57834"/>
            <a:ext cx="9144000" cy="646331"/>
          </a:xfrm>
          <a:solidFill>
            <a:schemeClr val="accent4">
              <a:lumMod val="20000"/>
              <a:lumOff val="80000"/>
            </a:schemeClr>
          </a:solidFill>
        </p:spPr>
        <p:txBody>
          <a:bodyPr wrap="square" anchor="ctr" anchorCtr="1">
            <a:spAutoFit/>
          </a:bodyPr>
          <a:lstStyle/>
          <a:p>
            <a:r>
              <a:rPr lang="en-US" altLang="zh-CN" sz="3600" dirty="0">
                <a:solidFill>
                  <a:schemeClr val="accent3">
                    <a:lumMod val="50000"/>
                  </a:schemeClr>
                </a:solidFill>
                <a:latin typeface="Arial" charset="0"/>
                <a:ea typeface="SimSun" pitchFamily="2" charset="-122"/>
              </a:rPr>
              <a:t>Instantiation properties of interfaces</a:t>
            </a:r>
          </a:p>
        </p:txBody>
      </p:sp>
      <p:sp>
        <p:nvSpPr>
          <p:cNvPr id="21507" name="Rectangle 3"/>
          <p:cNvSpPr>
            <a:spLocks noGrp="1" noChangeArrowheads="1"/>
          </p:cNvSpPr>
          <p:nvPr>
            <p:ph type="body" idx="1"/>
          </p:nvPr>
        </p:nvSpPr>
        <p:spPr>
          <a:xfrm>
            <a:off x="0" y="685800"/>
            <a:ext cx="8839200" cy="5370513"/>
          </a:xfrm>
          <a:noFill/>
          <a:ln/>
          <a:extLst>
            <a:ext uri="{91240B29-F687-4F45-9708-019B960494DF}">
              <a14:hiddenLine xmlns:a14="http://schemas.microsoft.com/office/drawing/2010/main" w="15875">
                <a:solidFill>
                  <a:srgbClr val="000000"/>
                </a:solidFill>
                <a:miter lim="800000"/>
                <a:headEnd/>
                <a:tailEnd/>
              </a14:hiddenLine>
            </a:ext>
          </a:extLst>
        </p:spPr>
        <p:txBody>
          <a:bodyPr/>
          <a:lstStyle/>
          <a:p>
            <a:pPr>
              <a:lnSpc>
                <a:spcPct val="90000"/>
              </a:lnSpc>
            </a:pPr>
            <a:r>
              <a:rPr lang="en-US" altLang="zh-CN" sz="2400" dirty="0">
                <a:latin typeface="Arial" charset="0"/>
                <a:ea typeface="SimSun" pitchFamily="2" charset="-122"/>
              </a:rPr>
              <a:t>Interfaces are not classes. You can never use the </a:t>
            </a:r>
            <a:r>
              <a:rPr lang="en-US" altLang="zh-CN" sz="2400" dirty="0">
                <a:latin typeface="Courier New" pitchFamily="49" charset="0"/>
                <a:ea typeface="SimSun" pitchFamily="2" charset="-122"/>
              </a:rPr>
              <a:t>new</a:t>
            </a:r>
            <a:r>
              <a:rPr lang="en-US" altLang="zh-CN" sz="2400" dirty="0">
                <a:latin typeface="Arial" charset="0"/>
                <a:ea typeface="SimSun" pitchFamily="2" charset="-122"/>
              </a:rPr>
              <a:t> operator to instantiate an interface.</a:t>
            </a:r>
          </a:p>
          <a:p>
            <a:pPr lvl="3">
              <a:lnSpc>
                <a:spcPct val="80000"/>
              </a:lnSpc>
              <a:spcBef>
                <a:spcPct val="40000"/>
              </a:spcBef>
              <a:buFontTx/>
              <a:buNone/>
            </a:pPr>
            <a:r>
              <a:rPr lang="en-US" altLang="zh-CN" sz="1800" dirty="0">
                <a:latin typeface="Courier New" pitchFamily="49" charset="0"/>
                <a:ea typeface="SimSun" pitchFamily="2" charset="-122"/>
              </a:rPr>
              <a:t>	public interface Comparable {</a:t>
            </a:r>
          </a:p>
          <a:p>
            <a:pPr lvl="3">
              <a:lnSpc>
                <a:spcPct val="80000"/>
              </a:lnSpc>
              <a:spcBef>
                <a:spcPct val="0"/>
              </a:spcBef>
              <a:buFontTx/>
              <a:buNone/>
            </a:pPr>
            <a:r>
              <a:rPr lang="en-US" altLang="zh-CN" sz="1800" dirty="0">
                <a:latin typeface="Courier New" pitchFamily="49" charset="0"/>
                <a:ea typeface="SimSun" pitchFamily="2" charset="-122"/>
              </a:rPr>
              <a:t>		. . . }</a:t>
            </a:r>
          </a:p>
          <a:p>
            <a:pPr lvl="3">
              <a:lnSpc>
                <a:spcPct val="80000"/>
              </a:lnSpc>
              <a:spcBef>
                <a:spcPct val="0"/>
              </a:spcBef>
              <a:buFontTx/>
              <a:buNone/>
            </a:pPr>
            <a:endParaRPr lang="en-US" altLang="zh-CN" sz="800" dirty="0">
              <a:latin typeface="Courier New" pitchFamily="49" charset="0"/>
              <a:ea typeface="SimSun" pitchFamily="2" charset="-122"/>
            </a:endParaRPr>
          </a:p>
          <a:p>
            <a:pPr lvl="3">
              <a:lnSpc>
                <a:spcPct val="80000"/>
              </a:lnSpc>
              <a:spcBef>
                <a:spcPct val="0"/>
              </a:spcBef>
              <a:buFontTx/>
              <a:buNone/>
            </a:pPr>
            <a:r>
              <a:rPr lang="en-US" altLang="zh-CN" sz="1800" dirty="0">
                <a:latin typeface="Courier New" pitchFamily="49" charset="0"/>
                <a:ea typeface="SimSun" pitchFamily="2" charset="-122"/>
              </a:rPr>
              <a:t>	Comparable x = new Comparable( );</a:t>
            </a:r>
          </a:p>
          <a:p>
            <a:pPr>
              <a:lnSpc>
                <a:spcPct val="90000"/>
              </a:lnSpc>
              <a:spcBef>
                <a:spcPct val="50000"/>
              </a:spcBef>
            </a:pPr>
            <a:r>
              <a:rPr lang="en-US" altLang="zh-CN" sz="2400" dirty="0">
                <a:latin typeface="Arial" charset="0"/>
                <a:ea typeface="SimSun" pitchFamily="2" charset="-122"/>
              </a:rPr>
              <a:t>You can still declare interface variables</a:t>
            </a:r>
          </a:p>
          <a:p>
            <a:pPr lvl="3">
              <a:lnSpc>
                <a:spcPct val="90000"/>
              </a:lnSpc>
              <a:buFontTx/>
              <a:buNone/>
            </a:pPr>
            <a:r>
              <a:rPr lang="en-US" altLang="zh-CN" sz="1800" dirty="0">
                <a:latin typeface="Courier New" pitchFamily="49" charset="0"/>
                <a:ea typeface="SimSun" pitchFamily="2" charset="-122"/>
              </a:rPr>
              <a:t>	Comparable x;</a:t>
            </a:r>
          </a:p>
          <a:p>
            <a:pPr>
              <a:lnSpc>
                <a:spcPct val="90000"/>
              </a:lnSpc>
              <a:spcBef>
                <a:spcPct val="50000"/>
              </a:spcBef>
              <a:buFontTx/>
              <a:buNone/>
            </a:pPr>
            <a:r>
              <a:rPr lang="en-US" altLang="zh-CN" sz="2400" dirty="0">
                <a:latin typeface="Arial" charset="0"/>
                <a:ea typeface="SimSun" pitchFamily="2" charset="-122"/>
              </a:rPr>
              <a:t>	but they must refer to an object of a class that implements the interface</a:t>
            </a:r>
          </a:p>
          <a:p>
            <a:pPr lvl="3">
              <a:lnSpc>
                <a:spcPct val="90000"/>
              </a:lnSpc>
              <a:buFontTx/>
              <a:buNone/>
            </a:pPr>
            <a:r>
              <a:rPr lang="en-US" altLang="zh-CN" sz="1800" dirty="0">
                <a:latin typeface="Courier New" pitchFamily="49" charset="0"/>
                <a:ea typeface="SimSun" pitchFamily="2" charset="-122"/>
              </a:rPr>
              <a:t>	class Employee implements Comparable {</a:t>
            </a:r>
          </a:p>
          <a:p>
            <a:pPr lvl="3">
              <a:lnSpc>
                <a:spcPct val="80000"/>
              </a:lnSpc>
              <a:spcBef>
                <a:spcPct val="0"/>
              </a:spcBef>
              <a:buFontTx/>
              <a:buNone/>
            </a:pPr>
            <a:r>
              <a:rPr lang="en-US" altLang="zh-CN" sz="1800" dirty="0">
                <a:latin typeface="Courier New" pitchFamily="49" charset="0"/>
                <a:ea typeface="SimSun" pitchFamily="2" charset="-122"/>
              </a:rPr>
              <a:t>			. . . 	</a:t>
            </a:r>
          </a:p>
          <a:p>
            <a:pPr lvl="3">
              <a:lnSpc>
                <a:spcPct val="80000"/>
              </a:lnSpc>
              <a:spcBef>
                <a:spcPct val="0"/>
              </a:spcBef>
              <a:buFontTx/>
              <a:buNone/>
            </a:pPr>
            <a:r>
              <a:rPr lang="en-US" altLang="zh-CN" sz="1800" dirty="0">
                <a:latin typeface="Courier New" pitchFamily="49" charset="0"/>
                <a:ea typeface="SimSun" pitchFamily="2" charset="-122"/>
              </a:rPr>
              <a:t>	}</a:t>
            </a:r>
          </a:p>
          <a:p>
            <a:pPr lvl="3">
              <a:lnSpc>
                <a:spcPct val="80000"/>
              </a:lnSpc>
              <a:spcBef>
                <a:spcPct val="0"/>
              </a:spcBef>
              <a:buFontTx/>
              <a:buNone/>
            </a:pPr>
            <a:r>
              <a:rPr lang="en-US" altLang="zh-CN" sz="1800" dirty="0">
                <a:latin typeface="Courier New" pitchFamily="49" charset="0"/>
                <a:ea typeface="SimSun" pitchFamily="2" charset="-122"/>
              </a:rPr>
              <a:t>	x = new Employee( );</a:t>
            </a:r>
          </a:p>
        </p:txBody>
      </p:sp>
      <p:grpSp>
        <p:nvGrpSpPr>
          <p:cNvPr id="21511" name="Group 7"/>
          <p:cNvGrpSpPr>
            <a:grpSpLocks/>
          </p:cNvGrpSpPr>
          <p:nvPr/>
        </p:nvGrpSpPr>
        <p:grpSpPr bwMode="auto">
          <a:xfrm>
            <a:off x="3048000" y="1905000"/>
            <a:ext cx="914400" cy="304800"/>
            <a:chOff x="1920" y="1920"/>
            <a:chExt cx="624" cy="192"/>
          </a:xfrm>
        </p:grpSpPr>
        <p:sp>
          <p:nvSpPr>
            <p:cNvPr id="21509" name="Line 5"/>
            <p:cNvSpPr>
              <a:spLocks noChangeShapeType="1"/>
            </p:cNvSpPr>
            <p:nvPr/>
          </p:nvSpPr>
          <p:spPr bwMode="auto">
            <a:xfrm>
              <a:off x="1920" y="1920"/>
              <a:ext cx="624" cy="192"/>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0" name="Line 6"/>
            <p:cNvSpPr>
              <a:spLocks noChangeShapeType="1"/>
            </p:cNvSpPr>
            <p:nvPr/>
          </p:nvSpPr>
          <p:spPr bwMode="auto">
            <a:xfrm flipH="1">
              <a:off x="1920" y="1920"/>
              <a:ext cx="624" cy="192"/>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21514" name="Group 10"/>
          <p:cNvGrpSpPr>
            <a:grpSpLocks/>
          </p:cNvGrpSpPr>
          <p:nvPr/>
        </p:nvGrpSpPr>
        <p:grpSpPr bwMode="auto">
          <a:xfrm>
            <a:off x="3048000" y="2895600"/>
            <a:ext cx="838200" cy="381000"/>
            <a:chOff x="1728" y="2256"/>
            <a:chExt cx="528" cy="240"/>
          </a:xfrm>
        </p:grpSpPr>
        <p:sp>
          <p:nvSpPr>
            <p:cNvPr id="21512" name="Line 8"/>
            <p:cNvSpPr>
              <a:spLocks noChangeShapeType="1"/>
            </p:cNvSpPr>
            <p:nvPr/>
          </p:nvSpPr>
          <p:spPr bwMode="auto">
            <a:xfrm>
              <a:off x="1728" y="2352"/>
              <a:ext cx="144"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3" name="Line 9"/>
            <p:cNvSpPr>
              <a:spLocks noChangeShapeType="1"/>
            </p:cNvSpPr>
            <p:nvPr/>
          </p:nvSpPr>
          <p:spPr bwMode="auto">
            <a:xfrm flipV="1">
              <a:off x="1872" y="2256"/>
              <a:ext cx="384" cy="24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21515" name="Group 11"/>
          <p:cNvGrpSpPr>
            <a:grpSpLocks/>
          </p:cNvGrpSpPr>
          <p:nvPr/>
        </p:nvGrpSpPr>
        <p:grpSpPr bwMode="auto">
          <a:xfrm>
            <a:off x="3810000" y="4724400"/>
            <a:ext cx="914400" cy="381000"/>
            <a:chOff x="1728" y="2256"/>
            <a:chExt cx="528" cy="240"/>
          </a:xfrm>
        </p:grpSpPr>
        <p:sp>
          <p:nvSpPr>
            <p:cNvPr id="21516" name="Line 12"/>
            <p:cNvSpPr>
              <a:spLocks noChangeShapeType="1"/>
            </p:cNvSpPr>
            <p:nvPr/>
          </p:nvSpPr>
          <p:spPr bwMode="auto">
            <a:xfrm>
              <a:off x="1728" y="2352"/>
              <a:ext cx="144"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7" name="Line 13"/>
            <p:cNvSpPr>
              <a:spLocks noChangeShapeType="1"/>
            </p:cNvSpPr>
            <p:nvPr/>
          </p:nvSpPr>
          <p:spPr bwMode="auto">
            <a:xfrm flipV="1">
              <a:off x="1872" y="2256"/>
              <a:ext cx="384" cy="240"/>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97383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725214"/>
          </a:xfrm>
          <a:solidFill>
            <a:schemeClr val="accent4">
              <a:lumMod val="20000"/>
              <a:lumOff val="80000"/>
            </a:schemeClr>
          </a:solidFill>
        </p:spPr>
        <p:txBody>
          <a:bodyPr anchor="ctr"/>
          <a:lstStyle/>
          <a:p>
            <a:r>
              <a:rPr lang="en-US" altLang="zh-CN" sz="3600" dirty="0">
                <a:solidFill>
                  <a:schemeClr val="accent3">
                    <a:lumMod val="50000"/>
                  </a:schemeClr>
                </a:solidFill>
                <a:latin typeface="Arial" charset="0"/>
                <a:ea typeface="SimSun" pitchFamily="2" charset="-122"/>
              </a:rPr>
              <a:t>Extending interfaces</a:t>
            </a:r>
          </a:p>
        </p:txBody>
      </p:sp>
      <p:sp>
        <p:nvSpPr>
          <p:cNvPr id="11267" name="Rectangle 3"/>
          <p:cNvSpPr>
            <a:spLocks noGrp="1" noChangeArrowheads="1"/>
          </p:cNvSpPr>
          <p:nvPr>
            <p:ph type="body" idx="1"/>
          </p:nvPr>
        </p:nvSpPr>
        <p:spPr>
          <a:xfrm>
            <a:off x="0" y="762000"/>
            <a:ext cx="9144000" cy="6096000"/>
          </a:xfrm>
        </p:spPr>
        <p:txBody>
          <a:bodyPr/>
          <a:lstStyle/>
          <a:p>
            <a:pPr>
              <a:buFont typeface="Arial" charset="0"/>
              <a:buChar char="•"/>
            </a:pPr>
            <a:r>
              <a:rPr lang="en-US" altLang="zh-CN" sz="2400" dirty="0">
                <a:ea typeface="SimSun" pitchFamily="2" charset="-122"/>
              </a:rPr>
              <a:t>Interfaces support </a:t>
            </a:r>
            <a:r>
              <a:rPr lang="en-US" altLang="zh-CN" sz="2400" dirty="0">
                <a:solidFill>
                  <a:srgbClr val="FF0000"/>
                </a:solidFill>
                <a:ea typeface="SimSun" pitchFamily="2" charset="-122"/>
              </a:rPr>
              <a:t>multiple</a:t>
            </a:r>
            <a:r>
              <a:rPr lang="en-US" altLang="zh-CN" sz="2400" dirty="0">
                <a:ea typeface="SimSun" pitchFamily="2" charset="-122"/>
              </a:rPr>
              <a:t> inheritance – </a:t>
            </a:r>
            <a:r>
              <a:rPr lang="en-US" altLang="zh-CN" sz="2400" u="sng" dirty="0">
                <a:ea typeface="SimSun" pitchFamily="2" charset="-122"/>
              </a:rPr>
              <a:t>an interface can extend more than one </a:t>
            </a:r>
            <a:r>
              <a:rPr lang="en-US" altLang="zh-CN" sz="2400" u="sng" dirty="0" smtClean="0">
                <a:ea typeface="SimSun" pitchFamily="2" charset="-122"/>
              </a:rPr>
              <a:t>interface</a:t>
            </a:r>
            <a:r>
              <a:rPr lang="en-US" altLang="zh-CN" sz="2400" dirty="0" smtClean="0">
                <a:ea typeface="SimSun" pitchFamily="2" charset="-122"/>
              </a:rPr>
              <a:t> but class can extend only one parent class</a:t>
            </a:r>
            <a:endParaRPr lang="en-US" altLang="zh-CN" sz="2400" dirty="0">
              <a:ea typeface="SimSun" pitchFamily="2" charset="-122"/>
            </a:endParaRPr>
          </a:p>
          <a:p>
            <a:pPr>
              <a:buFont typeface="Arial" charset="0"/>
              <a:buChar char="•"/>
            </a:pPr>
            <a:r>
              <a:rPr lang="en-US" altLang="zh-CN" sz="2400" dirty="0" err="1">
                <a:ea typeface="SimSun" pitchFamily="2" charset="-122"/>
              </a:rPr>
              <a:t>Superinterfaces</a:t>
            </a:r>
            <a:r>
              <a:rPr lang="en-US" altLang="zh-CN" sz="2400" dirty="0">
                <a:ea typeface="SimSun" pitchFamily="2" charset="-122"/>
              </a:rPr>
              <a:t> and </a:t>
            </a:r>
            <a:r>
              <a:rPr lang="en-US" altLang="zh-CN" sz="2400" dirty="0" err="1">
                <a:ea typeface="SimSun" pitchFamily="2" charset="-122"/>
              </a:rPr>
              <a:t>subinterfaces</a:t>
            </a:r>
            <a:endParaRPr lang="en-US" altLang="zh-CN" sz="2400" dirty="0">
              <a:ea typeface="SimSun" pitchFamily="2" charset="-122"/>
            </a:endParaRPr>
          </a:p>
          <a:p>
            <a:pPr>
              <a:lnSpc>
                <a:spcPct val="90000"/>
              </a:lnSpc>
              <a:buFont typeface="Arial" charset="0"/>
              <a:buNone/>
            </a:pPr>
            <a:r>
              <a:rPr lang="en-US" altLang="zh-CN" sz="1800" dirty="0">
                <a:latin typeface="Arial" charset="0"/>
                <a:ea typeface="SimSun" pitchFamily="2" charset="-122"/>
              </a:rPr>
              <a:t>		</a:t>
            </a:r>
          </a:p>
          <a:p>
            <a:pPr>
              <a:buFont typeface="Arial" charset="0"/>
              <a:buNone/>
            </a:pPr>
            <a:r>
              <a:rPr lang="en-US" altLang="zh-CN" sz="2400" dirty="0">
                <a:latin typeface="Arial" charset="0"/>
                <a:ea typeface="SimSun" pitchFamily="2" charset="-122"/>
              </a:rPr>
              <a:t>		</a:t>
            </a:r>
            <a:r>
              <a:rPr lang="en-US" altLang="zh-CN" sz="2400" i="1" u="sng" dirty="0">
                <a:latin typeface="Arial" charset="0"/>
                <a:ea typeface="SimSun" pitchFamily="2" charset="-122"/>
              </a:rPr>
              <a:t>Example</a:t>
            </a:r>
            <a:endParaRPr lang="en-US" altLang="zh-CN" sz="2400" dirty="0">
              <a:latin typeface="Arial" charset="0"/>
              <a:ea typeface="SimSun" pitchFamily="2" charset="-122"/>
            </a:endParaRPr>
          </a:p>
          <a:p>
            <a:pPr>
              <a:buFont typeface="Arial" charset="0"/>
              <a:buNone/>
            </a:pPr>
            <a:r>
              <a:rPr lang="en-US" altLang="zh-CN" sz="2400" dirty="0">
                <a:latin typeface="Arial" charset="0"/>
                <a:ea typeface="SimSun" pitchFamily="2" charset="-122"/>
              </a:rPr>
              <a:t>		</a:t>
            </a:r>
            <a:r>
              <a:rPr lang="en-US" altLang="zh-CN" sz="2000" dirty="0">
                <a:latin typeface="Courier New" pitchFamily="49" charset="0"/>
                <a:ea typeface="SimSun" pitchFamily="2" charset="-122"/>
              </a:rPr>
              <a:t>public interface </a:t>
            </a:r>
            <a:r>
              <a:rPr lang="en-US" altLang="zh-CN" sz="2000" dirty="0" err="1">
                <a:latin typeface="Courier New" pitchFamily="49" charset="0"/>
                <a:ea typeface="SimSun" pitchFamily="2" charset="-122"/>
              </a:rPr>
              <a:t>SerializableRunnable</a:t>
            </a:r>
            <a:r>
              <a:rPr lang="en-US" altLang="zh-CN" sz="2000" dirty="0">
                <a:latin typeface="Courier New" pitchFamily="49" charset="0"/>
                <a:ea typeface="SimSun" pitchFamily="2" charset="-122"/>
              </a:rPr>
              <a:t> extends </a:t>
            </a:r>
            <a:r>
              <a:rPr lang="en-US" altLang="zh-CN" sz="2000" dirty="0" err="1">
                <a:latin typeface="Courier New" pitchFamily="49" charset="0"/>
                <a:ea typeface="SimSun" pitchFamily="2" charset="-122"/>
              </a:rPr>
              <a:t>java.io.Serializable</a:t>
            </a:r>
            <a:r>
              <a:rPr lang="en-US" altLang="zh-CN" sz="2000" dirty="0">
                <a:latin typeface="Courier New" pitchFamily="49" charset="0"/>
                <a:ea typeface="SimSun" pitchFamily="2" charset="-122"/>
              </a:rPr>
              <a:t>, Runnable {</a:t>
            </a:r>
          </a:p>
          <a:p>
            <a:pPr>
              <a:buFont typeface="Arial" charset="0"/>
              <a:buNone/>
            </a:pPr>
            <a:r>
              <a:rPr lang="en-US" altLang="zh-CN" sz="2000" dirty="0">
                <a:latin typeface="Courier New" pitchFamily="49" charset="0"/>
                <a:ea typeface="SimSun" pitchFamily="2" charset="-122"/>
              </a:rPr>
              <a:t>			. . .</a:t>
            </a:r>
          </a:p>
          <a:p>
            <a:pPr>
              <a:buFont typeface="Arial" charset="0"/>
              <a:buNone/>
            </a:pPr>
            <a:r>
              <a:rPr lang="en-US" altLang="zh-CN" sz="2000" dirty="0">
                <a:latin typeface="Courier New" pitchFamily="49" charset="0"/>
                <a:ea typeface="SimSun" pitchFamily="2" charset="-122"/>
              </a:rPr>
              <a:t>		}</a:t>
            </a:r>
          </a:p>
        </p:txBody>
      </p:sp>
    </p:spTree>
    <p:extLst>
      <p:ext uri="{BB962C8B-B14F-4D97-AF65-F5344CB8AC3E}">
        <p14:creationId xmlns:p14="http://schemas.microsoft.com/office/powerpoint/2010/main" val="3417563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762000"/>
          </a:xfrm>
          <a:solidFill>
            <a:schemeClr val="accent4">
              <a:lumMod val="20000"/>
              <a:lumOff val="80000"/>
            </a:schemeClr>
          </a:solidFill>
        </p:spPr>
        <p:txBody>
          <a:bodyPr anchor="ctr" anchorCtr="1"/>
          <a:lstStyle/>
          <a:p>
            <a:r>
              <a:rPr lang="en-US" altLang="zh-CN" sz="3200" dirty="0">
                <a:latin typeface="Arial" charset="0"/>
                <a:ea typeface="SimSun" pitchFamily="2" charset="-122"/>
              </a:rPr>
              <a:t>Extending interfaces – about constants (1)</a:t>
            </a:r>
            <a:endParaRPr lang="zh-CN" altLang="en-US" sz="3200" dirty="0">
              <a:latin typeface="Arial" charset="0"/>
              <a:ea typeface="SimSun" pitchFamily="2" charset="-122"/>
            </a:endParaRPr>
          </a:p>
        </p:txBody>
      </p:sp>
      <p:sp>
        <p:nvSpPr>
          <p:cNvPr id="17411" name="Rectangle 3"/>
          <p:cNvSpPr>
            <a:spLocks noGrp="1" noChangeArrowheads="1"/>
          </p:cNvSpPr>
          <p:nvPr>
            <p:ph type="body" idx="1"/>
          </p:nvPr>
        </p:nvSpPr>
        <p:spPr>
          <a:xfrm>
            <a:off x="-36786" y="762000"/>
            <a:ext cx="9180786" cy="2492990"/>
          </a:xfrm>
          <a:noFill/>
        </p:spPr>
        <p:txBody>
          <a:bodyPr wrap="square">
            <a:spAutoFit/>
          </a:bodyPr>
          <a:lstStyle/>
          <a:p>
            <a:r>
              <a:rPr lang="en-US" altLang="zh-CN" sz="2400" dirty="0">
                <a:ea typeface="SimSun" pitchFamily="2" charset="-122"/>
              </a:rPr>
              <a:t>An extended interface inherits all the constants from its </a:t>
            </a:r>
            <a:r>
              <a:rPr lang="en-US" altLang="zh-CN" sz="2400" dirty="0" err="1">
                <a:ea typeface="SimSun" pitchFamily="2" charset="-122"/>
              </a:rPr>
              <a:t>superinterfaces</a:t>
            </a:r>
            <a:endParaRPr lang="en-US" altLang="zh-CN" sz="2400" dirty="0">
              <a:ea typeface="SimSun" pitchFamily="2" charset="-122"/>
            </a:endParaRPr>
          </a:p>
          <a:p>
            <a:pPr>
              <a:spcBef>
                <a:spcPct val="50000"/>
              </a:spcBef>
            </a:pPr>
            <a:r>
              <a:rPr lang="en-US" altLang="zh-CN" sz="2400" dirty="0">
                <a:ea typeface="SimSun" pitchFamily="2" charset="-122"/>
              </a:rPr>
              <a:t>Take care when the </a:t>
            </a:r>
            <a:r>
              <a:rPr lang="en-US" altLang="zh-CN" sz="2400" dirty="0" err="1">
                <a:ea typeface="SimSun" pitchFamily="2" charset="-122"/>
              </a:rPr>
              <a:t>subinterface</a:t>
            </a:r>
            <a:r>
              <a:rPr lang="en-US" altLang="zh-CN" sz="2400" dirty="0">
                <a:ea typeface="SimSun" pitchFamily="2" charset="-122"/>
              </a:rPr>
              <a:t> inherits more than one constants with the same name, or the </a:t>
            </a:r>
            <a:r>
              <a:rPr lang="en-US" altLang="zh-CN" sz="2400" dirty="0" err="1">
                <a:ea typeface="SimSun" pitchFamily="2" charset="-122"/>
              </a:rPr>
              <a:t>subinterface</a:t>
            </a:r>
            <a:r>
              <a:rPr lang="en-US" altLang="zh-CN" sz="2400" dirty="0">
                <a:ea typeface="SimSun" pitchFamily="2" charset="-122"/>
              </a:rPr>
              <a:t> and </a:t>
            </a:r>
            <a:r>
              <a:rPr lang="en-US" altLang="zh-CN" sz="2400" dirty="0" err="1">
                <a:ea typeface="SimSun" pitchFamily="2" charset="-122"/>
              </a:rPr>
              <a:t>superinterface</a:t>
            </a:r>
            <a:r>
              <a:rPr lang="en-US" altLang="zh-CN" sz="2400" dirty="0">
                <a:ea typeface="SimSun" pitchFamily="2" charset="-122"/>
              </a:rPr>
              <a:t> contain constants with the same name — always use sufficient enough information to refer to the target constants </a:t>
            </a:r>
          </a:p>
        </p:txBody>
      </p:sp>
    </p:spTree>
    <p:extLst>
      <p:ext uri="{BB962C8B-B14F-4D97-AF65-F5344CB8AC3E}">
        <p14:creationId xmlns:p14="http://schemas.microsoft.com/office/powerpoint/2010/main" val="29786424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022" y="0"/>
            <a:ext cx="9165021" cy="685800"/>
          </a:xfrm>
          <a:solidFill>
            <a:schemeClr val="accent4">
              <a:lumMod val="20000"/>
              <a:lumOff val="80000"/>
            </a:schemeClr>
          </a:solidFill>
        </p:spPr>
        <p:txBody>
          <a:bodyPr/>
          <a:lstStyle/>
          <a:p>
            <a:r>
              <a:rPr lang="en-US" altLang="zh-CN" sz="3200" dirty="0">
                <a:solidFill>
                  <a:schemeClr val="accent3">
                    <a:lumMod val="50000"/>
                  </a:schemeClr>
                </a:solidFill>
                <a:ea typeface="SimSun" pitchFamily="2" charset="-122"/>
              </a:rPr>
              <a:t>Tedious Details (1) </a:t>
            </a:r>
          </a:p>
        </p:txBody>
      </p:sp>
      <p:sp>
        <p:nvSpPr>
          <p:cNvPr id="29699" name="Rectangle 3"/>
          <p:cNvSpPr>
            <a:spLocks noGrp="1" noChangeArrowheads="1"/>
          </p:cNvSpPr>
          <p:nvPr>
            <p:ph type="body" idx="1"/>
          </p:nvPr>
        </p:nvSpPr>
        <p:spPr>
          <a:xfrm>
            <a:off x="0" y="685800"/>
            <a:ext cx="9144000" cy="6172200"/>
          </a:xfrm>
        </p:spPr>
        <p:txBody>
          <a:bodyPr/>
          <a:lstStyle/>
          <a:p>
            <a:pPr>
              <a:lnSpc>
                <a:spcPct val="90000"/>
              </a:lnSpc>
              <a:spcBef>
                <a:spcPct val="50000"/>
              </a:spcBef>
            </a:pPr>
            <a:r>
              <a:rPr lang="en-US" altLang="zh-CN" sz="2400" dirty="0">
                <a:latin typeface="Arial" charset="0"/>
                <a:ea typeface="SimSun" pitchFamily="2" charset="-122"/>
              </a:rPr>
              <a:t>When an interface inherits two or more constants with the same name</a:t>
            </a:r>
          </a:p>
          <a:p>
            <a:pPr lvl="1">
              <a:lnSpc>
                <a:spcPct val="90000"/>
              </a:lnSpc>
              <a:spcBef>
                <a:spcPct val="30000"/>
              </a:spcBef>
              <a:buFont typeface="Arial" charset="0"/>
              <a:buChar char="–"/>
            </a:pPr>
            <a:r>
              <a:rPr lang="en-US" altLang="zh-CN" sz="2000" dirty="0">
                <a:latin typeface="Arial" charset="0"/>
                <a:ea typeface="SimSun" pitchFamily="2" charset="-122"/>
              </a:rPr>
              <a:t>In the </a:t>
            </a:r>
            <a:r>
              <a:rPr lang="en-US" altLang="zh-CN" sz="2000" dirty="0" err="1">
                <a:latin typeface="Arial" charset="0"/>
                <a:ea typeface="SimSun" pitchFamily="2" charset="-122"/>
              </a:rPr>
              <a:t>subinterface</a:t>
            </a:r>
            <a:r>
              <a:rPr lang="en-US" altLang="zh-CN" sz="2000" dirty="0">
                <a:latin typeface="Arial" charset="0"/>
                <a:ea typeface="SimSun" pitchFamily="2" charset="-122"/>
              </a:rPr>
              <a:t>, explicitly use the </a:t>
            </a:r>
            <a:r>
              <a:rPr lang="en-US" altLang="zh-CN" sz="2000" dirty="0" err="1">
                <a:latin typeface="Arial" charset="0"/>
                <a:ea typeface="SimSun" pitchFamily="2" charset="-122"/>
              </a:rPr>
              <a:t>superinterface</a:t>
            </a:r>
            <a:r>
              <a:rPr lang="en-US" altLang="zh-CN" sz="2000" dirty="0">
                <a:latin typeface="Arial" charset="0"/>
                <a:ea typeface="SimSun" pitchFamily="2" charset="-122"/>
              </a:rPr>
              <a:t> name to refer to the constant of that </a:t>
            </a:r>
            <a:r>
              <a:rPr lang="en-US" altLang="zh-CN" sz="2000" dirty="0" err="1">
                <a:latin typeface="Arial" charset="0"/>
                <a:ea typeface="SimSun" pitchFamily="2" charset="-122"/>
              </a:rPr>
              <a:t>superinterface</a:t>
            </a:r>
            <a:endParaRPr lang="en-US" altLang="zh-CN" sz="2000" dirty="0">
              <a:latin typeface="Arial" charset="0"/>
              <a:ea typeface="SimSun" pitchFamily="2" charset="-122"/>
            </a:endParaRPr>
          </a:p>
          <a:p>
            <a:pPr lvl="1">
              <a:lnSpc>
                <a:spcPct val="80000"/>
              </a:lnSpc>
              <a:spcBef>
                <a:spcPct val="50000"/>
              </a:spcBef>
              <a:buFont typeface="Arial" charset="0"/>
              <a:buNone/>
            </a:pPr>
            <a:r>
              <a:rPr lang="en-US" altLang="zh-CN" sz="1800" dirty="0">
                <a:latin typeface="Arial" charset="0"/>
                <a:ea typeface="SimSun" pitchFamily="2" charset="-122"/>
              </a:rPr>
              <a:t>	</a:t>
            </a:r>
            <a:r>
              <a:rPr lang="en-US" altLang="zh-CN" sz="1800" i="1" u="sng" dirty="0">
                <a:latin typeface="Arial" charset="0"/>
                <a:ea typeface="SimSun" pitchFamily="2" charset="-122"/>
              </a:rPr>
              <a:t>E.g.</a:t>
            </a:r>
            <a:r>
              <a:rPr lang="en-US" altLang="zh-CN" sz="1800" i="1" dirty="0">
                <a:latin typeface="Arial" charset="0"/>
                <a:ea typeface="SimSun" pitchFamily="2" charset="-122"/>
              </a:rPr>
              <a:t>	</a:t>
            </a:r>
            <a:r>
              <a:rPr lang="en-US" altLang="zh-CN" sz="1800" dirty="0">
                <a:latin typeface="Courier New" pitchFamily="49" charset="0"/>
                <a:ea typeface="SimSun" pitchFamily="2" charset="-122"/>
              </a:rPr>
              <a:t>interface A {</a:t>
            </a:r>
          </a:p>
          <a:p>
            <a:pPr lvl="1">
              <a:lnSpc>
                <a:spcPct val="80000"/>
              </a:lnSpc>
              <a:spcBef>
                <a:spcPct val="0"/>
              </a:spcBef>
              <a:buFont typeface="Arial" charset="0"/>
              <a:buNone/>
            </a:pPr>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int</a:t>
            </a:r>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val</a:t>
            </a:r>
            <a:r>
              <a:rPr lang="en-US" altLang="zh-CN" sz="1800" dirty="0">
                <a:latin typeface="Courier New" pitchFamily="49" charset="0"/>
                <a:ea typeface="SimSun" pitchFamily="2" charset="-122"/>
              </a:rPr>
              <a:t> = 1; </a:t>
            </a:r>
          </a:p>
          <a:p>
            <a:pPr lvl="1">
              <a:lnSpc>
                <a:spcPct val="80000"/>
              </a:lnSpc>
              <a:spcBef>
                <a:spcPct val="0"/>
              </a:spcBef>
              <a:buFont typeface="Arial" charset="0"/>
              <a:buNone/>
            </a:pPr>
            <a:r>
              <a:rPr lang="en-US" altLang="zh-CN" sz="1800" dirty="0">
                <a:latin typeface="Courier New" pitchFamily="49" charset="0"/>
                <a:ea typeface="SimSun" pitchFamily="2" charset="-122"/>
              </a:rPr>
              <a:t>			}</a:t>
            </a:r>
          </a:p>
          <a:p>
            <a:pPr lvl="1">
              <a:lnSpc>
                <a:spcPct val="80000"/>
              </a:lnSpc>
              <a:spcBef>
                <a:spcPct val="30000"/>
              </a:spcBef>
              <a:buFont typeface="Arial" charset="0"/>
              <a:buNone/>
            </a:pPr>
            <a:r>
              <a:rPr lang="en-US" altLang="zh-CN" sz="1800" dirty="0">
                <a:latin typeface="Courier New" pitchFamily="49" charset="0"/>
                <a:ea typeface="SimSun" pitchFamily="2" charset="-122"/>
              </a:rPr>
              <a:t>			interface B {</a:t>
            </a:r>
          </a:p>
          <a:p>
            <a:pPr lvl="1">
              <a:lnSpc>
                <a:spcPct val="80000"/>
              </a:lnSpc>
              <a:spcBef>
                <a:spcPct val="0"/>
              </a:spcBef>
              <a:buFont typeface="Arial" charset="0"/>
              <a:buNone/>
            </a:pPr>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int</a:t>
            </a:r>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val</a:t>
            </a:r>
            <a:r>
              <a:rPr lang="en-US" altLang="zh-CN" sz="1800" dirty="0">
                <a:latin typeface="Courier New" pitchFamily="49" charset="0"/>
                <a:ea typeface="SimSun" pitchFamily="2" charset="-122"/>
              </a:rPr>
              <a:t> = 2; </a:t>
            </a:r>
          </a:p>
          <a:p>
            <a:pPr lvl="1">
              <a:lnSpc>
                <a:spcPct val="80000"/>
              </a:lnSpc>
              <a:spcBef>
                <a:spcPct val="0"/>
              </a:spcBef>
              <a:buFont typeface="Arial" charset="0"/>
              <a:buNone/>
            </a:pPr>
            <a:r>
              <a:rPr lang="en-US" altLang="zh-CN" sz="1800" dirty="0">
                <a:latin typeface="Courier New" pitchFamily="49" charset="0"/>
                <a:ea typeface="SimSun" pitchFamily="2" charset="-122"/>
              </a:rPr>
              <a:t>			}</a:t>
            </a:r>
          </a:p>
          <a:p>
            <a:pPr lvl="1">
              <a:lnSpc>
                <a:spcPct val="80000"/>
              </a:lnSpc>
              <a:spcBef>
                <a:spcPct val="50000"/>
              </a:spcBef>
              <a:buFont typeface="Arial" charset="0"/>
              <a:buNone/>
            </a:pPr>
            <a:r>
              <a:rPr lang="en-US" altLang="zh-CN" sz="1800" dirty="0">
                <a:latin typeface="Courier New" pitchFamily="49" charset="0"/>
                <a:ea typeface="SimSun" pitchFamily="2" charset="-122"/>
              </a:rPr>
              <a:t>			interface C extends A, B {</a:t>
            </a:r>
          </a:p>
          <a:p>
            <a:pPr lvl="1">
              <a:lnSpc>
                <a:spcPct val="80000"/>
              </a:lnSpc>
              <a:spcBef>
                <a:spcPct val="0"/>
              </a:spcBef>
              <a:buFont typeface="Arial" charset="0"/>
              <a:buNone/>
            </a:pPr>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System.out.println</a:t>
            </a:r>
            <a:r>
              <a:rPr lang="en-US" altLang="zh-CN" sz="1800" dirty="0">
                <a:latin typeface="Courier New" pitchFamily="49" charset="0"/>
                <a:ea typeface="SimSun" pitchFamily="2" charset="-122"/>
              </a:rPr>
              <a:t>(“</a:t>
            </a:r>
            <a:r>
              <a:rPr lang="en-US" altLang="zh-CN" sz="1800" dirty="0" err="1">
                <a:latin typeface="Courier New" pitchFamily="49" charset="0"/>
                <a:ea typeface="SimSun" pitchFamily="2" charset="-122"/>
              </a:rPr>
              <a:t>A.val</a:t>
            </a:r>
            <a:r>
              <a:rPr lang="en-US" altLang="zh-CN" sz="1800" dirty="0">
                <a:latin typeface="Courier New" pitchFamily="49" charset="0"/>
                <a:ea typeface="SimSun" pitchFamily="2" charset="-122"/>
              </a:rPr>
              <a:t> = “+ </a:t>
            </a:r>
            <a:r>
              <a:rPr lang="en-US" altLang="zh-CN" sz="1800" dirty="0" err="1">
                <a:latin typeface="Courier New" pitchFamily="49" charset="0"/>
                <a:ea typeface="SimSun" pitchFamily="2" charset="-122"/>
              </a:rPr>
              <a:t>A.val</a:t>
            </a:r>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System.out.println</a:t>
            </a:r>
            <a:r>
              <a:rPr lang="en-US" altLang="zh-CN" sz="1800" dirty="0">
                <a:latin typeface="Courier New" pitchFamily="49" charset="0"/>
                <a:ea typeface="SimSun" pitchFamily="2" charset="-122"/>
              </a:rPr>
              <a:t>(“</a:t>
            </a:r>
            <a:r>
              <a:rPr lang="en-US" altLang="zh-CN" sz="1800" dirty="0" err="1">
                <a:latin typeface="Courier New" pitchFamily="49" charset="0"/>
                <a:ea typeface="SimSun" pitchFamily="2" charset="-122"/>
              </a:rPr>
              <a:t>B.val</a:t>
            </a:r>
            <a:r>
              <a:rPr lang="en-US" altLang="zh-CN" sz="1800" dirty="0">
                <a:latin typeface="Courier New" pitchFamily="49" charset="0"/>
                <a:ea typeface="SimSun" pitchFamily="2" charset="-122"/>
              </a:rPr>
              <a:t> = “+ </a:t>
            </a:r>
            <a:r>
              <a:rPr lang="en-US" altLang="zh-CN" sz="1800" dirty="0" err="1">
                <a:latin typeface="Courier New" pitchFamily="49" charset="0"/>
                <a:ea typeface="SimSun" pitchFamily="2" charset="-122"/>
              </a:rPr>
              <a:t>B.val</a:t>
            </a:r>
            <a:r>
              <a:rPr lang="en-US" altLang="zh-CN" sz="1800" dirty="0">
                <a:latin typeface="Courier New" pitchFamily="49" charset="0"/>
                <a:ea typeface="SimSun" pitchFamily="2" charset="-122"/>
              </a:rPr>
              <a:t>);</a:t>
            </a:r>
          </a:p>
          <a:p>
            <a:pPr lvl="1">
              <a:lnSpc>
                <a:spcPct val="80000"/>
              </a:lnSpc>
              <a:spcBef>
                <a:spcPct val="0"/>
              </a:spcBef>
              <a:buFont typeface="Arial" charset="0"/>
              <a:buNone/>
            </a:pPr>
            <a:r>
              <a:rPr lang="en-US" altLang="zh-CN" sz="1800" dirty="0">
                <a:latin typeface="Courier New" pitchFamily="49" charset="0"/>
                <a:ea typeface="SimSun" pitchFamily="2" charset="-122"/>
              </a:rPr>
              <a:t>			}</a:t>
            </a:r>
          </a:p>
          <a:p>
            <a:pPr>
              <a:lnSpc>
                <a:spcPct val="90000"/>
              </a:lnSpc>
            </a:pPr>
            <a:endParaRPr lang="zh-CN" altLang="en-US" sz="2400" dirty="0">
              <a:ea typeface="SimSun" pitchFamily="2" charset="-122"/>
            </a:endParaRPr>
          </a:p>
        </p:txBody>
      </p:sp>
    </p:spTree>
    <p:extLst>
      <p:ext uri="{BB962C8B-B14F-4D97-AF65-F5344CB8AC3E}">
        <p14:creationId xmlns:p14="http://schemas.microsoft.com/office/powerpoint/2010/main" val="3646344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762000"/>
          </a:xfrm>
          <a:solidFill>
            <a:schemeClr val="accent4">
              <a:lumMod val="20000"/>
              <a:lumOff val="80000"/>
            </a:schemeClr>
          </a:solidFill>
        </p:spPr>
        <p:txBody>
          <a:bodyPr anchor="ctr" anchorCtr="1"/>
          <a:lstStyle/>
          <a:p>
            <a:r>
              <a:rPr lang="en-US" altLang="zh-CN" sz="3200" dirty="0">
                <a:solidFill>
                  <a:schemeClr val="accent3">
                    <a:lumMod val="50000"/>
                  </a:schemeClr>
                </a:solidFill>
                <a:ea typeface="SimSun" pitchFamily="2" charset="-122"/>
              </a:rPr>
              <a:t>Tedious Details (2)</a:t>
            </a:r>
            <a:r>
              <a:rPr lang="en-US" altLang="zh-CN" sz="3200" dirty="0">
                <a:solidFill>
                  <a:schemeClr val="accent3">
                    <a:lumMod val="50000"/>
                  </a:schemeClr>
                </a:solidFill>
                <a:latin typeface="Arial" charset="0"/>
                <a:ea typeface="SimSun" pitchFamily="2" charset="-122"/>
              </a:rPr>
              <a:t> </a:t>
            </a:r>
            <a:endParaRPr lang="zh-CN" altLang="en-US" sz="3200" dirty="0">
              <a:solidFill>
                <a:schemeClr val="accent3">
                  <a:lumMod val="50000"/>
                </a:schemeClr>
              </a:solidFill>
              <a:latin typeface="Arial" charset="0"/>
              <a:ea typeface="SimSun" pitchFamily="2" charset="-122"/>
            </a:endParaRPr>
          </a:p>
        </p:txBody>
      </p:sp>
      <p:sp>
        <p:nvSpPr>
          <p:cNvPr id="16387" name="Rectangle 3"/>
          <p:cNvSpPr>
            <a:spLocks noGrp="1" noChangeArrowheads="1"/>
          </p:cNvSpPr>
          <p:nvPr>
            <p:ph type="body" idx="1"/>
          </p:nvPr>
        </p:nvSpPr>
        <p:spPr>
          <a:xfrm>
            <a:off x="0" y="762000"/>
            <a:ext cx="9144000" cy="4261167"/>
          </a:xfrm>
          <a:noFill/>
        </p:spPr>
        <p:txBody>
          <a:bodyPr wrap="square">
            <a:spAutoFit/>
          </a:bodyPr>
          <a:lstStyle/>
          <a:p>
            <a:pPr marL="381000" indent="-381000">
              <a:lnSpc>
                <a:spcPct val="80000"/>
              </a:lnSpc>
            </a:pPr>
            <a:r>
              <a:rPr lang="en-US" altLang="zh-CN" sz="2200" dirty="0">
                <a:latin typeface="Arial" charset="0"/>
                <a:ea typeface="SimSun" pitchFamily="2" charset="-122"/>
              </a:rPr>
              <a:t>If a </a:t>
            </a:r>
            <a:r>
              <a:rPr lang="en-US" altLang="zh-CN" sz="2200" dirty="0" err="1">
                <a:latin typeface="Arial" charset="0"/>
                <a:ea typeface="SimSun" pitchFamily="2" charset="-122"/>
              </a:rPr>
              <a:t>superinterface</a:t>
            </a:r>
            <a:r>
              <a:rPr lang="en-US" altLang="zh-CN" sz="2200" dirty="0">
                <a:latin typeface="Arial" charset="0"/>
                <a:ea typeface="SimSun" pitchFamily="2" charset="-122"/>
              </a:rPr>
              <a:t> and a </a:t>
            </a:r>
            <a:r>
              <a:rPr lang="en-US" altLang="zh-CN" sz="2200" dirty="0" err="1">
                <a:latin typeface="Arial" charset="0"/>
                <a:ea typeface="SimSun" pitchFamily="2" charset="-122"/>
              </a:rPr>
              <a:t>subinterface</a:t>
            </a:r>
            <a:r>
              <a:rPr lang="en-US" altLang="zh-CN" sz="2200" dirty="0">
                <a:latin typeface="Arial" charset="0"/>
                <a:ea typeface="SimSun" pitchFamily="2" charset="-122"/>
              </a:rPr>
              <a:t> contain two constants with the same name, then the one belonging to the </a:t>
            </a:r>
            <a:r>
              <a:rPr lang="en-US" altLang="zh-CN" sz="2200" dirty="0" err="1">
                <a:latin typeface="Arial" charset="0"/>
                <a:ea typeface="SimSun" pitchFamily="2" charset="-122"/>
              </a:rPr>
              <a:t>superinterface</a:t>
            </a:r>
            <a:r>
              <a:rPr lang="en-US" altLang="zh-CN" sz="2200" dirty="0">
                <a:latin typeface="Arial" charset="0"/>
                <a:ea typeface="SimSun" pitchFamily="2" charset="-122"/>
              </a:rPr>
              <a:t> is </a:t>
            </a:r>
            <a:r>
              <a:rPr lang="en-US" altLang="zh-CN" sz="2200" b="1" dirty="0">
                <a:solidFill>
                  <a:srgbClr val="FF0000"/>
                </a:solidFill>
                <a:latin typeface="Arial" charset="0"/>
                <a:ea typeface="SimSun" pitchFamily="2" charset="-122"/>
              </a:rPr>
              <a:t>hidden</a:t>
            </a:r>
          </a:p>
          <a:p>
            <a:pPr marL="800100" lvl="1" indent="-342900">
              <a:lnSpc>
                <a:spcPct val="80000"/>
              </a:lnSpc>
              <a:spcBef>
                <a:spcPct val="50000"/>
              </a:spcBef>
              <a:buFontTx/>
              <a:buAutoNum type="arabicPeriod"/>
            </a:pPr>
            <a:r>
              <a:rPr lang="en-US" altLang="zh-CN" sz="2000" dirty="0">
                <a:latin typeface="Arial" charset="0"/>
                <a:ea typeface="SimSun" pitchFamily="2" charset="-122"/>
              </a:rPr>
              <a:t> in the </a:t>
            </a:r>
            <a:r>
              <a:rPr lang="en-US" altLang="zh-CN" sz="2000" dirty="0" err="1">
                <a:latin typeface="Arial" charset="0"/>
                <a:ea typeface="SimSun" pitchFamily="2" charset="-122"/>
              </a:rPr>
              <a:t>subinterface</a:t>
            </a:r>
            <a:endParaRPr lang="en-US" altLang="zh-CN" sz="2000" dirty="0">
              <a:latin typeface="Arial" charset="0"/>
              <a:ea typeface="SimSun" pitchFamily="2" charset="-122"/>
            </a:endParaRPr>
          </a:p>
          <a:p>
            <a:pPr marL="1219200" lvl="2" indent="-304800">
              <a:lnSpc>
                <a:spcPct val="80000"/>
              </a:lnSpc>
              <a:spcBef>
                <a:spcPct val="35000"/>
              </a:spcBef>
              <a:buFont typeface="Arial" charset="0"/>
              <a:buChar char="–"/>
            </a:pPr>
            <a:r>
              <a:rPr lang="en-US" altLang="zh-CN" sz="1800" dirty="0">
                <a:latin typeface="Arial" charset="0"/>
                <a:ea typeface="SimSun" pitchFamily="2" charset="-122"/>
              </a:rPr>
              <a:t>access the </a:t>
            </a:r>
            <a:r>
              <a:rPr lang="en-US" altLang="zh-CN" sz="1800" dirty="0" err="1">
                <a:latin typeface="Arial" charset="0"/>
                <a:ea typeface="SimSun" pitchFamily="2" charset="-122"/>
              </a:rPr>
              <a:t>subinterface</a:t>
            </a:r>
            <a:r>
              <a:rPr lang="en-US" altLang="zh-CN" sz="1800" dirty="0">
                <a:latin typeface="Arial" charset="0"/>
                <a:ea typeface="SimSun" pitchFamily="2" charset="-122"/>
              </a:rPr>
              <a:t>-version constants by directly using its name</a:t>
            </a:r>
          </a:p>
          <a:p>
            <a:pPr marL="1219200" lvl="2" indent="-304800">
              <a:lnSpc>
                <a:spcPct val="80000"/>
              </a:lnSpc>
              <a:spcBef>
                <a:spcPct val="35000"/>
              </a:spcBef>
              <a:buFont typeface="Arial" charset="0"/>
              <a:buChar char="–"/>
            </a:pPr>
            <a:r>
              <a:rPr lang="en-US" altLang="zh-CN" sz="1800" dirty="0">
                <a:latin typeface="Arial" charset="0"/>
                <a:ea typeface="SimSun" pitchFamily="2" charset="-122"/>
              </a:rPr>
              <a:t>access the </a:t>
            </a:r>
            <a:r>
              <a:rPr lang="en-US" altLang="zh-CN" sz="1800" dirty="0" err="1">
                <a:latin typeface="Arial" charset="0"/>
                <a:ea typeface="SimSun" pitchFamily="2" charset="-122"/>
              </a:rPr>
              <a:t>superinterface</a:t>
            </a:r>
            <a:r>
              <a:rPr lang="en-US" altLang="zh-CN" sz="1800" dirty="0">
                <a:latin typeface="Arial" charset="0"/>
                <a:ea typeface="SimSun" pitchFamily="2" charset="-122"/>
              </a:rPr>
              <a:t>-version constants by using the </a:t>
            </a:r>
            <a:r>
              <a:rPr lang="en-US" altLang="zh-CN" sz="1800" dirty="0" err="1">
                <a:latin typeface="Arial" charset="0"/>
                <a:ea typeface="SimSun" pitchFamily="2" charset="-122"/>
              </a:rPr>
              <a:t>superinterface</a:t>
            </a:r>
            <a:r>
              <a:rPr lang="en-US" altLang="zh-CN" sz="1800" dirty="0">
                <a:latin typeface="Arial" charset="0"/>
                <a:ea typeface="SimSun" pitchFamily="2" charset="-122"/>
              </a:rPr>
              <a:t> name followed by a dot and then the constant name</a:t>
            </a:r>
          </a:p>
          <a:p>
            <a:pPr marL="1219200" lvl="2" indent="-304800">
              <a:lnSpc>
                <a:spcPct val="80000"/>
              </a:lnSpc>
              <a:spcBef>
                <a:spcPct val="35000"/>
              </a:spcBef>
              <a:buFont typeface="Arial" charset="0"/>
              <a:buNone/>
            </a:pPr>
            <a:r>
              <a:rPr lang="en-US" altLang="zh-CN" sz="1600" dirty="0">
                <a:latin typeface="Arial" charset="0"/>
                <a:ea typeface="SimSun" pitchFamily="2" charset="-122"/>
              </a:rPr>
              <a:t>		</a:t>
            </a:r>
            <a:r>
              <a:rPr lang="en-US" altLang="zh-CN" sz="1600" u="sng" dirty="0" err="1">
                <a:latin typeface="Arial" charset="0"/>
                <a:ea typeface="SimSun" pitchFamily="2" charset="-122"/>
              </a:rPr>
              <a:t>E.g</a:t>
            </a:r>
            <a:r>
              <a:rPr lang="en-US" altLang="zh-CN" sz="1600" dirty="0">
                <a:latin typeface="Arial" charset="0"/>
                <a:ea typeface="SimSun" pitchFamily="2" charset="-122"/>
              </a:rPr>
              <a:t>	</a:t>
            </a:r>
            <a:r>
              <a:rPr lang="en-US" altLang="zh-CN" sz="1600" dirty="0">
                <a:latin typeface="Courier New" pitchFamily="49" charset="0"/>
                <a:ea typeface="SimSun" pitchFamily="2" charset="-122"/>
              </a:rPr>
              <a:t>interface X {</a:t>
            </a:r>
          </a:p>
          <a:p>
            <a:pPr marL="381000" indent="-381000">
              <a:lnSpc>
                <a:spcPct val="80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 1; }</a:t>
            </a:r>
          </a:p>
          <a:p>
            <a:pPr marL="381000" indent="-381000">
              <a:lnSpc>
                <a:spcPct val="80000"/>
              </a:lnSpc>
              <a:spcBef>
                <a:spcPct val="0"/>
              </a:spcBef>
              <a:buFontTx/>
              <a:buNone/>
            </a:pPr>
            <a:endParaRPr lang="en-US" altLang="zh-CN" sz="800" dirty="0">
              <a:latin typeface="Courier New" pitchFamily="49" charset="0"/>
              <a:ea typeface="SimSun" pitchFamily="2" charset="-122"/>
            </a:endParaRPr>
          </a:p>
          <a:p>
            <a:pPr marL="381000" indent="-381000">
              <a:lnSpc>
                <a:spcPct val="80000"/>
              </a:lnSpc>
              <a:spcBef>
                <a:spcPct val="0"/>
              </a:spcBef>
              <a:buFontTx/>
              <a:buNone/>
            </a:pPr>
            <a:r>
              <a:rPr lang="en-US" altLang="zh-CN" sz="1600" dirty="0">
                <a:latin typeface="Courier New" pitchFamily="49" charset="0"/>
                <a:ea typeface="SimSun" pitchFamily="2" charset="-122"/>
              </a:rPr>
              <a:t>				interface Y extends X{</a:t>
            </a:r>
          </a:p>
          <a:p>
            <a:pPr marL="381000" indent="-381000">
              <a:lnSpc>
                <a:spcPct val="80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 2;</a:t>
            </a:r>
          </a:p>
          <a:p>
            <a:pPr marL="381000" indent="-381000">
              <a:lnSpc>
                <a:spcPct val="80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sum = </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 </a:t>
            </a:r>
            <a:r>
              <a:rPr lang="en-US" altLang="zh-CN" sz="1600" dirty="0" err="1">
                <a:latin typeface="Courier New" pitchFamily="49" charset="0"/>
                <a:ea typeface="SimSun" pitchFamily="2" charset="-122"/>
              </a:rPr>
              <a:t>X.val</a:t>
            </a:r>
            <a:r>
              <a:rPr lang="en-US" altLang="zh-CN" sz="1600" dirty="0">
                <a:latin typeface="Courier New" pitchFamily="49" charset="0"/>
                <a:ea typeface="SimSun" pitchFamily="2" charset="-122"/>
              </a:rPr>
              <a:t>; }</a:t>
            </a:r>
          </a:p>
          <a:p>
            <a:pPr marL="800100" lvl="1" indent="-342900">
              <a:lnSpc>
                <a:spcPct val="80000"/>
              </a:lnSpc>
              <a:spcBef>
                <a:spcPct val="50000"/>
              </a:spcBef>
              <a:buFontTx/>
              <a:buAutoNum type="arabicPeriod" startAt="2"/>
            </a:pPr>
            <a:r>
              <a:rPr lang="en-US" altLang="zh-CN" sz="2000" dirty="0">
                <a:latin typeface="Arial" charset="0"/>
                <a:ea typeface="SimSun" pitchFamily="2" charset="-122"/>
              </a:rPr>
              <a:t> outside the </a:t>
            </a:r>
            <a:r>
              <a:rPr lang="en-US" altLang="zh-CN" sz="2000" dirty="0" err="1">
                <a:latin typeface="Arial" charset="0"/>
                <a:ea typeface="SimSun" pitchFamily="2" charset="-122"/>
              </a:rPr>
              <a:t>subinterface</a:t>
            </a:r>
            <a:r>
              <a:rPr lang="en-US" altLang="zh-CN" sz="2000" dirty="0">
                <a:latin typeface="Arial" charset="0"/>
                <a:ea typeface="SimSun" pitchFamily="2" charset="-122"/>
              </a:rPr>
              <a:t> and the </a:t>
            </a:r>
            <a:r>
              <a:rPr lang="en-US" altLang="zh-CN" sz="2000" dirty="0" err="1">
                <a:latin typeface="Arial" charset="0"/>
                <a:ea typeface="SimSun" pitchFamily="2" charset="-122"/>
              </a:rPr>
              <a:t>superinterface</a:t>
            </a:r>
            <a:endParaRPr lang="en-US" altLang="zh-CN" sz="2000" dirty="0">
              <a:latin typeface="Arial" charset="0"/>
              <a:ea typeface="SimSun" pitchFamily="2" charset="-122"/>
            </a:endParaRPr>
          </a:p>
          <a:p>
            <a:pPr marL="1219200" lvl="2" indent="-304800">
              <a:lnSpc>
                <a:spcPct val="80000"/>
              </a:lnSpc>
              <a:spcBef>
                <a:spcPct val="35000"/>
              </a:spcBef>
              <a:buFont typeface="Arial" charset="0"/>
              <a:buChar char="–"/>
            </a:pPr>
            <a:r>
              <a:rPr lang="en-US" altLang="zh-CN" sz="1800" dirty="0">
                <a:latin typeface="Arial" charset="0"/>
                <a:ea typeface="SimSun" pitchFamily="2" charset="-122"/>
              </a:rPr>
              <a:t>you can access both of the constants by explicitly giving the interface name.</a:t>
            </a:r>
          </a:p>
          <a:p>
            <a:pPr marL="1219200" lvl="2" indent="-304800">
              <a:lnSpc>
                <a:spcPct val="80000"/>
              </a:lnSpc>
              <a:spcBef>
                <a:spcPct val="35000"/>
              </a:spcBef>
              <a:buFont typeface="Arial" charset="0"/>
              <a:buNone/>
            </a:pPr>
            <a:r>
              <a:rPr lang="en-US" altLang="zh-CN" sz="1200" dirty="0">
                <a:latin typeface="Arial" charset="0"/>
                <a:ea typeface="SimSun" pitchFamily="2" charset="-122"/>
              </a:rPr>
              <a:t>	</a:t>
            </a:r>
            <a:r>
              <a:rPr lang="en-US" altLang="zh-CN" sz="1600" dirty="0">
                <a:latin typeface="Arial" charset="0"/>
                <a:ea typeface="SimSun" pitchFamily="2" charset="-122"/>
              </a:rPr>
              <a:t>E.g.   in previous example, use </a:t>
            </a:r>
            <a:r>
              <a:rPr lang="en-US" altLang="zh-CN" sz="1600" dirty="0" err="1">
                <a:latin typeface="Courier New" pitchFamily="49" charset="0"/>
                <a:ea typeface="SimSun" pitchFamily="2" charset="-122"/>
              </a:rPr>
              <a:t>Y.val</a:t>
            </a:r>
            <a:r>
              <a:rPr lang="en-US" altLang="zh-CN" sz="1600" dirty="0">
                <a:latin typeface="Arial" charset="0"/>
                <a:ea typeface="SimSun" pitchFamily="2" charset="-122"/>
              </a:rPr>
              <a:t> and </a:t>
            </a:r>
            <a:r>
              <a:rPr lang="en-US" altLang="zh-CN" sz="1600" dirty="0" err="1">
                <a:latin typeface="Courier New" pitchFamily="49" charset="0"/>
                <a:ea typeface="SimSun" pitchFamily="2" charset="-122"/>
              </a:rPr>
              <a:t>Y.sum</a:t>
            </a:r>
            <a:r>
              <a:rPr lang="en-US" altLang="zh-CN" sz="1600" dirty="0">
                <a:latin typeface="Arial" charset="0"/>
                <a:ea typeface="SimSun" pitchFamily="2" charset="-122"/>
              </a:rPr>
              <a:t> to access constants </a:t>
            </a:r>
            <a:r>
              <a:rPr lang="en-US" altLang="zh-CN" sz="1600" dirty="0" err="1">
                <a:latin typeface="Courier New" pitchFamily="49" charset="0"/>
                <a:ea typeface="SimSun" pitchFamily="2" charset="-122"/>
              </a:rPr>
              <a:t>val</a:t>
            </a:r>
            <a:r>
              <a:rPr lang="en-US" altLang="zh-CN" sz="1600" dirty="0">
                <a:latin typeface="Arial" charset="0"/>
                <a:ea typeface="SimSun" pitchFamily="2" charset="-122"/>
              </a:rPr>
              <a:t> and </a:t>
            </a:r>
            <a:r>
              <a:rPr lang="en-US" altLang="zh-CN" sz="1600" dirty="0">
                <a:latin typeface="Courier New" pitchFamily="49" charset="0"/>
                <a:ea typeface="SimSun" pitchFamily="2" charset="-122"/>
              </a:rPr>
              <a:t>sum</a:t>
            </a:r>
            <a:r>
              <a:rPr lang="en-US" altLang="zh-CN" sz="1600" dirty="0">
                <a:latin typeface="Arial" charset="0"/>
                <a:ea typeface="SimSun" pitchFamily="2" charset="-122"/>
              </a:rPr>
              <a:t> of interface </a:t>
            </a:r>
            <a:r>
              <a:rPr lang="en-US" altLang="zh-CN" sz="1600" dirty="0">
                <a:latin typeface="Courier New" pitchFamily="49" charset="0"/>
                <a:ea typeface="SimSun" pitchFamily="2" charset="-122"/>
              </a:rPr>
              <a:t>Y</a:t>
            </a:r>
            <a:r>
              <a:rPr lang="en-US" altLang="zh-CN" sz="1600" dirty="0">
                <a:latin typeface="Arial" charset="0"/>
                <a:ea typeface="SimSun" pitchFamily="2" charset="-122"/>
              </a:rPr>
              <a:t>, and use </a:t>
            </a:r>
            <a:r>
              <a:rPr lang="en-US" altLang="zh-CN" sz="1600" dirty="0" err="1">
                <a:latin typeface="Courier New" pitchFamily="49" charset="0"/>
                <a:ea typeface="SimSun" pitchFamily="2" charset="-122"/>
              </a:rPr>
              <a:t>X.val</a:t>
            </a:r>
            <a:r>
              <a:rPr lang="en-US" altLang="zh-CN" sz="1600" dirty="0">
                <a:latin typeface="Arial" charset="0"/>
                <a:ea typeface="SimSun" pitchFamily="2" charset="-122"/>
              </a:rPr>
              <a:t> to access constant </a:t>
            </a:r>
            <a:r>
              <a:rPr lang="en-US" altLang="zh-CN" sz="1600" dirty="0" err="1">
                <a:latin typeface="Courier New" pitchFamily="49" charset="0"/>
                <a:ea typeface="SimSun" pitchFamily="2" charset="-122"/>
              </a:rPr>
              <a:t>val</a:t>
            </a:r>
            <a:r>
              <a:rPr lang="en-US" altLang="zh-CN" sz="1600" dirty="0">
                <a:latin typeface="Arial" charset="0"/>
                <a:ea typeface="SimSun" pitchFamily="2" charset="-122"/>
              </a:rPr>
              <a:t> of interface </a:t>
            </a:r>
            <a:r>
              <a:rPr lang="en-US" altLang="zh-CN" sz="1600" dirty="0">
                <a:latin typeface="Courier New" pitchFamily="49" charset="0"/>
                <a:ea typeface="SimSun" pitchFamily="2" charset="-122"/>
              </a:rPr>
              <a:t>X</a:t>
            </a:r>
            <a:r>
              <a:rPr lang="en-US" altLang="zh-CN" sz="1600" dirty="0">
                <a:latin typeface="Arial" charset="0"/>
                <a:ea typeface="SimSun" pitchFamily="2" charset="-122"/>
              </a:rPr>
              <a:t>.</a:t>
            </a:r>
          </a:p>
        </p:txBody>
      </p:sp>
      <p:grpSp>
        <p:nvGrpSpPr>
          <p:cNvPr id="16388" name="Group 4"/>
          <p:cNvGrpSpPr>
            <a:grpSpLocks/>
          </p:cNvGrpSpPr>
          <p:nvPr/>
        </p:nvGrpSpPr>
        <p:grpSpPr bwMode="auto">
          <a:xfrm>
            <a:off x="7010400" y="3429000"/>
            <a:ext cx="1143000" cy="712788"/>
            <a:chOff x="4128" y="3173"/>
            <a:chExt cx="720" cy="449"/>
          </a:xfrm>
        </p:grpSpPr>
        <p:sp>
          <p:nvSpPr>
            <p:cNvPr id="16389" name="Text Box 5"/>
            <p:cNvSpPr txBox="1">
              <a:spLocks noChangeArrowheads="1"/>
            </p:cNvSpPr>
            <p:nvPr/>
          </p:nvSpPr>
          <p:spPr bwMode="auto">
            <a:xfrm>
              <a:off x="4128" y="3173"/>
              <a:ext cx="720" cy="44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spcBef>
                  <a:spcPct val="50000"/>
                </a:spcBef>
              </a:pPr>
              <a:r>
                <a:rPr lang="en-US" altLang="zh-CN" sz="1600">
                  <a:ea typeface="SimSun" pitchFamily="2" charset="-122"/>
                </a:rPr>
                <a:t>Y‘s </a:t>
              </a:r>
              <a:r>
                <a:rPr lang="en-US" altLang="zh-CN" sz="1600">
                  <a:latin typeface="Courier New" pitchFamily="49" charset="0"/>
                  <a:ea typeface="SimSun" pitchFamily="2" charset="-122"/>
                </a:rPr>
                <a:t>val</a:t>
              </a:r>
            </a:p>
            <a:p>
              <a:pPr>
                <a:spcBef>
                  <a:spcPct val="50000"/>
                </a:spcBef>
              </a:pPr>
              <a:r>
                <a:rPr lang="en-US" altLang="zh-CN" sz="1600">
                  <a:ea typeface="SimSun" pitchFamily="2" charset="-122"/>
                </a:rPr>
                <a:t>X’s </a:t>
              </a:r>
              <a:r>
                <a:rPr lang="en-US" altLang="zh-CN" sz="1600">
                  <a:latin typeface="Courier New" pitchFamily="49" charset="0"/>
                  <a:ea typeface="SimSun" pitchFamily="2" charset="-122"/>
                </a:rPr>
                <a:t>val</a:t>
              </a:r>
            </a:p>
          </p:txBody>
        </p:sp>
        <p:sp>
          <p:nvSpPr>
            <p:cNvPr id="16390" name="Line 6"/>
            <p:cNvSpPr>
              <a:spLocks noChangeShapeType="1"/>
            </p:cNvSpPr>
            <p:nvPr/>
          </p:nvSpPr>
          <p:spPr bwMode="auto">
            <a:xfrm>
              <a:off x="4128" y="3408"/>
              <a:ext cx="7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16391" name="Line 7"/>
          <p:cNvSpPr>
            <a:spLocks noChangeShapeType="1"/>
          </p:cNvSpPr>
          <p:nvPr/>
        </p:nvSpPr>
        <p:spPr bwMode="auto">
          <a:xfrm flipV="1">
            <a:off x="5105400" y="3657600"/>
            <a:ext cx="1905000" cy="609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392" name="Line 8"/>
          <p:cNvSpPr>
            <a:spLocks noChangeShapeType="1"/>
          </p:cNvSpPr>
          <p:nvPr/>
        </p:nvSpPr>
        <p:spPr bwMode="auto">
          <a:xfrm flipV="1">
            <a:off x="5943600" y="3962400"/>
            <a:ext cx="1066800" cy="304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2519033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3648"/>
            <a:ext cx="9144000" cy="738352"/>
          </a:xfrm>
          <a:solidFill>
            <a:schemeClr val="accent4">
              <a:lumMod val="20000"/>
              <a:lumOff val="80000"/>
            </a:schemeClr>
          </a:solidFill>
        </p:spPr>
        <p:txBody>
          <a:bodyPr anchor="ctr" anchorCtr="1"/>
          <a:lstStyle/>
          <a:p>
            <a:r>
              <a:rPr lang="en-US" altLang="zh-CN" sz="3200" dirty="0">
                <a:solidFill>
                  <a:schemeClr val="accent3">
                    <a:lumMod val="50000"/>
                  </a:schemeClr>
                </a:solidFill>
                <a:ea typeface="SimSun" pitchFamily="2" charset="-122"/>
              </a:rPr>
              <a:t>Tedious Details (3)</a:t>
            </a:r>
          </a:p>
        </p:txBody>
      </p:sp>
      <p:sp>
        <p:nvSpPr>
          <p:cNvPr id="15363" name="Rectangle 3"/>
          <p:cNvSpPr>
            <a:spLocks noGrp="1" noChangeArrowheads="1"/>
          </p:cNvSpPr>
          <p:nvPr>
            <p:ph type="body" idx="1"/>
          </p:nvPr>
        </p:nvSpPr>
        <p:spPr>
          <a:xfrm>
            <a:off x="0" y="762000"/>
            <a:ext cx="9144000" cy="5195268"/>
          </a:xfrm>
          <a:noFill/>
        </p:spPr>
        <p:txBody>
          <a:bodyPr wrap="square">
            <a:spAutoFit/>
          </a:bodyPr>
          <a:lstStyle/>
          <a:p>
            <a:pPr marL="457200" indent="-457200">
              <a:lnSpc>
                <a:spcPct val="80000"/>
              </a:lnSpc>
              <a:spcBef>
                <a:spcPct val="50000"/>
              </a:spcBef>
            </a:pPr>
            <a:r>
              <a:rPr lang="en-US" altLang="zh-CN" sz="2200" dirty="0">
                <a:latin typeface="Arial" charset="0"/>
                <a:ea typeface="SimSun" pitchFamily="2" charset="-122"/>
              </a:rPr>
              <a:t>When a </a:t>
            </a:r>
            <a:r>
              <a:rPr lang="en-US" altLang="zh-CN" sz="2200" dirty="0" err="1">
                <a:latin typeface="Arial" charset="0"/>
                <a:ea typeface="SimSun" pitchFamily="2" charset="-122"/>
              </a:rPr>
              <a:t>superinterface</a:t>
            </a:r>
            <a:r>
              <a:rPr lang="en-US" altLang="zh-CN" sz="2200" dirty="0">
                <a:latin typeface="Arial" charset="0"/>
                <a:ea typeface="SimSun" pitchFamily="2" charset="-122"/>
              </a:rPr>
              <a:t> and a </a:t>
            </a:r>
            <a:r>
              <a:rPr lang="en-US" altLang="zh-CN" sz="2200" dirty="0" err="1">
                <a:latin typeface="Arial" charset="0"/>
                <a:ea typeface="SimSun" pitchFamily="2" charset="-122"/>
              </a:rPr>
              <a:t>subinterface</a:t>
            </a:r>
            <a:r>
              <a:rPr lang="en-US" altLang="zh-CN" sz="2200" dirty="0">
                <a:latin typeface="Arial" charset="0"/>
                <a:ea typeface="SimSun" pitchFamily="2" charset="-122"/>
              </a:rPr>
              <a:t> contain two constants with the same name, and a class implements the </a:t>
            </a:r>
            <a:r>
              <a:rPr lang="en-US" altLang="zh-CN" sz="2200" dirty="0" err="1">
                <a:latin typeface="Arial" charset="0"/>
                <a:ea typeface="SimSun" pitchFamily="2" charset="-122"/>
              </a:rPr>
              <a:t>subinterface</a:t>
            </a:r>
            <a:endParaRPr lang="en-US" altLang="zh-CN" sz="2200" dirty="0">
              <a:latin typeface="Arial" charset="0"/>
              <a:ea typeface="SimSun" pitchFamily="2" charset="-122"/>
            </a:endParaRPr>
          </a:p>
          <a:p>
            <a:pPr marL="838200" lvl="1" indent="-381000">
              <a:lnSpc>
                <a:spcPct val="80000"/>
              </a:lnSpc>
              <a:spcBef>
                <a:spcPct val="50000"/>
              </a:spcBef>
              <a:buFont typeface="Arial" charset="0"/>
              <a:buChar char="–"/>
            </a:pPr>
            <a:r>
              <a:rPr lang="en-US" altLang="zh-CN" sz="2000" dirty="0">
                <a:latin typeface="Arial" charset="0"/>
                <a:ea typeface="SimSun" pitchFamily="2" charset="-122"/>
              </a:rPr>
              <a:t>the class inherits the </a:t>
            </a:r>
            <a:r>
              <a:rPr lang="en-US" altLang="zh-CN" sz="2000" dirty="0" err="1">
                <a:latin typeface="Arial" charset="0"/>
                <a:ea typeface="SimSun" pitchFamily="2" charset="-122"/>
              </a:rPr>
              <a:t>subinterface</a:t>
            </a:r>
            <a:r>
              <a:rPr lang="en-US" altLang="zh-CN" sz="2000" dirty="0">
                <a:latin typeface="Arial" charset="0"/>
                <a:ea typeface="SimSun" pitchFamily="2" charset="-122"/>
              </a:rPr>
              <a:t>-version constants as its static fields. Their access follow the rule of class’s static fields access.</a:t>
            </a:r>
          </a:p>
          <a:p>
            <a:pPr marL="1257300" lvl="2" indent="-342900">
              <a:lnSpc>
                <a:spcPct val="80000"/>
              </a:lnSpc>
              <a:spcBef>
                <a:spcPct val="50000"/>
              </a:spcBef>
              <a:buFontTx/>
              <a:buNone/>
            </a:pPr>
            <a:r>
              <a:rPr lang="en-US" altLang="zh-CN" sz="1800" dirty="0" err="1">
                <a:latin typeface="Courier New" pitchFamily="49" charset="0"/>
                <a:ea typeface="SimSun" pitchFamily="2" charset="-122"/>
              </a:rPr>
              <a:t>E.g</a:t>
            </a:r>
            <a:r>
              <a:rPr lang="en-US" altLang="zh-CN" sz="1800" dirty="0">
                <a:latin typeface="Courier New" pitchFamily="49" charset="0"/>
                <a:ea typeface="SimSun" pitchFamily="2" charset="-122"/>
              </a:rPr>
              <a:t>	</a:t>
            </a:r>
            <a:r>
              <a:rPr lang="en-US" altLang="zh-CN" sz="1600" dirty="0">
                <a:latin typeface="Courier New" pitchFamily="49" charset="0"/>
                <a:ea typeface="SimSun" pitchFamily="2" charset="-122"/>
              </a:rPr>
              <a:t>class Z implements Y { }</a:t>
            </a:r>
          </a:p>
          <a:p>
            <a:pPr marL="1257300" lvl="2" indent="-342900">
              <a:lnSpc>
                <a:spcPct val="80000"/>
              </a:lnSpc>
              <a:spcBef>
                <a:spcPct val="50000"/>
              </a:spcBef>
              <a:buFontTx/>
              <a:buNone/>
            </a:pPr>
            <a:r>
              <a:rPr lang="en-US" altLang="zh-CN" sz="1600" dirty="0">
                <a:latin typeface="Courier New" pitchFamily="49" charset="0"/>
                <a:ea typeface="SimSun" pitchFamily="2" charset="-122"/>
              </a:rPr>
              <a:t>		//inside the class		 </a:t>
            </a:r>
          </a:p>
          <a:p>
            <a:pPr marL="1257300" lvl="2" indent="-342900">
              <a:lnSpc>
                <a:spcPct val="80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System.out.println</a:t>
            </a:r>
            <a:r>
              <a:rPr lang="en-US" altLang="zh-CN" sz="1600" dirty="0">
                <a:latin typeface="Courier New" pitchFamily="49" charset="0"/>
                <a:ea typeface="SimSun" pitchFamily="2" charset="-122"/>
              </a:rPr>
              <a:t>(“</a:t>
            </a:r>
            <a:r>
              <a:rPr lang="en-US" altLang="zh-CN" sz="1600" dirty="0" err="1">
                <a:latin typeface="Courier New" pitchFamily="49" charset="0"/>
                <a:ea typeface="SimSun" pitchFamily="2" charset="-122"/>
              </a:rPr>
              <a:t>Z.val</a:t>
            </a:r>
            <a:r>
              <a:rPr lang="en-US" altLang="zh-CN" sz="1600" dirty="0">
                <a:latin typeface="Courier New" pitchFamily="49" charset="0"/>
                <a:ea typeface="SimSun" pitchFamily="2" charset="-122"/>
              </a:rPr>
              <a:t>:“+</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Z.val</a:t>
            </a:r>
            <a:r>
              <a:rPr lang="en-US" altLang="zh-CN" sz="1600" dirty="0">
                <a:latin typeface="Courier New" pitchFamily="49" charset="0"/>
                <a:ea typeface="SimSun" pitchFamily="2" charset="-122"/>
              </a:rPr>
              <a:t> = 2</a:t>
            </a:r>
          </a:p>
          <a:p>
            <a:pPr marL="1257300" lvl="2" indent="-342900">
              <a:lnSpc>
                <a:spcPct val="80000"/>
              </a:lnSpc>
              <a:buFontTx/>
              <a:buNone/>
            </a:pPr>
            <a:r>
              <a:rPr lang="en-US" altLang="zh-CN" sz="1600" dirty="0">
                <a:latin typeface="Courier New" pitchFamily="49" charset="0"/>
                <a:ea typeface="SimSun" pitchFamily="2" charset="-122"/>
              </a:rPr>
              <a:t>		//outside the class</a:t>
            </a:r>
          </a:p>
          <a:p>
            <a:pPr marL="1257300" lvl="2" indent="-342900">
              <a:lnSpc>
                <a:spcPct val="80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System.out.println</a:t>
            </a:r>
            <a:r>
              <a:rPr lang="en-US" altLang="zh-CN" sz="1600" dirty="0">
                <a:latin typeface="Courier New" pitchFamily="49" charset="0"/>
                <a:ea typeface="SimSun" pitchFamily="2" charset="-122"/>
              </a:rPr>
              <a:t>(“</a:t>
            </a:r>
            <a:r>
              <a:rPr lang="en-US" altLang="zh-CN" sz="1600" dirty="0" err="1">
                <a:latin typeface="Courier New" pitchFamily="49" charset="0"/>
                <a:ea typeface="SimSun" pitchFamily="2" charset="-122"/>
              </a:rPr>
              <a:t>Z.val</a:t>
            </a:r>
            <a:r>
              <a:rPr lang="en-US" altLang="zh-CN" sz="1600" dirty="0">
                <a:latin typeface="Courier New" pitchFamily="49" charset="0"/>
                <a:ea typeface="SimSun" pitchFamily="2" charset="-122"/>
              </a:rPr>
              <a:t>:“+</a:t>
            </a:r>
            <a:r>
              <a:rPr lang="en-US" altLang="zh-CN" sz="1600" dirty="0" err="1">
                <a:latin typeface="Courier New" pitchFamily="49" charset="0"/>
                <a:ea typeface="SimSun" pitchFamily="2" charset="-122"/>
              </a:rPr>
              <a:t>Z.val</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Z.val</a:t>
            </a:r>
            <a:r>
              <a:rPr lang="en-US" altLang="zh-CN" sz="1600" dirty="0">
                <a:latin typeface="Courier New" pitchFamily="49" charset="0"/>
                <a:ea typeface="SimSun" pitchFamily="2" charset="-122"/>
              </a:rPr>
              <a:t> = 2</a:t>
            </a:r>
          </a:p>
          <a:p>
            <a:pPr marL="838200" lvl="1" indent="-381000">
              <a:lnSpc>
                <a:spcPct val="80000"/>
              </a:lnSpc>
              <a:spcBef>
                <a:spcPct val="80000"/>
              </a:spcBef>
              <a:buFont typeface="Courier New" pitchFamily="49" charset="0"/>
              <a:buChar char="—"/>
            </a:pPr>
            <a:r>
              <a:rPr lang="en-US" altLang="zh-CN" sz="2000" dirty="0">
                <a:latin typeface="Arial" charset="0"/>
                <a:ea typeface="SimSun" pitchFamily="2" charset="-122"/>
              </a:rPr>
              <a:t>object reference can be used to access the constants</a:t>
            </a:r>
          </a:p>
          <a:p>
            <a:pPr marL="1257300" lvl="2" indent="-342900">
              <a:lnSpc>
                <a:spcPct val="80000"/>
              </a:lnSpc>
              <a:spcBef>
                <a:spcPct val="30000"/>
              </a:spcBef>
              <a:buFont typeface="Wingdings" pitchFamily="2" charset="2"/>
              <a:buChar char="§"/>
            </a:pPr>
            <a:r>
              <a:rPr lang="en-US" altLang="zh-CN" sz="1800" dirty="0" err="1">
                <a:latin typeface="Arial" charset="0"/>
                <a:ea typeface="SimSun" pitchFamily="2" charset="-122"/>
              </a:rPr>
              <a:t>subinterface</a:t>
            </a:r>
            <a:r>
              <a:rPr lang="en-US" altLang="zh-CN" sz="1800" dirty="0">
                <a:latin typeface="Arial" charset="0"/>
                <a:ea typeface="SimSun" pitchFamily="2" charset="-122"/>
              </a:rPr>
              <a:t>-version constants are accessed by using the object reference followed by a dot followed by the constant name</a:t>
            </a:r>
          </a:p>
          <a:p>
            <a:pPr marL="1257300" lvl="2" indent="-342900">
              <a:lnSpc>
                <a:spcPct val="80000"/>
              </a:lnSpc>
              <a:spcBef>
                <a:spcPct val="30000"/>
              </a:spcBef>
              <a:buFont typeface="Wingdings" pitchFamily="2" charset="2"/>
              <a:buChar char="§"/>
            </a:pPr>
            <a:r>
              <a:rPr lang="en-US" altLang="zh-CN" sz="1800" dirty="0" err="1">
                <a:latin typeface="Arial" charset="0"/>
                <a:ea typeface="SimSun" pitchFamily="2" charset="-122"/>
              </a:rPr>
              <a:t>superinterface</a:t>
            </a:r>
            <a:r>
              <a:rPr lang="en-US" altLang="zh-CN" sz="1800" dirty="0">
                <a:latin typeface="Arial" charset="0"/>
                <a:ea typeface="SimSun" pitchFamily="2" charset="-122"/>
              </a:rPr>
              <a:t>-version constants are accessed by explicit casting</a:t>
            </a:r>
          </a:p>
          <a:p>
            <a:pPr marL="1257300" lvl="2" indent="-342900">
              <a:lnSpc>
                <a:spcPct val="80000"/>
              </a:lnSpc>
              <a:spcBef>
                <a:spcPct val="50000"/>
              </a:spcBef>
              <a:buFont typeface="Wingdings" pitchFamily="2" charset="2"/>
              <a:buNone/>
            </a:pPr>
            <a:r>
              <a:rPr lang="en-US" altLang="zh-CN" sz="1800" dirty="0">
                <a:latin typeface="Courier New" pitchFamily="49" charset="0"/>
                <a:ea typeface="SimSun" pitchFamily="2" charset="-122"/>
              </a:rPr>
              <a:t>	</a:t>
            </a:r>
            <a:r>
              <a:rPr lang="en-US" altLang="zh-CN" sz="1600" i="1" u="sng" dirty="0">
                <a:latin typeface="Courier New" pitchFamily="49" charset="0"/>
                <a:ea typeface="SimSun" pitchFamily="2" charset="-122"/>
              </a:rPr>
              <a:t>E.g.</a:t>
            </a:r>
            <a:r>
              <a:rPr lang="en-US" altLang="zh-CN" sz="1600" dirty="0">
                <a:latin typeface="Courier New" pitchFamily="49" charset="0"/>
                <a:ea typeface="SimSun" pitchFamily="2" charset="-122"/>
              </a:rPr>
              <a:t>	 Z v = new Z( );</a:t>
            </a:r>
          </a:p>
          <a:p>
            <a:pPr marL="1257300" lvl="2" indent="-342900">
              <a:lnSpc>
                <a:spcPct val="80000"/>
              </a:lnSpc>
              <a:spcBef>
                <a:spcPct val="0"/>
              </a:spcBef>
              <a:buFont typeface="Wingdings" pitchFamily="2" charset="2"/>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System.out.print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v.val</a:t>
            </a:r>
            <a:r>
              <a:rPr lang="en-US" altLang="zh-CN" sz="1600" dirty="0">
                <a:latin typeface="Courier New" pitchFamily="49" charset="0"/>
                <a:ea typeface="SimSun" pitchFamily="2" charset="-122"/>
              </a:rPr>
              <a:t> = “ + </a:t>
            </a:r>
            <a:r>
              <a:rPr lang="en-US" altLang="zh-CN" sz="1600" dirty="0" err="1">
                <a:latin typeface="Courier New" pitchFamily="49" charset="0"/>
                <a:ea typeface="SimSun" pitchFamily="2" charset="-122"/>
              </a:rPr>
              <a:t>v.val</a:t>
            </a:r>
            <a:r>
              <a:rPr lang="en-US" altLang="zh-CN" sz="1600" dirty="0">
                <a:latin typeface="Courier New" pitchFamily="49" charset="0"/>
                <a:ea typeface="SimSun" pitchFamily="2" charset="-122"/>
              </a:rPr>
              <a:t> 	</a:t>
            </a:r>
          </a:p>
          <a:p>
            <a:pPr marL="1257300" lvl="2" indent="-342900">
              <a:lnSpc>
                <a:spcPct val="80000"/>
              </a:lnSpc>
              <a:spcBef>
                <a:spcPct val="0"/>
              </a:spcBef>
              <a:buFont typeface="Wingdings" pitchFamily="2" charset="2"/>
              <a:buNone/>
            </a:pPr>
            <a:r>
              <a:rPr lang="en-US" altLang="zh-CN" sz="1600" dirty="0">
                <a:latin typeface="Courier New" pitchFamily="49" charset="0"/>
                <a:ea typeface="SimSun" pitchFamily="2" charset="-122"/>
              </a:rPr>
              <a:t>				    +“, ((Y)v).</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 “ + ((Y)v).</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a:t>
            </a:r>
          </a:p>
          <a:p>
            <a:pPr marL="1676400" lvl="3" indent="-304800">
              <a:lnSpc>
                <a:spcPct val="80000"/>
              </a:lnSpc>
              <a:spcBef>
                <a:spcPct val="0"/>
              </a:spcBef>
              <a:buFont typeface="Arial" charset="0"/>
              <a:buNone/>
            </a:pPr>
            <a:r>
              <a:rPr lang="en-US" altLang="zh-CN" sz="1600" dirty="0">
                <a:latin typeface="Courier New" pitchFamily="49" charset="0"/>
                <a:ea typeface="SimSun" pitchFamily="2" charset="-122"/>
              </a:rPr>
              <a:t>				    +“, ((X)v).</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 “ + ((X)v).</a:t>
            </a:r>
            <a:r>
              <a:rPr lang="en-US" altLang="zh-CN" sz="1600" dirty="0" err="1">
                <a:latin typeface="Courier New" pitchFamily="49" charset="0"/>
                <a:ea typeface="SimSun" pitchFamily="2" charset="-122"/>
              </a:rPr>
              <a:t>val</a:t>
            </a:r>
            <a:r>
              <a:rPr lang="en-US" altLang="zh-CN" sz="1600" dirty="0">
                <a:latin typeface="Courier New" pitchFamily="49" charset="0"/>
                <a:ea typeface="SimSun" pitchFamily="2" charset="-122"/>
              </a:rPr>
              <a:t> );</a:t>
            </a:r>
          </a:p>
          <a:p>
            <a:pPr marL="1676400" lvl="3" indent="-304800">
              <a:lnSpc>
                <a:spcPct val="80000"/>
              </a:lnSpc>
              <a:spcBef>
                <a:spcPct val="0"/>
              </a:spcBef>
              <a:buFont typeface="Arial" charset="0"/>
              <a:buNone/>
            </a:pPr>
            <a:endParaRPr lang="en-US" altLang="zh-CN" sz="800" dirty="0">
              <a:latin typeface="Courier New" pitchFamily="49" charset="0"/>
              <a:ea typeface="SimSun" pitchFamily="2" charset="-122"/>
            </a:endParaRPr>
          </a:p>
          <a:p>
            <a:pPr marL="1257300" lvl="2" indent="-342900">
              <a:lnSpc>
                <a:spcPct val="80000"/>
              </a:lnSpc>
              <a:spcBef>
                <a:spcPct val="0"/>
              </a:spcBef>
              <a:buFont typeface="Arial" charset="0"/>
              <a:buNone/>
            </a:pPr>
            <a:r>
              <a:rPr lang="en-US" altLang="zh-CN" sz="1800" b="1" dirty="0">
                <a:latin typeface="Courier New" pitchFamily="49" charset="0"/>
                <a:ea typeface="SimSun" pitchFamily="2" charset="-122"/>
              </a:rPr>
              <a:t>  </a:t>
            </a:r>
            <a:r>
              <a:rPr lang="en-US" altLang="zh-CN" sz="1600" b="1" dirty="0">
                <a:latin typeface="Arial" charset="0"/>
                <a:ea typeface="SimSun" pitchFamily="2" charset="-122"/>
              </a:rPr>
              <a:t>output:</a:t>
            </a:r>
            <a:r>
              <a:rPr lang="en-US" altLang="zh-CN" sz="1600" dirty="0">
                <a:latin typeface="Arial" charset="0"/>
                <a:ea typeface="SimSun" pitchFamily="2" charset="-122"/>
              </a:rPr>
              <a:t> </a:t>
            </a:r>
            <a:r>
              <a:rPr lang="en-US" altLang="zh-CN" sz="1600" dirty="0" err="1">
                <a:latin typeface="Arial" charset="0"/>
                <a:ea typeface="SimSun" pitchFamily="2" charset="-122"/>
              </a:rPr>
              <a:t>v.val</a:t>
            </a:r>
            <a:r>
              <a:rPr lang="en-US" altLang="zh-CN" sz="1600" dirty="0">
                <a:latin typeface="Arial" charset="0"/>
                <a:ea typeface="SimSun" pitchFamily="2" charset="-122"/>
              </a:rPr>
              <a:t> = 2, ((Y)v).</a:t>
            </a:r>
            <a:r>
              <a:rPr lang="en-US" altLang="zh-CN" sz="1600" dirty="0" err="1">
                <a:latin typeface="Arial" charset="0"/>
                <a:ea typeface="SimSun" pitchFamily="2" charset="-122"/>
              </a:rPr>
              <a:t>val</a:t>
            </a:r>
            <a:r>
              <a:rPr lang="en-US" altLang="zh-CN" sz="1600" dirty="0">
                <a:latin typeface="Arial" charset="0"/>
                <a:ea typeface="SimSun" pitchFamily="2" charset="-122"/>
              </a:rPr>
              <a:t> = 2, ((X)v).</a:t>
            </a:r>
            <a:r>
              <a:rPr lang="en-US" altLang="zh-CN" sz="1600" dirty="0" err="1">
                <a:latin typeface="Arial" charset="0"/>
                <a:ea typeface="SimSun" pitchFamily="2" charset="-122"/>
              </a:rPr>
              <a:t>val</a:t>
            </a:r>
            <a:r>
              <a:rPr lang="en-US" altLang="zh-CN" sz="1600" dirty="0">
                <a:latin typeface="Arial" charset="0"/>
                <a:ea typeface="SimSun" pitchFamily="2" charset="-122"/>
              </a:rPr>
              <a:t> = 1</a:t>
            </a:r>
          </a:p>
        </p:txBody>
      </p:sp>
    </p:spTree>
    <p:extLst>
      <p:ext uri="{BB962C8B-B14F-4D97-AF65-F5344CB8AC3E}">
        <p14:creationId xmlns:p14="http://schemas.microsoft.com/office/powerpoint/2010/main" val="61676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55"/>
            <a:ext cx="9144000" cy="832945"/>
          </a:xfrm>
          <a:solidFill>
            <a:schemeClr val="accent4">
              <a:lumMod val="20000"/>
              <a:lumOff val="80000"/>
            </a:schemeClr>
          </a:solidFill>
        </p:spPr>
        <p:txBody>
          <a:bodyPr/>
          <a:lstStyle/>
          <a:p>
            <a:pPr>
              <a:defRPr/>
            </a:pPr>
            <a:r>
              <a:rPr lang="en-US" dirty="0" smtClean="0"/>
              <a:t>Static Block</a:t>
            </a:r>
            <a:endParaRPr lang="en-US" dirty="0"/>
          </a:p>
        </p:txBody>
      </p:sp>
      <p:sp>
        <p:nvSpPr>
          <p:cNvPr id="2052" name="Content Placeholder 2"/>
          <p:cNvSpPr>
            <a:spLocks noGrp="1"/>
          </p:cNvSpPr>
          <p:nvPr>
            <p:ph idx="1"/>
          </p:nvPr>
        </p:nvSpPr>
        <p:spPr>
          <a:xfrm>
            <a:off x="0" y="838200"/>
            <a:ext cx="9144000" cy="6019800"/>
          </a:xfrm>
        </p:spPr>
        <p:txBody>
          <a:bodyPr>
            <a:normAutofit/>
          </a:bodyPr>
          <a:lstStyle/>
          <a:p>
            <a:r>
              <a:rPr lang="en-US" sz="2400" dirty="0" smtClean="0"/>
              <a:t>Can be used to initialize static variables to some initial value</a:t>
            </a:r>
          </a:p>
          <a:p>
            <a:pPr lvl="1">
              <a:buFont typeface="Wingdings" pitchFamily="2" charset="2"/>
              <a:buNone/>
            </a:pPr>
            <a:r>
              <a:rPr lang="en-US" sz="2400" dirty="0" smtClean="0"/>
              <a:t> 	static </a:t>
            </a:r>
            <a:r>
              <a:rPr lang="en-US" sz="2400" dirty="0" err="1" smtClean="0"/>
              <a:t>int</a:t>
            </a:r>
            <a:r>
              <a:rPr lang="en-US" sz="2400" dirty="0" smtClean="0"/>
              <a:t> counter;</a:t>
            </a:r>
          </a:p>
          <a:p>
            <a:pPr lvl="1">
              <a:buFont typeface="Wingdings" pitchFamily="2" charset="2"/>
              <a:buNone/>
            </a:pPr>
            <a:r>
              <a:rPr lang="en-US" sz="2400" dirty="0" smtClean="0"/>
              <a:t>    static{ counter =0; }  </a:t>
            </a:r>
          </a:p>
          <a:p>
            <a:r>
              <a:rPr lang="en-US" sz="2400" dirty="0" smtClean="0"/>
              <a:t>Cannot  be used to initialize non-static member variables</a:t>
            </a:r>
          </a:p>
          <a:p>
            <a:r>
              <a:rPr lang="en-US" sz="2400" dirty="0" smtClean="0"/>
              <a:t>Can be used to add preprocessing if required</a:t>
            </a:r>
          </a:p>
          <a:p>
            <a:r>
              <a:rPr lang="en-US" sz="2400" dirty="0" smtClean="0"/>
              <a:t>Static block gets executed when class gets loaded</a:t>
            </a:r>
          </a:p>
          <a:p>
            <a:r>
              <a:rPr lang="en-US" sz="2400" dirty="0" smtClean="0"/>
              <a:t>If multiple static blocks are present in the class then their order of execution is their sequence in the class</a:t>
            </a:r>
          </a:p>
        </p:txBody>
      </p:sp>
      <p:sp>
        <p:nvSpPr>
          <p:cNvPr id="4" name="Slide Number Placeholder 3"/>
          <p:cNvSpPr>
            <a:spLocks noGrp="1"/>
          </p:cNvSpPr>
          <p:nvPr>
            <p:ph type="sldNum" sz="quarter" idx="10"/>
          </p:nvPr>
        </p:nvSpPr>
        <p:spPr/>
        <p:txBody>
          <a:bodyPr/>
          <a:lstStyle/>
          <a:p>
            <a:pPr>
              <a:defRPr/>
            </a:pPr>
            <a:fld id="{AF3B68C9-DEAA-41A5-B51B-C18A8653690D}" type="slidenum">
              <a:rPr lang="en-US" smtClean="0"/>
              <a:pPr>
                <a:defRPr/>
              </a:pPr>
              <a:t>6</a:t>
            </a:fld>
            <a:endParaRPr lang="en-US"/>
          </a:p>
        </p:txBody>
      </p:sp>
      <p:graphicFrame>
        <p:nvGraphicFramePr>
          <p:cNvPr id="2050" name="Object 2"/>
          <p:cNvGraphicFramePr>
            <a:graphicFrameLocks noChangeAspect="1"/>
          </p:cNvGraphicFramePr>
          <p:nvPr>
            <p:extLst>
              <p:ext uri="{D42A27DB-BD31-4B8C-83A1-F6EECF244321}">
                <p14:modId xmlns:p14="http://schemas.microsoft.com/office/powerpoint/2010/main" val="3228493483"/>
              </p:ext>
            </p:extLst>
          </p:nvPr>
        </p:nvGraphicFramePr>
        <p:xfrm>
          <a:off x="6400800" y="1219200"/>
          <a:ext cx="1676400" cy="1209178"/>
        </p:xfrm>
        <a:graphic>
          <a:graphicData uri="http://schemas.openxmlformats.org/presentationml/2006/ole">
            <mc:AlternateContent xmlns:mc="http://schemas.openxmlformats.org/markup-compatibility/2006">
              <mc:Choice xmlns:v="urn:schemas-microsoft-com:vml" Requires="v">
                <p:oleObj spid="_x0000_s7481" name="Packager Shell Object" showAsIcon="1" r:id="rId4" imgW="914400" imgH="771480" progId="Package">
                  <p:embed/>
                </p:oleObj>
              </mc:Choice>
              <mc:Fallback>
                <p:oleObj name="Packager Shell Object" showAsIcon="1" r:id="rId4" imgW="914400" imgH="771480" progId="Package">
                  <p:embed/>
                  <p:pic>
                    <p:nvPicPr>
                      <p:cNvPr id="0" name=""/>
                      <p:cNvPicPr>
                        <a:picLocks noChangeAspect="1" noChangeArrowheads="1"/>
                      </p:cNvPicPr>
                      <p:nvPr/>
                    </p:nvPicPr>
                    <p:blipFill>
                      <a:blip r:embed="rId5"/>
                      <a:srcRect/>
                      <a:stretch>
                        <a:fillRect/>
                      </a:stretch>
                    </p:blipFill>
                    <p:spPr bwMode="auto">
                      <a:xfrm>
                        <a:off x="6400800" y="1219200"/>
                        <a:ext cx="1676400" cy="120917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71432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42913" y="466725"/>
            <a:ext cx="8243887" cy="585788"/>
          </a:xfrm>
          <a:noFill/>
        </p:spPr>
        <p:txBody>
          <a:bodyPr anchor="ctr" anchorCtr="1">
            <a:spAutoFit/>
          </a:bodyPr>
          <a:lstStyle/>
          <a:p>
            <a:r>
              <a:rPr lang="en-US" altLang="zh-CN" sz="3600">
                <a:latin typeface="Arial" charset="0"/>
                <a:ea typeface="SimSun" pitchFamily="2" charset="-122"/>
              </a:rPr>
              <a:t>Extending interfaces – about methods</a:t>
            </a:r>
            <a:endParaRPr lang="zh-CN" altLang="en-US" sz="3600">
              <a:latin typeface="Arial" charset="0"/>
              <a:ea typeface="SimSun" pitchFamily="2" charset="-122"/>
            </a:endParaRPr>
          </a:p>
        </p:txBody>
      </p:sp>
      <p:sp>
        <p:nvSpPr>
          <p:cNvPr id="18435" name="Rectangle 3"/>
          <p:cNvSpPr>
            <a:spLocks noGrp="1" noChangeArrowheads="1"/>
          </p:cNvSpPr>
          <p:nvPr>
            <p:ph type="body" idx="1"/>
          </p:nvPr>
        </p:nvSpPr>
        <p:spPr>
          <a:xfrm>
            <a:off x="457200" y="1295400"/>
            <a:ext cx="8229600" cy="5121275"/>
          </a:xfrm>
          <a:noFill/>
        </p:spPr>
        <p:txBody>
          <a:bodyPr>
            <a:spAutoFit/>
          </a:bodyPr>
          <a:lstStyle/>
          <a:p>
            <a:pPr>
              <a:spcBef>
                <a:spcPct val="50000"/>
              </a:spcBef>
            </a:pPr>
            <a:r>
              <a:rPr lang="en-US" altLang="zh-CN" sz="2000">
                <a:latin typeface="Arial" charset="0"/>
                <a:ea typeface="SimSun" pitchFamily="2" charset="-122"/>
              </a:rPr>
              <a:t>If a declared method in a subinterface has the same signature as an inherited method and the same return type, then the new declaration </a:t>
            </a:r>
            <a:r>
              <a:rPr lang="en-US" altLang="zh-CN" sz="2000" i="1">
                <a:latin typeface="Arial" charset="0"/>
                <a:ea typeface="SimSun" pitchFamily="2" charset="-122"/>
              </a:rPr>
              <a:t>overrides</a:t>
            </a:r>
            <a:r>
              <a:rPr lang="en-US" altLang="zh-CN" sz="2000">
                <a:latin typeface="Arial" charset="0"/>
                <a:ea typeface="SimSun" pitchFamily="2" charset="-122"/>
              </a:rPr>
              <a:t> the inherited method in its superinterface. If the only difference is in the return type, then there will be a compile-time error </a:t>
            </a:r>
          </a:p>
          <a:p>
            <a:pPr>
              <a:spcBef>
                <a:spcPct val="50000"/>
              </a:spcBef>
            </a:pPr>
            <a:r>
              <a:rPr lang="en-US" altLang="zh-CN" sz="2000">
                <a:latin typeface="Arial" charset="0"/>
                <a:ea typeface="SimSun" pitchFamily="2" charset="-122"/>
              </a:rPr>
              <a:t>An interface can inherit more than one methods with the same signature and return type. A class can implement different interfaces containing methods with the same signature and return type.</a:t>
            </a:r>
          </a:p>
          <a:p>
            <a:pPr>
              <a:spcBef>
                <a:spcPct val="50000"/>
              </a:spcBef>
            </a:pPr>
            <a:r>
              <a:rPr lang="en-US" altLang="zh-CN" sz="2000">
                <a:latin typeface="Arial" charset="0"/>
                <a:ea typeface="SimSun" pitchFamily="2" charset="-122"/>
              </a:rPr>
              <a:t>Overriding in interfaces has </a:t>
            </a:r>
            <a:r>
              <a:rPr lang="en-US" altLang="zh-CN" sz="2000" b="1">
                <a:latin typeface="Arial" charset="0"/>
                <a:ea typeface="SimSun" pitchFamily="2" charset="-122"/>
              </a:rPr>
              <a:t>NO</a:t>
            </a:r>
            <a:r>
              <a:rPr lang="en-US" altLang="zh-CN" sz="2000">
                <a:latin typeface="Arial" charset="0"/>
                <a:ea typeface="SimSun" pitchFamily="2" charset="-122"/>
              </a:rPr>
              <a:t> question of ambiguity. The real behavior is ultimately decided by the implementation in the class implementing them. The real issue is whether a single implementation can honor all the contracts implied by that method in different interfaces</a:t>
            </a:r>
          </a:p>
          <a:p>
            <a:pPr>
              <a:spcBef>
                <a:spcPct val="50000"/>
              </a:spcBef>
            </a:pPr>
            <a:r>
              <a:rPr lang="en-US" altLang="zh-CN" sz="2000">
                <a:latin typeface="Arial" charset="0"/>
                <a:ea typeface="SimSun" pitchFamily="2" charset="-122"/>
              </a:rPr>
              <a:t>Methods with same name but different parameter lists are </a:t>
            </a:r>
            <a:r>
              <a:rPr lang="en-US" altLang="zh-CN" sz="2000">
                <a:latin typeface="Courier New" pitchFamily="49" charset="0"/>
                <a:ea typeface="SimSun" pitchFamily="2" charset="-122"/>
              </a:rPr>
              <a:t>overloaded</a:t>
            </a:r>
            <a:endParaRPr lang="en-US" altLang="zh-CN" sz="2000">
              <a:latin typeface="Arial" charset="0"/>
              <a:ea typeface="SimSun" pitchFamily="2" charset="-122"/>
            </a:endParaRPr>
          </a:p>
        </p:txBody>
      </p:sp>
    </p:spTree>
    <p:extLst>
      <p:ext uri="{BB962C8B-B14F-4D97-AF65-F5344CB8AC3E}">
        <p14:creationId xmlns:p14="http://schemas.microsoft.com/office/powerpoint/2010/main" val="5845803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7296" y="26276"/>
            <a:ext cx="9162393" cy="584775"/>
          </a:xfrm>
          <a:noFill/>
        </p:spPr>
        <p:txBody>
          <a:bodyPr wrap="square">
            <a:spAutoFit/>
          </a:bodyPr>
          <a:lstStyle/>
          <a:p>
            <a:r>
              <a:rPr lang="en-US" altLang="zh-CN" sz="3200" dirty="0">
                <a:latin typeface="Arial Unicode MS" pitchFamily="34" charset="-128"/>
                <a:ea typeface="SimSun" pitchFamily="2" charset="-122"/>
              </a:rPr>
              <a:t>Why using interfaces?</a:t>
            </a:r>
          </a:p>
        </p:txBody>
      </p:sp>
      <p:sp>
        <p:nvSpPr>
          <p:cNvPr id="30723" name="Rectangle 3"/>
          <p:cNvSpPr>
            <a:spLocks noGrp="1" noChangeArrowheads="1"/>
          </p:cNvSpPr>
          <p:nvPr>
            <p:ph type="body" idx="1"/>
          </p:nvPr>
        </p:nvSpPr>
        <p:spPr>
          <a:xfrm>
            <a:off x="457200" y="1600200"/>
            <a:ext cx="8229600" cy="1857375"/>
          </a:xfrm>
          <a:noFill/>
        </p:spPr>
        <p:txBody>
          <a:bodyPr>
            <a:spAutoFit/>
          </a:bodyPr>
          <a:lstStyle/>
          <a:p>
            <a:pPr>
              <a:buFontTx/>
              <a:buNone/>
            </a:pPr>
            <a:r>
              <a:rPr lang="en-US" altLang="zh-CN" sz="2000" i="1">
                <a:latin typeface="Arial" charset="0"/>
                <a:ea typeface="SimSun" pitchFamily="2" charset="-122"/>
              </a:rPr>
              <a:t>See the examples</a:t>
            </a:r>
            <a:r>
              <a:rPr lang="en-US" altLang="zh-CN" sz="2000">
                <a:latin typeface="Arial" charset="0"/>
                <a:ea typeface="SimSun" pitchFamily="2" charset="-122"/>
              </a:rPr>
              <a:t>:</a:t>
            </a:r>
          </a:p>
          <a:p>
            <a:pPr>
              <a:buFontTx/>
              <a:buNone/>
            </a:pPr>
            <a:r>
              <a:rPr lang="en-US" altLang="zh-CN" sz="2000">
                <a:latin typeface="Arial" charset="0"/>
                <a:ea typeface="SimSun" pitchFamily="2" charset="-122"/>
              </a:rPr>
              <a:t>Interface: </a:t>
            </a:r>
            <a:r>
              <a:rPr lang="en-US" altLang="zh-CN" sz="2000">
                <a:latin typeface="Courier New" pitchFamily="49" charset="0"/>
                <a:ea typeface="SimSun" pitchFamily="2" charset="-122"/>
              </a:rPr>
              <a:t>Shape</a:t>
            </a:r>
            <a:r>
              <a:rPr lang="en-US" altLang="zh-CN" sz="2000">
                <a:latin typeface="Arial" charset="0"/>
                <a:ea typeface="SimSun" pitchFamily="2" charset="-122"/>
              </a:rPr>
              <a:t> (</a:t>
            </a:r>
            <a:r>
              <a:rPr lang="en-US" altLang="zh-CN" sz="2000" u="sng">
                <a:latin typeface="Arial" charset="0"/>
                <a:ea typeface="SimSun" pitchFamily="2" charset="-122"/>
              </a:rPr>
              <a:t>Shape.java</a:t>
            </a:r>
            <a:r>
              <a:rPr lang="en-US" altLang="zh-CN" sz="2000">
                <a:latin typeface="Arial" charset="0"/>
                <a:ea typeface="SimSun" pitchFamily="2" charset="-122"/>
              </a:rPr>
              <a:t>)</a:t>
            </a:r>
          </a:p>
          <a:p>
            <a:pPr>
              <a:buFontTx/>
              <a:buNone/>
            </a:pPr>
            <a:r>
              <a:rPr lang="en-US" altLang="zh-CN" sz="2000">
                <a:latin typeface="Arial" charset="0"/>
                <a:ea typeface="SimSun" pitchFamily="2" charset="-122"/>
              </a:rPr>
              <a:t>Class implementing this interface: </a:t>
            </a:r>
            <a:r>
              <a:rPr lang="en-US" altLang="zh-CN" sz="2000">
                <a:latin typeface="Courier New" pitchFamily="49" charset="0"/>
                <a:ea typeface="SimSun" pitchFamily="2" charset="-122"/>
              </a:rPr>
              <a:t>Point</a:t>
            </a:r>
            <a:r>
              <a:rPr lang="en-US" altLang="zh-CN" sz="2000">
                <a:latin typeface="Arial" charset="0"/>
                <a:ea typeface="SimSun" pitchFamily="2" charset="-122"/>
              </a:rPr>
              <a:t> (</a:t>
            </a:r>
            <a:r>
              <a:rPr lang="en-US" altLang="zh-CN" sz="2000" u="sng">
                <a:latin typeface="Arial" charset="0"/>
                <a:ea typeface="SimSun" pitchFamily="2" charset="-122"/>
              </a:rPr>
              <a:t>Point.java</a:t>
            </a:r>
            <a:r>
              <a:rPr lang="en-US" altLang="zh-CN" sz="2000">
                <a:latin typeface="Arial" charset="0"/>
                <a:ea typeface="SimSun" pitchFamily="2" charset="-122"/>
              </a:rPr>
              <a:t>)</a:t>
            </a:r>
          </a:p>
          <a:p>
            <a:pPr>
              <a:buFontTx/>
              <a:buNone/>
            </a:pPr>
            <a:r>
              <a:rPr lang="en-US" altLang="zh-CN" sz="2000">
                <a:latin typeface="Arial" charset="0"/>
                <a:ea typeface="SimSun" pitchFamily="2" charset="-122"/>
              </a:rPr>
              <a:t>Subclasses of </a:t>
            </a:r>
            <a:r>
              <a:rPr lang="en-US" altLang="zh-CN" sz="2000">
                <a:latin typeface="Courier New" pitchFamily="49" charset="0"/>
                <a:ea typeface="SimSun" pitchFamily="2" charset="-122"/>
              </a:rPr>
              <a:t>Point</a:t>
            </a:r>
            <a:r>
              <a:rPr lang="en-US" altLang="zh-CN" sz="2000">
                <a:latin typeface="Arial" charset="0"/>
                <a:ea typeface="SimSun" pitchFamily="2" charset="-122"/>
              </a:rPr>
              <a:t>: </a:t>
            </a:r>
            <a:r>
              <a:rPr lang="en-US" altLang="zh-CN" sz="2000">
                <a:latin typeface="Courier New" pitchFamily="49" charset="0"/>
                <a:ea typeface="SimSun" pitchFamily="2" charset="-122"/>
              </a:rPr>
              <a:t>Circle</a:t>
            </a:r>
            <a:r>
              <a:rPr lang="en-US" altLang="zh-CN" sz="2000">
                <a:latin typeface="Arial" charset="0"/>
                <a:ea typeface="SimSun" pitchFamily="2" charset="-122"/>
              </a:rPr>
              <a:t> (</a:t>
            </a:r>
            <a:r>
              <a:rPr lang="en-US" altLang="zh-CN" sz="2000" u="sng">
                <a:latin typeface="Arial" charset="0"/>
                <a:ea typeface="SimSun" pitchFamily="2" charset="-122"/>
              </a:rPr>
              <a:t>Circle.java</a:t>
            </a:r>
            <a:r>
              <a:rPr lang="en-US" altLang="zh-CN" sz="2000">
                <a:latin typeface="Arial" charset="0"/>
                <a:ea typeface="SimSun" pitchFamily="2" charset="-122"/>
              </a:rPr>
              <a:t>), </a:t>
            </a:r>
            <a:r>
              <a:rPr lang="en-US" altLang="zh-CN" sz="2000">
                <a:latin typeface="Courier New" pitchFamily="49" charset="0"/>
                <a:ea typeface="SimSun" pitchFamily="2" charset="-122"/>
              </a:rPr>
              <a:t>Cylinder</a:t>
            </a:r>
            <a:r>
              <a:rPr lang="en-US" altLang="zh-CN" sz="2000">
                <a:latin typeface="Arial" charset="0"/>
                <a:ea typeface="SimSun" pitchFamily="2" charset="-122"/>
              </a:rPr>
              <a:t> </a:t>
            </a:r>
            <a:r>
              <a:rPr lang="en-US" altLang="zh-CN" sz="2000" u="sng">
                <a:latin typeface="Arial" charset="0"/>
                <a:ea typeface="SimSun" pitchFamily="2" charset="-122"/>
              </a:rPr>
              <a:t>(Cylinder.java</a:t>
            </a:r>
            <a:r>
              <a:rPr lang="en-US" altLang="zh-CN" sz="2000">
                <a:latin typeface="Arial" charset="0"/>
                <a:ea typeface="SimSun" pitchFamily="2" charset="-122"/>
              </a:rPr>
              <a:t>)</a:t>
            </a:r>
          </a:p>
          <a:p>
            <a:pPr>
              <a:buFontTx/>
              <a:buNone/>
            </a:pPr>
            <a:r>
              <a:rPr lang="en-US" altLang="zh-CN" sz="2000">
                <a:latin typeface="Arial" charset="0"/>
                <a:ea typeface="SimSun" pitchFamily="2" charset="-122"/>
              </a:rPr>
              <a:t>Test class: </a:t>
            </a:r>
            <a:r>
              <a:rPr lang="en-US" altLang="zh-CN" sz="2000" u="sng">
                <a:latin typeface="Arial" charset="0"/>
                <a:ea typeface="SimSun" pitchFamily="2" charset="-122"/>
              </a:rPr>
              <a:t>Test.java</a:t>
            </a:r>
          </a:p>
        </p:txBody>
      </p:sp>
      <p:grpSp>
        <p:nvGrpSpPr>
          <p:cNvPr id="30726" name="Group 6"/>
          <p:cNvGrpSpPr>
            <a:grpSpLocks/>
          </p:cNvGrpSpPr>
          <p:nvPr/>
        </p:nvGrpSpPr>
        <p:grpSpPr bwMode="auto">
          <a:xfrm>
            <a:off x="457200" y="3657600"/>
            <a:ext cx="7924800" cy="1936750"/>
            <a:chOff x="288" y="2544"/>
            <a:chExt cx="4992" cy="1220"/>
          </a:xfrm>
        </p:grpSpPr>
        <p:sp>
          <p:nvSpPr>
            <p:cNvPr id="30725" name="Rectangle 5"/>
            <p:cNvSpPr>
              <a:spLocks noChangeArrowheads="1"/>
            </p:cNvSpPr>
            <p:nvPr/>
          </p:nvSpPr>
          <p:spPr bwMode="auto">
            <a:xfrm>
              <a:off x="288" y="2544"/>
              <a:ext cx="90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Clr>
                  <a:srgbClr val="FF0000"/>
                </a:buClr>
                <a:buFont typeface="Wingdings" pitchFamily="2" charset="2"/>
                <a:buChar char="C"/>
              </a:pPr>
              <a:r>
                <a:rPr lang="en-US" altLang="zh-CN" sz="8000">
                  <a:solidFill>
                    <a:schemeClr val="bg1"/>
                  </a:solidFill>
                  <a:ea typeface="SimSun" pitchFamily="2" charset="-122"/>
                </a:rPr>
                <a:t>a</a:t>
              </a:r>
            </a:p>
          </p:txBody>
        </p:sp>
        <p:sp>
          <p:nvSpPr>
            <p:cNvPr id="30724" name="Text Box 4"/>
            <p:cNvSpPr txBox="1">
              <a:spLocks noChangeArrowheads="1"/>
            </p:cNvSpPr>
            <p:nvPr/>
          </p:nvSpPr>
          <p:spPr bwMode="auto">
            <a:xfrm>
              <a:off x="384" y="2592"/>
              <a:ext cx="4896" cy="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548640" bIns="91440">
              <a:spAutoFit/>
            </a:bodyPr>
            <a:lstStyle/>
            <a:p>
              <a:pPr algn="just" eaLnBrk="1" hangingPunct="1">
                <a:spcBef>
                  <a:spcPct val="50000"/>
                </a:spcBef>
                <a:buClr>
                  <a:schemeClr val="tx1"/>
                </a:buClr>
                <a:buSzPct val="400000"/>
                <a:buFont typeface="Wingdings" pitchFamily="2" charset="2"/>
                <a:buNone/>
              </a:pPr>
              <a:r>
                <a:rPr lang="en-US" altLang="zh-CN" dirty="0">
                  <a:ea typeface="SimSun" pitchFamily="2" charset="-122"/>
                </a:rPr>
                <a:t>         The usefulness of interfaces goes far beyond simply publishing protocols for other programmers. Any function can have parameters that are of interface type. Any object of a class that implements the interface may be passed as an argument. </a:t>
              </a:r>
              <a:endParaRPr lang="zh-CN" altLang="en-US" dirty="0">
                <a:ea typeface="SimSun" pitchFamily="2" charset="-122"/>
              </a:endParaRPr>
            </a:p>
          </p:txBody>
        </p:sp>
      </p:grpSp>
    </p:spTree>
    <p:extLst>
      <p:ext uri="{BB962C8B-B14F-4D97-AF65-F5344CB8AC3E}">
        <p14:creationId xmlns:p14="http://schemas.microsoft.com/office/powerpoint/2010/main" val="3917145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1+#ppt_w/2"/>
                                          </p:val>
                                        </p:tav>
                                        <p:tav tm="100000">
                                          <p:val>
                                            <p:strVal val="#ppt_x"/>
                                          </p:val>
                                        </p:tav>
                                      </p:tavLst>
                                    </p:anim>
                                    <p:anim calcmode="lin" valueType="num">
                                      <p:cBhvr additive="base">
                                        <p:cTn id="8"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Autofit/>
          </a:bodyPr>
          <a:lstStyle/>
          <a:p>
            <a:r>
              <a:rPr lang="en-US" sz="4000" dirty="0">
                <a:solidFill>
                  <a:schemeClr val="accent3">
                    <a:lumMod val="50000"/>
                  </a:schemeClr>
                </a:solidFill>
              </a:rPr>
              <a:t>Tagging </a:t>
            </a:r>
            <a:r>
              <a:rPr lang="en-US" sz="4000" dirty="0" smtClean="0">
                <a:solidFill>
                  <a:schemeClr val="accent3">
                    <a:lumMod val="50000"/>
                  </a:schemeClr>
                </a:solidFill>
              </a:rPr>
              <a:t>Interfaces</a:t>
            </a:r>
            <a:endParaRPr lang="en-US" sz="4000" dirty="0">
              <a:solidFill>
                <a:schemeClr val="accent3">
                  <a:lumMod val="50000"/>
                </a:schemeClr>
              </a:solidFill>
            </a:endParaRPr>
          </a:p>
        </p:txBody>
      </p:sp>
      <p:sp>
        <p:nvSpPr>
          <p:cNvPr id="3" name="Content Placeholder 2"/>
          <p:cNvSpPr>
            <a:spLocks noGrp="1"/>
          </p:cNvSpPr>
          <p:nvPr>
            <p:ph idx="1"/>
          </p:nvPr>
        </p:nvSpPr>
        <p:spPr>
          <a:xfrm>
            <a:off x="0" y="731837"/>
            <a:ext cx="9144000" cy="6049963"/>
          </a:xfrm>
        </p:spPr>
        <p:txBody>
          <a:bodyPr/>
          <a:lstStyle/>
          <a:p>
            <a:r>
              <a:rPr lang="en-US" dirty="0"/>
              <a:t>extending </a:t>
            </a:r>
            <a:r>
              <a:rPr lang="en-US" dirty="0" smtClean="0"/>
              <a:t>interfaces </a:t>
            </a:r>
            <a:r>
              <a:rPr lang="en-US" dirty="0"/>
              <a:t>when the parent interface does not contain any </a:t>
            </a:r>
            <a:r>
              <a:rPr lang="en-US" dirty="0" smtClean="0"/>
              <a:t>methods</a:t>
            </a:r>
          </a:p>
          <a:p>
            <a:r>
              <a:rPr lang="en-US" sz="2400" dirty="0"/>
              <a:t>An interface with no methods in it is referred to </a:t>
            </a:r>
            <a:r>
              <a:rPr lang="en-US" sz="2400" dirty="0" smtClean="0"/>
              <a:t>as a</a:t>
            </a:r>
            <a:r>
              <a:rPr lang="en-US" sz="2400" dirty="0"/>
              <a:t> </a:t>
            </a:r>
            <a:r>
              <a:rPr lang="en-US" sz="2400" b="1" dirty="0" smtClean="0"/>
              <a:t>tagging</a:t>
            </a:r>
            <a:r>
              <a:rPr lang="en-US" sz="2400" dirty="0"/>
              <a:t> interface. There are two basic design purposes of tagging interfaces</a:t>
            </a:r>
            <a:r>
              <a:rPr lang="en-US" sz="2400" dirty="0" smtClean="0"/>
              <a:t>:</a:t>
            </a:r>
          </a:p>
          <a:p>
            <a:pPr lvl="1"/>
            <a:r>
              <a:rPr lang="en-US" sz="2400" dirty="0"/>
              <a:t>Creates a common </a:t>
            </a:r>
            <a:r>
              <a:rPr lang="en-US" sz="2400" dirty="0" smtClean="0"/>
              <a:t>parent</a:t>
            </a:r>
          </a:p>
          <a:p>
            <a:pPr lvl="1"/>
            <a:r>
              <a:rPr lang="en-US" sz="2400" dirty="0"/>
              <a:t>Adds a data type to a class:</a:t>
            </a:r>
          </a:p>
        </p:txBody>
      </p:sp>
    </p:spTree>
    <p:extLst>
      <p:ext uri="{BB962C8B-B14F-4D97-AF65-F5344CB8AC3E}">
        <p14:creationId xmlns:p14="http://schemas.microsoft.com/office/powerpoint/2010/main" val="10199729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649" y="-5255"/>
            <a:ext cx="9165021" cy="584775"/>
          </a:xfrm>
          <a:solidFill>
            <a:schemeClr val="accent4">
              <a:lumMod val="40000"/>
              <a:lumOff val="60000"/>
            </a:schemeClr>
          </a:solidFill>
        </p:spPr>
        <p:txBody>
          <a:bodyPr wrap="square">
            <a:spAutoFit/>
          </a:bodyPr>
          <a:lstStyle/>
          <a:p>
            <a:r>
              <a:rPr lang="en-US" altLang="zh-CN" sz="3200" dirty="0">
                <a:latin typeface="Arial" charset="0"/>
                <a:ea typeface="SimSun" pitchFamily="2" charset="-122"/>
              </a:rPr>
              <a:t>Marker interfaces and object cloning</a:t>
            </a:r>
          </a:p>
        </p:txBody>
      </p:sp>
      <p:sp>
        <p:nvSpPr>
          <p:cNvPr id="26627" name="Rectangle 3"/>
          <p:cNvSpPr>
            <a:spLocks noGrp="1" noChangeArrowheads="1"/>
          </p:cNvSpPr>
          <p:nvPr>
            <p:ph type="body" idx="1"/>
          </p:nvPr>
        </p:nvSpPr>
        <p:spPr>
          <a:xfrm>
            <a:off x="457200" y="1600200"/>
            <a:ext cx="8229600" cy="4465638"/>
          </a:xfrm>
          <a:noFill/>
        </p:spPr>
        <p:txBody>
          <a:bodyPr>
            <a:spAutoFit/>
          </a:bodyPr>
          <a:lstStyle/>
          <a:p>
            <a:r>
              <a:rPr lang="en-US" altLang="zh-CN" sz="2000" dirty="0">
                <a:latin typeface="Arial" charset="0"/>
                <a:ea typeface="SimSun" pitchFamily="2" charset="-122"/>
              </a:rPr>
              <a:t>A marker (tagging)  interface has neither methods nor constants, its only purpose is to allow the use of </a:t>
            </a:r>
            <a:r>
              <a:rPr lang="en-US" altLang="zh-CN" sz="2000" dirty="0" err="1">
                <a:latin typeface="Courier New" pitchFamily="49" charset="0"/>
                <a:ea typeface="SimSun" pitchFamily="2" charset="-122"/>
              </a:rPr>
              <a:t>instanceof</a:t>
            </a:r>
            <a:r>
              <a:rPr lang="en-US" altLang="zh-CN" sz="2000" dirty="0">
                <a:latin typeface="Arial" charset="0"/>
                <a:ea typeface="SimSun" pitchFamily="2" charset="-122"/>
              </a:rPr>
              <a:t> in a type inquiry. </a:t>
            </a:r>
            <a:r>
              <a:rPr lang="en-US" altLang="zh-CN" sz="2000" dirty="0" err="1">
                <a:latin typeface="Courier New" pitchFamily="49" charset="0"/>
                <a:ea typeface="SimSun" pitchFamily="2" charset="-122"/>
              </a:rPr>
              <a:t>Cloneable</a:t>
            </a:r>
            <a:r>
              <a:rPr lang="en-US" altLang="zh-CN" sz="2000" dirty="0">
                <a:latin typeface="Arial" charset="0"/>
                <a:ea typeface="SimSun" pitchFamily="2" charset="-122"/>
              </a:rPr>
              <a:t> interface is such an example.</a:t>
            </a:r>
          </a:p>
          <a:p>
            <a:r>
              <a:rPr lang="en-US" altLang="zh-CN" sz="2000" dirty="0">
                <a:latin typeface="Arial" charset="0"/>
                <a:ea typeface="SimSun" pitchFamily="2" charset="-122"/>
              </a:rPr>
              <a:t>Object clone: a clone method returns a new object whose initial state is a copy of the current state of the object on which </a:t>
            </a:r>
            <a:r>
              <a:rPr lang="en-US" altLang="zh-CN" sz="2000" dirty="0">
                <a:latin typeface="Courier New" pitchFamily="49" charset="0"/>
                <a:ea typeface="SimSun" pitchFamily="2" charset="-122"/>
              </a:rPr>
              <a:t>clone</a:t>
            </a:r>
            <a:r>
              <a:rPr lang="en-US" altLang="zh-CN" sz="2000" dirty="0">
                <a:latin typeface="Arial" charset="0"/>
                <a:ea typeface="SimSun" pitchFamily="2" charset="-122"/>
              </a:rPr>
              <a:t> was invoked. Subsequent changes to the new clone object should not affect the state of the original object.</a:t>
            </a:r>
          </a:p>
          <a:p>
            <a:r>
              <a:rPr lang="en-US" altLang="zh-CN" sz="2000" dirty="0">
                <a:latin typeface="Arial" charset="0"/>
                <a:ea typeface="SimSun" pitchFamily="2" charset="-122"/>
              </a:rPr>
              <a:t>Three factors in writing a </a:t>
            </a:r>
            <a:r>
              <a:rPr lang="en-US" altLang="zh-CN" sz="2000" dirty="0">
                <a:latin typeface="Courier New" pitchFamily="49" charset="0"/>
                <a:ea typeface="SimSun" pitchFamily="2" charset="-122"/>
              </a:rPr>
              <a:t>clone</a:t>
            </a:r>
            <a:r>
              <a:rPr lang="en-US" altLang="zh-CN" sz="2000" dirty="0">
                <a:latin typeface="Arial" charset="0"/>
                <a:ea typeface="SimSun" pitchFamily="2" charset="-122"/>
              </a:rPr>
              <a:t> method</a:t>
            </a:r>
          </a:p>
          <a:p>
            <a:pPr lvl="1"/>
            <a:r>
              <a:rPr lang="en-US" altLang="zh-CN" sz="1800" dirty="0">
                <a:latin typeface="Arial" charset="0"/>
                <a:ea typeface="SimSun" pitchFamily="2" charset="-122"/>
              </a:rPr>
              <a:t>The empty </a:t>
            </a:r>
            <a:r>
              <a:rPr lang="en-US" altLang="zh-CN" sz="1800" dirty="0" err="1">
                <a:latin typeface="Arial" charset="0"/>
                <a:ea typeface="SimSun" pitchFamily="2" charset="-122"/>
              </a:rPr>
              <a:t>Cloneable</a:t>
            </a:r>
            <a:r>
              <a:rPr lang="en-US" altLang="zh-CN" sz="1800" dirty="0">
                <a:latin typeface="Arial" charset="0"/>
                <a:ea typeface="SimSun" pitchFamily="2" charset="-122"/>
              </a:rPr>
              <a:t> interface. You must implement it to provide a clone method that can be used to clone an object</a:t>
            </a:r>
          </a:p>
          <a:p>
            <a:pPr lvl="1"/>
            <a:r>
              <a:rPr lang="en-US" altLang="zh-CN" sz="1800" dirty="0">
                <a:latin typeface="Arial" charset="0"/>
                <a:ea typeface="SimSun" pitchFamily="2" charset="-122"/>
              </a:rPr>
              <a:t>The clone method implemented by the Object class performs a simple clone by copying all fields of the original object to the new object</a:t>
            </a:r>
          </a:p>
          <a:p>
            <a:pPr lvl="1"/>
            <a:r>
              <a:rPr lang="en-US" altLang="zh-CN" sz="1800" dirty="0">
                <a:latin typeface="Arial" charset="0"/>
                <a:ea typeface="SimSun" pitchFamily="2" charset="-122"/>
              </a:rPr>
              <a:t>The </a:t>
            </a:r>
            <a:r>
              <a:rPr lang="en-US" altLang="zh-CN" sz="1800" dirty="0" err="1">
                <a:latin typeface="Arial" charset="0"/>
                <a:ea typeface="SimSun" pitchFamily="2" charset="-122"/>
              </a:rPr>
              <a:t>CloneNotSupportedException</a:t>
            </a:r>
            <a:r>
              <a:rPr lang="en-US" altLang="zh-CN" sz="1800" dirty="0">
                <a:latin typeface="Arial" charset="0"/>
                <a:ea typeface="SimSun" pitchFamily="2" charset="-122"/>
              </a:rPr>
              <a:t>, which can be used to signal that a class’s clone method shouldn’t have been invoked</a:t>
            </a:r>
          </a:p>
        </p:txBody>
      </p:sp>
    </p:spTree>
    <p:extLst>
      <p:ext uri="{BB962C8B-B14F-4D97-AF65-F5344CB8AC3E}">
        <p14:creationId xmlns:p14="http://schemas.microsoft.com/office/powerpoint/2010/main" val="15203456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42913" y="381000"/>
            <a:ext cx="8243887" cy="530225"/>
          </a:xfrm>
          <a:noFill/>
        </p:spPr>
        <p:txBody>
          <a:bodyPr>
            <a:spAutoFit/>
          </a:bodyPr>
          <a:lstStyle/>
          <a:p>
            <a:r>
              <a:rPr lang="en-US" altLang="zh-CN" sz="3200">
                <a:latin typeface="Arial" charset="0"/>
                <a:ea typeface="SimSun" pitchFamily="2" charset="-122"/>
              </a:rPr>
              <a:t>Object cloning (1)</a:t>
            </a:r>
          </a:p>
        </p:txBody>
      </p:sp>
      <p:sp>
        <p:nvSpPr>
          <p:cNvPr id="27651" name="Rectangle 3"/>
          <p:cNvSpPr>
            <a:spLocks noGrp="1" noChangeArrowheads="1"/>
          </p:cNvSpPr>
          <p:nvPr>
            <p:ph type="body" idx="1"/>
          </p:nvPr>
        </p:nvSpPr>
        <p:spPr>
          <a:xfrm>
            <a:off x="228600" y="1066800"/>
            <a:ext cx="8686800" cy="4021138"/>
          </a:xfrm>
          <a:noFill/>
        </p:spPr>
        <p:txBody>
          <a:bodyPr>
            <a:spAutoFit/>
          </a:bodyPr>
          <a:lstStyle/>
          <a:p>
            <a:r>
              <a:rPr lang="en-US" altLang="zh-CN" sz="2000">
                <a:latin typeface="Arial" charset="0"/>
                <a:ea typeface="SimSun" pitchFamily="2" charset="-122"/>
              </a:rPr>
              <a:t>The </a:t>
            </a:r>
            <a:r>
              <a:rPr lang="en-US" altLang="zh-CN" sz="2000">
                <a:latin typeface="Courier New" pitchFamily="49" charset="0"/>
                <a:ea typeface="SimSun" pitchFamily="2" charset="-122"/>
              </a:rPr>
              <a:t>Object</a:t>
            </a:r>
            <a:r>
              <a:rPr lang="en-US" altLang="zh-CN" sz="2000">
                <a:latin typeface="Arial" charset="0"/>
                <a:ea typeface="SimSun" pitchFamily="2" charset="-122"/>
              </a:rPr>
              <a:t> class provides a method named </a:t>
            </a:r>
            <a:r>
              <a:rPr lang="en-US" altLang="zh-CN" sz="2000">
                <a:latin typeface="Courier New" pitchFamily="49" charset="0"/>
                <a:ea typeface="SimSun" pitchFamily="2" charset="-122"/>
              </a:rPr>
              <a:t>clone</a:t>
            </a:r>
            <a:r>
              <a:rPr lang="en-US" altLang="zh-CN" sz="2000">
                <a:latin typeface="Arial" charset="0"/>
                <a:ea typeface="SimSun" pitchFamily="2" charset="-122"/>
              </a:rPr>
              <a:t>, which performs a simple clone by copying all fields of the original object to the new object. It works for many classes but may need to be overridden for special purpose.</a:t>
            </a:r>
          </a:p>
          <a:p>
            <a:r>
              <a:rPr lang="en-US" altLang="zh-CN" sz="2000">
                <a:latin typeface="Arial" charset="0"/>
                <a:ea typeface="SimSun" pitchFamily="2" charset="-122"/>
              </a:rPr>
              <a:t>Shallow versus deep cloning</a:t>
            </a:r>
          </a:p>
          <a:p>
            <a:pPr lvl="1">
              <a:buFontTx/>
              <a:buNone/>
            </a:pPr>
            <a:r>
              <a:rPr lang="en-US" altLang="zh-CN" sz="1800">
                <a:latin typeface="Arial" charset="0"/>
                <a:ea typeface="SimSun" pitchFamily="2" charset="-122"/>
              </a:rPr>
              <a:t>1)	Shallow cloning: a simple field by field copy. This might be wrong if it duplicates a reference to an object that shouldn’t be shared.</a:t>
            </a:r>
          </a:p>
          <a:p>
            <a:pPr lvl="2">
              <a:lnSpc>
                <a:spcPct val="90000"/>
              </a:lnSpc>
              <a:spcBef>
                <a:spcPct val="50000"/>
              </a:spcBef>
              <a:buFontTx/>
              <a:buNone/>
            </a:pPr>
            <a:r>
              <a:rPr lang="en-US" altLang="zh-CN" sz="1600">
                <a:latin typeface="Courier New" pitchFamily="49" charset="0"/>
                <a:ea typeface="SimSun" pitchFamily="2" charset="-122"/>
              </a:rPr>
              <a:t>public class IntegerStack implements Cloneable {</a:t>
            </a:r>
          </a:p>
          <a:p>
            <a:pPr lvl="2">
              <a:lnSpc>
                <a:spcPct val="90000"/>
              </a:lnSpc>
              <a:spcBef>
                <a:spcPct val="0"/>
              </a:spcBef>
              <a:buFontTx/>
              <a:buNone/>
            </a:pPr>
            <a:r>
              <a:rPr lang="en-US" altLang="zh-CN" sz="1600">
                <a:latin typeface="Courier New" pitchFamily="49" charset="0"/>
                <a:ea typeface="SimSun" pitchFamily="2" charset="-122"/>
              </a:rPr>
              <a:t>	private int[] buffer; // a stacker of integers</a:t>
            </a:r>
          </a:p>
          <a:p>
            <a:pPr lvl="2">
              <a:lnSpc>
                <a:spcPct val="90000"/>
              </a:lnSpc>
              <a:spcBef>
                <a:spcPct val="0"/>
              </a:spcBef>
              <a:buFontTx/>
              <a:buNone/>
            </a:pPr>
            <a:r>
              <a:rPr lang="en-US" altLang="zh-CN" sz="1600">
                <a:latin typeface="Courier New" pitchFamily="49" charset="0"/>
                <a:ea typeface="SimSun" pitchFamily="2" charset="-122"/>
              </a:rPr>
              <a:t>	private int top;	// largest index in the stacker 				// (starting from 0)</a:t>
            </a:r>
          </a:p>
          <a:p>
            <a:pPr lvl="2">
              <a:lnSpc>
                <a:spcPct val="90000"/>
              </a:lnSpc>
              <a:spcBef>
                <a:spcPct val="0"/>
              </a:spcBef>
              <a:buFontTx/>
              <a:buNone/>
            </a:pPr>
            <a:r>
              <a:rPr lang="en-US" altLang="zh-CN" sz="1600">
                <a:latin typeface="Courier New" pitchFamily="49" charset="0"/>
                <a:ea typeface="SimSun" pitchFamily="2" charset="-122"/>
              </a:rPr>
              <a:t>	. . . </a:t>
            </a:r>
          </a:p>
          <a:p>
            <a:pPr lvl="2">
              <a:lnSpc>
                <a:spcPct val="90000"/>
              </a:lnSpc>
              <a:spcBef>
                <a:spcPct val="0"/>
              </a:spcBef>
              <a:buFontTx/>
              <a:buNone/>
            </a:pPr>
            <a:r>
              <a:rPr lang="en-US" altLang="zh-CN" sz="1600">
                <a:latin typeface="Courier New" pitchFamily="49" charset="0"/>
                <a:ea typeface="SimSun" pitchFamily="2" charset="-122"/>
              </a:rPr>
              <a:t>}</a:t>
            </a:r>
          </a:p>
          <a:p>
            <a:pPr lvl="1"/>
            <a:endParaRPr lang="zh-CN" altLang="en-US" sz="1600">
              <a:latin typeface="Courier New" pitchFamily="49" charset="0"/>
              <a:ea typeface="SimSun" pitchFamily="2" charset="-122"/>
            </a:endParaRPr>
          </a:p>
        </p:txBody>
      </p:sp>
      <p:grpSp>
        <p:nvGrpSpPr>
          <p:cNvPr id="27680" name="Group 32"/>
          <p:cNvGrpSpPr>
            <a:grpSpLocks/>
          </p:cNvGrpSpPr>
          <p:nvPr/>
        </p:nvGrpSpPr>
        <p:grpSpPr bwMode="auto">
          <a:xfrm>
            <a:off x="1295400" y="4572000"/>
            <a:ext cx="5638800" cy="1981200"/>
            <a:chOff x="912" y="2640"/>
            <a:chExt cx="3552" cy="1248"/>
          </a:xfrm>
        </p:grpSpPr>
        <p:sp>
          <p:nvSpPr>
            <p:cNvPr id="27669" name="Text Box 21"/>
            <p:cNvSpPr txBox="1">
              <a:spLocks noChangeArrowheads="1"/>
            </p:cNvSpPr>
            <p:nvPr/>
          </p:nvSpPr>
          <p:spPr bwMode="auto">
            <a:xfrm>
              <a:off x="912" y="2860"/>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original</a:t>
              </a:r>
            </a:p>
          </p:txBody>
        </p:sp>
        <p:sp>
          <p:nvSpPr>
            <p:cNvPr id="27671" name="Text Box 23"/>
            <p:cNvSpPr txBox="1">
              <a:spLocks noChangeArrowheads="1"/>
            </p:cNvSpPr>
            <p:nvPr/>
          </p:nvSpPr>
          <p:spPr bwMode="auto">
            <a:xfrm>
              <a:off x="1200" y="3532"/>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copy</a:t>
              </a:r>
            </a:p>
          </p:txBody>
        </p:sp>
        <p:grpSp>
          <p:nvGrpSpPr>
            <p:cNvPr id="27661" name="Group 13"/>
            <p:cNvGrpSpPr>
              <a:grpSpLocks/>
            </p:cNvGrpSpPr>
            <p:nvPr/>
          </p:nvGrpSpPr>
          <p:grpSpPr bwMode="auto">
            <a:xfrm>
              <a:off x="2256" y="2640"/>
              <a:ext cx="1200" cy="556"/>
              <a:chOff x="1488" y="2256"/>
              <a:chExt cx="1056" cy="644"/>
            </a:xfrm>
          </p:grpSpPr>
          <p:sp>
            <p:nvSpPr>
              <p:cNvPr id="27652" name="Text Box 4"/>
              <p:cNvSpPr txBox="1">
                <a:spLocks noChangeArrowheads="1"/>
              </p:cNvSpPr>
              <p:nvPr/>
            </p:nvSpPr>
            <p:spPr bwMode="auto">
              <a:xfrm>
                <a:off x="1488" y="2256"/>
                <a:ext cx="1056" cy="64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7658" name="Line 10"/>
              <p:cNvSpPr>
                <a:spLocks noChangeShapeType="1"/>
              </p:cNvSpPr>
              <p:nvPr/>
            </p:nvSpPr>
            <p:spPr bwMode="auto">
              <a:xfrm>
                <a:off x="1488" y="2496"/>
                <a:ext cx="105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27657" name="Text Box 9"/>
            <p:cNvSpPr txBox="1">
              <a:spLocks noChangeArrowheads="1"/>
            </p:cNvSpPr>
            <p:nvPr/>
          </p:nvSpPr>
          <p:spPr bwMode="auto">
            <a:xfrm>
              <a:off x="4080" y="2870"/>
              <a:ext cx="384" cy="21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SimSun" pitchFamily="2" charset="-122"/>
                </a:rPr>
                <a:t>2   9</a:t>
              </a:r>
            </a:p>
          </p:txBody>
        </p:sp>
        <p:sp>
          <p:nvSpPr>
            <p:cNvPr id="27660" name="Line 12"/>
            <p:cNvSpPr>
              <a:spLocks noChangeShapeType="1"/>
            </p:cNvSpPr>
            <p:nvPr/>
          </p:nvSpPr>
          <p:spPr bwMode="auto">
            <a:xfrm>
              <a:off x="4272" y="2870"/>
              <a:ext cx="0" cy="2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4" name="Line 16"/>
            <p:cNvSpPr>
              <a:spLocks noChangeShapeType="1"/>
            </p:cNvSpPr>
            <p:nvPr/>
          </p:nvSpPr>
          <p:spPr bwMode="auto">
            <a:xfrm>
              <a:off x="3216" y="2928"/>
              <a:ext cx="864" cy="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6" name="Line 18"/>
            <p:cNvSpPr>
              <a:spLocks noChangeShapeType="1"/>
            </p:cNvSpPr>
            <p:nvPr/>
          </p:nvSpPr>
          <p:spPr bwMode="auto">
            <a:xfrm>
              <a:off x="3216" y="3627"/>
              <a:ext cx="51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7" name="Line 19"/>
            <p:cNvSpPr>
              <a:spLocks noChangeShapeType="1"/>
            </p:cNvSpPr>
            <p:nvPr/>
          </p:nvSpPr>
          <p:spPr bwMode="auto">
            <a:xfrm flipH="1" flipV="1">
              <a:off x="3744" y="3024"/>
              <a:ext cx="0" cy="6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68" name="Line 20"/>
            <p:cNvSpPr>
              <a:spLocks noChangeShapeType="1"/>
            </p:cNvSpPr>
            <p:nvPr/>
          </p:nvSpPr>
          <p:spPr bwMode="auto">
            <a:xfrm>
              <a:off x="3744" y="3019"/>
              <a:ext cx="33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72" name="Line 24"/>
            <p:cNvSpPr>
              <a:spLocks noChangeShapeType="1"/>
            </p:cNvSpPr>
            <p:nvPr/>
          </p:nvSpPr>
          <p:spPr bwMode="auto">
            <a:xfrm>
              <a:off x="1776" y="2976"/>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673" name="Line 25"/>
            <p:cNvSpPr>
              <a:spLocks noChangeShapeType="1"/>
            </p:cNvSpPr>
            <p:nvPr/>
          </p:nvSpPr>
          <p:spPr bwMode="auto">
            <a:xfrm>
              <a:off x="1728" y="3648"/>
              <a:ext cx="52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7677" name="Group 29"/>
            <p:cNvGrpSpPr>
              <a:grpSpLocks/>
            </p:cNvGrpSpPr>
            <p:nvPr/>
          </p:nvGrpSpPr>
          <p:grpSpPr bwMode="auto">
            <a:xfrm>
              <a:off x="2256" y="3332"/>
              <a:ext cx="1200" cy="556"/>
              <a:chOff x="1488" y="2256"/>
              <a:chExt cx="1056" cy="644"/>
            </a:xfrm>
          </p:grpSpPr>
          <p:sp>
            <p:nvSpPr>
              <p:cNvPr id="27678" name="Text Box 30"/>
              <p:cNvSpPr txBox="1">
                <a:spLocks noChangeArrowheads="1"/>
              </p:cNvSpPr>
              <p:nvPr/>
            </p:nvSpPr>
            <p:spPr bwMode="auto">
              <a:xfrm>
                <a:off x="1488" y="2256"/>
                <a:ext cx="1056" cy="64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7679" name="Line 31"/>
              <p:cNvSpPr>
                <a:spLocks noChangeShapeType="1"/>
              </p:cNvSpPr>
              <p:nvPr/>
            </p:nvSpPr>
            <p:spPr bwMode="auto">
              <a:xfrm>
                <a:off x="1488" y="2496"/>
                <a:ext cx="105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spTree>
    <p:extLst>
      <p:ext uri="{BB962C8B-B14F-4D97-AF65-F5344CB8AC3E}">
        <p14:creationId xmlns:p14="http://schemas.microsoft.com/office/powerpoint/2010/main" val="25425262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36786" y="0"/>
            <a:ext cx="9144000" cy="584775"/>
          </a:xfrm>
          <a:solidFill>
            <a:schemeClr val="accent4">
              <a:lumMod val="40000"/>
              <a:lumOff val="60000"/>
            </a:schemeClr>
          </a:solidFill>
          <a:ln/>
        </p:spPr>
        <p:txBody>
          <a:bodyPr wrap="square">
            <a:spAutoFit/>
          </a:bodyPr>
          <a:lstStyle/>
          <a:p>
            <a:r>
              <a:rPr lang="en-US" altLang="zh-CN" sz="3200" dirty="0">
                <a:latin typeface="Arial" charset="0"/>
                <a:ea typeface="SimSun" pitchFamily="2" charset="-122"/>
              </a:rPr>
              <a:t>Object cloning (2)</a:t>
            </a:r>
          </a:p>
        </p:txBody>
      </p:sp>
      <p:sp>
        <p:nvSpPr>
          <p:cNvPr id="28677" name="Rectangle 5"/>
          <p:cNvSpPr>
            <a:spLocks noGrp="1" noChangeArrowheads="1"/>
          </p:cNvSpPr>
          <p:nvPr>
            <p:ph type="body" idx="1"/>
          </p:nvPr>
        </p:nvSpPr>
        <p:spPr>
          <a:xfrm>
            <a:off x="228600" y="914400"/>
            <a:ext cx="8686800" cy="5262563"/>
          </a:xfrm>
          <a:noFill/>
          <a:ln/>
        </p:spPr>
        <p:txBody>
          <a:bodyPr>
            <a:spAutoFit/>
          </a:bodyPr>
          <a:lstStyle/>
          <a:p>
            <a:pPr lvl="1">
              <a:buFontTx/>
              <a:buNone/>
            </a:pPr>
            <a:r>
              <a:rPr lang="en-US" altLang="zh-CN" sz="1800">
                <a:latin typeface="Arial" charset="0"/>
                <a:ea typeface="SimSun" pitchFamily="2" charset="-122"/>
              </a:rPr>
              <a:t>2)	Deep cloning: cloning all of the objects reachable from the object on which clone is invoked</a:t>
            </a:r>
          </a:p>
          <a:p>
            <a:pPr lvl="1">
              <a:buFontTx/>
              <a:buNone/>
            </a:pPr>
            <a:endParaRPr lang="en-US" altLang="zh-CN" sz="1800">
              <a:latin typeface="Arial" charset="0"/>
              <a:ea typeface="SimSun" pitchFamily="2" charset="-122"/>
            </a:endParaRPr>
          </a:p>
          <a:p>
            <a:pPr lvl="1">
              <a:buFontTx/>
              <a:buNone/>
            </a:pPr>
            <a:endParaRPr lang="en-US" altLang="zh-CN" sz="1800">
              <a:ea typeface="SimSun" pitchFamily="2" charset="-122"/>
            </a:endParaRPr>
          </a:p>
          <a:p>
            <a:pPr lvl="1">
              <a:buFontTx/>
              <a:buNone/>
            </a:pPr>
            <a:endParaRPr lang="en-US" altLang="zh-CN" sz="1800">
              <a:ea typeface="SimSun" pitchFamily="2" charset="-122"/>
            </a:endParaRPr>
          </a:p>
          <a:p>
            <a:pPr lvl="1">
              <a:buFontTx/>
              <a:buNone/>
            </a:pPr>
            <a:endParaRPr lang="en-US" altLang="zh-CN" sz="1800">
              <a:ea typeface="SimSun" pitchFamily="2" charset="-122"/>
            </a:endParaRPr>
          </a:p>
          <a:p>
            <a:pPr lvl="1">
              <a:buFontTx/>
              <a:buNone/>
            </a:pPr>
            <a:endParaRPr lang="en-US" altLang="zh-CN" sz="1800">
              <a:ea typeface="SimSun" pitchFamily="2" charset="-122"/>
            </a:endParaRPr>
          </a:p>
          <a:p>
            <a:pPr>
              <a:spcBef>
                <a:spcPct val="50000"/>
              </a:spcBef>
              <a:buFont typeface="Arial" charset="0"/>
              <a:buChar char="•"/>
            </a:pPr>
            <a:r>
              <a:rPr lang="en-US" altLang="zh-CN" sz="2000">
                <a:latin typeface="Arial" charset="0"/>
                <a:ea typeface="SimSun" pitchFamily="2" charset="-122"/>
              </a:rPr>
              <a:t>If you decide that a class needs deep cloning, not the default shallow cloning, then the class must</a:t>
            </a:r>
          </a:p>
          <a:p>
            <a:pPr lvl="1">
              <a:buFontTx/>
              <a:buNone/>
            </a:pPr>
            <a:r>
              <a:rPr lang="en-US" altLang="zh-CN" sz="1800">
                <a:latin typeface="Arial" charset="0"/>
                <a:ea typeface="SimSun" pitchFamily="2" charset="-122"/>
              </a:rPr>
              <a:t>1.		Implement the</a:t>
            </a:r>
            <a:r>
              <a:rPr lang="en-US" altLang="zh-CN" sz="1800">
                <a:ea typeface="SimSun" pitchFamily="2" charset="-122"/>
              </a:rPr>
              <a:t> </a:t>
            </a:r>
            <a:r>
              <a:rPr lang="en-US" altLang="zh-CN" sz="1800">
                <a:latin typeface="Courier New" pitchFamily="49" charset="0"/>
                <a:ea typeface="SimSun" pitchFamily="2" charset="-122"/>
              </a:rPr>
              <a:t>Cloneable</a:t>
            </a:r>
            <a:r>
              <a:rPr lang="en-US" altLang="zh-CN" sz="1800">
                <a:ea typeface="SimSun" pitchFamily="2" charset="-122"/>
              </a:rPr>
              <a:t> </a:t>
            </a:r>
            <a:r>
              <a:rPr lang="en-US" altLang="zh-CN" sz="1800">
                <a:latin typeface="Arial" charset="0"/>
                <a:ea typeface="SimSun" pitchFamily="2" charset="-122"/>
              </a:rPr>
              <a:t>interface</a:t>
            </a:r>
          </a:p>
          <a:p>
            <a:pPr lvl="2"/>
            <a:r>
              <a:rPr lang="en-US" altLang="zh-CN" sz="1600">
                <a:latin typeface="Courier New" pitchFamily="49" charset="0"/>
                <a:ea typeface="SimSun" pitchFamily="2" charset="-122"/>
              </a:rPr>
              <a:t>Cloneable</a:t>
            </a:r>
            <a:r>
              <a:rPr lang="en-US" altLang="zh-CN" sz="1600">
                <a:ea typeface="SimSun" pitchFamily="2" charset="-122"/>
              </a:rPr>
              <a:t> </a:t>
            </a:r>
            <a:r>
              <a:rPr lang="en-US" altLang="zh-CN" sz="1600">
                <a:latin typeface="Arial" charset="0"/>
                <a:ea typeface="SimSun" pitchFamily="2" charset="-122"/>
              </a:rPr>
              <a:t>interface has neither methods nor constants, but marks a class as partaking in the cloning mechanism</a:t>
            </a:r>
          </a:p>
          <a:p>
            <a:pPr lvl="1">
              <a:buFontTx/>
              <a:buNone/>
            </a:pPr>
            <a:r>
              <a:rPr lang="en-US" altLang="zh-CN" sz="1800">
                <a:latin typeface="Arial" charset="0"/>
                <a:ea typeface="SimSun" pitchFamily="2" charset="-122"/>
              </a:rPr>
              <a:t>2.		Redefine the </a:t>
            </a:r>
            <a:r>
              <a:rPr lang="en-US" altLang="zh-CN" sz="2000">
                <a:latin typeface="Courier New" pitchFamily="49" charset="0"/>
                <a:ea typeface="SimSun" pitchFamily="2" charset="-122"/>
              </a:rPr>
              <a:t>clone</a:t>
            </a:r>
            <a:r>
              <a:rPr lang="en-US" altLang="zh-CN" sz="1800">
                <a:latin typeface="Arial" charset="0"/>
                <a:ea typeface="SimSun" pitchFamily="2" charset="-122"/>
              </a:rPr>
              <a:t> method with the </a:t>
            </a:r>
            <a:r>
              <a:rPr lang="en-US" altLang="zh-CN" sz="2000">
                <a:latin typeface="Courier New" pitchFamily="49" charset="0"/>
                <a:ea typeface="SimSun" pitchFamily="2" charset="-122"/>
              </a:rPr>
              <a:t>public</a:t>
            </a:r>
            <a:r>
              <a:rPr lang="en-US" altLang="zh-CN" sz="1800">
                <a:latin typeface="Arial" charset="0"/>
                <a:ea typeface="SimSun" pitchFamily="2" charset="-122"/>
              </a:rPr>
              <a:t> access modifier</a:t>
            </a:r>
          </a:p>
          <a:p>
            <a:r>
              <a:rPr lang="en-US" altLang="zh-CN" sz="2000">
                <a:latin typeface="Arial" charset="0"/>
                <a:ea typeface="SimSun" pitchFamily="2" charset="-122"/>
              </a:rPr>
              <a:t>If you decide that a class just needs shallow cloning, you still need to implement the </a:t>
            </a:r>
            <a:r>
              <a:rPr lang="en-US" altLang="zh-CN" sz="2000">
                <a:latin typeface="Courier New" pitchFamily="49" charset="0"/>
                <a:ea typeface="SimSun" pitchFamily="2" charset="-122"/>
              </a:rPr>
              <a:t>Cloneable</a:t>
            </a:r>
            <a:r>
              <a:rPr lang="en-US" altLang="zh-CN" sz="2000">
                <a:latin typeface="Arial" charset="0"/>
                <a:ea typeface="SimSun" pitchFamily="2" charset="-122"/>
              </a:rPr>
              <a:t> interface, redefine </a:t>
            </a:r>
            <a:r>
              <a:rPr lang="en-US" altLang="zh-CN" sz="2000">
                <a:latin typeface="Courier New" pitchFamily="49" charset="0"/>
                <a:ea typeface="SimSun" pitchFamily="2" charset="-122"/>
              </a:rPr>
              <a:t>clone</a:t>
            </a:r>
            <a:r>
              <a:rPr lang="en-US" altLang="zh-CN" sz="2000">
                <a:latin typeface="Arial" charset="0"/>
                <a:ea typeface="SimSun" pitchFamily="2" charset="-122"/>
              </a:rPr>
              <a:t> to be </a:t>
            </a:r>
            <a:r>
              <a:rPr lang="en-US" altLang="zh-CN" sz="2000">
                <a:latin typeface="Courier New" pitchFamily="49" charset="0"/>
                <a:ea typeface="SimSun" pitchFamily="2" charset="-122"/>
              </a:rPr>
              <a:t>public</a:t>
            </a:r>
            <a:r>
              <a:rPr lang="en-US" altLang="zh-CN" sz="2000">
                <a:latin typeface="Arial" charset="0"/>
                <a:ea typeface="SimSun" pitchFamily="2" charset="-122"/>
              </a:rPr>
              <a:t>, and call </a:t>
            </a:r>
            <a:r>
              <a:rPr lang="en-US" altLang="zh-CN" sz="2000">
                <a:latin typeface="Courier New" pitchFamily="49" charset="0"/>
                <a:ea typeface="SimSun" pitchFamily="2" charset="-122"/>
              </a:rPr>
              <a:t>super.clone()</a:t>
            </a:r>
          </a:p>
        </p:txBody>
      </p:sp>
      <p:grpSp>
        <p:nvGrpSpPr>
          <p:cNvPr id="28699" name="Group 27"/>
          <p:cNvGrpSpPr>
            <a:grpSpLocks/>
          </p:cNvGrpSpPr>
          <p:nvPr/>
        </p:nvGrpSpPr>
        <p:grpSpPr bwMode="auto">
          <a:xfrm>
            <a:off x="1066800" y="1371600"/>
            <a:ext cx="5638800" cy="1855788"/>
            <a:chOff x="816" y="1200"/>
            <a:chExt cx="3552" cy="1321"/>
          </a:xfrm>
        </p:grpSpPr>
        <p:sp>
          <p:nvSpPr>
            <p:cNvPr id="28679" name="Text Box 7"/>
            <p:cNvSpPr txBox="1">
              <a:spLocks noChangeArrowheads="1"/>
            </p:cNvSpPr>
            <p:nvPr/>
          </p:nvSpPr>
          <p:spPr bwMode="auto">
            <a:xfrm>
              <a:off x="816" y="1420"/>
              <a:ext cx="100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original</a:t>
              </a:r>
            </a:p>
          </p:txBody>
        </p:sp>
        <p:sp>
          <p:nvSpPr>
            <p:cNvPr id="28680" name="Text Box 8"/>
            <p:cNvSpPr txBox="1">
              <a:spLocks noChangeArrowheads="1"/>
            </p:cNvSpPr>
            <p:nvPr/>
          </p:nvSpPr>
          <p:spPr bwMode="auto">
            <a:xfrm>
              <a:off x="1104" y="2092"/>
              <a:ext cx="6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copy</a:t>
              </a:r>
            </a:p>
          </p:txBody>
        </p:sp>
        <p:grpSp>
          <p:nvGrpSpPr>
            <p:cNvPr id="28681" name="Group 9"/>
            <p:cNvGrpSpPr>
              <a:grpSpLocks/>
            </p:cNvGrpSpPr>
            <p:nvPr/>
          </p:nvGrpSpPr>
          <p:grpSpPr bwMode="auto">
            <a:xfrm>
              <a:off x="2160" y="1200"/>
              <a:ext cx="1200" cy="629"/>
              <a:chOff x="1488" y="2256"/>
              <a:chExt cx="1056" cy="728"/>
            </a:xfrm>
          </p:grpSpPr>
          <p:sp>
            <p:nvSpPr>
              <p:cNvPr id="28682" name="Text Box 10"/>
              <p:cNvSpPr txBox="1">
                <a:spLocks noChangeArrowheads="1"/>
              </p:cNvSpPr>
              <p:nvPr/>
            </p:nvSpPr>
            <p:spPr bwMode="auto">
              <a:xfrm>
                <a:off x="1488" y="2256"/>
                <a:ext cx="1056" cy="72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8683" name="Line 11"/>
              <p:cNvSpPr>
                <a:spLocks noChangeShapeType="1"/>
              </p:cNvSpPr>
              <p:nvPr/>
            </p:nvSpPr>
            <p:spPr bwMode="auto">
              <a:xfrm>
                <a:off x="1488" y="2496"/>
                <a:ext cx="105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28684" name="Text Box 12"/>
            <p:cNvSpPr txBox="1">
              <a:spLocks noChangeArrowheads="1"/>
            </p:cNvSpPr>
            <p:nvPr/>
          </p:nvSpPr>
          <p:spPr bwMode="auto">
            <a:xfrm>
              <a:off x="3984" y="1431"/>
              <a:ext cx="384" cy="24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SimSun" pitchFamily="2" charset="-122"/>
                </a:rPr>
                <a:t>2   9</a:t>
              </a:r>
            </a:p>
          </p:txBody>
        </p:sp>
        <p:sp>
          <p:nvSpPr>
            <p:cNvPr id="28685" name="Line 13"/>
            <p:cNvSpPr>
              <a:spLocks noChangeShapeType="1"/>
            </p:cNvSpPr>
            <p:nvPr/>
          </p:nvSpPr>
          <p:spPr bwMode="auto">
            <a:xfrm>
              <a:off x="4176" y="1430"/>
              <a:ext cx="0" cy="2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86" name="Line 14"/>
            <p:cNvSpPr>
              <a:spLocks noChangeShapeType="1"/>
            </p:cNvSpPr>
            <p:nvPr/>
          </p:nvSpPr>
          <p:spPr bwMode="auto">
            <a:xfrm>
              <a:off x="3120" y="1497"/>
              <a:ext cx="864" cy="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0" name="Line 18"/>
            <p:cNvSpPr>
              <a:spLocks noChangeShapeType="1"/>
            </p:cNvSpPr>
            <p:nvPr/>
          </p:nvSpPr>
          <p:spPr bwMode="auto">
            <a:xfrm>
              <a:off x="1680" y="1536"/>
              <a:ext cx="48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1" name="Line 19"/>
            <p:cNvSpPr>
              <a:spLocks noChangeShapeType="1"/>
            </p:cNvSpPr>
            <p:nvPr/>
          </p:nvSpPr>
          <p:spPr bwMode="auto">
            <a:xfrm>
              <a:off x="1632" y="2208"/>
              <a:ext cx="52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8692" name="Group 20"/>
            <p:cNvGrpSpPr>
              <a:grpSpLocks/>
            </p:cNvGrpSpPr>
            <p:nvPr/>
          </p:nvGrpSpPr>
          <p:grpSpPr bwMode="auto">
            <a:xfrm>
              <a:off x="2160" y="1892"/>
              <a:ext cx="1200" cy="629"/>
              <a:chOff x="1488" y="2256"/>
              <a:chExt cx="1056" cy="728"/>
            </a:xfrm>
          </p:grpSpPr>
          <p:sp>
            <p:nvSpPr>
              <p:cNvPr id="28693" name="Text Box 21"/>
              <p:cNvSpPr txBox="1">
                <a:spLocks noChangeArrowheads="1"/>
              </p:cNvSpPr>
              <p:nvPr/>
            </p:nvSpPr>
            <p:spPr bwMode="auto">
              <a:xfrm>
                <a:off x="1488" y="2256"/>
                <a:ext cx="1056" cy="72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latin typeface="Courier New" pitchFamily="49" charset="0"/>
                    <a:ea typeface="SimSun" pitchFamily="2" charset="-122"/>
                  </a:rPr>
                  <a:t>IntegerStacker</a:t>
                </a:r>
              </a:p>
              <a:p>
                <a:pPr>
                  <a:lnSpc>
                    <a:spcPct val="80000"/>
                  </a:lnSpc>
                  <a:spcBef>
                    <a:spcPct val="50000"/>
                  </a:spcBef>
                </a:pPr>
                <a:r>
                  <a:rPr lang="en-US" altLang="zh-CN" sz="1600">
                    <a:latin typeface="Courier New" pitchFamily="49" charset="0"/>
                    <a:ea typeface="SimSun" pitchFamily="2" charset="-122"/>
                  </a:rPr>
                  <a:t>  buffer =</a:t>
                </a:r>
              </a:p>
              <a:p>
                <a:pPr>
                  <a:lnSpc>
                    <a:spcPct val="80000"/>
                  </a:lnSpc>
                  <a:spcBef>
                    <a:spcPct val="10000"/>
                  </a:spcBef>
                  <a:spcAft>
                    <a:spcPct val="50000"/>
                  </a:spcAft>
                </a:pPr>
                <a:r>
                  <a:rPr lang="en-US" altLang="zh-CN" sz="1600">
                    <a:latin typeface="Courier New" pitchFamily="49" charset="0"/>
                    <a:ea typeface="SimSun" pitchFamily="2" charset="-122"/>
                  </a:rPr>
                  <a:t>  top = 1</a:t>
                </a:r>
              </a:p>
            </p:txBody>
          </p:sp>
          <p:sp>
            <p:nvSpPr>
              <p:cNvPr id="28694" name="Line 22"/>
              <p:cNvSpPr>
                <a:spLocks noChangeShapeType="1"/>
              </p:cNvSpPr>
              <p:nvPr/>
            </p:nvSpPr>
            <p:spPr bwMode="auto">
              <a:xfrm>
                <a:off x="1488" y="2496"/>
                <a:ext cx="105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28696" name="Text Box 24"/>
            <p:cNvSpPr txBox="1">
              <a:spLocks noChangeArrowheads="1"/>
            </p:cNvSpPr>
            <p:nvPr/>
          </p:nvSpPr>
          <p:spPr bwMode="auto">
            <a:xfrm>
              <a:off x="3984" y="2086"/>
              <a:ext cx="384" cy="24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a:ea typeface="SimSun" pitchFamily="2" charset="-122"/>
                </a:rPr>
                <a:t>2   9</a:t>
              </a:r>
            </a:p>
          </p:txBody>
        </p:sp>
        <p:sp>
          <p:nvSpPr>
            <p:cNvPr id="28697" name="Line 25"/>
            <p:cNvSpPr>
              <a:spLocks noChangeShapeType="1"/>
            </p:cNvSpPr>
            <p:nvPr/>
          </p:nvSpPr>
          <p:spPr bwMode="auto">
            <a:xfrm>
              <a:off x="4176" y="2086"/>
              <a:ext cx="0" cy="2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698" name="Line 26"/>
            <p:cNvSpPr>
              <a:spLocks noChangeShapeType="1"/>
            </p:cNvSpPr>
            <p:nvPr/>
          </p:nvSpPr>
          <p:spPr bwMode="auto">
            <a:xfrm>
              <a:off x="3120" y="2202"/>
              <a:ext cx="864" cy="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14094860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0512"/>
            <a:ext cx="9144000" cy="584775"/>
          </a:xfrm>
          <a:solidFill>
            <a:schemeClr val="accent4">
              <a:lumMod val="40000"/>
              <a:lumOff val="60000"/>
            </a:schemeClr>
          </a:solidFill>
        </p:spPr>
        <p:txBody>
          <a:bodyPr wrap="square" anchor="ctr" anchorCtr="1">
            <a:spAutoFit/>
          </a:bodyPr>
          <a:lstStyle/>
          <a:p>
            <a:r>
              <a:rPr lang="en-US" altLang="zh-CN" sz="3200" dirty="0">
                <a:latin typeface="Arial" charset="0"/>
                <a:ea typeface="SimSun" pitchFamily="2" charset="-122"/>
              </a:rPr>
              <a:t>Interfaces and abstract classes</a:t>
            </a:r>
          </a:p>
        </p:txBody>
      </p:sp>
      <p:sp>
        <p:nvSpPr>
          <p:cNvPr id="19459" name="Rectangle 3"/>
          <p:cNvSpPr>
            <a:spLocks noGrp="1" noChangeArrowheads="1"/>
          </p:cNvSpPr>
          <p:nvPr>
            <p:ph type="body" idx="1"/>
          </p:nvPr>
        </p:nvSpPr>
        <p:spPr>
          <a:xfrm>
            <a:off x="457200" y="1447800"/>
            <a:ext cx="8229600" cy="4749800"/>
          </a:xfrm>
          <a:noFill/>
        </p:spPr>
        <p:txBody>
          <a:bodyPr>
            <a:spAutoFit/>
          </a:bodyPr>
          <a:lstStyle/>
          <a:p>
            <a:pPr>
              <a:lnSpc>
                <a:spcPct val="80000"/>
              </a:lnSpc>
              <a:spcBef>
                <a:spcPct val="50000"/>
              </a:spcBef>
            </a:pPr>
            <a:r>
              <a:rPr lang="en-US" altLang="zh-CN" sz="2000" dirty="0">
                <a:latin typeface="Arial" charset="0"/>
                <a:ea typeface="SimSun" pitchFamily="2" charset="-122"/>
              </a:rPr>
              <a:t>Why bother introducing two concepts: abstract class and interface?</a:t>
            </a:r>
          </a:p>
          <a:p>
            <a:pPr lvl="1">
              <a:lnSpc>
                <a:spcPct val="85000"/>
              </a:lnSpc>
              <a:spcBef>
                <a:spcPct val="50000"/>
              </a:spcBef>
              <a:buFontTx/>
              <a:buNone/>
            </a:pPr>
            <a:r>
              <a:rPr lang="en-US" altLang="zh-CN" sz="1600" dirty="0">
                <a:latin typeface="Courier New" pitchFamily="49" charset="0"/>
                <a:ea typeface="SimSun" pitchFamily="2" charset="-122"/>
              </a:rPr>
              <a:t>abstract class Comparable  {</a:t>
            </a:r>
          </a:p>
          <a:p>
            <a:pPr lvl="1">
              <a:lnSpc>
                <a:spcPct val="85000"/>
              </a:lnSpc>
              <a:spcBef>
                <a:spcPct val="0"/>
              </a:spcBef>
              <a:buFontTx/>
              <a:buNone/>
            </a:pPr>
            <a:r>
              <a:rPr lang="en-US" altLang="zh-CN" sz="1600" dirty="0">
                <a:latin typeface="Courier New" pitchFamily="49" charset="0"/>
                <a:ea typeface="SimSun" pitchFamily="2" charset="-122"/>
              </a:rPr>
              <a:t>	public abstract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compareTo</a:t>
            </a:r>
            <a:r>
              <a:rPr lang="en-US" altLang="zh-CN" sz="1600" dirty="0">
                <a:latin typeface="Courier New" pitchFamily="49" charset="0"/>
                <a:ea typeface="SimSun" pitchFamily="2" charset="-122"/>
              </a:rPr>
              <a:t> (Object </a:t>
            </a:r>
            <a:r>
              <a:rPr lang="en-US" altLang="zh-CN" sz="1600" dirty="0" err="1">
                <a:latin typeface="Courier New" pitchFamily="49" charset="0"/>
                <a:ea typeface="SimSun" pitchFamily="2" charset="-122"/>
              </a:rPr>
              <a:t>otherObject</a:t>
            </a:r>
            <a:r>
              <a:rPr lang="en-US" altLang="zh-CN" sz="1600" dirty="0">
                <a:latin typeface="Courier New" pitchFamily="49" charset="0"/>
                <a:ea typeface="SimSun" pitchFamily="2" charset="-122"/>
              </a:rPr>
              <a:t>);</a:t>
            </a:r>
          </a:p>
          <a:p>
            <a:pPr lvl="1">
              <a:lnSpc>
                <a:spcPct val="85000"/>
              </a:lnSpc>
              <a:spcBef>
                <a:spcPct val="0"/>
              </a:spcBef>
              <a:buFontTx/>
              <a:buNone/>
            </a:pPr>
            <a:r>
              <a:rPr lang="en-US" altLang="zh-CN" sz="1600" dirty="0">
                <a:latin typeface="Courier New" pitchFamily="49" charset="0"/>
                <a:ea typeface="SimSun" pitchFamily="2" charset="-122"/>
              </a:rPr>
              <a:t>}</a:t>
            </a:r>
          </a:p>
          <a:p>
            <a:pPr lvl="1">
              <a:lnSpc>
                <a:spcPct val="85000"/>
              </a:lnSpc>
              <a:spcBef>
                <a:spcPct val="0"/>
              </a:spcBef>
              <a:buFontTx/>
              <a:buNone/>
            </a:pPr>
            <a:r>
              <a:rPr lang="en-US" altLang="zh-CN" sz="1600" dirty="0">
                <a:latin typeface="Courier New" pitchFamily="49" charset="0"/>
                <a:ea typeface="SimSun" pitchFamily="2" charset="-122"/>
              </a:rPr>
              <a:t>class Employee extends Comparable  {</a:t>
            </a:r>
          </a:p>
          <a:p>
            <a:pPr lvl="1">
              <a:lnSpc>
                <a:spcPct val="85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pulibc</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compareTo</a:t>
            </a:r>
            <a:r>
              <a:rPr lang="en-US" altLang="zh-CN" sz="1600" dirty="0">
                <a:latin typeface="Courier New" pitchFamily="49" charset="0"/>
                <a:ea typeface="SimSun" pitchFamily="2" charset="-122"/>
              </a:rPr>
              <a:t>(Object </a:t>
            </a:r>
            <a:r>
              <a:rPr lang="en-US" altLang="zh-CN" sz="1600" dirty="0" err="1">
                <a:latin typeface="Courier New" pitchFamily="49" charset="0"/>
                <a:ea typeface="SimSun" pitchFamily="2" charset="-122"/>
              </a:rPr>
              <a:t>otherObject</a:t>
            </a:r>
            <a:r>
              <a:rPr lang="en-US" altLang="zh-CN" sz="1600" dirty="0">
                <a:latin typeface="Courier New" pitchFamily="49" charset="0"/>
                <a:ea typeface="SimSun" pitchFamily="2" charset="-122"/>
              </a:rPr>
              <a:t>) { . . . }</a:t>
            </a:r>
          </a:p>
          <a:p>
            <a:pPr lvl="1">
              <a:lnSpc>
                <a:spcPct val="85000"/>
              </a:lnSpc>
              <a:spcBef>
                <a:spcPct val="0"/>
              </a:spcBef>
              <a:buFontTx/>
              <a:buNone/>
            </a:pPr>
            <a:r>
              <a:rPr lang="en-US" altLang="zh-CN" sz="1600" dirty="0">
                <a:latin typeface="Courier New" pitchFamily="49" charset="0"/>
                <a:ea typeface="SimSun" pitchFamily="2" charset="-122"/>
              </a:rPr>
              <a:t>}</a:t>
            </a:r>
          </a:p>
          <a:p>
            <a:pPr lvl="1">
              <a:lnSpc>
                <a:spcPct val="85000"/>
              </a:lnSpc>
              <a:spcBef>
                <a:spcPct val="0"/>
              </a:spcBef>
              <a:buFontTx/>
              <a:buNone/>
            </a:pPr>
            <a:endParaRPr lang="en-US" altLang="zh-CN" sz="1600" dirty="0">
              <a:latin typeface="Courier New" pitchFamily="49" charset="0"/>
              <a:ea typeface="SimSun" pitchFamily="2" charset="-122"/>
            </a:endParaRPr>
          </a:p>
          <a:p>
            <a:pPr lvl="1">
              <a:lnSpc>
                <a:spcPct val="85000"/>
              </a:lnSpc>
              <a:spcBef>
                <a:spcPct val="0"/>
              </a:spcBef>
              <a:buFontTx/>
              <a:buNone/>
            </a:pPr>
            <a:r>
              <a:rPr lang="en-US" altLang="zh-CN" sz="1600" dirty="0">
                <a:latin typeface="Courier New" pitchFamily="49" charset="0"/>
                <a:ea typeface="SimSun" pitchFamily="2" charset="-122"/>
              </a:rPr>
              <a:t>public interface Comparable {</a:t>
            </a:r>
          </a:p>
          <a:p>
            <a:pPr lvl="1">
              <a:lnSpc>
                <a:spcPct val="85000"/>
              </a:lnSpc>
              <a:spcBef>
                <a:spcPct val="0"/>
              </a:spcBef>
              <a:buFontTx/>
              <a:buNone/>
            </a:pP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compareTo</a:t>
            </a:r>
            <a:r>
              <a:rPr lang="en-US" altLang="zh-CN" sz="1600" dirty="0">
                <a:latin typeface="Courier New" pitchFamily="49" charset="0"/>
                <a:ea typeface="SimSun" pitchFamily="2" charset="-122"/>
              </a:rPr>
              <a:t> (Object </a:t>
            </a:r>
            <a:r>
              <a:rPr lang="en-US" altLang="zh-CN" sz="1600" dirty="0" err="1">
                <a:latin typeface="Courier New" pitchFamily="49" charset="0"/>
                <a:ea typeface="SimSun" pitchFamily="2" charset="-122"/>
              </a:rPr>
              <a:t>otherObject</a:t>
            </a:r>
            <a:r>
              <a:rPr lang="en-US" altLang="zh-CN" sz="1600" dirty="0">
                <a:latin typeface="Courier New" pitchFamily="49" charset="0"/>
                <a:ea typeface="SimSun" pitchFamily="2" charset="-122"/>
              </a:rPr>
              <a:t>)</a:t>
            </a:r>
          </a:p>
          <a:p>
            <a:pPr lvl="1">
              <a:lnSpc>
                <a:spcPct val="85000"/>
              </a:lnSpc>
              <a:spcBef>
                <a:spcPct val="0"/>
              </a:spcBef>
              <a:buFontTx/>
              <a:buNone/>
            </a:pPr>
            <a:r>
              <a:rPr lang="en-US" altLang="zh-CN" sz="1600" dirty="0">
                <a:latin typeface="Courier New" pitchFamily="49" charset="0"/>
                <a:ea typeface="SimSun" pitchFamily="2" charset="-122"/>
              </a:rPr>
              <a:t>}</a:t>
            </a:r>
          </a:p>
          <a:p>
            <a:pPr lvl="1">
              <a:lnSpc>
                <a:spcPct val="85000"/>
              </a:lnSpc>
              <a:spcBef>
                <a:spcPct val="0"/>
              </a:spcBef>
              <a:buFontTx/>
              <a:buNone/>
            </a:pPr>
            <a:r>
              <a:rPr lang="en-US" altLang="zh-CN" sz="1600" dirty="0">
                <a:latin typeface="Courier New" pitchFamily="49" charset="0"/>
                <a:ea typeface="SimSun" pitchFamily="2" charset="-122"/>
              </a:rPr>
              <a:t>class Employee implements Comparable  {</a:t>
            </a:r>
          </a:p>
          <a:p>
            <a:pPr lvl="1">
              <a:lnSpc>
                <a:spcPct val="85000"/>
              </a:lnSpc>
              <a:spcBef>
                <a:spcPct val="0"/>
              </a:spcBef>
              <a:buFontTx/>
              <a:buNone/>
            </a:pPr>
            <a:r>
              <a:rPr lang="en-US" altLang="zh-CN" sz="1600" dirty="0">
                <a:latin typeface="Courier New" pitchFamily="49" charset="0"/>
                <a:ea typeface="SimSun" pitchFamily="2" charset="-122"/>
              </a:rPr>
              <a:t>    public </a:t>
            </a:r>
            <a:r>
              <a:rPr lang="en-US" altLang="zh-CN" sz="1600" dirty="0" err="1">
                <a:latin typeface="Courier New" pitchFamily="49" charset="0"/>
                <a:ea typeface="SimSun" pitchFamily="2" charset="-122"/>
              </a:rPr>
              <a:t>int</a:t>
            </a:r>
            <a:r>
              <a:rPr lang="en-US" altLang="zh-CN" sz="1600" dirty="0">
                <a:latin typeface="Courier New" pitchFamily="49" charset="0"/>
                <a:ea typeface="SimSun" pitchFamily="2" charset="-122"/>
              </a:rPr>
              <a:t> </a:t>
            </a:r>
            <a:r>
              <a:rPr lang="en-US" altLang="zh-CN" sz="1600" dirty="0" err="1">
                <a:latin typeface="Courier New" pitchFamily="49" charset="0"/>
                <a:ea typeface="SimSun" pitchFamily="2" charset="-122"/>
              </a:rPr>
              <a:t>compareTo</a:t>
            </a:r>
            <a:r>
              <a:rPr lang="en-US" altLang="zh-CN" sz="1600" dirty="0">
                <a:latin typeface="Courier New" pitchFamily="49" charset="0"/>
                <a:ea typeface="SimSun" pitchFamily="2" charset="-122"/>
              </a:rPr>
              <a:t> (Object </a:t>
            </a:r>
            <a:r>
              <a:rPr lang="en-US" altLang="zh-CN" sz="1600" dirty="0" err="1">
                <a:latin typeface="Courier New" pitchFamily="49" charset="0"/>
                <a:ea typeface="SimSun" pitchFamily="2" charset="-122"/>
              </a:rPr>
              <a:t>otherObject</a:t>
            </a:r>
            <a:r>
              <a:rPr lang="en-US" altLang="zh-CN" sz="1600" dirty="0">
                <a:latin typeface="Courier New" pitchFamily="49" charset="0"/>
                <a:ea typeface="SimSun" pitchFamily="2" charset="-122"/>
              </a:rPr>
              <a:t>) { . . . }</a:t>
            </a:r>
          </a:p>
          <a:p>
            <a:pPr lvl="1">
              <a:lnSpc>
                <a:spcPct val="85000"/>
              </a:lnSpc>
              <a:spcBef>
                <a:spcPct val="0"/>
              </a:spcBef>
              <a:buFontTx/>
              <a:buNone/>
            </a:pPr>
            <a:r>
              <a:rPr lang="en-US" altLang="zh-CN" sz="1600" dirty="0">
                <a:latin typeface="Courier New" pitchFamily="49" charset="0"/>
                <a:ea typeface="SimSun" pitchFamily="2" charset="-122"/>
              </a:rPr>
              <a:t>}</a:t>
            </a:r>
            <a:endParaRPr lang="en-US" altLang="zh-CN" sz="1600" dirty="0">
              <a:latin typeface="Arial" charset="0"/>
              <a:ea typeface="SimSun" pitchFamily="2" charset="-122"/>
            </a:endParaRPr>
          </a:p>
          <a:p>
            <a:pPr>
              <a:lnSpc>
                <a:spcPct val="90000"/>
              </a:lnSpc>
              <a:spcBef>
                <a:spcPct val="50000"/>
              </a:spcBef>
            </a:pPr>
            <a:r>
              <a:rPr lang="en-US" altLang="zh-CN" sz="2000" dirty="0">
                <a:latin typeface="Arial" charset="0"/>
                <a:ea typeface="SimSun" pitchFamily="2" charset="-122"/>
              </a:rPr>
              <a:t>A class can only extend a single abstract class, but it can implement as many interfaces as it wants</a:t>
            </a:r>
          </a:p>
          <a:p>
            <a:pPr>
              <a:lnSpc>
                <a:spcPct val="80000"/>
              </a:lnSpc>
              <a:spcBef>
                <a:spcPct val="50000"/>
              </a:spcBef>
            </a:pPr>
            <a:r>
              <a:rPr lang="en-US" altLang="zh-CN" sz="2000" dirty="0">
                <a:latin typeface="Arial" charset="0"/>
                <a:ea typeface="SimSun" pitchFamily="2" charset="-122"/>
              </a:rPr>
              <a:t>An abstract class can have a partial implementation, protected parts, static methods and so on, while interfaces are limited to public constants and public methods with no implementation</a:t>
            </a:r>
          </a:p>
        </p:txBody>
      </p:sp>
      <p:sp>
        <p:nvSpPr>
          <p:cNvPr id="19462" name="Line 6"/>
          <p:cNvSpPr>
            <a:spLocks noChangeShapeType="1"/>
          </p:cNvSpPr>
          <p:nvPr/>
        </p:nvSpPr>
        <p:spPr bwMode="auto">
          <a:xfrm>
            <a:off x="990600" y="3200400"/>
            <a:ext cx="67818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extLst>
      <p:ext uri="{BB962C8B-B14F-4D97-AF65-F5344CB8AC3E}">
        <p14:creationId xmlns:p14="http://schemas.microsoft.com/office/powerpoint/2010/main" val="29206442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pPr>
              <a:defRPr/>
            </a:pPr>
            <a:fld id="{CDBEB963-61CC-4E63-BBF7-1AA7D68C6F49}" type="slidenum">
              <a:rPr lang="en-US"/>
              <a:pPr>
                <a:defRPr/>
              </a:pPr>
              <a:t>67</a:t>
            </a:fld>
            <a:endParaRPr lang="en-US"/>
          </a:p>
        </p:txBody>
      </p:sp>
      <p:sp>
        <p:nvSpPr>
          <p:cNvPr id="457774" name="Rectangle 46"/>
          <p:cNvSpPr>
            <a:spLocks noGrp="1" noChangeArrowheads="1"/>
          </p:cNvSpPr>
          <p:nvPr>
            <p:ph type="title"/>
          </p:nvPr>
        </p:nvSpPr>
        <p:spPr>
          <a:xfrm>
            <a:off x="0" y="0"/>
            <a:ext cx="9144000" cy="762000"/>
          </a:xfrm>
          <a:solidFill>
            <a:schemeClr val="accent4">
              <a:lumMod val="40000"/>
              <a:lumOff val="60000"/>
            </a:schemeClr>
          </a:solidFill>
        </p:spPr>
        <p:txBody>
          <a:bodyPr/>
          <a:lstStyle/>
          <a:p>
            <a:pPr eaLnBrk="1" hangingPunct="1">
              <a:defRPr/>
            </a:pPr>
            <a:r>
              <a:rPr lang="en-US" dirty="0" smtClean="0"/>
              <a:t>Abstract Classes Vs Interfaces</a:t>
            </a:r>
          </a:p>
        </p:txBody>
      </p:sp>
      <p:graphicFrame>
        <p:nvGraphicFramePr>
          <p:cNvPr id="457781" name="Group 53"/>
          <p:cNvGraphicFramePr>
            <a:graphicFrameLocks noGrp="1"/>
          </p:cNvGraphicFramePr>
          <p:nvPr>
            <p:ph idx="4294967295"/>
            <p:extLst>
              <p:ext uri="{D42A27DB-BD31-4B8C-83A1-F6EECF244321}">
                <p14:modId xmlns:p14="http://schemas.microsoft.com/office/powerpoint/2010/main" val="2313051909"/>
              </p:ext>
            </p:extLst>
          </p:nvPr>
        </p:nvGraphicFramePr>
        <p:xfrm>
          <a:off x="762000" y="1066800"/>
          <a:ext cx="7807570" cy="5170490"/>
        </p:xfrm>
        <a:graphic>
          <a:graphicData uri="http://schemas.openxmlformats.org/drawingml/2006/table">
            <a:tbl>
              <a:tblPr/>
              <a:tblGrid>
                <a:gridCol w="3903785"/>
                <a:gridCol w="3903785"/>
              </a:tblGrid>
              <a:tr h="569913">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Abstract Classes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1" i="0" u="none" strike="noStrike" cap="none" normalizeH="0" baseline="0" smtClean="0">
                          <a:ln>
                            <a:noFill/>
                          </a:ln>
                          <a:solidFill>
                            <a:schemeClr val="bg1"/>
                          </a:solidFill>
                          <a:effectLst/>
                          <a:latin typeface="Arial" charset="0"/>
                        </a:rPr>
                        <a:t>Interfaces</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4291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Can have concrete methods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Can have only abstract methods</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Can have variables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Can have only static final (constant) data members</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Can have private and protected members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smtClean="0">
                          <a:ln>
                            <a:noFill/>
                          </a:ln>
                          <a:solidFill>
                            <a:srgbClr val="000000"/>
                          </a:solidFill>
                          <a:effectLst/>
                          <a:latin typeface="Arial" charset="0"/>
                        </a:rPr>
                        <a:t>All  members are public by default</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6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Can be extended from one class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Can be extended from any number of interfaces</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328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A class can extend only one abstract class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A class can implement any number of interfaces</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328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2000" b="0" i="0" u="none" strike="noStrike" cap="none" normalizeH="0" baseline="0" dirty="0" smtClean="0">
                        <a:ln>
                          <a:noFill/>
                        </a:ln>
                        <a:solidFill>
                          <a:srgbClr val="000000"/>
                        </a:solidFill>
                        <a:effectLst/>
                        <a:latin typeface="Arial" charset="0"/>
                      </a:endParaRP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2000" b="0"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13663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000"/>
          </a:solidFill>
        </p:spPr>
        <p:txBody>
          <a:bodyPr>
            <a:normAutofit fontScale="90000"/>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7A0B60AF-C544-4FE3-B8BF-01F03A01F25D}" type="slidenum">
              <a:rPr lang="en-US" smtClean="0"/>
              <a:pPr>
                <a:defRPr/>
              </a:pPr>
              <a:t>68</a:t>
            </a:fld>
            <a:endParaRPr lang="en-US"/>
          </a:p>
        </p:txBody>
      </p:sp>
      <p:graphicFrame>
        <p:nvGraphicFramePr>
          <p:cNvPr id="5" name="Table 4"/>
          <p:cNvGraphicFramePr>
            <a:graphicFrameLocks noGrp="1"/>
          </p:cNvGraphicFramePr>
          <p:nvPr/>
        </p:nvGraphicFramePr>
        <p:xfrm>
          <a:off x="618392" y="1066801"/>
          <a:ext cx="7620000" cy="2835275"/>
        </p:xfrm>
        <a:graphic>
          <a:graphicData uri="http://schemas.openxmlformats.org/drawingml/2006/table">
            <a:tbl>
              <a:tblPr firstRow="1" bandRow="1">
                <a:tableStyleId>{BC89EF96-8CEA-46FF-86C4-4CE0E7609802}</a:tableStyleId>
              </a:tblPr>
              <a:tblGrid>
                <a:gridCol w="7620000"/>
              </a:tblGrid>
              <a:tr h="2835275">
                <a:tc>
                  <a:txBody>
                    <a:bodyPr/>
                    <a:lstStyle/>
                    <a:p>
                      <a:r>
                        <a:rPr lang="en-US" sz="1800" b="1" kern="1200" dirty="0" smtClean="0">
                          <a:solidFill>
                            <a:schemeClr val="tx1"/>
                          </a:solidFill>
                          <a:latin typeface="+mn-lt"/>
                          <a:ea typeface="+mn-ea"/>
                          <a:cs typeface="+mn-cs"/>
                        </a:rPr>
                        <a:t>   interface Standards{</a:t>
                      </a:r>
                    </a:p>
                    <a:p>
                      <a:r>
                        <a:rPr lang="en-US" sz="1800" b="1" kern="1200" baseline="0" dirty="0" smtClean="0">
                          <a:solidFill>
                            <a:schemeClr val="tx1"/>
                          </a:solidFill>
                          <a:latin typeface="+mn-lt"/>
                          <a:ea typeface="+mn-ea"/>
                          <a:cs typeface="+mn-cs"/>
                        </a:rPr>
                        <a:t>       String name</a:t>
                      </a:r>
                      <a:r>
                        <a:rPr lang="en-US" sz="1800" b="1" kern="1200" dirty="0" smtClean="0">
                          <a:solidFill>
                            <a:schemeClr val="tx1"/>
                          </a:solidFill>
                          <a:latin typeface="+mn-lt"/>
                          <a:ea typeface="+mn-ea"/>
                          <a:cs typeface="+mn-cs"/>
                        </a:rPr>
                        <a:t>;</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void </a:t>
                      </a:r>
                      <a:r>
                        <a:rPr lang="en-US" sz="1800" b="1" kern="1200" dirty="0" err="1" smtClean="0">
                          <a:solidFill>
                            <a:schemeClr val="tx1"/>
                          </a:solidFill>
                          <a:latin typeface="+mn-lt"/>
                          <a:ea typeface="+mn-ea"/>
                          <a:cs typeface="+mn-cs"/>
                        </a:rPr>
                        <a:t>displayStandards</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class Policy implements Standards {</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public void </a:t>
                      </a:r>
                      <a:r>
                        <a:rPr lang="en-US" sz="1800" b="1" kern="1200" dirty="0" err="1" smtClean="0">
                          <a:solidFill>
                            <a:schemeClr val="tx1"/>
                          </a:solidFill>
                          <a:latin typeface="+mn-lt"/>
                          <a:ea typeface="+mn-ea"/>
                          <a:cs typeface="+mn-cs"/>
                        </a:rPr>
                        <a:t>displayStandards</a:t>
                      </a:r>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System.</a:t>
                      </a:r>
                      <a:r>
                        <a:rPr lang="en-US" sz="1800" b="1" i="1" kern="1200" dirty="0" err="1" smtClean="0">
                          <a:solidFill>
                            <a:schemeClr val="tx1"/>
                          </a:solidFill>
                          <a:latin typeface="+mn-lt"/>
                          <a:ea typeface="+mn-ea"/>
                          <a:cs typeface="+mn-cs"/>
                        </a:rPr>
                        <a:t>out</a:t>
                      </a:r>
                      <a:r>
                        <a:rPr lang="en-US" sz="1800" b="1" kern="1200" dirty="0" err="1" smtClean="0">
                          <a:solidFill>
                            <a:schemeClr val="tx1"/>
                          </a:solidFill>
                          <a:latin typeface="+mn-lt"/>
                          <a:ea typeface="+mn-ea"/>
                          <a:cs typeface="+mn-cs"/>
                        </a:rPr>
                        <a:t>.println</a:t>
                      </a:r>
                      <a:r>
                        <a:rPr lang="en-US" sz="1800" b="1" kern="1200" dirty="0" smtClean="0">
                          <a:solidFill>
                            <a:schemeClr val="tx1"/>
                          </a:solidFill>
                          <a:latin typeface="+mn-lt"/>
                          <a:ea typeface="+mn-ea"/>
                          <a:cs typeface="+mn-cs"/>
                        </a:rPr>
                        <a:t>("Policies implement standards");</a:t>
                      </a:r>
                    </a:p>
                    <a:p>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     }</a:t>
                      </a:r>
                      <a:endParaRPr lang="en-US" sz="1800" dirty="0"/>
                    </a:p>
                  </a:txBody>
                  <a:tcPr marL="84406" marR="84406" marT="45730" marB="45730">
                    <a:solidFill>
                      <a:schemeClr val="bg1">
                        <a:lumMod val="95000"/>
                      </a:schemeClr>
                    </a:solidFill>
                  </a:tcPr>
                </a:tc>
              </a:tr>
            </a:tbl>
          </a:graphicData>
        </a:graphic>
      </p:graphicFrame>
      <p:sp>
        <p:nvSpPr>
          <p:cNvPr id="63489" name="Rectangle 1"/>
          <p:cNvSpPr>
            <a:spLocks noChangeArrowheads="1"/>
          </p:cNvSpPr>
          <p:nvPr/>
        </p:nvSpPr>
        <p:spPr bwMode="auto">
          <a:xfrm>
            <a:off x="660889" y="4251325"/>
            <a:ext cx="5345723" cy="369888"/>
          </a:xfrm>
          <a:prstGeom prst="rect">
            <a:avLst/>
          </a:prstGeom>
          <a:noFill/>
          <a:ln w="9525">
            <a:noFill/>
            <a:miter lim="800000"/>
            <a:headEnd/>
            <a:tailEnd/>
          </a:ln>
          <a:effectLst/>
        </p:spPr>
        <p:txBody>
          <a:bodyPr anchor="ctr">
            <a:spAutoFit/>
          </a:bodyPr>
          <a:lstStyle/>
          <a:p>
            <a:pPr eaLnBrk="0" hangingPunct="0">
              <a:defRPr/>
            </a:pPr>
            <a:r>
              <a:rPr lang="en-US" b="1" i="0" dirty="0">
                <a:latin typeface="+mj-lt"/>
                <a:ea typeface="Calibri" pitchFamily="34" charset="0"/>
                <a:cs typeface="Times New Roman" pitchFamily="18" charset="0"/>
              </a:rPr>
              <a:t>Q. Will the code compile ?</a:t>
            </a:r>
            <a:endParaRPr lang="en-US" b="1" i="0" dirty="0">
              <a:latin typeface="+mj-lt"/>
            </a:endParaRPr>
          </a:p>
        </p:txBody>
      </p:sp>
      <p:sp>
        <p:nvSpPr>
          <p:cNvPr id="9" name="Rounded Rectangle 8"/>
          <p:cNvSpPr>
            <a:spLocks noChangeArrowheads="1"/>
          </p:cNvSpPr>
          <p:nvPr/>
        </p:nvSpPr>
        <p:spPr bwMode="auto">
          <a:xfrm>
            <a:off x="1913792" y="4953000"/>
            <a:ext cx="3979985" cy="914400"/>
          </a:xfrm>
          <a:prstGeom prst="roundRect">
            <a:avLst>
              <a:gd name="adj" fmla="val 16667"/>
            </a:avLst>
          </a:prstGeom>
          <a:solidFill>
            <a:schemeClr val="accent1"/>
          </a:solidFill>
          <a:ln w="9525" algn="ctr">
            <a:solidFill>
              <a:schemeClr val="tx1"/>
            </a:solidFill>
            <a:round/>
            <a:headEnd/>
            <a:tailEnd/>
          </a:ln>
        </p:spPr>
        <p:txBody>
          <a:bodyPr/>
          <a:lstStyle/>
          <a:p>
            <a:r>
              <a:rPr lang="en-US"/>
              <a:t>Compilation error : variable ‘name’ is not initialized</a:t>
            </a:r>
          </a:p>
        </p:txBody>
      </p:sp>
    </p:spTree>
    <p:extLst>
      <p:ext uri="{BB962C8B-B14F-4D97-AF65-F5344CB8AC3E}">
        <p14:creationId xmlns:p14="http://schemas.microsoft.com/office/powerpoint/2010/main" val="3830405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FFC000"/>
          </a:solidFill>
        </p:spPr>
        <p:txBody>
          <a:bodyPr>
            <a:normAutofit fontScale="90000"/>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4711D4EE-7C5E-43FD-88E1-F1082844F0B0}" type="slidenum">
              <a:rPr lang="en-US" smtClean="0"/>
              <a:pPr>
                <a:defRPr/>
              </a:pPr>
              <a:t>69</a:t>
            </a:fld>
            <a:endParaRPr lang="en-US"/>
          </a:p>
        </p:txBody>
      </p:sp>
      <p:graphicFrame>
        <p:nvGraphicFramePr>
          <p:cNvPr id="5" name="Table 4"/>
          <p:cNvGraphicFramePr>
            <a:graphicFrameLocks noGrp="1"/>
          </p:cNvGraphicFramePr>
          <p:nvPr/>
        </p:nvGraphicFramePr>
        <p:xfrm>
          <a:off x="618392" y="1066801"/>
          <a:ext cx="7620000" cy="3413125"/>
        </p:xfrm>
        <a:graphic>
          <a:graphicData uri="http://schemas.openxmlformats.org/drawingml/2006/table">
            <a:tbl>
              <a:tblPr firstRow="1" bandRow="1">
                <a:tableStyleId>{BC89EF96-8CEA-46FF-86C4-4CE0E7609802}</a:tableStyleId>
              </a:tblPr>
              <a:tblGrid>
                <a:gridCol w="7620000"/>
              </a:tblGrid>
              <a:tr h="3413125">
                <a:tc>
                  <a:txBody>
                    <a:bodyPr/>
                    <a:lstStyle/>
                    <a:p>
                      <a:r>
                        <a:rPr lang="en-US" sz="1800" b="1" kern="1200" dirty="0" smtClean="0">
                          <a:solidFill>
                            <a:schemeClr val="tx1"/>
                          </a:solidFill>
                          <a:latin typeface="+mn-lt"/>
                          <a:ea typeface="+mn-ea"/>
                          <a:cs typeface="+mn-cs"/>
                        </a:rPr>
                        <a:t>interface Policy{</a:t>
                      </a:r>
                    </a:p>
                    <a:p>
                      <a:r>
                        <a:rPr lang="en-US" sz="1800" b="1" kern="1200" dirty="0" smtClean="0">
                          <a:solidFill>
                            <a:schemeClr val="tx1"/>
                          </a:solidFill>
                          <a:latin typeface="+mn-lt"/>
                          <a:ea typeface="+mn-ea"/>
                          <a:cs typeface="+mn-cs"/>
                        </a:rPr>
                        <a:t>    void </a:t>
                      </a:r>
                      <a:r>
                        <a:rPr lang="en-US" sz="1800" b="1" kern="1200" dirty="0" err="1" smtClean="0">
                          <a:solidFill>
                            <a:schemeClr val="tx1"/>
                          </a:solidFill>
                          <a:latin typeface="+mn-lt"/>
                          <a:ea typeface="+mn-ea"/>
                          <a:cs typeface="+mn-cs"/>
                        </a:rPr>
                        <a:t>displayPolicy</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class </a:t>
                      </a:r>
                      <a:r>
                        <a:rPr lang="en-US" sz="1800" b="1" kern="1200" dirty="0" err="1" smtClean="0">
                          <a:solidFill>
                            <a:schemeClr val="tx1"/>
                          </a:solidFill>
                          <a:latin typeface="+mn-lt"/>
                          <a:ea typeface="+mn-ea"/>
                          <a:cs typeface="+mn-cs"/>
                        </a:rPr>
                        <a:t>Ashi</a:t>
                      </a:r>
                      <a:r>
                        <a:rPr lang="en-US" sz="1800" b="1" kern="1200" dirty="0" smtClean="0">
                          <a:solidFill>
                            <a:schemeClr val="tx1"/>
                          </a:solidFill>
                          <a:latin typeface="+mn-lt"/>
                          <a:ea typeface="+mn-ea"/>
                          <a:cs typeface="+mn-cs"/>
                        </a:rPr>
                        <a:t> implements Policy {</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void </a:t>
                      </a:r>
                      <a:r>
                        <a:rPr lang="en-US" sz="1800" b="1" kern="1200" dirty="0" err="1" smtClean="0">
                          <a:solidFill>
                            <a:schemeClr val="tx1"/>
                          </a:solidFill>
                          <a:latin typeface="+mn-lt"/>
                          <a:ea typeface="+mn-ea"/>
                          <a:cs typeface="+mn-cs"/>
                        </a:rPr>
                        <a:t>displayPolicy</a:t>
                      </a:r>
                      <a:r>
                        <a:rPr lang="en-US" sz="1800" b="1" kern="1200" dirty="0" smtClean="0">
                          <a:solidFill>
                            <a:schemeClr val="tx1"/>
                          </a:solidFill>
                          <a:latin typeface="+mn-lt"/>
                          <a:ea typeface="+mn-ea"/>
                          <a:cs typeface="+mn-cs"/>
                        </a:rPr>
                        <a:t>(){</a:t>
                      </a:r>
                      <a:r>
                        <a:rPr lang="en-US" sz="1800" b="1" kern="1200" dirty="0" err="1" smtClean="0">
                          <a:solidFill>
                            <a:schemeClr val="tx1"/>
                          </a:solidFill>
                          <a:latin typeface="+mn-lt"/>
                          <a:ea typeface="+mn-ea"/>
                          <a:cs typeface="+mn-cs"/>
                        </a:rPr>
                        <a:t>System.</a:t>
                      </a:r>
                      <a:r>
                        <a:rPr lang="en-US" sz="1800" b="1" i="1" kern="1200" dirty="0" err="1" smtClean="0">
                          <a:solidFill>
                            <a:schemeClr val="tx1"/>
                          </a:solidFill>
                          <a:latin typeface="+mn-lt"/>
                          <a:ea typeface="+mn-ea"/>
                          <a:cs typeface="+mn-cs"/>
                        </a:rPr>
                        <a:t>out</a:t>
                      </a:r>
                      <a:r>
                        <a:rPr lang="en-US" sz="1800" b="1" kern="1200" dirty="0" err="1" smtClean="0">
                          <a:solidFill>
                            <a:schemeClr val="tx1"/>
                          </a:solidFill>
                          <a:latin typeface="+mn-lt"/>
                          <a:ea typeface="+mn-ea"/>
                          <a:cs typeface="+mn-cs"/>
                        </a:rPr>
                        <a:t>.println</a:t>
                      </a:r>
                      <a:r>
                        <a:rPr lang="en-US" sz="1800" b="1" kern="1200" dirty="0" smtClean="0">
                          <a:solidFill>
                            <a:schemeClr val="tx1"/>
                          </a:solidFill>
                          <a:latin typeface="+mn-lt"/>
                          <a:ea typeface="+mn-ea"/>
                          <a:cs typeface="+mn-cs"/>
                        </a:rPr>
                        <a:t>(“Anti </a:t>
                      </a:r>
                      <a:r>
                        <a:rPr lang="en-US" sz="1800" b="1" kern="1200" dirty="0" err="1" smtClean="0">
                          <a:solidFill>
                            <a:schemeClr val="tx1"/>
                          </a:solidFill>
                          <a:latin typeface="+mn-lt"/>
                          <a:ea typeface="+mn-ea"/>
                          <a:cs typeface="+mn-cs"/>
                        </a:rPr>
                        <a:t>Harrassment</a:t>
                      </a:r>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Policy");}</a:t>
                      </a:r>
                    </a:p>
                    <a:p>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public class </a:t>
                      </a:r>
                      <a:r>
                        <a:rPr lang="en-US" sz="1800" b="1" kern="1200" dirty="0" err="1" smtClean="0">
                          <a:solidFill>
                            <a:schemeClr val="tx1"/>
                          </a:solidFill>
                          <a:latin typeface="+mn-lt"/>
                          <a:ea typeface="+mn-ea"/>
                          <a:cs typeface="+mn-cs"/>
                        </a:rPr>
                        <a:t>TestInterface</a:t>
                      </a:r>
                      <a:r>
                        <a:rPr lang="en-US" sz="1800" b="1" kern="1200" dirty="0" smtClean="0">
                          <a:solidFill>
                            <a:schemeClr val="tx1"/>
                          </a:solidFill>
                          <a:latin typeface="+mn-lt"/>
                          <a:ea typeface="+mn-ea"/>
                          <a:cs typeface="+mn-cs"/>
                        </a:rPr>
                        <a:t> {</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public static void main(String[] </a:t>
                      </a:r>
                      <a:r>
                        <a:rPr lang="en-US" sz="1800" b="1" kern="1200" dirty="0" err="1" smtClean="0">
                          <a:solidFill>
                            <a:schemeClr val="tx1"/>
                          </a:solidFill>
                          <a:latin typeface="+mn-lt"/>
                          <a:ea typeface="+mn-ea"/>
                          <a:cs typeface="+mn-cs"/>
                        </a:rPr>
                        <a:t>args</a:t>
                      </a:r>
                      <a:r>
                        <a:rPr lang="en-US" sz="1800" b="1" kern="1200" dirty="0" smtClean="0">
                          <a:solidFill>
                            <a:schemeClr val="tx1"/>
                          </a:solidFill>
                          <a:latin typeface="+mn-lt"/>
                          <a:ea typeface="+mn-ea"/>
                          <a:cs typeface="+mn-cs"/>
                        </a:rPr>
                        <a:t>) {</a:t>
                      </a:r>
                    </a:p>
                    <a:p>
                      <a:r>
                        <a:rPr lang="en-US" sz="1800" b="1" kern="1200" baseline="0" dirty="0" smtClean="0">
                          <a:solidFill>
                            <a:schemeClr val="tx1"/>
                          </a:solidFill>
                          <a:latin typeface="+mn-lt"/>
                          <a:ea typeface="+mn-ea"/>
                          <a:cs typeface="+mn-cs"/>
                        </a:rPr>
                        <a:t>          </a:t>
                      </a:r>
                      <a:r>
                        <a:rPr lang="en-US" sz="1800" b="1" kern="1200" dirty="0" smtClean="0">
                          <a:solidFill>
                            <a:schemeClr val="tx1"/>
                          </a:solidFill>
                          <a:latin typeface="+mn-lt"/>
                          <a:ea typeface="+mn-ea"/>
                          <a:cs typeface="+mn-cs"/>
                        </a:rPr>
                        <a:t>Policy </a:t>
                      </a:r>
                      <a:r>
                        <a:rPr lang="en-US" sz="1800" b="1" kern="1200" dirty="0" err="1" smtClean="0">
                          <a:solidFill>
                            <a:schemeClr val="tx1"/>
                          </a:solidFill>
                          <a:latin typeface="+mn-lt"/>
                          <a:ea typeface="+mn-ea"/>
                          <a:cs typeface="+mn-cs"/>
                        </a:rPr>
                        <a:t>policy</a:t>
                      </a:r>
                      <a:r>
                        <a:rPr lang="en-US" sz="1800" b="1" kern="1200" dirty="0" smtClean="0">
                          <a:solidFill>
                            <a:schemeClr val="tx1"/>
                          </a:solidFill>
                          <a:latin typeface="+mn-lt"/>
                          <a:ea typeface="+mn-ea"/>
                          <a:cs typeface="+mn-cs"/>
                        </a:rPr>
                        <a:t> = new </a:t>
                      </a:r>
                      <a:r>
                        <a:rPr lang="en-US" sz="1800" b="1" kern="1200" dirty="0" err="1" smtClean="0">
                          <a:solidFill>
                            <a:schemeClr val="tx1"/>
                          </a:solidFill>
                          <a:latin typeface="+mn-lt"/>
                          <a:ea typeface="+mn-ea"/>
                          <a:cs typeface="+mn-cs"/>
                        </a:rPr>
                        <a:t>Ashi</a:t>
                      </a:r>
                      <a:r>
                        <a:rPr lang="en-US" sz="1800" b="1" kern="1200" dirty="0" smtClean="0">
                          <a:solidFill>
                            <a:schemeClr val="tx1"/>
                          </a:solidFill>
                          <a:latin typeface="+mn-lt"/>
                          <a:ea typeface="+mn-ea"/>
                          <a:cs typeface="+mn-cs"/>
                        </a:rPr>
                        <a:t>(); </a:t>
                      </a:r>
                    </a:p>
                    <a:p>
                      <a:r>
                        <a:rPr lang="en-US" sz="1800" b="1" kern="1200" baseline="0" dirty="0" smtClean="0">
                          <a:solidFill>
                            <a:schemeClr val="tx1"/>
                          </a:solidFill>
                          <a:latin typeface="+mn-lt"/>
                          <a:ea typeface="+mn-ea"/>
                          <a:cs typeface="+mn-cs"/>
                        </a:rPr>
                        <a:t>          </a:t>
                      </a:r>
                      <a:r>
                        <a:rPr lang="en-US" sz="1800" b="1" kern="1200" dirty="0" err="1" smtClean="0">
                          <a:solidFill>
                            <a:schemeClr val="tx1"/>
                          </a:solidFill>
                          <a:latin typeface="+mn-lt"/>
                          <a:ea typeface="+mn-ea"/>
                          <a:cs typeface="+mn-cs"/>
                        </a:rPr>
                        <a:t>policy.displayPolicy</a:t>
                      </a:r>
                      <a:r>
                        <a:rPr lang="en-US" sz="1800" b="1" kern="1200" dirty="0" smtClean="0">
                          <a:solidFill>
                            <a:schemeClr val="tx1"/>
                          </a:solidFill>
                          <a:latin typeface="+mn-lt"/>
                          <a:ea typeface="+mn-ea"/>
                          <a:cs typeface="+mn-cs"/>
                        </a:rPr>
                        <a:t> ();</a:t>
                      </a:r>
                      <a:endParaRPr lang="en-US" sz="1800" b="1" kern="1200" baseline="0" dirty="0" smtClean="0">
                        <a:solidFill>
                          <a:schemeClr val="tx1"/>
                        </a:solidFill>
                        <a:latin typeface="+mn-lt"/>
                        <a:ea typeface="+mn-ea"/>
                        <a:cs typeface="+mn-cs"/>
                      </a:endParaRPr>
                    </a:p>
                    <a:p>
                      <a:r>
                        <a:rPr lang="en-US" sz="1800" b="1" kern="1200" dirty="0" smtClean="0">
                          <a:solidFill>
                            <a:schemeClr val="tx1"/>
                          </a:solidFill>
                          <a:latin typeface="+mn-lt"/>
                          <a:ea typeface="+mn-ea"/>
                          <a:cs typeface="+mn-cs"/>
                        </a:rPr>
                        <a:t>}}</a:t>
                      </a:r>
                      <a:endParaRPr lang="en-US" sz="1800" b="1" kern="1200" dirty="0">
                        <a:solidFill>
                          <a:schemeClr val="tx1"/>
                        </a:solidFill>
                        <a:latin typeface="+mn-lt"/>
                        <a:ea typeface="+mn-ea"/>
                        <a:cs typeface="+mn-cs"/>
                      </a:endParaRPr>
                    </a:p>
                  </a:txBody>
                  <a:tcPr marL="84406" marR="84406" marT="45711" marB="45711">
                    <a:solidFill>
                      <a:schemeClr val="bg1">
                        <a:lumMod val="95000"/>
                      </a:schemeClr>
                    </a:solidFill>
                  </a:tcPr>
                </a:tc>
              </a:tr>
            </a:tbl>
          </a:graphicData>
        </a:graphic>
      </p:graphicFrame>
      <p:sp>
        <p:nvSpPr>
          <p:cNvPr id="63489" name="Rectangle 1"/>
          <p:cNvSpPr>
            <a:spLocks noChangeArrowheads="1"/>
          </p:cNvSpPr>
          <p:nvPr/>
        </p:nvSpPr>
        <p:spPr bwMode="auto">
          <a:xfrm>
            <a:off x="605205" y="4632325"/>
            <a:ext cx="5710603" cy="369888"/>
          </a:xfrm>
          <a:prstGeom prst="rect">
            <a:avLst/>
          </a:prstGeom>
          <a:noFill/>
          <a:ln w="9525">
            <a:noFill/>
            <a:miter lim="800000"/>
            <a:headEnd/>
            <a:tailEnd/>
          </a:ln>
          <a:effectLst/>
        </p:spPr>
        <p:txBody>
          <a:bodyPr anchor="ctr">
            <a:spAutoFit/>
          </a:bodyPr>
          <a:lstStyle/>
          <a:p>
            <a:pPr eaLnBrk="0" hangingPunct="0">
              <a:defRPr/>
            </a:pPr>
            <a:r>
              <a:rPr lang="en-US" b="1" i="0" dirty="0">
                <a:latin typeface="+mj-lt"/>
                <a:ea typeface="Calibri" pitchFamily="34" charset="0"/>
                <a:cs typeface="Times New Roman" pitchFamily="18" charset="0"/>
              </a:rPr>
              <a:t>Q. What will be the output of above code ?</a:t>
            </a:r>
            <a:endParaRPr lang="en-US" b="1" i="0" dirty="0">
              <a:latin typeface="+mj-lt"/>
            </a:endParaRPr>
          </a:p>
        </p:txBody>
      </p:sp>
      <p:sp>
        <p:nvSpPr>
          <p:cNvPr id="8" name="Rectangle 7"/>
          <p:cNvSpPr/>
          <p:nvPr/>
        </p:nvSpPr>
        <p:spPr>
          <a:xfrm>
            <a:off x="618393" y="5045075"/>
            <a:ext cx="7259515" cy="1200150"/>
          </a:xfrm>
          <a:prstGeom prst="rect">
            <a:avLst/>
          </a:prstGeom>
        </p:spPr>
        <p:txBody>
          <a:bodyPr>
            <a:spAutoFit/>
          </a:bodyPr>
          <a:lstStyle/>
          <a:p>
            <a:pPr>
              <a:defRPr/>
            </a:pPr>
            <a:r>
              <a:rPr lang="en-US" b="1" dirty="0"/>
              <a:t>Options :</a:t>
            </a:r>
          </a:p>
          <a:p>
            <a:pPr marL="342900" indent="-342900">
              <a:buFont typeface="+mj-lt"/>
              <a:buAutoNum type="alphaUcPeriod"/>
              <a:defRPr/>
            </a:pPr>
            <a:r>
              <a:rPr lang="en-US" dirty="0"/>
              <a:t> Compilation Error</a:t>
            </a:r>
          </a:p>
          <a:p>
            <a:pPr marL="342900" indent="-342900">
              <a:buFont typeface="+mj-lt"/>
              <a:buAutoNum type="alphaUcPeriod"/>
              <a:defRPr/>
            </a:pPr>
            <a:r>
              <a:rPr lang="en-US" dirty="0"/>
              <a:t>Runtime Error</a:t>
            </a:r>
          </a:p>
          <a:p>
            <a:pPr marL="342900" indent="-342900">
              <a:buFont typeface="+mj-lt"/>
              <a:buAutoNum type="alphaUcPeriod"/>
              <a:defRPr/>
            </a:pPr>
            <a:r>
              <a:rPr lang="en-US" dirty="0"/>
              <a:t>Anti Harassment Policy</a:t>
            </a:r>
          </a:p>
        </p:txBody>
      </p:sp>
      <p:sp>
        <p:nvSpPr>
          <p:cNvPr id="7" name="Rounded Rectangle 6"/>
          <p:cNvSpPr>
            <a:spLocks noChangeArrowheads="1"/>
          </p:cNvSpPr>
          <p:nvPr/>
        </p:nvSpPr>
        <p:spPr bwMode="auto">
          <a:xfrm>
            <a:off x="4031273" y="5113338"/>
            <a:ext cx="3979985" cy="914400"/>
          </a:xfrm>
          <a:prstGeom prst="roundRect">
            <a:avLst>
              <a:gd name="adj" fmla="val 16667"/>
            </a:avLst>
          </a:prstGeom>
          <a:solidFill>
            <a:schemeClr val="accent1"/>
          </a:solidFill>
          <a:ln w="9525" algn="ctr">
            <a:solidFill>
              <a:schemeClr val="tx1"/>
            </a:solidFill>
            <a:round/>
            <a:headEnd/>
            <a:tailEnd/>
          </a:ln>
        </p:spPr>
        <p:txBody>
          <a:bodyPr/>
          <a:lstStyle/>
          <a:p>
            <a:r>
              <a:rPr lang="en-US"/>
              <a:t>Compilation error : method displayPolicy in the class Ashi needs to be public</a:t>
            </a:r>
          </a:p>
        </p:txBody>
      </p:sp>
    </p:spTree>
    <p:extLst>
      <p:ext uri="{BB962C8B-B14F-4D97-AF65-F5344CB8AC3E}">
        <p14:creationId xmlns:p14="http://schemas.microsoft.com/office/powerpoint/2010/main" val="1309080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8">
                                            <p:txEl>
                                              <p:pRg st="1" end="1"/>
                                            </p:txEl>
                                          </p:spTgt>
                                        </p:tgtEl>
                                        <p:attrNameLst>
                                          <p:attrName>style.color</p:attrName>
                                        </p:attrNameLst>
                                      </p:cBhvr>
                                      <p:to>
                                        <a:schemeClr val="accent2"/>
                                      </p:to>
                                    </p:animClr>
                                  </p:childTnLst>
                                </p:cTn>
                              </p:par>
                              <p:par>
                                <p:cTn id="7" presetID="15" presetClass="emph" presetSubtype="0" nodeType="withEffect">
                                  <p:stCondLst>
                                    <p:cond delay="0"/>
                                  </p:stCondLst>
                                  <p:iterate type="lt">
                                    <p:tmAbs val="25"/>
                                  </p:iterate>
                                  <p:childTnLst>
                                    <p:set>
                                      <p:cBhvr override="childStyle">
                                        <p:cTn id="8" dur="indefinite"/>
                                        <p:tgtEl>
                                          <p:spTgt spid="8">
                                            <p:txEl>
                                              <p:pRg st="1" end="1"/>
                                            </p:txEl>
                                          </p:spTgt>
                                        </p:tgtEl>
                                        <p:attrNameLst>
                                          <p:attrName>style.fontWeight</p:attrName>
                                        </p:attrNameLst>
                                      </p:cBhvr>
                                      <p:to>
                                        <p:strVal val="bold"/>
                                      </p:to>
                                    </p:set>
                                  </p:childTnLst>
                                </p:cTn>
                              </p:par>
                            </p:childTnLst>
                          </p:cTn>
                        </p:par>
                        <p:par>
                          <p:cTn id="9" fill="hold" nodeType="afterGroup">
                            <p:stCondLst>
                              <p:cond delay="2000"/>
                            </p:stCondLst>
                            <p:childTnLst>
                              <p:par>
                                <p:cTn id="10" presetID="55"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1021"/>
            <a:ext cx="9144000" cy="664779"/>
          </a:xfrm>
          <a:solidFill>
            <a:schemeClr val="accent4">
              <a:lumMod val="20000"/>
              <a:lumOff val="80000"/>
            </a:schemeClr>
          </a:solidFill>
        </p:spPr>
        <p:txBody>
          <a:bodyPr>
            <a:normAutofit fontScale="90000"/>
          </a:bodyPr>
          <a:lstStyle/>
          <a:p>
            <a:pPr>
              <a:defRPr/>
            </a:pPr>
            <a:r>
              <a:rPr lang="en-US" dirty="0" smtClean="0"/>
              <a:t>Continue…</a:t>
            </a:r>
            <a:endParaRPr lang="en-US" dirty="0"/>
          </a:p>
        </p:txBody>
      </p:sp>
      <p:sp>
        <p:nvSpPr>
          <p:cNvPr id="21507" name="Content Placeholder 6"/>
          <p:cNvSpPr>
            <a:spLocks noGrp="1"/>
          </p:cNvSpPr>
          <p:nvPr>
            <p:ph idx="1"/>
          </p:nvPr>
        </p:nvSpPr>
        <p:spPr>
          <a:xfrm>
            <a:off x="219808" y="1054101"/>
            <a:ext cx="8229600" cy="1146175"/>
          </a:xfrm>
        </p:spPr>
        <p:txBody>
          <a:bodyPr>
            <a:normAutofit fontScale="92500" lnSpcReduction="20000"/>
          </a:bodyPr>
          <a:lstStyle/>
          <a:p>
            <a:r>
              <a:rPr lang="en-US" sz="2500" smtClean="0"/>
              <a:t>To do some logical processing </a:t>
            </a:r>
          </a:p>
          <a:p>
            <a:pPr lvl="1"/>
            <a:r>
              <a:rPr lang="en-US" smtClean="0"/>
              <a:t>To print a message when variable is getting initialized </a:t>
            </a:r>
          </a:p>
          <a:p>
            <a:pPr lvl="3">
              <a:buFont typeface="Arial" pitchFamily="34" charset="0"/>
              <a:buNone/>
            </a:pPr>
            <a:r>
              <a:rPr lang="en-US" smtClean="0"/>
              <a:t>    </a:t>
            </a:r>
          </a:p>
        </p:txBody>
      </p:sp>
      <p:sp>
        <p:nvSpPr>
          <p:cNvPr id="4" name="Slide Number Placeholder 3"/>
          <p:cNvSpPr>
            <a:spLocks noGrp="1"/>
          </p:cNvSpPr>
          <p:nvPr>
            <p:ph type="sldNum" sz="quarter" idx="10"/>
          </p:nvPr>
        </p:nvSpPr>
        <p:spPr/>
        <p:txBody>
          <a:bodyPr/>
          <a:lstStyle/>
          <a:p>
            <a:pPr>
              <a:defRPr/>
            </a:pPr>
            <a:fld id="{FFB6DA6D-00CC-4E76-8844-CE770F565F29}" type="slidenum">
              <a:rPr lang="en-US" smtClean="0"/>
              <a:pPr>
                <a:defRPr/>
              </a:pPr>
              <a:t>7</a:t>
            </a:fld>
            <a:endParaRPr lang="en-US"/>
          </a:p>
        </p:txBody>
      </p:sp>
      <p:sp>
        <p:nvSpPr>
          <p:cNvPr id="5" name="TextBox 4"/>
          <p:cNvSpPr txBox="1"/>
          <p:nvPr/>
        </p:nvSpPr>
        <p:spPr>
          <a:xfrm>
            <a:off x="501162" y="2471738"/>
            <a:ext cx="8044962" cy="3139321"/>
          </a:xfrm>
          <a:prstGeom prst="rect">
            <a:avLst/>
          </a:prstGeom>
          <a:solidFill>
            <a:schemeClr val="bg1">
              <a:lumMod val="95000"/>
            </a:schemeClr>
          </a:solidFill>
        </p:spPr>
        <p:txBody>
          <a:bodyPr lIns="0" rIns="0">
            <a:spAutoFit/>
          </a:bodyPr>
          <a:lstStyle/>
          <a:p>
            <a:pPr lvl="1">
              <a:buFont typeface="Arial" pitchFamily="34" charset="0"/>
              <a:buNone/>
              <a:defRPr/>
            </a:pPr>
            <a:r>
              <a:rPr lang="en-US" b="1" i="0" dirty="0">
                <a:latin typeface="Courier New" pitchFamily="49" charset="0"/>
                <a:cs typeface="Courier New" pitchFamily="49" charset="0"/>
              </a:rPr>
              <a:t>public class </a:t>
            </a:r>
            <a:r>
              <a:rPr lang="en-US" b="1" i="0" dirty="0" err="1">
                <a:latin typeface="Courier New" pitchFamily="49" charset="0"/>
                <a:cs typeface="Courier New" pitchFamily="49" charset="0"/>
              </a:rPr>
              <a:t>StaticBlock</a:t>
            </a:r>
            <a:r>
              <a:rPr lang="en-US" b="1" i="0" dirty="0">
                <a:latin typeface="Courier New" pitchFamily="49" charset="0"/>
                <a:cs typeface="Courier New" pitchFamily="49" charset="0"/>
              </a:rPr>
              <a:t> {</a:t>
            </a:r>
          </a:p>
          <a:p>
            <a:pPr lvl="1">
              <a:buFont typeface="Arial" pitchFamily="34" charset="0"/>
              <a:buNone/>
              <a:defRPr/>
            </a:pPr>
            <a:r>
              <a:rPr lang="en-US" b="1" i="0" dirty="0">
                <a:latin typeface="Courier New" pitchFamily="49" charset="0"/>
                <a:cs typeface="Courier New" pitchFamily="49" charset="0"/>
              </a:rPr>
              <a:t>	static </a:t>
            </a:r>
            <a:r>
              <a:rPr lang="en-US" b="1" i="0" dirty="0" err="1">
                <a:latin typeface="Courier New" pitchFamily="49" charset="0"/>
                <a:cs typeface="Courier New" pitchFamily="49" charset="0"/>
              </a:rPr>
              <a:t>int</a:t>
            </a:r>
            <a:r>
              <a:rPr lang="en-US" b="1" i="0" dirty="0">
                <a:latin typeface="Courier New" pitchFamily="49" charset="0"/>
                <a:cs typeface="Courier New" pitchFamily="49" charset="0"/>
              </a:rPr>
              <a:t> </a:t>
            </a:r>
            <a:r>
              <a:rPr lang="en-US" b="1" i="0" dirty="0" err="1">
                <a:latin typeface="Courier New" pitchFamily="49" charset="0"/>
                <a:cs typeface="Courier New" pitchFamily="49" charset="0"/>
              </a:rPr>
              <a:t>staticVariable</a:t>
            </a:r>
            <a:r>
              <a:rPr lang="en-US" b="1" i="0" dirty="0">
                <a:latin typeface="Courier New" pitchFamily="49" charset="0"/>
                <a:cs typeface="Courier New" pitchFamily="49" charset="0"/>
              </a:rPr>
              <a:t>;</a:t>
            </a:r>
          </a:p>
          <a:p>
            <a:pPr lvl="1">
              <a:buFont typeface="Arial" pitchFamily="34" charset="0"/>
              <a:buNone/>
              <a:defRPr/>
            </a:pPr>
            <a:r>
              <a:rPr lang="en-US" b="1" i="0" dirty="0">
                <a:latin typeface="Courier New" pitchFamily="49" charset="0"/>
                <a:cs typeface="Courier New" pitchFamily="49" charset="0"/>
              </a:rPr>
              <a:t>	static{</a:t>
            </a:r>
          </a:p>
          <a:p>
            <a:pPr lvl="1">
              <a:buFont typeface="Arial" pitchFamily="34" charset="0"/>
              <a:buNone/>
              <a:defRPr/>
            </a:pPr>
            <a:r>
              <a:rPr lang="en-US" b="1" i="0" dirty="0">
                <a:latin typeface="Courier New" pitchFamily="49" charset="0"/>
                <a:cs typeface="Courier New" pitchFamily="49" charset="0"/>
              </a:rPr>
              <a:t>		</a:t>
            </a:r>
            <a:r>
              <a:rPr lang="en-US" b="1" i="0" dirty="0" err="1">
                <a:latin typeface="Courier New" pitchFamily="49" charset="0"/>
                <a:cs typeface="Courier New" pitchFamily="49" charset="0"/>
              </a:rPr>
              <a:t>staticVariable</a:t>
            </a:r>
            <a:r>
              <a:rPr lang="en-US" b="1" i="0" dirty="0">
                <a:latin typeface="Courier New" pitchFamily="49" charset="0"/>
                <a:cs typeface="Courier New" pitchFamily="49" charset="0"/>
              </a:rPr>
              <a:t> =0;</a:t>
            </a:r>
          </a:p>
          <a:p>
            <a:pPr lvl="1">
              <a:buFont typeface="Arial" pitchFamily="34" charset="0"/>
              <a:buNone/>
              <a:defRPr/>
            </a:pPr>
            <a:r>
              <a:rPr lang="en-US" b="1" i="0" dirty="0">
                <a:latin typeface="Courier New" pitchFamily="49" charset="0"/>
                <a:cs typeface="Courier New" pitchFamily="49" charset="0"/>
              </a:rPr>
              <a:t>		System.out.println("</a:t>
            </a:r>
            <a:r>
              <a:rPr lang="en-US" b="1" i="0" dirty="0" err="1">
                <a:latin typeface="Courier New" pitchFamily="49" charset="0"/>
                <a:cs typeface="Courier New" pitchFamily="49" charset="0"/>
              </a:rPr>
              <a:t>initializingstatcVariable</a:t>
            </a:r>
            <a:r>
              <a:rPr lang="en-US" b="1" i="0" dirty="0">
                <a:latin typeface="Courier New" pitchFamily="49" charset="0"/>
                <a:cs typeface="Courier New" pitchFamily="49" charset="0"/>
              </a:rPr>
              <a:t> ");</a:t>
            </a:r>
          </a:p>
          <a:p>
            <a:pPr lvl="1">
              <a:buFont typeface="Arial" pitchFamily="34" charset="0"/>
              <a:buNone/>
              <a:defRPr/>
            </a:pPr>
            <a:r>
              <a:rPr lang="en-US" b="1" i="0" dirty="0">
                <a:latin typeface="Courier New" pitchFamily="49" charset="0"/>
                <a:cs typeface="Courier New" pitchFamily="49" charset="0"/>
              </a:rPr>
              <a:t>	}</a:t>
            </a:r>
          </a:p>
          <a:p>
            <a:pPr lvl="1">
              <a:buFont typeface="Arial" pitchFamily="34" charset="0"/>
              <a:buNone/>
              <a:defRPr/>
            </a:pPr>
            <a:r>
              <a:rPr lang="en-US" b="1" i="0" dirty="0">
                <a:latin typeface="Courier New" pitchFamily="49" charset="0"/>
                <a:cs typeface="Courier New" pitchFamily="49" charset="0"/>
              </a:rPr>
              <a:t>	public static void main(String[] args) {</a:t>
            </a:r>
          </a:p>
          <a:p>
            <a:pPr lvl="1">
              <a:buFont typeface="Arial" pitchFamily="34" charset="0"/>
              <a:buNone/>
              <a:defRPr/>
            </a:pPr>
            <a:r>
              <a:rPr lang="en-US" b="1" i="0" dirty="0">
                <a:latin typeface="Courier New" pitchFamily="49" charset="0"/>
                <a:cs typeface="Courier New" pitchFamily="49" charset="0"/>
              </a:rPr>
              <a:t>	}</a:t>
            </a:r>
          </a:p>
          <a:p>
            <a:pPr lvl="1">
              <a:buFont typeface="Arial" pitchFamily="34" charset="0"/>
              <a:buNone/>
              <a:defRPr/>
            </a:pPr>
            <a:r>
              <a:rPr lang="en-US" b="1" i="0" dirty="0">
                <a:latin typeface="Courier New" pitchFamily="49" charset="0"/>
                <a:cs typeface="Courier New" pitchFamily="49" charset="0"/>
              </a:rPr>
              <a:t>}</a:t>
            </a:r>
          </a:p>
          <a:p>
            <a:pPr lvl="1">
              <a:defRPr/>
            </a:pPr>
            <a:endParaRPr lang="en-US" b="1" i="0" dirty="0">
              <a:latin typeface="Courier New" pitchFamily="49" charset="0"/>
              <a:cs typeface="Courier New" pitchFamily="49" charset="0"/>
            </a:endParaRPr>
          </a:p>
        </p:txBody>
      </p:sp>
      <p:sp>
        <p:nvSpPr>
          <p:cNvPr id="7" name="TextBox 6"/>
          <p:cNvSpPr txBox="1">
            <a:spLocks noChangeArrowheads="1"/>
          </p:cNvSpPr>
          <p:nvPr/>
        </p:nvSpPr>
        <p:spPr bwMode="auto">
          <a:xfrm>
            <a:off x="2305051" y="5464176"/>
            <a:ext cx="3389434" cy="12003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solidFill>
                  <a:schemeClr val="bg1"/>
                </a:solidFill>
              </a:rPr>
              <a:t>On Console   :</a:t>
            </a:r>
          </a:p>
          <a:p>
            <a:pPr eaLnBrk="1" hangingPunct="1"/>
            <a:endParaRPr lang="en-US" b="1">
              <a:solidFill>
                <a:schemeClr val="bg1"/>
              </a:solidFill>
            </a:endParaRPr>
          </a:p>
          <a:p>
            <a:pPr eaLnBrk="1" hangingPunct="1"/>
            <a:r>
              <a:rPr lang="en-US" b="1" i="0">
                <a:solidFill>
                  <a:schemeClr val="bg1"/>
                </a:solidFill>
                <a:latin typeface="Courier New" pitchFamily="49" charset="0"/>
                <a:cs typeface="Courier New" pitchFamily="49" charset="0"/>
              </a:rPr>
              <a:t>initializingstatcVariable</a:t>
            </a:r>
            <a:endParaRPr lang="en-US" b="1">
              <a:solidFill>
                <a:schemeClr val="bg1"/>
              </a:solidFill>
            </a:endParaRPr>
          </a:p>
        </p:txBody>
      </p:sp>
    </p:spTree>
    <p:extLst>
      <p:ext uri="{BB962C8B-B14F-4D97-AF65-F5344CB8AC3E}">
        <p14:creationId xmlns:p14="http://schemas.microsoft.com/office/powerpoint/2010/main" val="470647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p:cTn id="7"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48"/>
            <a:ext cx="9144000" cy="709448"/>
          </a:xfrm>
          <a:solidFill>
            <a:srgbClr val="FFC000"/>
          </a:solidFill>
        </p:spPr>
        <p:txBody>
          <a:bodyPr>
            <a:normAutofit fontScale="90000"/>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B8FDB32A-CD6A-4371-A197-8E9B5C80CA0E}" type="slidenum">
              <a:rPr lang="en-US" smtClean="0"/>
              <a:pPr>
                <a:defRPr/>
              </a:pPr>
              <a:t>70</a:t>
            </a:fld>
            <a:endParaRPr lang="en-US"/>
          </a:p>
        </p:txBody>
      </p:sp>
      <p:graphicFrame>
        <p:nvGraphicFramePr>
          <p:cNvPr id="5" name="Table 4"/>
          <p:cNvGraphicFramePr>
            <a:graphicFrameLocks noGrp="1"/>
          </p:cNvGraphicFramePr>
          <p:nvPr/>
        </p:nvGraphicFramePr>
        <p:xfrm>
          <a:off x="618392" y="1066800"/>
          <a:ext cx="7620000" cy="3017838"/>
        </p:xfrm>
        <a:graphic>
          <a:graphicData uri="http://schemas.openxmlformats.org/drawingml/2006/table">
            <a:tbl>
              <a:tblPr firstRow="1" bandRow="1">
                <a:tableStyleId>{BC89EF96-8CEA-46FF-86C4-4CE0E7609802}</a:tableStyleId>
              </a:tblPr>
              <a:tblGrid>
                <a:gridCol w="7620000"/>
              </a:tblGrid>
              <a:tr h="3017838">
                <a:tc>
                  <a:txBody>
                    <a:bodyPr/>
                    <a:lstStyle/>
                    <a:p>
                      <a:r>
                        <a:rPr lang="en-US" sz="1800" b="1" kern="1200" dirty="0" smtClean="0">
                          <a:solidFill>
                            <a:schemeClr val="tx1"/>
                          </a:solidFill>
                          <a:latin typeface="+mn-lt"/>
                          <a:ea typeface="+mn-ea"/>
                          <a:cs typeface="+mn-cs"/>
                        </a:rPr>
                        <a:t>interface A1{}</a:t>
                      </a:r>
                    </a:p>
                    <a:p>
                      <a:r>
                        <a:rPr lang="en-US" sz="1800" b="1" kern="1200" dirty="0" smtClean="0">
                          <a:solidFill>
                            <a:schemeClr val="tx1"/>
                          </a:solidFill>
                          <a:latin typeface="+mn-lt"/>
                          <a:ea typeface="+mn-ea"/>
                          <a:cs typeface="+mn-cs"/>
                        </a:rPr>
                        <a:t>interface B1{}</a:t>
                      </a:r>
                    </a:p>
                    <a:p>
                      <a:r>
                        <a:rPr lang="en-US" sz="1800" b="1" kern="1200" dirty="0" smtClean="0">
                          <a:solidFill>
                            <a:schemeClr val="tx1"/>
                          </a:solidFill>
                          <a:latin typeface="+mn-lt"/>
                          <a:ea typeface="+mn-ea"/>
                          <a:cs typeface="+mn-cs"/>
                        </a:rPr>
                        <a:t>interface C1 extends B1{}</a:t>
                      </a:r>
                    </a:p>
                    <a:p>
                      <a:r>
                        <a:rPr lang="en-US" sz="1800" b="1" kern="1200" dirty="0" smtClean="0">
                          <a:solidFill>
                            <a:schemeClr val="tx1"/>
                          </a:solidFill>
                          <a:latin typeface="+mn-lt"/>
                          <a:ea typeface="+mn-ea"/>
                          <a:cs typeface="+mn-cs"/>
                        </a:rPr>
                        <a:t>class D1 implements A1{}</a:t>
                      </a:r>
                    </a:p>
                    <a:p>
                      <a:r>
                        <a:rPr lang="en-US" sz="1800" b="1" kern="1200" dirty="0" smtClean="0">
                          <a:solidFill>
                            <a:schemeClr val="tx1"/>
                          </a:solidFill>
                          <a:latin typeface="+mn-lt"/>
                          <a:ea typeface="+mn-ea"/>
                          <a:cs typeface="+mn-cs"/>
                        </a:rPr>
                        <a:t>class D2 implements C1{}</a:t>
                      </a:r>
                    </a:p>
                    <a:p>
                      <a:r>
                        <a:rPr lang="en-US" sz="1800" b="1" kern="1200" dirty="0" smtClean="0">
                          <a:solidFill>
                            <a:schemeClr val="tx1"/>
                          </a:solidFill>
                          <a:latin typeface="+mn-lt"/>
                          <a:ea typeface="+mn-ea"/>
                          <a:cs typeface="+mn-cs"/>
                        </a:rPr>
                        <a:t>class </a:t>
                      </a:r>
                      <a:r>
                        <a:rPr lang="en-US" sz="1800" b="1" kern="1200" dirty="0" err="1" smtClean="0">
                          <a:solidFill>
                            <a:schemeClr val="tx1"/>
                          </a:solidFill>
                          <a:latin typeface="+mn-lt"/>
                          <a:ea typeface="+mn-ea"/>
                          <a:cs typeface="+mn-cs"/>
                        </a:rPr>
                        <a:t>TestInheritenceInInterface</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public static void main(String [] </a:t>
                      </a:r>
                      <a:r>
                        <a:rPr lang="en-US" sz="1800" b="1" kern="1200" dirty="0" err="1" smtClean="0">
                          <a:solidFill>
                            <a:schemeClr val="tx1"/>
                          </a:solidFill>
                          <a:latin typeface="+mn-lt"/>
                          <a:ea typeface="+mn-ea"/>
                          <a:cs typeface="+mn-cs"/>
                        </a:rPr>
                        <a:t>args</a:t>
                      </a:r>
                      <a:r>
                        <a:rPr lang="en-US" sz="1800" b="1" kern="1200" dirty="0" smtClean="0">
                          <a:solidFill>
                            <a:schemeClr val="tx1"/>
                          </a:solidFill>
                          <a:latin typeface="+mn-lt"/>
                          <a:ea typeface="+mn-ea"/>
                          <a:cs typeface="+mn-cs"/>
                        </a:rPr>
                        <a:t>){</a:t>
                      </a:r>
                    </a:p>
                    <a:p>
                      <a:r>
                        <a:rPr lang="en-US" sz="1800" b="1" kern="1200" dirty="0" smtClean="0">
                          <a:solidFill>
                            <a:schemeClr val="tx1"/>
                          </a:solidFill>
                          <a:latin typeface="+mn-lt"/>
                          <a:ea typeface="+mn-ea"/>
                          <a:cs typeface="+mn-cs"/>
                        </a:rPr>
                        <a:t>     	    // line 1</a:t>
                      </a:r>
                    </a:p>
                    <a:p>
                      <a:r>
                        <a:rPr lang="en-US" sz="1800" b="1" kern="1200" dirty="0" smtClean="0">
                          <a:solidFill>
                            <a:schemeClr val="tx1"/>
                          </a:solidFill>
                          <a:latin typeface="+mn-lt"/>
                          <a:ea typeface="+mn-ea"/>
                          <a:cs typeface="+mn-cs"/>
                        </a:rPr>
                        <a:t>  }</a:t>
                      </a:r>
                    </a:p>
                    <a:p>
                      <a:r>
                        <a:rPr lang="en-US" sz="1800" b="1" kern="1200" dirty="0" smtClean="0">
                          <a:solidFill>
                            <a:schemeClr val="tx1"/>
                          </a:solidFill>
                          <a:latin typeface="+mn-lt"/>
                          <a:ea typeface="+mn-ea"/>
                          <a:cs typeface="+mn-cs"/>
                        </a:rPr>
                        <a:t>}</a:t>
                      </a:r>
                      <a:endParaRPr lang="en-US" sz="1800" b="1" kern="1200" dirty="0">
                        <a:solidFill>
                          <a:schemeClr val="tx1"/>
                        </a:solidFill>
                        <a:latin typeface="+mn-lt"/>
                        <a:ea typeface="+mn-ea"/>
                        <a:cs typeface="+mn-cs"/>
                      </a:endParaRPr>
                    </a:p>
                  </a:txBody>
                  <a:tcPr marL="84406" marR="84406" marT="45725" marB="45725">
                    <a:solidFill>
                      <a:schemeClr val="bg1">
                        <a:lumMod val="95000"/>
                      </a:schemeClr>
                    </a:solidFill>
                  </a:tcPr>
                </a:tc>
              </a:tr>
            </a:tbl>
          </a:graphicData>
        </a:graphic>
      </p:graphicFrame>
      <p:sp>
        <p:nvSpPr>
          <p:cNvPr id="63489" name="Rectangle 1"/>
          <p:cNvSpPr>
            <a:spLocks noChangeArrowheads="1"/>
          </p:cNvSpPr>
          <p:nvPr/>
        </p:nvSpPr>
        <p:spPr bwMode="auto">
          <a:xfrm>
            <a:off x="605205" y="4221163"/>
            <a:ext cx="7652238" cy="646112"/>
          </a:xfrm>
          <a:prstGeom prst="rect">
            <a:avLst/>
          </a:prstGeom>
          <a:noFill/>
          <a:ln w="9525">
            <a:noFill/>
            <a:miter lim="800000"/>
            <a:headEnd/>
            <a:tailEnd/>
          </a:ln>
          <a:effectLst/>
        </p:spPr>
        <p:txBody>
          <a:bodyPr anchor="ctr">
            <a:spAutoFit/>
          </a:bodyPr>
          <a:lstStyle/>
          <a:p>
            <a:pPr eaLnBrk="0" hangingPunct="0">
              <a:defRPr/>
            </a:pPr>
            <a:r>
              <a:rPr lang="en-US" b="1" i="0" dirty="0">
                <a:latin typeface="+mj-lt"/>
                <a:ea typeface="Calibri" pitchFamily="34" charset="0"/>
                <a:cs typeface="Times New Roman" pitchFamily="18" charset="0"/>
              </a:rPr>
              <a:t>Q. Which code inserted </a:t>
            </a:r>
            <a:r>
              <a:rPr lang="en-US" b="1" i="0" dirty="0" err="1">
                <a:latin typeface="+mj-lt"/>
                <a:ea typeface="Calibri" pitchFamily="34" charset="0"/>
                <a:cs typeface="Times New Roman" pitchFamily="18" charset="0"/>
              </a:rPr>
              <a:t>indepedently</a:t>
            </a:r>
            <a:r>
              <a:rPr lang="en-US" b="1" i="0" dirty="0">
                <a:latin typeface="+mj-lt"/>
                <a:ea typeface="Calibri" pitchFamily="34" charset="0"/>
                <a:cs typeface="Times New Roman" pitchFamily="18" charset="0"/>
              </a:rPr>
              <a:t> at line 1 will compile and run without any error or Exception?</a:t>
            </a:r>
            <a:endParaRPr lang="en-US" b="1" i="0" dirty="0">
              <a:latin typeface="+mj-lt"/>
            </a:endParaRPr>
          </a:p>
        </p:txBody>
      </p:sp>
      <p:sp>
        <p:nvSpPr>
          <p:cNvPr id="8" name="Rectangle 7"/>
          <p:cNvSpPr/>
          <p:nvPr/>
        </p:nvSpPr>
        <p:spPr>
          <a:xfrm>
            <a:off x="407378" y="4876800"/>
            <a:ext cx="7259515" cy="1754188"/>
          </a:xfrm>
          <a:prstGeom prst="rect">
            <a:avLst/>
          </a:prstGeom>
        </p:spPr>
        <p:txBody>
          <a:bodyPr>
            <a:spAutoFit/>
          </a:bodyPr>
          <a:lstStyle/>
          <a:p>
            <a:pPr>
              <a:defRPr/>
            </a:pPr>
            <a:r>
              <a:rPr lang="en-US" b="1" dirty="0"/>
              <a:t>Options :</a:t>
            </a:r>
          </a:p>
          <a:p>
            <a:pPr marL="342900" indent="-342900">
              <a:buFont typeface="+mj-lt"/>
              <a:buAutoNum type="alphaUcPeriod"/>
              <a:defRPr/>
            </a:pPr>
            <a:r>
              <a:rPr lang="en-US" i="0" dirty="0"/>
              <a:t>A1 </a:t>
            </a:r>
            <a:r>
              <a:rPr lang="en-US" i="0" dirty="0" err="1"/>
              <a:t>a1</a:t>
            </a:r>
            <a:r>
              <a:rPr lang="en-US" i="0" dirty="0"/>
              <a:t> = new D1();</a:t>
            </a:r>
          </a:p>
          <a:p>
            <a:pPr marL="342900" indent="-342900">
              <a:buFont typeface="+mj-lt"/>
              <a:buAutoNum type="alphaUcPeriod"/>
              <a:defRPr/>
            </a:pPr>
            <a:r>
              <a:rPr lang="en-US" i="0" dirty="0"/>
              <a:t>B1 </a:t>
            </a:r>
            <a:r>
              <a:rPr lang="en-US" i="0" dirty="0" err="1"/>
              <a:t>b1</a:t>
            </a:r>
            <a:r>
              <a:rPr lang="en-US" i="0" dirty="0"/>
              <a:t> = new C1();</a:t>
            </a:r>
          </a:p>
          <a:p>
            <a:pPr marL="342900" indent="-342900">
              <a:buFont typeface="+mj-lt"/>
              <a:buAutoNum type="alphaUcPeriod"/>
              <a:defRPr/>
            </a:pPr>
            <a:r>
              <a:rPr lang="en-US" i="0" dirty="0"/>
              <a:t>B1 b2 = new D2();</a:t>
            </a:r>
          </a:p>
          <a:p>
            <a:pPr marL="342900" indent="-342900">
              <a:buFont typeface="+mj-lt"/>
              <a:buAutoNum type="alphaUcPeriod"/>
              <a:defRPr/>
            </a:pPr>
            <a:r>
              <a:rPr lang="en-US" i="0" dirty="0"/>
              <a:t>C1 </a:t>
            </a:r>
            <a:r>
              <a:rPr lang="en-US" i="0" dirty="0" err="1"/>
              <a:t>c1</a:t>
            </a:r>
            <a:r>
              <a:rPr lang="en-US" i="0" dirty="0"/>
              <a:t> = new D1();</a:t>
            </a:r>
          </a:p>
          <a:p>
            <a:pPr marL="342900" indent="-342900">
              <a:buFont typeface="+mj-lt"/>
              <a:buAutoNum type="alphaUcPeriod"/>
              <a:defRPr/>
            </a:pPr>
            <a:endParaRPr lang="en-US" b="1" dirty="0"/>
          </a:p>
        </p:txBody>
      </p:sp>
    </p:spTree>
    <p:extLst>
      <p:ext uri="{BB962C8B-B14F-4D97-AF65-F5344CB8AC3E}">
        <p14:creationId xmlns:p14="http://schemas.microsoft.com/office/powerpoint/2010/main" val="3873867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8">
                                            <p:txEl>
                                              <p:pRg st="1" end="1"/>
                                            </p:txEl>
                                          </p:spTgt>
                                        </p:tgtEl>
                                        <p:attrNameLst>
                                          <p:attrName>style.color</p:attrName>
                                        </p:attrNameLst>
                                      </p:cBhvr>
                                      <p:to>
                                        <a:schemeClr val="accent2"/>
                                      </p:to>
                                    </p:animClr>
                                  </p:childTnLst>
                                </p:cTn>
                              </p:par>
                              <p:par>
                                <p:cTn id="7" presetID="15" presetClass="emph" presetSubtype="0" nodeType="withEffect">
                                  <p:stCondLst>
                                    <p:cond delay="0"/>
                                  </p:stCondLst>
                                  <p:iterate type="lt">
                                    <p:tmAbs val="25"/>
                                  </p:iterate>
                                  <p:childTnLst>
                                    <p:set>
                                      <p:cBhvr override="childStyle">
                                        <p:cTn id="8" dur="indefinite"/>
                                        <p:tgtEl>
                                          <p:spTgt spid="8">
                                            <p:txEl>
                                              <p:pRg st="1" end="1"/>
                                            </p:txEl>
                                          </p:spTgt>
                                        </p:tgtEl>
                                        <p:attrNameLst>
                                          <p:attrName>style.fontWeight</p:attrName>
                                        </p:attrNameLst>
                                      </p:cBhvr>
                                      <p:to>
                                        <p:strVal val="bold"/>
                                      </p:to>
                                    </p:set>
                                  </p:childTnLst>
                                </p:cTn>
                              </p:par>
                              <p:par>
                                <p:cTn id="9" presetID="3" presetClass="emph" presetSubtype="2" fill="hold" nodeType="withEffect">
                                  <p:stCondLst>
                                    <p:cond delay="0"/>
                                  </p:stCondLst>
                                  <p:iterate type="lt">
                                    <p:tmPct val="0"/>
                                  </p:iterate>
                                  <p:childTnLst>
                                    <p:animClr clrSpc="rgb" dir="cw">
                                      <p:cBhvr override="childStyle">
                                        <p:cTn id="10" dur="2000" fill="hold"/>
                                        <p:tgtEl>
                                          <p:spTgt spid="8">
                                            <p:txEl>
                                              <p:pRg st="3" end="3"/>
                                            </p:txEl>
                                          </p:spTgt>
                                        </p:tgtEl>
                                        <p:attrNameLst>
                                          <p:attrName>style.color</p:attrName>
                                        </p:attrNameLst>
                                      </p:cBhvr>
                                      <p:to>
                                        <a:schemeClr val="accent2"/>
                                      </p:to>
                                    </p:animClr>
                                  </p:childTnLst>
                                </p:cTn>
                              </p:par>
                              <p:par>
                                <p:cTn id="11" presetID="15" presetClass="emph" presetSubtype="0" nodeType="withEffect">
                                  <p:stCondLst>
                                    <p:cond delay="0"/>
                                  </p:stCondLst>
                                  <p:iterate type="lt">
                                    <p:tmAbs val="25"/>
                                  </p:iterate>
                                  <p:childTnLst>
                                    <p:set>
                                      <p:cBhvr override="childStyle">
                                        <p:cTn id="12" dur="indefinite"/>
                                        <p:tgtEl>
                                          <p:spTgt spid="8">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rgbClr val="FF0000"/>
                </a:solidFill>
              </a:rPr>
              <a:t>Final</a:t>
            </a: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a:bodyPr>
          <a:lstStyle/>
          <a:p>
            <a:r>
              <a:rPr lang="en-US" sz="2400" dirty="0" smtClean="0"/>
              <a:t>Final modifier has a meaning based on its usage</a:t>
            </a:r>
          </a:p>
          <a:p>
            <a:r>
              <a:rPr lang="en-US" sz="2400" dirty="0"/>
              <a:t>The final keyword can be used in many context. Final can be:</a:t>
            </a:r>
          </a:p>
          <a:p>
            <a:pPr lvl="1"/>
            <a:r>
              <a:rPr lang="en-US" sz="2000" dirty="0"/>
              <a:t>variable</a:t>
            </a:r>
          </a:p>
          <a:p>
            <a:pPr lvl="1"/>
            <a:r>
              <a:rPr lang="en-US" sz="2000" dirty="0"/>
              <a:t>method</a:t>
            </a:r>
          </a:p>
          <a:p>
            <a:pPr lvl="1"/>
            <a:r>
              <a:rPr lang="en-US" sz="2000" dirty="0" smtClean="0"/>
              <a:t>Class</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p:txBody>
      </p:sp>
      <p:sp>
        <p:nvSpPr>
          <p:cNvPr id="4" name="Title 1"/>
          <p:cNvSpPr txBox="1">
            <a:spLocks/>
          </p:cNvSpPr>
          <p:nvPr/>
        </p:nvSpPr>
        <p:spPr>
          <a:xfrm>
            <a:off x="0" y="3505200"/>
            <a:ext cx="9144000" cy="685800"/>
          </a:xfrm>
          <a:prstGeom prst="rect">
            <a:avLst/>
          </a:prstGeom>
          <a:solidFill>
            <a:schemeClr val="accent4">
              <a:lumMod val="20000"/>
              <a:lumOff val="80000"/>
            </a:schemeClr>
          </a:solidFill>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Final Variable</a:t>
            </a:r>
            <a:endParaRPr lang="en-US" dirty="0">
              <a:solidFill>
                <a:schemeClr val="accent3">
                  <a:lumMod val="50000"/>
                </a:schemeClr>
              </a:solidFill>
            </a:endParaRPr>
          </a:p>
        </p:txBody>
      </p:sp>
      <p:sp>
        <p:nvSpPr>
          <p:cNvPr id="5" name="Rectangle 4"/>
          <p:cNvSpPr/>
          <p:nvPr/>
        </p:nvSpPr>
        <p:spPr>
          <a:xfrm>
            <a:off x="0" y="4191000"/>
            <a:ext cx="9144000" cy="1754326"/>
          </a:xfrm>
          <a:prstGeom prst="rect">
            <a:avLst/>
          </a:prstGeom>
        </p:spPr>
        <p:txBody>
          <a:bodyPr wrap="square">
            <a:spAutoFit/>
          </a:bodyPr>
          <a:lstStyle/>
          <a:p>
            <a:pPr marL="342900" indent="-342900">
              <a:buFont typeface="Arial" pitchFamily="34" charset="0"/>
              <a:buChar char="•"/>
            </a:pPr>
            <a:r>
              <a:rPr lang="en-US" sz="2400" dirty="0"/>
              <a:t>Value of final variable cannot change. It act like constant.</a:t>
            </a:r>
          </a:p>
          <a:p>
            <a:pPr marL="342900" indent="-342900">
              <a:buFont typeface="Arial" pitchFamily="34" charset="0"/>
              <a:buChar char="•"/>
            </a:pPr>
            <a:r>
              <a:rPr lang="en-US" sz="2400" dirty="0"/>
              <a:t>For member data and local data in methods</a:t>
            </a:r>
          </a:p>
          <a:p>
            <a:pPr marL="800100" lvl="1" indent="-342900">
              <a:buFont typeface="Arial" pitchFamily="34" charset="0"/>
              <a:buChar char="•"/>
            </a:pPr>
            <a:r>
              <a:rPr lang="en-US" sz="2000" dirty="0"/>
              <a:t>Primitives: read-only(constant)</a:t>
            </a:r>
          </a:p>
          <a:p>
            <a:pPr marL="800100" lvl="1" indent="-342900">
              <a:buFont typeface="Arial" pitchFamily="34" charset="0"/>
              <a:buChar char="•"/>
            </a:pPr>
            <a:r>
              <a:rPr lang="en-US" sz="2000" dirty="0"/>
              <a:t>Objects: reference is read-only</a:t>
            </a:r>
          </a:p>
          <a:p>
            <a:pPr marL="800100" lvl="1" indent="-342900">
              <a:buFont typeface="Arial" pitchFamily="34" charset="0"/>
              <a:buChar char="•"/>
            </a:pPr>
            <a:r>
              <a:rPr lang="en-US" sz="2000" dirty="0"/>
              <a:t>Use all upper case letters by convention</a:t>
            </a:r>
          </a:p>
        </p:txBody>
      </p:sp>
    </p:spTree>
    <p:extLst>
      <p:ext uri="{BB962C8B-B14F-4D97-AF65-F5344CB8AC3E}">
        <p14:creationId xmlns:p14="http://schemas.microsoft.com/office/powerpoint/2010/main" val="1094807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Final method</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172200"/>
          </a:xfrm>
        </p:spPr>
        <p:txBody>
          <a:bodyPr>
            <a:normAutofit/>
          </a:bodyPr>
          <a:lstStyle/>
          <a:p>
            <a:r>
              <a:rPr lang="en-US" sz="2400" dirty="0"/>
              <a:t>any method as final, </a:t>
            </a:r>
            <a:r>
              <a:rPr lang="en-US" sz="2400" dirty="0" smtClean="0"/>
              <a:t>cannot override </a:t>
            </a:r>
            <a:r>
              <a:rPr lang="en-US" sz="2000" dirty="0" smtClean="0"/>
              <a:t>Compile </a:t>
            </a:r>
            <a:r>
              <a:rPr lang="en-US" sz="2000" dirty="0"/>
              <a:t>time will throw </a:t>
            </a:r>
            <a:r>
              <a:rPr lang="en-US" sz="2000" dirty="0" smtClean="0"/>
              <a:t>error.</a:t>
            </a:r>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marL="0" indent="0">
              <a:buNone/>
            </a:pPr>
            <a:endParaRPr lang="en-US" sz="2000" dirty="0"/>
          </a:p>
          <a:p>
            <a:pPr marL="171450" indent="-171450"/>
            <a:r>
              <a:rPr lang="en-US" sz="2000" dirty="0"/>
              <a:t>A call to final method can be resolved at compile time only that’s why called Early Binding</a:t>
            </a:r>
          </a:p>
          <a:p>
            <a:pPr marL="171450" indent="-171450"/>
            <a:r>
              <a:rPr lang="en-US" sz="2000" dirty="0"/>
              <a:t>Declaring a class final implicitly declares all of its methods as final</a:t>
            </a:r>
          </a:p>
          <a:p>
            <a:pPr marL="171450" indent="-171450"/>
            <a:r>
              <a:rPr lang="en-US" sz="2000" dirty="0"/>
              <a:t>It is illegal to declare a class as both abstract and final</a:t>
            </a:r>
            <a:r>
              <a:rPr lang="en-US" sz="2000" dirty="0" smtClean="0"/>
              <a:t>.</a:t>
            </a:r>
          </a:p>
          <a:p>
            <a:pPr marL="171450" indent="-171450"/>
            <a:r>
              <a:rPr lang="en-US" sz="2000" b="1" dirty="0" smtClean="0"/>
              <a:t>Constructor can be declare as final because it never get inherited</a:t>
            </a:r>
            <a:endParaRPr lang="en-US" sz="2000" b="1" dirty="0"/>
          </a:p>
          <a:p>
            <a:endParaRPr lang="en-US" sz="2000" dirty="0" smtClean="0"/>
          </a:p>
        </p:txBody>
      </p:sp>
      <p:sp>
        <p:nvSpPr>
          <p:cNvPr id="4" name="TextBox 3"/>
          <p:cNvSpPr txBox="1"/>
          <p:nvPr/>
        </p:nvSpPr>
        <p:spPr>
          <a:xfrm>
            <a:off x="533400" y="1295400"/>
            <a:ext cx="7930662" cy="2585323"/>
          </a:xfrm>
          <a:prstGeom prst="rect">
            <a:avLst/>
          </a:prstGeom>
          <a:solidFill>
            <a:schemeClr val="bg1">
              <a:lumMod val="95000"/>
            </a:schemeClr>
          </a:solidFill>
        </p:spPr>
        <p:txBody>
          <a:bodyPr>
            <a:spAutoFit/>
          </a:bodyPr>
          <a:lstStyle/>
          <a:p>
            <a:r>
              <a:rPr lang="en-US" dirty="0"/>
              <a:t>Class A {</a:t>
            </a:r>
          </a:p>
          <a:p>
            <a:r>
              <a:rPr lang="en-US" dirty="0"/>
              <a:t>    final void method(){</a:t>
            </a:r>
          </a:p>
          <a:p>
            <a:r>
              <a:rPr lang="en-US" dirty="0"/>
              <a:t>	</a:t>
            </a:r>
            <a:r>
              <a:rPr lang="en-US" dirty="0" err="1"/>
              <a:t>System.out.println</a:t>
            </a:r>
            <a:r>
              <a:rPr lang="en-US" dirty="0"/>
              <a:t>(“This is final method”);</a:t>
            </a:r>
          </a:p>
          <a:p>
            <a:r>
              <a:rPr lang="en-US" dirty="0"/>
              <a:t>    }</a:t>
            </a:r>
          </a:p>
          <a:p>
            <a:r>
              <a:rPr lang="en-US" dirty="0"/>
              <a:t>}</a:t>
            </a:r>
          </a:p>
          <a:p>
            <a:r>
              <a:rPr lang="en-US" dirty="0"/>
              <a:t>Class B extends A{</a:t>
            </a:r>
          </a:p>
          <a:p>
            <a:r>
              <a:rPr lang="en-US" dirty="0"/>
              <a:t>     void method(){ //ERROR! </a:t>
            </a:r>
            <a:r>
              <a:rPr lang="en-US" dirty="0" err="1"/>
              <a:t>Cann’t</a:t>
            </a:r>
            <a:r>
              <a:rPr lang="en-US" dirty="0"/>
              <a:t> override</a:t>
            </a:r>
          </a:p>
          <a:p>
            <a:r>
              <a:rPr lang="en-US" dirty="0"/>
              <a:t>     }</a:t>
            </a:r>
          </a:p>
          <a:p>
            <a:r>
              <a:rPr lang="en-US" dirty="0"/>
              <a:t>}</a:t>
            </a:r>
          </a:p>
        </p:txBody>
      </p:sp>
    </p:spTree>
    <p:extLst>
      <p:ext uri="{BB962C8B-B14F-4D97-AF65-F5344CB8AC3E}">
        <p14:creationId xmlns:p14="http://schemas.microsoft.com/office/powerpoint/2010/main" val="5065503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a:solidFill>
                  <a:schemeClr val="accent3">
                    <a:lumMod val="50000"/>
                  </a:schemeClr>
                </a:solidFill>
              </a:rPr>
              <a:t>f</a:t>
            </a:r>
            <a:r>
              <a:rPr lang="en-US" dirty="0" smtClean="0">
                <a:solidFill>
                  <a:schemeClr val="accent3">
                    <a:lumMod val="50000"/>
                  </a:schemeClr>
                </a:solidFill>
              </a:rPr>
              <a:t>inal class</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172200"/>
          </a:xfrm>
        </p:spPr>
        <p:txBody>
          <a:bodyPr>
            <a:normAutofit/>
          </a:bodyPr>
          <a:lstStyle/>
          <a:p>
            <a:r>
              <a:rPr lang="en-US" sz="2000" dirty="0" smtClean="0"/>
              <a:t>a final class cannot override but can be inherit.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pPr marL="0" indent="0">
              <a:buNone/>
            </a:pPr>
            <a:endParaRPr lang="en-US" sz="2000" dirty="0"/>
          </a:p>
          <a:p>
            <a:pPr marL="171450" indent="-171450"/>
            <a:r>
              <a:rPr lang="en-US" sz="2000" dirty="0"/>
              <a:t>A call to final method can be resolved at compile time only that’s why called Early Binding</a:t>
            </a:r>
          </a:p>
          <a:p>
            <a:pPr marL="171450" indent="-171450"/>
            <a:r>
              <a:rPr lang="en-US" sz="2000" b="1" dirty="0"/>
              <a:t>Declaring a class final implicitly declares all of its methods as final</a:t>
            </a:r>
          </a:p>
          <a:p>
            <a:pPr marL="171450" indent="-171450"/>
            <a:r>
              <a:rPr lang="en-US" sz="2000" dirty="0"/>
              <a:t>It is </a:t>
            </a:r>
            <a:r>
              <a:rPr lang="en-US" sz="2000" b="1" dirty="0"/>
              <a:t>illegal to declare a class as both abstract and final.</a:t>
            </a:r>
          </a:p>
          <a:p>
            <a:endParaRPr lang="en-US" sz="2000" dirty="0" smtClean="0"/>
          </a:p>
        </p:txBody>
      </p:sp>
      <p:sp>
        <p:nvSpPr>
          <p:cNvPr id="4" name="TextBox 3"/>
          <p:cNvSpPr txBox="1"/>
          <p:nvPr/>
        </p:nvSpPr>
        <p:spPr>
          <a:xfrm>
            <a:off x="533400" y="1295400"/>
            <a:ext cx="7930662" cy="2585323"/>
          </a:xfrm>
          <a:prstGeom prst="rect">
            <a:avLst/>
          </a:prstGeom>
          <a:solidFill>
            <a:schemeClr val="bg1">
              <a:lumMod val="95000"/>
            </a:schemeClr>
          </a:solidFill>
        </p:spPr>
        <p:txBody>
          <a:bodyPr>
            <a:spAutoFit/>
          </a:bodyPr>
          <a:lstStyle/>
          <a:p>
            <a:r>
              <a:rPr lang="en-US" dirty="0"/>
              <a:t>Class A {</a:t>
            </a:r>
          </a:p>
          <a:p>
            <a:r>
              <a:rPr lang="en-US" dirty="0"/>
              <a:t>    final void method(){</a:t>
            </a:r>
          </a:p>
          <a:p>
            <a:r>
              <a:rPr lang="en-US" dirty="0"/>
              <a:t>	</a:t>
            </a:r>
            <a:r>
              <a:rPr lang="en-US" dirty="0" err="1"/>
              <a:t>System.out.println</a:t>
            </a:r>
            <a:r>
              <a:rPr lang="en-US" dirty="0"/>
              <a:t>(“This is final method”);</a:t>
            </a:r>
          </a:p>
          <a:p>
            <a:r>
              <a:rPr lang="en-US" dirty="0"/>
              <a:t>    }</a:t>
            </a:r>
          </a:p>
          <a:p>
            <a:r>
              <a:rPr lang="en-US" dirty="0"/>
              <a:t>}</a:t>
            </a:r>
          </a:p>
          <a:p>
            <a:r>
              <a:rPr lang="en-US" dirty="0"/>
              <a:t>Class B extends A{</a:t>
            </a:r>
          </a:p>
          <a:p>
            <a:r>
              <a:rPr lang="en-US" dirty="0"/>
              <a:t>     void method(){ //ERROR! </a:t>
            </a:r>
            <a:r>
              <a:rPr lang="en-US" dirty="0" err="1"/>
              <a:t>Cann’t</a:t>
            </a:r>
            <a:r>
              <a:rPr lang="en-US" dirty="0"/>
              <a:t> override</a:t>
            </a:r>
          </a:p>
          <a:p>
            <a:r>
              <a:rPr lang="en-US" dirty="0"/>
              <a:t>     }</a:t>
            </a:r>
          </a:p>
          <a:p>
            <a:r>
              <a:rPr lang="en-US" dirty="0"/>
              <a:t>}</a:t>
            </a:r>
          </a:p>
        </p:txBody>
      </p:sp>
    </p:spTree>
    <p:extLst>
      <p:ext uri="{BB962C8B-B14F-4D97-AF65-F5344CB8AC3E}">
        <p14:creationId xmlns:p14="http://schemas.microsoft.com/office/powerpoint/2010/main" val="2638045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r>
              <a:rPr lang="en-GB" dirty="0">
                <a:solidFill>
                  <a:srgbClr val="FF0000"/>
                </a:solidFill>
              </a:rPr>
              <a:t>Packages</a:t>
            </a:r>
          </a:p>
        </p:txBody>
      </p:sp>
      <p:sp>
        <p:nvSpPr>
          <p:cNvPr id="470019" name="Rectangle 3"/>
          <p:cNvSpPr>
            <a:spLocks noGrp="1" noChangeArrowheads="1"/>
          </p:cNvSpPr>
          <p:nvPr>
            <p:ph type="body" idx="1"/>
          </p:nvPr>
        </p:nvSpPr>
        <p:spPr>
          <a:xfrm>
            <a:off x="0" y="685800"/>
            <a:ext cx="9144000" cy="6172199"/>
          </a:xfrm>
        </p:spPr>
        <p:txBody>
          <a:bodyPr/>
          <a:lstStyle/>
          <a:p>
            <a:pPr>
              <a:lnSpc>
                <a:spcPct val="80000"/>
              </a:lnSpc>
            </a:pPr>
            <a:r>
              <a:rPr lang="en-GB" sz="2400" dirty="0"/>
              <a:t>Packages are Java’s way of grouping a number of related </a:t>
            </a:r>
            <a:r>
              <a:rPr lang="en-GB" sz="2400" b="1" dirty="0"/>
              <a:t>classes and/or interfaces together into a single unit</a:t>
            </a:r>
            <a:r>
              <a:rPr lang="en-GB" sz="2400" dirty="0"/>
              <a:t>. That means, packages act as “containers” for classes.</a:t>
            </a:r>
          </a:p>
          <a:p>
            <a:pPr>
              <a:lnSpc>
                <a:spcPct val="80000"/>
              </a:lnSpc>
            </a:pPr>
            <a:r>
              <a:rPr lang="en-GB" sz="2400" dirty="0"/>
              <a:t>The benefits of organising classes into packages are:</a:t>
            </a:r>
          </a:p>
          <a:p>
            <a:pPr lvl="1">
              <a:lnSpc>
                <a:spcPct val="80000"/>
              </a:lnSpc>
            </a:pPr>
            <a:r>
              <a:rPr lang="en-GB" sz="2000" dirty="0"/>
              <a:t>The classes contained in the packages of other programs/applications can be </a:t>
            </a:r>
            <a:r>
              <a:rPr lang="en-GB" sz="2000" b="1" dirty="0"/>
              <a:t>reused</a:t>
            </a:r>
            <a:r>
              <a:rPr lang="en-GB" sz="2000" dirty="0"/>
              <a:t>.</a:t>
            </a:r>
          </a:p>
          <a:p>
            <a:pPr lvl="1">
              <a:lnSpc>
                <a:spcPct val="80000"/>
              </a:lnSpc>
            </a:pPr>
            <a:r>
              <a:rPr lang="en-GB" sz="2000" dirty="0"/>
              <a:t>In packages classes can be unique compared with classes in other packages. That </a:t>
            </a:r>
            <a:r>
              <a:rPr lang="en-GB" sz="2000" b="1" dirty="0"/>
              <a:t>two classes in two different packages can have the same name</a:t>
            </a:r>
            <a:r>
              <a:rPr lang="en-GB" sz="2000" dirty="0"/>
              <a:t>. If there is a naming clash, then classes can be accessed with their fully qualified name.</a:t>
            </a:r>
          </a:p>
          <a:p>
            <a:pPr lvl="1">
              <a:lnSpc>
                <a:spcPct val="80000"/>
              </a:lnSpc>
            </a:pPr>
            <a:r>
              <a:rPr lang="en-GB" sz="2000" b="1" dirty="0"/>
              <a:t>Classes in packages can be hidden</a:t>
            </a:r>
            <a:r>
              <a:rPr lang="en-GB" sz="2000" dirty="0"/>
              <a:t> if we don’t want other packages to access them.</a:t>
            </a:r>
          </a:p>
          <a:p>
            <a:pPr lvl="1">
              <a:lnSpc>
                <a:spcPct val="80000"/>
              </a:lnSpc>
            </a:pPr>
            <a:r>
              <a:rPr lang="en-GB" sz="2000" dirty="0"/>
              <a:t>Packages also provide a way for </a:t>
            </a:r>
            <a:r>
              <a:rPr lang="en-GB" sz="2000" b="1" dirty="0"/>
              <a:t>separating “design” from coding</a:t>
            </a:r>
            <a:r>
              <a:rPr lang="en-GB" sz="2000" dirty="0"/>
              <a:t>.</a:t>
            </a:r>
          </a:p>
          <a:p>
            <a:pPr lvl="1">
              <a:lnSpc>
                <a:spcPct val="80000"/>
              </a:lnSpc>
            </a:pPr>
            <a:endParaRPr lang="en-GB" sz="2000" dirty="0"/>
          </a:p>
          <a:p>
            <a:pPr>
              <a:lnSpc>
                <a:spcPct val="80000"/>
              </a:lnSpc>
            </a:pPr>
            <a:endParaRPr lang="en-GB" sz="2400" dirty="0"/>
          </a:p>
        </p:txBody>
      </p:sp>
    </p:spTree>
    <p:extLst>
      <p:ext uri="{BB962C8B-B14F-4D97-AF65-F5344CB8AC3E}">
        <p14:creationId xmlns:p14="http://schemas.microsoft.com/office/powerpoint/2010/main" val="496793747"/>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587F4F2-4078-416D-8672-18344B26B901}" type="slidenum">
              <a:rPr lang="zh-CN" altLang="en-GB"/>
              <a:pPr/>
              <a:t>75</a:t>
            </a:fld>
            <a:endParaRPr lang="en-GB" altLang="zh-CN"/>
          </a:p>
        </p:txBody>
      </p:sp>
      <p:sp>
        <p:nvSpPr>
          <p:cNvPr id="471042"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r>
              <a:rPr lang="en-GB" dirty="0">
                <a:solidFill>
                  <a:schemeClr val="accent3">
                    <a:lumMod val="50000"/>
                  </a:schemeClr>
                </a:solidFill>
              </a:rPr>
              <a:t>Java Foundation Packages</a:t>
            </a:r>
          </a:p>
        </p:txBody>
      </p:sp>
      <p:sp>
        <p:nvSpPr>
          <p:cNvPr id="471043" name="Rectangle 3"/>
          <p:cNvSpPr>
            <a:spLocks noGrp="1" noChangeArrowheads="1"/>
          </p:cNvSpPr>
          <p:nvPr>
            <p:ph type="body" idx="1"/>
          </p:nvPr>
        </p:nvSpPr>
        <p:spPr>
          <a:xfrm>
            <a:off x="0" y="685800"/>
            <a:ext cx="9144000" cy="6172200"/>
          </a:xfrm>
        </p:spPr>
        <p:txBody>
          <a:bodyPr/>
          <a:lstStyle/>
          <a:p>
            <a:pPr>
              <a:lnSpc>
                <a:spcPct val="80000"/>
              </a:lnSpc>
            </a:pPr>
            <a:r>
              <a:rPr lang="en-GB" sz="2000" dirty="0"/>
              <a:t>Java provides a large number of classes groped into different packages based on their functionality.</a:t>
            </a:r>
          </a:p>
          <a:p>
            <a:pPr>
              <a:lnSpc>
                <a:spcPct val="80000"/>
              </a:lnSpc>
            </a:pPr>
            <a:r>
              <a:rPr lang="en-GB" sz="2000" dirty="0"/>
              <a:t>The six foundation Java packages are:</a:t>
            </a:r>
          </a:p>
          <a:p>
            <a:pPr lvl="1">
              <a:lnSpc>
                <a:spcPct val="80000"/>
              </a:lnSpc>
            </a:pPr>
            <a:r>
              <a:rPr lang="en-GB" sz="1800" dirty="0" err="1"/>
              <a:t>java.lang</a:t>
            </a:r>
            <a:endParaRPr lang="en-GB" sz="1800" dirty="0"/>
          </a:p>
          <a:p>
            <a:pPr lvl="2">
              <a:lnSpc>
                <a:spcPct val="80000"/>
              </a:lnSpc>
            </a:pPr>
            <a:r>
              <a:rPr lang="en-GB" sz="1600" dirty="0"/>
              <a:t>Contains classes for primitive types, strings, math functions, threads, and exception</a:t>
            </a:r>
          </a:p>
          <a:p>
            <a:pPr lvl="1">
              <a:lnSpc>
                <a:spcPct val="80000"/>
              </a:lnSpc>
            </a:pPr>
            <a:r>
              <a:rPr lang="en-GB" sz="1800" dirty="0" err="1"/>
              <a:t>java.util</a:t>
            </a:r>
            <a:endParaRPr lang="en-GB" sz="1800" dirty="0"/>
          </a:p>
          <a:p>
            <a:pPr lvl="2">
              <a:lnSpc>
                <a:spcPct val="80000"/>
              </a:lnSpc>
            </a:pPr>
            <a:r>
              <a:rPr lang="en-GB" sz="1600" dirty="0"/>
              <a:t>Contains classes such as vectors, hash tables, date etc.</a:t>
            </a:r>
          </a:p>
          <a:p>
            <a:pPr lvl="1">
              <a:lnSpc>
                <a:spcPct val="80000"/>
              </a:lnSpc>
            </a:pPr>
            <a:r>
              <a:rPr lang="en-GB" sz="1800" dirty="0"/>
              <a:t>java.io</a:t>
            </a:r>
          </a:p>
          <a:p>
            <a:pPr lvl="2">
              <a:lnSpc>
                <a:spcPct val="80000"/>
              </a:lnSpc>
            </a:pPr>
            <a:r>
              <a:rPr lang="en-GB" sz="1600" dirty="0"/>
              <a:t>Stream classes for I/O</a:t>
            </a:r>
          </a:p>
          <a:p>
            <a:pPr lvl="1">
              <a:lnSpc>
                <a:spcPct val="80000"/>
              </a:lnSpc>
            </a:pPr>
            <a:r>
              <a:rPr lang="en-GB" sz="1800" dirty="0" err="1"/>
              <a:t>java.awt</a:t>
            </a:r>
            <a:endParaRPr lang="en-GB" sz="1800" dirty="0"/>
          </a:p>
          <a:p>
            <a:pPr lvl="2">
              <a:lnSpc>
                <a:spcPct val="80000"/>
              </a:lnSpc>
            </a:pPr>
            <a:r>
              <a:rPr lang="en-GB" sz="1600" dirty="0"/>
              <a:t>Classes for implementing GUI – windows, buttons, menus etc.</a:t>
            </a:r>
          </a:p>
          <a:p>
            <a:pPr lvl="1">
              <a:lnSpc>
                <a:spcPct val="80000"/>
              </a:lnSpc>
            </a:pPr>
            <a:r>
              <a:rPr lang="en-GB" sz="1800" dirty="0"/>
              <a:t>java.net</a:t>
            </a:r>
          </a:p>
          <a:p>
            <a:pPr lvl="2">
              <a:lnSpc>
                <a:spcPct val="80000"/>
              </a:lnSpc>
            </a:pPr>
            <a:r>
              <a:rPr lang="en-GB" sz="1600" dirty="0"/>
              <a:t>Classes for networking</a:t>
            </a:r>
          </a:p>
          <a:p>
            <a:pPr lvl="1">
              <a:lnSpc>
                <a:spcPct val="80000"/>
              </a:lnSpc>
            </a:pPr>
            <a:r>
              <a:rPr lang="en-GB" sz="1800" dirty="0" err="1"/>
              <a:t>java.applet</a:t>
            </a:r>
            <a:endParaRPr lang="en-GB" sz="1800" dirty="0"/>
          </a:p>
          <a:p>
            <a:pPr lvl="2">
              <a:lnSpc>
                <a:spcPct val="80000"/>
              </a:lnSpc>
            </a:pPr>
            <a:r>
              <a:rPr lang="en-GB" sz="1600" dirty="0"/>
              <a:t>Classes for creating and implementing applets</a:t>
            </a:r>
          </a:p>
        </p:txBody>
      </p:sp>
    </p:spTree>
    <p:extLst>
      <p:ext uri="{BB962C8B-B14F-4D97-AF65-F5344CB8AC3E}">
        <p14:creationId xmlns:p14="http://schemas.microsoft.com/office/powerpoint/2010/main" val="1316281881"/>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F6E93971-2BA6-4CB0-9650-40C37CC446BE}" type="slidenum">
              <a:rPr lang="zh-CN" altLang="en-GB"/>
              <a:pPr/>
              <a:t>76</a:t>
            </a:fld>
            <a:endParaRPr lang="en-GB" altLang="zh-CN"/>
          </a:p>
        </p:txBody>
      </p:sp>
      <p:sp>
        <p:nvSpPr>
          <p:cNvPr id="472066" name="Rectangle 2"/>
          <p:cNvSpPr>
            <a:spLocks noGrp="1" noChangeArrowheads="1"/>
          </p:cNvSpPr>
          <p:nvPr>
            <p:ph type="title"/>
          </p:nvPr>
        </p:nvSpPr>
        <p:spPr>
          <a:xfrm>
            <a:off x="23648" y="0"/>
            <a:ext cx="9094952" cy="609600"/>
          </a:xfrm>
        </p:spPr>
        <p:txBody>
          <a:bodyPr>
            <a:normAutofit fontScale="90000"/>
          </a:bodyPr>
          <a:lstStyle/>
          <a:p>
            <a:r>
              <a:rPr lang="en-GB" dirty="0"/>
              <a:t>Using System Packages</a:t>
            </a:r>
          </a:p>
        </p:txBody>
      </p:sp>
      <p:sp>
        <p:nvSpPr>
          <p:cNvPr id="472067" name="Rectangle 3"/>
          <p:cNvSpPr>
            <a:spLocks noGrp="1" noChangeArrowheads="1"/>
          </p:cNvSpPr>
          <p:nvPr>
            <p:ph type="body" idx="1"/>
          </p:nvPr>
        </p:nvSpPr>
        <p:spPr>
          <a:xfrm>
            <a:off x="0" y="547687"/>
            <a:ext cx="9118600" cy="4525963"/>
          </a:xfrm>
        </p:spPr>
        <p:txBody>
          <a:bodyPr/>
          <a:lstStyle/>
          <a:p>
            <a:r>
              <a:rPr lang="en-GB" sz="2400" dirty="0"/>
              <a:t>The packages are organised in a hierarchical structure. For example, a package named “java” contains the package “</a:t>
            </a:r>
            <a:r>
              <a:rPr lang="en-GB" sz="2400" dirty="0" err="1"/>
              <a:t>awt</a:t>
            </a:r>
            <a:r>
              <a:rPr lang="en-GB" sz="2400" dirty="0"/>
              <a:t>”, which in turn contains various classes required for implementing GUI (graphical user interface).</a:t>
            </a:r>
          </a:p>
        </p:txBody>
      </p:sp>
      <p:sp>
        <p:nvSpPr>
          <p:cNvPr id="472068" name="Rectangle 4"/>
          <p:cNvSpPr>
            <a:spLocks noChangeArrowheads="1"/>
          </p:cNvSpPr>
          <p:nvPr/>
        </p:nvSpPr>
        <p:spPr bwMode="auto">
          <a:xfrm>
            <a:off x="2357437" y="2514600"/>
            <a:ext cx="2819400"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69" name="Rectangle 5"/>
          <p:cNvSpPr>
            <a:spLocks noChangeArrowheads="1"/>
          </p:cNvSpPr>
          <p:nvPr/>
        </p:nvSpPr>
        <p:spPr bwMode="auto">
          <a:xfrm>
            <a:off x="2586037" y="3581400"/>
            <a:ext cx="2362200" cy="1447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70" name="Rectangle 6"/>
          <p:cNvSpPr>
            <a:spLocks noChangeArrowheads="1"/>
          </p:cNvSpPr>
          <p:nvPr/>
        </p:nvSpPr>
        <p:spPr bwMode="auto">
          <a:xfrm>
            <a:off x="2814637" y="3733800"/>
            <a:ext cx="1066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dirty="0"/>
              <a:t>Graphics</a:t>
            </a:r>
          </a:p>
        </p:txBody>
      </p:sp>
      <p:sp>
        <p:nvSpPr>
          <p:cNvPr id="472071" name="Rectangle 7"/>
          <p:cNvSpPr>
            <a:spLocks noChangeArrowheads="1"/>
          </p:cNvSpPr>
          <p:nvPr/>
        </p:nvSpPr>
        <p:spPr bwMode="auto">
          <a:xfrm>
            <a:off x="2814637" y="4191000"/>
            <a:ext cx="1066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t>Font</a:t>
            </a:r>
          </a:p>
        </p:txBody>
      </p:sp>
      <p:sp>
        <p:nvSpPr>
          <p:cNvPr id="472072" name="Text Box 8"/>
          <p:cNvSpPr txBox="1">
            <a:spLocks noChangeArrowheads="1"/>
          </p:cNvSpPr>
          <p:nvPr/>
        </p:nvSpPr>
        <p:spPr bwMode="auto">
          <a:xfrm>
            <a:off x="2286000" y="2133600"/>
            <a:ext cx="604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java</a:t>
            </a:r>
          </a:p>
        </p:txBody>
      </p:sp>
      <p:sp>
        <p:nvSpPr>
          <p:cNvPr id="472074" name="Rectangle 10"/>
          <p:cNvSpPr>
            <a:spLocks noChangeArrowheads="1"/>
          </p:cNvSpPr>
          <p:nvPr/>
        </p:nvSpPr>
        <p:spPr bwMode="auto">
          <a:xfrm>
            <a:off x="2814637" y="4648200"/>
            <a:ext cx="1066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t>Image</a:t>
            </a:r>
          </a:p>
        </p:txBody>
      </p:sp>
      <p:sp>
        <p:nvSpPr>
          <p:cNvPr id="472079" name="Text Box 15"/>
          <p:cNvSpPr txBox="1">
            <a:spLocks noChangeArrowheads="1"/>
          </p:cNvSpPr>
          <p:nvPr/>
        </p:nvSpPr>
        <p:spPr bwMode="auto">
          <a:xfrm>
            <a:off x="2476500" y="4984750"/>
            <a:ext cx="371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a:t>
            </a:r>
          </a:p>
        </p:txBody>
      </p:sp>
      <p:sp>
        <p:nvSpPr>
          <p:cNvPr id="472080" name="Text Box 16"/>
          <p:cNvSpPr txBox="1">
            <a:spLocks noChangeArrowheads="1"/>
          </p:cNvSpPr>
          <p:nvPr/>
        </p:nvSpPr>
        <p:spPr bwMode="auto">
          <a:xfrm>
            <a:off x="2492375" y="3290888"/>
            <a:ext cx="550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awt</a:t>
            </a:r>
          </a:p>
        </p:txBody>
      </p:sp>
      <p:sp>
        <p:nvSpPr>
          <p:cNvPr id="472081" name="Rectangle 17"/>
          <p:cNvSpPr>
            <a:spLocks noChangeArrowheads="1"/>
          </p:cNvSpPr>
          <p:nvPr/>
        </p:nvSpPr>
        <p:spPr bwMode="auto">
          <a:xfrm>
            <a:off x="2586037" y="2895600"/>
            <a:ext cx="23622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85" name="Text Box 21"/>
          <p:cNvSpPr txBox="1">
            <a:spLocks noChangeArrowheads="1"/>
          </p:cNvSpPr>
          <p:nvPr/>
        </p:nvSpPr>
        <p:spPr bwMode="auto">
          <a:xfrm>
            <a:off x="2462212" y="2544763"/>
            <a:ext cx="611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t>lang</a:t>
            </a:r>
          </a:p>
        </p:txBody>
      </p:sp>
      <p:sp>
        <p:nvSpPr>
          <p:cNvPr id="472088" name="Line 24"/>
          <p:cNvSpPr>
            <a:spLocks noChangeShapeType="1"/>
          </p:cNvSpPr>
          <p:nvPr/>
        </p:nvSpPr>
        <p:spPr bwMode="auto">
          <a:xfrm flipH="1">
            <a:off x="5253037" y="26670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2089" name="Line 25"/>
          <p:cNvSpPr>
            <a:spLocks noChangeShapeType="1"/>
          </p:cNvSpPr>
          <p:nvPr/>
        </p:nvSpPr>
        <p:spPr bwMode="auto">
          <a:xfrm flipH="1">
            <a:off x="5024437" y="4114800"/>
            <a:ext cx="838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2090" name="Line 26"/>
          <p:cNvSpPr>
            <a:spLocks noChangeShapeType="1"/>
          </p:cNvSpPr>
          <p:nvPr/>
        </p:nvSpPr>
        <p:spPr bwMode="auto">
          <a:xfrm flipH="1">
            <a:off x="3957637" y="48006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2091" name="Text Box 27"/>
          <p:cNvSpPr txBox="1">
            <a:spLocks noChangeArrowheads="1"/>
          </p:cNvSpPr>
          <p:nvPr/>
        </p:nvSpPr>
        <p:spPr bwMode="auto">
          <a:xfrm>
            <a:off x="5710237" y="2438400"/>
            <a:ext cx="28035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t>“java” Package containing</a:t>
            </a:r>
          </a:p>
          <a:p>
            <a:pPr algn="l"/>
            <a:r>
              <a:rPr lang="en-GB"/>
              <a:t>“lang”, “awt”,.. packages;</a:t>
            </a:r>
          </a:p>
          <a:p>
            <a:pPr algn="l"/>
            <a:r>
              <a:rPr lang="en-GB"/>
              <a:t>Can also contain classes.</a:t>
            </a:r>
          </a:p>
        </p:txBody>
      </p:sp>
      <p:sp>
        <p:nvSpPr>
          <p:cNvPr id="472092" name="Text Box 28"/>
          <p:cNvSpPr txBox="1">
            <a:spLocks noChangeArrowheads="1"/>
          </p:cNvSpPr>
          <p:nvPr/>
        </p:nvSpPr>
        <p:spPr bwMode="auto">
          <a:xfrm>
            <a:off x="5938837" y="3778250"/>
            <a:ext cx="256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t>awt Package containing</a:t>
            </a:r>
          </a:p>
          <a:p>
            <a:pPr algn="l"/>
            <a:r>
              <a:rPr lang="en-GB"/>
              <a:t>classes</a:t>
            </a:r>
          </a:p>
        </p:txBody>
      </p:sp>
      <p:sp>
        <p:nvSpPr>
          <p:cNvPr id="472093" name="Text Box 29"/>
          <p:cNvSpPr txBox="1">
            <a:spLocks noChangeArrowheads="1"/>
          </p:cNvSpPr>
          <p:nvPr/>
        </p:nvSpPr>
        <p:spPr bwMode="auto">
          <a:xfrm>
            <a:off x="5938837" y="4464050"/>
            <a:ext cx="2100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t>Classes containing </a:t>
            </a:r>
          </a:p>
          <a:p>
            <a:pPr algn="l"/>
            <a:r>
              <a:rPr lang="en-GB"/>
              <a:t>methods</a:t>
            </a:r>
          </a:p>
        </p:txBody>
      </p:sp>
    </p:spTree>
    <p:extLst>
      <p:ext uri="{BB962C8B-B14F-4D97-AF65-F5344CB8AC3E}">
        <p14:creationId xmlns:p14="http://schemas.microsoft.com/office/powerpoint/2010/main" val="3260856823"/>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592017A-B016-4E44-BB0D-70813280ADF2}" type="slidenum">
              <a:rPr lang="zh-CN" altLang="en-GB"/>
              <a:pPr/>
              <a:t>77</a:t>
            </a:fld>
            <a:endParaRPr lang="en-GB" altLang="zh-CN"/>
          </a:p>
        </p:txBody>
      </p:sp>
      <p:sp>
        <p:nvSpPr>
          <p:cNvPr id="465922"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r>
              <a:rPr lang="en-AU" altLang="en-AU" dirty="0"/>
              <a:t>Accessing Classes from Packages</a:t>
            </a:r>
          </a:p>
        </p:txBody>
      </p:sp>
      <p:sp>
        <p:nvSpPr>
          <p:cNvPr id="465923" name="Rectangle 3"/>
          <p:cNvSpPr>
            <a:spLocks noGrp="1" noChangeArrowheads="1"/>
          </p:cNvSpPr>
          <p:nvPr>
            <p:ph type="body" idx="1"/>
          </p:nvPr>
        </p:nvSpPr>
        <p:spPr>
          <a:xfrm>
            <a:off x="0" y="609600"/>
            <a:ext cx="8686800" cy="5516563"/>
          </a:xfrm>
        </p:spPr>
        <p:txBody>
          <a:bodyPr/>
          <a:lstStyle/>
          <a:p>
            <a:pPr>
              <a:lnSpc>
                <a:spcPct val="80000"/>
              </a:lnSpc>
            </a:pPr>
            <a:r>
              <a:rPr lang="en-AU" altLang="en-AU" sz="2100" dirty="0"/>
              <a:t>There are two ways of accessing the classes stored in packages:</a:t>
            </a:r>
          </a:p>
          <a:p>
            <a:pPr lvl="1">
              <a:lnSpc>
                <a:spcPct val="80000"/>
              </a:lnSpc>
            </a:pPr>
            <a:r>
              <a:rPr lang="en-AU" altLang="en-AU" sz="1900" dirty="0"/>
              <a:t>Using fully qualified class name</a:t>
            </a:r>
          </a:p>
          <a:p>
            <a:pPr lvl="2">
              <a:lnSpc>
                <a:spcPct val="80000"/>
              </a:lnSpc>
            </a:pPr>
            <a:r>
              <a:rPr lang="en-AU" altLang="en-AU" sz="1700" dirty="0" err="1"/>
              <a:t>java.lang.Math.sqrt</a:t>
            </a:r>
            <a:r>
              <a:rPr lang="en-AU" altLang="en-AU" sz="1700" dirty="0"/>
              <a:t>(x);</a:t>
            </a:r>
          </a:p>
          <a:p>
            <a:pPr lvl="1">
              <a:lnSpc>
                <a:spcPct val="80000"/>
              </a:lnSpc>
            </a:pPr>
            <a:r>
              <a:rPr lang="en-AU" altLang="en-AU" sz="1900" dirty="0"/>
              <a:t>Import package and use class name directly.</a:t>
            </a:r>
          </a:p>
          <a:p>
            <a:pPr lvl="2">
              <a:lnSpc>
                <a:spcPct val="80000"/>
              </a:lnSpc>
            </a:pPr>
            <a:r>
              <a:rPr lang="en-AU" altLang="en-AU" sz="1700" dirty="0"/>
              <a:t>import </a:t>
            </a:r>
            <a:r>
              <a:rPr lang="en-AU" altLang="en-AU" sz="1700" dirty="0" err="1"/>
              <a:t>java.lang.Math</a:t>
            </a:r>
            <a:endParaRPr lang="en-AU" altLang="en-AU" sz="1700" dirty="0"/>
          </a:p>
          <a:p>
            <a:pPr lvl="2">
              <a:lnSpc>
                <a:spcPct val="80000"/>
              </a:lnSpc>
            </a:pPr>
            <a:r>
              <a:rPr lang="en-AU" altLang="en-AU" sz="1700" dirty="0" err="1"/>
              <a:t>Math.sqrt</a:t>
            </a:r>
            <a:r>
              <a:rPr lang="en-AU" altLang="en-AU" sz="1700" dirty="0"/>
              <a:t>(x);</a:t>
            </a:r>
          </a:p>
          <a:p>
            <a:pPr>
              <a:lnSpc>
                <a:spcPct val="80000"/>
              </a:lnSpc>
            </a:pPr>
            <a:r>
              <a:rPr lang="en-AU" altLang="en-AU" sz="2100" dirty="0"/>
              <a:t>Selected or all classes in packages can be imported:</a:t>
            </a:r>
          </a:p>
          <a:p>
            <a:pPr lvl="2">
              <a:lnSpc>
                <a:spcPct val="80000"/>
              </a:lnSpc>
              <a:buFont typeface="Wingdings" pitchFamily="2" charset="2"/>
              <a:buNone/>
            </a:pPr>
            <a:endParaRPr lang="en-AU" altLang="en-AU" sz="1700" dirty="0"/>
          </a:p>
          <a:p>
            <a:pPr>
              <a:lnSpc>
                <a:spcPct val="80000"/>
              </a:lnSpc>
            </a:pPr>
            <a:endParaRPr lang="en-AU" altLang="en-AU" sz="2100" dirty="0"/>
          </a:p>
          <a:p>
            <a:pPr>
              <a:lnSpc>
                <a:spcPct val="80000"/>
              </a:lnSpc>
            </a:pPr>
            <a:endParaRPr lang="en-AU" altLang="en-AU" sz="2100" dirty="0"/>
          </a:p>
          <a:p>
            <a:pPr>
              <a:lnSpc>
                <a:spcPct val="80000"/>
              </a:lnSpc>
            </a:pPr>
            <a:endParaRPr lang="en-AU" altLang="en-AU" sz="2100" dirty="0"/>
          </a:p>
          <a:p>
            <a:pPr>
              <a:lnSpc>
                <a:spcPct val="80000"/>
              </a:lnSpc>
            </a:pPr>
            <a:r>
              <a:rPr lang="en-AU" altLang="en-AU" sz="2100" dirty="0"/>
              <a:t>Implicit in all programs: import </a:t>
            </a:r>
            <a:r>
              <a:rPr lang="en-AU" altLang="en-AU" sz="2100" dirty="0" err="1"/>
              <a:t>java.lang</a:t>
            </a:r>
            <a:r>
              <a:rPr lang="en-AU" altLang="en-AU" sz="2100" dirty="0"/>
              <a:t>.*;</a:t>
            </a:r>
          </a:p>
          <a:p>
            <a:pPr>
              <a:lnSpc>
                <a:spcPct val="80000"/>
              </a:lnSpc>
            </a:pPr>
            <a:r>
              <a:rPr lang="en-AU" altLang="en-AU" sz="2100" dirty="0"/>
              <a:t>package statement(s) must appear first </a:t>
            </a:r>
          </a:p>
          <a:p>
            <a:pPr>
              <a:lnSpc>
                <a:spcPct val="80000"/>
              </a:lnSpc>
            </a:pPr>
            <a:endParaRPr lang="en-AU" altLang="en-AU" sz="2100" dirty="0"/>
          </a:p>
        </p:txBody>
      </p:sp>
      <p:sp>
        <p:nvSpPr>
          <p:cNvPr id="465924" name="Text Box 4"/>
          <p:cNvSpPr txBox="1">
            <a:spLocks noChangeArrowheads="1"/>
          </p:cNvSpPr>
          <p:nvPr/>
        </p:nvSpPr>
        <p:spPr bwMode="auto">
          <a:xfrm>
            <a:off x="2667000" y="2743200"/>
            <a:ext cx="2827338"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en-AU" altLang="en-AU" sz="2400" dirty="0">
                <a:latin typeface="Times New Roman" pitchFamily="18" charset="0"/>
              </a:rPr>
              <a:t>import </a:t>
            </a:r>
            <a:r>
              <a:rPr lang="en-AU" altLang="en-AU" sz="2400" dirty="0" err="1">
                <a:latin typeface="Times New Roman" pitchFamily="18" charset="0"/>
              </a:rPr>
              <a:t>package.class</a:t>
            </a:r>
            <a:r>
              <a:rPr lang="en-AU" altLang="en-AU" sz="2400" dirty="0">
                <a:latin typeface="Times New Roman" pitchFamily="18" charset="0"/>
              </a:rPr>
              <a:t>;</a:t>
            </a:r>
          </a:p>
          <a:p>
            <a:pPr algn="l"/>
            <a:r>
              <a:rPr lang="en-AU" altLang="en-AU" sz="2400" dirty="0">
                <a:latin typeface="Times New Roman" pitchFamily="18" charset="0"/>
              </a:rPr>
              <a:t>import package.*;</a:t>
            </a:r>
          </a:p>
        </p:txBody>
      </p:sp>
    </p:spTree>
    <p:extLst>
      <p:ext uri="{BB962C8B-B14F-4D97-AF65-F5344CB8AC3E}">
        <p14:creationId xmlns:p14="http://schemas.microsoft.com/office/powerpoint/2010/main" val="36508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11E0F925-336D-45C1-8157-5D0D9F7E6743}" type="slidenum">
              <a:rPr lang="zh-CN" altLang="en-GB"/>
              <a:pPr/>
              <a:t>78</a:t>
            </a:fld>
            <a:endParaRPr lang="en-GB" altLang="zh-CN"/>
          </a:p>
        </p:txBody>
      </p:sp>
      <p:sp>
        <p:nvSpPr>
          <p:cNvPr id="47309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GB" dirty="0"/>
              <a:t>Creating Packages</a:t>
            </a:r>
          </a:p>
        </p:txBody>
      </p:sp>
      <p:sp>
        <p:nvSpPr>
          <p:cNvPr id="473091" name="Rectangle 3"/>
          <p:cNvSpPr>
            <a:spLocks noGrp="1" noChangeArrowheads="1"/>
          </p:cNvSpPr>
          <p:nvPr>
            <p:ph type="body" idx="1"/>
          </p:nvPr>
        </p:nvSpPr>
        <p:spPr>
          <a:xfrm>
            <a:off x="0" y="762000"/>
            <a:ext cx="9144000" cy="6096000"/>
          </a:xfrm>
        </p:spPr>
        <p:txBody>
          <a:bodyPr/>
          <a:lstStyle/>
          <a:p>
            <a:pPr>
              <a:lnSpc>
                <a:spcPct val="90000"/>
              </a:lnSpc>
            </a:pPr>
            <a:r>
              <a:rPr lang="en-GB" sz="2400" dirty="0"/>
              <a:t>Java supports a keyword called “</a:t>
            </a:r>
            <a:r>
              <a:rPr lang="en-GB" sz="2400" b="1" dirty="0"/>
              <a:t>package” for creating user-defined packages</a:t>
            </a:r>
            <a:r>
              <a:rPr lang="en-GB" sz="2400" dirty="0"/>
              <a:t>. The package statement must be the first statement in a Java source file (except comments and white spaces) followed by one or more classes. </a:t>
            </a:r>
          </a:p>
          <a:p>
            <a:pPr>
              <a:lnSpc>
                <a:spcPct val="90000"/>
              </a:lnSpc>
            </a:pPr>
            <a:endParaRPr lang="en-GB" sz="2400" dirty="0"/>
          </a:p>
          <a:p>
            <a:pPr>
              <a:lnSpc>
                <a:spcPct val="90000"/>
              </a:lnSpc>
            </a:pPr>
            <a:endParaRPr lang="en-GB" sz="2400" dirty="0"/>
          </a:p>
          <a:p>
            <a:pPr>
              <a:lnSpc>
                <a:spcPct val="90000"/>
              </a:lnSpc>
            </a:pPr>
            <a:endParaRPr lang="en-GB" sz="2400" dirty="0"/>
          </a:p>
          <a:p>
            <a:pPr>
              <a:lnSpc>
                <a:spcPct val="90000"/>
              </a:lnSpc>
            </a:pPr>
            <a:endParaRPr lang="en-GB" sz="2400" dirty="0"/>
          </a:p>
          <a:p>
            <a:pPr>
              <a:lnSpc>
                <a:spcPct val="90000"/>
              </a:lnSpc>
            </a:pPr>
            <a:endParaRPr lang="en-GB" sz="2400" dirty="0"/>
          </a:p>
          <a:p>
            <a:pPr>
              <a:lnSpc>
                <a:spcPct val="90000"/>
              </a:lnSpc>
            </a:pPr>
            <a:r>
              <a:rPr lang="en-GB" sz="2400" dirty="0"/>
              <a:t>Package name is “</a:t>
            </a:r>
            <a:r>
              <a:rPr lang="en-GB" sz="2400" dirty="0" err="1"/>
              <a:t>myPackage</a:t>
            </a:r>
            <a:r>
              <a:rPr lang="en-GB" sz="2400" dirty="0"/>
              <a:t>” and classes are </a:t>
            </a:r>
            <a:r>
              <a:rPr lang="en-GB" sz="2400" dirty="0" err="1"/>
              <a:t>considred</a:t>
            </a:r>
            <a:r>
              <a:rPr lang="en-GB" sz="2400" dirty="0"/>
              <a:t> as part of this package; The code is saved in a file called “ClassA.java” and located in a directory called “</a:t>
            </a:r>
            <a:r>
              <a:rPr lang="en-GB" sz="2400" dirty="0" err="1"/>
              <a:t>myPackage</a:t>
            </a:r>
            <a:r>
              <a:rPr lang="en-GB" sz="2400" dirty="0"/>
              <a:t>”.</a:t>
            </a:r>
          </a:p>
        </p:txBody>
      </p:sp>
      <p:sp>
        <p:nvSpPr>
          <p:cNvPr id="473092" name="Text Box 4"/>
          <p:cNvSpPr txBox="1">
            <a:spLocks noChangeArrowheads="1"/>
          </p:cNvSpPr>
          <p:nvPr/>
        </p:nvSpPr>
        <p:spPr bwMode="auto">
          <a:xfrm>
            <a:off x="2895600" y="1938337"/>
            <a:ext cx="29718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en-GB" dirty="0">
                <a:solidFill>
                  <a:schemeClr val="hlink"/>
                </a:solidFill>
              </a:rPr>
              <a:t>package </a:t>
            </a:r>
            <a:r>
              <a:rPr lang="en-GB" dirty="0" err="1">
                <a:solidFill>
                  <a:schemeClr val="hlink"/>
                </a:solidFill>
              </a:rPr>
              <a:t>myPackage</a:t>
            </a:r>
            <a:r>
              <a:rPr lang="en-GB" dirty="0">
                <a:solidFill>
                  <a:schemeClr val="hlink"/>
                </a:solidFill>
              </a:rPr>
              <a:t>;</a:t>
            </a:r>
          </a:p>
          <a:p>
            <a:pPr lvl="1" algn="l"/>
            <a:r>
              <a:rPr lang="en-GB" dirty="0"/>
              <a:t>public class </a:t>
            </a:r>
            <a:r>
              <a:rPr lang="en-GB" dirty="0" err="1"/>
              <a:t>ClassA</a:t>
            </a:r>
            <a:r>
              <a:rPr lang="en-GB" dirty="0"/>
              <a:t> {</a:t>
            </a:r>
          </a:p>
          <a:p>
            <a:pPr lvl="2" algn="l"/>
            <a:r>
              <a:rPr lang="en-GB" dirty="0"/>
              <a:t> // class body</a:t>
            </a:r>
          </a:p>
          <a:p>
            <a:pPr lvl="1" algn="l"/>
            <a:r>
              <a:rPr lang="en-GB" dirty="0"/>
              <a:t>}</a:t>
            </a:r>
          </a:p>
          <a:p>
            <a:pPr lvl="1" algn="l"/>
            <a:r>
              <a:rPr lang="en-GB" dirty="0"/>
              <a:t>class </a:t>
            </a:r>
            <a:r>
              <a:rPr lang="en-GB" dirty="0" err="1"/>
              <a:t>ClassB</a:t>
            </a:r>
            <a:r>
              <a:rPr lang="en-GB" dirty="0"/>
              <a:t> {</a:t>
            </a:r>
          </a:p>
          <a:p>
            <a:pPr lvl="1" algn="l"/>
            <a:r>
              <a:rPr lang="en-GB" dirty="0"/>
              <a:t> // class body</a:t>
            </a:r>
          </a:p>
          <a:p>
            <a:pPr lvl="1" algn="l"/>
            <a:r>
              <a:rPr lang="en-GB" dirty="0"/>
              <a:t>}</a:t>
            </a:r>
          </a:p>
        </p:txBody>
      </p:sp>
    </p:spTree>
    <p:extLst>
      <p:ext uri="{BB962C8B-B14F-4D97-AF65-F5344CB8AC3E}">
        <p14:creationId xmlns:p14="http://schemas.microsoft.com/office/powerpoint/2010/main" val="4223210380"/>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CFFDA85-178B-4F1D-BFE1-35DC1EFC80E7}" type="slidenum">
              <a:rPr lang="zh-CN" altLang="en-GB"/>
              <a:pPr/>
              <a:t>79</a:t>
            </a:fld>
            <a:endParaRPr lang="en-GB" altLang="zh-CN"/>
          </a:p>
        </p:txBody>
      </p:sp>
      <p:sp>
        <p:nvSpPr>
          <p:cNvPr id="474114"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GB" dirty="0"/>
              <a:t>Creating Sub Packages</a:t>
            </a:r>
          </a:p>
        </p:txBody>
      </p:sp>
      <p:sp>
        <p:nvSpPr>
          <p:cNvPr id="474115" name="Rectangle 3"/>
          <p:cNvSpPr>
            <a:spLocks noGrp="1" noChangeArrowheads="1"/>
          </p:cNvSpPr>
          <p:nvPr>
            <p:ph type="body" idx="1"/>
          </p:nvPr>
        </p:nvSpPr>
        <p:spPr>
          <a:xfrm>
            <a:off x="0" y="762000"/>
            <a:ext cx="9144000" cy="6096000"/>
          </a:xfrm>
        </p:spPr>
        <p:txBody>
          <a:bodyPr/>
          <a:lstStyle/>
          <a:p>
            <a:r>
              <a:rPr lang="en-GB" sz="2400" dirty="0"/>
              <a:t>Classes in one </a:t>
            </a:r>
            <a:r>
              <a:rPr lang="en-GB" sz="2400" dirty="0" smtClean="0"/>
              <a:t>or </a:t>
            </a:r>
            <a:r>
              <a:rPr lang="en-GB" sz="2400" dirty="0"/>
              <a:t>more source files can be part of the same packages.</a:t>
            </a:r>
          </a:p>
          <a:p>
            <a:r>
              <a:rPr lang="en-GB" sz="2800" dirty="0"/>
              <a:t>As packages in Java are organised hierarchically, sub-packages can be created as follows:</a:t>
            </a:r>
          </a:p>
          <a:p>
            <a:pPr lvl="1"/>
            <a:r>
              <a:rPr lang="en-GB" sz="2000" dirty="0"/>
              <a:t>package </a:t>
            </a:r>
            <a:r>
              <a:rPr lang="en-GB" sz="2000" dirty="0" err="1"/>
              <a:t>myPackage.Math</a:t>
            </a:r>
            <a:endParaRPr lang="en-GB" sz="2000" dirty="0"/>
          </a:p>
          <a:p>
            <a:pPr lvl="1"/>
            <a:r>
              <a:rPr lang="en-GB" sz="2000" dirty="0"/>
              <a:t>package </a:t>
            </a:r>
            <a:r>
              <a:rPr lang="en-GB" sz="2000" dirty="0" err="1"/>
              <a:t>myPackage.secondPakage.thirdPackage</a:t>
            </a:r>
            <a:endParaRPr lang="en-GB" sz="2000" dirty="0"/>
          </a:p>
          <a:p>
            <a:r>
              <a:rPr lang="en-GB" sz="2400" dirty="0"/>
              <a:t>Store “</a:t>
            </a:r>
            <a:r>
              <a:rPr lang="en-GB" sz="2400" dirty="0" err="1"/>
              <a:t>thirdPackage</a:t>
            </a:r>
            <a:r>
              <a:rPr lang="en-GB" sz="2400" dirty="0"/>
              <a:t>” in a subdirectory named “</a:t>
            </a:r>
            <a:r>
              <a:rPr lang="en-GB" sz="2400" dirty="0" err="1"/>
              <a:t>myPackage</a:t>
            </a:r>
            <a:r>
              <a:rPr lang="en-GB" sz="2400" dirty="0"/>
              <a:t>\</a:t>
            </a:r>
            <a:r>
              <a:rPr lang="en-GB" sz="2400" dirty="0" err="1"/>
              <a:t>secondPackage</a:t>
            </a:r>
            <a:r>
              <a:rPr lang="en-GB" sz="2400" dirty="0"/>
              <a:t>”. Store “</a:t>
            </a:r>
            <a:r>
              <a:rPr lang="en-GB" sz="2400" dirty="0" err="1"/>
              <a:t>secondPackage</a:t>
            </a:r>
            <a:r>
              <a:rPr lang="en-GB" sz="2400" dirty="0"/>
              <a:t>” and “Math” class in a subdirectory “</a:t>
            </a:r>
            <a:r>
              <a:rPr lang="en-GB" sz="2400" dirty="0" err="1"/>
              <a:t>myPackage</a:t>
            </a:r>
            <a:r>
              <a:rPr lang="en-GB" sz="2400" dirty="0"/>
              <a:t>”.</a:t>
            </a:r>
          </a:p>
        </p:txBody>
      </p:sp>
    </p:spTree>
    <p:extLst>
      <p:ext uri="{BB962C8B-B14F-4D97-AF65-F5344CB8AC3E}">
        <p14:creationId xmlns:p14="http://schemas.microsoft.com/office/powerpoint/2010/main" val="1208859013"/>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Sequence of execution of Static blocks</a:t>
            </a:r>
            <a:endParaRPr lang="en-US" dirty="0"/>
          </a:p>
        </p:txBody>
      </p:sp>
      <p:sp>
        <p:nvSpPr>
          <p:cNvPr id="4" name="Slide Number Placeholder 3"/>
          <p:cNvSpPr>
            <a:spLocks noGrp="1"/>
          </p:cNvSpPr>
          <p:nvPr>
            <p:ph type="sldNum" sz="quarter" idx="10"/>
          </p:nvPr>
        </p:nvSpPr>
        <p:spPr/>
        <p:txBody>
          <a:bodyPr/>
          <a:lstStyle/>
          <a:p>
            <a:pPr>
              <a:defRPr/>
            </a:pPr>
            <a:fld id="{F50E8D5D-4190-4C6D-94C4-1DC2504D5F90}" type="slidenum">
              <a:rPr lang="en-US" smtClean="0"/>
              <a:pPr>
                <a:defRPr/>
              </a:pPr>
              <a:t>8</a:t>
            </a:fld>
            <a:endParaRPr lang="en-US"/>
          </a:p>
        </p:txBody>
      </p:sp>
      <p:sp>
        <p:nvSpPr>
          <p:cNvPr id="5" name="TextBox 4"/>
          <p:cNvSpPr txBox="1"/>
          <p:nvPr/>
        </p:nvSpPr>
        <p:spPr>
          <a:xfrm>
            <a:off x="433754" y="1176339"/>
            <a:ext cx="8044962" cy="5262979"/>
          </a:xfrm>
          <a:prstGeom prst="rect">
            <a:avLst/>
          </a:prstGeom>
          <a:solidFill>
            <a:schemeClr val="bg1">
              <a:lumMod val="95000"/>
            </a:schemeClr>
          </a:solidFill>
        </p:spPr>
        <p:txBody>
          <a:bodyPr lIns="0" rIns="0">
            <a:spAutoFit/>
          </a:bodyPr>
          <a:lstStyle/>
          <a:p>
            <a:pPr lvl="1">
              <a:buFont typeface="Arial" pitchFamily="34" charset="0"/>
              <a:buNone/>
              <a:defRPr/>
            </a:pPr>
            <a:r>
              <a:rPr lang="en-US" sz="2400" i="0" dirty="0">
                <a:latin typeface="Courier New" pitchFamily="49" charset="0"/>
                <a:cs typeface="Courier New" pitchFamily="49" charset="0"/>
              </a:rPr>
              <a:t>public class </a:t>
            </a:r>
            <a:r>
              <a:rPr lang="en-US" sz="2400" i="0" dirty="0" err="1">
                <a:latin typeface="Courier New" pitchFamily="49" charset="0"/>
                <a:cs typeface="Courier New" pitchFamily="49" charset="0"/>
              </a:rPr>
              <a:t>SequenceDemo</a:t>
            </a:r>
            <a:r>
              <a:rPr lang="en-US" sz="2400" i="0" dirty="0">
                <a:latin typeface="Courier New" pitchFamily="49" charset="0"/>
                <a:cs typeface="Courier New" pitchFamily="49" charset="0"/>
              </a:rPr>
              <a:t> {</a:t>
            </a:r>
          </a:p>
          <a:p>
            <a:pPr lvl="1">
              <a:buFont typeface="Arial" pitchFamily="34" charset="0"/>
              <a:buNone/>
              <a:defRPr/>
            </a:pPr>
            <a:endParaRPr lang="en-US" sz="2400" i="0" dirty="0">
              <a:latin typeface="Courier New" pitchFamily="49" charset="0"/>
              <a:cs typeface="Courier New" pitchFamily="49" charset="0"/>
            </a:endParaRPr>
          </a:p>
          <a:p>
            <a:pPr lvl="1">
              <a:buFont typeface="Arial" pitchFamily="34" charset="0"/>
              <a:buNone/>
              <a:defRPr/>
            </a:pPr>
            <a:r>
              <a:rPr lang="en-US" sz="2400" i="0" dirty="0">
                <a:latin typeface="Courier New" pitchFamily="49" charset="0"/>
                <a:cs typeface="Courier New" pitchFamily="49" charset="0"/>
              </a:rPr>
              <a:t>	static{</a:t>
            </a:r>
          </a:p>
          <a:p>
            <a:pPr lvl="1">
              <a:buFont typeface="Arial" pitchFamily="34" charset="0"/>
              <a:buNone/>
              <a:defRPr/>
            </a:pPr>
            <a:r>
              <a:rPr lang="en-US" sz="2400" i="0" dirty="0">
                <a:latin typeface="Courier New" pitchFamily="49" charset="0"/>
                <a:cs typeface="Courier New" pitchFamily="49" charset="0"/>
              </a:rPr>
              <a:t>		</a:t>
            </a:r>
            <a:r>
              <a:rPr lang="en-US" sz="2400" i="0" dirty="0" err="1">
                <a:latin typeface="Courier New" pitchFamily="49" charset="0"/>
                <a:cs typeface="Courier New" pitchFamily="49" charset="0"/>
              </a:rPr>
              <a:t>System.out.print</a:t>
            </a:r>
            <a:r>
              <a:rPr lang="en-US" sz="2400" i="0" dirty="0">
                <a:latin typeface="Courier New" pitchFamily="49" charset="0"/>
                <a:cs typeface="Courier New" pitchFamily="49" charset="0"/>
              </a:rPr>
              <a:t>("first");</a:t>
            </a:r>
          </a:p>
          <a:p>
            <a:pPr lvl="1">
              <a:buFont typeface="Arial" pitchFamily="34" charset="0"/>
              <a:buNone/>
              <a:defRPr/>
            </a:pPr>
            <a:r>
              <a:rPr lang="en-US" sz="2400" i="0" dirty="0">
                <a:latin typeface="Courier New" pitchFamily="49" charset="0"/>
                <a:cs typeface="Courier New" pitchFamily="49" charset="0"/>
              </a:rPr>
              <a:t>	}</a:t>
            </a:r>
          </a:p>
          <a:p>
            <a:pPr lvl="1">
              <a:buFont typeface="Arial" pitchFamily="34" charset="0"/>
              <a:buNone/>
              <a:defRPr/>
            </a:pPr>
            <a:endParaRPr lang="en-US" sz="2400" i="0" dirty="0">
              <a:latin typeface="Courier New" pitchFamily="49" charset="0"/>
              <a:cs typeface="Courier New" pitchFamily="49" charset="0"/>
            </a:endParaRPr>
          </a:p>
          <a:p>
            <a:pPr lvl="1">
              <a:buFont typeface="Arial" pitchFamily="34" charset="0"/>
              <a:buNone/>
              <a:defRPr/>
            </a:pPr>
            <a:r>
              <a:rPr lang="en-US" sz="2400" i="0" dirty="0">
                <a:latin typeface="Courier New" pitchFamily="49" charset="0"/>
                <a:cs typeface="Courier New" pitchFamily="49" charset="0"/>
              </a:rPr>
              <a:t>	static{</a:t>
            </a:r>
          </a:p>
          <a:p>
            <a:pPr lvl="1">
              <a:buFont typeface="Arial" pitchFamily="34" charset="0"/>
              <a:buNone/>
              <a:defRPr/>
            </a:pPr>
            <a:r>
              <a:rPr lang="en-US" sz="2400" i="0" dirty="0">
                <a:latin typeface="Courier New" pitchFamily="49" charset="0"/>
                <a:cs typeface="Courier New" pitchFamily="49" charset="0"/>
              </a:rPr>
              <a:t>		System.out.println(“ second");</a:t>
            </a:r>
          </a:p>
          <a:p>
            <a:pPr lvl="1">
              <a:buFont typeface="Arial" pitchFamily="34" charset="0"/>
              <a:buNone/>
              <a:defRPr/>
            </a:pPr>
            <a:r>
              <a:rPr lang="en-US" sz="2400" i="0" dirty="0">
                <a:latin typeface="Courier New" pitchFamily="49" charset="0"/>
                <a:cs typeface="Courier New" pitchFamily="49" charset="0"/>
              </a:rPr>
              <a:t>	}</a:t>
            </a:r>
          </a:p>
          <a:p>
            <a:pPr lvl="1">
              <a:buFont typeface="Arial" pitchFamily="34" charset="0"/>
              <a:buNone/>
              <a:defRPr/>
            </a:pPr>
            <a:endParaRPr lang="en-US" sz="2400" i="0" dirty="0">
              <a:latin typeface="Courier New" pitchFamily="49" charset="0"/>
              <a:cs typeface="Courier New" pitchFamily="49" charset="0"/>
            </a:endParaRPr>
          </a:p>
          <a:p>
            <a:pPr lvl="1">
              <a:buFont typeface="Arial" pitchFamily="34" charset="0"/>
              <a:buNone/>
              <a:defRPr/>
            </a:pPr>
            <a:r>
              <a:rPr lang="en-US" sz="2400" i="0" dirty="0">
                <a:latin typeface="Courier New" pitchFamily="49" charset="0"/>
                <a:cs typeface="Courier New" pitchFamily="49" charset="0"/>
              </a:rPr>
              <a:t>	public static void main(String[] args) {}</a:t>
            </a:r>
          </a:p>
          <a:p>
            <a:pPr lvl="1">
              <a:buFont typeface="Arial" pitchFamily="34" charset="0"/>
              <a:buNone/>
              <a:defRPr/>
            </a:pPr>
            <a:endParaRPr lang="en-US" sz="2400" i="0" dirty="0">
              <a:latin typeface="Courier New" pitchFamily="49" charset="0"/>
              <a:cs typeface="Courier New" pitchFamily="49" charset="0"/>
            </a:endParaRPr>
          </a:p>
          <a:p>
            <a:pPr lvl="1">
              <a:buFont typeface="Arial" pitchFamily="34" charset="0"/>
              <a:buNone/>
              <a:defRPr/>
            </a:pPr>
            <a:r>
              <a:rPr lang="en-US" sz="2400" i="0" dirty="0">
                <a:latin typeface="Courier New" pitchFamily="49" charset="0"/>
                <a:cs typeface="Courier New" pitchFamily="49" charset="0"/>
              </a:rPr>
              <a:t>}</a:t>
            </a:r>
          </a:p>
        </p:txBody>
      </p:sp>
      <p:sp>
        <p:nvSpPr>
          <p:cNvPr id="6" name="TextBox 5"/>
          <p:cNvSpPr txBox="1">
            <a:spLocks noChangeArrowheads="1"/>
          </p:cNvSpPr>
          <p:nvPr/>
        </p:nvSpPr>
        <p:spPr bwMode="auto">
          <a:xfrm>
            <a:off x="2442797" y="5464176"/>
            <a:ext cx="2453054" cy="923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b="1">
                <a:solidFill>
                  <a:schemeClr val="bg1"/>
                </a:solidFill>
              </a:rPr>
              <a:t>On Console   :</a:t>
            </a:r>
          </a:p>
          <a:p>
            <a:pPr eaLnBrk="1" hangingPunct="1"/>
            <a:endParaRPr lang="en-US" b="1">
              <a:solidFill>
                <a:schemeClr val="bg1"/>
              </a:solidFill>
            </a:endParaRPr>
          </a:p>
          <a:p>
            <a:pPr eaLnBrk="1" hangingPunct="1"/>
            <a:r>
              <a:rPr lang="en-US" b="1">
                <a:solidFill>
                  <a:schemeClr val="bg1"/>
                </a:solidFill>
              </a:rPr>
              <a:t>first second</a:t>
            </a:r>
          </a:p>
        </p:txBody>
      </p:sp>
    </p:spTree>
    <p:extLst>
      <p:ext uri="{BB962C8B-B14F-4D97-AF65-F5344CB8AC3E}">
        <p14:creationId xmlns:p14="http://schemas.microsoft.com/office/powerpoint/2010/main" val="3194135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5">
                                            <p:txEl>
                                              <p:pRg st="2" end="2"/>
                                            </p:txEl>
                                          </p:spTgt>
                                        </p:tgtEl>
                                        <p:attrNameLst>
                                          <p:attrName>style.color</p:attrName>
                                        </p:attrNameLst>
                                      </p:cBhvr>
                                      <p:to>
                                        <a:schemeClr val="accent2"/>
                                      </p:to>
                                    </p:animClr>
                                  </p:childTnLst>
                                </p:cTn>
                              </p:par>
                              <p:par>
                                <p:cTn id="7" presetID="3" presetClass="emph" presetSubtype="2" fill="hold" nodeType="withEffect">
                                  <p:stCondLst>
                                    <p:cond delay="0"/>
                                  </p:stCondLst>
                                  <p:iterate type="lt">
                                    <p:tmPct val="0"/>
                                  </p:iterate>
                                  <p:childTnLst>
                                    <p:animClr clrSpc="rgb" dir="cw">
                                      <p:cBhvr override="childStyle">
                                        <p:cTn id="8" dur="2000" fill="hold"/>
                                        <p:tgtEl>
                                          <p:spTgt spid="5">
                                            <p:txEl>
                                              <p:pRg st="3" end="3"/>
                                            </p:txEl>
                                          </p:spTgt>
                                        </p:tgtEl>
                                        <p:attrNameLst>
                                          <p:attrName>style.color</p:attrName>
                                        </p:attrNameLst>
                                      </p:cBhvr>
                                      <p:to>
                                        <a:schemeClr val="accent2"/>
                                      </p:to>
                                    </p:animClr>
                                  </p:childTnLst>
                                </p:cTn>
                              </p:par>
                              <p:par>
                                <p:cTn id="9" presetID="3" presetClass="emph" presetSubtype="2" fill="hold" nodeType="withEffect">
                                  <p:stCondLst>
                                    <p:cond delay="0"/>
                                  </p:stCondLst>
                                  <p:iterate type="lt">
                                    <p:tmPct val="0"/>
                                  </p:iterate>
                                  <p:childTnLst>
                                    <p:animClr clrSpc="rgb" dir="cw">
                                      <p:cBhvr override="childStyle">
                                        <p:cTn id="10" dur="2000" fill="hold"/>
                                        <p:tgtEl>
                                          <p:spTgt spid="5">
                                            <p:txEl>
                                              <p:pRg st="4" end="4"/>
                                            </p:txEl>
                                          </p:spTgt>
                                        </p:tgtEl>
                                        <p:attrNameLst>
                                          <p:attrName>style.color</p:attrName>
                                        </p:attrNameLst>
                                      </p:cBhvr>
                                      <p:to>
                                        <a:schemeClr val="accent2"/>
                                      </p:to>
                                    </p:animClr>
                                  </p:childTnLst>
                                </p:cTn>
                              </p:par>
                              <p:par>
                                <p:cTn id="11" presetID="15" presetClass="emph" presetSubtype="0" nodeType="withEffect">
                                  <p:stCondLst>
                                    <p:cond delay="0"/>
                                  </p:stCondLst>
                                  <p:iterate type="lt">
                                    <p:tmAbs val="25"/>
                                  </p:iterate>
                                  <p:childTnLst>
                                    <p:set>
                                      <p:cBhvr override="childStyle">
                                        <p:cTn id="12" dur="indefinite"/>
                                        <p:tgtEl>
                                          <p:spTgt spid="5">
                                            <p:txEl>
                                              <p:pRg st="2" end="2"/>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5">
                                            <p:txEl>
                                              <p:pRg st="3" end="3"/>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5">
                                            <p:txEl>
                                              <p:pRg st="4" end="4"/>
                                            </p:txEl>
                                          </p:spTgt>
                                        </p:tgtEl>
                                        <p:attrNameLst>
                                          <p:attrName>style.fontWeight</p:attrName>
                                        </p:attrNameLst>
                                      </p:cBhvr>
                                      <p:to>
                                        <p:strVal val="bol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nodeType="clickEffect">
                                  <p:stCondLst>
                                    <p:cond delay="0"/>
                                  </p:stCondLst>
                                  <p:iterate type="lt">
                                    <p:tmPct val="0"/>
                                  </p:iterate>
                                  <p:childTnLst>
                                    <p:animClr clrSpc="rgb" dir="cw">
                                      <p:cBhvr override="childStyle">
                                        <p:cTn id="20" dur="2000" fill="hold"/>
                                        <p:tgtEl>
                                          <p:spTgt spid="5">
                                            <p:txEl>
                                              <p:pRg st="6" end="6"/>
                                            </p:txEl>
                                          </p:spTgt>
                                        </p:tgtEl>
                                        <p:attrNameLst>
                                          <p:attrName>style.color</p:attrName>
                                        </p:attrNameLst>
                                      </p:cBhvr>
                                      <p:to>
                                        <a:schemeClr val="accent2"/>
                                      </p:to>
                                    </p:animClr>
                                  </p:childTnLst>
                                </p:cTn>
                              </p:par>
                              <p:par>
                                <p:cTn id="21" presetID="3" presetClass="emph" presetSubtype="2" fill="hold" nodeType="withEffect">
                                  <p:stCondLst>
                                    <p:cond delay="0"/>
                                  </p:stCondLst>
                                  <p:iterate type="lt">
                                    <p:tmPct val="0"/>
                                  </p:iterate>
                                  <p:childTnLst>
                                    <p:animClr clrSpc="rgb" dir="cw">
                                      <p:cBhvr override="childStyle">
                                        <p:cTn id="22" dur="2000" fill="hold"/>
                                        <p:tgtEl>
                                          <p:spTgt spid="5">
                                            <p:txEl>
                                              <p:pRg st="7" end="7"/>
                                            </p:txEl>
                                          </p:spTgt>
                                        </p:tgtEl>
                                        <p:attrNameLst>
                                          <p:attrName>style.color</p:attrName>
                                        </p:attrNameLst>
                                      </p:cBhvr>
                                      <p:to>
                                        <a:schemeClr val="accent2"/>
                                      </p:to>
                                    </p:animClr>
                                  </p:childTnLst>
                                </p:cTn>
                              </p:par>
                              <p:par>
                                <p:cTn id="23" presetID="3" presetClass="emph" presetSubtype="2" fill="hold" nodeType="withEffect">
                                  <p:stCondLst>
                                    <p:cond delay="0"/>
                                  </p:stCondLst>
                                  <p:iterate type="lt">
                                    <p:tmPct val="0"/>
                                  </p:iterate>
                                  <p:childTnLst>
                                    <p:animClr clrSpc="rgb" dir="cw">
                                      <p:cBhvr override="childStyle">
                                        <p:cTn id="24" dur="2000" fill="hold"/>
                                        <p:tgtEl>
                                          <p:spTgt spid="5">
                                            <p:txEl>
                                              <p:pRg st="8" end="8"/>
                                            </p:txEl>
                                          </p:spTgt>
                                        </p:tgtEl>
                                        <p:attrNameLst>
                                          <p:attrName>style.color</p:attrName>
                                        </p:attrNameLst>
                                      </p:cBhvr>
                                      <p:to>
                                        <a:schemeClr val="accent2"/>
                                      </p:to>
                                    </p:animClr>
                                  </p:childTnLst>
                                </p:cTn>
                              </p:par>
                              <p:par>
                                <p:cTn id="25" presetID="15" presetClass="emph" presetSubtype="0" nodeType="withEffect">
                                  <p:stCondLst>
                                    <p:cond delay="0"/>
                                  </p:stCondLst>
                                  <p:iterate type="lt">
                                    <p:tmAbs val="25"/>
                                  </p:iterate>
                                  <p:childTnLst>
                                    <p:set>
                                      <p:cBhvr override="childStyle">
                                        <p:cTn id="26" dur="indefinite"/>
                                        <p:tgtEl>
                                          <p:spTgt spid="5">
                                            <p:txEl>
                                              <p:pRg st="6" end="6"/>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5">
                                            <p:txEl>
                                              <p:pRg st="7" end="7"/>
                                            </p:txEl>
                                          </p:spTgt>
                                        </p:tgtEl>
                                        <p:attrNameLst>
                                          <p:attrName>style.fontWeight</p:attrName>
                                        </p:attrNameLst>
                                      </p:cBhvr>
                                      <p:to>
                                        <p:strVal val="bold"/>
                                      </p:to>
                                    </p:set>
                                  </p:childTnLst>
                                </p:cTn>
                              </p:par>
                              <p:par>
                                <p:cTn id="29" presetID="15" presetClass="emph" presetSubtype="0" nodeType="withEffect">
                                  <p:stCondLst>
                                    <p:cond delay="0"/>
                                  </p:stCondLst>
                                  <p:iterate type="lt">
                                    <p:tmAbs val="25"/>
                                  </p:iterate>
                                  <p:childTnLst>
                                    <p:set>
                                      <p:cBhvr override="childStyle">
                                        <p:cTn id="30" dur="indefinite"/>
                                        <p:tgtEl>
                                          <p:spTgt spid="5">
                                            <p:txEl>
                                              <p:pRg st="8" end="8"/>
                                            </p:txEl>
                                          </p:spTgt>
                                        </p:tgtEl>
                                        <p:attrNameLst>
                                          <p:attrName>style.fontWeight</p:attrName>
                                        </p:attrNameLst>
                                      </p:cBhvr>
                                      <p:to>
                                        <p:strVal val="bol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iterate type="lt">
                                    <p:tmPct val="10000"/>
                                  </p:iterate>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p:cTn id="35" dur="1000" fill="hold"/>
                                        <p:tgtEl>
                                          <p:spTgt spid="6">
                                            <p:txEl>
                                              <p:pRg st="2" end="2"/>
                                            </p:txEl>
                                          </p:spTgt>
                                        </p:tgtEl>
                                        <p:attrNameLst>
                                          <p:attrName>ppt_w</p:attrName>
                                        </p:attrNameLst>
                                      </p:cBhvr>
                                      <p:tavLst>
                                        <p:tav tm="0">
                                          <p:val>
                                            <p:strVal val="#ppt_w*0.70"/>
                                          </p:val>
                                        </p:tav>
                                        <p:tav tm="100000">
                                          <p:val>
                                            <p:strVal val="#ppt_w"/>
                                          </p:val>
                                        </p:tav>
                                      </p:tavLst>
                                    </p:anim>
                                    <p:anim calcmode="lin" valueType="num">
                                      <p:cBhvr>
                                        <p:cTn id="36" dur="1000" fill="hold"/>
                                        <p:tgtEl>
                                          <p:spTgt spid="6">
                                            <p:txEl>
                                              <p:pRg st="2" end="2"/>
                                            </p:txEl>
                                          </p:spTgt>
                                        </p:tgtEl>
                                        <p:attrNameLst>
                                          <p:attrName>ppt_h</p:attrName>
                                        </p:attrNameLst>
                                      </p:cBhvr>
                                      <p:tavLst>
                                        <p:tav tm="0">
                                          <p:val>
                                            <p:strVal val="#ppt_h"/>
                                          </p:val>
                                        </p:tav>
                                        <p:tav tm="100000">
                                          <p:val>
                                            <p:strVal val="#ppt_h"/>
                                          </p:val>
                                        </p:tav>
                                      </p:tavLst>
                                    </p:anim>
                                    <p:animEffect transition="in" filter="fade">
                                      <p:cBhvr>
                                        <p:cTn id="37"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33CD429-4784-409A-B54C-D845112F4579}" type="slidenum">
              <a:rPr lang="zh-CN" altLang="en-GB"/>
              <a:pPr/>
              <a:t>80</a:t>
            </a:fld>
            <a:endParaRPr lang="en-GB" altLang="zh-CN"/>
          </a:p>
        </p:txBody>
      </p:sp>
      <p:sp>
        <p:nvSpPr>
          <p:cNvPr id="475138" name="Rectangle 2"/>
          <p:cNvSpPr>
            <a:spLocks noGrp="1" noChangeArrowheads="1"/>
          </p:cNvSpPr>
          <p:nvPr>
            <p:ph type="title"/>
          </p:nvPr>
        </p:nvSpPr>
        <p:spPr/>
        <p:txBody>
          <a:bodyPr/>
          <a:lstStyle/>
          <a:p>
            <a:r>
              <a:rPr lang="en-GB"/>
              <a:t>Accessing a Package</a:t>
            </a:r>
          </a:p>
        </p:txBody>
      </p:sp>
      <p:sp>
        <p:nvSpPr>
          <p:cNvPr id="475139" name="Rectangle 3"/>
          <p:cNvSpPr>
            <a:spLocks noGrp="1" noChangeArrowheads="1"/>
          </p:cNvSpPr>
          <p:nvPr>
            <p:ph type="body" idx="1"/>
          </p:nvPr>
        </p:nvSpPr>
        <p:spPr/>
        <p:txBody>
          <a:bodyPr/>
          <a:lstStyle/>
          <a:p>
            <a:pPr>
              <a:lnSpc>
                <a:spcPct val="80000"/>
              </a:lnSpc>
            </a:pPr>
            <a:r>
              <a:rPr lang="en-GB" sz="2800"/>
              <a:t>As indicated earlier, classes in packages can be accessed using a fully qualified name or using a short-cut as long as we import a corresponding package.</a:t>
            </a:r>
          </a:p>
          <a:p>
            <a:pPr>
              <a:lnSpc>
                <a:spcPct val="80000"/>
              </a:lnSpc>
            </a:pPr>
            <a:r>
              <a:rPr lang="en-GB" sz="2800"/>
              <a:t>The general form of importing package is:</a:t>
            </a:r>
          </a:p>
          <a:p>
            <a:pPr lvl="1">
              <a:lnSpc>
                <a:spcPct val="80000"/>
              </a:lnSpc>
            </a:pPr>
            <a:r>
              <a:rPr lang="en-GB" sz="2400"/>
              <a:t>import package1[.package2][…].classname</a:t>
            </a:r>
          </a:p>
          <a:p>
            <a:pPr lvl="1">
              <a:lnSpc>
                <a:spcPct val="80000"/>
              </a:lnSpc>
            </a:pPr>
            <a:r>
              <a:rPr lang="en-GB" sz="2400"/>
              <a:t>Example:</a:t>
            </a:r>
          </a:p>
          <a:p>
            <a:pPr lvl="2">
              <a:lnSpc>
                <a:spcPct val="80000"/>
              </a:lnSpc>
            </a:pPr>
            <a:r>
              <a:rPr lang="en-GB" sz="2000"/>
              <a:t>import myPackage.ClassA;</a:t>
            </a:r>
          </a:p>
          <a:p>
            <a:pPr lvl="2">
              <a:lnSpc>
                <a:spcPct val="80000"/>
              </a:lnSpc>
            </a:pPr>
            <a:r>
              <a:rPr lang="en-GB" sz="2000"/>
              <a:t>import myPackage.secondPackage</a:t>
            </a:r>
          </a:p>
          <a:p>
            <a:pPr lvl="1">
              <a:lnSpc>
                <a:spcPct val="80000"/>
              </a:lnSpc>
            </a:pPr>
            <a:r>
              <a:rPr lang="en-GB" sz="2400"/>
              <a:t>All classes/packages from higher-level package can be imported as follows:</a:t>
            </a:r>
          </a:p>
          <a:p>
            <a:pPr lvl="2">
              <a:lnSpc>
                <a:spcPct val="80000"/>
              </a:lnSpc>
            </a:pPr>
            <a:r>
              <a:rPr lang="en-GB" sz="2000"/>
              <a:t>import myPackage.*;</a:t>
            </a:r>
          </a:p>
        </p:txBody>
      </p:sp>
    </p:spTree>
    <p:extLst>
      <p:ext uri="{BB962C8B-B14F-4D97-AF65-F5344CB8AC3E}">
        <p14:creationId xmlns:p14="http://schemas.microsoft.com/office/powerpoint/2010/main" val="1861833295"/>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3E2C66D-9417-4266-84EE-83B8E46D2FB5}" type="slidenum">
              <a:rPr lang="zh-CN" altLang="en-GB"/>
              <a:pPr/>
              <a:t>81</a:t>
            </a:fld>
            <a:endParaRPr lang="en-GB" altLang="zh-CN"/>
          </a:p>
        </p:txBody>
      </p:sp>
      <p:sp>
        <p:nvSpPr>
          <p:cNvPr id="476162" name="Rectangle 2"/>
          <p:cNvSpPr>
            <a:spLocks noGrp="1" noChangeArrowheads="1"/>
          </p:cNvSpPr>
          <p:nvPr>
            <p:ph type="title"/>
          </p:nvPr>
        </p:nvSpPr>
        <p:spPr/>
        <p:txBody>
          <a:bodyPr/>
          <a:lstStyle/>
          <a:p>
            <a:r>
              <a:rPr lang="en-GB"/>
              <a:t>Using a Package</a:t>
            </a:r>
          </a:p>
        </p:txBody>
      </p:sp>
      <p:sp>
        <p:nvSpPr>
          <p:cNvPr id="476163" name="Rectangle 3"/>
          <p:cNvSpPr>
            <a:spLocks noGrp="1" noChangeArrowheads="1"/>
          </p:cNvSpPr>
          <p:nvPr>
            <p:ph type="body" idx="1"/>
          </p:nvPr>
        </p:nvSpPr>
        <p:spPr/>
        <p:txBody>
          <a:bodyPr/>
          <a:lstStyle/>
          <a:p>
            <a:r>
              <a:rPr lang="en-GB" sz="2400"/>
              <a:t>Let us store the code listing below in a file named “ClassA.java” within subdirectory named “myPackage” within the current directory (say “abc”).</a:t>
            </a:r>
          </a:p>
        </p:txBody>
      </p:sp>
      <p:sp>
        <p:nvSpPr>
          <p:cNvPr id="476164" name="Text Box 4"/>
          <p:cNvSpPr txBox="1">
            <a:spLocks noChangeArrowheads="1"/>
          </p:cNvSpPr>
          <p:nvPr/>
        </p:nvSpPr>
        <p:spPr bwMode="auto">
          <a:xfrm>
            <a:off x="1295400" y="3276600"/>
            <a:ext cx="7086600" cy="3122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en-GB">
                <a:solidFill>
                  <a:schemeClr val="hlink"/>
                </a:solidFill>
              </a:rPr>
              <a:t>package myPackage;</a:t>
            </a:r>
          </a:p>
          <a:p>
            <a:pPr lvl="1" algn="l"/>
            <a:r>
              <a:rPr lang="en-GB"/>
              <a:t>public class ClassA {</a:t>
            </a:r>
          </a:p>
          <a:p>
            <a:pPr lvl="1" algn="l"/>
            <a:r>
              <a:rPr lang="en-GB"/>
              <a:t> // class body</a:t>
            </a:r>
          </a:p>
          <a:p>
            <a:pPr lvl="1" algn="l"/>
            <a:r>
              <a:rPr lang="en-GB"/>
              <a:t> public void display()</a:t>
            </a:r>
          </a:p>
          <a:p>
            <a:pPr lvl="1" algn="l"/>
            <a:r>
              <a:rPr lang="en-GB"/>
              <a:t> {</a:t>
            </a:r>
          </a:p>
          <a:p>
            <a:pPr lvl="1" algn="l"/>
            <a:r>
              <a:rPr lang="en-GB"/>
              <a:t>                System.out.println("Hello, I am ClassA");</a:t>
            </a:r>
          </a:p>
          <a:p>
            <a:pPr lvl="1" algn="l"/>
            <a:r>
              <a:rPr lang="en-GB"/>
              <a:t>  }</a:t>
            </a:r>
          </a:p>
          <a:p>
            <a:pPr lvl="1" algn="l"/>
            <a:r>
              <a:rPr lang="en-GB"/>
              <a:t>}</a:t>
            </a:r>
          </a:p>
          <a:p>
            <a:pPr lvl="1" algn="l"/>
            <a:r>
              <a:rPr lang="en-GB"/>
              <a:t>class ClassB {</a:t>
            </a:r>
          </a:p>
          <a:p>
            <a:pPr lvl="1" algn="l"/>
            <a:r>
              <a:rPr lang="en-GB"/>
              <a:t> // class body</a:t>
            </a:r>
          </a:p>
          <a:p>
            <a:pPr algn="l"/>
            <a:r>
              <a:rPr lang="en-GB"/>
              <a:t>}</a:t>
            </a:r>
          </a:p>
        </p:txBody>
      </p:sp>
    </p:spTree>
    <p:extLst>
      <p:ext uri="{BB962C8B-B14F-4D97-AF65-F5344CB8AC3E}">
        <p14:creationId xmlns:p14="http://schemas.microsoft.com/office/powerpoint/2010/main" val="140025609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8AE48CB-C2FA-4521-9585-CF18BDCB390A}" type="slidenum">
              <a:rPr lang="zh-CN" altLang="en-GB"/>
              <a:pPr/>
              <a:t>82</a:t>
            </a:fld>
            <a:endParaRPr lang="en-GB" altLang="zh-CN"/>
          </a:p>
        </p:txBody>
      </p:sp>
      <p:sp>
        <p:nvSpPr>
          <p:cNvPr id="477186" name="Rectangle 2"/>
          <p:cNvSpPr>
            <a:spLocks noGrp="1" noChangeArrowheads="1"/>
          </p:cNvSpPr>
          <p:nvPr>
            <p:ph type="title"/>
          </p:nvPr>
        </p:nvSpPr>
        <p:spPr/>
        <p:txBody>
          <a:bodyPr/>
          <a:lstStyle/>
          <a:p>
            <a:r>
              <a:rPr lang="en-GB"/>
              <a:t>Using a Package</a:t>
            </a:r>
          </a:p>
        </p:txBody>
      </p:sp>
      <p:sp>
        <p:nvSpPr>
          <p:cNvPr id="477187" name="Rectangle 3"/>
          <p:cNvSpPr>
            <a:spLocks noGrp="1" noChangeArrowheads="1"/>
          </p:cNvSpPr>
          <p:nvPr>
            <p:ph type="body" idx="1"/>
          </p:nvPr>
        </p:nvSpPr>
        <p:spPr/>
        <p:txBody>
          <a:bodyPr/>
          <a:lstStyle/>
          <a:p>
            <a:r>
              <a:rPr lang="en-GB"/>
              <a:t>Within the current directory (“abc”) store the following code in a file named “ClassX.java”</a:t>
            </a:r>
          </a:p>
        </p:txBody>
      </p:sp>
      <p:sp>
        <p:nvSpPr>
          <p:cNvPr id="477188" name="Text Box 4"/>
          <p:cNvSpPr txBox="1">
            <a:spLocks noChangeArrowheads="1"/>
          </p:cNvSpPr>
          <p:nvPr/>
        </p:nvSpPr>
        <p:spPr bwMode="auto">
          <a:xfrm>
            <a:off x="1295400" y="3324225"/>
            <a:ext cx="7086600"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en-GB">
                <a:solidFill>
                  <a:schemeClr val="hlink"/>
                </a:solidFill>
              </a:rPr>
              <a:t>import myPackage.ClassA;</a:t>
            </a:r>
          </a:p>
          <a:p>
            <a:pPr lvl="1" algn="l"/>
            <a:endParaRPr lang="en-GB">
              <a:solidFill>
                <a:schemeClr val="hlink"/>
              </a:solidFill>
            </a:endParaRPr>
          </a:p>
          <a:p>
            <a:pPr lvl="1" algn="l"/>
            <a:r>
              <a:rPr lang="en-GB"/>
              <a:t>public class ClassX</a:t>
            </a:r>
          </a:p>
          <a:p>
            <a:pPr lvl="1" algn="l"/>
            <a:r>
              <a:rPr lang="en-GB"/>
              <a:t>{</a:t>
            </a:r>
          </a:p>
          <a:p>
            <a:pPr lvl="1" algn="l"/>
            <a:r>
              <a:rPr lang="en-GB"/>
              <a:t>        public static void main(String args[])</a:t>
            </a:r>
          </a:p>
          <a:p>
            <a:pPr lvl="1" algn="l"/>
            <a:r>
              <a:rPr lang="en-GB"/>
              <a:t>        {</a:t>
            </a:r>
          </a:p>
          <a:p>
            <a:pPr lvl="1" algn="l"/>
            <a:r>
              <a:rPr lang="en-GB"/>
              <a:t>                ClassA objA = new ClassA();</a:t>
            </a:r>
          </a:p>
          <a:p>
            <a:pPr lvl="1" algn="l"/>
            <a:r>
              <a:rPr lang="en-GB"/>
              <a:t>                objA.display();</a:t>
            </a:r>
          </a:p>
          <a:p>
            <a:pPr lvl="1" algn="l"/>
            <a:r>
              <a:rPr lang="en-GB"/>
              <a:t>        }</a:t>
            </a:r>
          </a:p>
          <a:p>
            <a:pPr lvl="1" algn="l"/>
            <a:r>
              <a:rPr lang="en-GB"/>
              <a:t>}</a:t>
            </a:r>
          </a:p>
        </p:txBody>
      </p:sp>
    </p:spTree>
    <p:extLst>
      <p:ext uri="{BB962C8B-B14F-4D97-AF65-F5344CB8AC3E}">
        <p14:creationId xmlns:p14="http://schemas.microsoft.com/office/powerpoint/2010/main" val="25726182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C86D341-CD53-43A4-A1B2-69172D2AE65D}" type="slidenum">
              <a:rPr lang="zh-CN" altLang="en-GB"/>
              <a:pPr/>
              <a:t>83</a:t>
            </a:fld>
            <a:endParaRPr lang="en-GB" altLang="zh-CN"/>
          </a:p>
        </p:txBody>
      </p:sp>
      <p:sp>
        <p:nvSpPr>
          <p:cNvPr id="478210" name="Rectangle 2"/>
          <p:cNvSpPr>
            <a:spLocks noGrp="1" noChangeArrowheads="1"/>
          </p:cNvSpPr>
          <p:nvPr>
            <p:ph type="title"/>
          </p:nvPr>
        </p:nvSpPr>
        <p:spPr/>
        <p:txBody>
          <a:bodyPr/>
          <a:lstStyle/>
          <a:p>
            <a:r>
              <a:rPr lang="en-GB"/>
              <a:t>Compiling and Running</a:t>
            </a:r>
          </a:p>
        </p:txBody>
      </p:sp>
      <p:sp>
        <p:nvSpPr>
          <p:cNvPr id="478211" name="Rectangle 3"/>
          <p:cNvSpPr>
            <a:spLocks noGrp="1" noChangeArrowheads="1"/>
          </p:cNvSpPr>
          <p:nvPr>
            <p:ph type="body" idx="1"/>
          </p:nvPr>
        </p:nvSpPr>
        <p:spPr/>
        <p:txBody>
          <a:bodyPr/>
          <a:lstStyle/>
          <a:p>
            <a:pPr>
              <a:lnSpc>
                <a:spcPct val="90000"/>
              </a:lnSpc>
            </a:pPr>
            <a:r>
              <a:rPr lang="en-GB" sz="2800"/>
              <a:t>When ClassX.java is compiled, the compiler compiles it and places .class file in current directly. If .class of ClassA in subdirectory “myPackage” is not found, it comples ClassA also. </a:t>
            </a:r>
          </a:p>
          <a:p>
            <a:pPr>
              <a:lnSpc>
                <a:spcPct val="90000"/>
              </a:lnSpc>
            </a:pPr>
            <a:r>
              <a:rPr lang="en-GB" sz="2800"/>
              <a:t>Note: It does not include code of ClassA into ClassX</a:t>
            </a:r>
          </a:p>
          <a:p>
            <a:pPr>
              <a:lnSpc>
                <a:spcPct val="90000"/>
              </a:lnSpc>
            </a:pPr>
            <a:r>
              <a:rPr lang="en-GB" sz="2800"/>
              <a:t>When the program ClassX is run, java loader looks for ClassA.class file in a package called “myPackage” and loads it.</a:t>
            </a:r>
          </a:p>
        </p:txBody>
      </p:sp>
    </p:spTree>
    <p:extLst>
      <p:ext uri="{BB962C8B-B14F-4D97-AF65-F5344CB8AC3E}">
        <p14:creationId xmlns:p14="http://schemas.microsoft.com/office/powerpoint/2010/main" val="37003077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19728A0-8BC6-4FE4-8DA8-1B21840C493C}" type="slidenum">
              <a:rPr lang="zh-CN" altLang="en-GB"/>
              <a:pPr/>
              <a:t>84</a:t>
            </a:fld>
            <a:endParaRPr lang="en-GB" altLang="zh-CN"/>
          </a:p>
        </p:txBody>
      </p:sp>
      <p:sp>
        <p:nvSpPr>
          <p:cNvPr id="480258" name="Rectangle 2"/>
          <p:cNvSpPr>
            <a:spLocks noGrp="1" noChangeArrowheads="1"/>
          </p:cNvSpPr>
          <p:nvPr>
            <p:ph type="title"/>
          </p:nvPr>
        </p:nvSpPr>
        <p:spPr/>
        <p:txBody>
          <a:bodyPr/>
          <a:lstStyle/>
          <a:p>
            <a:r>
              <a:rPr lang="en-GB"/>
              <a:t>Using a Package</a:t>
            </a:r>
          </a:p>
        </p:txBody>
      </p:sp>
      <p:sp>
        <p:nvSpPr>
          <p:cNvPr id="480259" name="Rectangle 3"/>
          <p:cNvSpPr>
            <a:spLocks noGrp="1" noChangeArrowheads="1"/>
          </p:cNvSpPr>
          <p:nvPr>
            <p:ph type="body" idx="1"/>
          </p:nvPr>
        </p:nvSpPr>
        <p:spPr/>
        <p:txBody>
          <a:bodyPr/>
          <a:lstStyle/>
          <a:p>
            <a:r>
              <a:rPr lang="en-GB" sz="2400"/>
              <a:t>Let us store the code listing below in a file named “ClassA.java” within subdirectory named “secondPackage” within the current directory (say “abc”).</a:t>
            </a:r>
          </a:p>
        </p:txBody>
      </p:sp>
      <p:sp>
        <p:nvSpPr>
          <p:cNvPr id="480260" name="Text Box 4"/>
          <p:cNvSpPr txBox="1">
            <a:spLocks noChangeArrowheads="1"/>
          </p:cNvSpPr>
          <p:nvPr/>
        </p:nvSpPr>
        <p:spPr bwMode="auto">
          <a:xfrm>
            <a:off x="1295400" y="3276600"/>
            <a:ext cx="7086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en-GB">
                <a:solidFill>
                  <a:schemeClr val="hlink"/>
                </a:solidFill>
              </a:rPr>
              <a:t>package secondPackage;</a:t>
            </a:r>
          </a:p>
          <a:p>
            <a:pPr lvl="1" algn="l"/>
            <a:r>
              <a:rPr lang="en-GB"/>
              <a:t>public class ClassC {</a:t>
            </a:r>
          </a:p>
          <a:p>
            <a:pPr lvl="1" algn="l"/>
            <a:r>
              <a:rPr lang="en-GB"/>
              <a:t> // class body</a:t>
            </a:r>
          </a:p>
          <a:p>
            <a:pPr lvl="1" algn="l"/>
            <a:r>
              <a:rPr lang="en-GB"/>
              <a:t>        public void display()</a:t>
            </a:r>
          </a:p>
          <a:p>
            <a:pPr lvl="1" algn="l"/>
            <a:r>
              <a:rPr lang="en-GB"/>
              <a:t>        {</a:t>
            </a:r>
          </a:p>
          <a:p>
            <a:pPr lvl="1" algn="l"/>
            <a:r>
              <a:rPr lang="en-GB"/>
              <a:t>                System.out.println("Hello, I am ClassC");</a:t>
            </a:r>
          </a:p>
          <a:p>
            <a:pPr lvl="1" algn="l"/>
            <a:r>
              <a:rPr lang="en-GB"/>
              <a:t>        }</a:t>
            </a:r>
          </a:p>
          <a:p>
            <a:pPr lvl="1" algn="l"/>
            <a:r>
              <a:rPr lang="en-GB"/>
              <a:t>}</a:t>
            </a:r>
          </a:p>
        </p:txBody>
      </p:sp>
    </p:spTree>
    <p:extLst>
      <p:ext uri="{BB962C8B-B14F-4D97-AF65-F5344CB8AC3E}">
        <p14:creationId xmlns:p14="http://schemas.microsoft.com/office/powerpoint/2010/main" val="1887152855"/>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7BF518F-FB76-4C7D-90D3-43392C1904C4}" type="slidenum">
              <a:rPr lang="zh-CN" altLang="en-GB"/>
              <a:pPr/>
              <a:t>85</a:t>
            </a:fld>
            <a:endParaRPr lang="en-GB" altLang="zh-CN"/>
          </a:p>
        </p:txBody>
      </p:sp>
      <p:sp>
        <p:nvSpPr>
          <p:cNvPr id="481282" name="Rectangle 2"/>
          <p:cNvSpPr>
            <a:spLocks noGrp="1" noChangeArrowheads="1"/>
          </p:cNvSpPr>
          <p:nvPr>
            <p:ph type="title"/>
          </p:nvPr>
        </p:nvSpPr>
        <p:spPr/>
        <p:txBody>
          <a:bodyPr/>
          <a:lstStyle/>
          <a:p>
            <a:r>
              <a:rPr lang="en-GB"/>
              <a:t>Using a Package</a:t>
            </a:r>
          </a:p>
        </p:txBody>
      </p:sp>
      <p:sp>
        <p:nvSpPr>
          <p:cNvPr id="481283" name="Rectangle 3"/>
          <p:cNvSpPr>
            <a:spLocks noGrp="1" noChangeArrowheads="1"/>
          </p:cNvSpPr>
          <p:nvPr>
            <p:ph type="body" idx="1"/>
          </p:nvPr>
        </p:nvSpPr>
        <p:spPr/>
        <p:txBody>
          <a:bodyPr/>
          <a:lstStyle/>
          <a:p>
            <a:r>
              <a:rPr lang="en-GB"/>
              <a:t>Within the current directory (“abc”) store the following code in a file named “ClassX.java”</a:t>
            </a:r>
          </a:p>
        </p:txBody>
      </p:sp>
      <p:sp>
        <p:nvSpPr>
          <p:cNvPr id="481284" name="Text Box 4"/>
          <p:cNvSpPr txBox="1">
            <a:spLocks noChangeArrowheads="1"/>
          </p:cNvSpPr>
          <p:nvPr/>
        </p:nvSpPr>
        <p:spPr bwMode="auto">
          <a:xfrm>
            <a:off x="1295400" y="3324225"/>
            <a:ext cx="7086600" cy="339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r>
              <a:rPr lang="en-GB">
                <a:solidFill>
                  <a:schemeClr val="hlink"/>
                </a:solidFill>
              </a:rPr>
              <a:t>import myPackage.ClassA;</a:t>
            </a:r>
          </a:p>
          <a:p>
            <a:pPr lvl="1" algn="l"/>
            <a:r>
              <a:rPr lang="en-GB">
                <a:solidFill>
                  <a:schemeClr val="hlink"/>
                </a:solidFill>
              </a:rPr>
              <a:t>import secondPackage.ClassC;</a:t>
            </a:r>
          </a:p>
          <a:p>
            <a:pPr lvl="1" algn="l"/>
            <a:r>
              <a:rPr lang="en-GB"/>
              <a:t>public class ClassY</a:t>
            </a:r>
          </a:p>
          <a:p>
            <a:pPr lvl="1" algn="l"/>
            <a:r>
              <a:rPr lang="en-GB"/>
              <a:t>{</a:t>
            </a:r>
          </a:p>
          <a:p>
            <a:pPr lvl="1" algn="l"/>
            <a:r>
              <a:rPr lang="en-GB"/>
              <a:t>        public static void main(String args[])</a:t>
            </a:r>
          </a:p>
          <a:p>
            <a:pPr lvl="1" algn="l"/>
            <a:r>
              <a:rPr lang="en-GB"/>
              <a:t>        {</a:t>
            </a:r>
          </a:p>
          <a:p>
            <a:pPr lvl="1" algn="l"/>
            <a:r>
              <a:rPr lang="en-GB"/>
              <a:t>                ClassA objA = new ClassA();</a:t>
            </a:r>
          </a:p>
          <a:p>
            <a:pPr lvl="1" algn="l"/>
            <a:r>
              <a:rPr lang="en-GB"/>
              <a:t>                ClassC objC = new ClassC();</a:t>
            </a:r>
          </a:p>
          <a:p>
            <a:pPr lvl="1" algn="l"/>
            <a:r>
              <a:rPr lang="en-GB"/>
              <a:t>                objA.display();</a:t>
            </a:r>
          </a:p>
          <a:p>
            <a:pPr lvl="1" algn="l"/>
            <a:r>
              <a:rPr lang="en-GB"/>
              <a:t>                objC.display();</a:t>
            </a:r>
          </a:p>
          <a:p>
            <a:pPr lvl="1" algn="l"/>
            <a:r>
              <a:rPr lang="en-GB"/>
              <a:t>        }</a:t>
            </a:r>
          </a:p>
          <a:p>
            <a:pPr lvl="1" algn="l"/>
            <a:r>
              <a:rPr lang="en-GB"/>
              <a:t>}</a:t>
            </a:r>
          </a:p>
        </p:txBody>
      </p:sp>
    </p:spTree>
    <p:extLst>
      <p:ext uri="{BB962C8B-B14F-4D97-AF65-F5344CB8AC3E}">
        <p14:creationId xmlns:p14="http://schemas.microsoft.com/office/powerpoint/2010/main" val="1613022587"/>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EDBA79-D8A0-4BA7-898D-E68FD2FB14DC}" type="slidenum">
              <a:rPr lang="zh-CN" altLang="en-GB"/>
              <a:pPr/>
              <a:t>86</a:t>
            </a:fld>
            <a:endParaRPr lang="en-GB" altLang="zh-CN"/>
          </a:p>
        </p:txBody>
      </p:sp>
      <p:sp>
        <p:nvSpPr>
          <p:cNvPr id="490498" name="Rectangle 2"/>
          <p:cNvSpPr>
            <a:spLocks noGrp="1" noChangeArrowheads="1"/>
          </p:cNvSpPr>
          <p:nvPr>
            <p:ph type="title"/>
          </p:nvPr>
        </p:nvSpPr>
        <p:spPr/>
        <p:txBody>
          <a:bodyPr/>
          <a:lstStyle/>
          <a:p>
            <a:r>
              <a:rPr lang="en-GB"/>
              <a:t>Output</a:t>
            </a:r>
          </a:p>
        </p:txBody>
      </p:sp>
      <p:sp>
        <p:nvSpPr>
          <p:cNvPr id="490499" name="Rectangle 3"/>
          <p:cNvSpPr>
            <a:spLocks noGrp="1" noChangeArrowheads="1"/>
          </p:cNvSpPr>
          <p:nvPr>
            <p:ph type="body" idx="1"/>
          </p:nvPr>
        </p:nvSpPr>
        <p:spPr/>
        <p:txBody>
          <a:bodyPr/>
          <a:lstStyle/>
          <a:p>
            <a:pPr>
              <a:buFont typeface="Wingdings" pitchFamily="2" charset="2"/>
              <a:buNone/>
            </a:pPr>
            <a:r>
              <a:rPr lang="en-GB"/>
              <a:t>[raj@mundroo] package % java ClassY</a:t>
            </a:r>
          </a:p>
          <a:p>
            <a:pPr>
              <a:buFont typeface="Wingdings" pitchFamily="2" charset="2"/>
              <a:buNone/>
            </a:pPr>
            <a:endParaRPr lang="en-GB"/>
          </a:p>
          <a:p>
            <a:pPr lvl="1">
              <a:buFont typeface="Wingdings" pitchFamily="2" charset="2"/>
              <a:buNone/>
            </a:pPr>
            <a:r>
              <a:rPr lang="en-GB">
                <a:latin typeface="Courier New" pitchFamily="49" charset="0"/>
              </a:rPr>
              <a:t>Hello, I am ClassA</a:t>
            </a:r>
          </a:p>
          <a:p>
            <a:pPr lvl="1">
              <a:buFont typeface="Wingdings" pitchFamily="2" charset="2"/>
              <a:buNone/>
            </a:pPr>
            <a:r>
              <a:rPr lang="en-GB">
                <a:latin typeface="Courier New" pitchFamily="49" charset="0"/>
              </a:rPr>
              <a:t>Hello, I am ClassC</a:t>
            </a:r>
          </a:p>
          <a:p>
            <a:pPr>
              <a:buFont typeface="Wingdings" pitchFamily="2" charset="2"/>
              <a:buNone/>
            </a:pPr>
            <a:endParaRPr lang="en-GB">
              <a:latin typeface="Courier New" pitchFamily="49" charset="0"/>
            </a:endParaRPr>
          </a:p>
          <a:p>
            <a:pPr>
              <a:buFont typeface="Wingdings" pitchFamily="2" charset="2"/>
              <a:buNone/>
            </a:pPr>
            <a:r>
              <a:rPr lang="en-GB"/>
              <a:t>[raj@mundroo] package % </a:t>
            </a:r>
          </a:p>
        </p:txBody>
      </p:sp>
    </p:spTree>
    <p:extLst>
      <p:ext uri="{BB962C8B-B14F-4D97-AF65-F5344CB8AC3E}">
        <p14:creationId xmlns:p14="http://schemas.microsoft.com/office/powerpoint/2010/main" val="209286023"/>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8D9788-F1CE-4C5A-B48C-AC6FA7F28C10}" type="slidenum">
              <a:rPr lang="zh-CN" altLang="en-GB"/>
              <a:pPr/>
              <a:t>87</a:t>
            </a:fld>
            <a:endParaRPr lang="en-GB" altLang="zh-CN"/>
          </a:p>
        </p:txBody>
      </p:sp>
      <p:sp>
        <p:nvSpPr>
          <p:cNvPr id="466946" name="Rectangle 2"/>
          <p:cNvSpPr>
            <a:spLocks noGrp="1" noChangeArrowheads="1"/>
          </p:cNvSpPr>
          <p:nvPr>
            <p:ph type="title"/>
          </p:nvPr>
        </p:nvSpPr>
        <p:spPr>
          <a:xfrm>
            <a:off x="0" y="-23648"/>
            <a:ext cx="9144000" cy="709448"/>
          </a:xfrm>
          <a:solidFill>
            <a:schemeClr val="accent4">
              <a:lumMod val="20000"/>
              <a:lumOff val="80000"/>
            </a:schemeClr>
          </a:solidFill>
        </p:spPr>
        <p:txBody>
          <a:bodyPr>
            <a:normAutofit fontScale="90000"/>
          </a:bodyPr>
          <a:lstStyle/>
          <a:p>
            <a:r>
              <a:rPr lang="en-AU" altLang="en-AU" dirty="0"/>
              <a:t>Protection and Packages</a:t>
            </a:r>
          </a:p>
        </p:txBody>
      </p:sp>
      <p:sp>
        <p:nvSpPr>
          <p:cNvPr id="466947" name="Rectangle 3"/>
          <p:cNvSpPr>
            <a:spLocks noGrp="1" noChangeArrowheads="1"/>
          </p:cNvSpPr>
          <p:nvPr>
            <p:ph type="body" idx="1"/>
          </p:nvPr>
        </p:nvSpPr>
        <p:spPr>
          <a:xfrm>
            <a:off x="0" y="685800"/>
            <a:ext cx="9144000" cy="5867400"/>
          </a:xfrm>
        </p:spPr>
        <p:txBody>
          <a:bodyPr/>
          <a:lstStyle/>
          <a:p>
            <a:r>
              <a:rPr lang="en-AU" altLang="en-AU" sz="2800" dirty="0"/>
              <a:t>All classes (or interfaces) accessible to all others in the same package.</a:t>
            </a:r>
          </a:p>
          <a:p>
            <a:r>
              <a:rPr lang="en-AU" altLang="en-AU" sz="2800" dirty="0"/>
              <a:t>Class declared public in one package is accessible within another. Non-public class is not</a:t>
            </a:r>
          </a:p>
          <a:p>
            <a:r>
              <a:rPr lang="en-AU" altLang="en-AU" sz="2800" dirty="0"/>
              <a:t>Members of a class are accessible from a difference class, as long as they are not </a:t>
            </a:r>
            <a:r>
              <a:rPr lang="en-AU" altLang="en-AU" sz="2800" i="1" dirty="0"/>
              <a:t>private</a:t>
            </a:r>
          </a:p>
          <a:p>
            <a:r>
              <a:rPr lang="en-AU" altLang="en-AU" sz="2800" i="1" dirty="0"/>
              <a:t>protected </a:t>
            </a:r>
            <a:r>
              <a:rPr lang="en-AU" altLang="en-AU" sz="2800" dirty="0"/>
              <a:t>members of a class in a package are accessible to subclasses in a different class</a:t>
            </a:r>
          </a:p>
        </p:txBody>
      </p:sp>
    </p:spTree>
    <p:extLst>
      <p:ext uri="{BB962C8B-B14F-4D97-AF65-F5344CB8AC3E}">
        <p14:creationId xmlns:p14="http://schemas.microsoft.com/office/powerpoint/2010/main" val="228731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9D3ACCF-7418-4FBC-B70C-169D1A2ADE70}" type="slidenum">
              <a:rPr lang="zh-CN" altLang="en-GB"/>
              <a:pPr/>
              <a:t>88</a:t>
            </a:fld>
            <a:endParaRPr lang="en-GB" altLang="zh-CN"/>
          </a:p>
        </p:txBody>
      </p:sp>
      <p:sp>
        <p:nvSpPr>
          <p:cNvPr id="467970"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r>
              <a:rPr lang="en-AU" altLang="en-AU" dirty="0"/>
              <a:t>Visibility - Revisited</a:t>
            </a:r>
          </a:p>
        </p:txBody>
      </p:sp>
      <p:sp>
        <p:nvSpPr>
          <p:cNvPr id="467971" name="Rectangle 3"/>
          <p:cNvSpPr>
            <a:spLocks noGrp="1" noChangeArrowheads="1"/>
          </p:cNvSpPr>
          <p:nvPr>
            <p:ph type="body" idx="1"/>
          </p:nvPr>
        </p:nvSpPr>
        <p:spPr>
          <a:xfrm>
            <a:off x="0" y="762000"/>
            <a:ext cx="8991600" cy="6096000"/>
          </a:xfrm>
        </p:spPr>
        <p:txBody>
          <a:bodyPr/>
          <a:lstStyle/>
          <a:p>
            <a:r>
              <a:rPr lang="en-AU" altLang="en-AU" sz="2800" i="1" dirty="0">
                <a:solidFill>
                  <a:schemeClr val="hlink"/>
                </a:solidFill>
              </a:rPr>
              <a:t>Public</a:t>
            </a:r>
            <a:r>
              <a:rPr lang="en-AU" altLang="en-AU" sz="2800" dirty="0"/>
              <a:t> keyword applied to a class, makes it available/visible everywhere. Applied to a method or variable, completely visible.</a:t>
            </a:r>
          </a:p>
          <a:p>
            <a:r>
              <a:rPr lang="en-AU" altLang="en-AU" sz="2800" i="1" dirty="0">
                <a:solidFill>
                  <a:schemeClr val="hlink"/>
                </a:solidFill>
              </a:rPr>
              <a:t>Private</a:t>
            </a:r>
            <a:r>
              <a:rPr lang="en-AU" altLang="en-AU" sz="2800" dirty="0">
                <a:solidFill>
                  <a:schemeClr val="hlink"/>
                </a:solidFill>
              </a:rPr>
              <a:t> </a:t>
            </a:r>
            <a:r>
              <a:rPr lang="en-AU" altLang="en-AU" sz="2800" dirty="0"/>
              <a:t>fields or methods for a class only visible within that class. Private members are </a:t>
            </a:r>
            <a:r>
              <a:rPr lang="en-AU" altLang="en-AU" sz="2800" i="1" dirty="0"/>
              <a:t>not</a:t>
            </a:r>
            <a:r>
              <a:rPr lang="en-AU" altLang="en-AU" sz="2800" dirty="0"/>
              <a:t> visible within subclasses, and are </a:t>
            </a:r>
            <a:r>
              <a:rPr lang="en-AU" altLang="en-AU" sz="2800" i="1" dirty="0"/>
              <a:t>not</a:t>
            </a:r>
            <a:r>
              <a:rPr lang="en-AU" altLang="en-AU" sz="2800" dirty="0"/>
              <a:t> inherited.</a:t>
            </a:r>
          </a:p>
          <a:p>
            <a:r>
              <a:rPr lang="en-AU" altLang="en-AU" sz="2800" i="1" dirty="0">
                <a:solidFill>
                  <a:schemeClr val="hlink"/>
                </a:solidFill>
              </a:rPr>
              <a:t>Protected</a:t>
            </a:r>
            <a:r>
              <a:rPr lang="en-AU" altLang="en-AU" sz="2800" dirty="0">
                <a:solidFill>
                  <a:schemeClr val="hlink"/>
                </a:solidFill>
              </a:rPr>
              <a:t> </a:t>
            </a:r>
            <a:r>
              <a:rPr lang="en-AU" altLang="en-AU" sz="2800" dirty="0"/>
              <a:t>members of a class are visible within the class, subclasses and </a:t>
            </a:r>
            <a:r>
              <a:rPr lang="en-AU" altLang="en-AU" sz="2800" i="1" dirty="0"/>
              <a:t>also</a:t>
            </a:r>
            <a:r>
              <a:rPr lang="en-AU" altLang="en-AU" sz="2800" dirty="0"/>
              <a:t> within all classes that are in the same package as that class.</a:t>
            </a:r>
          </a:p>
        </p:txBody>
      </p:sp>
    </p:spTree>
    <p:extLst>
      <p:ext uri="{BB962C8B-B14F-4D97-AF65-F5344CB8AC3E}">
        <p14:creationId xmlns:p14="http://schemas.microsoft.com/office/powerpoint/2010/main" val="2364661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03E0802-C718-4CC2-9DFA-8892AEAE3AB4}" type="slidenum">
              <a:rPr lang="zh-CN" altLang="en-GB"/>
              <a:pPr/>
              <a:t>89</a:t>
            </a:fld>
            <a:endParaRPr lang="en-GB" altLang="zh-CN"/>
          </a:p>
        </p:txBody>
      </p:sp>
      <p:sp>
        <p:nvSpPr>
          <p:cNvPr id="468994" name="Rectangle 2"/>
          <p:cNvSpPr>
            <a:spLocks noGrp="1" noChangeArrowheads="1"/>
          </p:cNvSpPr>
          <p:nvPr>
            <p:ph type="title"/>
          </p:nvPr>
        </p:nvSpPr>
        <p:spPr/>
        <p:txBody>
          <a:bodyPr/>
          <a:lstStyle/>
          <a:p>
            <a:r>
              <a:rPr lang="en-AU" altLang="en-AU"/>
              <a:t>Visibility Modifiers</a:t>
            </a:r>
          </a:p>
        </p:txBody>
      </p:sp>
      <p:graphicFrame>
        <p:nvGraphicFramePr>
          <p:cNvPr id="468995" name="Object 3"/>
          <p:cNvGraphicFramePr>
            <a:graphicFrameLocks noChangeAspect="1"/>
          </p:cNvGraphicFramePr>
          <p:nvPr>
            <p:extLst>
              <p:ext uri="{D42A27DB-BD31-4B8C-83A1-F6EECF244321}">
                <p14:modId xmlns:p14="http://schemas.microsoft.com/office/powerpoint/2010/main" val="2827264791"/>
              </p:ext>
            </p:extLst>
          </p:nvPr>
        </p:nvGraphicFramePr>
        <p:xfrm>
          <a:off x="943648" y="1371601"/>
          <a:ext cx="6750965" cy="4267200"/>
        </p:xfrm>
        <a:graphic>
          <a:graphicData uri="http://schemas.openxmlformats.org/presentationml/2006/ole">
            <mc:AlternateContent xmlns:mc="http://schemas.openxmlformats.org/markup-compatibility/2006">
              <mc:Choice xmlns:v="urn:schemas-microsoft-com:vml" Requires="v">
                <p:oleObj spid="_x0000_s5441" name="Document" r:id="rId3" imgW="6254712" imgH="3940475" progId="Word.Document.8">
                  <p:embed/>
                </p:oleObj>
              </mc:Choice>
              <mc:Fallback>
                <p:oleObj name="Document" r:id="rId3" imgW="6254712" imgH="3940475" progId="Word.Document.8">
                  <p:embed/>
                  <p:pic>
                    <p:nvPicPr>
                      <p:cNvPr id="0" name=""/>
                      <p:cNvPicPr>
                        <a:picLocks noChangeAspect="1" noChangeArrowheads="1"/>
                      </p:cNvPicPr>
                      <p:nvPr/>
                    </p:nvPicPr>
                    <p:blipFill>
                      <a:blip r:embed="rId4"/>
                      <a:srcRect/>
                      <a:stretch>
                        <a:fillRect/>
                      </a:stretch>
                    </p:blipFill>
                    <p:spPr bwMode="auto">
                      <a:xfrm>
                        <a:off x="943648" y="1371601"/>
                        <a:ext cx="6750965" cy="4267200"/>
                      </a:xfrm>
                      <a:prstGeom prst="rect">
                        <a:avLst/>
                      </a:prstGeom>
                      <a:solidFill>
                        <a:srgbClr val="FFFF99"/>
                      </a:solid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420908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solidFill>
                  <a:schemeClr val="accent3">
                    <a:lumMod val="50000"/>
                  </a:schemeClr>
                </a:solidFill>
              </a:rPr>
              <a:t>Static Methods</a:t>
            </a:r>
            <a:endParaRPr lang="en-US" dirty="0">
              <a:solidFill>
                <a:schemeClr val="accent3">
                  <a:lumMod val="50000"/>
                </a:schemeClr>
              </a:solidFill>
            </a:endParaRPr>
          </a:p>
        </p:txBody>
      </p:sp>
      <p:sp>
        <p:nvSpPr>
          <p:cNvPr id="23556" name="Content Placeholder 2"/>
          <p:cNvSpPr>
            <a:spLocks noGrp="1"/>
          </p:cNvSpPr>
          <p:nvPr>
            <p:ph idx="1"/>
          </p:nvPr>
        </p:nvSpPr>
        <p:spPr>
          <a:xfrm>
            <a:off x="0" y="685800"/>
            <a:ext cx="9144000" cy="6172200"/>
          </a:xfrm>
        </p:spPr>
        <p:txBody>
          <a:bodyPr>
            <a:normAutofit/>
          </a:bodyPr>
          <a:lstStyle/>
          <a:p>
            <a:r>
              <a:rPr lang="en-US" sz="2400" dirty="0" smtClean="0"/>
              <a:t>Static methods are class level methods i.e., they are shared among all the objects of the same class	</a:t>
            </a:r>
          </a:p>
          <a:p>
            <a:r>
              <a:rPr lang="en-US" sz="2400" dirty="0" smtClean="0"/>
              <a:t>A Static context(static blocks or methods) CANNOT access non-static members</a:t>
            </a:r>
          </a:p>
          <a:p>
            <a:endParaRPr lang="en-US" b="1" dirty="0" smtClean="0"/>
          </a:p>
          <a:p>
            <a:endParaRPr lang="en-US" b="1" dirty="0" smtClean="0"/>
          </a:p>
          <a:p>
            <a:endParaRPr lang="en-US" dirty="0" smtClean="0"/>
          </a:p>
          <a:p>
            <a:endParaRPr lang="en-US" dirty="0" smtClean="0"/>
          </a:p>
          <a:p>
            <a:r>
              <a:rPr lang="en-US" sz="2400" dirty="0" smtClean="0"/>
              <a:t>Non-static methods can access the static members</a:t>
            </a:r>
          </a:p>
          <a:p>
            <a:r>
              <a:rPr lang="en-US" sz="2400" u="sng" dirty="0"/>
              <a:t>this and super cannot be used in static context.</a:t>
            </a:r>
          </a:p>
          <a:p>
            <a:endParaRPr lang="en-US" dirty="0" smtClean="0"/>
          </a:p>
        </p:txBody>
      </p:sp>
      <p:sp>
        <p:nvSpPr>
          <p:cNvPr id="4" name="Slide Number Placeholder 3"/>
          <p:cNvSpPr>
            <a:spLocks noGrp="1"/>
          </p:cNvSpPr>
          <p:nvPr>
            <p:ph type="sldNum" sz="quarter" idx="10"/>
          </p:nvPr>
        </p:nvSpPr>
        <p:spPr/>
        <p:txBody>
          <a:bodyPr/>
          <a:lstStyle/>
          <a:p>
            <a:pPr>
              <a:defRPr/>
            </a:pPr>
            <a:fld id="{332CC22E-A614-4905-B48F-1D20FD6CADF6}" type="slidenum">
              <a:rPr lang="en-US" smtClean="0"/>
              <a:pPr>
                <a:defRPr/>
              </a:pPr>
              <a:t>9</a:t>
            </a:fld>
            <a:endParaRPr lang="en-US"/>
          </a:p>
        </p:txBody>
      </p:sp>
      <p:sp>
        <p:nvSpPr>
          <p:cNvPr id="7" name="TextBox 6"/>
          <p:cNvSpPr txBox="1"/>
          <p:nvPr/>
        </p:nvSpPr>
        <p:spPr>
          <a:xfrm>
            <a:off x="404447" y="2209800"/>
            <a:ext cx="8367346" cy="1939925"/>
          </a:xfrm>
          <a:prstGeom prst="rect">
            <a:avLst/>
          </a:prstGeom>
          <a:solidFill>
            <a:schemeClr val="bg1">
              <a:lumMod val="95000"/>
            </a:schemeClr>
          </a:solidFill>
        </p:spPr>
        <p:txBody>
          <a:bodyPr>
            <a:spAutoFit/>
          </a:bodyPr>
          <a:lstStyle/>
          <a:p>
            <a:pPr>
              <a:defRPr/>
            </a:pPr>
            <a:r>
              <a:rPr lang="en-US" sz="2000" i="0" dirty="0"/>
              <a:t>    class </a:t>
            </a:r>
            <a:r>
              <a:rPr lang="en-US" sz="2000" i="0" dirty="0" err="1"/>
              <a:t>StaticDemo</a:t>
            </a:r>
            <a:r>
              <a:rPr lang="en-US" sz="2000" i="0" dirty="0"/>
              <a:t>{</a:t>
            </a:r>
          </a:p>
          <a:p>
            <a:pPr lvl="1">
              <a:buFont typeface="Wingdings" pitchFamily="2" charset="2"/>
              <a:buNone/>
              <a:defRPr/>
            </a:pPr>
            <a:r>
              <a:rPr lang="en-US" sz="2000" i="0" dirty="0"/>
              <a:t>    </a:t>
            </a:r>
            <a:r>
              <a:rPr lang="en-US" sz="2000" i="0" dirty="0" err="1"/>
              <a:t>int</a:t>
            </a:r>
            <a:r>
              <a:rPr lang="en-US" sz="2000" i="0" dirty="0"/>
              <a:t>  counter;</a:t>
            </a:r>
          </a:p>
          <a:p>
            <a:pPr lvl="1">
              <a:buFont typeface="Wingdings" pitchFamily="2" charset="2"/>
              <a:buNone/>
              <a:defRPr/>
            </a:pPr>
            <a:r>
              <a:rPr lang="en-US" sz="2000" i="0" dirty="0"/>
              <a:t>    public static void  main(String [] args){</a:t>
            </a:r>
          </a:p>
          <a:p>
            <a:pPr lvl="1">
              <a:buFont typeface="Wingdings" pitchFamily="2" charset="2"/>
              <a:buNone/>
              <a:defRPr/>
            </a:pPr>
            <a:r>
              <a:rPr lang="en-US" sz="2000" i="0" dirty="0"/>
              <a:t>    	counter = 0 ;</a:t>
            </a:r>
          </a:p>
          <a:p>
            <a:pPr lvl="1">
              <a:buFont typeface="Wingdings" pitchFamily="2" charset="2"/>
              <a:buNone/>
              <a:defRPr/>
            </a:pPr>
            <a:r>
              <a:rPr lang="en-US" sz="2000" i="0" dirty="0"/>
              <a:t>    }</a:t>
            </a:r>
          </a:p>
          <a:p>
            <a:pPr lvl="1">
              <a:buFont typeface="Wingdings" pitchFamily="2" charset="2"/>
              <a:buNone/>
              <a:defRPr/>
            </a:pPr>
            <a:r>
              <a:rPr lang="en-US" sz="2000" i="0" dirty="0"/>
              <a:t>}</a:t>
            </a:r>
          </a:p>
        </p:txBody>
      </p:sp>
      <p:sp>
        <p:nvSpPr>
          <p:cNvPr id="8" name="Oval Callout 5"/>
          <p:cNvSpPr>
            <a:spLocks noChangeArrowheads="1"/>
          </p:cNvSpPr>
          <p:nvPr/>
        </p:nvSpPr>
        <p:spPr bwMode="auto">
          <a:xfrm>
            <a:off x="5965582" y="2276475"/>
            <a:ext cx="2927838" cy="1685925"/>
          </a:xfrm>
          <a:prstGeom prst="wedgeEllipseCallout">
            <a:avLst>
              <a:gd name="adj1" fmla="val -77537"/>
              <a:gd name="adj2" fmla="val 9486"/>
            </a:avLst>
          </a:prstGeom>
          <a:solidFill>
            <a:schemeClr val="accent6">
              <a:lumMod val="20000"/>
              <a:lumOff val="80000"/>
            </a:schemeClr>
          </a:solidFill>
          <a:ln w="9525" algn="ctr">
            <a:solidFill>
              <a:schemeClr val="tx1"/>
            </a:solidFill>
            <a:round/>
            <a:headEnd/>
            <a:tailEnd/>
          </a:ln>
        </p:spPr>
        <p:txBody>
          <a:bodyPr/>
          <a:lstStyle/>
          <a:p>
            <a:r>
              <a:rPr lang="en-US" dirty="0"/>
              <a:t>Error :  counter is not static so cannot be accessed inside the static method </a:t>
            </a:r>
          </a:p>
        </p:txBody>
      </p:sp>
    </p:spTree>
    <p:extLst>
      <p:ext uri="{BB962C8B-B14F-4D97-AF65-F5344CB8AC3E}">
        <p14:creationId xmlns:p14="http://schemas.microsoft.com/office/powerpoint/2010/main" val="27471617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D51E489-31BE-467C-B190-EDE6F5A54532}" type="slidenum">
              <a:rPr lang="zh-CN" altLang="en-GB"/>
              <a:pPr/>
              <a:t>90</a:t>
            </a:fld>
            <a:endParaRPr lang="en-GB" altLang="zh-CN"/>
          </a:p>
        </p:txBody>
      </p:sp>
      <p:sp>
        <p:nvSpPr>
          <p:cNvPr id="484354" name="Rectangle 2"/>
          <p:cNvSpPr>
            <a:spLocks noGrp="1" noChangeArrowheads="1"/>
          </p:cNvSpPr>
          <p:nvPr>
            <p:ph type="title"/>
          </p:nvPr>
        </p:nvSpPr>
        <p:spPr/>
        <p:txBody>
          <a:bodyPr/>
          <a:lstStyle/>
          <a:p>
            <a:r>
              <a:rPr lang="en-US"/>
              <a:t>Adding a Class to a Package</a:t>
            </a:r>
          </a:p>
        </p:txBody>
      </p:sp>
      <p:sp>
        <p:nvSpPr>
          <p:cNvPr id="484355" name="Rectangle 3"/>
          <p:cNvSpPr>
            <a:spLocks noGrp="1" noChangeArrowheads="1"/>
          </p:cNvSpPr>
          <p:nvPr>
            <p:ph type="body" idx="1"/>
          </p:nvPr>
        </p:nvSpPr>
        <p:spPr/>
        <p:txBody>
          <a:bodyPr/>
          <a:lstStyle/>
          <a:p>
            <a:r>
              <a:rPr lang="en-US" sz="2800"/>
              <a:t>Consider an existing package that contains a class called “Teacher”:</a:t>
            </a:r>
          </a:p>
          <a:p>
            <a:endParaRPr lang="en-US" sz="2800"/>
          </a:p>
          <a:p>
            <a:endParaRPr lang="en-US" sz="2800"/>
          </a:p>
          <a:p>
            <a:endParaRPr lang="en-US" sz="2800"/>
          </a:p>
          <a:p>
            <a:r>
              <a:rPr lang="en-US" sz="2800"/>
              <a:t>This class is stored in “Teacher.java” file  within a directory called “pack1”.</a:t>
            </a:r>
          </a:p>
          <a:p>
            <a:r>
              <a:rPr lang="en-US" sz="2800"/>
              <a:t>How do we a new public class called “Student” to this package.</a:t>
            </a:r>
          </a:p>
        </p:txBody>
      </p:sp>
      <p:sp>
        <p:nvSpPr>
          <p:cNvPr id="484356" name="Text Box 4"/>
          <p:cNvSpPr txBox="1">
            <a:spLocks noChangeArrowheads="1"/>
          </p:cNvSpPr>
          <p:nvPr/>
        </p:nvSpPr>
        <p:spPr bwMode="auto">
          <a:xfrm>
            <a:off x="1371600" y="2667000"/>
            <a:ext cx="2217738"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hlink"/>
                </a:solidFill>
              </a:rPr>
              <a:t>package pack1;</a:t>
            </a:r>
          </a:p>
          <a:p>
            <a:pPr algn="l"/>
            <a:r>
              <a:rPr lang="en-US"/>
              <a:t>public class Teacher</a:t>
            </a:r>
          </a:p>
          <a:p>
            <a:pPr algn="l"/>
            <a:r>
              <a:rPr lang="en-US"/>
              <a:t>{</a:t>
            </a:r>
          </a:p>
          <a:p>
            <a:pPr algn="l"/>
            <a:r>
              <a:rPr lang="en-US"/>
              <a:t>  // class body</a:t>
            </a:r>
          </a:p>
          <a:p>
            <a:pPr algn="l"/>
            <a:r>
              <a:rPr lang="en-US"/>
              <a:t>}</a:t>
            </a:r>
          </a:p>
        </p:txBody>
      </p:sp>
    </p:spTree>
    <p:extLst>
      <p:ext uri="{BB962C8B-B14F-4D97-AF65-F5344CB8AC3E}">
        <p14:creationId xmlns:p14="http://schemas.microsoft.com/office/powerpoint/2010/main" val="318533507"/>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42909609-C852-4779-BDC0-C54F43C61F78}" type="slidenum">
              <a:rPr lang="zh-CN" altLang="en-GB"/>
              <a:pPr/>
              <a:t>91</a:t>
            </a:fld>
            <a:endParaRPr lang="en-GB" altLang="zh-CN"/>
          </a:p>
        </p:txBody>
      </p:sp>
      <p:sp>
        <p:nvSpPr>
          <p:cNvPr id="485378" name="Rectangle 2"/>
          <p:cNvSpPr>
            <a:spLocks noGrp="1" noChangeArrowheads="1"/>
          </p:cNvSpPr>
          <p:nvPr>
            <p:ph type="title"/>
          </p:nvPr>
        </p:nvSpPr>
        <p:spPr>
          <a:xfrm>
            <a:off x="152400" y="152400"/>
            <a:ext cx="6858000" cy="990600"/>
          </a:xfrm>
        </p:spPr>
        <p:txBody>
          <a:bodyPr/>
          <a:lstStyle/>
          <a:p>
            <a:r>
              <a:rPr lang="en-US" sz="4000"/>
              <a:t>Adding a Class to a Package</a:t>
            </a:r>
          </a:p>
        </p:txBody>
      </p:sp>
      <p:sp>
        <p:nvSpPr>
          <p:cNvPr id="485379" name="Rectangle 3"/>
          <p:cNvSpPr>
            <a:spLocks noGrp="1" noChangeArrowheads="1"/>
          </p:cNvSpPr>
          <p:nvPr>
            <p:ph type="body" idx="1"/>
          </p:nvPr>
        </p:nvSpPr>
        <p:spPr/>
        <p:txBody>
          <a:bodyPr/>
          <a:lstStyle/>
          <a:p>
            <a:pPr>
              <a:lnSpc>
                <a:spcPct val="80000"/>
              </a:lnSpc>
            </a:pPr>
            <a:r>
              <a:rPr lang="en-US" sz="2400"/>
              <a:t>Define the public class “Student” and place the package statement before the class definition as follows:</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Store this in “Student.java” file under the directory “pack1”.</a:t>
            </a:r>
          </a:p>
          <a:p>
            <a:pPr>
              <a:lnSpc>
                <a:spcPct val="80000"/>
              </a:lnSpc>
            </a:pPr>
            <a:r>
              <a:rPr lang="en-US" sz="2400"/>
              <a:t>When the “Student.java” file is compiled, the class file will be created and stored in the directory “pack1”. Now, the package “pack1” will contain both the classes “Teacher” and “Student”.</a:t>
            </a:r>
          </a:p>
        </p:txBody>
      </p:sp>
      <p:sp>
        <p:nvSpPr>
          <p:cNvPr id="485380" name="Text Box 4"/>
          <p:cNvSpPr txBox="1">
            <a:spLocks noChangeArrowheads="1"/>
          </p:cNvSpPr>
          <p:nvPr/>
        </p:nvSpPr>
        <p:spPr bwMode="auto">
          <a:xfrm>
            <a:off x="2057400" y="2438400"/>
            <a:ext cx="2189163"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hlink"/>
                </a:solidFill>
              </a:rPr>
              <a:t>package pack1;</a:t>
            </a:r>
          </a:p>
          <a:p>
            <a:pPr algn="l"/>
            <a:r>
              <a:rPr lang="en-US"/>
              <a:t>public class Student</a:t>
            </a:r>
          </a:p>
          <a:p>
            <a:pPr algn="l"/>
            <a:r>
              <a:rPr lang="en-US"/>
              <a:t>{</a:t>
            </a:r>
          </a:p>
          <a:p>
            <a:pPr algn="l"/>
            <a:r>
              <a:rPr lang="en-US"/>
              <a:t>  // class body</a:t>
            </a:r>
          </a:p>
          <a:p>
            <a:pPr algn="l"/>
            <a:r>
              <a:rPr lang="en-US"/>
              <a:t>}</a:t>
            </a:r>
          </a:p>
        </p:txBody>
      </p:sp>
      <p:grpSp>
        <p:nvGrpSpPr>
          <p:cNvPr id="485381" name="Group 5"/>
          <p:cNvGrpSpPr>
            <a:grpSpLocks/>
          </p:cNvGrpSpPr>
          <p:nvPr/>
        </p:nvGrpSpPr>
        <p:grpSpPr bwMode="auto">
          <a:xfrm>
            <a:off x="6781800" y="0"/>
            <a:ext cx="2317750" cy="1524000"/>
            <a:chOff x="835" y="2852"/>
            <a:chExt cx="1661" cy="1180"/>
          </a:xfrm>
        </p:grpSpPr>
        <p:sp>
          <p:nvSpPr>
            <p:cNvPr id="485382" name="Rectangle 6"/>
            <p:cNvSpPr>
              <a:spLocks noChangeArrowheads="1"/>
            </p:cNvSpPr>
            <p:nvPr/>
          </p:nvSpPr>
          <p:spPr bwMode="auto">
            <a:xfrm>
              <a:off x="960" y="3072"/>
              <a:ext cx="1536"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383" name="Rectangle 7"/>
            <p:cNvSpPr>
              <a:spLocks noChangeArrowheads="1"/>
            </p:cNvSpPr>
            <p:nvPr/>
          </p:nvSpPr>
          <p:spPr bwMode="auto">
            <a:xfrm>
              <a:off x="1152" y="3264"/>
              <a:ext cx="115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class Teacher</a:t>
              </a:r>
            </a:p>
          </p:txBody>
        </p:sp>
        <p:sp>
          <p:nvSpPr>
            <p:cNvPr id="485384" name="Text Box 8"/>
            <p:cNvSpPr txBox="1">
              <a:spLocks noChangeArrowheads="1"/>
            </p:cNvSpPr>
            <p:nvPr/>
          </p:nvSpPr>
          <p:spPr bwMode="auto">
            <a:xfrm>
              <a:off x="835" y="2852"/>
              <a:ext cx="126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pack1;</a:t>
              </a:r>
            </a:p>
          </p:txBody>
        </p:sp>
        <p:sp>
          <p:nvSpPr>
            <p:cNvPr id="485385" name="Rectangle 9"/>
            <p:cNvSpPr>
              <a:spLocks noChangeArrowheads="1"/>
            </p:cNvSpPr>
            <p:nvPr/>
          </p:nvSpPr>
          <p:spPr bwMode="auto">
            <a:xfrm>
              <a:off x="1152" y="3648"/>
              <a:ext cx="1152" cy="2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class Student</a:t>
              </a:r>
            </a:p>
          </p:txBody>
        </p:sp>
      </p:grpSp>
    </p:spTree>
    <p:extLst>
      <p:ext uri="{BB962C8B-B14F-4D97-AF65-F5344CB8AC3E}">
        <p14:creationId xmlns:p14="http://schemas.microsoft.com/office/powerpoint/2010/main" val="61789180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2B8222B3-DBBD-47A5-8C3E-6898D851C8F3}" type="slidenum">
              <a:rPr lang="zh-CN" altLang="en-GB"/>
              <a:pPr/>
              <a:t>92</a:t>
            </a:fld>
            <a:endParaRPr lang="en-GB" altLang="zh-CN"/>
          </a:p>
        </p:txBody>
      </p:sp>
      <p:sp>
        <p:nvSpPr>
          <p:cNvPr id="486402" name="Rectangle 2"/>
          <p:cNvSpPr>
            <a:spLocks noGrp="1" noChangeArrowheads="1"/>
          </p:cNvSpPr>
          <p:nvPr>
            <p:ph type="title"/>
          </p:nvPr>
        </p:nvSpPr>
        <p:spPr/>
        <p:txBody>
          <a:bodyPr/>
          <a:lstStyle/>
          <a:p>
            <a:r>
              <a:rPr lang="en-US"/>
              <a:t>Packages and Name Clashing</a:t>
            </a:r>
          </a:p>
        </p:txBody>
      </p:sp>
      <p:sp>
        <p:nvSpPr>
          <p:cNvPr id="486403" name="Rectangle 3"/>
          <p:cNvSpPr>
            <a:spLocks noGrp="1" noChangeArrowheads="1"/>
          </p:cNvSpPr>
          <p:nvPr>
            <p:ph type="body" idx="1"/>
          </p:nvPr>
        </p:nvSpPr>
        <p:spPr/>
        <p:txBody>
          <a:bodyPr/>
          <a:lstStyle/>
          <a:p>
            <a:pPr>
              <a:lnSpc>
                <a:spcPct val="90000"/>
              </a:lnSpc>
            </a:pPr>
            <a:r>
              <a:rPr lang="en-US" sz="2400"/>
              <a:t>When packages are developed by different organizations, it is possible that multiple packages will have classes with the same name, leading to name classing. </a:t>
            </a:r>
          </a:p>
          <a:p>
            <a:pPr>
              <a:lnSpc>
                <a:spcPct val="90000"/>
              </a:lnSpc>
            </a:pPr>
            <a:endParaRPr lang="en-US" sz="2400"/>
          </a:p>
          <a:p>
            <a:pPr>
              <a:lnSpc>
                <a:spcPct val="90000"/>
              </a:lnSpc>
            </a:pPr>
            <a:endParaRPr lang="en-US" sz="2400"/>
          </a:p>
          <a:p>
            <a:pPr>
              <a:lnSpc>
                <a:spcPct val="90000"/>
              </a:lnSpc>
            </a:pPr>
            <a:endParaRPr lang="en-US" sz="2400"/>
          </a:p>
          <a:p>
            <a:pPr>
              <a:lnSpc>
                <a:spcPct val="90000"/>
              </a:lnSpc>
            </a:pPr>
            <a:endParaRPr lang="en-US" sz="2400"/>
          </a:p>
          <a:p>
            <a:pPr>
              <a:lnSpc>
                <a:spcPct val="90000"/>
              </a:lnSpc>
            </a:pPr>
            <a:r>
              <a:rPr lang="en-US" sz="2400"/>
              <a:t>We can import and use these packages like:</a:t>
            </a:r>
          </a:p>
          <a:p>
            <a:pPr lvl="1">
              <a:lnSpc>
                <a:spcPct val="90000"/>
              </a:lnSpc>
            </a:pPr>
            <a:r>
              <a:rPr lang="en-US" sz="2000"/>
              <a:t>import pack1.*;</a:t>
            </a:r>
          </a:p>
          <a:p>
            <a:pPr lvl="1">
              <a:lnSpc>
                <a:spcPct val="90000"/>
              </a:lnSpc>
            </a:pPr>
            <a:r>
              <a:rPr lang="en-US" sz="2000"/>
              <a:t>import pack2.*;</a:t>
            </a:r>
          </a:p>
          <a:p>
            <a:pPr lvl="1">
              <a:lnSpc>
                <a:spcPct val="90000"/>
              </a:lnSpc>
            </a:pPr>
            <a:r>
              <a:rPr lang="en-US" sz="2000"/>
              <a:t>Student student1; // Generates compilation error</a:t>
            </a:r>
          </a:p>
        </p:txBody>
      </p:sp>
      <p:grpSp>
        <p:nvGrpSpPr>
          <p:cNvPr id="486404" name="Group 4"/>
          <p:cNvGrpSpPr>
            <a:grpSpLocks/>
          </p:cNvGrpSpPr>
          <p:nvPr/>
        </p:nvGrpSpPr>
        <p:grpSpPr bwMode="auto">
          <a:xfrm>
            <a:off x="2514600" y="2774950"/>
            <a:ext cx="2514600" cy="1873250"/>
            <a:chOff x="912" y="2852"/>
            <a:chExt cx="1584" cy="1180"/>
          </a:xfrm>
        </p:grpSpPr>
        <p:sp>
          <p:nvSpPr>
            <p:cNvPr id="486405" name="Rectangle 5"/>
            <p:cNvSpPr>
              <a:spLocks noChangeArrowheads="1"/>
            </p:cNvSpPr>
            <p:nvPr/>
          </p:nvSpPr>
          <p:spPr bwMode="auto">
            <a:xfrm>
              <a:off x="960" y="3072"/>
              <a:ext cx="1536"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406" name="Rectangle 6"/>
            <p:cNvSpPr>
              <a:spLocks noChangeArrowheads="1"/>
            </p:cNvSpPr>
            <p:nvPr/>
          </p:nvSpPr>
          <p:spPr bwMode="auto">
            <a:xfrm>
              <a:off x="1152" y="3264"/>
              <a:ext cx="115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class Teacher</a:t>
              </a:r>
            </a:p>
          </p:txBody>
        </p:sp>
        <p:sp>
          <p:nvSpPr>
            <p:cNvPr id="486407" name="Text Box 7"/>
            <p:cNvSpPr txBox="1">
              <a:spLocks noChangeArrowheads="1"/>
            </p:cNvSpPr>
            <p:nvPr/>
          </p:nvSpPr>
          <p:spPr bwMode="auto">
            <a:xfrm>
              <a:off x="912" y="2852"/>
              <a:ext cx="11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pack1;</a:t>
              </a:r>
            </a:p>
          </p:txBody>
        </p:sp>
        <p:sp>
          <p:nvSpPr>
            <p:cNvPr id="486408" name="Rectangle 8"/>
            <p:cNvSpPr>
              <a:spLocks noChangeArrowheads="1"/>
            </p:cNvSpPr>
            <p:nvPr/>
          </p:nvSpPr>
          <p:spPr bwMode="auto">
            <a:xfrm>
              <a:off x="1152" y="3648"/>
              <a:ext cx="1152" cy="2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class Student</a:t>
              </a:r>
            </a:p>
          </p:txBody>
        </p:sp>
      </p:grpSp>
      <p:sp>
        <p:nvSpPr>
          <p:cNvPr id="486409" name="Rectangle 9"/>
          <p:cNvSpPr>
            <a:spLocks noChangeArrowheads="1"/>
          </p:cNvSpPr>
          <p:nvPr/>
        </p:nvSpPr>
        <p:spPr bwMode="auto">
          <a:xfrm>
            <a:off x="6324600" y="3092450"/>
            <a:ext cx="24384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410" name="Rectangle 10"/>
          <p:cNvSpPr>
            <a:spLocks noChangeArrowheads="1"/>
          </p:cNvSpPr>
          <p:nvPr/>
        </p:nvSpPr>
        <p:spPr bwMode="auto">
          <a:xfrm>
            <a:off x="6629400" y="3397250"/>
            <a:ext cx="18288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class Student</a:t>
            </a:r>
          </a:p>
        </p:txBody>
      </p:sp>
      <p:sp>
        <p:nvSpPr>
          <p:cNvPr id="486411" name="Text Box 11"/>
          <p:cNvSpPr txBox="1">
            <a:spLocks noChangeArrowheads="1"/>
          </p:cNvSpPr>
          <p:nvPr/>
        </p:nvSpPr>
        <p:spPr bwMode="auto">
          <a:xfrm>
            <a:off x="6248400" y="2743200"/>
            <a:ext cx="176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package pack2;</a:t>
            </a:r>
          </a:p>
        </p:txBody>
      </p:sp>
      <p:sp>
        <p:nvSpPr>
          <p:cNvPr id="486412" name="Rectangle 12"/>
          <p:cNvSpPr>
            <a:spLocks noChangeArrowheads="1"/>
          </p:cNvSpPr>
          <p:nvPr/>
        </p:nvSpPr>
        <p:spPr bwMode="auto">
          <a:xfrm>
            <a:off x="6629400" y="4006850"/>
            <a:ext cx="1828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class Courses</a:t>
            </a:r>
          </a:p>
        </p:txBody>
      </p:sp>
    </p:spTree>
    <p:extLst>
      <p:ext uri="{BB962C8B-B14F-4D97-AF65-F5344CB8AC3E}">
        <p14:creationId xmlns:p14="http://schemas.microsoft.com/office/powerpoint/2010/main" val="52381852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EDCCD1D-E422-4CB8-9E10-6B80A8AFA5E4}" type="slidenum">
              <a:rPr lang="zh-CN" altLang="en-GB"/>
              <a:pPr/>
              <a:t>93</a:t>
            </a:fld>
            <a:endParaRPr lang="en-GB" altLang="zh-CN"/>
          </a:p>
        </p:txBody>
      </p:sp>
      <p:sp>
        <p:nvSpPr>
          <p:cNvPr id="487426" name="Rectangle 2"/>
          <p:cNvSpPr>
            <a:spLocks noGrp="1" noChangeArrowheads="1"/>
          </p:cNvSpPr>
          <p:nvPr>
            <p:ph type="title"/>
          </p:nvPr>
        </p:nvSpPr>
        <p:spPr/>
        <p:txBody>
          <a:bodyPr/>
          <a:lstStyle/>
          <a:p>
            <a:r>
              <a:rPr lang="en-US"/>
              <a:t>Handling Name Clashing</a:t>
            </a:r>
          </a:p>
        </p:txBody>
      </p:sp>
      <p:sp>
        <p:nvSpPr>
          <p:cNvPr id="487427" name="Rectangle 3"/>
          <p:cNvSpPr>
            <a:spLocks noGrp="1" noChangeArrowheads="1"/>
          </p:cNvSpPr>
          <p:nvPr>
            <p:ph type="body" idx="1"/>
          </p:nvPr>
        </p:nvSpPr>
        <p:spPr/>
        <p:txBody>
          <a:bodyPr/>
          <a:lstStyle/>
          <a:p>
            <a:pPr>
              <a:lnSpc>
                <a:spcPct val="90000"/>
              </a:lnSpc>
            </a:pPr>
            <a:r>
              <a:rPr lang="en-US" sz="2800"/>
              <a:t>In Java, name classing is resolved by accessing classes with the same name in multiple packages by their fully qualified name.</a:t>
            </a:r>
          </a:p>
          <a:p>
            <a:pPr>
              <a:lnSpc>
                <a:spcPct val="90000"/>
              </a:lnSpc>
            </a:pPr>
            <a:r>
              <a:rPr lang="en-US" sz="2800"/>
              <a:t>Example:</a:t>
            </a:r>
          </a:p>
          <a:p>
            <a:pPr lvl="1">
              <a:lnSpc>
                <a:spcPct val="90000"/>
              </a:lnSpc>
              <a:buFont typeface="Wingdings" pitchFamily="2" charset="2"/>
              <a:buNone/>
            </a:pPr>
            <a:r>
              <a:rPr lang="en-US" sz="2400"/>
              <a:t>import pack1.*;</a:t>
            </a:r>
          </a:p>
          <a:p>
            <a:pPr lvl="1">
              <a:lnSpc>
                <a:spcPct val="90000"/>
              </a:lnSpc>
              <a:buFont typeface="Wingdings" pitchFamily="2" charset="2"/>
              <a:buNone/>
            </a:pPr>
            <a:r>
              <a:rPr lang="en-US" sz="2400"/>
              <a:t>import pack2.*;</a:t>
            </a:r>
          </a:p>
          <a:p>
            <a:pPr lvl="1">
              <a:lnSpc>
                <a:spcPct val="90000"/>
              </a:lnSpc>
              <a:buFont typeface="Wingdings" pitchFamily="2" charset="2"/>
              <a:buNone/>
            </a:pPr>
            <a:r>
              <a:rPr lang="en-US" sz="2400">
                <a:solidFill>
                  <a:schemeClr val="hlink"/>
                </a:solidFill>
              </a:rPr>
              <a:t>pack1.Student student1;</a:t>
            </a:r>
          </a:p>
          <a:p>
            <a:pPr lvl="1">
              <a:lnSpc>
                <a:spcPct val="90000"/>
              </a:lnSpc>
              <a:buFont typeface="Wingdings" pitchFamily="2" charset="2"/>
              <a:buNone/>
            </a:pPr>
            <a:r>
              <a:rPr lang="en-US" sz="2400">
                <a:solidFill>
                  <a:schemeClr val="hlink"/>
                </a:solidFill>
              </a:rPr>
              <a:t>pack2.Student student2;</a:t>
            </a:r>
          </a:p>
          <a:p>
            <a:pPr lvl="1">
              <a:lnSpc>
                <a:spcPct val="90000"/>
              </a:lnSpc>
              <a:buFont typeface="Wingdings" pitchFamily="2" charset="2"/>
              <a:buNone/>
            </a:pPr>
            <a:r>
              <a:rPr lang="en-US" sz="2400"/>
              <a:t>Teacher teacher1;</a:t>
            </a:r>
          </a:p>
          <a:p>
            <a:pPr lvl="1">
              <a:lnSpc>
                <a:spcPct val="90000"/>
              </a:lnSpc>
              <a:buFont typeface="Wingdings" pitchFamily="2" charset="2"/>
              <a:buNone/>
            </a:pPr>
            <a:r>
              <a:rPr lang="en-US" sz="2400"/>
              <a:t>Courses course1;</a:t>
            </a:r>
          </a:p>
        </p:txBody>
      </p:sp>
    </p:spTree>
    <p:extLst>
      <p:ext uri="{BB962C8B-B14F-4D97-AF65-F5344CB8AC3E}">
        <p14:creationId xmlns:p14="http://schemas.microsoft.com/office/powerpoint/2010/main" val="351191072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58BA13F-9FEC-441E-8BF1-96F18CD51810}" type="slidenum">
              <a:rPr lang="zh-CN" altLang="en-GB"/>
              <a:pPr/>
              <a:t>94</a:t>
            </a:fld>
            <a:endParaRPr lang="en-GB" altLang="zh-CN"/>
          </a:p>
        </p:txBody>
      </p:sp>
      <p:sp>
        <p:nvSpPr>
          <p:cNvPr id="488450" name="Rectangle 2"/>
          <p:cNvSpPr>
            <a:spLocks noGrp="1" noChangeArrowheads="1"/>
          </p:cNvSpPr>
          <p:nvPr>
            <p:ph type="title"/>
          </p:nvPr>
        </p:nvSpPr>
        <p:spPr/>
        <p:txBody>
          <a:bodyPr/>
          <a:lstStyle/>
          <a:p>
            <a:r>
              <a:rPr lang="en-US"/>
              <a:t>Extending a Class from Package</a:t>
            </a:r>
          </a:p>
        </p:txBody>
      </p:sp>
      <p:sp>
        <p:nvSpPr>
          <p:cNvPr id="488451" name="Rectangle 3"/>
          <p:cNvSpPr>
            <a:spLocks noGrp="1" noChangeArrowheads="1"/>
          </p:cNvSpPr>
          <p:nvPr>
            <p:ph type="body" idx="1"/>
          </p:nvPr>
        </p:nvSpPr>
        <p:spPr/>
        <p:txBody>
          <a:bodyPr/>
          <a:lstStyle/>
          <a:p>
            <a:r>
              <a:rPr lang="en-US"/>
              <a:t>A new class called “Professor” can be created by extending the “Teacher” class defined the package “pack1” as follows:</a:t>
            </a:r>
          </a:p>
        </p:txBody>
      </p:sp>
      <p:sp>
        <p:nvSpPr>
          <p:cNvPr id="488452" name="Text Box 4"/>
          <p:cNvSpPr txBox="1">
            <a:spLocks noChangeArrowheads="1"/>
          </p:cNvSpPr>
          <p:nvPr/>
        </p:nvSpPr>
        <p:spPr bwMode="auto">
          <a:xfrm>
            <a:off x="1717675" y="3581400"/>
            <a:ext cx="5902325"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chemeClr val="hlink"/>
                </a:solidFill>
              </a:rPr>
              <a:t>import pack1.Teacher;</a:t>
            </a:r>
          </a:p>
          <a:p>
            <a:pPr algn="l"/>
            <a:r>
              <a:rPr lang="en-US"/>
              <a:t>public class Professor extends Teacher</a:t>
            </a:r>
          </a:p>
          <a:p>
            <a:pPr algn="l"/>
            <a:r>
              <a:rPr lang="en-US"/>
              <a:t>{</a:t>
            </a:r>
          </a:p>
          <a:p>
            <a:pPr algn="l"/>
            <a:r>
              <a:rPr lang="en-US"/>
              <a:t>  // body of Professor class</a:t>
            </a:r>
          </a:p>
          <a:p>
            <a:pPr algn="l"/>
            <a:r>
              <a:rPr lang="en-US"/>
              <a:t>  // It is able to inherit public and protected members,</a:t>
            </a:r>
          </a:p>
          <a:p>
            <a:pPr algn="l"/>
            <a:r>
              <a:rPr lang="en-US"/>
              <a:t>  // but not private or default members of Teacher class.</a:t>
            </a:r>
          </a:p>
          <a:p>
            <a:pPr algn="l"/>
            <a:r>
              <a:rPr lang="en-US"/>
              <a:t>}</a:t>
            </a:r>
          </a:p>
        </p:txBody>
      </p:sp>
    </p:spTree>
    <p:extLst>
      <p:ext uri="{BB962C8B-B14F-4D97-AF65-F5344CB8AC3E}">
        <p14:creationId xmlns:p14="http://schemas.microsoft.com/office/powerpoint/2010/main" val="1300745276"/>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Creating a Package</a:t>
            </a:r>
            <a:endParaRPr lang="en-US" dirty="0"/>
          </a:p>
        </p:txBody>
      </p:sp>
      <p:sp>
        <p:nvSpPr>
          <p:cNvPr id="65539" name="Content Placeholder 2"/>
          <p:cNvSpPr>
            <a:spLocks noGrp="1"/>
          </p:cNvSpPr>
          <p:nvPr>
            <p:ph idx="1"/>
          </p:nvPr>
        </p:nvSpPr>
        <p:spPr/>
        <p:txBody>
          <a:bodyPr/>
          <a:lstStyle/>
          <a:p>
            <a:r>
              <a:rPr lang="en-US" dirty="0" smtClean="0"/>
              <a:t>Let the package name be ‘</a:t>
            </a:r>
            <a:r>
              <a:rPr lang="en-US" dirty="0" err="1" smtClean="0"/>
              <a:t>infyBank</a:t>
            </a:r>
            <a:r>
              <a:rPr lang="en-US" dirty="0" smtClean="0"/>
              <a:t>’. Class name is Employee. e.g.,</a:t>
            </a:r>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pPr lvl="2">
              <a:buFont typeface="Arial" pitchFamily="34" charset="0"/>
              <a:buNone/>
            </a:pPr>
            <a:endParaRPr lang="en-US" dirty="0" smtClean="0"/>
          </a:p>
          <a:p>
            <a:r>
              <a:rPr lang="en-US" dirty="0" smtClean="0"/>
              <a:t>Package name should be the first statement in the class</a:t>
            </a:r>
          </a:p>
        </p:txBody>
      </p:sp>
      <p:sp>
        <p:nvSpPr>
          <p:cNvPr id="4" name="Slide Number Placeholder 3"/>
          <p:cNvSpPr>
            <a:spLocks noGrp="1"/>
          </p:cNvSpPr>
          <p:nvPr>
            <p:ph type="sldNum" sz="quarter" idx="10"/>
          </p:nvPr>
        </p:nvSpPr>
        <p:spPr/>
        <p:txBody>
          <a:bodyPr/>
          <a:lstStyle/>
          <a:p>
            <a:pPr>
              <a:defRPr/>
            </a:pPr>
            <a:fld id="{540C8BE8-2B48-45D2-B523-6A598A634726}" type="slidenum">
              <a:rPr lang="en-US" smtClean="0"/>
              <a:pPr>
                <a:defRPr/>
              </a:pPr>
              <a:t>95</a:t>
            </a:fld>
            <a:endParaRPr lang="en-US"/>
          </a:p>
        </p:txBody>
      </p:sp>
      <p:sp>
        <p:nvSpPr>
          <p:cNvPr id="5" name="TextBox 4"/>
          <p:cNvSpPr txBox="1"/>
          <p:nvPr/>
        </p:nvSpPr>
        <p:spPr>
          <a:xfrm>
            <a:off x="737696" y="2895600"/>
            <a:ext cx="7577503" cy="2032000"/>
          </a:xfrm>
          <a:prstGeom prst="rect">
            <a:avLst/>
          </a:prstGeom>
          <a:solidFill>
            <a:schemeClr val="bg1">
              <a:lumMod val="95000"/>
            </a:schemeClr>
          </a:solidFill>
        </p:spPr>
        <p:txBody>
          <a:bodyPr>
            <a:spAutoFit/>
          </a:bodyPr>
          <a:lstStyle/>
          <a:p>
            <a:pPr>
              <a:buFont typeface="Arial" pitchFamily="34" charset="0"/>
              <a:buNone/>
              <a:defRPr/>
            </a:pPr>
            <a:r>
              <a:rPr lang="en-US" i="0" dirty="0"/>
              <a:t>package </a:t>
            </a:r>
            <a:r>
              <a:rPr lang="en-US" i="0" dirty="0" err="1"/>
              <a:t>infyBank</a:t>
            </a:r>
            <a:r>
              <a:rPr lang="en-US" i="0" dirty="0"/>
              <a:t>;</a:t>
            </a:r>
          </a:p>
          <a:p>
            <a:pPr>
              <a:buFont typeface="Arial" pitchFamily="34" charset="0"/>
              <a:buNone/>
              <a:defRPr/>
            </a:pPr>
            <a:endParaRPr lang="en-US" i="0" dirty="0"/>
          </a:p>
          <a:p>
            <a:pPr>
              <a:buFont typeface="Arial" pitchFamily="34" charset="0"/>
              <a:buNone/>
              <a:defRPr/>
            </a:pPr>
            <a:r>
              <a:rPr lang="en-US" i="0" dirty="0"/>
              <a:t>class Employee{</a:t>
            </a:r>
          </a:p>
          <a:p>
            <a:pPr>
              <a:buFont typeface="Arial" pitchFamily="34" charset="0"/>
              <a:buNone/>
              <a:defRPr/>
            </a:pPr>
            <a:r>
              <a:rPr lang="en-US" i="0" dirty="0"/>
              <a:t>	    </a:t>
            </a:r>
            <a:r>
              <a:rPr lang="en-US" i="0" dirty="0" err="1"/>
              <a:t>int</a:t>
            </a:r>
            <a:r>
              <a:rPr lang="en-US" i="0" dirty="0"/>
              <a:t> </a:t>
            </a:r>
            <a:r>
              <a:rPr lang="en-US" i="0" dirty="0" err="1"/>
              <a:t>employeeID</a:t>
            </a:r>
            <a:r>
              <a:rPr lang="en-US" i="0" dirty="0"/>
              <a:t>;</a:t>
            </a:r>
          </a:p>
          <a:p>
            <a:pPr>
              <a:buFont typeface="Arial" pitchFamily="34" charset="0"/>
              <a:buNone/>
              <a:defRPr/>
            </a:pPr>
            <a:r>
              <a:rPr lang="en-US" i="0" dirty="0"/>
              <a:t>	    String </a:t>
            </a:r>
            <a:r>
              <a:rPr lang="en-US" i="0" dirty="0" err="1"/>
              <a:t>employeeName</a:t>
            </a:r>
            <a:r>
              <a:rPr lang="en-US" i="0" dirty="0"/>
              <a:t>;</a:t>
            </a:r>
          </a:p>
          <a:p>
            <a:pPr>
              <a:buFont typeface="Arial" pitchFamily="34" charset="0"/>
              <a:buNone/>
              <a:defRPr/>
            </a:pPr>
            <a:r>
              <a:rPr lang="en-US" i="0" dirty="0"/>
              <a:t>	    Calendar </a:t>
            </a:r>
            <a:r>
              <a:rPr lang="en-US" i="0" dirty="0" err="1"/>
              <a:t>dateOfJoining</a:t>
            </a:r>
            <a:r>
              <a:rPr lang="en-US" i="0" dirty="0"/>
              <a:t>;</a:t>
            </a:r>
          </a:p>
          <a:p>
            <a:pPr>
              <a:buFont typeface="Arial" pitchFamily="34" charset="0"/>
              <a:buNone/>
              <a:defRPr/>
            </a:pPr>
            <a:r>
              <a:rPr lang="en-US" i="0" dirty="0"/>
              <a:t> }</a:t>
            </a:r>
          </a:p>
        </p:txBody>
      </p:sp>
    </p:spTree>
    <p:extLst>
      <p:ext uri="{BB962C8B-B14F-4D97-AF65-F5344CB8AC3E}">
        <p14:creationId xmlns:p14="http://schemas.microsoft.com/office/powerpoint/2010/main" val="6863440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6A78C1AB-482E-4DE0-9AE8-85E8A27F21D4}" type="slidenum">
              <a:rPr lang="en-US"/>
              <a:pPr>
                <a:defRPr/>
              </a:pPr>
              <a:t>96</a:t>
            </a:fld>
            <a:endParaRPr lang="en-US"/>
          </a:p>
        </p:txBody>
      </p:sp>
      <p:sp>
        <p:nvSpPr>
          <p:cNvPr id="652293" name="Rectangle 5"/>
          <p:cNvSpPr>
            <a:spLocks noGrp="1" noChangeArrowheads="1"/>
          </p:cNvSpPr>
          <p:nvPr>
            <p:ph type="title"/>
          </p:nvPr>
        </p:nvSpPr>
        <p:spPr/>
        <p:txBody>
          <a:bodyPr/>
          <a:lstStyle/>
          <a:p>
            <a:pPr eaLnBrk="1" hangingPunct="1">
              <a:defRPr/>
            </a:pPr>
            <a:r>
              <a:rPr lang="en-US" dirty="0" smtClean="0"/>
              <a:t>Importing a Class</a:t>
            </a:r>
          </a:p>
        </p:txBody>
      </p:sp>
      <p:sp>
        <p:nvSpPr>
          <p:cNvPr id="66564" name="Rectangle 6"/>
          <p:cNvSpPr>
            <a:spLocks noGrp="1" noChangeArrowheads="1"/>
          </p:cNvSpPr>
          <p:nvPr>
            <p:ph type="body" idx="1"/>
          </p:nvPr>
        </p:nvSpPr>
        <p:spPr>
          <a:xfrm>
            <a:off x="304800" y="1122363"/>
            <a:ext cx="8229600" cy="4881562"/>
          </a:xfrm>
        </p:spPr>
        <p:txBody>
          <a:bodyPr/>
          <a:lstStyle/>
          <a:p>
            <a:pPr eaLnBrk="1" hangingPunct="1"/>
            <a:r>
              <a:rPr lang="en-US" sz="2400" smtClean="0"/>
              <a:t>It is difficult to use the fully qualified name of a class through out the program. You will never be interested in using</a:t>
            </a:r>
          </a:p>
          <a:p>
            <a:pPr lvl="1" eaLnBrk="1" hangingPunct="1"/>
            <a:r>
              <a:rPr lang="en-US" sz="2100" smtClean="0"/>
              <a:t>Java.util.Date ,  java.util.Calendar</a:t>
            </a:r>
          </a:p>
          <a:p>
            <a:pPr eaLnBrk="1" hangingPunct="1">
              <a:buFont typeface="Wingdings" pitchFamily="2" charset="2"/>
              <a:buNone/>
            </a:pPr>
            <a:r>
              <a:rPr lang="en-US" sz="2400" smtClean="0"/>
              <a:t>    throughout your program</a:t>
            </a:r>
          </a:p>
          <a:p>
            <a:pPr eaLnBrk="1" hangingPunct="1"/>
            <a:r>
              <a:rPr lang="en-US" sz="2400" smtClean="0"/>
              <a:t>The import statement can be used to tell the fully qualified name of the class to the compiler</a:t>
            </a:r>
          </a:p>
          <a:p>
            <a:pPr eaLnBrk="1" hangingPunct="1"/>
            <a:r>
              <a:rPr lang="en-US" sz="2400" smtClean="0"/>
              <a:t>All the import statements has to appear between the package declaration and  the class header</a:t>
            </a:r>
          </a:p>
        </p:txBody>
      </p:sp>
      <p:sp>
        <p:nvSpPr>
          <p:cNvPr id="6" name="TextBox 5"/>
          <p:cNvSpPr txBox="1"/>
          <p:nvPr/>
        </p:nvSpPr>
        <p:spPr>
          <a:xfrm>
            <a:off x="616928" y="4310063"/>
            <a:ext cx="7394331" cy="2032000"/>
          </a:xfrm>
          <a:prstGeom prst="rect">
            <a:avLst/>
          </a:prstGeom>
          <a:solidFill>
            <a:schemeClr val="bg1">
              <a:lumMod val="95000"/>
            </a:schemeClr>
          </a:solidFill>
        </p:spPr>
        <p:txBody>
          <a:bodyPr>
            <a:spAutoFit/>
          </a:bodyPr>
          <a:lstStyle/>
          <a:p>
            <a:pPr>
              <a:defRPr/>
            </a:pPr>
            <a:r>
              <a:rPr lang="en-US" b="1" i="0" dirty="0">
                <a:latin typeface="Courier New" pitchFamily="49" charset="0"/>
                <a:ea typeface="Gulim" pitchFamily="34" charset="-127"/>
              </a:rPr>
              <a:t>Package </a:t>
            </a:r>
            <a:r>
              <a:rPr lang="en-US" b="1" i="0" dirty="0" err="1">
                <a:latin typeface="Courier New" pitchFamily="49" charset="0"/>
                <a:ea typeface="Gulim" pitchFamily="34" charset="-127"/>
              </a:rPr>
              <a:t>fileIO</a:t>
            </a:r>
            <a:r>
              <a:rPr lang="en-US" b="1" i="0" dirty="0">
                <a:latin typeface="Courier New" pitchFamily="49" charset="0"/>
                <a:ea typeface="Gulim" pitchFamily="34" charset="-127"/>
              </a:rPr>
              <a:t>;</a:t>
            </a:r>
          </a:p>
          <a:p>
            <a:pPr>
              <a:defRPr/>
            </a:pPr>
            <a:r>
              <a:rPr lang="en-US" b="1" i="0" dirty="0">
                <a:latin typeface="Courier New" pitchFamily="49" charset="0"/>
                <a:ea typeface="Gulim" pitchFamily="34" charset="-127"/>
              </a:rPr>
              <a:t>import </a:t>
            </a:r>
            <a:r>
              <a:rPr lang="en-US" b="1" i="0" dirty="0" err="1">
                <a:latin typeface="Courier New" pitchFamily="49" charset="0"/>
                <a:ea typeface="Gulim" pitchFamily="34" charset="-127"/>
              </a:rPr>
              <a:t>ui.FirstPage</a:t>
            </a:r>
            <a:r>
              <a:rPr lang="en-US" b="1" i="0" dirty="0">
                <a:latin typeface="Courier New" pitchFamily="49" charset="0"/>
                <a:ea typeface="Gulim" pitchFamily="34" charset="-127"/>
              </a:rPr>
              <a:t>;</a:t>
            </a:r>
          </a:p>
          <a:p>
            <a:pPr>
              <a:defRPr/>
            </a:pPr>
            <a:r>
              <a:rPr lang="en-US" b="1" i="0" dirty="0">
                <a:latin typeface="Courier New" pitchFamily="49" charset="0"/>
                <a:ea typeface="Gulim" pitchFamily="34" charset="-127"/>
              </a:rPr>
              <a:t>Class </a:t>
            </a:r>
            <a:r>
              <a:rPr lang="en-US" b="1" i="0" dirty="0" err="1">
                <a:latin typeface="Courier New" pitchFamily="49" charset="0"/>
                <a:ea typeface="Gulim" pitchFamily="34" charset="-127"/>
              </a:rPr>
              <a:t>WordsUpdate</a:t>
            </a:r>
            <a:r>
              <a:rPr lang="en-US" b="1" i="0" dirty="0">
                <a:latin typeface="Courier New" pitchFamily="49" charset="0"/>
                <a:ea typeface="Gulim" pitchFamily="34" charset="-127"/>
              </a:rPr>
              <a:t>{</a:t>
            </a:r>
          </a:p>
          <a:p>
            <a:pPr>
              <a:defRPr/>
            </a:pPr>
            <a:r>
              <a:rPr lang="en-US" b="1" i="0" dirty="0">
                <a:latin typeface="Courier New" pitchFamily="49" charset="0"/>
                <a:ea typeface="Gulim" pitchFamily="34" charset="-127"/>
              </a:rPr>
              <a:t>  public static void </a:t>
            </a:r>
            <a:r>
              <a:rPr lang="en-US" b="1" i="0" dirty="0" err="1">
                <a:latin typeface="Courier New" pitchFamily="49" charset="0"/>
                <a:ea typeface="Gulim" pitchFamily="34" charset="-127"/>
              </a:rPr>
              <a:t>ContentaProvider</a:t>
            </a:r>
            <a:r>
              <a:rPr lang="en-US" b="1" i="0" dirty="0">
                <a:latin typeface="Courier New" pitchFamily="49" charset="0"/>
                <a:ea typeface="Gulim" pitchFamily="34" charset="-127"/>
              </a:rPr>
              <a:t>(){</a:t>
            </a:r>
          </a:p>
          <a:p>
            <a:pPr>
              <a:defRPr/>
            </a:pPr>
            <a:r>
              <a:rPr lang="en-US" b="1" i="0" dirty="0">
                <a:latin typeface="Courier New" pitchFamily="49" charset="0"/>
                <a:ea typeface="Gulim" pitchFamily="34" charset="-127"/>
              </a:rPr>
              <a:t>     </a:t>
            </a:r>
            <a:r>
              <a:rPr lang="en-US" b="1" i="0" dirty="0" err="1">
                <a:latin typeface="Courier New" pitchFamily="49" charset="0"/>
                <a:ea typeface="Gulim" pitchFamily="34" charset="-127"/>
              </a:rPr>
              <a:t>FirstPage</a:t>
            </a:r>
            <a:r>
              <a:rPr lang="en-US" b="1" i="0" dirty="0">
                <a:latin typeface="Courier New" pitchFamily="49" charset="0"/>
                <a:ea typeface="Gulim" pitchFamily="34" charset="-127"/>
              </a:rPr>
              <a:t> page = new </a:t>
            </a:r>
            <a:r>
              <a:rPr lang="en-US" b="1" i="0" dirty="0" err="1">
                <a:latin typeface="Courier New" pitchFamily="49" charset="0"/>
                <a:ea typeface="Gulim" pitchFamily="34" charset="-127"/>
              </a:rPr>
              <a:t>FirstPage</a:t>
            </a:r>
            <a:r>
              <a:rPr lang="en-US" b="1" i="0" dirty="0">
                <a:latin typeface="Courier New" pitchFamily="49" charset="0"/>
                <a:ea typeface="Gulim" pitchFamily="34" charset="-127"/>
              </a:rPr>
              <a:t>();</a:t>
            </a:r>
          </a:p>
          <a:p>
            <a:pPr>
              <a:defRPr/>
            </a:pPr>
            <a:r>
              <a:rPr lang="en-US" b="1" i="0" dirty="0">
                <a:latin typeface="Courier New" pitchFamily="49" charset="0"/>
                <a:ea typeface="Gulim" pitchFamily="34" charset="-127"/>
              </a:rPr>
              <a:t>  }</a:t>
            </a:r>
          </a:p>
          <a:p>
            <a:pPr>
              <a:defRPr/>
            </a:pPr>
            <a:r>
              <a:rPr lang="en-US" b="1" i="0" dirty="0">
                <a:latin typeface="Courier New" pitchFamily="49" charset="0"/>
                <a:ea typeface="Gulim" pitchFamily="34" charset="-127"/>
              </a:rPr>
              <a:t>}</a:t>
            </a:r>
          </a:p>
        </p:txBody>
      </p:sp>
    </p:spTree>
    <p:extLst>
      <p:ext uri="{BB962C8B-B14F-4D97-AF65-F5344CB8AC3E}">
        <p14:creationId xmlns:p14="http://schemas.microsoft.com/office/powerpoint/2010/main" val="25133056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you answer? </a:t>
            </a:r>
            <a:endParaRPr lang="en-US" dirty="0"/>
          </a:p>
        </p:txBody>
      </p:sp>
      <p:sp>
        <p:nvSpPr>
          <p:cNvPr id="4" name="Slide Number Placeholder 3"/>
          <p:cNvSpPr>
            <a:spLocks noGrp="1"/>
          </p:cNvSpPr>
          <p:nvPr>
            <p:ph type="sldNum" sz="quarter" idx="10"/>
          </p:nvPr>
        </p:nvSpPr>
        <p:spPr/>
        <p:txBody>
          <a:bodyPr/>
          <a:lstStyle/>
          <a:p>
            <a:pPr>
              <a:defRPr/>
            </a:pPr>
            <a:fld id="{348B204C-BB84-4876-8C2F-C1D95A898C74}" type="slidenum">
              <a:rPr lang="en-US" smtClean="0"/>
              <a:pPr>
                <a:defRPr/>
              </a:pPr>
              <a:t>97</a:t>
            </a:fld>
            <a:endParaRPr lang="en-US"/>
          </a:p>
        </p:txBody>
      </p:sp>
      <p:graphicFrame>
        <p:nvGraphicFramePr>
          <p:cNvPr id="5" name="Table 4"/>
          <p:cNvGraphicFramePr>
            <a:graphicFrameLocks noGrp="1"/>
          </p:cNvGraphicFramePr>
          <p:nvPr/>
        </p:nvGraphicFramePr>
        <p:xfrm>
          <a:off x="281355" y="1173164"/>
          <a:ext cx="8566638" cy="3779837"/>
        </p:xfrm>
        <a:graphic>
          <a:graphicData uri="http://schemas.openxmlformats.org/drawingml/2006/table">
            <a:tbl>
              <a:tblPr firstRow="1" bandRow="1">
                <a:tableStyleId>{BC89EF96-8CEA-46FF-86C4-4CE0E7609802}</a:tableStyleId>
              </a:tblPr>
              <a:tblGrid>
                <a:gridCol w="8566638"/>
              </a:tblGrid>
              <a:tr h="3779837">
                <a:tc>
                  <a:txBody>
                    <a:bodyPr/>
                    <a:lstStyle/>
                    <a:p>
                      <a:r>
                        <a:rPr lang="en-US" sz="1600" b="1" kern="1200" dirty="0" smtClean="0">
                          <a:solidFill>
                            <a:schemeClr val="tx1"/>
                          </a:solidFill>
                          <a:latin typeface="+mn-lt"/>
                          <a:ea typeface="+mn-ea"/>
                          <a:cs typeface="+mn-cs"/>
                        </a:rPr>
                        <a:t>In package p1 , you have got a class Apple,</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package p1;</a:t>
                      </a:r>
                    </a:p>
                    <a:p>
                      <a:r>
                        <a:rPr lang="en-US" sz="1600" b="1" kern="1200" dirty="0" smtClean="0">
                          <a:solidFill>
                            <a:schemeClr val="tx1"/>
                          </a:solidFill>
                          <a:latin typeface="+mn-lt"/>
                          <a:ea typeface="+mn-ea"/>
                          <a:cs typeface="+mn-cs"/>
                        </a:rPr>
                        <a:t>public class Apple {</a:t>
                      </a:r>
                    </a:p>
                    <a:p>
                      <a:r>
                        <a:rPr lang="en-US" sz="1600" b="1" kern="1200" dirty="0" smtClean="0">
                          <a:solidFill>
                            <a:schemeClr val="tx1"/>
                          </a:solidFill>
                          <a:latin typeface="+mn-lt"/>
                          <a:ea typeface="+mn-ea"/>
                          <a:cs typeface="+mn-cs"/>
                        </a:rPr>
                        <a:t>Apple(){</a:t>
                      </a:r>
                      <a:r>
                        <a:rPr lang="en-US" sz="1600" b="1"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a:t>
                      </a:r>
                      <a:r>
                        <a:rPr lang="en-US" sz="1600" b="1" kern="1200" dirty="0" err="1" smtClean="0">
                          <a:solidFill>
                            <a:schemeClr val="tx1"/>
                          </a:solidFill>
                          <a:latin typeface="+mn-lt"/>
                          <a:ea typeface="+mn-ea"/>
                          <a:cs typeface="+mn-cs"/>
                        </a:rPr>
                        <a:t>.println</a:t>
                      </a:r>
                      <a:r>
                        <a:rPr lang="en-US" sz="1600" b="1" kern="1200" dirty="0" smtClean="0">
                          <a:solidFill>
                            <a:schemeClr val="tx1"/>
                          </a:solidFill>
                          <a:latin typeface="+mn-lt"/>
                          <a:ea typeface="+mn-ea"/>
                          <a:cs typeface="+mn-cs"/>
                        </a:rPr>
                        <a:t>("Class Apple");}}</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In package p2, you have got a class TestFruits, Class Apple is also imported.</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package p2;</a:t>
                      </a:r>
                    </a:p>
                    <a:p>
                      <a:r>
                        <a:rPr lang="en-US" sz="1600" b="1" kern="1200" dirty="0" smtClean="0">
                          <a:solidFill>
                            <a:schemeClr val="tx1"/>
                          </a:solidFill>
                          <a:latin typeface="+mn-lt"/>
                          <a:ea typeface="+mn-ea"/>
                          <a:cs typeface="+mn-cs"/>
                        </a:rPr>
                        <a:t>import p1.Apple;</a:t>
                      </a:r>
                    </a:p>
                    <a:p>
                      <a:r>
                        <a:rPr lang="en-US" sz="1600" b="1" kern="1200" dirty="0" smtClean="0">
                          <a:solidFill>
                            <a:schemeClr val="tx1"/>
                          </a:solidFill>
                          <a:latin typeface="+mn-lt"/>
                          <a:ea typeface="+mn-ea"/>
                          <a:cs typeface="+mn-cs"/>
                        </a:rPr>
                        <a:t>public class TestFruits {</a:t>
                      </a:r>
                    </a:p>
                    <a:p>
                      <a:r>
                        <a:rPr lang="en-US" sz="1600" b="1" kern="1200" dirty="0" smtClean="0">
                          <a:solidFill>
                            <a:schemeClr val="tx1"/>
                          </a:solidFill>
                          <a:latin typeface="+mn-lt"/>
                          <a:ea typeface="+mn-ea"/>
                          <a:cs typeface="+mn-cs"/>
                        </a:rPr>
                        <a:t> 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	Apple a = new Apple();</a:t>
                      </a:r>
                    </a:p>
                    <a:p>
                      <a:r>
                        <a:rPr lang="en-US" sz="1600" b="1" kern="1200" dirty="0" smtClean="0">
                          <a:solidFill>
                            <a:schemeClr val="tx1"/>
                          </a:solidFill>
                          <a:latin typeface="+mn-lt"/>
                          <a:ea typeface="+mn-ea"/>
                          <a:cs typeface="+mn-cs"/>
                        </a:rPr>
                        <a:t>}}</a:t>
                      </a:r>
                    </a:p>
                    <a:p>
                      <a:endParaRPr lang="en-US" sz="1800" b="1" kern="1200" dirty="0">
                        <a:solidFill>
                          <a:schemeClr val="tx1"/>
                        </a:solidFill>
                        <a:latin typeface="+mn-lt"/>
                        <a:ea typeface="+mn-ea"/>
                        <a:cs typeface="+mn-cs"/>
                      </a:endParaRPr>
                    </a:p>
                  </a:txBody>
                  <a:tcPr marL="84401" marR="84401" marT="45724" marB="45724">
                    <a:solidFill>
                      <a:schemeClr val="bg1">
                        <a:lumMod val="95000"/>
                      </a:schemeClr>
                    </a:solidFill>
                  </a:tcPr>
                </a:tc>
              </a:tr>
            </a:tbl>
          </a:graphicData>
        </a:graphic>
      </p:graphicFrame>
      <p:sp>
        <p:nvSpPr>
          <p:cNvPr id="20490" name="Rectangle 1"/>
          <p:cNvSpPr>
            <a:spLocks noChangeArrowheads="1"/>
          </p:cNvSpPr>
          <p:nvPr/>
        </p:nvSpPr>
        <p:spPr bwMode="auto">
          <a:xfrm>
            <a:off x="392724" y="5461001"/>
            <a:ext cx="716133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b="1" i="0">
                <a:solidFill>
                  <a:srgbClr val="000000"/>
                </a:solidFill>
                <a:latin typeface="Arial (Headings)"/>
                <a:ea typeface="Calibri" pitchFamily="34" charset="0"/>
                <a:cs typeface="Courier New" pitchFamily="49" charset="0"/>
              </a:rPr>
              <a:t>Options</a:t>
            </a:r>
            <a:r>
              <a:rPr lang="en-US" sz="1600" b="1" i="0">
                <a:solidFill>
                  <a:srgbClr val="000000"/>
                </a:solidFill>
                <a:ea typeface="Calibri" pitchFamily="34" charset="0"/>
                <a:cs typeface="Courier New" pitchFamily="49" charset="0"/>
              </a:rPr>
              <a:t>: </a:t>
            </a:r>
            <a:endParaRPr lang="en-US" sz="1600" b="1">
              <a:latin typeface="Arial (Headings)"/>
              <a:ea typeface="Calibri" pitchFamily="34" charset="0"/>
              <a:cs typeface="Courier New" pitchFamily="49" charset="0"/>
            </a:endParaRPr>
          </a:p>
          <a:p>
            <a:pPr marL="342900" indent="-342900">
              <a:buFont typeface="Arial" pitchFamily="34" charset="0"/>
              <a:buAutoNum type="alphaUcPeriod"/>
            </a:pPr>
            <a:r>
              <a:rPr lang="en-US" sz="1600">
                <a:ea typeface="Calibri" pitchFamily="34" charset="0"/>
                <a:cs typeface="Courier New" pitchFamily="49" charset="0"/>
              </a:rPr>
              <a:t>Class TestFruits will not compile: constructor Apple() not visible.</a:t>
            </a:r>
          </a:p>
          <a:p>
            <a:pPr marL="342900" indent="-342900">
              <a:buFont typeface="Arial" pitchFamily="34" charset="0"/>
              <a:buAutoNum type="alphaUcPeriod"/>
            </a:pPr>
            <a:r>
              <a:rPr lang="en-US" sz="1600"/>
              <a:t>Runtime exception : ClassNotFoundException</a:t>
            </a:r>
            <a:endParaRPr lang="en-US" sz="1600">
              <a:cs typeface="Calibri" pitchFamily="34" charset="0"/>
            </a:endParaRPr>
          </a:p>
          <a:p>
            <a:pPr marL="342900" indent="-342900"/>
            <a:endParaRPr lang="en-US" sz="1600" b="1" i="0">
              <a:latin typeface="Arial (Headings)"/>
              <a:cs typeface="Calibri" pitchFamily="34" charset="0"/>
            </a:endParaRPr>
          </a:p>
        </p:txBody>
      </p:sp>
      <p:sp>
        <p:nvSpPr>
          <p:cNvPr id="7" name="Rectangle 6"/>
          <p:cNvSpPr>
            <a:spLocks noChangeArrowheads="1"/>
          </p:cNvSpPr>
          <p:nvPr/>
        </p:nvSpPr>
        <p:spPr bwMode="auto">
          <a:xfrm>
            <a:off x="271097" y="5102225"/>
            <a:ext cx="854905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Q. After compiling class Apple , What will happen if I compile class TestFruits ? </a:t>
            </a:r>
          </a:p>
        </p:txBody>
      </p:sp>
    </p:spTree>
    <p:extLst>
      <p:ext uri="{BB962C8B-B14F-4D97-AF65-F5344CB8AC3E}">
        <p14:creationId xmlns:p14="http://schemas.microsoft.com/office/powerpoint/2010/main" val="897989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0490">
                                            <p:txEl>
                                              <p:pRg st="0" end="0"/>
                                            </p:txEl>
                                          </p:spTgt>
                                        </p:tgtEl>
                                        <p:attrNameLst>
                                          <p:attrName>style.visibility</p:attrName>
                                        </p:attrNameLst>
                                      </p:cBhvr>
                                      <p:to>
                                        <p:strVal val="visible"/>
                                      </p:to>
                                    </p:set>
                                    <p:animEffect transition="in" filter="fade">
                                      <p:cBhvr>
                                        <p:cTn id="13" dur="2000"/>
                                        <p:tgtEl>
                                          <p:spTgt spid="20490">
                                            <p:txEl>
                                              <p:pRg st="0" end="0"/>
                                            </p:txEl>
                                          </p:spTgt>
                                        </p:tgtEl>
                                      </p:cBhvr>
                                    </p:animEffect>
                                  </p:childTnLst>
                                </p:cTn>
                              </p:par>
                              <p:par>
                                <p:cTn id="14" presetID="10" presetClass="entr" presetSubtype="0" fill="hold" nodeType="withEffect">
                                  <p:stCondLst>
                                    <p:cond delay="0"/>
                                  </p:stCondLst>
                                  <p:iterate type="lt">
                                    <p:tmPct val="0"/>
                                  </p:iterate>
                                  <p:childTnLst>
                                    <p:set>
                                      <p:cBhvr>
                                        <p:cTn id="15" dur="1" fill="hold">
                                          <p:stCondLst>
                                            <p:cond delay="0"/>
                                          </p:stCondLst>
                                        </p:cTn>
                                        <p:tgtEl>
                                          <p:spTgt spid="20490">
                                            <p:txEl>
                                              <p:pRg st="1" end="1"/>
                                            </p:txEl>
                                          </p:spTgt>
                                        </p:tgtEl>
                                        <p:attrNameLst>
                                          <p:attrName>style.visibility</p:attrName>
                                        </p:attrNameLst>
                                      </p:cBhvr>
                                      <p:to>
                                        <p:strVal val="visible"/>
                                      </p:to>
                                    </p:set>
                                    <p:animEffect transition="in" filter="fade">
                                      <p:cBhvr>
                                        <p:cTn id="16" dur="2000"/>
                                        <p:tgtEl>
                                          <p:spTgt spid="20490">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90">
                                            <p:txEl>
                                              <p:pRg st="2" end="2"/>
                                            </p:txEl>
                                          </p:spTgt>
                                        </p:tgtEl>
                                        <p:attrNameLst>
                                          <p:attrName>style.visibility</p:attrName>
                                        </p:attrNameLst>
                                      </p:cBhvr>
                                      <p:to>
                                        <p:strVal val="visible"/>
                                      </p:to>
                                    </p:set>
                                    <p:animEffect transition="in" filter="fade">
                                      <p:cBhvr>
                                        <p:cTn id="19" dur="2000"/>
                                        <p:tgtEl>
                                          <p:spTgt spid="20490">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mph" presetSubtype="2" fill="hold" nodeType="clickEffect">
                                  <p:stCondLst>
                                    <p:cond delay="0"/>
                                  </p:stCondLst>
                                  <p:iterate type="lt">
                                    <p:tmPct val="0"/>
                                  </p:iterate>
                                  <p:childTnLst>
                                    <p:animClr clrSpc="rgb" dir="cw">
                                      <p:cBhvr override="childStyle">
                                        <p:cTn id="23" dur="2000" fill="hold"/>
                                        <p:tgtEl>
                                          <p:spTgt spid="20490">
                                            <p:txEl>
                                              <p:pRg st="1" end="1"/>
                                            </p:txEl>
                                          </p:spTgt>
                                        </p:tgtEl>
                                        <p:attrNameLst>
                                          <p:attrName>style.color</p:attrName>
                                        </p:attrNameLst>
                                      </p:cBhvr>
                                      <p:to>
                                        <a:schemeClr val="accent2"/>
                                      </p:to>
                                    </p:animClr>
                                  </p:childTnLst>
                                </p:cTn>
                              </p:par>
                              <p:par>
                                <p:cTn id="24" presetID="15" presetClass="emph" presetSubtype="0" nodeType="withEffect">
                                  <p:stCondLst>
                                    <p:cond delay="0"/>
                                  </p:stCondLst>
                                  <p:iterate type="lt">
                                    <p:tmAbs val="25"/>
                                  </p:iterate>
                                  <p:childTnLst>
                                    <p:set>
                                      <p:cBhvr override="childStyle">
                                        <p:cTn id="25" dur="indefinite"/>
                                        <p:tgtEl>
                                          <p:spTgt spid="20490">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762748A7-C3D4-48E6-8678-90D7BC919C6D}" type="slidenum">
              <a:rPr lang="en-US" smtClean="0"/>
              <a:pPr>
                <a:defRPr/>
              </a:pPr>
              <a:t>98</a:t>
            </a:fld>
            <a:endParaRPr lang="en-US"/>
          </a:p>
        </p:txBody>
      </p:sp>
      <p:graphicFrame>
        <p:nvGraphicFramePr>
          <p:cNvPr id="5" name="Table 4"/>
          <p:cNvGraphicFramePr>
            <a:graphicFrameLocks noGrp="1"/>
          </p:cNvGraphicFramePr>
          <p:nvPr/>
        </p:nvGraphicFramePr>
        <p:xfrm>
          <a:off x="281355" y="1173163"/>
          <a:ext cx="8566638" cy="3840472"/>
        </p:xfrm>
        <a:graphic>
          <a:graphicData uri="http://schemas.openxmlformats.org/drawingml/2006/table">
            <a:tbl>
              <a:tblPr firstRow="1" bandRow="1">
                <a:tableStyleId>{BC89EF96-8CEA-46FF-86C4-4CE0E7609802}</a:tableStyleId>
              </a:tblPr>
              <a:tblGrid>
                <a:gridCol w="8566638"/>
              </a:tblGrid>
              <a:tr h="3840162">
                <a:tc>
                  <a:txBody>
                    <a:bodyPr/>
                    <a:lstStyle/>
                    <a:p>
                      <a:r>
                        <a:rPr lang="en-US" sz="1600" b="1" kern="1200" dirty="0" smtClean="0">
                          <a:solidFill>
                            <a:schemeClr val="tx1"/>
                          </a:solidFill>
                          <a:latin typeface="+mn-lt"/>
                          <a:ea typeface="+mn-ea"/>
                          <a:cs typeface="+mn-cs"/>
                        </a:rPr>
                        <a:t>In package p1 , you have got a class Apple,</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package p1;</a:t>
                      </a:r>
                    </a:p>
                    <a:p>
                      <a:r>
                        <a:rPr lang="en-US" sz="1600" b="1" kern="1200" dirty="0" smtClean="0">
                          <a:solidFill>
                            <a:schemeClr val="tx1"/>
                          </a:solidFill>
                          <a:latin typeface="+mn-lt"/>
                          <a:ea typeface="+mn-ea"/>
                          <a:cs typeface="+mn-cs"/>
                        </a:rPr>
                        <a:t>public class Apple {</a:t>
                      </a:r>
                    </a:p>
                    <a:p>
                      <a:r>
                        <a:rPr lang="en-US" sz="1800" b="1" kern="1200" dirty="0" smtClean="0">
                          <a:solidFill>
                            <a:schemeClr val="tx1"/>
                          </a:solidFill>
                          <a:latin typeface="+mn-lt"/>
                          <a:ea typeface="+mn-ea"/>
                          <a:cs typeface="+mn-cs"/>
                        </a:rPr>
                        <a:t>protected </a:t>
                      </a:r>
                      <a:r>
                        <a:rPr lang="en-US" sz="1600" b="1" kern="1200" dirty="0" smtClean="0">
                          <a:solidFill>
                            <a:schemeClr val="tx1"/>
                          </a:solidFill>
                          <a:latin typeface="+mn-lt"/>
                          <a:ea typeface="+mn-ea"/>
                          <a:cs typeface="+mn-cs"/>
                        </a:rPr>
                        <a:t>Apple(){</a:t>
                      </a:r>
                      <a:r>
                        <a:rPr lang="en-US" sz="1600" b="1"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a:t>
                      </a:r>
                      <a:r>
                        <a:rPr lang="en-US" sz="1600" b="1" kern="1200" dirty="0" err="1" smtClean="0">
                          <a:solidFill>
                            <a:schemeClr val="tx1"/>
                          </a:solidFill>
                          <a:latin typeface="+mn-lt"/>
                          <a:ea typeface="+mn-ea"/>
                          <a:cs typeface="+mn-cs"/>
                        </a:rPr>
                        <a:t>.println</a:t>
                      </a:r>
                      <a:r>
                        <a:rPr lang="en-US" sz="1600" b="1" kern="1200" dirty="0" smtClean="0">
                          <a:solidFill>
                            <a:schemeClr val="tx1"/>
                          </a:solidFill>
                          <a:latin typeface="+mn-lt"/>
                          <a:ea typeface="+mn-ea"/>
                          <a:cs typeface="+mn-cs"/>
                        </a:rPr>
                        <a:t>("Class Apple");}}</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In package p2, you have got a class TestFruits, Class Apple is also imported.</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package p2;</a:t>
                      </a:r>
                    </a:p>
                    <a:p>
                      <a:r>
                        <a:rPr lang="en-US" sz="1600" b="1" kern="1200" dirty="0" smtClean="0">
                          <a:solidFill>
                            <a:schemeClr val="tx1"/>
                          </a:solidFill>
                          <a:latin typeface="+mn-lt"/>
                          <a:ea typeface="+mn-ea"/>
                          <a:cs typeface="+mn-cs"/>
                        </a:rPr>
                        <a:t>import p1.Apple;</a:t>
                      </a:r>
                    </a:p>
                    <a:p>
                      <a:r>
                        <a:rPr lang="en-US" sz="1600" b="1" kern="1200" dirty="0" smtClean="0">
                          <a:solidFill>
                            <a:schemeClr val="tx1"/>
                          </a:solidFill>
                          <a:latin typeface="+mn-lt"/>
                          <a:ea typeface="+mn-ea"/>
                          <a:cs typeface="+mn-cs"/>
                        </a:rPr>
                        <a:t>public class TestFruits </a:t>
                      </a:r>
                      <a:r>
                        <a:rPr lang="en-US" sz="1800" b="1" kern="1200" dirty="0" smtClean="0">
                          <a:solidFill>
                            <a:schemeClr val="tx1"/>
                          </a:solidFill>
                          <a:latin typeface="+mn-lt"/>
                          <a:ea typeface="+mn-ea"/>
                          <a:cs typeface="+mn-cs"/>
                        </a:rPr>
                        <a:t>extends Apple </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 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	Apple a = new Apple();</a:t>
                      </a:r>
                    </a:p>
                    <a:p>
                      <a:r>
                        <a:rPr lang="en-US" sz="1600" b="1" kern="1200" dirty="0" smtClean="0">
                          <a:solidFill>
                            <a:schemeClr val="tx1"/>
                          </a:solidFill>
                          <a:latin typeface="+mn-lt"/>
                          <a:ea typeface="+mn-ea"/>
                          <a:cs typeface="+mn-cs"/>
                        </a:rPr>
                        <a:t>}}</a:t>
                      </a:r>
                    </a:p>
                    <a:p>
                      <a:endParaRPr lang="en-US" sz="1800" b="1" kern="1200" dirty="0">
                        <a:solidFill>
                          <a:schemeClr val="tx1"/>
                        </a:solidFill>
                        <a:latin typeface="+mn-lt"/>
                        <a:ea typeface="+mn-ea"/>
                        <a:cs typeface="+mn-cs"/>
                      </a:endParaRPr>
                    </a:p>
                  </a:txBody>
                  <a:tcPr marL="84401" marR="84401" marT="45716" marB="45716">
                    <a:solidFill>
                      <a:schemeClr val="bg1">
                        <a:lumMod val="95000"/>
                      </a:schemeClr>
                    </a:solidFill>
                  </a:tcPr>
                </a:tc>
              </a:tr>
            </a:tbl>
          </a:graphicData>
        </a:graphic>
      </p:graphicFrame>
      <p:sp>
        <p:nvSpPr>
          <p:cNvPr id="20490" name="Rectangle 1"/>
          <p:cNvSpPr>
            <a:spLocks noChangeArrowheads="1"/>
          </p:cNvSpPr>
          <p:nvPr/>
        </p:nvSpPr>
        <p:spPr bwMode="auto">
          <a:xfrm>
            <a:off x="392724" y="5461001"/>
            <a:ext cx="716133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r>
              <a:rPr lang="en-US" sz="1600" b="1" i="0">
                <a:solidFill>
                  <a:srgbClr val="000000"/>
                </a:solidFill>
                <a:latin typeface="Arial (Headings)"/>
                <a:ea typeface="Calibri" pitchFamily="34" charset="0"/>
                <a:cs typeface="Courier New" pitchFamily="49" charset="0"/>
              </a:rPr>
              <a:t>Options</a:t>
            </a:r>
            <a:r>
              <a:rPr lang="en-US" sz="1600" b="1" i="0">
                <a:solidFill>
                  <a:srgbClr val="000000"/>
                </a:solidFill>
                <a:ea typeface="Calibri" pitchFamily="34" charset="0"/>
                <a:cs typeface="Courier New" pitchFamily="49" charset="0"/>
              </a:rPr>
              <a:t>: </a:t>
            </a:r>
            <a:endParaRPr lang="en-US" sz="1600" b="1">
              <a:latin typeface="Arial (Headings)"/>
              <a:ea typeface="Calibri" pitchFamily="34" charset="0"/>
              <a:cs typeface="Courier New" pitchFamily="49" charset="0"/>
            </a:endParaRPr>
          </a:p>
          <a:p>
            <a:pPr marL="342900" indent="-342900">
              <a:buFont typeface="Arial" pitchFamily="34" charset="0"/>
              <a:buAutoNum type="alphaUcPeriod"/>
            </a:pPr>
            <a:r>
              <a:rPr lang="en-US" sz="1600">
                <a:ea typeface="Calibri" pitchFamily="34" charset="0"/>
                <a:cs typeface="Courier New" pitchFamily="49" charset="0"/>
              </a:rPr>
              <a:t>Class TestFruits will not compile: constructor Apple() not visible.</a:t>
            </a:r>
          </a:p>
          <a:p>
            <a:pPr marL="342900" indent="-342900">
              <a:buFont typeface="Arial" pitchFamily="34" charset="0"/>
              <a:buAutoNum type="alphaUcPeriod"/>
            </a:pPr>
            <a:r>
              <a:rPr lang="en-US" sz="1600"/>
              <a:t>Runtime exception : ClassNotFoundException</a:t>
            </a:r>
            <a:endParaRPr lang="en-US" sz="1600">
              <a:cs typeface="Calibri" pitchFamily="34" charset="0"/>
            </a:endParaRPr>
          </a:p>
          <a:p>
            <a:pPr marL="342900" indent="-342900"/>
            <a:endParaRPr lang="en-US" sz="1600" b="1" i="0">
              <a:latin typeface="Arial (Headings)"/>
              <a:cs typeface="Calibri" pitchFamily="34" charset="0"/>
            </a:endParaRPr>
          </a:p>
        </p:txBody>
      </p:sp>
      <p:sp>
        <p:nvSpPr>
          <p:cNvPr id="7" name="Rectangle 6"/>
          <p:cNvSpPr>
            <a:spLocks noChangeArrowheads="1"/>
          </p:cNvSpPr>
          <p:nvPr/>
        </p:nvSpPr>
        <p:spPr bwMode="auto">
          <a:xfrm>
            <a:off x="271097" y="5102225"/>
            <a:ext cx="854905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Q. After compiling class Apple , What will happen if I compile class TestFruits ? </a:t>
            </a:r>
          </a:p>
        </p:txBody>
      </p:sp>
    </p:spTree>
    <p:extLst>
      <p:ext uri="{BB962C8B-B14F-4D97-AF65-F5344CB8AC3E}">
        <p14:creationId xmlns:p14="http://schemas.microsoft.com/office/powerpoint/2010/main" val="3059859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0490">
                                            <p:txEl>
                                              <p:pRg st="0" end="0"/>
                                            </p:txEl>
                                          </p:spTgt>
                                        </p:tgtEl>
                                        <p:attrNameLst>
                                          <p:attrName>style.visibility</p:attrName>
                                        </p:attrNameLst>
                                      </p:cBhvr>
                                      <p:to>
                                        <p:strVal val="visible"/>
                                      </p:to>
                                    </p:set>
                                    <p:animEffect transition="in" filter="fade">
                                      <p:cBhvr>
                                        <p:cTn id="13" dur="2000"/>
                                        <p:tgtEl>
                                          <p:spTgt spid="20490">
                                            <p:txEl>
                                              <p:pRg st="0" end="0"/>
                                            </p:txEl>
                                          </p:spTgt>
                                        </p:tgtEl>
                                      </p:cBhvr>
                                    </p:animEffect>
                                  </p:childTnLst>
                                </p:cTn>
                              </p:par>
                              <p:par>
                                <p:cTn id="14" presetID="10" presetClass="entr" presetSubtype="0" fill="hold" nodeType="withEffect">
                                  <p:stCondLst>
                                    <p:cond delay="0"/>
                                  </p:stCondLst>
                                  <p:iterate type="lt">
                                    <p:tmPct val="0"/>
                                  </p:iterate>
                                  <p:childTnLst>
                                    <p:set>
                                      <p:cBhvr>
                                        <p:cTn id="15" dur="1" fill="hold">
                                          <p:stCondLst>
                                            <p:cond delay="0"/>
                                          </p:stCondLst>
                                        </p:cTn>
                                        <p:tgtEl>
                                          <p:spTgt spid="20490">
                                            <p:txEl>
                                              <p:pRg st="1" end="1"/>
                                            </p:txEl>
                                          </p:spTgt>
                                        </p:tgtEl>
                                        <p:attrNameLst>
                                          <p:attrName>style.visibility</p:attrName>
                                        </p:attrNameLst>
                                      </p:cBhvr>
                                      <p:to>
                                        <p:strVal val="visible"/>
                                      </p:to>
                                    </p:set>
                                    <p:animEffect transition="in" filter="fade">
                                      <p:cBhvr>
                                        <p:cTn id="16" dur="2000"/>
                                        <p:tgtEl>
                                          <p:spTgt spid="20490">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90">
                                            <p:txEl>
                                              <p:pRg st="2" end="2"/>
                                            </p:txEl>
                                          </p:spTgt>
                                        </p:tgtEl>
                                        <p:attrNameLst>
                                          <p:attrName>style.visibility</p:attrName>
                                        </p:attrNameLst>
                                      </p:cBhvr>
                                      <p:to>
                                        <p:strVal val="visible"/>
                                      </p:to>
                                    </p:set>
                                    <p:animEffect transition="in" filter="fade">
                                      <p:cBhvr>
                                        <p:cTn id="19" dur="2000"/>
                                        <p:tgtEl>
                                          <p:spTgt spid="20490">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mph" presetSubtype="2" fill="hold" nodeType="clickEffect">
                                  <p:stCondLst>
                                    <p:cond delay="0"/>
                                  </p:stCondLst>
                                  <p:iterate type="lt">
                                    <p:tmPct val="0"/>
                                  </p:iterate>
                                  <p:childTnLst>
                                    <p:animClr clrSpc="rgb" dir="cw">
                                      <p:cBhvr override="childStyle">
                                        <p:cTn id="23" dur="2000" fill="hold"/>
                                        <p:tgtEl>
                                          <p:spTgt spid="20490">
                                            <p:txEl>
                                              <p:pRg st="1" end="1"/>
                                            </p:txEl>
                                          </p:spTgt>
                                        </p:tgtEl>
                                        <p:attrNameLst>
                                          <p:attrName>style.color</p:attrName>
                                        </p:attrNameLst>
                                      </p:cBhvr>
                                      <p:to>
                                        <a:schemeClr val="accent2"/>
                                      </p:to>
                                    </p:animClr>
                                  </p:childTnLst>
                                </p:cTn>
                              </p:par>
                              <p:par>
                                <p:cTn id="24" presetID="15" presetClass="emph" presetSubtype="0" nodeType="withEffect">
                                  <p:stCondLst>
                                    <p:cond delay="0"/>
                                  </p:stCondLst>
                                  <p:iterate type="lt">
                                    <p:tmAbs val="25"/>
                                  </p:iterate>
                                  <p:childTnLst>
                                    <p:set>
                                      <p:cBhvr override="childStyle">
                                        <p:cTn id="25" dur="indefinite"/>
                                        <p:tgtEl>
                                          <p:spTgt spid="20490">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Can you answer?</a:t>
            </a:r>
            <a:endParaRPr lang="en-US" dirty="0"/>
          </a:p>
        </p:txBody>
      </p:sp>
      <p:sp>
        <p:nvSpPr>
          <p:cNvPr id="4" name="Slide Number Placeholder 3"/>
          <p:cNvSpPr>
            <a:spLocks noGrp="1"/>
          </p:cNvSpPr>
          <p:nvPr>
            <p:ph type="sldNum" sz="quarter" idx="10"/>
          </p:nvPr>
        </p:nvSpPr>
        <p:spPr/>
        <p:txBody>
          <a:bodyPr/>
          <a:lstStyle/>
          <a:p>
            <a:pPr>
              <a:defRPr/>
            </a:pPr>
            <a:fld id="{86DDDCD7-4EA0-46FD-951F-D982E9496652}" type="slidenum">
              <a:rPr lang="en-US" smtClean="0"/>
              <a:pPr>
                <a:defRPr/>
              </a:pPr>
              <a:t>99</a:t>
            </a:fld>
            <a:endParaRPr lang="en-US"/>
          </a:p>
        </p:txBody>
      </p:sp>
      <p:graphicFrame>
        <p:nvGraphicFramePr>
          <p:cNvPr id="5" name="Table 4"/>
          <p:cNvGraphicFramePr>
            <a:graphicFrameLocks noGrp="1"/>
          </p:cNvGraphicFramePr>
          <p:nvPr/>
        </p:nvGraphicFramePr>
        <p:xfrm>
          <a:off x="281355" y="1127125"/>
          <a:ext cx="8566638" cy="4572000"/>
        </p:xfrm>
        <a:graphic>
          <a:graphicData uri="http://schemas.openxmlformats.org/drawingml/2006/table">
            <a:tbl>
              <a:tblPr firstRow="1" bandRow="1">
                <a:tableStyleId>{BC89EF96-8CEA-46FF-86C4-4CE0E7609802}</a:tableStyleId>
              </a:tblPr>
              <a:tblGrid>
                <a:gridCol w="8566638"/>
              </a:tblGrid>
              <a:tr h="3718560">
                <a:tc>
                  <a:txBody>
                    <a:bodyPr/>
                    <a:lstStyle/>
                    <a:p>
                      <a:r>
                        <a:rPr lang="en-US" sz="1600" b="1" kern="1200" dirty="0" smtClean="0">
                          <a:solidFill>
                            <a:schemeClr val="tx1"/>
                          </a:solidFill>
                          <a:latin typeface="+mn-lt"/>
                          <a:ea typeface="+mn-ea"/>
                          <a:cs typeface="+mn-cs"/>
                        </a:rPr>
                        <a:t>In package p1 , you have got a class Apple,</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package p1;</a:t>
                      </a:r>
                    </a:p>
                    <a:p>
                      <a:r>
                        <a:rPr lang="en-US" sz="1600" b="1" kern="1200" dirty="0" smtClean="0">
                          <a:solidFill>
                            <a:schemeClr val="tx1"/>
                          </a:solidFill>
                          <a:latin typeface="+mn-lt"/>
                          <a:ea typeface="+mn-ea"/>
                          <a:cs typeface="+mn-cs"/>
                        </a:rPr>
                        <a:t>public class Apple {</a:t>
                      </a:r>
                    </a:p>
                    <a:p>
                      <a:r>
                        <a:rPr lang="en-US" sz="1800" b="1" kern="1200" dirty="0" smtClean="0">
                          <a:solidFill>
                            <a:schemeClr val="tx1"/>
                          </a:solidFill>
                          <a:latin typeface="+mn-lt"/>
                          <a:ea typeface="+mn-ea"/>
                          <a:cs typeface="+mn-cs"/>
                        </a:rPr>
                        <a:t>protected </a:t>
                      </a:r>
                      <a:r>
                        <a:rPr lang="en-US" sz="1600" b="1" kern="1200" dirty="0" smtClean="0">
                          <a:solidFill>
                            <a:schemeClr val="tx1"/>
                          </a:solidFill>
                          <a:latin typeface="+mn-lt"/>
                          <a:ea typeface="+mn-ea"/>
                          <a:cs typeface="+mn-cs"/>
                        </a:rPr>
                        <a:t>Apple(){</a:t>
                      </a:r>
                      <a:r>
                        <a:rPr lang="en-US" sz="1600" b="1"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a:t>
                      </a:r>
                      <a:r>
                        <a:rPr lang="en-US" sz="1600" b="1" kern="1200" dirty="0" err="1" smtClean="0">
                          <a:solidFill>
                            <a:schemeClr val="tx1"/>
                          </a:solidFill>
                          <a:latin typeface="+mn-lt"/>
                          <a:ea typeface="+mn-ea"/>
                          <a:cs typeface="+mn-cs"/>
                        </a:rPr>
                        <a:t>.println</a:t>
                      </a:r>
                      <a:r>
                        <a:rPr lang="en-US" sz="1600" b="1" kern="1200" dirty="0" smtClean="0">
                          <a:solidFill>
                            <a:schemeClr val="tx1"/>
                          </a:solidFill>
                          <a:latin typeface="+mn-lt"/>
                          <a:ea typeface="+mn-ea"/>
                          <a:cs typeface="+mn-cs"/>
                        </a:rPr>
                        <a:t>("Class Apple");}}</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In package p2, you have got a class TestFruits, Class Apple is also imported.</a:t>
                      </a:r>
                    </a:p>
                    <a:p>
                      <a:r>
                        <a:rPr lang="en-US" sz="1600" b="1" kern="1200" dirty="0" smtClean="0">
                          <a:solidFill>
                            <a:schemeClr val="tx1"/>
                          </a:solidFill>
                          <a:latin typeface="+mn-lt"/>
                          <a:ea typeface="+mn-ea"/>
                          <a:cs typeface="+mn-cs"/>
                        </a:rPr>
                        <a:t>package p2;</a:t>
                      </a:r>
                    </a:p>
                    <a:p>
                      <a:r>
                        <a:rPr lang="en-US" sz="1600" b="1" kern="1200" dirty="0" smtClean="0">
                          <a:solidFill>
                            <a:schemeClr val="tx1"/>
                          </a:solidFill>
                          <a:latin typeface="+mn-lt"/>
                          <a:ea typeface="+mn-ea"/>
                          <a:cs typeface="+mn-cs"/>
                        </a:rPr>
                        <a:t>import p1.Apple;</a:t>
                      </a:r>
                    </a:p>
                    <a:p>
                      <a:r>
                        <a:rPr lang="en-US" sz="1600" b="1" kern="1200" dirty="0" smtClean="0">
                          <a:solidFill>
                            <a:schemeClr val="tx1"/>
                          </a:solidFill>
                          <a:latin typeface="+mn-lt"/>
                          <a:ea typeface="+mn-ea"/>
                          <a:cs typeface="+mn-cs"/>
                        </a:rPr>
                        <a:t>public class TestFruits </a:t>
                      </a:r>
                      <a:r>
                        <a:rPr lang="en-US" sz="1800" b="1" kern="1200" dirty="0" smtClean="0">
                          <a:solidFill>
                            <a:schemeClr val="tx1"/>
                          </a:solidFill>
                          <a:latin typeface="+mn-lt"/>
                          <a:ea typeface="+mn-ea"/>
                          <a:cs typeface="+mn-cs"/>
                        </a:rPr>
                        <a:t>extends Apple </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TestFruits</a:t>
                      </a:r>
                      <a:r>
                        <a:rPr lang="en-US" sz="1600" b="1" kern="1200" dirty="0" smtClean="0">
                          <a:solidFill>
                            <a:schemeClr val="tx1"/>
                          </a:solidFill>
                          <a:latin typeface="+mn-lt"/>
                          <a:ea typeface="+mn-ea"/>
                          <a:cs typeface="+mn-cs"/>
                        </a:rPr>
                        <a:t>(){</a:t>
                      </a:r>
                    </a:p>
                    <a:p>
                      <a:r>
                        <a:rPr lang="en-US" sz="1600" b="1" kern="1200" baseline="0" dirty="0" smtClean="0">
                          <a:solidFill>
                            <a:schemeClr val="tx1"/>
                          </a:solidFill>
                          <a:latin typeface="+mn-lt"/>
                          <a:ea typeface="+mn-ea"/>
                          <a:cs typeface="+mn-cs"/>
                        </a:rPr>
                        <a:t>         </a:t>
                      </a:r>
                      <a:r>
                        <a:rPr lang="en-US" sz="1600" b="1" kern="1200" baseline="0" dirty="0" err="1" smtClean="0">
                          <a:solidFill>
                            <a:schemeClr val="tx1"/>
                          </a:solidFill>
                          <a:latin typeface="+mn-lt"/>
                          <a:ea typeface="+mn-ea"/>
                          <a:cs typeface="+mn-cs"/>
                        </a:rPr>
                        <a:t>System.out.println</a:t>
                      </a:r>
                      <a:r>
                        <a:rPr lang="en-US" sz="1600" b="1" kern="1200" baseline="0" dirty="0" smtClean="0">
                          <a:solidFill>
                            <a:schemeClr val="tx1"/>
                          </a:solidFill>
                          <a:latin typeface="+mn-lt"/>
                          <a:ea typeface="+mn-ea"/>
                          <a:cs typeface="+mn-cs"/>
                        </a:rPr>
                        <a:t>(“Class </a:t>
                      </a:r>
                      <a:r>
                        <a:rPr lang="en-US" sz="1600" b="1" kern="1200" baseline="0" dirty="0" err="1" smtClean="0">
                          <a:solidFill>
                            <a:schemeClr val="tx1"/>
                          </a:solidFill>
                          <a:latin typeface="+mn-lt"/>
                          <a:ea typeface="+mn-ea"/>
                          <a:cs typeface="+mn-cs"/>
                        </a:rPr>
                        <a:t>TestFruits</a:t>
                      </a:r>
                      <a:r>
                        <a:rPr lang="en-US" sz="1600" b="1" kern="1200" baseline="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      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	new </a:t>
                      </a:r>
                      <a:r>
                        <a:rPr lang="en-US" sz="1600" b="1" kern="1200" dirty="0" err="1" smtClean="0">
                          <a:solidFill>
                            <a:schemeClr val="tx1"/>
                          </a:solidFill>
                          <a:latin typeface="+mn-lt"/>
                          <a:ea typeface="+mn-ea"/>
                          <a:cs typeface="+mn-cs"/>
                        </a:rPr>
                        <a:t>TestFruits</a:t>
                      </a:r>
                      <a:r>
                        <a:rPr lang="en-US" sz="1600" b="1" kern="1200" dirty="0" smtClean="0">
                          <a:solidFill>
                            <a:schemeClr val="tx1"/>
                          </a:solidFill>
                          <a:latin typeface="+mn-lt"/>
                          <a:ea typeface="+mn-ea"/>
                          <a:cs typeface="+mn-cs"/>
                        </a:rPr>
                        <a:t>();</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a:t>
                      </a:r>
                    </a:p>
                    <a:p>
                      <a:endParaRPr lang="en-US" sz="1800" b="1" kern="1200" dirty="0">
                        <a:solidFill>
                          <a:schemeClr val="tx1"/>
                        </a:solidFill>
                        <a:latin typeface="+mn-lt"/>
                        <a:ea typeface="+mn-ea"/>
                        <a:cs typeface="+mn-cs"/>
                      </a:endParaRPr>
                    </a:p>
                  </a:txBody>
                  <a:tcPr marL="84401" marR="84401">
                    <a:solidFill>
                      <a:schemeClr val="bg1">
                        <a:lumMod val="95000"/>
                      </a:schemeClr>
                    </a:solidFill>
                  </a:tcPr>
                </a:tc>
              </a:tr>
            </a:tbl>
          </a:graphicData>
        </a:graphic>
      </p:graphicFrame>
      <p:sp>
        <p:nvSpPr>
          <p:cNvPr id="69642" name="TextBox 5"/>
          <p:cNvSpPr txBox="1">
            <a:spLocks noChangeArrowheads="1"/>
          </p:cNvSpPr>
          <p:nvPr/>
        </p:nvSpPr>
        <p:spPr bwMode="auto">
          <a:xfrm>
            <a:off x="394189" y="5851525"/>
            <a:ext cx="3275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a:t>Note : Question on next Page.</a:t>
            </a:r>
          </a:p>
        </p:txBody>
      </p:sp>
    </p:spTree>
    <p:extLst>
      <p:ext uri="{BB962C8B-B14F-4D97-AF65-F5344CB8AC3E}">
        <p14:creationId xmlns:p14="http://schemas.microsoft.com/office/powerpoint/2010/main" val="1379216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3444</TotalTime>
  <Words>7614</Words>
  <Application>Microsoft Office PowerPoint</Application>
  <PresentationFormat>On-screen Show (4:3)</PresentationFormat>
  <Paragraphs>1486</Paragraphs>
  <Slides>101</Slides>
  <Notes>52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101</vt:i4>
      </vt:variant>
    </vt:vector>
  </HeadingPairs>
  <TitlesOfParts>
    <vt:vector size="104" baseType="lpstr">
      <vt:lpstr>Office Theme</vt:lpstr>
      <vt:lpstr>Packager Shell Object</vt:lpstr>
      <vt:lpstr>Document</vt:lpstr>
      <vt:lpstr>In this Session</vt:lpstr>
      <vt:lpstr>Static Concepts</vt:lpstr>
      <vt:lpstr>Static variables</vt:lpstr>
      <vt:lpstr>Memory Allocation for static variables(1/2)</vt:lpstr>
      <vt:lpstr>Memory Allocation for static variables (2/2)</vt:lpstr>
      <vt:lpstr>Static Block</vt:lpstr>
      <vt:lpstr>Continue…</vt:lpstr>
      <vt:lpstr>Sequence of execution of Static blocks</vt:lpstr>
      <vt:lpstr>Static Methods</vt:lpstr>
      <vt:lpstr>Why can’t non-static members be accessed from static context ?</vt:lpstr>
      <vt:lpstr>Calling non-static members from static method</vt:lpstr>
      <vt:lpstr>Type of Relationship in OOP</vt:lpstr>
      <vt:lpstr>Type of Relationship in OOP</vt:lpstr>
      <vt:lpstr>Inheritance</vt:lpstr>
      <vt:lpstr>Inheritance contd…</vt:lpstr>
      <vt:lpstr>Types of Inheritance</vt:lpstr>
      <vt:lpstr>diamond problem of multiple inheritance</vt:lpstr>
      <vt:lpstr>UML representation of Inheritance</vt:lpstr>
      <vt:lpstr>HAS – A relationship</vt:lpstr>
      <vt:lpstr>Composition</vt:lpstr>
      <vt:lpstr>Aggregation</vt:lpstr>
      <vt:lpstr>Associations</vt:lpstr>
      <vt:lpstr>Super keyword</vt:lpstr>
      <vt:lpstr>Using super</vt:lpstr>
      <vt:lpstr>Types of Binding</vt:lpstr>
      <vt:lpstr>Types of Polymorphism</vt:lpstr>
      <vt:lpstr>Method Overloading</vt:lpstr>
      <vt:lpstr>Method Overriding</vt:lpstr>
      <vt:lpstr>Method Overriding (cont.)</vt:lpstr>
      <vt:lpstr>Overriding Demo</vt:lpstr>
      <vt:lpstr>Static and Inheritance</vt:lpstr>
      <vt:lpstr>protected modifier</vt:lpstr>
      <vt:lpstr>Can you answer?</vt:lpstr>
      <vt:lpstr>Can you answer?</vt:lpstr>
      <vt:lpstr>Can you answer?</vt:lpstr>
      <vt:lpstr> </vt:lpstr>
      <vt:lpstr>Can you answer?</vt:lpstr>
      <vt:lpstr>Quick Review</vt:lpstr>
      <vt:lpstr>Abstract Classes </vt:lpstr>
      <vt:lpstr>Abstract Methods</vt:lpstr>
      <vt:lpstr>Abstract class Example</vt:lpstr>
      <vt:lpstr>One Pop-Up Question </vt:lpstr>
      <vt:lpstr>Abstract Classes and Inheritance</vt:lpstr>
      <vt:lpstr>Continue..</vt:lpstr>
      <vt:lpstr>abstract – Rules to follow</vt:lpstr>
      <vt:lpstr>Can you answer?</vt:lpstr>
      <vt:lpstr>Can you answer?</vt:lpstr>
      <vt:lpstr>Can you answer?</vt:lpstr>
      <vt:lpstr>Interface </vt:lpstr>
      <vt:lpstr>Interface member – constants</vt:lpstr>
      <vt:lpstr>Interface member – methods</vt:lpstr>
      <vt:lpstr>Modifiers of interfaces itself</vt:lpstr>
      <vt:lpstr>To implement interfaces in a class</vt:lpstr>
      <vt:lpstr>Instantiation properties of interfaces</vt:lpstr>
      <vt:lpstr>Extending interfaces</vt:lpstr>
      <vt:lpstr>Extending interfaces – about constants (1)</vt:lpstr>
      <vt:lpstr>Tedious Details (1) </vt:lpstr>
      <vt:lpstr>Tedious Details (2) </vt:lpstr>
      <vt:lpstr>Tedious Details (3)</vt:lpstr>
      <vt:lpstr>Extending interfaces – about methods</vt:lpstr>
      <vt:lpstr>Why using interfaces?</vt:lpstr>
      <vt:lpstr>Tagging Interfaces</vt:lpstr>
      <vt:lpstr>Marker interfaces and object cloning</vt:lpstr>
      <vt:lpstr>Object cloning (1)</vt:lpstr>
      <vt:lpstr>Object cloning (2)</vt:lpstr>
      <vt:lpstr>Interfaces and abstract classes</vt:lpstr>
      <vt:lpstr>Abstract Classes Vs Interfaces</vt:lpstr>
      <vt:lpstr>Can you answer?</vt:lpstr>
      <vt:lpstr>Can you answer?</vt:lpstr>
      <vt:lpstr>Can you answer?</vt:lpstr>
      <vt:lpstr>Final</vt:lpstr>
      <vt:lpstr>Final method</vt:lpstr>
      <vt:lpstr>final class</vt:lpstr>
      <vt:lpstr>Packages</vt:lpstr>
      <vt:lpstr>Java Foundation Packages</vt:lpstr>
      <vt:lpstr>Using System Packages</vt:lpstr>
      <vt:lpstr>Accessing Classes from Packages</vt:lpstr>
      <vt:lpstr>Creating Packages</vt:lpstr>
      <vt:lpstr>Creating Sub Packages</vt:lpstr>
      <vt:lpstr>Accessing a Package</vt:lpstr>
      <vt:lpstr>Using a Package</vt:lpstr>
      <vt:lpstr>Using a Package</vt:lpstr>
      <vt:lpstr>Compiling and Running</vt:lpstr>
      <vt:lpstr>Using a Package</vt:lpstr>
      <vt:lpstr>Using a Package</vt:lpstr>
      <vt:lpstr>Output</vt:lpstr>
      <vt:lpstr>Protection and Packages</vt:lpstr>
      <vt:lpstr>Visibility - Revisited</vt:lpstr>
      <vt:lpstr>Visibility Modifiers</vt:lpstr>
      <vt:lpstr>Adding a Class to a Package</vt:lpstr>
      <vt:lpstr>Adding a Class to a Package</vt:lpstr>
      <vt:lpstr>Packages and Name Clashing</vt:lpstr>
      <vt:lpstr>Handling Name Clashing</vt:lpstr>
      <vt:lpstr>Extending a Class from Package</vt:lpstr>
      <vt:lpstr>Creating a Package</vt:lpstr>
      <vt:lpstr>Importing a Class</vt:lpstr>
      <vt:lpstr>Can you answer? </vt:lpstr>
      <vt:lpstr>Can you answer?</vt:lpstr>
      <vt:lpstr>Can you answer?</vt:lpstr>
      <vt:lpstr>Continue…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Session</dc:title>
  <dc:creator>Manish</dc:creator>
  <cp:lastModifiedBy>Manish</cp:lastModifiedBy>
  <cp:revision>337</cp:revision>
  <dcterms:created xsi:type="dcterms:W3CDTF">2006-08-16T00:00:00Z</dcterms:created>
  <dcterms:modified xsi:type="dcterms:W3CDTF">2014-12-16T19:25:14Z</dcterms:modified>
</cp:coreProperties>
</file>