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7" r:id="rId2"/>
    <p:sldId id="303" r:id="rId3"/>
    <p:sldId id="304" r:id="rId4"/>
    <p:sldId id="305" r:id="rId5"/>
    <p:sldId id="306" r:id="rId6"/>
    <p:sldId id="307" r:id="rId7"/>
    <p:sldId id="308" r:id="rId8"/>
    <p:sldId id="309" r:id="rId9"/>
    <p:sldId id="310" r:id="rId10"/>
    <p:sldId id="311" r:id="rId11"/>
    <p:sldId id="315" r:id="rId12"/>
    <p:sldId id="312" r:id="rId13"/>
    <p:sldId id="316" r:id="rId14"/>
    <p:sldId id="317" r:id="rId15"/>
    <p:sldId id="318" r:id="rId16"/>
    <p:sldId id="319" r:id="rId17"/>
    <p:sldId id="320" r:id="rId18"/>
    <p:sldId id="321" r:id="rId19"/>
    <p:sldId id="322" r:id="rId20"/>
    <p:sldId id="323" r:id="rId21"/>
    <p:sldId id="324" r:id="rId22"/>
    <p:sldId id="325" r:id="rId23"/>
    <p:sldId id="314" r:id="rId24"/>
    <p:sldId id="326" r:id="rId25"/>
    <p:sldId id="258" r:id="rId26"/>
    <p:sldId id="265" r:id="rId27"/>
    <p:sldId id="327" r:id="rId28"/>
    <p:sldId id="297" r:id="rId29"/>
    <p:sldId id="296" r:id="rId30"/>
    <p:sldId id="269" r:id="rId31"/>
    <p:sldId id="270" r:id="rId32"/>
    <p:sldId id="271" r:id="rId33"/>
    <p:sldId id="272" r:id="rId34"/>
    <p:sldId id="273" r:id="rId35"/>
    <p:sldId id="299" r:id="rId36"/>
    <p:sldId id="330" r:id="rId37"/>
    <p:sldId id="333" r:id="rId38"/>
    <p:sldId id="328" r:id="rId39"/>
    <p:sldId id="274" r:id="rId40"/>
    <p:sldId id="276" r:id="rId41"/>
    <p:sldId id="277" r:id="rId42"/>
    <p:sldId id="331" r:id="rId43"/>
    <p:sldId id="332" r:id="rId44"/>
    <p:sldId id="302" r:id="rId45"/>
    <p:sldId id="298" r:id="rId46"/>
    <p:sldId id="278" r:id="rId47"/>
    <p:sldId id="279" r:id="rId48"/>
    <p:sldId id="280" r:id="rId49"/>
    <p:sldId id="281" r:id="rId50"/>
    <p:sldId id="289" r:id="rId51"/>
    <p:sldId id="291" r:id="rId52"/>
    <p:sldId id="282" r:id="rId53"/>
    <p:sldId id="290" r:id="rId54"/>
    <p:sldId id="292" r:id="rId55"/>
    <p:sldId id="293" r:id="rId56"/>
    <p:sldId id="294" r:id="rId57"/>
    <p:sldId id="284" r:id="rId58"/>
    <p:sldId id="285" r:id="rId59"/>
    <p:sldId id="286" r:id="rId60"/>
    <p:sldId id="287" r:id="rId61"/>
    <p:sldId id="259" r:id="rId62"/>
    <p:sldId id="262" r:id="rId63"/>
    <p:sldId id="300" r:id="rId64"/>
    <p:sldId id="301" r:id="rId65"/>
    <p:sldId id="263" r:id="rId66"/>
    <p:sldId id="329" r:id="rId67"/>
    <p:sldId id="26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98" autoAdjust="0"/>
  </p:normalViewPr>
  <p:slideViewPr>
    <p:cSldViewPr>
      <p:cViewPr>
        <p:scale>
          <a:sx n="50" d="100"/>
          <a:sy n="50" d="100"/>
        </p:scale>
        <p:origin x="-1956"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9-05-21T06:35:35.7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79838-9E54-4269-B1F8-FBAFA7E0383A}" type="datetimeFigureOut">
              <a:rPr lang="en-US" smtClean="0"/>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D5C4E0-1E6E-464F-BB38-2194D30CDE56}" type="slidenum">
              <a:rPr lang="en-US" smtClean="0"/>
              <a:t>‹#›</a:t>
            </a:fld>
            <a:endParaRPr lang="en-US"/>
          </a:p>
        </p:txBody>
      </p:sp>
    </p:spTree>
    <p:extLst>
      <p:ext uri="{BB962C8B-B14F-4D97-AF65-F5344CB8AC3E}">
        <p14:creationId xmlns:p14="http://schemas.microsoft.com/office/powerpoint/2010/main" val="3402931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java67.blogspot.sg/2012/07/copy-elements-from-list-to-set-in-java-collection-example.html" TargetMode="External"/><Relationship Id="rId7" Type="http://schemas.openxmlformats.org/officeDocument/2006/relationships/hyperlink" Target="http://java67.blogspot.sg/2012/09/what-is-copyonwritearraylist-in-java-example-vs-arraylist.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javarevisited.blogspot.sg/2012/02/fail-safe-vs-fail-fast-iterator-in-java.html" TargetMode="External"/><Relationship Id="rId5" Type="http://schemas.openxmlformats.org/officeDocument/2006/relationships/hyperlink" Target="http://javarevisited.blogspot.sg/2012/12/how-to-remove-duplicates-elements-from-ArrayList-Java.html" TargetMode="External"/><Relationship Id="rId4" Type="http://schemas.openxmlformats.org/officeDocument/2006/relationships/hyperlink" Target="http://javarevisited.blogspot.sg/2011/04/synchronization-in-java-synchronized.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javarevisited.blogspot.sg/2011/04/synchronization-in-java-synchronized.html"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java67.blogspot.sg/2012/09/what-is-copyonwritearraylist-in-java-example-vs-arraylist.html" TargetMode="External"/><Relationship Id="rId5" Type="http://schemas.openxmlformats.org/officeDocument/2006/relationships/hyperlink" Target="http://javarevisited.blogspot.sg/2012/02/fail-safe-vs-fail-fast-iterator-in-java.html" TargetMode="External"/><Relationship Id="rId4" Type="http://schemas.openxmlformats.org/officeDocument/2006/relationships/hyperlink" Target="http://javarevisited.blogspot.sg/2012/12/how-to-remove-duplicates-elements-from-ArrayList-Java.html"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solidFill>
                  <a:schemeClr val="accent2"/>
                </a:solidFill>
                <a:latin typeface="Courier New" pitchFamily="49" charset="0"/>
              </a:rPr>
              <a:t>During execution of a statement within any method if any exceptional condition occurs the Java Runtime Environment (JRE) i.e. java interpreter creates a suitable Exception object and throws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dirty="0" smtClean="0">
              <a:solidFill>
                <a:schemeClr val="accent2"/>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 the exceptions are subclasses of </a:t>
            </a:r>
            <a:r>
              <a:rPr lang="en-US" sz="1200" b="0" i="0" kern="1200" dirty="0" err="1" smtClean="0">
                <a:solidFill>
                  <a:schemeClr val="tx1"/>
                </a:solidFill>
                <a:effectLst/>
                <a:latin typeface="+mn-lt"/>
                <a:ea typeface="+mn-ea"/>
                <a:cs typeface="+mn-cs"/>
              </a:rPr>
              <a:t>java.lang.Exception</a:t>
            </a:r>
            <a:endParaRPr lang="en-US" sz="1200" b="0" i="0" dirty="0" smtClean="0">
              <a:solidFill>
                <a:schemeClr val="accent2"/>
              </a:solidFill>
              <a:latin typeface="Courier New" pitchFamily="49" charset="0"/>
            </a:endParaRPr>
          </a:p>
          <a:p>
            <a:endParaRPr lang="en-US" b="0" i="0" dirty="0"/>
          </a:p>
        </p:txBody>
      </p:sp>
      <p:sp>
        <p:nvSpPr>
          <p:cNvPr id="4" name="Slide Number Placeholder 3"/>
          <p:cNvSpPr>
            <a:spLocks noGrp="1"/>
          </p:cNvSpPr>
          <p:nvPr>
            <p:ph type="sldNum" sz="quarter" idx="10"/>
          </p:nvPr>
        </p:nvSpPr>
        <p:spPr/>
        <p:txBody>
          <a:bodyPr/>
          <a:lstStyle/>
          <a:p>
            <a:fld id="{BFD5C4E0-1E6E-464F-BB38-2194D30CDE56}" type="slidenum">
              <a:rPr lang="en-US" smtClean="0"/>
              <a:t>1</a:t>
            </a:fld>
            <a:endParaRPr lang="en-US"/>
          </a:p>
        </p:txBody>
      </p:sp>
    </p:spTree>
    <p:extLst>
      <p:ext uri="{BB962C8B-B14F-4D97-AF65-F5344CB8AC3E}">
        <p14:creationId xmlns:p14="http://schemas.microsoft.com/office/powerpoint/2010/main" val="177593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dirty="0" smtClean="0"/>
              <a:t>Collection classes can be created either by implementing Collection interfaces or extending the existing Collection classes</a:t>
            </a:r>
          </a:p>
          <a:p>
            <a:endParaRPr lang="en-US" dirty="0" smtClean="0"/>
          </a:p>
          <a:p>
            <a:r>
              <a:rPr lang="en-US" dirty="0" smtClean="0"/>
              <a:t>Old classes named as historical classes have been around since the release of 1.0 Java class libraries</a:t>
            </a:r>
          </a:p>
        </p:txBody>
      </p:sp>
      <p:sp>
        <p:nvSpPr>
          <p:cNvPr id="4" name="Slide Number Placeholder 3"/>
          <p:cNvSpPr>
            <a:spLocks noGrp="1"/>
          </p:cNvSpPr>
          <p:nvPr>
            <p:ph type="sldNum" sz="quarter" idx="5"/>
          </p:nvPr>
        </p:nvSpPr>
        <p:spPr/>
        <p:txBody>
          <a:bodyPr/>
          <a:lstStyle/>
          <a:p>
            <a:pPr>
              <a:defRPr/>
            </a:pPr>
            <a:fld id="{EB903A3E-8BD3-471C-AD71-61DFD6332784}" type="slidenum">
              <a:rPr lang="en-US" smtClean="0"/>
              <a:pPr>
                <a:defRPr/>
              </a:pPr>
              <a:t>30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09118218-5737-4D39-A8CF-6755B50B2428}" type="slidenum">
              <a:rPr lang="en-US" smtClean="0"/>
              <a:pPr>
                <a:defRPr/>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What is Generic</a:t>
            </a:r>
            <a:r>
              <a:rPr lang="en-US" baseline="0" dirty="0" smtClean="0"/>
              <a:t> in java?</a:t>
            </a:r>
          </a:p>
          <a:p>
            <a:r>
              <a:rPr lang="en-US" baseline="0" dirty="0" smtClean="0"/>
              <a:t>It is way of restricting class, method, interface, return type </a:t>
            </a:r>
            <a:r>
              <a:rPr lang="en-US" baseline="0" dirty="0" err="1" smtClean="0"/>
              <a:t>etc</a:t>
            </a:r>
            <a:r>
              <a:rPr lang="en-US" baseline="0" dirty="0" smtClean="0"/>
              <a:t> to have specific type of object.</a:t>
            </a:r>
          </a:p>
          <a:p>
            <a:r>
              <a:rPr lang="en-US" baseline="0" dirty="0" smtClean="0"/>
              <a:t>It provide compile type safety</a:t>
            </a:r>
          </a:p>
          <a:p>
            <a:endParaRPr lang="en-US" baseline="0" dirty="0" smtClean="0"/>
          </a:p>
          <a:p>
            <a:r>
              <a:rPr lang="en-US" dirty="0" err="1" smtClean="0"/>
              <a:t>boolean</a:t>
            </a:r>
            <a:r>
              <a:rPr lang="en-US" sz="1200" b="0" i="0" kern="1200" dirty="0" smtClean="0">
                <a:solidFill>
                  <a:schemeClr val="tx1"/>
                </a:solidFill>
                <a:effectLst/>
                <a:latin typeface="+mn-lt"/>
                <a:ea typeface="+mn-ea"/>
                <a:cs typeface="+mn-cs"/>
              </a:rPr>
              <a:t> </a:t>
            </a:r>
            <a:r>
              <a:rPr lang="en-US" dirty="0" err="1" smtClean="0"/>
              <a:t>addAll</a:t>
            </a:r>
            <a:r>
              <a:rPr lang="en-US" dirty="0" smtClean="0"/>
              <a:t>(Collection&lt;? extends</a:t>
            </a:r>
            <a:r>
              <a:rPr lang="en-US" sz="1200" b="0" i="0" kern="1200" dirty="0" smtClean="0">
                <a:solidFill>
                  <a:schemeClr val="tx1"/>
                </a:solidFill>
                <a:effectLst/>
                <a:latin typeface="+mn-lt"/>
                <a:ea typeface="+mn-ea"/>
                <a:cs typeface="+mn-cs"/>
              </a:rPr>
              <a:t> </a:t>
            </a:r>
            <a:r>
              <a:rPr lang="en-US" dirty="0" smtClean="0"/>
              <a:t>E&gt; c)</a:t>
            </a:r>
          </a:p>
          <a:p>
            <a:r>
              <a:rPr lang="en-US" dirty="0" smtClean="0"/>
              <a:t>Here &lt;? extends</a:t>
            </a:r>
            <a:r>
              <a:rPr lang="en-US" sz="1200" b="0" i="0" kern="1200" dirty="0" smtClean="0">
                <a:solidFill>
                  <a:schemeClr val="tx1"/>
                </a:solidFill>
                <a:effectLst/>
                <a:latin typeface="+mn-lt"/>
                <a:ea typeface="+mn-ea"/>
                <a:cs typeface="+mn-cs"/>
              </a:rPr>
              <a:t> </a:t>
            </a:r>
            <a:r>
              <a:rPr lang="en-US" dirty="0" smtClean="0"/>
              <a:t>E,  say we can add</a:t>
            </a:r>
            <a:r>
              <a:rPr lang="en-US" baseline="0" dirty="0" smtClean="0"/>
              <a:t> E and all subclass element that extends E </a:t>
            </a:r>
            <a:endParaRPr lang="en-US" dirty="0" smtClean="0"/>
          </a:p>
        </p:txBody>
      </p:sp>
      <p:sp>
        <p:nvSpPr>
          <p:cNvPr id="4" name="Slide Number Placeholder 3"/>
          <p:cNvSpPr>
            <a:spLocks noGrp="1"/>
          </p:cNvSpPr>
          <p:nvPr>
            <p:ph type="sldNum" sz="quarter" idx="5"/>
          </p:nvPr>
        </p:nvSpPr>
        <p:spPr/>
        <p:txBody>
          <a:bodyPr/>
          <a:lstStyle/>
          <a:p>
            <a:pPr>
              <a:defRPr/>
            </a:pPr>
            <a:fld id="{7155E165-D87E-4C74-A42B-7CD9D503F0A2}" type="slidenum">
              <a:rPr lang="en-US" smtClean="0"/>
              <a:pPr>
                <a:defRPr/>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E3EA183D-8891-4028-A9D8-0D40EAB07C06}" type="slidenum">
              <a:rPr lang="en-US" smtClean="0"/>
              <a:pPr>
                <a:defRPr/>
              </a:pPr>
              <a:t>33</a:t>
            </a:fld>
            <a:endParaRPr lang="en-US" dirty="0" smtClean="0"/>
          </a:p>
        </p:txBody>
      </p:sp>
      <p:sp>
        <p:nvSpPr>
          <p:cNvPr id="79875" name="Rectangle 2"/>
          <p:cNvSpPr>
            <a:spLocks noGrp="1" noRot="1" noChangeAspect="1" noChangeArrowheads="1" noTextEdit="1"/>
          </p:cNvSpPr>
          <p:nvPr>
            <p:ph type="sldImg"/>
          </p:nvPr>
        </p:nvSpPr>
        <p:spPr>
          <a:xfrm>
            <a:off x="1146175" y="685800"/>
            <a:ext cx="4572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 &lt; &gt; Brackets in the declarations will make the collection type safe</a:t>
            </a:r>
          </a:p>
          <a:p>
            <a:pPr eaLnBrk="1" hangingPunct="1">
              <a:buFontTx/>
              <a:buChar char="•"/>
            </a:pPr>
            <a:r>
              <a:rPr lang="en-US" dirty="0" smtClean="0"/>
              <a:t>The type in the &lt; &gt; will refer to the type of the objects collection can hold</a:t>
            </a:r>
          </a:p>
          <a:p>
            <a:pPr eaLnBrk="1" hangingPunct="1">
              <a:buFontTx/>
              <a:buChar char="•"/>
            </a:pPr>
            <a:r>
              <a:rPr lang="en-US" b="1" dirty="0" smtClean="0"/>
              <a:t>Type in angular brackets does not follow inheritance as in the base type</a:t>
            </a:r>
          </a:p>
          <a:p>
            <a:pPr eaLnBrk="1" hangingPunct="1">
              <a:buFont typeface="Symbol" pitchFamily="18" charset="2"/>
              <a:buNone/>
            </a:pPr>
            <a:r>
              <a:rPr lang="en-US" sz="1100" dirty="0" smtClean="0">
                <a:latin typeface="Arial" pitchFamily="34" charset="0"/>
              </a:rPr>
              <a:t>	List&lt;Integer&gt; </a:t>
            </a:r>
            <a:r>
              <a:rPr lang="en-US" sz="1100" dirty="0" err="1" smtClean="0">
                <a:latin typeface="Arial" pitchFamily="34" charset="0"/>
              </a:rPr>
              <a:t>myList</a:t>
            </a:r>
            <a:r>
              <a:rPr lang="en-US" sz="1100" dirty="0" smtClean="0">
                <a:latin typeface="Arial" pitchFamily="34" charset="0"/>
              </a:rPr>
              <a:t> = new </a:t>
            </a:r>
            <a:r>
              <a:rPr lang="en-US" sz="1100" dirty="0" err="1" smtClean="0">
                <a:latin typeface="Arial" pitchFamily="34" charset="0"/>
              </a:rPr>
              <a:t>ArrayList</a:t>
            </a:r>
            <a:r>
              <a:rPr lang="en-US" sz="1100" dirty="0" smtClean="0">
                <a:latin typeface="Arial" pitchFamily="34" charset="0"/>
              </a:rPr>
              <a:t>&lt;Integer&gt;();</a:t>
            </a:r>
          </a:p>
          <a:p>
            <a:pPr eaLnBrk="1" hangingPunct="1">
              <a:buFont typeface="Symbol" pitchFamily="18" charset="2"/>
              <a:buNone/>
            </a:pPr>
            <a:r>
              <a:rPr lang="en-US" sz="1100" dirty="0" smtClean="0">
                <a:latin typeface="Arial" pitchFamily="34" charset="0"/>
              </a:rPr>
              <a:t>	List – Base Type</a:t>
            </a:r>
          </a:p>
          <a:p>
            <a:pPr eaLnBrk="1" hangingPunct="1">
              <a:buFont typeface="Symbol" pitchFamily="18" charset="2"/>
              <a:buNone/>
            </a:pPr>
            <a:r>
              <a:rPr lang="en-US" sz="1100" dirty="0" smtClean="0">
                <a:latin typeface="Arial" pitchFamily="34" charset="0"/>
              </a:rPr>
              <a:t>	&lt;Integer&gt; : Type of the collection</a:t>
            </a:r>
          </a:p>
          <a:p>
            <a:pPr eaLnBrk="1" hangingPunct="1">
              <a:buFont typeface="Symbol" pitchFamily="18" charset="2"/>
              <a:buNone/>
            </a:pPr>
            <a:endParaRPr lang="en-US" sz="1100" dirty="0" smtClean="0">
              <a:latin typeface="Arial" pitchFamily="34" charset="0"/>
            </a:endParaRPr>
          </a:p>
          <a:p>
            <a:pPr eaLnBrk="1" hangingPunct="1">
              <a:buFontTx/>
              <a:buChar char="•"/>
            </a:pPr>
            <a:r>
              <a:rPr lang="en-US" sz="1100" dirty="0" smtClean="0">
                <a:latin typeface="Arial" pitchFamily="34" charset="0"/>
              </a:rPr>
              <a:t>List&lt;Object&gt; </a:t>
            </a:r>
            <a:r>
              <a:rPr lang="en-US" sz="1100" dirty="0" err="1" smtClean="0">
                <a:latin typeface="Arial" pitchFamily="34" charset="0"/>
              </a:rPr>
              <a:t>myObjectList</a:t>
            </a:r>
            <a:r>
              <a:rPr lang="en-US" sz="1100" dirty="0" smtClean="0">
                <a:latin typeface="Arial" pitchFamily="34" charset="0"/>
              </a:rPr>
              <a:t>=new </a:t>
            </a:r>
            <a:r>
              <a:rPr lang="en-US" sz="1100" dirty="0" err="1" smtClean="0">
                <a:latin typeface="Arial" pitchFamily="34" charset="0"/>
              </a:rPr>
              <a:t>ArrayList</a:t>
            </a:r>
            <a:r>
              <a:rPr lang="en-US" sz="1100" dirty="0" smtClean="0">
                <a:latin typeface="Arial" pitchFamily="34" charset="0"/>
              </a:rPr>
              <a:t>&lt;Object&gt;(); - Correct</a:t>
            </a:r>
          </a:p>
          <a:p>
            <a:pPr eaLnBrk="1" hangingPunct="1"/>
            <a:r>
              <a:rPr lang="en-US" sz="1100" dirty="0" smtClean="0">
                <a:solidFill>
                  <a:schemeClr val="accent6">
                    <a:lumMod val="60000"/>
                    <a:lumOff val="40000"/>
                  </a:schemeClr>
                </a:solidFill>
                <a:latin typeface="Arial" pitchFamily="34" charset="0"/>
              </a:rPr>
              <a:t>  List&lt;Object&gt; </a:t>
            </a:r>
            <a:r>
              <a:rPr lang="en-US" sz="1100" dirty="0" err="1" smtClean="0">
                <a:solidFill>
                  <a:schemeClr val="accent6">
                    <a:lumMod val="60000"/>
                    <a:lumOff val="40000"/>
                  </a:schemeClr>
                </a:solidFill>
                <a:latin typeface="Arial" pitchFamily="34" charset="0"/>
              </a:rPr>
              <a:t>myObjectList</a:t>
            </a:r>
            <a:r>
              <a:rPr lang="en-US" sz="1100" dirty="0" smtClean="0">
                <a:solidFill>
                  <a:schemeClr val="accent6">
                    <a:lumMod val="60000"/>
                    <a:lumOff val="40000"/>
                  </a:schemeClr>
                </a:solidFill>
                <a:latin typeface="Arial" pitchFamily="34" charset="0"/>
              </a:rPr>
              <a:t>=new </a:t>
            </a:r>
            <a:r>
              <a:rPr lang="en-US" sz="1100" dirty="0" err="1" smtClean="0">
                <a:solidFill>
                  <a:schemeClr val="accent6">
                    <a:lumMod val="60000"/>
                    <a:lumOff val="40000"/>
                  </a:schemeClr>
                </a:solidFill>
                <a:latin typeface="Arial" pitchFamily="34" charset="0"/>
              </a:rPr>
              <a:t>ArrayList</a:t>
            </a:r>
            <a:r>
              <a:rPr lang="en-US" sz="1100" dirty="0" smtClean="0">
                <a:solidFill>
                  <a:schemeClr val="accent6">
                    <a:lumMod val="60000"/>
                    <a:lumOff val="40000"/>
                  </a:schemeClr>
                </a:solidFill>
                <a:latin typeface="Arial" pitchFamily="34" charset="0"/>
              </a:rPr>
              <a:t>&lt;Integer&gt;(); </a:t>
            </a:r>
            <a:r>
              <a:rPr lang="en-US" sz="1100" dirty="0" smtClean="0">
                <a:latin typeface="Arial" pitchFamily="34" charset="0"/>
              </a:rPr>
              <a:t>- </a:t>
            </a:r>
            <a:r>
              <a:rPr lang="en-US" sz="1100" b="1" dirty="0" smtClean="0">
                <a:latin typeface="Arial" pitchFamily="34" charset="0"/>
              </a:rPr>
              <a:t>Incorrect </a:t>
            </a:r>
          </a:p>
          <a:p>
            <a:pPr eaLnBrk="1" hangingPunct="1">
              <a:buFontTx/>
              <a:buChar char="•"/>
            </a:pPr>
            <a:endParaRPr lang="en-US" sz="1100" dirty="0" smtClean="0">
              <a:latin typeface="Arial" pitchFamily="34" charset="0"/>
            </a:endParaRPr>
          </a:p>
          <a:p>
            <a:pPr eaLnBrk="1" hangingPunct="1">
              <a:buFontTx/>
              <a:buChar char="•"/>
            </a:pPr>
            <a:r>
              <a:rPr lang="en-US" dirty="0" smtClean="0"/>
              <a:t>Return type of a function can also be made type safe :</a:t>
            </a:r>
          </a:p>
          <a:p>
            <a:pPr eaLnBrk="1" hangingPunct="1">
              <a:buFont typeface="Symbol" pitchFamily="18" charset="2"/>
              <a:buNone/>
            </a:pPr>
            <a:r>
              <a:rPr lang="en-US" dirty="0" smtClean="0"/>
              <a:t>import </a:t>
            </a:r>
            <a:r>
              <a:rPr lang="en-US" dirty="0" err="1" smtClean="0"/>
              <a:t>java.util.Set</a:t>
            </a:r>
            <a:r>
              <a:rPr lang="en-US" dirty="0" smtClean="0"/>
              <a:t>;</a:t>
            </a:r>
          </a:p>
          <a:p>
            <a:pPr eaLnBrk="1" hangingPunct="1">
              <a:buFont typeface="Symbol" pitchFamily="18" charset="2"/>
              <a:buNone/>
            </a:pPr>
            <a:r>
              <a:rPr lang="en-US" dirty="0" smtClean="0"/>
              <a:t>import </a:t>
            </a:r>
            <a:r>
              <a:rPr lang="en-US" dirty="0" err="1" smtClean="0"/>
              <a:t>java.util.HashSet</a:t>
            </a:r>
            <a:r>
              <a:rPr lang="en-US" dirty="0" smtClean="0"/>
              <a:t>;</a:t>
            </a:r>
          </a:p>
          <a:p>
            <a:pPr eaLnBrk="1" hangingPunct="1">
              <a:buFont typeface="Symbol" pitchFamily="18" charset="2"/>
              <a:buNone/>
            </a:pPr>
            <a:r>
              <a:rPr lang="en-US" dirty="0" smtClean="0"/>
              <a:t>public class </a:t>
            </a:r>
            <a:r>
              <a:rPr lang="en-US" dirty="0" err="1" smtClean="0"/>
              <a:t>ReturnTypeSafe</a:t>
            </a:r>
            <a:endParaRPr lang="en-US" dirty="0" smtClean="0"/>
          </a:p>
          <a:p>
            <a:pPr eaLnBrk="1" hangingPunct="1">
              <a:buFont typeface="Symbol" pitchFamily="18" charset="2"/>
              <a:buNone/>
            </a:pPr>
            <a:r>
              <a:rPr lang="en-US" dirty="0" smtClean="0"/>
              <a:t>{</a:t>
            </a:r>
          </a:p>
          <a:p>
            <a:pPr eaLnBrk="1" hangingPunct="1">
              <a:buFont typeface="Symbol" pitchFamily="18" charset="2"/>
              <a:buNone/>
            </a:pPr>
            <a:r>
              <a:rPr lang="en-US" dirty="0" smtClean="0"/>
              <a:t>	public Set&lt;Car&gt; </a:t>
            </a:r>
            <a:r>
              <a:rPr lang="en-US" dirty="0" err="1" smtClean="0"/>
              <a:t>getCars</a:t>
            </a:r>
            <a:r>
              <a:rPr lang="en-US" dirty="0" smtClean="0"/>
              <a:t>() // in this function return type is also type safe</a:t>
            </a:r>
          </a:p>
          <a:p>
            <a:pPr eaLnBrk="1" hangingPunct="1">
              <a:buFont typeface="Symbol" pitchFamily="18" charset="2"/>
              <a:buNone/>
            </a:pPr>
            <a:r>
              <a:rPr lang="en-US" dirty="0" smtClean="0"/>
              <a:t>	{</a:t>
            </a:r>
          </a:p>
          <a:p>
            <a:pPr eaLnBrk="1" hangingPunct="1">
              <a:buFont typeface="Symbol" pitchFamily="18" charset="2"/>
              <a:buNone/>
            </a:pPr>
            <a:r>
              <a:rPr lang="en-US" dirty="0" smtClean="0"/>
              <a:t>		Set&lt;Car&gt; cars=new </a:t>
            </a:r>
            <a:r>
              <a:rPr lang="en-US" dirty="0" err="1" smtClean="0"/>
              <a:t>HashSet</a:t>
            </a:r>
            <a:r>
              <a:rPr lang="en-US" dirty="0" smtClean="0"/>
              <a:t>&lt;Car&gt;();</a:t>
            </a:r>
          </a:p>
          <a:p>
            <a:pPr eaLnBrk="1" hangingPunct="1">
              <a:buFont typeface="Symbol" pitchFamily="18" charset="2"/>
              <a:buNone/>
            </a:pPr>
            <a:r>
              <a:rPr lang="en-US" dirty="0" smtClean="0"/>
              <a:t>		return cars;</a:t>
            </a:r>
          </a:p>
          <a:p>
            <a:pPr eaLnBrk="1" hangingPunct="1">
              <a:buFont typeface="Symbol" pitchFamily="18" charset="2"/>
              <a:buNone/>
            </a:pPr>
            <a:r>
              <a:rPr lang="en-US" dirty="0" smtClean="0"/>
              <a:t>	}</a:t>
            </a:r>
          </a:p>
          <a:p>
            <a:pPr eaLnBrk="1" hangingPunct="1">
              <a:buFont typeface="Symbol" pitchFamily="18" charset="2"/>
              <a:buNone/>
            </a:pPr>
            <a:r>
              <a:rPr lang="en-US" dirty="0" smtClean="0"/>
              <a:t>}</a:t>
            </a:r>
          </a:p>
          <a:p>
            <a:pPr eaLnBrk="1" hangingPunct="1">
              <a:buFont typeface="Symbol" pitchFamily="18" charset="2"/>
              <a:buNone/>
            </a:pPr>
            <a:endParaRPr lang="en-US" dirty="0" smtClean="0"/>
          </a:p>
          <a:p>
            <a:pPr eaLnBrk="1" hangingPunct="1">
              <a:buFont typeface="Symbol" pitchFamily="18" charset="2"/>
              <a:buNone/>
            </a:pPr>
            <a:r>
              <a:rPr lang="en-US" dirty="0" smtClean="0"/>
              <a:t>class Car</a:t>
            </a:r>
          </a:p>
          <a:p>
            <a:pPr eaLnBrk="1" hangingPunct="1">
              <a:buFont typeface="Symbol" pitchFamily="18" charset="2"/>
              <a:buNone/>
            </a:pPr>
            <a:r>
              <a:rPr lang="en-US" dirty="0" smtClean="0"/>
              <a:t>{</a:t>
            </a:r>
          </a:p>
          <a:p>
            <a:pPr eaLnBrk="1" hangingPunct="1">
              <a:buFont typeface="Symbol" pitchFamily="18" charset="2"/>
              <a:buNone/>
            </a:pPr>
            <a:r>
              <a:rPr lang="en-US" dirty="0" smtClean="0"/>
              <a:t>}</a:t>
            </a:r>
          </a:p>
          <a:p>
            <a:pPr eaLnBrk="1" hangingPunct="1">
              <a:buFont typeface="Symbol" pitchFamily="18" charset="2"/>
              <a:buChar cha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4C5C3F06-9318-44F2-9207-984F2579242B}" type="slidenum">
              <a:rPr lang="en-US" smtClean="0"/>
              <a:pPr>
                <a:defRPr/>
              </a:pPr>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334A0009-C626-43D2-99E4-303206B97C81}" type="slidenum">
              <a:rPr lang="en-US" smtClean="0"/>
              <a:pPr>
                <a:defRPr/>
              </a:pPr>
              <a:t>35</a:t>
            </a:fld>
            <a:endParaRPr lang="en-US" dirty="0" smtClean="0"/>
          </a:p>
        </p:txBody>
      </p:sp>
      <p:sp>
        <p:nvSpPr>
          <p:cNvPr id="82947" name="Rectangle 2"/>
          <p:cNvSpPr>
            <a:spLocks noGrp="1" noRot="1" noChangeAspect="1" noChangeArrowheads="1" noTextEdit="1"/>
          </p:cNvSpPr>
          <p:nvPr>
            <p:ph type="sldImg"/>
          </p:nvPr>
        </p:nvSpPr>
        <p:spPr>
          <a:xfrm>
            <a:off x="1146175" y="685800"/>
            <a:ext cx="4572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smtClean="0"/>
              <a:t>ListIterator</a:t>
            </a:r>
            <a:r>
              <a:rPr lang="en-US" dirty="0" smtClean="0"/>
              <a:t> is an iterator for lists allowing the programmer to</a:t>
            </a:r>
          </a:p>
          <a:p>
            <a:pPr lvl="1" eaLnBrk="1" hangingPunct="1">
              <a:buFontTx/>
              <a:buChar char="•"/>
            </a:pPr>
            <a:r>
              <a:rPr lang="en-US" dirty="0" smtClean="0"/>
              <a:t>traverse the list in either direction</a:t>
            </a:r>
          </a:p>
          <a:p>
            <a:pPr lvl="1" eaLnBrk="1" hangingPunct="1">
              <a:buFontTx/>
              <a:buChar char="•"/>
            </a:pPr>
            <a:r>
              <a:rPr lang="en-US" dirty="0" smtClean="0"/>
              <a:t>modify the list during iteration</a:t>
            </a:r>
          </a:p>
          <a:p>
            <a:pPr lvl="1" eaLnBrk="1" hangingPunct="1">
              <a:buFontTx/>
              <a:buChar char="•"/>
            </a:pPr>
            <a:r>
              <a:rPr lang="en-US" dirty="0" smtClean="0"/>
              <a:t>obtain the iterator's current position in the list</a:t>
            </a:r>
          </a:p>
          <a:p>
            <a:pPr eaLnBrk="1" hangingPunct="1"/>
            <a:endParaRPr lang="en-US" dirty="0" smtClean="0"/>
          </a:p>
          <a:p>
            <a:pPr eaLnBrk="1" hangingPunct="1"/>
            <a:r>
              <a:rPr lang="en-US" b="1" dirty="0" smtClean="0"/>
              <a:t>Iterator</a:t>
            </a:r>
            <a:r>
              <a:rPr lang="en-US" dirty="0" smtClean="0"/>
              <a:t> interface has the below methods:</a:t>
            </a:r>
          </a:p>
          <a:p>
            <a:pPr lvl="2" eaLnBrk="1" hangingPunct="1"/>
            <a:r>
              <a:rPr lang="en-US" dirty="0" err="1" smtClean="0"/>
              <a:t>hasNext</a:t>
            </a:r>
            <a:r>
              <a:rPr lang="en-US" dirty="0" smtClean="0"/>
              <a:t>() - Returns true if the iteration has more elements</a:t>
            </a:r>
          </a:p>
          <a:p>
            <a:pPr lvl="2" eaLnBrk="1" hangingPunct="1"/>
            <a:r>
              <a:rPr lang="en-US" dirty="0" smtClean="0"/>
              <a:t>next() - Returns the next element in the iteration </a:t>
            </a:r>
            <a:r>
              <a:rPr lang="en-US" dirty="0" smtClean="0">
                <a:latin typeface="Arial" pitchFamily="34" charset="0"/>
              </a:rPr>
              <a:t> and advances the iterator to next element.</a:t>
            </a:r>
            <a:endParaRPr lang="en-US" dirty="0" smtClean="0"/>
          </a:p>
          <a:p>
            <a:pPr lvl="2" eaLnBrk="1" hangingPunct="1"/>
            <a:r>
              <a:rPr lang="en-US" dirty="0" smtClean="0"/>
              <a:t>remove() : Removes the last element returned by the iterator. This method can be called only once per call to next() .</a:t>
            </a:r>
          </a:p>
          <a:p>
            <a:pPr lvl="2" eaLnBrk="1" hangingPunct="1"/>
            <a:endParaRPr lang="en-US" dirty="0" smtClean="0"/>
          </a:p>
          <a:p>
            <a:pPr eaLnBrk="1" hangingPunct="1"/>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collection extends </a:t>
            </a:r>
            <a:r>
              <a:rPr lang="en-US" baseline="0" dirty="0" err="1" smtClean="0"/>
              <a:t>java.lang.Iterable</a:t>
            </a:r>
            <a:r>
              <a:rPr lang="en-US" baseline="0" dirty="0" smtClean="0"/>
              <a:t> interface which has iterator() method only. </a:t>
            </a:r>
          </a:p>
          <a:p>
            <a:r>
              <a:rPr lang="en-US" baseline="0" dirty="0" err="1" smtClean="0"/>
              <a:t>Java.util.Iterator</a:t>
            </a:r>
            <a:r>
              <a:rPr lang="en-US" baseline="0" dirty="0" smtClean="0"/>
              <a:t> interface  have </a:t>
            </a:r>
            <a:r>
              <a:rPr lang="en-US" baseline="0" dirty="0" err="1" smtClean="0"/>
              <a:t>hasNext</a:t>
            </a:r>
            <a:r>
              <a:rPr lang="en-US" baseline="0" dirty="0" smtClean="0"/>
              <a:t>(), next(), remove() methods only.</a:t>
            </a:r>
          </a:p>
          <a:p>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36</a:t>
            </a:fld>
            <a:endParaRPr lang="en-US"/>
          </a:p>
        </p:txBody>
      </p:sp>
    </p:spTree>
    <p:extLst>
      <p:ext uri="{BB962C8B-B14F-4D97-AF65-F5344CB8AC3E}">
        <p14:creationId xmlns:p14="http://schemas.microsoft.com/office/powerpoint/2010/main" val="2028281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DBB0D026-4216-4A37-BC10-9F2311F5256B}" type="slidenum">
              <a:rPr lang="en-US" smtClean="0"/>
              <a:pPr>
                <a:defRPr/>
              </a:pPr>
              <a:t>39</a:t>
            </a:fld>
            <a:endParaRPr lang="en-US" smtClean="0"/>
          </a:p>
        </p:txBody>
      </p:sp>
      <p:sp>
        <p:nvSpPr>
          <p:cNvPr id="81923"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ln/>
        </p:spPr>
        <p:txBody>
          <a:bodyPr/>
          <a:lstStyle/>
          <a:p>
            <a:pPr eaLnBrk="1" hangingPunct="1">
              <a:defRPr/>
            </a:pPr>
            <a:r>
              <a:rPr lang="en-US" dirty="0" smtClean="0"/>
              <a:t>List interface provides a precise control over where in the list each element is inserted</a:t>
            </a:r>
          </a:p>
          <a:p>
            <a:pPr eaLnBrk="1" hangingPunct="1">
              <a:defRPr/>
            </a:pPr>
            <a:endParaRPr lang="en-US" dirty="0" smtClean="0"/>
          </a:p>
          <a:p>
            <a:pPr eaLnBrk="1" hangingPunct="1">
              <a:defRPr/>
            </a:pPr>
            <a:r>
              <a:rPr lang="en-US" sz="1200" b="0" i="0" u="none" strike="noStrike" kern="1200" baseline="0" dirty="0" smtClean="0">
                <a:solidFill>
                  <a:schemeClr val="tx1"/>
                </a:solidFill>
                <a:latin typeface="+mn-lt"/>
                <a:ea typeface="+mn-ea"/>
                <a:cs typeface="+mn-cs"/>
              </a:rPr>
              <a:t>increase the capacity of an </a:t>
            </a:r>
            <a:r>
              <a:rPr lang="en-US" sz="1200" b="1" i="0" u="none" strike="noStrike" kern="1200" baseline="0" dirty="0" err="1" smtClean="0">
                <a:solidFill>
                  <a:schemeClr val="tx1"/>
                </a:solidFill>
                <a:latin typeface="+mn-lt"/>
                <a:ea typeface="+mn-ea"/>
                <a:cs typeface="+mn-cs"/>
              </a:rPr>
              <a:t>ArrayList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object manually by calling </a:t>
            </a:r>
            <a:r>
              <a:rPr lang="en-US" sz="1200" b="1" i="0" u="none" strike="noStrike" kern="1200" baseline="0" dirty="0" err="1" smtClean="0">
                <a:solidFill>
                  <a:schemeClr val="tx1"/>
                </a:solidFill>
                <a:latin typeface="+mn-lt"/>
                <a:ea typeface="+mn-ea"/>
                <a:cs typeface="+mn-cs"/>
              </a:rPr>
              <a:t>ensureCapacity</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p>
          <a:p>
            <a:pPr eaLnBrk="1" hangingPunct="1">
              <a:defRPr/>
            </a:pPr>
            <a:r>
              <a:rPr lang="en-US" sz="1200" b="1" i="0" u="none" strike="noStrike" kern="1200" baseline="0" dirty="0" err="1" smtClean="0">
                <a:solidFill>
                  <a:schemeClr val="tx1"/>
                </a:solidFill>
                <a:latin typeface="+mn-lt"/>
                <a:ea typeface="+mn-ea"/>
                <a:cs typeface="+mn-cs"/>
              </a:rPr>
              <a:t>toArray</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convert an </a:t>
            </a:r>
            <a:r>
              <a:rPr lang="en-US" sz="1200" b="1" i="0" u="none" strike="noStrike" kern="1200" baseline="0" dirty="0" err="1" smtClean="0">
                <a:solidFill>
                  <a:schemeClr val="tx1"/>
                </a:solidFill>
                <a:latin typeface="+mn-lt"/>
                <a:ea typeface="+mn-ea"/>
                <a:cs typeface="+mn-cs"/>
              </a:rPr>
              <a:t>ArrayList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an array in a trivial matter</a:t>
            </a:r>
          </a:p>
          <a:p>
            <a:pPr eaLnBrk="1" hangingPunct="1">
              <a:defRPr/>
            </a:pPr>
            <a:endParaRPr lang="en-US" dirty="0" smtClean="0"/>
          </a:p>
          <a:p>
            <a:pPr eaLnBrk="1" hangingPunct="1">
              <a:defRPr/>
            </a:pPr>
            <a:r>
              <a:rPr lang="en-US" dirty="0" smtClean="0"/>
              <a:t>Queue is a collection designed for holding elements prior to processing like Priority Queue.</a:t>
            </a:r>
          </a:p>
          <a:p>
            <a:pPr marL="0" lvl="1" eaLnBrk="1" hangingPunct="1">
              <a:defRPr/>
            </a:pPr>
            <a:r>
              <a:rPr lang="en-US" dirty="0" smtClean="0"/>
              <a:t>Typically, but not necessarily, elements are ordered in a FIFO (first-in-first-out) manner</a:t>
            </a:r>
          </a:p>
          <a:p>
            <a:pPr eaLnBrk="1" hangingPunct="1">
              <a:defRPr/>
            </a:pPr>
            <a:endParaRPr lang="en-US" b="1" dirty="0" smtClean="0"/>
          </a:p>
          <a:p>
            <a:pPr eaLnBrk="1" hangingPunct="1">
              <a:defRPr/>
            </a:pPr>
            <a:r>
              <a:rPr lang="en-US" b="1" dirty="0" smtClean="0"/>
              <a:t>Queue interface : </a:t>
            </a:r>
            <a:r>
              <a:rPr lang="en-US" dirty="0" smtClean="0"/>
              <a:t>Extends </a:t>
            </a:r>
            <a:r>
              <a:rPr lang="en-US" b="1" dirty="0" smtClean="0"/>
              <a:t>Collection</a:t>
            </a:r>
            <a:r>
              <a:rPr lang="en-US" dirty="0" smtClean="0"/>
              <a:t> interface</a:t>
            </a:r>
          </a:p>
          <a:p>
            <a:pPr eaLnBrk="1" hangingPunct="1">
              <a:defRPr/>
            </a:pPr>
            <a:r>
              <a:rPr lang="en-US" dirty="0"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FC5BE9DC-EFD5-4D3F-9992-B05AFE5F4B0F}" type="slidenum">
              <a:rPr lang="en-US" smtClean="0"/>
              <a:pPr>
                <a:defRPr/>
              </a:pPr>
              <a:t>40</a:t>
            </a:fld>
            <a:endParaRPr lang="en-US" smtClean="0"/>
          </a:p>
        </p:txBody>
      </p:sp>
      <p:sp>
        <p:nvSpPr>
          <p:cNvPr id="83971" name="Rectangle 2"/>
          <p:cNvSpPr>
            <a:spLocks noGrp="1" noRot="1" noChangeAspect="1" noChangeArrowheads="1" noTextEdit="1"/>
          </p:cNvSpPr>
          <p:nvPr>
            <p:ph type="sldImg"/>
          </p:nvPr>
        </p:nvSpPr>
        <p:spPr>
          <a:xfrm>
            <a:off x="1146175" y="685800"/>
            <a:ext cx="4572000" cy="3429000"/>
          </a:xfrm>
          <a:ln/>
        </p:spPr>
      </p:sp>
      <p:sp>
        <p:nvSpPr>
          <p:cNvPr id="126980" name="Rectangle 3"/>
          <p:cNvSpPr>
            <a:spLocks noGrp="1" noChangeArrowheads="1"/>
          </p:cNvSpPr>
          <p:nvPr>
            <p:ph type="body" idx="1"/>
          </p:nvPr>
        </p:nvSpPr>
        <p:spPr>
          <a:ln/>
        </p:spPr>
        <p:txBody>
          <a:bodyPr/>
          <a:lstStyle/>
          <a:p>
            <a:pPr eaLnBrk="1" hangingPunct="1">
              <a:defRP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 Notation</a:t>
            </a:r>
            <a:r>
              <a:rPr lang="en-US" sz="1200" b="0" i="0" kern="1200" baseline="0" dirty="0" smtClean="0">
                <a:solidFill>
                  <a:schemeClr val="tx1"/>
                </a:solidFill>
                <a:effectLst/>
                <a:latin typeface="+mn-lt"/>
                <a:ea typeface="+mn-ea"/>
                <a:cs typeface="+mn-cs"/>
              </a:rPr>
              <a:t> is use to define the growth of any </a:t>
            </a:r>
            <a:r>
              <a:rPr lang="en-US" sz="1200" b="0" i="0" kern="1200" baseline="0" dirty="0" err="1" smtClean="0">
                <a:solidFill>
                  <a:schemeClr val="tx1"/>
                </a:solidFill>
                <a:effectLst/>
                <a:latin typeface="+mn-lt"/>
                <a:ea typeface="+mn-ea"/>
                <a:cs typeface="+mn-cs"/>
              </a:rPr>
              <a:t>algo</a:t>
            </a:r>
            <a:r>
              <a:rPr lang="en-US" sz="1200" b="0" i="0" kern="1200" baseline="0" dirty="0" smtClean="0">
                <a:solidFill>
                  <a:schemeClr val="tx1"/>
                </a:solidFill>
                <a:effectLst/>
                <a:latin typeface="+mn-lt"/>
                <a:ea typeface="+mn-ea"/>
                <a:cs typeface="+mn-cs"/>
              </a:rPr>
              <a:t>. Performa of any </a:t>
            </a:r>
            <a:r>
              <a:rPr lang="en-US" sz="1200" b="0" i="0" kern="1200" baseline="0" dirty="0" err="1" smtClean="0">
                <a:solidFill>
                  <a:schemeClr val="tx1"/>
                </a:solidFill>
                <a:effectLst/>
                <a:latin typeface="+mn-lt"/>
                <a:ea typeface="+mn-ea"/>
                <a:cs typeface="+mn-cs"/>
              </a:rPr>
              <a:t>algo</a:t>
            </a:r>
            <a:r>
              <a:rPr lang="en-US" sz="1200" b="0" i="0" kern="1200" baseline="0" dirty="0" smtClean="0">
                <a:solidFill>
                  <a:schemeClr val="tx1"/>
                </a:solidFill>
                <a:effectLst/>
                <a:latin typeface="+mn-lt"/>
                <a:ea typeface="+mn-ea"/>
                <a:cs typeface="+mn-cs"/>
              </a:rPr>
              <a:t> depends on the </a:t>
            </a:r>
            <a:r>
              <a:rPr lang="en-US" sz="1200" b="0" i="0" kern="1200" baseline="0" dirty="0" err="1" smtClean="0">
                <a:solidFill>
                  <a:schemeClr val="tx1"/>
                </a:solidFill>
                <a:effectLst/>
                <a:latin typeface="+mn-lt"/>
                <a:ea typeface="+mn-ea"/>
                <a:cs typeface="+mn-cs"/>
              </a:rPr>
              <a:t>vol</a:t>
            </a:r>
            <a:r>
              <a:rPr lang="en-US" sz="1200" b="0" i="0" kern="1200" baseline="0" dirty="0" smtClean="0">
                <a:solidFill>
                  <a:schemeClr val="tx1"/>
                </a:solidFill>
                <a:effectLst/>
                <a:latin typeface="+mn-lt"/>
                <a:ea typeface="+mn-ea"/>
                <a:cs typeface="+mn-cs"/>
              </a:rPr>
              <a:t> of input data f(n)&lt;=cg(n)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Difference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bet </a:t>
            </a:r>
            <a:r>
              <a:rPr lang="en-US" sz="1200" b="1" i="0" kern="1200" dirty="0" err="1" smtClean="0">
                <a:solidFill>
                  <a:schemeClr val="tx1"/>
                </a:solidFill>
                <a:effectLst/>
                <a:latin typeface="+mn-lt"/>
                <a:ea typeface="+mn-ea"/>
                <a:cs typeface="+mn-cs"/>
              </a:rPr>
              <a:t>ArrayList</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LinkedList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is backed by Array while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is backed by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also implements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interface, which provides first in first out operations for add() and poll() and several other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functions.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Insertion operation in linked list</a:t>
            </a:r>
            <a:r>
              <a:rPr lang="en-US" sz="1200" b="0" i="0" kern="1200" baseline="0" dirty="0" smtClean="0">
                <a:solidFill>
                  <a:schemeClr val="tx1"/>
                </a:solidFill>
                <a:effectLst/>
                <a:latin typeface="+mn-lt"/>
                <a:ea typeface="+mn-ea"/>
                <a:cs typeface="+mn-cs"/>
              </a:rPr>
              <a:t> is of O(1) operation as does not require navigation but in array list it can be O(log n) if size of array increase.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While removing,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performs a </a:t>
            </a:r>
            <a:r>
              <a:rPr lang="en-US" sz="1200" b="0" i="0" u="none" strike="noStrike" kern="1200" dirty="0" smtClean="0">
                <a:solidFill>
                  <a:schemeClr val="tx1"/>
                </a:solidFill>
                <a:effectLst/>
                <a:latin typeface="+mn-lt"/>
                <a:ea typeface="+mn-ea"/>
                <a:cs typeface="+mn-cs"/>
                <a:hlinkClick r:id="rId3"/>
              </a:rPr>
              <a:t>copy operation</a:t>
            </a:r>
            <a:r>
              <a:rPr lang="en-US" sz="1200" b="0" i="0" kern="1200" dirty="0" smtClean="0">
                <a:solidFill>
                  <a:schemeClr val="tx1"/>
                </a:solidFill>
                <a:effectLst/>
                <a:latin typeface="+mn-lt"/>
                <a:ea typeface="+mn-ea"/>
                <a:cs typeface="+mn-cs"/>
              </a:rPr>
              <a:t> which makes it close to O(n) while </a:t>
            </a:r>
            <a:r>
              <a:rPr lang="en-US" sz="1200" b="0" i="0" kern="1200" dirty="0" err="1" smtClean="0">
                <a:solidFill>
                  <a:schemeClr val="tx1"/>
                </a:solidFill>
                <a:effectLst/>
                <a:latin typeface="+mn-lt"/>
                <a:ea typeface="+mn-ea"/>
                <a:cs typeface="+mn-cs"/>
              </a:rPr>
              <a:t>LinkedList</a:t>
            </a:r>
            <a:r>
              <a:rPr lang="en-US" sz="1200" b="0" i="0" kern="1200" smtClean="0">
                <a:solidFill>
                  <a:schemeClr val="tx1"/>
                </a:solidFill>
                <a:effectLst/>
                <a:latin typeface="+mn-lt"/>
                <a:ea typeface="+mn-ea"/>
                <a:cs typeface="+mn-cs"/>
              </a:rPr>
              <a:t>  needs </a:t>
            </a:r>
            <a:r>
              <a:rPr lang="en-US" sz="1200" b="0" i="0" kern="1200" dirty="0" smtClean="0">
                <a:solidFill>
                  <a:schemeClr val="tx1"/>
                </a:solidFill>
                <a:effectLst/>
                <a:latin typeface="+mn-lt"/>
                <a:ea typeface="+mn-ea"/>
                <a:cs typeface="+mn-cs"/>
              </a:rPr>
              <a:t>to traverse to that point which also makes it O(n/2)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get(index) operation is O(1) in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while its O(n/2) in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as it needs to traverse till that entry.</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Similarity bet </a:t>
            </a:r>
            <a:r>
              <a:rPr lang="en-US" sz="1200" b="1" i="0" kern="1200" dirty="0" err="1" smtClean="0">
                <a:solidFill>
                  <a:schemeClr val="tx1"/>
                </a:solidFill>
                <a:effectLst/>
                <a:latin typeface="+mn-lt"/>
                <a:ea typeface="+mn-ea"/>
                <a:cs typeface="+mn-cs"/>
              </a:rPr>
              <a:t>ArrayList</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LinkedList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Both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4"/>
              </a:rPr>
              <a:t>not synchronized</a:t>
            </a:r>
            <a:r>
              <a:rPr lang="en-US" sz="1200" b="0" i="0" kern="1200" dirty="0" smtClean="0">
                <a:solidFill>
                  <a:schemeClr val="tx1"/>
                </a:solidFill>
                <a:effectLst/>
                <a:latin typeface="+mn-lt"/>
                <a:ea typeface="+mn-ea"/>
                <a:cs typeface="+mn-cs"/>
              </a:rPr>
              <a:t>, which means you can not shared them between multiple threads without external </a:t>
            </a:r>
            <a:r>
              <a:rPr lang="en-US" sz="1200" b="0" i="0" u="none" strike="noStrike" kern="1200" dirty="0" smtClean="0">
                <a:solidFill>
                  <a:schemeClr val="tx1"/>
                </a:solidFill>
                <a:effectLst/>
                <a:latin typeface="+mn-lt"/>
                <a:ea typeface="+mn-ea"/>
                <a:cs typeface="+mn-cs"/>
              </a:rPr>
              <a:t>synchronization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are insertion </a:t>
            </a:r>
            <a:r>
              <a:rPr lang="en-US" sz="1200" b="1" i="0" kern="1200" dirty="0" smtClean="0">
                <a:solidFill>
                  <a:schemeClr val="tx1"/>
                </a:solidFill>
                <a:effectLst/>
                <a:latin typeface="+mn-lt"/>
                <a:ea typeface="+mn-ea"/>
                <a:cs typeface="+mn-cs"/>
              </a:rPr>
              <a:t>ordered collection</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also allows </a:t>
            </a:r>
            <a:r>
              <a:rPr lang="en-US" sz="1200" b="0" i="0" u="none" strike="noStrike" kern="1200" dirty="0" smtClean="0">
                <a:solidFill>
                  <a:schemeClr val="tx1"/>
                </a:solidFill>
                <a:effectLst/>
                <a:latin typeface="+mn-lt"/>
                <a:ea typeface="+mn-ea"/>
                <a:cs typeface="+mn-cs"/>
                <a:hlinkClick r:id="rId5"/>
              </a:rPr>
              <a:t>duplicates</a:t>
            </a:r>
            <a:r>
              <a:rPr lang="en-US" sz="1200" b="0" i="0" kern="1200" dirty="0" smtClean="0">
                <a:solidFill>
                  <a:schemeClr val="tx1"/>
                </a:solidFill>
                <a:effectLst/>
                <a:latin typeface="+mn-lt"/>
                <a:ea typeface="+mn-ea"/>
                <a:cs typeface="+mn-cs"/>
              </a:rPr>
              <a:t> and null 	</a:t>
            </a:r>
          </a:p>
          <a:p>
            <a:r>
              <a:rPr lang="en-US" sz="1200" b="0" i="0" kern="1200" dirty="0" smtClean="0">
                <a:solidFill>
                  <a:schemeClr val="tx1"/>
                </a:solidFill>
                <a:effectLst/>
                <a:latin typeface="+mn-lt"/>
                <a:ea typeface="+mn-ea"/>
                <a:cs typeface="+mn-cs"/>
              </a:rPr>
              <a:t> Iterator of both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6"/>
              </a:rPr>
              <a:t>fail-fast</a:t>
            </a:r>
            <a:r>
              <a:rPr lang="en-US" sz="1200" b="0" i="0" kern="1200" dirty="0" smtClean="0">
                <a:solidFill>
                  <a:schemeClr val="tx1"/>
                </a:solidFill>
                <a:effectLst/>
                <a:latin typeface="+mn-lt"/>
                <a:ea typeface="+mn-ea"/>
                <a:cs typeface="+mn-cs"/>
              </a:rPr>
              <a:t> which means they will throw </a:t>
            </a:r>
            <a:r>
              <a:rPr lang="en-US" sz="1200" b="0" i="0" kern="1200" dirty="0" err="1" smtClean="0">
                <a:solidFill>
                  <a:schemeClr val="tx1"/>
                </a:solidFill>
                <a:effectLst/>
                <a:latin typeface="+mn-lt"/>
                <a:ea typeface="+mn-ea"/>
                <a:cs typeface="+mn-cs"/>
              </a:rPr>
              <a:t>ConcurrentModificationException</a:t>
            </a:r>
            <a:r>
              <a:rPr lang="en-US" sz="1200" b="0" i="0" kern="1200" dirty="0" smtClean="0">
                <a:solidFill>
                  <a:schemeClr val="tx1"/>
                </a:solidFill>
                <a:effectLst/>
                <a:latin typeface="+mn-lt"/>
                <a:ea typeface="+mn-ea"/>
                <a:cs typeface="+mn-cs"/>
              </a:rPr>
              <a:t> if collection is modified structurally once Iterator is created. They  are different than </a:t>
            </a:r>
            <a:r>
              <a:rPr lang="en-US" sz="1200" b="0" i="0" u="none" strike="noStrike" kern="1200" dirty="0" err="1" smtClean="0">
                <a:solidFill>
                  <a:schemeClr val="tx1"/>
                </a:solidFill>
                <a:effectLst/>
                <a:latin typeface="+mn-lt"/>
                <a:ea typeface="+mn-ea"/>
                <a:cs typeface="+mn-cs"/>
                <a:hlinkClick r:id="rId7"/>
              </a:rPr>
              <a:t>CopyOnWriteArrayList</a:t>
            </a:r>
            <a:r>
              <a:rPr lang="en-US" sz="1200" b="0" i="0" kern="1200" dirty="0" smtClean="0">
                <a:solidFill>
                  <a:schemeClr val="tx1"/>
                </a:solidFill>
                <a:effectLst/>
                <a:latin typeface="+mn-lt"/>
                <a:ea typeface="+mn-ea"/>
                <a:cs typeface="+mn-cs"/>
              </a:rPr>
              <a:t> whose Iterator is fail-safe.</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41</a:t>
            </a:fld>
            <a:endParaRPr lang="en-US"/>
          </a:p>
        </p:txBody>
      </p:sp>
    </p:spTree>
    <p:extLst>
      <p:ext uri="{BB962C8B-B14F-4D97-AF65-F5344CB8AC3E}">
        <p14:creationId xmlns:p14="http://schemas.microsoft.com/office/powerpoint/2010/main" val="350678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 </a:t>
            </a:r>
            <a:r>
              <a:rPr lang="en-US" dirty="0" err="1" smtClean="0"/>
              <a:t>LinkageError</a:t>
            </a:r>
            <a:r>
              <a:rPr lang="en-US" dirty="0" smtClean="0"/>
              <a:t>,</a:t>
            </a:r>
            <a:r>
              <a:rPr lang="en-US" baseline="0" dirty="0" smtClean="0"/>
              <a:t> </a:t>
            </a:r>
            <a:r>
              <a:rPr lang="en-US" baseline="0" dirty="0" err="1" smtClean="0"/>
              <a:t>OutOfMemory</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3</a:t>
            </a:fld>
            <a:endParaRPr lang="en-US"/>
          </a:p>
        </p:txBody>
      </p:sp>
    </p:spTree>
    <p:extLst>
      <p:ext uri="{BB962C8B-B14F-4D97-AF65-F5344CB8AC3E}">
        <p14:creationId xmlns:p14="http://schemas.microsoft.com/office/powerpoint/2010/main" val="86716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 Notation</a:t>
            </a:r>
            <a:r>
              <a:rPr lang="en-US" sz="1200" b="0" i="0" kern="1200" baseline="0" dirty="0" smtClean="0">
                <a:solidFill>
                  <a:schemeClr val="tx1"/>
                </a:solidFill>
                <a:effectLst/>
                <a:latin typeface="+mn-lt"/>
                <a:ea typeface="+mn-ea"/>
                <a:cs typeface="+mn-cs"/>
              </a:rPr>
              <a:t> is use to define the growth of any </a:t>
            </a:r>
            <a:r>
              <a:rPr lang="en-US" sz="1200" b="0" i="0" kern="1200" baseline="0" dirty="0" err="1" smtClean="0">
                <a:solidFill>
                  <a:schemeClr val="tx1"/>
                </a:solidFill>
                <a:effectLst/>
                <a:latin typeface="+mn-lt"/>
                <a:ea typeface="+mn-ea"/>
                <a:cs typeface="+mn-cs"/>
              </a:rPr>
              <a:t>algo</a:t>
            </a:r>
            <a:r>
              <a:rPr lang="en-US" sz="1200" b="0" i="0" kern="1200" baseline="0" dirty="0" smtClean="0">
                <a:solidFill>
                  <a:schemeClr val="tx1"/>
                </a:solidFill>
                <a:effectLst/>
                <a:latin typeface="+mn-lt"/>
                <a:ea typeface="+mn-ea"/>
                <a:cs typeface="+mn-cs"/>
              </a:rPr>
              <a:t>. Performa of any </a:t>
            </a:r>
            <a:r>
              <a:rPr lang="en-US" sz="1200" b="0" i="0" kern="1200" baseline="0" dirty="0" err="1" smtClean="0">
                <a:solidFill>
                  <a:schemeClr val="tx1"/>
                </a:solidFill>
                <a:effectLst/>
                <a:latin typeface="+mn-lt"/>
                <a:ea typeface="+mn-ea"/>
                <a:cs typeface="+mn-cs"/>
              </a:rPr>
              <a:t>algo</a:t>
            </a:r>
            <a:r>
              <a:rPr lang="en-US" sz="1200" b="0" i="0" kern="1200" baseline="0" dirty="0" smtClean="0">
                <a:solidFill>
                  <a:schemeClr val="tx1"/>
                </a:solidFill>
                <a:effectLst/>
                <a:latin typeface="+mn-lt"/>
                <a:ea typeface="+mn-ea"/>
                <a:cs typeface="+mn-cs"/>
              </a:rPr>
              <a:t> depends on the </a:t>
            </a:r>
            <a:r>
              <a:rPr lang="en-US" sz="1200" b="0" i="0" kern="1200" baseline="0" dirty="0" err="1" smtClean="0">
                <a:solidFill>
                  <a:schemeClr val="tx1"/>
                </a:solidFill>
                <a:effectLst/>
                <a:latin typeface="+mn-lt"/>
                <a:ea typeface="+mn-ea"/>
                <a:cs typeface="+mn-cs"/>
              </a:rPr>
              <a:t>vol</a:t>
            </a:r>
            <a:r>
              <a:rPr lang="en-US" sz="1200" b="0" i="0" kern="1200" baseline="0" dirty="0" smtClean="0">
                <a:solidFill>
                  <a:schemeClr val="tx1"/>
                </a:solidFill>
                <a:effectLst/>
                <a:latin typeface="+mn-lt"/>
                <a:ea typeface="+mn-ea"/>
                <a:cs typeface="+mn-cs"/>
              </a:rPr>
              <a:t> of input data f(n)&lt;=cg(n)</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Similarity bet </a:t>
            </a:r>
            <a:r>
              <a:rPr lang="en-US" sz="1200" b="1" i="0" kern="1200" dirty="0" err="1" smtClean="0">
                <a:solidFill>
                  <a:schemeClr val="tx1"/>
                </a:solidFill>
                <a:effectLst/>
                <a:latin typeface="+mn-lt"/>
                <a:ea typeface="+mn-ea"/>
                <a:cs typeface="+mn-cs"/>
              </a:rPr>
              <a:t>ArrayList</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LinkedList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Both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3"/>
              </a:rPr>
              <a:t>not synchronized</a:t>
            </a:r>
            <a:r>
              <a:rPr lang="en-US" sz="1200" b="0" i="0" kern="1200" dirty="0" smtClean="0">
                <a:solidFill>
                  <a:schemeClr val="tx1"/>
                </a:solidFill>
                <a:effectLst/>
                <a:latin typeface="+mn-lt"/>
                <a:ea typeface="+mn-ea"/>
                <a:cs typeface="+mn-cs"/>
              </a:rPr>
              <a:t>, which means you can not shared them between multiple threads without external </a:t>
            </a:r>
            <a:r>
              <a:rPr lang="en-US" sz="1200" b="0" i="0" u="none" strike="noStrike" kern="1200" dirty="0" smtClean="0">
                <a:solidFill>
                  <a:schemeClr val="tx1"/>
                </a:solidFill>
                <a:effectLst/>
                <a:latin typeface="+mn-lt"/>
                <a:ea typeface="+mn-ea"/>
                <a:cs typeface="+mn-cs"/>
              </a:rPr>
              <a:t>synchronization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are insertion </a:t>
            </a:r>
            <a:r>
              <a:rPr lang="en-US" sz="1200" b="1" i="0" kern="1200" dirty="0" smtClean="0">
                <a:solidFill>
                  <a:schemeClr val="tx1"/>
                </a:solidFill>
                <a:effectLst/>
                <a:latin typeface="+mn-lt"/>
                <a:ea typeface="+mn-ea"/>
                <a:cs typeface="+mn-cs"/>
              </a:rPr>
              <a:t>ordered collection</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also allows </a:t>
            </a:r>
            <a:r>
              <a:rPr lang="en-US" sz="1200" b="0" i="0" u="none" strike="noStrike" kern="1200" dirty="0" smtClean="0">
                <a:solidFill>
                  <a:schemeClr val="tx1"/>
                </a:solidFill>
                <a:effectLst/>
                <a:latin typeface="+mn-lt"/>
                <a:ea typeface="+mn-ea"/>
                <a:cs typeface="+mn-cs"/>
                <a:hlinkClick r:id="rId4"/>
              </a:rPr>
              <a:t>duplicates</a:t>
            </a:r>
            <a:r>
              <a:rPr lang="en-US" sz="1200" b="0" i="0" kern="1200" dirty="0" smtClean="0">
                <a:solidFill>
                  <a:schemeClr val="tx1"/>
                </a:solidFill>
                <a:effectLst/>
                <a:latin typeface="+mn-lt"/>
                <a:ea typeface="+mn-ea"/>
                <a:cs typeface="+mn-cs"/>
              </a:rPr>
              <a:t> and null 	</a:t>
            </a:r>
          </a:p>
          <a:p>
            <a:r>
              <a:rPr lang="en-US" sz="1200" b="0" i="0" kern="1200" dirty="0" smtClean="0">
                <a:solidFill>
                  <a:schemeClr val="tx1"/>
                </a:solidFill>
                <a:effectLst/>
                <a:latin typeface="+mn-lt"/>
                <a:ea typeface="+mn-ea"/>
                <a:cs typeface="+mn-cs"/>
              </a:rPr>
              <a:t> Iterator of both </a:t>
            </a:r>
            <a:r>
              <a:rPr lang="en-US" sz="1200" b="0" i="0" kern="1200" dirty="0" err="1"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5"/>
              </a:rPr>
              <a:t>fail-fast</a:t>
            </a:r>
            <a:r>
              <a:rPr lang="en-US" sz="1200" b="0" i="0" kern="1200" dirty="0" smtClean="0">
                <a:solidFill>
                  <a:schemeClr val="tx1"/>
                </a:solidFill>
                <a:effectLst/>
                <a:latin typeface="+mn-lt"/>
                <a:ea typeface="+mn-ea"/>
                <a:cs typeface="+mn-cs"/>
              </a:rPr>
              <a:t> which means they will throw </a:t>
            </a:r>
            <a:r>
              <a:rPr lang="en-US" sz="1200" b="0" i="0" kern="1200" dirty="0" err="1" smtClean="0">
                <a:solidFill>
                  <a:schemeClr val="tx1"/>
                </a:solidFill>
                <a:effectLst/>
                <a:latin typeface="+mn-lt"/>
                <a:ea typeface="+mn-ea"/>
                <a:cs typeface="+mn-cs"/>
              </a:rPr>
              <a:t>ConcurrentModificationException</a:t>
            </a:r>
            <a:r>
              <a:rPr lang="en-US" sz="1200" b="0" i="0" kern="1200" dirty="0" smtClean="0">
                <a:solidFill>
                  <a:schemeClr val="tx1"/>
                </a:solidFill>
                <a:effectLst/>
                <a:latin typeface="+mn-lt"/>
                <a:ea typeface="+mn-ea"/>
                <a:cs typeface="+mn-cs"/>
              </a:rPr>
              <a:t> if collection is modified structurally once Iterator is created. They  are different than </a:t>
            </a:r>
            <a:r>
              <a:rPr lang="en-US" sz="1200" b="0" i="0" u="none" strike="noStrike" kern="1200" dirty="0" err="1" smtClean="0">
                <a:solidFill>
                  <a:schemeClr val="tx1"/>
                </a:solidFill>
                <a:effectLst/>
                <a:latin typeface="+mn-lt"/>
                <a:ea typeface="+mn-ea"/>
                <a:cs typeface="+mn-cs"/>
                <a:hlinkClick r:id="rId6"/>
              </a:rPr>
              <a:t>CopyOnWriteArrayList</a:t>
            </a:r>
            <a:r>
              <a:rPr lang="en-US" sz="1200" b="0" i="0" kern="1200" dirty="0" smtClean="0">
                <a:solidFill>
                  <a:schemeClr val="tx1"/>
                </a:solidFill>
                <a:effectLst/>
                <a:latin typeface="+mn-lt"/>
                <a:ea typeface="+mn-ea"/>
                <a:cs typeface="+mn-cs"/>
              </a:rPr>
              <a:t> whose Iterator is fail-safe.</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43</a:t>
            </a:fld>
            <a:endParaRPr lang="en-US"/>
          </a:p>
        </p:txBody>
      </p:sp>
    </p:spTree>
    <p:extLst>
      <p:ext uri="{BB962C8B-B14F-4D97-AF65-F5344CB8AC3E}">
        <p14:creationId xmlns:p14="http://schemas.microsoft.com/office/powerpoint/2010/main" val="3506782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62569148-6D5D-4527-BFEB-DD8CE1E5DCA8}" type="slidenum">
              <a:rPr lang="en-US" smtClean="0"/>
              <a:pPr>
                <a:defRPr/>
              </a:pPr>
              <a:t>46</a:t>
            </a:fld>
            <a:endParaRPr lang="en-US" smtClean="0"/>
          </a:p>
        </p:txBody>
      </p:sp>
      <p:sp>
        <p:nvSpPr>
          <p:cNvPr id="84995"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ln/>
        </p:spPr>
        <p:txBody>
          <a:bodyPr/>
          <a:lstStyle/>
          <a:p>
            <a:pPr eaLnBrk="1" hangingPunct="1">
              <a:defRPr/>
            </a:pPr>
            <a:r>
              <a:rPr lang="en-US" b="1" dirty="0" smtClean="0"/>
              <a:t>Set</a:t>
            </a:r>
            <a:r>
              <a:rPr lang="en-US" dirty="0" smtClean="0"/>
              <a:t> interface extends </a:t>
            </a:r>
            <a:r>
              <a:rPr lang="en-US" b="1" dirty="0" smtClean="0"/>
              <a:t>Collection</a:t>
            </a:r>
            <a:r>
              <a:rPr lang="en-US" dirty="0" smtClean="0"/>
              <a:t> interface </a:t>
            </a:r>
          </a:p>
          <a:p>
            <a:pPr eaLnBrk="1" hangingPunct="1">
              <a:defRPr/>
            </a:pPr>
            <a:r>
              <a:rPr lang="en-US" b="1" kern="0" dirty="0" err="1" smtClean="0">
                <a:solidFill>
                  <a:srgbClr val="000000"/>
                </a:solidFill>
              </a:rPr>
              <a:t>SortedSet</a:t>
            </a:r>
            <a:r>
              <a:rPr lang="en-US" kern="0" dirty="0" smtClean="0">
                <a:solidFill>
                  <a:srgbClr val="000000"/>
                </a:solidFill>
              </a:rPr>
              <a:t> extends </a:t>
            </a:r>
            <a:r>
              <a:rPr lang="en-US" b="1" kern="0" dirty="0" smtClean="0">
                <a:solidFill>
                  <a:srgbClr val="000000"/>
                </a:solidFill>
              </a:rPr>
              <a:t>Set</a:t>
            </a:r>
            <a:r>
              <a:rPr lang="en-US" kern="0" dirty="0" smtClean="0">
                <a:solidFill>
                  <a:srgbClr val="000000"/>
                </a:solidFill>
              </a:rPr>
              <a:t> interface</a:t>
            </a:r>
          </a:p>
          <a:p>
            <a:pPr eaLnBrk="1" hangingPunct="1">
              <a:defRP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37A45836-5442-404F-AE46-5C087661F3B6}" type="slidenum">
              <a:rPr lang="en-US" smtClean="0"/>
              <a:pPr>
                <a:defRPr/>
              </a:pPr>
              <a:t>47</a:t>
            </a:fld>
            <a:endParaRPr lang="en-US" smtClean="0"/>
          </a:p>
        </p:txBody>
      </p:sp>
      <p:sp>
        <p:nvSpPr>
          <p:cNvPr id="86019" name="Rectangle 2"/>
          <p:cNvSpPr>
            <a:spLocks noGrp="1" noRot="1" noChangeAspect="1" noChangeArrowheads="1" noTextEdit="1"/>
          </p:cNvSpPr>
          <p:nvPr>
            <p:ph type="sldImg"/>
          </p:nvPr>
        </p:nvSpPr>
        <p:spPr>
          <a:xfrm>
            <a:off x="1146175" y="685800"/>
            <a:ext cx="4572000" cy="3429000"/>
          </a:xfrm>
          <a:ln/>
        </p:spPr>
      </p:sp>
      <p:sp>
        <p:nvSpPr>
          <p:cNvPr id="123908" name="Rectangle 3"/>
          <p:cNvSpPr>
            <a:spLocks noGrp="1" noChangeArrowheads="1"/>
          </p:cNvSpPr>
          <p:nvPr>
            <p:ph type="body" idx="1"/>
          </p:nvPr>
        </p:nvSpPr>
        <p:spPr>
          <a:ln/>
        </p:spPr>
        <p:txBody>
          <a:bodyPr/>
          <a:lstStyle/>
          <a:p>
            <a:r>
              <a:rPr lang="en-US" b="1" dirty="0" err="1" smtClean="0"/>
              <a:t>HashSet</a:t>
            </a:r>
            <a:r>
              <a:rPr lang="en-US" b="1" dirty="0" smtClean="0"/>
              <a:t>  </a:t>
            </a:r>
            <a:r>
              <a:rPr lang="en-US" dirty="0" smtClean="0"/>
              <a:t>is supported by a hash table (i.e. </a:t>
            </a:r>
            <a:r>
              <a:rPr lang="en-US" sz="1200" b="0" i="0" u="none" strike="noStrike" kern="1200" baseline="0" dirty="0" smtClean="0">
                <a:solidFill>
                  <a:schemeClr val="tx1"/>
                </a:solidFill>
                <a:latin typeface="+mn-lt"/>
                <a:ea typeface="+mn-ea"/>
                <a:cs typeface="+mn-cs"/>
              </a:rPr>
              <a:t>uses a hash table for storage) </a:t>
            </a:r>
            <a:r>
              <a:rPr lang="en-US" dirty="0" smtClean="0"/>
              <a:t>that</a:t>
            </a:r>
          </a:p>
          <a:p>
            <a:pPr lvl="1" eaLnBrk="1" hangingPunct="1">
              <a:buFont typeface="Arial" pitchFamily="34" charset="0"/>
              <a:buChar char="•"/>
              <a:defRPr/>
            </a:pPr>
            <a:r>
              <a:rPr lang="en-US" dirty="0" smtClean="0"/>
              <a:t>Maps keys to values</a:t>
            </a:r>
          </a:p>
          <a:p>
            <a:pPr lvl="1" eaLnBrk="1" hangingPunct="1">
              <a:buFont typeface="Arial" pitchFamily="34" charset="0"/>
              <a:buChar char="•"/>
              <a:defRPr/>
            </a:pPr>
            <a:r>
              <a:rPr lang="en-US" dirty="0" smtClean="0"/>
              <a:t>Overrides </a:t>
            </a:r>
            <a:r>
              <a:rPr lang="en-US" dirty="0" err="1" smtClean="0"/>
              <a:t>hashCode</a:t>
            </a:r>
            <a:r>
              <a:rPr lang="en-US" dirty="0" smtClean="0"/>
              <a:t> method and equals method, to store and retrieve objects from a hash table</a:t>
            </a:r>
          </a:p>
          <a:p>
            <a:pPr eaLnBrk="1" hangingPunct="1">
              <a:defRPr/>
            </a:pPr>
            <a:r>
              <a:rPr lang="en-US" dirty="0" smtClean="0"/>
              <a:t>As the position of element is based on </a:t>
            </a:r>
            <a:r>
              <a:rPr lang="en-US" dirty="0" err="1" smtClean="0"/>
              <a:t>hashCode</a:t>
            </a:r>
            <a:r>
              <a:rPr lang="en-US" dirty="0" smtClean="0"/>
              <a:t>() value for each object, the order of objects in the </a:t>
            </a:r>
            <a:r>
              <a:rPr lang="en-US" dirty="0" err="1" smtClean="0"/>
              <a:t>HashSet</a:t>
            </a:r>
            <a:r>
              <a:rPr lang="en-US" dirty="0" smtClean="0"/>
              <a:t> is random</a:t>
            </a:r>
          </a:p>
          <a:p>
            <a:pPr eaLnBrk="1" hangingPunct="1">
              <a:defRPr/>
            </a:pPr>
            <a:endParaRPr lang="en-US" dirty="0" smtClean="0"/>
          </a:p>
          <a:p>
            <a:pPr eaLnBrk="1" hangingPunct="1">
              <a:defRPr/>
            </a:pPr>
            <a:r>
              <a:rPr lang="en-US" b="1" dirty="0" err="1" smtClean="0"/>
              <a:t>TreeSet</a:t>
            </a:r>
            <a:r>
              <a:rPr lang="en-US" b="1" dirty="0" smtClean="0"/>
              <a:t> </a:t>
            </a:r>
            <a:r>
              <a:rPr lang="en-US" dirty="0" smtClean="0"/>
              <a:t>is supported by a </a:t>
            </a:r>
            <a:r>
              <a:rPr lang="en-US" dirty="0" err="1" smtClean="0"/>
              <a:t>TreeMap</a:t>
            </a:r>
            <a:r>
              <a:rPr lang="en-US" dirty="0" smtClean="0"/>
              <a:t> and that will be in ascending key order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B6C57BB-9783-4141-A358-7F337A3B2BF9}" type="slidenum">
              <a:rPr lang="en-US" smtClean="0"/>
              <a:pPr>
                <a:defRPr/>
              </a:pPr>
              <a:t>48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methods that define by Map interface can be used in </a:t>
            </a:r>
            <a:r>
              <a:rPr lang="en-US" dirty="0" err="1" smtClean="0"/>
              <a:t>SortedMap</a:t>
            </a:r>
            <a:r>
              <a:rPr lang="en-US" dirty="0" smtClean="0"/>
              <a:t> interface</a:t>
            </a:r>
          </a:p>
          <a:p>
            <a:r>
              <a:rPr lang="en-US" sz="1200" b="0" i="0" u="none" strike="noStrike" kern="1200" baseline="0" dirty="0" smtClean="0">
                <a:solidFill>
                  <a:schemeClr val="tx1"/>
                </a:solidFill>
                <a:latin typeface="+mn-lt"/>
                <a:ea typeface="+mn-ea"/>
                <a:cs typeface="+mn-cs"/>
              </a:rPr>
              <a:t>Java provided ad hoc classes such as </a:t>
            </a:r>
            <a:r>
              <a:rPr lang="en-US" sz="1200" b="1" i="0" u="none" strike="noStrike" kern="1200" baseline="0" dirty="0" smtClean="0">
                <a:solidFill>
                  <a:schemeClr val="tx1"/>
                </a:solidFill>
                <a:latin typeface="+mn-lt"/>
                <a:ea typeface="+mn-ea"/>
                <a:cs typeface="+mn-cs"/>
              </a:rPr>
              <a:t>Dictionary</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Vector</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Stack</a:t>
            </a:r>
            <a:r>
              <a:rPr lang="en-US" sz="1200" b="0" i="0" u="none" strike="noStrike" kern="1200" baseline="0" dirty="0" smtClean="0">
                <a:solidFill>
                  <a:schemeClr val="tx1"/>
                </a:solidFill>
                <a:latin typeface="+mn-lt"/>
                <a:ea typeface="+mn-ea"/>
                <a:cs typeface="+mn-cs"/>
              </a:rPr>
              <a:t>, and </a:t>
            </a:r>
            <a:r>
              <a:rPr lang="en-US" sz="1200" b="1" i="0" u="none" strike="noStrike" kern="1200" baseline="0" dirty="0" smtClean="0">
                <a:solidFill>
                  <a:schemeClr val="tx1"/>
                </a:solidFill>
                <a:latin typeface="+mn-lt"/>
                <a:ea typeface="+mn-ea"/>
                <a:cs typeface="+mn-cs"/>
              </a:rPr>
              <a:t>Properties </a:t>
            </a:r>
            <a:r>
              <a:rPr lang="en-US" sz="1200" b="0" i="0" u="none" strike="noStrike" kern="1200" baseline="0" dirty="0" smtClean="0">
                <a:solidFill>
                  <a:schemeClr val="tx1"/>
                </a:solidFill>
                <a:latin typeface="+mn-lt"/>
                <a:ea typeface="+mn-ea"/>
                <a:cs typeface="+mn-cs"/>
              </a:rPr>
              <a:t>to store and manipulate groups of objects.</a:t>
            </a:r>
            <a:endParaRPr lang="en-US" dirty="0" smtClean="0"/>
          </a:p>
          <a:p>
            <a:endParaRPr lang="en-US" dirty="0" smtClean="0"/>
          </a:p>
          <a:p>
            <a:r>
              <a:rPr lang="en-US" dirty="0" smtClean="0"/>
              <a:t>Exceptions</a:t>
            </a:r>
          </a:p>
          <a:p>
            <a:r>
              <a:rPr lang="en-US" dirty="0" err="1" smtClean="0"/>
              <a:t>NoSuchElementException</a:t>
            </a:r>
            <a:r>
              <a:rPr lang="en-US" dirty="0" smtClean="0"/>
              <a:t> - </a:t>
            </a:r>
          </a:p>
          <a:p>
            <a:r>
              <a:rPr lang="en-US" sz="1200" b="1" i="0" u="none" strike="noStrike" kern="1200" baseline="0" dirty="0" err="1" smtClean="0">
                <a:solidFill>
                  <a:schemeClr val="tx1"/>
                </a:solidFill>
                <a:latin typeface="+mn-lt"/>
                <a:ea typeface="+mn-ea"/>
                <a:cs typeface="+mn-cs"/>
              </a:rPr>
              <a:t>ClassCastException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generated when one object is incompatible with another, such as when an attempt is made to add an incompatible object to a collection</a:t>
            </a:r>
          </a:p>
          <a:p>
            <a:r>
              <a:rPr lang="en-US" sz="1200" b="1" i="0" u="none" strike="noStrike" kern="1200" baseline="0" dirty="0" err="1" smtClean="0">
                <a:solidFill>
                  <a:schemeClr val="tx1"/>
                </a:solidFill>
                <a:latin typeface="+mn-lt"/>
                <a:ea typeface="+mn-ea"/>
                <a:cs typeface="+mn-cs"/>
              </a:rPr>
              <a:t>NullPointerException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thrown if an attempt is made to store a </a:t>
            </a:r>
            <a:r>
              <a:rPr lang="en-US" sz="1200" b="1" i="0" u="none" strike="noStrike" kern="1200" baseline="0" dirty="0" smtClean="0">
                <a:solidFill>
                  <a:schemeClr val="tx1"/>
                </a:solidFill>
                <a:latin typeface="+mn-lt"/>
                <a:ea typeface="+mn-ea"/>
                <a:cs typeface="+mn-cs"/>
              </a:rPr>
              <a:t>null </a:t>
            </a:r>
            <a:r>
              <a:rPr lang="en-US" sz="1200" b="0" i="0" u="none" strike="noStrike" kern="1200" baseline="0" dirty="0" smtClean="0">
                <a:solidFill>
                  <a:schemeClr val="tx1"/>
                </a:solidFill>
                <a:latin typeface="+mn-lt"/>
                <a:ea typeface="+mn-ea"/>
                <a:cs typeface="+mn-cs"/>
              </a:rPr>
              <a:t>object and </a:t>
            </a:r>
            <a:r>
              <a:rPr lang="en-US" sz="1200" b="1" i="0" u="none" strike="noStrike" kern="1200" baseline="0" dirty="0" smtClean="0">
                <a:solidFill>
                  <a:schemeClr val="tx1"/>
                </a:solidFill>
                <a:latin typeface="+mn-lt"/>
                <a:ea typeface="+mn-ea"/>
                <a:cs typeface="+mn-cs"/>
              </a:rPr>
              <a:t>null </a:t>
            </a:r>
            <a:r>
              <a:rPr lang="en-US" sz="1200" b="0" i="0" u="none" strike="noStrike" kern="1200" baseline="0" dirty="0" smtClean="0">
                <a:solidFill>
                  <a:schemeClr val="tx1"/>
                </a:solidFill>
                <a:latin typeface="+mn-lt"/>
                <a:ea typeface="+mn-ea"/>
                <a:cs typeface="+mn-cs"/>
              </a:rPr>
              <a:t>elements are not allowed in the collection.</a:t>
            </a:r>
          </a:p>
          <a:p>
            <a:r>
              <a:rPr lang="en-US" sz="1200" b="1" i="0" u="none" strike="noStrike" kern="1200" baseline="0" dirty="0" err="1" smtClean="0">
                <a:solidFill>
                  <a:schemeClr val="tx1"/>
                </a:solidFill>
                <a:latin typeface="+mn-lt"/>
                <a:ea typeface="+mn-ea"/>
                <a:cs typeface="+mn-cs"/>
              </a:rPr>
              <a:t>IllegalArgumentException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thrown if an invalid argument is used</a:t>
            </a:r>
          </a:p>
        </p:txBody>
      </p:sp>
      <p:sp>
        <p:nvSpPr>
          <p:cNvPr id="4" name="Slide Number Placeholder 3"/>
          <p:cNvSpPr>
            <a:spLocks noGrp="1"/>
          </p:cNvSpPr>
          <p:nvPr>
            <p:ph type="sldNum" sz="quarter" idx="10"/>
          </p:nvPr>
        </p:nvSpPr>
        <p:spPr/>
        <p:txBody>
          <a:bodyPr/>
          <a:lstStyle/>
          <a:p>
            <a:fld id="{BFD5C4E0-1E6E-464F-BB38-2194D30CDE56}" type="slidenum">
              <a:rPr lang="en-US" smtClean="0"/>
              <a:t>50</a:t>
            </a:fld>
            <a:endParaRPr lang="en-US"/>
          </a:p>
        </p:txBody>
      </p:sp>
    </p:spTree>
    <p:extLst>
      <p:ext uri="{BB962C8B-B14F-4D97-AF65-F5344CB8AC3E}">
        <p14:creationId xmlns:p14="http://schemas.microsoft.com/office/powerpoint/2010/main" val="1059272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6EFA1CCF-4633-4FFC-9555-4AF34E0E04B4}" type="slidenum">
              <a:rPr lang="en-US" smtClean="0"/>
              <a:pPr>
                <a:defRPr/>
              </a:pPr>
              <a:t>52</a:t>
            </a:fld>
            <a:endParaRPr lang="en-US" smtClean="0"/>
          </a:p>
        </p:txBody>
      </p:sp>
      <p:sp>
        <p:nvSpPr>
          <p:cNvPr id="88067" name="Rectangle 2"/>
          <p:cNvSpPr>
            <a:spLocks noGrp="1" noRot="1" noChangeAspect="1" noChangeArrowheads="1" noTextEdit="1"/>
          </p:cNvSpPr>
          <p:nvPr>
            <p:ph type="sldImg"/>
          </p:nvPr>
        </p:nvSpPr>
        <p:spPr>
          <a:xfrm>
            <a:off x="1146175" y="685800"/>
            <a:ext cx="4572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Map is an object that maps keys to values. </a:t>
            </a:r>
          </a:p>
          <a:p>
            <a:pPr eaLnBrk="1" hangingPunct="1"/>
            <a:r>
              <a:rPr lang="en-US" dirty="0" err="1" smtClean="0"/>
              <a:t>Hashtable</a:t>
            </a:r>
            <a:r>
              <a:rPr lang="en-US" baseline="0" dirty="0" smtClean="0"/>
              <a:t> class </a:t>
            </a:r>
            <a:r>
              <a:rPr lang="en-US" baseline="0" dirty="0" err="1" smtClean="0"/>
              <a:t>depricate</a:t>
            </a:r>
            <a:endParaRPr lang="en-US" dirty="0" smtClean="0"/>
          </a:p>
          <a:p>
            <a:pPr eaLnBrk="1" hangingPunct="1"/>
            <a:r>
              <a:rPr lang="en-US" dirty="0" err="1" smtClean="0"/>
              <a:t>LinkedHashMap</a:t>
            </a:r>
            <a:r>
              <a:rPr lang="en-US" baseline="0" dirty="0" smtClean="0"/>
              <a:t> - </a:t>
            </a:r>
            <a:r>
              <a:rPr lang="en-US" dirty="0" smtClean="0"/>
              <a:t>Maintains a doubly-linked list running through its entries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LinkedHashMap</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extends </a:t>
            </a:r>
            <a:r>
              <a:rPr lang="en-US" sz="1200" b="1" i="0" u="none" strike="noStrike" kern="1200" baseline="0" dirty="0" err="1" smtClean="0">
                <a:solidFill>
                  <a:schemeClr val="tx1"/>
                </a:solidFill>
                <a:latin typeface="+mn-lt"/>
                <a:ea typeface="+mn-ea"/>
                <a:cs typeface="+mn-cs"/>
              </a:rPr>
              <a:t>HashMap</a:t>
            </a:r>
            <a:r>
              <a:rPr lang="en-US" sz="1200" b="0" i="0" u="none" strike="noStrike" kern="1200" baseline="0" dirty="0" smtClean="0">
                <a:solidFill>
                  <a:schemeClr val="tx1"/>
                </a:solidFill>
                <a:latin typeface="+mn-lt"/>
                <a:ea typeface="+mn-ea"/>
                <a:cs typeface="+mn-cs"/>
              </a:rPr>
              <a:t>. It maintains a linked list of the entries in the map, in the order in which they were inserted. This allows insertion-order iteration over the map.</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HashMap</a:t>
            </a:r>
            <a:r>
              <a:rPr lang="en-US" sz="1200" b="0" i="0" u="none" strike="noStrike" kern="1200" baseline="0" dirty="0" smtClean="0">
                <a:solidFill>
                  <a:schemeClr val="tx1"/>
                </a:solidFill>
                <a:latin typeface="+mn-lt"/>
                <a:ea typeface="+mn-ea"/>
                <a:cs typeface="+mn-cs"/>
              </a:rPr>
              <a:t> allow null value but </a:t>
            </a:r>
            <a:r>
              <a:rPr lang="en-US" sz="1200" b="0" i="0" u="none" strike="noStrike" kern="1200" baseline="0" dirty="0" err="1" smtClean="0">
                <a:solidFill>
                  <a:schemeClr val="tx1"/>
                </a:solidFill>
                <a:latin typeface="+mn-lt"/>
                <a:ea typeface="+mn-ea"/>
                <a:cs typeface="+mn-cs"/>
              </a:rPr>
              <a:t>hashtable</a:t>
            </a:r>
            <a:r>
              <a:rPr lang="en-US" sz="1200" b="0" i="0" u="none" strike="noStrike" kern="1200" baseline="0" dirty="0" smtClean="0">
                <a:solidFill>
                  <a:schemeClr val="tx1"/>
                </a:solidFill>
                <a:latin typeface="+mn-lt"/>
                <a:ea typeface="+mn-ea"/>
                <a:cs typeface="+mn-cs"/>
              </a:rPr>
              <a:t> doesn’t</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54</a:t>
            </a:fld>
            <a:endParaRPr lang="en-US"/>
          </a:p>
        </p:txBody>
      </p:sp>
    </p:spTree>
    <p:extLst>
      <p:ext uri="{BB962C8B-B14F-4D97-AF65-F5344CB8AC3E}">
        <p14:creationId xmlns:p14="http://schemas.microsoft.com/office/powerpoint/2010/main" val="732440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err="1" smtClean="0">
                <a:solidFill>
                  <a:schemeClr val="tx1"/>
                </a:solidFill>
                <a:latin typeface="+mn-lt"/>
                <a:ea typeface="+mn-ea"/>
                <a:cs typeface="+mn-cs"/>
              </a:rPr>
              <a:t>TreeMap</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provides an efficient means of storing key/value pairs in sorted order and allows rapid retrieval.</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55</a:t>
            </a:fld>
            <a:endParaRPr lang="en-US"/>
          </a:p>
        </p:txBody>
      </p:sp>
    </p:spTree>
    <p:extLst>
      <p:ext uri="{BB962C8B-B14F-4D97-AF65-F5344CB8AC3E}">
        <p14:creationId xmlns:p14="http://schemas.microsoft.com/office/powerpoint/2010/main" val="1199974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010E953D-F2EE-4B2F-A544-807C989355CE}" type="slidenum">
              <a:rPr lang="en-US" smtClean="0"/>
              <a:pPr>
                <a:defRPr/>
              </a:pPr>
              <a:t>58</a:t>
            </a:fld>
            <a:endParaRPr lang="en-US" dirty="0" smtClean="0"/>
          </a:p>
        </p:txBody>
      </p:sp>
      <p:sp>
        <p:nvSpPr>
          <p:cNvPr id="90115" name="Rectangle 2"/>
          <p:cNvSpPr>
            <a:spLocks noGrp="1" noRot="1" noChangeAspect="1" noChangeArrowheads="1" noTextEdit="1"/>
          </p:cNvSpPr>
          <p:nvPr>
            <p:ph type="sldImg"/>
          </p:nvPr>
        </p:nvSpPr>
        <p:spPr>
          <a:xfrm>
            <a:off x="1146175" y="685800"/>
            <a:ext cx="4572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We can not add an Integer in type safe collection containing String</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7E213A2E-9DEC-45AA-8ECA-70B6A0F2F791}" type="slidenum">
              <a:rPr lang="en-US" smtClean="0"/>
              <a:pPr>
                <a:defRPr/>
              </a:pPr>
              <a:t>59</a:t>
            </a:fld>
            <a:endParaRPr lang="en-US" dirty="0" smtClean="0"/>
          </a:p>
        </p:txBody>
      </p:sp>
      <p:sp>
        <p:nvSpPr>
          <p:cNvPr id="91139" name="Rectangle 2"/>
          <p:cNvSpPr>
            <a:spLocks noGrp="1" noRot="1" noChangeAspect="1" noChangeArrowheads="1" noTextEdit="1"/>
          </p:cNvSpPr>
          <p:nvPr>
            <p:ph type="sldImg"/>
          </p:nvPr>
        </p:nvSpPr>
        <p:spPr>
          <a:xfrm>
            <a:off x="1146175" y="685800"/>
            <a:ext cx="4572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will give compilation error because method addCar(List&lt;Car&gt; cars) accepts only List&lt;Car&gt; </a:t>
            </a:r>
          </a:p>
          <a:p>
            <a:pPr eaLnBrk="1" hangingPunct="1"/>
            <a:r>
              <a:rPr lang="en-US" smtClean="0"/>
              <a:t>But in main() List&lt;Suzuki&gt; is passed. List&lt;Car&gt; is not same as List&lt;Suzuki&gt;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 exceptions are conditions that occur because of bad input etc.</a:t>
            </a:r>
            <a:endParaRPr lang="en-US" sz="1200" b="0" dirty="0" smtClean="0">
              <a:solidFill>
                <a:srgbClr val="FF0000"/>
              </a:solidFill>
            </a:endParaRPr>
          </a:p>
          <a:p>
            <a:pPr marL="0" indent="0">
              <a:buFontTx/>
              <a:buNone/>
            </a:pPr>
            <a:r>
              <a:rPr lang="en-US" sz="1200" b="0" dirty="0" smtClean="0">
                <a:solidFill>
                  <a:srgbClr val="FF0000"/>
                </a:solidFill>
              </a:rPr>
              <a:t>Checked</a:t>
            </a:r>
            <a:r>
              <a:rPr lang="en-US" sz="1200" b="0" baseline="0" dirty="0" smtClean="0">
                <a:solidFill>
                  <a:srgbClr val="FF0000"/>
                </a:solidFill>
              </a:rPr>
              <a:t> exception – </a:t>
            </a:r>
          </a:p>
          <a:p>
            <a:pPr marL="609600" indent="-609600">
              <a:buFontTx/>
              <a:buAutoNum type="arabicPeriod"/>
            </a:pPr>
            <a:r>
              <a:rPr lang="en-US" sz="1200" b="0" dirty="0" err="1" smtClean="0"/>
              <a:t>IOException</a:t>
            </a:r>
            <a:r>
              <a:rPr lang="en-US" sz="1200" b="0" dirty="0" smtClean="0"/>
              <a:t> </a:t>
            </a:r>
          </a:p>
          <a:p>
            <a:pPr marL="609600" indent="-609600">
              <a:buFontTx/>
              <a:buAutoNum type="arabicPeriod"/>
            </a:pPr>
            <a:r>
              <a:rPr lang="en-US" sz="1200" b="0" dirty="0" err="1" smtClean="0"/>
              <a:t>ClassNotFoundExceptions</a:t>
            </a:r>
            <a:endParaRPr lang="en-US" sz="1200" b="0" dirty="0" smtClean="0"/>
          </a:p>
          <a:p>
            <a:pPr marL="609600" indent="-609600">
              <a:buFontTx/>
              <a:buAutoNum type="arabicPeriod"/>
            </a:pPr>
            <a:r>
              <a:rPr lang="en-US" sz="1200" b="0" dirty="0" err="1" smtClean="0"/>
              <a:t>InterruptedException</a:t>
            </a:r>
            <a:endParaRPr lang="en-US" sz="1200" b="0" dirty="0" smtClean="0"/>
          </a:p>
          <a:p>
            <a:pPr marL="609600" indent="-609600">
              <a:buFontTx/>
              <a:buAutoNum type="arabicPeriod"/>
            </a:pPr>
            <a:r>
              <a:rPr lang="en-US" sz="1200" b="0" dirty="0" err="1" smtClean="0"/>
              <a:t>NoSuchMethodException</a:t>
            </a:r>
            <a:endParaRPr lang="en-US" sz="1200" b="0" dirty="0" smtClean="0"/>
          </a:p>
          <a:p>
            <a:pPr marL="609600" indent="-609600">
              <a:buFontTx/>
              <a:buAutoNum type="arabicPeriod"/>
            </a:pPr>
            <a:r>
              <a:rPr lang="en-US" sz="1200" b="0" dirty="0" err="1" smtClean="0"/>
              <a:t>SQLException</a:t>
            </a:r>
            <a:endParaRPr lang="en-US" sz="1200" b="0" dirty="0" smtClean="0"/>
          </a:p>
          <a:p>
            <a:pPr marL="0" indent="0">
              <a:buFontTx/>
              <a:buNone/>
            </a:pPr>
            <a:endParaRPr lang="en-US" sz="1200" b="0" dirty="0" smtClean="0">
              <a:solidFill>
                <a:srgbClr val="FF0000"/>
              </a:solidFill>
            </a:endParaRPr>
          </a:p>
          <a:p>
            <a:pPr marL="0" indent="0">
              <a:buFontTx/>
              <a:buNone/>
            </a:pPr>
            <a:r>
              <a:rPr lang="en-US" sz="1200" b="0" dirty="0" smtClean="0">
                <a:solidFill>
                  <a:srgbClr val="FF0000"/>
                </a:solidFill>
              </a:rPr>
              <a:t>Unchecked</a:t>
            </a:r>
            <a:r>
              <a:rPr lang="en-US" sz="1200" b="0" baseline="0" dirty="0" smtClean="0">
                <a:solidFill>
                  <a:srgbClr val="FF0000"/>
                </a:solidFill>
              </a:rPr>
              <a:t> exception</a:t>
            </a:r>
            <a:endParaRPr lang="en-US" sz="1200" b="0" dirty="0" smtClean="0">
              <a:solidFill>
                <a:srgbClr val="FF0000"/>
              </a:solidFill>
            </a:endParaRPr>
          </a:p>
          <a:p>
            <a:pPr marL="609600" indent="-609600">
              <a:buFontTx/>
              <a:buAutoNum type="arabicPeriod"/>
            </a:pPr>
            <a:r>
              <a:rPr lang="en-US" sz="1200" b="0" dirty="0" err="1" smtClean="0">
                <a:solidFill>
                  <a:srgbClr val="FF0000"/>
                </a:solidFill>
              </a:rPr>
              <a:t>ArithmaticException</a:t>
            </a:r>
            <a:r>
              <a:rPr lang="en-US" sz="1200" b="0" dirty="0" smtClean="0">
                <a:solidFill>
                  <a:srgbClr val="FF0000"/>
                </a:solidFill>
              </a:rPr>
              <a:t> (Divide By 0)</a:t>
            </a:r>
          </a:p>
          <a:p>
            <a:pPr marL="609600" indent="-609600">
              <a:buFontTx/>
              <a:buAutoNum type="arabicPeriod"/>
            </a:pPr>
            <a:r>
              <a:rPr lang="en-US" sz="1200" b="0" dirty="0" err="1" smtClean="0">
                <a:solidFill>
                  <a:srgbClr val="FF0000"/>
                </a:solidFill>
              </a:rPr>
              <a:t>ArrayIndexOutOfBoundsException</a:t>
            </a:r>
            <a:endParaRPr lang="en-US" sz="1200" b="0" dirty="0" smtClean="0">
              <a:solidFill>
                <a:srgbClr val="FF0000"/>
              </a:solidFill>
            </a:endParaRPr>
          </a:p>
          <a:p>
            <a:pPr marL="609600" indent="-609600">
              <a:buFontTx/>
              <a:buAutoNum type="arabicPeriod"/>
            </a:pPr>
            <a:r>
              <a:rPr lang="en-US" sz="1200" b="0" dirty="0" err="1" smtClean="0">
                <a:solidFill>
                  <a:srgbClr val="FF0000"/>
                </a:solidFill>
              </a:rPr>
              <a:t>ArrayStoreException</a:t>
            </a:r>
            <a:endParaRPr lang="en-US" sz="1200" b="0" dirty="0" smtClean="0">
              <a:solidFill>
                <a:srgbClr val="FF0000"/>
              </a:solidFill>
            </a:endParaRPr>
          </a:p>
          <a:p>
            <a:pPr marL="609600" indent="-609600">
              <a:buFontTx/>
              <a:buAutoNum type="arabicPeriod"/>
            </a:pPr>
            <a:r>
              <a:rPr lang="en-US" sz="1200" b="0" dirty="0" err="1" smtClean="0">
                <a:solidFill>
                  <a:srgbClr val="FF0000"/>
                </a:solidFill>
              </a:rPr>
              <a:t>FileNotFoundException</a:t>
            </a:r>
            <a:endParaRPr lang="en-US" sz="1200" b="0" dirty="0" smtClean="0">
              <a:solidFill>
                <a:srgbClr val="FF0000"/>
              </a:solidFill>
            </a:endParaRPr>
          </a:p>
          <a:p>
            <a:pPr marL="609600" indent="-609600">
              <a:buFontTx/>
              <a:buAutoNum type="arabicPeriod"/>
            </a:pPr>
            <a:r>
              <a:rPr lang="en-US" sz="1200" b="0" dirty="0" err="1" smtClean="0">
                <a:solidFill>
                  <a:srgbClr val="FF0000"/>
                </a:solidFill>
              </a:rPr>
              <a:t>NullPointerException</a:t>
            </a:r>
            <a:endParaRPr lang="en-US" sz="1200" b="0" dirty="0" smtClean="0">
              <a:solidFill>
                <a:srgbClr val="FF0000"/>
              </a:solidFill>
            </a:endParaRPr>
          </a:p>
          <a:p>
            <a:pPr marL="609600" indent="-609600">
              <a:buFontTx/>
              <a:buAutoNum type="arabicPeriod"/>
            </a:pPr>
            <a:r>
              <a:rPr lang="en-US" sz="1200" b="0" dirty="0" err="1" smtClean="0">
                <a:solidFill>
                  <a:srgbClr val="FF0000"/>
                </a:solidFill>
              </a:rPr>
              <a:t>NumberFormatException</a:t>
            </a:r>
            <a:endParaRPr lang="en-US" sz="1200" b="0" dirty="0" smtClean="0">
              <a:solidFill>
                <a:srgbClr val="FF0000"/>
              </a:solidFill>
            </a:endParaRPr>
          </a:p>
          <a:p>
            <a:pPr marL="609600" indent="-609600">
              <a:buFontTx/>
              <a:buAutoNum type="arabicPeriod"/>
            </a:pPr>
            <a:r>
              <a:rPr lang="en-US" sz="1200" b="0" dirty="0" err="1" smtClean="0">
                <a:solidFill>
                  <a:srgbClr val="FF0000"/>
                </a:solidFill>
              </a:rPr>
              <a:t>IllegalArumentsException</a:t>
            </a:r>
            <a:endParaRPr lang="en-US" sz="1200" b="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BFD5C4E0-1E6E-464F-BB38-2194D30CDE56}" type="slidenum">
              <a:rPr lang="en-US" smtClean="0"/>
              <a:t>4</a:t>
            </a:fld>
            <a:endParaRPr lang="en-US"/>
          </a:p>
        </p:txBody>
      </p:sp>
    </p:spTree>
    <p:extLst>
      <p:ext uri="{BB962C8B-B14F-4D97-AF65-F5344CB8AC3E}">
        <p14:creationId xmlns:p14="http://schemas.microsoft.com/office/powerpoint/2010/main" val="4123450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9A24972F-3246-4655-B73E-E4D597D81C2B}" type="slidenum">
              <a:rPr lang="en-US" smtClean="0"/>
              <a:pPr>
                <a:defRPr/>
              </a:pPr>
              <a:t>60</a:t>
            </a:fld>
            <a:endParaRPr lang="en-US" dirty="0" smtClean="0"/>
          </a:p>
        </p:txBody>
      </p:sp>
      <p:sp>
        <p:nvSpPr>
          <p:cNvPr id="92163" name="Rectangle 2"/>
          <p:cNvSpPr>
            <a:spLocks noGrp="1" noRot="1" noChangeAspect="1" noChangeArrowheads="1" noTextEdit="1"/>
          </p:cNvSpPr>
          <p:nvPr>
            <p:ph type="sldImg"/>
          </p:nvPr>
        </p:nvSpPr>
        <p:spPr>
          <a:xfrm>
            <a:off x="1146175" y="685800"/>
            <a:ext cx="4572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sz="2400" smtClean="0"/>
              <a:t>Output : It will print “Inside add car”</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incomplete map</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66</a:t>
            </a:fld>
            <a:endParaRPr lang="en-US"/>
          </a:p>
        </p:txBody>
      </p:sp>
    </p:spTree>
    <p:extLst>
      <p:ext uri="{BB962C8B-B14F-4D97-AF65-F5344CB8AC3E}">
        <p14:creationId xmlns:p14="http://schemas.microsoft.com/office/powerpoint/2010/main" val="316791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6</a:t>
            </a:fld>
            <a:endParaRPr lang="en-US"/>
          </a:p>
        </p:txBody>
      </p:sp>
    </p:spTree>
    <p:extLst>
      <p:ext uri="{BB962C8B-B14F-4D97-AF65-F5344CB8AC3E}">
        <p14:creationId xmlns:p14="http://schemas.microsoft.com/office/powerpoint/2010/main" val="38402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9</a:t>
            </a:fld>
            <a:endParaRPr lang="en-US"/>
          </a:p>
        </p:txBody>
      </p:sp>
    </p:spTree>
    <p:extLst>
      <p:ext uri="{BB962C8B-B14F-4D97-AF65-F5344CB8AC3E}">
        <p14:creationId xmlns:p14="http://schemas.microsoft.com/office/powerpoint/2010/main" val="226079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10</a:t>
            </a:fld>
            <a:endParaRPr lang="en-US"/>
          </a:p>
        </p:txBody>
      </p:sp>
    </p:spTree>
    <p:extLst>
      <p:ext uri="{BB962C8B-B14F-4D97-AF65-F5344CB8AC3E}">
        <p14:creationId xmlns:p14="http://schemas.microsoft.com/office/powerpoint/2010/main" val="2063854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100" dirty="0" smtClean="0"/>
              <a:t>A </a:t>
            </a:r>
            <a:r>
              <a:rPr lang="en-NZ" sz="1100" i="1" dirty="0" smtClean="0"/>
              <a:t>collection</a:t>
            </a:r>
            <a:r>
              <a:rPr lang="en-NZ" sz="1100" dirty="0" smtClean="0"/>
              <a:t> </a:t>
            </a:r>
            <a:r>
              <a:rPr lang="en-US" sz="1100" dirty="0" smtClean="0"/>
              <a:t>is an </a:t>
            </a:r>
            <a:r>
              <a:rPr lang="en-US" sz="1100" u="sng" dirty="0" smtClean="0"/>
              <a:t>object that maintains references to others objects</a:t>
            </a:r>
          </a:p>
          <a:p>
            <a:pPr eaLnBrk="1" hangingPunct="1"/>
            <a:r>
              <a:rPr lang="en-US" sz="1100" dirty="0" smtClean="0"/>
              <a:t>Many programs require to manage a group or collection of objects.  These objects could be the result of a database query. Instead of </a:t>
            </a:r>
          </a:p>
          <a:p>
            <a:pPr eaLnBrk="1" hangingPunct="1"/>
            <a:r>
              <a:rPr lang="en-US" sz="1100" dirty="0" smtClean="0"/>
              <a:t>querying the database each time to get the same group of objects, we can put them in a collection and use.</a:t>
            </a:r>
          </a:p>
          <a:p>
            <a:pPr eaLnBrk="1" hangingPunct="1">
              <a:buFontTx/>
              <a:buChar char="•"/>
            </a:pPr>
            <a:r>
              <a:rPr lang="en-US" sz="1100" dirty="0" smtClean="0"/>
              <a:t>The collection could be a </a:t>
            </a:r>
            <a:r>
              <a:rPr lang="en-US" sz="1100" b="1" i="1" dirty="0" smtClean="0"/>
              <a:t>list </a:t>
            </a:r>
            <a:r>
              <a:rPr lang="en-US" sz="1100" dirty="0" smtClean="0"/>
              <a:t>where the objects can be </a:t>
            </a:r>
            <a:r>
              <a:rPr lang="en-US" sz="1100" b="1" dirty="0" smtClean="0"/>
              <a:t>stored and retrieved based on position</a:t>
            </a:r>
            <a:r>
              <a:rPr lang="en-US" sz="1100" dirty="0" smtClean="0"/>
              <a:t>. </a:t>
            </a:r>
          </a:p>
          <a:p>
            <a:pPr eaLnBrk="1" hangingPunct="1">
              <a:buFontTx/>
              <a:buChar char="•"/>
            </a:pPr>
            <a:r>
              <a:rPr lang="en-US" sz="1100" dirty="0" smtClean="0"/>
              <a:t>It could be a </a:t>
            </a:r>
            <a:r>
              <a:rPr lang="en-US" sz="1100" b="1" i="1" dirty="0" smtClean="0"/>
              <a:t>queue </a:t>
            </a:r>
            <a:r>
              <a:rPr lang="en-US" sz="1100" dirty="0" smtClean="0"/>
              <a:t>where objects are </a:t>
            </a:r>
            <a:r>
              <a:rPr lang="en-US" sz="1100" b="1" dirty="0" smtClean="0"/>
              <a:t>added to the end and retrieved from the beginning</a:t>
            </a:r>
            <a:r>
              <a:rPr lang="en-US" sz="1100" dirty="0" smtClean="0"/>
              <a:t>. </a:t>
            </a:r>
          </a:p>
          <a:p>
            <a:pPr eaLnBrk="1" hangingPunct="1">
              <a:buFontTx/>
              <a:buChar char="•"/>
            </a:pPr>
            <a:r>
              <a:rPr lang="en-US" sz="1100" dirty="0" smtClean="0"/>
              <a:t>In some other case it could be a </a:t>
            </a:r>
            <a:r>
              <a:rPr lang="en-US" sz="1100" b="1" i="1" dirty="0" smtClean="0"/>
              <a:t>set </a:t>
            </a:r>
            <a:r>
              <a:rPr lang="en-US" sz="1100" dirty="0" smtClean="0"/>
              <a:t>where the elements should </a:t>
            </a:r>
            <a:r>
              <a:rPr lang="en-US" sz="1000" b="0" u="sng" dirty="0" smtClean="0"/>
              <a:t>not get duplicated.</a:t>
            </a:r>
          </a:p>
          <a:p>
            <a:pPr eaLnBrk="1" hangingPunct="1"/>
            <a:endParaRPr lang="en-US" sz="1100" dirty="0" smtClean="0"/>
          </a:p>
          <a:p>
            <a:pPr eaLnBrk="1" hangingPunct="1"/>
            <a:r>
              <a:rPr lang="en-US" sz="1100" dirty="0" smtClean="0"/>
              <a:t>It makes perfect sense to have such classes readily available in a language’s library instead of re-inventing the wheel. Collections Framework is Java’s solution for this problem. </a:t>
            </a:r>
          </a:p>
          <a:p>
            <a:pPr eaLnBrk="1" hangingPunct="1"/>
            <a:r>
              <a:rPr lang="en-US" sz="1100" dirty="0" smtClean="0"/>
              <a:t>The Collections Framework also specifies the standard interfaces through which collection objects can be accessed and manipulated </a:t>
            </a:r>
            <a:r>
              <a:rPr lang="en-US" dirty="0" smtClean="0"/>
              <a:t>independent of the details of their representation</a:t>
            </a:r>
            <a:r>
              <a:rPr lang="en-US" sz="1100" dirty="0" smtClean="0"/>
              <a:t>.</a:t>
            </a:r>
          </a:p>
          <a:p>
            <a:pPr eaLnBrk="1" hangingPunct="1"/>
            <a:endParaRPr lang="en-US" sz="1100" dirty="0" smtClean="0"/>
          </a:p>
          <a:p>
            <a:pPr marL="0" lvl="1" eaLnBrk="1" hangingPunct="1"/>
            <a:r>
              <a:rPr lang="en-US" dirty="0" smtClean="0"/>
              <a:t>Collections Framework standardizes the way to store and access the data from a collection.</a:t>
            </a:r>
          </a:p>
        </p:txBody>
      </p:sp>
      <p:sp>
        <p:nvSpPr>
          <p:cNvPr id="4" name="Slide Number Placeholder 3"/>
          <p:cNvSpPr>
            <a:spLocks noGrp="1"/>
          </p:cNvSpPr>
          <p:nvPr>
            <p:ph type="sldNum" sz="quarter" idx="10"/>
          </p:nvPr>
        </p:nvSpPr>
        <p:spPr/>
        <p:txBody>
          <a:bodyPr/>
          <a:lstStyle/>
          <a:p>
            <a:fld id="{BFD5C4E0-1E6E-464F-BB38-2194D30CDE56}" type="slidenum">
              <a:rPr lang="en-US" smtClean="0"/>
              <a:t>25</a:t>
            </a:fld>
            <a:endParaRPr lang="en-US"/>
          </a:p>
        </p:txBody>
      </p:sp>
    </p:spTree>
    <p:extLst>
      <p:ext uri="{BB962C8B-B14F-4D97-AF65-F5344CB8AC3E}">
        <p14:creationId xmlns:p14="http://schemas.microsoft.com/office/powerpoint/2010/main" val="245070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collection extends </a:t>
            </a:r>
            <a:r>
              <a:rPr lang="en-US" baseline="0" dirty="0" err="1" smtClean="0"/>
              <a:t>java.lang.Iterable</a:t>
            </a:r>
            <a:r>
              <a:rPr lang="en-US" baseline="0" dirty="0" smtClean="0"/>
              <a:t> interface which has iterator() method only. </a:t>
            </a:r>
          </a:p>
          <a:p>
            <a:r>
              <a:rPr lang="en-US" baseline="0" dirty="0" err="1" smtClean="0"/>
              <a:t>Java.util.Iterator</a:t>
            </a:r>
            <a:r>
              <a:rPr lang="en-US" baseline="0" dirty="0" smtClean="0"/>
              <a:t> interface  have </a:t>
            </a:r>
            <a:r>
              <a:rPr lang="en-US" baseline="0" dirty="0" err="1" smtClean="0"/>
              <a:t>hasNext</a:t>
            </a:r>
            <a:r>
              <a:rPr lang="en-US" baseline="0" dirty="0" smtClean="0"/>
              <a:t>(), next(), remove() methods only.</a:t>
            </a:r>
          </a:p>
          <a:p>
            <a:endParaRPr lang="en-US" baseline="0" dirty="0" smtClean="0"/>
          </a:p>
          <a:p>
            <a:r>
              <a:rPr lang="en-US" b="1" baseline="0" dirty="0" smtClean="0"/>
              <a:t>Any collection </a:t>
            </a:r>
            <a:r>
              <a:rPr lang="en-US" b="1" baseline="0" dirty="0" err="1" smtClean="0"/>
              <a:t>doesnot</a:t>
            </a:r>
            <a:r>
              <a:rPr lang="en-US" b="1" baseline="0" dirty="0" smtClean="0"/>
              <a:t> allow primitive value. It will </a:t>
            </a:r>
            <a:r>
              <a:rPr lang="en-US" b="1" baseline="0" dirty="0" err="1" smtClean="0"/>
              <a:t>autobox</a:t>
            </a:r>
            <a:r>
              <a:rPr lang="en-US" b="1" baseline="0" dirty="0" smtClean="0"/>
              <a:t> the primitive data.</a:t>
            </a:r>
          </a:p>
          <a:p>
            <a:endParaRPr lang="en-US" b="1" baseline="0" dirty="0" smtClean="0"/>
          </a:p>
        </p:txBody>
      </p:sp>
      <p:sp>
        <p:nvSpPr>
          <p:cNvPr id="4" name="Slide Number Placeholder 3"/>
          <p:cNvSpPr>
            <a:spLocks noGrp="1"/>
          </p:cNvSpPr>
          <p:nvPr>
            <p:ph type="sldNum" sz="quarter" idx="10"/>
          </p:nvPr>
        </p:nvSpPr>
        <p:spPr/>
        <p:txBody>
          <a:bodyPr/>
          <a:lstStyle/>
          <a:p>
            <a:fld id="{BFD5C4E0-1E6E-464F-BB38-2194D30CDE56}" type="slidenum">
              <a:rPr lang="en-US" smtClean="0"/>
              <a:t>26</a:t>
            </a:fld>
            <a:endParaRPr lang="en-US"/>
          </a:p>
        </p:txBody>
      </p:sp>
    </p:spTree>
    <p:extLst>
      <p:ext uri="{BB962C8B-B14F-4D97-AF65-F5344CB8AC3E}">
        <p14:creationId xmlns:p14="http://schemas.microsoft.com/office/powerpoint/2010/main" val="139242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collection classes</a:t>
            </a:r>
            <a:endParaRPr lang="en-US" dirty="0"/>
          </a:p>
        </p:txBody>
      </p:sp>
      <p:sp>
        <p:nvSpPr>
          <p:cNvPr id="4" name="Slide Number Placeholder 3"/>
          <p:cNvSpPr>
            <a:spLocks noGrp="1"/>
          </p:cNvSpPr>
          <p:nvPr>
            <p:ph type="sldNum" sz="quarter" idx="10"/>
          </p:nvPr>
        </p:nvSpPr>
        <p:spPr/>
        <p:txBody>
          <a:bodyPr/>
          <a:lstStyle/>
          <a:p>
            <a:fld id="{BFD5C4E0-1E6E-464F-BB38-2194D30CDE56}" type="slidenum">
              <a:rPr lang="en-US" smtClean="0"/>
              <a:t>29</a:t>
            </a:fld>
            <a:endParaRPr lang="en-US"/>
          </a:p>
        </p:txBody>
      </p:sp>
    </p:spTree>
    <p:extLst>
      <p:ext uri="{BB962C8B-B14F-4D97-AF65-F5344CB8AC3E}">
        <p14:creationId xmlns:p14="http://schemas.microsoft.com/office/powerpoint/2010/main" val="109730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xml"/><Relationship Id="rId10" Type="http://schemas.openxmlformats.org/officeDocument/2006/relationships/image" Target="../media/image7.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2.xml"/><Relationship Id="rId7" Type="http://schemas.openxmlformats.org/officeDocument/2006/relationships/oleObject" Target="../embeddings/oleObject7.bin"/><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11" Type="http://schemas.openxmlformats.org/officeDocument/2006/relationships/image" Target="../media/image13.wmf"/><Relationship Id="rId5" Type="http://schemas.openxmlformats.org/officeDocument/2006/relationships/image" Target="../media/image8.wmf"/><Relationship Id="rId10" Type="http://schemas.openxmlformats.org/officeDocument/2006/relationships/image" Target="../media/image12.wmf"/><Relationship Id="rId4" Type="http://schemas.openxmlformats.org/officeDocument/2006/relationships/oleObject" Target="../embeddings/oleObject6.bin"/><Relationship Id="rId9"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hyperlink" Target="http://java67.blogspot.sg/2012/07/copy-elements-from-list-to-set-in-java-collection-exampl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png"/><Relationship Id="rId4"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solidFill>
                  <a:schemeClr val="accent3">
                    <a:lumMod val="50000"/>
                  </a:schemeClr>
                </a:solidFill>
              </a:rPr>
              <a:t>What is an Exception?</a:t>
            </a:r>
          </a:p>
        </p:txBody>
      </p:sp>
      <p:sp>
        <p:nvSpPr>
          <p:cNvPr id="3" name="Content Placeholder 2"/>
          <p:cNvSpPr>
            <a:spLocks noGrp="1"/>
          </p:cNvSpPr>
          <p:nvPr>
            <p:ph idx="1"/>
          </p:nvPr>
        </p:nvSpPr>
        <p:spPr>
          <a:xfrm>
            <a:off x="0" y="762000"/>
            <a:ext cx="9144000" cy="6096000"/>
          </a:xfrm>
        </p:spPr>
        <p:txBody>
          <a:bodyPr>
            <a:normAutofit/>
          </a:bodyPr>
          <a:lstStyle/>
          <a:p>
            <a:r>
              <a:rPr lang="en-US" sz="2400" dirty="0"/>
              <a:t>Exception is an exceptional case that can happen in a program</a:t>
            </a:r>
          </a:p>
          <a:p>
            <a:endParaRPr lang="en-US" sz="2400" dirty="0" smtClean="0"/>
          </a:p>
          <a:p>
            <a:pPr lvl="1">
              <a:buClr>
                <a:srgbClr val="003366"/>
              </a:buClr>
              <a:buFont typeface="Wingdings" pitchFamily="2" charset="2"/>
              <a:buChar char="§"/>
            </a:pPr>
            <a:r>
              <a:rPr lang="en-US" sz="2400" dirty="0">
                <a:solidFill>
                  <a:srgbClr val="000000"/>
                </a:solidFill>
              </a:rPr>
              <a:t>There is no error in the above statement</a:t>
            </a:r>
          </a:p>
          <a:p>
            <a:pPr lvl="1">
              <a:buClr>
                <a:srgbClr val="003366"/>
              </a:buClr>
              <a:buFont typeface="Wingdings" pitchFamily="2" charset="2"/>
              <a:buChar char="§"/>
            </a:pPr>
            <a:r>
              <a:rPr lang="en-US" sz="2400" dirty="0">
                <a:solidFill>
                  <a:srgbClr val="000000"/>
                </a:solidFill>
              </a:rPr>
              <a:t>Still, it is not guaranteed to work in all cases</a:t>
            </a:r>
          </a:p>
          <a:p>
            <a:pPr lvl="1">
              <a:buClr>
                <a:srgbClr val="003366"/>
              </a:buClr>
              <a:buFont typeface="Wingdings" pitchFamily="2" charset="2"/>
              <a:buChar char="§"/>
            </a:pPr>
            <a:r>
              <a:rPr lang="en-US" sz="2400" dirty="0">
                <a:solidFill>
                  <a:srgbClr val="000000"/>
                </a:solidFill>
              </a:rPr>
              <a:t>This statement will not work, if b is zero</a:t>
            </a:r>
          </a:p>
          <a:p>
            <a:pPr lvl="1">
              <a:buClr>
                <a:srgbClr val="003366"/>
              </a:buClr>
              <a:buFont typeface="Wingdings" pitchFamily="2" charset="2"/>
              <a:buChar char="§"/>
            </a:pPr>
            <a:r>
              <a:rPr lang="en-US" sz="2400" dirty="0">
                <a:solidFill>
                  <a:srgbClr val="000000"/>
                </a:solidFill>
              </a:rPr>
              <a:t>The value of b becoming zero is an exceptional case and hence an </a:t>
            </a:r>
            <a:r>
              <a:rPr lang="en-US" sz="2400" dirty="0">
                <a:solidFill>
                  <a:schemeClr val="accent2"/>
                </a:solidFill>
              </a:rPr>
              <a:t>Exception</a:t>
            </a:r>
          </a:p>
          <a:p>
            <a:r>
              <a:rPr lang="en-US" altLang="ko-KR" sz="2400" dirty="0">
                <a:ea typeface="Gulim" pitchFamily="34" charset="-127"/>
              </a:rPr>
              <a:t>Exception </a:t>
            </a:r>
            <a:r>
              <a:rPr lang="en-US" sz="2400" dirty="0"/>
              <a:t>disrupts </a:t>
            </a:r>
            <a:r>
              <a:rPr lang="en-US" sz="2400" dirty="0" smtClean="0"/>
              <a:t>the </a:t>
            </a:r>
            <a:r>
              <a:rPr lang="en-US" sz="2400" dirty="0"/>
              <a:t>normal flow of the </a:t>
            </a:r>
            <a:r>
              <a:rPr lang="en-US" sz="2400" dirty="0" smtClean="0"/>
              <a:t>program.</a:t>
            </a:r>
            <a:r>
              <a:rPr lang="en-US" sz="2400" dirty="0"/>
              <a:t> It is an object which is thrown at runtime.</a:t>
            </a:r>
          </a:p>
          <a:p>
            <a:r>
              <a:rPr lang="en-US" sz="2400" dirty="0"/>
              <a:t>When there is an exception</a:t>
            </a:r>
          </a:p>
          <a:p>
            <a:pPr lvl="1"/>
            <a:r>
              <a:rPr lang="en-US" sz="2000" dirty="0"/>
              <a:t>The program crashes and prints a system generated error message</a:t>
            </a:r>
          </a:p>
          <a:p>
            <a:pPr lvl="1"/>
            <a:r>
              <a:rPr lang="en-US" sz="2000" dirty="0"/>
              <a:t>Not acceptable in a mission critical application</a:t>
            </a:r>
          </a:p>
          <a:p>
            <a:r>
              <a:rPr lang="en-US" sz="2400" dirty="0"/>
              <a:t>The programmer can handle the exception, preventing the program from crashing</a:t>
            </a:r>
            <a:endParaRPr lang="en-US" altLang="ko-KR" sz="2400" dirty="0">
              <a:ea typeface="Gulim" pitchFamily="34" charset="-127"/>
            </a:endParaRPr>
          </a:p>
          <a:p>
            <a:endParaRPr lang="en-US" dirty="0"/>
          </a:p>
        </p:txBody>
      </p:sp>
      <p:sp>
        <p:nvSpPr>
          <p:cNvPr id="4" name="Text Box 4"/>
          <p:cNvSpPr txBox="1">
            <a:spLocks noChangeArrowheads="1"/>
          </p:cNvSpPr>
          <p:nvPr/>
        </p:nvSpPr>
        <p:spPr bwMode="auto">
          <a:xfrm>
            <a:off x="825500" y="1295400"/>
            <a:ext cx="6026150" cy="381000"/>
          </a:xfrm>
          <a:prstGeom prst="rect">
            <a:avLst/>
          </a:prstGeom>
          <a:solidFill>
            <a:srgbClr val="B2B2B2">
              <a:alpha val="25098"/>
            </a:srgbClr>
          </a:solidFill>
          <a:ln w="12700" algn="ctr">
            <a:solidFill>
              <a:schemeClr val="tx1"/>
            </a:solidFill>
            <a:miter lim="800000"/>
            <a:headEnd/>
            <a:tailEnd/>
          </a:ln>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altLang="ko-KR" b="1">
                <a:latin typeface="Courier New" pitchFamily="49" charset="0"/>
                <a:ea typeface="Gulim" pitchFamily="34" charset="-127"/>
              </a:rPr>
              <a:t>c = a/b;</a:t>
            </a:r>
            <a:endParaRPr lang="en-US" b="1">
              <a:latin typeface="Courier New" pitchFamily="49" charset="0"/>
              <a:ea typeface="Gulim" pitchFamily="34" charset="-127"/>
            </a:endParaRPr>
          </a:p>
        </p:txBody>
      </p:sp>
    </p:spTree>
    <p:extLst>
      <p:ext uri="{BB962C8B-B14F-4D97-AF65-F5344CB8AC3E}">
        <p14:creationId xmlns:p14="http://schemas.microsoft.com/office/powerpoint/2010/main" val="1873133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throws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400" b="1" dirty="0"/>
              <a:t>throws keyword</a:t>
            </a:r>
            <a:r>
              <a:rPr lang="en-US" sz="2400" dirty="0"/>
              <a:t> is used to declare an exception</a:t>
            </a:r>
            <a:r>
              <a:rPr lang="en-US" sz="2400" dirty="0" smtClean="0"/>
              <a:t>.</a:t>
            </a:r>
          </a:p>
          <a:p>
            <a:r>
              <a:rPr lang="en-US" sz="2400" dirty="0"/>
              <a:t> It gives an information to the programmer that there may occur an exception so it is better for the programmer to provide the exception handling code so that normal flow can be maintained.</a:t>
            </a:r>
          </a:p>
          <a:p>
            <a:endParaRPr lang="en-US" dirty="0" smtClean="0"/>
          </a:p>
        </p:txBody>
      </p:sp>
    </p:spTree>
    <p:extLst>
      <p:ext uri="{BB962C8B-B14F-4D97-AF65-F5344CB8AC3E}">
        <p14:creationId xmlns:p14="http://schemas.microsoft.com/office/powerpoint/2010/main" val="1453447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Difference between throw and throws</a:t>
            </a:r>
            <a:endParaRPr lang="en-US" dirty="0">
              <a:solidFill>
                <a:schemeClr val="accent3">
                  <a:lumMod val="50000"/>
                </a:schemeClr>
              </a:solidFill>
            </a:endParaRPr>
          </a:p>
        </p:txBody>
      </p:sp>
      <p:graphicFrame>
        <p:nvGraphicFramePr>
          <p:cNvPr id="4" name="Content Placeholder 3"/>
          <p:cNvGraphicFramePr>
            <a:graphicFrameLocks noGrp="1"/>
          </p:cNvGraphicFramePr>
          <p:nvPr>
            <p:ph idx="1"/>
          </p:nvPr>
        </p:nvGraphicFramePr>
        <p:xfrm>
          <a:off x="1133475" y="1527810"/>
          <a:ext cx="6877050" cy="4564380"/>
        </p:xfrm>
        <a:graphic>
          <a:graphicData uri="http://schemas.openxmlformats.org/drawingml/2006/table">
            <a:tbl>
              <a:tblPr/>
              <a:tblGrid>
                <a:gridCol w="3438525"/>
                <a:gridCol w="3438525"/>
              </a:tblGrid>
              <a:tr h="0">
                <a:tc>
                  <a:txBody>
                    <a:bodyPr/>
                    <a:lstStyle/>
                    <a:p>
                      <a:pPr algn="l" fontAlgn="t"/>
                      <a:r>
                        <a:rPr lang="en-US" dirty="0">
                          <a:solidFill>
                            <a:srgbClr val="FFFFFF"/>
                          </a:solidFill>
                          <a:effectLst/>
                        </a:rPr>
                        <a:t>throw keyword</a:t>
                      </a:r>
                    </a:p>
                  </a:txBody>
                  <a:tcPr marL="28575" marR="28575" marT="28575" marB="285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US">
                          <a:solidFill>
                            <a:srgbClr val="FFFFFF"/>
                          </a:solidFill>
                          <a:effectLst/>
                        </a:rPr>
                        <a:t>throws keyword</a:t>
                      </a:r>
                    </a:p>
                  </a:txBody>
                  <a:tcPr marL="28575" marR="28575" marT="28575" marB="285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0">
                <a:tc>
                  <a:txBody>
                    <a:bodyPr/>
                    <a:lstStyle/>
                    <a:p>
                      <a:pPr fontAlgn="t"/>
                      <a:r>
                        <a:rPr lang="en-US" b="0" i="0" dirty="0">
                          <a:solidFill>
                            <a:srgbClr val="000000"/>
                          </a:solidFill>
                          <a:effectLst/>
                          <a:latin typeface="Verdana"/>
                        </a:rPr>
                        <a:t>1)throw is used to explicitly throw an exception.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a:rPr>
                        <a:t>throws is used to declare an exception.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b="0" i="0">
                          <a:solidFill>
                            <a:srgbClr val="000000"/>
                          </a:solidFill>
                          <a:effectLst/>
                          <a:latin typeface="Verdana"/>
                        </a:rPr>
                        <a:t>2)checked exception can not be propagated without throws.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b="0" i="0">
                          <a:solidFill>
                            <a:srgbClr val="000000"/>
                          </a:solidFill>
                          <a:effectLst/>
                          <a:latin typeface="Verdana"/>
                        </a:rPr>
                        <a:t>checked exception can be propagated with throws.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b="0" i="0">
                          <a:solidFill>
                            <a:srgbClr val="000000"/>
                          </a:solidFill>
                          <a:effectLst/>
                          <a:latin typeface="Verdana"/>
                        </a:rPr>
                        <a:t>3)throw is followed by an instance.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a:rPr>
                        <a:t>throws is followed by class.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b="0" i="0">
                          <a:solidFill>
                            <a:srgbClr val="000000"/>
                          </a:solidFill>
                          <a:effectLst/>
                          <a:latin typeface="Verdana"/>
                        </a:rPr>
                        <a:t>4)throw is used within the method.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b="0" i="0">
                          <a:solidFill>
                            <a:srgbClr val="000000"/>
                          </a:solidFill>
                          <a:effectLst/>
                          <a:latin typeface="Verdana"/>
                        </a:rPr>
                        <a:t>throws is used with the method signature.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b="0" i="0">
                          <a:solidFill>
                            <a:srgbClr val="000000"/>
                          </a:solidFill>
                          <a:effectLst/>
                          <a:latin typeface="Verdana"/>
                        </a:rPr>
                        <a:t>5)You cannot throw multiple exception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a:rPr>
                        <a:t>You can declare multiple exception e.g.</a:t>
                      </a:r>
                      <a:br>
                        <a:rPr lang="en-US" b="0" i="0" dirty="0">
                          <a:solidFill>
                            <a:srgbClr val="000000"/>
                          </a:solidFill>
                          <a:effectLst/>
                          <a:latin typeface="Verdana"/>
                        </a:rPr>
                      </a:br>
                      <a:r>
                        <a:rPr lang="en-US" b="0" i="0" dirty="0">
                          <a:solidFill>
                            <a:srgbClr val="000000"/>
                          </a:solidFill>
                          <a:effectLst/>
                          <a:latin typeface="Verdana"/>
                        </a:rPr>
                        <a:t>public void method()throws </a:t>
                      </a:r>
                      <a:r>
                        <a:rPr lang="en-US" b="0" i="0" dirty="0" err="1">
                          <a:solidFill>
                            <a:srgbClr val="000000"/>
                          </a:solidFill>
                          <a:effectLst/>
                          <a:latin typeface="Verdana"/>
                        </a:rPr>
                        <a:t>IOException,SQLException</a:t>
                      </a:r>
                      <a:r>
                        <a:rPr lang="en-US" b="0" i="0" dirty="0">
                          <a:solidFill>
                            <a:srgbClr val="000000"/>
                          </a:solidFill>
                          <a:effectLst/>
                          <a:latin typeface="Verdana"/>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85855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Method Overriding exception rule</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800" b="1" dirty="0"/>
              <a:t>If the superclass method does not declare an exception</a:t>
            </a:r>
            <a:endParaRPr lang="en-US" sz="2800" dirty="0"/>
          </a:p>
          <a:p>
            <a:pPr lvl="1"/>
            <a:r>
              <a:rPr lang="en-US" sz="2400" dirty="0"/>
              <a:t>If the superclass method does not declare an exception, subclass overridden method cannot declare the checked exception but it can declare unchecked exception</a:t>
            </a:r>
            <a:r>
              <a:rPr lang="en-US" sz="2400" dirty="0" smtClean="0"/>
              <a:t>.</a:t>
            </a:r>
          </a:p>
          <a:p>
            <a:pPr lvl="1"/>
            <a:endParaRPr lang="en-US" sz="2400" dirty="0"/>
          </a:p>
          <a:p>
            <a:pPr lvl="1"/>
            <a:endParaRPr lang="en-US" sz="2400" dirty="0"/>
          </a:p>
          <a:p>
            <a:r>
              <a:rPr lang="en-US" sz="2800" b="1" dirty="0"/>
              <a:t>If the superclass method declares an exception</a:t>
            </a:r>
            <a:endParaRPr lang="en-US" sz="2800" dirty="0"/>
          </a:p>
          <a:p>
            <a:pPr lvl="1"/>
            <a:r>
              <a:rPr lang="en-US" sz="2400" dirty="0"/>
              <a:t>If the superclass method declares an exception, subclass overridden method can declare same, subclass exception or no exception but cannot declare parent exception.</a:t>
            </a:r>
          </a:p>
          <a:p>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601295850"/>
              </p:ext>
            </p:extLst>
          </p:nvPr>
        </p:nvGraphicFramePr>
        <p:xfrm>
          <a:off x="7315199" y="5181600"/>
          <a:ext cx="1303867" cy="1066800"/>
        </p:xfrm>
        <a:graphic>
          <a:graphicData uri="http://schemas.openxmlformats.org/presentationml/2006/ole">
            <mc:AlternateContent xmlns:mc="http://schemas.openxmlformats.org/markup-compatibility/2006">
              <mc:Choice xmlns:v="urn:schemas-microsoft-com:vml" Requires="v">
                <p:oleObj spid="_x0000_s13445" name="Packager Shell Object" showAsIcon="1" r:id="rId3" imgW="838440" imgH="685800" progId="Package">
                  <p:embed/>
                </p:oleObj>
              </mc:Choice>
              <mc:Fallback>
                <p:oleObj name="Packager Shell Object" showAsIcon="1" r:id="rId3" imgW="838440" imgH="685800" progId="Package">
                  <p:embed/>
                  <p:pic>
                    <p:nvPicPr>
                      <p:cNvPr id="0" name=""/>
                      <p:cNvPicPr/>
                      <p:nvPr/>
                    </p:nvPicPr>
                    <p:blipFill>
                      <a:blip r:embed="rId4"/>
                      <a:stretch>
                        <a:fillRect/>
                      </a:stretch>
                    </p:blipFill>
                    <p:spPr>
                      <a:xfrm>
                        <a:off x="7315199" y="5181600"/>
                        <a:ext cx="1303867" cy="1066800"/>
                      </a:xfrm>
                      <a:prstGeom prst="rect">
                        <a:avLst/>
                      </a:prstGeom>
                    </p:spPr>
                  </p:pic>
                </p:oleObj>
              </mc:Fallback>
            </mc:AlternateContent>
          </a:graphicData>
        </a:graphic>
      </p:graphicFrame>
    </p:spTree>
    <p:extLst>
      <p:ext uri="{BB962C8B-B14F-4D97-AF65-F5344CB8AC3E}">
        <p14:creationId xmlns:p14="http://schemas.microsoft.com/office/powerpoint/2010/main" val="2079892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138" y="0"/>
            <a:ext cx="9157138" cy="762000"/>
          </a:xfrm>
          <a:solidFill>
            <a:srgbClr val="FFC000"/>
          </a:solidFill>
        </p:spPr>
        <p:txBody>
          <a:bodyPr/>
          <a:lstStyle/>
          <a:p>
            <a:r>
              <a:rPr lang="en-US" dirty="0" smtClean="0"/>
              <a:t>Objective 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421120974"/>
              </p:ext>
            </p:extLst>
          </p:nvPr>
        </p:nvGraphicFramePr>
        <p:xfrm>
          <a:off x="4152900" y="1219200"/>
          <a:ext cx="2095500" cy="1714500"/>
        </p:xfrm>
        <a:graphic>
          <a:graphicData uri="http://schemas.openxmlformats.org/presentationml/2006/ole">
            <mc:AlternateContent xmlns:mc="http://schemas.openxmlformats.org/markup-compatibility/2006">
              <mc:Choice xmlns:v="urn:schemas-microsoft-com:vml" Requires="v">
                <p:oleObj spid="_x0000_s12693" name="Packager Shell Object" showAsIcon="1" r:id="rId3" imgW="838440" imgH="685800" progId="Package">
                  <p:embed/>
                </p:oleObj>
              </mc:Choice>
              <mc:Fallback>
                <p:oleObj name="Packager Shell Object" showAsIcon="1" r:id="rId3" imgW="838440" imgH="685800" progId="Package">
                  <p:embed/>
                  <p:pic>
                    <p:nvPicPr>
                      <p:cNvPr id="0" name=""/>
                      <p:cNvPicPr/>
                      <p:nvPr/>
                    </p:nvPicPr>
                    <p:blipFill>
                      <a:blip r:embed="rId4"/>
                      <a:stretch>
                        <a:fillRect/>
                      </a:stretch>
                    </p:blipFill>
                    <p:spPr>
                      <a:xfrm>
                        <a:off x="4152900" y="1219200"/>
                        <a:ext cx="2095500" cy="1714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45408592"/>
              </p:ext>
            </p:extLst>
          </p:nvPr>
        </p:nvGraphicFramePr>
        <p:xfrm>
          <a:off x="380999" y="1371600"/>
          <a:ext cx="1303867" cy="1066800"/>
        </p:xfrm>
        <a:graphic>
          <a:graphicData uri="http://schemas.openxmlformats.org/presentationml/2006/ole">
            <mc:AlternateContent xmlns:mc="http://schemas.openxmlformats.org/markup-compatibility/2006">
              <mc:Choice xmlns:v="urn:schemas-microsoft-com:vml" Requires="v">
                <p:oleObj spid="_x0000_s12694" name="Packager Shell Object" showAsIcon="1" r:id="rId5" imgW="838440" imgH="685800" progId="Package">
                  <p:embed/>
                </p:oleObj>
              </mc:Choice>
              <mc:Fallback>
                <p:oleObj name="Packager Shell Object" showAsIcon="1" r:id="rId5" imgW="838440" imgH="685800" progId="Package">
                  <p:embed/>
                  <p:pic>
                    <p:nvPicPr>
                      <p:cNvPr id="0" name=""/>
                      <p:cNvPicPr/>
                      <p:nvPr/>
                    </p:nvPicPr>
                    <p:blipFill>
                      <a:blip r:embed="rId6"/>
                      <a:stretch>
                        <a:fillRect/>
                      </a:stretch>
                    </p:blipFill>
                    <p:spPr>
                      <a:xfrm>
                        <a:off x="380999" y="1371600"/>
                        <a:ext cx="1303867" cy="1066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43615486"/>
              </p:ext>
            </p:extLst>
          </p:nvPr>
        </p:nvGraphicFramePr>
        <p:xfrm>
          <a:off x="2286000" y="1371600"/>
          <a:ext cx="1117600" cy="1066800"/>
        </p:xfrm>
        <a:graphic>
          <a:graphicData uri="http://schemas.openxmlformats.org/presentationml/2006/ole">
            <mc:AlternateContent xmlns:mc="http://schemas.openxmlformats.org/markup-compatibility/2006">
              <mc:Choice xmlns:v="urn:schemas-microsoft-com:vml" Requires="v">
                <p:oleObj spid="_x0000_s12695" name="Packager Shell Object" showAsIcon="1" r:id="rId7" imgW="838440" imgH="685800" progId="Package">
                  <p:embed/>
                </p:oleObj>
              </mc:Choice>
              <mc:Fallback>
                <p:oleObj name="Packager Shell Object" showAsIcon="1" r:id="rId7" imgW="838440" imgH="685800" progId="Package">
                  <p:embed/>
                  <p:pic>
                    <p:nvPicPr>
                      <p:cNvPr id="0" name=""/>
                      <p:cNvPicPr/>
                      <p:nvPr/>
                    </p:nvPicPr>
                    <p:blipFill>
                      <a:blip r:embed="rId8"/>
                      <a:stretch>
                        <a:fillRect/>
                      </a:stretch>
                    </p:blipFill>
                    <p:spPr>
                      <a:xfrm>
                        <a:off x="2286000" y="1371600"/>
                        <a:ext cx="1117600" cy="1066800"/>
                      </a:xfrm>
                      <a:prstGeom prst="rect">
                        <a:avLst/>
                      </a:prstGeom>
                    </p:spPr>
                  </p:pic>
                </p:oleObj>
              </mc:Fallback>
            </mc:AlternateContent>
          </a:graphicData>
        </a:graphic>
      </p:graphicFrame>
    </p:spTree>
    <p:extLst>
      <p:ext uri="{BB962C8B-B14F-4D97-AF65-F5344CB8AC3E}">
        <p14:creationId xmlns:p14="http://schemas.microsoft.com/office/powerpoint/2010/main" val="3773756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9144000" cy="639762"/>
          </a:xfrm>
          <a:solidFill>
            <a:srgbClr val="FFC000"/>
          </a:solidFill>
        </p:spPr>
        <p:txBody>
          <a:bodyPr>
            <a:normAutofit fontScale="90000"/>
          </a:bodyPr>
          <a:lstStyle/>
          <a:p>
            <a:r>
              <a:rPr lang="en-US" dirty="0"/>
              <a:t>Example 2</a:t>
            </a:r>
          </a:p>
        </p:txBody>
      </p:sp>
      <p:sp>
        <p:nvSpPr>
          <p:cNvPr id="67588" name="Rectangle 4"/>
          <p:cNvSpPr>
            <a:spLocks noChangeArrowheads="1"/>
          </p:cNvSpPr>
          <p:nvPr/>
        </p:nvSpPr>
        <p:spPr bwMode="auto">
          <a:xfrm>
            <a:off x="0" y="687388"/>
            <a:ext cx="7391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import java.io.*;</a:t>
            </a:r>
          </a:p>
          <a:p>
            <a:r>
              <a:rPr lang="en-US" sz="2400" dirty="0"/>
              <a:t>class Sample</a:t>
            </a:r>
          </a:p>
          <a:p>
            <a:r>
              <a:rPr lang="en-US" sz="2400" dirty="0"/>
              <a:t>{</a:t>
            </a:r>
          </a:p>
          <a:p>
            <a:r>
              <a:rPr lang="en-US" sz="2400" dirty="0"/>
              <a:t>public static void main(String </a:t>
            </a:r>
            <a:r>
              <a:rPr lang="en-US" sz="2400" dirty="0" err="1"/>
              <a:t>args</a:t>
            </a:r>
            <a:r>
              <a:rPr lang="en-US" sz="2400" dirty="0"/>
              <a:t>[])</a:t>
            </a:r>
          </a:p>
          <a:p>
            <a:r>
              <a:rPr lang="en-US" sz="2400" dirty="0" smtClean="0"/>
              <a:t>{</a:t>
            </a:r>
            <a:r>
              <a:rPr lang="en-US" sz="2400" dirty="0"/>
              <a:t>	</a:t>
            </a:r>
            <a:r>
              <a:rPr lang="en-US" sz="2400" i="1" dirty="0">
                <a:solidFill>
                  <a:srgbClr val="FF0000"/>
                </a:solidFill>
              </a:rPr>
              <a:t>try</a:t>
            </a:r>
          </a:p>
          <a:p>
            <a:r>
              <a:rPr lang="en-US" sz="2400" i="1" dirty="0">
                <a:solidFill>
                  <a:srgbClr val="FF0000"/>
                </a:solidFill>
              </a:rPr>
              <a:t>	{</a:t>
            </a:r>
          </a:p>
          <a:p>
            <a:r>
              <a:rPr lang="en-US" sz="2400" i="1" dirty="0">
                <a:solidFill>
                  <a:srgbClr val="FF0000"/>
                </a:solidFill>
              </a:rPr>
              <a:t>		</a:t>
            </a:r>
            <a:r>
              <a:rPr lang="en-US" sz="2400" i="1" dirty="0" err="1">
                <a:solidFill>
                  <a:srgbClr val="FF0000"/>
                </a:solidFill>
              </a:rPr>
              <a:t>int</a:t>
            </a:r>
            <a:r>
              <a:rPr lang="en-US" sz="2400" i="1" dirty="0">
                <a:solidFill>
                  <a:srgbClr val="FF0000"/>
                </a:solidFill>
              </a:rPr>
              <a:t> a = 10;</a:t>
            </a:r>
          </a:p>
          <a:p>
            <a:r>
              <a:rPr lang="en-US" sz="2400" i="1" dirty="0">
                <a:solidFill>
                  <a:srgbClr val="FF0000"/>
                </a:solidFill>
              </a:rPr>
              <a:t>	}</a:t>
            </a:r>
          </a:p>
          <a:p>
            <a:r>
              <a:rPr lang="en-US" sz="2400" dirty="0"/>
              <a:t>	catch(</a:t>
            </a:r>
            <a:r>
              <a:rPr lang="en-US" sz="2400" dirty="0" err="1"/>
              <a:t>IOException</a:t>
            </a:r>
            <a:r>
              <a:rPr lang="en-US" sz="2400" dirty="0"/>
              <a:t> e) {}</a:t>
            </a:r>
          </a:p>
          <a:p>
            <a:r>
              <a:rPr lang="en-US" sz="2400" dirty="0" smtClean="0"/>
              <a:t>}}</a:t>
            </a:r>
            <a:endParaRPr lang="en-US" sz="2400" dirty="0"/>
          </a:p>
        </p:txBody>
      </p:sp>
      <p:sp>
        <p:nvSpPr>
          <p:cNvPr id="67589" name="Rectangle 5"/>
          <p:cNvSpPr>
            <a:spLocks noChangeArrowheads="1"/>
          </p:cNvSpPr>
          <p:nvPr/>
        </p:nvSpPr>
        <p:spPr bwMode="auto">
          <a:xfrm>
            <a:off x="152400" y="48006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FF0000"/>
                </a:solidFill>
              </a:rPr>
              <a:t>Sample.java:10: exception </a:t>
            </a:r>
            <a:r>
              <a:rPr lang="en-US" sz="2400" dirty="0" err="1">
                <a:solidFill>
                  <a:srgbClr val="FF0000"/>
                </a:solidFill>
              </a:rPr>
              <a:t>java.io.IOException</a:t>
            </a:r>
            <a:r>
              <a:rPr lang="en-US" sz="2400" dirty="0">
                <a:solidFill>
                  <a:srgbClr val="FF0000"/>
                </a:solidFill>
              </a:rPr>
              <a:t> is never thrown in body of corresponding try statement</a:t>
            </a:r>
          </a:p>
          <a:p>
            <a:r>
              <a:rPr lang="en-US" sz="2400" dirty="0">
                <a:solidFill>
                  <a:srgbClr val="FF0000"/>
                </a:solidFill>
              </a:rPr>
              <a:t>catch(</a:t>
            </a:r>
            <a:r>
              <a:rPr lang="en-US" sz="2400" dirty="0" err="1">
                <a:solidFill>
                  <a:srgbClr val="FF0000"/>
                </a:solidFill>
              </a:rPr>
              <a:t>IOException</a:t>
            </a:r>
            <a:r>
              <a:rPr lang="en-US" sz="2400" dirty="0">
                <a:solidFill>
                  <a:srgbClr val="FF0000"/>
                </a:solidFill>
              </a:rPr>
              <a:t> e) {}</a:t>
            </a:r>
          </a:p>
          <a:p>
            <a:r>
              <a:rPr lang="en-US" sz="2400" dirty="0">
                <a:solidFill>
                  <a:srgbClr val="FF0000"/>
                </a:solidFill>
              </a:rPr>
              <a:t>^</a:t>
            </a:r>
          </a:p>
          <a:p>
            <a:r>
              <a:rPr lang="en-US" sz="2400" dirty="0">
                <a:solidFill>
                  <a:srgbClr val="FF0000"/>
                </a:solidFill>
              </a:rPr>
              <a:t>1 error</a:t>
            </a:r>
          </a:p>
        </p:txBody>
      </p:sp>
    </p:spTree>
    <p:extLst>
      <p:ext uri="{BB962C8B-B14F-4D97-AF65-F5344CB8AC3E}">
        <p14:creationId xmlns:p14="http://schemas.microsoft.com/office/powerpoint/2010/main" val="3056813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p:cTn id="7" dur="500" fill="hold"/>
                                        <p:tgtEl>
                                          <p:spTgt spid="67589"/>
                                        </p:tgtEl>
                                        <p:attrNameLst>
                                          <p:attrName>ppt_w</p:attrName>
                                        </p:attrNameLst>
                                      </p:cBhvr>
                                      <p:tavLst>
                                        <p:tav tm="0">
                                          <p:val>
                                            <p:strVal val="#ppt_w*0.05"/>
                                          </p:val>
                                        </p:tav>
                                        <p:tav tm="100000">
                                          <p:val>
                                            <p:strVal val="#ppt_w"/>
                                          </p:val>
                                        </p:tav>
                                      </p:tavLst>
                                    </p:anim>
                                    <p:anim calcmode="lin" valueType="num">
                                      <p:cBhvr>
                                        <p:cTn id="8" dur="500" fill="hold"/>
                                        <p:tgtEl>
                                          <p:spTgt spid="67589"/>
                                        </p:tgtEl>
                                        <p:attrNameLst>
                                          <p:attrName>ppt_h</p:attrName>
                                        </p:attrNameLst>
                                      </p:cBhvr>
                                      <p:tavLst>
                                        <p:tav tm="0">
                                          <p:val>
                                            <p:strVal val="#ppt_h"/>
                                          </p:val>
                                        </p:tav>
                                        <p:tav tm="100000">
                                          <p:val>
                                            <p:strVal val="#ppt_h"/>
                                          </p:val>
                                        </p:tav>
                                      </p:tavLst>
                                    </p:anim>
                                    <p:anim calcmode="lin" valueType="num">
                                      <p:cBhvr>
                                        <p:cTn id="9" dur="500" fill="hold"/>
                                        <p:tgtEl>
                                          <p:spTgt spid="67589"/>
                                        </p:tgtEl>
                                        <p:attrNameLst>
                                          <p:attrName>ppt_x</p:attrName>
                                        </p:attrNameLst>
                                      </p:cBhvr>
                                      <p:tavLst>
                                        <p:tav tm="0">
                                          <p:val>
                                            <p:strVal val="#ppt_x-.2"/>
                                          </p:val>
                                        </p:tav>
                                        <p:tav tm="100000">
                                          <p:val>
                                            <p:strVal val="#ppt_x"/>
                                          </p:val>
                                        </p:tav>
                                      </p:tavLst>
                                    </p:anim>
                                    <p:anim calcmode="lin" valueType="num">
                                      <p:cBhvr>
                                        <p:cTn id="10" dur="500" fill="hold"/>
                                        <p:tgtEl>
                                          <p:spTgt spid="67589"/>
                                        </p:tgtEl>
                                        <p:attrNameLst>
                                          <p:attrName>ppt_y</p:attrName>
                                        </p:attrNameLst>
                                      </p:cBhvr>
                                      <p:tavLst>
                                        <p:tav tm="0">
                                          <p:val>
                                            <p:strVal val="#ppt_y"/>
                                          </p:val>
                                        </p:tav>
                                        <p:tav tm="100000">
                                          <p:val>
                                            <p:strVal val="#ppt_y"/>
                                          </p:val>
                                        </p:tav>
                                      </p:tavLst>
                                    </p:anim>
                                    <p:animEffect transition="in" filter="fade">
                                      <p:cBhvr>
                                        <p:cTn id="11"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9144000" cy="762000"/>
          </a:xfrm>
          <a:solidFill>
            <a:srgbClr val="FFC000"/>
          </a:solidFill>
        </p:spPr>
        <p:txBody>
          <a:bodyPr/>
          <a:lstStyle/>
          <a:p>
            <a:r>
              <a:rPr lang="en-US" dirty="0"/>
              <a:t>Example 3</a:t>
            </a:r>
          </a:p>
        </p:txBody>
      </p:sp>
      <p:sp>
        <p:nvSpPr>
          <p:cNvPr id="68612" name="Rectangle 4"/>
          <p:cNvSpPr>
            <a:spLocks noChangeArrowheads="1"/>
          </p:cNvSpPr>
          <p:nvPr/>
        </p:nvSpPr>
        <p:spPr bwMode="auto">
          <a:xfrm>
            <a:off x="76200" y="838200"/>
            <a:ext cx="4495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import java.io.*;</a:t>
            </a:r>
          </a:p>
          <a:p>
            <a:r>
              <a:rPr lang="en-US" sz="2400" dirty="0"/>
              <a:t>class Sample</a:t>
            </a:r>
          </a:p>
          <a:p>
            <a:r>
              <a:rPr lang="en-US" sz="2400" dirty="0"/>
              <a:t>{</a:t>
            </a:r>
          </a:p>
          <a:p>
            <a:r>
              <a:rPr lang="en-US" sz="2400" dirty="0"/>
              <a:t>public static void main(String </a:t>
            </a:r>
            <a:r>
              <a:rPr lang="en-US" sz="2400" dirty="0" err="1"/>
              <a:t>args</a:t>
            </a:r>
            <a:r>
              <a:rPr lang="en-US" sz="2400" dirty="0"/>
              <a:t>[])</a:t>
            </a:r>
          </a:p>
          <a:p>
            <a:r>
              <a:rPr lang="en-US" sz="2400" dirty="0"/>
              <a:t>{</a:t>
            </a:r>
          </a:p>
          <a:p>
            <a:r>
              <a:rPr lang="en-US" sz="2400" dirty="0"/>
              <a:t>	</a:t>
            </a:r>
            <a:r>
              <a:rPr lang="en-US" sz="2400" i="1" dirty="0">
                <a:solidFill>
                  <a:srgbClr val="FF0000"/>
                </a:solidFill>
              </a:rPr>
              <a:t>try</a:t>
            </a:r>
          </a:p>
          <a:p>
            <a:r>
              <a:rPr lang="en-US" sz="2400" i="1" dirty="0">
                <a:solidFill>
                  <a:srgbClr val="FF0000"/>
                </a:solidFill>
              </a:rPr>
              <a:t>	{</a:t>
            </a:r>
          </a:p>
          <a:p>
            <a:r>
              <a:rPr lang="en-US" sz="2400" i="1" dirty="0">
                <a:solidFill>
                  <a:srgbClr val="FF0000"/>
                </a:solidFill>
              </a:rPr>
              <a:t>		</a:t>
            </a:r>
            <a:r>
              <a:rPr lang="en-US" sz="2400" i="1" dirty="0" err="1">
                <a:solidFill>
                  <a:srgbClr val="FF0000"/>
                </a:solidFill>
              </a:rPr>
              <a:t>int</a:t>
            </a:r>
            <a:r>
              <a:rPr lang="en-US" sz="2400" i="1" dirty="0">
                <a:solidFill>
                  <a:srgbClr val="FF0000"/>
                </a:solidFill>
              </a:rPr>
              <a:t> a = 10;</a:t>
            </a:r>
          </a:p>
          <a:p>
            <a:r>
              <a:rPr lang="en-US" sz="2400" dirty="0"/>
              <a:t>	</a:t>
            </a:r>
            <a:r>
              <a:rPr lang="en-US" sz="2400" i="1" dirty="0">
                <a:solidFill>
                  <a:srgbClr val="FF0000"/>
                </a:solidFill>
              </a:rPr>
              <a:t>}</a:t>
            </a:r>
          </a:p>
          <a:p>
            <a:r>
              <a:rPr lang="en-US" sz="2400" dirty="0"/>
              <a:t>	catch(Exception e) {}</a:t>
            </a:r>
          </a:p>
          <a:p>
            <a:r>
              <a:rPr lang="en-US" sz="2400" dirty="0"/>
              <a:t>	catch(</a:t>
            </a:r>
            <a:r>
              <a:rPr lang="en-US" sz="2400" dirty="0" err="1"/>
              <a:t>RuntimeException</a:t>
            </a:r>
            <a:r>
              <a:rPr lang="en-US" sz="2400" dirty="0"/>
              <a:t> e) {}</a:t>
            </a:r>
          </a:p>
          <a:p>
            <a:r>
              <a:rPr lang="en-US" sz="2400" dirty="0"/>
              <a:t>}</a:t>
            </a:r>
          </a:p>
          <a:p>
            <a:r>
              <a:rPr lang="en-US" sz="2400" dirty="0"/>
              <a:t>}//End of class</a:t>
            </a:r>
          </a:p>
        </p:txBody>
      </p:sp>
      <p:sp>
        <p:nvSpPr>
          <p:cNvPr id="68613" name="Rectangle 5"/>
          <p:cNvSpPr>
            <a:spLocks noChangeArrowheads="1"/>
          </p:cNvSpPr>
          <p:nvPr/>
        </p:nvSpPr>
        <p:spPr bwMode="auto">
          <a:xfrm>
            <a:off x="4495800" y="1219200"/>
            <a:ext cx="4572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a:solidFill>
                  <a:srgbClr val="FF0000"/>
                </a:solidFill>
              </a:rPr>
              <a:t>D:\java\bin&gt;javac Sample.java</a:t>
            </a:r>
          </a:p>
          <a:p>
            <a:r>
              <a:rPr lang="en-US" sz="2800" dirty="0">
                <a:solidFill>
                  <a:srgbClr val="FF0000"/>
                </a:solidFill>
              </a:rPr>
              <a:t>Sample.java:11: exception </a:t>
            </a:r>
            <a:r>
              <a:rPr lang="en-US" sz="2800" dirty="0" err="1">
                <a:solidFill>
                  <a:srgbClr val="FF0000"/>
                </a:solidFill>
              </a:rPr>
              <a:t>java.lang.RuntimeException</a:t>
            </a:r>
            <a:r>
              <a:rPr lang="en-US" sz="2800" dirty="0">
                <a:solidFill>
                  <a:srgbClr val="FF0000"/>
                </a:solidFill>
              </a:rPr>
              <a:t> has already been caught</a:t>
            </a:r>
          </a:p>
          <a:p>
            <a:r>
              <a:rPr lang="en-US" sz="2800" dirty="0">
                <a:solidFill>
                  <a:srgbClr val="FF0000"/>
                </a:solidFill>
              </a:rPr>
              <a:t>catch(</a:t>
            </a:r>
            <a:r>
              <a:rPr lang="en-US" sz="2800" dirty="0" err="1">
                <a:solidFill>
                  <a:srgbClr val="FF0000"/>
                </a:solidFill>
              </a:rPr>
              <a:t>RuntimeException</a:t>
            </a:r>
            <a:r>
              <a:rPr lang="en-US" sz="2800" dirty="0">
                <a:solidFill>
                  <a:srgbClr val="FF0000"/>
                </a:solidFill>
              </a:rPr>
              <a:t> e) {}</a:t>
            </a:r>
          </a:p>
          <a:p>
            <a:r>
              <a:rPr lang="en-US" sz="2800" dirty="0">
                <a:solidFill>
                  <a:srgbClr val="FF0000"/>
                </a:solidFill>
              </a:rPr>
              <a:t>^</a:t>
            </a:r>
          </a:p>
          <a:p>
            <a:r>
              <a:rPr lang="en-US" sz="2800" dirty="0">
                <a:solidFill>
                  <a:srgbClr val="FF0000"/>
                </a:solidFill>
              </a:rPr>
              <a:t>1 error</a:t>
            </a:r>
          </a:p>
        </p:txBody>
      </p:sp>
    </p:spTree>
    <p:extLst>
      <p:ext uri="{BB962C8B-B14F-4D97-AF65-F5344CB8AC3E}">
        <p14:creationId xmlns:p14="http://schemas.microsoft.com/office/powerpoint/2010/main" val="3978902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p:cTn id="7" dur="500" fill="hold"/>
                                        <p:tgtEl>
                                          <p:spTgt spid="68613"/>
                                        </p:tgtEl>
                                        <p:attrNameLst>
                                          <p:attrName>ppt_w</p:attrName>
                                        </p:attrNameLst>
                                      </p:cBhvr>
                                      <p:tavLst>
                                        <p:tav tm="0">
                                          <p:val>
                                            <p:strVal val="#ppt_w*0.05"/>
                                          </p:val>
                                        </p:tav>
                                        <p:tav tm="100000">
                                          <p:val>
                                            <p:strVal val="#ppt_w"/>
                                          </p:val>
                                        </p:tav>
                                      </p:tavLst>
                                    </p:anim>
                                    <p:anim calcmode="lin" valueType="num">
                                      <p:cBhvr>
                                        <p:cTn id="8" dur="500" fill="hold"/>
                                        <p:tgtEl>
                                          <p:spTgt spid="68613"/>
                                        </p:tgtEl>
                                        <p:attrNameLst>
                                          <p:attrName>ppt_h</p:attrName>
                                        </p:attrNameLst>
                                      </p:cBhvr>
                                      <p:tavLst>
                                        <p:tav tm="0">
                                          <p:val>
                                            <p:strVal val="#ppt_h"/>
                                          </p:val>
                                        </p:tav>
                                        <p:tav tm="100000">
                                          <p:val>
                                            <p:strVal val="#ppt_h"/>
                                          </p:val>
                                        </p:tav>
                                      </p:tavLst>
                                    </p:anim>
                                    <p:anim calcmode="lin" valueType="num">
                                      <p:cBhvr>
                                        <p:cTn id="9" dur="500" fill="hold"/>
                                        <p:tgtEl>
                                          <p:spTgt spid="68613"/>
                                        </p:tgtEl>
                                        <p:attrNameLst>
                                          <p:attrName>ppt_x</p:attrName>
                                        </p:attrNameLst>
                                      </p:cBhvr>
                                      <p:tavLst>
                                        <p:tav tm="0">
                                          <p:val>
                                            <p:strVal val="#ppt_x-.2"/>
                                          </p:val>
                                        </p:tav>
                                        <p:tav tm="100000">
                                          <p:val>
                                            <p:strVal val="#ppt_x"/>
                                          </p:val>
                                        </p:tav>
                                      </p:tavLst>
                                    </p:anim>
                                    <p:anim calcmode="lin" valueType="num">
                                      <p:cBhvr>
                                        <p:cTn id="10" dur="500" fill="hold"/>
                                        <p:tgtEl>
                                          <p:spTgt spid="68613"/>
                                        </p:tgtEl>
                                        <p:attrNameLst>
                                          <p:attrName>ppt_y</p:attrName>
                                        </p:attrNameLst>
                                      </p:cBhvr>
                                      <p:tavLst>
                                        <p:tav tm="0">
                                          <p:val>
                                            <p:strVal val="#ppt_y"/>
                                          </p:val>
                                        </p:tav>
                                        <p:tav tm="100000">
                                          <p:val>
                                            <p:strVal val="#ppt_y"/>
                                          </p:val>
                                        </p:tav>
                                      </p:tavLst>
                                    </p:anim>
                                    <p:animEffect transition="in" filter="fade">
                                      <p:cBhvr>
                                        <p:cTn id="11"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ChangeArrowheads="1"/>
          </p:cNvSpPr>
          <p:nvPr/>
        </p:nvSpPr>
        <p:spPr bwMode="auto">
          <a:xfrm>
            <a:off x="0" y="1066800"/>
            <a:ext cx="9144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i="1" dirty="0">
                <a:latin typeface="Arial" charset="0"/>
              </a:rPr>
              <a:t>class ExceptionDemo4</a:t>
            </a:r>
          </a:p>
          <a:p>
            <a:r>
              <a:rPr lang="en-US" sz="2000" i="1" dirty="0">
                <a:latin typeface="Arial" charset="0"/>
              </a:rPr>
              <a:t>{</a:t>
            </a:r>
          </a:p>
          <a:p>
            <a:r>
              <a:rPr lang="en-US" sz="2000" i="1" dirty="0">
                <a:latin typeface="Arial" charset="0"/>
              </a:rPr>
              <a:t>public static void main(String </a:t>
            </a:r>
            <a:r>
              <a:rPr lang="en-US" sz="2000" i="1" dirty="0" err="1">
                <a:latin typeface="Arial" charset="0"/>
              </a:rPr>
              <a:t>args</a:t>
            </a:r>
            <a:r>
              <a:rPr lang="en-US" sz="2000" i="1" dirty="0">
                <a:latin typeface="Arial" charset="0"/>
              </a:rPr>
              <a:t>[]) </a:t>
            </a:r>
            <a:r>
              <a:rPr lang="en-US" sz="2000" i="1" dirty="0">
                <a:solidFill>
                  <a:srgbClr val="FF0000"/>
                </a:solidFill>
                <a:latin typeface="Arial" charset="0"/>
              </a:rPr>
              <a:t>throws Exception</a:t>
            </a:r>
          </a:p>
          <a:p>
            <a:r>
              <a:rPr lang="en-US" sz="2000" i="1" dirty="0">
                <a:latin typeface="Arial" charset="0"/>
              </a:rPr>
              <a:t>{</a:t>
            </a:r>
          </a:p>
          <a:p>
            <a:r>
              <a:rPr lang="en-US" sz="2000" i="1" dirty="0" err="1">
                <a:latin typeface="Arial" charset="0"/>
              </a:rPr>
              <a:t>int</a:t>
            </a:r>
            <a:r>
              <a:rPr lang="en-US" sz="2000" i="1" dirty="0">
                <a:latin typeface="Arial" charset="0"/>
              </a:rPr>
              <a:t> a= 10;</a:t>
            </a:r>
          </a:p>
          <a:p>
            <a:r>
              <a:rPr lang="en-US" sz="2000" i="1" dirty="0" err="1">
                <a:latin typeface="Arial" charset="0"/>
              </a:rPr>
              <a:t>int</a:t>
            </a:r>
            <a:r>
              <a:rPr lang="en-US" sz="2000" i="1" dirty="0">
                <a:latin typeface="Arial" charset="0"/>
              </a:rPr>
              <a:t> b = a + 10;</a:t>
            </a:r>
          </a:p>
          <a:p>
            <a:r>
              <a:rPr lang="en-US" sz="2000" i="1" dirty="0" err="1">
                <a:latin typeface="Arial" charset="0"/>
              </a:rPr>
              <a:t>System.out.println</a:t>
            </a:r>
            <a:r>
              <a:rPr lang="en-US" sz="2000" i="1" dirty="0">
                <a:latin typeface="Arial" charset="0"/>
              </a:rPr>
              <a:t>("a="+</a:t>
            </a:r>
            <a:r>
              <a:rPr lang="en-US" sz="2000" i="1" dirty="0" err="1">
                <a:latin typeface="Arial" charset="0"/>
              </a:rPr>
              <a:t>a+"b</a:t>
            </a:r>
            <a:r>
              <a:rPr lang="en-US" sz="2000" i="1" dirty="0">
                <a:latin typeface="Arial" charset="0"/>
              </a:rPr>
              <a:t>="+b);</a:t>
            </a:r>
          </a:p>
          <a:p>
            <a:r>
              <a:rPr lang="en-US" sz="2000" i="1" dirty="0">
                <a:latin typeface="Arial" charset="0"/>
              </a:rPr>
              <a:t>}</a:t>
            </a:r>
          </a:p>
          <a:p>
            <a:r>
              <a:rPr lang="en-US" sz="2000" i="1" dirty="0">
                <a:latin typeface="Arial" charset="0"/>
              </a:rPr>
              <a:t>}</a:t>
            </a:r>
          </a:p>
          <a:p>
            <a:pPr>
              <a:spcBef>
                <a:spcPct val="50000"/>
              </a:spcBef>
            </a:pPr>
            <a:endParaRPr lang="en-US" sz="2000" i="1" dirty="0">
              <a:latin typeface="Arial" charset="0"/>
            </a:endParaRPr>
          </a:p>
        </p:txBody>
      </p:sp>
      <p:sp>
        <p:nvSpPr>
          <p:cNvPr id="69637" name="Rectangle 5"/>
          <p:cNvSpPr>
            <a:spLocks noChangeArrowheads="1"/>
          </p:cNvSpPr>
          <p:nvPr/>
        </p:nvSpPr>
        <p:spPr bwMode="auto">
          <a:xfrm>
            <a:off x="152400" y="452755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2400" dirty="0">
                <a:solidFill>
                  <a:srgbClr val="FF0000"/>
                </a:solidFill>
              </a:rPr>
              <a:t>E:\Java Programs&gt;javac ExceptionDemo4.java</a:t>
            </a:r>
          </a:p>
          <a:p>
            <a:r>
              <a:rPr lang="pt-BR" sz="2400" dirty="0">
                <a:solidFill>
                  <a:srgbClr val="FF0000"/>
                </a:solidFill>
              </a:rPr>
              <a:t>E:\Java Programs&gt;java ExceptionDemo4</a:t>
            </a:r>
          </a:p>
          <a:p>
            <a:r>
              <a:rPr lang="pt-BR" sz="2400" dirty="0">
                <a:solidFill>
                  <a:srgbClr val="FF0000"/>
                </a:solidFill>
              </a:rPr>
              <a:t>a=10b=20</a:t>
            </a:r>
          </a:p>
        </p:txBody>
      </p:sp>
      <p:sp>
        <p:nvSpPr>
          <p:cNvPr id="6" name="Rectangle 2"/>
          <p:cNvSpPr txBox="1">
            <a:spLocks noChangeArrowheads="1"/>
          </p:cNvSpPr>
          <p:nvPr/>
        </p:nvSpPr>
        <p:spPr>
          <a:xfrm>
            <a:off x="0" y="0"/>
            <a:ext cx="9144000" cy="762000"/>
          </a:xfrm>
          <a:prstGeom prst="rect">
            <a:avLst/>
          </a:prstGeom>
          <a:solidFill>
            <a:srgbClr val="FFC0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Example 4</a:t>
            </a:r>
          </a:p>
        </p:txBody>
      </p:sp>
    </p:spTree>
    <p:extLst>
      <p:ext uri="{BB962C8B-B14F-4D97-AF65-F5344CB8AC3E}">
        <p14:creationId xmlns:p14="http://schemas.microsoft.com/office/powerpoint/2010/main" val="1751186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ox(in)">
                                      <p:cBhvr>
                                        <p:cTn id="7"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0" y="1371600"/>
            <a:ext cx="9144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i="1">
                <a:latin typeface="Arial" charset="0"/>
              </a:rPr>
              <a:t>class ExceptionDemo4</a:t>
            </a:r>
          </a:p>
          <a:p>
            <a:r>
              <a:rPr lang="en-US" sz="2000" i="1">
                <a:latin typeface="Arial" charset="0"/>
              </a:rPr>
              <a:t>{</a:t>
            </a:r>
          </a:p>
          <a:p>
            <a:r>
              <a:rPr lang="en-US" sz="2000" i="1">
                <a:latin typeface="Arial" charset="0"/>
              </a:rPr>
              <a:t>public static void main(String args[]) </a:t>
            </a:r>
            <a:r>
              <a:rPr lang="en-US" sz="2000" i="1">
                <a:solidFill>
                  <a:srgbClr val="FF0000"/>
                </a:solidFill>
                <a:latin typeface="Arial" charset="0"/>
              </a:rPr>
              <a:t>throws RuntimeException</a:t>
            </a:r>
          </a:p>
          <a:p>
            <a:r>
              <a:rPr lang="en-US" sz="2000" i="1">
                <a:latin typeface="Arial" charset="0"/>
              </a:rPr>
              <a:t>{</a:t>
            </a:r>
          </a:p>
          <a:p>
            <a:r>
              <a:rPr lang="en-US" sz="2000" i="1">
                <a:latin typeface="Arial" charset="0"/>
              </a:rPr>
              <a:t>int a= 10;</a:t>
            </a:r>
          </a:p>
          <a:p>
            <a:r>
              <a:rPr lang="en-US" sz="2000" i="1">
                <a:latin typeface="Arial" charset="0"/>
              </a:rPr>
              <a:t>int b = a + 10;</a:t>
            </a:r>
          </a:p>
          <a:p>
            <a:r>
              <a:rPr lang="en-US" sz="2000" i="1">
                <a:latin typeface="Arial" charset="0"/>
              </a:rPr>
              <a:t>System.out.println("a="+a+"b="+b);</a:t>
            </a:r>
          </a:p>
          <a:p>
            <a:r>
              <a:rPr lang="en-US" sz="2000" i="1">
                <a:latin typeface="Arial" charset="0"/>
              </a:rPr>
              <a:t>}</a:t>
            </a:r>
          </a:p>
          <a:p>
            <a:r>
              <a:rPr lang="en-US" sz="2000" i="1">
                <a:latin typeface="Arial" charset="0"/>
              </a:rPr>
              <a:t>}</a:t>
            </a:r>
          </a:p>
          <a:p>
            <a:pPr>
              <a:spcBef>
                <a:spcPct val="50000"/>
              </a:spcBef>
            </a:pPr>
            <a:endParaRPr lang="en-US" sz="2000" i="1">
              <a:latin typeface="Arial" charset="0"/>
            </a:endParaRPr>
          </a:p>
        </p:txBody>
      </p:sp>
      <p:sp>
        <p:nvSpPr>
          <p:cNvPr id="71684" name="Rectangle 4"/>
          <p:cNvSpPr>
            <a:spLocks noChangeArrowheads="1"/>
          </p:cNvSpPr>
          <p:nvPr/>
        </p:nvSpPr>
        <p:spPr bwMode="auto">
          <a:xfrm>
            <a:off x="1066800" y="4402138"/>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2400">
                <a:solidFill>
                  <a:srgbClr val="FF0000"/>
                </a:solidFill>
              </a:rPr>
              <a:t>E:\Java Programs&gt;javac ExceptionDemo4.java</a:t>
            </a:r>
          </a:p>
          <a:p>
            <a:r>
              <a:rPr lang="pt-BR" sz="2400">
                <a:solidFill>
                  <a:srgbClr val="FF0000"/>
                </a:solidFill>
              </a:rPr>
              <a:t>E:\Java Programs&gt;java ExceptionDemo4</a:t>
            </a:r>
          </a:p>
          <a:p>
            <a:r>
              <a:rPr lang="pt-BR" sz="2400">
                <a:solidFill>
                  <a:srgbClr val="FF0000"/>
                </a:solidFill>
              </a:rPr>
              <a:t>a=10b=20</a:t>
            </a:r>
          </a:p>
        </p:txBody>
      </p:sp>
      <p:sp>
        <p:nvSpPr>
          <p:cNvPr id="6" name="Rectangle 2"/>
          <p:cNvSpPr>
            <a:spLocks noGrp="1" noChangeArrowheads="1"/>
          </p:cNvSpPr>
          <p:nvPr>
            <p:ph type="title"/>
          </p:nvPr>
        </p:nvSpPr>
        <p:spPr>
          <a:xfrm>
            <a:off x="0" y="0"/>
            <a:ext cx="9144000" cy="762000"/>
          </a:xfrm>
          <a:solidFill>
            <a:srgbClr val="FFC000"/>
          </a:solidFill>
        </p:spPr>
        <p:txBody>
          <a:bodyPr/>
          <a:lstStyle/>
          <a:p>
            <a:r>
              <a:rPr lang="en-US" dirty="0"/>
              <a:t>Example </a:t>
            </a:r>
            <a:r>
              <a:rPr lang="en-US" dirty="0" smtClean="0"/>
              <a:t>5</a:t>
            </a:r>
            <a:endParaRPr lang="en-US" dirty="0"/>
          </a:p>
        </p:txBody>
      </p:sp>
      <p:sp>
        <p:nvSpPr>
          <p:cNvPr id="5" name="Text Box 6"/>
          <p:cNvSpPr txBox="1">
            <a:spLocks noChangeArrowheads="1"/>
          </p:cNvSpPr>
          <p:nvPr/>
        </p:nvSpPr>
        <p:spPr bwMode="auto">
          <a:xfrm>
            <a:off x="4191000" y="5700713"/>
            <a:ext cx="4800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008000"/>
                </a:solidFill>
                <a:latin typeface="Arial Black" pitchFamily="34" charset="0"/>
              </a:rPr>
              <a:t>NO ERROR IN CODE.</a:t>
            </a:r>
          </a:p>
          <a:p>
            <a:pPr>
              <a:spcBef>
                <a:spcPct val="50000"/>
              </a:spcBef>
            </a:pPr>
            <a:r>
              <a:rPr lang="en-US" dirty="0">
                <a:solidFill>
                  <a:srgbClr val="008000"/>
                </a:solidFill>
                <a:latin typeface="Arial Black" pitchFamily="34" charset="0"/>
              </a:rPr>
              <a:t>COMPILES SUCESSFULLY</a:t>
            </a:r>
          </a:p>
        </p:txBody>
      </p:sp>
    </p:spTree>
    <p:extLst>
      <p:ext uri="{BB962C8B-B14F-4D97-AF65-F5344CB8AC3E}">
        <p14:creationId xmlns:p14="http://schemas.microsoft.com/office/powerpoint/2010/main" val="1444860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in)">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9220200" cy="838200"/>
          </a:xfrm>
          <a:solidFill>
            <a:srgbClr val="FFC000"/>
          </a:solidFill>
        </p:spPr>
        <p:txBody>
          <a:bodyPr/>
          <a:lstStyle/>
          <a:p>
            <a:r>
              <a:rPr lang="en-US" dirty="0"/>
              <a:t>Example 6</a:t>
            </a:r>
          </a:p>
        </p:txBody>
      </p:sp>
      <p:sp>
        <p:nvSpPr>
          <p:cNvPr id="73731" name="Rectangle 3"/>
          <p:cNvSpPr>
            <a:spLocks noChangeArrowheads="1"/>
          </p:cNvSpPr>
          <p:nvPr/>
        </p:nvSpPr>
        <p:spPr bwMode="auto">
          <a:xfrm>
            <a:off x="0" y="1371600"/>
            <a:ext cx="91440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i="1">
                <a:latin typeface="Arial" charset="0"/>
              </a:rPr>
              <a:t>import java.io.*;</a:t>
            </a:r>
          </a:p>
          <a:p>
            <a:r>
              <a:rPr lang="en-US" sz="2000" i="1">
                <a:latin typeface="Arial" charset="0"/>
              </a:rPr>
              <a:t>class ExceptionDemo4</a:t>
            </a:r>
          </a:p>
          <a:p>
            <a:r>
              <a:rPr lang="en-US" sz="2000" i="1">
                <a:latin typeface="Arial" charset="0"/>
              </a:rPr>
              <a:t>{</a:t>
            </a:r>
          </a:p>
          <a:p>
            <a:r>
              <a:rPr lang="en-US" sz="2000" i="1">
                <a:latin typeface="Arial" charset="0"/>
              </a:rPr>
              <a:t>public static void main(String args[]) </a:t>
            </a:r>
            <a:r>
              <a:rPr lang="en-US" sz="2000" i="1">
                <a:solidFill>
                  <a:srgbClr val="FF0000"/>
                </a:solidFill>
                <a:latin typeface="Arial" charset="0"/>
              </a:rPr>
              <a:t>throws IOException</a:t>
            </a:r>
          </a:p>
          <a:p>
            <a:r>
              <a:rPr lang="en-US" sz="2000" i="1">
                <a:latin typeface="Arial" charset="0"/>
              </a:rPr>
              <a:t>{</a:t>
            </a:r>
          </a:p>
          <a:p>
            <a:r>
              <a:rPr lang="en-US" sz="2000" i="1">
                <a:latin typeface="Arial" charset="0"/>
              </a:rPr>
              <a:t>int a= 10;</a:t>
            </a:r>
          </a:p>
          <a:p>
            <a:r>
              <a:rPr lang="en-US" sz="2000" i="1">
                <a:latin typeface="Arial" charset="0"/>
              </a:rPr>
              <a:t>int b = a + 10;</a:t>
            </a:r>
          </a:p>
          <a:p>
            <a:r>
              <a:rPr lang="en-US" sz="2000" i="1">
                <a:latin typeface="Arial" charset="0"/>
              </a:rPr>
              <a:t>System.out.println("a="+a+"b="+b);</a:t>
            </a:r>
          </a:p>
          <a:p>
            <a:r>
              <a:rPr lang="en-US" sz="2000" i="1">
                <a:latin typeface="Arial" charset="0"/>
              </a:rPr>
              <a:t>}</a:t>
            </a:r>
          </a:p>
          <a:p>
            <a:r>
              <a:rPr lang="en-US" sz="2000" i="1">
                <a:latin typeface="Arial" charset="0"/>
              </a:rPr>
              <a:t>}</a:t>
            </a:r>
          </a:p>
          <a:p>
            <a:pPr>
              <a:spcBef>
                <a:spcPct val="50000"/>
              </a:spcBef>
            </a:pPr>
            <a:endParaRPr lang="en-US" sz="2000" i="1">
              <a:latin typeface="Arial" charset="0"/>
            </a:endParaRPr>
          </a:p>
        </p:txBody>
      </p:sp>
      <p:sp>
        <p:nvSpPr>
          <p:cNvPr id="73732" name="Rectangle 4"/>
          <p:cNvSpPr>
            <a:spLocks noChangeArrowheads="1"/>
          </p:cNvSpPr>
          <p:nvPr/>
        </p:nvSpPr>
        <p:spPr bwMode="auto">
          <a:xfrm>
            <a:off x="1066800" y="4402138"/>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2400">
                <a:solidFill>
                  <a:srgbClr val="FF0000"/>
                </a:solidFill>
              </a:rPr>
              <a:t>E:\Java Programs&gt;javac ExceptionDemo4.java</a:t>
            </a:r>
          </a:p>
          <a:p>
            <a:r>
              <a:rPr lang="pt-BR" sz="2400">
                <a:solidFill>
                  <a:srgbClr val="FF0000"/>
                </a:solidFill>
              </a:rPr>
              <a:t>E:\Java Programs&gt;java ExceptionDemo4</a:t>
            </a:r>
          </a:p>
          <a:p>
            <a:r>
              <a:rPr lang="pt-BR" sz="2400">
                <a:solidFill>
                  <a:srgbClr val="FF0000"/>
                </a:solidFill>
              </a:rPr>
              <a:t>a=10b=20</a:t>
            </a:r>
          </a:p>
        </p:txBody>
      </p:sp>
      <p:sp>
        <p:nvSpPr>
          <p:cNvPr id="5" name="Text Box 6"/>
          <p:cNvSpPr txBox="1">
            <a:spLocks noChangeArrowheads="1"/>
          </p:cNvSpPr>
          <p:nvPr/>
        </p:nvSpPr>
        <p:spPr bwMode="auto">
          <a:xfrm>
            <a:off x="4191000" y="5700713"/>
            <a:ext cx="4800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008000"/>
                </a:solidFill>
                <a:latin typeface="Arial Black" pitchFamily="34" charset="0"/>
              </a:rPr>
              <a:t>NO ERROR IN CODE.</a:t>
            </a:r>
          </a:p>
          <a:p>
            <a:pPr>
              <a:spcBef>
                <a:spcPct val="50000"/>
              </a:spcBef>
            </a:pPr>
            <a:r>
              <a:rPr lang="en-US" dirty="0">
                <a:solidFill>
                  <a:srgbClr val="008000"/>
                </a:solidFill>
                <a:latin typeface="Arial Black" pitchFamily="34" charset="0"/>
              </a:rPr>
              <a:t>COMPILES SUCESSFULLY</a:t>
            </a:r>
          </a:p>
        </p:txBody>
      </p:sp>
    </p:spTree>
    <p:extLst>
      <p:ext uri="{BB962C8B-B14F-4D97-AF65-F5344CB8AC3E}">
        <p14:creationId xmlns:p14="http://schemas.microsoft.com/office/powerpoint/2010/main" val="3859459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ppt_x"/>
                                          </p:val>
                                        </p:tav>
                                        <p:tav tm="100000">
                                          <p:val>
                                            <p:strVal val="#ppt_x"/>
                                          </p:val>
                                        </p:tav>
                                      </p:tavLst>
                                    </p:anim>
                                    <p:anim calcmode="lin" valueType="num">
                                      <p:cBhvr additive="base">
                                        <p:cTn id="8"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685800"/>
          </a:xfrm>
          <a:solidFill>
            <a:srgbClr val="FFC000"/>
          </a:solidFill>
        </p:spPr>
        <p:txBody>
          <a:bodyPr>
            <a:normAutofit fontScale="90000"/>
          </a:bodyPr>
          <a:lstStyle/>
          <a:p>
            <a:r>
              <a:rPr lang="en-US" dirty="0"/>
              <a:t>Example </a:t>
            </a:r>
            <a:r>
              <a:rPr lang="en-US" dirty="0" smtClean="0"/>
              <a:t>7</a:t>
            </a:r>
            <a:endParaRPr lang="en-US" dirty="0"/>
          </a:p>
        </p:txBody>
      </p:sp>
      <p:sp>
        <p:nvSpPr>
          <p:cNvPr id="74756" name="Rectangle 4"/>
          <p:cNvSpPr>
            <a:spLocks noChangeArrowheads="1"/>
          </p:cNvSpPr>
          <p:nvPr/>
        </p:nvSpPr>
        <p:spPr bwMode="auto">
          <a:xfrm>
            <a:off x="0" y="746125"/>
            <a:ext cx="9144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charset="0"/>
              </a:rPr>
              <a:t>class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Exception</a:t>
            </a:r>
          </a:p>
          <a:p>
            <a:r>
              <a:rPr lang="en-US" sz="2000" dirty="0">
                <a:latin typeface="Arial" charset="0"/>
              </a:rPr>
              <a:t>{</a:t>
            </a:r>
          </a:p>
          <a:p>
            <a:r>
              <a:rPr lang="en-US" sz="2000" dirty="0" err="1">
                <a:latin typeface="Arial" charset="0"/>
              </a:rPr>
              <a:t>System.out.println</a:t>
            </a:r>
            <a:r>
              <a:rPr lang="en-US" sz="2000" dirty="0">
                <a:latin typeface="Arial" charset="0"/>
              </a:rPr>
              <a:t>("Hello");</a:t>
            </a:r>
          </a:p>
          <a:p>
            <a:r>
              <a:rPr lang="en-US" sz="2000" dirty="0">
                <a:latin typeface="Arial" charset="0"/>
              </a:rPr>
              <a:t>}// End of display()</a:t>
            </a:r>
          </a:p>
          <a:p>
            <a:r>
              <a:rPr lang="en-US" sz="2000" dirty="0">
                <a:latin typeface="Arial" charset="0"/>
              </a:rPr>
              <a:t>}// End of class A</a:t>
            </a:r>
          </a:p>
          <a:p>
            <a:endParaRPr lang="en-US" sz="2000" dirty="0">
              <a:latin typeface="Arial" charset="0"/>
            </a:endParaRPr>
          </a:p>
          <a:p>
            <a:r>
              <a:rPr lang="en-US" sz="2000" dirty="0">
                <a:latin typeface="Arial" charset="0"/>
              </a:rPr>
              <a:t>class B extends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a:t>
            </a:r>
            <a:r>
              <a:rPr lang="en-US" sz="2000" dirty="0" err="1">
                <a:solidFill>
                  <a:srgbClr val="FF0000"/>
                </a:solidFill>
                <a:latin typeface="Arial" charset="0"/>
              </a:rPr>
              <a:t>RuntimeException</a:t>
            </a:r>
            <a:endParaRPr lang="en-US" sz="2000" dirty="0">
              <a:solidFill>
                <a:srgbClr val="FF0000"/>
              </a:solidFill>
              <a:latin typeface="Arial" charset="0"/>
            </a:endParaRPr>
          </a:p>
          <a:p>
            <a:r>
              <a:rPr lang="en-US" sz="2000" dirty="0">
                <a:latin typeface="Arial" charset="0"/>
              </a:rPr>
              <a:t>{</a:t>
            </a:r>
          </a:p>
          <a:p>
            <a:r>
              <a:rPr lang="en-US" sz="2000" dirty="0" err="1">
                <a:latin typeface="Arial" charset="0"/>
              </a:rPr>
              <a:t>System.out.println</a:t>
            </a:r>
            <a:r>
              <a:rPr lang="en-US" sz="2000" dirty="0">
                <a:latin typeface="Arial" charset="0"/>
              </a:rPr>
              <a:t>("Hi");</a:t>
            </a:r>
          </a:p>
          <a:p>
            <a:r>
              <a:rPr lang="en-US" sz="2000" dirty="0">
                <a:latin typeface="Arial" charset="0"/>
              </a:rPr>
              <a:t>}// End of display()</a:t>
            </a:r>
          </a:p>
          <a:p>
            <a:r>
              <a:rPr lang="en-US" sz="2000" dirty="0">
                <a:latin typeface="Arial" charset="0"/>
              </a:rPr>
              <a:t>}// End of class B</a:t>
            </a:r>
          </a:p>
        </p:txBody>
      </p:sp>
      <p:sp>
        <p:nvSpPr>
          <p:cNvPr id="74757" name="Text Box 5"/>
          <p:cNvSpPr txBox="1">
            <a:spLocks noChangeArrowheads="1"/>
          </p:cNvSpPr>
          <p:nvPr/>
        </p:nvSpPr>
        <p:spPr bwMode="auto">
          <a:xfrm>
            <a:off x="3276600" y="1981200"/>
            <a:ext cx="59436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A50021"/>
                </a:solidFill>
                <a:latin typeface="Arial Black" pitchFamily="34" charset="0"/>
              </a:rPr>
              <a:t>display() method is overridden in sub class B. </a:t>
            </a:r>
          </a:p>
          <a:p>
            <a:pPr>
              <a:spcBef>
                <a:spcPct val="50000"/>
              </a:spcBef>
            </a:pPr>
            <a:r>
              <a:rPr lang="en-US" dirty="0">
                <a:solidFill>
                  <a:srgbClr val="A50021"/>
                </a:solidFill>
                <a:latin typeface="Arial Black" pitchFamily="34" charset="0"/>
              </a:rPr>
              <a:t>A’s display throws Exception</a:t>
            </a:r>
          </a:p>
          <a:p>
            <a:pPr>
              <a:spcBef>
                <a:spcPct val="50000"/>
              </a:spcBef>
            </a:pPr>
            <a:r>
              <a:rPr lang="en-US" dirty="0">
                <a:solidFill>
                  <a:srgbClr val="A50021"/>
                </a:solidFill>
                <a:latin typeface="Arial Black" pitchFamily="34" charset="0"/>
              </a:rPr>
              <a:t>B’s display throws </a:t>
            </a:r>
            <a:r>
              <a:rPr lang="en-US" dirty="0" err="1">
                <a:solidFill>
                  <a:srgbClr val="A50021"/>
                </a:solidFill>
                <a:latin typeface="Arial Black" pitchFamily="34" charset="0"/>
              </a:rPr>
              <a:t>RuntimeException</a:t>
            </a:r>
            <a:endParaRPr lang="en-US" dirty="0">
              <a:solidFill>
                <a:srgbClr val="A50021"/>
              </a:solidFill>
              <a:latin typeface="Arial Black" pitchFamily="34" charset="0"/>
            </a:endParaRPr>
          </a:p>
        </p:txBody>
      </p:sp>
      <p:sp>
        <p:nvSpPr>
          <p:cNvPr id="74758" name="Text Box 6"/>
          <p:cNvSpPr txBox="1">
            <a:spLocks noChangeArrowheads="1"/>
          </p:cNvSpPr>
          <p:nvPr/>
        </p:nvSpPr>
        <p:spPr bwMode="auto">
          <a:xfrm>
            <a:off x="4191000" y="5700713"/>
            <a:ext cx="48006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rgbClr val="008000"/>
                </a:solidFill>
                <a:latin typeface="Arial Black" pitchFamily="34" charset="0"/>
              </a:rPr>
              <a:t>NO ERROR IN CODE.</a:t>
            </a:r>
          </a:p>
          <a:p>
            <a:pPr>
              <a:spcBef>
                <a:spcPct val="50000"/>
              </a:spcBef>
            </a:pPr>
            <a:r>
              <a:rPr lang="en-US" sz="2400" dirty="0">
                <a:solidFill>
                  <a:srgbClr val="008000"/>
                </a:solidFill>
                <a:latin typeface="Arial Black" pitchFamily="34" charset="0"/>
              </a:rPr>
              <a:t>COMPILES SUCESSFULLY</a:t>
            </a:r>
          </a:p>
        </p:txBody>
      </p:sp>
    </p:spTree>
    <p:extLst>
      <p:ext uri="{BB962C8B-B14F-4D97-AF65-F5344CB8AC3E}">
        <p14:creationId xmlns:p14="http://schemas.microsoft.com/office/powerpoint/2010/main" val="4072578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Effect transition="in" filter="box(in)">
                                      <p:cBhvr>
                                        <p:cTn id="7" dur="500"/>
                                        <p:tgtEl>
                                          <p:spTgt spid="7475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4756">
                                            <p:txEl>
                                              <p:pRg st="1" end="1"/>
                                            </p:txEl>
                                          </p:spTgt>
                                        </p:tgtEl>
                                        <p:attrNameLst>
                                          <p:attrName>style.visibility</p:attrName>
                                        </p:attrNameLst>
                                      </p:cBhvr>
                                      <p:to>
                                        <p:strVal val="visible"/>
                                      </p:to>
                                    </p:set>
                                    <p:animEffect transition="in" filter="box(in)">
                                      <p:cBhvr>
                                        <p:cTn id="10" dur="500"/>
                                        <p:tgtEl>
                                          <p:spTgt spid="7475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74756">
                                            <p:txEl>
                                              <p:pRg st="2" end="2"/>
                                            </p:txEl>
                                          </p:spTgt>
                                        </p:tgtEl>
                                        <p:attrNameLst>
                                          <p:attrName>style.visibility</p:attrName>
                                        </p:attrNameLst>
                                      </p:cBhvr>
                                      <p:to>
                                        <p:strVal val="visible"/>
                                      </p:to>
                                    </p:set>
                                    <p:animEffect transition="in" filter="box(in)">
                                      <p:cBhvr>
                                        <p:cTn id="15" dur="500"/>
                                        <p:tgtEl>
                                          <p:spTgt spid="7475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74756">
                                            <p:txEl>
                                              <p:pRg st="3" end="3"/>
                                            </p:txEl>
                                          </p:spTgt>
                                        </p:tgtEl>
                                        <p:attrNameLst>
                                          <p:attrName>style.visibility</p:attrName>
                                        </p:attrNameLst>
                                      </p:cBhvr>
                                      <p:to>
                                        <p:strVal val="visible"/>
                                      </p:to>
                                    </p:set>
                                    <p:anim calcmode="lin" valueType="num">
                                      <p:cBhvr additive="base">
                                        <p:cTn id="20" dur="500" fill="hold"/>
                                        <p:tgtEl>
                                          <p:spTgt spid="74756">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4756">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4756">
                                            <p:txEl>
                                              <p:pRg st="4" end="4"/>
                                            </p:txEl>
                                          </p:spTgt>
                                        </p:tgtEl>
                                        <p:attrNameLst>
                                          <p:attrName>style.visibility</p:attrName>
                                        </p:attrNameLst>
                                      </p:cBhvr>
                                      <p:to>
                                        <p:strVal val="visible"/>
                                      </p:to>
                                    </p:set>
                                    <p:anim calcmode="lin" valueType="num">
                                      <p:cBhvr additive="base">
                                        <p:cTn id="24" dur="500" fill="hold"/>
                                        <p:tgtEl>
                                          <p:spTgt spid="74756">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4756">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4756">
                                            <p:txEl>
                                              <p:pRg st="5" end="5"/>
                                            </p:txEl>
                                          </p:spTgt>
                                        </p:tgtEl>
                                        <p:attrNameLst>
                                          <p:attrName>style.visibility</p:attrName>
                                        </p:attrNameLst>
                                      </p:cBhvr>
                                      <p:to>
                                        <p:strVal val="visible"/>
                                      </p:to>
                                    </p:set>
                                    <p:anim calcmode="lin" valueType="num">
                                      <p:cBhvr additive="base">
                                        <p:cTn id="28" dur="500" fill="hold"/>
                                        <p:tgtEl>
                                          <p:spTgt spid="74756">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475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74756">
                                            <p:txEl>
                                              <p:pRg st="6" end="6"/>
                                            </p:txEl>
                                          </p:spTgt>
                                        </p:tgtEl>
                                        <p:attrNameLst>
                                          <p:attrName>style.visibility</p:attrName>
                                        </p:attrNameLst>
                                      </p:cBhvr>
                                      <p:to>
                                        <p:strVal val="visible"/>
                                      </p:to>
                                    </p:set>
                                    <p:animEffect transition="in" filter="box(in)">
                                      <p:cBhvr>
                                        <p:cTn id="34" dur="500"/>
                                        <p:tgtEl>
                                          <p:spTgt spid="74756">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74756">
                                            <p:txEl>
                                              <p:pRg st="8" end="8"/>
                                            </p:txEl>
                                          </p:spTgt>
                                        </p:tgtEl>
                                        <p:attrNameLst>
                                          <p:attrName>style.visibility</p:attrName>
                                        </p:attrNameLst>
                                      </p:cBhvr>
                                      <p:to>
                                        <p:strVal val="visible"/>
                                      </p:to>
                                    </p:set>
                                    <p:animEffect transition="in" filter="box(in)">
                                      <p:cBhvr>
                                        <p:cTn id="39" dur="500"/>
                                        <p:tgtEl>
                                          <p:spTgt spid="74756">
                                            <p:txEl>
                                              <p:pRg st="8" end="8"/>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74756">
                                            <p:txEl>
                                              <p:pRg st="9" end="9"/>
                                            </p:txEl>
                                          </p:spTgt>
                                        </p:tgtEl>
                                        <p:attrNameLst>
                                          <p:attrName>style.visibility</p:attrName>
                                        </p:attrNameLst>
                                      </p:cBhvr>
                                      <p:to>
                                        <p:strVal val="visible"/>
                                      </p:to>
                                    </p:set>
                                    <p:animEffect transition="in" filter="box(in)">
                                      <p:cBhvr>
                                        <p:cTn id="42" dur="500"/>
                                        <p:tgtEl>
                                          <p:spTgt spid="74756">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74756">
                                            <p:txEl>
                                              <p:pRg st="10" end="10"/>
                                            </p:txEl>
                                          </p:spTgt>
                                        </p:tgtEl>
                                        <p:attrNameLst>
                                          <p:attrName>style.visibility</p:attrName>
                                        </p:attrNameLst>
                                      </p:cBhvr>
                                      <p:to>
                                        <p:strVal val="visible"/>
                                      </p:to>
                                    </p:set>
                                    <p:animEffect transition="in" filter="box(in)">
                                      <p:cBhvr>
                                        <p:cTn id="47" dur="500"/>
                                        <p:tgtEl>
                                          <p:spTgt spid="74756">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4756">
                                            <p:txEl>
                                              <p:pRg st="11" end="11"/>
                                            </p:txEl>
                                          </p:spTgt>
                                        </p:tgtEl>
                                        <p:attrNameLst>
                                          <p:attrName>style.visibility</p:attrName>
                                        </p:attrNameLst>
                                      </p:cBhvr>
                                      <p:to>
                                        <p:strVal val="visible"/>
                                      </p:to>
                                    </p:set>
                                    <p:animEffect transition="in" filter="box(in)">
                                      <p:cBhvr>
                                        <p:cTn id="52" dur="500"/>
                                        <p:tgtEl>
                                          <p:spTgt spid="74756">
                                            <p:txEl>
                                              <p:pRg st="11" end="11"/>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74756">
                                            <p:txEl>
                                              <p:pRg st="12" end="12"/>
                                            </p:txEl>
                                          </p:spTgt>
                                        </p:tgtEl>
                                        <p:attrNameLst>
                                          <p:attrName>style.visibility</p:attrName>
                                        </p:attrNameLst>
                                      </p:cBhvr>
                                      <p:to>
                                        <p:strVal val="visible"/>
                                      </p:to>
                                    </p:set>
                                    <p:animEffect transition="in" filter="box(in)">
                                      <p:cBhvr>
                                        <p:cTn id="55" dur="500"/>
                                        <p:tgtEl>
                                          <p:spTgt spid="74756">
                                            <p:txEl>
                                              <p:pRg st="12" end="12"/>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74756">
                                            <p:txEl>
                                              <p:pRg st="13" end="13"/>
                                            </p:txEl>
                                          </p:spTgt>
                                        </p:tgtEl>
                                        <p:attrNameLst>
                                          <p:attrName>style.visibility</p:attrName>
                                        </p:attrNameLst>
                                      </p:cBhvr>
                                      <p:to>
                                        <p:strVal val="visible"/>
                                      </p:to>
                                    </p:set>
                                    <p:animEffect transition="in" filter="box(in)">
                                      <p:cBhvr>
                                        <p:cTn id="58" dur="500"/>
                                        <p:tgtEl>
                                          <p:spTgt spid="74756">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74756">
                                            <p:txEl>
                                              <p:pRg st="14" end="14"/>
                                            </p:txEl>
                                          </p:spTgt>
                                        </p:tgtEl>
                                        <p:attrNameLst>
                                          <p:attrName>style.visibility</p:attrName>
                                        </p:attrNameLst>
                                      </p:cBhvr>
                                      <p:to>
                                        <p:strVal val="visible"/>
                                      </p:to>
                                    </p:set>
                                    <p:animEffect transition="in" filter="box(in)">
                                      <p:cBhvr>
                                        <p:cTn id="63" dur="500"/>
                                        <p:tgtEl>
                                          <p:spTgt spid="74756">
                                            <p:txEl>
                                              <p:pRg st="14" end="1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4757"/>
                                        </p:tgtEl>
                                        <p:attrNameLst>
                                          <p:attrName>style.visibility</p:attrName>
                                        </p:attrNameLst>
                                      </p:cBhvr>
                                      <p:to>
                                        <p:strVal val="visible"/>
                                      </p:to>
                                    </p:set>
                                    <p:anim calcmode="lin" valueType="num">
                                      <p:cBhvr additive="base">
                                        <p:cTn id="68" dur="500" fill="hold"/>
                                        <p:tgtEl>
                                          <p:spTgt spid="74757"/>
                                        </p:tgtEl>
                                        <p:attrNameLst>
                                          <p:attrName>ppt_x</p:attrName>
                                        </p:attrNameLst>
                                      </p:cBhvr>
                                      <p:tavLst>
                                        <p:tav tm="0">
                                          <p:val>
                                            <p:strVal val="#ppt_x"/>
                                          </p:val>
                                        </p:tav>
                                        <p:tav tm="100000">
                                          <p:val>
                                            <p:strVal val="#ppt_x"/>
                                          </p:val>
                                        </p:tav>
                                      </p:tavLst>
                                    </p:anim>
                                    <p:anim calcmode="lin" valueType="num">
                                      <p:cBhvr additive="base">
                                        <p:cTn id="69"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74758"/>
                                        </p:tgtEl>
                                        <p:attrNameLst>
                                          <p:attrName>style.visibility</p:attrName>
                                        </p:attrNameLst>
                                      </p:cBhvr>
                                      <p:to>
                                        <p:strVal val="visible"/>
                                      </p:to>
                                    </p:set>
                                    <p:anim calcmode="lin" valueType="num">
                                      <p:cBhvr additive="base">
                                        <p:cTn id="74" dur="500" fill="hold"/>
                                        <p:tgtEl>
                                          <p:spTgt spid="74758"/>
                                        </p:tgtEl>
                                        <p:attrNameLst>
                                          <p:attrName>ppt_x</p:attrName>
                                        </p:attrNameLst>
                                      </p:cBhvr>
                                      <p:tavLst>
                                        <p:tav tm="0">
                                          <p:val>
                                            <p:strVal val="#ppt_x"/>
                                          </p:val>
                                        </p:tav>
                                        <p:tav tm="100000">
                                          <p:val>
                                            <p:strVal val="#ppt_x"/>
                                          </p:val>
                                        </p:tav>
                                      </p:tavLst>
                                    </p:anim>
                                    <p:anim calcmode="lin" valueType="num">
                                      <p:cBhvr additive="base">
                                        <p:cTn id="75"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Use of Try-Catch block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800" dirty="0" smtClean="0"/>
              <a:t>Five keywords used in Exception handling</a:t>
            </a:r>
          </a:p>
          <a:p>
            <a:pPr lvl="1">
              <a:buFont typeface="+mj-lt"/>
              <a:buAutoNum type="arabicPeriod"/>
            </a:pPr>
            <a:r>
              <a:rPr lang="en-US" sz="2000" dirty="0" smtClean="0">
                <a:solidFill>
                  <a:srgbClr val="000000"/>
                </a:solidFill>
                <a:latin typeface="+mj-lt"/>
              </a:rPr>
              <a:t>try</a:t>
            </a:r>
          </a:p>
          <a:p>
            <a:pPr lvl="1">
              <a:buFont typeface="+mj-lt"/>
              <a:buAutoNum type="arabicPeriod"/>
            </a:pPr>
            <a:r>
              <a:rPr lang="en-US" sz="2000" dirty="0" smtClean="0">
                <a:solidFill>
                  <a:srgbClr val="000000"/>
                </a:solidFill>
                <a:latin typeface="+mj-lt"/>
              </a:rPr>
              <a:t>catch</a:t>
            </a:r>
          </a:p>
          <a:p>
            <a:pPr lvl="1">
              <a:buFont typeface="+mj-lt"/>
              <a:buAutoNum type="arabicPeriod"/>
            </a:pPr>
            <a:r>
              <a:rPr lang="en-US" sz="2000" dirty="0" smtClean="0">
                <a:solidFill>
                  <a:srgbClr val="000000"/>
                </a:solidFill>
                <a:latin typeface="+mj-lt"/>
              </a:rPr>
              <a:t>finally</a:t>
            </a:r>
          </a:p>
          <a:p>
            <a:pPr lvl="1">
              <a:buFont typeface="+mj-lt"/>
              <a:buAutoNum type="arabicPeriod"/>
            </a:pPr>
            <a:r>
              <a:rPr lang="en-US" sz="2000" dirty="0" smtClean="0">
                <a:solidFill>
                  <a:srgbClr val="000000"/>
                </a:solidFill>
                <a:latin typeface="+mj-lt"/>
              </a:rPr>
              <a:t>throw</a:t>
            </a:r>
          </a:p>
          <a:p>
            <a:pPr lvl="1">
              <a:buFont typeface="+mj-lt"/>
              <a:buAutoNum type="arabicPeriod"/>
            </a:pPr>
            <a:r>
              <a:rPr lang="en-US" sz="2000" dirty="0" smtClean="0">
                <a:solidFill>
                  <a:srgbClr val="000000"/>
                </a:solidFill>
                <a:latin typeface="+mj-lt"/>
              </a:rPr>
              <a:t>throws</a:t>
            </a:r>
          </a:p>
          <a:p>
            <a:r>
              <a:rPr lang="en-US" dirty="0"/>
              <a:t>either a catch or a finally statement must follow a try. Since the finally is present, the catch is not required.</a:t>
            </a:r>
          </a:p>
          <a:p>
            <a:endParaRPr lang="en-US" dirty="0"/>
          </a:p>
        </p:txBody>
      </p:sp>
    </p:spTree>
    <p:extLst>
      <p:ext uri="{BB962C8B-B14F-4D97-AF65-F5344CB8AC3E}">
        <p14:creationId xmlns:p14="http://schemas.microsoft.com/office/powerpoint/2010/main" val="4231825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762000"/>
          </a:xfrm>
          <a:solidFill>
            <a:srgbClr val="FFC000"/>
          </a:solidFill>
        </p:spPr>
        <p:txBody>
          <a:bodyPr/>
          <a:lstStyle/>
          <a:p>
            <a:r>
              <a:rPr lang="en-US" dirty="0"/>
              <a:t>Example 8</a:t>
            </a:r>
          </a:p>
        </p:txBody>
      </p:sp>
      <p:sp>
        <p:nvSpPr>
          <p:cNvPr id="76803" name="Rectangle 3"/>
          <p:cNvSpPr>
            <a:spLocks noChangeArrowheads="1"/>
          </p:cNvSpPr>
          <p:nvPr/>
        </p:nvSpPr>
        <p:spPr bwMode="auto">
          <a:xfrm>
            <a:off x="0" y="762000"/>
            <a:ext cx="9144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charset="0"/>
              </a:rPr>
              <a:t>class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a:t>
            </a:r>
            <a:r>
              <a:rPr lang="en-US" sz="2000" dirty="0" err="1">
                <a:solidFill>
                  <a:srgbClr val="FF0000"/>
                </a:solidFill>
                <a:latin typeface="Arial" charset="0"/>
              </a:rPr>
              <a:t>RuntimeException</a:t>
            </a:r>
            <a:endParaRPr lang="en-US" sz="2000" dirty="0">
              <a:solidFill>
                <a:srgbClr val="FF0000"/>
              </a:solidFill>
              <a:latin typeface="Arial" charset="0"/>
            </a:endParaRPr>
          </a:p>
          <a:p>
            <a:r>
              <a:rPr lang="en-US" sz="2000" dirty="0">
                <a:latin typeface="Arial" charset="0"/>
              </a:rPr>
              <a:t>{</a:t>
            </a:r>
          </a:p>
          <a:p>
            <a:r>
              <a:rPr lang="en-US" sz="2000" dirty="0" err="1">
                <a:latin typeface="Arial" charset="0"/>
              </a:rPr>
              <a:t>System.out.println</a:t>
            </a:r>
            <a:r>
              <a:rPr lang="en-US" sz="2000" dirty="0">
                <a:latin typeface="Arial" charset="0"/>
              </a:rPr>
              <a:t>("Hello");</a:t>
            </a:r>
          </a:p>
          <a:p>
            <a:r>
              <a:rPr lang="en-US" sz="2000" dirty="0">
                <a:latin typeface="Arial" charset="0"/>
              </a:rPr>
              <a:t>}// End of display()</a:t>
            </a:r>
          </a:p>
          <a:p>
            <a:r>
              <a:rPr lang="en-US" sz="2000" dirty="0">
                <a:latin typeface="Arial" charset="0"/>
              </a:rPr>
              <a:t>}// End of class A</a:t>
            </a:r>
          </a:p>
          <a:p>
            <a:endParaRPr lang="en-US" sz="2000" dirty="0">
              <a:latin typeface="Arial" charset="0"/>
            </a:endParaRPr>
          </a:p>
          <a:p>
            <a:r>
              <a:rPr lang="en-US" sz="2000" dirty="0">
                <a:latin typeface="Arial" charset="0"/>
              </a:rPr>
              <a:t>class B extends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Exception</a:t>
            </a:r>
          </a:p>
          <a:p>
            <a:r>
              <a:rPr lang="en-US" sz="2000" dirty="0">
                <a:latin typeface="Arial" charset="0"/>
              </a:rPr>
              <a:t>{</a:t>
            </a:r>
          </a:p>
          <a:p>
            <a:r>
              <a:rPr lang="en-US" sz="2000" dirty="0" err="1">
                <a:latin typeface="Arial" charset="0"/>
              </a:rPr>
              <a:t>System.out.println</a:t>
            </a:r>
            <a:r>
              <a:rPr lang="en-US" sz="2000" dirty="0">
                <a:latin typeface="Arial" charset="0"/>
              </a:rPr>
              <a:t>("Hi");</a:t>
            </a:r>
          </a:p>
          <a:p>
            <a:r>
              <a:rPr lang="en-US" sz="2000" dirty="0">
                <a:latin typeface="Arial" charset="0"/>
              </a:rPr>
              <a:t>}// End of display()</a:t>
            </a:r>
          </a:p>
          <a:p>
            <a:r>
              <a:rPr lang="en-US" sz="2000" dirty="0">
                <a:latin typeface="Arial" charset="0"/>
              </a:rPr>
              <a:t>}// End of class B</a:t>
            </a:r>
          </a:p>
        </p:txBody>
      </p:sp>
      <p:sp>
        <p:nvSpPr>
          <p:cNvPr id="76804" name="Text Box 4"/>
          <p:cNvSpPr txBox="1">
            <a:spLocks noChangeArrowheads="1"/>
          </p:cNvSpPr>
          <p:nvPr/>
        </p:nvSpPr>
        <p:spPr bwMode="auto">
          <a:xfrm>
            <a:off x="5638800" y="19050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a:solidFill>
                <a:srgbClr val="A50021"/>
              </a:solidFill>
              <a:latin typeface="Arial Black" pitchFamily="34" charset="0"/>
            </a:endParaRPr>
          </a:p>
        </p:txBody>
      </p:sp>
      <p:sp>
        <p:nvSpPr>
          <p:cNvPr id="76806" name="Rectangle 6"/>
          <p:cNvSpPr>
            <a:spLocks noChangeArrowheads="1"/>
          </p:cNvSpPr>
          <p:nvPr/>
        </p:nvSpPr>
        <p:spPr bwMode="auto">
          <a:xfrm>
            <a:off x="4800600" y="4217988"/>
            <a:ext cx="44958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solidFill>
                  <a:srgbClr val="A50021"/>
                </a:solidFill>
                <a:latin typeface="Arial Black" pitchFamily="34" charset="0"/>
              </a:rPr>
              <a:t>E:\Java Programs&gt;</a:t>
            </a:r>
            <a:r>
              <a:rPr lang="en-US" dirty="0" err="1">
                <a:solidFill>
                  <a:srgbClr val="A50021"/>
                </a:solidFill>
                <a:latin typeface="Arial Black" pitchFamily="34" charset="0"/>
              </a:rPr>
              <a:t>javac</a:t>
            </a:r>
            <a:r>
              <a:rPr lang="en-US" dirty="0">
                <a:solidFill>
                  <a:srgbClr val="A50021"/>
                </a:solidFill>
                <a:latin typeface="Arial Black" pitchFamily="34" charset="0"/>
              </a:rPr>
              <a:t> AB.java</a:t>
            </a:r>
          </a:p>
          <a:p>
            <a:r>
              <a:rPr lang="en-US" dirty="0">
                <a:solidFill>
                  <a:srgbClr val="A50021"/>
                </a:solidFill>
                <a:latin typeface="Arial Black" pitchFamily="34" charset="0"/>
              </a:rPr>
              <a:t>AB.java:10: display() in B cannot override display() in A; overridden method does not throw </a:t>
            </a:r>
            <a:r>
              <a:rPr lang="en-US" dirty="0" err="1">
                <a:solidFill>
                  <a:srgbClr val="A50021"/>
                </a:solidFill>
                <a:latin typeface="Arial Black" pitchFamily="34" charset="0"/>
              </a:rPr>
              <a:t>java.lang.Exception</a:t>
            </a:r>
            <a:endParaRPr lang="en-US" dirty="0">
              <a:solidFill>
                <a:srgbClr val="A50021"/>
              </a:solidFill>
              <a:latin typeface="Arial Black" pitchFamily="34" charset="0"/>
            </a:endParaRPr>
          </a:p>
          <a:p>
            <a:r>
              <a:rPr lang="en-US" dirty="0">
                <a:solidFill>
                  <a:srgbClr val="A50021"/>
                </a:solidFill>
                <a:latin typeface="Arial Black" pitchFamily="34" charset="0"/>
              </a:rPr>
              <a:t>public void display() throws Exception</a:t>
            </a:r>
          </a:p>
          <a:p>
            <a:r>
              <a:rPr lang="en-US" dirty="0">
                <a:solidFill>
                  <a:srgbClr val="A50021"/>
                </a:solidFill>
                <a:latin typeface="Arial Black" pitchFamily="34" charset="0"/>
              </a:rPr>
              <a:t>            ^</a:t>
            </a:r>
          </a:p>
          <a:p>
            <a:r>
              <a:rPr lang="en-US" dirty="0">
                <a:solidFill>
                  <a:srgbClr val="A50021"/>
                </a:solidFill>
                <a:latin typeface="Arial Black" pitchFamily="34" charset="0"/>
              </a:rPr>
              <a:t>1 error</a:t>
            </a:r>
          </a:p>
        </p:txBody>
      </p:sp>
      <p:sp>
        <p:nvSpPr>
          <p:cNvPr id="76807" name="Text Box 7"/>
          <p:cNvSpPr txBox="1">
            <a:spLocks noChangeArrowheads="1"/>
          </p:cNvSpPr>
          <p:nvPr/>
        </p:nvSpPr>
        <p:spPr bwMode="auto">
          <a:xfrm>
            <a:off x="3124200" y="2133600"/>
            <a:ext cx="601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solidFill>
                  <a:srgbClr val="A50021"/>
                </a:solidFill>
                <a:latin typeface="Arial Black" pitchFamily="34" charset="0"/>
              </a:rPr>
              <a:t>display() method is overridden in sub class B. </a:t>
            </a:r>
          </a:p>
          <a:p>
            <a:pPr>
              <a:spcBef>
                <a:spcPct val="50000"/>
              </a:spcBef>
            </a:pPr>
            <a:r>
              <a:rPr lang="en-US" dirty="0">
                <a:solidFill>
                  <a:srgbClr val="A50021"/>
                </a:solidFill>
                <a:latin typeface="Arial Black" pitchFamily="34" charset="0"/>
              </a:rPr>
              <a:t>A’s display throws </a:t>
            </a:r>
            <a:r>
              <a:rPr lang="en-US" dirty="0" err="1">
                <a:solidFill>
                  <a:srgbClr val="A50021"/>
                </a:solidFill>
                <a:latin typeface="Arial Black" pitchFamily="34" charset="0"/>
              </a:rPr>
              <a:t>RuntimeException</a:t>
            </a:r>
            <a:endParaRPr lang="en-US" dirty="0">
              <a:solidFill>
                <a:srgbClr val="A50021"/>
              </a:solidFill>
              <a:latin typeface="Arial Black" pitchFamily="34" charset="0"/>
            </a:endParaRPr>
          </a:p>
          <a:p>
            <a:pPr>
              <a:spcBef>
                <a:spcPct val="50000"/>
              </a:spcBef>
            </a:pPr>
            <a:r>
              <a:rPr lang="en-US" dirty="0">
                <a:solidFill>
                  <a:srgbClr val="A50021"/>
                </a:solidFill>
                <a:latin typeface="Arial Black" pitchFamily="34" charset="0"/>
              </a:rPr>
              <a:t>B’s display throws Exception</a:t>
            </a:r>
          </a:p>
        </p:txBody>
      </p:sp>
    </p:spTree>
    <p:extLst>
      <p:ext uri="{BB962C8B-B14F-4D97-AF65-F5344CB8AC3E}">
        <p14:creationId xmlns:p14="http://schemas.microsoft.com/office/powerpoint/2010/main" val="354401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ox(in)">
                                      <p:cBhvr>
                                        <p:cTn id="7" dur="500"/>
                                        <p:tgtEl>
                                          <p:spTgt spid="7680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ox(in)">
                                      <p:cBhvr>
                                        <p:cTn id="10" dur="500"/>
                                        <p:tgtEl>
                                          <p:spTgt spid="768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Effect transition="in" filter="box(in)">
                                      <p:cBhvr>
                                        <p:cTn id="15" dur="500"/>
                                        <p:tgtEl>
                                          <p:spTgt spid="768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76803">
                                            <p:txEl>
                                              <p:pRg st="3" end="3"/>
                                            </p:txEl>
                                          </p:spTgt>
                                        </p:tgtEl>
                                        <p:attrNameLst>
                                          <p:attrName>style.visibility</p:attrName>
                                        </p:attrNameLst>
                                      </p:cBhvr>
                                      <p:to>
                                        <p:strVal val="visible"/>
                                      </p:to>
                                    </p:set>
                                    <p:anim calcmode="lin" valueType="num">
                                      <p:cBhvr additive="base">
                                        <p:cTn id="20"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680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6803">
                                            <p:txEl>
                                              <p:pRg st="4" end="4"/>
                                            </p:txEl>
                                          </p:spTgt>
                                        </p:tgtEl>
                                        <p:attrNameLst>
                                          <p:attrName>style.visibility</p:attrName>
                                        </p:attrNameLst>
                                      </p:cBhvr>
                                      <p:to>
                                        <p:strVal val="visible"/>
                                      </p:to>
                                    </p:set>
                                    <p:anim calcmode="lin" valueType="num">
                                      <p:cBhvr additive="base">
                                        <p:cTn id="24"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680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6803">
                                            <p:txEl>
                                              <p:pRg st="5" end="5"/>
                                            </p:txEl>
                                          </p:spTgt>
                                        </p:tgtEl>
                                        <p:attrNameLst>
                                          <p:attrName>style.visibility</p:attrName>
                                        </p:attrNameLst>
                                      </p:cBhvr>
                                      <p:to>
                                        <p:strVal val="visible"/>
                                      </p:to>
                                    </p:set>
                                    <p:anim calcmode="lin" valueType="num">
                                      <p:cBhvr additive="base">
                                        <p:cTn id="28"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76803">
                                            <p:txEl>
                                              <p:pRg st="6" end="6"/>
                                            </p:txEl>
                                          </p:spTgt>
                                        </p:tgtEl>
                                        <p:attrNameLst>
                                          <p:attrName>style.visibility</p:attrName>
                                        </p:attrNameLst>
                                      </p:cBhvr>
                                      <p:to>
                                        <p:strVal val="visible"/>
                                      </p:to>
                                    </p:set>
                                    <p:animEffect transition="in" filter="box(in)">
                                      <p:cBhvr>
                                        <p:cTn id="34" dur="500"/>
                                        <p:tgtEl>
                                          <p:spTgt spid="76803">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76803">
                                            <p:txEl>
                                              <p:pRg st="8" end="8"/>
                                            </p:txEl>
                                          </p:spTgt>
                                        </p:tgtEl>
                                        <p:attrNameLst>
                                          <p:attrName>style.visibility</p:attrName>
                                        </p:attrNameLst>
                                      </p:cBhvr>
                                      <p:to>
                                        <p:strVal val="visible"/>
                                      </p:to>
                                    </p:set>
                                    <p:animEffect transition="in" filter="box(in)">
                                      <p:cBhvr>
                                        <p:cTn id="39" dur="500"/>
                                        <p:tgtEl>
                                          <p:spTgt spid="76803">
                                            <p:txEl>
                                              <p:pRg st="8" end="8"/>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76803">
                                            <p:txEl>
                                              <p:pRg st="9" end="9"/>
                                            </p:txEl>
                                          </p:spTgt>
                                        </p:tgtEl>
                                        <p:attrNameLst>
                                          <p:attrName>style.visibility</p:attrName>
                                        </p:attrNameLst>
                                      </p:cBhvr>
                                      <p:to>
                                        <p:strVal val="visible"/>
                                      </p:to>
                                    </p:set>
                                    <p:animEffect transition="in" filter="box(in)">
                                      <p:cBhvr>
                                        <p:cTn id="42" dur="500"/>
                                        <p:tgtEl>
                                          <p:spTgt spid="7680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76803">
                                            <p:txEl>
                                              <p:pRg st="10" end="10"/>
                                            </p:txEl>
                                          </p:spTgt>
                                        </p:tgtEl>
                                        <p:attrNameLst>
                                          <p:attrName>style.visibility</p:attrName>
                                        </p:attrNameLst>
                                      </p:cBhvr>
                                      <p:to>
                                        <p:strVal val="visible"/>
                                      </p:to>
                                    </p:set>
                                    <p:animEffect transition="in" filter="box(in)">
                                      <p:cBhvr>
                                        <p:cTn id="47" dur="500"/>
                                        <p:tgtEl>
                                          <p:spTgt spid="7680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6803">
                                            <p:txEl>
                                              <p:pRg st="11" end="11"/>
                                            </p:txEl>
                                          </p:spTgt>
                                        </p:tgtEl>
                                        <p:attrNameLst>
                                          <p:attrName>style.visibility</p:attrName>
                                        </p:attrNameLst>
                                      </p:cBhvr>
                                      <p:to>
                                        <p:strVal val="visible"/>
                                      </p:to>
                                    </p:set>
                                    <p:animEffect transition="in" filter="box(in)">
                                      <p:cBhvr>
                                        <p:cTn id="52" dur="500"/>
                                        <p:tgtEl>
                                          <p:spTgt spid="76803">
                                            <p:txEl>
                                              <p:pRg st="11" end="11"/>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76803">
                                            <p:txEl>
                                              <p:pRg st="12" end="12"/>
                                            </p:txEl>
                                          </p:spTgt>
                                        </p:tgtEl>
                                        <p:attrNameLst>
                                          <p:attrName>style.visibility</p:attrName>
                                        </p:attrNameLst>
                                      </p:cBhvr>
                                      <p:to>
                                        <p:strVal val="visible"/>
                                      </p:to>
                                    </p:set>
                                    <p:animEffect transition="in" filter="box(in)">
                                      <p:cBhvr>
                                        <p:cTn id="55" dur="500"/>
                                        <p:tgtEl>
                                          <p:spTgt spid="76803">
                                            <p:txEl>
                                              <p:pRg st="12" end="12"/>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76803">
                                            <p:txEl>
                                              <p:pRg st="13" end="13"/>
                                            </p:txEl>
                                          </p:spTgt>
                                        </p:tgtEl>
                                        <p:attrNameLst>
                                          <p:attrName>style.visibility</p:attrName>
                                        </p:attrNameLst>
                                      </p:cBhvr>
                                      <p:to>
                                        <p:strVal val="visible"/>
                                      </p:to>
                                    </p:set>
                                    <p:animEffect transition="in" filter="box(in)">
                                      <p:cBhvr>
                                        <p:cTn id="58" dur="500"/>
                                        <p:tgtEl>
                                          <p:spTgt spid="76803">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76803">
                                            <p:txEl>
                                              <p:pRg st="14" end="14"/>
                                            </p:txEl>
                                          </p:spTgt>
                                        </p:tgtEl>
                                        <p:attrNameLst>
                                          <p:attrName>style.visibility</p:attrName>
                                        </p:attrNameLst>
                                      </p:cBhvr>
                                      <p:to>
                                        <p:strVal val="visible"/>
                                      </p:to>
                                    </p:set>
                                    <p:animEffect transition="in" filter="box(in)">
                                      <p:cBhvr>
                                        <p:cTn id="63" dur="500"/>
                                        <p:tgtEl>
                                          <p:spTgt spid="76803">
                                            <p:txEl>
                                              <p:pRg st="14" end="1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nodePh="1">
                                  <p:stCondLst>
                                    <p:cond delay="0"/>
                                  </p:stCondLst>
                                  <p:endCondLst>
                                    <p:cond evt="begin" delay="0">
                                      <p:tn val="66"/>
                                    </p:cond>
                                  </p:endCondLst>
                                  <p:childTnLst>
                                    <p:set>
                                      <p:cBhvr>
                                        <p:cTn id="67" dur="1" fill="hold">
                                          <p:stCondLst>
                                            <p:cond delay="0"/>
                                          </p:stCondLst>
                                        </p:cTn>
                                        <p:tgtEl>
                                          <p:spTgt spid="76804"/>
                                        </p:tgtEl>
                                        <p:attrNameLst>
                                          <p:attrName>style.visibility</p:attrName>
                                        </p:attrNameLst>
                                      </p:cBhvr>
                                      <p:to>
                                        <p:strVal val="visible"/>
                                      </p:to>
                                    </p:set>
                                    <p:anim calcmode="lin" valueType="num">
                                      <p:cBhvr additive="base">
                                        <p:cTn id="68" dur="500" fill="hold"/>
                                        <p:tgtEl>
                                          <p:spTgt spid="76804"/>
                                        </p:tgtEl>
                                        <p:attrNameLst>
                                          <p:attrName>ppt_x</p:attrName>
                                        </p:attrNameLst>
                                      </p:cBhvr>
                                      <p:tavLst>
                                        <p:tav tm="0">
                                          <p:val>
                                            <p:strVal val="#ppt_x"/>
                                          </p:val>
                                        </p:tav>
                                        <p:tav tm="100000">
                                          <p:val>
                                            <p:strVal val="#ppt_x"/>
                                          </p:val>
                                        </p:tav>
                                      </p:tavLst>
                                    </p:anim>
                                    <p:anim calcmode="lin" valueType="num">
                                      <p:cBhvr additive="base">
                                        <p:cTn id="69"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76807"/>
                                        </p:tgtEl>
                                        <p:attrNameLst>
                                          <p:attrName>style.visibility</p:attrName>
                                        </p:attrNameLst>
                                      </p:cBhvr>
                                      <p:to>
                                        <p:strVal val="visible"/>
                                      </p:to>
                                    </p:set>
                                    <p:anim calcmode="lin" valueType="num">
                                      <p:cBhvr additive="base">
                                        <p:cTn id="74" dur="500" fill="hold"/>
                                        <p:tgtEl>
                                          <p:spTgt spid="76807"/>
                                        </p:tgtEl>
                                        <p:attrNameLst>
                                          <p:attrName>ppt_x</p:attrName>
                                        </p:attrNameLst>
                                      </p:cBhvr>
                                      <p:tavLst>
                                        <p:tav tm="0">
                                          <p:val>
                                            <p:strVal val="#ppt_x"/>
                                          </p:val>
                                        </p:tav>
                                        <p:tav tm="100000">
                                          <p:val>
                                            <p:strVal val="#ppt_x"/>
                                          </p:val>
                                        </p:tav>
                                      </p:tavLst>
                                    </p:anim>
                                    <p:anim calcmode="lin" valueType="num">
                                      <p:cBhvr additive="base">
                                        <p:cTn id="75"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76806"/>
                                        </p:tgtEl>
                                        <p:attrNameLst>
                                          <p:attrName>style.visibility</p:attrName>
                                        </p:attrNameLst>
                                      </p:cBhvr>
                                      <p:to>
                                        <p:strVal val="visible"/>
                                      </p:to>
                                    </p:set>
                                    <p:animEffect transition="in" filter="box(in)">
                                      <p:cBhvr>
                                        <p:cTn id="80"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6" grpId="0"/>
      <p:bldP spid="768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9144000" cy="838200"/>
          </a:xfrm>
          <a:solidFill>
            <a:srgbClr val="FFC000"/>
          </a:solidFill>
        </p:spPr>
        <p:txBody>
          <a:bodyPr/>
          <a:lstStyle/>
          <a:p>
            <a:r>
              <a:rPr lang="en-US" dirty="0"/>
              <a:t>Example 9</a:t>
            </a:r>
          </a:p>
        </p:txBody>
      </p:sp>
      <p:sp>
        <p:nvSpPr>
          <p:cNvPr id="78851" name="Rectangle 3"/>
          <p:cNvSpPr>
            <a:spLocks noChangeArrowheads="1"/>
          </p:cNvSpPr>
          <p:nvPr/>
        </p:nvSpPr>
        <p:spPr bwMode="auto">
          <a:xfrm>
            <a:off x="0" y="1219200"/>
            <a:ext cx="914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charset="0"/>
              </a:rPr>
              <a:t>import java.io.*;</a:t>
            </a:r>
          </a:p>
          <a:p>
            <a:r>
              <a:rPr lang="en-US" sz="2000" dirty="0">
                <a:latin typeface="Arial" charset="0"/>
              </a:rPr>
              <a:t>class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a:t>
            </a:r>
            <a:r>
              <a:rPr lang="en-US" sz="2000" dirty="0" err="1">
                <a:solidFill>
                  <a:srgbClr val="FF0000"/>
                </a:solidFill>
                <a:latin typeface="Arial" charset="0"/>
              </a:rPr>
              <a:t>RuntimeException</a:t>
            </a:r>
            <a:endParaRPr lang="en-US" sz="2000" dirty="0">
              <a:solidFill>
                <a:srgbClr val="FF0000"/>
              </a:solidFill>
              <a:latin typeface="Arial" charset="0"/>
            </a:endParaRPr>
          </a:p>
          <a:p>
            <a:r>
              <a:rPr lang="en-US" sz="2000" dirty="0">
                <a:latin typeface="Arial" charset="0"/>
              </a:rPr>
              <a:t>{</a:t>
            </a:r>
          </a:p>
          <a:p>
            <a:r>
              <a:rPr lang="en-US" sz="2000" dirty="0" err="1">
                <a:latin typeface="Arial" charset="0"/>
              </a:rPr>
              <a:t>System.out.println</a:t>
            </a:r>
            <a:r>
              <a:rPr lang="en-US" sz="2000" dirty="0">
                <a:latin typeface="Arial" charset="0"/>
              </a:rPr>
              <a:t>("Hello");</a:t>
            </a:r>
          </a:p>
          <a:p>
            <a:r>
              <a:rPr lang="en-US" sz="2000" dirty="0">
                <a:latin typeface="Arial" charset="0"/>
              </a:rPr>
              <a:t>}// End of display()</a:t>
            </a:r>
          </a:p>
          <a:p>
            <a:r>
              <a:rPr lang="en-US" sz="2000" dirty="0">
                <a:latin typeface="Arial" charset="0"/>
              </a:rPr>
              <a:t>}// End of class A</a:t>
            </a:r>
          </a:p>
          <a:p>
            <a:endParaRPr lang="en-US" sz="2000" dirty="0">
              <a:latin typeface="Arial" charset="0"/>
            </a:endParaRPr>
          </a:p>
          <a:p>
            <a:r>
              <a:rPr lang="en-US" sz="2000" dirty="0">
                <a:latin typeface="Arial" charset="0"/>
              </a:rPr>
              <a:t>class B extends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a:t>
            </a:r>
            <a:r>
              <a:rPr lang="en-US" sz="2000" dirty="0" err="1">
                <a:solidFill>
                  <a:srgbClr val="FF0000"/>
                </a:solidFill>
                <a:latin typeface="Arial" charset="0"/>
              </a:rPr>
              <a:t>IOException</a:t>
            </a:r>
            <a:endParaRPr lang="en-US" sz="2000" dirty="0">
              <a:solidFill>
                <a:srgbClr val="FF0000"/>
              </a:solidFill>
              <a:latin typeface="Arial" charset="0"/>
            </a:endParaRPr>
          </a:p>
          <a:p>
            <a:r>
              <a:rPr lang="en-US" sz="2000" dirty="0">
                <a:latin typeface="Arial" charset="0"/>
              </a:rPr>
              <a:t>{</a:t>
            </a:r>
          </a:p>
          <a:p>
            <a:r>
              <a:rPr lang="en-US" sz="2000" dirty="0" err="1">
                <a:latin typeface="Arial" charset="0"/>
              </a:rPr>
              <a:t>System.out.println</a:t>
            </a:r>
            <a:r>
              <a:rPr lang="en-US" sz="2000" dirty="0">
                <a:latin typeface="Arial" charset="0"/>
              </a:rPr>
              <a:t>("Hi");</a:t>
            </a:r>
          </a:p>
          <a:p>
            <a:r>
              <a:rPr lang="en-US" sz="2000" dirty="0">
                <a:latin typeface="Arial" charset="0"/>
              </a:rPr>
              <a:t>}// End of display()</a:t>
            </a:r>
          </a:p>
          <a:p>
            <a:r>
              <a:rPr lang="en-US" sz="2000" dirty="0">
                <a:latin typeface="Arial" charset="0"/>
              </a:rPr>
              <a:t>}// End of class B</a:t>
            </a:r>
          </a:p>
        </p:txBody>
      </p:sp>
      <p:sp>
        <p:nvSpPr>
          <p:cNvPr id="78852" name="Text Box 4"/>
          <p:cNvSpPr txBox="1">
            <a:spLocks noChangeArrowheads="1"/>
          </p:cNvSpPr>
          <p:nvPr/>
        </p:nvSpPr>
        <p:spPr bwMode="auto">
          <a:xfrm>
            <a:off x="5638800" y="2470150"/>
            <a:ext cx="327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A50021"/>
                </a:solidFill>
                <a:latin typeface="Arial Black" pitchFamily="34" charset="0"/>
              </a:rPr>
              <a:t>display() method is overridden in sub class B</a:t>
            </a:r>
          </a:p>
        </p:txBody>
      </p:sp>
      <p:sp>
        <p:nvSpPr>
          <p:cNvPr id="78853" name="Rectangle 5"/>
          <p:cNvSpPr>
            <a:spLocks noChangeArrowheads="1"/>
          </p:cNvSpPr>
          <p:nvPr/>
        </p:nvSpPr>
        <p:spPr bwMode="auto">
          <a:xfrm>
            <a:off x="3429000" y="5118100"/>
            <a:ext cx="5638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A50021"/>
                </a:solidFill>
                <a:latin typeface="Arial Black" pitchFamily="34" charset="0"/>
              </a:rPr>
              <a:t>E:\Java Programs&gt;javac AB.java</a:t>
            </a:r>
          </a:p>
          <a:p>
            <a:r>
              <a:rPr lang="en-US">
                <a:solidFill>
                  <a:srgbClr val="A50021"/>
                </a:solidFill>
                <a:latin typeface="Arial Black" pitchFamily="34" charset="0"/>
              </a:rPr>
              <a:t>AB.java:10: display() in B cannot override display() in A; overridden method does not throw java.io.IOException</a:t>
            </a:r>
          </a:p>
          <a:p>
            <a:r>
              <a:rPr lang="en-US">
                <a:solidFill>
                  <a:srgbClr val="A50021"/>
                </a:solidFill>
                <a:latin typeface="Arial Black" pitchFamily="34" charset="0"/>
              </a:rPr>
              <a:t>public void display() throws IOException</a:t>
            </a:r>
          </a:p>
          <a:p>
            <a:endParaRPr lang="en-US">
              <a:solidFill>
                <a:srgbClr val="A50021"/>
              </a:solidFill>
              <a:latin typeface="Arial Black" pitchFamily="34" charset="0"/>
            </a:endParaRPr>
          </a:p>
        </p:txBody>
      </p:sp>
    </p:spTree>
    <p:extLst>
      <p:ext uri="{BB962C8B-B14F-4D97-AF65-F5344CB8AC3E}">
        <p14:creationId xmlns:p14="http://schemas.microsoft.com/office/powerpoint/2010/main" val="3327773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box(in)">
                                      <p:cBhvr>
                                        <p:cTn id="7" dur="500"/>
                                        <p:tgtEl>
                                          <p:spTgt spid="78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Effect transition="in" filter="box(in)">
                                      <p:cBhvr>
                                        <p:cTn id="12" dur="500"/>
                                        <p:tgtEl>
                                          <p:spTgt spid="78851">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box(in)">
                                      <p:cBhvr>
                                        <p:cTn id="15" dur="500"/>
                                        <p:tgtEl>
                                          <p:spTgt spid="788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8851">
                                            <p:txEl>
                                              <p:pRg st="3" end="3"/>
                                            </p:txEl>
                                          </p:spTgt>
                                        </p:tgtEl>
                                        <p:attrNameLst>
                                          <p:attrName>style.visibility</p:attrName>
                                        </p:attrNameLst>
                                      </p:cBhvr>
                                      <p:to>
                                        <p:strVal val="visible"/>
                                      </p:to>
                                    </p:set>
                                    <p:animEffect transition="in" filter="box(in)">
                                      <p:cBhvr>
                                        <p:cTn id="20" dur="500"/>
                                        <p:tgtEl>
                                          <p:spTgt spid="7885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 calcmode="lin" valueType="num">
                                      <p:cBhvr additive="base">
                                        <p:cTn id="2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8851">
                                            <p:txEl>
                                              <p:pRg st="5" end="5"/>
                                            </p:txEl>
                                          </p:spTgt>
                                        </p:tgtEl>
                                        <p:attrNameLst>
                                          <p:attrName>style.visibility</p:attrName>
                                        </p:attrNameLst>
                                      </p:cBhvr>
                                      <p:to>
                                        <p:strVal val="visible"/>
                                      </p:to>
                                    </p:set>
                                    <p:anim calcmode="lin" valueType="num">
                                      <p:cBhvr additive="base">
                                        <p:cTn id="29"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8851">
                                            <p:txEl>
                                              <p:pRg st="6" end="6"/>
                                            </p:txEl>
                                          </p:spTgt>
                                        </p:tgtEl>
                                        <p:attrNameLst>
                                          <p:attrName>style.visibility</p:attrName>
                                        </p:attrNameLst>
                                      </p:cBhvr>
                                      <p:to>
                                        <p:strVal val="visible"/>
                                      </p:to>
                                    </p:set>
                                    <p:anim calcmode="lin" valueType="num">
                                      <p:cBhvr additive="base">
                                        <p:cTn id="3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78851">
                                            <p:txEl>
                                              <p:pRg st="7" end="7"/>
                                            </p:txEl>
                                          </p:spTgt>
                                        </p:tgtEl>
                                        <p:attrNameLst>
                                          <p:attrName>style.visibility</p:attrName>
                                        </p:attrNameLst>
                                      </p:cBhvr>
                                      <p:to>
                                        <p:strVal val="visible"/>
                                      </p:to>
                                    </p:set>
                                    <p:animEffect transition="in" filter="box(in)">
                                      <p:cBhvr>
                                        <p:cTn id="39" dur="500"/>
                                        <p:tgtEl>
                                          <p:spTgt spid="78851">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78851">
                                            <p:txEl>
                                              <p:pRg st="9" end="9"/>
                                            </p:txEl>
                                          </p:spTgt>
                                        </p:tgtEl>
                                        <p:attrNameLst>
                                          <p:attrName>style.visibility</p:attrName>
                                        </p:attrNameLst>
                                      </p:cBhvr>
                                      <p:to>
                                        <p:strVal val="visible"/>
                                      </p:to>
                                    </p:set>
                                    <p:animEffect transition="in" filter="box(in)">
                                      <p:cBhvr>
                                        <p:cTn id="44" dur="500"/>
                                        <p:tgtEl>
                                          <p:spTgt spid="78851">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78851">
                                            <p:txEl>
                                              <p:pRg st="10" end="10"/>
                                            </p:txEl>
                                          </p:spTgt>
                                        </p:tgtEl>
                                        <p:attrNameLst>
                                          <p:attrName>style.visibility</p:attrName>
                                        </p:attrNameLst>
                                      </p:cBhvr>
                                      <p:to>
                                        <p:strVal val="visible"/>
                                      </p:to>
                                    </p:set>
                                    <p:animEffect transition="in" filter="box(in)">
                                      <p:cBhvr>
                                        <p:cTn id="47" dur="500"/>
                                        <p:tgtEl>
                                          <p:spTgt spid="78851">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8851">
                                            <p:txEl>
                                              <p:pRg st="11" end="11"/>
                                            </p:txEl>
                                          </p:spTgt>
                                        </p:tgtEl>
                                        <p:attrNameLst>
                                          <p:attrName>style.visibility</p:attrName>
                                        </p:attrNameLst>
                                      </p:cBhvr>
                                      <p:to>
                                        <p:strVal val="visible"/>
                                      </p:to>
                                    </p:set>
                                    <p:animEffect transition="in" filter="box(in)">
                                      <p:cBhvr>
                                        <p:cTn id="52" dur="500"/>
                                        <p:tgtEl>
                                          <p:spTgt spid="78851">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8851">
                                            <p:txEl>
                                              <p:pRg st="12" end="12"/>
                                            </p:txEl>
                                          </p:spTgt>
                                        </p:tgtEl>
                                        <p:attrNameLst>
                                          <p:attrName>style.visibility</p:attrName>
                                        </p:attrNameLst>
                                      </p:cBhvr>
                                      <p:to>
                                        <p:strVal val="visible"/>
                                      </p:to>
                                    </p:set>
                                    <p:animEffect transition="in" filter="box(in)">
                                      <p:cBhvr>
                                        <p:cTn id="57" dur="500"/>
                                        <p:tgtEl>
                                          <p:spTgt spid="78851">
                                            <p:txEl>
                                              <p:pRg st="12" end="12"/>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78851">
                                            <p:txEl>
                                              <p:pRg st="13" end="13"/>
                                            </p:txEl>
                                          </p:spTgt>
                                        </p:tgtEl>
                                        <p:attrNameLst>
                                          <p:attrName>style.visibility</p:attrName>
                                        </p:attrNameLst>
                                      </p:cBhvr>
                                      <p:to>
                                        <p:strVal val="visible"/>
                                      </p:to>
                                    </p:set>
                                    <p:animEffect transition="in" filter="box(in)">
                                      <p:cBhvr>
                                        <p:cTn id="60" dur="500"/>
                                        <p:tgtEl>
                                          <p:spTgt spid="78851">
                                            <p:txEl>
                                              <p:pRg st="13" end="13"/>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78851">
                                            <p:txEl>
                                              <p:pRg st="14" end="14"/>
                                            </p:txEl>
                                          </p:spTgt>
                                        </p:tgtEl>
                                        <p:attrNameLst>
                                          <p:attrName>style.visibility</p:attrName>
                                        </p:attrNameLst>
                                      </p:cBhvr>
                                      <p:to>
                                        <p:strVal val="visible"/>
                                      </p:to>
                                    </p:set>
                                    <p:animEffect transition="in" filter="box(in)">
                                      <p:cBhvr>
                                        <p:cTn id="63" dur="500"/>
                                        <p:tgtEl>
                                          <p:spTgt spid="78851">
                                            <p:txEl>
                                              <p:pRg st="14" end="1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78851">
                                            <p:txEl>
                                              <p:pRg st="15" end="15"/>
                                            </p:txEl>
                                          </p:spTgt>
                                        </p:tgtEl>
                                        <p:attrNameLst>
                                          <p:attrName>style.visibility</p:attrName>
                                        </p:attrNameLst>
                                      </p:cBhvr>
                                      <p:to>
                                        <p:strVal val="visible"/>
                                      </p:to>
                                    </p:set>
                                    <p:animEffect transition="in" filter="box(in)">
                                      <p:cBhvr>
                                        <p:cTn id="68" dur="500"/>
                                        <p:tgtEl>
                                          <p:spTgt spid="78851">
                                            <p:txEl>
                                              <p:pRg st="15" end="15"/>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8852"/>
                                        </p:tgtEl>
                                        <p:attrNameLst>
                                          <p:attrName>style.visibility</p:attrName>
                                        </p:attrNameLst>
                                      </p:cBhvr>
                                      <p:to>
                                        <p:strVal val="visible"/>
                                      </p:to>
                                    </p:set>
                                    <p:anim calcmode="lin" valueType="num">
                                      <p:cBhvr additive="base">
                                        <p:cTn id="73" dur="500" fill="hold"/>
                                        <p:tgtEl>
                                          <p:spTgt spid="78852"/>
                                        </p:tgtEl>
                                        <p:attrNameLst>
                                          <p:attrName>ppt_x</p:attrName>
                                        </p:attrNameLst>
                                      </p:cBhvr>
                                      <p:tavLst>
                                        <p:tav tm="0">
                                          <p:val>
                                            <p:strVal val="#ppt_x"/>
                                          </p:val>
                                        </p:tav>
                                        <p:tav tm="100000">
                                          <p:val>
                                            <p:strVal val="#ppt_x"/>
                                          </p:val>
                                        </p:tav>
                                      </p:tavLst>
                                    </p:anim>
                                    <p:anim calcmode="lin" valueType="num">
                                      <p:cBhvr additive="base">
                                        <p:cTn id="7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8853"/>
                                        </p:tgtEl>
                                        <p:attrNameLst>
                                          <p:attrName>style.visibility</p:attrName>
                                        </p:attrNameLst>
                                      </p:cBhvr>
                                      <p:to>
                                        <p:strVal val="visible"/>
                                      </p:to>
                                    </p:set>
                                    <p:anim calcmode="lin" valueType="num">
                                      <p:cBhvr additive="base">
                                        <p:cTn id="79" dur="500" fill="hold"/>
                                        <p:tgtEl>
                                          <p:spTgt spid="78853"/>
                                        </p:tgtEl>
                                        <p:attrNameLst>
                                          <p:attrName>ppt_x</p:attrName>
                                        </p:attrNameLst>
                                      </p:cBhvr>
                                      <p:tavLst>
                                        <p:tav tm="0">
                                          <p:val>
                                            <p:strVal val="#ppt_x"/>
                                          </p:val>
                                        </p:tav>
                                        <p:tav tm="100000">
                                          <p:val>
                                            <p:strVal val="#ppt_x"/>
                                          </p:val>
                                        </p:tav>
                                      </p:tavLst>
                                    </p:anim>
                                    <p:anim calcmode="lin" valueType="num">
                                      <p:cBhvr additive="base">
                                        <p:cTn id="80"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0"/>
            <a:ext cx="9144000" cy="685800"/>
          </a:xfrm>
          <a:solidFill>
            <a:srgbClr val="FFC000"/>
          </a:solidFill>
        </p:spPr>
        <p:txBody>
          <a:bodyPr>
            <a:normAutofit fontScale="90000"/>
          </a:bodyPr>
          <a:lstStyle/>
          <a:p>
            <a:r>
              <a:rPr lang="en-US" dirty="0">
                <a:solidFill>
                  <a:srgbClr val="FF0000"/>
                </a:solidFill>
              </a:rPr>
              <a:t>Example 10</a:t>
            </a:r>
          </a:p>
        </p:txBody>
      </p:sp>
      <p:sp>
        <p:nvSpPr>
          <p:cNvPr id="80899" name="Rectangle 3"/>
          <p:cNvSpPr>
            <a:spLocks noChangeArrowheads="1"/>
          </p:cNvSpPr>
          <p:nvPr/>
        </p:nvSpPr>
        <p:spPr bwMode="auto">
          <a:xfrm>
            <a:off x="0" y="1219200"/>
            <a:ext cx="914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charset="0"/>
              </a:rPr>
              <a:t>import java.io.*;</a:t>
            </a:r>
          </a:p>
          <a:p>
            <a:r>
              <a:rPr lang="en-US" sz="2000" dirty="0">
                <a:latin typeface="Arial" charset="0"/>
              </a:rPr>
              <a:t>class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a:t>
            </a:r>
            <a:r>
              <a:rPr lang="en-US" sz="2000" dirty="0" err="1">
                <a:solidFill>
                  <a:srgbClr val="FF0000"/>
                </a:solidFill>
                <a:latin typeface="Arial" charset="0"/>
              </a:rPr>
              <a:t>IOException</a:t>
            </a:r>
            <a:endParaRPr lang="en-US" sz="2000" dirty="0">
              <a:solidFill>
                <a:srgbClr val="FF0000"/>
              </a:solidFill>
              <a:latin typeface="Arial" charset="0"/>
            </a:endParaRPr>
          </a:p>
          <a:p>
            <a:r>
              <a:rPr lang="en-US" sz="2000" dirty="0">
                <a:latin typeface="Arial" charset="0"/>
              </a:rPr>
              <a:t>{</a:t>
            </a:r>
          </a:p>
          <a:p>
            <a:r>
              <a:rPr lang="en-US" sz="2000" dirty="0" err="1">
                <a:latin typeface="Arial" charset="0"/>
              </a:rPr>
              <a:t>System.out.println</a:t>
            </a:r>
            <a:r>
              <a:rPr lang="en-US" sz="2000" dirty="0">
                <a:latin typeface="Arial" charset="0"/>
              </a:rPr>
              <a:t>("Hello");</a:t>
            </a:r>
          </a:p>
          <a:p>
            <a:r>
              <a:rPr lang="en-US" sz="2000" dirty="0">
                <a:latin typeface="Arial" charset="0"/>
              </a:rPr>
              <a:t>}// End of display()</a:t>
            </a:r>
          </a:p>
          <a:p>
            <a:r>
              <a:rPr lang="en-US" sz="2000" dirty="0">
                <a:latin typeface="Arial" charset="0"/>
              </a:rPr>
              <a:t>}// End of class A</a:t>
            </a:r>
          </a:p>
          <a:p>
            <a:endParaRPr lang="en-US" sz="2000" dirty="0">
              <a:latin typeface="Arial" charset="0"/>
            </a:endParaRPr>
          </a:p>
          <a:p>
            <a:r>
              <a:rPr lang="en-US" sz="2000" dirty="0">
                <a:latin typeface="Arial" charset="0"/>
              </a:rPr>
              <a:t>class B extends A</a:t>
            </a:r>
          </a:p>
          <a:p>
            <a:r>
              <a:rPr lang="en-US" sz="2000" dirty="0">
                <a:latin typeface="Arial" charset="0"/>
              </a:rPr>
              <a:t>{</a:t>
            </a:r>
          </a:p>
          <a:p>
            <a:r>
              <a:rPr lang="en-US" sz="2000" dirty="0">
                <a:latin typeface="Arial" charset="0"/>
              </a:rPr>
              <a:t>public void display() </a:t>
            </a:r>
            <a:r>
              <a:rPr lang="en-US" sz="2000" dirty="0">
                <a:solidFill>
                  <a:srgbClr val="FF0000"/>
                </a:solidFill>
                <a:latin typeface="Arial" charset="0"/>
              </a:rPr>
              <a:t>throws </a:t>
            </a:r>
            <a:r>
              <a:rPr lang="en-US" sz="2000" dirty="0" err="1">
                <a:solidFill>
                  <a:srgbClr val="FF0000"/>
                </a:solidFill>
                <a:latin typeface="Arial" charset="0"/>
              </a:rPr>
              <a:t>RuntimeException</a:t>
            </a:r>
            <a:endParaRPr lang="en-US" sz="2000" dirty="0">
              <a:solidFill>
                <a:srgbClr val="FF0000"/>
              </a:solidFill>
              <a:latin typeface="Arial" charset="0"/>
            </a:endParaRPr>
          </a:p>
          <a:p>
            <a:r>
              <a:rPr lang="en-US" sz="2000" dirty="0">
                <a:latin typeface="Arial" charset="0"/>
              </a:rPr>
              <a:t>{</a:t>
            </a:r>
          </a:p>
          <a:p>
            <a:r>
              <a:rPr lang="en-US" sz="2000" dirty="0" err="1">
                <a:latin typeface="Arial" charset="0"/>
              </a:rPr>
              <a:t>System.out.println</a:t>
            </a:r>
            <a:r>
              <a:rPr lang="en-US" sz="2000" dirty="0">
                <a:latin typeface="Arial" charset="0"/>
              </a:rPr>
              <a:t>("Hi");</a:t>
            </a:r>
          </a:p>
          <a:p>
            <a:r>
              <a:rPr lang="en-US" sz="2000" dirty="0">
                <a:latin typeface="Arial" charset="0"/>
              </a:rPr>
              <a:t>}// End of display()</a:t>
            </a:r>
          </a:p>
          <a:p>
            <a:r>
              <a:rPr lang="en-US" sz="2000" dirty="0">
                <a:latin typeface="Arial" charset="0"/>
              </a:rPr>
              <a:t>}// End of class B</a:t>
            </a:r>
          </a:p>
        </p:txBody>
      </p:sp>
      <p:sp>
        <p:nvSpPr>
          <p:cNvPr id="80900" name="Text Box 4"/>
          <p:cNvSpPr txBox="1">
            <a:spLocks noChangeArrowheads="1"/>
          </p:cNvSpPr>
          <p:nvPr/>
        </p:nvSpPr>
        <p:spPr bwMode="auto">
          <a:xfrm>
            <a:off x="5638800" y="2470150"/>
            <a:ext cx="327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A50021"/>
                </a:solidFill>
                <a:latin typeface="Arial Black" pitchFamily="34" charset="0"/>
              </a:rPr>
              <a:t>display() method is overridden in sub class B</a:t>
            </a:r>
          </a:p>
        </p:txBody>
      </p:sp>
      <p:sp>
        <p:nvSpPr>
          <p:cNvPr id="80901" name="Rectangle 5"/>
          <p:cNvSpPr>
            <a:spLocks noChangeArrowheads="1"/>
          </p:cNvSpPr>
          <p:nvPr/>
        </p:nvSpPr>
        <p:spPr bwMode="auto">
          <a:xfrm>
            <a:off x="3886200" y="5594350"/>
            <a:ext cx="5181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rgbClr val="A50021"/>
                </a:solidFill>
                <a:latin typeface="Arial Black" pitchFamily="34" charset="0"/>
              </a:rPr>
              <a:t>NO ERROR IN CODE.</a:t>
            </a:r>
          </a:p>
          <a:p>
            <a:r>
              <a:rPr lang="en-US" sz="2400">
                <a:solidFill>
                  <a:srgbClr val="A50021"/>
                </a:solidFill>
                <a:latin typeface="Arial Black" pitchFamily="34" charset="0"/>
              </a:rPr>
              <a:t>COMPILES SUCESSFULLY</a:t>
            </a:r>
          </a:p>
          <a:p>
            <a:endParaRPr lang="en-US" sz="2400">
              <a:solidFill>
                <a:srgbClr val="A50021"/>
              </a:solidFill>
              <a:latin typeface="Arial Black" pitchFamily="34" charset="0"/>
            </a:endParaRPr>
          </a:p>
        </p:txBody>
      </p:sp>
    </p:spTree>
    <p:extLst>
      <p:ext uri="{BB962C8B-B14F-4D97-AF65-F5344CB8AC3E}">
        <p14:creationId xmlns:p14="http://schemas.microsoft.com/office/powerpoint/2010/main" val="333877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box(in)">
                                      <p:cBhvr>
                                        <p:cTn id="7" dur="500"/>
                                        <p:tgtEl>
                                          <p:spTgt spid="80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Effect transition="in" filter="box(in)">
                                      <p:cBhvr>
                                        <p:cTn id="12" dur="500"/>
                                        <p:tgtEl>
                                          <p:spTgt spid="8089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animEffect transition="in" filter="box(in)">
                                      <p:cBhvr>
                                        <p:cTn id="15" dur="500"/>
                                        <p:tgtEl>
                                          <p:spTgt spid="808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0899">
                                            <p:txEl>
                                              <p:pRg st="3" end="3"/>
                                            </p:txEl>
                                          </p:spTgt>
                                        </p:tgtEl>
                                        <p:attrNameLst>
                                          <p:attrName>style.visibility</p:attrName>
                                        </p:attrNameLst>
                                      </p:cBhvr>
                                      <p:to>
                                        <p:strVal val="visible"/>
                                      </p:to>
                                    </p:set>
                                    <p:animEffect transition="in" filter="box(in)">
                                      <p:cBhvr>
                                        <p:cTn id="20" dur="500"/>
                                        <p:tgtEl>
                                          <p:spTgt spid="8089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0899">
                                            <p:txEl>
                                              <p:pRg st="4" end="4"/>
                                            </p:txEl>
                                          </p:spTgt>
                                        </p:tgtEl>
                                        <p:attrNameLst>
                                          <p:attrName>style.visibility</p:attrName>
                                        </p:attrNameLst>
                                      </p:cBhvr>
                                      <p:to>
                                        <p:strVal val="visible"/>
                                      </p:to>
                                    </p:set>
                                    <p:anim calcmode="lin" valueType="num">
                                      <p:cBhvr additive="base">
                                        <p:cTn id="25"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0899">
                                            <p:txEl>
                                              <p:pRg st="5" end="5"/>
                                            </p:txEl>
                                          </p:spTgt>
                                        </p:tgtEl>
                                        <p:attrNameLst>
                                          <p:attrName>style.visibility</p:attrName>
                                        </p:attrNameLst>
                                      </p:cBhvr>
                                      <p:to>
                                        <p:strVal val="visible"/>
                                      </p:to>
                                    </p:set>
                                    <p:anim calcmode="lin" valueType="num">
                                      <p:cBhvr additive="base">
                                        <p:cTn id="29"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0899">
                                            <p:txEl>
                                              <p:pRg st="6" end="6"/>
                                            </p:txEl>
                                          </p:spTgt>
                                        </p:tgtEl>
                                        <p:attrNameLst>
                                          <p:attrName>style.visibility</p:attrName>
                                        </p:attrNameLst>
                                      </p:cBhvr>
                                      <p:to>
                                        <p:strVal val="visible"/>
                                      </p:to>
                                    </p:set>
                                    <p:anim calcmode="lin" valueType="num">
                                      <p:cBhvr additive="base">
                                        <p:cTn id="33"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80899">
                                            <p:txEl>
                                              <p:pRg st="7" end="7"/>
                                            </p:txEl>
                                          </p:spTgt>
                                        </p:tgtEl>
                                        <p:attrNameLst>
                                          <p:attrName>style.visibility</p:attrName>
                                        </p:attrNameLst>
                                      </p:cBhvr>
                                      <p:to>
                                        <p:strVal val="visible"/>
                                      </p:to>
                                    </p:set>
                                    <p:animEffect transition="in" filter="box(in)">
                                      <p:cBhvr>
                                        <p:cTn id="39" dur="500"/>
                                        <p:tgtEl>
                                          <p:spTgt spid="80899">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80899">
                                            <p:txEl>
                                              <p:pRg st="9" end="9"/>
                                            </p:txEl>
                                          </p:spTgt>
                                        </p:tgtEl>
                                        <p:attrNameLst>
                                          <p:attrName>style.visibility</p:attrName>
                                        </p:attrNameLst>
                                      </p:cBhvr>
                                      <p:to>
                                        <p:strVal val="visible"/>
                                      </p:to>
                                    </p:set>
                                    <p:animEffect transition="in" filter="box(in)">
                                      <p:cBhvr>
                                        <p:cTn id="44" dur="500"/>
                                        <p:tgtEl>
                                          <p:spTgt spid="80899">
                                            <p:txEl>
                                              <p:pRg st="9" end="9"/>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animEffect transition="in" filter="box(in)">
                                      <p:cBhvr>
                                        <p:cTn id="47" dur="500"/>
                                        <p:tgtEl>
                                          <p:spTgt spid="80899">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80899">
                                            <p:txEl>
                                              <p:pRg st="11" end="11"/>
                                            </p:txEl>
                                          </p:spTgt>
                                        </p:tgtEl>
                                        <p:attrNameLst>
                                          <p:attrName>style.visibility</p:attrName>
                                        </p:attrNameLst>
                                      </p:cBhvr>
                                      <p:to>
                                        <p:strVal val="visible"/>
                                      </p:to>
                                    </p:set>
                                    <p:animEffect transition="in" filter="box(in)">
                                      <p:cBhvr>
                                        <p:cTn id="52" dur="500"/>
                                        <p:tgtEl>
                                          <p:spTgt spid="80899">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80899">
                                            <p:txEl>
                                              <p:pRg st="12" end="12"/>
                                            </p:txEl>
                                          </p:spTgt>
                                        </p:tgtEl>
                                        <p:attrNameLst>
                                          <p:attrName>style.visibility</p:attrName>
                                        </p:attrNameLst>
                                      </p:cBhvr>
                                      <p:to>
                                        <p:strVal val="visible"/>
                                      </p:to>
                                    </p:set>
                                    <p:animEffect transition="in" filter="box(in)">
                                      <p:cBhvr>
                                        <p:cTn id="57" dur="500"/>
                                        <p:tgtEl>
                                          <p:spTgt spid="80899">
                                            <p:txEl>
                                              <p:pRg st="12" end="12"/>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80899">
                                            <p:txEl>
                                              <p:pRg st="13" end="13"/>
                                            </p:txEl>
                                          </p:spTgt>
                                        </p:tgtEl>
                                        <p:attrNameLst>
                                          <p:attrName>style.visibility</p:attrName>
                                        </p:attrNameLst>
                                      </p:cBhvr>
                                      <p:to>
                                        <p:strVal val="visible"/>
                                      </p:to>
                                    </p:set>
                                    <p:animEffect transition="in" filter="box(in)">
                                      <p:cBhvr>
                                        <p:cTn id="60" dur="500"/>
                                        <p:tgtEl>
                                          <p:spTgt spid="80899">
                                            <p:txEl>
                                              <p:pRg st="13" end="13"/>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animEffect transition="in" filter="box(in)">
                                      <p:cBhvr>
                                        <p:cTn id="63" dur="500"/>
                                        <p:tgtEl>
                                          <p:spTgt spid="80899">
                                            <p:txEl>
                                              <p:pRg st="14" end="1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80899">
                                            <p:txEl>
                                              <p:pRg st="15" end="15"/>
                                            </p:txEl>
                                          </p:spTgt>
                                        </p:tgtEl>
                                        <p:attrNameLst>
                                          <p:attrName>style.visibility</p:attrName>
                                        </p:attrNameLst>
                                      </p:cBhvr>
                                      <p:to>
                                        <p:strVal val="visible"/>
                                      </p:to>
                                    </p:set>
                                    <p:animEffect transition="in" filter="box(in)">
                                      <p:cBhvr>
                                        <p:cTn id="68" dur="500"/>
                                        <p:tgtEl>
                                          <p:spTgt spid="80899">
                                            <p:txEl>
                                              <p:pRg st="15" end="15"/>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0900"/>
                                        </p:tgtEl>
                                        <p:attrNameLst>
                                          <p:attrName>style.visibility</p:attrName>
                                        </p:attrNameLst>
                                      </p:cBhvr>
                                      <p:to>
                                        <p:strVal val="visible"/>
                                      </p:to>
                                    </p:set>
                                    <p:anim calcmode="lin" valueType="num">
                                      <p:cBhvr additive="base">
                                        <p:cTn id="73" dur="500" fill="hold"/>
                                        <p:tgtEl>
                                          <p:spTgt spid="80900"/>
                                        </p:tgtEl>
                                        <p:attrNameLst>
                                          <p:attrName>ppt_x</p:attrName>
                                        </p:attrNameLst>
                                      </p:cBhvr>
                                      <p:tavLst>
                                        <p:tav tm="0">
                                          <p:val>
                                            <p:strVal val="#ppt_x"/>
                                          </p:val>
                                        </p:tav>
                                        <p:tav tm="100000">
                                          <p:val>
                                            <p:strVal val="#ppt_x"/>
                                          </p:val>
                                        </p:tav>
                                      </p:tavLst>
                                    </p:anim>
                                    <p:anim calcmode="lin" valueType="num">
                                      <p:cBhvr additive="base">
                                        <p:cTn id="74"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0901"/>
                                        </p:tgtEl>
                                        <p:attrNameLst>
                                          <p:attrName>style.visibility</p:attrName>
                                        </p:attrNameLst>
                                      </p:cBhvr>
                                      <p:to>
                                        <p:strVal val="visible"/>
                                      </p:to>
                                    </p:set>
                                    <p:anim calcmode="lin" valueType="num">
                                      <p:cBhvr additive="base">
                                        <p:cTn id="79" dur="500" fill="hold"/>
                                        <p:tgtEl>
                                          <p:spTgt spid="80901"/>
                                        </p:tgtEl>
                                        <p:attrNameLst>
                                          <p:attrName>ppt_x</p:attrName>
                                        </p:attrNameLst>
                                      </p:cBhvr>
                                      <p:tavLst>
                                        <p:tav tm="0">
                                          <p:val>
                                            <p:strVal val="#ppt_x"/>
                                          </p:val>
                                        </p:tav>
                                        <p:tav tm="100000">
                                          <p:val>
                                            <p:strVal val="#ppt_x"/>
                                          </p:val>
                                        </p:tav>
                                      </p:tavLst>
                                    </p:anim>
                                    <p:anim calcmode="lin" valueType="num">
                                      <p:cBhvr additive="base">
                                        <p:cTn id="80"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sz="3600" dirty="0" err="1">
                <a:solidFill>
                  <a:srgbClr val="00B050"/>
                </a:solidFill>
              </a:rPr>
              <a:t>ClassNotFoundException</a:t>
            </a:r>
            <a:r>
              <a:rPr lang="en-US" sz="3600" dirty="0">
                <a:solidFill>
                  <a:srgbClr val="00B050"/>
                </a:solidFill>
              </a:rPr>
              <a:t> </a:t>
            </a:r>
            <a:r>
              <a:rPr lang="en-US" sz="3600" dirty="0" err="1">
                <a:solidFill>
                  <a:srgbClr val="00B050"/>
                </a:solidFill>
              </a:rPr>
              <a:t>Vs</a:t>
            </a:r>
            <a:r>
              <a:rPr lang="en-US" sz="3600" dirty="0">
                <a:solidFill>
                  <a:srgbClr val="00B050"/>
                </a:solidFill>
              </a:rPr>
              <a:t> </a:t>
            </a:r>
            <a:r>
              <a:rPr lang="en-US" sz="3600" dirty="0" err="1">
                <a:solidFill>
                  <a:srgbClr val="00B050"/>
                </a:solidFill>
              </a:rPr>
              <a:t>NoClassDefFoundError</a:t>
            </a:r>
            <a:endParaRPr lang="en-US" dirty="0">
              <a:solidFill>
                <a:srgbClr val="00B050"/>
              </a:solidFill>
            </a:endParaRPr>
          </a:p>
        </p:txBody>
      </p:sp>
      <p:sp>
        <p:nvSpPr>
          <p:cNvPr id="3" name="Content Placeholder 2"/>
          <p:cNvSpPr>
            <a:spLocks noGrp="1"/>
          </p:cNvSpPr>
          <p:nvPr>
            <p:ph idx="1"/>
          </p:nvPr>
        </p:nvSpPr>
        <p:spPr>
          <a:xfrm>
            <a:off x="0" y="685800"/>
            <a:ext cx="9144000" cy="6172200"/>
          </a:xfrm>
        </p:spPr>
        <p:txBody>
          <a:bodyPr>
            <a:noAutofit/>
          </a:bodyPr>
          <a:lstStyle/>
          <a:p>
            <a:r>
              <a:rPr lang="en-US" sz="2400" b="1" dirty="0" err="1" smtClean="0"/>
              <a:t>ClassNotFoundException</a:t>
            </a:r>
            <a:r>
              <a:rPr lang="en-US" sz="2400" dirty="0"/>
              <a:t> :  </a:t>
            </a:r>
            <a:r>
              <a:rPr lang="en-US" sz="2400" dirty="0" err="1"/>
              <a:t>ClassNotFoundException</a:t>
            </a:r>
            <a:r>
              <a:rPr lang="en-US" sz="2400" dirty="0"/>
              <a:t> occurs when class loader could not find the required class in class path . So , basically you should check your class path and add the class in the </a:t>
            </a:r>
            <a:r>
              <a:rPr lang="en-US" sz="2400" dirty="0" err="1"/>
              <a:t>classpath</a:t>
            </a:r>
            <a:r>
              <a:rPr lang="en-US" sz="2400" dirty="0" smtClean="0"/>
              <a:t>. </a:t>
            </a:r>
            <a:r>
              <a:rPr lang="en-US" sz="2400" dirty="0"/>
              <a:t>It could also mean that the class in question is trying to be loaded from another class which was loaded in a parent </a:t>
            </a:r>
            <a:r>
              <a:rPr lang="en-US" sz="2400" dirty="0" err="1"/>
              <a:t>classloader</a:t>
            </a:r>
            <a:r>
              <a:rPr lang="en-US" sz="2400" dirty="0"/>
              <a:t> and hence the class from the child </a:t>
            </a:r>
            <a:r>
              <a:rPr lang="en-US" sz="2400" dirty="0" err="1"/>
              <a:t>classloader</a:t>
            </a:r>
            <a:r>
              <a:rPr lang="en-US" sz="2400" dirty="0"/>
              <a:t> is not visible.</a:t>
            </a:r>
            <a:br>
              <a:rPr lang="en-US" sz="2400" dirty="0"/>
            </a:br>
            <a:r>
              <a:rPr lang="en-US" sz="2400" dirty="0"/>
              <a:t/>
            </a:r>
            <a:br>
              <a:rPr lang="en-US" sz="2400" dirty="0"/>
            </a:br>
            <a:r>
              <a:rPr lang="en-US" sz="2400" b="1" dirty="0" err="1"/>
              <a:t>NoClassDefFoundError</a:t>
            </a:r>
            <a:r>
              <a:rPr lang="en-US" sz="2400" b="1" dirty="0"/>
              <a:t> </a:t>
            </a:r>
            <a:r>
              <a:rPr lang="en-US" sz="2400" dirty="0"/>
              <a:t>: This is more difficult to debug and find the reason. This is thrown when at compile time the required classes are present , but at run time the classes are changed  or removed or class's static initializes threw exceptions. It means the class which is getting loaded is present in </a:t>
            </a:r>
            <a:r>
              <a:rPr lang="en-US" sz="2400" dirty="0" err="1"/>
              <a:t>classpath</a:t>
            </a:r>
            <a:r>
              <a:rPr lang="en-US" sz="2400" dirty="0"/>
              <a:t> , but one of the classes which are required by this class , are either removed or failed to load by compiler .So you should see the classes which are dependent on this class .</a:t>
            </a:r>
            <a:br>
              <a:rPr lang="en-US" sz="2400" dirty="0"/>
            </a:br>
            <a:endParaRPr lang="en-US" sz="2400" dirty="0"/>
          </a:p>
          <a:p>
            <a:endParaRPr lang="en-US" sz="2400" dirty="0"/>
          </a:p>
        </p:txBody>
      </p:sp>
    </p:spTree>
    <p:extLst>
      <p:ext uri="{BB962C8B-B14F-4D97-AF65-F5344CB8AC3E}">
        <p14:creationId xmlns:p14="http://schemas.microsoft.com/office/powerpoint/2010/main" val="2347066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FFC000"/>
          </a:solidFill>
        </p:spPr>
        <p:txBody>
          <a:bodyPr>
            <a:normAutofit fontScale="90000"/>
          </a:bodyPr>
          <a:lstStyle/>
          <a:p>
            <a:r>
              <a:rPr lang="en-US" dirty="0" smtClean="0">
                <a:solidFill>
                  <a:srgbClr val="FF0000"/>
                </a:solidFill>
              </a:rPr>
              <a:t>Interview Question</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a:bodyPr>
          <a:lstStyle/>
          <a:p>
            <a:r>
              <a:rPr lang="en-US" sz="2400" b="1" dirty="0"/>
              <a:t>When to make a custom checked Exception or custom unchecked Exception?</a:t>
            </a:r>
          </a:p>
          <a:p>
            <a:r>
              <a:rPr lang="en-US" sz="2400" dirty="0" err="1"/>
              <a:t>Ans</a:t>
            </a:r>
            <a:r>
              <a:rPr lang="en-US" sz="2400" dirty="0"/>
              <a:t>) If an application can reasonably be expected to recover from an exception, make it a checked exception. If an application cannot do anything to recover from the exception, make it an unchecked exception.</a:t>
            </a:r>
          </a:p>
          <a:p>
            <a:r>
              <a:rPr lang="en-US" sz="2400" b="1" dirty="0" smtClean="0"/>
              <a:t>Q) What </a:t>
            </a:r>
            <a:r>
              <a:rPr lang="en-US" sz="2400" b="1" dirty="0"/>
              <a:t>is </a:t>
            </a:r>
            <a:r>
              <a:rPr lang="en-US" sz="2400" b="1" dirty="0" err="1"/>
              <a:t>StackOverflowError</a:t>
            </a:r>
            <a:r>
              <a:rPr lang="en-US" sz="2400" b="1" dirty="0"/>
              <a:t>?</a:t>
            </a:r>
            <a:endParaRPr lang="en-US" sz="2400" dirty="0"/>
          </a:p>
          <a:p>
            <a:r>
              <a:rPr lang="en-US" sz="2400" dirty="0" err="1"/>
              <a:t>Ans</a:t>
            </a:r>
            <a:r>
              <a:rPr lang="en-US" sz="2400" dirty="0"/>
              <a:t>) The </a:t>
            </a:r>
            <a:r>
              <a:rPr lang="en-US" sz="2400" dirty="0" err="1"/>
              <a:t>StackOverFlowError</a:t>
            </a:r>
            <a:r>
              <a:rPr lang="en-US" sz="2400" dirty="0"/>
              <a:t> is an Error </a:t>
            </a:r>
            <a:r>
              <a:rPr lang="en-US" sz="2400"/>
              <a:t>Object </a:t>
            </a:r>
            <a:r>
              <a:rPr lang="en-US" sz="2400" smtClean="0"/>
              <a:t>thrown </a:t>
            </a:r>
            <a:r>
              <a:rPr lang="en-US" sz="2400" dirty="0"/>
              <a:t>by the Runtime System when it Encounters that your application/code has ran out of the memory. It may occur in case of recursive methods or a large amount of data is fetched from the server and stored in some object. This error is generated by JVM.</a:t>
            </a:r>
          </a:p>
          <a:p>
            <a:pPr marL="0" indent="0">
              <a:buNone/>
            </a:pPr>
            <a:r>
              <a:rPr lang="en-US" sz="2400" dirty="0" smtClean="0"/>
              <a:t>	e.g</a:t>
            </a:r>
            <a:r>
              <a:rPr lang="en-US" sz="2400" dirty="0"/>
              <a:t>. void swap</a:t>
            </a:r>
            <a:r>
              <a:rPr lang="en-US" sz="2400" dirty="0" smtClean="0"/>
              <a:t>(){ swap();  }</a:t>
            </a:r>
            <a:endParaRPr lang="en-US" sz="2400" dirty="0"/>
          </a:p>
          <a:p>
            <a:endParaRPr lang="en-US" dirty="0"/>
          </a:p>
        </p:txBody>
      </p:sp>
    </p:spTree>
    <p:extLst>
      <p:ext uri="{BB962C8B-B14F-4D97-AF65-F5344CB8AC3E}">
        <p14:creationId xmlns:p14="http://schemas.microsoft.com/office/powerpoint/2010/main" val="76756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rgbClr val="FF0000"/>
                </a:solidFill>
              </a:rPr>
              <a:t>Java Collection Framework	</a:t>
            </a:r>
            <a:endParaRPr lang="en-US"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A collection is an </a:t>
            </a:r>
            <a:r>
              <a:rPr lang="en-US" sz="2400" i="1" u="sng" dirty="0"/>
              <a:t>object</a:t>
            </a:r>
            <a:r>
              <a:rPr lang="en-US" sz="2400" dirty="0"/>
              <a:t>  that groups multiple data items as a single unit</a:t>
            </a:r>
          </a:p>
          <a:p>
            <a:pPr lvl="1"/>
            <a:r>
              <a:rPr lang="en-US" sz="2400" dirty="0"/>
              <a:t>Its size can be increased according to requirement</a:t>
            </a:r>
          </a:p>
          <a:p>
            <a:r>
              <a:rPr lang="en-US" sz="2400" dirty="0"/>
              <a:t>Collections Framework </a:t>
            </a:r>
            <a:r>
              <a:rPr lang="en-US" sz="2400" dirty="0" smtClean="0"/>
              <a:t>consists of three part : </a:t>
            </a:r>
            <a:r>
              <a:rPr lang="en-US" sz="2400" dirty="0"/>
              <a:t>set of </a:t>
            </a:r>
            <a:r>
              <a:rPr lang="en-US" sz="2400" dirty="0" smtClean="0"/>
              <a:t>interfaces, implementation of interface i.e. </a:t>
            </a:r>
            <a:r>
              <a:rPr lang="en-US" sz="2400" dirty="0"/>
              <a:t>classes </a:t>
            </a:r>
            <a:r>
              <a:rPr lang="en-US" sz="2400" dirty="0" smtClean="0"/>
              <a:t> and algorithm(</a:t>
            </a:r>
            <a:r>
              <a:rPr lang="en-US" sz="2400" dirty="0"/>
              <a:t> the predefined actions that can be defined on either the interfaces or their </a:t>
            </a:r>
            <a:r>
              <a:rPr lang="en-US" sz="2400" dirty="0" smtClean="0"/>
              <a:t>implementations) for </a:t>
            </a:r>
            <a:r>
              <a:rPr lang="en-US" sz="2400" dirty="0"/>
              <a:t>representing and manipulating collections</a:t>
            </a:r>
          </a:p>
          <a:p>
            <a:pPr lvl="1"/>
            <a:r>
              <a:rPr lang="en-US" sz="2400" dirty="0"/>
              <a:t>Important interfaces of the Collections Framework </a:t>
            </a:r>
          </a:p>
          <a:p>
            <a:pPr lvl="2"/>
            <a:r>
              <a:rPr lang="en-US" sz="2000" dirty="0"/>
              <a:t>Collection, List, Queue, Set, </a:t>
            </a:r>
            <a:r>
              <a:rPr lang="en-US" sz="2000" dirty="0" err="1"/>
              <a:t>SortedSet</a:t>
            </a:r>
            <a:r>
              <a:rPr lang="en-US" sz="2000" dirty="0"/>
              <a:t>, Map, </a:t>
            </a:r>
            <a:r>
              <a:rPr lang="en-US" sz="2000" dirty="0" err="1"/>
              <a:t>SortedMap</a:t>
            </a:r>
            <a:endParaRPr lang="en-US" sz="2000" dirty="0"/>
          </a:p>
          <a:p>
            <a:r>
              <a:rPr lang="en-US" sz="2400" dirty="0"/>
              <a:t>Collections Framework uses Generics extensively (</a:t>
            </a:r>
            <a:r>
              <a:rPr lang="en-US" sz="2400" dirty="0">
                <a:solidFill>
                  <a:srgbClr val="FF0000"/>
                </a:solidFill>
              </a:rPr>
              <a:t>Discussed later</a:t>
            </a:r>
            <a:r>
              <a:rPr lang="en-US" sz="2400" dirty="0" smtClean="0"/>
              <a:t>)</a:t>
            </a:r>
          </a:p>
          <a:p>
            <a:r>
              <a:rPr lang="en-US" sz="2400" dirty="0"/>
              <a:t>JCF forms part of the </a:t>
            </a:r>
            <a:r>
              <a:rPr lang="en-US" sz="2400" b="1" dirty="0" err="1">
                <a:solidFill>
                  <a:srgbClr val="0000FF"/>
                </a:solidFill>
                <a:latin typeface="Courier New" pitchFamily="49" charset="0"/>
              </a:rPr>
              <a:t>java.util</a:t>
            </a:r>
            <a:r>
              <a:rPr lang="en-US" sz="2400" dirty="0"/>
              <a:t> package </a:t>
            </a:r>
          </a:p>
          <a:p>
            <a:endParaRPr lang="en-US" sz="2400" dirty="0"/>
          </a:p>
        </p:txBody>
      </p:sp>
    </p:spTree>
    <p:extLst>
      <p:ext uri="{BB962C8B-B14F-4D97-AF65-F5344CB8AC3E}">
        <p14:creationId xmlns:p14="http://schemas.microsoft.com/office/powerpoint/2010/main" val="3241518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0"/>
            <a:ext cx="9158654" cy="715962"/>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Collections Framework</a:t>
            </a:r>
            <a:endParaRPr lang="en-US"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5DEF97BD-A56B-4A97-A8C6-2C7852608225}" type="slidenum">
              <a:rPr lang="en-US" smtClean="0"/>
              <a:pPr>
                <a:defRPr/>
              </a:pPr>
              <a:t>26</a:t>
            </a:fld>
            <a:endParaRPr lang="en-US"/>
          </a:p>
        </p:txBody>
      </p:sp>
      <p:sp>
        <p:nvSpPr>
          <p:cNvPr id="6" name="Rectangle 5"/>
          <p:cNvSpPr/>
          <p:nvPr/>
        </p:nvSpPr>
        <p:spPr bwMode="auto">
          <a:xfrm>
            <a:off x="3769171" y="1245477"/>
            <a:ext cx="1297623"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r>
              <a:rPr lang="en-US" dirty="0">
                <a:latin typeface="Arial" charset="0"/>
              </a:rPr>
              <a:t>Collection</a:t>
            </a:r>
          </a:p>
        </p:txBody>
      </p:sp>
      <p:sp>
        <p:nvSpPr>
          <p:cNvPr id="7" name="Rectangle 6"/>
          <p:cNvSpPr/>
          <p:nvPr/>
        </p:nvSpPr>
        <p:spPr bwMode="auto">
          <a:xfrm>
            <a:off x="1814248" y="2170388"/>
            <a:ext cx="1120564"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a:latin typeface="Arial" charset="0"/>
              </a:rPr>
              <a:t>Queue</a:t>
            </a:r>
          </a:p>
        </p:txBody>
      </p:sp>
      <p:sp>
        <p:nvSpPr>
          <p:cNvPr id="9" name="Rectangle 8"/>
          <p:cNvSpPr/>
          <p:nvPr/>
        </p:nvSpPr>
        <p:spPr bwMode="auto">
          <a:xfrm>
            <a:off x="6270836" y="2117835"/>
            <a:ext cx="1120564"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a:latin typeface="Arial" charset="0"/>
              </a:rPr>
              <a:t>Set</a:t>
            </a:r>
          </a:p>
        </p:txBody>
      </p:sp>
      <p:sp>
        <p:nvSpPr>
          <p:cNvPr id="10" name="Rectangle 9"/>
          <p:cNvSpPr/>
          <p:nvPr/>
        </p:nvSpPr>
        <p:spPr bwMode="auto">
          <a:xfrm>
            <a:off x="3769173" y="2128346"/>
            <a:ext cx="1120564"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a:latin typeface="Arial" charset="0"/>
              </a:rPr>
              <a:t>List</a:t>
            </a:r>
          </a:p>
        </p:txBody>
      </p:sp>
      <p:cxnSp>
        <p:nvCxnSpPr>
          <p:cNvPr id="26640" name="Straight Arrow Connector 11"/>
          <p:cNvCxnSpPr>
            <a:cxnSpLocks noChangeShapeType="1"/>
          </p:cNvCxnSpPr>
          <p:nvPr/>
        </p:nvCxnSpPr>
        <p:spPr bwMode="auto">
          <a:xfrm rot="5400000" flipH="1" flipV="1">
            <a:off x="2707909" y="1109053"/>
            <a:ext cx="727075" cy="13950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1" name="Straight Arrow Connector 12"/>
          <p:cNvCxnSpPr>
            <a:cxnSpLocks noChangeShapeType="1"/>
          </p:cNvCxnSpPr>
          <p:nvPr/>
        </p:nvCxnSpPr>
        <p:spPr bwMode="auto">
          <a:xfrm rot="16200000" flipV="1">
            <a:off x="4084271" y="1884363"/>
            <a:ext cx="4889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2" name="Straight Arrow Connector 17"/>
          <p:cNvCxnSpPr>
            <a:cxnSpLocks noChangeShapeType="1"/>
          </p:cNvCxnSpPr>
          <p:nvPr/>
        </p:nvCxnSpPr>
        <p:spPr bwMode="auto">
          <a:xfrm rot="16200000" flipV="1">
            <a:off x="5552770" y="995669"/>
            <a:ext cx="674687" cy="156942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Rounded Rectangle 20"/>
          <p:cNvSpPr/>
          <p:nvPr/>
        </p:nvSpPr>
        <p:spPr bwMode="auto">
          <a:xfrm>
            <a:off x="76199" y="3168871"/>
            <a:ext cx="1737948" cy="409903"/>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PriorityQueue</a:t>
            </a:r>
            <a:r>
              <a:rPr lang="en-US" dirty="0">
                <a:latin typeface="Arial" charset="0"/>
              </a:rPr>
              <a:t> </a:t>
            </a:r>
          </a:p>
        </p:txBody>
      </p:sp>
      <p:cxnSp>
        <p:nvCxnSpPr>
          <p:cNvPr id="23" name="Straight Arrow Connector 22"/>
          <p:cNvCxnSpPr/>
          <p:nvPr/>
        </p:nvCxnSpPr>
        <p:spPr bwMode="auto">
          <a:xfrm rot="5400000" flipH="1" flipV="1">
            <a:off x="993471" y="2347975"/>
            <a:ext cx="801687" cy="839665"/>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25" name="Rounded Rectangle 24"/>
          <p:cNvSpPr/>
          <p:nvPr/>
        </p:nvSpPr>
        <p:spPr bwMode="auto">
          <a:xfrm>
            <a:off x="1857907" y="3132085"/>
            <a:ext cx="1351458" cy="435868"/>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LinkedList</a:t>
            </a:r>
            <a:endParaRPr lang="en-US" dirty="0">
              <a:latin typeface="Arial" charset="0"/>
            </a:endParaRPr>
          </a:p>
        </p:txBody>
      </p:sp>
      <p:cxnSp>
        <p:nvCxnSpPr>
          <p:cNvPr id="27" name="Straight Arrow Connector 26"/>
          <p:cNvCxnSpPr/>
          <p:nvPr/>
        </p:nvCxnSpPr>
        <p:spPr bwMode="auto">
          <a:xfrm rot="16200000" flipV="1">
            <a:off x="2127861" y="2809876"/>
            <a:ext cx="568325" cy="76200"/>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30" name="Rounded Rectangle 29"/>
          <p:cNvSpPr/>
          <p:nvPr/>
        </p:nvSpPr>
        <p:spPr bwMode="auto">
          <a:xfrm>
            <a:off x="3329150" y="3124200"/>
            <a:ext cx="1166650" cy="436179"/>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a:latin typeface="Arial" charset="0"/>
              </a:rPr>
              <a:t>ArrayList</a:t>
            </a:r>
          </a:p>
        </p:txBody>
      </p:sp>
      <p:cxnSp>
        <p:nvCxnSpPr>
          <p:cNvPr id="31" name="Straight Arrow Connector 30"/>
          <p:cNvCxnSpPr/>
          <p:nvPr/>
        </p:nvCxnSpPr>
        <p:spPr bwMode="auto">
          <a:xfrm rot="5400000" flipH="1" flipV="1">
            <a:off x="3699669" y="2514173"/>
            <a:ext cx="620712" cy="637442"/>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35" name="Rounded Rectangle 34"/>
          <p:cNvSpPr/>
          <p:nvPr/>
        </p:nvSpPr>
        <p:spPr bwMode="auto">
          <a:xfrm>
            <a:off x="4611619" y="3153106"/>
            <a:ext cx="1027181" cy="425668"/>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a:latin typeface="Arial" charset="0"/>
              </a:rPr>
              <a:t>Vector</a:t>
            </a:r>
          </a:p>
        </p:txBody>
      </p:sp>
      <p:cxnSp>
        <p:nvCxnSpPr>
          <p:cNvPr id="36" name="Straight Arrow Connector 35"/>
          <p:cNvCxnSpPr/>
          <p:nvPr/>
        </p:nvCxnSpPr>
        <p:spPr bwMode="auto">
          <a:xfrm rot="16200000" flipV="1">
            <a:off x="4437124" y="2636900"/>
            <a:ext cx="630237" cy="401515"/>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cxnSp>
        <p:nvCxnSpPr>
          <p:cNvPr id="39" name="Straight Arrow Connector 38"/>
          <p:cNvCxnSpPr/>
          <p:nvPr/>
        </p:nvCxnSpPr>
        <p:spPr bwMode="auto">
          <a:xfrm rot="5400000" flipH="1" flipV="1">
            <a:off x="2706321" y="2069490"/>
            <a:ext cx="806450" cy="1318846"/>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53" name="Rounded Rectangle 52"/>
          <p:cNvSpPr/>
          <p:nvPr/>
        </p:nvSpPr>
        <p:spPr bwMode="auto">
          <a:xfrm>
            <a:off x="5774826" y="3153104"/>
            <a:ext cx="1159374" cy="409903"/>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HashSet</a:t>
            </a:r>
            <a:endParaRPr lang="en-US" dirty="0">
              <a:latin typeface="Arial" charset="0"/>
            </a:endParaRPr>
          </a:p>
        </p:txBody>
      </p:sp>
      <p:cxnSp>
        <p:nvCxnSpPr>
          <p:cNvPr id="54" name="Straight Arrow Connector 53"/>
          <p:cNvCxnSpPr/>
          <p:nvPr/>
        </p:nvCxnSpPr>
        <p:spPr bwMode="auto">
          <a:xfrm flipV="1">
            <a:off x="6198577" y="2511425"/>
            <a:ext cx="583223" cy="609600"/>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70" name="Rectangle 69"/>
          <p:cNvSpPr/>
          <p:nvPr/>
        </p:nvSpPr>
        <p:spPr bwMode="auto">
          <a:xfrm>
            <a:off x="7256987" y="3168868"/>
            <a:ext cx="1201213" cy="409905"/>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err="1">
                <a:latin typeface="Arial" charset="0"/>
              </a:rPr>
              <a:t>SortedSet</a:t>
            </a:r>
            <a:endParaRPr lang="en-US" dirty="0">
              <a:latin typeface="Arial" charset="0"/>
            </a:endParaRPr>
          </a:p>
        </p:txBody>
      </p:sp>
      <p:cxnSp>
        <p:nvCxnSpPr>
          <p:cNvPr id="26667" name="Straight Arrow Connector 70"/>
          <p:cNvCxnSpPr>
            <a:cxnSpLocks noChangeShapeType="1"/>
          </p:cNvCxnSpPr>
          <p:nvPr/>
        </p:nvCxnSpPr>
        <p:spPr bwMode="auto">
          <a:xfrm rot="16200000" flipV="1">
            <a:off x="6807077" y="2508128"/>
            <a:ext cx="657225" cy="66382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8" name="Rounded Rectangle 77"/>
          <p:cNvSpPr/>
          <p:nvPr/>
        </p:nvSpPr>
        <p:spPr bwMode="auto">
          <a:xfrm>
            <a:off x="7298826" y="4740166"/>
            <a:ext cx="1159374" cy="409903"/>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TreeSet</a:t>
            </a:r>
            <a:endParaRPr lang="en-US" dirty="0">
              <a:latin typeface="Arial" charset="0"/>
            </a:endParaRPr>
          </a:p>
        </p:txBody>
      </p:sp>
      <p:cxnSp>
        <p:nvCxnSpPr>
          <p:cNvPr id="79" name="Straight Arrow Connector 78"/>
          <p:cNvCxnSpPr/>
          <p:nvPr/>
        </p:nvCxnSpPr>
        <p:spPr bwMode="auto">
          <a:xfrm rot="16200000" flipV="1">
            <a:off x="7449648" y="4495313"/>
            <a:ext cx="485775" cy="7327"/>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87" name="Rectangle 86"/>
          <p:cNvSpPr/>
          <p:nvPr/>
        </p:nvSpPr>
        <p:spPr bwMode="auto">
          <a:xfrm>
            <a:off x="1542596" y="4114800"/>
            <a:ext cx="1120564"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a:latin typeface="Arial" charset="0"/>
              </a:rPr>
              <a:t>Map</a:t>
            </a:r>
          </a:p>
        </p:txBody>
      </p:sp>
      <p:sp>
        <p:nvSpPr>
          <p:cNvPr id="88" name="Rounded Rectangle 87"/>
          <p:cNvSpPr/>
          <p:nvPr/>
        </p:nvSpPr>
        <p:spPr bwMode="auto">
          <a:xfrm>
            <a:off x="451137" y="5260428"/>
            <a:ext cx="1406770" cy="462510"/>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HashTable</a:t>
            </a:r>
            <a:endParaRPr lang="en-US" dirty="0">
              <a:latin typeface="Arial" charset="0"/>
            </a:endParaRPr>
          </a:p>
        </p:txBody>
      </p:sp>
      <p:cxnSp>
        <p:nvCxnSpPr>
          <p:cNvPr id="89" name="Straight Arrow Connector 88"/>
          <p:cNvCxnSpPr/>
          <p:nvPr/>
        </p:nvCxnSpPr>
        <p:spPr bwMode="auto">
          <a:xfrm flipV="1">
            <a:off x="1135673" y="4508501"/>
            <a:ext cx="967154" cy="677863"/>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115" name="Rounded Rectangle 114"/>
          <p:cNvSpPr/>
          <p:nvPr/>
        </p:nvSpPr>
        <p:spPr bwMode="auto">
          <a:xfrm>
            <a:off x="2221726" y="5265685"/>
            <a:ext cx="1469577" cy="393754"/>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HashMap</a:t>
            </a:r>
            <a:endParaRPr lang="en-US" dirty="0">
              <a:latin typeface="Arial" charset="0"/>
            </a:endParaRPr>
          </a:p>
        </p:txBody>
      </p:sp>
      <p:cxnSp>
        <p:nvCxnSpPr>
          <p:cNvPr id="116" name="Straight Arrow Connector 115"/>
          <p:cNvCxnSpPr/>
          <p:nvPr/>
        </p:nvCxnSpPr>
        <p:spPr bwMode="auto">
          <a:xfrm rot="16200000" flipV="1">
            <a:off x="2192705" y="4666884"/>
            <a:ext cx="749300" cy="448408"/>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26683" name="TextBox 148"/>
          <p:cNvSpPr txBox="1">
            <a:spLocks noChangeArrowheads="1"/>
          </p:cNvSpPr>
          <p:nvPr/>
        </p:nvSpPr>
        <p:spPr bwMode="auto">
          <a:xfrm>
            <a:off x="3225312" y="5795964"/>
            <a:ext cx="137306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a:t>implements</a:t>
            </a:r>
          </a:p>
        </p:txBody>
      </p:sp>
      <p:sp>
        <p:nvSpPr>
          <p:cNvPr id="151" name="Rounded Rectangle 150"/>
          <p:cNvSpPr/>
          <p:nvPr/>
        </p:nvSpPr>
        <p:spPr bwMode="auto">
          <a:xfrm>
            <a:off x="4880035" y="5854263"/>
            <a:ext cx="373520" cy="278524"/>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endParaRPr lang="en-US" dirty="0">
              <a:latin typeface="Arial" charset="0"/>
            </a:endParaRPr>
          </a:p>
        </p:txBody>
      </p:sp>
      <p:sp>
        <p:nvSpPr>
          <p:cNvPr id="153" name="Rectangle 152"/>
          <p:cNvSpPr/>
          <p:nvPr/>
        </p:nvSpPr>
        <p:spPr bwMode="auto">
          <a:xfrm>
            <a:off x="6345016" y="5785945"/>
            <a:ext cx="654874"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endParaRPr lang="en-US" dirty="0">
              <a:latin typeface="Arial" charset="0"/>
            </a:endParaRPr>
          </a:p>
        </p:txBody>
      </p:sp>
      <p:cxnSp>
        <p:nvCxnSpPr>
          <p:cNvPr id="26690" name="Straight Connector 156"/>
          <p:cNvCxnSpPr>
            <a:cxnSpLocks noChangeShapeType="1"/>
          </p:cNvCxnSpPr>
          <p:nvPr/>
        </p:nvCxnSpPr>
        <p:spPr bwMode="auto">
          <a:xfrm flipV="1">
            <a:off x="0" y="5659438"/>
            <a:ext cx="91440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91" name="Straight Arrow Connector 157"/>
          <p:cNvCxnSpPr>
            <a:cxnSpLocks noChangeShapeType="1"/>
          </p:cNvCxnSpPr>
          <p:nvPr/>
        </p:nvCxnSpPr>
        <p:spPr bwMode="auto">
          <a:xfrm flipV="1">
            <a:off x="276958" y="5943601"/>
            <a:ext cx="451338" cy="15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92" name="TextBox 159"/>
          <p:cNvSpPr txBox="1">
            <a:spLocks noChangeArrowheads="1"/>
          </p:cNvSpPr>
          <p:nvPr/>
        </p:nvSpPr>
        <p:spPr bwMode="auto">
          <a:xfrm>
            <a:off x="917331" y="5770563"/>
            <a:ext cx="11854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dirty="0"/>
              <a:t>extends</a:t>
            </a:r>
          </a:p>
        </p:txBody>
      </p:sp>
      <p:cxnSp>
        <p:nvCxnSpPr>
          <p:cNvPr id="161" name="Straight Arrow Connector 160"/>
          <p:cNvCxnSpPr/>
          <p:nvPr/>
        </p:nvCxnSpPr>
        <p:spPr bwMode="auto">
          <a:xfrm flipV="1">
            <a:off x="2561493" y="5959475"/>
            <a:ext cx="451338" cy="0"/>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26694" name="Rectangle 161"/>
          <p:cNvSpPr>
            <a:spLocks noChangeArrowheads="1"/>
          </p:cNvSpPr>
          <p:nvPr/>
        </p:nvSpPr>
        <p:spPr bwMode="auto">
          <a:xfrm>
            <a:off x="5306158" y="5813425"/>
            <a:ext cx="6254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class</a:t>
            </a:r>
          </a:p>
        </p:txBody>
      </p:sp>
      <p:sp>
        <p:nvSpPr>
          <p:cNvPr id="26695" name="Rectangle 162"/>
          <p:cNvSpPr>
            <a:spLocks noChangeArrowheads="1"/>
          </p:cNvSpPr>
          <p:nvPr/>
        </p:nvSpPr>
        <p:spPr bwMode="auto">
          <a:xfrm>
            <a:off x="7015243" y="5799138"/>
            <a:ext cx="10219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t>Interface</a:t>
            </a:r>
          </a:p>
        </p:txBody>
      </p:sp>
      <p:sp>
        <p:nvSpPr>
          <p:cNvPr id="48" name="Rectangle 47"/>
          <p:cNvSpPr/>
          <p:nvPr/>
        </p:nvSpPr>
        <p:spPr bwMode="auto">
          <a:xfrm>
            <a:off x="7066591" y="3873062"/>
            <a:ext cx="1620209"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err="1">
                <a:latin typeface="Arial" charset="0"/>
              </a:rPr>
              <a:t>NavigableSet</a:t>
            </a:r>
            <a:endParaRPr lang="en-US" dirty="0">
              <a:latin typeface="Arial" charset="0"/>
            </a:endParaRPr>
          </a:p>
        </p:txBody>
      </p:sp>
      <p:sp>
        <p:nvSpPr>
          <p:cNvPr id="49" name="Rounded Rectangle 48"/>
          <p:cNvSpPr/>
          <p:nvPr/>
        </p:nvSpPr>
        <p:spPr bwMode="auto">
          <a:xfrm>
            <a:off x="4826677" y="3899337"/>
            <a:ext cx="1878923" cy="625366"/>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LinkedHashSet</a:t>
            </a:r>
            <a:endParaRPr lang="en-US" dirty="0">
              <a:latin typeface="Arial" charset="0"/>
            </a:endParaRPr>
          </a:p>
        </p:txBody>
      </p:sp>
      <p:cxnSp>
        <p:nvCxnSpPr>
          <p:cNvPr id="26702" name="Straight Arrow Connector 50"/>
          <p:cNvCxnSpPr>
            <a:cxnSpLocks noChangeShapeType="1"/>
          </p:cNvCxnSpPr>
          <p:nvPr/>
        </p:nvCxnSpPr>
        <p:spPr bwMode="auto">
          <a:xfrm rot="16200000" flipV="1">
            <a:off x="7526643" y="3724581"/>
            <a:ext cx="331788" cy="732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703" name="Straight Arrow Connector 57"/>
          <p:cNvCxnSpPr>
            <a:cxnSpLocks noChangeShapeType="1"/>
          </p:cNvCxnSpPr>
          <p:nvPr/>
        </p:nvCxnSpPr>
        <p:spPr bwMode="auto">
          <a:xfrm rot="16200000" flipV="1">
            <a:off x="5926443" y="3743631"/>
            <a:ext cx="331787" cy="732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75061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endParaRPr lang="en-US" dirty="0"/>
          </a:p>
        </p:txBody>
      </p:sp>
      <p:graphicFrame>
        <p:nvGraphicFramePr>
          <p:cNvPr id="4" name="Content Placeholder 3"/>
          <p:cNvGraphicFramePr>
            <a:graphicFrameLocks noGrp="1"/>
          </p:cNvGraphicFramePr>
          <p:nvPr>
            <p:ph idx="1"/>
          </p:nvPr>
        </p:nvGraphicFramePr>
        <p:xfrm>
          <a:off x="457200" y="2445861"/>
          <a:ext cx="8229600" cy="2834640"/>
        </p:xfrm>
        <a:graphic>
          <a:graphicData uri="http://schemas.openxmlformats.org/drawingml/2006/table">
            <a:tbl>
              <a:tblPr/>
              <a:tblGrid>
                <a:gridCol w="4114800"/>
                <a:gridCol w="4114800"/>
              </a:tblGrid>
              <a:tr h="0">
                <a:tc>
                  <a:txBody>
                    <a:bodyPr/>
                    <a:lstStyle/>
                    <a:p>
                      <a:r>
                        <a:rPr lang="en-US" b="1" dirty="0">
                          <a:effectLst/>
                        </a:rPr>
                        <a:t>Interface Type</a:t>
                      </a:r>
                      <a:endParaRPr lang="en-US" dirty="0">
                        <a:effectLst/>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b="1">
                          <a:effectLst/>
                        </a:rPr>
                        <a:t>Implemented by</a:t>
                      </a:r>
                      <a:endParaRPr lang="en-US">
                        <a:effectLst/>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effectLst/>
                        </a:rPr>
                        <a:t>Set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a:effectLst/>
                        </a:rPr>
                        <a:t>HashSet, LinkedHashSet, EnumSet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effectLst/>
                        </a:rPr>
                        <a:t>SortedSet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a:effectLst/>
                        </a:rPr>
                        <a:t>TreeSet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effectLst/>
                        </a:rPr>
                        <a:t>List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dirty="0">
                          <a:effectLst/>
                        </a:rPr>
                        <a:t>Vector, Stack, </a:t>
                      </a:r>
                      <a:r>
                        <a:rPr lang="en-US" dirty="0" err="1">
                          <a:effectLst/>
                        </a:rPr>
                        <a:t>ArrayList</a:t>
                      </a:r>
                      <a:r>
                        <a:rPr lang="en-US" dirty="0">
                          <a:effectLst/>
                        </a:rPr>
                        <a:t>, </a:t>
                      </a:r>
                      <a:r>
                        <a:rPr lang="en-US" dirty="0" err="1">
                          <a:effectLst/>
                        </a:rPr>
                        <a:t>LinkedList</a:t>
                      </a:r>
                      <a:endParaRPr lang="en-US" dirty="0">
                        <a:effectLst/>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effectLst/>
                        </a:rPr>
                        <a:t>Queue</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a:effectLst/>
                        </a:rPr>
                        <a:t>PriorityQueue, LinkedList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effectLst/>
                        </a:rPr>
                        <a:t>Map</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a:effectLst/>
                        </a:rPr>
                        <a:t>Hashtable, HashMap, LinkedHashMap, WeakHashMap, IdentityHashMap</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effectLst/>
                        </a:rPr>
                        <a:t>SortedMap</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dirty="0" err="1">
                          <a:effectLst/>
                        </a:rPr>
                        <a:t>TreeMap</a:t>
                      </a:r>
                      <a:endParaRPr lang="en-US" dirty="0">
                        <a:effectLst/>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1645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a:solidFill>
            <a:schemeClr val="accent4">
              <a:lumMod val="20000"/>
              <a:lumOff val="80000"/>
            </a:schemeClr>
          </a:solidFill>
        </p:spPr>
        <p:txBody>
          <a:bodyPr>
            <a:normAutofit fontScale="90000"/>
          </a:bodyPr>
          <a:lstStyle/>
          <a:p>
            <a:r>
              <a:rPr lang="en-US" dirty="0" smtClean="0"/>
              <a:t>Collection Interfaces</a:t>
            </a:r>
            <a:endParaRPr lang="en-US" dirty="0"/>
          </a:p>
        </p:txBody>
      </p:sp>
      <p:sp>
        <p:nvSpPr>
          <p:cNvPr id="3" name="Content Placeholder 2"/>
          <p:cNvSpPr>
            <a:spLocks noGrp="1"/>
          </p:cNvSpPr>
          <p:nvPr>
            <p:ph idx="1"/>
          </p:nvPr>
        </p:nvSpPr>
        <p:spPr>
          <a:xfrm>
            <a:off x="0" y="685800"/>
            <a:ext cx="9144000" cy="6172200"/>
          </a:xfrm>
        </p:spPr>
        <p:txBody>
          <a:bodyPr>
            <a:noAutofit/>
          </a:bodyPr>
          <a:lstStyle/>
          <a:p>
            <a:r>
              <a:rPr lang="en-US" sz="2400" b="1" dirty="0"/>
              <a:t>Collection</a:t>
            </a:r>
            <a:r>
              <a:rPr lang="en-US" sz="2400" dirty="0"/>
              <a:t> Enables you to work with groups of objects; it is at the top of the </a:t>
            </a:r>
            <a:r>
              <a:rPr lang="en-US" sz="2400" dirty="0" smtClean="0"/>
              <a:t>collections hierarchy</a:t>
            </a:r>
            <a:r>
              <a:rPr lang="en-US" sz="2400" dirty="0"/>
              <a:t>.</a:t>
            </a:r>
          </a:p>
          <a:p>
            <a:r>
              <a:rPr lang="en-US" sz="2400" b="1" dirty="0" err="1"/>
              <a:t>Deque</a:t>
            </a:r>
            <a:r>
              <a:rPr lang="en-US" sz="2400" dirty="0"/>
              <a:t> Extends Queue to handle a double-ended queue. (Added by Java SE 6.)</a:t>
            </a:r>
          </a:p>
          <a:p>
            <a:r>
              <a:rPr lang="en-US" sz="2400" b="1" dirty="0"/>
              <a:t>List </a:t>
            </a:r>
            <a:r>
              <a:rPr lang="en-US" sz="2400" dirty="0"/>
              <a:t>Extends Collection to handle sequences (lists of objects).</a:t>
            </a:r>
          </a:p>
          <a:p>
            <a:r>
              <a:rPr lang="en-US" sz="2400" b="1" dirty="0" err="1"/>
              <a:t>NavigableSet</a:t>
            </a:r>
            <a:r>
              <a:rPr lang="en-US" sz="2400" b="1" dirty="0"/>
              <a:t> </a:t>
            </a:r>
            <a:r>
              <a:rPr lang="en-US" sz="2400" dirty="0"/>
              <a:t>Extends </a:t>
            </a:r>
            <a:r>
              <a:rPr lang="en-US" sz="2400" dirty="0" err="1"/>
              <a:t>SortedSet</a:t>
            </a:r>
            <a:r>
              <a:rPr lang="en-US" sz="2400" dirty="0"/>
              <a:t> to handle retrieval of elements based on </a:t>
            </a:r>
            <a:r>
              <a:rPr lang="en-US" sz="2400" dirty="0" smtClean="0"/>
              <a:t>closest-match searches</a:t>
            </a:r>
            <a:r>
              <a:rPr lang="en-US" sz="2400" dirty="0"/>
              <a:t>. (Added by Java SE 6.)</a:t>
            </a:r>
          </a:p>
          <a:p>
            <a:r>
              <a:rPr lang="en-US" sz="2400" b="1" dirty="0"/>
              <a:t>Queue </a:t>
            </a:r>
            <a:r>
              <a:rPr lang="en-US" sz="2400" dirty="0"/>
              <a:t>Extends Collection to handle special types of lists in which elements </a:t>
            </a:r>
            <a:r>
              <a:rPr lang="en-US" sz="2400" dirty="0" smtClean="0"/>
              <a:t>are removed </a:t>
            </a:r>
            <a:r>
              <a:rPr lang="en-US" sz="2400" dirty="0"/>
              <a:t>only from the head.</a:t>
            </a:r>
          </a:p>
          <a:p>
            <a:r>
              <a:rPr lang="en-US" sz="2400" b="1" dirty="0"/>
              <a:t>Set</a:t>
            </a:r>
            <a:r>
              <a:rPr lang="en-US" sz="2400" dirty="0"/>
              <a:t> Extends Collection to handle sets, which must contain unique elements.</a:t>
            </a:r>
          </a:p>
          <a:p>
            <a:r>
              <a:rPr lang="en-US" sz="2400" b="1" dirty="0" err="1"/>
              <a:t>SortedSet</a:t>
            </a:r>
            <a:r>
              <a:rPr lang="en-US" sz="2400" dirty="0"/>
              <a:t> Extends Set to handle sorted sets.</a:t>
            </a:r>
          </a:p>
        </p:txBody>
      </p:sp>
    </p:spTree>
    <p:extLst>
      <p:ext uri="{BB962C8B-B14F-4D97-AF65-F5344CB8AC3E}">
        <p14:creationId xmlns:p14="http://schemas.microsoft.com/office/powerpoint/2010/main" val="3736073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2200" b="1" dirty="0" err="1"/>
              <a:t>AbstractCollection</a:t>
            </a:r>
            <a:r>
              <a:rPr lang="en-US" sz="2200" b="1" dirty="0"/>
              <a:t> </a:t>
            </a:r>
            <a:r>
              <a:rPr lang="en-US" sz="2200" dirty="0"/>
              <a:t>Implements most of the Collection interface.</a:t>
            </a:r>
          </a:p>
          <a:p>
            <a:r>
              <a:rPr lang="en-US" sz="2200" b="1" dirty="0" err="1"/>
              <a:t>AbstractList</a:t>
            </a:r>
            <a:r>
              <a:rPr lang="en-US" sz="2200" b="1" dirty="0"/>
              <a:t> </a:t>
            </a:r>
            <a:r>
              <a:rPr lang="en-US" sz="2200" dirty="0"/>
              <a:t>Extends </a:t>
            </a:r>
            <a:r>
              <a:rPr lang="en-US" sz="2200" dirty="0" err="1"/>
              <a:t>AbstractCollection</a:t>
            </a:r>
            <a:r>
              <a:rPr lang="en-US" sz="2200" dirty="0"/>
              <a:t> and implements most of the List interface.</a:t>
            </a:r>
          </a:p>
          <a:p>
            <a:r>
              <a:rPr lang="en-US" sz="2200" b="1" dirty="0" err="1"/>
              <a:t>AbstractQueue</a:t>
            </a:r>
            <a:r>
              <a:rPr lang="en-US" sz="2200" dirty="0"/>
              <a:t> Extends </a:t>
            </a:r>
            <a:r>
              <a:rPr lang="en-US" sz="2200" dirty="0" err="1"/>
              <a:t>AbstractCollection</a:t>
            </a:r>
            <a:r>
              <a:rPr lang="en-US" sz="2200" dirty="0"/>
              <a:t> and implements parts of the Queue interface.</a:t>
            </a:r>
          </a:p>
          <a:p>
            <a:r>
              <a:rPr lang="en-US" sz="2200" b="1" dirty="0" err="1"/>
              <a:t>AbstractSequentialList</a:t>
            </a:r>
            <a:r>
              <a:rPr lang="en-US" sz="2200" dirty="0"/>
              <a:t> Extends </a:t>
            </a:r>
            <a:r>
              <a:rPr lang="en-US" sz="2200" dirty="0" err="1"/>
              <a:t>AbstractList</a:t>
            </a:r>
            <a:r>
              <a:rPr lang="en-US" sz="2200" dirty="0"/>
              <a:t> for use by a collection that uses sequential rather than </a:t>
            </a:r>
            <a:r>
              <a:rPr lang="en-US" sz="2200" dirty="0" smtClean="0"/>
              <a:t>random access </a:t>
            </a:r>
            <a:r>
              <a:rPr lang="en-US" sz="2200" dirty="0"/>
              <a:t>of its elements.</a:t>
            </a:r>
          </a:p>
          <a:p>
            <a:r>
              <a:rPr lang="en-US" sz="2200" b="1" dirty="0" err="1"/>
              <a:t>LinkedList</a:t>
            </a:r>
            <a:r>
              <a:rPr lang="en-US" sz="2200" b="1" dirty="0"/>
              <a:t> </a:t>
            </a:r>
            <a:r>
              <a:rPr lang="en-US" sz="2200" dirty="0"/>
              <a:t>Implements a linked list by extending </a:t>
            </a:r>
            <a:r>
              <a:rPr lang="en-US" sz="2200" dirty="0" err="1"/>
              <a:t>AbstractSequentialList</a:t>
            </a:r>
            <a:r>
              <a:rPr lang="en-US" sz="2200" dirty="0"/>
              <a:t>.</a:t>
            </a:r>
          </a:p>
          <a:p>
            <a:r>
              <a:rPr lang="en-US" sz="2200" b="1" dirty="0" err="1"/>
              <a:t>ArrayList</a:t>
            </a:r>
            <a:r>
              <a:rPr lang="en-US" sz="2200" dirty="0"/>
              <a:t> Implements a dynamic array by extending </a:t>
            </a:r>
            <a:r>
              <a:rPr lang="en-US" sz="2200" dirty="0" err="1"/>
              <a:t>AbstractList</a:t>
            </a:r>
            <a:r>
              <a:rPr lang="en-US" sz="2200" dirty="0"/>
              <a:t>.</a:t>
            </a:r>
          </a:p>
          <a:p>
            <a:r>
              <a:rPr lang="en-US" sz="2200" b="1" dirty="0" err="1"/>
              <a:t>ArrayDeque</a:t>
            </a:r>
            <a:r>
              <a:rPr lang="en-US" sz="2200" dirty="0"/>
              <a:t> Implements a dynamic double-ended queue by extending </a:t>
            </a:r>
            <a:r>
              <a:rPr lang="en-US" sz="2200" dirty="0" err="1"/>
              <a:t>AbstractCollection</a:t>
            </a:r>
            <a:r>
              <a:rPr lang="en-US" sz="2200" dirty="0"/>
              <a:t> </a:t>
            </a:r>
            <a:r>
              <a:rPr lang="en-US" sz="2200" dirty="0" smtClean="0"/>
              <a:t>and implementing </a:t>
            </a:r>
            <a:r>
              <a:rPr lang="en-US" sz="2200" dirty="0"/>
              <a:t>the </a:t>
            </a:r>
            <a:r>
              <a:rPr lang="en-US" sz="2200" dirty="0" err="1"/>
              <a:t>Deque</a:t>
            </a:r>
            <a:r>
              <a:rPr lang="en-US" sz="2200" dirty="0"/>
              <a:t> interface. </a:t>
            </a:r>
          </a:p>
          <a:p>
            <a:r>
              <a:rPr lang="en-US" sz="2200" b="1" dirty="0" err="1"/>
              <a:t>AbstractSet</a:t>
            </a:r>
            <a:r>
              <a:rPr lang="en-US" sz="2200" b="1" dirty="0"/>
              <a:t> </a:t>
            </a:r>
            <a:r>
              <a:rPr lang="en-US" sz="2200" dirty="0"/>
              <a:t>Extends </a:t>
            </a:r>
            <a:r>
              <a:rPr lang="en-US" sz="2200" dirty="0" err="1"/>
              <a:t>AbstractCollection</a:t>
            </a:r>
            <a:r>
              <a:rPr lang="en-US" sz="2200" dirty="0"/>
              <a:t> and implements most of the Set interface.</a:t>
            </a:r>
          </a:p>
          <a:p>
            <a:r>
              <a:rPr lang="en-US" sz="2200" b="1" dirty="0" err="1"/>
              <a:t>EnumSet</a:t>
            </a:r>
            <a:r>
              <a:rPr lang="en-US" sz="2200" dirty="0"/>
              <a:t> Extends </a:t>
            </a:r>
            <a:r>
              <a:rPr lang="en-US" sz="2200" dirty="0" err="1"/>
              <a:t>AbstractSet</a:t>
            </a:r>
            <a:r>
              <a:rPr lang="en-US" sz="2200" dirty="0"/>
              <a:t> for use with </a:t>
            </a:r>
            <a:r>
              <a:rPr lang="en-US" sz="2200" dirty="0" err="1"/>
              <a:t>enum</a:t>
            </a:r>
            <a:r>
              <a:rPr lang="en-US" sz="2200" dirty="0"/>
              <a:t> elements.</a:t>
            </a:r>
          </a:p>
          <a:p>
            <a:r>
              <a:rPr lang="en-US" sz="2200" b="1" dirty="0" err="1"/>
              <a:t>HashSet</a:t>
            </a:r>
            <a:r>
              <a:rPr lang="en-US" sz="2200" dirty="0"/>
              <a:t> Extends </a:t>
            </a:r>
            <a:r>
              <a:rPr lang="en-US" sz="2200" dirty="0" err="1"/>
              <a:t>AbstractSet</a:t>
            </a:r>
            <a:r>
              <a:rPr lang="en-US" sz="2200" dirty="0"/>
              <a:t> for use with a hash table.</a:t>
            </a:r>
          </a:p>
          <a:p>
            <a:r>
              <a:rPr lang="en-US" sz="2200" b="1" dirty="0" err="1"/>
              <a:t>LinkedHashSet</a:t>
            </a:r>
            <a:r>
              <a:rPr lang="en-US" sz="2200" dirty="0"/>
              <a:t> Extends </a:t>
            </a:r>
            <a:r>
              <a:rPr lang="en-US" sz="2200" dirty="0" err="1"/>
              <a:t>HashSet</a:t>
            </a:r>
            <a:r>
              <a:rPr lang="en-US" sz="2200" dirty="0"/>
              <a:t> to allow insertion-order iterations.</a:t>
            </a:r>
          </a:p>
          <a:p>
            <a:r>
              <a:rPr lang="en-US" sz="2200" b="1" dirty="0" err="1" smtClean="0"/>
              <a:t>PriorityQueue</a:t>
            </a:r>
            <a:r>
              <a:rPr lang="en-US" sz="2200" dirty="0" smtClean="0"/>
              <a:t> Extends </a:t>
            </a:r>
            <a:r>
              <a:rPr lang="en-US" sz="2200" dirty="0" err="1" smtClean="0"/>
              <a:t>AbstractQueue</a:t>
            </a:r>
            <a:r>
              <a:rPr lang="en-US" sz="2200" dirty="0" smtClean="0"/>
              <a:t> to support a priority-based queue.</a:t>
            </a:r>
          </a:p>
          <a:p>
            <a:r>
              <a:rPr lang="en-US" sz="2200" b="1" dirty="0" err="1" smtClean="0"/>
              <a:t>TreeSet</a:t>
            </a:r>
            <a:r>
              <a:rPr lang="en-US" sz="2200" b="1" dirty="0" smtClean="0"/>
              <a:t> </a:t>
            </a:r>
            <a:r>
              <a:rPr lang="en-US" sz="2200" dirty="0"/>
              <a:t>Implements a set stored in a tree. Extends </a:t>
            </a:r>
            <a:r>
              <a:rPr lang="en-US" sz="2200" dirty="0" err="1"/>
              <a:t>AbstractSet</a:t>
            </a:r>
            <a:r>
              <a:rPr lang="en-US" sz="2200" dirty="0"/>
              <a:t>.</a:t>
            </a:r>
          </a:p>
        </p:txBody>
      </p:sp>
      <p:sp>
        <p:nvSpPr>
          <p:cNvPr id="4" name="Title 3"/>
          <p:cNvSpPr>
            <a:spLocks noGrp="1"/>
          </p:cNvSpPr>
          <p:nvPr>
            <p:ph type="title"/>
          </p:nvPr>
        </p:nvSpPr>
        <p:spPr>
          <a:xfrm>
            <a:off x="457200" y="274638"/>
            <a:ext cx="381000" cy="106362"/>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2174517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Exception classes</a:t>
            </a:r>
            <a:endParaRPr lang="en-US" dirty="0">
              <a:solidFill>
                <a:schemeClr val="accent3">
                  <a:lumMod val="50000"/>
                </a:schemeClr>
              </a:solidFill>
            </a:endParaRP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667536944"/>
              </p:ext>
            </p:extLst>
          </p:nvPr>
        </p:nvGraphicFramePr>
        <p:xfrm>
          <a:off x="0" y="838200"/>
          <a:ext cx="8991600" cy="5625208"/>
        </p:xfrm>
        <a:graphic>
          <a:graphicData uri="http://schemas.openxmlformats.org/presentationml/2006/ole">
            <mc:AlternateContent xmlns:mc="http://schemas.openxmlformats.org/markup-compatibility/2006">
              <mc:Choice xmlns:v="urn:schemas-microsoft-com:vml" Requires="v">
                <p:oleObj spid="_x0000_s11475" name="Picture" r:id="rId4" imgW="8001000" imgH="3657600" progId="Word.Picture.8">
                  <p:embed/>
                </p:oleObj>
              </mc:Choice>
              <mc:Fallback>
                <p:oleObj name="Picture" r:id="rId4" imgW="8001000" imgH="3657600" progId="Word.Picture.8">
                  <p:embed/>
                  <p:pic>
                    <p:nvPicPr>
                      <p:cNvPr id="0" name="Object 6"/>
                      <p:cNvPicPr>
                        <a:picLocks noChangeAspect="1" noChangeArrowheads="1"/>
                      </p:cNvPicPr>
                      <p:nvPr/>
                    </p:nvPicPr>
                    <p:blipFill>
                      <a:blip r:embed="rId5"/>
                      <a:srcRect l="-1051" t="2000" r="31065" b="4500"/>
                      <a:stretch>
                        <a:fillRect/>
                      </a:stretch>
                    </p:blipFill>
                    <p:spPr bwMode="auto">
                      <a:xfrm>
                        <a:off x="0" y="838200"/>
                        <a:ext cx="8991600" cy="5625208"/>
                      </a:xfrm>
                      <a:prstGeom prst="rect">
                        <a:avLst/>
                      </a:prstGeom>
                      <a:solidFill>
                        <a:schemeClr val="bg1">
                          <a:lumMod val="95000"/>
                        </a:schemeClr>
                      </a:solidFill>
                      <a:ln>
                        <a:noFill/>
                      </a:ln>
                    </p:spPr>
                  </p:pic>
                </p:oleObj>
              </mc:Fallback>
            </mc:AlternateContent>
          </a:graphicData>
        </a:graphic>
      </p:graphicFrame>
    </p:spTree>
    <p:extLst>
      <p:ext uri="{BB962C8B-B14F-4D97-AF65-F5344CB8AC3E}">
        <p14:creationId xmlns:p14="http://schemas.microsoft.com/office/powerpoint/2010/main" val="4231825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457200"/>
          </a:xfrm>
          <a:solidFill>
            <a:schemeClr val="accent4">
              <a:lumMod val="40000"/>
              <a:lumOff val="60000"/>
            </a:schemeClr>
          </a:solidFill>
        </p:spPr>
        <p:txBody>
          <a:bodyPr>
            <a:normAutofit fontScale="90000"/>
          </a:bodyPr>
          <a:lstStyle/>
          <a:p>
            <a:pPr>
              <a:defRPr/>
            </a:pPr>
            <a:r>
              <a:rPr lang="en-US" dirty="0" smtClean="0"/>
              <a:t>Collection Implementations</a:t>
            </a:r>
            <a:endParaRPr lang="en-US" dirty="0"/>
          </a:p>
        </p:txBody>
      </p:sp>
      <p:sp>
        <p:nvSpPr>
          <p:cNvPr id="4" name="Slide Number Placeholder 3"/>
          <p:cNvSpPr>
            <a:spLocks noGrp="1"/>
          </p:cNvSpPr>
          <p:nvPr>
            <p:ph type="sldNum" sz="quarter" idx="10"/>
          </p:nvPr>
        </p:nvSpPr>
        <p:spPr/>
        <p:txBody>
          <a:bodyPr/>
          <a:lstStyle/>
          <a:p>
            <a:pPr>
              <a:defRPr/>
            </a:pPr>
            <a:fld id="{51817032-E7AD-4F35-94D3-7B636FCE77BA}" type="slidenum">
              <a:rPr lang="en-US" smtClean="0"/>
              <a:pPr>
                <a:defRPr/>
              </a:pPr>
              <a:t>30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32138021"/>
              </p:ext>
            </p:extLst>
          </p:nvPr>
        </p:nvGraphicFramePr>
        <p:xfrm>
          <a:off x="0" y="685800"/>
          <a:ext cx="4038600" cy="31089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066800"/>
                <a:gridCol w="1676400"/>
                <a:gridCol w="1295400"/>
              </a:tblGrid>
              <a:tr h="517712">
                <a:tc>
                  <a:txBody>
                    <a:bodyPr/>
                    <a:lstStyle/>
                    <a:p>
                      <a:pPr algn="ctr"/>
                      <a:r>
                        <a:rPr lang="en-US" dirty="0" smtClean="0"/>
                        <a:t>Interface</a:t>
                      </a:r>
                      <a:endParaRPr lang="en-US" dirty="0"/>
                    </a:p>
                  </a:txBody>
                  <a:tcPr marL="84406" marR="84406"/>
                </a:tc>
                <a:tc>
                  <a:txBody>
                    <a:bodyPr/>
                    <a:lstStyle/>
                    <a:p>
                      <a:r>
                        <a:rPr lang="en-US" dirty="0" smtClean="0"/>
                        <a:t>Existing</a:t>
                      </a:r>
                      <a:r>
                        <a:rPr lang="en-US" baseline="0" dirty="0" smtClean="0"/>
                        <a:t> c</a:t>
                      </a:r>
                      <a:r>
                        <a:rPr lang="en-US" dirty="0" smtClean="0"/>
                        <a:t>lasses</a:t>
                      </a:r>
                      <a:endParaRPr lang="en-US" dirty="0"/>
                    </a:p>
                  </a:txBody>
                  <a:tcPr marL="84406" marR="84406"/>
                </a:tc>
                <a:tc>
                  <a:txBody>
                    <a:bodyPr/>
                    <a:lstStyle/>
                    <a:p>
                      <a:r>
                        <a:rPr lang="en-US" dirty="0" smtClean="0"/>
                        <a:t>Old</a:t>
                      </a:r>
                      <a:r>
                        <a:rPr lang="en-US" baseline="0" dirty="0" smtClean="0"/>
                        <a:t> classes (Historical)</a:t>
                      </a:r>
                      <a:endParaRPr lang="en-US" dirty="0"/>
                    </a:p>
                  </a:txBody>
                  <a:tcPr marL="84406" marR="84406"/>
                </a:tc>
              </a:tr>
              <a:tr h="739588">
                <a:tc>
                  <a:txBody>
                    <a:bodyPr/>
                    <a:lstStyle/>
                    <a:p>
                      <a:pPr algn="ctr"/>
                      <a:r>
                        <a:rPr lang="en-US" dirty="0" smtClean="0"/>
                        <a:t>Set</a:t>
                      </a:r>
                      <a:endParaRPr lang="en-US" dirty="0"/>
                    </a:p>
                  </a:txBody>
                  <a:tcPr marL="84406" marR="84406" anchor="ctr"/>
                </a:tc>
                <a:tc>
                  <a:txBody>
                    <a:bodyPr/>
                    <a:lstStyle/>
                    <a:p>
                      <a:r>
                        <a:rPr lang="en-US" dirty="0" err="1" smtClean="0"/>
                        <a:t>HashSet</a:t>
                      </a:r>
                      <a:endParaRPr lang="en-US" dirty="0" smtClean="0"/>
                    </a:p>
                    <a:p>
                      <a:r>
                        <a:rPr lang="en-US" dirty="0" smtClean="0"/>
                        <a:t>LinkedHashSet</a:t>
                      </a:r>
                    </a:p>
                    <a:p>
                      <a:r>
                        <a:rPr lang="en-US" dirty="0" err="1" smtClean="0"/>
                        <a:t>TreeSet</a:t>
                      </a:r>
                      <a:endParaRPr lang="en-US" dirty="0"/>
                    </a:p>
                  </a:txBody>
                  <a:tcPr marL="84406" marR="84406"/>
                </a:tc>
                <a:tc>
                  <a:txBody>
                    <a:bodyPr/>
                    <a:lstStyle/>
                    <a:p>
                      <a:endParaRPr lang="en-US" dirty="0"/>
                    </a:p>
                  </a:txBody>
                  <a:tcPr marL="84406" marR="84406"/>
                </a:tc>
              </a:tr>
              <a:tr h="517712">
                <a:tc>
                  <a:txBody>
                    <a:bodyPr/>
                    <a:lstStyle/>
                    <a:p>
                      <a:pPr algn="ctr"/>
                      <a:r>
                        <a:rPr lang="en-US" dirty="0" smtClean="0"/>
                        <a:t>List</a:t>
                      </a:r>
                      <a:endParaRPr lang="en-US" dirty="0"/>
                    </a:p>
                  </a:txBody>
                  <a:tcPr marL="84406" marR="84406" anchor="ctr"/>
                </a:tc>
                <a:tc>
                  <a:txBody>
                    <a:bodyPr/>
                    <a:lstStyle/>
                    <a:p>
                      <a:r>
                        <a:rPr lang="en-US" dirty="0" err="1" smtClean="0"/>
                        <a:t>ArrayList</a:t>
                      </a:r>
                      <a:endParaRPr lang="en-US" dirty="0" smtClean="0"/>
                    </a:p>
                    <a:p>
                      <a:r>
                        <a:rPr lang="en-US" dirty="0" err="1" smtClean="0"/>
                        <a:t>LinkedList</a:t>
                      </a:r>
                      <a:endParaRPr lang="en-US" dirty="0"/>
                    </a:p>
                  </a:txBody>
                  <a:tcPr marL="84406" marR="84406"/>
                </a:tc>
                <a:tc>
                  <a:txBody>
                    <a:bodyPr/>
                    <a:lstStyle/>
                    <a:p>
                      <a:r>
                        <a:rPr lang="en-US" dirty="0" smtClean="0"/>
                        <a:t>Vector</a:t>
                      </a:r>
                    </a:p>
                    <a:p>
                      <a:r>
                        <a:rPr lang="en-US" dirty="0" smtClean="0"/>
                        <a:t>Stack</a:t>
                      </a:r>
                      <a:endParaRPr lang="en-US" dirty="0"/>
                    </a:p>
                  </a:txBody>
                  <a:tcPr marL="84406" marR="84406"/>
                </a:tc>
              </a:tr>
              <a:tr h="739588">
                <a:tc>
                  <a:txBody>
                    <a:bodyPr/>
                    <a:lstStyle/>
                    <a:p>
                      <a:pPr algn="ctr"/>
                      <a:r>
                        <a:rPr lang="en-US" dirty="0" smtClean="0"/>
                        <a:t>Map</a:t>
                      </a:r>
                      <a:endParaRPr lang="en-US" dirty="0"/>
                    </a:p>
                  </a:txBody>
                  <a:tcPr marL="84406" marR="84406" anchor="ctr"/>
                </a:tc>
                <a:tc>
                  <a:txBody>
                    <a:bodyPr/>
                    <a:lstStyle/>
                    <a:p>
                      <a:r>
                        <a:rPr lang="en-US" dirty="0" err="1" smtClean="0"/>
                        <a:t>HashMap</a:t>
                      </a:r>
                      <a:endParaRPr lang="en-US" dirty="0" smtClean="0"/>
                    </a:p>
                    <a:p>
                      <a:r>
                        <a:rPr lang="en-US" dirty="0" err="1" smtClean="0"/>
                        <a:t>LinkedHashMap</a:t>
                      </a:r>
                      <a:endParaRPr lang="en-US" dirty="0" smtClean="0"/>
                    </a:p>
                    <a:p>
                      <a:r>
                        <a:rPr lang="en-US" dirty="0" err="1" smtClean="0"/>
                        <a:t>TreeMap</a:t>
                      </a:r>
                      <a:endParaRPr lang="en-US" dirty="0"/>
                    </a:p>
                  </a:txBody>
                  <a:tcPr marL="84406" marR="84406"/>
                </a:tc>
                <a:tc>
                  <a:txBody>
                    <a:bodyPr/>
                    <a:lstStyle/>
                    <a:p>
                      <a:r>
                        <a:rPr lang="en-US" dirty="0" err="1" smtClean="0"/>
                        <a:t>Hashtable</a:t>
                      </a:r>
                      <a:endParaRPr lang="en-US" dirty="0"/>
                    </a:p>
                  </a:txBody>
                  <a:tcPr marL="84406" marR="84406"/>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28500838"/>
              </p:ext>
            </p:extLst>
          </p:nvPr>
        </p:nvGraphicFramePr>
        <p:xfrm>
          <a:off x="4114800" y="2115496"/>
          <a:ext cx="4953000" cy="4590104"/>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4953000"/>
              </a:tblGrid>
              <a:tr h="475304">
                <a:tc>
                  <a:txBody>
                    <a:bodyPr/>
                    <a:lstStyle/>
                    <a:p>
                      <a:r>
                        <a:rPr lang="en-US" sz="2400" dirty="0" smtClean="0"/>
                        <a:t>                Important Methods</a:t>
                      </a:r>
                      <a:endParaRPr lang="en-US" sz="2400" dirty="0"/>
                    </a:p>
                  </a:txBody>
                  <a:tcPr marL="84406" marR="84406"/>
                </a:tc>
              </a:tr>
              <a:tr h="4096696">
                <a:tc>
                  <a:txBody>
                    <a:bodyPr/>
                    <a:lstStyle/>
                    <a:p>
                      <a:r>
                        <a:rPr lang="en-US" sz="2400" baseline="0" dirty="0" smtClean="0"/>
                        <a:t>+add(E </a:t>
                      </a:r>
                      <a:r>
                        <a:rPr lang="en-US" sz="2400" baseline="0" dirty="0" err="1" smtClean="0"/>
                        <a:t>e</a:t>
                      </a:r>
                      <a:r>
                        <a:rPr lang="en-US" sz="2400" baseline="0" dirty="0" smtClean="0"/>
                        <a:t>) : </a:t>
                      </a:r>
                      <a:r>
                        <a:rPr lang="en-US" sz="2400" baseline="0" dirty="0" err="1" smtClean="0"/>
                        <a:t>boolean</a:t>
                      </a:r>
                      <a:r>
                        <a:rPr lang="en-US" sz="2400" baseline="0" dirty="0" smtClean="0"/>
                        <a:t> </a:t>
                      </a:r>
                    </a:p>
                    <a:p>
                      <a:r>
                        <a:rPr lang="en-US" sz="2400" baseline="0" dirty="0" smtClean="0"/>
                        <a:t>+</a:t>
                      </a:r>
                      <a:r>
                        <a:rPr lang="en-US" sz="2400" baseline="0" dirty="0" err="1" smtClean="0"/>
                        <a:t>iterator</a:t>
                      </a:r>
                      <a:r>
                        <a:rPr lang="en-US" sz="2400" baseline="0" dirty="0" smtClean="0"/>
                        <a:t>() : </a:t>
                      </a:r>
                      <a:r>
                        <a:rPr lang="en-US" sz="2400" baseline="0" dirty="0" err="1" smtClean="0"/>
                        <a:t>Iterator</a:t>
                      </a:r>
                      <a:r>
                        <a:rPr lang="en-US" sz="2400" baseline="0" dirty="0" smtClean="0"/>
                        <a:t>&lt;E&gt; </a:t>
                      </a:r>
                    </a:p>
                    <a:p>
                      <a:r>
                        <a:rPr lang="en-US" sz="2400" baseline="0" dirty="0" smtClean="0"/>
                        <a:t>+</a:t>
                      </a:r>
                      <a:r>
                        <a:rPr lang="en-US" sz="2400" baseline="0" dirty="0" err="1" smtClean="0"/>
                        <a:t>isEmpty</a:t>
                      </a:r>
                      <a:r>
                        <a:rPr lang="en-US" sz="2400" baseline="0" dirty="0" smtClean="0"/>
                        <a:t>(): boolean</a:t>
                      </a:r>
                    </a:p>
                    <a:p>
                      <a:r>
                        <a:rPr lang="en-US" sz="2400" baseline="0" dirty="0" smtClean="0"/>
                        <a:t>+contains(element : Object) : boolean</a:t>
                      </a:r>
                    </a:p>
                    <a:p>
                      <a:r>
                        <a:rPr lang="en-US" sz="2400" baseline="0" dirty="0" smtClean="0"/>
                        <a:t>+equals(object : Object) : boolean</a:t>
                      </a:r>
                    </a:p>
                    <a:p>
                      <a:r>
                        <a:rPr lang="en-US" sz="2400" baseline="0" dirty="0" smtClean="0"/>
                        <a:t>+</a:t>
                      </a:r>
                      <a:r>
                        <a:rPr lang="en-US" sz="2400" baseline="0" dirty="0" err="1" smtClean="0"/>
                        <a:t>hashCode</a:t>
                      </a:r>
                      <a:r>
                        <a:rPr lang="en-US" sz="2400" baseline="0" dirty="0" smtClean="0"/>
                        <a:t>() : </a:t>
                      </a:r>
                      <a:r>
                        <a:rPr lang="en-US" sz="2400" baseline="0" dirty="0" err="1" smtClean="0"/>
                        <a:t>int</a:t>
                      </a:r>
                      <a:endParaRPr lang="en-US" sz="2400" baseline="0" dirty="0" smtClean="0"/>
                    </a:p>
                    <a:p>
                      <a:r>
                        <a:rPr lang="en-US" sz="2400" baseline="0" dirty="0" smtClean="0"/>
                        <a:t>+remove(element : Object) : boolean</a:t>
                      </a:r>
                    </a:p>
                    <a:p>
                      <a:r>
                        <a:rPr lang="en-US" sz="2400" baseline="0" dirty="0" smtClean="0"/>
                        <a:t>+size() : int</a:t>
                      </a:r>
                    </a:p>
                    <a:p>
                      <a:r>
                        <a:rPr lang="en-US" sz="2400" baseline="0" dirty="0" smtClean="0"/>
                        <a:t>+</a:t>
                      </a:r>
                      <a:r>
                        <a:rPr lang="en-US" sz="2400" baseline="0" dirty="0" err="1" smtClean="0"/>
                        <a:t>toArray</a:t>
                      </a:r>
                      <a:r>
                        <a:rPr lang="en-US" sz="2400" baseline="0" dirty="0" smtClean="0"/>
                        <a:t>() : Object[ ]</a:t>
                      </a:r>
                    </a:p>
                    <a:p>
                      <a:r>
                        <a:rPr lang="en-US" sz="2400" baseline="0" dirty="0" smtClean="0"/>
                        <a:t>+clear() : void</a:t>
                      </a:r>
                    </a:p>
                    <a:p>
                      <a:r>
                        <a:rPr lang="en-US" sz="2400" i="1" baseline="0" dirty="0" smtClean="0">
                          <a:solidFill>
                            <a:srgbClr val="0066CC"/>
                          </a:solidFill>
                        </a:rPr>
                        <a:t>NOTE: ‘E’ is Type Parameter </a:t>
                      </a:r>
                      <a:endParaRPr lang="en-US" sz="2400" i="1" dirty="0">
                        <a:solidFill>
                          <a:srgbClr val="0066CC"/>
                        </a:solidFill>
                      </a:endParaRPr>
                    </a:p>
                  </a:txBody>
                  <a:tcPr marL="84406" marR="84406"/>
                </a:tc>
              </a:tr>
            </a:tbl>
          </a:graphicData>
        </a:graphic>
      </p:graphicFrame>
    </p:spTree>
    <p:extLst>
      <p:ext uri="{BB962C8B-B14F-4D97-AF65-F5344CB8AC3E}">
        <p14:creationId xmlns:p14="http://schemas.microsoft.com/office/powerpoint/2010/main" val="4282272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792162"/>
          </a:xfrm>
        </p:spPr>
        <p:txBody>
          <a:bodyPr/>
          <a:lstStyle/>
          <a:p>
            <a:pPr>
              <a:defRPr/>
            </a:pPr>
            <a:r>
              <a:rPr lang="en-US" dirty="0" smtClean="0"/>
              <a:t>Collection Interface</a:t>
            </a:r>
            <a:endParaRPr lang="en-US" dirty="0"/>
          </a:p>
        </p:txBody>
      </p:sp>
      <p:sp>
        <p:nvSpPr>
          <p:cNvPr id="4" name="Slide Number Placeholder 3"/>
          <p:cNvSpPr>
            <a:spLocks noGrp="1"/>
          </p:cNvSpPr>
          <p:nvPr>
            <p:ph type="sldNum" sz="quarter" idx="10"/>
          </p:nvPr>
        </p:nvSpPr>
        <p:spPr/>
        <p:txBody>
          <a:bodyPr/>
          <a:lstStyle/>
          <a:p>
            <a:pPr>
              <a:defRPr/>
            </a:pPr>
            <a:fld id="{D1CCC88C-7094-487E-B620-DDF46639BDC4}" type="slidenum">
              <a:rPr lang="en-US" smtClean="0"/>
              <a:pPr>
                <a:defRPr/>
              </a:pPr>
              <a:t>31</a:t>
            </a:fld>
            <a:endParaRPr lang="en-US"/>
          </a:p>
        </p:txBody>
      </p:sp>
      <mc:AlternateContent xmlns:mc="http://schemas.openxmlformats.org/markup-compatibility/2006" xmlns:p14="http://schemas.microsoft.com/office/powerpoint/2010/main">
        <mc:Choice Requires="p14">
          <p:contentPart p14:bwMode="auto" r:id="rId3">
            <p14:nvContentPartPr>
              <p14:cNvPr id="2052" name="Ink 2"/>
              <p14:cNvContentPartPr>
                <a14:cpLocks xmlns:a14="http://schemas.microsoft.com/office/drawing/2010/main" noRot="1" noChangeAspect="1" noEditPoints="1" noChangeArrowheads="1" noChangeShapeType="1"/>
              </p14:cNvContentPartPr>
              <p14:nvPr/>
            </p14:nvContentPartPr>
            <p14:xfrm>
              <a:off x="422619488" y="247572213"/>
              <a:ext cx="0" cy="0"/>
            </p14:xfrm>
          </p:contentPart>
        </mc:Choice>
        <mc:Fallback xmlns="">
          <p:pic>
            <p:nvPicPr>
              <p:cNvPr id="2052" name="Ink 2"/>
              <p:cNvPicPr>
                <a:picLocks noRot="1" noChangeAspect="1" noEditPoints="1" noChangeArrowheads="1" noChangeShapeType="1"/>
              </p:cNvPicPr>
              <p:nvPr/>
            </p:nvPicPr>
            <p:blipFill>
              <a:blip r:embed="rId8"/>
              <a:stretch>
                <a:fillRect/>
              </a:stretch>
            </p:blipFill>
            <p:spPr>
              <a:xfrm>
                <a:off x="422619488" y="247572213"/>
                <a:ext cx="0" cy="0"/>
              </a:xfrm>
              <a:prstGeom prst="rect">
                <a:avLst/>
              </a:prstGeom>
            </p:spPr>
          </p:pic>
        </mc:Fallback>
      </mc:AlternateContent>
      <p:pic>
        <p:nvPicPr>
          <p:cNvPr id="8"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121537"/>
            <a:ext cx="7148513" cy="368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9"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687" y="3806394"/>
            <a:ext cx="7148513" cy="305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2047214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33" name="Object 2"/>
          <p:cNvGraphicFramePr>
            <a:graphicFrameLocks noChangeAspect="1"/>
          </p:cNvGraphicFramePr>
          <p:nvPr>
            <p:extLst>
              <p:ext uri="{D42A27DB-BD31-4B8C-83A1-F6EECF244321}">
                <p14:modId xmlns:p14="http://schemas.microsoft.com/office/powerpoint/2010/main" val="2174944633"/>
              </p:ext>
            </p:extLst>
          </p:nvPr>
        </p:nvGraphicFramePr>
        <p:xfrm>
          <a:off x="2035175" y="4705350"/>
          <a:ext cx="1336675" cy="1182688"/>
        </p:xfrm>
        <a:graphic>
          <a:graphicData uri="http://schemas.openxmlformats.org/presentationml/2006/ole">
            <mc:AlternateContent xmlns:mc="http://schemas.openxmlformats.org/markup-compatibility/2006">
              <mc:Choice xmlns:v="urn:schemas-microsoft-com:vml" Requires="v">
                <p:oleObj spid="_x0000_s4898" name="Packager Shell Object" showAsIcon="1" r:id="rId4" imgW="774720" imgH="685800" progId="Package">
                  <p:embed/>
                </p:oleObj>
              </mc:Choice>
              <mc:Fallback>
                <p:oleObj name="Packager Shell Object" showAsIcon="1" r:id="rId4" imgW="774720" imgH="685800" progId="Package">
                  <p:embed/>
                  <p:pic>
                    <p:nvPicPr>
                      <p:cNvPr id="0" name=""/>
                      <p:cNvPicPr>
                        <a:picLocks noChangeAspect="1" noChangeArrowheads="1"/>
                      </p:cNvPicPr>
                      <p:nvPr/>
                    </p:nvPicPr>
                    <p:blipFill>
                      <a:blip r:embed="rId5"/>
                      <a:srcRect/>
                      <a:stretch>
                        <a:fillRect/>
                      </a:stretch>
                    </p:blipFill>
                    <p:spPr bwMode="auto">
                      <a:xfrm>
                        <a:off x="2035175" y="4705350"/>
                        <a:ext cx="1336675"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4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800600"/>
            <a:ext cx="6858000" cy="1066800"/>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pic>
      <p:graphicFrame>
        <p:nvGraphicFramePr>
          <p:cNvPr id="26638" name="Object 3"/>
          <p:cNvGraphicFramePr>
            <a:graphicFrameLocks noChangeAspect="1"/>
          </p:cNvGraphicFramePr>
          <p:nvPr>
            <p:extLst>
              <p:ext uri="{D42A27DB-BD31-4B8C-83A1-F6EECF244321}">
                <p14:modId xmlns:p14="http://schemas.microsoft.com/office/powerpoint/2010/main" val="797667594"/>
              </p:ext>
            </p:extLst>
          </p:nvPr>
        </p:nvGraphicFramePr>
        <p:xfrm>
          <a:off x="6375400" y="1196975"/>
          <a:ext cx="1358900" cy="1203325"/>
        </p:xfrm>
        <a:graphic>
          <a:graphicData uri="http://schemas.openxmlformats.org/presentationml/2006/ole">
            <mc:AlternateContent xmlns:mc="http://schemas.openxmlformats.org/markup-compatibility/2006">
              <mc:Choice xmlns:v="urn:schemas-microsoft-com:vml" Requires="v">
                <p:oleObj spid="_x0000_s4899" name="Packager Shell Object" showAsIcon="1" r:id="rId7" imgW="774720" imgH="685800" progId="Package">
                  <p:embed/>
                </p:oleObj>
              </mc:Choice>
              <mc:Fallback>
                <p:oleObj name="Packager Shell Object" showAsIcon="1" r:id="rId7" imgW="774720" imgH="685800" progId="Package">
                  <p:embed/>
                  <p:pic>
                    <p:nvPicPr>
                      <p:cNvPr id="0" name=""/>
                      <p:cNvPicPr>
                        <a:picLocks noChangeAspect="1" noChangeArrowheads="1"/>
                      </p:cNvPicPr>
                      <p:nvPr/>
                    </p:nvPicPr>
                    <p:blipFill>
                      <a:blip r:embed="rId8"/>
                      <a:srcRect/>
                      <a:stretch>
                        <a:fillRect/>
                      </a:stretch>
                    </p:blipFill>
                    <p:spPr bwMode="auto">
                      <a:xfrm>
                        <a:off x="6375400" y="1196975"/>
                        <a:ext cx="13589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55"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219200"/>
            <a:ext cx="3886200" cy="1096963"/>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050" y="-19050"/>
            <a:ext cx="9163050" cy="70485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Why  Generics?</a:t>
            </a:r>
            <a:endParaRPr lang="en-US" dirty="0">
              <a:solidFill>
                <a:schemeClr val="accent3">
                  <a:lumMod val="50000"/>
                </a:schemeClr>
              </a:solidFill>
            </a:endParaRPr>
          </a:p>
        </p:txBody>
      </p:sp>
      <p:pic>
        <p:nvPicPr>
          <p:cNvPr id="26627" name="Picture 2" descr="C:\Program Files\Microsoft Office\MEDIA\CAGCAT10\j0195384.wmf"/>
          <p:cNvPicPr>
            <a:picLocks noGrp="1" noChangeAspect="1" noChangeArrowheads="1"/>
          </p:cNvPicPr>
          <p:nvPr>
            <p:ph idx="1"/>
          </p:nvPr>
        </p:nvPicPr>
        <p:blipFill>
          <a:blip r:embed="rId10" cstate="print">
            <a:extLst>
              <a:ext uri="{28A0092B-C50C-407E-A947-70E740481C1C}">
                <a14:useLocalDpi xmlns:a14="http://schemas.microsoft.com/office/drawing/2010/main" val="0"/>
              </a:ext>
            </a:extLst>
          </a:blip>
          <a:srcRect/>
          <a:stretch>
            <a:fillRect/>
          </a:stretch>
        </p:blipFill>
        <p:spPr>
          <a:xfrm>
            <a:off x="228600" y="3581400"/>
            <a:ext cx="833438" cy="850900"/>
          </a:xfrm>
          <a:noFill/>
        </p:spPr>
      </p:pic>
      <p:pic>
        <p:nvPicPr>
          <p:cNvPr id="26637" name="Picture 13" descr="C:\Program Files\Microsoft Office\MEDIA\CAGCAT10\j0292020.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58000" y="2971800"/>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Bent Arrow 33"/>
          <p:cNvSpPr/>
          <p:nvPr/>
        </p:nvSpPr>
        <p:spPr bwMode="auto">
          <a:xfrm>
            <a:off x="228600" y="2209800"/>
            <a:ext cx="990600" cy="1295400"/>
          </a:xfrm>
          <a:prstGeom prst="bentArrow">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nchor="ctr"/>
          <a:lstStyle/>
          <a:p>
            <a:pPr algn="r" eaLnBrk="0" hangingPunct="0">
              <a:spcBef>
                <a:spcPct val="50000"/>
              </a:spcBef>
              <a:buClr>
                <a:srgbClr val="0033CC"/>
              </a:buClr>
              <a:buSzPct val="155000"/>
              <a:buFont typeface="Symbol" pitchFamily="18" charset="2"/>
              <a:buNone/>
              <a:defRPr/>
            </a:pPr>
            <a:endParaRPr lang="en-US" dirty="0">
              <a:latin typeface="Arial" charset="0"/>
            </a:endParaRPr>
          </a:p>
          <a:p>
            <a:pPr algn="r" eaLnBrk="0" hangingPunct="0">
              <a:spcBef>
                <a:spcPct val="50000"/>
              </a:spcBef>
              <a:buClr>
                <a:srgbClr val="0033CC"/>
              </a:buClr>
              <a:buSzPct val="155000"/>
              <a:buFont typeface="Symbol" pitchFamily="18" charset="2"/>
              <a:buNone/>
              <a:defRPr/>
            </a:pPr>
            <a:r>
              <a:rPr lang="en-US" dirty="0">
                <a:latin typeface="Arial" charset="0"/>
              </a:rPr>
              <a:t>Clara</a:t>
            </a:r>
          </a:p>
          <a:p>
            <a:pPr algn="r" eaLnBrk="0" hangingPunct="0">
              <a:spcBef>
                <a:spcPct val="50000"/>
              </a:spcBef>
              <a:buClr>
                <a:srgbClr val="0033CC"/>
              </a:buClr>
              <a:buSzPct val="155000"/>
              <a:buFont typeface="Symbol" pitchFamily="18" charset="2"/>
              <a:buNone/>
              <a:defRPr/>
            </a:pPr>
            <a:r>
              <a:rPr lang="en-US" dirty="0">
                <a:latin typeface="Arial" charset="0"/>
              </a:rPr>
              <a:t>Wrote</a:t>
            </a:r>
          </a:p>
        </p:txBody>
      </p:sp>
      <p:sp>
        <p:nvSpPr>
          <p:cNvPr id="41" name="Left Arrow 40"/>
          <p:cNvSpPr/>
          <p:nvPr/>
        </p:nvSpPr>
        <p:spPr bwMode="auto">
          <a:xfrm>
            <a:off x="5181600" y="3048000"/>
            <a:ext cx="1524000" cy="838200"/>
          </a:xfrm>
          <a:prstGeom prst="leftArrow">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nchor="ctr"/>
          <a:lstStyle/>
          <a:p>
            <a:pPr algn="ctr" eaLnBrk="0" hangingPunct="0">
              <a:spcBef>
                <a:spcPct val="50000"/>
              </a:spcBef>
              <a:buClr>
                <a:srgbClr val="0033CC"/>
              </a:buClr>
              <a:buSzPct val="155000"/>
              <a:buFont typeface="Symbol" pitchFamily="18" charset="2"/>
              <a:buNone/>
              <a:defRPr/>
            </a:pPr>
            <a:r>
              <a:rPr lang="en-US" dirty="0" err="1">
                <a:latin typeface="Arial" charset="0"/>
              </a:rPr>
              <a:t>Rohan</a:t>
            </a:r>
            <a:r>
              <a:rPr lang="en-US" dirty="0">
                <a:latin typeface="Arial" charset="0"/>
              </a:rPr>
              <a:t> Uses the code</a:t>
            </a:r>
          </a:p>
        </p:txBody>
      </p:sp>
      <p:sp>
        <p:nvSpPr>
          <p:cNvPr id="43" name="U-Turn Arrow 42"/>
          <p:cNvSpPr/>
          <p:nvPr/>
        </p:nvSpPr>
        <p:spPr bwMode="auto">
          <a:xfrm>
            <a:off x="1143000" y="3886200"/>
            <a:ext cx="3429000" cy="609600"/>
          </a:xfrm>
          <a:prstGeom prst="uturnArrow">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nchor="ctr"/>
          <a:lstStyle/>
          <a:p>
            <a:pPr algn="ctr" eaLnBrk="0" hangingPunct="0">
              <a:spcBef>
                <a:spcPct val="50000"/>
              </a:spcBef>
              <a:buClr>
                <a:srgbClr val="0033CC"/>
              </a:buClr>
              <a:buSzPct val="155000"/>
              <a:buFont typeface="Symbol" pitchFamily="18" charset="2"/>
              <a:buNone/>
              <a:defRPr/>
            </a:pPr>
            <a:r>
              <a:rPr lang="en-US" dirty="0">
                <a:latin typeface="Arial" charset="0"/>
              </a:rPr>
              <a:t>Clara Writes and Executes</a:t>
            </a:r>
          </a:p>
        </p:txBody>
      </p:sp>
      <p:sp>
        <p:nvSpPr>
          <p:cNvPr id="47" name="Bent-Up Arrow 46"/>
          <p:cNvSpPr/>
          <p:nvPr/>
        </p:nvSpPr>
        <p:spPr bwMode="auto">
          <a:xfrm>
            <a:off x="7924800" y="2362200"/>
            <a:ext cx="1219200" cy="1447800"/>
          </a:xfrm>
          <a:prstGeom prst="bentUpArrow">
            <a:avLst>
              <a:gd name="adj1" fmla="val 39151"/>
              <a:gd name="adj2" fmla="val 25000"/>
              <a:gd name="adj3" fmla="val 30660"/>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anchor="ctr"/>
          <a:lstStyle/>
          <a:p>
            <a:pPr algn="ctr" eaLnBrk="0" hangingPunct="0">
              <a:spcBef>
                <a:spcPct val="50000"/>
              </a:spcBef>
              <a:buClr>
                <a:srgbClr val="0033CC"/>
              </a:buClr>
              <a:buSzPct val="155000"/>
              <a:buFont typeface="Symbol" pitchFamily="18" charset="2"/>
              <a:buNone/>
              <a:defRPr/>
            </a:pPr>
            <a:r>
              <a:rPr lang="en-US" dirty="0">
                <a:latin typeface="Arial" charset="0"/>
              </a:rPr>
              <a:t>Writes &amp; Executes</a:t>
            </a:r>
          </a:p>
        </p:txBody>
      </p:sp>
      <p:pic>
        <p:nvPicPr>
          <p:cNvPr id="26656" name="Picture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1066800"/>
            <a:ext cx="3810000" cy="2505075"/>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48" name="Explosion 2 47"/>
          <p:cNvSpPr>
            <a:spLocks noChangeArrowheads="1"/>
          </p:cNvSpPr>
          <p:nvPr/>
        </p:nvSpPr>
        <p:spPr bwMode="auto">
          <a:xfrm>
            <a:off x="6858000" y="3810000"/>
            <a:ext cx="2286000" cy="2286000"/>
          </a:xfrm>
          <a:prstGeom prst="irregularSeal2">
            <a:avLst/>
          </a:prstGeom>
          <a:solidFill>
            <a:srgbClr val="FF0000"/>
          </a:solidFill>
          <a:ln w="12700" algn="ctr">
            <a:solidFill>
              <a:schemeClr val="tx1"/>
            </a:solidFill>
            <a:round/>
            <a:headEnd/>
            <a:tailEnd/>
          </a:ln>
        </p:spPr>
        <p:txBody>
          <a:bodyPr anchor="ctr"/>
          <a:lstStyle/>
          <a:p>
            <a:pPr algn="ctr" eaLnBrk="0" hangingPunct="0">
              <a:spcBef>
                <a:spcPct val="50000"/>
              </a:spcBef>
              <a:buClr>
                <a:srgbClr val="0033CC"/>
              </a:buClr>
              <a:buSzPct val="155000"/>
            </a:pPr>
            <a:r>
              <a:rPr lang="en-US" sz="1600">
                <a:solidFill>
                  <a:schemeClr val="bg1"/>
                </a:solidFill>
              </a:rPr>
              <a:t>No Type Safety</a:t>
            </a:r>
          </a:p>
        </p:txBody>
      </p:sp>
    </p:spTree>
    <p:extLst>
      <p:ext uri="{BB962C8B-B14F-4D97-AF65-F5344CB8AC3E}">
        <p14:creationId xmlns:p14="http://schemas.microsoft.com/office/powerpoint/2010/main" val="4127163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1000" tmFilter="0, 0; .2, .5; .8, .5; 1, 0"/>
                                        <p:tgtEl>
                                          <p:spTgt spid="26627"/>
                                        </p:tgtEl>
                                      </p:cBhvr>
                                    </p:animEffect>
                                    <p:animScale>
                                      <p:cBhvr>
                                        <p:cTn id="7" dur="500" autoRev="1" fill="hold"/>
                                        <p:tgtEl>
                                          <p:spTgt spid="26627"/>
                                        </p:tgtEl>
                                      </p:cBhvr>
                                      <p:by x="105000" y="105000"/>
                                    </p:animScale>
                                  </p:childTnLst>
                                </p:cTn>
                              </p:par>
                            </p:childTnLst>
                          </p:cTn>
                        </p:par>
                        <p:par>
                          <p:cTn id="8" fill="hold" nodeType="afterGroup">
                            <p:stCondLst>
                              <p:cond delay="1000"/>
                            </p:stCondLst>
                            <p:childTnLst>
                              <p:par>
                                <p:cTn id="9" presetID="5" presetClass="entr" presetSubtype="10" fill="hold" grpId="0" nodeType="afterEffect">
                                  <p:stCondLst>
                                    <p:cond delay="500"/>
                                  </p:stCondLst>
                                  <p:childTnLst>
                                    <p:set>
                                      <p:cBhvr>
                                        <p:cTn id="10" dur="1" fill="hold">
                                          <p:stCondLst>
                                            <p:cond delay="0"/>
                                          </p:stCondLst>
                                        </p:cTn>
                                        <p:tgtEl>
                                          <p:spTgt spid="34"/>
                                        </p:tgtEl>
                                        <p:attrNameLst>
                                          <p:attrName>style.visibility</p:attrName>
                                        </p:attrNameLst>
                                      </p:cBhvr>
                                      <p:to>
                                        <p:strVal val="visible"/>
                                      </p:to>
                                    </p:set>
                                    <p:animEffect transition="in" filter="checkerboard(across)">
                                      <p:cBhvr>
                                        <p:cTn id="11" dur="500"/>
                                        <p:tgtEl>
                                          <p:spTgt spid="34"/>
                                        </p:tgtEl>
                                      </p:cBhvr>
                                    </p:animEffect>
                                  </p:childTnLst>
                                </p:cTn>
                              </p:par>
                            </p:childTnLst>
                          </p:cTn>
                        </p:par>
                        <p:par>
                          <p:cTn id="12" fill="hold" nodeType="afterGroup">
                            <p:stCondLst>
                              <p:cond delay="2000"/>
                            </p:stCondLst>
                            <p:childTnLst>
                              <p:par>
                                <p:cTn id="13" presetID="5" presetClass="entr" presetSubtype="10" fill="hold" nodeType="afterEffect">
                                  <p:stCondLst>
                                    <p:cond delay="0"/>
                                  </p:stCondLst>
                                  <p:childTnLst>
                                    <p:set>
                                      <p:cBhvr>
                                        <p:cTn id="14" dur="1" fill="hold">
                                          <p:stCondLst>
                                            <p:cond delay="0"/>
                                          </p:stCondLst>
                                        </p:cTn>
                                        <p:tgtEl>
                                          <p:spTgt spid="26656"/>
                                        </p:tgtEl>
                                        <p:attrNameLst>
                                          <p:attrName>style.visibility</p:attrName>
                                        </p:attrNameLst>
                                      </p:cBhvr>
                                      <p:to>
                                        <p:strVal val="visible"/>
                                      </p:to>
                                    </p:set>
                                    <p:animEffect transition="in" filter="checkerboard(across)">
                                      <p:cBhvr>
                                        <p:cTn id="15" dur="500"/>
                                        <p:tgtEl>
                                          <p:spTgt spid="26656"/>
                                        </p:tgtEl>
                                      </p:cBhvr>
                                    </p:animEffect>
                                  </p:childTnLst>
                                </p:cTn>
                              </p:par>
                            </p:childTnLst>
                          </p:cTn>
                        </p:par>
                        <p:par>
                          <p:cTn id="16" fill="hold" nodeType="afterGroup">
                            <p:stCondLst>
                              <p:cond delay="2500"/>
                            </p:stCondLst>
                            <p:childTnLst>
                              <p:par>
                                <p:cTn id="17" presetID="5" presetClass="entr" presetSubtype="10" fill="hold" grpId="0" nodeType="afterEffect">
                                  <p:stCondLst>
                                    <p:cond delay="500"/>
                                  </p:stCondLst>
                                  <p:childTnLst>
                                    <p:set>
                                      <p:cBhvr>
                                        <p:cTn id="18" dur="1" fill="hold">
                                          <p:stCondLst>
                                            <p:cond delay="0"/>
                                          </p:stCondLst>
                                        </p:cTn>
                                        <p:tgtEl>
                                          <p:spTgt spid="43"/>
                                        </p:tgtEl>
                                        <p:attrNameLst>
                                          <p:attrName>style.visibility</p:attrName>
                                        </p:attrNameLst>
                                      </p:cBhvr>
                                      <p:to>
                                        <p:strVal val="visible"/>
                                      </p:to>
                                    </p:set>
                                    <p:animEffect transition="in" filter="checkerboard(across)">
                                      <p:cBhvr>
                                        <p:cTn id="19" dur="500"/>
                                        <p:tgtEl>
                                          <p:spTgt spid="43"/>
                                        </p:tgtEl>
                                      </p:cBhvr>
                                    </p:animEffect>
                                  </p:childTnLst>
                                </p:cTn>
                              </p:par>
                            </p:childTnLst>
                          </p:cTn>
                        </p:par>
                        <p:par>
                          <p:cTn id="20" fill="hold" nodeType="afterGroup">
                            <p:stCondLst>
                              <p:cond delay="3500"/>
                            </p:stCondLst>
                            <p:childTnLst>
                              <p:par>
                                <p:cTn id="21" presetID="5" presetClass="entr" presetSubtype="10" fill="hold" nodeType="afterEffect">
                                  <p:stCondLst>
                                    <p:cond delay="0"/>
                                  </p:stCondLst>
                                  <p:childTnLst>
                                    <p:set>
                                      <p:cBhvr>
                                        <p:cTn id="22" dur="1" fill="hold">
                                          <p:stCondLst>
                                            <p:cond delay="0"/>
                                          </p:stCondLst>
                                        </p:cTn>
                                        <p:tgtEl>
                                          <p:spTgt spid="134148"/>
                                        </p:tgtEl>
                                        <p:attrNameLst>
                                          <p:attrName>style.visibility</p:attrName>
                                        </p:attrNameLst>
                                      </p:cBhvr>
                                      <p:to>
                                        <p:strVal val="visible"/>
                                      </p:to>
                                    </p:set>
                                    <p:animEffect transition="in" filter="checkerboard(across)">
                                      <p:cBhvr>
                                        <p:cTn id="23" dur="1000"/>
                                        <p:tgtEl>
                                          <p:spTgt spid="134148"/>
                                        </p:tgtEl>
                                      </p:cBhvr>
                                    </p:animEffect>
                                  </p:childTnLst>
                                </p:cTn>
                              </p:par>
                            </p:childTnLst>
                          </p:cTn>
                        </p:par>
                        <p:par>
                          <p:cTn id="24" fill="hold" nodeType="afterGroup">
                            <p:stCondLst>
                              <p:cond delay="4500"/>
                            </p:stCondLst>
                            <p:childTnLst>
                              <p:par>
                                <p:cTn id="25" presetID="5" presetClass="entr" presetSubtype="10" fill="hold" nodeType="after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checkerboard(across)">
                                      <p:cBhvr>
                                        <p:cTn id="27" dur="500"/>
                                        <p:tgtEl>
                                          <p:spTgt spid="26633"/>
                                        </p:tgtEl>
                                      </p:cBhvr>
                                    </p:animEffect>
                                  </p:childTnLst>
                                </p:cTn>
                              </p:par>
                            </p:childTnLst>
                          </p:cTn>
                        </p:par>
                        <p:par>
                          <p:cTn id="28" fill="hold" nodeType="afterGroup">
                            <p:stCondLst>
                              <p:cond delay="5000"/>
                            </p:stCondLst>
                            <p:childTnLst>
                              <p:par>
                                <p:cTn id="29" presetID="0" presetClass="verb" presetSubtype="0" fill="hold" nodeType="afterEffect">
                                  <p:stCondLst>
                                    <p:cond delay="500"/>
                                  </p:stCondLst>
                                  <p:childTnLst>
                                    <p:cmd type="verb" cmd="0">
                                      <p:cBhvr>
                                        <p:cTn id="30" dur="1" fill="hold"/>
                                        <p:tgtEl>
                                          <p:spTgt spid="26633"/>
                                        </p:tgtEl>
                                      </p:cBhvr>
                                    </p:cmd>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mph" presetSubtype="0" repeatCount="indefinite" fill="hold" nodeType="clickEffect">
                                  <p:stCondLst>
                                    <p:cond delay="0"/>
                                  </p:stCondLst>
                                  <p:endCondLst>
                                    <p:cond evt="onNext" delay="0">
                                      <p:tgtEl>
                                        <p:sldTgt/>
                                      </p:tgtEl>
                                    </p:cond>
                                  </p:endCondLst>
                                  <p:childTnLst>
                                    <p:animEffect transition="out" filter="fade">
                                      <p:cBhvr>
                                        <p:cTn id="34" dur="1000" tmFilter="0, 0; .2, .5; .8, .5; 1, 0"/>
                                        <p:tgtEl>
                                          <p:spTgt spid="26637"/>
                                        </p:tgtEl>
                                      </p:cBhvr>
                                    </p:animEffect>
                                    <p:animScale>
                                      <p:cBhvr>
                                        <p:cTn id="35" dur="500" autoRev="1" fill="hold"/>
                                        <p:tgtEl>
                                          <p:spTgt spid="26637"/>
                                        </p:tgtEl>
                                      </p:cBhvr>
                                      <p:by x="105000" y="105000"/>
                                    </p:animScale>
                                  </p:childTnLst>
                                </p:cTn>
                              </p:par>
                            </p:childTnLst>
                          </p:cTn>
                        </p:par>
                        <p:par>
                          <p:cTn id="36" fill="hold" nodeType="afterGroup">
                            <p:stCondLst>
                              <p:cond delay="1000"/>
                            </p:stCondLst>
                            <p:childTnLst>
                              <p:par>
                                <p:cTn id="37" presetID="5" presetClass="entr" presetSubtype="1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checkerboard(across)">
                                      <p:cBhvr>
                                        <p:cTn id="39" dur="500"/>
                                        <p:tgtEl>
                                          <p:spTgt spid="41"/>
                                        </p:tgtEl>
                                      </p:cBhvr>
                                    </p:animEffect>
                                  </p:childTnLst>
                                </p:cTn>
                              </p:par>
                            </p:childTnLst>
                          </p:cTn>
                        </p:par>
                        <p:par>
                          <p:cTn id="40" fill="hold" nodeType="afterGroup">
                            <p:stCondLst>
                              <p:cond delay="1500"/>
                            </p:stCondLst>
                            <p:childTnLst>
                              <p:par>
                                <p:cTn id="41" presetID="5" presetClass="entr" presetSubtype="10" fill="hold" grpId="0" nodeType="afterEffect">
                                  <p:stCondLst>
                                    <p:cond delay="500"/>
                                  </p:stCondLst>
                                  <p:childTnLst>
                                    <p:set>
                                      <p:cBhvr>
                                        <p:cTn id="42" dur="1" fill="hold">
                                          <p:stCondLst>
                                            <p:cond delay="0"/>
                                          </p:stCondLst>
                                        </p:cTn>
                                        <p:tgtEl>
                                          <p:spTgt spid="47"/>
                                        </p:tgtEl>
                                        <p:attrNameLst>
                                          <p:attrName>style.visibility</p:attrName>
                                        </p:attrNameLst>
                                      </p:cBhvr>
                                      <p:to>
                                        <p:strVal val="visible"/>
                                      </p:to>
                                    </p:set>
                                    <p:animEffect transition="in" filter="checkerboard(across)">
                                      <p:cBhvr>
                                        <p:cTn id="43" dur="500"/>
                                        <p:tgtEl>
                                          <p:spTgt spid="47"/>
                                        </p:tgtEl>
                                      </p:cBhvr>
                                    </p:animEffect>
                                  </p:childTnLst>
                                </p:cTn>
                              </p:par>
                            </p:childTnLst>
                          </p:cTn>
                        </p:par>
                        <p:par>
                          <p:cTn id="44" fill="hold" nodeType="afterGroup">
                            <p:stCondLst>
                              <p:cond delay="2500"/>
                            </p:stCondLst>
                            <p:childTnLst>
                              <p:par>
                                <p:cTn id="45" presetID="5" presetClass="entr" presetSubtype="10" fill="hold" nodeType="afterEffect">
                                  <p:stCondLst>
                                    <p:cond delay="0"/>
                                  </p:stCondLst>
                                  <p:childTnLst>
                                    <p:set>
                                      <p:cBhvr>
                                        <p:cTn id="46" dur="1" fill="hold">
                                          <p:stCondLst>
                                            <p:cond delay="0"/>
                                          </p:stCondLst>
                                        </p:cTn>
                                        <p:tgtEl>
                                          <p:spTgt spid="26655"/>
                                        </p:tgtEl>
                                        <p:attrNameLst>
                                          <p:attrName>style.visibility</p:attrName>
                                        </p:attrNameLst>
                                      </p:cBhvr>
                                      <p:to>
                                        <p:strVal val="visible"/>
                                      </p:to>
                                    </p:set>
                                    <p:animEffect transition="in" filter="checkerboard(across)">
                                      <p:cBhvr>
                                        <p:cTn id="47" dur="1000"/>
                                        <p:tgtEl>
                                          <p:spTgt spid="26655"/>
                                        </p:tgtEl>
                                      </p:cBhvr>
                                    </p:animEffect>
                                  </p:childTnLst>
                                </p:cTn>
                              </p:par>
                            </p:childTnLst>
                          </p:cTn>
                        </p:par>
                        <p:par>
                          <p:cTn id="48" fill="hold" nodeType="afterGroup">
                            <p:stCondLst>
                              <p:cond delay="3500"/>
                            </p:stCondLst>
                            <p:childTnLst>
                              <p:par>
                                <p:cTn id="49" presetID="5" presetClass="entr" presetSubtype="10" fill="hold" nodeType="afterEffect">
                                  <p:stCondLst>
                                    <p:cond delay="0"/>
                                  </p:stCondLst>
                                  <p:childTnLst>
                                    <p:set>
                                      <p:cBhvr>
                                        <p:cTn id="50" dur="1" fill="hold">
                                          <p:stCondLst>
                                            <p:cond delay="0"/>
                                          </p:stCondLst>
                                        </p:cTn>
                                        <p:tgtEl>
                                          <p:spTgt spid="26638"/>
                                        </p:tgtEl>
                                        <p:attrNameLst>
                                          <p:attrName>style.visibility</p:attrName>
                                        </p:attrNameLst>
                                      </p:cBhvr>
                                      <p:to>
                                        <p:strVal val="visible"/>
                                      </p:to>
                                    </p:set>
                                    <p:animEffect transition="in" filter="checkerboard(across)">
                                      <p:cBhvr>
                                        <p:cTn id="51" dur="500"/>
                                        <p:tgtEl>
                                          <p:spTgt spid="26638"/>
                                        </p:tgtEl>
                                      </p:cBhvr>
                                    </p:animEffect>
                                  </p:childTnLst>
                                </p:cTn>
                              </p:par>
                            </p:childTnLst>
                          </p:cTn>
                        </p:par>
                        <p:par>
                          <p:cTn id="52" fill="hold" nodeType="afterGroup">
                            <p:stCondLst>
                              <p:cond delay="4000"/>
                            </p:stCondLst>
                            <p:childTnLst>
                              <p:par>
                                <p:cTn id="53" presetID="0" presetClass="verb" presetSubtype="0" fill="hold" nodeType="afterEffect">
                                  <p:stCondLst>
                                    <p:cond delay="500"/>
                                  </p:stCondLst>
                                  <p:childTnLst>
                                    <p:cmd type="verb" cmd="0">
                                      <p:cBhvr>
                                        <p:cTn id="54" dur="1" fill="hold"/>
                                        <p:tgtEl>
                                          <p:spTgt spid="26638"/>
                                        </p:tgtEl>
                                      </p:cBhvr>
                                    </p:cmd>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checkerboard(across)">
                                      <p:cBhvr>
                                        <p:cTn id="59" dur="500"/>
                                        <p:tgtEl>
                                          <p:spTgt spid="48"/>
                                        </p:tgtEl>
                                      </p:cBhvr>
                                    </p:animEffect>
                                  </p:childTnLst>
                                </p:cTn>
                              </p:par>
                            </p:childTnLst>
                          </p:cTn>
                        </p:par>
                        <p:par>
                          <p:cTn id="60" fill="hold" nodeType="afterGroup">
                            <p:stCondLst>
                              <p:cond delay="500"/>
                            </p:stCondLst>
                            <p:childTnLst>
                              <p:par>
                                <p:cTn id="61" presetID="26" presetClass="emph" presetSubtype="0" fill="hold" grpId="1" nodeType="afterEffect">
                                  <p:stCondLst>
                                    <p:cond delay="0"/>
                                  </p:stCondLst>
                                  <p:childTnLst>
                                    <p:animEffect transition="out" filter="fade">
                                      <p:cBhvr>
                                        <p:cTn id="62" dur="1000" tmFilter="0, 0; .2, .5; .8, .5; 1, 0"/>
                                        <p:tgtEl>
                                          <p:spTgt spid="48"/>
                                        </p:tgtEl>
                                      </p:cBhvr>
                                    </p:animEffect>
                                    <p:animScale>
                                      <p:cBhvr>
                                        <p:cTn id="63" dur="50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1" grpId="0" animBg="1"/>
      <p:bldP spid="43" grpId="0" animBg="1"/>
      <p:bldP spid="47" grpId="0" animBg="1"/>
      <p:bldP spid="48" grpId="0" animBg="1"/>
      <p:bldP spid="4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144000" cy="6096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Using Generics (1/2)</a:t>
            </a:r>
            <a:endParaRPr lang="en-US" dirty="0">
              <a:solidFill>
                <a:schemeClr val="accent3">
                  <a:lumMod val="50000"/>
                </a:schemeClr>
              </a:solidFill>
            </a:endParaRPr>
          </a:p>
        </p:txBody>
      </p:sp>
      <p:sp>
        <p:nvSpPr>
          <p:cNvPr id="70659" name="Title 4"/>
          <p:cNvSpPr>
            <a:spLocks noGrp="1"/>
          </p:cNvSpPr>
          <p:nvPr>
            <p:ph idx="1"/>
          </p:nvPr>
        </p:nvSpPr>
        <p:spPr>
          <a:xfrm>
            <a:off x="0" y="762000"/>
            <a:ext cx="9144000" cy="6096000"/>
          </a:xfrm>
        </p:spPr>
        <p:txBody>
          <a:bodyPr>
            <a:normAutofit/>
          </a:bodyPr>
          <a:lstStyle/>
          <a:p>
            <a:pPr>
              <a:defRPr/>
            </a:pPr>
            <a:r>
              <a:rPr lang="en-US" sz="2400" dirty="0" smtClean="0"/>
              <a:t>Declaring </a:t>
            </a:r>
            <a:r>
              <a:rPr lang="en-US" sz="2400" b="1" dirty="0" smtClean="0"/>
              <a:t>collections </a:t>
            </a:r>
            <a:r>
              <a:rPr lang="en-US" sz="2400" dirty="0" smtClean="0"/>
              <a:t>using generic</a:t>
            </a:r>
          </a:p>
          <a:p>
            <a:pPr lvl="1">
              <a:defRPr/>
            </a:pPr>
            <a:r>
              <a:rPr lang="en-US" sz="2400" dirty="0" smtClean="0"/>
              <a:t>List&lt;String&gt; list=new </a:t>
            </a:r>
            <a:r>
              <a:rPr lang="en-US" sz="2400" dirty="0" err="1" smtClean="0"/>
              <a:t>ArrayList</a:t>
            </a:r>
            <a:r>
              <a:rPr lang="en-US" sz="2400" dirty="0" smtClean="0"/>
              <a:t>&lt;String&gt;();</a:t>
            </a:r>
          </a:p>
          <a:p>
            <a:pPr>
              <a:defRPr/>
            </a:pPr>
            <a:r>
              <a:rPr lang="en-US" sz="2400" dirty="0" smtClean="0"/>
              <a:t>Declaring </a:t>
            </a:r>
            <a:r>
              <a:rPr lang="en-US" sz="2400" b="1" dirty="0" smtClean="0"/>
              <a:t>method arguments</a:t>
            </a:r>
          </a:p>
          <a:p>
            <a:pPr lvl="1">
              <a:defRPr/>
            </a:pPr>
            <a:r>
              <a:rPr lang="en-US" sz="2400" dirty="0" smtClean="0"/>
              <a:t>public void </a:t>
            </a:r>
            <a:r>
              <a:rPr lang="en-US" sz="2400" dirty="0" err="1" smtClean="0"/>
              <a:t>listOfStrings</a:t>
            </a:r>
            <a:r>
              <a:rPr lang="en-US" sz="2400" dirty="0" smtClean="0"/>
              <a:t>(List&lt;String&gt; list)</a:t>
            </a:r>
          </a:p>
          <a:p>
            <a:pPr marL="342900" lvl="1" indent="-342900">
              <a:buFont typeface="Wingdings" pitchFamily="2" charset="2"/>
              <a:buChar char="Ø"/>
              <a:defRPr/>
            </a:pPr>
            <a:r>
              <a:rPr lang="en-US" sz="2400" dirty="0" smtClean="0"/>
              <a:t>Declaring type safe </a:t>
            </a:r>
            <a:r>
              <a:rPr lang="en-US" sz="2400" b="1" dirty="0" smtClean="0"/>
              <a:t>method return type</a:t>
            </a:r>
          </a:p>
          <a:p>
            <a:pPr marL="742950" lvl="2" indent="-342900">
              <a:buFont typeface="Wingdings" pitchFamily="2" charset="2"/>
              <a:buChar char="§"/>
              <a:defRPr/>
            </a:pPr>
            <a:r>
              <a:rPr lang="en-US" dirty="0" smtClean="0">
                <a:ea typeface="+mn-ea"/>
              </a:rPr>
              <a:t>public Set&lt;Car&gt; </a:t>
            </a:r>
            <a:r>
              <a:rPr lang="en-US" dirty="0" err="1" smtClean="0">
                <a:ea typeface="+mn-ea"/>
              </a:rPr>
              <a:t>getCars</a:t>
            </a:r>
            <a:r>
              <a:rPr lang="en-US" sz="2000" dirty="0" smtClean="0"/>
              <a:t>()</a:t>
            </a:r>
            <a:endParaRPr lang="en-US" dirty="0" smtClean="0">
              <a:ea typeface="+mn-ea"/>
            </a:endParaRPr>
          </a:p>
          <a:p>
            <a:r>
              <a:rPr lang="en-US" sz="2400" dirty="0"/>
              <a:t>Generics provides a way to communicate the type of a collection to the compiler, so that it can be checked. </a:t>
            </a:r>
          </a:p>
          <a:p>
            <a:r>
              <a:rPr lang="en-US" sz="2400" dirty="0"/>
              <a:t>Once the compiler knows the element type of the collection, it can</a:t>
            </a:r>
          </a:p>
          <a:p>
            <a:pPr lvl="1">
              <a:buFontTx/>
              <a:buChar char="•"/>
            </a:pPr>
            <a:r>
              <a:rPr lang="en-US" sz="2400" dirty="0"/>
              <a:t>check that collection is used consistently</a:t>
            </a:r>
          </a:p>
          <a:p>
            <a:pPr lvl="1">
              <a:buFontTx/>
              <a:buChar char="•"/>
            </a:pPr>
            <a:r>
              <a:rPr lang="en-US" sz="2400" dirty="0"/>
              <a:t>insert the correct casts on values being taken out of the collection</a:t>
            </a:r>
          </a:p>
          <a:p>
            <a:r>
              <a:rPr lang="en-US" sz="2400" dirty="0"/>
              <a:t>The effect of using Generics is </a:t>
            </a:r>
            <a:r>
              <a:rPr lang="en-US" sz="2400" u="sng" dirty="0"/>
              <a:t>improved readability and robustness</a:t>
            </a:r>
            <a:r>
              <a:rPr lang="en-US" sz="2400" dirty="0"/>
              <a:t> of the program.</a:t>
            </a:r>
          </a:p>
          <a:p>
            <a:pPr lvl="1">
              <a:buFont typeface="Wingdings" pitchFamily="2" charset="2"/>
              <a:buNone/>
              <a:defRPr/>
            </a:pPr>
            <a:endParaRPr lang="en-US" sz="2400" dirty="0" smtClean="0"/>
          </a:p>
          <a:p>
            <a:pPr lvl="1">
              <a:buFont typeface="Wingdings" pitchFamily="2" charset="2"/>
              <a:buNone/>
              <a:defRPr/>
            </a:pPr>
            <a:endParaRPr lang="en-US" sz="2400" dirty="0" smtClean="0"/>
          </a:p>
          <a:p>
            <a:pPr lvl="1">
              <a:buFont typeface="Wingdings" pitchFamily="2" charset="2"/>
              <a:buNone/>
              <a:defRPr/>
            </a:pPr>
            <a:endParaRPr lang="en-US" sz="2400" dirty="0" smtClean="0"/>
          </a:p>
        </p:txBody>
      </p:sp>
    </p:spTree>
    <p:extLst>
      <p:ext uri="{BB962C8B-B14F-4D97-AF65-F5344CB8AC3E}">
        <p14:creationId xmlns:p14="http://schemas.microsoft.com/office/powerpoint/2010/main" val="408057436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chemeClr val="accent4">
              <a:lumMod val="20000"/>
              <a:lumOff val="80000"/>
            </a:schemeClr>
          </a:solidFill>
        </p:spPr>
        <p:txBody>
          <a:bodyPr>
            <a:normAutofit fontScale="90000"/>
          </a:bodyPr>
          <a:lstStyle/>
          <a:p>
            <a:pPr>
              <a:defRPr/>
            </a:pPr>
            <a:r>
              <a:rPr lang="en-US" dirty="0" smtClean="0"/>
              <a:t>Using Generics (2/2)</a:t>
            </a:r>
            <a:endParaRPr lang="en-US" dirty="0"/>
          </a:p>
        </p:txBody>
      </p:sp>
      <p:sp>
        <p:nvSpPr>
          <p:cNvPr id="4" name="Slide Number Placeholder 3"/>
          <p:cNvSpPr>
            <a:spLocks noGrp="1"/>
          </p:cNvSpPr>
          <p:nvPr>
            <p:ph type="sldNum" sz="quarter" idx="10"/>
          </p:nvPr>
        </p:nvSpPr>
        <p:spPr/>
        <p:txBody>
          <a:bodyPr/>
          <a:lstStyle/>
          <a:p>
            <a:pPr>
              <a:defRPr/>
            </a:pPr>
            <a:fld id="{560B14C0-2C29-43E3-A454-4C94B582EC5D}" type="slidenum">
              <a:rPr lang="en-US" smtClean="0"/>
              <a:pPr>
                <a:defRPr/>
              </a:pPr>
              <a:t>34</a:t>
            </a:fld>
            <a:endParaRPr lang="en-US"/>
          </a:p>
        </p:txBody>
      </p:sp>
      <p:sp>
        <p:nvSpPr>
          <p:cNvPr id="32772" name="Rectangle 5"/>
          <p:cNvSpPr>
            <a:spLocks noChangeArrowheads="1"/>
          </p:cNvSpPr>
          <p:nvPr/>
        </p:nvSpPr>
        <p:spPr bwMode="auto">
          <a:xfrm>
            <a:off x="492125" y="1295400"/>
            <a:ext cx="7596188" cy="2570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buClr>
                <a:srgbClr val="0033CC"/>
              </a:buClr>
              <a:buSzPct val="155000"/>
              <a:buFont typeface="Symbol" pitchFamily="18" charset="2"/>
              <a:buNone/>
            </a:pPr>
            <a:r>
              <a:rPr lang="en-US" dirty="0"/>
              <a:t>import </a:t>
            </a:r>
            <a:r>
              <a:rPr lang="en-US" dirty="0" err="1"/>
              <a:t>java.util.ArrayList</a:t>
            </a:r>
            <a:r>
              <a:rPr lang="en-US" dirty="0"/>
              <a:t>;</a:t>
            </a:r>
          </a:p>
          <a:p>
            <a:pPr eaLnBrk="0" hangingPunct="0">
              <a:spcBef>
                <a:spcPct val="50000"/>
              </a:spcBef>
              <a:buClr>
                <a:srgbClr val="0033CC"/>
              </a:buClr>
              <a:buSzPct val="155000"/>
              <a:buFont typeface="Symbol" pitchFamily="18" charset="2"/>
              <a:buNone/>
            </a:pPr>
            <a:r>
              <a:rPr lang="en-US" dirty="0"/>
              <a:t>public class </a:t>
            </a:r>
            <a:r>
              <a:rPr lang="en-US" dirty="0" err="1"/>
              <a:t>GenericCollection</a:t>
            </a:r>
            <a:r>
              <a:rPr lang="en-US" dirty="0"/>
              <a:t>{</a:t>
            </a:r>
          </a:p>
          <a:p>
            <a:pPr eaLnBrk="0" hangingPunct="0">
              <a:spcBef>
                <a:spcPct val="50000"/>
              </a:spcBef>
              <a:buClr>
                <a:srgbClr val="0033CC"/>
              </a:buClr>
              <a:buSzPct val="155000"/>
              <a:buFont typeface="Symbol" pitchFamily="18" charset="2"/>
              <a:buNone/>
            </a:pPr>
            <a:r>
              <a:rPr lang="en-US" dirty="0"/>
              <a:t>	public static void main(String </a:t>
            </a:r>
            <a:r>
              <a:rPr lang="en-US" dirty="0" err="1"/>
              <a:t>args</a:t>
            </a:r>
            <a:r>
              <a:rPr lang="en-US" dirty="0"/>
              <a:t>[])	{</a:t>
            </a:r>
          </a:p>
          <a:p>
            <a:pPr eaLnBrk="0" hangingPunct="0">
              <a:spcBef>
                <a:spcPct val="50000"/>
              </a:spcBef>
              <a:buClr>
                <a:srgbClr val="0033CC"/>
              </a:buClr>
              <a:buSzPct val="155000"/>
              <a:buFont typeface="Symbol" pitchFamily="18" charset="2"/>
              <a:buNone/>
            </a:pPr>
            <a:r>
              <a:rPr lang="en-US" dirty="0"/>
              <a:t>		</a:t>
            </a:r>
            <a:r>
              <a:rPr lang="en-US" dirty="0" err="1"/>
              <a:t>ArrayList</a:t>
            </a:r>
            <a:r>
              <a:rPr lang="en-US" dirty="0"/>
              <a:t>&lt;String&gt; list=new </a:t>
            </a:r>
            <a:r>
              <a:rPr lang="en-US" dirty="0" err="1"/>
              <a:t>ArrayList</a:t>
            </a:r>
            <a:r>
              <a:rPr lang="en-US" dirty="0"/>
              <a:t>&lt;String&gt;();</a:t>
            </a:r>
          </a:p>
          <a:p>
            <a:pPr eaLnBrk="0" hangingPunct="0">
              <a:spcBef>
                <a:spcPct val="50000"/>
              </a:spcBef>
              <a:buClr>
                <a:srgbClr val="0033CC"/>
              </a:buClr>
              <a:buSzPct val="155000"/>
              <a:buFont typeface="Symbol" pitchFamily="18" charset="2"/>
              <a:buNone/>
            </a:pPr>
            <a:r>
              <a:rPr lang="en-US" dirty="0"/>
              <a:t>		</a:t>
            </a:r>
            <a:r>
              <a:rPr lang="en-US" dirty="0" err="1"/>
              <a:t>list.add</a:t>
            </a:r>
            <a:r>
              <a:rPr lang="en-US" dirty="0"/>
              <a:t>("Welcome");</a:t>
            </a:r>
          </a:p>
          <a:p>
            <a:pPr eaLnBrk="0" hangingPunct="0">
              <a:spcBef>
                <a:spcPct val="50000"/>
              </a:spcBef>
              <a:buClr>
                <a:srgbClr val="0033CC"/>
              </a:buClr>
              <a:buSzPct val="155000"/>
              <a:buFont typeface="Symbol" pitchFamily="18" charset="2"/>
              <a:buNone/>
            </a:pPr>
            <a:r>
              <a:rPr lang="en-US" dirty="0"/>
              <a:t>		</a:t>
            </a:r>
            <a:r>
              <a:rPr lang="en-US" dirty="0" err="1"/>
              <a:t>list.add</a:t>
            </a:r>
            <a:r>
              <a:rPr lang="en-US" dirty="0"/>
              <a:t>(new Integer(42));</a:t>
            </a:r>
          </a:p>
          <a:p>
            <a:pPr eaLnBrk="0" hangingPunct="0">
              <a:spcBef>
                <a:spcPct val="50000"/>
              </a:spcBef>
              <a:buClr>
                <a:srgbClr val="0033CC"/>
              </a:buClr>
              <a:buSzPct val="155000"/>
              <a:buFont typeface="Symbol" pitchFamily="18" charset="2"/>
              <a:buNone/>
            </a:pPr>
            <a:r>
              <a:rPr lang="en-US" dirty="0"/>
              <a:t>	}</a:t>
            </a:r>
          </a:p>
          <a:p>
            <a:pPr eaLnBrk="0" hangingPunct="0">
              <a:spcBef>
                <a:spcPct val="50000"/>
              </a:spcBef>
              <a:buClr>
                <a:srgbClr val="0033CC"/>
              </a:buClr>
              <a:buSzPct val="155000"/>
              <a:buFont typeface="Symbol" pitchFamily="18" charset="2"/>
              <a:buNone/>
            </a:pPr>
            <a:r>
              <a:rPr lang="en-US" dirty="0"/>
              <a:t>}</a:t>
            </a:r>
          </a:p>
        </p:txBody>
      </p:sp>
      <p:sp>
        <p:nvSpPr>
          <p:cNvPr id="7" name="Rectangular Callout 10"/>
          <p:cNvSpPr>
            <a:spLocks noChangeArrowheads="1"/>
          </p:cNvSpPr>
          <p:nvPr/>
        </p:nvSpPr>
        <p:spPr bwMode="auto">
          <a:xfrm>
            <a:off x="6019800" y="2895600"/>
            <a:ext cx="1846263" cy="609600"/>
          </a:xfrm>
          <a:prstGeom prst="wedgeRectCallout">
            <a:avLst>
              <a:gd name="adj1" fmla="val -140617"/>
              <a:gd name="adj2" fmla="val 53570"/>
            </a:avLst>
          </a:prstGeom>
          <a:solidFill>
            <a:schemeClr val="accent6">
              <a:lumMod val="20000"/>
              <a:lumOff val="80000"/>
            </a:schemeClr>
          </a:solidFill>
          <a:ln w="12700" algn="ctr">
            <a:solidFill>
              <a:schemeClr val="tx1"/>
            </a:solidFill>
            <a:round/>
            <a:headEnd/>
            <a:tailEnd type="triangle" w="med" len="med"/>
          </a:ln>
        </p:spPr>
        <p:txBody>
          <a:bodyPr/>
          <a:lstStyle/>
          <a:p>
            <a:pPr eaLnBrk="0" hangingPunct="0">
              <a:lnSpc>
                <a:spcPct val="135000"/>
              </a:lnSpc>
              <a:buFont typeface="Symbol" pitchFamily="18" charset="2"/>
              <a:buNone/>
              <a:defRPr/>
            </a:pPr>
            <a:r>
              <a:rPr lang="en-US" sz="1500" b="0" dirty="0">
                <a:latin typeface="Arial Narrow" pitchFamily="34" charset="0"/>
                <a:cs typeface="Arial" charset="0"/>
              </a:rPr>
              <a:t>Compile time error – type safe operation</a:t>
            </a:r>
          </a:p>
        </p:txBody>
      </p:sp>
      <p:sp>
        <p:nvSpPr>
          <p:cNvPr id="32774" name="TextBox 7"/>
          <p:cNvSpPr txBox="1">
            <a:spLocks noChangeArrowheads="1"/>
          </p:cNvSpPr>
          <p:nvPr/>
        </p:nvSpPr>
        <p:spPr bwMode="auto">
          <a:xfrm>
            <a:off x="492125" y="3962400"/>
            <a:ext cx="7596188" cy="2273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spcBef>
                <a:spcPct val="50000"/>
              </a:spcBef>
              <a:buClr>
                <a:srgbClr val="0033CC"/>
              </a:buClr>
              <a:buSzPct val="155000"/>
              <a:buFont typeface="Symbol" pitchFamily="18" charset="2"/>
              <a:buNone/>
            </a:pPr>
            <a:r>
              <a:rPr lang="en-US"/>
              <a:t>import java.util.ArrayList;</a:t>
            </a:r>
          </a:p>
          <a:p>
            <a:pPr>
              <a:spcBef>
                <a:spcPct val="50000"/>
              </a:spcBef>
              <a:buClr>
                <a:srgbClr val="0033CC"/>
              </a:buClr>
              <a:buSzPct val="155000"/>
              <a:buFont typeface="Symbol" pitchFamily="18" charset="2"/>
              <a:buNone/>
            </a:pPr>
            <a:r>
              <a:rPr lang="en-US"/>
              <a:t>import java.util.List;</a:t>
            </a:r>
          </a:p>
          <a:p>
            <a:pPr>
              <a:spcBef>
                <a:spcPct val="50000"/>
              </a:spcBef>
              <a:buClr>
                <a:srgbClr val="0033CC"/>
              </a:buClr>
              <a:buSzPct val="155000"/>
              <a:buFont typeface="Symbol" pitchFamily="18" charset="2"/>
              <a:buNone/>
            </a:pPr>
            <a:r>
              <a:rPr lang="en-US"/>
              <a:t>public class GenericCollection{</a:t>
            </a:r>
          </a:p>
          <a:p>
            <a:pPr>
              <a:spcBef>
                <a:spcPct val="50000"/>
              </a:spcBef>
              <a:buClr>
                <a:srgbClr val="0033CC"/>
              </a:buClr>
              <a:buSzPct val="155000"/>
              <a:buFont typeface="Symbol" pitchFamily="18" charset="2"/>
              <a:buNone/>
            </a:pPr>
            <a:r>
              <a:rPr lang="en-US"/>
              <a:t>	public static void main(String args[])	{</a:t>
            </a:r>
          </a:p>
          <a:p>
            <a:pPr>
              <a:spcBef>
                <a:spcPct val="50000"/>
              </a:spcBef>
              <a:buClr>
                <a:srgbClr val="0033CC"/>
              </a:buClr>
              <a:buSzPct val="155000"/>
              <a:buFont typeface="Symbol" pitchFamily="18" charset="2"/>
              <a:buNone/>
            </a:pPr>
            <a:r>
              <a:rPr lang="en-US"/>
              <a:t>		List&lt;Object&gt; myObjectList=new ArrayList&lt;Integer&gt;();</a:t>
            </a:r>
          </a:p>
          <a:p>
            <a:pPr>
              <a:spcBef>
                <a:spcPct val="50000"/>
              </a:spcBef>
              <a:buClr>
                <a:srgbClr val="0033CC"/>
              </a:buClr>
              <a:buSzPct val="155000"/>
              <a:buFont typeface="Symbol" pitchFamily="18" charset="2"/>
              <a:buNone/>
            </a:pPr>
            <a:r>
              <a:rPr lang="en-US"/>
              <a:t>	}</a:t>
            </a:r>
          </a:p>
          <a:p>
            <a:pPr>
              <a:spcBef>
                <a:spcPct val="50000"/>
              </a:spcBef>
              <a:buClr>
                <a:srgbClr val="0033CC"/>
              </a:buClr>
              <a:buSzPct val="155000"/>
              <a:buFont typeface="Symbol" pitchFamily="18" charset="2"/>
              <a:buNone/>
            </a:pPr>
            <a:r>
              <a:rPr lang="en-US"/>
              <a:t>}</a:t>
            </a:r>
          </a:p>
        </p:txBody>
      </p:sp>
      <p:sp>
        <p:nvSpPr>
          <p:cNvPr id="10" name="Rectangular Callout 10"/>
          <p:cNvSpPr>
            <a:spLocks noChangeArrowheads="1"/>
          </p:cNvSpPr>
          <p:nvPr/>
        </p:nvSpPr>
        <p:spPr bwMode="auto">
          <a:xfrm>
            <a:off x="6400800" y="4267200"/>
            <a:ext cx="1617663" cy="685800"/>
          </a:xfrm>
          <a:prstGeom prst="wedgeRectCallout">
            <a:avLst>
              <a:gd name="adj1" fmla="val -143876"/>
              <a:gd name="adj2" fmla="val 101467"/>
            </a:avLst>
          </a:prstGeom>
          <a:solidFill>
            <a:schemeClr val="accent6">
              <a:lumMod val="20000"/>
              <a:lumOff val="80000"/>
            </a:schemeClr>
          </a:solidFill>
          <a:ln w="12700" algn="ctr">
            <a:solidFill>
              <a:schemeClr val="tx1"/>
            </a:solidFill>
            <a:round/>
            <a:headEnd/>
            <a:tailEnd type="triangle" w="med" len="med"/>
          </a:ln>
        </p:spPr>
        <p:txBody>
          <a:bodyPr/>
          <a:lstStyle/>
          <a:p>
            <a:pPr eaLnBrk="0" hangingPunct="0">
              <a:lnSpc>
                <a:spcPct val="135000"/>
              </a:lnSpc>
              <a:buFont typeface="Symbol" pitchFamily="18" charset="2"/>
              <a:buNone/>
              <a:defRPr/>
            </a:pPr>
            <a:r>
              <a:rPr lang="en-US" sz="1500" b="0" dirty="0">
                <a:latin typeface="Arial Narrow" pitchFamily="34" charset="0"/>
                <a:cs typeface="Arial" charset="0"/>
              </a:rPr>
              <a:t>Compile time error – incompatible types</a:t>
            </a:r>
          </a:p>
        </p:txBody>
      </p:sp>
    </p:spTree>
    <p:extLst>
      <p:ext uri="{BB962C8B-B14F-4D97-AF65-F5344CB8AC3E}">
        <p14:creationId xmlns:p14="http://schemas.microsoft.com/office/powerpoint/2010/main" val="4205912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19050"/>
            <a:ext cx="9144000" cy="742950"/>
          </a:xfrm>
          <a:solidFill>
            <a:schemeClr val="accent4">
              <a:lumMod val="20000"/>
              <a:lumOff val="80000"/>
            </a:schemeClr>
          </a:solidFill>
        </p:spPr>
        <p:txBody>
          <a:bodyPr>
            <a:normAutofit fontScale="90000"/>
          </a:bodyPr>
          <a:lstStyle/>
          <a:p>
            <a:pPr>
              <a:defRPr/>
            </a:pPr>
            <a:r>
              <a:rPr lang="en-US" dirty="0" err="1" smtClean="0">
                <a:solidFill>
                  <a:schemeClr val="accent3">
                    <a:lumMod val="50000"/>
                  </a:schemeClr>
                </a:solidFill>
              </a:rPr>
              <a:t>Iterator</a:t>
            </a:r>
            <a:r>
              <a:rPr lang="en-US" dirty="0" smtClean="0">
                <a:solidFill>
                  <a:schemeClr val="accent3">
                    <a:lumMod val="50000"/>
                  </a:schemeClr>
                </a:solidFill>
              </a:rPr>
              <a:t> and </a:t>
            </a:r>
            <a:r>
              <a:rPr lang="en-US" dirty="0" err="1" smtClean="0">
                <a:solidFill>
                  <a:schemeClr val="accent3">
                    <a:lumMod val="50000"/>
                  </a:schemeClr>
                </a:solidFill>
              </a:rPr>
              <a:t>ListIterator</a:t>
            </a:r>
            <a:r>
              <a:rPr lang="en-US" dirty="0" smtClean="0">
                <a:solidFill>
                  <a:schemeClr val="accent3">
                    <a:lumMod val="50000"/>
                  </a:schemeClr>
                </a:solidFill>
              </a:rPr>
              <a:t> Interfaces</a:t>
            </a:r>
            <a:endParaRPr lang="en-US" dirty="0">
              <a:solidFill>
                <a:schemeClr val="accent3">
                  <a:lumMod val="50000"/>
                </a:schemeClr>
              </a:solidFill>
            </a:endParaRPr>
          </a:p>
        </p:txBody>
      </p:sp>
      <p:sp>
        <p:nvSpPr>
          <p:cNvPr id="34819" name="Content Placeholder 5"/>
          <p:cNvSpPr>
            <a:spLocks noGrp="1"/>
          </p:cNvSpPr>
          <p:nvPr>
            <p:ph idx="1"/>
          </p:nvPr>
        </p:nvSpPr>
        <p:spPr>
          <a:xfrm>
            <a:off x="0" y="762000"/>
            <a:ext cx="9144000" cy="6096000"/>
          </a:xfrm>
        </p:spPr>
        <p:txBody>
          <a:bodyPr>
            <a:normAutofit/>
          </a:bodyPr>
          <a:lstStyle/>
          <a:p>
            <a:r>
              <a:rPr lang="en-US" sz="2400" dirty="0"/>
              <a:t>An iterator over a collection allows the programmer to traverse the collection</a:t>
            </a:r>
            <a:r>
              <a:rPr lang="en-US" sz="2400" dirty="0" smtClean="0"/>
              <a:t>.</a:t>
            </a:r>
          </a:p>
          <a:p>
            <a:pPr eaLnBrk="1" hangingPunct="1"/>
            <a:r>
              <a:rPr lang="en-US" sz="2400" dirty="0" smtClean="0"/>
              <a:t>Iterator and </a:t>
            </a:r>
            <a:r>
              <a:rPr lang="en-US" sz="2400" dirty="0" err="1" smtClean="0"/>
              <a:t>ListIterator</a:t>
            </a:r>
            <a:r>
              <a:rPr lang="en-US" sz="2400" dirty="0" smtClean="0"/>
              <a:t> interfaces are members of the Collections Framework</a:t>
            </a:r>
          </a:p>
          <a:p>
            <a:pPr eaLnBrk="1" hangingPunct="1"/>
            <a:endParaRPr lang="en-US" sz="2400" dirty="0" smtClean="0"/>
          </a:p>
          <a:p>
            <a:pPr eaLnBrk="1" hangingPunct="1"/>
            <a:r>
              <a:rPr lang="en-US" sz="2400" dirty="0" smtClean="0"/>
              <a:t>The Collection interface method - iterator() returns an iterator over the elements in its collection</a:t>
            </a:r>
          </a:p>
          <a:p>
            <a:pPr lvl="1" eaLnBrk="1" hangingPunct="1"/>
            <a:r>
              <a:rPr lang="en-US" sz="2400" dirty="0" smtClean="0"/>
              <a:t>Provides </a:t>
            </a:r>
            <a:r>
              <a:rPr lang="en-US" sz="2400" u="sng" dirty="0" smtClean="0"/>
              <a:t>no guarantee regarding the order</a:t>
            </a:r>
            <a:r>
              <a:rPr lang="en-US" sz="2400" dirty="0" smtClean="0"/>
              <a:t> in which the elements are returned (unless the collection itself is ordered)</a:t>
            </a:r>
          </a:p>
          <a:p>
            <a:r>
              <a:rPr lang="en-US" sz="2400" dirty="0" smtClean="0"/>
              <a:t>The List interface methods - </a:t>
            </a:r>
            <a:r>
              <a:rPr lang="en-US" sz="2400" dirty="0" err="1" smtClean="0"/>
              <a:t>listIterator</a:t>
            </a:r>
            <a:r>
              <a:rPr lang="en-US" sz="2400" dirty="0" smtClean="0"/>
              <a:t>() and its overloaded version return a list iterator of the elements in the list (</a:t>
            </a:r>
            <a:r>
              <a:rPr lang="en-US" sz="2400" i="1" dirty="0" smtClean="0"/>
              <a:t>in proper sequence</a:t>
            </a:r>
            <a:r>
              <a:rPr lang="en-US" sz="2400" dirty="0" smtClean="0"/>
              <a:t>)</a:t>
            </a:r>
          </a:p>
          <a:p>
            <a:endParaRPr lang="en-US" sz="2400" dirty="0" smtClean="0"/>
          </a:p>
        </p:txBody>
      </p:sp>
      <p:sp>
        <p:nvSpPr>
          <p:cNvPr id="5" name="Slide Number Placeholder 3"/>
          <p:cNvSpPr>
            <a:spLocks noGrp="1"/>
          </p:cNvSpPr>
          <p:nvPr>
            <p:ph type="sldNum" sz="quarter" idx="10"/>
          </p:nvPr>
        </p:nvSpPr>
        <p:spPr/>
        <p:txBody>
          <a:bodyPr/>
          <a:lstStyle/>
          <a:p>
            <a:pPr>
              <a:defRPr/>
            </a:pPr>
            <a:fld id="{22C946DC-3AB2-49B3-89A7-F9495BCCC59A}" type="slidenum">
              <a:rPr lang="en-US" smtClean="0"/>
              <a:pPr>
                <a:defRPr/>
              </a:pPr>
              <a:t>35</a:t>
            </a:fld>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853069623"/>
              </p:ext>
            </p:extLst>
          </p:nvPr>
        </p:nvGraphicFramePr>
        <p:xfrm>
          <a:off x="7010400" y="5543659"/>
          <a:ext cx="1676400" cy="1298575"/>
        </p:xfrm>
        <a:graphic>
          <a:graphicData uri="http://schemas.openxmlformats.org/presentationml/2006/ole">
            <mc:AlternateContent xmlns:mc="http://schemas.openxmlformats.org/markup-compatibility/2006">
              <mc:Choice xmlns:v="urn:schemas-microsoft-com:vml" Requires="v">
                <p:oleObj spid="_x0000_s8418" name="Packager Shell Object" showAsIcon="1" r:id="rId4" imgW="914400" imgH="771480" progId="Package">
                  <p:embed/>
                </p:oleObj>
              </mc:Choice>
              <mc:Fallback>
                <p:oleObj name="Packager Shell Object" showAsIcon="1" r:id="rId4" imgW="914400" imgH="771480" progId="Package">
                  <p:embed/>
                  <p:pic>
                    <p:nvPicPr>
                      <p:cNvPr id="0" name="Object 2"/>
                      <p:cNvPicPr>
                        <a:picLocks noChangeAspect="1" noChangeArrowheads="1"/>
                      </p:cNvPicPr>
                      <p:nvPr/>
                    </p:nvPicPr>
                    <p:blipFill>
                      <a:blip r:embed="rId5"/>
                      <a:srcRect/>
                      <a:stretch>
                        <a:fillRect/>
                      </a:stretch>
                    </p:blipFill>
                    <p:spPr bwMode="auto">
                      <a:xfrm>
                        <a:off x="7010400" y="5543659"/>
                        <a:ext cx="1676400" cy="1298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639456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t>Difference bet Iterator and Enumerator</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400" dirty="0" smtClean="0"/>
              <a:t>Enumeration </a:t>
            </a:r>
            <a:r>
              <a:rPr lang="en-US" sz="2400" dirty="0"/>
              <a:t>is older and its there from JDK1.0</a:t>
            </a:r>
          </a:p>
          <a:p>
            <a:r>
              <a:rPr lang="en-US" sz="2400" dirty="0" smtClean="0"/>
              <a:t>Iterator </a:t>
            </a:r>
            <a:r>
              <a:rPr lang="en-US" sz="2400" dirty="0"/>
              <a:t>has a remove() method while Enumeration doesn't.</a:t>
            </a:r>
          </a:p>
          <a:p>
            <a:r>
              <a:rPr lang="en-US" sz="2400" dirty="0" smtClean="0"/>
              <a:t>Enumeration </a:t>
            </a:r>
            <a:r>
              <a:rPr lang="en-US" sz="2400" dirty="0"/>
              <a:t>acts as Read-only interface, because it has the methods only to traverse and fetch the objects, where as by using Iterator we can manipulate the objects like adding and removing the objects from collection e.g. </a:t>
            </a:r>
            <a:r>
              <a:rPr lang="en-US" sz="2400" dirty="0" err="1"/>
              <a:t>Arraylist</a:t>
            </a:r>
            <a:r>
              <a:rPr lang="en-US" sz="2400" dirty="0"/>
              <a:t>.</a:t>
            </a:r>
          </a:p>
          <a:p>
            <a:r>
              <a:rPr lang="en-US" sz="2400" dirty="0"/>
              <a:t>&gt; </a:t>
            </a:r>
            <a:r>
              <a:rPr lang="en-US" sz="2400" u="sng" dirty="0"/>
              <a:t>Iterator is more secure and safe</a:t>
            </a:r>
            <a:r>
              <a:rPr lang="en-US" sz="2400" dirty="0"/>
              <a:t> as compared to Enumeration because it  does not allow other thread to modify the collection object while some thread is iterating over it and throws </a:t>
            </a:r>
            <a:r>
              <a:rPr lang="en-US" sz="2400" b="1" dirty="0" err="1"/>
              <a:t>ConcurrentModificationException</a:t>
            </a:r>
            <a:r>
              <a:rPr lang="en-US" sz="2400" dirty="0"/>
              <a:t>.</a:t>
            </a:r>
          </a:p>
          <a:p>
            <a:r>
              <a:rPr lang="en-US" sz="2400" dirty="0"/>
              <a:t>Enumeration - </a:t>
            </a:r>
            <a:r>
              <a:rPr lang="en-US" sz="2400" dirty="0" err="1"/>
              <a:t>hasMoreElement</a:t>
            </a:r>
            <a:r>
              <a:rPr lang="en-US" sz="2400" dirty="0"/>
              <a:t>(), </a:t>
            </a:r>
            <a:r>
              <a:rPr lang="en-US" sz="2400" dirty="0" err="1"/>
              <a:t>nextElement</a:t>
            </a:r>
            <a:r>
              <a:rPr lang="en-US" sz="2400" dirty="0"/>
              <a:t>(), N/A</a:t>
            </a:r>
          </a:p>
          <a:p>
            <a:r>
              <a:rPr lang="en-US" sz="2400" dirty="0"/>
              <a:t>Iterator - </a:t>
            </a:r>
            <a:r>
              <a:rPr lang="en-US" sz="2400" dirty="0" err="1"/>
              <a:t>hasNext</a:t>
            </a:r>
            <a:r>
              <a:rPr lang="en-US" sz="2400" dirty="0"/>
              <a:t>(), next(), remove()</a:t>
            </a:r>
          </a:p>
        </p:txBody>
      </p:sp>
    </p:spTree>
    <p:extLst>
      <p:ext uri="{BB962C8B-B14F-4D97-AF65-F5344CB8AC3E}">
        <p14:creationId xmlns:p14="http://schemas.microsoft.com/office/powerpoint/2010/main" val="3093970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4">
              <a:lumMod val="20000"/>
              <a:lumOff val="80000"/>
            </a:schemeClr>
          </a:solidFill>
        </p:spPr>
        <p:txBody>
          <a:bodyPr>
            <a:normAutofit fontScale="90000"/>
          </a:bodyPr>
          <a:lstStyle/>
          <a:p>
            <a:r>
              <a:rPr lang="en-US" dirty="0" err="1" smtClean="0"/>
              <a:t>ListIterator</a:t>
            </a:r>
            <a:endParaRPr lang="en-US" dirty="0"/>
          </a:p>
        </p:txBody>
      </p:sp>
      <p:sp>
        <p:nvSpPr>
          <p:cNvPr id="3" name="Content Placeholder 2"/>
          <p:cNvSpPr>
            <a:spLocks noGrp="1"/>
          </p:cNvSpPr>
          <p:nvPr>
            <p:ph idx="1"/>
          </p:nvPr>
        </p:nvSpPr>
        <p:spPr>
          <a:xfrm>
            <a:off x="0" y="609600"/>
            <a:ext cx="9144000" cy="6248400"/>
          </a:xfrm>
        </p:spPr>
        <p:txBody>
          <a:bodyPr>
            <a:noAutofit/>
          </a:bodyPr>
          <a:lstStyle/>
          <a:p>
            <a:r>
              <a:rPr lang="en-US" sz="2400" dirty="0" err="1"/>
              <a:t>ListIterator</a:t>
            </a:r>
            <a:r>
              <a:rPr lang="en-US" sz="2400"/>
              <a:t> Interface is used to traverse the element in backward and forward direction</a:t>
            </a:r>
            <a:endParaRPr lang="en-US" sz="2000" dirty="0"/>
          </a:p>
        </p:txBody>
      </p:sp>
    </p:spTree>
    <p:extLst>
      <p:ext uri="{BB962C8B-B14F-4D97-AF65-F5344CB8AC3E}">
        <p14:creationId xmlns:p14="http://schemas.microsoft.com/office/powerpoint/2010/main" val="1518233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4">
              <a:lumMod val="20000"/>
              <a:lumOff val="80000"/>
            </a:schemeClr>
          </a:solidFill>
        </p:spPr>
        <p:txBody>
          <a:bodyPr>
            <a:normAutofit fontScale="90000"/>
          </a:bodyPr>
          <a:lstStyle/>
          <a:p>
            <a:r>
              <a:rPr lang="en-US" dirty="0" err="1" smtClean="0"/>
              <a:t>ListIterator</a:t>
            </a:r>
            <a:r>
              <a:rPr lang="en-US" dirty="0" smtClean="0"/>
              <a:t> methods</a:t>
            </a:r>
            <a:endParaRPr lang="en-US" dirty="0"/>
          </a:p>
        </p:txBody>
      </p:sp>
      <p:sp>
        <p:nvSpPr>
          <p:cNvPr id="3" name="Content Placeholder 2"/>
          <p:cNvSpPr>
            <a:spLocks noGrp="1"/>
          </p:cNvSpPr>
          <p:nvPr>
            <p:ph idx="1"/>
          </p:nvPr>
        </p:nvSpPr>
        <p:spPr>
          <a:xfrm>
            <a:off x="0" y="609600"/>
            <a:ext cx="9144000" cy="6248400"/>
          </a:xfrm>
        </p:spPr>
        <p:txBody>
          <a:bodyPr>
            <a:noAutofit/>
          </a:bodyPr>
          <a:lstStyle/>
          <a:p>
            <a:r>
              <a:rPr lang="en-US" sz="2400" b="1" dirty="0" err="1"/>
              <a:t>ListIterator</a:t>
            </a:r>
            <a:r>
              <a:rPr lang="en-US" sz="2400" b="1" dirty="0"/>
              <a:t> </a:t>
            </a:r>
            <a:r>
              <a:rPr lang="en-US" sz="2400" dirty="0"/>
              <a:t>interface has the below methods:</a:t>
            </a:r>
          </a:p>
          <a:p>
            <a:pPr>
              <a:buFontTx/>
              <a:buChar char="•"/>
            </a:pPr>
            <a:r>
              <a:rPr lang="en-US" sz="2400" b="1" dirty="0" err="1"/>
              <a:t>hasNext</a:t>
            </a:r>
            <a:r>
              <a:rPr lang="en-US" sz="2400" b="1" dirty="0"/>
              <a:t>()</a:t>
            </a:r>
            <a:r>
              <a:rPr lang="en-US" sz="2000" dirty="0"/>
              <a:t> - Deals with traversing the list in the forward direction and returns true if this list iterator has more elements </a:t>
            </a:r>
          </a:p>
          <a:p>
            <a:pPr>
              <a:buFontTx/>
              <a:buChar char="•"/>
            </a:pPr>
            <a:r>
              <a:rPr lang="en-US" sz="2400" b="1" dirty="0" err="1"/>
              <a:t>hasPrevious</a:t>
            </a:r>
            <a:r>
              <a:rPr lang="en-US" sz="2400" b="1" dirty="0"/>
              <a:t>()</a:t>
            </a:r>
            <a:r>
              <a:rPr lang="en-US" sz="2000" dirty="0"/>
              <a:t> - Deals with traversing the list in the reverse direction and returns true if this list iterator has more elements </a:t>
            </a:r>
          </a:p>
          <a:p>
            <a:pPr>
              <a:buFontTx/>
              <a:buChar char="•"/>
            </a:pPr>
            <a:r>
              <a:rPr lang="en-US" sz="2400" b="1" dirty="0"/>
              <a:t>next() and previous() -</a:t>
            </a:r>
            <a:r>
              <a:rPr lang="en-US" sz="2000" dirty="0"/>
              <a:t> Return the next element and previous element in the list respectively </a:t>
            </a:r>
          </a:p>
          <a:p>
            <a:pPr>
              <a:buFontTx/>
              <a:buChar char="•"/>
            </a:pPr>
            <a:r>
              <a:rPr lang="en-US" sz="2400" b="1" dirty="0" err="1"/>
              <a:t>nextIndex</a:t>
            </a:r>
            <a:r>
              <a:rPr lang="en-US" sz="2400" b="1" dirty="0"/>
              <a:t>() -</a:t>
            </a:r>
            <a:r>
              <a:rPr lang="en-US" sz="2000" dirty="0"/>
              <a:t> Returns the index of the element that element would be returned by a subsequent call to next() method</a:t>
            </a:r>
          </a:p>
          <a:p>
            <a:pPr>
              <a:buFontTx/>
              <a:buChar char="•"/>
            </a:pPr>
            <a:r>
              <a:rPr lang="en-US" sz="2400" b="1" dirty="0" err="1"/>
              <a:t>previousIndex</a:t>
            </a:r>
            <a:r>
              <a:rPr lang="en-US" sz="2400" b="1" dirty="0"/>
              <a:t>() -</a:t>
            </a:r>
            <a:r>
              <a:rPr lang="en-US" sz="2000" dirty="0"/>
              <a:t> Returns the index of the element that element would be returned by a subsequent call to previous() method</a:t>
            </a:r>
          </a:p>
          <a:p>
            <a:pPr>
              <a:buFontTx/>
              <a:buChar char="•"/>
            </a:pPr>
            <a:r>
              <a:rPr lang="en-US" sz="2000" dirty="0"/>
              <a:t>Methods </a:t>
            </a:r>
            <a:r>
              <a:rPr lang="en-US" sz="2000" i="1" dirty="0"/>
              <a:t>remove</a:t>
            </a:r>
            <a:r>
              <a:rPr lang="en-US" sz="2000" dirty="0"/>
              <a:t> and </a:t>
            </a:r>
            <a:r>
              <a:rPr lang="en-US" sz="2000" i="1" dirty="0"/>
              <a:t>set</a:t>
            </a:r>
            <a:r>
              <a:rPr lang="en-US" sz="2000" dirty="0"/>
              <a:t> are used respectively to remove an element and replace an element (with the specified element) from the list. The element chosen for removal or replacement is the last element returned by next or previous</a:t>
            </a:r>
          </a:p>
          <a:p>
            <a:pPr>
              <a:buFontTx/>
              <a:buChar char="•"/>
            </a:pPr>
            <a:r>
              <a:rPr lang="en-US" sz="2000" dirty="0"/>
              <a:t>Method </a:t>
            </a:r>
            <a:r>
              <a:rPr lang="en-US" sz="2000" i="1" dirty="0"/>
              <a:t>add</a:t>
            </a:r>
            <a:r>
              <a:rPr lang="en-US" sz="2000" dirty="0"/>
              <a:t> inserts the specified element into the list. The element is inserted immediately before the next element that would be returned by next or after the next element that would be returned by previous</a:t>
            </a:r>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186602808"/>
              </p:ext>
            </p:extLst>
          </p:nvPr>
        </p:nvGraphicFramePr>
        <p:xfrm>
          <a:off x="6477000" y="1219200"/>
          <a:ext cx="2438400" cy="1277691"/>
        </p:xfrm>
        <a:graphic>
          <a:graphicData uri="http://schemas.openxmlformats.org/presentationml/2006/ole">
            <mc:AlternateContent xmlns:mc="http://schemas.openxmlformats.org/markup-compatibility/2006">
              <mc:Choice xmlns:v="urn:schemas-microsoft-com:vml" Requires="v">
                <p:oleObj spid="_x0000_s14459" name="Packager Shell Object" showAsIcon="1" r:id="rId3" imgW="1549800" imgH="685800" progId="Package">
                  <p:embed/>
                </p:oleObj>
              </mc:Choice>
              <mc:Fallback>
                <p:oleObj name="Packager Shell Object" showAsIcon="1" r:id="rId3" imgW="1549800" imgH="685800" progId="Package">
                  <p:embed/>
                  <p:pic>
                    <p:nvPicPr>
                      <p:cNvPr id="0" name=""/>
                      <p:cNvPicPr/>
                      <p:nvPr/>
                    </p:nvPicPr>
                    <p:blipFill>
                      <a:blip r:embed="rId4"/>
                      <a:stretch>
                        <a:fillRect/>
                      </a:stretch>
                    </p:blipFill>
                    <p:spPr>
                      <a:xfrm>
                        <a:off x="6477000" y="1219200"/>
                        <a:ext cx="2438400" cy="1277691"/>
                      </a:xfrm>
                      <a:prstGeom prst="rect">
                        <a:avLst/>
                      </a:prstGeom>
                    </p:spPr>
                  </p:pic>
                </p:oleObj>
              </mc:Fallback>
            </mc:AlternateContent>
          </a:graphicData>
        </a:graphic>
      </p:graphicFrame>
    </p:spTree>
    <p:extLst>
      <p:ext uri="{BB962C8B-B14F-4D97-AF65-F5344CB8AC3E}">
        <p14:creationId xmlns:p14="http://schemas.microsoft.com/office/powerpoint/2010/main" val="3803126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4"/>
          <p:cNvSpPr>
            <a:spLocks noGrp="1"/>
          </p:cNvSpPr>
          <p:nvPr>
            <p:ph idx="1"/>
          </p:nvPr>
        </p:nvSpPr>
        <p:spPr>
          <a:xfrm>
            <a:off x="0" y="533400"/>
            <a:ext cx="9144000" cy="6324600"/>
          </a:xfrm>
        </p:spPr>
        <p:txBody>
          <a:bodyPr>
            <a:normAutofit/>
          </a:bodyPr>
          <a:lstStyle/>
          <a:p>
            <a:pPr>
              <a:defRPr/>
            </a:pPr>
            <a:r>
              <a:rPr lang="en-US" sz="2400" b="1" dirty="0" smtClean="0"/>
              <a:t>List</a:t>
            </a:r>
            <a:r>
              <a:rPr lang="en-US" sz="2400" dirty="0" smtClean="0"/>
              <a:t> interface </a:t>
            </a:r>
          </a:p>
          <a:p>
            <a:pPr lvl="1">
              <a:defRPr/>
            </a:pPr>
            <a:r>
              <a:rPr lang="en-US" sz="2400" dirty="0" smtClean="0"/>
              <a:t>is an ordered </a:t>
            </a:r>
            <a:r>
              <a:rPr lang="en-US" sz="2400" dirty="0"/>
              <a:t>collection (also known as a </a:t>
            </a:r>
            <a:r>
              <a:rPr lang="en-US" sz="2400" i="1" dirty="0"/>
              <a:t>sequence</a:t>
            </a:r>
            <a:r>
              <a:rPr lang="en-US" sz="2400" dirty="0"/>
              <a:t>)</a:t>
            </a:r>
            <a:endParaRPr lang="en-US" sz="2400" dirty="0" smtClean="0"/>
          </a:p>
          <a:p>
            <a:pPr lvl="1">
              <a:defRPr/>
            </a:pPr>
            <a:r>
              <a:rPr lang="en-US" sz="2400" b="1" dirty="0"/>
              <a:t>List interface : </a:t>
            </a:r>
            <a:r>
              <a:rPr lang="en-US" sz="2400" dirty="0"/>
              <a:t>Extends </a:t>
            </a:r>
            <a:r>
              <a:rPr lang="en-US" sz="2400" b="1" dirty="0"/>
              <a:t>Collection</a:t>
            </a:r>
            <a:r>
              <a:rPr lang="en-US" sz="2400" dirty="0"/>
              <a:t> interface </a:t>
            </a:r>
            <a:endParaRPr lang="en-US" sz="2400" dirty="0" smtClean="0"/>
          </a:p>
          <a:p>
            <a:pPr lvl="1">
              <a:defRPr/>
            </a:pPr>
            <a:r>
              <a:rPr lang="en-US" sz="2400" dirty="0" smtClean="0"/>
              <a:t>Allows duplicate values and elements can be accessed by their position in the </a:t>
            </a:r>
            <a:r>
              <a:rPr lang="en-US" sz="2400" dirty="0"/>
              <a:t>list and search for elements in the </a:t>
            </a:r>
            <a:r>
              <a:rPr lang="en-US" sz="2400" dirty="0" smtClean="0"/>
              <a:t>list</a:t>
            </a:r>
          </a:p>
          <a:p>
            <a:pPr lvl="1" eaLnBrk="1" hangingPunct="1">
              <a:defRPr/>
            </a:pPr>
            <a:r>
              <a:rPr lang="en-US" sz="2400" dirty="0" smtClean="0"/>
              <a:t>Other important methods</a:t>
            </a:r>
          </a:p>
          <a:p>
            <a:pPr lvl="2" eaLnBrk="1" hangingPunct="1">
              <a:buFont typeface="Arial" pitchFamily="34" charset="0"/>
              <a:buNone/>
              <a:defRPr/>
            </a:pPr>
            <a:r>
              <a:rPr lang="en-US" b="1" dirty="0" smtClean="0">
                <a:solidFill>
                  <a:srgbClr val="000000"/>
                </a:solidFill>
              </a:rPr>
              <a:t>+add(int index, E element) : void</a:t>
            </a:r>
          </a:p>
          <a:p>
            <a:pPr lvl="2" eaLnBrk="1" hangingPunct="1">
              <a:buFont typeface="Arial" pitchFamily="34" charset="0"/>
              <a:buNone/>
              <a:defRPr/>
            </a:pPr>
            <a:r>
              <a:rPr lang="en-US" b="1" dirty="0" smtClean="0">
                <a:solidFill>
                  <a:srgbClr val="000000"/>
                </a:solidFill>
              </a:rPr>
              <a:t>+remove(int index) : E </a:t>
            </a:r>
          </a:p>
          <a:p>
            <a:pPr lvl="2" eaLnBrk="1" hangingPunct="1">
              <a:buFont typeface="Arial" pitchFamily="34" charset="0"/>
              <a:buNone/>
              <a:defRPr/>
            </a:pPr>
            <a:r>
              <a:rPr lang="en-US" b="1" dirty="0" smtClean="0">
                <a:solidFill>
                  <a:srgbClr val="000000"/>
                </a:solidFill>
              </a:rPr>
              <a:t>+</a:t>
            </a:r>
            <a:r>
              <a:rPr lang="en-US" b="1" dirty="0" err="1" smtClean="0">
                <a:solidFill>
                  <a:srgbClr val="000000"/>
                </a:solidFill>
              </a:rPr>
              <a:t>listIterator</a:t>
            </a:r>
            <a:r>
              <a:rPr lang="en-US" b="1" dirty="0" smtClean="0">
                <a:solidFill>
                  <a:srgbClr val="000000"/>
                </a:solidFill>
              </a:rPr>
              <a:t>() : </a:t>
            </a:r>
            <a:r>
              <a:rPr lang="en-US" b="1" dirty="0" err="1" smtClean="0">
                <a:solidFill>
                  <a:srgbClr val="000000"/>
                </a:solidFill>
              </a:rPr>
              <a:t>ListIterator</a:t>
            </a:r>
            <a:r>
              <a:rPr lang="en-US" b="1" dirty="0" smtClean="0">
                <a:solidFill>
                  <a:srgbClr val="000000"/>
                </a:solidFill>
              </a:rPr>
              <a:t>&lt;E&gt; </a:t>
            </a:r>
          </a:p>
          <a:p>
            <a:pPr lvl="2">
              <a:buNone/>
              <a:defRPr/>
            </a:pPr>
            <a:r>
              <a:rPr lang="en-US" b="1" dirty="0"/>
              <a:t>+get(</a:t>
            </a:r>
            <a:r>
              <a:rPr lang="en-US" b="1" dirty="0" err="1"/>
              <a:t>int</a:t>
            </a:r>
            <a:r>
              <a:rPr lang="en-US" b="1" dirty="0"/>
              <a:t> index) : E</a:t>
            </a:r>
            <a:r>
              <a:rPr lang="en-US" dirty="0"/>
              <a:t> for retrieving element at the specified </a:t>
            </a:r>
            <a:r>
              <a:rPr lang="en-US" dirty="0" smtClean="0"/>
              <a:t>position</a:t>
            </a:r>
            <a:endParaRPr lang="en-US" b="1" dirty="0" smtClean="0">
              <a:solidFill>
                <a:srgbClr val="000000"/>
              </a:solidFill>
            </a:endParaRPr>
          </a:p>
          <a:p>
            <a:pPr lvl="2">
              <a:buNone/>
              <a:defRPr/>
            </a:pPr>
            <a:r>
              <a:rPr lang="en-US" b="1" dirty="0"/>
              <a:t>+</a:t>
            </a:r>
            <a:r>
              <a:rPr lang="en-US" b="1" dirty="0" err="1"/>
              <a:t>indexOf</a:t>
            </a:r>
            <a:r>
              <a:rPr lang="en-US" b="1" dirty="0"/>
              <a:t>(Object o): </a:t>
            </a:r>
            <a:r>
              <a:rPr lang="en-US" b="1" dirty="0" err="1"/>
              <a:t>int</a:t>
            </a:r>
            <a:r>
              <a:rPr lang="en-US" dirty="0"/>
              <a:t>  and </a:t>
            </a:r>
            <a:r>
              <a:rPr lang="en-US" b="1" dirty="0"/>
              <a:t>+</a:t>
            </a:r>
            <a:r>
              <a:rPr lang="en-US" b="1" dirty="0" err="1"/>
              <a:t>lastIndexOf</a:t>
            </a:r>
            <a:r>
              <a:rPr lang="en-US" b="1" dirty="0"/>
              <a:t>(Object o) : </a:t>
            </a:r>
            <a:r>
              <a:rPr lang="en-US" b="1" dirty="0" err="1"/>
              <a:t>int</a:t>
            </a:r>
            <a:r>
              <a:rPr lang="en-US" dirty="0"/>
              <a:t> for returning the index of the first and last occurrence of the specified element respectively, or -1 if list does not contain specified element</a:t>
            </a:r>
          </a:p>
          <a:p>
            <a:pPr lvl="2" eaLnBrk="1" hangingPunct="1">
              <a:buFont typeface="Arial" pitchFamily="34" charset="0"/>
              <a:buNone/>
              <a:defRPr/>
            </a:pPr>
            <a:endParaRPr lang="en-US" b="1" dirty="0" smtClean="0">
              <a:solidFill>
                <a:srgbClr val="FF0000"/>
              </a:solidFill>
            </a:endParaRPr>
          </a:p>
          <a:p>
            <a:pPr marL="57150" indent="0">
              <a:buNone/>
              <a:defRPr/>
            </a:pPr>
            <a:endParaRPr lang="en-US" sz="2400" b="1" dirty="0" smtClean="0">
              <a:solidFill>
                <a:srgbClr val="FF0000"/>
              </a:solidFill>
            </a:endParaRPr>
          </a:p>
          <a:p>
            <a:pPr>
              <a:buFont typeface="Wingdings" pitchFamily="2" charset="2"/>
              <a:buNone/>
              <a:defRPr/>
            </a:pPr>
            <a:endParaRPr lang="en-US" sz="2400" dirty="0" smtClean="0"/>
          </a:p>
        </p:txBody>
      </p:sp>
      <p:sp>
        <p:nvSpPr>
          <p:cNvPr id="5" name="Title 4"/>
          <p:cNvSpPr>
            <a:spLocks noGrp="1"/>
          </p:cNvSpPr>
          <p:nvPr>
            <p:ph type="title"/>
          </p:nvPr>
        </p:nvSpPr>
        <p:spPr>
          <a:xfrm>
            <a:off x="0" y="0"/>
            <a:ext cx="9144000" cy="533400"/>
          </a:xfrm>
          <a:solidFill>
            <a:schemeClr val="accent4">
              <a:lumMod val="20000"/>
              <a:lumOff val="80000"/>
            </a:schemeClr>
          </a:solidFill>
        </p:spPr>
        <p:txBody>
          <a:bodyPr>
            <a:normAutofit fontScale="90000"/>
          </a:bodyPr>
          <a:lstStyle/>
          <a:p>
            <a:pPr>
              <a:defRPr/>
            </a:pPr>
            <a:r>
              <a:rPr lang="en-US" dirty="0" smtClean="0">
                <a:solidFill>
                  <a:srgbClr val="FF0000"/>
                </a:solidFill>
              </a:rPr>
              <a:t>List Interfaces</a:t>
            </a:r>
            <a:endParaRPr lang="en-US" dirty="0">
              <a:solidFill>
                <a:srgbClr val="FF0000"/>
              </a:solidFill>
            </a:endParaRPr>
          </a:p>
        </p:txBody>
      </p:sp>
    </p:spTree>
    <p:extLst>
      <p:ext uri="{BB962C8B-B14F-4D97-AF65-F5344CB8AC3E}">
        <p14:creationId xmlns:p14="http://schemas.microsoft.com/office/powerpoint/2010/main" val="3834633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t>Types of Exception</a:t>
            </a:r>
          </a:p>
        </p:txBody>
      </p:sp>
      <p:sp>
        <p:nvSpPr>
          <p:cNvPr id="3" name="Content Placeholder 2"/>
          <p:cNvSpPr>
            <a:spLocks noGrp="1"/>
          </p:cNvSpPr>
          <p:nvPr>
            <p:ph idx="1"/>
          </p:nvPr>
        </p:nvSpPr>
        <p:spPr>
          <a:xfrm>
            <a:off x="0" y="762000"/>
            <a:ext cx="9144000" cy="6096000"/>
          </a:xfrm>
        </p:spPr>
        <p:txBody>
          <a:bodyPr>
            <a:noAutofit/>
          </a:bodyPr>
          <a:lstStyle/>
          <a:p>
            <a:r>
              <a:rPr lang="en-US" sz="2400" dirty="0"/>
              <a:t>The sun microsystem says there are three types of exceptions</a:t>
            </a:r>
            <a:r>
              <a:rPr lang="en-US" sz="2400" dirty="0" smtClean="0"/>
              <a:t>:</a:t>
            </a:r>
          </a:p>
          <a:p>
            <a:pPr lvl="1"/>
            <a:r>
              <a:rPr lang="en-US" sz="2400" b="1" dirty="0" smtClean="0"/>
              <a:t>Checked Exception – </a:t>
            </a:r>
            <a:r>
              <a:rPr lang="en-US" sz="2400" dirty="0">
                <a:solidFill>
                  <a:srgbClr val="000000"/>
                </a:solidFill>
              </a:rPr>
              <a:t>The classes that extend </a:t>
            </a:r>
            <a:r>
              <a:rPr lang="en-US" sz="2400" dirty="0" err="1">
                <a:solidFill>
                  <a:srgbClr val="000000"/>
                </a:solidFill>
              </a:rPr>
              <a:t>Throwable</a:t>
            </a:r>
            <a:r>
              <a:rPr lang="en-US" sz="2400" dirty="0">
                <a:solidFill>
                  <a:srgbClr val="000000"/>
                </a:solidFill>
              </a:rPr>
              <a:t> class except </a:t>
            </a:r>
            <a:r>
              <a:rPr lang="en-US" sz="2400" dirty="0" err="1">
                <a:solidFill>
                  <a:srgbClr val="000000"/>
                </a:solidFill>
              </a:rPr>
              <a:t>RuntimeException</a:t>
            </a:r>
            <a:r>
              <a:rPr lang="en-US" sz="2400" dirty="0">
                <a:solidFill>
                  <a:srgbClr val="000000"/>
                </a:solidFill>
              </a:rPr>
              <a:t> and Error are known as checked exceptions </a:t>
            </a:r>
            <a:r>
              <a:rPr lang="en-US" sz="2400" dirty="0" err="1">
                <a:solidFill>
                  <a:srgbClr val="000000"/>
                </a:solidFill>
              </a:rPr>
              <a:t>e.g.IOException</a:t>
            </a:r>
            <a:r>
              <a:rPr lang="en-US" sz="2400" dirty="0">
                <a:solidFill>
                  <a:srgbClr val="000000"/>
                </a:solidFill>
              </a:rPr>
              <a:t>, </a:t>
            </a:r>
            <a:r>
              <a:rPr lang="en-US" sz="2400" dirty="0" err="1">
                <a:solidFill>
                  <a:srgbClr val="000000"/>
                </a:solidFill>
              </a:rPr>
              <a:t>SQLException</a:t>
            </a:r>
            <a:r>
              <a:rPr lang="en-US" sz="2400" dirty="0">
                <a:solidFill>
                  <a:srgbClr val="000000"/>
                </a:solidFill>
              </a:rPr>
              <a:t> etc. </a:t>
            </a:r>
            <a:r>
              <a:rPr lang="en-US" sz="2400" b="1" dirty="0">
                <a:solidFill>
                  <a:srgbClr val="000000"/>
                </a:solidFill>
              </a:rPr>
              <a:t>Checked exceptions are checked at compile-time</a:t>
            </a:r>
            <a:r>
              <a:rPr lang="en-US" sz="2400" b="1" dirty="0" smtClean="0">
                <a:solidFill>
                  <a:srgbClr val="000000"/>
                </a:solidFill>
              </a:rPr>
              <a:t>.</a:t>
            </a:r>
            <a:endParaRPr lang="en-US" dirty="0"/>
          </a:p>
          <a:p>
            <a:pPr lvl="1"/>
            <a:r>
              <a:rPr lang="en-US" sz="2400" b="1" dirty="0"/>
              <a:t>Unchecked </a:t>
            </a:r>
            <a:r>
              <a:rPr lang="en-US" sz="2400" b="1" dirty="0" smtClean="0"/>
              <a:t>Exception –</a:t>
            </a:r>
            <a:r>
              <a:rPr lang="en-US" b="1" dirty="0" smtClean="0"/>
              <a:t> </a:t>
            </a:r>
            <a:r>
              <a:rPr lang="en-US" sz="2400" dirty="0" smtClean="0"/>
              <a:t>The </a:t>
            </a:r>
            <a:r>
              <a:rPr lang="en-US" sz="2400" dirty="0"/>
              <a:t>classes that extend </a:t>
            </a:r>
            <a:r>
              <a:rPr lang="en-US" sz="2400" dirty="0" err="1"/>
              <a:t>RuntimeException</a:t>
            </a:r>
            <a:r>
              <a:rPr lang="en-US" sz="2400" dirty="0"/>
              <a:t> are known as unchecked exceptions e.g. </a:t>
            </a:r>
            <a:r>
              <a:rPr lang="en-US" sz="2400" dirty="0" err="1"/>
              <a:t>ArithmeticException</a:t>
            </a:r>
            <a:r>
              <a:rPr lang="en-US" sz="2400" dirty="0"/>
              <a:t>, </a:t>
            </a:r>
            <a:r>
              <a:rPr lang="en-US" sz="2400" dirty="0" err="1"/>
              <a:t>NullPointerException</a:t>
            </a:r>
            <a:r>
              <a:rPr lang="en-US" sz="2400" dirty="0"/>
              <a:t>, </a:t>
            </a:r>
            <a:r>
              <a:rPr lang="en-US" sz="2400" dirty="0" err="1"/>
              <a:t>ArrayIndexOutOfBoundsException</a:t>
            </a:r>
            <a:r>
              <a:rPr lang="en-US" sz="2400" dirty="0"/>
              <a:t> etc. Unchecked exceptions are not checked at compile-time rather they are checked at runtime.</a:t>
            </a:r>
            <a:endParaRPr lang="en-US" sz="2400" b="1" dirty="0"/>
          </a:p>
          <a:p>
            <a:pPr lvl="1"/>
            <a:r>
              <a:rPr lang="en-US" sz="2400" b="1" dirty="0" smtClean="0"/>
              <a:t>Error- </a:t>
            </a:r>
            <a:r>
              <a:rPr lang="en-US" sz="2400" dirty="0"/>
              <a:t>An error is an </a:t>
            </a:r>
            <a:r>
              <a:rPr lang="en-US" sz="2400" b="1" u="sng" dirty="0"/>
              <a:t>irrecoverable condition occurring at runtime. </a:t>
            </a:r>
            <a:r>
              <a:rPr lang="en-US" sz="2400" dirty="0"/>
              <a:t>Such as </a:t>
            </a:r>
            <a:r>
              <a:rPr lang="en-US" sz="2400" dirty="0" err="1"/>
              <a:t>OutOfMemory</a:t>
            </a:r>
            <a:r>
              <a:rPr lang="en-US" sz="2400" dirty="0"/>
              <a:t> error. These JVM errors and </a:t>
            </a:r>
            <a:r>
              <a:rPr lang="en-US" sz="2400" dirty="0" smtClean="0"/>
              <a:t>u cant </a:t>
            </a:r>
            <a:r>
              <a:rPr lang="en-US" sz="2400" dirty="0"/>
              <a:t>repair them at runtime</a:t>
            </a:r>
            <a:r>
              <a:rPr lang="en-US" sz="2400" dirty="0" smtClean="0"/>
              <a:t>. Though </a:t>
            </a:r>
            <a:r>
              <a:rPr lang="en-US" sz="2400" b="1" dirty="0"/>
              <a:t>error can be caught in catch block</a:t>
            </a:r>
            <a:r>
              <a:rPr lang="en-US" sz="2400" dirty="0"/>
              <a:t> but </a:t>
            </a:r>
            <a:r>
              <a:rPr lang="en-US" sz="2400" u="sng" dirty="0"/>
              <a:t>the </a:t>
            </a:r>
            <a:r>
              <a:rPr lang="en-US" sz="2400" u="sng" dirty="0" smtClean="0"/>
              <a:t>exec </a:t>
            </a:r>
            <a:r>
              <a:rPr lang="en-US" sz="2400" u="sng" dirty="0"/>
              <a:t>of </a:t>
            </a:r>
            <a:r>
              <a:rPr lang="en-US" sz="2400" u="sng" dirty="0" err="1" smtClean="0"/>
              <a:t>appl</a:t>
            </a:r>
            <a:r>
              <a:rPr lang="en-US" sz="2400" u="sng" dirty="0" smtClean="0"/>
              <a:t> </a:t>
            </a:r>
            <a:r>
              <a:rPr lang="en-US" sz="2400" u="sng" dirty="0"/>
              <a:t>will come to a halt</a:t>
            </a:r>
            <a:r>
              <a:rPr lang="en-US" sz="2400" dirty="0"/>
              <a:t> and is not recoverable</a:t>
            </a:r>
            <a:r>
              <a:rPr lang="en-US" sz="2400" dirty="0" smtClean="0"/>
              <a:t>.</a:t>
            </a:r>
          </a:p>
          <a:p>
            <a:pPr marL="457200" lvl="1" indent="0">
              <a:buNone/>
            </a:pPr>
            <a:r>
              <a:rPr lang="en-US" sz="2400" dirty="0"/>
              <a:t>	</a:t>
            </a:r>
            <a:r>
              <a:rPr lang="en-US" sz="2400" dirty="0" smtClean="0"/>
              <a:t>e.g. </a:t>
            </a:r>
            <a:r>
              <a:rPr lang="en-US" sz="2400" dirty="0" err="1" smtClean="0"/>
              <a:t>OutOfMemoryError</a:t>
            </a:r>
            <a:r>
              <a:rPr lang="en-US" sz="2400" dirty="0" smtClean="0"/>
              <a:t>, </a:t>
            </a:r>
            <a:r>
              <a:rPr lang="en-US" sz="2400" dirty="0" err="1" smtClean="0"/>
              <a:t>VirtualMachineError</a:t>
            </a:r>
            <a:r>
              <a:rPr lang="en-US" sz="2400" dirty="0" smtClean="0"/>
              <a:t>, </a:t>
            </a:r>
            <a:r>
              <a:rPr lang="en-US" sz="2400" dirty="0" err="1" smtClean="0"/>
              <a:t>AssertionError</a:t>
            </a:r>
            <a:r>
              <a:rPr lang="en-US" sz="2400" dirty="0" smtClean="0"/>
              <a:t> etc.</a:t>
            </a:r>
            <a:r>
              <a:rPr lang="en-US" sz="3200" dirty="0"/>
              <a:t/>
            </a:r>
            <a:br>
              <a:rPr lang="en-US" sz="3200" dirty="0"/>
            </a:br>
            <a:endParaRPr lang="en-US" b="1" dirty="0"/>
          </a:p>
          <a:p>
            <a:endParaRPr lang="en-US" sz="2800" dirty="0"/>
          </a:p>
        </p:txBody>
      </p:sp>
    </p:spTree>
    <p:extLst>
      <p:ext uri="{BB962C8B-B14F-4D97-AF65-F5344CB8AC3E}">
        <p14:creationId xmlns:p14="http://schemas.microsoft.com/office/powerpoint/2010/main" val="42318257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465D49-41F4-4716-B58B-2BA43518D17A}" type="slidenum">
              <a:rPr lang="en-US"/>
              <a:pPr>
                <a:defRPr/>
              </a:pPr>
              <a:t>40</a:t>
            </a:fld>
            <a:endParaRPr lang="en-US"/>
          </a:p>
        </p:txBody>
      </p:sp>
      <p:sp>
        <p:nvSpPr>
          <p:cNvPr id="10" name="Title 4"/>
          <p:cNvSpPr>
            <a:spLocks noGrp="1"/>
          </p:cNvSpPr>
          <p:nvPr>
            <p:ph type="title"/>
          </p:nvPr>
        </p:nvSpPr>
        <p:spPr>
          <a:xfrm>
            <a:off x="38100" y="0"/>
            <a:ext cx="9105900" cy="762000"/>
          </a:xfrm>
          <a:solidFill>
            <a:schemeClr val="accent4">
              <a:lumMod val="20000"/>
              <a:lumOff val="80000"/>
            </a:schemeClr>
          </a:solidFill>
        </p:spPr>
        <p:txBody>
          <a:bodyPr/>
          <a:lstStyle/>
          <a:p>
            <a:pPr>
              <a:defRPr/>
            </a:pPr>
            <a:r>
              <a:rPr lang="en-US" dirty="0" smtClean="0">
                <a:solidFill>
                  <a:schemeClr val="accent3">
                    <a:lumMod val="50000"/>
                  </a:schemeClr>
                </a:solidFill>
              </a:rPr>
              <a:t>Classes implementing List Interface</a:t>
            </a:r>
            <a:endParaRPr lang="en-US" dirty="0">
              <a:solidFill>
                <a:schemeClr val="accent3">
                  <a:lumMod val="50000"/>
                </a:schemeClr>
              </a:solidFill>
            </a:endParaRPr>
          </a:p>
        </p:txBody>
      </p:sp>
      <p:sp>
        <p:nvSpPr>
          <p:cNvPr id="35844" name="Title 4"/>
          <p:cNvSpPr>
            <a:spLocks noGrp="1"/>
          </p:cNvSpPr>
          <p:nvPr>
            <p:ph idx="1"/>
          </p:nvPr>
        </p:nvSpPr>
        <p:spPr>
          <a:xfrm>
            <a:off x="0" y="762000"/>
            <a:ext cx="9144000" cy="6096000"/>
          </a:xfrm>
        </p:spPr>
        <p:txBody>
          <a:bodyPr>
            <a:normAutofit/>
          </a:bodyPr>
          <a:lstStyle/>
          <a:p>
            <a:r>
              <a:rPr lang="en-US" sz="2800" b="1" dirty="0" err="1" smtClean="0"/>
              <a:t>ArrayList</a:t>
            </a:r>
            <a:endParaRPr lang="en-US" sz="2800" b="1" dirty="0" smtClean="0"/>
          </a:p>
          <a:p>
            <a:pPr lvl="1"/>
            <a:r>
              <a:rPr lang="en-US" sz="2400" dirty="0" smtClean="0"/>
              <a:t>Array implementation of the List interface and the array is resizable</a:t>
            </a:r>
          </a:p>
          <a:p>
            <a:pPr lvl="1">
              <a:defRPr/>
            </a:pPr>
            <a:r>
              <a:rPr lang="en-US" sz="2200" dirty="0" err="1" smtClean="0"/>
              <a:t>ArrayList</a:t>
            </a:r>
            <a:r>
              <a:rPr lang="en-US" sz="2200" dirty="0"/>
              <a:t>, its capacity grows automatically. The details of the growth policy are not </a:t>
            </a:r>
            <a:r>
              <a:rPr lang="en-US" sz="2200" dirty="0" smtClean="0"/>
              <a:t>specified.</a:t>
            </a:r>
          </a:p>
          <a:p>
            <a:pPr lvl="1">
              <a:defRPr/>
            </a:pPr>
            <a:r>
              <a:rPr lang="en-US" sz="2200" dirty="0" smtClean="0"/>
              <a:t>Adding </a:t>
            </a:r>
            <a:r>
              <a:rPr lang="en-US" sz="2200" dirty="0"/>
              <a:t>and removing an element is time </a:t>
            </a:r>
            <a:r>
              <a:rPr lang="en-US" sz="2200" dirty="0" smtClean="0"/>
              <a:t>consuming</a:t>
            </a:r>
            <a:endParaRPr lang="en-US" sz="2400" dirty="0" smtClean="0"/>
          </a:p>
          <a:p>
            <a:pPr lvl="1"/>
            <a:r>
              <a:rPr lang="en-US" sz="2400" dirty="0"/>
              <a:t>Allows random access that is much faster than </a:t>
            </a:r>
            <a:r>
              <a:rPr lang="en-US" sz="2400" dirty="0" smtClean="0"/>
              <a:t>other</a:t>
            </a:r>
            <a:endParaRPr lang="en-US" dirty="0" smtClean="0"/>
          </a:p>
          <a:p>
            <a:r>
              <a:rPr lang="en-US" sz="2800" b="1" dirty="0" err="1" smtClean="0"/>
              <a:t>LinkedList</a:t>
            </a:r>
            <a:endParaRPr lang="en-US" sz="2800" b="1" dirty="0" smtClean="0"/>
          </a:p>
          <a:p>
            <a:pPr lvl="1"/>
            <a:r>
              <a:rPr lang="en-US" sz="2400" b="1" dirty="0" err="1"/>
              <a:t>LinkedList</a:t>
            </a:r>
            <a:r>
              <a:rPr lang="en-US" sz="2400" b="1" dirty="0"/>
              <a:t> </a:t>
            </a:r>
            <a:r>
              <a:rPr lang="en-US" sz="2400" dirty="0"/>
              <a:t>class extends </a:t>
            </a:r>
            <a:r>
              <a:rPr lang="en-US" sz="2400" b="1" dirty="0" err="1"/>
              <a:t>AbstractSequentialList</a:t>
            </a:r>
            <a:r>
              <a:rPr lang="en-US" sz="2400" b="1" dirty="0"/>
              <a:t> </a:t>
            </a:r>
            <a:r>
              <a:rPr lang="en-US" sz="2400" dirty="0"/>
              <a:t>and implements the </a:t>
            </a:r>
            <a:r>
              <a:rPr lang="en-US" sz="2400" b="1" dirty="0"/>
              <a:t>List</a:t>
            </a:r>
            <a:r>
              <a:rPr lang="en-US" sz="2400" dirty="0"/>
              <a:t>, </a:t>
            </a:r>
            <a:r>
              <a:rPr lang="en-US" sz="2400" b="1" dirty="0" err="1"/>
              <a:t>Deque</a:t>
            </a:r>
            <a:r>
              <a:rPr lang="en-US" sz="2400" dirty="0"/>
              <a:t>, </a:t>
            </a:r>
            <a:r>
              <a:rPr lang="en-US" sz="2400" dirty="0" smtClean="0"/>
              <a:t>and </a:t>
            </a:r>
            <a:r>
              <a:rPr lang="en-US" sz="2400" b="1" dirty="0" smtClean="0"/>
              <a:t>Queue </a:t>
            </a:r>
            <a:r>
              <a:rPr lang="en-US" sz="2400" dirty="0"/>
              <a:t>interfaces. It provides a linked-list data structure.</a:t>
            </a:r>
            <a:endParaRPr lang="en-US" sz="5400" dirty="0" smtClean="0"/>
          </a:p>
          <a:p>
            <a:pPr lvl="1"/>
            <a:r>
              <a:rPr lang="en-US" sz="2400" dirty="0" smtClean="0"/>
              <a:t>Doubly-linked list implementation of the List interface</a:t>
            </a:r>
          </a:p>
          <a:p>
            <a:pPr lvl="1"/>
            <a:r>
              <a:rPr lang="en-US" sz="2400" dirty="0" smtClean="0"/>
              <a:t>Allows sequential scan from the front or back of the list</a:t>
            </a:r>
          </a:p>
        </p:txBody>
      </p:sp>
    </p:spTree>
    <p:extLst>
      <p:ext uri="{BB962C8B-B14F-4D97-AF65-F5344CB8AC3E}">
        <p14:creationId xmlns:p14="http://schemas.microsoft.com/office/powerpoint/2010/main" val="23182068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err="1" smtClean="0"/>
              <a:t>LinkedList</a:t>
            </a:r>
            <a:r>
              <a:rPr lang="en-US" dirty="0" smtClean="0"/>
              <a:t> class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06561458"/>
              </p:ext>
            </p:extLst>
          </p:nvPr>
        </p:nvGraphicFramePr>
        <p:xfrm>
          <a:off x="6171937" y="5719763"/>
          <a:ext cx="2972063" cy="1138237"/>
        </p:xfrm>
        <a:graphic>
          <a:graphicData uri="http://schemas.openxmlformats.org/presentationml/2006/ole">
            <mc:AlternateContent xmlns:mc="http://schemas.openxmlformats.org/markup-compatibility/2006">
              <mc:Choice xmlns:v="urn:schemas-microsoft-com:vml" Requires="v">
                <p:oleObj spid="_x0000_s5523" name="Packager Shell Object" showAsIcon="1" r:id="rId4" imgW="1791000" imgH="685800" progId="Package">
                  <p:embed/>
                </p:oleObj>
              </mc:Choice>
              <mc:Fallback>
                <p:oleObj name="Packager Shell Object" showAsIcon="1" r:id="rId4" imgW="1791000" imgH="685800" progId="Package">
                  <p:embed/>
                  <p:pic>
                    <p:nvPicPr>
                      <p:cNvPr id="0" name=""/>
                      <p:cNvPicPr/>
                      <p:nvPr/>
                    </p:nvPicPr>
                    <p:blipFill>
                      <a:blip r:embed="rId5"/>
                      <a:stretch>
                        <a:fillRect/>
                      </a:stretch>
                    </p:blipFill>
                    <p:spPr>
                      <a:xfrm>
                        <a:off x="6171937" y="5719763"/>
                        <a:ext cx="2972063" cy="1138237"/>
                      </a:xfrm>
                      <a:prstGeom prst="rect">
                        <a:avLst/>
                      </a:prstGeom>
                    </p:spPr>
                  </p:pic>
                </p:oleObj>
              </mc:Fallback>
            </mc:AlternateContent>
          </a:graphicData>
        </a:graphic>
      </p:graphicFrame>
      <p:sp>
        <p:nvSpPr>
          <p:cNvPr id="5" name="Rectangle 4"/>
          <p:cNvSpPr/>
          <p:nvPr/>
        </p:nvSpPr>
        <p:spPr>
          <a:xfrm>
            <a:off x="0" y="762000"/>
            <a:ext cx="9144000" cy="4893647"/>
          </a:xfrm>
          <a:prstGeom prst="rect">
            <a:avLst/>
          </a:prstGeom>
        </p:spPr>
        <p:txBody>
          <a:bodyPr wrap="square">
            <a:spAutoFit/>
          </a:bodyPr>
          <a:lstStyle/>
          <a:p>
            <a:pPr marL="342900" indent="-342900">
              <a:buFont typeface="Arial" pitchFamily="34" charset="0"/>
              <a:buChar char="•"/>
            </a:pPr>
            <a:r>
              <a:rPr lang="en-US" sz="2400" dirty="0"/>
              <a:t>uses doubly linked list to store the </a:t>
            </a:r>
            <a:r>
              <a:rPr lang="en-US" sz="2400" dirty="0" smtClean="0"/>
              <a:t>elements</a:t>
            </a:r>
          </a:p>
          <a:p>
            <a:pPr marL="342900" indent="-342900">
              <a:buFont typeface="Arial" pitchFamily="34" charset="0"/>
              <a:buChar char="•"/>
            </a:pPr>
            <a:r>
              <a:rPr lang="en-US" sz="2400" dirty="0" smtClean="0"/>
              <a:t>can </a:t>
            </a:r>
            <a:r>
              <a:rPr lang="en-US" sz="2400" dirty="0"/>
              <a:t>contain duplicate </a:t>
            </a:r>
            <a:r>
              <a:rPr lang="en-US" sz="2400" dirty="0" smtClean="0"/>
              <a:t>elements.</a:t>
            </a:r>
          </a:p>
          <a:p>
            <a:pPr marL="342900" indent="-342900">
              <a:buFont typeface="Arial" pitchFamily="34" charset="0"/>
              <a:buChar char="•"/>
            </a:pPr>
            <a:r>
              <a:rPr lang="en-US" sz="2400" dirty="0" smtClean="0"/>
              <a:t>maintains </a:t>
            </a:r>
            <a:r>
              <a:rPr lang="en-US" sz="2400" dirty="0"/>
              <a:t>insertion </a:t>
            </a:r>
            <a:r>
              <a:rPr lang="en-US" sz="2400" dirty="0" smtClean="0"/>
              <a:t>order.</a:t>
            </a:r>
          </a:p>
          <a:p>
            <a:pPr marL="342900" indent="-342900">
              <a:buFont typeface="Arial" pitchFamily="34" charset="0"/>
              <a:buChar char="•"/>
            </a:pPr>
            <a:r>
              <a:rPr lang="en-US" sz="2400" dirty="0" smtClean="0"/>
              <a:t>not synchronized.</a:t>
            </a:r>
          </a:p>
          <a:p>
            <a:pPr marL="342900" indent="-342900">
              <a:buFont typeface="Arial" pitchFamily="34" charset="0"/>
              <a:buChar char="•"/>
            </a:pPr>
            <a:r>
              <a:rPr lang="en-US" sz="2400" dirty="0" smtClean="0"/>
              <a:t>No </a:t>
            </a:r>
            <a:r>
              <a:rPr lang="en-US" sz="2400" dirty="0"/>
              <a:t>random </a:t>
            </a:r>
            <a:r>
              <a:rPr lang="en-US" sz="2400" dirty="0" smtClean="0"/>
              <a:t>access.</a:t>
            </a:r>
          </a:p>
          <a:p>
            <a:pPr marL="342900" indent="-342900">
              <a:buFont typeface="Arial" pitchFamily="34" charset="0"/>
              <a:buChar char="•"/>
            </a:pPr>
            <a:r>
              <a:rPr lang="en-US" sz="2400" dirty="0" smtClean="0"/>
              <a:t>manipulation </a:t>
            </a:r>
            <a:r>
              <a:rPr lang="en-US" sz="2400" dirty="0"/>
              <a:t>fast because no shifting needs to be </a:t>
            </a:r>
            <a:r>
              <a:rPr lang="en-US" sz="2400" dirty="0" smtClean="0"/>
              <a:t>occurred.</a:t>
            </a:r>
          </a:p>
          <a:p>
            <a:pPr marL="342900" indent="-342900">
              <a:buFont typeface="Arial" pitchFamily="34" charset="0"/>
              <a:buChar char="•"/>
            </a:pPr>
            <a:r>
              <a:rPr lang="en-US" sz="2400" dirty="0" smtClean="0"/>
              <a:t>can </a:t>
            </a:r>
            <a:r>
              <a:rPr lang="en-US" sz="2400" dirty="0"/>
              <a:t>be used as list, stack or queue.</a:t>
            </a:r>
          </a:p>
          <a:p>
            <a:pPr marL="342900" indent="-342900">
              <a:buFont typeface="Arial" pitchFamily="34" charset="0"/>
              <a:buChar char="•"/>
            </a:pPr>
            <a:endParaRPr lang="en-US" sz="2400" dirty="0"/>
          </a:p>
          <a:p>
            <a:pPr marL="342900" indent="-342900">
              <a:buFont typeface="Arial" pitchFamily="34" charset="0"/>
              <a:buChar char="•"/>
            </a:pPr>
            <a:endParaRPr lang="en-US" sz="2400" dirty="0" smtClean="0"/>
          </a:p>
          <a:p>
            <a:pPr marL="342900" indent="-342900">
              <a:buFont typeface="Arial" pitchFamily="34" charset="0"/>
              <a:buChar char="•"/>
            </a:pPr>
            <a:r>
              <a:rPr lang="en-US" sz="2400" b="1" dirty="0" err="1" smtClean="0"/>
              <a:t>LinkedList</a:t>
            </a:r>
            <a:r>
              <a:rPr lang="en-US" sz="2400" b="1" dirty="0" smtClean="0"/>
              <a:t> </a:t>
            </a:r>
            <a:r>
              <a:rPr lang="en-US" sz="2400" dirty="0"/>
              <a:t>class extends </a:t>
            </a:r>
            <a:r>
              <a:rPr lang="en-US" sz="2400" b="1" dirty="0" err="1"/>
              <a:t>AbstractSequentialList</a:t>
            </a:r>
            <a:r>
              <a:rPr lang="en-US" sz="2400" b="1" dirty="0"/>
              <a:t> </a:t>
            </a:r>
            <a:r>
              <a:rPr lang="en-US" sz="2400" dirty="0"/>
              <a:t>and </a:t>
            </a:r>
            <a:r>
              <a:rPr lang="en-US" sz="2400" b="1" u="sng" dirty="0">
                <a:solidFill>
                  <a:schemeClr val="tx2">
                    <a:lumMod val="60000"/>
                    <a:lumOff val="40000"/>
                  </a:schemeClr>
                </a:solidFill>
              </a:rPr>
              <a:t>implements the List, </a:t>
            </a:r>
            <a:r>
              <a:rPr lang="en-US" sz="2400" b="1" u="sng" dirty="0" err="1">
                <a:solidFill>
                  <a:schemeClr val="tx2">
                    <a:lumMod val="60000"/>
                    <a:lumOff val="40000"/>
                  </a:schemeClr>
                </a:solidFill>
              </a:rPr>
              <a:t>Deque</a:t>
            </a:r>
            <a:r>
              <a:rPr lang="en-US" sz="2400" b="1" u="sng" dirty="0">
                <a:solidFill>
                  <a:schemeClr val="tx2">
                    <a:lumMod val="60000"/>
                    <a:lumOff val="40000"/>
                  </a:schemeClr>
                </a:solidFill>
              </a:rPr>
              <a:t>, </a:t>
            </a:r>
            <a:r>
              <a:rPr lang="en-US" sz="2400" b="1" u="sng" dirty="0" smtClean="0">
                <a:solidFill>
                  <a:schemeClr val="tx2">
                    <a:lumMod val="60000"/>
                    <a:lumOff val="40000"/>
                  </a:schemeClr>
                </a:solidFill>
              </a:rPr>
              <a:t>and Queue </a:t>
            </a:r>
            <a:r>
              <a:rPr lang="en-US" sz="2400" b="1" u="sng" dirty="0">
                <a:solidFill>
                  <a:schemeClr val="tx2">
                    <a:lumMod val="60000"/>
                    <a:lumOff val="40000"/>
                  </a:schemeClr>
                </a:solidFill>
              </a:rPr>
              <a:t>interfaces</a:t>
            </a:r>
            <a:r>
              <a:rPr lang="en-US" sz="2400" dirty="0"/>
              <a:t>. It provides a linked-list data structure. </a:t>
            </a:r>
            <a:r>
              <a:rPr lang="en-US" sz="2400" b="1" dirty="0" err="1"/>
              <a:t>LinkedList</a:t>
            </a:r>
            <a:r>
              <a:rPr lang="en-US" sz="2400" b="1" dirty="0"/>
              <a:t> </a:t>
            </a:r>
            <a:r>
              <a:rPr lang="en-US" sz="2400" dirty="0"/>
              <a:t>is a generic class </a:t>
            </a:r>
            <a:r>
              <a:rPr lang="en-US" sz="2400" dirty="0" smtClean="0"/>
              <a:t>that has </a:t>
            </a:r>
            <a:r>
              <a:rPr lang="en-US" sz="2400" dirty="0"/>
              <a:t>this declaration</a:t>
            </a:r>
            <a:r>
              <a:rPr lang="en-US" sz="2400" dirty="0" smtClean="0"/>
              <a:t>:</a:t>
            </a:r>
          </a:p>
          <a:p>
            <a:pPr marL="342900" indent="-342900">
              <a:buFont typeface="Arial" pitchFamily="34" charset="0"/>
              <a:buChar char="•"/>
              <a:defRPr/>
            </a:pPr>
            <a:r>
              <a:rPr lang="en-US" sz="2400" dirty="0" smtClean="0"/>
              <a:t>Adding </a:t>
            </a:r>
            <a:r>
              <a:rPr lang="en-US" sz="2400" dirty="0"/>
              <a:t>and removing an element is </a:t>
            </a:r>
            <a:r>
              <a:rPr lang="en-US" sz="2400" dirty="0" smtClean="0"/>
              <a:t>faster</a:t>
            </a:r>
            <a:endParaRPr lang="en-US" sz="2400" dirty="0"/>
          </a:p>
        </p:txBody>
      </p:sp>
    </p:spTree>
    <p:extLst>
      <p:ext uri="{BB962C8B-B14F-4D97-AF65-F5344CB8AC3E}">
        <p14:creationId xmlns:p14="http://schemas.microsoft.com/office/powerpoint/2010/main" val="1071351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err="1" smtClean="0"/>
              <a:t>LinkedList</a:t>
            </a:r>
            <a:r>
              <a:rPr lang="en-US" dirty="0" smtClean="0"/>
              <a:t> methods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56636932"/>
              </p:ext>
            </p:extLst>
          </p:nvPr>
        </p:nvGraphicFramePr>
        <p:xfrm>
          <a:off x="6171937" y="5719763"/>
          <a:ext cx="2972063" cy="1138237"/>
        </p:xfrm>
        <a:graphic>
          <a:graphicData uri="http://schemas.openxmlformats.org/presentationml/2006/ole">
            <mc:AlternateContent xmlns:mc="http://schemas.openxmlformats.org/markup-compatibility/2006">
              <mc:Choice xmlns:v="urn:schemas-microsoft-com:vml" Requires="v">
                <p:oleObj spid="_x0000_s15417" name="Packager Shell Object" showAsIcon="1" r:id="rId3" imgW="1791000" imgH="685800" progId="Package">
                  <p:embed/>
                </p:oleObj>
              </mc:Choice>
              <mc:Fallback>
                <p:oleObj name="Packager Shell Object" showAsIcon="1" r:id="rId3" imgW="1791000" imgH="685800" progId="Package">
                  <p:embed/>
                  <p:pic>
                    <p:nvPicPr>
                      <p:cNvPr id="0" name=""/>
                      <p:cNvPicPr/>
                      <p:nvPr/>
                    </p:nvPicPr>
                    <p:blipFill>
                      <a:blip r:embed="rId4"/>
                      <a:stretch>
                        <a:fillRect/>
                      </a:stretch>
                    </p:blipFill>
                    <p:spPr>
                      <a:xfrm>
                        <a:off x="6171937" y="5719763"/>
                        <a:ext cx="2972063" cy="1138237"/>
                      </a:xfrm>
                      <a:prstGeom prst="rect">
                        <a:avLst/>
                      </a:prstGeom>
                    </p:spPr>
                  </p:pic>
                </p:oleObj>
              </mc:Fallback>
            </mc:AlternateContent>
          </a:graphicData>
        </a:graphic>
      </p:graphicFrame>
      <p:sp>
        <p:nvSpPr>
          <p:cNvPr id="5" name="Rectangle 4"/>
          <p:cNvSpPr/>
          <p:nvPr/>
        </p:nvSpPr>
        <p:spPr>
          <a:xfrm>
            <a:off x="0" y="762000"/>
            <a:ext cx="9144000" cy="3416320"/>
          </a:xfrm>
          <a:prstGeom prst="rect">
            <a:avLst/>
          </a:prstGeom>
        </p:spPr>
        <p:txBody>
          <a:bodyPr wrap="square">
            <a:spAutoFit/>
          </a:bodyPr>
          <a:lstStyle/>
          <a:p>
            <a:pPr marL="342900" indent="-342900">
              <a:buFont typeface="Arial" pitchFamily="34" charset="0"/>
              <a:buChar char="•"/>
              <a:defRPr/>
            </a:pPr>
            <a:r>
              <a:rPr lang="en-US" sz="2400" b="1" dirty="0" smtClean="0"/>
              <a:t>Methods</a:t>
            </a:r>
            <a:r>
              <a:rPr lang="en-US" sz="2400" b="1" dirty="0"/>
              <a:t>:</a:t>
            </a:r>
          </a:p>
          <a:p>
            <a:pPr lvl="1">
              <a:defRPr/>
            </a:pPr>
            <a:r>
              <a:rPr lang="en-US" sz="2400" dirty="0" err="1"/>
              <a:t>addFirst</a:t>
            </a:r>
            <a:r>
              <a:rPr lang="en-US" sz="2400" dirty="0"/>
              <a:t>(element : Object) : </a:t>
            </a:r>
            <a:r>
              <a:rPr lang="en-US" sz="2400" dirty="0" smtClean="0"/>
              <a:t>add element </a:t>
            </a:r>
            <a:r>
              <a:rPr lang="en-US" sz="2400" dirty="0"/>
              <a:t>at the start of </a:t>
            </a:r>
            <a:r>
              <a:rPr lang="en-US" sz="2400" dirty="0" err="1" smtClean="0"/>
              <a:t>LinkedList</a:t>
            </a:r>
            <a:endParaRPr lang="en-US" sz="2400" dirty="0"/>
          </a:p>
          <a:p>
            <a:pPr lvl="1">
              <a:defRPr/>
            </a:pPr>
            <a:r>
              <a:rPr lang="en-US" sz="2400" dirty="0" err="1"/>
              <a:t>addLast</a:t>
            </a:r>
            <a:r>
              <a:rPr lang="en-US" sz="2400" dirty="0"/>
              <a:t>(element : Object) : </a:t>
            </a:r>
            <a:r>
              <a:rPr lang="en-US" sz="2400" dirty="0" smtClean="0"/>
              <a:t>add element </a:t>
            </a:r>
            <a:r>
              <a:rPr lang="en-US" sz="2400" dirty="0"/>
              <a:t>at the end of </a:t>
            </a:r>
            <a:r>
              <a:rPr lang="en-US" sz="2400" dirty="0" err="1" smtClean="0"/>
              <a:t>LinkedList</a:t>
            </a:r>
            <a:endParaRPr lang="en-US" sz="2400" dirty="0"/>
          </a:p>
          <a:p>
            <a:pPr lvl="1">
              <a:defRPr/>
            </a:pPr>
            <a:r>
              <a:rPr lang="en-US" sz="2400" dirty="0" err="1"/>
              <a:t>getFirst</a:t>
            </a:r>
            <a:r>
              <a:rPr lang="en-US" sz="2400" dirty="0"/>
              <a:t>() : </a:t>
            </a:r>
            <a:r>
              <a:rPr lang="en-US" sz="2400" dirty="0" smtClean="0"/>
              <a:t>return </a:t>
            </a:r>
            <a:r>
              <a:rPr lang="en-US" sz="2400" dirty="0"/>
              <a:t>the first element of the </a:t>
            </a:r>
            <a:r>
              <a:rPr lang="en-US" sz="2400" dirty="0" err="1"/>
              <a:t>LinkedList</a:t>
            </a:r>
            <a:endParaRPr lang="en-US" sz="2400" dirty="0"/>
          </a:p>
          <a:p>
            <a:pPr lvl="1">
              <a:defRPr/>
            </a:pPr>
            <a:r>
              <a:rPr lang="en-US" sz="2400" dirty="0" err="1"/>
              <a:t>getLast</a:t>
            </a:r>
            <a:r>
              <a:rPr lang="en-US" sz="2400" dirty="0"/>
              <a:t>() : </a:t>
            </a:r>
            <a:r>
              <a:rPr lang="en-US" sz="2400" dirty="0" smtClean="0"/>
              <a:t>return </a:t>
            </a:r>
            <a:r>
              <a:rPr lang="en-US" sz="2400" dirty="0"/>
              <a:t>the last element of the </a:t>
            </a:r>
            <a:r>
              <a:rPr lang="en-US" sz="2400" dirty="0" err="1"/>
              <a:t>LinkedList</a:t>
            </a:r>
            <a:endParaRPr lang="en-US" sz="2400" dirty="0"/>
          </a:p>
          <a:p>
            <a:pPr lvl="1">
              <a:defRPr/>
            </a:pPr>
            <a:r>
              <a:rPr lang="en-US" sz="2400" dirty="0" err="1"/>
              <a:t>removeFirst</a:t>
            </a:r>
            <a:r>
              <a:rPr lang="en-US" sz="2400" dirty="0"/>
              <a:t>() : </a:t>
            </a:r>
            <a:r>
              <a:rPr lang="en-US" sz="2400" dirty="0" smtClean="0"/>
              <a:t>remove first </a:t>
            </a:r>
            <a:r>
              <a:rPr lang="en-US" sz="2400" dirty="0"/>
              <a:t>element of </a:t>
            </a:r>
            <a:r>
              <a:rPr lang="en-US" sz="2400" dirty="0" err="1" smtClean="0"/>
              <a:t>LinkedList</a:t>
            </a:r>
            <a:r>
              <a:rPr lang="en-US" sz="2400" dirty="0" smtClean="0"/>
              <a:t> </a:t>
            </a:r>
            <a:r>
              <a:rPr lang="en-US" sz="2400" dirty="0"/>
              <a:t>and return </a:t>
            </a:r>
            <a:r>
              <a:rPr lang="en-US" sz="2400" dirty="0" smtClean="0"/>
              <a:t>d same</a:t>
            </a:r>
            <a:endParaRPr lang="en-US" sz="2400" dirty="0"/>
          </a:p>
          <a:p>
            <a:pPr lvl="1">
              <a:defRPr/>
            </a:pPr>
            <a:r>
              <a:rPr lang="en-US" sz="2400" dirty="0" err="1"/>
              <a:t>removeLast</a:t>
            </a:r>
            <a:r>
              <a:rPr lang="en-US" sz="2400" dirty="0"/>
              <a:t>() : </a:t>
            </a:r>
            <a:r>
              <a:rPr lang="en-US" sz="2400" dirty="0" smtClean="0"/>
              <a:t>remove last </a:t>
            </a:r>
            <a:r>
              <a:rPr lang="en-US" sz="2400" dirty="0"/>
              <a:t>element of </a:t>
            </a:r>
            <a:r>
              <a:rPr lang="en-US" sz="2400" dirty="0" err="1" smtClean="0"/>
              <a:t>LinkedList</a:t>
            </a:r>
            <a:r>
              <a:rPr lang="en-US" sz="2400" dirty="0" smtClean="0"/>
              <a:t> </a:t>
            </a:r>
            <a:r>
              <a:rPr lang="en-US" sz="2400" dirty="0"/>
              <a:t>and return </a:t>
            </a:r>
            <a:r>
              <a:rPr lang="en-US" sz="2400" dirty="0" smtClean="0"/>
              <a:t>d same</a:t>
            </a:r>
            <a:endParaRPr lang="en-US" sz="2400" dirty="0"/>
          </a:p>
          <a:p>
            <a:pPr marL="0" lvl="1">
              <a:defRPr/>
            </a:pPr>
            <a:r>
              <a:rPr lang="en-US" sz="2400" dirty="0"/>
              <a:t>Because of the above operations linked lists can be used as Stack, Queue and </a:t>
            </a:r>
            <a:r>
              <a:rPr lang="en-US" sz="2400" dirty="0" err="1"/>
              <a:t>Deque</a:t>
            </a:r>
            <a:r>
              <a:rPr lang="en-US" sz="2400" dirty="0"/>
              <a:t> (double-ended queue )</a:t>
            </a:r>
          </a:p>
        </p:txBody>
      </p:sp>
    </p:spTree>
    <p:extLst>
      <p:ext uri="{BB962C8B-B14F-4D97-AF65-F5344CB8AC3E}">
        <p14:creationId xmlns:p14="http://schemas.microsoft.com/office/powerpoint/2010/main" val="12728470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pPr>
              <a:spcBef>
                <a:spcPts val="0"/>
              </a:spcBef>
              <a:defRPr/>
            </a:pPr>
            <a:r>
              <a:rPr lang="en-US" sz="3600" b="1" dirty="0"/>
              <a:t>Difference bet </a:t>
            </a:r>
            <a:r>
              <a:rPr lang="en-US" sz="3600" b="1" dirty="0" err="1"/>
              <a:t>ArrayList</a:t>
            </a:r>
            <a:r>
              <a:rPr lang="en-US" sz="3600" b="1" dirty="0"/>
              <a:t> and </a:t>
            </a:r>
            <a:r>
              <a:rPr lang="en-US" sz="3600" b="1" dirty="0" err="1"/>
              <a:t>LinkedList</a:t>
            </a:r>
            <a:endParaRPr lang="en-US" sz="3600" b="1" dirty="0"/>
          </a:p>
        </p:txBody>
      </p:sp>
      <p:sp>
        <p:nvSpPr>
          <p:cNvPr id="5" name="Rectangle 4"/>
          <p:cNvSpPr/>
          <p:nvPr/>
        </p:nvSpPr>
        <p:spPr>
          <a:xfrm>
            <a:off x="0" y="762000"/>
            <a:ext cx="9144000" cy="5632311"/>
          </a:xfrm>
          <a:prstGeom prst="rect">
            <a:avLst/>
          </a:prstGeom>
        </p:spPr>
        <p:txBody>
          <a:bodyPr wrap="square">
            <a:spAutoFit/>
          </a:bodyPr>
          <a:lstStyle/>
          <a:p>
            <a:pPr marL="342900" indent="-342900">
              <a:buFont typeface="Arial" pitchFamily="34" charset="0"/>
              <a:buChar char="•"/>
              <a:defRPr/>
            </a:pPr>
            <a:r>
              <a:rPr lang="en-US" sz="2400" dirty="0" err="1"/>
              <a:t>ArrayList</a:t>
            </a:r>
            <a:r>
              <a:rPr lang="en-US" sz="2400" dirty="0"/>
              <a:t> is backed by Array while </a:t>
            </a:r>
            <a:r>
              <a:rPr lang="en-US" sz="2400" dirty="0" err="1"/>
              <a:t>LinkedList</a:t>
            </a:r>
            <a:r>
              <a:rPr lang="en-US" sz="2400" dirty="0"/>
              <a:t> is backed by </a:t>
            </a:r>
            <a:r>
              <a:rPr lang="en-US" sz="2400" b="1" dirty="0" err="1" smtClean="0"/>
              <a:t>LinkedList</a:t>
            </a:r>
            <a:r>
              <a:rPr lang="en-US" sz="2400" b="1" dirty="0" smtClean="0"/>
              <a:t>(which maintain the data and </a:t>
            </a:r>
            <a:r>
              <a:rPr lang="en-US" sz="2400" b="1" dirty="0" err="1" smtClean="0"/>
              <a:t>addr</a:t>
            </a:r>
            <a:r>
              <a:rPr lang="en-US" sz="2400" b="1" dirty="0" smtClean="0"/>
              <a:t> for each node, so it can </a:t>
            </a:r>
            <a:r>
              <a:rPr lang="en-US" sz="2400" b="1" dirty="0" err="1" smtClean="0"/>
              <a:t>tranverse</a:t>
            </a:r>
            <a:r>
              <a:rPr lang="en-US" sz="2400" b="1" dirty="0" smtClean="0"/>
              <a:t> to either direction).</a:t>
            </a:r>
            <a:endParaRPr lang="en-US" sz="2400" b="1" dirty="0"/>
          </a:p>
          <a:p>
            <a:pPr marL="342900" indent="-342900">
              <a:buFont typeface="Arial" pitchFamily="34" charset="0"/>
              <a:buChar char="•"/>
              <a:defRPr/>
            </a:pPr>
            <a:r>
              <a:rPr lang="en-US" sz="2400" u="sng" dirty="0" err="1"/>
              <a:t>LinkedList</a:t>
            </a:r>
            <a:r>
              <a:rPr lang="en-US" sz="2400" u="sng" dirty="0"/>
              <a:t> also implements </a:t>
            </a:r>
            <a:r>
              <a:rPr lang="en-US" sz="2400" u="sng" dirty="0" err="1"/>
              <a:t>Deque</a:t>
            </a:r>
            <a:r>
              <a:rPr lang="en-US" sz="2400" u="sng" dirty="0"/>
              <a:t> interface</a:t>
            </a:r>
            <a:r>
              <a:rPr lang="en-US" sz="2400" dirty="0"/>
              <a:t>, which provides first in first out operations for add() and poll() and several other </a:t>
            </a:r>
            <a:r>
              <a:rPr lang="en-US" sz="2400" dirty="0" err="1"/>
              <a:t>Deque</a:t>
            </a:r>
            <a:r>
              <a:rPr lang="en-US" sz="2400" dirty="0"/>
              <a:t> functions. </a:t>
            </a:r>
          </a:p>
          <a:p>
            <a:pPr marL="342900" indent="-342900">
              <a:buFont typeface="Arial" pitchFamily="34" charset="0"/>
              <a:buChar char="•"/>
              <a:defRPr/>
            </a:pPr>
            <a:r>
              <a:rPr lang="en-US" sz="2400" b="1" dirty="0"/>
              <a:t>Insertion operation in linked list is of O(1) operation</a:t>
            </a:r>
            <a:r>
              <a:rPr lang="en-US" sz="2400" dirty="0"/>
              <a:t> as does not require </a:t>
            </a:r>
            <a:r>
              <a:rPr lang="en-US" sz="2400" dirty="0" smtClean="0"/>
              <a:t>resizing and navigation </a:t>
            </a:r>
            <a:r>
              <a:rPr lang="en-US" sz="2400" dirty="0"/>
              <a:t>but in array list it can be O(log n) if size of array increase.</a:t>
            </a:r>
          </a:p>
          <a:p>
            <a:pPr marL="342900" indent="-342900">
              <a:buFont typeface="Arial" pitchFamily="34" charset="0"/>
              <a:buChar char="•"/>
              <a:defRPr/>
            </a:pPr>
            <a:r>
              <a:rPr lang="en-US" sz="2400" dirty="0"/>
              <a:t>While removing, </a:t>
            </a:r>
            <a:r>
              <a:rPr lang="en-US" sz="2400" dirty="0" err="1"/>
              <a:t>ArrayList</a:t>
            </a:r>
            <a:r>
              <a:rPr lang="en-US" sz="2400" dirty="0"/>
              <a:t> performs a </a:t>
            </a:r>
            <a:r>
              <a:rPr lang="en-US" sz="2400" dirty="0">
                <a:hlinkClick r:id="rId3"/>
              </a:rPr>
              <a:t>copy operation</a:t>
            </a:r>
            <a:r>
              <a:rPr lang="en-US" sz="2400" dirty="0"/>
              <a:t> which makes it close to O(n) while </a:t>
            </a:r>
            <a:r>
              <a:rPr lang="en-US" sz="2400" dirty="0" err="1"/>
              <a:t>LinkedListneeds</a:t>
            </a:r>
            <a:r>
              <a:rPr lang="en-US" sz="2400" dirty="0"/>
              <a:t> to traverse to that point which also makes it O(n/2)</a:t>
            </a:r>
          </a:p>
          <a:p>
            <a:pPr marL="342900" indent="-342900">
              <a:buFont typeface="Arial" pitchFamily="34" charset="0"/>
              <a:buChar char="•"/>
              <a:defRPr/>
            </a:pPr>
            <a:r>
              <a:rPr lang="en-US" sz="2400" dirty="0"/>
              <a:t>get(index) operation is O(1) in </a:t>
            </a:r>
            <a:r>
              <a:rPr lang="en-US" sz="2400" dirty="0" err="1"/>
              <a:t>ArrayList</a:t>
            </a:r>
            <a:r>
              <a:rPr lang="en-US" sz="2400" dirty="0"/>
              <a:t> while its O(n/2) in </a:t>
            </a:r>
            <a:r>
              <a:rPr lang="en-US" sz="2400" dirty="0" err="1"/>
              <a:t>LinkedList</a:t>
            </a:r>
            <a:r>
              <a:rPr lang="en-US" sz="2400" dirty="0"/>
              <a:t>, as it needs to traverse till that entry.</a:t>
            </a:r>
            <a:endParaRPr lang="en-US" sz="2400" b="1" dirty="0"/>
          </a:p>
          <a:p>
            <a:pPr marL="342900" indent="-342900">
              <a:buFont typeface="Arial" pitchFamily="34" charset="0"/>
              <a:buChar char="•"/>
            </a:pPr>
            <a:endParaRPr lang="en-US" sz="2400" dirty="0"/>
          </a:p>
        </p:txBody>
      </p:sp>
    </p:spTree>
    <p:extLst>
      <p:ext uri="{BB962C8B-B14F-4D97-AF65-F5344CB8AC3E}">
        <p14:creationId xmlns:p14="http://schemas.microsoft.com/office/powerpoint/2010/main" val="2695240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rgbClr val="FF0000"/>
                </a:solidFill>
              </a:rPr>
              <a:t>Queue Interfaces</a:t>
            </a:r>
            <a:endParaRPr lang="en-US" dirty="0">
              <a:solidFill>
                <a:srgbClr val="FF0000"/>
              </a:solidFill>
            </a:endParaRPr>
          </a:p>
        </p:txBody>
      </p:sp>
      <p:sp>
        <p:nvSpPr>
          <p:cNvPr id="3" name="Content Placeholder 2"/>
          <p:cNvSpPr>
            <a:spLocks noGrp="1"/>
          </p:cNvSpPr>
          <p:nvPr>
            <p:ph idx="1"/>
          </p:nvPr>
        </p:nvSpPr>
        <p:spPr>
          <a:xfrm>
            <a:off x="0" y="762000"/>
            <a:ext cx="9144000" cy="6096000"/>
          </a:xfrm>
        </p:spPr>
        <p:txBody>
          <a:bodyPr/>
          <a:lstStyle/>
          <a:p>
            <a:pPr>
              <a:defRPr/>
            </a:pPr>
            <a:r>
              <a:rPr lang="en-US" sz="2400" b="1" dirty="0"/>
              <a:t>Queue</a:t>
            </a:r>
            <a:r>
              <a:rPr lang="en-US" sz="2400" dirty="0"/>
              <a:t> interface - first-in, first-out list.</a:t>
            </a:r>
          </a:p>
          <a:p>
            <a:pPr lvl="1">
              <a:defRPr/>
            </a:pPr>
            <a:r>
              <a:rPr lang="en-US" sz="2000" dirty="0"/>
              <a:t>Holds elements prior to processing</a:t>
            </a:r>
          </a:p>
          <a:p>
            <a:pPr lvl="1">
              <a:defRPr/>
            </a:pPr>
            <a:r>
              <a:rPr lang="en-US" sz="2000" dirty="0"/>
              <a:t>Provides methods for insertion, extraction and inspection operations</a:t>
            </a:r>
          </a:p>
          <a:p>
            <a:pPr marL="457200" lvl="1" indent="0">
              <a:buNone/>
              <a:defRPr/>
            </a:pPr>
            <a:endParaRPr lang="en-US" sz="2000" dirty="0"/>
          </a:p>
          <a:p>
            <a:pPr>
              <a:defRPr/>
            </a:pPr>
            <a:r>
              <a:rPr lang="en-US" sz="2400" b="1" dirty="0" err="1"/>
              <a:t>Deque</a:t>
            </a:r>
            <a:r>
              <a:rPr lang="en-US" sz="2400" dirty="0"/>
              <a:t> Extends Queue to handle a double-ended queue</a:t>
            </a:r>
          </a:p>
          <a:p>
            <a:r>
              <a:rPr lang="en-US" sz="2400" dirty="0"/>
              <a:t>Double-ended queues can function as standard, first-in, first-out queues or as last-in, first-out stacks.</a:t>
            </a:r>
          </a:p>
          <a:p>
            <a:endParaRPr lang="en-US" dirty="0"/>
          </a:p>
        </p:txBody>
      </p:sp>
    </p:spTree>
    <p:extLst>
      <p:ext uri="{BB962C8B-B14F-4D97-AF65-F5344CB8AC3E}">
        <p14:creationId xmlns:p14="http://schemas.microsoft.com/office/powerpoint/2010/main" val="21373149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Class implementation of Queue</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b="1" dirty="0" err="1" smtClean="0"/>
              <a:t>PriorityQueue</a:t>
            </a:r>
            <a:r>
              <a:rPr lang="en-US" sz="2400" b="1" dirty="0" smtClean="0"/>
              <a:t> </a:t>
            </a:r>
            <a:r>
              <a:rPr lang="en-US" sz="2400" dirty="0" smtClean="0"/>
              <a:t>extends </a:t>
            </a:r>
            <a:r>
              <a:rPr lang="en-US" sz="2400" b="1" dirty="0" err="1"/>
              <a:t>AbstractQueue</a:t>
            </a:r>
            <a:r>
              <a:rPr lang="en-US" sz="2400" b="1" dirty="0"/>
              <a:t> </a:t>
            </a:r>
            <a:r>
              <a:rPr lang="en-US" sz="2400" dirty="0"/>
              <a:t>and implements the </a:t>
            </a:r>
            <a:r>
              <a:rPr lang="en-US" sz="2400" b="1" dirty="0"/>
              <a:t>Queue </a:t>
            </a:r>
            <a:r>
              <a:rPr lang="en-US" sz="2400" dirty="0"/>
              <a:t>interface. It creates a </a:t>
            </a:r>
            <a:r>
              <a:rPr lang="en-US" sz="2400" dirty="0" smtClean="0"/>
              <a:t>queue that </a:t>
            </a:r>
            <a:r>
              <a:rPr lang="en-US" sz="2400" dirty="0"/>
              <a:t>is prioritized based on the queue’s comparator</a:t>
            </a:r>
            <a:r>
              <a:rPr lang="en-US" sz="2400" dirty="0" smtClean="0"/>
              <a:t>.</a:t>
            </a:r>
          </a:p>
          <a:p>
            <a:endParaRPr lang="en-US" sz="2400" dirty="0"/>
          </a:p>
          <a:p>
            <a:r>
              <a:rPr lang="en-US" sz="2400" b="1" dirty="0" err="1" smtClean="0"/>
              <a:t>ArrayDeque</a:t>
            </a:r>
            <a:r>
              <a:rPr lang="en-US" sz="2400" b="1" dirty="0" smtClean="0"/>
              <a:t> </a:t>
            </a:r>
            <a:r>
              <a:rPr lang="en-US" sz="2400" dirty="0"/>
              <a:t>extends </a:t>
            </a:r>
            <a:r>
              <a:rPr lang="en-US" sz="2400" b="1" dirty="0" err="1"/>
              <a:t>AbstractCollection</a:t>
            </a:r>
            <a:r>
              <a:rPr lang="en-US" sz="2400" b="1" dirty="0"/>
              <a:t> </a:t>
            </a:r>
            <a:r>
              <a:rPr lang="en-US" sz="2400" dirty="0"/>
              <a:t>and </a:t>
            </a:r>
            <a:r>
              <a:rPr lang="en-US" sz="2400" dirty="0" smtClean="0"/>
              <a:t>implements the </a:t>
            </a:r>
            <a:r>
              <a:rPr lang="en-US" sz="2400" b="1" dirty="0" err="1"/>
              <a:t>Deque</a:t>
            </a:r>
            <a:r>
              <a:rPr lang="en-US" sz="2400" b="1" dirty="0"/>
              <a:t> </a:t>
            </a:r>
            <a:r>
              <a:rPr lang="en-US" sz="2400" dirty="0"/>
              <a:t>interface. It adds no methods of its own. </a:t>
            </a:r>
            <a:r>
              <a:rPr lang="en-US" sz="2400" b="1" dirty="0" err="1"/>
              <a:t>ArrayDeque</a:t>
            </a:r>
            <a:r>
              <a:rPr lang="en-US" sz="2400" b="1" dirty="0"/>
              <a:t> </a:t>
            </a:r>
            <a:r>
              <a:rPr lang="en-US" sz="2400" dirty="0"/>
              <a:t>creates a dynamic </a:t>
            </a:r>
            <a:r>
              <a:rPr lang="en-US" sz="2400" dirty="0" smtClean="0"/>
              <a:t>array and </a:t>
            </a:r>
            <a:r>
              <a:rPr lang="en-US" sz="2400" dirty="0"/>
              <a:t>has no capacity restrictions</a:t>
            </a:r>
          </a:p>
        </p:txBody>
      </p:sp>
    </p:spTree>
    <p:extLst>
      <p:ext uri="{BB962C8B-B14F-4D97-AF65-F5344CB8AC3E}">
        <p14:creationId xmlns:p14="http://schemas.microsoft.com/office/powerpoint/2010/main" val="531946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225C28-5B2B-4CC9-B7FE-808AB22BC6A8}" type="slidenum">
              <a:rPr lang="en-US"/>
              <a:pPr>
                <a:defRPr/>
              </a:pPr>
              <a:t>46</a:t>
            </a:fld>
            <a:endParaRPr lang="en-US"/>
          </a:p>
        </p:txBody>
      </p:sp>
      <p:sp>
        <p:nvSpPr>
          <p:cNvPr id="36867" name="Content Placeholder 4"/>
          <p:cNvSpPr>
            <a:spLocks noGrp="1"/>
          </p:cNvSpPr>
          <p:nvPr>
            <p:ph idx="1"/>
          </p:nvPr>
        </p:nvSpPr>
        <p:spPr>
          <a:xfrm>
            <a:off x="0" y="762000"/>
            <a:ext cx="9144000" cy="3276600"/>
          </a:xfrm>
        </p:spPr>
        <p:txBody>
          <a:bodyPr>
            <a:normAutofit/>
          </a:bodyPr>
          <a:lstStyle/>
          <a:p>
            <a:pPr eaLnBrk="1" hangingPunct="1"/>
            <a:r>
              <a:rPr lang="en-US" sz="3000" dirty="0" smtClean="0"/>
              <a:t>Set interface</a:t>
            </a:r>
            <a:r>
              <a:rPr lang="en-US" dirty="0" smtClean="0"/>
              <a:t> </a:t>
            </a:r>
          </a:p>
          <a:p>
            <a:pPr lvl="1" eaLnBrk="1" hangingPunct="1"/>
            <a:r>
              <a:rPr lang="en-US" sz="2400" dirty="0" smtClean="0"/>
              <a:t>Defines a collection that does not allow duplicate elements (Models the mathematical </a:t>
            </a:r>
            <a:r>
              <a:rPr lang="en-US" sz="2400" i="1" dirty="0" smtClean="0"/>
              <a:t>set</a:t>
            </a:r>
            <a:r>
              <a:rPr lang="en-US" sz="2400" dirty="0" smtClean="0"/>
              <a:t> abstraction)</a:t>
            </a:r>
          </a:p>
          <a:p>
            <a:pPr lvl="1" eaLnBrk="1" hangingPunct="1"/>
            <a:r>
              <a:rPr lang="en-US" sz="2400" dirty="0" smtClean="0"/>
              <a:t>The add method returns </a:t>
            </a:r>
            <a:r>
              <a:rPr lang="en-US" sz="2400" i="1" dirty="0" smtClean="0"/>
              <a:t>false</a:t>
            </a:r>
            <a:r>
              <a:rPr lang="en-US" sz="2400" dirty="0" smtClean="0"/>
              <a:t> if program attempts to add a </a:t>
            </a:r>
            <a:r>
              <a:rPr lang="en-US" sz="2400" i="1" dirty="0" smtClean="0"/>
              <a:t>duplicate</a:t>
            </a:r>
            <a:r>
              <a:rPr lang="en-US" sz="2400" dirty="0" smtClean="0"/>
              <a:t> element</a:t>
            </a:r>
          </a:p>
          <a:p>
            <a:pPr lvl="1" eaLnBrk="1" hangingPunct="1"/>
            <a:r>
              <a:rPr lang="en-US" sz="2400" dirty="0" smtClean="0"/>
              <a:t>Does not declare any new method on its own</a:t>
            </a:r>
          </a:p>
          <a:p>
            <a:pPr>
              <a:buFont typeface="Wingdings" pitchFamily="2" charset="2"/>
              <a:buNone/>
            </a:pPr>
            <a:endParaRPr lang="en-US" dirty="0" smtClean="0"/>
          </a:p>
        </p:txBody>
      </p:sp>
      <p:sp>
        <p:nvSpPr>
          <p:cNvPr id="6" name="Title 5"/>
          <p:cNvSpPr>
            <a:spLocks noGrp="1"/>
          </p:cNvSpPr>
          <p:nvPr>
            <p:ph type="title"/>
          </p:nvPr>
        </p:nvSpPr>
        <p:spPr>
          <a:xfrm>
            <a:off x="0" y="19050"/>
            <a:ext cx="9144000" cy="742950"/>
          </a:xfrm>
          <a:solidFill>
            <a:schemeClr val="accent4">
              <a:lumMod val="20000"/>
              <a:lumOff val="80000"/>
            </a:schemeClr>
          </a:solidFill>
        </p:spPr>
        <p:txBody>
          <a:bodyPr>
            <a:normAutofit fontScale="90000"/>
          </a:bodyPr>
          <a:lstStyle/>
          <a:p>
            <a:pPr>
              <a:defRPr/>
            </a:pPr>
            <a:r>
              <a:rPr lang="en-US" dirty="0" smtClean="0">
                <a:solidFill>
                  <a:srgbClr val="FF0000"/>
                </a:solidFill>
              </a:rPr>
              <a:t>Set and </a:t>
            </a:r>
            <a:r>
              <a:rPr lang="en-US" dirty="0" err="1" smtClean="0">
                <a:solidFill>
                  <a:srgbClr val="FF0000"/>
                </a:solidFill>
              </a:rPr>
              <a:t>SortedSet</a:t>
            </a:r>
            <a:r>
              <a:rPr lang="en-US" dirty="0" smtClean="0">
                <a:solidFill>
                  <a:srgbClr val="FF0000"/>
                </a:solidFill>
              </a:rPr>
              <a:t> Interfaces</a:t>
            </a:r>
            <a:endParaRPr lang="en-US" dirty="0">
              <a:solidFill>
                <a:srgbClr val="FF0000"/>
              </a:solidFill>
            </a:endParaRPr>
          </a:p>
        </p:txBody>
      </p:sp>
      <p:sp>
        <p:nvSpPr>
          <p:cNvPr id="5" name="Rectangle 3"/>
          <p:cNvSpPr txBox="1">
            <a:spLocks noChangeArrowheads="1"/>
          </p:cNvSpPr>
          <p:nvPr/>
        </p:nvSpPr>
        <p:spPr bwMode="auto">
          <a:xfrm>
            <a:off x="2629" y="3962400"/>
            <a:ext cx="9143999" cy="2895600"/>
          </a:xfrm>
          <a:prstGeom prst="rect">
            <a:avLst/>
          </a:prstGeom>
          <a:noFill/>
          <a:ln w="9525">
            <a:noFill/>
            <a:miter lim="800000"/>
            <a:headEnd/>
            <a:tailEnd/>
          </a:ln>
        </p:spPr>
        <p:txBody>
          <a:bodyPr/>
          <a:lstStyle/>
          <a:p>
            <a:pPr marL="342900" indent="-342900">
              <a:spcBef>
                <a:spcPct val="20000"/>
              </a:spcBef>
              <a:buClr>
                <a:srgbClr val="003366"/>
              </a:buClr>
              <a:buFont typeface="Wingdings" pitchFamily="2" charset="2"/>
              <a:buChar char="Ø"/>
              <a:defRPr/>
            </a:pPr>
            <a:r>
              <a:rPr lang="en-US" sz="2800" b="0" kern="0" dirty="0" err="1">
                <a:solidFill>
                  <a:srgbClr val="000000"/>
                </a:solidFill>
                <a:latin typeface="+mn-lt"/>
                <a:cs typeface="+mn-cs"/>
              </a:rPr>
              <a:t>SortedSet</a:t>
            </a:r>
            <a:r>
              <a:rPr lang="en-US" sz="2800" b="0" kern="0" dirty="0">
                <a:solidFill>
                  <a:srgbClr val="000000"/>
                </a:solidFill>
                <a:latin typeface="+mn-lt"/>
                <a:cs typeface="+mn-cs"/>
              </a:rPr>
              <a:t>  interface</a:t>
            </a:r>
          </a:p>
          <a:p>
            <a:pPr marL="742950" lvl="1" indent="-285750">
              <a:spcBef>
                <a:spcPct val="20000"/>
              </a:spcBef>
              <a:buClr>
                <a:srgbClr val="003366"/>
              </a:buClr>
              <a:buFont typeface="Wingdings" pitchFamily="2" charset="2"/>
              <a:buChar char="§"/>
              <a:defRPr/>
            </a:pPr>
            <a:r>
              <a:rPr lang="en-US" sz="2400" b="0" kern="0" dirty="0">
                <a:solidFill>
                  <a:srgbClr val="000000"/>
                </a:solidFill>
                <a:latin typeface="+mn-lt"/>
                <a:cs typeface="Arial" charset="0"/>
              </a:rPr>
              <a:t>Elements of set are sorted in the ascending </a:t>
            </a:r>
            <a:r>
              <a:rPr lang="en-US" sz="2400" b="0" kern="0" dirty="0" smtClean="0">
                <a:solidFill>
                  <a:srgbClr val="000000"/>
                </a:solidFill>
                <a:latin typeface="+mn-lt"/>
                <a:cs typeface="Arial" charset="0"/>
              </a:rPr>
              <a:t>order </a:t>
            </a:r>
            <a:r>
              <a:rPr lang="en-US" sz="2400" dirty="0"/>
              <a:t>and its iterator will traverse the set in the same order</a:t>
            </a:r>
            <a:r>
              <a:rPr lang="en-US" sz="2400" dirty="0" smtClean="0"/>
              <a:t>.</a:t>
            </a:r>
            <a:endParaRPr lang="en-US" sz="2400" b="0" kern="0" dirty="0">
              <a:solidFill>
                <a:srgbClr val="000000"/>
              </a:solidFill>
              <a:latin typeface="+mn-lt"/>
              <a:cs typeface="Arial" charset="0"/>
            </a:endParaRPr>
          </a:p>
          <a:p>
            <a:pPr marL="742950" lvl="1" indent="-285750">
              <a:spcBef>
                <a:spcPct val="20000"/>
              </a:spcBef>
              <a:buClr>
                <a:srgbClr val="003366"/>
              </a:buClr>
              <a:buFont typeface="Wingdings" pitchFamily="2" charset="2"/>
              <a:buChar char="§"/>
              <a:defRPr/>
            </a:pPr>
            <a:r>
              <a:rPr lang="en-US" sz="2400" b="0" kern="0" dirty="0">
                <a:solidFill>
                  <a:srgbClr val="000000"/>
                </a:solidFill>
                <a:latin typeface="+mn-lt"/>
                <a:cs typeface="Arial" charset="0"/>
              </a:rPr>
              <a:t>Other important methods</a:t>
            </a:r>
          </a:p>
          <a:p>
            <a:pPr marL="1200150" lvl="2" indent="-285750">
              <a:spcBef>
                <a:spcPct val="20000"/>
              </a:spcBef>
              <a:buClr>
                <a:srgbClr val="003366"/>
              </a:buClr>
              <a:buFont typeface="Symbol" pitchFamily="18" charset="2"/>
              <a:buNone/>
              <a:defRPr/>
            </a:pPr>
            <a:r>
              <a:rPr lang="en-US" sz="2000" kern="0" dirty="0">
                <a:solidFill>
                  <a:srgbClr val="000000"/>
                </a:solidFill>
              </a:rPr>
              <a:t>+first() : E </a:t>
            </a:r>
            <a:r>
              <a:rPr lang="en-US" sz="2000" b="0" kern="0" dirty="0">
                <a:solidFill>
                  <a:srgbClr val="000000"/>
                </a:solidFill>
                <a:cs typeface="Arial" charset="0"/>
              </a:rPr>
              <a:t> used for getting the first (lowest) element</a:t>
            </a:r>
          </a:p>
          <a:p>
            <a:pPr marL="1200150" lvl="2" indent="-285750">
              <a:spcBef>
                <a:spcPct val="20000"/>
              </a:spcBef>
              <a:buClr>
                <a:srgbClr val="003366"/>
              </a:buClr>
              <a:buFont typeface="Symbol" pitchFamily="18" charset="2"/>
              <a:buNone/>
              <a:defRPr/>
            </a:pPr>
            <a:r>
              <a:rPr lang="en-US" sz="2000" kern="0" dirty="0">
                <a:solidFill>
                  <a:srgbClr val="000000"/>
                </a:solidFill>
              </a:rPr>
              <a:t>+last() : E </a:t>
            </a:r>
            <a:r>
              <a:rPr lang="en-US" sz="2000" b="0" kern="0" dirty="0">
                <a:solidFill>
                  <a:srgbClr val="000000"/>
                </a:solidFill>
                <a:cs typeface="Arial" charset="0"/>
              </a:rPr>
              <a:t> used for getting </a:t>
            </a:r>
            <a:r>
              <a:rPr lang="en-US" sz="2000" b="0" kern="0" dirty="0">
                <a:solidFill>
                  <a:srgbClr val="000000"/>
                </a:solidFill>
                <a:latin typeface="+mn-lt"/>
                <a:cs typeface="Arial" charset="0"/>
              </a:rPr>
              <a:t>last (highest) element</a:t>
            </a:r>
          </a:p>
          <a:p>
            <a:pPr marL="742950" lvl="1" indent="-285750">
              <a:spcBef>
                <a:spcPct val="20000"/>
              </a:spcBef>
              <a:buClr>
                <a:srgbClr val="003366"/>
              </a:buClr>
              <a:buFont typeface="Wingdings" pitchFamily="2" charset="2"/>
              <a:buChar char="§"/>
              <a:defRPr/>
            </a:pPr>
            <a:endParaRPr lang="en-US" sz="2500" b="0" kern="0" dirty="0">
              <a:solidFill>
                <a:srgbClr val="000000"/>
              </a:solidFill>
              <a:latin typeface="+mn-lt"/>
              <a:cs typeface="Arial" charset="0"/>
            </a:endParaRPr>
          </a:p>
          <a:p>
            <a:pPr marL="342900" indent="-342900">
              <a:spcBef>
                <a:spcPct val="20000"/>
              </a:spcBef>
              <a:buClr>
                <a:srgbClr val="003366"/>
              </a:buClr>
              <a:buFont typeface="Wingdings" pitchFamily="2" charset="2"/>
              <a:buChar char="Ø"/>
              <a:defRPr/>
            </a:pPr>
            <a:endParaRPr lang="en-US" sz="2800" b="0" kern="0" dirty="0">
              <a:solidFill>
                <a:srgbClr val="000000"/>
              </a:solidFill>
              <a:latin typeface="+mn-lt"/>
              <a:cs typeface="+mn-cs"/>
            </a:endParaRPr>
          </a:p>
          <a:p>
            <a:pPr marL="342900" indent="-342900" eaLnBrk="0" hangingPunct="0">
              <a:spcBef>
                <a:spcPct val="20000"/>
              </a:spcBef>
              <a:buClr>
                <a:srgbClr val="003366"/>
              </a:buClr>
              <a:buFont typeface="Wingdings" pitchFamily="2" charset="2"/>
              <a:buChar char="Ø"/>
              <a:defRPr/>
            </a:pPr>
            <a:endParaRPr lang="en-US" sz="2800" b="0" kern="0" dirty="0">
              <a:solidFill>
                <a:srgbClr val="000000"/>
              </a:solidFill>
              <a:latin typeface="+mn-lt"/>
              <a:cs typeface="+mn-cs"/>
            </a:endParaRPr>
          </a:p>
          <a:p>
            <a:pPr marL="342900" indent="-342900" eaLnBrk="0" hangingPunct="0">
              <a:spcBef>
                <a:spcPct val="20000"/>
              </a:spcBef>
              <a:buClr>
                <a:srgbClr val="003366"/>
              </a:buClr>
              <a:buFont typeface="Wingdings" pitchFamily="2" charset="2"/>
              <a:buChar char="Ø"/>
              <a:defRPr/>
            </a:pPr>
            <a:endParaRPr lang="en-US" sz="2800" b="0" kern="0" dirty="0">
              <a:solidFill>
                <a:srgbClr val="000000"/>
              </a:solidFill>
              <a:latin typeface="+mn-lt"/>
              <a:cs typeface="+mn-cs"/>
            </a:endParaRPr>
          </a:p>
          <a:p>
            <a:pPr marL="342900" indent="-342900" eaLnBrk="0" hangingPunct="0">
              <a:spcBef>
                <a:spcPct val="20000"/>
              </a:spcBef>
              <a:buClr>
                <a:srgbClr val="003366"/>
              </a:buClr>
              <a:buFont typeface="Wingdings" pitchFamily="2" charset="2"/>
              <a:buChar char="Ø"/>
              <a:defRPr/>
            </a:pPr>
            <a:endParaRPr lang="en-US" sz="2800" b="0" kern="0" dirty="0">
              <a:solidFill>
                <a:srgbClr val="000000"/>
              </a:solidFill>
              <a:latin typeface="+mn-lt"/>
              <a:cs typeface="+mn-cs"/>
            </a:endParaRPr>
          </a:p>
          <a:p>
            <a:pPr marL="342900" indent="-342900" eaLnBrk="0" hangingPunct="0">
              <a:spcBef>
                <a:spcPct val="20000"/>
              </a:spcBef>
              <a:buClr>
                <a:srgbClr val="003366"/>
              </a:buClr>
              <a:buFont typeface="Wingdings" pitchFamily="2" charset="2"/>
              <a:buChar char="Ø"/>
              <a:defRPr/>
            </a:pPr>
            <a:endParaRPr lang="en-US" sz="2800" b="0" kern="0" dirty="0">
              <a:solidFill>
                <a:srgbClr val="000000"/>
              </a:solidFill>
              <a:latin typeface="+mn-lt"/>
              <a:cs typeface="+mn-cs"/>
            </a:endParaRPr>
          </a:p>
        </p:txBody>
      </p:sp>
    </p:spTree>
    <p:extLst>
      <p:ext uri="{BB962C8B-B14F-4D97-AF65-F5344CB8AC3E}">
        <p14:creationId xmlns:p14="http://schemas.microsoft.com/office/powerpoint/2010/main" val="7993239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AAE39AE-37FB-4225-BB07-B713DE40258E}" type="slidenum">
              <a:rPr lang="en-US"/>
              <a:pPr>
                <a:defRPr/>
              </a:pPr>
              <a:t>47</a:t>
            </a:fld>
            <a:endParaRPr lang="en-US"/>
          </a:p>
        </p:txBody>
      </p:sp>
      <p:sp>
        <p:nvSpPr>
          <p:cNvPr id="5" name="Title 4"/>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Classes implementing Set interface</a:t>
            </a:r>
            <a:endParaRPr lang="en-US" dirty="0">
              <a:solidFill>
                <a:schemeClr val="accent3">
                  <a:lumMod val="50000"/>
                </a:schemeClr>
              </a:solidFill>
            </a:endParaRPr>
          </a:p>
        </p:txBody>
      </p:sp>
      <p:sp>
        <p:nvSpPr>
          <p:cNvPr id="37892" name="Content Placeholder 5"/>
          <p:cNvSpPr>
            <a:spLocks noGrp="1"/>
          </p:cNvSpPr>
          <p:nvPr>
            <p:ph idx="1"/>
          </p:nvPr>
        </p:nvSpPr>
        <p:spPr>
          <a:xfrm>
            <a:off x="0" y="685800"/>
            <a:ext cx="9144000" cy="6172200"/>
          </a:xfrm>
        </p:spPr>
        <p:txBody>
          <a:bodyPr>
            <a:normAutofit lnSpcReduction="10000"/>
          </a:bodyPr>
          <a:lstStyle/>
          <a:p>
            <a:r>
              <a:rPr lang="en-US" sz="2800" dirty="0" err="1" smtClean="0"/>
              <a:t>HashSet</a:t>
            </a:r>
            <a:r>
              <a:rPr lang="en-US" sz="2800" dirty="0" smtClean="0"/>
              <a:t> </a:t>
            </a:r>
          </a:p>
          <a:p>
            <a:pPr lvl="1"/>
            <a:r>
              <a:rPr lang="en-US" sz="2400" dirty="0" smtClean="0"/>
              <a:t>No duplicate elements and </a:t>
            </a:r>
          </a:p>
          <a:p>
            <a:pPr lvl="1"/>
            <a:r>
              <a:rPr lang="en-US" sz="2400" dirty="0" smtClean="0"/>
              <a:t>No guarantee on the order of elements</a:t>
            </a:r>
          </a:p>
          <a:p>
            <a:r>
              <a:rPr lang="en-US" sz="2800" dirty="0" err="1" smtClean="0"/>
              <a:t>LinkedHashSet</a:t>
            </a:r>
            <a:endParaRPr lang="en-US" sz="2800" dirty="0" smtClean="0"/>
          </a:p>
          <a:p>
            <a:pPr lvl="1"/>
            <a:r>
              <a:rPr lang="en-US" sz="2400" b="1" dirty="0" err="1"/>
              <a:t>LinkedHashSet</a:t>
            </a:r>
            <a:r>
              <a:rPr lang="en-US" sz="2400" b="1" dirty="0"/>
              <a:t> </a:t>
            </a:r>
            <a:r>
              <a:rPr lang="en-US" sz="2400" dirty="0"/>
              <a:t>class extends </a:t>
            </a:r>
            <a:r>
              <a:rPr lang="en-US" sz="2400" b="1" dirty="0" err="1" smtClean="0"/>
              <a:t>HashSet</a:t>
            </a:r>
            <a:endParaRPr lang="en-US" sz="2400" dirty="0" smtClean="0"/>
          </a:p>
          <a:p>
            <a:pPr lvl="1"/>
            <a:r>
              <a:rPr lang="en-US" sz="2400" dirty="0" smtClean="0"/>
              <a:t>Hash table and linked list </a:t>
            </a:r>
          </a:p>
          <a:p>
            <a:pPr marL="457200" lvl="1" indent="0">
              <a:buNone/>
            </a:pPr>
            <a:r>
              <a:rPr lang="en-US" sz="2400" dirty="0" smtClean="0"/>
              <a:t>implementation of Set interface</a:t>
            </a:r>
          </a:p>
          <a:p>
            <a:pPr lvl="1"/>
            <a:r>
              <a:rPr lang="en-US" sz="2400" i="1" u="sng" dirty="0" smtClean="0"/>
              <a:t>Elements are arranged by their insertion order</a:t>
            </a:r>
          </a:p>
          <a:p>
            <a:pPr lvl="1"/>
            <a:r>
              <a:rPr lang="en-US" sz="2400" i="1" u="sng" dirty="0" smtClean="0"/>
              <a:t>Maintains a doubly-linked list running through its elements</a:t>
            </a:r>
          </a:p>
          <a:p>
            <a:r>
              <a:rPr lang="en-US" sz="2800" dirty="0" err="1" smtClean="0"/>
              <a:t>TreeSet</a:t>
            </a:r>
            <a:endParaRPr lang="en-US" sz="2800" dirty="0" smtClean="0"/>
          </a:p>
          <a:p>
            <a:pPr lvl="1"/>
            <a:r>
              <a:rPr lang="en-US" sz="2400" b="1" dirty="0" err="1"/>
              <a:t>TreeSet</a:t>
            </a:r>
            <a:r>
              <a:rPr lang="en-US" sz="2400" b="1" dirty="0"/>
              <a:t> </a:t>
            </a:r>
            <a:r>
              <a:rPr lang="en-US" sz="2400" dirty="0"/>
              <a:t>extends </a:t>
            </a:r>
            <a:r>
              <a:rPr lang="en-US" sz="2400" b="1" dirty="0" err="1"/>
              <a:t>AbstractSet</a:t>
            </a:r>
            <a:r>
              <a:rPr lang="en-US" sz="2400" b="1" dirty="0"/>
              <a:t> </a:t>
            </a:r>
            <a:r>
              <a:rPr lang="en-US" sz="2400" b="1" dirty="0" smtClean="0"/>
              <a:t>class </a:t>
            </a:r>
            <a:r>
              <a:rPr lang="en-US" sz="2400" dirty="0" smtClean="0"/>
              <a:t>and </a:t>
            </a:r>
            <a:r>
              <a:rPr lang="en-US" sz="2400" dirty="0"/>
              <a:t>implements the </a:t>
            </a:r>
            <a:r>
              <a:rPr lang="en-US" sz="2400" b="1" dirty="0" err="1"/>
              <a:t>NavigableSet</a:t>
            </a:r>
            <a:r>
              <a:rPr lang="en-US" sz="2400" b="1" dirty="0"/>
              <a:t> </a:t>
            </a:r>
            <a:r>
              <a:rPr lang="en-US" sz="2400" dirty="0"/>
              <a:t>interface.</a:t>
            </a:r>
            <a:endParaRPr lang="en-US" sz="2400" dirty="0" smtClean="0"/>
          </a:p>
          <a:p>
            <a:pPr lvl="1"/>
            <a:r>
              <a:rPr lang="en-US" sz="2400" dirty="0" smtClean="0"/>
              <a:t>Tree based implementation of </a:t>
            </a:r>
            <a:r>
              <a:rPr lang="en-US" sz="2400" dirty="0" err="1" smtClean="0"/>
              <a:t>SortedSet</a:t>
            </a:r>
            <a:r>
              <a:rPr lang="en-US" sz="2400" dirty="0" smtClean="0"/>
              <a:t> interface</a:t>
            </a:r>
          </a:p>
          <a:p>
            <a:pPr lvl="1"/>
            <a:r>
              <a:rPr lang="en-US" sz="2400" dirty="0" smtClean="0"/>
              <a:t>Elements are </a:t>
            </a:r>
            <a:r>
              <a:rPr lang="en-US" sz="2400" i="1" u="sng" dirty="0" smtClean="0"/>
              <a:t>sorted in ascending element order</a:t>
            </a:r>
          </a:p>
          <a:p>
            <a:endParaRPr lang="en-US" dirty="0" smtClean="0"/>
          </a:p>
        </p:txBody>
      </p:sp>
      <p:sp>
        <p:nvSpPr>
          <p:cNvPr id="6" name="Rectangle 5"/>
          <p:cNvSpPr/>
          <p:nvPr/>
        </p:nvSpPr>
        <p:spPr bwMode="auto">
          <a:xfrm>
            <a:off x="6728036" y="762000"/>
            <a:ext cx="1120564"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a:latin typeface="Arial" charset="0"/>
              </a:rPr>
              <a:t>Set</a:t>
            </a:r>
          </a:p>
        </p:txBody>
      </p:sp>
      <p:sp>
        <p:nvSpPr>
          <p:cNvPr id="7" name="Rounded Rectangle 6"/>
          <p:cNvSpPr/>
          <p:nvPr/>
        </p:nvSpPr>
        <p:spPr bwMode="auto">
          <a:xfrm>
            <a:off x="6232026" y="1797269"/>
            <a:ext cx="1159374" cy="409903"/>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HashSet</a:t>
            </a:r>
            <a:endParaRPr lang="en-US" dirty="0">
              <a:latin typeface="Arial" charset="0"/>
            </a:endParaRPr>
          </a:p>
        </p:txBody>
      </p:sp>
      <p:cxnSp>
        <p:nvCxnSpPr>
          <p:cNvPr id="8" name="Straight Arrow Connector 7"/>
          <p:cNvCxnSpPr/>
          <p:nvPr/>
        </p:nvCxnSpPr>
        <p:spPr bwMode="auto">
          <a:xfrm flipV="1">
            <a:off x="6655777" y="1155590"/>
            <a:ext cx="583223" cy="609600"/>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sp>
        <p:nvSpPr>
          <p:cNvPr id="9" name="Rectangle 8"/>
          <p:cNvSpPr/>
          <p:nvPr/>
        </p:nvSpPr>
        <p:spPr bwMode="auto">
          <a:xfrm>
            <a:off x="7714187" y="1813033"/>
            <a:ext cx="1201213" cy="409905"/>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err="1">
                <a:latin typeface="Arial" charset="0"/>
              </a:rPr>
              <a:t>SortedSet</a:t>
            </a:r>
            <a:endParaRPr lang="en-US" dirty="0">
              <a:latin typeface="Arial" charset="0"/>
            </a:endParaRPr>
          </a:p>
        </p:txBody>
      </p:sp>
      <p:cxnSp>
        <p:nvCxnSpPr>
          <p:cNvPr id="10" name="Straight Arrow Connector 70"/>
          <p:cNvCxnSpPr>
            <a:cxnSpLocks noChangeShapeType="1"/>
          </p:cNvCxnSpPr>
          <p:nvPr/>
        </p:nvCxnSpPr>
        <p:spPr bwMode="auto">
          <a:xfrm rot="16200000" flipV="1">
            <a:off x="7264277" y="1152293"/>
            <a:ext cx="657225" cy="66382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Rounded Rectangle 10"/>
          <p:cNvSpPr/>
          <p:nvPr/>
        </p:nvSpPr>
        <p:spPr bwMode="auto">
          <a:xfrm>
            <a:off x="7756026" y="3384331"/>
            <a:ext cx="1159374" cy="409903"/>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TreeSet</a:t>
            </a:r>
            <a:endParaRPr lang="en-US" dirty="0">
              <a:latin typeface="Arial" charset="0"/>
            </a:endParaRPr>
          </a:p>
        </p:txBody>
      </p:sp>
      <p:cxnSp>
        <p:nvCxnSpPr>
          <p:cNvPr id="12" name="Straight Arrow Connector 11"/>
          <p:cNvCxnSpPr/>
          <p:nvPr/>
        </p:nvCxnSpPr>
        <p:spPr bwMode="auto">
          <a:xfrm rot="16200000" flipV="1">
            <a:off x="7906848" y="3139478"/>
            <a:ext cx="485775" cy="7327"/>
          </a:xfrm>
          <a:prstGeom prst="straightConnector1">
            <a:avLst/>
          </a:prstGeom>
          <a:solidFill>
            <a:schemeClr val="accent1"/>
          </a:solidFill>
          <a:ln w="12700" cap="flat" cmpd="sng" algn="ctr">
            <a:solidFill>
              <a:schemeClr val="tx1"/>
            </a:solidFill>
            <a:prstDash val="lgDashDotDot"/>
            <a:round/>
            <a:headEnd type="none" w="med" len="med"/>
            <a:tailEnd type="arrow"/>
          </a:ln>
          <a:effectLst>
            <a:outerShdw blurRad="50800" dist="38100" algn="l" rotWithShape="0">
              <a:prstClr val="black">
                <a:alpha val="40000"/>
              </a:prstClr>
            </a:outerShdw>
          </a:effectLst>
        </p:spPr>
      </p:cxnSp>
      <p:cxnSp>
        <p:nvCxnSpPr>
          <p:cNvPr id="13" name="Straight Arrow Connector 50"/>
          <p:cNvCxnSpPr>
            <a:cxnSpLocks noChangeShapeType="1"/>
          </p:cNvCxnSpPr>
          <p:nvPr/>
        </p:nvCxnSpPr>
        <p:spPr bwMode="auto">
          <a:xfrm rot="16200000" flipV="1">
            <a:off x="7983843" y="2368746"/>
            <a:ext cx="331788" cy="732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ounded Rectangle 14"/>
          <p:cNvSpPr/>
          <p:nvPr/>
        </p:nvSpPr>
        <p:spPr bwMode="auto">
          <a:xfrm>
            <a:off x="5512477" y="2803634"/>
            <a:ext cx="1878923" cy="625366"/>
          </a:xfrm>
          <a:prstGeom prst="roundRect">
            <a:avLst/>
          </a:prstGeom>
          <a:gradFill>
            <a:gsLst>
              <a:gs pos="0">
                <a:srgbClr val="FFEFD1"/>
              </a:gs>
              <a:gs pos="64999">
                <a:srgbClr val="F0EBD5"/>
              </a:gs>
              <a:gs pos="100000">
                <a:srgbClr val="D1C39F"/>
              </a:gs>
            </a:gsLst>
            <a:lin ang="5400000" scaled="0"/>
          </a:gradFill>
          <a:ln w="12700"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round/>
            <a:headEnd type="none" w="med" len="med"/>
            <a:tailEnd type="none" w="med" len="med"/>
          </a:ln>
          <a:effectLst>
            <a:innerShdw blurRad="63500" dist="50800" dir="5400000">
              <a:prstClr val="black">
                <a:alpha val="50000"/>
              </a:prstClr>
            </a:innerShdw>
          </a:effectLst>
        </p:spPr>
        <p:txBody>
          <a:bodyPr/>
          <a:lstStyle/>
          <a:p>
            <a:pPr algn="ctr">
              <a:defRPr/>
            </a:pPr>
            <a:r>
              <a:rPr lang="en-US" dirty="0" err="1">
                <a:latin typeface="Arial" charset="0"/>
              </a:rPr>
              <a:t>LinkedHashSet</a:t>
            </a:r>
            <a:endParaRPr lang="en-US" dirty="0">
              <a:latin typeface="Arial" charset="0"/>
            </a:endParaRPr>
          </a:p>
        </p:txBody>
      </p:sp>
      <p:cxnSp>
        <p:nvCxnSpPr>
          <p:cNvPr id="16" name="Straight Arrow Connector 57"/>
          <p:cNvCxnSpPr>
            <a:cxnSpLocks noChangeShapeType="1"/>
          </p:cNvCxnSpPr>
          <p:nvPr/>
        </p:nvCxnSpPr>
        <p:spPr bwMode="auto">
          <a:xfrm flipH="1" flipV="1">
            <a:off x="6774475" y="2209803"/>
            <a:ext cx="37238" cy="69045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Rectangle 16"/>
          <p:cNvSpPr/>
          <p:nvPr/>
        </p:nvSpPr>
        <p:spPr bwMode="auto">
          <a:xfrm>
            <a:off x="7523791" y="2514600"/>
            <a:ext cx="1620209" cy="394138"/>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a:innerShdw blurRad="114300">
              <a:prstClr val="black"/>
            </a:innerShdw>
          </a:effectLst>
        </p:spPr>
        <p:txBody>
          <a:bodyPr/>
          <a:lstStyle/>
          <a:p>
            <a:pPr algn="ctr">
              <a:defRPr/>
            </a:pPr>
            <a:r>
              <a:rPr lang="en-US" dirty="0" err="1">
                <a:latin typeface="Arial" charset="0"/>
              </a:rPr>
              <a:t>NavigableSet</a:t>
            </a:r>
            <a:endParaRPr lang="en-US" dirty="0">
              <a:latin typeface="Arial" charset="0"/>
            </a:endParaRPr>
          </a:p>
        </p:txBody>
      </p:sp>
    </p:spTree>
    <p:extLst>
      <p:ext uri="{BB962C8B-B14F-4D97-AF65-F5344CB8AC3E}">
        <p14:creationId xmlns:p14="http://schemas.microsoft.com/office/powerpoint/2010/main" val="40842359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19050"/>
            <a:ext cx="9124950" cy="74295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Example - </a:t>
            </a:r>
            <a:r>
              <a:rPr lang="en-US" dirty="0" err="1" smtClean="0">
                <a:solidFill>
                  <a:schemeClr val="accent3">
                    <a:lumMod val="50000"/>
                  </a:schemeClr>
                </a:solidFill>
              </a:rPr>
              <a:t>HashSet</a:t>
            </a:r>
            <a:r>
              <a:rPr lang="en-US" dirty="0" smtClean="0">
                <a:solidFill>
                  <a:schemeClr val="accent3">
                    <a:lumMod val="50000"/>
                  </a:schemeClr>
                </a:solidFill>
              </a:rPr>
              <a:t> and </a:t>
            </a:r>
            <a:r>
              <a:rPr lang="en-US" dirty="0" err="1" smtClean="0">
                <a:solidFill>
                  <a:schemeClr val="accent3">
                    <a:lumMod val="50000"/>
                  </a:schemeClr>
                </a:solidFill>
              </a:rPr>
              <a:t>TreeSet</a:t>
            </a:r>
            <a:endParaRPr lang="en-US" dirty="0">
              <a:solidFill>
                <a:schemeClr val="accent3">
                  <a:lumMod val="50000"/>
                </a:schemeClr>
              </a:solidFill>
            </a:endParaRPr>
          </a:p>
        </p:txBody>
      </p:sp>
      <p:sp>
        <p:nvSpPr>
          <p:cNvPr id="38915" name="Content Placeholder 2"/>
          <p:cNvSpPr>
            <a:spLocks noGrp="1"/>
          </p:cNvSpPr>
          <p:nvPr>
            <p:ph idx="1"/>
          </p:nvPr>
        </p:nvSpPr>
        <p:spPr>
          <a:xfrm>
            <a:off x="0" y="762000"/>
            <a:ext cx="8153400" cy="5638800"/>
          </a:xfrm>
        </p:spPr>
        <p:txBody>
          <a:bodyPr>
            <a:normAutofit/>
          </a:bodyPr>
          <a:lstStyle/>
          <a:p>
            <a:pPr>
              <a:buFont typeface="Wingdings" pitchFamily="2" charset="2"/>
              <a:buNone/>
            </a:pPr>
            <a:r>
              <a:rPr lang="en-US" sz="2000" dirty="0" smtClean="0"/>
              <a:t>import </a:t>
            </a:r>
            <a:r>
              <a:rPr lang="en-US" sz="2000" dirty="0" err="1" smtClean="0"/>
              <a:t>java.util</a:t>
            </a:r>
            <a:r>
              <a:rPr lang="en-US" sz="2000" dirty="0" smtClean="0"/>
              <a:t>.*;</a:t>
            </a:r>
          </a:p>
          <a:p>
            <a:pPr>
              <a:buFont typeface="Wingdings" pitchFamily="2" charset="2"/>
              <a:buNone/>
            </a:pPr>
            <a:r>
              <a:rPr lang="en-US" sz="2000" dirty="0" smtClean="0"/>
              <a:t>public class </a:t>
            </a:r>
            <a:r>
              <a:rPr lang="en-US" sz="2000" dirty="0" err="1" smtClean="0"/>
              <a:t>SetDemo</a:t>
            </a:r>
            <a:r>
              <a:rPr lang="en-US" sz="2000" dirty="0" smtClean="0"/>
              <a:t>{</a:t>
            </a:r>
          </a:p>
          <a:p>
            <a:pPr>
              <a:buFont typeface="Wingdings" pitchFamily="2" charset="2"/>
              <a:buNone/>
            </a:pPr>
            <a:r>
              <a:rPr lang="en-US" sz="2000" dirty="0" smtClean="0"/>
              <a:t>	public static void main(String[] </a:t>
            </a:r>
            <a:r>
              <a:rPr lang="en-US" sz="2000" dirty="0" err="1" smtClean="0"/>
              <a:t>args</a:t>
            </a:r>
            <a:r>
              <a:rPr lang="en-US" sz="2000" dirty="0" smtClean="0"/>
              <a:t>){</a:t>
            </a:r>
          </a:p>
          <a:p>
            <a:pPr>
              <a:buFont typeface="Wingdings" pitchFamily="2" charset="2"/>
              <a:buNone/>
            </a:pPr>
            <a:r>
              <a:rPr lang="en-US" sz="2000" dirty="0" smtClean="0"/>
              <a:t>		Set&lt;String&gt; s = new </a:t>
            </a:r>
            <a:r>
              <a:rPr lang="en-US" sz="2000" dirty="0" err="1" smtClean="0"/>
              <a:t>HashSet</a:t>
            </a:r>
            <a:r>
              <a:rPr lang="en-US" sz="2000" dirty="0" smtClean="0"/>
              <a:t>&lt;String&gt;();</a:t>
            </a:r>
          </a:p>
          <a:p>
            <a:pPr>
              <a:buFont typeface="Wingdings" pitchFamily="2" charset="2"/>
              <a:buNone/>
            </a:pPr>
            <a:r>
              <a:rPr lang="en-US" sz="2000" dirty="0" smtClean="0"/>
              <a:t>		Set&lt;String&gt; t = new </a:t>
            </a:r>
            <a:r>
              <a:rPr lang="en-US" sz="2000" dirty="0" err="1" smtClean="0"/>
              <a:t>TreeSet</a:t>
            </a:r>
            <a:r>
              <a:rPr lang="en-US" sz="2000" dirty="0" smtClean="0"/>
              <a:t>&lt;String&gt;();</a:t>
            </a:r>
          </a:p>
          <a:p>
            <a:pPr>
              <a:buFont typeface="Wingdings" pitchFamily="2" charset="2"/>
              <a:buNone/>
            </a:pPr>
            <a:r>
              <a:rPr lang="en-US" sz="2000" dirty="0" smtClean="0"/>
              <a:t>		</a:t>
            </a:r>
            <a:r>
              <a:rPr lang="en-US" sz="2000" dirty="0" err="1" smtClean="0"/>
              <a:t>s.add</a:t>
            </a:r>
            <a:r>
              <a:rPr lang="en-US" sz="2000" dirty="0" smtClean="0"/>
              <a:t>("</a:t>
            </a:r>
            <a:r>
              <a:rPr lang="en-US" sz="2000" dirty="0" err="1" smtClean="0"/>
              <a:t>Peeyush</a:t>
            </a:r>
            <a:r>
              <a:rPr lang="en-US" sz="2000" dirty="0" smtClean="0"/>
              <a:t>"); </a:t>
            </a:r>
            <a:r>
              <a:rPr lang="en-US" sz="2000" dirty="0" err="1" smtClean="0"/>
              <a:t>s.add</a:t>
            </a:r>
            <a:r>
              <a:rPr lang="en-US" sz="2000" dirty="0" smtClean="0"/>
              <a:t>("</a:t>
            </a:r>
            <a:r>
              <a:rPr lang="en-US" sz="2000" dirty="0" err="1" smtClean="0"/>
              <a:t>Dineesh</a:t>
            </a:r>
            <a:r>
              <a:rPr lang="en-US" sz="2000" dirty="0" smtClean="0"/>
              <a:t>"); </a:t>
            </a:r>
            <a:r>
              <a:rPr lang="en-US" sz="2000" dirty="0" err="1" smtClean="0"/>
              <a:t>s.add</a:t>
            </a:r>
            <a:r>
              <a:rPr lang="en-US" sz="2000" dirty="0" smtClean="0"/>
              <a:t>("</a:t>
            </a:r>
            <a:r>
              <a:rPr lang="en-US" sz="2000" dirty="0" err="1" smtClean="0"/>
              <a:t>Rakshith</a:t>
            </a:r>
            <a:r>
              <a:rPr lang="en-US" sz="2000" dirty="0" smtClean="0"/>
              <a:t>");</a:t>
            </a:r>
          </a:p>
          <a:p>
            <a:pPr>
              <a:buFont typeface="Wingdings" pitchFamily="2" charset="2"/>
              <a:buNone/>
            </a:pPr>
            <a:r>
              <a:rPr lang="en-US" sz="2000" dirty="0" smtClean="0"/>
              <a:t>		</a:t>
            </a:r>
            <a:r>
              <a:rPr lang="en-US" sz="2000" dirty="0" err="1" smtClean="0"/>
              <a:t>t.add</a:t>
            </a:r>
            <a:r>
              <a:rPr lang="en-US" sz="2000" dirty="0" smtClean="0"/>
              <a:t>("</a:t>
            </a:r>
            <a:r>
              <a:rPr lang="en-US" sz="2000" dirty="0" err="1" smtClean="0"/>
              <a:t>Peeyush</a:t>
            </a:r>
            <a:r>
              <a:rPr lang="en-US" sz="2000" dirty="0" smtClean="0"/>
              <a:t>"); </a:t>
            </a:r>
            <a:r>
              <a:rPr lang="en-US" sz="2000" dirty="0" err="1" smtClean="0"/>
              <a:t>t.add</a:t>
            </a:r>
            <a:r>
              <a:rPr lang="en-US" sz="2000" dirty="0" smtClean="0"/>
              <a:t>("</a:t>
            </a:r>
            <a:r>
              <a:rPr lang="en-US" sz="2000" dirty="0" err="1" smtClean="0"/>
              <a:t>Dineesh</a:t>
            </a:r>
            <a:r>
              <a:rPr lang="en-US" sz="2000" dirty="0" smtClean="0"/>
              <a:t>"); </a:t>
            </a:r>
            <a:r>
              <a:rPr lang="en-US" sz="2000" dirty="0" err="1" smtClean="0"/>
              <a:t>t.add</a:t>
            </a:r>
            <a:r>
              <a:rPr lang="en-US" sz="2000" dirty="0" smtClean="0"/>
              <a:t>("</a:t>
            </a:r>
            <a:r>
              <a:rPr lang="en-US" sz="2000" dirty="0" err="1" smtClean="0"/>
              <a:t>Rakshith</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a:t>
            </a:r>
            <a:r>
              <a:rPr lang="en-US" sz="2000" dirty="0" err="1" smtClean="0"/>
              <a:t>HashSet</a:t>
            </a:r>
            <a:r>
              <a:rPr lang="en-US" sz="2000" dirty="0" smtClean="0"/>
              <a:t> :");</a:t>
            </a:r>
          </a:p>
          <a:p>
            <a:pPr>
              <a:buFont typeface="Wingdings" pitchFamily="2" charset="2"/>
              <a:buNone/>
            </a:pPr>
            <a:r>
              <a:rPr lang="en-US" sz="2000" dirty="0" smtClean="0"/>
              <a:t>		for (Iterator&lt;String&gt; it = </a:t>
            </a:r>
            <a:r>
              <a:rPr lang="en-US" sz="2000" dirty="0" err="1" smtClean="0"/>
              <a:t>s.iterator</a:t>
            </a:r>
            <a:r>
              <a:rPr lang="en-US" sz="2000" dirty="0" smtClean="0"/>
              <a:t>(); </a:t>
            </a:r>
            <a:r>
              <a:rPr lang="en-US" sz="2000" dirty="0" err="1" smtClean="0"/>
              <a:t>it.hasNext</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("\t"+</a:t>
            </a:r>
            <a:r>
              <a:rPr lang="en-US" sz="2000" dirty="0" err="1" smtClean="0"/>
              <a:t>it.next</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a:t>
            </a:r>
            <a:r>
              <a:rPr lang="en-US" sz="2000" dirty="0" err="1" smtClean="0"/>
              <a:t>TreeSet</a:t>
            </a:r>
            <a:r>
              <a:rPr lang="en-US" sz="2000" dirty="0" smtClean="0"/>
              <a:t> :");</a:t>
            </a:r>
          </a:p>
          <a:p>
            <a:pPr>
              <a:buFont typeface="Wingdings" pitchFamily="2" charset="2"/>
              <a:buNone/>
            </a:pPr>
            <a:r>
              <a:rPr lang="en-US" sz="2000" dirty="0" smtClean="0"/>
              <a:t>		for (Iterator&lt;String&gt; it = </a:t>
            </a:r>
            <a:r>
              <a:rPr lang="en-US" sz="2000" dirty="0" err="1" smtClean="0"/>
              <a:t>t.iterator</a:t>
            </a:r>
            <a:r>
              <a:rPr lang="en-US" sz="2000" dirty="0" smtClean="0"/>
              <a:t>(); </a:t>
            </a:r>
            <a:r>
              <a:rPr lang="en-US" sz="2000" dirty="0" err="1" smtClean="0"/>
              <a:t>it.hasNext</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("\t"+</a:t>
            </a:r>
            <a:r>
              <a:rPr lang="en-US" sz="2000" dirty="0" err="1" smtClean="0"/>
              <a:t>it.next</a:t>
            </a:r>
            <a:r>
              <a:rPr lang="en-US" sz="2000" dirty="0" smtClean="0"/>
              <a:t>());</a:t>
            </a:r>
          </a:p>
          <a:p>
            <a:pPr>
              <a:buFont typeface="Wingdings" pitchFamily="2" charset="2"/>
              <a:buNone/>
            </a:pPr>
            <a:r>
              <a:rPr lang="en-US" sz="2000" dirty="0" smtClean="0"/>
              <a:t>	}	</a:t>
            </a:r>
          </a:p>
          <a:p>
            <a:pPr>
              <a:buFont typeface="Wingdings" pitchFamily="2" charset="2"/>
              <a:buNone/>
            </a:pPr>
            <a:r>
              <a:rPr lang="en-US" sz="2000" dirty="0" smtClean="0"/>
              <a:t>}</a:t>
            </a:r>
          </a:p>
        </p:txBody>
      </p:sp>
      <p:pic>
        <p:nvPicPr>
          <p:cNvPr id="135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429000"/>
            <a:ext cx="24384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a:spLocks noChangeArrowheads="1"/>
          </p:cNvSpPr>
          <p:nvPr/>
        </p:nvSpPr>
        <p:spPr bwMode="auto">
          <a:xfrm>
            <a:off x="7620000" y="4800600"/>
            <a:ext cx="1524000" cy="114300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lnSpc>
                <a:spcPct val="135000"/>
              </a:lnSpc>
              <a:buFontTx/>
              <a:buChar char="•"/>
            </a:pPr>
            <a:endParaRPr lang="en-US" sz="1500" b="0">
              <a:latin typeface="Arial Narrow" pitchFamily="34" charset="0"/>
            </a:endParaRPr>
          </a:p>
        </p:txBody>
      </p:sp>
      <p:sp>
        <p:nvSpPr>
          <p:cNvPr id="9" name="Explosion 1 8"/>
          <p:cNvSpPr>
            <a:spLocks noChangeArrowheads="1"/>
          </p:cNvSpPr>
          <p:nvPr/>
        </p:nvSpPr>
        <p:spPr bwMode="auto">
          <a:xfrm>
            <a:off x="5105400" y="5638800"/>
            <a:ext cx="1968500" cy="914400"/>
          </a:xfrm>
          <a:prstGeom prst="irregularSeal1">
            <a:avLst/>
          </a:prstGeom>
          <a:solidFill>
            <a:srgbClr val="99FF33"/>
          </a:solidFill>
          <a:ln w="12700" algn="ctr">
            <a:solidFill>
              <a:schemeClr val="tx1"/>
            </a:solidFill>
            <a:round/>
            <a:headEnd/>
            <a:tailEnd type="triangle" w="med" len="med"/>
          </a:ln>
        </p:spPr>
        <p:txBody>
          <a:bodyPr anchor="ctr"/>
          <a:lstStyle/>
          <a:p>
            <a:pPr eaLnBrk="0" hangingPunct="0">
              <a:lnSpc>
                <a:spcPct val="135000"/>
              </a:lnSpc>
              <a:buFont typeface="Symbol" pitchFamily="18" charset="2"/>
              <a:buNone/>
            </a:pPr>
            <a:r>
              <a:rPr lang="en-US" sz="1500" b="0">
                <a:latin typeface="Arial Narrow" pitchFamily="34" charset="0"/>
              </a:rPr>
              <a:t>Sorted Order</a:t>
            </a:r>
          </a:p>
        </p:txBody>
      </p:sp>
      <p:sp>
        <p:nvSpPr>
          <p:cNvPr id="10" name="TextBox 9"/>
          <p:cNvSpPr txBox="1">
            <a:spLocks noChangeArrowheads="1"/>
          </p:cNvSpPr>
          <p:nvPr/>
        </p:nvSpPr>
        <p:spPr bwMode="auto">
          <a:xfrm>
            <a:off x="7086600" y="2819400"/>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2800"/>
              <a:t>Output :</a:t>
            </a:r>
          </a:p>
        </p:txBody>
      </p:sp>
    </p:spTree>
    <p:extLst>
      <p:ext uri="{BB962C8B-B14F-4D97-AF65-F5344CB8AC3E}">
        <p14:creationId xmlns:p14="http://schemas.microsoft.com/office/powerpoint/2010/main" val="1446019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135172"/>
                                        </p:tgtEl>
                                        <p:attrNameLst>
                                          <p:attrName>style.visibility</p:attrName>
                                        </p:attrNameLst>
                                      </p:cBhvr>
                                      <p:to>
                                        <p:strVal val="visible"/>
                                      </p:to>
                                    </p:set>
                                    <p:animEffect transition="in" filter="checkerboard(across)">
                                      <p:cBhvr>
                                        <p:cTn id="13" dur="500"/>
                                        <p:tgtEl>
                                          <p:spTgt spid="135172"/>
                                        </p:tgtEl>
                                      </p:cBhvr>
                                    </p:animEffect>
                                  </p:childTnLst>
                                </p:cTn>
                              </p:par>
                            </p:childTnLst>
                          </p:cTn>
                        </p:par>
                        <p:par>
                          <p:cTn id="14" fill="hold" nodeType="afterGroup">
                            <p:stCondLst>
                              <p:cond delay="1500"/>
                            </p:stCondLst>
                            <p:childTnLst>
                              <p:par>
                                <p:cTn id="15" presetID="8"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amond(in)">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21"/>
            <a:ext cx="9144000" cy="664779"/>
          </a:xfrm>
          <a:solidFill>
            <a:schemeClr val="accent4">
              <a:lumMod val="20000"/>
              <a:lumOff val="80000"/>
            </a:schemeClr>
          </a:solidFill>
        </p:spPr>
        <p:txBody>
          <a:bodyPr>
            <a:normAutofit fontScale="90000"/>
          </a:bodyPr>
          <a:lstStyle/>
          <a:p>
            <a:pPr>
              <a:defRPr/>
            </a:pPr>
            <a:r>
              <a:rPr lang="en-US" dirty="0" smtClean="0"/>
              <a:t>Example - </a:t>
            </a:r>
            <a:r>
              <a:rPr lang="en-US" dirty="0" err="1" smtClean="0"/>
              <a:t>HashSet</a:t>
            </a:r>
            <a:r>
              <a:rPr lang="en-US" dirty="0" smtClean="0"/>
              <a:t> and </a:t>
            </a:r>
            <a:r>
              <a:rPr lang="en-US" dirty="0" err="1" smtClean="0"/>
              <a:t>LinkedHashSet</a:t>
            </a:r>
            <a:endParaRPr lang="en-US" dirty="0"/>
          </a:p>
        </p:txBody>
      </p:sp>
      <p:sp>
        <p:nvSpPr>
          <p:cNvPr id="39939" name="Content Placeholder 2"/>
          <p:cNvSpPr>
            <a:spLocks noGrp="1"/>
          </p:cNvSpPr>
          <p:nvPr>
            <p:ph idx="1"/>
          </p:nvPr>
        </p:nvSpPr>
        <p:spPr>
          <a:xfrm>
            <a:off x="0" y="990600"/>
            <a:ext cx="7467600" cy="5867400"/>
          </a:xfrm>
        </p:spPr>
        <p:txBody>
          <a:bodyPr/>
          <a:lstStyle/>
          <a:p>
            <a:pPr>
              <a:buFont typeface="Wingdings" pitchFamily="2" charset="2"/>
              <a:buNone/>
            </a:pPr>
            <a:r>
              <a:rPr lang="en-US" sz="2000" dirty="0" smtClean="0"/>
              <a:t>import </a:t>
            </a:r>
            <a:r>
              <a:rPr lang="en-US" sz="2000" dirty="0" err="1" smtClean="0"/>
              <a:t>java.util</a:t>
            </a:r>
            <a:r>
              <a:rPr lang="en-US" sz="2000" dirty="0" smtClean="0"/>
              <a:t>.*;</a:t>
            </a:r>
          </a:p>
          <a:p>
            <a:pPr>
              <a:buFont typeface="Wingdings" pitchFamily="2" charset="2"/>
              <a:buNone/>
            </a:pPr>
            <a:r>
              <a:rPr lang="en-US" sz="2000" dirty="0" smtClean="0"/>
              <a:t>public class </a:t>
            </a:r>
            <a:r>
              <a:rPr lang="en-US" sz="2000" dirty="0" err="1" smtClean="0"/>
              <a:t>SetDemo</a:t>
            </a:r>
            <a:r>
              <a:rPr lang="en-US" sz="2000" dirty="0" smtClean="0"/>
              <a:t>{</a:t>
            </a:r>
          </a:p>
          <a:p>
            <a:pPr>
              <a:buFont typeface="Wingdings" pitchFamily="2" charset="2"/>
              <a:buNone/>
            </a:pPr>
            <a:r>
              <a:rPr lang="en-US" sz="2000" dirty="0" smtClean="0"/>
              <a:t>	public static void main(String[] </a:t>
            </a:r>
            <a:r>
              <a:rPr lang="en-US" sz="2000" dirty="0" err="1" smtClean="0"/>
              <a:t>args</a:t>
            </a:r>
            <a:r>
              <a:rPr lang="en-US" sz="2000" dirty="0" smtClean="0"/>
              <a:t>){</a:t>
            </a:r>
          </a:p>
          <a:p>
            <a:pPr>
              <a:buFont typeface="Wingdings" pitchFamily="2" charset="2"/>
              <a:buNone/>
            </a:pPr>
            <a:r>
              <a:rPr lang="en-US" sz="2000" dirty="0" smtClean="0"/>
              <a:t>		Set&lt;String&gt; s = new </a:t>
            </a:r>
            <a:r>
              <a:rPr lang="en-US" sz="2000" dirty="0" err="1" smtClean="0"/>
              <a:t>HashSet</a:t>
            </a:r>
            <a:r>
              <a:rPr lang="en-US" sz="2000" dirty="0" smtClean="0"/>
              <a:t>&lt;String&gt;();</a:t>
            </a:r>
          </a:p>
          <a:p>
            <a:pPr>
              <a:buFont typeface="Wingdings" pitchFamily="2" charset="2"/>
              <a:buNone/>
            </a:pPr>
            <a:r>
              <a:rPr lang="en-US" sz="2000" dirty="0" smtClean="0"/>
              <a:t>		Set&lt;String&gt; t = new </a:t>
            </a:r>
            <a:r>
              <a:rPr lang="en-US" sz="2000" dirty="0" err="1" smtClean="0"/>
              <a:t>LinkedHashSet</a:t>
            </a:r>
            <a:r>
              <a:rPr lang="en-US" sz="2000" dirty="0" smtClean="0"/>
              <a:t>&lt;String&gt;();</a:t>
            </a:r>
          </a:p>
          <a:p>
            <a:pPr>
              <a:buFont typeface="Wingdings" pitchFamily="2" charset="2"/>
              <a:buNone/>
            </a:pPr>
            <a:r>
              <a:rPr lang="en-US" sz="2000" dirty="0" smtClean="0"/>
              <a:t>		</a:t>
            </a:r>
            <a:r>
              <a:rPr lang="en-US" sz="2000" dirty="0" err="1" smtClean="0"/>
              <a:t>s.add</a:t>
            </a:r>
            <a:r>
              <a:rPr lang="en-US" sz="2000" dirty="0" smtClean="0"/>
              <a:t>("</a:t>
            </a:r>
            <a:r>
              <a:rPr lang="en-US" sz="2000" dirty="0" err="1" smtClean="0"/>
              <a:t>Peeyush</a:t>
            </a:r>
            <a:r>
              <a:rPr lang="en-US" sz="2000" dirty="0" smtClean="0"/>
              <a:t>"); </a:t>
            </a:r>
            <a:r>
              <a:rPr lang="en-US" sz="2000" dirty="0" err="1" smtClean="0"/>
              <a:t>s.add</a:t>
            </a:r>
            <a:r>
              <a:rPr lang="en-US" sz="2000" dirty="0" smtClean="0"/>
              <a:t>("</a:t>
            </a:r>
            <a:r>
              <a:rPr lang="en-US" sz="2000" dirty="0" err="1" smtClean="0"/>
              <a:t>Rakshith</a:t>
            </a:r>
            <a:r>
              <a:rPr lang="en-US" sz="2000" dirty="0" smtClean="0"/>
              <a:t>"); </a:t>
            </a:r>
            <a:r>
              <a:rPr lang="en-US" sz="2000" dirty="0" err="1" smtClean="0"/>
              <a:t>s.add</a:t>
            </a:r>
            <a:r>
              <a:rPr lang="en-US" sz="2000" dirty="0" smtClean="0"/>
              <a:t>("</a:t>
            </a:r>
            <a:r>
              <a:rPr lang="en-US" sz="2000" dirty="0" err="1" smtClean="0"/>
              <a:t>Dineesh</a:t>
            </a:r>
            <a:r>
              <a:rPr lang="en-US" sz="2000" dirty="0" smtClean="0"/>
              <a:t>");</a:t>
            </a:r>
          </a:p>
          <a:p>
            <a:pPr>
              <a:buFont typeface="Wingdings" pitchFamily="2" charset="2"/>
              <a:buNone/>
            </a:pPr>
            <a:r>
              <a:rPr lang="en-US" sz="2000" dirty="0" smtClean="0"/>
              <a:t>		</a:t>
            </a:r>
            <a:r>
              <a:rPr lang="en-US" sz="2000" dirty="0" err="1" smtClean="0"/>
              <a:t>t.add</a:t>
            </a:r>
            <a:r>
              <a:rPr lang="en-US" sz="2000" dirty="0" smtClean="0"/>
              <a:t>("</a:t>
            </a:r>
            <a:r>
              <a:rPr lang="en-US" sz="2000" dirty="0" err="1" smtClean="0"/>
              <a:t>Peeyush</a:t>
            </a:r>
            <a:r>
              <a:rPr lang="en-US" sz="2000" dirty="0" smtClean="0"/>
              <a:t>"); </a:t>
            </a:r>
            <a:r>
              <a:rPr lang="en-US" sz="2000" dirty="0" err="1" smtClean="0"/>
              <a:t>t.add</a:t>
            </a:r>
            <a:r>
              <a:rPr lang="en-US" sz="2000" dirty="0" smtClean="0"/>
              <a:t>("</a:t>
            </a:r>
            <a:r>
              <a:rPr lang="en-US" sz="2000" dirty="0" err="1" smtClean="0"/>
              <a:t>Rakshith</a:t>
            </a:r>
            <a:r>
              <a:rPr lang="en-US" sz="2000" dirty="0" smtClean="0"/>
              <a:t>"); </a:t>
            </a:r>
            <a:r>
              <a:rPr lang="en-US" sz="2000" dirty="0" err="1" smtClean="0"/>
              <a:t>t.add</a:t>
            </a:r>
            <a:r>
              <a:rPr lang="en-US" sz="2000" dirty="0" smtClean="0"/>
              <a:t>("</a:t>
            </a:r>
            <a:r>
              <a:rPr lang="en-US" sz="2000" dirty="0" err="1" smtClean="0"/>
              <a:t>Dineesh</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a:t>
            </a:r>
            <a:r>
              <a:rPr lang="en-US" sz="2000" dirty="0" err="1" smtClean="0"/>
              <a:t>HashSet</a:t>
            </a:r>
            <a:r>
              <a:rPr lang="en-US" sz="2000" dirty="0" smtClean="0"/>
              <a:t> :");</a:t>
            </a:r>
          </a:p>
          <a:p>
            <a:pPr>
              <a:buFont typeface="Wingdings" pitchFamily="2" charset="2"/>
              <a:buNone/>
            </a:pPr>
            <a:r>
              <a:rPr lang="en-US" sz="2000" dirty="0" smtClean="0"/>
              <a:t>		for (Iterator&lt;String&gt; it = </a:t>
            </a:r>
            <a:r>
              <a:rPr lang="en-US" sz="2000" dirty="0" err="1" smtClean="0"/>
              <a:t>s.iterator</a:t>
            </a:r>
            <a:r>
              <a:rPr lang="en-US" sz="2000" dirty="0" smtClean="0"/>
              <a:t>(); </a:t>
            </a:r>
            <a:r>
              <a:rPr lang="en-US" sz="2000" dirty="0" err="1" smtClean="0"/>
              <a:t>it.hasNext</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("\t"+</a:t>
            </a:r>
            <a:r>
              <a:rPr lang="en-US" sz="2000" dirty="0" err="1" smtClean="0"/>
              <a:t>it.next</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a:t>
            </a:r>
            <a:r>
              <a:rPr lang="en-US" sz="2000" dirty="0" err="1" smtClean="0"/>
              <a:t>LinkeHashSet</a:t>
            </a:r>
            <a:r>
              <a:rPr lang="en-US" sz="2000" dirty="0" smtClean="0"/>
              <a:t> :");</a:t>
            </a:r>
          </a:p>
          <a:p>
            <a:pPr>
              <a:buFont typeface="Wingdings" pitchFamily="2" charset="2"/>
              <a:buNone/>
            </a:pPr>
            <a:r>
              <a:rPr lang="en-US" sz="2000" dirty="0" smtClean="0"/>
              <a:t>		for (Iterator&lt;String&gt; it = </a:t>
            </a:r>
            <a:r>
              <a:rPr lang="en-US" sz="2000" dirty="0" err="1" smtClean="0"/>
              <a:t>t.iterator</a:t>
            </a:r>
            <a:r>
              <a:rPr lang="en-US" sz="2000" dirty="0" smtClean="0"/>
              <a:t>(); </a:t>
            </a:r>
            <a:r>
              <a:rPr lang="en-US" sz="2000" dirty="0" err="1" smtClean="0"/>
              <a:t>it.hasNext</a:t>
            </a:r>
            <a:r>
              <a:rPr lang="en-US" sz="2000" dirty="0" smtClean="0"/>
              <a:t>();)</a:t>
            </a:r>
          </a:p>
          <a:p>
            <a:pPr>
              <a:buFont typeface="Wingdings" pitchFamily="2" charset="2"/>
              <a:buNone/>
            </a:pPr>
            <a:r>
              <a:rPr lang="en-US" sz="2000" dirty="0" smtClean="0"/>
              <a:t>			</a:t>
            </a:r>
            <a:r>
              <a:rPr lang="en-US" sz="2000" dirty="0" err="1" smtClean="0"/>
              <a:t>System.out.println</a:t>
            </a:r>
            <a:r>
              <a:rPr lang="en-US" sz="2000" dirty="0" smtClean="0"/>
              <a:t>("\t"+</a:t>
            </a:r>
            <a:r>
              <a:rPr lang="en-US" sz="2000" dirty="0" err="1" smtClean="0"/>
              <a:t>it.next</a:t>
            </a:r>
            <a:r>
              <a:rPr lang="en-US" sz="2000" dirty="0" smtClean="0"/>
              <a:t>());</a:t>
            </a:r>
          </a:p>
          <a:p>
            <a:pPr>
              <a:buFont typeface="Wingdings" pitchFamily="2" charset="2"/>
              <a:buNone/>
            </a:pPr>
            <a:r>
              <a:rPr lang="en-US" sz="2000" dirty="0" smtClean="0"/>
              <a:t>	}</a:t>
            </a:r>
          </a:p>
          <a:p>
            <a:pPr>
              <a:buFont typeface="Wingdings" pitchFamily="2" charset="2"/>
              <a:buNone/>
            </a:pPr>
            <a:r>
              <a:rPr lang="en-US" sz="2000" dirty="0" smtClean="0"/>
              <a:t>}</a:t>
            </a: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429000"/>
            <a:ext cx="26670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a:spLocks noChangeArrowheads="1"/>
          </p:cNvSpPr>
          <p:nvPr/>
        </p:nvSpPr>
        <p:spPr bwMode="auto">
          <a:xfrm>
            <a:off x="7620000" y="5105400"/>
            <a:ext cx="1524000" cy="114300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lnSpc>
                <a:spcPct val="135000"/>
              </a:lnSpc>
              <a:buFontTx/>
              <a:buChar char="•"/>
            </a:pPr>
            <a:endParaRPr lang="en-US" sz="1500" b="0">
              <a:latin typeface="Arial Narrow" pitchFamily="34" charset="0"/>
            </a:endParaRPr>
          </a:p>
        </p:txBody>
      </p:sp>
      <p:sp>
        <p:nvSpPr>
          <p:cNvPr id="6" name="Explosion 1 5"/>
          <p:cNvSpPr>
            <a:spLocks noChangeArrowheads="1"/>
          </p:cNvSpPr>
          <p:nvPr/>
        </p:nvSpPr>
        <p:spPr bwMode="auto">
          <a:xfrm>
            <a:off x="4953000" y="5638800"/>
            <a:ext cx="2578100" cy="1219200"/>
          </a:xfrm>
          <a:prstGeom prst="irregularSeal1">
            <a:avLst/>
          </a:prstGeom>
          <a:solidFill>
            <a:srgbClr val="99FF33"/>
          </a:solidFill>
          <a:ln w="12700" algn="ctr">
            <a:solidFill>
              <a:schemeClr val="tx1"/>
            </a:solidFill>
            <a:round/>
            <a:headEnd/>
            <a:tailEnd type="triangle" w="med" len="med"/>
          </a:ln>
        </p:spPr>
        <p:txBody>
          <a:bodyPr anchor="ctr"/>
          <a:lstStyle/>
          <a:p>
            <a:pPr eaLnBrk="0" hangingPunct="0">
              <a:lnSpc>
                <a:spcPct val="135000"/>
              </a:lnSpc>
              <a:buFont typeface="Symbol" pitchFamily="18" charset="2"/>
              <a:buNone/>
            </a:pPr>
            <a:r>
              <a:rPr lang="en-US" sz="1600" b="0">
                <a:latin typeface="Arial Narrow" pitchFamily="34" charset="0"/>
              </a:rPr>
              <a:t>Insertion Order</a:t>
            </a:r>
          </a:p>
        </p:txBody>
      </p:sp>
      <p:sp>
        <p:nvSpPr>
          <p:cNvPr id="7" name="TextBox 6"/>
          <p:cNvSpPr txBox="1">
            <a:spLocks noChangeArrowheads="1"/>
          </p:cNvSpPr>
          <p:nvPr/>
        </p:nvSpPr>
        <p:spPr bwMode="auto">
          <a:xfrm>
            <a:off x="7086600" y="2819400"/>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2800"/>
              <a:t>Output :</a:t>
            </a:r>
          </a:p>
        </p:txBody>
      </p:sp>
    </p:spTree>
    <p:extLst>
      <p:ext uri="{BB962C8B-B14F-4D97-AF65-F5344CB8AC3E}">
        <p14:creationId xmlns:p14="http://schemas.microsoft.com/office/powerpoint/2010/main" val="261065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par>
                          <p:cTn id="14" fill="hold" nodeType="afterGroup">
                            <p:stCondLst>
                              <p:cond delay="1500"/>
                            </p:stCondLst>
                            <p:childTnLst>
                              <p:par>
                                <p:cTn id="15" presetID="8"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amond(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Multiple Catch block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i="1" dirty="0"/>
              <a:t>At a time only one Exception is </a:t>
            </a:r>
            <a:r>
              <a:rPr lang="en-US" sz="2400" i="1" dirty="0" err="1"/>
              <a:t>occured</a:t>
            </a:r>
            <a:r>
              <a:rPr lang="en-US" sz="2400" i="1" dirty="0"/>
              <a:t> and at a time only one catch block is executed</a:t>
            </a:r>
          </a:p>
          <a:p>
            <a:r>
              <a:rPr lang="en-US" sz="2400" i="1" dirty="0"/>
              <a:t>All catch blocks must be ordered from most specific to most general i.e. catch for </a:t>
            </a:r>
            <a:r>
              <a:rPr lang="en-US" sz="2400" i="1" dirty="0" err="1"/>
              <a:t>ArithmeticException</a:t>
            </a:r>
            <a:r>
              <a:rPr lang="en-US" sz="2400" i="1" dirty="0"/>
              <a:t> must come before catch for Exception .</a:t>
            </a:r>
          </a:p>
          <a:p>
            <a:endParaRPr lang="en-US" sz="2400" dirty="0"/>
          </a:p>
        </p:txBody>
      </p:sp>
    </p:spTree>
    <p:extLst>
      <p:ext uri="{BB962C8B-B14F-4D97-AF65-F5344CB8AC3E}">
        <p14:creationId xmlns:p14="http://schemas.microsoft.com/office/powerpoint/2010/main" val="2481217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807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 Map and </a:t>
            </a:r>
            <a:r>
              <a:rPr lang="en-US" dirty="0" err="1" smtClean="0">
                <a:solidFill>
                  <a:schemeClr val="accent3">
                    <a:lumMod val="50000"/>
                  </a:schemeClr>
                </a:solidFill>
              </a:rPr>
              <a:t>SortedMap</a:t>
            </a:r>
            <a:r>
              <a:rPr lang="en-US" dirty="0" smtClean="0">
                <a:solidFill>
                  <a:schemeClr val="accent3">
                    <a:lumMod val="50000"/>
                  </a:schemeClr>
                </a:solidFill>
              </a:rPr>
              <a:t> Interfaces</a:t>
            </a:r>
            <a:endParaRPr lang="en-US" dirty="0">
              <a:solidFill>
                <a:schemeClr val="accent3">
                  <a:lumMod val="50000"/>
                </a:schemeClr>
              </a:solidFill>
            </a:endParaRPr>
          </a:p>
        </p:txBody>
      </p:sp>
      <p:sp>
        <p:nvSpPr>
          <p:cNvPr id="3" name="Content Placeholder 2"/>
          <p:cNvSpPr>
            <a:spLocks noGrp="1"/>
          </p:cNvSpPr>
          <p:nvPr>
            <p:ph idx="1"/>
          </p:nvPr>
        </p:nvSpPr>
        <p:spPr>
          <a:xfrm>
            <a:off x="0" y="609600"/>
            <a:ext cx="9144000" cy="6248400"/>
          </a:xfrm>
        </p:spPr>
        <p:txBody>
          <a:bodyPr/>
          <a:lstStyle/>
          <a:p>
            <a:pPr marL="0" indent="0">
              <a:buNone/>
            </a:pPr>
            <a:r>
              <a:rPr lang="en-US" dirty="0" smtClean="0"/>
              <a:t>  </a:t>
            </a:r>
            <a:endParaRPr lang="en-US" dirty="0"/>
          </a:p>
        </p:txBody>
      </p:sp>
      <p:sp>
        <p:nvSpPr>
          <p:cNvPr id="18" name="Rectangle 17"/>
          <p:cNvSpPr/>
          <p:nvPr/>
        </p:nvSpPr>
        <p:spPr>
          <a:xfrm>
            <a:off x="0" y="6248400"/>
            <a:ext cx="8915400" cy="369332"/>
          </a:xfrm>
          <a:prstGeom prst="rect">
            <a:avLst/>
          </a:prstGeom>
        </p:spPr>
        <p:txBody>
          <a:bodyPr wrap="square">
            <a:spAutoFit/>
          </a:bodyPr>
          <a:lstStyle/>
          <a:p>
            <a:r>
              <a:rPr lang="en-US" dirty="0" smtClean="0"/>
              <a:t>                 </a:t>
            </a:r>
            <a:r>
              <a:rPr lang="en-US" dirty="0"/>
              <a:t>implements              extend</a:t>
            </a:r>
          </a:p>
        </p:txBody>
      </p:sp>
      <p:cxnSp>
        <p:nvCxnSpPr>
          <p:cNvPr id="19" name="Straight Arrow Connector 18"/>
          <p:cNvCxnSpPr/>
          <p:nvPr/>
        </p:nvCxnSpPr>
        <p:spPr bwMode="auto">
          <a:xfrm flipH="1">
            <a:off x="183278" y="6433066"/>
            <a:ext cx="646012" cy="0"/>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cxnSp>
        <p:nvCxnSpPr>
          <p:cNvPr id="21" name="Straight Arrow Connector 20"/>
          <p:cNvCxnSpPr/>
          <p:nvPr/>
        </p:nvCxnSpPr>
        <p:spPr>
          <a:xfrm flipH="1">
            <a:off x="2425245" y="6433066"/>
            <a:ext cx="31337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60087" y="2104274"/>
            <a:ext cx="623889" cy="369332"/>
          </a:xfrm>
          <a:prstGeom prst="rect">
            <a:avLst/>
          </a:prstGeom>
          <a:noFill/>
        </p:spPr>
        <p:txBody>
          <a:bodyPr wrap="none" rtlCol="0">
            <a:spAutoFit/>
          </a:bodyPr>
          <a:lstStyle/>
          <a:p>
            <a:r>
              <a:rPr lang="en-US" b="1" dirty="0" smtClean="0">
                <a:solidFill>
                  <a:srgbClr val="C00000"/>
                </a:solidFill>
              </a:rPr>
              <a:t>Map</a:t>
            </a:r>
            <a:endParaRPr lang="en-US" b="1" dirty="0">
              <a:solidFill>
                <a:srgbClr val="C00000"/>
              </a:solidFill>
            </a:endParaRPr>
          </a:p>
        </p:txBody>
      </p:sp>
      <p:sp>
        <p:nvSpPr>
          <p:cNvPr id="23" name="TextBox 22"/>
          <p:cNvSpPr txBox="1"/>
          <p:nvPr/>
        </p:nvSpPr>
        <p:spPr>
          <a:xfrm>
            <a:off x="2794742" y="1784866"/>
            <a:ext cx="1421415" cy="369332"/>
          </a:xfrm>
          <a:prstGeom prst="rect">
            <a:avLst/>
          </a:prstGeom>
          <a:noFill/>
        </p:spPr>
        <p:txBody>
          <a:bodyPr wrap="none" rtlCol="0">
            <a:spAutoFit/>
          </a:bodyPr>
          <a:lstStyle/>
          <a:p>
            <a:r>
              <a:rPr lang="en-US" b="1" dirty="0" err="1" smtClean="0"/>
              <a:t>AbstractMap</a:t>
            </a:r>
            <a:endParaRPr lang="en-US" b="1" dirty="0"/>
          </a:p>
        </p:txBody>
      </p:sp>
      <p:sp>
        <p:nvSpPr>
          <p:cNvPr id="24" name="TextBox 23"/>
          <p:cNvSpPr txBox="1"/>
          <p:nvPr/>
        </p:nvSpPr>
        <p:spPr>
          <a:xfrm>
            <a:off x="2750855" y="2461585"/>
            <a:ext cx="1254254" cy="369332"/>
          </a:xfrm>
          <a:prstGeom prst="rect">
            <a:avLst/>
          </a:prstGeom>
          <a:noFill/>
        </p:spPr>
        <p:txBody>
          <a:bodyPr wrap="none" rtlCol="0">
            <a:spAutoFit/>
          </a:bodyPr>
          <a:lstStyle/>
          <a:p>
            <a:r>
              <a:rPr lang="en-US" b="1" dirty="0" err="1" smtClean="0">
                <a:solidFill>
                  <a:srgbClr val="C00000"/>
                </a:solidFill>
              </a:rPr>
              <a:t>SortedMap</a:t>
            </a:r>
            <a:endParaRPr lang="en-US" b="1" dirty="0">
              <a:solidFill>
                <a:srgbClr val="C00000"/>
              </a:solidFill>
            </a:endParaRPr>
          </a:p>
        </p:txBody>
      </p:sp>
      <p:cxnSp>
        <p:nvCxnSpPr>
          <p:cNvPr id="25" name="Straight Arrow Connector 24"/>
          <p:cNvCxnSpPr/>
          <p:nvPr/>
        </p:nvCxnSpPr>
        <p:spPr>
          <a:xfrm flipH="1">
            <a:off x="3888015" y="1493204"/>
            <a:ext cx="964524" cy="3194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888608" y="2383562"/>
            <a:ext cx="862247" cy="1560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29532" y="1784866"/>
            <a:ext cx="1098378" cy="369332"/>
          </a:xfrm>
          <a:prstGeom prst="rect">
            <a:avLst/>
          </a:prstGeom>
          <a:noFill/>
        </p:spPr>
        <p:txBody>
          <a:bodyPr wrap="none" rtlCol="0">
            <a:spAutoFit/>
          </a:bodyPr>
          <a:lstStyle/>
          <a:p>
            <a:r>
              <a:rPr lang="en-US" b="1" dirty="0" err="1" smtClean="0"/>
              <a:t>HashMap</a:t>
            </a:r>
            <a:endParaRPr lang="en-US" b="1" dirty="0"/>
          </a:p>
        </p:txBody>
      </p:sp>
      <p:sp>
        <p:nvSpPr>
          <p:cNvPr id="28" name="TextBox 27"/>
          <p:cNvSpPr txBox="1"/>
          <p:nvPr/>
        </p:nvSpPr>
        <p:spPr>
          <a:xfrm>
            <a:off x="4691458" y="2461585"/>
            <a:ext cx="1035861" cy="369332"/>
          </a:xfrm>
          <a:prstGeom prst="rect">
            <a:avLst/>
          </a:prstGeom>
          <a:noFill/>
        </p:spPr>
        <p:txBody>
          <a:bodyPr wrap="none" rtlCol="0">
            <a:spAutoFit/>
          </a:bodyPr>
          <a:lstStyle/>
          <a:p>
            <a:r>
              <a:rPr lang="en-US" b="1" dirty="0" err="1" smtClean="0"/>
              <a:t>TreeMap</a:t>
            </a:r>
            <a:endParaRPr lang="en-US" b="1" dirty="0" smtClean="0"/>
          </a:p>
        </p:txBody>
      </p:sp>
      <p:sp>
        <p:nvSpPr>
          <p:cNvPr id="29" name="TextBox 28"/>
          <p:cNvSpPr txBox="1"/>
          <p:nvPr/>
        </p:nvSpPr>
        <p:spPr>
          <a:xfrm>
            <a:off x="4529532" y="1251466"/>
            <a:ext cx="1640001" cy="369332"/>
          </a:xfrm>
          <a:prstGeom prst="rect">
            <a:avLst/>
          </a:prstGeom>
          <a:noFill/>
        </p:spPr>
        <p:txBody>
          <a:bodyPr wrap="none" rtlCol="0">
            <a:spAutoFit/>
          </a:bodyPr>
          <a:lstStyle/>
          <a:p>
            <a:r>
              <a:rPr lang="en-US" b="1" dirty="0" err="1" smtClean="0"/>
              <a:t>WeakHashMap</a:t>
            </a:r>
            <a:endParaRPr lang="en-US" b="1" dirty="0"/>
          </a:p>
        </p:txBody>
      </p:sp>
      <p:cxnSp>
        <p:nvCxnSpPr>
          <p:cNvPr id="30" name="Straight Arrow Connector 29"/>
          <p:cNvCxnSpPr>
            <a:stCxn id="27" idx="1"/>
            <a:endCxn id="23" idx="3"/>
          </p:cNvCxnSpPr>
          <p:nvPr/>
        </p:nvCxnSpPr>
        <p:spPr>
          <a:xfrm flipH="1">
            <a:off x="4216157" y="1969532"/>
            <a:ext cx="31337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8" idx="1"/>
            <a:endCxn id="24" idx="3"/>
          </p:cNvCxnSpPr>
          <p:nvPr/>
        </p:nvCxnSpPr>
        <p:spPr>
          <a:xfrm flipH="1">
            <a:off x="4005109" y="2646251"/>
            <a:ext cx="68634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1"/>
          </p:cNvCxnSpPr>
          <p:nvPr/>
        </p:nvCxnSpPr>
        <p:spPr bwMode="auto">
          <a:xfrm flipH="1">
            <a:off x="1865976" y="1969532"/>
            <a:ext cx="928766" cy="203737"/>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sp>
        <p:nvSpPr>
          <p:cNvPr id="33" name="TextBox 32"/>
          <p:cNvSpPr txBox="1"/>
          <p:nvPr/>
        </p:nvSpPr>
        <p:spPr>
          <a:xfrm>
            <a:off x="4529532" y="697468"/>
            <a:ext cx="1718868" cy="369332"/>
          </a:xfrm>
          <a:prstGeom prst="rect">
            <a:avLst/>
          </a:prstGeom>
          <a:noFill/>
        </p:spPr>
        <p:txBody>
          <a:bodyPr wrap="none" rtlCol="0">
            <a:spAutoFit/>
          </a:bodyPr>
          <a:lstStyle/>
          <a:p>
            <a:r>
              <a:rPr lang="en-US" b="1" dirty="0" err="1" smtClean="0"/>
              <a:t>LinkedHashMap</a:t>
            </a:r>
            <a:endParaRPr lang="en-US" b="1" dirty="0"/>
          </a:p>
        </p:txBody>
      </p:sp>
      <p:cxnSp>
        <p:nvCxnSpPr>
          <p:cNvPr id="34" name="Straight Arrow Connector 33"/>
          <p:cNvCxnSpPr/>
          <p:nvPr/>
        </p:nvCxnSpPr>
        <p:spPr bwMode="auto">
          <a:xfrm flipH="1">
            <a:off x="1701222" y="835665"/>
            <a:ext cx="2828310" cy="1200934"/>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sp>
        <p:nvSpPr>
          <p:cNvPr id="35" name="TextBox 34"/>
          <p:cNvSpPr txBox="1"/>
          <p:nvPr/>
        </p:nvSpPr>
        <p:spPr>
          <a:xfrm>
            <a:off x="0" y="3048000"/>
            <a:ext cx="9144000" cy="2862322"/>
          </a:xfrm>
          <a:prstGeom prst="rect">
            <a:avLst/>
          </a:prstGeom>
          <a:noFill/>
        </p:spPr>
        <p:txBody>
          <a:bodyPr wrap="square" rtlCol="0">
            <a:spAutoFit/>
          </a:bodyPr>
          <a:lstStyle/>
          <a:p>
            <a:pPr marL="285750" indent="-285750">
              <a:buFont typeface="Arial" pitchFamily="34" charset="0"/>
              <a:buChar char="•"/>
            </a:pPr>
            <a:r>
              <a:rPr lang="en-US" sz="2000" b="1" dirty="0"/>
              <a:t>Map interface:</a:t>
            </a:r>
            <a:r>
              <a:rPr lang="en-US" sz="2000" dirty="0"/>
              <a:t> </a:t>
            </a:r>
            <a:r>
              <a:rPr lang="en-US" sz="2000" i="1" dirty="0"/>
              <a:t>Do not </a:t>
            </a:r>
            <a:r>
              <a:rPr lang="en-US" sz="2000" dirty="0"/>
              <a:t>extend Collection </a:t>
            </a:r>
            <a:r>
              <a:rPr lang="en-US" sz="2000" dirty="0" smtClean="0"/>
              <a:t>Interface</a:t>
            </a:r>
            <a:endParaRPr lang="en-US" sz="2000" b="1" dirty="0" smtClean="0"/>
          </a:p>
          <a:p>
            <a:pPr marL="285750" indent="-285750">
              <a:buFont typeface="Arial" pitchFamily="34" charset="0"/>
              <a:buChar char="•"/>
            </a:pPr>
            <a:r>
              <a:rPr lang="en-US" sz="2000" b="1" dirty="0" smtClean="0"/>
              <a:t>Map</a:t>
            </a:r>
            <a:r>
              <a:rPr lang="en-US" sz="2000" dirty="0" smtClean="0"/>
              <a:t> Represent </a:t>
            </a:r>
            <a:r>
              <a:rPr lang="en-US" sz="2000" dirty="0"/>
              <a:t>mappings of </a:t>
            </a:r>
            <a:r>
              <a:rPr lang="en-US" sz="2000" i="1" dirty="0"/>
              <a:t>keys </a:t>
            </a:r>
            <a:r>
              <a:rPr lang="en-US" sz="2000" dirty="0"/>
              <a:t>to</a:t>
            </a:r>
            <a:r>
              <a:rPr lang="en-US" sz="2000" i="1" dirty="0"/>
              <a:t> </a:t>
            </a:r>
            <a:r>
              <a:rPr lang="en-US" sz="2000" i="1" dirty="0" smtClean="0"/>
              <a:t>values</a:t>
            </a:r>
          </a:p>
          <a:p>
            <a:pPr marL="285750" indent="-285750">
              <a:buFont typeface="Arial" pitchFamily="34" charset="0"/>
              <a:buChar char="•"/>
            </a:pPr>
            <a:endParaRPr lang="en-US" sz="2000" i="1" dirty="0" smtClean="0"/>
          </a:p>
          <a:p>
            <a:pPr marL="285750" indent="-285750">
              <a:buFont typeface="Arial" pitchFamily="34" charset="0"/>
              <a:buChar char="•"/>
            </a:pPr>
            <a:r>
              <a:rPr lang="en-US" sz="2000" b="1" dirty="0" err="1"/>
              <a:t>SortedMap</a:t>
            </a:r>
            <a:r>
              <a:rPr lang="en-US" sz="2000" b="1" dirty="0"/>
              <a:t> interface: </a:t>
            </a:r>
            <a:r>
              <a:rPr lang="en-US" sz="2000" dirty="0"/>
              <a:t>Is a Map that provides an ordering on its </a:t>
            </a:r>
            <a:r>
              <a:rPr lang="en-US" sz="2000" dirty="0" smtClean="0"/>
              <a:t>keys</a:t>
            </a:r>
          </a:p>
          <a:p>
            <a:pPr marL="285750" indent="-285750">
              <a:buFont typeface="Arial" pitchFamily="34" charset="0"/>
              <a:buChar char="•"/>
            </a:pPr>
            <a:endParaRPr lang="en-US" sz="2000" i="1" dirty="0" smtClean="0"/>
          </a:p>
          <a:p>
            <a:pPr marL="285750" indent="-285750">
              <a:buFont typeface="Arial" pitchFamily="34" charset="0"/>
              <a:buChar char="•"/>
            </a:pPr>
            <a:r>
              <a:rPr lang="en-US" sz="2000" dirty="0" smtClean="0"/>
              <a:t>Map </a:t>
            </a:r>
            <a:r>
              <a:rPr lang="en-US" sz="2000" dirty="0"/>
              <a:t>and its sub-interfaces say </a:t>
            </a:r>
            <a:r>
              <a:rPr lang="en-US" sz="2000" dirty="0" err="1"/>
              <a:t>SortedMap</a:t>
            </a:r>
            <a:r>
              <a:rPr lang="en-US" sz="2000" dirty="0"/>
              <a:t> represent mappings rather than exact </a:t>
            </a:r>
            <a:r>
              <a:rPr lang="en-US" sz="2000" dirty="0" smtClean="0"/>
              <a:t>collections. They </a:t>
            </a:r>
            <a:r>
              <a:rPr lang="en-US" sz="2000" dirty="0"/>
              <a:t>contain </a:t>
            </a:r>
            <a:r>
              <a:rPr lang="en-US" sz="2000" i="1" dirty="0"/>
              <a:t>collection-view</a:t>
            </a:r>
            <a:r>
              <a:rPr lang="en-US" sz="2000" dirty="0"/>
              <a:t> operations, allowing them to be manipulated as collections </a:t>
            </a:r>
            <a:endParaRPr lang="en-US" sz="2000" dirty="0" smtClean="0"/>
          </a:p>
          <a:p>
            <a:pPr marL="285750" indent="-285750">
              <a:buFont typeface="Arial" pitchFamily="34" charset="0"/>
              <a:buChar char="•"/>
            </a:pPr>
            <a:endParaRPr lang="en-US" sz="2000" dirty="0"/>
          </a:p>
        </p:txBody>
      </p:sp>
    </p:spTree>
    <p:extLst>
      <p:ext uri="{BB962C8B-B14F-4D97-AF65-F5344CB8AC3E}">
        <p14:creationId xmlns:p14="http://schemas.microsoft.com/office/powerpoint/2010/main" val="3966420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solidFill>
                  <a:schemeClr val="accent3">
                    <a:lumMod val="50000"/>
                  </a:schemeClr>
                </a:solidFill>
              </a:rPr>
              <a:t>Map Interfaces</a:t>
            </a:r>
          </a:p>
        </p:txBody>
      </p:sp>
      <p:sp>
        <p:nvSpPr>
          <p:cNvPr id="3" name="Content Placeholder 2"/>
          <p:cNvSpPr>
            <a:spLocks noGrp="1"/>
          </p:cNvSpPr>
          <p:nvPr>
            <p:ph idx="1"/>
          </p:nvPr>
        </p:nvSpPr>
        <p:spPr>
          <a:xfrm>
            <a:off x="0" y="685800"/>
            <a:ext cx="9144000" cy="6096000"/>
          </a:xfrm>
        </p:spPr>
        <p:txBody>
          <a:bodyPr/>
          <a:lstStyle/>
          <a:p>
            <a:pPr marL="342900" lvl="1" indent="-342900">
              <a:buFont typeface="Arial" pitchFamily="34" charset="0"/>
              <a:buChar char="•"/>
            </a:pPr>
            <a:r>
              <a:rPr lang="en-US" sz="2400" dirty="0"/>
              <a:t>Represent mappings of </a:t>
            </a:r>
            <a:r>
              <a:rPr lang="en-US" sz="2400" i="1" dirty="0"/>
              <a:t>keys </a:t>
            </a:r>
            <a:r>
              <a:rPr lang="en-US" sz="2400" dirty="0"/>
              <a:t>to</a:t>
            </a:r>
            <a:r>
              <a:rPr lang="en-US" sz="2400" i="1" dirty="0"/>
              <a:t> </a:t>
            </a:r>
            <a:r>
              <a:rPr lang="en-US" sz="2400" i="1" dirty="0" smtClean="0"/>
              <a:t>values Ex - </a:t>
            </a:r>
            <a:r>
              <a:rPr lang="en-US" sz="2400" dirty="0">
                <a:ea typeface="ＭＳ Ｐゴシック" pitchFamily="34" charset="-128"/>
              </a:rPr>
              <a:t> Barcode keys and </a:t>
            </a:r>
            <a:r>
              <a:rPr lang="en-US" sz="2400" dirty="0" smtClean="0">
                <a:ea typeface="ＭＳ Ｐゴシック" pitchFamily="34" charset="-128"/>
              </a:rPr>
              <a:t>books</a:t>
            </a:r>
            <a:endParaRPr lang="en-US" sz="2400" i="1" dirty="0"/>
          </a:p>
          <a:p>
            <a:r>
              <a:rPr lang="en-US" sz="2400" dirty="0"/>
              <a:t>A map can</a:t>
            </a:r>
            <a:r>
              <a:rPr lang="en-US" sz="2400" b="1" dirty="0"/>
              <a:t>no</a:t>
            </a:r>
            <a:r>
              <a:rPr lang="en-US" sz="2400" dirty="0"/>
              <a:t>t contain </a:t>
            </a:r>
            <a:r>
              <a:rPr lang="en-US" sz="2400" b="1" dirty="0"/>
              <a:t>duplicate keys</a:t>
            </a:r>
            <a:r>
              <a:rPr lang="en-US" sz="2400" dirty="0"/>
              <a:t>, and each key maps to at most one value. But </a:t>
            </a:r>
            <a:r>
              <a:rPr lang="en-US" sz="2400" b="1" dirty="0"/>
              <a:t>values can be duplicated</a:t>
            </a:r>
            <a:r>
              <a:rPr lang="en-US" sz="2400" dirty="0"/>
              <a:t> mapped onto different keys. </a:t>
            </a:r>
          </a:p>
          <a:p>
            <a:endParaRPr lang="en-US" i="1" dirty="0"/>
          </a:p>
          <a:p>
            <a:endParaRPr lang="en-US" dirty="0" smtClean="0"/>
          </a:p>
          <a:p>
            <a:endParaRPr lang="en-US" dirty="0"/>
          </a:p>
        </p:txBody>
      </p:sp>
      <p:sp>
        <p:nvSpPr>
          <p:cNvPr id="4" name="Rectangle 3"/>
          <p:cNvSpPr>
            <a:spLocks noChangeArrowheads="1"/>
          </p:cNvSpPr>
          <p:nvPr/>
        </p:nvSpPr>
        <p:spPr bwMode="auto">
          <a:xfrm>
            <a:off x="467519" y="2952745"/>
            <a:ext cx="2232025" cy="1871663"/>
          </a:xfrm>
          <a:prstGeom prst="rect">
            <a:avLst/>
          </a:prstGeom>
          <a:noFill/>
          <a:ln w="9525" algn="ctr">
            <a:solidFill>
              <a:srgbClr val="3333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nvGrpSpPr>
          <p:cNvPr id="5" name="Group 4"/>
          <p:cNvGrpSpPr>
            <a:grpSpLocks/>
          </p:cNvGrpSpPr>
          <p:nvPr/>
        </p:nvGrpSpPr>
        <p:grpSpPr bwMode="auto">
          <a:xfrm>
            <a:off x="6804819" y="2806697"/>
            <a:ext cx="2016125" cy="2019301"/>
            <a:chOff x="2290" y="2598"/>
            <a:chExt cx="1180" cy="1272"/>
          </a:xfrm>
        </p:grpSpPr>
        <p:sp>
          <p:nvSpPr>
            <p:cNvPr id="98" name="Text Box 7"/>
            <p:cNvSpPr txBox="1">
              <a:spLocks noChangeArrowheads="1"/>
            </p:cNvSpPr>
            <p:nvPr/>
          </p:nvSpPr>
          <p:spPr bwMode="auto">
            <a:xfrm>
              <a:off x="2290" y="2931"/>
              <a:ext cx="1180" cy="9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300"/>
                <a:t>+</a:t>
              </a:r>
              <a:r>
                <a:rPr lang="en-US" sz="1300" b="1"/>
                <a:t>put</a:t>
              </a:r>
              <a:r>
                <a:rPr lang="en-US" sz="1300"/>
                <a:t>(K,V):V</a:t>
              </a:r>
            </a:p>
            <a:p>
              <a:pPr algn="l"/>
              <a:r>
                <a:rPr lang="en-US" sz="1300"/>
                <a:t>+</a:t>
              </a:r>
              <a:r>
                <a:rPr lang="en-US" sz="1300" b="1"/>
                <a:t>get</a:t>
              </a:r>
              <a:r>
                <a:rPr lang="en-US" sz="1300"/>
                <a:t>(Object):V</a:t>
              </a:r>
            </a:p>
            <a:p>
              <a:pPr algn="l"/>
              <a:r>
                <a:rPr lang="en-US" sz="1300"/>
                <a:t>+</a:t>
              </a:r>
              <a:r>
                <a:rPr lang="en-US" sz="1300" b="1"/>
                <a:t>remove</a:t>
              </a:r>
              <a:r>
                <a:rPr lang="en-US" sz="1300"/>
                <a:t>(Object):V</a:t>
              </a:r>
            </a:p>
            <a:p>
              <a:pPr algn="l"/>
              <a:r>
                <a:rPr lang="en-US" sz="1300"/>
                <a:t>+</a:t>
              </a:r>
              <a:r>
                <a:rPr lang="en-US" sz="1300" b="1"/>
                <a:t>size</a:t>
              </a:r>
              <a:r>
                <a:rPr lang="en-US" sz="1300"/>
                <a:t>():int</a:t>
              </a:r>
            </a:p>
            <a:p>
              <a:pPr algn="l"/>
              <a:r>
                <a:rPr lang="en-US" sz="1300"/>
                <a:t>+</a:t>
              </a:r>
              <a:r>
                <a:rPr lang="en-US" sz="1300" b="1"/>
                <a:t>keySet</a:t>
              </a:r>
              <a:r>
                <a:rPr lang="en-US" sz="1300"/>
                <a:t>():Set&lt;K&gt;</a:t>
              </a:r>
            </a:p>
            <a:p>
              <a:pPr algn="l"/>
              <a:r>
                <a:rPr lang="en-NZ" sz="1300"/>
                <a:t>+</a:t>
              </a:r>
              <a:r>
                <a:rPr lang="en-NZ" sz="1300" b="1"/>
                <a:t>values</a:t>
              </a:r>
              <a:r>
                <a:rPr lang="en-NZ" sz="1300"/>
                <a:t>():Collection&lt;V&gt;</a:t>
              </a:r>
              <a:endParaRPr lang="en-US" sz="1300"/>
            </a:p>
            <a:p>
              <a:pPr algn="l"/>
              <a:r>
                <a:rPr lang="en-NZ" sz="1300"/>
                <a:t>etc…</a:t>
              </a:r>
              <a:endParaRPr lang="en-US" sz="1300"/>
            </a:p>
          </p:txBody>
        </p:sp>
        <p:sp>
          <p:nvSpPr>
            <p:cNvPr id="99" name="Text Box 8"/>
            <p:cNvSpPr txBox="1">
              <a:spLocks noChangeArrowheads="1"/>
            </p:cNvSpPr>
            <p:nvPr/>
          </p:nvSpPr>
          <p:spPr bwMode="auto">
            <a:xfrm>
              <a:off x="2290" y="2598"/>
              <a:ext cx="118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NZ" sz="1200"/>
                <a:t>&lt;&lt;interface&gt;&gt;</a:t>
              </a:r>
              <a:endParaRPr lang="en-US" sz="1200"/>
            </a:p>
            <a:p>
              <a:r>
                <a:rPr lang="en-US" sz="1600" b="1"/>
                <a:t>Map&lt;K,V&gt;</a:t>
              </a:r>
            </a:p>
          </p:txBody>
        </p:sp>
      </p:grpSp>
      <p:grpSp>
        <p:nvGrpSpPr>
          <p:cNvPr id="6" name="Group 5"/>
          <p:cNvGrpSpPr>
            <a:grpSpLocks/>
          </p:cNvGrpSpPr>
          <p:nvPr/>
        </p:nvGrpSpPr>
        <p:grpSpPr bwMode="auto">
          <a:xfrm>
            <a:off x="6804819" y="5327648"/>
            <a:ext cx="1944688" cy="1225551"/>
            <a:chOff x="4059" y="2326"/>
            <a:chExt cx="1179" cy="772"/>
          </a:xfrm>
        </p:grpSpPr>
        <p:sp>
          <p:nvSpPr>
            <p:cNvPr id="96" name="Text Box 10"/>
            <p:cNvSpPr txBox="1">
              <a:spLocks noChangeArrowheads="1"/>
            </p:cNvSpPr>
            <p:nvPr/>
          </p:nvSpPr>
          <p:spPr bwMode="auto">
            <a:xfrm>
              <a:off x="4059" y="2659"/>
              <a:ext cx="1179" cy="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NZ" sz="1300"/>
                <a:t>+</a:t>
              </a:r>
              <a:r>
                <a:rPr lang="en-NZ" sz="1300">
                  <a:solidFill>
                    <a:srgbClr val="0033CC"/>
                  </a:solidFill>
                </a:rPr>
                <a:t>firstKey</a:t>
              </a:r>
              <a:r>
                <a:rPr lang="en-NZ" sz="1300"/>
                <a:t>():K</a:t>
              </a:r>
            </a:p>
            <a:p>
              <a:pPr algn="l"/>
              <a:r>
                <a:rPr lang="en-NZ" sz="1300"/>
                <a:t>+</a:t>
              </a:r>
              <a:r>
                <a:rPr lang="en-NZ" sz="1300">
                  <a:solidFill>
                    <a:srgbClr val="0033CC"/>
                  </a:solidFill>
                </a:rPr>
                <a:t>lastKey</a:t>
              </a:r>
              <a:r>
                <a:rPr lang="en-NZ" sz="1300"/>
                <a:t>():K</a:t>
              </a:r>
              <a:endParaRPr lang="en-US" sz="1300"/>
            </a:p>
            <a:p>
              <a:pPr algn="l"/>
              <a:r>
                <a:rPr lang="en-NZ" sz="1300"/>
                <a:t>etc…</a:t>
              </a:r>
              <a:endParaRPr lang="en-US" sz="1300"/>
            </a:p>
          </p:txBody>
        </p:sp>
        <p:sp>
          <p:nvSpPr>
            <p:cNvPr id="97" name="Text Box 11"/>
            <p:cNvSpPr txBox="1">
              <a:spLocks noChangeArrowheads="1"/>
            </p:cNvSpPr>
            <p:nvPr/>
          </p:nvSpPr>
          <p:spPr bwMode="auto">
            <a:xfrm>
              <a:off x="4059" y="2326"/>
              <a:ext cx="1179"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NZ" sz="1200"/>
                <a:t>&lt;&lt;interface&gt;&gt;</a:t>
              </a:r>
              <a:endParaRPr lang="en-US" sz="1200"/>
            </a:p>
            <a:p>
              <a:r>
                <a:rPr lang="en-US" sz="1600" b="1"/>
                <a:t>SortedMap&lt;K,V&gt;</a:t>
              </a:r>
            </a:p>
          </p:txBody>
        </p:sp>
      </p:grpSp>
      <p:sp>
        <p:nvSpPr>
          <p:cNvPr id="7" name="AutoShape 12"/>
          <p:cNvSpPr>
            <a:spLocks noChangeArrowheads="1"/>
          </p:cNvSpPr>
          <p:nvPr/>
        </p:nvSpPr>
        <p:spPr bwMode="auto">
          <a:xfrm>
            <a:off x="7668419" y="482282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cxnSp>
        <p:nvCxnSpPr>
          <p:cNvPr id="8" name="AutoShape 13"/>
          <p:cNvCxnSpPr>
            <a:cxnSpLocks noChangeShapeType="1"/>
            <a:stCxn id="97" idx="0"/>
            <a:endCxn id="7" idx="3"/>
          </p:cNvCxnSpPr>
          <p:nvPr/>
        </p:nvCxnSpPr>
        <p:spPr bwMode="auto">
          <a:xfrm flipH="1" flipV="1">
            <a:off x="7776369" y="5010145"/>
            <a:ext cx="1588" cy="3175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 Box 15"/>
          <p:cNvSpPr txBox="1">
            <a:spLocks noChangeArrowheads="1"/>
          </p:cNvSpPr>
          <p:nvPr/>
        </p:nvSpPr>
        <p:spPr bwMode="auto">
          <a:xfrm>
            <a:off x="538957" y="2952745"/>
            <a:ext cx="935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dirty="0"/>
              <a:t>get(k)</a:t>
            </a:r>
            <a:r>
              <a:rPr lang="en-US" sz="1600" dirty="0"/>
              <a:t/>
            </a:r>
            <a:br>
              <a:rPr lang="en-US" sz="1600" dirty="0"/>
            </a:br>
            <a:r>
              <a:rPr lang="en-US" sz="1600" dirty="0">
                <a:sym typeface="Wingdings" pitchFamily="2" charset="2"/>
              </a:rPr>
              <a:t></a:t>
            </a:r>
            <a:r>
              <a:rPr lang="en-US" sz="1600" i="1" dirty="0"/>
              <a:t>a</a:t>
            </a:r>
          </a:p>
        </p:txBody>
      </p:sp>
      <p:grpSp>
        <p:nvGrpSpPr>
          <p:cNvPr id="10" name="Group 9"/>
          <p:cNvGrpSpPr>
            <a:grpSpLocks/>
          </p:cNvGrpSpPr>
          <p:nvPr/>
        </p:nvGrpSpPr>
        <p:grpSpPr bwMode="auto">
          <a:xfrm>
            <a:off x="1402557" y="3095620"/>
            <a:ext cx="1079500" cy="1368425"/>
            <a:chOff x="884" y="1979"/>
            <a:chExt cx="680" cy="862"/>
          </a:xfrm>
        </p:grpSpPr>
        <p:sp>
          <p:nvSpPr>
            <p:cNvPr id="83" name="AutoShape 33"/>
            <p:cNvSpPr>
              <a:spLocks noChangeArrowheads="1"/>
            </p:cNvSpPr>
            <p:nvPr/>
          </p:nvSpPr>
          <p:spPr bwMode="auto">
            <a:xfrm>
              <a:off x="884" y="1979"/>
              <a:ext cx="680" cy="862"/>
            </a:xfrm>
            <a:prstGeom prst="roundRect">
              <a:avLst>
                <a:gd name="adj" fmla="val 16667"/>
              </a:avLst>
            </a:prstGeom>
            <a:noFill/>
            <a:ln w="9525" algn="ctr">
              <a:solidFill>
                <a:srgbClr val="77777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84" name="Rectangle 83"/>
            <p:cNvSpPr>
              <a:spLocks noChangeArrowheads="1"/>
            </p:cNvSpPr>
            <p:nvPr/>
          </p:nvSpPr>
          <p:spPr bwMode="auto">
            <a:xfrm>
              <a:off x="1341" y="2070"/>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a</a:t>
              </a:r>
            </a:p>
          </p:txBody>
        </p:sp>
        <p:sp>
          <p:nvSpPr>
            <p:cNvPr id="85" name="Rectangle 84"/>
            <p:cNvSpPr>
              <a:spLocks noChangeArrowheads="1"/>
            </p:cNvSpPr>
            <p:nvPr/>
          </p:nvSpPr>
          <p:spPr bwMode="auto">
            <a:xfrm>
              <a:off x="1341" y="2253"/>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86" name="Rectangle 85"/>
            <p:cNvSpPr>
              <a:spLocks noChangeArrowheads="1"/>
            </p:cNvSpPr>
            <p:nvPr/>
          </p:nvSpPr>
          <p:spPr bwMode="auto">
            <a:xfrm>
              <a:off x="1341" y="2437"/>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c</a:t>
              </a:r>
            </a:p>
          </p:txBody>
        </p:sp>
        <p:sp>
          <p:nvSpPr>
            <p:cNvPr id="87" name="Rectangle 86"/>
            <p:cNvSpPr>
              <a:spLocks noChangeArrowheads="1"/>
            </p:cNvSpPr>
            <p:nvPr/>
          </p:nvSpPr>
          <p:spPr bwMode="auto">
            <a:xfrm>
              <a:off x="1341" y="2618"/>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88" name="Rectangle 87"/>
            <p:cNvSpPr>
              <a:spLocks noChangeArrowheads="1"/>
            </p:cNvSpPr>
            <p:nvPr/>
          </p:nvSpPr>
          <p:spPr bwMode="auto">
            <a:xfrm>
              <a:off x="975" y="2068"/>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k</a:t>
              </a:r>
            </a:p>
          </p:txBody>
        </p:sp>
        <p:sp>
          <p:nvSpPr>
            <p:cNvPr id="89" name="Rectangle 88"/>
            <p:cNvSpPr>
              <a:spLocks noChangeArrowheads="1"/>
            </p:cNvSpPr>
            <p:nvPr/>
          </p:nvSpPr>
          <p:spPr bwMode="auto">
            <a:xfrm>
              <a:off x="975" y="2251"/>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m</a:t>
              </a:r>
            </a:p>
          </p:txBody>
        </p:sp>
        <p:sp>
          <p:nvSpPr>
            <p:cNvPr id="90" name="Rectangle 89"/>
            <p:cNvSpPr>
              <a:spLocks noChangeArrowheads="1"/>
            </p:cNvSpPr>
            <p:nvPr/>
          </p:nvSpPr>
          <p:spPr bwMode="auto">
            <a:xfrm>
              <a:off x="975" y="2435"/>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p</a:t>
              </a:r>
            </a:p>
          </p:txBody>
        </p:sp>
        <p:sp>
          <p:nvSpPr>
            <p:cNvPr id="91" name="Rectangle 90"/>
            <p:cNvSpPr>
              <a:spLocks noChangeArrowheads="1"/>
            </p:cNvSpPr>
            <p:nvPr/>
          </p:nvSpPr>
          <p:spPr bwMode="auto">
            <a:xfrm>
              <a:off x="975" y="2616"/>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n</a:t>
              </a:r>
            </a:p>
          </p:txBody>
        </p:sp>
        <p:sp>
          <p:nvSpPr>
            <p:cNvPr id="92" name="Line 28"/>
            <p:cNvSpPr>
              <a:spLocks noChangeShapeType="1"/>
            </p:cNvSpPr>
            <p:nvPr/>
          </p:nvSpPr>
          <p:spPr bwMode="auto">
            <a:xfrm>
              <a:off x="1156" y="2161"/>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93" name="Line 29"/>
            <p:cNvSpPr>
              <a:spLocks noChangeShapeType="1"/>
            </p:cNvSpPr>
            <p:nvPr/>
          </p:nvSpPr>
          <p:spPr bwMode="auto">
            <a:xfrm>
              <a:off x="1156" y="234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94" name="Line 30"/>
            <p:cNvSpPr>
              <a:spLocks noChangeShapeType="1"/>
            </p:cNvSpPr>
            <p:nvPr/>
          </p:nvSpPr>
          <p:spPr bwMode="auto">
            <a:xfrm>
              <a:off x="1156" y="2525"/>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95" name="Line 31"/>
            <p:cNvSpPr>
              <a:spLocks noChangeShapeType="1"/>
            </p:cNvSpPr>
            <p:nvPr/>
          </p:nvSpPr>
          <p:spPr bwMode="auto">
            <a:xfrm>
              <a:off x="1156" y="2709"/>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sp>
        <p:nvSpPr>
          <p:cNvPr id="11" name="Text Box 34"/>
          <p:cNvSpPr txBox="1">
            <a:spLocks noChangeArrowheads="1"/>
          </p:cNvSpPr>
          <p:nvPr/>
        </p:nvSpPr>
        <p:spPr bwMode="auto">
          <a:xfrm>
            <a:off x="540544" y="3595683"/>
            <a:ext cx="935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dirty="0"/>
              <a:t>get(x)</a:t>
            </a:r>
            <a:r>
              <a:rPr lang="en-US" sz="1600" dirty="0"/>
              <a:t/>
            </a:r>
            <a:br>
              <a:rPr lang="en-US" sz="1600" dirty="0"/>
            </a:br>
            <a:r>
              <a:rPr lang="en-US" sz="1600" dirty="0">
                <a:sym typeface="Wingdings" pitchFamily="2" charset="2"/>
              </a:rPr>
              <a:t></a:t>
            </a:r>
            <a:r>
              <a:rPr lang="en-US" sz="1600" i="1" dirty="0"/>
              <a:t>null</a:t>
            </a:r>
          </a:p>
        </p:txBody>
      </p:sp>
      <p:sp>
        <p:nvSpPr>
          <p:cNvPr id="12" name="Text Box 35"/>
          <p:cNvSpPr txBox="1">
            <a:spLocks noChangeArrowheads="1"/>
          </p:cNvSpPr>
          <p:nvPr/>
        </p:nvSpPr>
        <p:spPr bwMode="auto">
          <a:xfrm>
            <a:off x="1331119" y="4391020"/>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400" b="1" i="1">
                <a:solidFill>
                  <a:srgbClr val="000099"/>
                </a:solidFill>
              </a:rPr>
              <a:t>keys</a:t>
            </a:r>
            <a:endParaRPr lang="en-US" sz="1400" i="1">
              <a:solidFill>
                <a:srgbClr val="000099"/>
              </a:solidFill>
            </a:endParaRPr>
          </a:p>
        </p:txBody>
      </p:sp>
      <p:sp>
        <p:nvSpPr>
          <p:cNvPr id="13" name="Text Box 36"/>
          <p:cNvSpPr txBox="1">
            <a:spLocks noChangeArrowheads="1"/>
          </p:cNvSpPr>
          <p:nvPr/>
        </p:nvSpPr>
        <p:spPr bwMode="auto">
          <a:xfrm>
            <a:off x="1907382" y="4391020"/>
            <a:ext cx="792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400" b="1" i="1"/>
              <a:t>values</a:t>
            </a:r>
            <a:endParaRPr lang="en-US" sz="1400" i="1"/>
          </a:p>
        </p:txBody>
      </p:sp>
      <p:grpSp>
        <p:nvGrpSpPr>
          <p:cNvPr id="14" name="Group 13"/>
          <p:cNvGrpSpPr>
            <a:grpSpLocks/>
          </p:cNvGrpSpPr>
          <p:nvPr/>
        </p:nvGrpSpPr>
        <p:grpSpPr bwMode="auto">
          <a:xfrm>
            <a:off x="2844009" y="2952745"/>
            <a:ext cx="1727201" cy="2016125"/>
            <a:chOff x="1792" y="1752"/>
            <a:chExt cx="1088" cy="1270"/>
          </a:xfrm>
        </p:grpSpPr>
        <p:sp>
          <p:nvSpPr>
            <p:cNvPr id="65" name="Text Box 22"/>
            <p:cNvSpPr txBox="1">
              <a:spLocks noChangeArrowheads="1"/>
            </p:cNvSpPr>
            <p:nvPr/>
          </p:nvSpPr>
          <p:spPr bwMode="auto">
            <a:xfrm>
              <a:off x="1792" y="1752"/>
              <a:ext cx="58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put(x,e)</a:t>
              </a:r>
              <a:r>
                <a:rPr lang="en-US" sz="1600"/>
                <a:t/>
              </a:r>
              <a:br>
                <a:rPr lang="en-US" sz="1600"/>
              </a:br>
              <a:r>
                <a:rPr lang="en-US" sz="1600">
                  <a:sym typeface="Wingdings" pitchFamily="2" charset="2"/>
                </a:rPr>
                <a:t></a:t>
              </a:r>
              <a:r>
                <a:rPr lang="en-US" sz="1600" i="1"/>
                <a:t>null</a:t>
              </a:r>
            </a:p>
          </p:txBody>
        </p:sp>
        <p:sp>
          <p:nvSpPr>
            <p:cNvPr id="66" name="AutoShape 41"/>
            <p:cNvSpPr>
              <a:spLocks noChangeArrowheads="1"/>
            </p:cNvSpPr>
            <p:nvPr/>
          </p:nvSpPr>
          <p:spPr bwMode="auto">
            <a:xfrm>
              <a:off x="2200" y="1979"/>
              <a:ext cx="680" cy="1043"/>
            </a:xfrm>
            <a:prstGeom prst="roundRect">
              <a:avLst>
                <a:gd name="adj" fmla="val 16667"/>
              </a:avLst>
            </a:prstGeom>
            <a:noFill/>
            <a:ln w="9525" algn="ctr">
              <a:solidFill>
                <a:srgbClr val="77777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67" name="Rectangle 66"/>
            <p:cNvSpPr>
              <a:spLocks noChangeArrowheads="1"/>
            </p:cNvSpPr>
            <p:nvPr/>
          </p:nvSpPr>
          <p:spPr bwMode="auto">
            <a:xfrm>
              <a:off x="2657" y="2070"/>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a</a:t>
              </a:r>
            </a:p>
          </p:txBody>
        </p:sp>
        <p:sp>
          <p:nvSpPr>
            <p:cNvPr id="68" name="Rectangle 67"/>
            <p:cNvSpPr>
              <a:spLocks noChangeArrowheads="1"/>
            </p:cNvSpPr>
            <p:nvPr/>
          </p:nvSpPr>
          <p:spPr bwMode="auto">
            <a:xfrm>
              <a:off x="2657" y="2253"/>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69" name="Rectangle 68"/>
            <p:cNvSpPr>
              <a:spLocks noChangeArrowheads="1"/>
            </p:cNvSpPr>
            <p:nvPr/>
          </p:nvSpPr>
          <p:spPr bwMode="auto">
            <a:xfrm>
              <a:off x="2657" y="2437"/>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c</a:t>
              </a:r>
            </a:p>
          </p:txBody>
        </p:sp>
        <p:sp>
          <p:nvSpPr>
            <p:cNvPr id="70" name="Rectangle 69"/>
            <p:cNvSpPr>
              <a:spLocks noChangeArrowheads="1"/>
            </p:cNvSpPr>
            <p:nvPr/>
          </p:nvSpPr>
          <p:spPr bwMode="auto">
            <a:xfrm>
              <a:off x="2657" y="2618"/>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71" name="Rectangle 70"/>
            <p:cNvSpPr>
              <a:spLocks noChangeArrowheads="1"/>
            </p:cNvSpPr>
            <p:nvPr/>
          </p:nvSpPr>
          <p:spPr bwMode="auto">
            <a:xfrm>
              <a:off x="2291" y="2068"/>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k</a:t>
              </a:r>
            </a:p>
          </p:txBody>
        </p:sp>
        <p:sp>
          <p:nvSpPr>
            <p:cNvPr id="72" name="Rectangle 71"/>
            <p:cNvSpPr>
              <a:spLocks noChangeArrowheads="1"/>
            </p:cNvSpPr>
            <p:nvPr/>
          </p:nvSpPr>
          <p:spPr bwMode="auto">
            <a:xfrm>
              <a:off x="2291" y="2251"/>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m</a:t>
              </a:r>
            </a:p>
          </p:txBody>
        </p:sp>
        <p:sp>
          <p:nvSpPr>
            <p:cNvPr id="73" name="Rectangle 72"/>
            <p:cNvSpPr>
              <a:spLocks noChangeArrowheads="1"/>
            </p:cNvSpPr>
            <p:nvPr/>
          </p:nvSpPr>
          <p:spPr bwMode="auto">
            <a:xfrm>
              <a:off x="2291" y="2435"/>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p</a:t>
              </a:r>
            </a:p>
          </p:txBody>
        </p:sp>
        <p:sp>
          <p:nvSpPr>
            <p:cNvPr id="74" name="Rectangle 73"/>
            <p:cNvSpPr>
              <a:spLocks noChangeArrowheads="1"/>
            </p:cNvSpPr>
            <p:nvPr/>
          </p:nvSpPr>
          <p:spPr bwMode="auto">
            <a:xfrm>
              <a:off x="2291" y="2616"/>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n</a:t>
              </a:r>
            </a:p>
          </p:txBody>
        </p:sp>
        <p:sp>
          <p:nvSpPr>
            <p:cNvPr id="75" name="Line 50"/>
            <p:cNvSpPr>
              <a:spLocks noChangeShapeType="1"/>
            </p:cNvSpPr>
            <p:nvPr/>
          </p:nvSpPr>
          <p:spPr bwMode="auto">
            <a:xfrm>
              <a:off x="2472" y="2160"/>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76" name="Line 51"/>
            <p:cNvSpPr>
              <a:spLocks noChangeShapeType="1"/>
            </p:cNvSpPr>
            <p:nvPr/>
          </p:nvSpPr>
          <p:spPr bwMode="auto">
            <a:xfrm>
              <a:off x="2472" y="234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77" name="Line 52"/>
            <p:cNvSpPr>
              <a:spLocks noChangeShapeType="1"/>
            </p:cNvSpPr>
            <p:nvPr/>
          </p:nvSpPr>
          <p:spPr bwMode="auto">
            <a:xfrm>
              <a:off x="2472" y="2525"/>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78" name="Line 53"/>
            <p:cNvSpPr>
              <a:spLocks noChangeShapeType="1"/>
            </p:cNvSpPr>
            <p:nvPr/>
          </p:nvSpPr>
          <p:spPr bwMode="auto">
            <a:xfrm>
              <a:off x="2472" y="2709"/>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79" name="Rectangle 78"/>
            <p:cNvSpPr>
              <a:spLocks noChangeArrowheads="1"/>
            </p:cNvSpPr>
            <p:nvPr/>
          </p:nvSpPr>
          <p:spPr bwMode="auto">
            <a:xfrm>
              <a:off x="2654" y="2796"/>
              <a:ext cx="133" cy="13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e</a:t>
              </a:r>
            </a:p>
          </p:txBody>
        </p:sp>
        <p:sp>
          <p:nvSpPr>
            <p:cNvPr id="80" name="Rectangle 79"/>
            <p:cNvSpPr>
              <a:spLocks noChangeArrowheads="1"/>
            </p:cNvSpPr>
            <p:nvPr/>
          </p:nvSpPr>
          <p:spPr bwMode="auto">
            <a:xfrm>
              <a:off x="2291" y="2796"/>
              <a:ext cx="133" cy="134"/>
            </a:xfrm>
            <a:prstGeom prst="rect">
              <a:avLst/>
            </a:prstGeom>
            <a:solidFill>
              <a:srgbClr val="E6E6E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x</a:t>
              </a:r>
            </a:p>
          </p:txBody>
        </p:sp>
        <p:sp>
          <p:nvSpPr>
            <p:cNvPr id="81" name="Line 59"/>
            <p:cNvSpPr>
              <a:spLocks noChangeShapeType="1"/>
            </p:cNvSpPr>
            <p:nvPr/>
          </p:nvSpPr>
          <p:spPr bwMode="auto">
            <a:xfrm>
              <a:off x="2472" y="2886"/>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82" name="Arc 60"/>
            <p:cNvSpPr>
              <a:spLocks/>
            </p:cNvSpPr>
            <p:nvPr/>
          </p:nvSpPr>
          <p:spPr bwMode="auto">
            <a:xfrm rot="16200000" flipH="1">
              <a:off x="2041" y="2659"/>
              <a:ext cx="226" cy="18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grpSp>
        <p:nvGrpSpPr>
          <p:cNvPr id="15" name="Group 14"/>
          <p:cNvGrpSpPr>
            <a:grpSpLocks/>
          </p:cNvGrpSpPr>
          <p:nvPr/>
        </p:nvGrpSpPr>
        <p:grpSpPr bwMode="auto">
          <a:xfrm>
            <a:off x="4931572" y="2947985"/>
            <a:ext cx="1584326" cy="1947863"/>
            <a:chOff x="3107" y="1749"/>
            <a:chExt cx="998" cy="1227"/>
          </a:xfrm>
        </p:grpSpPr>
        <p:sp>
          <p:nvSpPr>
            <p:cNvPr id="49" name="Text Box 61"/>
            <p:cNvSpPr txBox="1">
              <a:spLocks noChangeArrowheads="1"/>
            </p:cNvSpPr>
            <p:nvPr/>
          </p:nvSpPr>
          <p:spPr bwMode="auto">
            <a:xfrm>
              <a:off x="3107" y="1749"/>
              <a:ext cx="58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put(k,f)</a:t>
              </a:r>
              <a:r>
                <a:rPr lang="en-US" sz="1600"/>
                <a:t/>
              </a:r>
              <a:br>
                <a:rPr lang="en-US" sz="1600"/>
              </a:br>
              <a:r>
                <a:rPr lang="en-US" sz="1600">
                  <a:sym typeface="Wingdings" pitchFamily="2" charset="2"/>
                </a:rPr>
                <a:t></a:t>
              </a:r>
              <a:r>
                <a:rPr lang="en-US" sz="1600" i="1"/>
                <a:t>a</a:t>
              </a:r>
            </a:p>
          </p:txBody>
        </p:sp>
        <p:sp>
          <p:nvSpPr>
            <p:cNvPr id="50" name="AutoShape 62"/>
            <p:cNvSpPr>
              <a:spLocks noChangeArrowheads="1"/>
            </p:cNvSpPr>
            <p:nvPr/>
          </p:nvSpPr>
          <p:spPr bwMode="auto">
            <a:xfrm>
              <a:off x="3198" y="2115"/>
              <a:ext cx="680" cy="861"/>
            </a:xfrm>
            <a:prstGeom prst="roundRect">
              <a:avLst>
                <a:gd name="adj" fmla="val 16667"/>
              </a:avLst>
            </a:prstGeom>
            <a:noFill/>
            <a:ln w="9525" algn="ctr">
              <a:solidFill>
                <a:srgbClr val="77777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51" name="Rectangle 50"/>
            <p:cNvSpPr>
              <a:spLocks noChangeArrowheads="1"/>
            </p:cNvSpPr>
            <p:nvPr/>
          </p:nvSpPr>
          <p:spPr bwMode="auto">
            <a:xfrm>
              <a:off x="3833" y="2026"/>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a</a:t>
              </a:r>
            </a:p>
          </p:txBody>
        </p:sp>
        <p:sp>
          <p:nvSpPr>
            <p:cNvPr id="52" name="Rectangle 51"/>
            <p:cNvSpPr>
              <a:spLocks noChangeArrowheads="1"/>
            </p:cNvSpPr>
            <p:nvPr/>
          </p:nvSpPr>
          <p:spPr bwMode="auto">
            <a:xfrm>
              <a:off x="3655" y="2389"/>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53" name="Rectangle 52"/>
            <p:cNvSpPr>
              <a:spLocks noChangeArrowheads="1"/>
            </p:cNvSpPr>
            <p:nvPr/>
          </p:nvSpPr>
          <p:spPr bwMode="auto">
            <a:xfrm>
              <a:off x="3655" y="2573"/>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c</a:t>
              </a:r>
            </a:p>
          </p:txBody>
        </p:sp>
        <p:sp>
          <p:nvSpPr>
            <p:cNvPr id="54" name="Rectangle 53"/>
            <p:cNvSpPr>
              <a:spLocks noChangeArrowheads="1"/>
            </p:cNvSpPr>
            <p:nvPr/>
          </p:nvSpPr>
          <p:spPr bwMode="auto">
            <a:xfrm>
              <a:off x="3655" y="2754"/>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55" name="Rectangle 54"/>
            <p:cNvSpPr>
              <a:spLocks noChangeArrowheads="1"/>
            </p:cNvSpPr>
            <p:nvPr/>
          </p:nvSpPr>
          <p:spPr bwMode="auto">
            <a:xfrm>
              <a:off x="3289" y="2204"/>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k</a:t>
              </a:r>
            </a:p>
          </p:txBody>
        </p:sp>
        <p:sp>
          <p:nvSpPr>
            <p:cNvPr id="56" name="Rectangle 55"/>
            <p:cNvSpPr>
              <a:spLocks noChangeArrowheads="1"/>
            </p:cNvSpPr>
            <p:nvPr/>
          </p:nvSpPr>
          <p:spPr bwMode="auto">
            <a:xfrm>
              <a:off x="3289" y="2387"/>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m</a:t>
              </a:r>
            </a:p>
          </p:txBody>
        </p:sp>
        <p:sp>
          <p:nvSpPr>
            <p:cNvPr id="57" name="Rectangle 56"/>
            <p:cNvSpPr>
              <a:spLocks noChangeArrowheads="1"/>
            </p:cNvSpPr>
            <p:nvPr/>
          </p:nvSpPr>
          <p:spPr bwMode="auto">
            <a:xfrm>
              <a:off x="3289" y="2571"/>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p</a:t>
              </a:r>
            </a:p>
          </p:txBody>
        </p:sp>
        <p:sp>
          <p:nvSpPr>
            <p:cNvPr id="58" name="Rectangle 57"/>
            <p:cNvSpPr>
              <a:spLocks noChangeArrowheads="1"/>
            </p:cNvSpPr>
            <p:nvPr/>
          </p:nvSpPr>
          <p:spPr bwMode="auto">
            <a:xfrm>
              <a:off x="3289" y="2752"/>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n</a:t>
              </a:r>
            </a:p>
          </p:txBody>
        </p:sp>
        <p:sp>
          <p:nvSpPr>
            <p:cNvPr id="59" name="Line 71"/>
            <p:cNvSpPr>
              <a:spLocks noChangeShapeType="1"/>
            </p:cNvSpPr>
            <p:nvPr/>
          </p:nvSpPr>
          <p:spPr bwMode="auto">
            <a:xfrm>
              <a:off x="3470" y="2296"/>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60" name="Line 72"/>
            <p:cNvSpPr>
              <a:spLocks noChangeShapeType="1"/>
            </p:cNvSpPr>
            <p:nvPr/>
          </p:nvSpPr>
          <p:spPr bwMode="auto">
            <a:xfrm>
              <a:off x="3470" y="2480"/>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61" name="Line 73"/>
            <p:cNvSpPr>
              <a:spLocks noChangeShapeType="1"/>
            </p:cNvSpPr>
            <p:nvPr/>
          </p:nvSpPr>
          <p:spPr bwMode="auto">
            <a:xfrm>
              <a:off x="3470" y="2661"/>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62" name="Line 74"/>
            <p:cNvSpPr>
              <a:spLocks noChangeShapeType="1"/>
            </p:cNvSpPr>
            <p:nvPr/>
          </p:nvSpPr>
          <p:spPr bwMode="auto">
            <a:xfrm>
              <a:off x="3470" y="2845"/>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63" name="Rectangle 62"/>
            <p:cNvSpPr>
              <a:spLocks noChangeArrowheads="1"/>
            </p:cNvSpPr>
            <p:nvPr/>
          </p:nvSpPr>
          <p:spPr bwMode="auto">
            <a:xfrm>
              <a:off x="3651" y="2207"/>
              <a:ext cx="133" cy="13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f</a:t>
              </a:r>
            </a:p>
          </p:txBody>
        </p:sp>
        <p:sp>
          <p:nvSpPr>
            <p:cNvPr id="64" name="Arc 80"/>
            <p:cNvSpPr>
              <a:spLocks/>
            </p:cNvSpPr>
            <p:nvPr/>
          </p:nvSpPr>
          <p:spPr bwMode="auto">
            <a:xfrm rot="5400000" flipH="1" flipV="1">
              <a:off x="3946" y="1821"/>
              <a:ext cx="136" cy="18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sp>
        <p:nvSpPr>
          <p:cNvPr id="16" name="Text Box 97"/>
          <p:cNvSpPr txBox="1">
            <a:spLocks noChangeArrowheads="1"/>
          </p:cNvSpPr>
          <p:nvPr/>
        </p:nvSpPr>
        <p:spPr bwMode="auto">
          <a:xfrm>
            <a:off x="538957" y="4243383"/>
            <a:ext cx="720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size()</a:t>
            </a:r>
            <a:r>
              <a:rPr lang="en-US" sz="1600"/>
              <a:t/>
            </a:r>
            <a:br>
              <a:rPr lang="en-US" sz="1600"/>
            </a:br>
            <a:r>
              <a:rPr lang="en-US" sz="1600">
                <a:sym typeface="Wingdings" pitchFamily="2" charset="2"/>
              </a:rPr>
              <a:t></a:t>
            </a:r>
            <a:r>
              <a:rPr lang="en-US" sz="1600" i="1"/>
              <a:t>4</a:t>
            </a:r>
          </a:p>
        </p:txBody>
      </p:sp>
      <p:grpSp>
        <p:nvGrpSpPr>
          <p:cNvPr id="17" name="Group 16"/>
          <p:cNvGrpSpPr>
            <a:grpSpLocks/>
          </p:cNvGrpSpPr>
          <p:nvPr/>
        </p:nvGrpSpPr>
        <p:grpSpPr bwMode="auto">
          <a:xfrm>
            <a:off x="323057" y="5040312"/>
            <a:ext cx="2447926" cy="1512888"/>
            <a:chOff x="204" y="3067"/>
            <a:chExt cx="1542" cy="953"/>
          </a:xfrm>
        </p:grpSpPr>
        <p:sp>
          <p:nvSpPr>
            <p:cNvPr id="32" name="Text Box 38"/>
            <p:cNvSpPr txBox="1">
              <a:spLocks noChangeArrowheads="1"/>
            </p:cNvSpPr>
            <p:nvPr/>
          </p:nvSpPr>
          <p:spPr bwMode="auto">
            <a:xfrm>
              <a:off x="204" y="3067"/>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remove(n)</a:t>
              </a:r>
              <a:r>
                <a:rPr lang="en-US" sz="1600"/>
                <a:t/>
              </a:r>
              <a:br>
                <a:rPr lang="en-US" sz="1600"/>
              </a:br>
              <a:r>
                <a:rPr lang="en-US" sz="1600">
                  <a:sym typeface="Wingdings" pitchFamily="2" charset="2"/>
                </a:rPr>
                <a:t></a:t>
              </a:r>
              <a:r>
                <a:rPr lang="en-US" sz="1600" i="1"/>
                <a:t>b</a:t>
              </a:r>
            </a:p>
          </p:txBody>
        </p:sp>
        <p:sp>
          <p:nvSpPr>
            <p:cNvPr id="33" name="Text Box 82"/>
            <p:cNvSpPr txBox="1">
              <a:spLocks noChangeArrowheads="1"/>
            </p:cNvSpPr>
            <p:nvPr/>
          </p:nvSpPr>
          <p:spPr bwMode="auto">
            <a:xfrm>
              <a:off x="204" y="3520"/>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remove(x)</a:t>
              </a:r>
              <a:r>
                <a:rPr lang="en-US" sz="1600"/>
                <a:t/>
              </a:r>
              <a:br>
                <a:rPr lang="en-US" sz="1600"/>
              </a:br>
              <a:r>
                <a:rPr lang="en-US" sz="1600">
                  <a:sym typeface="Wingdings" pitchFamily="2" charset="2"/>
                </a:rPr>
                <a:t></a:t>
              </a:r>
              <a:r>
                <a:rPr lang="en-US" sz="1600" i="1"/>
                <a:t>null</a:t>
              </a:r>
            </a:p>
          </p:txBody>
        </p:sp>
        <p:sp>
          <p:nvSpPr>
            <p:cNvPr id="34" name="AutoShape 84"/>
            <p:cNvSpPr>
              <a:spLocks noChangeArrowheads="1"/>
            </p:cNvSpPr>
            <p:nvPr/>
          </p:nvSpPr>
          <p:spPr bwMode="auto">
            <a:xfrm>
              <a:off x="930" y="3067"/>
              <a:ext cx="680" cy="680"/>
            </a:xfrm>
            <a:prstGeom prst="roundRect">
              <a:avLst>
                <a:gd name="adj" fmla="val 16667"/>
              </a:avLst>
            </a:prstGeom>
            <a:noFill/>
            <a:ln w="9525" algn="ctr">
              <a:solidFill>
                <a:srgbClr val="77777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35" name="Rectangle 34"/>
            <p:cNvSpPr>
              <a:spLocks noChangeArrowheads="1"/>
            </p:cNvSpPr>
            <p:nvPr/>
          </p:nvSpPr>
          <p:spPr bwMode="auto">
            <a:xfrm>
              <a:off x="1387" y="3158"/>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a</a:t>
              </a:r>
            </a:p>
          </p:txBody>
        </p:sp>
        <p:sp>
          <p:nvSpPr>
            <p:cNvPr id="36" name="Rectangle 35"/>
            <p:cNvSpPr>
              <a:spLocks noChangeArrowheads="1"/>
            </p:cNvSpPr>
            <p:nvPr/>
          </p:nvSpPr>
          <p:spPr bwMode="auto">
            <a:xfrm>
              <a:off x="1387" y="3341"/>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37" name="Rectangle 36"/>
            <p:cNvSpPr>
              <a:spLocks noChangeArrowheads="1"/>
            </p:cNvSpPr>
            <p:nvPr/>
          </p:nvSpPr>
          <p:spPr bwMode="auto">
            <a:xfrm>
              <a:off x="1387" y="3525"/>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c</a:t>
              </a:r>
            </a:p>
          </p:txBody>
        </p:sp>
        <p:sp>
          <p:nvSpPr>
            <p:cNvPr id="38" name="Rectangle 37"/>
            <p:cNvSpPr>
              <a:spLocks noChangeArrowheads="1"/>
            </p:cNvSpPr>
            <p:nvPr/>
          </p:nvSpPr>
          <p:spPr bwMode="auto">
            <a:xfrm>
              <a:off x="1613" y="3840"/>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39" name="Rectangle 38"/>
            <p:cNvSpPr>
              <a:spLocks noChangeArrowheads="1"/>
            </p:cNvSpPr>
            <p:nvPr/>
          </p:nvSpPr>
          <p:spPr bwMode="auto">
            <a:xfrm>
              <a:off x="1021" y="3156"/>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k</a:t>
              </a:r>
            </a:p>
          </p:txBody>
        </p:sp>
        <p:sp>
          <p:nvSpPr>
            <p:cNvPr id="40" name="Rectangle 39"/>
            <p:cNvSpPr>
              <a:spLocks noChangeArrowheads="1"/>
            </p:cNvSpPr>
            <p:nvPr/>
          </p:nvSpPr>
          <p:spPr bwMode="auto">
            <a:xfrm>
              <a:off x="1021" y="3339"/>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m</a:t>
              </a:r>
            </a:p>
          </p:txBody>
        </p:sp>
        <p:sp>
          <p:nvSpPr>
            <p:cNvPr id="41" name="Rectangle 40"/>
            <p:cNvSpPr>
              <a:spLocks noChangeArrowheads="1"/>
            </p:cNvSpPr>
            <p:nvPr/>
          </p:nvSpPr>
          <p:spPr bwMode="auto">
            <a:xfrm>
              <a:off x="1021" y="3523"/>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p</a:t>
              </a:r>
            </a:p>
          </p:txBody>
        </p:sp>
        <p:sp>
          <p:nvSpPr>
            <p:cNvPr id="42" name="Rectangle 41"/>
            <p:cNvSpPr>
              <a:spLocks noChangeArrowheads="1"/>
            </p:cNvSpPr>
            <p:nvPr/>
          </p:nvSpPr>
          <p:spPr bwMode="auto">
            <a:xfrm>
              <a:off x="1247" y="3838"/>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n</a:t>
              </a:r>
            </a:p>
          </p:txBody>
        </p:sp>
        <p:sp>
          <p:nvSpPr>
            <p:cNvPr id="43" name="Line 93"/>
            <p:cNvSpPr>
              <a:spLocks noChangeShapeType="1"/>
            </p:cNvSpPr>
            <p:nvPr/>
          </p:nvSpPr>
          <p:spPr bwMode="auto">
            <a:xfrm>
              <a:off x="1202" y="3249"/>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44" name="Line 94"/>
            <p:cNvSpPr>
              <a:spLocks noChangeShapeType="1"/>
            </p:cNvSpPr>
            <p:nvPr/>
          </p:nvSpPr>
          <p:spPr bwMode="auto">
            <a:xfrm>
              <a:off x="1202" y="343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45" name="Line 95"/>
            <p:cNvSpPr>
              <a:spLocks noChangeShapeType="1"/>
            </p:cNvSpPr>
            <p:nvPr/>
          </p:nvSpPr>
          <p:spPr bwMode="auto">
            <a:xfrm>
              <a:off x="1202" y="3613"/>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46" name="Line 96"/>
            <p:cNvSpPr>
              <a:spLocks noChangeShapeType="1"/>
            </p:cNvSpPr>
            <p:nvPr/>
          </p:nvSpPr>
          <p:spPr bwMode="auto">
            <a:xfrm>
              <a:off x="1428" y="3931"/>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47" name="Line 98"/>
            <p:cNvSpPr>
              <a:spLocks noChangeShapeType="1"/>
            </p:cNvSpPr>
            <p:nvPr/>
          </p:nvSpPr>
          <p:spPr bwMode="auto">
            <a:xfrm flipH="1">
              <a:off x="1202" y="3793"/>
              <a:ext cx="227" cy="22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48" name="Arc 99"/>
            <p:cNvSpPr>
              <a:spLocks/>
            </p:cNvSpPr>
            <p:nvPr/>
          </p:nvSpPr>
          <p:spPr bwMode="auto">
            <a:xfrm rot="16200000" flipH="1">
              <a:off x="1043" y="3771"/>
              <a:ext cx="135" cy="18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grpSp>
        <p:nvGrpSpPr>
          <p:cNvPr id="18" name="Group 17"/>
          <p:cNvGrpSpPr>
            <a:grpSpLocks/>
          </p:cNvGrpSpPr>
          <p:nvPr/>
        </p:nvGrpSpPr>
        <p:grpSpPr bwMode="auto">
          <a:xfrm>
            <a:off x="3058319" y="5180011"/>
            <a:ext cx="1655763" cy="1373188"/>
            <a:chOff x="1927" y="3109"/>
            <a:chExt cx="1043" cy="865"/>
          </a:xfrm>
        </p:grpSpPr>
        <p:sp>
          <p:nvSpPr>
            <p:cNvPr id="26" name="Freeform 25"/>
            <p:cNvSpPr>
              <a:spLocks/>
            </p:cNvSpPr>
            <p:nvPr/>
          </p:nvSpPr>
          <p:spPr bwMode="auto">
            <a:xfrm>
              <a:off x="2290" y="3338"/>
              <a:ext cx="680" cy="636"/>
            </a:xfrm>
            <a:custGeom>
              <a:avLst/>
              <a:gdLst>
                <a:gd name="T0" fmla="*/ 96 w 1020"/>
                <a:gd name="T1" fmla="*/ 130 h 955"/>
                <a:gd name="T2" fmla="*/ 423 w 1020"/>
                <a:gd name="T3" fmla="*/ 10 h 955"/>
                <a:gd name="T4" fmla="*/ 922 w 1020"/>
                <a:gd name="T5" fmla="*/ 191 h 955"/>
                <a:gd name="T6" fmla="*/ 967 w 1020"/>
                <a:gd name="T7" fmla="*/ 645 h 955"/>
                <a:gd name="T8" fmla="*/ 604 w 1020"/>
                <a:gd name="T9" fmla="*/ 917 h 955"/>
                <a:gd name="T10" fmla="*/ 151 w 1020"/>
                <a:gd name="T11" fmla="*/ 872 h 955"/>
                <a:gd name="T12" fmla="*/ 15 w 1020"/>
                <a:gd name="T13" fmla="*/ 600 h 955"/>
                <a:gd name="T14" fmla="*/ 60 w 1020"/>
                <a:gd name="T15" fmla="*/ 328 h 955"/>
                <a:gd name="T16" fmla="*/ 96 w 1020"/>
                <a:gd name="T17" fmla="*/ 1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0" h="955">
                  <a:moveTo>
                    <a:pt x="96" y="130"/>
                  </a:moveTo>
                  <a:cubicBezTo>
                    <a:pt x="156" y="77"/>
                    <a:pt x="285" y="0"/>
                    <a:pt x="423" y="10"/>
                  </a:cubicBezTo>
                  <a:cubicBezTo>
                    <a:pt x="561" y="20"/>
                    <a:pt x="831" y="85"/>
                    <a:pt x="922" y="191"/>
                  </a:cubicBezTo>
                  <a:cubicBezTo>
                    <a:pt x="1013" y="297"/>
                    <a:pt x="1020" y="524"/>
                    <a:pt x="967" y="645"/>
                  </a:cubicBezTo>
                  <a:cubicBezTo>
                    <a:pt x="914" y="766"/>
                    <a:pt x="740" y="879"/>
                    <a:pt x="604" y="917"/>
                  </a:cubicBezTo>
                  <a:cubicBezTo>
                    <a:pt x="468" y="955"/>
                    <a:pt x="249" y="925"/>
                    <a:pt x="151" y="872"/>
                  </a:cubicBezTo>
                  <a:cubicBezTo>
                    <a:pt x="53" y="819"/>
                    <a:pt x="30" y="691"/>
                    <a:pt x="15" y="600"/>
                  </a:cubicBezTo>
                  <a:cubicBezTo>
                    <a:pt x="0" y="509"/>
                    <a:pt x="47" y="406"/>
                    <a:pt x="60" y="328"/>
                  </a:cubicBezTo>
                  <a:cubicBezTo>
                    <a:pt x="73" y="250"/>
                    <a:pt x="36" y="183"/>
                    <a:pt x="96" y="130"/>
                  </a:cubicBezTo>
                  <a:close/>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7" name="Text Box 102"/>
            <p:cNvSpPr txBox="1">
              <a:spLocks noChangeArrowheads="1"/>
            </p:cNvSpPr>
            <p:nvPr/>
          </p:nvSpPr>
          <p:spPr bwMode="auto">
            <a:xfrm>
              <a:off x="1927" y="3109"/>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keySet()</a:t>
              </a:r>
              <a:r>
                <a:rPr lang="en-US" sz="1600"/>
                <a:t/>
              </a:r>
              <a:br>
                <a:rPr lang="en-US" sz="1600"/>
              </a:br>
              <a:r>
                <a:rPr lang="en-US" sz="1600">
                  <a:sym typeface="Wingdings" pitchFamily="2" charset="2"/>
                </a:rPr>
                <a:t></a:t>
              </a:r>
              <a:r>
                <a:rPr lang="en-US" sz="1600" b="1" i="1"/>
                <a:t>Set</a:t>
              </a:r>
            </a:p>
          </p:txBody>
        </p:sp>
        <p:sp>
          <p:nvSpPr>
            <p:cNvPr id="28" name="Rectangle 27"/>
            <p:cNvSpPr>
              <a:spLocks noChangeArrowheads="1"/>
            </p:cNvSpPr>
            <p:nvPr/>
          </p:nvSpPr>
          <p:spPr bwMode="auto">
            <a:xfrm>
              <a:off x="2562" y="3384"/>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k</a:t>
              </a:r>
            </a:p>
          </p:txBody>
        </p:sp>
        <p:sp>
          <p:nvSpPr>
            <p:cNvPr id="29" name="Rectangle 28"/>
            <p:cNvSpPr>
              <a:spLocks noChangeArrowheads="1"/>
            </p:cNvSpPr>
            <p:nvPr/>
          </p:nvSpPr>
          <p:spPr bwMode="auto">
            <a:xfrm>
              <a:off x="2381" y="3565"/>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m</a:t>
              </a:r>
            </a:p>
          </p:txBody>
        </p:sp>
        <p:sp>
          <p:nvSpPr>
            <p:cNvPr id="30" name="Rectangle 29"/>
            <p:cNvSpPr>
              <a:spLocks noChangeArrowheads="1"/>
            </p:cNvSpPr>
            <p:nvPr/>
          </p:nvSpPr>
          <p:spPr bwMode="auto">
            <a:xfrm>
              <a:off x="2744" y="3610"/>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p</a:t>
              </a:r>
            </a:p>
          </p:txBody>
        </p:sp>
        <p:sp>
          <p:nvSpPr>
            <p:cNvPr id="31" name="Rectangle 30"/>
            <p:cNvSpPr>
              <a:spLocks noChangeArrowheads="1"/>
            </p:cNvSpPr>
            <p:nvPr/>
          </p:nvSpPr>
          <p:spPr bwMode="auto">
            <a:xfrm>
              <a:off x="2562" y="3747"/>
              <a:ext cx="133" cy="1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n</a:t>
              </a:r>
            </a:p>
          </p:txBody>
        </p:sp>
      </p:grpSp>
      <p:grpSp>
        <p:nvGrpSpPr>
          <p:cNvPr id="19" name="Group 18"/>
          <p:cNvGrpSpPr>
            <a:grpSpLocks/>
          </p:cNvGrpSpPr>
          <p:nvPr/>
        </p:nvGrpSpPr>
        <p:grpSpPr bwMode="auto">
          <a:xfrm>
            <a:off x="5076032" y="4968870"/>
            <a:ext cx="1368425" cy="1584325"/>
            <a:chOff x="3198" y="3113"/>
            <a:chExt cx="862" cy="998"/>
          </a:xfrm>
        </p:grpSpPr>
        <p:sp>
          <p:nvSpPr>
            <p:cNvPr id="20" name="Text Box 103"/>
            <p:cNvSpPr txBox="1">
              <a:spLocks noChangeArrowheads="1"/>
            </p:cNvSpPr>
            <p:nvPr/>
          </p:nvSpPr>
          <p:spPr bwMode="auto">
            <a:xfrm>
              <a:off x="3198" y="3113"/>
              <a:ext cx="86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a:r>
                <a:rPr lang="en-US" sz="1600" b="1"/>
                <a:t>values()</a:t>
              </a:r>
              <a:r>
                <a:rPr lang="en-US" sz="1600"/>
                <a:t/>
              </a:r>
              <a:br>
                <a:rPr lang="en-US" sz="1600"/>
              </a:br>
              <a:r>
                <a:rPr lang="en-US" sz="1600">
                  <a:sym typeface="Wingdings" pitchFamily="2" charset="2"/>
                </a:rPr>
                <a:t></a:t>
              </a:r>
              <a:r>
                <a:rPr lang="en-US" sz="1600" b="1" i="1"/>
                <a:t>Collection</a:t>
              </a:r>
            </a:p>
          </p:txBody>
        </p:sp>
        <p:sp>
          <p:nvSpPr>
            <p:cNvPr id="21" name="Freeform 20"/>
            <p:cNvSpPr>
              <a:spLocks/>
            </p:cNvSpPr>
            <p:nvPr/>
          </p:nvSpPr>
          <p:spPr bwMode="auto">
            <a:xfrm>
              <a:off x="3379" y="3475"/>
              <a:ext cx="680" cy="636"/>
            </a:xfrm>
            <a:custGeom>
              <a:avLst/>
              <a:gdLst>
                <a:gd name="T0" fmla="*/ 96 w 1020"/>
                <a:gd name="T1" fmla="*/ 130 h 955"/>
                <a:gd name="T2" fmla="*/ 423 w 1020"/>
                <a:gd name="T3" fmla="*/ 10 h 955"/>
                <a:gd name="T4" fmla="*/ 922 w 1020"/>
                <a:gd name="T5" fmla="*/ 191 h 955"/>
                <a:gd name="T6" fmla="*/ 967 w 1020"/>
                <a:gd name="T7" fmla="*/ 645 h 955"/>
                <a:gd name="T8" fmla="*/ 604 w 1020"/>
                <a:gd name="T9" fmla="*/ 917 h 955"/>
                <a:gd name="T10" fmla="*/ 151 w 1020"/>
                <a:gd name="T11" fmla="*/ 872 h 955"/>
                <a:gd name="T12" fmla="*/ 15 w 1020"/>
                <a:gd name="T13" fmla="*/ 600 h 955"/>
                <a:gd name="T14" fmla="*/ 60 w 1020"/>
                <a:gd name="T15" fmla="*/ 328 h 955"/>
                <a:gd name="T16" fmla="*/ 96 w 1020"/>
                <a:gd name="T17" fmla="*/ 1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0" h="955">
                  <a:moveTo>
                    <a:pt x="96" y="130"/>
                  </a:moveTo>
                  <a:cubicBezTo>
                    <a:pt x="156" y="77"/>
                    <a:pt x="285" y="0"/>
                    <a:pt x="423" y="10"/>
                  </a:cubicBezTo>
                  <a:cubicBezTo>
                    <a:pt x="561" y="20"/>
                    <a:pt x="831" y="85"/>
                    <a:pt x="922" y="191"/>
                  </a:cubicBezTo>
                  <a:cubicBezTo>
                    <a:pt x="1013" y="297"/>
                    <a:pt x="1020" y="524"/>
                    <a:pt x="967" y="645"/>
                  </a:cubicBezTo>
                  <a:cubicBezTo>
                    <a:pt x="914" y="766"/>
                    <a:pt x="740" y="879"/>
                    <a:pt x="604" y="917"/>
                  </a:cubicBezTo>
                  <a:cubicBezTo>
                    <a:pt x="468" y="955"/>
                    <a:pt x="249" y="925"/>
                    <a:pt x="151" y="872"/>
                  </a:cubicBezTo>
                  <a:cubicBezTo>
                    <a:pt x="53" y="819"/>
                    <a:pt x="30" y="691"/>
                    <a:pt x="15" y="600"/>
                  </a:cubicBezTo>
                  <a:cubicBezTo>
                    <a:pt x="0" y="509"/>
                    <a:pt x="47" y="406"/>
                    <a:pt x="60" y="328"/>
                  </a:cubicBezTo>
                  <a:cubicBezTo>
                    <a:pt x="73" y="250"/>
                    <a:pt x="36" y="183"/>
                    <a:pt x="96" y="130"/>
                  </a:cubicBezTo>
                  <a:close/>
                </a:path>
              </a:pathLst>
            </a:custGeom>
            <a:solidFill>
              <a:srgbClr val="E6E6E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2" name="Rectangle 21"/>
            <p:cNvSpPr>
              <a:spLocks noChangeArrowheads="1"/>
            </p:cNvSpPr>
            <p:nvPr/>
          </p:nvSpPr>
          <p:spPr bwMode="auto">
            <a:xfrm>
              <a:off x="3515" y="3566"/>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a</a:t>
              </a:r>
            </a:p>
          </p:txBody>
        </p:sp>
        <p:sp>
          <p:nvSpPr>
            <p:cNvPr id="23" name="Rectangle 22"/>
            <p:cNvSpPr>
              <a:spLocks noChangeArrowheads="1"/>
            </p:cNvSpPr>
            <p:nvPr/>
          </p:nvSpPr>
          <p:spPr bwMode="auto">
            <a:xfrm>
              <a:off x="3787" y="3612"/>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sp>
          <p:nvSpPr>
            <p:cNvPr id="24" name="Rectangle 23"/>
            <p:cNvSpPr>
              <a:spLocks noChangeArrowheads="1"/>
            </p:cNvSpPr>
            <p:nvPr/>
          </p:nvSpPr>
          <p:spPr bwMode="auto">
            <a:xfrm>
              <a:off x="3470" y="3838"/>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c</a:t>
              </a:r>
            </a:p>
          </p:txBody>
        </p:sp>
        <p:sp>
          <p:nvSpPr>
            <p:cNvPr id="25" name="Rectangle 24"/>
            <p:cNvSpPr>
              <a:spLocks noChangeArrowheads="1"/>
            </p:cNvSpPr>
            <p:nvPr/>
          </p:nvSpPr>
          <p:spPr bwMode="auto">
            <a:xfrm>
              <a:off x="3742" y="3838"/>
              <a:ext cx="133"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600" b="1"/>
                <a:t>b</a:t>
              </a:r>
            </a:p>
          </p:txBody>
        </p:sp>
      </p:grpSp>
    </p:spTree>
    <p:extLst>
      <p:ext uri="{BB962C8B-B14F-4D97-AF65-F5344CB8AC3E}">
        <p14:creationId xmlns:p14="http://schemas.microsoft.com/office/powerpoint/2010/main" val="2529526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4"/>
          <p:cNvSpPr>
            <a:spLocks noGrp="1"/>
          </p:cNvSpPr>
          <p:nvPr>
            <p:ph idx="1"/>
          </p:nvPr>
        </p:nvSpPr>
        <p:spPr>
          <a:xfrm>
            <a:off x="0" y="685800"/>
            <a:ext cx="9144000" cy="1371600"/>
          </a:xfrm>
        </p:spPr>
        <p:txBody>
          <a:bodyPr>
            <a:normAutofit/>
          </a:bodyPr>
          <a:lstStyle/>
          <a:p>
            <a:pPr marL="0" indent="0">
              <a:buNone/>
            </a:pPr>
            <a:r>
              <a:rPr lang="en-US" sz="2400" i="1" dirty="0" smtClean="0"/>
              <a:t> </a:t>
            </a:r>
          </a:p>
        </p:txBody>
      </p:sp>
      <p:sp>
        <p:nvSpPr>
          <p:cNvPr id="5" name="Title 4"/>
          <p:cNvSpPr>
            <a:spLocks noGrp="1"/>
          </p:cNvSpPr>
          <p:nvPr>
            <p:ph type="title"/>
          </p:nvPr>
        </p:nvSpPr>
        <p:spPr>
          <a:xfrm>
            <a:off x="21020" y="0"/>
            <a:ext cx="9122979" cy="6858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Map Interfaces</a:t>
            </a:r>
            <a:endParaRPr lang="en-US" dirty="0">
              <a:solidFill>
                <a:schemeClr val="accent3">
                  <a:lumMod val="50000"/>
                </a:schemeClr>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2733092207"/>
              </p:ext>
            </p:extLst>
          </p:nvPr>
        </p:nvGraphicFramePr>
        <p:xfrm>
          <a:off x="4238206" y="1828800"/>
          <a:ext cx="4829594" cy="49377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4829594"/>
              </a:tblGrid>
              <a:tr h="394400">
                <a:tc>
                  <a:txBody>
                    <a:bodyPr/>
                    <a:lstStyle/>
                    <a:p>
                      <a:pPr algn="ctr"/>
                      <a:r>
                        <a:rPr lang="en-US" sz="2400" dirty="0" smtClean="0"/>
                        <a:t> Map &lt;&lt;interface&gt;&gt;</a:t>
                      </a:r>
                      <a:endParaRPr lang="en-US" sz="2400" dirty="0"/>
                    </a:p>
                  </a:txBody>
                  <a:tcPr marL="84406" marR="84406"/>
                </a:tc>
              </a:tr>
              <a:tr h="1510600">
                <a:tc>
                  <a:txBody>
                    <a:bodyPr/>
                    <a:lstStyle/>
                    <a:p>
                      <a:r>
                        <a:rPr lang="en-US" sz="2400" dirty="0" smtClean="0"/>
                        <a:t>+put(K key, V value) : V</a:t>
                      </a:r>
                    </a:p>
                    <a:p>
                      <a:r>
                        <a:rPr lang="en-US" sz="2400" dirty="0" smtClean="0"/>
                        <a:t>+get(Object key) : V</a:t>
                      </a:r>
                    </a:p>
                    <a:p>
                      <a:r>
                        <a:rPr lang="en-US" sz="2400" dirty="0" smtClean="0"/>
                        <a:t>+remove(Object key) : V</a:t>
                      </a:r>
                    </a:p>
                    <a:p>
                      <a:r>
                        <a:rPr lang="en-US" sz="2400" dirty="0" smtClean="0"/>
                        <a:t>+</a:t>
                      </a:r>
                      <a:r>
                        <a:rPr lang="en-US" sz="2400" dirty="0" err="1" smtClean="0"/>
                        <a:t>containsKey</a:t>
                      </a:r>
                      <a:r>
                        <a:rPr lang="en-US" sz="2400" dirty="0" smtClean="0"/>
                        <a:t>(key</a:t>
                      </a:r>
                      <a:r>
                        <a:rPr lang="en-US" sz="2400" baseline="0" dirty="0" smtClean="0"/>
                        <a:t> : Object) : boolean</a:t>
                      </a:r>
                    </a:p>
                    <a:p>
                      <a:r>
                        <a:rPr lang="en-US" sz="2400" baseline="0" dirty="0" smtClean="0"/>
                        <a:t>+</a:t>
                      </a:r>
                      <a:r>
                        <a:rPr lang="en-US" sz="2400" baseline="0" dirty="0" err="1" smtClean="0"/>
                        <a:t>containsValue</a:t>
                      </a:r>
                      <a:r>
                        <a:rPr lang="en-US" sz="2400" baseline="0" dirty="0" smtClean="0"/>
                        <a:t>(value : Object) : boolean</a:t>
                      </a:r>
                    </a:p>
                    <a:p>
                      <a:r>
                        <a:rPr lang="en-US" sz="2400" baseline="0" dirty="0" smtClean="0"/>
                        <a:t>+</a:t>
                      </a:r>
                      <a:r>
                        <a:rPr lang="en-US" sz="2400" baseline="0" dirty="0" err="1" smtClean="0"/>
                        <a:t>isEmpty</a:t>
                      </a:r>
                      <a:r>
                        <a:rPr lang="en-US" sz="2400" baseline="0" dirty="0" smtClean="0"/>
                        <a:t> () : boolean</a:t>
                      </a:r>
                    </a:p>
                    <a:p>
                      <a:r>
                        <a:rPr lang="en-US" sz="2400" baseline="0" dirty="0" smtClean="0"/>
                        <a:t>+clear() : void</a:t>
                      </a:r>
                    </a:p>
                    <a:p>
                      <a:r>
                        <a:rPr lang="en-US" sz="2400" baseline="0" dirty="0" smtClean="0"/>
                        <a:t>+size() : int</a:t>
                      </a:r>
                    </a:p>
                    <a:p>
                      <a:r>
                        <a:rPr lang="en-US" sz="2400" baseline="0" dirty="0" smtClean="0"/>
                        <a:t>+</a:t>
                      </a:r>
                      <a:r>
                        <a:rPr lang="en-US" sz="2400" baseline="0" dirty="0" err="1" smtClean="0"/>
                        <a:t>keySet</a:t>
                      </a:r>
                      <a:r>
                        <a:rPr lang="en-US" sz="2400" baseline="0" dirty="0" smtClean="0"/>
                        <a:t>() : Set&lt;K&gt;</a:t>
                      </a:r>
                    </a:p>
                    <a:p>
                      <a:r>
                        <a:rPr lang="en-US" sz="2400" baseline="0" dirty="0" smtClean="0"/>
                        <a:t>+values() : Collection&lt;V&gt;</a:t>
                      </a:r>
                    </a:p>
                    <a:p>
                      <a:r>
                        <a:rPr lang="en-US" sz="2400" i="1" baseline="0" dirty="0" smtClean="0">
                          <a:solidFill>
                            <a:srgbClr val="0066CC"/>
                          </a:solidFill>
                        </a:rPr>
                        <a:t>NOTE: ‘K and V’ are Type Parameters</a:t>
                      </a:r>
                      <a:endParaRPr lang="en-US" sz="2400" i="1" dirty="0" smtClean="0">
                        <a:solidFill>
                          <a:srgbClr val="0066CC"/>
                        </a:solidFill>
                      </a:endParaRPr>
                    </a:p>
                  </a:txBody>
                  <a:tcPr marL="84406" marR="84406"/>
                </a:tc>
              </a:tr>
            </a:tbl>
          </a:graphicData>
        </a:graphic>
      </p:graphicFrame>
      <p:sp>
        <p:nvSpPr>
          <p:cNvPr id="2" name="TextBox 1"/>
          <p:cNvSpPr txBox="1"/>
          <p:nvPr/>
        </p:nvSpPr>
        <p:spPr>
          <a:xfrm>
            <a:off x="0" y="685801"/>
            <a:ext cx="7239000" cy="7294305"/>
          </a:xfrm>
          <a:prstGeom prst="rect">
            <a:avLst/>
          </a:prstGeom>
          <a:noFill/>
        </p:spPr>
        <p:txBody>
          <a:bodyPr wrap="square" rtlCol="0">
            <a:spAutoFit/>
          </a:bodyPr>
          <a:lstStyle/>
          <a:p>
            <a:r>
              <a:rPr lang="en-US" sz="2400" dirty="0" smtClean="0">
                <a:solidFill>
                  <a:schemeClr val="accent3">
                    <a:lumMod val="50000"/>
                  </a:schemeClr>
                </a:solidFill>
              </a:rPr>
              <a:t>Map Interface implements below classes</a:t>
            </a:r>
          </a:p>
          <a:p>
            <a:pPr marL="457200" indent="-457200">
              <a:buFont typeface="+mj-lt"/>
              <a:buAutoNum type="arabicPeriod"/>
            </a:pPr>
            <a:r>
              <a:rPr lang="en-US" sz="2400" dirty="0" err="1" smtClean="0"/>
              <a:t>HashMap</a:t>
            </a:r>
            <a:endParaRPr lang="en-US" sz="2400" dirty="0" smtClean="0"/>
          </a:p>
          <a:p>
            <a:pPr marL="800100" lvl="1" indent="-342900">
              <a:buFont typeface="Arial" pitchFamily="34" charset="0"/>
              <a:buChar char="•"/>
            </a:pPr>
            <a:r>
              <a:rPr lang="en-US" sz="2000" dirty="0" smtClean="0"/>
              <a:t>Implementation </a:t>
            </a:r>
            <a:r>
              <a:rPr lang="en-US" sz="2000" dirty="0"/>
              <a:t>is based on hash </a:t>
            </a:r>
            <a:r>
              <a:rPr lang="en-US" sz="2000" dirty="0" smtClean="0"/>
              <a:t>table</a:t>
            </a:r>
          </a:p>
          <a:p>
            <a:pPr marL="800100" lvl="1" indent="-342900">
              <a:buFont typeface="Arial" pitchFamily="34" charset="0"/>
              <a:buChar char="•"/>
            </a:pPr>
            <a:r>
              <a:rPr lang="en-US" sz="2000" dirty="0" smtClean="0"/>
              <a:t>No </a:t>
            </a:r>
            <a:r>
              <a:rPr lang="en-US" sz="2000" dirty="0"/>
              <a:t>ordering of Key-Value </a:t>
            </a:r>
            <a:r>
              <a:rPr lang="en-US" sz="2000" dirty="0" smtClean="0"/>
              <a:t>pairs</a:t>
            </a:r>
          </a:p>
          <a:p>
            <a:pPr marL="800100" lvl="1" indent="-342900">
              <a:buFont typeface="Arial" pitchFamily="34" charset="0"/>
              <a:buChar char="•"/>
            </a:pPr>
            <a:r>
              <a:rPr lang="en-US" sz="2000" dirty="0" smtClean="0"/>
              <a:t>Allow 1 null key and multiple </a:t>
            </a:r>
          </a:p>
          <a:p>
            <a:pPr lvl="2"/>
            <a:r>
              <a:rPr lang="en-US" sz="2000" dirty="0" smtClean="0"/>
              <a:t>Null values</a:t>
            </a:r>
          </a:p>
          <a:p>
            <a:pPr marL="800100" lvl="1" indent="-342900">
              <a:buFont typeface="Arial" pitchFamily="34" charset="0"/>
              <a:buChar char="•"/>
            </a:pPr>
            <a:r>
              <a:rPr lang="en-US" sz="2000" dirty="0"/>
              <a:t>Objects used as keys must </a:t>
            </a:r>
            <a:endParaRPr lang="en-US" sz="2000" dirty="0" smtClean="0"/>
          </a:p>
          <a:p>
            <a:pPr lvl="1"/>
            <a:r>
              <a:rPr lang="en-US" sz="2000" dirty="0" smtClean="0"/>
              <a:t>	implement </a:t>
            </a:r>
            <a:r>
              <a:rPr lang="en-US" sz="2000" dirty="0"/>
              <a:t>the </a:t>
            </a:r>
            <a:r>
              <a:rPr lang="en-US" sz="2000" dirty="0" err="1"/>
              <a:t>hashCode</a:t>
            </a:r>
            <a:r>
              <a:rPr lang="en-US" sz="2000" dirty="0"/>
              <a:t>, </a:t>
            </a:r>
            <a:endParaRPr lang="en-US" sz="2000" dirty="0" smtClean="0"/>
          </a:p>
          <a:p>
            <a:pPr lvl="1"/>
            <a:r>
              <a:rPr lang="en-US" sz="2000" dirty="0"/>
              <a:t>	</a:t>
            </a:r>
            <a:r>
              <a:rPr lang="en-US" sz="2000" dirty="0" smtClean="0"/>
              <a:t>equals method</a:t>
            </a:r>
            <a:endParaRPr lang="en-US" sz="2000" dirty="0"/>
          </a:p>
          <a:p>
            <a:pPr marL="457200" indent="-457200">
              <a:buFont typeface="+mj-lt"/>
              <a:buAutoNum type="arabicPeriod"/>
            </a:pPr>
            <a:r>
              <a:rPr lang="en-US" sz="2400" dirty="0" err="1" smtClean="0"/>
              <a:t>LinkedHashMap</a:t>
            </a:r>
            <a:endParaRPr lang="en-US" sz="2400" dirty="0"/>
          </a:p>
          <a:p>
            <a:pPr marL="800100" lvl="1" indent="-342900">
              <a:buFont typeface="Arial" pitchFamily="34" charset="0"/>
              <a:buChar char="•"/>
            </a:pPr>
            <a:r>
              <a:rPr lang="en-US" sz="2000" dirty="0"/>
              <a:t>Hash table and linked list </a:t>
            </a:r>
            <a:endParaRPr lang="en-US" sz="2000" dirty="0" smtClean="0"/>
          </a:p>
          <a:p>
            <a:pPr lvl="1"/>
            <a:r>
              <a:rPr lang="en-US" sz="2000" dirty="0" smtClean="0"/>
              <a:t>implementation </a:t>
            </a:r>
            <a:r>
              <a:rPr lang="en-US" sz="2000" dirty="0"/>
              <a:t>of Map interface</a:t>
            </a:r>
          </a:p>
          <a:p>
            <a:pPr marL="800100" lvl="1" indent="-342900">
              <a:buFont typeface="Arial" pitchFamily="34" charset="0"/>
              <a:buChar char="•"/>
            </a:pPr>
            <a:r>
              <a:rPr lang="en-US" sz="2000" dirty="0"/>
              <a:t>Key-Value pairs are arranged </a:t>
            </a:r>
            <a:endParaRPr lang="en-US" sz="2000" dirty="0" smtClean="0"/>
          </a:p>
          <a:p>
            <a:pPr lvl="1"/>
            <a:r>
              <a:rPr lang="en-US" sz="2000" dirty="0"/>
              <a:t>	</a:t>
            </a:r>
            <a:r>
              <a:rPr lang="en-US" sz="2000" dirty="0" smtClean="0"/>
              <a:t>by </a:t>
            </a:r>
            <a:r>
              <a:rPr lang="en-US" sz="2000" dirty="0"/>
              <a:t>their insertion </a:t>
            </a:r>
            <a:r>
              <a:rPr lang="en-US" sz="2000" dirty="0" smtClean="0"/>
              <a:t>order</a:t>
            </a:r>
          </a:p>
          <a:p>
            <a:pPr marL="457200" indent="-457200">
              <a:buFont typeface="+mj-lt"/>
              <a:buAutoNum type="arabicPeriod"/>
            </a:pPr>
            <a:r>
              <a:rPr lang="en-US" sz="2400" dirty="0" err="1" smtClean="0"/>
              <a:t>TreeMap</a:t>
            </a:r>
            <a:endParaRPr lang="en-US" sz="2400" dirty="0"/>
          </a:p>
          <a:p>
            <a:pPr marL="800100" lvl="1" indent="-342900">
              <a:buFont typeface="Arial" pitchFamily="34" charset="0"/>
              <a:buChar char="•"/>
            </a:pPr>
            <a:r>
              <a:rPr lang="en-US" sz="2000" dirty="0"/>
              <a:t>Implementation is based </a:t>
            </a:r>
            <a:endParaRPr lang="en-US" sz="2000" dirty="0" smtClean="0"/>
          </a:p>
          <a:p>
            <a:pPr lvl="1"/>
            <a:r>
              <a:rPr lang="en-US" sz="2000" dirty="0" smtClean="0"/>
              <a:t>on </a:t>
            </a:r>
            <a:r>
              <a:rPr lang="en-US" sz="2000" dirty="0"/>
              <a:t>binary search </a:t>
            </a:r>
            <a:r>
              <a:rPr lang="en-US" sz="2000" dirty="0" smtClean="0"/>
              <a:t>tree</a:t>
            </a:r>
          </a:p>
          <a:p>
            <a:pPr marL="800100" lvl="1" indent="-342900">
              <a:buFont typeface="Arial" pitchFamily="34" charset="0"/>
              <a:buChar char="•"/>
            </a:pPr>
            <a:r>
              <a:rPr lang="en-US" sz="2000" dirty="0" smtClean="0"/>
              <a:t>Key-Value </a:t>
            </a:r>
            <a:r>
              <a:rPr lang="en-US" sz="2000" dirty="0"/>
              <a:t>pairs are sorted </a:t>
            </a:r>
            <a:endParaRPr lang="en-US" sz="2000" dirty="0" smtClean="0"/>
          </a:p>
          <a:p>
            <a:pPr lvl="1"/>
            <a:r>
              <a:rPr lang="en-US" sz="2000" dirty="0" smtClean="0"/>
              <a:t>based </a:t>
            </a:r>
            <a:r>
              <a:rPr lang="en-US" sz="2000" dirty="0"/>
              <a:t>on ascending key order </a:t>
            </a:r>
          </a:p>
          <a:p>
            <a:pPr lvl="1"/>
            <a:endParaRPr lang="en-US" sz="2400" dirty="0"/>
          </a:p>
          <a:p>
            <a:pPr marL="342900" indent="-342900">
              <a:buFont typeface="Arial" pitchFamily="34" charset="0"/>
              <a:buChar char="•"/>
            </a:pPr>
            <a:endParaRPr lang="en-US" sz="2400" dirty="0" smtClean="0">
              <a:solidFill>
                <a:schemeClr val="accent3">
                  <a:lumMod val="50000"/>
                </a:schemeClr>
              </a:solidFill>
            </a:endParaRPr>
          </a:p>
          <a:p>
            <a:pPr marL="342900" indent="-342900">
              <a:buFont typeface="Arial" pitchFamily="34" charset="0"/>
              <a:buChar char="•"/>
            </a:pPr>
            <a:endParaRPr lang="en-US" sz="2400" dirty="0"/>
          </a:p>
        </p:txBody>
      </p:sp>
    </p:spTree>
    <p:extLst>
      <p:ext uri="{BB962C8B-B14F-4D97-AF65-F5344CB8AC3E}">
        <p14:creationId xmlns:p14="http://schemas.microsoft.com/office/powerpoint/2010/main" val="808386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SortedMap</a:t>
            </a:r>
            <a:r>
              <a:rPr lang="en-US" dirty="0" smtClean="0">
                <a:solidFill>
                  <a:schemeClr val="accent3">
                    <a:lumMod val="50000"/>
                  </a:schemeClr>
                </a:solidFill>
              </a:rPr>
              <a:t> Interface</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sz="2600" dirty="0" smtClean="0"/>
              <a:t>It ensures that the entries are maintained in ascending key order.</a:t>
            </a:r>
          </a:p>
          <a:p>
            <a:pPr marL="0" indent="0">
              <a:buNone/>
            </a:pPr>
            <a:r>
              <a:rPr lang="en-US" sz="2600" b="1" dirty="0"/>
              <a:t>Method Description</a:t>
            </a:r>
          </a:p>
          <a:p>
            <a:r>
              <a:rPr lang="en-US" sz="2400" b="1" dirty="0" smtClean="0"/>
              <a:t>Comparator&lt;? super K&gt; comparator( )</a:t>
            </a:r>
            <a:r>
              <a:rPr lang="en-US" sz="2400" dirty="0" smtClean="0"/>
              <a:t> Returns the invoking sorted map’s comparator. If natural ordering </a:t>
            </a:r>
            <a:r>
              <a:rPr lang="en-US" sz="2400" dirty="0"/>
              <a:t>is used for the invoking map, null is returned.</a:t>
            </a:r>
          </a:p>
          <a:p>
            <a:r>
              <a:rPr lang="en-US" sz="2400" b="1" dirty="0"/>
              <a:t>K </a:t>
            </a:r>
            <a:r>
              <a:rPr lang="en-US" sz="2400" b="1" dirty="0" err="1"/>
              <a:t>firstKey</a:t>
            </a:r>
            <a:r>
              <a:rPr lang="en-US" sz="2400" b="1" dirty="0"/>
              <a:t>( ) </a:t>
            </a:r>
            <a:r>
              <a:rPr lang="en-US" sz="2400" dirty="0"/>
              <a:t>Returns the first key in the invoking map.</a:t>
            </a:r>
          </a:p>
          <a:p>
            <a:r>
              <a:rPr lang="en-US" sz="2400" b="1" dirty="0" err="1"/>
              <a:t>SortedMap</a:t>
            </a:r>
            <a:r>
              <a:rPr lang="en-US" sz="2400" b="1" dirty="0"/>
              <a:t>&lt;K, V&gt; </a:t>
            </a:r>
            <a:r>
              <a:rPr lang="en-US" sz="2400" b="1" dirty="0" err="1"/>
              <a:t>headMap</a:t>
            </a:r>
            <a:r>
              <a:rPr lang="en-US" sz="2400" b="1" dirty="0"/>
              <a:t>(K end)</a:t>
            </a:r>
            <a:r>
              <a:rPr lang="en-US" sz="2400" dirty="0"/>
              <a:t> Returns a sorted map for those map entries with keys that </a:t>
            </a:r>
            <a:r>
              <a:rPr lang="en-US" sz="2400" dirty="0" smtClean="0"/>
              <a:t>are less </a:t>
            </a:r>
            <a:r>
              <a:rPr lang="en-US" sz="2400" dirty="0"/>
              <a:t>than end.</a:t>
            </a:r>
          </a:p>
          <a:p>
            <a:r>
              <a:rPr lang="en-US" sz="2400" b="1" dirty="0"/>
              <a:t>K </a:t>
            </a:r>
            <a:r>
              <a:rPr lang="en-US" sz="2400" b="1" dirty="0" err="1"/>
              <a:t>lastKey</a:t>
            </a:r>
            <a:r>
              <a:rPr lang="en-US" sz="2400" b="1" dirty="0"/>
              <a:t>( )</a:t>
            </a:r>
            <a:r>
              <a:rPr lang="en-US" sz="2400" dirty="0"/>
              <a:t> Returns the last key in the invoking map.</a:t>
            </a:r>
          </a:p>
          <a:p>
            <a:r>
              <a:rPr lang="en-US" sz="2400" b="1" dirty="0" err="1" smtClean="0"/>
              <a:t>SortedMap</a:t>
            </a:r>
            <a:r>
              <a:rPr lang="en-US" sz="2400" b="1" dirty="0" smtClean="0"/>
              <a:t>&lt;K, V&gt; </a:t>
            </a:r>
            <a:r>
              <a:rPr lang="en-US" sz="2400" b="1" dirty="0" err="1" smtClean="0"/>
              <a:t>subMap</a:t>
            </a:r>
            <a:r>
              <a:rPr lang="en-US" sz="2400" b="1" dirty="0" smtClean="0"/>
              <a:t>(K start, K end)</a:t>
            </a:r>
            <a:r>
              <a:rPr lang="en-US" sz="2400" dirty="0" smtClean="0"/>
              <a:t> Returns a map containing those entries with keys that are greater </a:t>
            </a:r>
            <a:r>
              <a:rPr lang="en-US" sz="2400" dirty="0"/>
              <a:t>than or equal to start and less than end.</a:t>
            </a:r>
          </a:p>
          <a:p>
            <a:r>
              <a:rPr lang="en-US" sz="2400" b="1" dirty="0" err="1"/>
              <a:t>SortedMap</a:t>
            </a:r>
            <a:r>
              <a:rPr lang="en-US" sz="2400" b="1" dirty="0"/>
              <a:t>&lt;K, V&gt; </a:t>
            </a:r>
            <a:r>
              <a:rPr lang="en-US" sz="2400" b="1" dirty="0" err="1"/>
              <a:t>tailMap</a:t>
            </a:r>
            <a:r>
              <a:rPr lang="en-US" sz="2400" b="1" dirty="0"/>
              <a:t>(K start) </a:t>
            </a:r>
            <a:r>
              <a:rPr lang="en-US" sz="2400" dirty="0"/>
              <a:t>Returns a map containing those entries with keys that </a:t>
            </a:r>
            <a:r>
              <a:rPr lang="en-US" sz="2400" dirty="0" smtClean="0"/>
              <a:t>are greater </a:t>
            </a:r>
            <a:r>
              <a:rPr lang="en-US" sz="2400" dirty="0"/>
              <a:t>than or equal to start.</a:t>
            </a:r>
            <a:endParaRPr lang="en-US" sz="2400" dirty="0" smtClean="0"/>
          </a:p>
          <a:p>
            <a:endParaRPr lang="en-US" dirty="0"/>
          </a:p>
        </p:txBody>
      </p:sp>
    </p:spTree>
    <p:extLst>
      <p:ext uri="{BB962C8B-B14F-4D97-AF65-F5344CB8AC3E}">
        <p14:creationId xmlns:p14="http://schemas.microsoft.com/office/powerpoint/2010/main" val="9213986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r>
              <a:rPr lang="en-NZ" b="1" dirty="0" err="1">
                <a:solidFill>
                  <a:schemeClr val="accent3">
                    <a:lumMod val="50000"/>
                  </a:schemeClr>
                </a:solidFill>
                <a:latin typeface="Courier New" pitchFamily="49" charset="0"/>
              </a:rPr>
              <a:t>HashMap</a:t>
            </a:r>
            <a:r>
              <a:rPr lang="en-NZ" b="1" dirty="0">
                <a:solidFill>
                  <a:schemeClr val="accent3">
                    <a:lumMod val="50000"/>
                  </a:schemeClr>
                </a:solidFill>
                <a:latin typeface="Courier New" pitchFamily="49" charset="0"/>
              </a:rPr>
              <a:t>&lt;K,V&gt;</a:t>
            </a:r>
            <a:endParaRPr lang="en-US" b="1" dirty="0">
              <a:solidFill>
                <a:schemeClr val="accent3">
                  <a:lumMod val="50000"/>
                </a:schemeClr>
              </a:solidFill>
              <a:latin typeface="Courier New" pitchFamily="49" charset="0"/>
            </a:endParaRPr>
          </a:p>
        </p:txBody>
      </p:sp>
      <p:sp>
        <p:nvSpPr>
          <p:cNvPr id="690179" name="Rectangle 3"/>
          <p:cNvSpPr>
            <a:spLocks noGrp="1" noChangeArrowheads="1"/>
          </p:cNvSpPr>
          <p:nvPr>
            <p:ph type="body" idx="1"/>
          </p:nvPr>
        </p:nvSpPr>
        <p:spPr>
          <a:xfrm>
            <a:off x="0" y="685800"/>
            <a:ext cx="6804025" cy="2527300"/>
          </a:xfrm>
        </p:spPr>
        <p:txBody>
          <a:bodyPr/>
          <a:lstStyle/>
          <a:p>
            <a:r>
              <a:rPr lang="en-NZ" sz="1800" dirty="0" smtClean="0"/>
              <a:t>keys </a:t>
            </a:r>
            <a:r>
              <a:rPr lang="en-NZ" sz="1800" dirty="0"/>
              <a:t>are hashed using </a:t>
            </a:r>
            <a:r>
              <a:rPr lang="en-NZ" sz="1800" b="1" dirty="0" err="1">
                <a:latin typeface="Courier New" pitchFamily="49" charset="0"/>
              </a:rPr>
              <a:t>Object.hashCode</a:t>
            </a:r>
            <a:r>
              <a:rPr lang="en-NZ" sz="1800" b="1" dirty="0">
                <a:latin typeface="Courier New" pitchFamily="49" charset="0"/>
              </a:rPr>
              <a:t>()</a:t>
            </a:r>
          </a:p>
          <a:p>
            <a:pPr lvl="1"/>
            <a:r>
              <a:rPr lang="en-NZ" sz="1600" dirty="0"/>
              <a:t>i.e. </a:t>
            </a:r>
            <a:r>
              <a:rPr lang="en-NZ" sz="1600" b="1" dirty="0"/>
              <a:t>no guaranteed ordering of keys</a:t>
            </a:r>
            <a:endParaRPr lang="en-US" sz="1600" b="1" dirty="0"/>
          </a:p>
          <a:p>
            <a:r>
              <a:rPr lang="en-NZ" sz="1800" b="1" dirty="0" err="1">
                <a:latin typeface="Courier New" pitchFamily="49" charset="0"/>
              </a:rPr>
              <a:t>keySet</a:t>
            </a:r>
            <a:r>
              <a:rPr lang="en-NZ" sz="1800" b="1" dirty="0">
                <a:latin typeface="Courier New" pitchFamily="49" charset="0"/>
              </a:rPr>
              <a:t>()</a:t>
            </a:r>
            <a:r>
              <a:rPr lang="en-NZ" sz="1800" dirty="0"/>
              <a:t> returns a </a:t>
            </a:r>
            <a:r>
              <a:rPr lang="en-NZ" sz="1800" b="1" dirty="0" err="1">
                <a:latin typeface="Courier New" pitchFamily="49" charset="0"/>
              </a:rPr>
              <a:t>HashSet</a:t>
            </a:r>
            <a:endParaRPr lang="en-NZ" sz="1800" b="1" dirty="0">
              <a:latin typeface="Courier New" pitchFamily="49" charset="0"/>
            </a:endParaRPr>
          </a:p>
          <a:p>
            <a:r>
              <a:rPr lang="en-NZ" sz="1800" b="1" dirty="0">
                <a:latin typeface="Courier New" pitchFamily="49" charset="0"/>
              </a:rPr>
              <a:t>values()</a:t>
            </a:r>
            <a:r>
              <a:rPr lang="en-NZ" sz="1800" dirty="0"/>
              <a:t> returns an unknown Collection</a:t>
            </a:r>
            <a:endParaRPr lang="en-US" sz="1800" b="1" dirty="0">
              <a:latin typeface="Courier New" pitchFamily="49" charset="0"/>
            </a:endParaRPr>
          </a:p>
        </p:txBody>
      </p:sp>
      <p:grpSp>
        <p:nvGrpSpPr>
          <p:cNvPr id="690180" name="Group 4"/>
          <p:cNvGrpSpPr>
            <a:grpSpLocks/>
          </p:cNvGrpSpPr>
          <p:nvPr/>
        </p:nvGrpSpPr>
        <p:grpSpPr bwMode="auto">
          <a:xfrm>
            <a:off x="6948488" y="1412875"/>
            <a:ext cx="2016125" cy="2019300"/>
            <a:chOff x="2290" y="2598"/>
            <a:chExt cx="1180" cy="1272"/>
          </a:xfrm>
        </p:grpSpPr>
        <p:sp>
          <p:nvSpPr>
            <p:cNvPr id="690181" name="Text Box 5"/>
            <p:cNvSpPr txBox="1">
              <a:spLocks noChangeArrowheads="1"/>
            </p:cNvSpPr>
            <p:nvPr/>
          </p:nvSpPr>
          <p:spPr bwMode="auto">
            <a:xfrm>
              <a:off x="2290" y="2931"/>
              <a:ext cx="1180" cy="9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300"/>
                <a:t>+</a:t>
              </a:r>
              <a:r>
                <a:rPr lang="en-US" sz="1300" b="1"/>
                <a:t>put</a:t>
              </a:r>
              <a:r>
                <a:rPr lang="en-US" sz="1300"/>
                <a:t>(K,V):V</a:t>
              </a:r>
            </a:p>
            <a:p>
              <a:pPr algn="l"/>
              <a:r>
                <a:rPr lang="en-US" sz="1300"/>
                <a:t>+</a:t>
              </a:r>
              <a:r>
                <a:rPr lang="en-US" sz="1300" b="1"/>
                <a:t>get</a:t>
              </a:r>
              <a:r>
                <a:rPr lang="en-US" sz="1300"/>
                <a:t>(Object):V</a:t>
              </a:r>
            </a:p>
            <a:p>
              <a:pPr algn="l"/>
              <a:r>
                <a:rPr lang="en-US" sz="1300"/>
                <a:t>+</a:t>
              </a:r>
              <a:r>
                <a:rPr lang="en-US" sz="1300" b="1"/>
                <a:t>remove</a:t>
              </a:r>
              <a:r>
                <a:rPr lang="en-US" sz="1300"/>
                <a:t>(Object):V</a:t>
              </a:r>
            </a:p>
            <a:p>
              <a:pPr algn="l"/>
              <a:r>
                <a:rPr lang="en-US" sz="1300"/>
                <a:t>+</a:t>
              </a:r>
              <a:r>
                <a:rPr lang="en-US" sz="1300" b="1"/>
                <a:t>size</a:t>
              </a:r>
              <a:r>
                <a:rPr lang="en-US" sz="1300"/>
                <a:t>():int</a:t>
              </a:r>
            </a:p>
            <a:p>
              <a:pPr algn="l"/>
              <a:r>
                <a:rPr lang="en-US" sz="1300"/>
                <a:t>+</a:t>
              </a:r>
              <a:r>
                <a:rPr lang="en-US" sz="1300" b="1"/>
                <a:t>keySet</a:t>
              </a:r>
              <a:r>
                <a:rPr lang="en-US" sz="1300"/>
                <a:t>():Set&lt;K&gt;</a:t>
              </a:r>
            </a:p>
            <a:p>
              <a:pPr algn="l"/>
              <a:r>
                <a:rPr lang="en-NZ" sz="1300"/>
                <a:t>+</a:t>
              </a:r>
              <a:r>
                <a:rPr lang="en-NZ" sz="1300" b="1"/>
                <a:t>values</a:t>
              </a:r>
              <a:r>
                <a:rPr lang="en-NZ" sz="1300"/>
                <a:t>():Collection&lt;V&gt;</a:t>
              </a:r>
              <a:endParaRPr lang="en-US" sz="1300"/>
            </a:p>
            <a:p>
              <a:pPr algn="l"/>
              <a:r>
                <a:rPr lang="en-NZ" sz="1300"/>
                <a:t>etc…</a:t>
              </a:r>
              <a:endParaRPr lang="en-US" sz="1300"/>
            </a:p>
          </p:txBody>
        </p:sp>
        <p:sp>
          <p:nvSpPr>
            <p:cNvPr id="690182" name="Text Box 6"/>
            <p:cNvSpPr txBox="1">
              <a:spLocks noChangeArrowheads="1"/>
            </p:cNvSpPr>
            <p:nvPr/>
          </p:nvSpPr>
          <p:spPr bwMode="auto">
            <a:xfrm>
              <a:off x="2290" y="2598"/>
              <a:ext cx="118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200"/>
                <a:t>&lt;&lt;interface&gt;&gt;</a:t>
              </a:r>
              <a:endParaRPr lang="en-US" sz="1200"/>
            </a:p>
            <a:p>
              <a:r>
                <a:rPr lang="en-US" sz="1600" b="1"/>
                <a:t>Map&lt;K,V&gt;</a:t>
              </a:r>
            </a:p>
          </p:txBody>
        </p:sp>
      </p:grpSp>
      <p:grpSp>
        <p:nvGrpSpPr>
          <p:cNvPr id="690188" name="Group 12"/>
          <p:cNvGrpSpPr>
            <a:grpSpLocks/>
          </p:cNvGrpSpPr>
          <p:nvPr/>
        </p:nvGrpSpPr>
        <p:grpSpPr bwMode="auto">
          <a:xfrm>
            <a:off x="6948488" y="3946525"/>
            <a:ext cx="1944687" cy="646113"/>
            <a:chOff x="4377" y="2713"/>
            <a:chExt cx="1225" cy="407"/>
          </a:xfrm>
        </p:grpSpPr>
        <p:sp>
          <p:nvSpPr>
            <p:cNvPr id="690184" name="Text Box 8"/>
            <p:cNvSpPr txBox="1">
              <a:spLocks noChangeArrowheads="1"/>
            </p:cNvSpPr>
            <p:nvPr/>
          </p:nvSpPr>
          <p:spPr bwMode="auto">
            <a:xfrm>
              <a:off x="4377" y="2931"/>
              <a:ext cx="1225" cy="1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1300"/>
            </a:p>
          </p:txBody>
        </p:sp>
        <p:sp>
          <p:nvSpPr>
            <p:cNvPr id="690185" name="Text Box 9"/>
            <p:cNvSpPr txBox="1">
              <a:spLocks noChangeArrowheads="1"/>
            </p:cNvSpPr>
            <p:nvPr/>
          </p:nvSpPr>
          <p:spPr bwMode="auto">
            <a:xfrm>
              <a:off x="4377" y="2713"/>
              <a:ext cx="1225"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HashMap&lt;K,V&gt;</a:t>
              </a:r>
            </a:p>
          </p:txBody>
        </p:sp>
      </p:grpSp>
      <p:sp>
        <p:nvSpPr>
          <p:cNvPr id="690186" name="AutoShape 10"/>
          <p:cNvSpPr>
            <a:spLocks noChangeArrowheads="1"/>
          </p:cNvSpPr>
          <p:nvPr/>
        </p:nvSpPr>
        <p:spPr bwMode="auto">
          <a:xfrm>
            <a:off x="7812088" y="342900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90187" name="AutoShape 11"/>
          <p:cNvCxnSpPr>
            <a:cxnSpLocks noChangeShapeType="1"/>
            <a:stCxn id="690185" idx="0"/>
            <a:endCxn id="690186" idx="3"/>
          </p:cNvCxnSpPr>
          <p:nvPr/>
        </p:nvCxnSpPr>
        <p:spPr bwMode="auto">
          <a:xfrm flipH="1" flipV="1">
            <a:off x="7920038" y="3616325"/>
            <a:ext cx="1587" cy="3302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0189" name="Text Box 13"/>
          <p:cNvSpPr txBox="1">
            <a:spLocks noChangeArrowheads="1"/>
          </p:cNvSpPr>
          <p:nvPr/>
        </p:nvSpPr>
        <p:spPr bwMode="auto">
          <a:xfrm>
            <a:off x="684213" y="3235325"/>
            <a:ext cx="6119812" cy="307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500" b="1" dirty="0">
                <a:latin typeface="Courier New" pitchFamily="49" charset="0"/>
              </a:rPr>
              <a:t>Map&lt;String, Integer&gt; directory</a:t>
            </a:r>
          </a:p>
          <a:p>
            <a:pPr algn="l"/>
            <a:r>
              <a:rPr lang="en-NZ" sz="1500" b="1" dirty="0">
                <a:latin typeface="Courier New" pitchFamily="49" charset="0"/>
              </a:rPr>
              <a:t>                  = new </a:t>
            </a:r>
            <a:r>
              <a:rPr lang="en-NZ" sz="1500" b="1" dirty="0" err="1">
                <a:solidFill>
                  <a:srgbClr val="0000FF"/>
                </a:solidFill>
                <a:latin typeface="Courier New" pitchFamily="49" charset="0"/>
              </a:rPr>
              <a:t>HashMap</a:t>
            </a:r>
            <a:r>
              <a:rPr lang="en-NZ" sz="1500" b="1" dirty="0">
                <a:latin typeface="Courier New" pitchFamily="49" charset="0"/>
              </a:rPr>
              <a:t>&lt;String, Integer&gt;();</a:t>
            </a:r>
          </a:p>
          <a:p>
            <a:pPr algn="l"/>
            <a:r>
              <a:rPr lang="en-NZ" sz="1500" b="1" dirty="0" err="1">
                <a:latin typeface="Courier New" pitchFamily="49" charset="0"/>
              </a:rPr>
              <a:t>directory.put</a:t>
            </a:r>
            <a:r>
              <a:rPr lang="en-NZ" sz="1500" b="1" dirty="0">
                <a:latin typeface="Courier New" pitchFamily="49" charset="0"/>
              </a:rPr>
              <a:t>("Mum", new Integer(9998888));</a:t>
            </a:r>
          </a:p>
          <a:p>
            <a:pPr algn="l"/>
            <a:r>
              <a:rPr lang="en-NZ" sz="1500" b="1" dirty="0" err="1">
                <a:latin typeface="Courier New" pitchFamily="49" charset="0"/>
              </a:rPr>
              <a:t>directory.put</a:t>
            </a:r>
            <a:r>
              <a:rPr lang="en-NZ" sz="1500" b="1" dirty="0">
                <a:latin typeface="Courier New" pitchFamily="49" charset="0"/>
              </a:rPr>
              <a:t>("Dad", 9998888);</a:t>
            </a:r>
          </a:p>
          <a:p>
            <a:pPr algn="l"/>
            <a:r>
              <a:rPr lang="en-NZ" sz="1500" b="1" dirty="0" err="1">
                <a:latin typeface="Courier New" pitchFamily="49" charset="0"/>
              </a:rPr>
              <a:t>directory.put</a:t>
            </a:r>
            <a:r>
              <a:rPr lang="en-NZ" sz="1500" b="1" dirty="0">
                <a:latin typeface="Courier New" pitchFamily="49" charset="0"/>
              </a:rPr>
              <a:t>(</a:t>
            </a:r>
            <a:r>
              <a:rPr lang="en-NZ" sz="1500" b="1" dirty="0">
                <a:solidFill>
                  <a:srgbClr val="0000FF"/>
                </a:solidFill>
                <a:latin typeface="Courier New" pitchFamily="49" charset="0"/>
              </a:rPr>
              <a:t>"Bob"</a:t>
            </a:r>
            <a:r>
              <a:rPr lang="en-NZ" sz="1500" b="1" dirty="0">
                <a:latin typeface="Courier New" pitchFamily="49" charset="0"/>
              </a:rPr>
              <a:t>, 12345678);</a:t>
            </a:r>
          </a:p>
          <a:p>
            <a:pPr algn="l"/>
            <a:r>
              <a:rPr lang="en-NZ" sz="1500" b="1" dirty="0" err="1">
                <a:latin typeface="Courier New" pitchFamily="49" charset="0"/>
              </a:rPr>
              <a:t>directory.put</a:t>
            </a:r>
            <a:r>
              <a:rPr lang="en-NZ" sz="1500" b="1" dirty="0">
                <a:latin typeface="Courier New" pitchFamily="49" charset="0"/>
              </a:rPr>
              <a:t>("Edward", 5553535);</a:t>
            </a:r>
          </a:p>
          <a:p>
            <a:pPr algn="l"/>
            <a:r>
              <a:rPr lang="en-NZ" sz="1500" b="1" dirty="0" err="1">
                <a:latin typeface="Courier New" pitchFamily="49" charset="0"/>
              </a:rPr>
              <a:t>directory.put</a:t>
            </a:r>
            <a:r>
              <a:rPr lang="en-NZ" sz="1500" b="1" dirty="0">
                <a:latin typeface="Courier New" pitchFamily="49" charset="0"/>
              </a:rPr>
              <a:t>(</a:t>
            </a:r>
            <a:r>
              <a:rPr lang="en-NZ" sz="1500" b="1" dirty="0">
                <a:solidFill>
                  <a:srgbClr val="0000FF"/>
                </a:solidFill>
                <a:latin typeface="Courier New" pitchFamily="49" charset="0"/>
              </a:rPr>
              <a:t>"Bob"</a:t>
            </a:r>
            <a:r>
              <a:rPr lang="en-NZ" sz="1500" b="1" dirty="0">
                <a:latin typeface="Courier New" pitchFamily="49" charset="0"/>
              </a:rPr>
              <a:t>, 1000000);</a:t>
            </a:r>
          </a:p>
          <a:p>
            <a:pPr algn="l"/>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directory.</a:t>
            </a:r>
            <a:r>
              <a:rPr lang="en-NZ" sz="1500" b="1" dirty="0" err="1">
                <a:solidFill>
                  <a:srgbClr val="003399"/>
                </a:solidFill>
                <a:latin typeface="Courier New" pitchFamily="49" charset="0"/>
              </a:rPr>
              <a:t>size</a:t>
            </a:r>
            <a:r>
              <a:rPr lang="en-NZ" sz="1500" b="1" dirty="0">
                <a:latin typeface="Courier New" pitchFamily="49" charset="0"/>
              </a:rPr>
              <a:t>());</a:t>
            </a:r>
          </a:p>
          <a:p>
            <a:pPr algn="l"/>
            <a:r>
              <a:rPr lang="en-NZ" sz="1500" b="1" dirty="0">
                <a:latin typeface="Courier New" pitchFamily="49" charset="0"/>
              </a:rPr>
              <a:t>for (String key : </a:t>
            </a:r>
            <a:r>
              <a:rPr lang="en-NZ" sz="1500" b="1" dirty="0" err="1">
                <a:latin typeface="Courier New" pitchFamily="49" charset="0"/>
              </a:rPr>
              <a:t>directory.</a:t>
            </a:r>
            <a:r>
              <a:rPr lang="en-NZ" sz="1500" b="1" dirty="0" err="1">
                <a:solidFill>
                  <a:srgbClr val="003399"/>
                </a:solidFill>
                <a:latin typeface="Courier New" pitchFamily="49" charset="0"/>
              </a:rPr>
              <a:t>keySet</a:t>
            </a:r>
            <a:r>
              <a:rPr lang="en-NZ" sz="1500" b="1" dirty="0">
                <a:latin typeface="Courier New" pitchFamily="49" charset="0"/>
              </a:rPr>
              <a:t>()) {</a:t>
            </a:r>
          </a:p>
          <a:p>
            <a:pPr algn="l"/>
            <a:r>
              <a:rPr lang="en-NZ" sz="1500" b="1" dirty="0">
                <a:latin typeface="Courier New" pitchFamily="49" charset="0"/>
              </a:rPr>
              <a:t>  </a:t>
            </a:r>
            <a:r>
              <a:rPr lang="en-NZ" sz="1500" b="1" dirty="0" err="1">
                <a:latin typeface="Courier New" pitchFamily="49" charset="0"/>
              </a:rPr>
              <a:t>System.out.print</a:t>
            </a:r>
            <a:r>
              <a:rPr lang="en-NZ" sz="1500" b="1" dirty="0">
                <a:latin typeface="Courier New" pitchFamily="49" charset="0"/>
              </a:rPr>
              <a:t>(</a:t>
            </a:r>
            <a:r>
              <a:rPr lang="en-NZ" sz="1500" b="1" dirty="0" err="1">
                <a:latin typeface="Courier New" pitchFamily="49" charset="0"/>
              </a:rPr>
              <a:t>key+"'s</a:t>
            </a:r>
            <a:r>
              <a:rPr lang="en-NZ" sz="1500" b="1" dirty="0">
                <a:latin typeface="Courier New" pitchFamily="49" charset="0"/>
              </a:rPr>
              <a:t> number: ");</a:t>
            </a:r>
          </a:p>
          <a:p>
            <a:pPr algn="l"/>
            <a:r>
              <a:rPr lang="en-NZ" sz="1500" b="1" dirty="0">
                <a:latin typeface="Courier New" pitchFamily="49" charset="0"/>
              </a:rPr>
              <a:t>  </a:t>
            </a:r>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directory.</a:t>
            </a:r>
            <a:r>
              <a:rPr lang="en-NZ" sz="1500" b="1" dirty="0" err="1">
                <a:solidFill>
                  <a:srgbClr val="003399"/>
                </a:solidFill>
                <a:latin typeface="Courier New" pitchFamily="49" charset="0"/>
              </a:rPr>
              <a:t>get</a:t>
            </a:r>
            <a:r>
              <a:rPr lang="en-NZ" sz="1500" b="1" dirty="0">
                <a:latin typeface="Courier New" pitchFamily="49" charset="0"/>
              </a:rPr>
              <a:t>(key));</a:t>
            </a:r>
          </a:p>
          <a:p>
            <a:pPr algn="l"/>
            <a:r>
              <a:rPr lang="en-NZ" sz="1500" b="1" dirty="0">
                <a:latin typeface="Courier New" pitchFamily="49" charset="0"/>
              </a:rPr>
              <a:t>}</a:t>
            </a:r>
          </a:p>
          <a:p>
            <a:pPr algn="l"/>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directory.</a:t>
            </a:r>
            <a:r>
              <a:rPr lang="en-NZ" sz="1500" b="1" dirty="0" err="1">
                <a:solidFill>
                  <a:srgbClr val="003399"/>
                </a:solidFill>
                <a:latin typeface="Courier New" pitchFamily="49" charset="0"/>
              </a:rPr>
              <a:t>values</a:t>
            </a:r>
            <a:r>
              <a:rPr lang="en-NZ" sz="1500" b="1" dirty="0">
                <a:latin typeface="Courier New" pitchFamily="49" charset="0"/>
              </a:rPr>
              <a:t>());</a:t>
            </a:r>
          </a:p>
        </p:txBody>
      </p:sp>
      <p:sp>
        <p:nvSpPr>
          <p:cNvPr id="690190" name="Line 14"/>
          <p:cNvSpPr>
            <a:spLocks noChangeShapeType="1"/>
          </p:cNvSpPr>
          <p:nvPr/>
        </p:nvSpPr>
        <p:spPr bwMode="auto">
          <a:xfrm>
            <a:off x="395288" y="5013325"/>
            <a:ext cx="288925" cy="0"/>
          </a:xfrm>
          <a:prstGeom prst="line">
            <a:avLst/>
          </a:prstGeom>
          <a:noFill/>
          <a:ln w="19050">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1" name="Line 15"/>
          <p:cNvSpPr>
            <a:spLocks noChangeShapeType="1"/>
          </p:cNvSpPr>
          <p:nvPr/>
        </p:nvSpPr>
        <p:spPr bwMode="auto">
          <a:xfrm>
            <a:off x="395288" y="5445125"/>
            <a:ext cx="288925" cy="0"/>
          </a:xfrm>
          <a:prstGeom prst="line">
            <a:avLst/>
          </a:prstGeom>
          <a:noFill/>
          <a:ln w="19050">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2" name="Line 16"/>
          <p:cNvSpPr>
            <a:spLocks noChangeShapeType="1"/>
          </p:cNvSpPr>
          <p:nvPr/>
        </p:nvSpPr>
        <p:spPr bwMode="auto">
          <a:xfrm>
            <a:off x="395288" y="5734050"/>
            <a:ext cx="288925" cy="0"/>
          </a:xfrm>
          <a:prstGeom prst="line">
            <a:avLst/>
          </a:prstGeom>
          <a:noFill/>
          <a:ln w="19050">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3" name="Line 17"/>
          <p:cNvSpPr>
            <a:spLocks noChangeShapeType="1"/>
          </p:cNvSpPr>
          <p:nvPr/>
        </p:nvSpPr>
        <p:spPr bwMode="auto">
          <a:xfrm>
            <a:off x="395288" y="6165850"/>
            <a:ext cx="288925" cy="0"/>
          </a:xfrm>
          <a:prstGeom prst="line">
            <a:avLst/>
          </a:prstGeom>
          <a:noFill/>
          <a:ln w="19050">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4" name="AutoShape 18"/>
          <p:cNvSpPr>
            <a:spLocks/>
          </p:cNvSpPr>
          <p:nvPr/>
        </p:nvSpPr>
        <p:spPr bwMode="auto">
          <a:xfrm>
            <a:off x="5867400" y="4724400"/>
            <a:ext cx="865188" cy="314325"/>
          </a:xfrm>
          <a:prstGeom prst="borderCallout1">
            <a:avLst>
              <a:gd name="adj1" fmla="val 36366"/>
              <a:gd name="adj2" fmla="val -8806"/>
              <a:gd name="adj3" fmla="val 90907"/>
              <a:gd name="adj4" fmla="val -91375"/>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4 or 5?</a:t>
            </a:r>
            <a:endParaRPr lang="en-US" sz="1400">
              <a:solidFill>
                <a:srgbClr val="003399"/>
              </a:solidFill>
              <a:latin typeface="Tahoma" pitchFamily="34" charset="0"/>
            </a:endParaRPr>
          </a:p>
        </p:txBody>
      </p:sp>
      <p:sp>
        <p:nvSpPr>
          <p:cNvPr id="690196" name="AutoShape 20"/>
          <p:cNvSpPr>
            <a:spLocks/>
          </p:cNvSpPr>
          <p:nvPr/>
        </p:nvSpPr>
        <p:spPr bwMode="auto">
          <a:xfrm>
            <a:off x="6372225" y="5229225"/>
            <a:ext cx="1441450" cy="314325"/>
          </a:xfrm>
          <a:prstGeom prst="borderCallout1">
            <a:avLst>
              <a:gd name="adj1" fmla="val 36366"/>
              <a:gd name="adj2" fmla="val -5287"/>
              <a:gd name="adj3" fmla="val 12120"/>
              <a:gd name="adj4" fmla="val -78856"/>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b="1">
                <a:solidFill>
                  <a:srgbClr val="003399"/>
                </a:solidFill>
                <a:latin typeface="Courier New" pitchFamily="49" charset="0"/>
              </a:rPr>
              <a:t>Set&lt;String&gt;</a:t>
            </a:r>
            <a:endParaRPr lang="en-US" sz="1400" b="1">
              <a:solidFill>
                <a:srgbClr val="003399"/>
              </a:solidFill>
              <a:latin typeface="Courier New" pitchFamily="49" charset="0"/>
            </a:endParaRPr>
          </a:p>
        </p:txBody>
      </p:sp>
      <p:sp>
        <p:nvSpPr>
          <p:cNvPr id="690197" name="AutoShape 21"/>
          <p:cNvSpPr>
            <a:spLocks/>
          </p:cNvSpPr>
          <p:nvPr/>
        </p:nvSpPr>
        <p:spPr bwMode="auto">
          <a:xfrm>
            <a:off x="4932363" y="4076700"/>
            <a:ext cx="1223962" cy="314325"/>
          </a:xfrm>
          <a:prstGeom prst="borderCallout1">
            <a:avLst>
              <a:gd name="adj1" fmla="val 36366"/>
              <a:gd name="adj2" fmla="val -6227"/>
              <a:gd name="adj3" fmla="val 28787"/>
              <a:gd name="adj4" fmla="val -54347"/>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“autoboxing”</a:t>
            </a:r>
            <a:endParaRPr lang="en-US" sz="1400">
              <a:solidFill>
                <a:srgbClr val="003399"/>
              </a:solidFill>
              <a:latin typeface="Tahoma" pitchFamily="34" charset="0"/>
            </a:endParaRPr>
          </a:p>
        </p:txBody>
      </p:sp>
      <p:sp>
        <p:nvSpPr>
          <p:cNvPr id="690198" name="Text Box 22"/>
          <p:cNvSpPr txBox="1">
            <a:spLocks noChangeArrowheads="1"/>
          </p:cNvSpPr>
          <p:nvPr/>
        </p:nvSpPr>
        <p:spPr bwMode="auto">
          <a:xfrm>
            <a:off x="5795963" y="5805488"/>
            <a:ext cx="2232025" cy="33020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500">
                <a:solidFill>
                  <a:srgbClr val="003399"/>
                </a:solidFill>
                <a:latin typeface="Tahoma" pitchFamily="34" charset="0"/>
              </a:rPr>
              <a:t>What’s Bob’s number?</a:t>
            </a:r>
            <a:endParaRPr lang="en-US" sz="1500" b="1">
              <a:solidFill>
                <a:srgbClr val="003399"/>
              </a:solidFill>
              <a:latin typeface="Courier New" pitchFamily="49" charset="0"/>
            </a:endParaRPr>
          </a:p>
        </p:txBody>
      </p:sp>
    </p:spTree>
    <p:extLst>
      <p:ext uri="{BB962C8B-B14F-4D97-AF65-F5344CB8AC3E}">
        <p14:creationId xmlns:p14="http://schemas.microsoft.com/office/powerpoint/2010/main" val="3799119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23648"/>
            <a:ext cx="9144000" cy="709448"/>
          </a:xfrm>
          <a:solidFill>
            <a:schemeClr val="accent4">
              <a:lumMod val="20000"/>
              <a:lumOff val="80000"/>
            </a:schemeClr>
          </a:solidFill>
        </p:spPr>
        <p:txBody>
          <a:bodyPr>
            <a:normAutofit fontScale="90000"/>
          </a:bodyPr>
          <a:lstStyle/>
          <a:p>
            <a:r>
              <a:rPr lang="en-NZ" b="1" dirty="0" err="1">
                <a:solidFill>
                  <a:schemeClr val="accent3">
                    <a:lumMod val="50000"/>
                  </a:schemeClr>
                </a:solidFill>
                <a:latin typeface="Courier New" pitchFamily="49" charset="0"/>
              </a:rPr>
              <a:t>TreeMap</a:t>
            </a:r>
            <a:r>
              <a:rPr lang="en-NZ" b="1" dirty="0">
                <a:solidFill>
                  <a:schemeClr val="accent3">
                    <a:lumMod val="50000"/>
                  </a:schemeClr>
                </a:solidFill>
                <a:latin typeface="Courier New" pitchFamily="49" charset="0"/>
              </a:rPr>
              <a:t>&lt;K,V&gt;</a:t>
            </a:r>
            <a:endParaRPr lang="en-US" b="1" dirty="0">
              <a:solidFill>
                <a:schemeClr val="accent3">
                  <a:lumMod val="50000"/>
                </a:schemeClr>
              </a:solidFill>
              <a:latin typeface="Courier New" pitchFamily="49" charset="0"/>
            </a:endParaRPr>
          </a:p>
        </p:txBody>
      </p:sp>
      <p:sp>
        <p:nvSpPr>
          <p:cNvPr id="691203" name="Rectangle 3"/>
          <p:cNvSpPr>
            <a:spLocks noGrp="1" noChangeArrowheads="1"/>
          </p:cNvSpPr>
          <p:nvPr>
            <p:ph type="body" idx="1"/>
          </p:nvPr>
        </p:nvSpPr>
        <p:spPr>
          <a:xfrm>
            <a:off x="0" y="914401"/>
            <a:ext cx="6948488" cy="2154238"/>
          </a:xfrm>
        </p:spPr>
        <p:txBody>
          <a:bodyPr>
            <a:normAutofit/>
          </a:bodyPr>
          <a:lstStyle/>
          <a:p>
            <a:r>
              <a:rPr lang="en-NZ" sz="2000" b="1" dirty="0"/>
              <a:t>Guaranteed ordering of keys</a:t>
            </a:r>
            <a:r>
              <a:rPr lang="en-NZ" sz="2000" dirty="0"/>
              <a:t> (like </a:t>
            </a:r>
            <a:r>
              <a:rPr lang="en-NZ" sz="2000" dirty="0" err="1"/>
              <a:t>TreeSet</a:t>
            </a:r>
            <a:r>
              <a:rPr lang="en-NZ" sz="2000" dirty="0"/>
              <a:t>)</a:t>
            </a:r>
          </a:p>
          <a:p>
            <a:pPr lvl="1"/>
            <a:r>
              <a:rPr lang="en-NZ" sz="1800" dirty="0"/>
              <a:t>In fact, </a:t>
            </a:r>
            <a:r>
              <a:rPr lang="en-NZ" sz="1800" dirty="0" err="1"/>
              <a:t>TreeSet</a:t>
            </a:r>
            <a:r>
              <a:rPr lang="en-NZ" sz="1800" dirty="0"/>
              <a:t> is implemented using </a:t>
            </a:r>
            <a:r>
              <a:rPr lang="en-NZ" sz="1800" dirty="0" err="1"/>
              <a:t>TreeMap</a:t>
            </a:r>
            <a:r>
              <a:rPr lang="en-NZ" sz="1800" dirty="0"/>
              <a:t> </a:t>
            </a:r>
            <a:r>
              <a:rPr lang="en-NZ" sz="1800" dirty="0">
                <a:sym typeface="Wingdings" pitchFamily="2" charset="2"/>
              </a:rPr>
              <a:t></a:t>
            </a:r>
          </a:p>
          <a:p>
            <a:pPr lvl="1"/>
            <a:r>
              <a:rPr lang="en-NZ" sz="1800" dirty="0"/>
              <a:t>Hence </a:t>
            </a:r>
            <a:r>
              <a:rPr lang="en-NZ" sz="1800" b="1" dirty="0" err="1">
                <a:latin typeface="Courier New" pitchFamily="49" charset="0"/>
              </a:rPr>
              <a:t>keySet</a:t>
            </a:r>
            <a:r>
              <a:rPr lang="en-NZ" sz="1800" b="1" dirty="0">
                <a:latin typeface="Courier New" pitchFamily="49" charset="0"/>
              </a:rPr>
              <a:t>()</a:t>
            </a:r>
            <a:r>
              <a:rPr lang="en-NZ" sz="1800" dirty="0"/>
              <a:t> returns a </a:t>
            </a:r>
            <a:r>
              <a:rPr lang="en-NZ" sz="1800" b="1" dirty="0" err="1">
                <a:latin typeface="Courier New" pitchFamily="49" charset="0"/>
              </a:rPr>
              <a:t>TreeSet</a:t>
            </a:r>
            <a:endParaRPr lang="en-US" sz="1800" b="1" dirty="0">
              <a:latin typeface="Courier New" pitchFamily="49" charset="0"/>
            </a:endParaRPr>
          </a:p>
          <a:p>
            <a:r>
              <a:rPr lang="en-NZ" sz="2000" b="1" dirty="0">
                <a:latin typeface="Courier New" pitchFamily="49" charset="0"/>
              </a:rPr>
              <a:t>values()</a:t>
            </a:r>
            <a:r>
              <a:rPr lang="en-NZ" sz="2000" dirty="0"/>
              <a:t> returns an unknown Collection – ordering depends on ordering of </a:t>
            </a:r>
            <a:r>
              <a:rPr lang="en-NZ" sz="2000" b="1" dirty="0"/>
              <a:t>keys</a:t>
            </a:r>
            <a:endParaRPr lang="en-US" sz="2000" b="1" dirty="0"/>
          </a:p>
        </p:txBody>
      </p:sp>
      <p:grpSp>
        <p:nvGrpSpPr>
          <p:cNvPr id="691204" name="Group 4"/>
          <p:cNvGrpSpPr>
            <a:grpSpLocks/>
          </p:cNvGrpSpPr>
          <p:nvPr/>
        </p:nvGrpSpPr>
        <p:grpSpPr bwMode="auto">
          <a:xfrm>
            <a:off x="7019925" y="1773238"/>
            <a:ext cx="1944688" cy="1225550"/>
            <a:chOff x="4059" y="2326"/>
            <a:chExt cx="1179" cy="772"/>
          </a:xfrm>
        </p:grpSpPr>
        <p:sp>
          <p:nvSpPr>
            <p:cNvPr id="691205" name="Text Box 5"/>
            <p:cNvSpPr txBox="1">
              <a:spLocks noChangeArrowheads="1"/>
            </p:cNvSpPr>
            <p:nvPr/>
          </p:nvSpPr>
          <p:spPr bwMode="auto">
            <a:xfrm>
              <a:off x="4059" y="2659"/>
              <a:ext cx="1179" cy="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300"/>
                <a:t>+</a:t>
              </a:r>
              <a:r>
                <a:rPr lang="en-NZ" sz="1300">
                  <a:solidFill>
                    <a:srgbClr val="0033CC"/>
                  </a:solidFill>
                </a:rPr>
                <a:t>firstKey</a:t>
              </a:r>
              <a:r>
                <a:rPr lang="en-NZ" sz="1300"/>
                <a:t>():K</a:t>
              </a:r>
            </a:p>
            <a:p>
              <a:pPr algn="l"/>
              <a:r>
                <a:rPr lang="en-NZ" sz="1300"/>
                <a:t>+</a:t>
              </a:r>
              <a:r>
                <a:rPr lang="en-NZ" sz="1300">
                  <a:solidFill>
                    <a:srgbClr val="0033CC"/>
                  </a:solidFill>
                </a:rPr>
                <a:t>lastKey</a:t>
              </a:r>
              <a:r>
                <a:rPr lang="en-NZ" sz="1300"/>
                <a:t>():K</a:t>
              </a:r>
              <a:endParaRPr lang="en-US" sz="1300"/>
            </a:p>
            <a:p>
              <a:pPr algn="l"/>
              <a:r>
                <a:rPr lang="en-NZ" sz="1300"/>
                <a:t>etc…</a:t>
              </a:r>
              <a:endParaRPr lang="en-US" sz="1300"/>
            </a:p>
          </p:txBody>
        </p:sp>
        <p:sp>
          <p:nvSpPr>
            <p:cNvPr id="691206" name="Text Box 6"/>
            <p:cNvSpPr txBox="1">
              <a:spLocks noChangeArrowheads="1"/>
            </p:cNvSpPr>
            <p:nvPr/>
          </p:nvSpPr>
          <p:spPr bwMode="auto">
            <a:xfrm>
              <a:off x="4059" y="2326"/>
              <a:ext cx="1179"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200"/>
                <a:t>&lt;&lt;interface&gt;&gt;</a:t>
              </a:r>
              <a:endParaRPr lang="en-US" sz="1200"/>
            </a:p>
            <a:p>
              <a:r>
                <a:rPr lang="en-US" sz="1600" b="1"/>
                <a:t>SortedMap&lt;K,V&gt;</a:t>
              </a:r>
            </a:p>
          </p:txBody>
        </p:sp>
      </p:grpSp>
      <p:grpSp>
        <p:nvGrpSpPr>
          <p:cNvPr id="691207" name="Group 7"/>
          <p:cNvGrpSpPr>
            <a:grpSpLocks/>
          </p:cNvGrpSpPr>
          <p:nvPr/>
        </p:nvGrpSpPr>
        <p:grpSpPr bwMode="auto">
          <a:xfrm>
            <a:off x="7019925" y="3514725"/>
            <a:ext cx="1944688" cy="646113"/>
            <a:chOff x="4377" y="2713"/>
            <a:chExt cx="1225" cy="407"/>
          </a:xfrm>
        </p:grpSpPr>
        <p:sp>
          <p:nvSpPr>
            <p:cNvPr id="691208" name="Text Box 8"/>
            <p:cNvSpPr txBox="1">
              <a:spLocks noChangeArrowheads="1"/>
            </p:cNvSpPr>
            <p:nvPr/>
          </p:nvSpPr>
          <p:spPr bwMode="auto">
            <a:xfrm>
              <a:off x="4377" y="2931"/>
              <a:ext cx="1225" cy="1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1300"/>
            </a:p>
          </p:txBody>
        </p:sp>
        <p:sp>
          <p:nvSpPr>
            <p:cNvPr id="691209" name="Text Box 9"/>
            <p:cNvSpPr txBox="1">
              <a:spLocks noChangeArrowheads="1"/>
            </p:cNvSpPr>
            <p:nvPr/>
          </p:nvSpPr>
          <p:spPr bwMode="auto">
            <a:xfrm>
              <a:off x="4377" y="2713"/>
              <a:ext cx="1225"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TreeMap&lt;K,V&gt;</a:t>
              </a:r>
            </a:p>
          </p:txBody>
        </p:sp>
      </p:grpSp>
      <p:sp>
        <p:nvSpPr>
          <p:cNvPr id="691210" name="AutoShape 10"/>
          <p:cNvSpPr>
            <a:spLocks noChangeArrowheads="1"/>
          </p:cNvSpPr>
          <p:nvPr/>
        </p:nvSpPr>
        <p:spPr bwMode="auto">
          <a:xfrm>
            <a:off x="7883525" y="299720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91211" name="AutoShape 11"/>
          <p:cNvCxnSpPr>
            <a:cxnSpLocks noChangeShapeType="1"/>
            <a:stCxn id="691209" idx="0"/>
            <a:endCxn id="691210" idx="3"/>
          </p:cNvCxnSpPr>
          <p:nvPr/>
        </p:nvCxnSpPr>
        <p:spPr bwMode="auto">
          <a:xfrm flipH="1" flipV="1">
            <a:off x="7991475" y="3184525"/>
            <a:ext cx="1588" cy="3302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1212" name="Text Box 12"/>
          <p:cNvSpPr txBox="1">
            <a:spLocks noChangeArrowheads="1"/>
          </p:cNvSpPr>
          <p:nvPr/>
        </p:nvSpPr>
        <p:spPr bwMode="auto">
          <a:xfrm>
            <a:off x="684213" y="3308350"/>
            <a:ext cx="6119812" cy="307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500" b="1" dirty="0">
                <a:latin typeface="Courier New" pitchFamily="49" charset="0"/>
              </a:rPr>
              <a:t>Map&lt;String, Integer&gt; directory</a:t>
            </a:r>
          </a:p>
          <a:p>
            <a:pPr algn="l"/>
            <a:r>
              <a:rPr lang="en-NZ" sz="1500" b="1" dirty="0">
                <a:latin typeface="Courier New" pitchFamily="49" charset="0"/>
              </a:rPr>
              <a:t>                  = new </a:t>
            </a:r>
            <a:r>
              <a:rPr lang="en-NZ" sz="1500" b="1" dirty="0" err="1">
                <a:solidFill>
                  <a:srgbClr val="0000FF"/>
                </a:solidFill>
                <a:latin typeface="Courier New" pitchFamily="49" charset="0"/>
              </a:rPr>
              <a:t>TreeMap</a:t>
            </a:r>
            <a:r>
              <a:rPr lang="en-NZ" sz="1500" b="1" dirty="0">
                <a:latin typeface="Courier New" pitchFamily="49" charset="0"/>
              </a:rPr>
              <a:t>&lt;String, Integer&gt;();</a:t>
            </a:r>
          </a:p>
          <a:p>
            <a:pPr algn="l"/>
            <a:r>
              <a:rPr lang="en-NZ" sz="1500" b="1" dirty="0" err="1">
                <a:latin typeface="Courier New" pitchFamily="49" charset="0"/>
              </a:rPr>
              <a:t>directory.put</a:t>
            </a:r>
            <a:r>
              <a:rPr lang="en-NZ" sz="1500" b="1" dirty="0">
                <a:latin typeface="Courier New" pitchFamily="49" charset="0"/>
              </a:rPr>
              <a:t>("Mum", new Integer(9998888));</a:t>
            </a:r>
          </a:p>
          <a:p>
            <a:pPr algn="l"/>
            <a:r>
              <a:rPr lang="en-NZ" sz="1500" b="1" dirty="0" err="1">
                <a:latin typeface="Courier New" pitchFamily="49" charset="0"/>
              </a:rPr>
              <a:t>directory.put</a:t>
            </a:r>
            <a:r>
              <a:rPr lang="en-NZ" sz="1500" b="1" dirty="0">
                <a:latin typeface="Courier New" pitchFamily="49" charset="0"/>
              </a:rPr>
              <a:t>("Dad", 9998888);</a:t>
            </a:r>
          </a:p>
          <a:p>
            <a:pPr algn="l"/>
            <a:r>
              <a:rPr lang="en-NZ" sz="1500" b="1" dirty="0" err="1">
                <a:latin typeface="Courier New" pitchFamily="49" charset="0"/>
              </a:rPr>
              <a:t>directory.put</a:t>
            </a:r>
            <a:r>
              <a:rPr lang="en-NZ" sz="1500" b="1" dirty="0">
                <a:latin typeface="Courier New" pitchFamily="49" charset="0"/>
              </a:rPr>
              <a:t>(</a:t>
            </a:r>
            <a:r>
              <a:rPr lang="en-NZ" sz="1500" b="1" dirty="0">
                <a:solidFill>
                  <a:srgbClr val="0000FF"/>
                </a:solidFill>
                <a:latin typeface="Courier New" pitchFamily="49" charset="0"/>
              </a:rPr>
              <a:t>"Bob"</a:t>
            </a:r>
            <a:r>
              <a:rPr lang="en-NZ" sz="1500" b="1" dirty="0">
                <a:latin typeface="Courier New" pitchFamily="49" charset="0"/>
              </a:rPr>
              <a:t>, 12345678);</a:t>
            </a:r>
          </a:p>
          <a:p>
            <a:pPr algn="l"/>
            <a:r>
              <a:rPr lang="en-NZ" sz="1500" b="1" dirty="0" err="1">
                <a:latin typeface="Courier New" pitchFamily="49" charset="0"/>
              </a:rPr>
              <a:t>directory.put</a:t>
            </a:r>
            <a:r>
              <a:rPr lang="en-NZ" sz="1500" b="1" dirty="0">
                <a:latin typeface="Courier New" pitchFamily="49" charset="0"/>
              </a:rPr>
              <a:t>("Edward", 5553535);</a:t>
            </a:r>
          </a:p>
          <a:p>
            <a:pPr algn="l"/>
            <a:r>
              <a:rPr lang="en-NZ" sz="1500" b="1" dirty="0" err="1">
                <a:latin typeface="Courier New" pitchFamily="49" charset="0"/>
              </a:rPr>
              <a:t>directory.put</a:t>
            </a:r>
            <a:r>
              <a:rPr lang="en-NZ" sz="1500" b="1" dirty="0">
                <a:latin typeface="Courier New" pitchFamily="49" charset="0"/>
              </a:rPr>
              <a:t>(</a:t>
            </a:r>
            <a:r>
              <a:rPr lang="en-NZ" sz="1500" b="1" dirty="0">
                <a:solidFill>
                  <a:srgbClr val="0000FF"/>
                </a:solidFill>
                <a:latin typeface="Courier New" pitchFamily="49" charset="0"/>
              </a:rPr>
              <a:t>"Bob"</a:t>
            </a:r>
            <a:r>
              <a:rPr lang="en-NZ" sz="1500" b="1" dirty="0">
                <a:latin typeface="Courier New" pitchFamily="49" charset="0"/>
              </a:rPr>
              <a:t>, 1000000);</a:t>
            </a:r>
          </a:p>
          <a:p>
            <a:pPr algn="l"/>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directory.</a:t>
            </a:r>
            <a:r>
              <a:rPr lang="en-NZ" sz="1500" b="1" dirty="0" err="1">
                <a:solidFill>
                  <a:srgbClr val="003399"/>
                </a:solidFill>
                <a:latin typeface="Courier New" pitchFamily="49" charset="0"/>
              </a:rPr>
              <a:t>size</a:t>
            </a:r>
            <a:r>
              <a:rPr lang="en-NZ" sz="1500" b="1" dirty="0">
                <a:latin typeface="Courier New" pitchFamily="49" charset="0"/>
              </a:rPr>
              <a:t>());</a:t>
            </a:r>
          </a:p>
          <a:p>
            <a:pPr algn="l"/>
            <a:r>
              <a:rPr lang="en-NZ" sz="1500" b="1" dirty="0">
                <a:latin typeface="Courier New" pitchFamily="49" charset="0"/>
              </a:rPr>
              <a:t>for (String key : </a:t>
            </a:r>
            <a:r>
              <a:rPr lang="en-NZ" sz="1500" b="1" dirty="0" err="1">
                <a:latin typeface="Courier New" pitchFamily="49" charset="0"/>
              </a:rPr>
              <a:t>directory.</a:t>
            </a:r>
            <a:r>
              <a:rPr lang="en-NZ" sz="1500" b="1" dirty="0" err="1">
                <a:solidFill>
                  <a:srgbClr val="003399"/>
                </a:solidFill>
                <a:latin typeface="Courier New" pitchFamily="49" charset="0"/>
              </a:rPr>
              <a:t>keySet</a:t>
            </a:r>
            <a:r>
              <a:rPr lang="en-NZ" sz="1500" b="1" dirty="0">
                <a:latin typeface="Courier New" pitchFamily="49" charset="0"/>
              </a:rPr>
              <a:t>()) {</a:t>
            </a:r>
          </a:p>
          <a:p>
            <a:pPr algn="l"/>
            <a:r>
              <a:rPr lang="en-NZ" sz="1500" b="1" dirty="0">
                <a:latin typeface="Courier New" pitchFamily="49" charset="0"/>
              </a:rPr>
              <a:t>  </a:t>
            </a:r>
            <a:r>
              <a:rPr lang="en-NZ" sz="1500" b="1" dirty="0" err="1">
                <a:latin typeface="Courier New" pitchFamily="49" charset="0"/>
              </a:rPr>
              <a:t>System.out.print</a:t>
            </a:r>
            <a:r>
              <a:rPr lang="en-NZ" sz="1500" b="1" dirty="0">
                <a:latin typeface="Courier New" pitchFamily="49" charset="0"/>
              </a:rPr>
              <a:t>(</a:t>
            </a:r>
            <a:r>
              <a:rPr lang="en-NZ" sz="1500" b="1" dirty="0" err="1">
                <a:latin typeface="Courier New" pitchFamily="49" charset="0"/>
              </a:rPr>
              <a:t>key+"'s</a:t>
            </a:r>
            <a:r>
              <a:rPr lang="en-NZ" sz="1500" b="1" dirty="0">
                <a:latin typeface="Courier New" pitchFamily="49" charset="0"/>
              </a:rPr>
              <a:t> #: ");</a:t>
            </a:r>
          </a:p>
          <a:p>
            <a:pPr algn="l"/>
            <a:r>
              <a:rPr lang="en-NZ" sz="1500" b="1" dirty="0">
                <a:latin typeface="Courier New" pitchFamily="49" charset="0"/>
              </a:rPr>
              <a:t>  </a:t>
            </a:r>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directory.</a:t>
            </a:r>
            <a:r>
              <a:rPr lang="en-NZ" sz="1500" b="1" dirty="0" err="1">
                <a:solidFill>
                  <a:srgbClr val="003399"/>
                </a:solidFill>
                <a:latin typeface="Courier New" pitchFamily="49" charset="0"/>
              </a:rPr>
              <a:t>get</a:t>
            </a:r>
            <a:r>
              <a:rPr lang="en-NZ" sz="1500" b="1" dirty="0">
                <a:latin typeface="Courier New" pitchFamily="49" charset="0"/>
              </a:rPr>
              <a:t>(key));</a:t>
            </a:r>
          </a:p>
          <a:p>
            <a:pPr algn="l"/>
            <a:r>
              <a:rPr lang="en-NZ" sz="1500" b="1" dirty="0">
                <a:latin typeface="Courier New" pitchFamily="49" charset="0"/>
              </a:rPr>
              <a:t>}</a:t>
            </a:r>
          </a:p>
          <a:p>
            <a:pPr algn="l"/>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directory.</a:t>
            </a:r>
            <a:r>
              <a:rPr lang="en-NZ" sz="1500" b="1" dirty="0" err="1">
                <a:solidFill>
                  <a:srgbClr val="003399"/>
                </a:solidFill>
                <a:latin typeface="Courier New" pitchFamily="49" charset="0"/>
              </a:rPr>
              <a:t>values</a:t>
            </a:r>
            <a:r>
              <a:rPr lang="en-NZ" sz="1500" b="1" dirty="0">
                <a:latin typeface="Courier New" pitchFamily="49" charset="0"/>
              </a:rPr>
              <a:t>());</a:t>
            </a:r>
          </a:p>
        </p:txBody>
      </p:sp>
      <p:sp>
        <p:nvSpPr>
          <p:cNvPr id="691214" name="Text Box 14"/>
          <p:cNvSpPr txBox="1">
            <a:spLocks noChangeArrowheads="1"/>
          </p:cNvSpPr>
          <p:nvPr/>
        </p:nvSpPr>
        <p:spPr bwMode="auto">
          <a:xfrm>
            <a:off x="6156325" y="4437063"/>
            <a:ext cx="2376488" cy="124460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500" b="1">
                <a:latin typeface="Tahoma" pitchFamily="34" charset="0"/>
              </a:rPr>
              <a:t>Loop output?</a:t>
            </a:r>
          </a:p>
          <a:p>
            <a:pPr algn="l"/>
            <a:r>
              <a:rPr lang="en-US" sz="1500" b="1">
                <a:solidFill>
                  <a:srgbClr val="003399"/>
                </a:solidFill>
                <a:latin typeface="Courier New" pitchFamily="49" charset="0"/>
              </a:rPr>
              <a:t>Bob's #: 1000000</a:t>
            </a:r>
          </a:p>
          <a:p>
            <a:pPr algn="l"/>
            <a:r>
              <a:rPr lang="en-US" sz="1500" b="1">
                <a:solidFill>
                  <a:srgbClr val="003399"/>
                </a:solidFill>
                <a:latin typeface="Courier New" pitchFamily="49" charset="0"/>
              </a:rPr>
              <a:t>Dad's #: 9998888</a:t>
            </a:r>
          </a:p>
          <a:p>
            <a:pPr algn="l"/>
            <a:r>
              <a:rPr lang="en-US" sz="1500" b="1">
                <a:solidFill>
                  <a:srgbClr val="003399"/>
                </a:solidFill>
                <a:latin typeface="Courier New" pitchFamily="49" charset="0"/>
              </a:rPr>
              <a:t>Edward's #: 5553535</a:t>
            </a:r>
          </a:p>
          <a:p>
            <a:pPr algn="l"/>
            <a:r>
              <a:rPr lang="en-US" sz="1500" b="1">
                <a:solidFill>
                  <a:srgbClr val="003399"/>
                </a:solidFill>
                <a:latin typeface="Courier New" pitchFamily="49" charset="0"/>
              </a:rPr>
              <a:t>Mum's #: 9998888</a:t>
            </a:r>
          </a:p>
        </p:txBody>
      </p:sp>
      <p:sp>
        <p:nvSpPr>
          <p:cNvPr id="691216" name="AutoShape 16"/>
          <p:cNvSpPr>
            <a:spLocks/>
          </p:cNvSpPr>
          <p:nvPr/>
        </p:nvSpPr>
        <p:spPr bwMode="auto">
          <a:xfrm>
            <a:off x="5364163" y="4365625"/>
            <a:ext cx="287337" cy="314325"/>
          </a:xfrm>
          <a:prstGeom prst="borderCallout1">
            <a:avLst>
              <a:gd name="adj1" fmla="val 36366"/>
              <a:gd name="adj2" fmla="val -26519"/>
              <a:gd name="adj3" fmla="val 181315"/>
              <a:gd name="adj4" fmla="val -222097"/>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4</a:t>
            </a:r>
            <a:endParaRPr lang="en-US" sz="1400">
              <a:solidFill>
                <a:srgbClr val="003399"/>
              </a:solidFill>
              <a:latin typeface="Tahoma" pitchFamily="34" charset="0"/>
            </a:endParaRPr>
          </a:p>
        </p:txBody>
      </p:sp>
      <p:sp>
        <p:nvSpPr>
          <p:cNvPr id="691217" name="AutoShape 17"/>
          <p:cNvSpPr>
            <a:spLocks/>
          </p:cNvSpPr>
          <p:nvPr/>
        </p:nvSpPr>
        <p:spPr bwMode="auto">
          <a:xfrm>
            <a:off x="5508625" y="5229225"/>
            <a:ext cx="215900" cy="792163"/>
          </a:xfrm>
          <a:prstGeom prst="rightBrace">
            <a:avLst>
              <a:gd name="adj1" fmla="val 30576"/>
              <a:gd name="adj2" fmla="val 50000"/>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91218" name="AutoShape 18"/>
          <p:cNvCxnSpPr>
            <a:cxnSpLocks noChangeShapeType="1"/>
            <a:stCxn id="691217" idx="1"/>
            <a:endCxn id="691214" idx="1"/>
          </p:cNvCxnSpPr>
          <p:nvPr/>
        </p:nvCxnSpPr>
        <p:spPr bwMode="auto">
          <a:xfrm flipV="1">
            <a:off x="5724525" y="5059363"/>
            <a:ext cx="431800" cy="566737"/>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1219" name="AutoShape 19"/>
          <p:cNvSpPr>
            <a:spLocks/>
          </p:cNvSpPr>
          <p:nvPr/>
        </p:nvSpPr>
        <p:spPr bwMode="auto">
          <a:xfrm>
            <a:off x="6948488" y="6021388"/>
            <a:ext cx="287337" cy="314325"/>
          </a:xfrm>
          <a:prstGeom prst="borderCallout1">
            <a:avLst>
              <a:gd name="adj1" fmla="val 36366"/>
              <a:gd name="adj2" fmla="val -26519"/>
              <a:gd name="adj3" fmla="val 66667"/>
              <a:gd name="adj4" fmla="val -555801"/>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a:t>
            </a:r>
            <a:endParaRPr lang="en-US" sz="1400">
              <a:solidFill>
                <a:srgbClr val="003399"/>
              </a:solidFill>
              <a:latin typeface="Tahoma" pitchFamily="34" charset="0"/>
            </a:endParaRPr>
          </a:p>
        </p:txBody>
      </p:sp>
      <p:sp>
        <p:nvSpPr>
          <p:cNvPr id="691221" name="Text Box 21"/>
          <p:cNvSpPr txBox="1">
            <a:spLocks noChangeArrowheads="1"/>
          </p:cNvSpPr>
          <p:nvPr/>
        </p:nvSpPr>
        <p:spPr bwMode="auto">
          <a:xfrm>
            <a:off x="4716463" y="2924175"/>
            <a:ext cx="1728787" cy="5270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400">
                <a:solidFill>
                  <a:srgbClr val="003399"/>
                </a:solidFill>
                <a:latin typeface="Tahoma" pitchFamily="34" charset="0"/>
              </a:rPr>
              <a:t>Empty constructor</a:t>
            </a:r>
          </a:p>
          <a:p>
            <a:r>
              <a:rPr lang="en-NZ" sz="1400">
                <a:solidFill>
                  <a:srgbClr val="003399"/>
                </a:solidFill>
                <a:latin typeface="Tahoma" pitchFamily="34" charset="0"/>
                <a:sym typeface="Wingdings" pitchFamily="2" charset="2"/>
              </a:rPr>
              <a:t> natural ordering</a:t>
            </a:r>
            <a:endParaRPr lang="en-US" sz="1400">
              <a:solidFill>
                <a:srgbClr val="003399"/>
              </a:solidFill>
              <a:latin typeface="Tahoma" pitchFamily="34" charset="0"/>
              <a:sym typeface="Wingdings" pitchFamily="2" charset="2"/>
            </a:endParaRPr>
          </a:p>
        </p:txBody>
      </p:sp>
    </p:spTree>
    <p:extLst>
      <p:ext uri="{BB962C8B-B14F-4D97-AF65-F5344CB8AC3E}">
        <p14:creationId xmlns:p14="http://schemas.microsoft.com/office/powerpoint/2010/main" val="2579114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91214">
                                            <p:txEl>
                                              <p:pRg st="1" end="1"/>
                                            </p:txEl>
                                          </p:spTgt>
                                        </p:tgtEl>
                                        <p:attrNameLst>
                                          <p:attrName>style.visibility</p:attrName>
                                        </p:attrNameLst>
                                      </p:cBhvr>
                                      <p:to>
                                        <p:strVal val="visible"/>
                                      </p:to>
                                    </p:set>
                                    <p:animEffect transition="in" filter="dissolve">
                                      <p:cBhvr>
                                        <p:cTn id="7" dur="500"/>
                                        <p:tgtEl>
                                          <p:spTgt spid="6912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91214">
                                            <p:txEl>
                                              <p:pRg st="2" end="2"/>
                                            </p:txEl>
                                          </p:spTgt>
                                        </p:tgtEl>
                                        <p:attrNameLst>
                                          <p:attrName>style.visibility</p:attrName>
                                        </p:attrNameLst>
                                      </p:cBhvr>
                                      <p:to>
                                        <p:strVal val="visible"/>
                                      </p:to>
                                    </p:set>
                                    <p:animEffect transition="in" filter="dissolve">
                                      <p:cBhvr>
                                        <p:cTn id="12" dur="500"/>
                                        <p:tgtEl>
                                          <p:spTgt spid="6912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91214">
                                            <p:txEl>
                                              <p:pRg st="3" end="3"/>
                                            </p:txEl>
                                          </p:spTgt>
                                        </p:tgtEl>
                                        <p:attrNameLst>
                                          <p:attrName>style.visibility</p:attrName>
                                        </p:attrNameLst>
                                      </p:cBhvr>
                                      <p:to>
                                        <p:strVal val="visible"/>
                                      </p:to>
                                    </p:set>
                                    <p:animEffect transition="in" filter="dissolve">
                                      <p:cBhvr>
                                        <p:cTn id="17" dur="500"/>
                                        <p:tgtEl>
                                          <p:spTgt spid="6912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91214">
                                            <p:txEl>
                                              <p:pRg st="4" end="4"/>
                                            </p:txEl>
                                          </p:spTgt>
                                        </p:tgtEl>
                                        <p:attrNameLst>
                                          <p:attrName>style.visibility</p:attrName>
                                        </p:attrNameLst>
                                      </p:cBhvr>
                                      <p:to>
                                        <p:strVal val="visible"/>
                                      </p:to>
                                    </p:set>
                                    <p:animEffect transition="in" filter="dissolve">
                                      <p:cBhvr>
                                        <p:cTn id="22" dur="500"/>
                                        <p:tgtEl>
                                          <p:spTgt spid="6912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NZ" dirty="0" smtClean="0">
                <a:solidFill>
                  <a:schemeClr val="accent3">
                    <a:lumMod val="50000"/>
                  </a:schemeClr>
                </a:solidFill>
              </a:rPr>
              <a:t>Comparator</a:t>
            </a:r>
            <a:endParaRPr lang="en-US" dirty="0">
              <a:solidFill>
                <a:schemeClr val="accent3">
                  <a:lumMod val="50000"/>
                </a:schemeClr>
              </a:solidFill>
            </a:endParaRPr>
          </a:p>
        </p:txBody>
      </p:sp>
      <p:sp>
        <p:nvSpPr>
          <p:cNvPr id="703491" name="Rectangle 3"/>
          <p:cNvSpPr>
            <a:spLocks noGrp="1" noChangeArrowheads="1"/>
          </p:cNvSpPr>
          <p:nvPr>
            <p:ph type="body" idx="1"/>
          </p:nvPr>
        </p:nvSpPr>
        <p:spPr>
          <a:xfrm>
            <a:off x="0" y="762000"/>
            <a:ext cx="9144000" cy="1587501"/>
          </a:xfrm>
        </p:spPr>
        <p:txBody>
          <a:bodyPr>
            <a:normAutofit/>
          </a:bodyPr>
          <a:lstStyle/>
          <a:p>
            <a:pPr>
              <a:lnSpc>
                <a:spcPct val="90000"/>
              </a:lnSpc>
            </a:pPr>
            <a:r>
              <a:rPr lang="en-US" sz="2000" dirty="0" smtClean="0"/>
              <a:t>Comparator is useful </a:t>
            </a:r>
            <a:r>
              <a:rPr lang="en-US" sz="2000" dirty="0"/>
              <a:t>if the type of elements to be sorted is not Comparable, or you want to define an alternative </a:t>
            </a:r>
            <a:r>
              <a:rPr lang="en-US" sz="2000" dirty="0" smtClean="0"/>
              <a:t>ordering</a:t>
            </a:r>
          </a:p>
          <a:p>
            <a:pPr>
              <a:lnSpc>
                <a:spcPct val="90000"/>
              </a:lnSpc>
            </a:pPr>
            <a:r>
              <a:rPr lang="en-NZ" sz="2000" dirty="0" smtClean="0"/>
              <a:t>defines methods </a:t>
            </a:r>
            <a:r>
              <a:rPr lang="en-US" sz="2000" b="1" dirty="0" smtClean="0">
                <a:latin typeface="Courier New" pitchFamily="49" charset="0"/>
              </a:rPr>
              <a:t>compare(T,T)</a:t>
            </a:r>
            <a:r>
              <a:rPr lang="en-US" sz="2000" dirty="0" smtClean="0"/>
              <a:t> and </a:t>
            </a:r>
            <a:r>
              <a:rPr lang="en-US" sz="2000" b="1" dirty="0" smtClean="0">
                <a:latin typeface="Courier New" pitchFamily="49" charset="0"/>
              </a:rPr>
              <a:t>equals(Object)</a:t>
            </a:r>
            <a:endParaRPr lang="en-NZ" sz="2000" dirty="0" smtClean="0"/>
          </a:p>
          <a:p>
            <a:pPr>
              <a:lnSpc>
                <a:spcPct val="90000"/>
              </a:lnSpc>
            </a:pPr>
            <a:r>
              <a:rPr lang="en-NZ" sz="1800" dirty="0" smtClean="0"/>
              <a:t>As </a:t>
            </a:r>
            <a:r>
              <a:rPr lang="en-NZ" sz="1800" dirty="0"/>
              <a:t>with </a:t>
            </a:r>
            <a:r>
              <a:rPr lang="en-NZ" sz="1800" dirty="0" err="1"/>
              <a:t>TreeSet</a:t>
            </a:r>
            <a:r>
              <a:rPr lang="en-NZ" sz="1800" dirty="0"/>
              <a:t>, another way of constructing </a:t>
            </a:r>
            <a:r>
              <a:rPr lang="en-NZ" sz="1800" dirty="0" err="1"/>
              <a:t>TreeMap</a:t>
            </a:r>
            <a:r>
              <a:rPr lang="en-NZ" sz="1800" dirty="0"/>
              <a:t> is to give a Comparator </a:t>
            </a:r>
            <a:r>
              <a:rPr lang="en-NZ" sz="1800" dirty="0">
                <a:sym typeface="Wingdings" pitchFamily="2" charset="2"/>
              </a:rPr>
              <a:t> necessary for non-Comparable keys</a:t>
            </a:r>
            <a:endParaRPr lang="en-US" sz="1800" dirty="0"/>
          </a:p>
        </p:txBody>
      </p:sp>
      <p:sp>
        <p:nvSpPr>
          <p:cNvPr id="703492" name="Text Box 4"/>
          <p:cNvSpPr txBox="1">
            <a:spLocks noChangeArrowheads="1"/>
          </p:cNvSpPr>
          <p:nvPr/>
        </p:nvSpPr>
        <p:spPr bwMode="auto">
          <a:xfrm>
            <a:off x="539750" y="3327400"/>
            <a:ext cx="7993063" cy="330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500" b="1" dirty="0">
                <a:latin typeface="Courier New" pitchFamily="49" charset="0"/>
              </a:rPr>
              <a:t>Map&lt;CD, Double&gt; ratings</a:t>
            </a:r>
          </a:p>
          <a:p>
            <a:pPr algn="l"/>
            <a:r>
              <a:rPr lang="en-NZ" sz="1500" b="1" dirty="0">
                <a:latin typeface="Courier New" pitchFamily="49" charset="0"/>
              </a:rPr>
              <a:t>              = </a:t>
            </a:r>
            <a:r>
              <a:rPr lang="en-NZ" sz="1500" b="1" dirty="0">
                <a:solidFill>
                  <a:srgbClr val="0000FF"/>
                </a:solidFill>
                <a:latin typeface="Courier New" pitchFamily="49" charset="0"/>
              </a:rPr>
              <a:t>new </a:t>
            </a:r>
            <a:r>
              <a:rPr lang="en-NZ" sz="1500" b="1" dirty="0" err="1">
                <a:solidFill>
                  <a:srgbClr val="0000FF"/>
                </a:solidFill>
                <a:latin typeface="Courier New" pitchFamily="49" charset="0"/>
              </a:rPr>
              <a:t>TreeMap</a:t>
            </a:r>
            <a:r>
              <a:rPr lang="en-NZ" sz="1500" b="1" dirty="0">
                <a:solidFill>
                  <a:srgbClr val="0000FF"/>
                </a:solidFill>
                <a:latin typeface="Courier New" pitchFamily="49" charset="0"/>
              </a:rPr>
              <a:t>&lt;CD, Double&gt;(new </a:t>
            </a:r>
            <a:r>
              <a:rPr lang="en-NZ" sz="1500" b="1" dirty="0" err="1">
                <a:solidFill>
                  <a:srgbClr val="0000FF"/>
                </a:solidFill>
                <a:latin typeface="Courier New" pitchFamily="49" charset="0"/>
              </a:rPr>
              <a:t>PriceComparator</a:t>
            </a:r>
            <a:r>
              <a:rPr lang="en-NZ" sz="1500" b="1" dirty="0">
                <a:solidFill>
                  <a:srgbClr val="0000FF"/>
                </a:solidFill>
                <a:latin typeface="Courier New" pitchFamily="49" charset="0"/>
              </a:rPr>
              <a:t>())</a:t>
            </a:r>
            <a:r>
              <a:rPr lang="en-NZ" sz="1500" b="1" dirty="0">
                <a:latin typeface="Courier New" pitchFamily="49" charset="0"/>
              </a:rPr>
              <a:t>;</a:t>
            </a:r>
          </a:p>
          <a:p>
            <a:pPr algn="l"/>
            <a:r>
              <a:rPr lang="en-NZ" sz="1500" b="1" dirty="0" err="1">
                <a:latin typeface="Courier New" pitchFamily="49" charset="0"/>
              </a:rPr>
              <a:t>ratings.put</a:t>
            </a:r>
            <a:r>
              <a:rPr lang="en-NZ" sz="1500" b="1" dirty="0">
                <a:latin typeface="Courier New" pitchFamily="49" charset="0"/>
              </a:rPr>
              <a:t>(new CD("Street </a:t>
            </a:r>
            <a:r>
              <a:rPr lang="en-NZ" sz="1500" b="1" dirty="0" err="1">
                <a:latin typeface="Courier New" pitchFamily="49" charset="0"/>
              </a:rPr>
              <a:t>Signs","O",new</a:t>
            </a:r>
            <a:r>
              <a:rPr lang="en-NZ" sz="1500" b="1" dirty="0">
                <a:latin typeface="Courier New" pitchFamily="49" charset="0"/>
              </a:rPr>
              <a:t> Money(3,50)), 8.5);</a:t>
            </a:r>
          </a:p>
          <a:p>
            <a:pPr algn="l"/>
            <a:r>
              <a:rPr lang="en-NZ" sz="1500" b="1" dirty="0" err="1">
                <a:latin typeface="Courier New" pitchFamily="49" charset="0"/>
              </a:rPr>
              <a:t>ratings.put</a:t>
            </a:r>
            <a:r>
              <a:rPr lang="en-NZ" sz="1500" b="1" dirty="0">
                <a:latin typeface="Courier New" pitchFamily="49" charset="0"/>
              </a:rPr>
              <a:t>(new CD("</a:t>
            </a:r>
            <a:r>
              <a:rPr lang="en-NZ" sz="1500" b="1" dirty="0" err="1">
                <a:latin typeface="Courier New" pitchFamily="49" charset="0"/>
              </a:rPr>
              <a:t>Jazzinho</a:t>
            </a:r>
            <a:r>
              <a:rPr lang="en-NZ" sz="1500" b="1" dirty="0">
                <a:latin typeface="Courier New" pitchFamily="49" charset="0"/>
              </a:rPr>
              <a:t>","</a:t>
            </a:r>
            <a:r>
              <a:rPr lang="en-NZ" sz="1500" b="1" dirty="0" err="1">
                <a:latin typeface="Courier New" pitchFamily="49" charset="0"/>
              </a:rPr>
              <a:t>J",</a:t>
            </a:r>
            <a:r>
              <a:rPr lang="en-NZ" sz="1500" b="1" dirty="0" err="1">
                <a:solidFill>
                  <a:srgbClr val="0000FF"/>
                </a:solidFill>
                <a:latin typeface="Courier New" pitchFamily="49" charset="0"/>
              </a:rPr>
              <a:t>new</a:t>
            </a:r>
            <a:r>
              <a:rPr lang="en-NZ" sz="1500" b="1" dirty="0">
                <a:solidFill>
                  <a:srgbClr val="0000FF"/>
                </a:solidFill>
                <a:latin typeface="Courier New" pitchFamily="49" charset="0"/>
              </a:rPr>
              <a:t> Money(2,80)</a:t>
            </a:r>
            <a:r>
              <a:rPr lang="en-NZ" sz="1500" b="1" dirty="0">
                <a:latin typeface="Courier New" pitchFamily="49" charset="0"/>
              </a:rPr>
              <a:t>), 8.0);</a:t>
            </a:r>
          </a:p>
          <a:p>
            <a:pPr algn="l"/>
            <a:r>
              <a:rPr lang="en-NZ" sz="1500" b="1" dirty="0" err="1">
                <a:latin typeface="Courier New" pitchFamily="49" charset="0"/>
              </a:rPr>
              <a:t>ratings.put</a:t>
            </a:r>
            <a:r>
              <a:rPr lang="en-NZ" sz="1500" b="1" dirty="0">
                <a:latin typeface="Courier New" pitchFamily="49" charset="0"/>
              </a:rPr>
              <a:t>(new CD("Space </a:t>
            </a:r>
            <a:r>
              <a:rPr lang="en-NZ" sz="1500" b="1" dirty="0" err="1">
                <a:latin typeface="Courier New" pitchFamily="49" charset="0"/>
              </a:rPr>
              <a:t>Cowboy","J",new</a:t>
            </a:r>
            <a:r>
              <a:rPr lang="en-NZ" sz="1500" b="1" dirty="0">
                <a:latin typeface="Courier New" pitchFamily="49" charset="0"/>
              </a:rPr>
              <a:t> Money(5,00)), 9.0);</a:t>
            </a:r>
          </a:p>
          <a:p>
            <a:pPr algn="l"/>
            <a:r>
              <a:rPr lang="en-NZ" sz="1500" b="1" dirty="0" err="1">
                <a:latin typeface="Courier New" pitchFamily="49" charset="0"/>
              </a:rPr>
              <a:t>ratings.put</a:t>
            </a:r>
            <a:r>
              <a:rPr lang="en-NZ" sz="1500" b="1" dirty="0">
                <a:latin typeface="Courier New" pitchFamily="49" charset="0"/>
              </a:rPr>
              <a:t>(new CD("Maiden </a:t>
            </a:r>
            <a:r>
              <a:rPr lang="en-NZ" sz="1500" b="1" dirty="0" err="1">
                <a:latin typeface="Courier New" pitchFamily="49" charset="0"/>
              </a:rPr>
              <a:t>Voyage","H",new</a:t>
            </a:r>
            <a:r>
              <a:rPr lang="en-NZ" sz="1500" b="1" dirty="0">
                <a:latin typeface="Courier New" pitchFamily="49" charset="0"/>
              </a:rPr>
              <a:t> Money(4,00)), 9.5);</a:t>
            </a:r>
          </a:p>
          <a:p>
            <a:pPr algn="l"/>
            <a:r>
              <a:rPr lang="en-NZ" sz="1500" b="1" dirty="0" err="1">
                <a:latin typeface="Courier New" pitchFamily="49" charset="0"/>
              </a:rPr>
              <a:t>ratings.put</a:t>
            </a:r>
            <a:r>
              <a:rPr lang="en-NZ" sz="1500" b="1" dirty="0">
                <a:latin typeface="Courier New" pitchFamily="49" charset="0"/>
              </a:rPr>
              <a:t>(new CD("Here's the </a:t>
            </a:r>
            <a:r>
              <a:rPr lang="en-NZ" sz="1500" b="1" dirty="0" err="1">
                <a:latin typeface="Courier New" pitchFamily="49" charset="0"/>
              </a:rPr>
              <a:t>Deal","LS",</a:t>
            </a:r>
            <a:r>
              <a:rPr lang="en-NZ" sz="1500" b="1" dirty="0" err="1">
                <a:solidFill>
                  <a:srgbClr val="0000FF"/>
                </a:solidFill>
                <a:latin typeface="Courier New" pitchFamily="49" charset="0"/>
              </a:rPr>
              <a:t>new</a:t>
            </a:r>
            <a:r>
              <a:rPr lang="en-NZ" sz="1500" b="1" dirty="0">
                <a:solidFill>
                  <a:srgbClr val="0000FF"/>
                </a:solidFill>
                <a:latin typeface="Courier New" pitchFamily="49" charset="0"/>
              </a:rPr>
              <a:t> Money(2,80)</a:t>
            </a:r>
            <a:r>
              <a:rPr lang="en-NZ" sz="1500" b="1" dirty="0">
                <a:latin typeface="Courier New" pitchFamily="49" charset="0"/>
              </a:rPr>
              <a:t>), 9.0);</a:t>
            </a:r>
          </a:p>
          <a:p>
            <a:pPr algn="l"/>
            <a:endParaRPr lang="en-NZ" sz="1500" b="1" dirty="0">
              <a:latin typeface="Courier New" pitchFamily="49" charset="0"/>
            </a:endParaRPr>
          </a:p>
          <a:p>
            <a:pPr algn="l"/>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ratings.size</a:t>
            </a:r>
            <a:r>
              <a:rPr lang="en-NZ" sz="1500" b="1" dirty="0">
                <a:latin typeface="Courier New" pitchFamily="49" charset="0"/>
              </a:rPr>
              <a:t>());</a:t>
            </a:r>
          </a:p>
          <a:p>
            <a:pPr algn="l"/>
            <a:r>
              <a:rPr lang="en-NZ" sz="1500" b="1" dirty="0">
                <a:latin typeface="Courier New" pitchFamily="49" charset="0"/>
              </a:rPr>
              <a:t>for (CD key : </a:t>
            </a:r>
            <a:r>
              <a:rPr lang="en-NZ" sz="1500" b="1" dirty="0" err="1">
                <a:latin typeface="Courier New" pitchFamily="49" charset="0"/>
              </a:rPr>
              <a:t>ratings.keySet</a:t>
            </a:r>
            <a:r>
              <a:rPr lang="en-NZ" sz="1500" b="1" dirty="0">
                <a:latin typeface="Courier New" pitchFamily="49" charset="0"/>
              </a:rPr>
              <a:t>()) {</a:t>
            </a:r>
          </a:p>
          <a:p>
            <a:pPr algn="l"/>
            <a:r>
              <a:rPr lang="en-NZ" sz="1500" b="1" dirty="0">
                <a:latin typeface="Courier New" pitchFamily="49" charset="0"/>
              </a:rPr>
              <a:t>  </a:t>
            </a:r>
            <a:r>
              <a:rPr lang="en-NZ" sz="1500" b="1" dirty="0" err="1">
                <a:latin typeface="Courier New" pitchFamily="49" charset="0"/>
              </a:rPr>
              <a:t>System.out.print</a:t>
            </a:r>
            <a:r>
              <a:rPr lang="en-NZ" sz="1500" b="1" dirty="0">
                <a:latin typeface="Courier New" pitchFamily="49" charset="0"/>
              </a:rPr>
              <a:t>("Rating for "+key+": ");</a:t>
            </a:r>
          </a:p>
          <a:p>
            <a:pPr algn="l"/>
            <a:r>
              <a:rPr lang="en-NZ" sz="1500" b="1" dirty="0">
                <a:latin typeface="Courier New" pitchFamily="49" charset="0"/>
              </a:rPr>
              <a:t>  </a:t>
            </a:r>
            <a:r>
              <a:rPr lang="en-NZ" sz="1500" b="1" dirty="0" err="1">
                <a:latin typeface="Courier New" pitchFamily="49" charset="0"/>
              </a:rPr>
              <a:t>System.out.println</a:t>
            </a:r>
            <a:r>
              <a:rPr lang="en-NZ" sz="1500" b="1" dirty="0">
                <a:latin typeface="Courier New" pitchFamily="49" charset="0"/>
              </a:rPr>
              <a:t>(</a:t>
            </a:r>
            <a:r>
              <a:rPr lang="en-NZ" sz="1500" b="1" dirty="0" err="1">
                <a:latin typeface="Courier New" pitchFamily="49" charset="0"/>
              </a:rPr>
              <a:t>ratings.get</a:t>
            </a:r>
            <a:r>
              <a:rPr lang="en-NZ" sz="1500" b="1" dirty="0">
                <a:latin typeface="Courier New" pitchFamily="49" charset="0"/>
              </a:rPr>
              <a:t>(key));</a:t>
            </a:r>
          </a:p>
          <a:p>
            <a:pPr algn="l"/>
            <a:r>
              <a:rPr lang="en-NZ" sz="1500" b="1" dirty="0">
                <a:latin typeface="Courier New" pitchFamily="49" charset="0"/>
              </a:rPr>
              <a:t>}</a:t>
            </a:r>
          </a:p>
          <a:p>
            <a:pPr algn="l"/>
            <a:r>
              <a:rPr lang="en-NZ" sz="1500" b="1" dirty="0" err="1">
                <a:latin typeface="Courier New" pitchFamily="49" charset="0"/>
              </a:rPr>
              <a:t>System.out.println</a:t>
            </a:r>
            <a:r>
              <a:rPr lang="en-NZ" sz="1500" b="1" dirty="0">
                <a:latin typeface="Courier New" pitchFamily="49" charset="0"/>
              </a:rPr>
              <a:t>("Ratings: "+</a:t>
            </a:r>
            <a:r>
              <a:rPr lang="en-NZ" sz="1500" b="1" dirty="0" err="1">
                <a:latin typeface="Courier New" pitchFamily="49" charset="0"/>
              </a:rPr>
              <a:t>ratings.values</a:t>
            </a:r>
            <a:r>
              <a:rPr lang="en-NZ" sz="1500" b="1" dirty="0">
                <a:latin typeface="Courier New" pitchFamily="49" charset="0"/>
              </a:rPr>
              <a:t>());</a:t>
            </a:r>
          </a:p>
        </p:txBody>
      </p:sp>
      <p:sp>
        <p:nvSpPr>
          <p:cNvPr id="703493" name="AutoShape 5"/>
          <p:cNvSpPr>
            <a:spLocks/>
          </p:cNvSpPr>
          <p:nvPr/>
        </p:nvSpPr>
        <p:spPr bwMode="auto">
          <a:xfrm>
            <a:off x="5364163" y="4221163"/>
            <a:ext cx="287337" cy="314325"/>
          </a:xfrm>
          <a:prstGeom prst="borderCallout1">
            <a:avLst>
              <a:gd name="adj1" fmla="val 36366"/>
              <a:gd name="adj2" fmla="val -26519"/>
              <a:gd name="adj3" fmla="val 82829"/>
              <a:gd name="adj4" fmla="val -249722"/>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4</a:t>
            </a:r>
            <a:endParaRPr lang="en-US" sz="1400">
              <a:solidFill>
                <a:srgbClr val="003399"/>
              </a:solidFill>
              <a:latin typeface="Tahoma" pitchFamily="34" charset="0"/>
            </a:endParaRPr>
          </a:p>
        </p:txBody>
      </p:sp>
      <p:sp>
        <p:nvSpPr>
          <p:cNvPr id="703495" name="AutoShape 7"/>
          <p:cNvSpPr>
            <a:spLocks/>
          </p:cNvSpPr>
          <p:nvPr/>
        </p:nvSpPr>
        <p:spPr bwMode="auto">
          <a:xfrm>
            <a:off x="7083425" y="5175250"/>
            <a:ext cx="1223963" cy="527050"/>
          </a:xfrm>
          <a:prstGeom prst="borderCallout1">
            <a:avLst>
              <a:gd name="adj1" fmla="val 21685"/>
              <a:gd name="adj2" fmla="val -6227"/>
              <a:gd name="adj3" fmla="val 86144"/>
              <a:gd name="adj4" fmla="val -64852"/>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Depends on key ordering</a:t>
            </a:r>
            <a:endParaRPr lang="en-US" sz="1400">
              <a:solidFill>
                <a:srgbClr val="003399"/>
              </a:solidFill>
              <a:latin typeface="Tahoma" pitchFamily="34" charset="0"/>
            </a:endParaRPr>
          </a:p>
        </p:txBody>
      </p:sp>
      <p:sp>
        <p:nvSpPr>
          <p:cNvPr id="703496" name="AutoShape 8"/>
          <p:cNvSpPr>
            <a:spLocks/>
          </p:cNvSpPr>
          <p:nvPr/>
        </p:nvSpPr>
        <p:spPr bwMode="auto">
          <a:xfrm>
            <a:off x="5508625" y="4724400"/>
            <a:ext cx="215900" cy="792163"/>
          </a:xfrm>
          <a:prstGeom prst="rightBrace">
            <a:avLst>
              <a:gd name="adj1" fmla="val 30576"/>
              <a:gd name="adj2" fmla="val 50000"/>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03497" name="AutoShape 9"/>
          <p:cNvCxnSpPr>
            <a:cxnSpLocks noChangeShapeType="1"/>
            <a:stCxn id="703496" idx="1"/>
            <a:endCxn id="703499" idx="1"/>
          </p:cNvCxnSpPr>
          <p:nvPr/>
        </p:nvCxnSpPr>
        <p:spPr bwMode="auto">
          <a:xfrm flipV="1">
            <a:off x="5724525" y="4700588"/>
            <a:ext cx="576263" cy="420687"/>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3499" name="Text Box 11"/>
          <p:cNvSpPr txBox="1">
            <a:spLocks noChangeArrowheads="1"/>
          </p:cNvSpPr>
          <p:nvPr/>
        </p:nvSpPr>
        <p:spPr bwMode="auto">
          <a:xfrm>
            <a:off x="6300788" y="4437063"/>
            <a:ext cx="1584325" cy="5270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400">
                <a:solidFill>
                  <a:srgbClr val="003399"/>
                </a:solidFill>
                <a:latin typeface="Tahoma" pitchFamily="34" charset="0"/>
              </a:rPr>
              <a:t>Ordered by key’s price</a:t>
            </a:r>
            <a:endParaRPr lang="en-US" sz="1400">
              <a:solidFill>
                <a:srgbClr val="003399"/>
              </a:solidFill>
              <a:latin typeface="Tahoma" pitchFamily="34" charset="0"/>
            </a:endParaRPr>
          </a:p>
        </p:txBody>
      </p:sp>
      <p:grpSp>
        <p:nvGrpSpPr>
          <p:cNvPr id="12" name="Group 11"/>
          <p:cNvGrpSpPr>
            <a:grpSpLocks/>
          </p:cNvGrpSpPr>
          <p:nvPr/>
        </p:nvGrpSpPr>
        <p:grpSpPr bwMode="auto">
          <a:xfrm>
            <a:off x="6300788" y="2168525"/>
            <a:ext cx="2519362" cy="1031875"/>
            <a:chOff x="3924" y="1283"/>
            <a:chExt cx="1587" cy="650"/>
          </a:xfrm>
        </p:grpSpPr>
        <p:sp>
          <p:nvSpPr>
            <p:cNvPr id="13" name="Text Box 6"/>
            <p:cNvSpPr txBox="1">
              <a:spLocks noChangeArrowheads="1"/>
            </p:cNvSpPr>
            <p:nvPr/>
          </p:nvSpPr>
          <p:spPr bwMode="auto">
            <a:xfrm>
              <a:off x="3924" y="1619"/>
              <a:ext cx="1587" cy="3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r>
                <a:rPr lang="en-US" sz="1300"/>
                <a:t>+</a:t>
              </a:r>
              <a:r>
                <a:rPr lang="en-US" sz="1300" b="1"/>
                <a:t>compare</a:t>
              </a:r>
              <a:r>
                <a:rPr lang="en-US" sz="1300"/>
                <a:t>(T o1, T o2):int</a:t>
              </a:r>
            </a:p>
            <a:p>
              <a:pPr algn="l"/>
              <a:r>
                <a:rPr lang="en-NZ" sz="1300"/>
                <a:t>+</a:t>
              </a:r>
              <a:r>
                <a:rPr lang="en-NZ" sz="1300" b="1"/>
                <a:t>equals</a:t>
              </a:r>
              <a:r>
                <a:rPr lang="en-NZ" sz="1300"/>
                <a:t>(Object other):boolean</a:t>
              </a:r>
              <a:endParaRPr lang="en-US" sz="1300"/>
            </a:p>
          </p:txBody>
        </p:sp>
        <p:sp>
          <p:nvSpPr>
            <p:cNvPr id="14" name="Text Box 8"/>
            <p:cNvSpPr txBox="1">
              <a:spLocks noChangeArrowheads="1"/>
            </p:cNvSpPr>
            <p:nvPr/>
          </p:nvSpPr>
          <p:spPr bwMode="auto">
            <a:xfrm>
              <a:off x="3924" y="1283"/>
              <a:ext cx="1587"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200"/>
                <a:t>&lt;&lt;interface&gt;&gt;</a:t>
              </a:r>
              <a:endParaRPr lang="en-US" sz="1600"/>
            </a:p>
            <a:p>
              <a:r>
                <a:rPr lang="en-US" sz="1600"/>
                <a:t>Comparator&lt;T&gt;</a:t>
              </a:r>
            </a:p>
          </p:txBody>
        </p:sp>
      </p:grpSp>
    </p:spTree>
    <p:extLst>
      <p:ext uri="{BB962C8B-B14F-4D97-AF65-F5344CB8AC3E}">
        <p14:creationId xmlns:p14="http://schemas.microsoft.com/office/powerpoint/2010/main" val="35672624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 </a:t>
            </a:r>
            <a:r>
              <a:rPr lang="en-US" dirty="0" err="1" smtClean="0"/>
              <a:t>HashMap</a:t>
            </a:r>
            <a:r>
              <a:rPr lang="en-US" dirty="0" smtClean="0"/>
              <a:t>, </a:t>
            </a:r>
            <a:r>
              <a:rPr lang="en-US" dirty="0" err="1" smtClean="0"/>
              <a:t>TreeMap</a:t>
            </a:r>
            <a:r>
              <a:rPr lang="en-US" dirty="0" smtClean="0"/>
              <a:t> and </a:t>
            </a:r>
            <a:r>
              <a:rPr lang="en-US" dirty="0" err="1" smtClean="0"/>
              <a:t>LinkedHashMap</a:t>
            </a:r>
            <a:endParaRPr lang="en-US" dirty="0"/>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743200"/>
            <a:ext cx="701040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6196" name="Object 4"/>
          <p:cNvGraphicFramePr>
            <a:graphicFrameLocks noChangeAspect="1"/>
          </p:cNvGraphicFramePr>
          <p:nvPr>
            <p:extLst>
              <p:ext uri="{D42A27DB-BD31-4B8C-83A1-F6EECF244321}">
                <p14:modId xmlns:p14="http://schemas.microsoft.com/office/powerpoint/2010/main" val="584930161"/>
              </p:ext>
            </p:extLst>
          </p:nvPr>
        </p:nvGraphicFramePr>
        <p:xfrm>
          <a:off x="990600" y="1447800"/>
          <a:ext cx="647700" cy="876300"/>
        </p:xfrm>
        <a:graphic>
          <a:graphicData uri="http://schemas.openxmlformats.org/presentationml/2006/ole">
            <mc:AlternateContent xmlns:mc="http://schemas.openxmlformats.org/markup-compatibility/2006">
              <mc:Choice xmlns:v="urn:schemas-microsoft-com:vml" Requires="v">
                <p:oleObj spid="_x0000_s7565" name="Packager Shell Object" showAsIcon="1" r:id="rId4" imgW="647619" imgH="876190" progId="Package">
                  <p:embed/>
                </p:oleObj>
              </mc:Choice>
              <mc:Fallback>
                <p:oleObj name="Packager Shell Object" showAsIcon="1" r:id="rId4" imgW="647619" imgH="87619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6477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a:spLocks noChangeArrowheads="1"/>
          </p:cNvSpPr>
          <p:nvPr/>
        </p:nvSpPr>
        <p:spPr bwMode="auto">
          <a:xfrm>
            <a:off x="381000" y="2362200"/>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r>
              <a:rPr lang="en-US"/>
              <a:t>MapDemo.java</a:t>
            </a:r>
          </a:p>
        </p:txBody>
      </p:sp>
      <p:sp>
        <p:nvSpPr>
          <p:cNvPr id="9" name="TextBox 8"/>
          <p:cNvSpPr txBox="1">
            <a:spLocks noChangeArrowheads="1"/>
          </p:cNvSpPr>
          <p:nvPr/>
        </p:nvSpPr>
        <p:spPr bwMode="auto">
          <a:xfrm>
            <a:off x="1981200" y="2209800"/>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sz="2800"/>
              <a:t>Output :</a:t>
            </a:r>
          </a:p>
        </p:txBody>
      </p:sp>
      <p:sp>
        <p:nvSpPr>
          <p:cNvPr id="10" name="Oval 9"/>
          <p:cNvSpPr>
            <a:spLocks noChangeArrowheads="1"/>
          </p:cNvSpPr>
          <p:nvPr/>
        </p:nvSpPr>
        <p:spPr bwMode="auto">
          <a:xfrm>
            <a:off x="2133600" y="2971800"/>
            <a:ext cx="7010400" cy="83820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lnSpc>
                <a:spcPct val="135000"/>
              </a:lnSpc>
              <a:buFontTx/>
              <a:buChar char="•"/>
            </a:pPr>
            <a:endParaRPr lang="en-US" sz="1500" b="0">
              <a:latin typeface="Arial Narrow" pitchFamily="34" charset="0"/>
            </a:endParaRPr>
          </a:p>
        </p:txBody>
      </p:sp>
      <p:sp>
        <p:nvSpPr>
          <p:cNvPr id="14" name="Explosion 1 13"/>
          <p:cNvSpPr>
            <a:spLocks noChangeArrowheads="1"/>
          </p:cNvSpPr>
          <p:nvPr/>
        </p:nvSpPr>
        <p:spPr bwMode="auto">
          <a:xfrm>
            <a:off x="0" y="5334000"/>
            <a:ext cx="2578100" cy="1219200"/>
          </a:xfrm>
          <a:prstGeom prst="irregularSeal1">
            <a:avLst/>
          </a:prstGeom>
          <a:solidFill>
            <a:srgbClr val="99FF33"/>
          </a:solidFill>
          <a:ln w="12700" algn="ctr">
            <a:solidFill>
              <a:schemeClr val="tx1"/>
            </a:solidFill>
            <a:round/>
            <a:headEnd/>
            <a:tailEnd type="triangle" w="med" len="med"/>
          </a:ln>
        </p:spPr>
        <p:txBody>
          <a:bodyPr anchor="ctr"/>
          <a:lstStyle/>
          <a:p>
            <a:pPr algn="ctr" eaLnBrk="0" hangingPunct="0">
              <a:lnSpc>
                <a:spcPct val="135000"/>
              </a:lnSpc>
              <a:buFont typeface="Symbol" pitchFamily="18" charset="2"/>
              <a:buNone/>
            </a:pPr>
            <a:r>
              <a:rPr lang="en-US" sz="1600" b="0">
                <a:latin typeface="Arial Narrow" pitchFamily="34" charset="0"/>
              </a:rPr>
              <a:t>No Order</a:t>
            </a:r>
          </a:p>
        </p:txBody>
      </p:sp>
      <p:sp>
        <p:nvSpPr>
          <p:cNvPr id="15" name="Explosion 1 14"/>
          <p:cNvSpPr>
            <a:spLocks noChangeArrowheads="1"/>
          </p:cNvSpPr>
          <p:nvPr/>
        </p:nvSpPr>
        <p:spPr bwMode="auto">
          <a:xfrm>
            <a:off x="0" y="5334000"/>
            <a:ext cx="2578100" cy="1219200"/>
          </a:xfrm>
          <a:prstGeom prst="irregularSeal1">
            <a:avLst/>
          </a:prstGeom>
          <a:solidFill>
            <a:srgbClr val="99FF33"/>
          </a:solidFill>
          <a:ln w="12700" algn="ctr">
            <a:solidFill>
              <a:schemeClr val="tx1"/>
            </a:solidFill>
            <a:round/>
            <a:headEnd/>
            <a:tailEnd type="triangle" w="med" len="med"/>
          </a:ln>
        </p:spPr>
        <p:txBody>
          <a:bodyPr anchor="ctr"/>
          <a:lstStyle/>
          <a:p>
            <a:pPr algn="ctr" eaLnBrk="0" hangingPunct="0">
              <a:lnSpc>
                <a:spcPct val="135000"/>
              </a:lnSpc>
              <a:buFont typeface="Symbol" pitchFamily="18" charset="2"/>
              <a:buNone/>
            </a:pPr>
            <a:r>
              <a:rPr lang="en-US" sz="1600" b="0">
                <a:latin typeface="Arial Narrow" pitchFamily="34" charset="0"/>
              </a:rPr>
              <a:t>Insertion Order</a:t>
            </a:r>
          </a:p>
        </p:txBody>
      </p:sp>
      <p:sp>
        <p:nvSpPr>
          <p:cNvPr id="16" name="Oval 15"/>
          <p:cNvSpPr>
            <a:spLocks noChangeArrowheads="1"/>
          </p:cNvSpPr>
          <p:nvPr/>
        </p:nvSpPr>
        <p:spPr bwMode="auto">
          <a:xfrm>
            <a:off x="2133600" y="3962400"/>
            <a:ext cx="7010400" cy="99060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lnSpc>
                <a:spcPct val="135000"/>
              </a:lnSpc>
              <a:buFontTx/>
              <a:buChar char="•"/>
            </a:pPr>
            <a:endParaRPr lang="en-US" sz="1500" b="0">
              <a:latin typeface="Arial Narrow" pitchFamily="34" charset="0"/>
            </a:endParaRPr>
          </a:p>
        </p:txBody>
      </p:sp>
      <p:sp>
        <p:nvSpPr>
          <p:cNvPr id="17" name="Oval 16"/>
          <p:cNvSpPr>
            <a:spLocks noChangeArrowheads="1"/>
          </p:cNvSpPr>
          <p:nvPr/>
        </p:nvSpPr>
        <p:spPr bwMode="auto">
          <a:xfrm>
            <a:off x="2133600" y="4953000"/>
            <a:ext cx="7010400" cy="990600"/>
          </a:xfrm>
          <a:prstGeom prst="ellipse">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lnSpc>
                <a:spcPct val="135000"/>
              </a:lnSpc>
              <a:buFontTx/>
              <a:buChar char="•"/>
            </a:pPr>
            <a:endParaRPr lang="en-US" sz="1500" b="0">
              <a:latin typeface="Arial Narrow" pitchFamily="34" charset="0"/>
            </a:endParaRPr>
          </a:p>
        </p:txBody>
      </p:sp>
      <p:sp>
        <p:nvSpPr>
          <p:cNvPr id="18" name="Explosion 1 17"/>
          <p:cNvSpPr>
            <a:spLocks noChangeArrowheads="1"/>
          </p:cNvSpPr>
          <p:nvPr/>
        </p:nvSpPr>
        <p:spPr bwMode="auto">
          <a:xfrm>
            <a:off x="0" y="5334000"/>
            <a:ext cx="2578100" cy="1219200"/>
          </a:xfrm>
          <a:prstGeom prst="irregularSeal1">
            <a:avLst/>
          </a:prstGeom>
          <a:solidFill>
            <a:srgbClr val="99FF33"/>
          </a:solidFill>
          <a:ln w="12700" algn="ctr">
            <a:solidFill>
              <a:schemeClr val="tx1"/>
            </a:solidFill>
            <a:round/>
            <a:headEnd/>
            <a:tailEnd type="triangle" w="med" len="med"/>
          </a:ln>
        </p:spPr>
        <p:txBody>
          <a:bodyPr anchor="ctr"/>
          <a:lstStyle/>
          <a:p>
            <a:pPr algn="ctr" eaLnBrk="0" hangingPunct="0">
              <a:lnSpc>
                <a:spcPct val="135000"/>
              </a:lnSpc>
              <a:buFont typeface="Symbol" pitchFamily="18" charset="2"/>
              <a:buNone/>
            </a:pPr>
            <a:r>
              <a:rPr lang="en-US" sz="1600" b="0">
                <a:latin typeface="Arial Narrow" pitchFamily="34" charset="0"/>
              </a:rPr>
              <a:t>Sorted Order</a:t>
            </a:r>
          </a:p>
        </p:txBody>
      </p:sp>
    </p:spTree>
    <p:extLst>
      <p:ext uri="{BB962C8B-B14F-4D97-AF65-F5344CB8AC3E}">
        <p14:creationId xmlns:p14="http://schemas.microsoft.com/office/powerpoint/2010/main" val="2783183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136196"/>
                                        </p:tgtEl>
                                        <p:attrNameLst>
                                          <p:attrName>style.visibility</p:attrName>
                                        </p:attrNameLst>
                                      </p:cBhvr>
                                      <p:to>
                                        <p:strVal val="visible"/>
                                      </p:to>
                                    </p:set>
                                    <p:animEffect transition="in" filter="checkerboard(across)">
                                      <p:cBhvr>
                                        <p:cTn id="10" dur="500"/>
                                        <p:tgtEl>
                                          <p:spTgt spid="1361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ppt_x</p:attrName>
                                        </p:attrNameLst>
                                      </p:cBhvr>
                                      <p:tavLst>
                                        <p:tav tm="0">
                                          <p:val>
                                            <p:strVal val="#ppt_x-.2"/>
                                          </p:val>
                                        </p:tav>
                                        <p:tav tm="100000">
                                          <p:val>
                                            <p:strVal val="#ppt_x"/>
                                          </p:val>
                                        </p:tav>
                                      </p:tavLst>
                                    </p:anim>
                                    <p:anim calcmode="lin" valueType="num">
                                      <p:cBhvr>
                                        <p:cTn id="16"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7" dur="1000"/>
                                        <p:tgtEl>
                                          <p:spTgt spid="9"/>
                                        </p:tgtEl>
                                      </p:cBhvr>
                                    </p:animEffect>
                                  </p:childTnLst>
                                </p:cTn>
                              </p:par>
                            </p:childTnLst>
                          </p:cTn>
                        </p:par>
                        <p:par>
                          <p:cTn id="18" fill="hold" nodeType="afterGroup">
                            <p:stCondLst>
                              <p:cond delay="1000"/>
                            </p:stCondLst>
                            <p:childTnLst>
                              <p:par>
                                <p:cTn id="19" presetID="5" presetClass="entr" presetSubtype="10" fill="hold" nodeType="afterEffect">
                                  <p:stCondLst>
                                    <p:cond delay="0"/>
                                  </p:stCondLst>
                                  <p:childTnLst>
                                    <p:set>
                                      <p:cBhvr>
                                        <p:cTn id="20" dur="1" fill="hold">
                                          <p:stCondLst>
                                            <p:cond delay="0"/>
                                          </p:stCondLst>
                                        </p:cTn>
                                        <p:tgtEl>
                                          <p:spTgt spid="136194"/>
                                        </p:tgtEl>
                                        <p:attrNameLst>
                                          <p:attrName>style.visibility</p:attrName>
                                        </p:attrNameLst>
                                      </p:cBhvr>
                                      <p:to>
                                        <p:strVal val="visible"/>
                                      </p:to>
                                    </p:set>
                                    <p:animEffect transition="in" filter="checkerboard(across)">
                                      <p:cBhvr>
                                        <p:cTn id="21" dur="500"/>
                                        <p:tgtEl>
                                          <p:spTgt spid="136194"/>
                                        </p:tgtEl>
                                      </p:cBhvr>
                                    </p:animEffect>
                                  </p:childTnLst>
                                </p:cTn>
                              </p:par>
                            </p:childTnLst>
                          </p:cTn>
                        </p:par>
                        <p:par>
                          <p:cTn id="22" fill="hold" nodeType="afterGroup">
                            <p:stCondLst>
                              <p:cond delay="1500"/>
                            </p:stCondLst>
                            <p:childTnLst>
                              <p:par>
                                <p:cTn id="23" presetID="8"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amond(in)">
                                      <p:cBhvr>
                                        <p:cTn id="25" dur="2000"/>
                                        <p:tgtEl>
                                          <p:spTgt spid="10"/>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amond(in)">
                                      <p:cBhvr>
                                        <p:cTn id="28" dur="2000"/>
                                        <p:tgtEl>
                                          <p:spTgt spid="14"/>
                                        </p:tgtEl>
                                      </p:cBhvr>
                                    </p:animEffect>
                                  </p:childTnLst>
                                </p:cTn>
                              </p:par>
                            </p:childTnLst>
                          </p:cTn>
                        </p:par>
                        <p:par>
                          <p:cTn id="29" fill="hold" nodeType="afterGroup">
                            <p:stCondLst>
                              <p:cond delay="3500"/>
                            </p:stCondLst>
                            <p:childTnLst>
                              <p:par>
                                <p:cTn id="30" presetID="8" presetClass="entr" presetSubtype="16" fill="hold" grpId="0" nodeType="after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diamond(in)">
                                      <p:cBhvr>
                                        <p:cTn id="32" dur="2000"/>
                                        <p:tgtEl>
                                          <p:spTgt spid="16"/>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amond(in)">
                                      <p:cBhvr>
                                        <p:cTn id="35" dur="2000"/>
                                        <p:tgtEl>
                                          <p:spTgt spid="15"/>
                                        </p:tgtEl>
                                      </p:cBhvr>
                                    </p:animEffect>
                                  </p:childTnLst>
                                </p:cTn>
                              </p:par>
                            </p:childTnLst>
                          </p:cTn>
                        </p:par>
                        <p:par>
                          <p:cTn id="36" fill="hold" nodeType="afterGroup">
                            <p:stCondLst>
                              <p:cond delay="6000"/>
                            </p:stCondLst>
                            <p:childTnLst>
                              <p:par>
                                <p:cTn id="37" presetID="8" presetClass="entr" presetSubtype="16" fill="hold" grpId="0" nodeType="afterEffect">
                                  <p:stCondLst>
                                    <p:cond delay="500"/>
                                  </p:stCondLst>
                                  <p:childTnLst>
                                    <p:set>
                                      <p:cBhvr>
                                        <p:cTn id="38" dur="1" fill="hold">
                                          <p:stCondLst>
                                            <p:cond delay="0"/>
                                          </p:stCondLst>
                                        </p:cTn>
                                        <p:tgtEl>
                                          <p:spTgt spid="17"/>
                                        </p:tgtEl>
                                        <p:attrNameLst>
                                          <p:attrName>style.visibility</p:attrName>
                                        </p:attrNameLst>
                                      </p:cBhvr>
                                      <p:to>
                                        <p:strVal val="visible"/>
                                      </p:to>
                                    </p:set>
                                    <p:animEffect transition="in" filter="diamond(in)">
                                      <p:cBhvr>
                                        <p:cTn id="39" dur="2000"/>
                                        <p:tgtEl>
                                          <p:spTgt spid="17"/>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amond(in)">
                                      <p:cBhvr>
                                        <p:cTn id="4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4" grpId="0"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50" y="0"/>
            <a:ext cx="9163050" cy="762000"/>
          </a:xfrm>
          <a:solidFill>
            <a:srgbClr val="FFC000"/>
          </a:solidFill>
        </p:spPr>
        <p:txBody>
          <a:bodyPr/>
          <a:lstStyle/>
          <a:p>
            <a:pPr>
              <a:defRPr/>
            </a:pPr>
            <a:r>
              <a:rPr lang="en-US" dirty="0" smtClean="0"/>
              <a:t>What will be the output?</a:t>
            </a:r>
            <a:endParaRPr lang="en-US" dirty="0"/>
          </a:p>
        </p:txBody>
      </p:sp>
      <p:sp>
        <p:nvSpPr>
          <p:cNvPr id="41987" name="Title 4"/>
          <p:cNvSpPr>
            <a:spLocks noGrp="1"/>
          </p:cNvSpPr>
          <p:nvPr>
            <p:ph idx="1"/>
          </p:nvPr>
        </p:nvSpPr>
        <p:spPr>
          <a:xfrm>
            <a:off x="304800" y="1143000"/>
            <a:ext cx="8229600" cy="4432300"/>
          </a:xfrm>
        </p:spPr>
        <p:txBody>
          <a:bodyPr>
            <a:normAutofit fontScale="92500" lnSpcReduction="10000"/>
          </a:bodyPr>
          <a:lstStyle/>
          <a:p>
            <a:pPr lvl="1">
              <a:buFont typeface="Wingdings" pitchFamily="2" charset="2"/>
              <a:buNone/>
            </a:pPr>
            <a:r>
              <a:rPr lang="en-US" smtClean="0"/>
              <a:t>import java.util.LinkedList;</a:t>
            </a:r>
          </a:p>
          <a:p>
            <a:pPr lvl="1">
              <a:buFont typeface="Wingdings" pitchFamily="2" charset="2"/>
              <a:buNone/>
            </a:pPr>
            <a:r>
              <a:rPr lang="en-US" smtClean="0"/>
              <a:t>import java.util.List;</a:t>
            </a:r>
          </a:p>
          <a:p>
            <a:pPr lvl="1">
              <a:buFont typeface="Wingdings" pitchFamily="2" charset="2"/>
              <a:buNone/>
            </a:pPr>
            <a:r>
              <a:rPr lang="en-US" smtClean="0"/>
              <a:t>public class GreetList{</a:t>
            </a:r>
          </a:p>
          <a:p>
            <a:pPr lvl="1">
              <a:buFont typeface="Wingdings" pitchFamily="2" charset="2"/>
              <a:buNone/>
            </a:pPr>
            <a:r>
              <a:rPr lang="en-US" smtClean="0"/>
              <a:t>	public static void main(String args[]){</a:t>
            </a:r>
          </a:p>
          <a:p>
            <a:pPr lvl="1">
              <a:buFont typeface="Wingdings" pitchFamily="2" charset="2"/>
              <a:buNone/>
            </a:pPr>
            <a:r>
              <a:rPr lang="en-US" smtClean="0"/>
              <a:t>		LinkedList&lt;String&gt; linkedList=new 	LinkedList&lt;String&gt;();</a:t>
            </a:r>
          </a:p>
          <a:p>
            <a:pPr lvl="1">
              <a:buFont typeface="Wingdings" pitchFamily="2" charset="2"/>
              <a:buNone/>
            </a:pPr>
            <a:r>
              <a:rPr lang="en-US" smtClean="0"/>
              <a:t>		linkedList.add(new String("Welcome"));</a:t>
            </a:r>
          </a:p>
          <a:p>
            <a:pPr lvl="1">
              <a:buFont typeface="Wingdings" pitchFamily="2" charset="2"/>
              <a:buNone/>
            </a:pPr>
            <a:r>
              <a:rPr lang="en-US" smtClean="0"/>
              <a:t>		linkedList.add(new Integer(42));</a:t>
            </a:r>
          </a:p>
          <a:p>
            <a:pPr lvl="1">
              <a:buFont typeface="Wingdings" pitchFamily="2" charset="2"/>
              <a:buNone/>
            </a:pPr>
            <a:r>
              <a:rPr lang="en-US" smtClean="0"/>
              <a:t>	}</a:t>
            </a:r>
          </a:p>
          <a:p>
            <a:pPr lvl="1">
              <a:buFont typeface="Wingdings" pitchFamily="2" charset="2"/>
              <a:buNone/>
            </a:pPr>
            <a:r>
              <a:rPr lang="en-US" smtClean="0"/>
              <a:t>}</a:t>
            </a:r>
          </a:p>
          <a:p>
            <a:pPr lvl="1">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2481118C-09F4-49CF-AE81-A2FB92835256}" type="slidenum">
              <a:rPr lang="en-US" smtClean="0"/>
              <a:pPr>
                <a:defRPr/>
              </a:pPr>
              <a:t>58</a:t>
            </a:fld>
            <a:endParaRPr lang="en-US"/>
          </a:p>
        </p:txBody>
      </p:sp>
      <p:sp>
        <p:nvSpPr>
          <p:cNvPr id="5" name="TextBox 4"/>
          <p:cNvSpPr txBox="1">
            <a:spLocks noChangeArrowheads="1"/>
          </p:cNvSpPr>
          <p:nvPr/>
        </p:nvSpPr>
        <p:spPr bwMode="auto">
          <a:xfrm>
            <a:off x="1524000" y="5638800"/>
            <a:ext cx="7162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marL="0" lvl="1" algn="ctr">
              <a:spcBef>
                <a:spcPct val="50000"/>
              </a:spcBef>
              <a:buClr>
                <a:srgbClr val="0033CC"/>
              </a:buClr>
              <a:buSzPct val="155000"/>
              <a:buFont typeface="Symbol" pitchFamily="18" charset="2"/>
              <a:buNone/>
            </a:pPr>
            <a:r>
              <a:rPr lang="en-US" sz="2400">
                <a:solidFill>
                  <a:srgbClr val="FF0000"/>
                </a:solidFill>
              </a:rPr>
              <a:t>Output : Compilation error</a:t>
            </a:r>
          </a:p>
          <a:p>
            <a:pPr algn="ctr">
              <a:spcBef>
                <a:spcPct val="50000"/>
              </a:spcBef>
              <a:buClr>
                <a:srgbClr val="0033CC"/>
              </a:buClr>
              <a:buSzPct val="155000"/>
              <a:buFont typeface="Symbol" pitchFamily="18" charset="2"/>
              <a:buNone/>
            </a:pPr>
            <a:endParaRPr lang="en-US">
              <a:solidFill>
                <a:srgbClr val="FF0000"/>
              </a:solidFill>
            </a:endParaRPr>
          </a:p>
        </p:txBody>
      </p:sp>
    </p:spTree>
    <p:extLst>
      <p:ext uri="{BB962C8B-B14F-4D97-AF65-F5344CB8AC3E}">
        <p14:creationId xmlns:p14="http://schemas.microsoft.com/office/powerpoint/2010/main" val="23689194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50"/>
            <a:ext cx="9144000" cy="781050"/>
          </a:xfrm>
          <a:solidFill>
            <a:srgbClr val="FFC000"/>
          </a:solidFill>
        </p:spPr>
        <p:txBody>
          <a:bodyPr/>
          <a:lstStyle/>
          <a:p>
            <a:pPr>
              <a:defRPr/>
            </a:pPr>
            <a:r>
              <a:rPr lang="en-US" dirty="0" smtClean="0"/>
              <a:t>What will be the output?</a:t>
            </a:r>
            <a:endParaRPr lang="en-US" dirty="0"/>
          </a:p>
        </p:txBody>
      </p:sp>
      <p:sp>
        <p:nvSpPr>
          <p:cNvPr id="43011" name="Title 4"/>
          <p:cNvSpPr>
            <a:spLocks noGrp="1"/>
          </p:cNvSpPr>
          <p:nvPr>
            <p:ph idx="1"/>
          </p:nvPr>
        </p:nvSpPr>
        <p:spPr>
          <a:xfrm>
            <a:off x="0" y="838200"/>
            <a:ext cx="6172200" cy="6019800"/>
          </a:xfrm>
        </p:spPr>
        <p:txBody>
          <a:bodyPr>
            <a:normAutofit/>
          </a:bodyPr>
          <a:lstStyle/>
          <a:p>
            <a:pPr lvl="1">
              <a:buFont typeface="Wingdings" pitchFamily="2" charset="2"/>
              <a:buNone/>
            </a:pPr>
            <a:r>
              <a:rPr lang="en-US" sz="2000" dirty="0" smtClean="0"/>
              <a:t>import </a:t>
            </a:r>
            <a:r>
              <a:rPr lang="en-US" sz="2000" dirty="0" err="1" smtClean="0"/>
              <a:t>java.util.ArrayList</a:t>
            </a:r>
            <a:r>
              <a:rPr lang="en-US" sz="2000" dirty="0" smtClean="0"/>
              <a:t>;</a:t>
            </a:r>
          </a:p>
          <a:p>
            <a:pPr lvl="1">
              <a:buFont typeface="Wingdings" pitchFamily="2" charset="2"/>
              <a:buNone/>
            </a:pPr>
            <a:r>
              <a:rPr lang="en-US" sz="2000" dirty="0" smtClean="0"/>
              <a:t>import </a:t>
            </a:r>
            <a:r>
              <a:rPr lang="en-US" sz="2000" dirty="0" err="1" smtClean="0"/>
              <a:t>java.util.List</a:t>
            </a:r>
            <a:r>
              <a:rPr lang="en-US" sz="2000" dirty="0" smtClean="0"/>
              <a:t>;</a:t>
            </a:r>
          </a:p>
          <a:p>
            <a:pPr lvl="1">
              <a:buFont typeface="Wingdings" pitchFamily="2" charset="2"/>
              <a:buNone/>
            </a:pPr>
            <a:r>
              <a:rPr lang="en-US" sz="2000" dirty="0" smtClean="0"/>
              <a:t>class Car { }</a:t>
            </a:r>
          </a:p>
          <a:p>
            <a:pPr lvl="1">
              <a:buFont typeface="Wingdings" pitchFamily="2" charset="2"/>
              <a:buNone/>
            </a:pPr>
            <a:r>
              <a:rPr lang="en-US" sz="2000" dirty="0" smtClean="0"/>
              <a:t>class Suzuki extends Car { }</a:t>
            </a:r>
          </a:p>
          <a:p>
            <a:pPr lvl="1">
              <a:buFont typeface="Wingdings" pitchFamily="2" charset="2"/>
              <a:buNone/>
            </a:pPr>
            <a:r>
              <a:rPr lang="en-US" sz="2000" dirty="0" smtClean="0"/>
              <a:t>public class </a:t>
            </a:r>
            <a:r>
              <a:rPr lang="en-US" sz="2000" dirty="0" err="1" smtClean="0"/>
              <a:t>CarDealer</a:t>
            </a:r>
            <a:r>
              <a:rPr lang="en-US" sz="2000" dirty="0" smtClean="0"/>
              <a:t>{</a:t>
            </a:r>
          </a:p>
          <a:p>
            <a:pPr lvl="1">
              <a:buFont typeface="Wingdings" pitchFamily="2" charset="2"/>
              <a:buNone/>
            </a:pPr>
            <a:r>
              <a:rPr lang="en-US" sz="2000" dirty="0" smtClean="0"/>
              <a:t>	public void </a:t>
            </a:r>
            <a:r>
              <a:rPr lang="en-US" sz="2000" dirty="0" err="1" smtClean="0"/>
              <a:t>addCar</a:t>
            </a:r>
            <a:r>
              <a:rPr lang="en-US" sz="2000" dirty="0" smtClean="0"/>
              <a:t>(List&lt;Car&gt; cars) {</a:t>
            </a:r>
          </a:p>
          <a:p>
            <a:pPr lvl="1">
              <a:buFont typeface="Wingdings" pitchFamily="2" charset="2"/>
              <a:buNone/>
            </a:pPr>
            <a:r>
              <a:rPr lang="en-US" sz="2000" dirty="0" smtClean="0"/>
              <a:t>		</a:t>
            </a:r>
            <a:r>
              <a:rPr lang="en-US" sz="2000" dirty="0" err="1" smtClean="0"/>
              <a:t>cars.add</a:t>
            </a:r>
            <a:r>
              <a:rPr lang="en-US" sz="2000" dirty="0" smtClean="0"/>
              <a:t>(new Suzuki());</a:t>
            </a:r>
          </a:p>
          <a:p>
            <a:pPr lvl="1">
              <a:buFont typeface="Wingdings" pitchFamily="2" charset="2"/>
              <a:buNone/>
            </a:pPr>
            <a:r>
              <a:rPr lang="en-US" sz="2000" dirty="0" smtClean="0"/>
              <a:t>	}</a:t>
            </a:r>
          </a:p>
          <a:p>
            <a:pPr lvl="1">
              <a:buFont typeface="Wingdings" pitchFamily="2" charset="2"/>
              <a:buNone/>
            </a:pPr>
            <a:r>
              <a:rPr lang="en-US" sz="2000" dirty="0" smtClean="0"/>
              <a:t>	public static void main(String[] </a:t>
            </a:r>
            <a:r>
              <a:rPr lang="en-US" sz="2000" dirty="0" err="1" smtClean="0"/>
              <a:t>args</a:t>
            </a:r>
            <a:r>
              <a:rPr lang="en-US" sz="2000" dirty="0" smtClean="0"/>
              <a:t>) {</a:t>
            </a:r>
          </a:p>
          <a:p>
            <a:pPr lvl="1">
              <a:buFont typeface="Wingdings" pitchFamily="2" charset="2"/>
              <a:buNone/>
            </a:pPr>
            <a:r>
              <a:rPr lang="en-US" sz="2000" dirty="0" smtClean="0"/>
              <a:t>		List&lt;Suzuki&gt; cars = new </a:t>
            </a:r>
            <a:r>
              <a:rPr lang="en-US" sz="2000" dirty="0" err="1" smtClean="0"/>
              <a:t>ArrayList</a:t>
            </a:r>
            <a:r>
              <a:rPr lang="en-US" sz="2000" dirty="0" smtClean="0"/>
              <a:t>&lt;Suzuki&gt;();</a:t>
            </a:r>
          </a:p>
          <a:p>
            <a:pPr lvl="1">
              <a:buFont typeface="Wingdings" pitchFamily="2" charset="2"/>
              <a:buNone/>
            </a:pPr>
            <a:r>
              <a:rPr lang="en-US" sz="2000" dirty="0" smtClean="0"/>
              <a:t>		</a:t>
            </a:r>
            <a:r>
              <a:rPr lang="en-US" sz="2000" dirty="0" err="1" smtClean="0"/>
              <a:t>cars.add</a:t>
            </a:r>
            <a:r>
              <a:rPr lang="en-US" sz="2000" dirty="0" smtClean="0"/>
              <a:t>(new Suzuki());</a:t>
            </a:r>
          </a:p>
          <a:p>
            <a:pPr lvl="1">
              <a:buFont typeface="Wingdings" pitchFamily="2" charset="2"/>
              <a:buNone/>
            </a:pPr>
            <a:r>
              <a:rPr lang="en-US" sz="2000" dirty="0" smtClean="0"/>
              <a:t>		</a:t>
            </a:r>
            <a:r>
              <a:rPr lang="en-US" sz="2000" dirty="0" err="1" smtClean="0"/>
              <a:t>cars.add</a:t>
            </a:r>
            <a:r>
              <a:rPr lang="en-US" sz="2000" dirty="0" smtClean="0"/>
              <a:t>(new Suzuki());</a:t>
            </a:r>
          </a:p>
          <a:p>
            <a:pPr lvl="1">
              <a:buFont typeface="Wingdings" pitchFamily="2" charset="2"/>
              <a:buNone/>
            </a:pPr>
            <a:r>
              <a:rPr lang="en-US" sz="2000" dirty="0" smtClean="0"/>
              <a:t>		</a:t>
            </a:r>
            <a:r>
              <a:rPr lang="en-US" sz="2000" dirty="0" err="1" smtClean="0"/>
              <a:t>CarDealer</a:t>
            </a:r>
            <a:r>
              <a:rPr lang="en-US" sz="2000" dirty="0" smtClean="0"/>
              <a:t>  </a:t>
            </a:r>
            <a:r>
              <a:rPr lang="en-US" sz="2000" dirty="0" err="1" smtClean="0"/>
              <a:t>carDealerIndia</a:t>
            </a:r>
            <a:r>
              <a:rPr lang="en-US" sz="2000" dirty="0" smtClean="0"/>
              <a:t> = new </a:t>
            </a:r>
            <a:r>
              <a:rPr lang="en-US" sz="2000" dirty="0" err="1" smtClean="0"/>
              <a:t>CarDealer</a:t>
            </a:r>
            <a:r>
              <a:rPr lang="en-US" sz="2000" dirty="0" smtClean="0"/>
              <a:t>();</a:t>
            </a:r>
          </a:p>
          <a:p>
            <a:pPr lvl="1">
              <a:buFont typeface="Wingdings" pitchFamily="2" charset="2"/>
              <a:buNone/>
            </a:pPr>
            <a:r>
              <a:rPr lang="en-US" sz="2000" dirty="0" smtClean="0"/>
              <a:t>		</a:t>
            </a:r>
            <a:r>
              <a:rPr lang="en-US" sz="2000" dirty="0" err="1" smtClean="0"/>
              <a:t>carDealerIndia.addCar</a:t>
            </a:r>
            <a:r>
              <a:rPr lang="en-US" sz="2000" dirty="0" smtClean="0"/>
              <a:t>(cars);</a:t>
            </a:r>
          </a:p>
          <a:p>
            <a:pPr lvl="1">
              <a:buFont typeface="Wingdings" pitchFamily="2" charset="2"/>
              <a:buNone/>
            </a:pPr>
            <a:r>
              <a:rPr lang="en-US" sz="2000" dirty="0" smtClean="0"/>
              <a:t>	}</a:t>
            </a:r>
          </a:p>
          <a:p>
            <a:pPr lvl="1">
              <a:buFont typeface="Wingdings" pitchFamily="2" charset="2"/>
              <a:buNone/>
            </a:pPr>
            <a:r>
              <a:rPr lang="en-US" sz="2000" dirty="0" smtClean="0"/>
              <a:t>}</a:t>
            </a:r>
          </a:p>
        </p:txBody>
      </p:sp>
      <p:sp>
        <p:nvSpPr>
          <p:cNvPr id="6" name="TextBox 5"/>
          <p:cNvSpPr txBox="1">
            <a:spLocks noChangeArrowheads="1"/>
          </p:cNvSpPr>
          <p:nvPr/>
        </p:nvSpPr>
        <p:spPr bwMode="auto">
          <a:xfrm>
            <a:off x="4876800" y="1447800"/>
            <a:ext cx="4267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chemeClr val="tx1"/>
                </a:solidFill>
                <a:latin typeface="Arial" pitchFamily="34" charset="0"/>
                <a:cs typeface="Arial" pitchFamily="34" charset="0"/>
              </a:defRPr>
            </a:lvl1pPr>
            <a:lvl2pPr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marL="0" lvl="1" algn="ctr">
              <a:spcBef>
                <a:spcPct val="50000"/>
              </a:spcBef>
              <a:buClr>
                <a:srgbClr val="0033CC"/>
              </a:buClr>
              <a:buSzPct val="155000"/>
              <a:buFont typeface="Symbol" pitchFamily="18" charset="2"/>
              <a:buNone/>
            </a:pPr>
            <a:r>
              <a:rPr lang="en-US" sz="2400" dirty="0">
                <a:solidFill>
                  <a:srgbClr val="FF0000"/>
                </a:solidFill>
              </a:rPr>
              <a:t>Output : Compilation error</a:t>
            </a:r>
          </a:p>
          <a:p>
            <a:pPr algn="ctr">
              <a:spcBef>
                <a:spcPct val="50000"/>
              </a:spcBef>
              <a:buClr>
                <a:srgbClr val="0033CC"/>
              </a:buClr>
              <a:buSzPct val="155000"/>
              <a:buFont typeface="Symbol" pitchFamily="18" charset="2"/>
              <a:buNone/>
            </a:pPr>
            <a:endParaRPr lang="en-US" dirty="0">
              <a:solidFill>
                <a:srgbClr val="FF0000"/>
              </a:solidFill>
            </a:endParaRPr>
          </a:p>
        </p:txBody>
      </p:sp>
    </p:spTree>
    <p:extLst>
      <p:ext uri="{BB962C8B-B14F-4D97-AF65-F5344CB8AC3E}">
        <p14:creationId xmlns:p14="http://schemas.microsoft.com/office/powerpoint/2010/main" val="1593340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Nested try block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try block within a try block is known as nested try </a:t>
            </a:r>
            <a:r>
              <a:rPr lang="en-US" sz="2400" dirty="0" smtClean="0"/>
              <a:t>block</a:t>
            </a:r>
          </a:p>
          <a:p>
            <a:endParaRPr lang="en-US" sz="2400" dirty="0"/>
          </a:p>
          <a:p>
            <a:pPr>
              <a:spcBef>
                <a:spcPts val="0"/>
              </a:spcBef>
              <a:defRPr/>
            </a:pPr>
            <a:r>
              <a:rPr lang="en-US" sz="2400" dirty="0"/>
              <a:t>Why we use nested try block?</a:t>
            </a:r>
          </a:p>
          <a:p>
            <a:pPr>
              <a:spcBef>
                <a:spcPts val="0"/>
              </a:spcBef>
              <a:defRPr/>
            </a:pPr>
            <a:r>
              <a:rPr lang="en-US" sz="2400" dirty="0"/>
              <a:t>Sometimes a situation may arise where a part of a block may cause one error and the entire block itself may cause another error. In such cases, exception handlers have to be nested</a:t>
            </a:r>
          </a:p>
          <a:p>
            <a:endParaRPr lang="en-US" sz="2400" dirty="0" smtClean="0"/>
          </a:p>
        </p:txBody>
      </p:sp>
    </p:spTree>
    <p:extLst>
      <p:ext uri="{BB962C8B-B14F-4D97-AF65-F5344CB8AC3E}">
        <p14:creationId xmlns:p14="http://schemas.microsoft.com/office/powerpoint/2010/main" val="8760447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144000" cy="762000"/>
          </a:xfrm>
          <a:solidFill>
            <a:srgbClr val="FFC000"/>
          </a:solidFill>
        </p:spPr>
        <p:txBody>
          <a:bodyPr/>
          <a:lstStyle/>
          <a:p>
            <a:pPr>
              <a:defRPr/>
            </a:pPr>
            <a:r>
              <a:rPr lang="en-US" dirty="0" smtClean="0"/>
              <a:t>What will be the output?</a:t>
            </a:r>
            <a:endParaRPr lang="en-US" dirty="0"/>
          </a:p>
        </p:txBody>
      </p:sp>
      <p:sp>
        <p:nvSpPr>
          <p:cNvPr id="44035" name="Title 4"/>
          <p:cNvSpPr>
            <a:spLocks noGrp="1"/>
          </p:cNvSpPr>
          <p:nvPr>
            <p:ph idx="1"/>
          </p:nvPr>
        </p:nvSpPr>
        <p:spPr>
          <a:xfrm>
            <a:off x="304800" y="1066800"/>
            <a:ext cx="8229600" cy="4572000"/>
          </a:xfrm>
        </p:spPr>
        <p:txBody>
          <a:bodyPr>
            <a:normAutofit fontScale="92500" lnSpcReduction="20000"/>
          </a:bodyPr>
          <a:lstStyle/>
          <a:p>
            <a:pPr lvl="1">
              <a:buFont typeface="Wingdings" pitchFamily="2" charset="2"/>
              <a:buNone/>
            </a:pPr>
            <a:r>
              <a:rPr lang="en-US" sz="1800" smtClean="0"/>
              <a:t>import java.util.ArrayList;</a:t>
            </a:r>
          </a:p>
          <a:p>
            <a:pPr lvl="1">
              <a:buFont typeface="Wingdings" pitchFamily="2" charset="2"/>
              <a:buNone/>
            </a:pPr>
            <a:r>
              <a:rPr lang="en-US" sz="1800" smtClean="0"/>
              <a:t>import java.util.List;</a:t>
            </a:r>
          </a:p>
          <a:p>
            <a:pPr lvl="1">
              <a:buFont typeface="Wingdings" pitchFamily="2" charset="2"/>
              <a:buNone/>
            </a:pPr>
            <a:r>
              <a:rPr lang="en-US" sz="1800" smtClean="0"/>
              <a:t>class Car { }</a:t>
            </a:r>
          </a:p>
          <a:p>
            <a:pPr lvl="1">
              <a:buFont typeface="Wingdings" pitchFamily="2" charset="2"/>
              <a:buNone/>
            </a:pPr>
            <a:r>
              <a:rPr lang="en-US" sz="1800" smtClean="0"/>
              <a:t>class Suzuki extends Car { }</a:t>
            </a:r>
          </a:p>
          <a:p>
            <a:pPr lvl="1">
              <a:buFont typeface="Wingdings" pitchFamily="2" charset="2"/>
              <a:buNone/>
            </a:pPr>
            <a:r>
              <a:rPr lang="en-US" sz="1800" smtClean="0"/>
              <a:t>public class CarDealer {</a:t>
            </a:r>
          </a:p>
          <a:p>
            <a:pPr lvl="1">
              <a:buFont typeface="Wingdings" pitchFamily="2" charset="2"/>
              <a:buNone/>
            </a:pPr>
            <a:r>
              <a:rPr lang="en-US" sz="1800" smtClean="0"/>
              <a:t>	public void addCar(List&lt;Car&gt; cars) {</a:t>
            </a:r>
          </a:p>
          <a:p>
            <a:pPr lvl="1">
              <a:buFont typeface="Wingdings" pitchFamily="2" charset="2"/>
              <a:buNone/>
            </a:pPr>
            <a:r>
              <a:rPr lang="en-US" sz="1800" smtClean="0"/>
              <a:t>		 System.out.println("Inside add car");</a:t>
            </a:r>
          </a:p>
          <a:p>
            <a:pPr lvl="1">
              <a:buFont typeface="Wingdings" pitchFamily="2" charset="2"/>
              <a:buNone/>
            </a:pPr>
            <a:r>
              <a:rPr lang="en-US" sz="1800" smtClean="0"/>
              <a:t>	}</a:t>
            </a:r>
          </a:p>
          <a:p>
            <a:pPr lvl="1">
              <a:buFont typeface="Wingdings" pitchFamily="2" charset="2"/>
              <a:buNone/>
            </a:pPr>
            <a:r>
              <a:rPr lang="en-US" sz="1800" smtClean="0"/>
              <a:t>	public static void main(String[] args) {</a:t>
            </a:r>
          </a:p>
          <a:p>
            <a:pPr lvl="1">
              <a:buFont typeface="Wingdings" pitchFamily="2" charset="2"/>
              <a:buNone/>
            </a:pPr>
            <a:r>
              <a:rPr lang="en-US" sz="1800" smtClean="0"/>
              <a:t>		List&lt;Car&gt; cars = new ArrayList&lt;Car&gt;();</a:t>
            </a:r>
          </a:p>
          <a:p>
            <a:pPr lvl="1">
              <a:buFont typeface="Wingdings" pitchFamily="2" charset="2"/>
              <a:buNone/>
            </a:pPr>
            <a:r>
              <a:rPr lang="en-US" sz="1800" smtClean="0"/>
              <a:t>		cars.add(new Suzuki());</a:t>
            </a:r>
          </a:p>
          <a:p>
            <a:pPr lvl="1">
              <a:buFont typeface="Wingdings" pitchFamily="2" charset="2"/>
              <a:buNone/>
            </a:pPr>
            <a:r>
              <a:rPr lang="en-US" sz="1800" smtClean="0"/>
              <a:t>		cars.add(new Suzuki());</a:t>
            </a:r>
          </a:p>
          <a:p>
            <a:pPr lvl="1">
              <a:buFont typeface="Wingdings" pitchFamily="2" charset="2"/>
              <a:buNone/>
            </a:pPr>
            <a:r>
              <a:rPr lang="en-US" sz="1800" smtClean="0"/>
              <a:t>		CarDealer  carDealerUS = new CarDealer();</a:t>
            </a:r>
          </a:p>
          <a:p>
            <a:pPr lvl="1">
              <a:buFont typeface="Wingdings" pitchFamily="2" charset="2"/>
              <a:buNone/>
            </a:pPr>
            <a:r>
              <a:rPr lang="en-US" sz="1800" smtClean="0"/>
              <a:t>		carDealerUS.addCar(cars);</a:t>
            </a:r>
          </a:p>
          <a:p>
            <a:pPr lvl="1">
              <a:buFont typeface="Wingdings" pitchFamily="2" charset="2"/>
              <a:buNone/>
            </a:pPr>
            <a:r>
              <a:rPr lang="en-US" sz="1800" smtClean="0"/>
              <a:t>	}</a:t>
            </a:r>
          </a:p>
          <a:p>
            <a:pPr lvl="1">
              <a:buFont typeface="Wingdings" pitchFamily="2" charset="2"/>
              <a:buNone/>
            </a:pPr>
            <a:r>
              <a:rPr lang="en-US" sz="1800" smtClean="0"/>
              <a:t>}</a:t>
            </a:r>
          </a:p>
        </p:txBody>
      </p:sp>
      <p:sp>
        <p:nvSpPr>
          <p:cNvPr id="4" name="Slide Number Placeholder 3"/>
          <p:cNvSpPr>
            <a:spLocks noGrp="1"/>
          </p:cNvSpPr>
          <p:nvPr>
            <p:ph type="sldNum" sz="quarter" idx="10"/>
          </p:nvPr>
        </p:nvSpPr>
        <p:spPr/>
        <p:txBody>
          <a:bodyPr/>
          <a:lstStyle/>
          <a:p>
            <a:pPr>
              <a:defRPr/>
            </a:pPr>
            <a:fld id="{F33A05BF-24AE-4B65-B26B-3CE4114981CF}" type="slidenum">
              <a:rPr lang="en-US" smtClean="0"/>
              <a:pPr>
                <a:defRPr/>
              </a:pPr>
              <a:t>60</a:t>
            </a:fld>
            <a:endParaRPr lang="en-US"/>
          </a:p>
        </p:txBody>
      </p:sp>
      <p:sp>
        <p:nvSpPr>
          <p:cNvPr id="5" name="TextBox 4"/>
          <p:cNvSpPr txBox="1">
            <a:spLocks noChangeArrowheads="1"/>
          </p:cNvSpPr>
          <p:nvPr/>
        </p:nvSpPr>
        <p:spPr bwMode="auto">
          <a:xfrm>
            <a:off x="1524000" y="5638800"/>
            <a:ext cx="7162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cs typeface="Arial" pitchFamily="34" charset="0"/>
              </a:defRPr>
            </a:lvl1pPr>
            <a:lvl2pPr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marL="0" lvl="1" algn="ctr">
              <a:spcBef>
                <a:spcPct val="50000"/>
              </a:spcBef>
              <a:buClr>
                <a:srgbClr val="0033CC"/>
              </a:buClr>
              <a:buSzPct val="155000"/>
              <a:buFont typeface="Symbol" pitchFamily="18" charset="2"/>
              <a:buNone/>
            </a:pPr>
            <a:r>
              <a:rPr lang="en-US" sz="2400">
                <a:solidFill>
                  <a:schemeClr val="accent2"/>
                </a:solidFill>
              </a:rPr>
              <a:t>Output : Inside add car</a:t>
            </a:r>
          </a:p>
          <a:p>
            <a:pPr algn="ctr">
              <a:spcBef>
                <a:spcPct val="50000"/>
              </a:spcBef>
              <a:buClr>
                <a:srgbClr val="0033CC"/>
              </a:buClr>
              <a:buSzPct val="155000"/>
              <a:buFont typeface="Symbol" pitchFamily="18" charset="2"/>
              <a:buNone/>
            </a:pPr>
            <a:endParaRPr lang="en-US">
              <a:solidFill>
                <a:schemeClr val="accent2"/>
              </a:solidFill>
            </a:endParaRPr>
          </a:p>
        </p:txBody>
      </p:sp>
    </p:spTree>
    <p:extLst>
      <p:ext uri="{BB962C8B-B14F-4D97-AF65-F5344CB8AC3E}">
        <p14:creationId xmlns:p14="http://schemas.microsoft.com/office/powerpoint/2010/main" val="4229522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pPr marL="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318" y="457200"/>
            <a:ext cx="5827852"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4"/>
          <p:cNvSpPr>
            <a:spLocks noGrp="1"/>
          </p:cNvSpPr>
          <p:nvPr>
            <p:ph type="title"/>
          </p:nvPr>
        </p:nvSpPr>
        <p:spPr>
          <a:xfrm>
            <a:off x="457200" y="274638"/>
            <a:ext cx="2971800" cy="182562"/>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32415181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2415181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1373149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1373149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2415181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419100"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7159" y="228600"/>
            <a:ext cx="9144000" cy="6629400"/>
          </a:xfrm>
        </p:spPr>
        <p:txBody>
          <a:bodyPr/>
          <a:lstStyle/>
          <a:p>
            <a:pPr marL="0" indent="0">
              <a:buNone/>
            </a:pPr>
            <a:r>
              <a:rPr lang="en-US" dirty="0" smtClean="0"/>
              <a:t>                 </a:t>
            </a:r>
            <a:r>
              <a:rPr lang="en-US" sz="2400" dirty="0" smtClean="0"/>
              <a:t>implements             extend                                      </a:t>
            </a:r>
            <a:endParaRPr lang="en-US" sz="2400" dirty="0"/>
          </a:p>
        </p:txBody>
      </p:sp>
      <p:sp>
        <p:nvSpPr>
          <p:cNvPr id="9" name="TextBox 8"/>
          <p:cNvSpPr txBox="1"/>
          <p:nvPr/>
        </p:nvSpPr>
        <p:spPr>
          <a:xfrm>
            <a:off x="76200" y="2738735"/>
            <a:ext cx="1600200" cy="461665"/>
          </a:xfrm>
          <a:prstGeom prst="rect">
            <a:avLst/>
          </a:prstGeom>
          <a:noFill/>
        </p:spPr>
        <p:txBody>
          <a:bodyPr wrap="square" rtlCol="0">
            <a:spAutoFit/>
          </a:bodyPr>
          <a:lstStyle/>
          <a:p>
            <a:r>
              <a:rPr lang="en-US" sz="2400" b="1" dirty="0" smtClean="0">
                <a:solidFill>
                  <a:srgbClr val="C00000"/>
                </a:solidFill>
              </a:rPr>
              <a:t>Collection</a:t>
            </a:r>
            <a:endParaRPr lang="en-US" sz="2400" b="1" dirty="0">
              <a:solidFill>
                <a:srgbClr val="C00000"/>
              </a:solidFill>
            </a:endParaRPr>
          </a:p>
        </p:txBody>
      </p:sp>
      <p:sp>
        <p:nvSpPr>
          <p:cNvPr id="12" name="TextBox 11"/>
          <p:cNvSpPr txBox="1"/>
          <p:nvPr/>
        </p:nvSpPr>
        <p:spPr>
          <a:xfrm>
            <a:off x="1752600" y="2800410"/>
            <a:ext cx="2133600" cy="400110"/>
          </a:xfrm>
          <a:prstGeom prst="rect">
            <a:avLst/>
          </a:prstGeom>
          <a:noFill/>
        </p:spPr>
        <p:txBody>
          <a:bodyPr wrap="square" rtlCol="0">
            <a:spAutoFit/>
          </a:bodyPr>
          <a:lstStyle/>
          <a:p>
            <a:r>
              <a:rPr lang="en-US" sz="2000" b="1" dirty="0" err="1" smtClean="0"/>
              <a:t>AbstractCollection</a:t>
            </a:r>
            <a:endParaRPr lang="en-US" sz="2000" b="1" dirty="0"/>
          </a:p>
        </p:txBody>
      </p:sp>
      <p:sp>
        <p:nvSpPr>
          <p:cNvPr id="13" name="TextBox 12"/>
          <p:cNvSpPr txBox="1"/>
          <p:nvPr/>
        </p:nvSpPr>
        <p:spPr>
          <a:xfrm>
            <a:off x="4191000" y="2794516"/>
            <a:ext cx="1524000" cy="406004"/>
          </a:xfrm>
          <a:prstGeom prst="rect">
            <a:avLst/>
          </a:prstGeom>
          <a:noFill/>
        </p:spPr>
        <p:txBody>
          <a:bodyPr wrap="square" rtlCol="0">
            <a:spAutoFit/>
          </a:bodyPr>
          <a:lstStyle/>
          <a:p>
            <a:r>
              <a:rPr lang="en-US" sz="2000" b="1" dirty="0" err="1" smtClean="0"/>
              <a:t>AbstractList</a:t>
            </a:r>
            <a:endParaRPr lang="en-US" sz="2000" b="1" dirty="0"/>
          </a:p>
        </p:txBody>
      </p:sp>
      <p:sp>
        <p:nvSpPr>
          <p:cNvPr id="15" name="TextBox 14"/>
          <p:cNvSpPr txBox="1"/>
          <p:nvPr/>
        </p:nvSpPr>
        <p:spPr>
          <a:xfrm>
            <a:off x="4191000" y="1905000"/>
            <a:ext cx="1410643" cy="400110"/>
          </a:xfrm>
          <a:prstGeom prst="rect">
            <a:avLst/>
          </a:prstGeom>
          <a:noFill/>
        </p:spPr>
        <p:txBody>
          <a:bodyPr wrap="none" rtlCol="0">
            <a:spAutoFit/>
          </a:bodyPr>
          <a:lstStyle/>
          <a:p>
            <a:r>
              <a:rPr lang="en-US" sz="2000" b="1" dirty="0" err="1" smtClean="0"/>
              <a:t>AbstractSet</a:t>
            </a:r>
            <a:endParaRPr lang="en-US" sz="2000" b="1" dirty="0"/>
          </a:p>
        </p:txBody>
      </p:sp>
      <p:sp>
        <p:nvSpPr>
          <p:cNvPr id="16" name="TextBox 15"/>
          <p:cNvSpPr txBox="1"/>
          <p:nvPr/>
        </p:nvSpPr>
        <p:spPr>
          <a:xfrm>
            <a:off x="5943600" y="2781360"/>
            <a:ext cx="2564485" cy="400110"/>
          </a:xfrm>
          <a:prstGeom prst="rect">
            <a:avLst/>
          </a:prstGeom>
          <a:noFill/>
        </p:spPr>
        <p:txBody>
          <a:bodyPr wrap="none" rtlCol="0">
            <a:spAutoFit/>
          </a:bodyPr>
          <a:lstStyle/>
          <a:p>
            <a:r>
              <a:rPr lang="en-US" sz="2000" b="1" dirty="0" err="1" smtClean="0"/>
              <a:t>AbstractSequentialList</a:t>
            </a:r>
            <a:endParaRPr lang="en-US" sz="2000" b="1" dirty="0"/>
          </a:p>
        </p:txBody>
      </p:sp>
      <p:sp>
        <p:nvSpPr>
          <p:cNvPr id="17" name="TextBox 16"/>
          <p:cNvSpPr txBox="1"/>
          <p:nvPr/>
        </p:nvSpPr>
        <p:spPr>
          <a:xfrm>
            <a:off x="5943600" y="3388013"/>
            <a:ext cx="1120500" cy="400110"/>
          </a:xfrm>
          <a:prstGeom prst="rect">
            <a:avLst/>
          </a:prstGeom>
          <a:noFill/>
        </p:spPr>
        <p:txBody>
          <a:bodyPr wrap="none" rtlCol="0">
            <a:spAutoFit/>
          </a:bodyPr>
          <a:lstStyle/>
          <a:p>
            <a:r>
              <a:rPr lang="en-US" sz="2000" b="1" dirty="0" err="1" smtClean="0"/>
              <a:t>ArrayList</a:t>
            </a:r>
            <a:endParaRPr lang="en-US" sz="2000" b="1" dirty="0"/>
          </a:p>
        </p:txBody>
      </p:sp>
      <p:cxnSp>
        <p:nvCxnSpPr>
          <p:cNvPr id="29" name="Straight Arrow Connector 28"/>
          <p:cNvCxnSpPr/>
          <p:nvPr/>
        </p:nvCxnSpPr>
        <p:spPr>
          <a:xfrm flipH="1">
            <a:off x="3849043" y="2994571"/>
            <a:ext cx="341957" cy="58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601643" y="2994571"/>
            <a:ext cx="341957" cy="58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1"/>
          </p:cNvCxnSpPr>
          <p:nvPr/>
        </p:nvCxnSpPr>
        <p:spPr bwMode="auto">
          <a:xfrm flipH="1">
            <a:off x="1447800" y="3000465"/>
            <a:ext cx="304800" cy="0"/>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cxnSp>
        <p:nvCxnSpPr>
          <p:cNvPr id="37" name="Straight Arrow Connector 36"/>
          <p:cNvCxnSpPr>
            <a:stCxn id="17" idx="1"/>
          </p:cNvCxnSpPr>
          <p:nvPr/>
        </p:nvCxnSpPr>
        <p:spPr>
          <a:xfrm flipH="1" flipV="1">
            <a:off x="5439901" y="3105984"/>
            <a:ext cx="503699" cy="4820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886201" y="2305110"/>
            <a:ext cx="457199" cy="5011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54046" y="1676400"/>
            <a:ext cx="899605" cy="369332"/>
          </a:xfrm>
          <a:prstGeom prst="rect">
            <a:avLst/>
          </a:prstGeom>
          <a:noFill/>
        </p:spPr>
        <p:txBody>
          <a:bodyPr wrap="none" rtlCol="0">
            <a:spAutoFit/>
          </a:bodyPr>
          <a:lstStyle/>
          <a:p>
            <a:r>
              <a:rPr lang="en-US" b="1" dirty="0" err="1" smtClean="0"/>
              <a:t>TreeSet</a:t>
            </a:r>
            <a:endParaRPr lang="en-US" b="1" dirty="0"/>
          </a:p>
        </p:txBody>
      </p:sp>
      <p:sp>
        <p:nvSpPr>
          <p:cNvPr id="44" name="TextBox 43"/>
          <p:cNvSpPr txBox="1"/>
          <p:nvPr/>
        </p:nvSpPr>
        <p:spPr>
          <a:xfrm>
            <a:off x="6022788" y="2186375"/>
            <a:ext cx="962123" cy="369332"/>
          </a:xfrm>
          <a:prstGeom prst="rect">
            <a:avLst/>
          </a:prstGeom>
          <a:noFill/>
        </p:spPr>
        <p:txBody>
          <a:bodyPr wrap="none" rtlCol="0">
            <a:spAutoFit/>
          </a:bodyPr>
          <a:lstStyle/>
          <a:p>
            <a:r>
              <a:rPr lang="en-US" b="1" dirty="0" err="1" smtClean="0"/>
              <a:t>HashSet</a:t>
            </a:r>
            <a:endParaRPr lang="en-US" b="1" dirty="0"/>
          </a:p>
        </p:txBody>
      </p:sp>
      <p:sp>
        <p:nvSpPr>
          <p:cNvPr id="45" name="TextBox 44"/>
          <p:cNvSpPr txBox="1"/>
          <p:nvPr/>
        </p:nvSpPr>
        <p:spPr>
          <a:xfrm>
            <a:off x="1853955" y="3611893"/>
            <a:ext cx="617220" cy="461665"/>
          </a:xfrm>
          <a:prstGeom prst="rect">
            <a:avLst/>
          </a:prstGeom>
          <a:noFill/>
        </p:spPr>
        <p:txBody>
          <a:bodyPr wrap="none" rtlCol="0">
            <a:spAutoFit/>
          </a:bodyPr>
          <a:lstStyle/>
          <a:p>
            <a:r>
              <a:rPr lang="en-US" sz="2400" b="1" dirty="0" smtClean="0">
                <a:solidFill>
                  <a:srgbClr val="C00000"/>
                </a:solidFill>
              </a:rPr>
              <a:t>List</a:t>
            </a:r>
            <a:endParaRPr lang="en-US" sz="2400" b="1" dirty="0">
              <a:solidFill>
                <a:srgbClr val="C00000"/>
              </a:solidFill>
            </a:endParaRPr>
          </a:p>
        </p:txBody>
      </p:sp>
      <p:cxnSp>
        <p:nvCxnSpPr>
          <p:cNvPr id="46" name="Straight Arrow Connector 45"/>
          <p:cNvCxnSpPr/>
          <p:nvPr/>
        </p:nvCxnSpPr>
        <p:spPr bwMode="auto">
          <a:xfrm flipH="1">
            <a:off x="2471175" y="3105984"/>
            <a:ext cx="1719825" cy="721314"/>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sp>
        <p:nvSpPr>
          <p:cNvPr id="48" name="TextBox 47"/>
          <p:cNvSpPr txBox="1"/>
          <p:nvPr/>
        </p:nvSpPr>
        <p:spPr>
          <a:xfrm>
            <a:off x="8037992" y="2001798"/>
            <a:ext cx="1128001" cy="369332"/>
          </a:xfrm>
          <a:prstGeom prst="rect">
            <a:avLst/>
          </a:prstGeom>
          <a:noFill/>
        </p:spPr>
        <p:txBody>
          <a:bodyPr wrap="none" rtlCol="0">
            <a:spAutoFit/>
          </a:bodyPr>
          <a:lstStyle/>
          <a:p>
            <a:r>
              <a:rPr lang="en-US" b="1" dirty="0" err="1" smtClean="0"/>
              <a:t>LinkedList</a:t>
            </a:r>
            <a:endParaRPr lang="en-US" b="1" dirty="0"/>
          </a:p>
        </p:txBody>
      </p:sp>
      <p:cxnSp>
        <p:nvCxnSpPr>
          <p:cNvPr id="49" name="Straight Arrow Connector 48"/>
          <p:cNvCxnSpPr/>
          <p:nvPr/>
        </p:nvCxnSpPr>
        <p:spPr>
          <a:xfrm flipH="1">
            <a:off x="8089222" y="2477625"/>
            <a:ext cx="512770" cy="4257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601453" y="1861066"/>
            <a:ext cx="536581" cy="2550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5562049" y="2228106"/>
            <a:ext cx="575985" cy="142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81200" y="2186375"/>
            <a:ext cx="591316" cy="461665"/>
          </a:xfrm>
          <a:prstGeom prst="rect">
            <a:avLst/>
          </a:prstGeom>
          <a:noFill/>
        </p:spPr>
        <p:txBody>
          <a:bodyPr wrap="none" rtlCol="0">
            <a:spAutoFit/>
          </a:bodyPr>
          <a:lstStyle/>
          <a:p>
            <a:r>
              <a:rPr lang="en-US" sz="2400" b="1" dirty="0" smtClean="0">
                <a:solidFill>
                  <a:srgbClr val="C00000"/>
                </a:solidFill>
              </a:rPr>
              <a:t>Set</a:t>
            </a:r>
            <a:endParaRPr lang="en-US" sz="2400" b="1" dirty="0">
              <a:solidFill>
                <a:srgbClr val="C00000"/>
              </a:solidFill>
            </a:endParaRPr>
          </a:p>
        </p:txBody>
      </p:sp>
      <p:cxnSp>
        <p:nvCxnSpPr>
          <p:cNvPr id="63" name="Straight Arrow Connector 62"/>
          <p:cNvCxnSpPr>
            <a:stCxn id="15" idx="1"/>
          </p:cNvCxnSpPr>
          <p:nvPr/>
        </p:nvCxnSpPr>
        <p:spPr bwMode="auto">
          <a:xfrm flipH="1">
            <a:off x="2471175" y="2105055"/>
            <a:ext cx="1719825" cy="360657"/>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sp>
        <p:nvSpPr>
          <p:cNvPr id="65" name="TextBox 64"/>
          <p:cNvSpPr txBox="1"/>
          <p:nvPr/>
        </p:nvSpPr>
        <p:spPr>
          <a:xfrm>
            <a:off x="488155" y="5521757"/>
            <a:ext cx="623889" cy="369332"/>
          </a:xfrm>
          <a:prstGeom prst="rect">
            <a:avLst/>
          </a:prstGeom>
          <a:noFill/>
        </p:spPr>
        <p:txBody>
          <a:bodyPr wrap="none" rtlCol="0">
            <a:spAutoFit/>
          </a:bodyPr>
          <a:lstStyle/>
          <a:p>
            <a:r>
              <a:rPr lang="en-US" b="1" dirty="0" smtClean="0">
                <a:solidFill>
                  <a:srgbClr val="C00000"/>
                </a:solidFill>
              </a:rPr>
              <a:t>Map</a:t>
            </a:r>
            <a:endParaRPr lang="en-US" b="1" dirty="0">
              <a:solidFill>
                <a:srgbClr val="C00000"/>
              </a:solidFill>
            </a:endParaRPr>
          </a:p>
        </p:txBody>
      </p:sp>
      <p:sp>
        <p:nvSpPr>
          <p:cNvPr id="66" name="TextBox 65"/>
          <p:cNvSpPr txBox="1"/>
          <p:nvPr/>
        </p:nvSpPr>
        <p:spPr>
          <a:xfrm>
            <a:off x="1922810" y="5202349"/>
            <a:ext cx="1421415" cy="369332"/>
          </a:xfrm>
          <a:prstGeom prst="rect">
            <a:avLst/>
          </a:prstGeom>
          <a:noFill/>
        </p:spPr>
        <p:txBody>
          <a:bodyPr wrap="none" rtlCol="0">
            <a:spAutoFit/>
          </a:bodyPr>
          <a:lstStyle/>
          <a:p>
            <a:r>
              <a:rPr lang="en-US" b="1" dirty="0" err="1" smtClean="0"/>
              <a:t>AbstractMap</a:t>
            </a:r>
            <a:endParaRPr lang="en-US" b="1" dirty="0"/>
          </a:p>
        </p:txBody>
      </p:sp>
      <p:sp>
        <p:nvSpPr>
          <p:cNvPr id="67" name="TextBox 66"/>
          <p:cNvSpPr txBox="1"/>
          <p:nvPr/>
        </p:nvSpPr>
        <p:spPr>
          <a:xfrm>
            <a:off x="1878923" y="5879068"/>
            <a:ext cx="1254254" cy="369332"/>
          </a:xfrm>
          <a:prstGeom prst="rect">
            <a:avLst/>
          </a:prstGeom>
          <a:noFill/>
        </p:spPr>
        <p:txBody>
          <a:bodyPr wrap="none" rtlCol="0">
            <a:spAutoFit/>
          </a:bodyPr>
          <a:lstStyle/>
          <a:p>
            <a:r>
              <a:rPr lang="en-US" b="1" dirty="0" err="1" smtClean="0">
                <a:solidFill>
                  <a:srgbClr val="C00000"/>
                </a:solidFill>
              </a:rPr>
              <a:t>SortedMap</a:t>
            </a:r>
            <a:endParaRPr lang="en-US" b="1" dirty="0">
              <a:solidFill>
                <a:srgbClr val="C00000"/>
              </a:solidFill>
            </a:endParaRPr>
          </a:p>
        </p:txBody>
      </p:sp>
      <p:cxnSp>
        <p:nvCxnSpPr>
          <p:cNvPr id="70" name="Straight Arrow Connector 69"/>
          <p:cNvCxnSpPr/>
          <p:nvPr/>
        </p:nvCxnSpPr>
        <p:spPr>
          <a:xfrm flipH="1">
            <a:off x="3016083" y="4910687"/>
            <a:ext cx="964524" cy="3194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1016676" y="5801045"/>
            <a:ext cx="862247" cy="1560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657600" y="5202349"/>
            <a:ext cx="1098378" cy="369332"/>
          </a:xfrm>
          <a:prstGeom prst="rect">
            <a:avLst/>
          </a:prstGeom>
          <a:noFill/>
        </p:spPr>
        <p:txBody>
          <a:bodyPr wrap="none" rtlCol="0">
            <a:spAutoFit/>
          </a:bodyPr>
          <a:lstStyle/>
          <a:p>
            <a:r>
              <a:rPr lang="en-US" b="1" dirty="0" err="1" smtClean="0"/>
              <a:t>HashMap</a:t>
            </a:r>
            <a:endParaRPr lang="en-US" b="1" dirty="0"/>
          </a:p>
        </p:txBody>
      </p:sp>
      <p:sp>
        <p:nvSpPr>
          <p:cNvPr id="78" name="TextBox 77"/>
          <p:cNvSpPr txBox="1"/>
          <p:nvPr/>
        </p:nvSpPr>
        <p:spPr>
          <a:xfrm>
            <a:off x="3819526" y="5879068"/>
            <a:ext cx="1035861" cy="369332"/>
          </a:xfrm>
          <a:prstGeom prst="rect">
            <a:avLst/>
          </a:prstGeom>
          <a:noFill/>
        </p:spPr>
        <p:txBody>
          <a:bodyPr wrap="none" rtlCol="0">
            <a:spAutoFit/>
          </a:bodyPr>
          <a:lstStyle/>
          <a:p>
            <a:r>
              <a:rPr lang="en-US" b="1" dirty="0" err="1" smtClean="0"/>
              <a:t>TreeMap</a:t>
            </a:r>
            <a:endParaRPr lang="en-US" b="1" dirty="0" smtClean="0"/>
          </a:p>
        </p:txBody>
      </p:sp>
      <p:sp>
        <p:nvSpPr>
          <p:cNvPr id="79" name="TextBox 78"/>
          <p:cNvSpPr txBox="1"/>
          <p:nvPr/>
        </p:nvSpPr>
        <p:spPr>
          <a:xfrm>
            <a:off x="3657600" y="4668949"/>
            <a:ext cx="1640001" cy="369332"/>
          </a:xfrm>
          <a:prstGeom prst="rect">
            <a:avLst/>
          </a:prstGeom>
          <a:noFill/>
        </p:spPr>
        <p:txBody>
          <a:bodyPr wrap="none" rtlCol="0">
            <a:spAutoFit/>
          </a:bodyPr>
          <a:lstStyle/>
          <a:p>
            <a:r>
              <a:rPr lang="en-US" b="1" dirty="0" err="1" smtClean="0"/>
              <a:t>WeakHashMap</a:t>
            </a:r>
            <a:endParaRPr lang="en-US" b="1" dirty="0"/>
          </a:p>
        </p:txBody>
      </p:sp>
      <p:cxnSp>
        <p:nvCxnSpPr>
          <p:cNvPr id="80" name="Straight Arrow Connector 79"/>
          <p:cNvCxnSpPr>
            <a:stCxn id="77" idx="1"/>
            <a:endCxn id="66" idx="3"/>
          </p:cNvCxnSpPr>
          <p:nvPr/>
        </p:nvCxnSpPr>
        <p:spPr>
          <a:xfrm flipH="1">
            <a:off x="3344225" y="5387015"/>
            <a:ext cx="31337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1"/>
          </p:cNvCxnSpPr>
          <p:nvPr/>
        </p:nvCxnSpPr>
        <p:spPr>
          <a:xfrm flipH="1" flipV="1">
            <a:off x="3204285" y="5521757"/>
            <a:ext cx="615241" cy="5419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6" idx="1"/>
          </p:cNvCxnSpPr>
          <p:nvPr/>
        </p:nvCxnSpPr>
        <p:spPr bwMode="auto">
          <a:xfrm flipH="1">
            <a:off x="994043" y="5387015"/>
            <a:ext cx="928767" cy="203737"/>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cxnSp>
        <p:nvCxnSpPr>
          <p:cNvPr id="88" name="Straight Arrow Connector 87"/>
          <p:cNvCxnSpPr/>
          <p:nvPr/>
        </p:nvCxnSpPr>
        <p:spPr bwMode="auto">
          <a:xfrm flipH="1">
            <a:off x="880182" y="533400"/>
            <a:ext cx="716578" cy="0"/>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cxnSp>
        <p:nvCxnSpPr>
          <p:cNvPr id="90" name="Straight Arrow Connector 89"/>
          <p:cNvCxnSpPr/>
          <p:nvPr/>
        </p:nvCxnSpPr>
        <p:spPr>
          <a:xfrm flipH="1">
            <a:off x="3498346" y="533400"/>
            <a:ext cx="536580" cy="186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878923" y="1317578"/>
            <a:ext cx="1037463" cy="461665"/>
          </a:xfrm>
          <a:prstGeom prst="rect">
            <a:avLst/>
          </a:prstGeom>
          <a:noFill/>
        </p:spPr>
        <p:txBody>
          <a:bodyPr wrap="none" rtlCol="0">
            <a:spAutoFit/>
          </a:bodyPr>
          <a:lstStyle/>
          <a:p>
            <a:r>
              <a:rPr lang="en-US" sz="2400" b="1" dirty="0" smtClean="0">
                <a:solidFill>
                  <a:srgbClr val="C00000"/>
                </a:solidFill>
              </a:rPr>
              <a:t>Queue</a:t>
            </a:r>
            <a:endParaRPr lang="en-US" sz="2400" b="1" dirty="0">
              <a:solidFill>
                <a:srgbClr val="C00000"/>
              </a:solidFill>
            </a:endParaRPr>
          </a:p>
        </p:txBody>
      </p:sp>
      <p:sp>
        <p:nvSpPr>
          <p:cNvPr id="39" name="TextBox 38"/>
          <p:cNvSpPr txBox="1"/>
          <p:nvPr/>
        </p:nvSpPr>
        <p:spPr>
          <a:xfrm>
            <a:off x="3483966" y="4299617"/>
            <a:ext cx="1718868" cy="369332"/>
          </a:xfrm>
          <a:prstGeom prst="rect">
            <a:avLst/>
          </a:prstGeom>
          <a:noFill/>
        </p:spPr>
        <p:txBody>
          <a:bodyPr wrap="none" rtlCol="0">
            <a:spAutoFit/>
          </a:bodyPr>
          <a:lstStyle/>
          <a:p>
            <a:r>
              <a:rPr lang="en-US" b="1" dirty="0" err="1" smtClean="0"/>
              <a:t>LinkedHashMap</a:t>
            </a:r>
            <a:endParaRPr lang="en-US" b="1" dirty="0"/>
          </a:p>
        </p:txBody>
      </p:sp>
      <p:cxnSp>
        <p:nvCxnSpPr>
          <p:cNvPr id="41" name="Straight Arrow Connector 40"/>
          <p:cNvCxnSpPr/>
          <p:nvPr/>
        </p:nvCxnSpPr>
        <p:spPr bwMode="auto">
          <a:xfrm flipH="1">
            <a:off x="1112044" y="4552041"/>
            <a:ext cx="2360382" cy="936842"/>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sp>
        <p:nvSpPr>
          <p:cNvPr id="6" name="TextBox 5"/>
          <p:cNvSpPr txBox="1"/>
          <p:nvPr/>
        </p:nvSpPr>
        <p:spPr>
          <a:xfrm>
            <a:off x="4020021" y="1295400"/>
            <a:ext cx="1618585" cy="369332"/>
          </a:xfrm>
          <a:prstGeom prst="rect">
            <a:avLst/>
          </a:prstGeom>
          <a:noFill/>
        </p:spPr>
        <p:txBody>
          <a:bodyPr wrap="none" rtlCol="0">
            <a:spAutoFit/>
          </a:bodyPr>
          <a:lstStyle/>
          <a:p>
            <a:r>
              <a:rPr lang="en-US" b="1" dirty="0" err="1" smtClean="0"/>
              <a:t>AbstractQueue</a:t>
            </a:r>
            <a:endParaRPr lang="en-US" b="1" dirty="0"/>
          </a:p>
        </p:txBody>
      </p:sp>
      <p:cxnSp>
        <p:nvCxnSpPr>
          <p:cNvPr id="43" name="Straight Arrow Connector 42"/>
          <p:cNvCxnSpPr/>
          <p:nvPr/>
        </p:nvCxnSpPr>
        <p:spPr>
          <a:xfrm flipH="1">
            <a:off x="3657600" y="1654403"/>
            <a:ext cx="436180" cy="12489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 idx="3"/>
          </p:cNvCxnSpPr>
          <p:nvPr/>
        </p:nvCxnSpPr>
        <p:spPr bwMode="auto">
          <a:xfrm flipH="1">
            <a:off x="2916386" y="1522589"/>
            <a:ext cx="990760" cy="25822"/>
          </a:xfrm>
          <a:prstGeom prst="straightConnector1">
            <a:avLst/>
          </a:prstGeom>
          <a:solidFill>
            <a:schemeClr val="accent1"/>
          </a:solidFill>
          <a:ln w="12700" cap="flat" cmpd="sng" algn="ctr">
            <a:solidFill>
              <a:srgbClr val="FF0000"/>
            </a:solidFill>
            <a:prstDash val="lgDashDotDot"/>
            <a:round/>
            <a:headEnd type="none" w="med" len="med"/>
            <a:tailEnd type="arrow"/>
          </a:ln>
          <a:effectLst>
            <a:outerShdw blurRad="50800" dist="38100" algn="l" rotWithShape="0">
              <a:prstClr val="black">
                <a:alpha val="40000"/>
              </a:prstClr>
            </a:outerShdw>
          </a:effectLst>
        </p:spPr>
      </p:cxnSp>
      <p:sp>
        <p:nvSpPr>
          <p:cNvPr id="10" name="TextBox 9"/>
          <p:cNvSpPr txBox="1"/>
          <p:nvPr/>
        </p:nvSpPr>
        <p:spPr>
          <a:xfrm>
            <a:off x="4034926" y="838200"/>
            <a:ext cx="1019831" cy="461665"/>
          </a:xfrm>
          <a:prstGeom prst="rect">
            <a:avLst/>
          </a:prstGeom>
          <a:noFill/>
        </p:spPr>
        <p:txBody>
          <a:bodyPr wrap="none" rtlCol="0">
            <a:spAutoFit/>
          </a:bodyPr>
          <a:lstStyle/>
          <a:p>
            <a:r>
              <a:rPr lang="en-US" sz="2400" b="1" dirty="0" err="1" smtClean="0">
                <a:solidFill>
                  <a:srgbClr val="C00000"/>
                </a:solidFill>
              </a:rPr>
              <a:t>Deque</a:t>
            </a:r>
            <a:endParaRPr lang="en-US" sz="2400" b="1" dirty="0">
              <a:solidFill>
                <a:srgbClr val="C00000"/>
              </a:solidFill>
            </a:endParaRPr>
          </a:p>
        </p:txBody>
      </p:sp>
      <p:cxnSp>
        <p:nvCxnSpPr>
          <p:cNvPr id="50" name="Straight Arrow Connector 49"/>
          <p:cNvCxnSpPr/>
          <p:nvPr/>
        </p:nvCxnSpPr>
        <p:spPr>
          <a:xfrm flipH="1">
            <a:off x="2916386" y="1050416"/>
            <a:ext cx="1160582" cy="429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27228" y="1535500"/>
            <a:ext cx="1582613" cy="369332"/>
          </a:xfrm>
          <a:prstGeom prst="rect">
            <a:avLst/>
          </a:prstGeom>
          <a:noFill/>
        </p:spPr>
        <p:txBody>
          <a:bodyPr wrap="none" rtlCol="0">
            <a:spAutoFit/>
          </a:bodyPr>
          <a:lstStyle/>
          <a:p>
            <a:r>
              <a:rPr lang="en-US" b="1" dirty="0" err="1" smtClean="0"/>
              <a:t>LinkedHashSet</a:t>
            </a:r>
            <a:endParaRPr lang="en-US" b="1" dirty="0"/>
          </a:p>
        </p:txBody>
      </p:sp>
      <p:cxnSp>
        <p:nvCxnSpPr>
          <p:cNvPr id="51" name="Straight Arrow Connector 50"/>
          <p:cNvCxnSpPr/>
          <p:nvPr/>
        </p:nvCxnSpPr>
        <p:spPr>
          <a:xfrm flipH="1">
            <a:off x="6953651" y="1869307"/>
            <a:ext cx="647031" cy="4160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06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The exception in the earlier example can be easily handled by the following code</a:t>
            </a:r>
          </a:p>
          <a:p>
            <a:endParaRPr lang="en-US" sz="2400" dirty="0" smtClean="0"/>
          </a:p>
          <a:p>
            <a:endParaRPr lang="en-US" sz="2400" dirty="0"/>
          </a:p>
          <a:p>
            <a:endParaRPr lang="en-US" sz="2400" dirty="0" smtClean="0"/>
          </a:p>
          <a:p>
            <a:pPr>
              <a:buClr>
                <a:srgbClr val="003366"/>
              </a:buClr>
              <a:buFont typeface="Wingdings" pitchFamily="2" charset="2"/>
              <a:buChar char="Ø"/>
            </a:pPr>
            <a:r>
              <a:rPr lang="en-US" sz="2400" dirty="0">
                <a:solidFill>
                  <a:srgbClr val="000000"/>
                </a:solidFill>
              </a:rPr>
              <a:t>Handling an exception may not be this easy in many cases</a:t>
            </a:r>
          </a:p>
          <a:p>
            <a:pPr>
              <a:buClr>
                <a:srgbClr val="003366"/>
              </a:buClr>
              <a:buFont typeface="Wingdings" pitchFamily="2" charset="2"/>
              <a:buChar char="Ø"/>
            </a:pPr>
            <a:r>
              <a:rPr lang="en-US" sz="2400" dirty="0">
                <a:solidFill>
                  <a:srgbClr val="000000"/>
                </a:solidFill>
              </a:rPr>
              <a:t>In the above example, the same programmer is detecting and handling the exception and hence could manage with a simple if statement</a:t>
            </a:r>
          </a:p>
          <a:p>
            <a:endParaRPr lang="en-US" sz="2400" dirty="0"/>
          </a:p>
        </p:txBody>
      </p:sp>
      <p:sp>
        <p:nvSpPr>
          <p:cNvPr id="4" name="Text Box 4"/>
          <p:cNvSpPr txBox="1">
            <a:spLocks noChangeArrowheads="1"/>
          </p:cNvSpPr>
          <p:nvPr/>
        </p:nvSpPr>
        <p:spPr bwMode="auto">
          <a:xfrm>
            <a:off x="825500" y="1600200"/>
            <a:ext cx="6026150" cy="1200150"/>
          </a:xfrm>
          <a:prstGeom prst="rect">
            <a:avLst/>
          </a:prstGeom>
          <a:solidFill>
            <a:srgbClr val="B2B2B2">
              <a:alpha val="25098"/>
            </a:srgbClr>
          </a:solidFill>
          <a:ln w="12700" algn="ctr">
            <a:solidFill>
              <a:schemeClr val="tx1"/>
            </a:solidFill>
            <a:miter lim="800000"/>
            <a:headEnd/>
            <a:tailEnd/>
          </a:ln>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altLang="ko-KR" b="1" dirty="0" smtClean="0">
                <a:latin typeface="Courier New" pitchFamily="49" charset="0"/>
                <a:ea typeface="Gulim" pitchFamily="34" charset="-127"/>
              </a:rPr>
              <a:t>if (b == 0)</a:t>
            </a:r>
          </a:p>
          <a:p>
            <a:pPr eaLnBrk="1" hangingPunct="1"/>
            <a:r>
              <a:rPr lang="en-US" altLang="ko-KR" b="1" dirty="0" smtClean="0">
                <a:latin typeface="Courier New" pitchFamily="49" charset="0"/>
                <a:ea typeface="Gulim" pitchFamily="34" charset="-127"/>
              </a:rPr>
              <a:t>	</a:t>
            </a:r>
            <a:r>
              <a:rPr lang="en-US" altLang="ko-KR" b="1" dirty="0" err="1" smtClean="0">
                <a:latin typeface="Courier New" pitchFamily="49" charset="0"/>
                <a:ea typeface="Gulim" pitchFamily="34" charset="-127"/>
              </a:rPr>
              <a:t>System.out.println</a:t>
            </a:r>
            <a:r>
              <a:rPr lang="en-US" altLang="ko-KR" b="1" dirty="0" smtClean="0">
                <a:latin typeface="Courier New" pitchFamily="49" charset="0"/>
                <a:ea typeface="Gulim" pitchFamily="34" charset="-127"/>
              </a:rPr>
              <a:t>(“Error”);</a:t>
            </a:r>
          </a:p>
          <a:p>
            <a:pPr eaLnBrk="1" hangingPunct="1"/>
            <a:r>
              <a:rPr lang="en-US" altLang="ko-KR" b="1" dirty="0" smtClean="0">
                <a:latin typeface="Courier New" pitchFamily="49" charset="0"/>
                <a:ea typeface="Gulim" pitchFamily="34" charset="-127"/>
              </a:rPr>
              <a:t>else</a:t>
            </a:r>
          </a:p>
          <a:p>
            <a:pPr eaLnBrk="1" hangingPunct="1"/>
            <a:r>
              <a:rPr lang="en-US" altLang="ko-KR" b="1" dirty="0" smtClean="0">
                <a:latin typeface="Courier New" pitchFamily="49" charset="0"/>
                <a:ea typeface="Gulim" pitchFamily="34" charset="-127"/>
              </a:rPr>
              <a:t>	c = a/b;</a:t>
            </a:r>
            <a:endParaRPr lang="en-US" b="1" dirty="0">
              <a:latin typeface="Courier New" pitchFamily="49" charset="0"/>
              <a:ea typeface="Gulim" pitchFamily="34" charset="-127"/>
            </a:endParaRPr>
          </a:p>
        </p:txBody>
      </p:sp>
    </p:spTree>
    <p:extLst>
      <p:ext uri="{BB962C8B-B14F-4D97-AF65-F5344CB8AC3E}">
        <p14:creationId xmlns:p14="http://schemas.microsoft.com/office/powerpoint/2010/main" val="3241518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Finally block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400" dirty="0" smtClean="0"/>
              <a:t>finally </a:t>
            </a:r>
            <a:r>
              <a:rPr lang="en-US" sz="2400" dirty="0"/>
              <a:t>block is a block that is always executed. It is mainly used to perform some important tasks such as closing connection, stream </a:t>
            </a:r>
            <a:r>
              <a:rPr lang="en-US" sz="2400" dirty="0" smtClean="0"/>
              <a:t>etc.</a:t>
            </a:r>
          </a:p>
          <a:p>
            <a:r>
              <a:rPr lang="en-US" sz="2400" b="1" i="1" dirty="0"/>
              <a:t>For each try block there can be zero or more catch blocks, but </a:t>
            </a:r>
            <a:r>
              <a:rPr lang="en-US" sz="2400" b="1" i="1" dirty="0">
                <a:solidFill>
                  <a:schemeClr val="tx2">
                    <a:lumMod val="60000"/>
                    <a:lumOff val="40000"/>
                  </a:schemeClr>
                </a:solidFill>
              </a:rPr>
              <a:t>only one finally block</a:t>
            </a:r>
          </a:p>
          <a:p>
            <a:r>
              <a:rPr lang="en-US" sz="2400" b="1" i="1" dirty="0"/>
              <a:t>The finally block will not be executed if program exits(either by calling </a:t>
            </a:r>
            <a:r>
              <a:rPr lang="en-US" sz="2400" b="1" i="1" dirty="0" err="1"/>
              <a:t>System.exit</a:t>
            </a:r>
            <a:r>
              <a:rPr lang="en-US" sz="2400" b="1" i="1" dirty="0"/>
              <a:t>() or by causing a fatal error that causes the process to abort).</a:t>
            </a:r>
          </a:p>
          <a:p>
            <a:endParaRPr lang="en-US" dirty="0"/>
          </a:p>
        </p:txBody>
      </p:sp>
    </p:spTree>
    <p:extLst>
      <p:ext uri="{BB962C8B-B14F-4D97-AF65-F5344CB8AC3E}">
        <p14:creationId xmlns:p14="http://schemas.microsoft.com/office/powerpoint/2010/main" val="1453447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Throw keyword</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fontAlgn="ctr"/>
            <a:r>
              <a:rPr lang="en-US" sz="2400" dirty="0"/>
              <a:t>throw keyword is used to </a:t>
            </a:r>
            <a:r>
              <a:rPr lang="en-US" sz="2400" dirty="0" err="1"/>
              <a:t>explictily</a:t>
            </a:r>
            <a:r>
              <a:rPr lang="en-US" sz="2400" dirty="0"/>
              <a:t> throw an exception.</a:t>
            </a:r>
          </a:p>
          <a:p>
            <a:pPr fontAlgn="ctr"/>
            <a:r>
              <a:rPr lang="en-US" sz="2400" dirty="0"/>
              <a:t>We can throw either checked or </a:t>
            </a:r>
            <a:r>
              <a:rPr lang="en-US" sz="2400" dirty="0" err="1"/>
              <a:t>uncheked</a:t>
            </a:r>
            <a:r>
              <a:rPr lang="en-US" sz="2400" dirty="0"/>
              <a:t> exception. The throw keyword is mainly used to throw custom </a:t>
            </a:r>
            <a:r>
              <a:rPr lang="en-US" sz="2400" dirty="0" smtClean="0"/>
              <a:t>exception(to inform users while missing some mandatory field in application)</a:t>
            </a:r>
            <a:endParaRPr lang="en-US" sz="2400" dirty="0"/>
          </a:p>
          <a:p>
            <a:endParaRPr lang="en-US" sz="2400" dirty="0"/>
          </a:p>
        </p:txBody>
      </p:sp>
    </p:spTree>
    <p:extLst>
      <p:ext uri="{BB962C8B-B14F-4D97-AF65-F5344CB8AC3E}">
        <p14:creationId xmlns:p14="http://schemas.microsoft.com/office/powerpoint/2010/main" val="2481217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Exception </a:t>
            </a:r>
            <a:r>
              <a:rPr lang="en-US" dirty="0" err="1" smtClean="0">
                <a:solidFill>
                  <a:schemeClr val="accent3">
                    <a:lumMod val="50000"/>
                  </a:schemeClr>
                </a:solidFill>
              </a:rPr>
              <a:t>propogation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An exception is first thrown from the top of the stack and if it is not caught, it drops down the call stack to the previous method</a:t>
            </a:r>
            <a:r>
              <a:rPr lang="en-US" sz="2400" dirty="0" smtClean="0"/>
              <a:t>, If </a:t>
            </a:r>
            <a:r>
              <a:rPr lang="en-US" sz="2400" dirty="0"/>
              <a:t>not caught there, the exception again drops down to the previous method, and so on until they are caught or until they reach the very bottom of the call stack</a:t>
            </a:r>
            <a:r>
              <a:rPr lang="en-US" sz="2400" dirty="0" smtClean="0"/>
              <a:t>. This </a:t>
            </a:r>
            <a:r>
              <a:rPr lang="en-US" sz="2400" dirty="0"/>
              <a:t>is called exception propagation</a:t>
            </a:r>
            <a:r>
              <a:rPr lang="en-US" sz="2400" dirty="0" smtClean="0"/>
              <a:t>.</a:t>
            </a:r>
          </a:p>
          <a:p>
            <a:r>
              <a:rPr lang="en-US" sz="2400" b="1" i="1" dirty="0"/>
              <a:t>By default Unchecked Exceptions are forwarded in calling chain</a:t>
            </a:r>
          </a:p>
          <a:p>
            <a:r>
              <a:rPr lang="en-US" sz="2400" b="1" i="1" dirty="0"/>
              <a:t>By default, Checked Exceptions are not forwarded in calling chain </a:t>
            </a:r>
          </a:p>
          <a:p>
            <a:endParaRPr lang="en-US" sz="2400" dirty="0"/>
          </a:p>
        </p:txBody>
      </p:sp>
    </p:spTree>
    <p:extLst>
      <p:ext uri="{BB962C8B-B14F-4D97-AF65-F5344CB8AC3E}">
        <p14:creationId xmlns:p14="http://schemas.microsoft.com/office/powerpoint/2010/main" val="876044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6794</TotalTime>
  <Words>5285</Words>
  <Application>Microsoft Office PowerPoint</Application>
  <PresentationFormat>On-screen Show (4:3)</PresentationFormat>
  <Paragraphs>1027</Paragraphs>
  <Slides>67</Slides>
  <Notes>31</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0" baseType="lpstr">
      <vt:lpstr>Office Theme</vt:lpstr>
      <vt:lpstr>Picture</vt:lpstr>
      <vt:lpstr>Packager Shell Object</vt:lpstr>
      <vt:lpstr>What is an Exception?</vt:lpstr>
      <vt:lpstr>Use of Try-Catch block</vt:lpstr>
      <vt:lpstr>Exception classes</vt:lpstr>
      <vt:lpstr>Types of Exception</vt:lpstr>
      <vt:lpstr>Multiple Catch block</vt:lpstr>
      <vt:lpstr>Nested try block</vt:lpstr>
      <vt:lpstr>Finally block</vt:lpstr>
      <vt:lpstr>Throw keyword</vt:lpstr>
      <vt:lpstr>Exception propogation</vt:lpstr>
      <vt:lpstr>throws</vt:lpstr>
      <vt:lpstr>Difference between throw and throws</vt:lpstr>
      <vt:lpstr>Method Overriding exception rule</vt:lpstr>
      <vt:lpstr>Objective 1</vt:lpstr>
      <vt:lpstr>Example 2</vt:lpstr>
      <vt:lpstr>Example 3</vt:lpstr>
      <vt:lpstr>PowerPoint Presentation</vt:lpstr>
      <vt:lpstr>Example 5</vt:lpstr>
      <vt:lpstr>Example 6</vt:lpstr>
      <vt:lpstr>Example 7</vt:lpstr>
      <vt:lpstr>Example 8</vt:lpstr>
      <vt:lpstr>Example 9</vt:lpstr>
      <vt:lpstr>Example 10</vt:lpstr>
      <vt:lpstr>ClassNotFoundException Vs NoClassDefFoundError</vt:lpstr>
      <vt:lpstr>Interview Question</vt:lpstr>
      <vt:lpstr>Java Collection Framework </vt:lpstr>
      <vt:lpstr>Collections Framework</vt:lpstr>
      <vt:lpstr>PowerPoint Presentation</vt:lpstr>
      <vt:lpstr>Collection Interfaces</vt:lpstr>
      <vt:lpstr> </vt:lpstr>
      <vt:lpstr>Collection Implementations</vt:lpstr>
      <vt:lpstr>Collection Interface</vt:lpstr>
      <vt:lpstr>Why  Generics?</vt:lpstr>
      <vt:lpstr>Using Generics (1/2)</vt:lpstr>
      <vt:lpstr>Using Generics (2/2)</vt:lpstr>
      <vt:lpstr>Iterator and ListIterator Interfaces</vt:lpstr>
      <vt:lpstr>Difference bet Iterator and Enumerator</vt:lpstr>
      <vt:lpstr>ListIterator</vt:lpstr>
      <vt:lpstr>ListIterator methods</vt:lpstr>
      <vt:lpstr>List Interfaces</vt:lpstr>
      <vt:lpstr>Classes implementing List Interface</vt:lpstr>
      <vt:lpstr>LinkedList class</vt:lpstr>
      <vt:lpstr>LinkedList methods</vt:lpstr>
      <vt:lpstr>Difference bet ArrayList and LinkedList</vt:lpstr>
      <vt:lpstr>Queue Interfaces</vt:lpstr>
      <vt:lpstr>Class implementation of Queue</vt:lpstr>
      <vt:lpstr>Set and SortedSet Interfaces</vt:lpstr>
      <vt:lpstr>Classes implementing Set interface</vt:lpstr>
      <vt:lpstr>Example - HashSet and TreeSet</vt:lpstr>
      <vt:lpstr>Example - HashSet and LinkedHashSet</vt:lpstr>
      <vt:lpstr> Map and SortedMap Interfaces</vt:lpstr>
      <vt:lpstr>Map Interfaces</vt:lpstr>
      <vt:lpstr>Map Interfaces</vt:lpstr>
      <vt:lpstr>SortedMap Interface</vt:lpstr>
      <vt:lpstr>HashMap&lt;K,V&gt;</vt:lpstr>
      <vt:lpstr>TreeMap&lt;K,V&gt;</vt:lpstr>
      <vt:lpstr>Comparator</vt:lpstr>
      <vt:lpstr>Example - HashMap, TreeMap and LinkedHashMap</vt:lpstr>
      <vt:lpstr>What will be the output?</vt:lpstr>
      <vt:lpstr>What will be the output?</vt:lpstr>
      <vt:lpstr>What will be the output?</vt:lpstr>
      <vt:lpstr> </vt:lpstr>
      <vt:lpstr>asf</vt:lpstr>
      <vt:lpstr>asf</vt:lpstr>
      <vt:lpstr>asf</vt:lpstr>
      <vt:lpstr>asf</vt:lpstr>
      <vt:lpstr> </vt:lpstr>
      <vt:lpstr>asf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Exception?</dc:title>
  <dc:creator>Manish</dc:creator>
  <cp:lastModifiedBy>Manish</cp:lastModifiedBy>
  <cp:revision>376</cp:revision>
  <dcterms:created xsi:type="dcterms:W3CDTF">2006-08-16T00:00:00Z</dcterms:created>
  <dcterms:modified xsi:type="dcterms:W3CDTF">2015-01-19T02:42:44Z</dcterms:modified>
</cp:coreProperties>
</file>