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80" r:id="rId3"/>
    <p:sldId id="281" r:id="rId4"/>
    <p:sldId id="282" r:id="rId5"/>
    <p:sldId id="283" r:id="rId6"/>
    <p:sldId id="284" r:id="rId7"/>
    <p:sldId id="285" r:id="rId8"/>
    <p:sldId id="286" r:id="rId9"/>
    <p:sldId id="257" r:id="rId10"/>
    <p:sldId id="287" r:id="rId11"/>
    <p:sldId id="288" r:id="rId12"/>
    <p:sldId id="265" r:id="rId13"/>
    <p:sldId id="266" r:id="rId14"/>
    <p:sldId id="258" r:id="rId15"/>
    <p:sldId id="259" r:id="rId16"/>
    <p:sldId id="267" r:id="rId17"/>
    <p:sldId id="291" r:id="rId18"/>
    <p:sldId id="263" r:id="rId19"/>
    <p:sldId id="270" r:id="rId20"/>
    <p:sldId id="271" r:id="rId21"/>
    <p:sldId id="296" r:id="rId22"/>
    <p:sldId id="272" r:id="rId23"/>
    <p:sldId id="273" r:id="rId24"/>
    <p:sldId id="260" r:id="rId25"/>
    <p:sldId id="279" r:id="rId26"/>
    <p:sldId id="268" r:id="rId27"/>
    <p:sldId id="277" r:id="rId28"/>
    <p:sldId id="278" r:id="rId29"/>
    <p:sldId id="269" r:id="rId30"/>
    <p:sldId id="289" r:id="rId31"/>
    <p:sldId id="290" r:id="rId32"/>
    <p:sldId id="292" r:id="rId33"/>
    <p:sldId id="293" r:id="rId34"/>
    <p:sldId id="294" r:id="rId35"/>
    <p:sldId id="29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harmvir_Singh"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80107" autoAdjust="0"/>
  </p:normalViewPr>
  <p:slideViewPr>
    <p:cSldViewPr>
      <p:cViewPr varScale="1">
        <p:scale>
          <a:sx n="58" d="100"/>
          <a:sy n="58" d="100"/>
        </p:scale>
        <p:origin x="-172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ABBFE-A503-431F-BFE1-94E1393FC166}" type="datetimeFigureOut">
              <a:rPr lang="en-US" smtClean="0"/>
              <a:t>12/20/2014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C596-ADB8-4B2C-B3C3-A31DB2696095}" type="slidenum">
              <a:rPr lang="en-US" smtClean="0"/>
              <a:t>‹#›</a:t>
            </a:fld>
            <a:endParaRPr lang="en-US"/>
          </a:p>
        </p:txBody>
      </p:sp>
    </p:spTree>
    <p:extLst>
      <p:ext uri="{BB962C8B-B14F-4D97-AF65-F5344CB8AC3E}">
        <p14:creationId xmlns:p14="http://schemas.microsoft.com/office/powerpoint/2010/main" val="23133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thread</a:t>
            </a:r>
            <a:r>
              <a:rPr lang="en-US" baseline="0" dirty="0" smtClean="0"/>
              <a:t> is a single sequential flow of control within a program. It is a </a:t>
            </a:r>
            <a:r>
              <a:rPr lang="en-US" b="1" baseline="0" dirty="0" smtClean="0"/>
              <a:t>lightweight </a:t>
            </a:r>
            <a:r>
              <a:rPr lang="en-US" baseline="0" dirty="0" smtClean="0"/>
              <a:t>process</a:t>
            </a:r>
          </a:p>
          <a:p>
            <a:endParaRPr lang="en-US" baseline="0" dirty="0" smtClean="0"/>
          </a:p>
          <a:p>
            <a:pPr eaLnBrk="1" hangingPunct="1"/>
            <a:r>
              <a:rPr lang="en-US" sz="1200" b="1" i="0" kern="1200" dirty="0" smtClean="0">
                <a:solidFill>
                  <a:schemeClr val="tx1"/>
                </a:solidFill>
                <a:effectLst/>
                <a:latin typeface="+mn-lt"/>
                <a:ea typeface="+mn-ea"/>
                <a:cs typeface="+mn-cs"/>
              </a:rPr>
              <a:t>What is difference between thread and process?</a:t>
            </a:r>
          </a:p>
          <a:p>
            <a:r>
              <a:rPr lang="en-US" sz="1200" b="0" i="0" kern="1200" dirty="0" smtClean="0">
                <a:solidFill>
                  <a:schemeClr val="tx1"/>
                </a:solidFill>
                <a:effectLst/>
                <a:latin typeface="+mn-lt"/>
                <a:ea typeface="+mn-ea"/>
                <a:cs typeface="+mn-cs"/>
              </a:rPr>
              <a:t>1. Threads share the address space of the process that  created it; processes have their own address.</a:t>
            </a:r>
          </a:p>
          <a:p>
            <a:r>
              <a:rPr lang="en-US" sz="1200" b="0" i="0" kern="1200" dirty="0" smtClean="0">
                <a:solidFill>
                  <a:schemeClr val="tx1"/>
                </a:solidFill>
                <a:effectLst/>
                <a:latin typeface="+mn-lt"/>
                <a:ea typeface="+mn-ea"/>
                <a:cs typeface="+mn-cs"/>
              </a:rPr>
              <a:t>2. </a:t>
            </a:r>
            <a:r>
              <a:rPr lang="en-US" sz="1200" b="1" i="0" kern="1200" dirty="0" smtClean="0">
                <a:solidFill>
                  <a:schemeClr val="tx1"/>
                </a:solidFill>
                <a:effectLst/>
                <a:latin typeface="+mn-lt"/>
                <a:ea typeface="+mn-ea"/>
                <a:cs typeface="+mn-cs"/>
              </a:rPr>
              <a:t>Threads have direct access to the data</a:t>
            </a:r>
            <a:r>
              <a:rPr lang="en-US" sz="1200" b="0" i="0" kern="1200" dirty="0" smtClean="0">
                <a:solidFill>
                  <a:schemeClr val="tx1"/>
                </a:solidFill>
                <a:effectLst/>
                <a:latin typeface="+mn-lt"/>
                <a:ea typeface="+mn-ea"/>
                <a:cs typeface="+mn-cs"/>
              </a:rPr>
              <a:t> segment of its process; processes have their own copy of the data segment of the parent process.</a:t>
            </a:r>
          </a:p>
          <a:p>
            <a:r>
              <a:rPr lang="en-US" sz="1200" b="0" i="0" kern="1200" dirty="0" smtClean="0">
                <a:solidFill>
                  <a:schemeClr val="tx1"/>
                </a:solidFill>
                <a:effectLst/>
                <a:latin typeface="+mn-lt"/>
                <a:ea typeface="+mn-ea"/>
                <a:cs typeface="+mn-cs"/>
              </a:rPr>
              <a:t>3. </a:t>
            </a:r>
            <a:r>
              <a:rPr lang="en-US" sz="1200" b="1" i="0" u="none" kern="1200" dirty="0" smtClean="0">
                <a:solidFill>
                  <a:schemeClr val="tx1"/>
                </a:solidFill>
                <a:effectLst/>
                <a:latin typeface="+mn-lt"/>
                <a:ea typeface="+mn-ea"/>
                <a:cs typeface="+mn-cs"/>
              </a:rPr>
              <a:t>Threads can directly communicate with other threads</a:t>
            </a:r>
            <a:r>
              <a:rPr lang="en-US" sz="1200" b="0" i="0" kern="1200" dirty="0" smtClean="0">
                <a:solidFill>
                  <a:schemeClr val="tx1"/>
                </a:solidFill>
                <a:effectLst/>
                <a:latin typeface="+mn-lt"/>
                <a:ea typeface="+mn-ea"/>
                <a:cs typeface="+mn-cs"/>
              </a:rPr>
              <a:t> of its process(ex-in </a:t>
            </a:r>
            <a:r>
              <a:rPr lang="en-US" sz="1200" b="0" i="0" kern="1200" dirty="0" err="1" smtClean="0">
                <a:solidFill>
                  <a:schemeClr val="tx1"/>
                </a:solidFill>
                <a:effectLst/>
                <a:latin typeface="+mn-lt"/>
                <a:ea typeface="+mn-ea"/>
                <a:cs typeface="+mn-cs"/>
              </a:rPr>
              <a:t>pgm</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direct call to other</a:t>
            </a:r>
            <a:r>
              <a:rPr lang="en-US" sz="1200" b="0" i="0" kern="1200" baseline="0" dirty="0" smtClean="0">
                <a:solidFill>
                  <a:schemeClr val="tx1"/>
                </a:solidFill>
                <a:effectLst/>
                <a:latin typeface="+mn-lt"/>
                <a:ea typeface="+mn-ea"/>
                <a:cs typeface="+mn-cs"/>
              </a:rPr>
              <a:t> thread )</a:t>
            </a:r>
            <a:r>
              <a:rPr lang="en-US" sz="1200" b="0" i="0" kern="1200" dirty="0" smtClean="0">
                <a:solidFill>
                  <a:schemeClr val="tx1"/>
                </a:solidFill>
                <a:effectLst/>
                <a:latin typeface="+mn-lt"/>
                <a:ea typeface="+mn-ea"/>
                <a:cs typeface="+mn-cs"/>
              </a:rPr>
              <a:t>; processes must use </a:t>
            </a:r>
            <a:r>
              <a:rPr lang="en-US" sz="1200" b="0" i="0" kern="1200" dirty="0" err="1" smtClean="0">
                <a:solidFill>
                  <a:schemeClr val="tx1"/>
                </a:solidFill>
                <a:effectLst/>
                <a:latin typeface="+mn-lt"/>
                <a:ea typeface="+mn-ea"/>
                <a:cs typeface="+mn-cs"/>
              </a:rPr>
              <a:t>interprocess</a:t>
            </a:r>
            <a:r>
              <a:rPr lang="en-US" sz="1200" b="0" i="0" kern="1200" dirty="0" smtClean="0">
                <a:solidFill>
                  <a:schemeClr val="tx1"/>
                </a:solidFill>
                <a:effectLst/>
                <a:latin typeface="+mn-lt"/>
                <a:ea typeface="+mn-ea"/>
                <a:cs typeface="+mn-cs"/>
              </a:rPr>
              <a:t> communication to communicate with sibling processes(ex</a:t>
            </a:r>
            <a:r>
              <a:rPr lang="en-US" sz="1200" b="0" i="0" kern="1200" baseline="0" dirty="0" smtClean="0">
                <a:solidFill>
                  <a:schemeClr val="tx1"/>
                </a:solidFill>
                <a:effectLst/>
                <a:latin typeface="+mn-lt"/>
                <a:ea typeface="+mn-ea"/>
                <a:cs typeface="+mn-cs"/>
              </a:rPr>
              <a:t>- include package in which both </a:t>
            </a:r>
            <a:r>
              <a:rPr lang="en-US" sz="1200" b="0" i="0" kern="1200" baseline="0" dirty="0" err="1" smtClean="0">
                <a:solidFill>
                  <a:schemeClr val="tx1"/>
                </a:solidFill>
                <a:effectLst/>
                <a:latin typeface="+mn-lt"/>
                <a:ea typeface="+mn-ea"/>
                <a:cs typeface="+mn-cs"/>
              </a:rPr>
              <a:t>pgm</a:t>
            </a:r>
            <a:r>
              <a:rPr lang="en-US" sz="1200" b="0" i="0" kern="1200" baseline="0" dirty="0" smtClean="0">
                <a:solidFill>
                  <a:schemeClr val="tx1"/>
                </a:solidFill>
                <a:effectLst/>
                <a:latin typeface="+mn-lt"/>
                <a:ea typeface="+mn-ea"/>
                <a:cs typeface="+mn-cs"/>
              </a:rPr>
              <a:t> define then only </a:t>
            </a:r>
            <a:r>
              <a:rPr lang="en-US" sz="1200" b="0" i="0" kern="1200" baseline="0" dirty="0" err="1" smtClean="0">
                <a:solidFill>
                  <a:schemeClr val="tx1"/>
                </a:solidFill>
                <a:effectLst/>
                <a:latin typeface="+mn-lt"/>
                <a:ea typeface="+mn-ea"/>
                <a:cs typeface="+mn-cs"/>
              </a:rPr>
              <a:t>dey</a:t>
            </a:r>
            <a:r>
              <a:rPr lang="en-US" sz="1200" b="0" i="0" kern="1200" baseline="0" dirty="0" smtClean="0">
                <a:solidFill>
                  <a:schemeClr val="tx1"/>
                </a:solidFill>
                <a:effectLst/>
                <a:latin typeface="+mn-lt"/>
                <a:ea typeface="+mn-ea"/>
                <a:cs typeface="+mn-cs"/>
              </a:rPr>
              <a:t> can </a:t>
            </a:r>
            <a:r>
              <a:rPr lang="en-US" sz="1200" b="0" i="0" kern="1200" baseline="0" dirty="0" err="1" smtClean="0">
                <a:solidFill>
                  <a:schemeClr val="tx1"/>
                </a:solidFill>
                <a:effectLst/>
                <a:latin typeface="+mn-lt"/>
                <a:ea typeface="+mn-ea"/>
                <a:cs typeface="+mn-cs"/>
              </a:rPr>
              <a:t>commc</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4. Threads have almost no overhead; processes have considerable overhead.</a:t>
            </a:r>
          </a:p>
          <a:p>
            <a:r>
              <a:rPr lang="en-US" sz="1200" b="0" i="0" kern="1200" dirty="0" smtClean="0">
                <a:solidFill>
                  <a:schemeClr val="tx1"/>
                </a:solidFill>
                <a:effectLst/>
                <a:latin typeface="+mn-lt"/>
                <a:ea typeface="+mn-ea"/>
                <a:cs typeface="+mn-cs"/>
              </a:rPr>
              <a:t>5. New threads are easily created; new processes require duplication of the parent process.</a:t>
            </a:r>
          </a:p>
          <a:p>
            <a:r>
              <a:rPr lang="en-US" sz="1200" b="0" i="0" kern="1200" dirty="0" smtClean="0">
                <a:solidFill>
                  <a:schemeClr val="tx1"/>
                </a:solidFill>
                <a:effectLst/>
                <a:latin typeface="+mn-lt"/>
                <a:ea typeface="+mn-ea"/>
                <a:cs typeface="+mn-cs"/>
              </a:rPr>
              <a:t>6. Threads can exercise considerable control over threads of the same process; processes can only exercise control over child processes.</a:t>
            </a:r>
          </a:p>
          <a:p>
            <a:r>
              <a:rPr lang="en-US" sz="1200" b="0" i="0" kern="1200" dirty="0" smtClean="0">
                <a:solidFill>
                  <a:schemeClr val="tx1"/>
                </a:solidFill>
                <a:effectLst/>
                <a:latin typeface="+mn-lt"/>
                <a:ea typeface="+mn-ea"/>
                <a:cs typeface="+mn-cs"/>
              </a:rPr>
              <a:t>7. Changes to the main thread (cancellation, priority change, etc.) may affect the behavior of the other threads of the process; changes to the parent process do not affect child processes.</a:t>
            </a:r>
          </a:p>
          <a:p>
            <a:endParaRPr lang="en-US" baseline="0" dirty="0" smtClean="0"/>
          </a:p>
        </p:txBody>
      </p:sp>
      <p:sp>
        <p:nvSpPr>
          <p:cNvPr id="4" name="Slide Number Placeholder 3"/>
          <p:cNvSpPr>
            <a:spLocks noGrp="1"/>
          </p:cNvSpPr>
          <p:nvPr>
            <p:ph type="sldNum" sz="quarter" idx="10"/>
          </p:nvPr>
        </p:nvSpPr>
        <p:spPr/>
        <p:txBody>
          <a:bodyPr/>
          <a:lstStyle/>
          <a:p>
            <a:fld id="{9076C596-ADB8-4B2C-B3C3-A31DB2696095}" type="slidenum">
              <a:rPr lang="en-US" smtClean="0"/>
              <a:t>1</a:t>
            </a:fld>
            <a:endParaRPr lang="en-US"/>
          </a:p>
        </p:txBody>
      </p:sp>
    </p:spTree>
    <p:extLst>
      <p:ext uri="{BB962C8B-B14F-4D97-AF65-F5344CB8AC3E}">
        <p14:creationId xmlns:p14="http://schemas.microsoft.com/office/powerpoint/2010/main" val="2089592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Calling the </a:t>
            </a:r>
            <a:r>
              <a:rPr lang="en-US" sz="1200" i="0" kern="1200" dirty="0" err="1" smtClean="0">
                <a:solidFill>
                  <a:schemeClr val="tx1"/>
                </a:solidFill>
                <a:effectLst/>
                <a:latin typeface="+mn-lt"/>
                <a:ea typeface="+mn-ea"/>
                <a:cs typeface="+mn-cs"/>
              </a:rPr>
              <a:t>SetPriority</a:t>
            </a:r>
            <a:r>
              <a:rPr lang="en-US" sz="1200" i="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method on a </a:t>
            </a:r>
            <a:r>
              <a:rPr lang="en-US" sz="1200" i="0" kern="1200" dirty="0" smtClean="0">
                <a:solidFill>
                  <a:schemeClr val="tx1"/>
                </a:solidFill>
                <a:effectLst/>
                <a:latin typeface="+mn-lt"/>
                <a:ea typeface="+mn-ea"/>
                <a:cs typeface="+mn-cs"/>
              </a:rPr>
              <a:t>Thread</a:t>
            </a:r>
            <a:r>
              <a:rPr lang="en-US" sz="1200" kern="1200" dirty="0" smtClean="0">
                <a:solidFill>
                  <a:schemeClr val="tx1"/>
                </a:solidFill>
                <a:effectLst/>
                <a:latin typeface="+mn-lt"/>
                <a:ea typeface="+mn-ea"/>
                <a:cs typeface="+mn-cs"/>
              </a:rPr>
              <a:t> object. - can </a:t>
            </a:r>
            <a:r>
              <a:rPr lang="en-US" sz="1200" b="0" i="0" kern="1200" dirty="0" smtClean="0">
                <a:solidFill>
                  <a:schemeClr val="tx1"/>
                </a:solidFill>
                <a:effectLst/>
                <a:latin typeface="+mn-lt"/>
                <a:ea typeface="+mn-ea"/>
                <a:cs typeface="+mn-cs"/>
              </a:rPr>
              <a:t>directly cause a thread to stop executing</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Calling the </a:t>
            </a:r>
            <a:r>
              <a:rPr lang="en-US" sz="1200" i="0" kern="1200" dirty="0" smtClean="0">
                <a:solidFill>
                  <a:schemeClr val="tx1"/>
                </a:solidFill>
                <a:effectLst/>
                <a:latin typeface="+mn-lt"/>
                <a:ea typeface="+mn-ea"/>
                <a:cs typeface="+mn-cs"/>
              </a:rPr>
              <a:t>wait()</a:t>
            </a:r>
            <a:r>
              <a:rPr lang="en-US" sz="1200" kern="1200" dirty="0" smtClean="0">
                <a:solidFill>
                  <a:schemeClr val="tx1"/>
                </a:solidFill>
                <a:effectLst/>
                <a:latin typeface="+mn-lt"/>
                <a:ea typeface="+mn-ea"/>
                <a:cs typeface="+mn-cs"/>
              </a:rPr>
              <a:t> method on an object. - can </a:t>
            </a:r>
            <a:r>
              <a:rPr lang="en-US" sz="1200" b="0" i="0" kern="1200" dirty="0" smtClean="0">
                <a:solidFill>
                  <a:schemeClr val="tx1"/>
                </a:solidFill>
                <a:effectLst/>
                <a:latin typeface="+mn-lt"/>
                <a:ea typeface="+mn-ea"/>
                <a:cs typeface="+mn-cs"/>
              </a:rPr>
              <a:t>directly cause a thread to stop executing</a:t>
            </a:r>
            <a:endParaRPr lang="en-US" sz="1200" b="1"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Calling </a:t>
            </a:r>
            <a:r>
              <a:rPr lang="en-US" sz="1200" i="0" kern="1200" dirty="0" smtClean="0">
                <a:solidFill>
                  <a:schemeClr val="tx1"/>
                </a:solidFill>
                <a:effectLst/>
                <a:latin typeface="+mn-lt"/>
                <a:ea typeface="+mn-ea"/>
                <a:cs typeface="+mn-cs"/>
              </a:rPr>
              <a:t>notify()</a:t>
            </a:r>
            <a:r>
              <a:rPr lang="en-US" sz="1200" kern="1200" dirty="0" smtClean="0">
                <a:solidFill>
                  <a:schemeClr val="tx1"/>
                </a:solidFill>
                <a:effectLst/>
                <a:latin typeface="+mn-lt"/>
                <a:ea typeface="+mn-ea"/>
                <a:cs typeface="+mn-cs"/>
              </a:rPr>
              <a:t> method on an object. - cannot </a:t>
            </a:r>
            <a:r>
              <a:rPr lang="en-US" sz="1200" b="0" i="0" kern="1200" dirty="0" smtClean="0">
                <a:solidFill>
                  <a:schemeClr val="tx1"/>
                </a:solidFill>
                <a:effectLst/>
                <a:latin typeface="+mn-lt"/>
                <a:ea typeface="+mn-ea"/>
                <a:cs typeface="+mn-cs"/>
              </a:rPr>
              <a:t>directly cause a thread to stop executing</a:t>
            </a:r>
            <a:endParaRPr lang="en-US" sz="1200" b="1"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Calling </a:t>
            </a:r>
            <a:r>
              <a:rPr lang="en-US" sz="1200" i="0" kern="1200" dirty="0" smtClean="0">
                <a:solidFill>
                  <a:schemeClr val="tx1"/>
                </a:solidFill>
                <a:effectLst/>
                <a:latin typeface="+mn-lt"/>
                <a:ea typeface="+mn-ea"/>
                <a:cs typeface="+mn-cs"/>
              </a:rPr>
              <a:t>read()</a:t>
            </a:r>
            <a:r>
              <a:rPr lang="en-US" sz="1200" kern="1200" dirty="0" smtClean="0">
                <a:solidFill>
                  <a:schemeClr val="tx1"/>
                </a:solidFill>
                <a:effectLst/>
                <a:latin typeface="+mn-lt"/>
                <a:ea typeface="+mn-ea"/>
                <a:cs typeface="+mn-cs"/>
              </a:rPr>
              <a:t> method on an </a:t>
            </a:r>
            <a:r>
              <a:rPr lang="en-US" sz="1200" i="0" kern="1200" dirty="0" err="1" smtClean="0">
                <a:solidFill>
                  <a:schemeClr val="tx1"/>
                </a:solidFill>
                <a:effectLst/>
                <a:latin typeface="+mn-lt"/>
                <a:ea typeface="+mn-ea"/>
                <a:cs typeface="+mn-cs"/>
              </a:rPr>
              <a:t>InputStream</a:t>
            </a:r>
            <a:r>
              <a:rPr lang="en-US" sz="1200" kern="1200" dirty="0" smtClean="0">
                <a:solidFill>
                  <a:schemeClr val="tx1"/>
                </a:solidFill>
                <a:effectLst/>
                <a:latin typeface="+mn-lt"/>
                <a:ea typeface="+mn-ea"/>
                <a:cs typeface="+mn-cs"/>
              </a:rPr>
              <a:t> object. - - can </a:t>
            </a:r>
            <a:r>
              <a:rPr lang="en-US" sz="1200" b="0" i="0" kern="1200" dirty="0" smtClean="0">
                <a:solidFill>
                  <a:schemeClr val="tx1"/>
                </a:solidFill>
                <a:effectLst/>
                <a:latin typeface="+mn-lt"/>
                <a:ea typeface="+mn-ea"/>
                <a:cs typeface="+mn-cs"/>
              </a:rPr>
              <a:t>directly cause a thread to stop executing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11</a:t>
            </a:fld>
            <a:endParaRPr lang="en-US"/>
          </a:p>
        </p:txBody>
      </p:sp>
    </p:spTree>
    <p:extLst>
      <p:ext uri="{BB962C8B-B14F-4D97-AF65-F5344CB8AC3E}">
        <p14:creationId xmlns:p14="http://schemas.microsoft.com/office/powerpoint/2010/main" val="402167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solidFill>
                  <a:schemeClr val="accent2"/>
                </a:solidFill>
              </a:rPr>
              <a:t>Simple version (new </a:t>
            </a:r>
            <a:r>
              <a:rPr lang="en-US" b="0" dirty="0" err="1" smtClean="0">
                <a:solidFill>
                  <a:schemeClr val="accent2"/>
                </a:solidFill>
              </a:rPr>
              <a:t>HelloThread</a:t>
            </a:r>
            <a:r>
              <a:rPr lang="en-US" b="0" dirty="0" smtClean="0">
                <a:solidFill>
                  <a:schemeClr val="accent2"/>
                </a:solidFill>
              </a:rPr>
              <a:t>()).start();</a:t>
            </a:r>
          </a:p>
          <a:p>
            <a:endParaRPr lang="en-US" b="0" dirty="0"/>
          </a:p>
        </p:txBody>
      </p:sp>
      <p:sp>
        <p:nvSpPr>
          <p:cNvPr id="4" name="Slide Number Placeholder 3"/>
          <p:cNvSpPr>
            <a:spLocks noGrp="1"/>
          </p:cNvSpPr>
          <p:nvPr>
            <p:ph type="sldNum" sz="quarter" idx="10"/>
          </p:nvPr>
        </p:nvSpPr>
        <p:spPr/>
        <p:txBody>
          <a:bodyPr/>
          <a:lstStyle/>
          <a:p>
            <a:fld id="{9076C596-ADB8-4B2C-B3C3-A31DB2696095}" type="slidenum">
              <a:rPr lang="en-US" smtClean="0"/>
              <a:t>12</a:t>
            </a:fld>
            <a:endParaRPr lang="en-US"/>
          </a:p>
        </p:txBody>
      </p:sp>
    </p:spTree>
    <p:extLst>
      <p:ext uri="{BB962C8B-B14F-4D97-AF65-F5344CB8AC3E}">
        <p14:creationId xmlns:p14="http://schemas.microsoft.com/office/powerpoint/2010/main" val="2200536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 typeface="Arial" pitchFamily="34" charset="0"/>
              <a:buChar char="•"/>
            </a:pPr>
            <a:r>
              <a:rPr lang="en-US" sz="1200" b="0" i="0" kern="1200" dirty="0" smtClean="0">
                <a:solidFill>
                  <a:schemeClr val="tx1"/>
                </a:solidFill>
                <a:effectLst/>
                <a:latin typeface="+mn-lt"/>
                <a:ea typeface="+mn-ea"/>
                <a:cs typeface="+mn-cs"/>
              </a:rPr>
              <a:t>Runnable interface have only one method named run().</a:t>
            </a:r>
            <a:endParaRPr lang="en-US" sz="1200" b="0" dirty="0" smtClean="0">
              <a:solidFill>
                <a:schemeClr val="accent2"/>
              </a:solidFill>
            </a:endParaRPr>
          </a:p>
          <a:p>
            <a:pPr marL="171450" indent="-171450" eaLnBrk="1" hangingPunct="1">
              <a:buFont typeface="Arial" pitchFamily="34" charset="0"/>
              <a:buChar char="•"/>
            </a:pPr>
            <a:r>
              <a:rPr lang="en-US" sz="1200" b="0" dirty="0" smtClean="0">
                <a:solidFill>
                  <a:schemeClr val="accent2"/>
                </a:solidFill>
              </a:rPr>
              <a:t>Simpler version</a:t>
            </a:r>
          </a:p>
          <a:p>
            <a:pPr marL="0" indent="0" eaLnBrk="1" hangingPunct="1">
              <a:buFont typeface="Arial" pitchFamily="34" charset="0"/>
              <a:buNone/>
            </a:pPr>
            <a:r>
              <a:rPr lang="en-US" sz="1200" b="0" dirty="0" smtClean="0">
                <a:solidFill>
                  <a:schemeClr val="accent2"/>
                </a:solidFill>
              </a:rPr>
              <a:t>Thread </a:t>
            </a:r>
            <a:r>
              <a:rPr lang="en-US" sz="1200" b="0" dirty="0" err="1" smtClean="0">
                <a:solidFill>
                  <a:schemeClr val="accent2"/>
                </a:solidFill>
              </a:rPr>
              <a:t>tr</a:t>
            </a:r>
            <a:r>
              <a:rPr lang="en-US" sz="1200" b="0" dirty="0" smtClean="0">
                <a:solidFill>
                  <a:schemeClr val="accent2"/>
                </a:solidFill>
              </a:rPr>
              <a:t> = new Thread(new </a:t>
            </a:r>
            <a:r>
              <a:rPr lang="en-US" sz="1200" b="0" dirty="0" err="1" smtClean="0">
                <a:solidFill>
                  <a:schemeClr val="accent2"/>
                </a:solidFill>
              </a:rPr>
              <a:t>HelloRunnable</a:t>
            </a:r>
            <a:r>
              <a:rPr lang="en-US" sz="1200" b="0" dirty="0" smtClean="0">
                <a:solidFill>
                  <a:schemeClr val="accent2"/>
                </a:solidFill>
              </a:rPr>
              <a:t>());</a:t>
            </a:r>
            <a:r>
              <a:rPr lang="en-US" sz="1200" b="0" baseline="0" dirty="0" smtClean="0">
                <a:solidFill>
                  <a:schemeClr val="accent2"/>
                </a:solidFill>
              </a:rPr>
              <a:t> </a:t>
            </a:r>
          </a:p>
          <a:p>
            <a:pPr eaLnBrk="1" hangingPunct="1"/>
            <a:r>
              <a:rPr lang="en-US" sz="1200" b="0" dirty="0" err="1" smtClean="0">
                <a:solidFill>
                  <a:schemeClr val="accent2"/>
                </a:solidFill>
              </a:rPr>
              <a:t>tr.start</a:t>
            </a:r>
            <a:r>
              <a:rPr lang="en-US" sz="1200" b="0" dirty="0" smtClean="0">
                <a:solidFill>
                  <a:schemeClr val="accent2"/>
                </a:solidFil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solidFill>
                  <a:schemeClr val="accent2"/>
                </a:solidFill>
              </a:rPr>
              <a:t>(new Thread(new </a:t>
            </a:r>
            <a:r>
              <a:rPr lang="en-US" sz="1200" b="0" dirty="0" err="1" smtClean="0">
                <a:solidFill>
                  <a:schemeClr val="accent2"/>
                </a:solidFill>
              </a:rPr>
              <a:t>HelloRunnable</a:t>
            </a:r>
            <a:r>
              <a:rPr lang="en-US" sz="1200" b="0" dirty="0" smtClean="0">
                <a:solidFill>
                  <a:schemeClr val="accent2"/>
                </a:solidFill>
              </a:rPr>
              <a:t>())).start();</a:t>
            </a:r>
          </a:p>
          <a:p>
            <a:pPr eaLnBrk="1" hangingPunct="1"/>
            <a:endParaRPr lang="en-US" sz="1200" b="0" dirty="0" smtClean="0">
              <a:solidFill>
                <a:schemeClr val="accent2"/>
              </a:solidFill>
            </a:endParaRPr>
          </a:p>
          <a:p>
            <a:pPr eaLnBrk="1" hangingPunct="1"/>
            <a:endParaRPr lang="en-US" sz="1200" b="0" dirty="0" smtClean="0">
              <a:solidFill>
                <a:schemeClr val="accent2"/>
              </a:solidFill>
            </a:endParaRPr>
          </a:p>
        </p:txBody>
      </p:sp>
      <p:sp>
        <p:nvSpPr>
          <p:cNvPr id="4" name="Slide Number Placeholder 3"/>
          <p:cNvSpPr>
            <a:spLocks noGrp="1"/>
          </p:cNvSpPr>
          <p:nvPr>
            <p:ph type="sldNum" sz="quarter" idx="10"/>
          </p:nvPr>
        </p:nvSpPr>
        <p:spPr/>
        <p:txBody>
          <a:bodyPr/>
          <a:lstStyle/>
          <a:p>
            <a:fld id="{9076C596-ADB8-4B2C-B3C3-A31DB2696095}" type="slidenum">
              <a:rPr lang="en-US" smtClean="0"/>
              <a:t>13</a:t>
            </a:fld>
            <a:endParaRPr lang="en-US"/>
          </a:p>
        </p:txBody>
      </p:sp>
    </p:spTree>
    <p:extLst>
      <p:ext uri="{BB962C8B-B14F-4D97-AF65-F5344CB8AC3E}">
        <p14:creationId xmlns:p14="http://schemas.microsoft.com/office/powerpoint/2010/main" val="1219049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16</a:t>
            </a:fld>
            <a:endParaRPr lang="en-US"/>
          </a:p>
        </p:txBody>
      </p:sp>
    </p:spTree>
    <p:extLst>
      <p:ext uri="{BB962C8B-B14F-4D97-AF65-F5344CB8AC3E}">
        <p14:creationId xmlns:p14="http://schemas.microsoft.com/office/powerpoint/2010/main" val="2924746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9076C596-ADB8-4B2C-B3C3-A31DB2696095}" type="slidenum">
              <a:rPr lang="en-US" smtClean="0"/>
              <a:t>18</a:t>
            </a:fld>
            <a:endParaRPr lang="en-US"/>
          </a:p>
        </p:txBody>
      </p:sp>
    </p:spTree>
    <p:extLst>
      <p:ext uri="{BB962C8B-B14F-4D97-AF65-F5344CB8AC3E}">
        <p14:creationId xmlns:p14="http://schemas.microsoft.com/office/powerpoint/2010/main" val="1261836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the above demo the monitor of the Account object was not acquired by any of the threads.</a:t>
            </a:r>
          </a:p>
          <a:p>
            <a:endParaRPr lang="en-US" smtClean="0"/>
          </a:p>
          <a:p>
            <a:r>
              <a:rPr lang="en-US" smtClean="0"/>
              <a:t>public class Account{</a:t>
            </a:r>
          </a:p>
          <a:p>
            <a:r>
              <a:rPr lang="en-US" smtClean="0"/>
              <a:t>    private double bankBalance;</a:t>
            </a:r>
          </a:p>
          <a:p>
            <a:r>
              <a:rPr lang="en-US" smtClean="0"/>
              <a:t>    public Account(double bankBalance){</a:t>
            </a:r>
          </a:p>
          <a:p>
            <a:r>
              <a:rPr lang="en-US" smtClean="0"/>
              <a:t>        this.bankBalance=bankBalance;</a:t>
            </a:r>
          </a:p>
          <a:p>
            <a:r>
              <a:rPr lang="en-US" smtClean="0"/>
              <a:t>    }</a:t>
            </a:r>
          </a:p>
          <a:p>
            <a:r>
              <a:rPr lang="en-US" smtClean="0"/>
              <a:t>    public void withdraw(double amount){</a:t>
            </a:r>
          </a:p>
          <a:p>
            <a:r>
              <a:rPr lang="en-US" smtClean="0"/>
              <a:t>        try{</a:t>
            </a:r>
          </a:p>
          <a:p>
            <a:r>
              <a:rPr lang="en-US" smtClean="0"/>
              <a:t>            //check balance</a:t>
            </a:r>
          </a:p>
          <a:p>
            <a:r>
              <a:rPr lang="en-US" smtClean="0"/>
              <a:t>            if(bankBalance&lt;=0){</a:t>
            </a:r>
          </a:p>
          <a:p>
            <a:r>
              <a:rPr lang="en-US" smtClean="0"/>
              <a:t>	//throw InsufficientBalance Exception</a:t>
            </a:r>
          </a:p>
          <a:p>
            <a:r>
              <a:rPr lang="en-US" smtClean="0"/>
              <a:t>             }</a:t>
            </a:r>
          </a:p>
          <a:p>
            <a:r>
              <a:rPr lang="en-US" smtClean="0"/>
              <a:t>             //withdraw</a:t>
            </a:r>
          </a:p>
          <a:p>
            <a:r>
              <a:rPr lang="en-US" smtClean="0"/>
              <a:t>             bankBalance=bankBalance-amount;</a:t>
            </a:r>
          </a:p>
          <a:p>
            <a:r>
              <a:rPr lang="en-US" smtClean="0"/>
              <a:t>        }catch(Exception exception){</a:t>
            </a:r>
          </a:p>
          <a:p>
            <a:r>
              <a:rPr lang="en-US" smtClean="0"/>
              <a:t>            //handling the Exception</a:t>
            </a:r>
          </a:p>
          <a:p>
            <a:r>
              <a:rPr lang="en-US" smtClean="0"/>
              <a:t>         }</a:t>
            </a:r>
          </a:p>
          <a:p>
            <a:r>
              <a:rPr lang="en-US" smtClean="0"/>
              <a:t>    }</a:t>
            </a:r>
          </a:p>
          <a:p>
            <a:r>
              <a:rPr lang="en-US" smtClean="0"/>
              <a:t>}</a:t>
            </a:r>
          </a:p>
          <a:p>
            <a:endParaRPr lang="en-US" smtClean="0"/>
          </a:p>
        </p:txBody>
      </p:sp>
      <p:sp>
        <p:nvSpPr>
          <p:cNvPr id="4" name="Slide Number Placeholder 3"/>
          <p:cNvSpPr>
            <a:spLocks noGrp="1"/>
          </p:cNvSpPr>
          <p:nvPr>
            <p:ph type="sldNum" sz="quarter" idx="5"/>
          </p:nvPr>
        </p:nvSpPr>
        <p:spPr/>
        <p:txBody>
          <a:bodyPr/>
          <a:lstStyle/>
          <a:p>
            <a:pPr>
              <a:defRPr/>
            </a:pPr>
            <a:fld id="{E809B302-9A9C-44C8-AB21-9DBFB8B99E3B}" type="slidenum">
              <a:rPr lang="en-US" smtClean="0"/>
              <a:pPr>
                <a:defRPr/>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Refer to previous slide notes page for Account class definition.</a:t>
            </a:r>
          </a:p>
          <a:p>
            <a:endParaRPr lang="en-US" smtClean="0"/>
          </a:p>
          <a:p>
            <a:r>
              <a:rPr lang="en-US" smtClean="0"/>
              <a:t>public class InfyBank implements Runnable{</a:t>
            </a:r>
          </a:p>
          <a:p>
            <a:r>
              <a:rPr lang="en-US" smtClean="0"/>
              <a:t>	private Account account;</a:t>
            </a:r>
          </a:p>
          <a:p>
            <a:r>
              <a:rPr lang="en-US" smtClean="0"/>
              <a:t>	public InfyBank(Account account){</a:t>
            </a:r>
          </a:p>
          <a:p>
            <a:r>
              <a:rPr lang="en-US" smtClean="0"/>
              <a:t>		this.account=account;</a:t>
            </a:r>
          </a:p>
          <a:p>
            <a:r>
              <a:rPr lang="en-US" smtClean="0"/>
              <a:t>	}</a:t>
            </a:r>
          </a:p>
          <a:p>
            <a:r>
              <a:rPr lang="en-US" smtClean="0"/>
              <a:t>	public void run(){</a:t>
            </a:r>
          </a:p>
          <a:p>
            <a:r>
              <a:rPr lang="en-US" smtClean="0"/>
              <a:t>		account.withdraw(1000);</a:t>
            </a:r>
          </a:p>
          <a:p>
            <a:r>
              <a:rPr lang="en-US" smtClean="0"/>
              <a:t>	}</a:t>
            </a:r>
          </a:p>
          <a:p>
            <a:r>
              <a:rPr lang="en-US" smtClean="0"/>
              <a:t>	public static void main(String[] args){</a:t>
            </a:r>
          </a:p>
          <a:p>
            <a:r>
              <a:rPr lang="en-US" smtClean="0"/>
              <a:t>		Account account=new Account(1000);</a:t>
            </a:r>
          </a:p>
          <a:p>
            <a:r>
              <a:rPr lang="en-US" smtClean="0"/>
              <a:t>		InfyBank infyBank=new InfyBank(account);</a:t>
            </a:r>
          </a:p>
          <a:p>
            <a:r>
              <a:rPr lang="en-US" smtClean="0"/>
              <a:t>		Thread threadA=new Thread(infyBank);</a:t>
            </a:r>
          </a:p>
          <a:p>
            <a:r>
              <a:rPr lang="en-US" smtClean="0"/>
              <a:t>		Thread threadB=new Thread(infyBank);</a:t>
            </a:r>
          </a:p>
          <a:p>
            <a:r>
              <a:rPr lang="en-US" smtClean="0"/>
              <a:t>		threadA.start();</a:t>
            </a:r>
          </a:p>
          <a:p>
            <a:r>
              <a:rPr lang="en-US" smtClean="0"/>
              <a:t>		threadB.start();</a:t>
            </a:r>
          </a:p>
          <a:p>
            <a:r>
              <a:rPr lang="en-US" smtClean="0"/>
              <a:t>	}</a:t>
            </a:r>
          </a:p>
          <a:p>
            <a:r>
              <a:rPr lang="en-US" smtClean="0"/>
              <a:t>}</a:t>
            </a:r>
          </a:p>
        </p:txBody>
      </p:sp>
      <p:sp>
        <p:nvSpPr>
          <p:cNvPr id="4" name="Slide Number Placeholder 3"/>
          <p:cNvSpPr>
            <a:spLocks noGrp="1"/>
          </p:cNvSpPr>
          <p:nvPr>
            <p:ph type="sldNum" sz="quarter" idx="5"/>
          </p:nvPr>
        </p:nvSpPr>
        <p:spPr/>
        <p:txBody>
          <a:bodyPr/>
          <a:lstStyle/>
          <a:p>
            <a:pPr>
              <a:defRPr/>
            </a:pPr>
            <a:fld id="{A467B5BF-2DAA-4813-9584-CD017AF62CE3}" type="slidenum">
              <a:rPr lang="en-US" smtClean="0"/>
              <a:pPr>
                <a:defRPr/>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are difference between synchronized and volatile?</a:t>
            </a:r>
          </a:p>
          <a:p>
            <a:r>
              <a:rPr lang="en-US" dirty="0" smtClean="0"/>
              <a:t>1. volatile variable can hold null value but synchronized variable not.</a:t>
            </a:r>
          </a:p>
          <a:p>
            <a:r>
              <a:rPr lang="en-US" dirty="0" smtClean="0"/>
              <a:t>Attempting to synchronize on a null object will throw a </a:t>
            </a:r>
            <a:r>
              <a:rPr lang="en-US" dirty="0" err="1" smtClean="0"/>
              <a:t>NullPointerException</a:t>
            </a:r>
            <a:r>
              <a:rPr lang="en-US" dirty="0" smtClean="0"/>
              <a:t>.</a:t>
            </a:r>
          </a:p>
          <a:p>
            <a:r>
              <a:rPr lang="en-US" dirty="0" smtClean="0"/>
              <a:t>2. volatile variable can be primitive but synchronized variable not</a:t>
            </a:r>
          </a:p>
          <a:p>
            <a:r>
              <a:rPr lang="en-US" dirty="0" smtClean="0"/>
              <a:t>3. As in synchronization, variables are lock but not in volatile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21</a:t>
            </a:fld>
            <a:endParaRPr lang="en-US"/>
          </a:p>
        </p:txBody>
      </p:sp>
    </p:spTree>
    <p:extLst>
      <p:ext uri="{BB962C8B-B14F-4D97-AF65-F5344CB8AC3E}">
        <p14:creationId xmlns:p14="http://schemas.microsoft.com/office/powerpoint/2010/main" val="3361836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eaLnBrk="1" hangingPunct="1"/>
            <a:fld id="{4D2394ED-E513-402D-BE97-7DE6C90CCA7D}" type="slidenum">
              <a:rPr lang="en-US" sz="1200" b="0" smtClean="0">
                <a:latin typeface="Arial Narrow" pitchFamily="34" charset="0"/>
              </a:rPr>
              <a:pPr eaLnBrk="1" hangingPunct="1"/>
              <a:t>22</a:t>
            </a:fld>
            <a:endParaRPr lang="en-US" sz="1200" b="0" smtClean="0">
              <a:latin typeface="Arial Narrow"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Data members must be well encapsulated (i.e. access made private) in order to avoid direct access by threads.</a:t>
            </a:r>
          </a:p>
          <a:p>
            <a:pPr eaLnBrk="1" hangingPunct="1"/>
            <a:endParaRPr lang="en-US" smtClean="0"/>
          </a:p>
          <a:p>
            <a:pPr eaLnBrk="1" hangingPunct="1"/>
            <a:r>
              <a:rPr lang="en-US" smtClean="0"/>
              <a:t>Both static and non-static methods can be synchronized.</a:t>
            </a:r>
          </a:p>
          <a:p>
            <a:pPr eaLnBrk="1" hangingPunct="1"/>
            <a:endParaRPr lang="en-US" smtClean="0"/>
          </a:p>
          <a:p>
            <a:pPr eaLnBrk="1" hangingPunct="1"/>
            <a:r>
              <a:rPr lang="en-US" smtClean="0"/>
              <a:t>Threads executing a </a:t>
            </a:r>
            <a:r>
              <a:rPr lang="en-US" b="1" smtClean="0"/>
              <a:t>synchronized non-static method </a:t>
            </a:r>
            <a:r>
              <a:rPr lang="en-US" smtClean="0"/>
              <a:t>should acquire the object’s(the object in which the method is present) </a:t>
            </a:r>
            <a:r>
              <a:rPr lang="en-US" b="1" smtClean="0"/>
              <a:t>monitor </a:t>
            </a:r>
            <a:r>
              <a:rPr lang="en-US" smtClean="0"/>
              <a:t>before executing it.</a:t>
            </a:r>
          </a:p>
          <a:p>
            <a:pPr eaLnBrk="1" hangingPunct="1"/>
            <a:endParaRPr lang="en-US" smtClean="0"/>
          </a:p>
          <a:p>
            <a:r>
              <a:rPr lang="en-US" smtClean="0"/>
              <a:t>Synchronization of static methods is out of scope.</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eaLnBrk="1" hangingPunct="1"/>
            <a:fld id="{2F552C3D-EBCE-440D-94DA-E49729D5411D}" type="slidenum">
              <a:rPr lang="en-US" sz="1200" b="0" smtClean="0">
                <a:latin typeface="Arial Narrow" pitchFamily="34" charset="0"/>
              </a:rPr>
              <a:pPr eaLnBrk="1" hangingPunct="1"/>
              <a:t>23</a:t>
            </a:fld>
            <a:endParaRPr lang="en-US" sz="1200" b="0" smtClean="0">
              <a:latin typeface="Arial Narrow"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smtClean="0"/>
              <a:t>General format to create a synchronized block</a:t>
            </a:r>
          </a:p>
          <a:p>
            <a:pPr eaLnBrk="1" hangingPunct="1">
              <a:lnSpc>
                <a:spcPct val="90000"/>
              </a:lnSpc>
              <a:buFont typeface="Wingdings" pitchFamily="2" charset="2"/>
              <a:buNone/>
            </a:pPr>
            <a:r>
              <a:rPr lang="en-US" smtClean="0"/>
              <a:t>            </a:t>
            </a:r>
            <a:r>
              <a:rPr lang="en-US" b="1" smtClean="0"/>
              <a:t>synchronized</a:t>
            </a:r>
            <a:r>
              <a:rPr lang="en-US" smtClean="0"/>
              <a:t> (</a:t>
            </a:r>
            <a:r>
              <a:rPr lang="en-US" i="1" smtClean="0"/>
              <a:t>refObject</a:t>
            </a:r>
            <a:r>
              <a:rPr lang="en-US" smtClean="0"/>
              <a:t>) {</a:t>
            </a:r>
          </a:p>
          <a:p>
            <a:pPr eaLnBrk="1" hangingPunct="1">
              <a:lnSpc>
                <a:spcPct val="90000"/>
              </a:lnSpc>
              <a:buFont typeface="Wingdings" pitchFamily="2" charset="2"/>
              <a:buNone/>
            </a:pPr>
            <a:r>
              <a:rPr lang="en-US" smtClean="0"/>
              <a:t>                  //statements to be synchronized</a:t>
            </a:r>
          </a:p>
          <a:p>
            <a:pPr eaLnBrk="1" hangingPunct="1">
              <a:lnSpc>
                <a:spcPct val="90000"/>
              </a:lnSpc>
              <a:buFont typeface="Wingdings" pitchFamily="2" charset="2"/>
              <a:buNone/>
            </a:pPr>
            <a:r>
              <a:rPr lang="en-US" smtClean="0"/>
              <a:t>            }</a:t>
            </a:r>
          </a:p>
          <a:p>
            <a:pPr eaLnBrk="1" hangingPunct="1">
              <a:lnSpc>
                <a:spcPct val="90000"/>
              </a:lnSpc>
              <a:buFont typeface="Wingdings" pitchFamily="2" charset="2"/>
              <a:buNone/>
            </a:pPr>
            <a:r>
              <a:rPr lang="en-US" smtClean="0"/>
              <a:t>    </a:t>
            </a:r>
          </a:p>
          <a:p>
            <a:pPr eaLnBrk="1" hangingPunct="1">
              <a:lnSpc>
                <a:spcPct val="90000"/>
              </a:lnSpc>
              <a:buFont typeface="Wingdings" pitchFamily="2" charset="2"/>
              <a:buNone/>
            </a:pPr>
            <a:r>
              <a:rPr lang="en-US" smtClean="0"/>
              <a:t>   Here </a:t>
            </a:r>
            <a:r>
              <a:rPr lang="en-US" i="1" smtClean="0"/>
              <a:t>refObject</a:t>
            </a:r>
            <a:r>
              <a:rPr lang="en-US" smtClean="0"/>
              <a:t> is a reference to the object being synchronized</a:t>
            </a:r>
          </a:p>
          <a:p>
            <a:pPr eaLnBrk="1" hangingPunct="1"/>
            <a:endParaRPr lang="en-US" b="1" smtClean="0"/>
          </a:p>
          <a:p>
            <a:pPr eaLnBrk="1" hangingPunct="1"/>
            <a:r>
              <a:rPr lang="en-US" b="1" smtClean="0"/>
              <a:t>Need for synchronized block </a:t>
            </a:r>
            <a:r>
              <a:rPr lang="en-US" smtClean="0"/>
              <a:t>:</a:t>
            </a:r>
          </a:p>
          <a:p>
            <a:pPr eaLnBrk="1" hangingPunct="1"/>
            <a:r>
              <a:rPr lang="en-US" smtClean="0"/>
              <a:t>Creating a synchronized method is easy and effective way of achieving synchronization. </a:t>
            </a:r>
          </a:p>
          <a:p>
            <a:pPr eaLnBrk="1" hangingPunct="1"/>
            <a:r>
              <a:rPr lang="en-US" smtClean="0"/>
              <a:t>But this may not be possible in all the scenarios.</a:t>
            </a:r>
          </a:p>
          <a:p>
            <a:pPr eaLnBrk="1" hangingPunct="1"/>
            <a:endParaRPr lang="en-US" smtClean="0"/>
          </a:p>
          <a:p>
            <a:pPr eaLnBrk="1" hangingPunct="1"/>
            <a:r>
              <a:rPr lang="en-US" smtClean="0"/>
              <a:t> For example, </a:t>
            </a:r>
          </a:p>
          <a:p>
            <a:pPr eaLnBrk="1" hangingPunct="1"/>
            <a:r>
              <a:rPr lang="en-US" smtClean="0"/>
              <a:t>Suppose that we want to synchronize access to objects of a class that was not designed for multithreaded access. That is, the class does not use synchronized methods.</a:t>
            </a:r>
          </a:p>
          <a:p>
            <a:pPr eaLnBrk="1" hangingPunct="1"/>
            <a:r>
              <a:rPr lang="en-US" smtClean="0"/>
              <a:t>Further, this class was not created by you, but by a third party and you do not have access to the source code. </a:t>
            </a:r>
          </a:p>
          <a:p>
            <a:pPr eaLnBrk="1" hangingPunct="1"/>
            <a:r>
              <a:rPr lang="en-US" smtClean="0"/>
              <a:t>Thus, you can’t add synchronized to the appropriate methods within the class. </a:t>
            </a:r>
          </a:p>
          <a:p>
            <a:pPr eaLnBrk="1" hangingPunct="1"/>
            <a:endParaRPr lang="en-US" smtClean="0"/>
          </a:p>
          <a:p>
            <a:pPr eaLnBrk="1" hangingPunct="1"/>
            <a:r>
              <a:rPr lang="en-US" smtClean="0"/>
              <a:t>How can access to an object of this class be synchronized? </a:t>
            </a:r>
          </a:p>
          <a:p>
            <a:pPr eaLnBrk="1" hangingPunct="1"/>
            <a:r>
              <a:rPr lang="en-US" smtClean="0"/>
              <a:t>- Place all method invocations of this class within a synchronized block of your code.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200" b="0" i="0" kern="1200" dirty="0" smtClean="0">
                <a:solidFill>
                  <a:schemeClr val="tx1"/>
                </a:solidFill>
                <a:effectLst/>
                <a:latin typeface="+mn-lt"/>
                <a:ea typeface="+mn-ea"/>
                <a:cs typeface="+mn-cs"/>
              </a:rPr>
              <a:t>Each process have its own address in memory i.e. each process allocates separate memory area that’s why</a:t>
            </a:r>
            <a:r>
              <a:rPr lang="en-US" sz="1200" b="0" i="0" kern="1200" baseline="0" dirty="0" smtClean="0">
                <a:solidFill>
                  <a:schemeClr val="tx1"/>
                </a:solidFill>
                <a:effectLst/>
                <a:latin typeface="+mn-lt"/>
                <a:ea typeface="+mn-ea"/>
                <a:cs typeface="+mn-cs"/>
              </a:rPr>
              <a:t> it heavyweight.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Switching from one process to another require some time for saving and loading registers, memory maps, updating lists etc.</a:t>
            </a:r>
          </a:p>
          <a:p>
            <a:pPr eaLnBrk="1" hangingPunct="1"/>
            <a:endParaRPr lang="en-US" sz="1200" b="0" i="0" kern="1200" baseline="0" dirty="0" smtClean="0">
              <a:solidFill>
                <a:schemeClr val="tx1"/>
              </a:solidFill>
              <a:effectLst/>
              <a:latin typeface="+mn-lt"/>
              <a:ea typeface="+mn-ea"/>
              <a:cs typeface="+mn-cs"/>
            </a:endParaRPr>
          </a:p>
          <a:p>
            <a:pPr eaLnBrk="1" hangingPunct="1"/>
            <a:r>
              <a:rPr lang="en-US" dirty="0" smtClean="0"/>
              <a:t> </a:t>
            </a:r>
            <a:r>
              <a:rPr lang="en-US" b="1" dirty="0" smtClean="0"/>
              <a:t>Multithreaded Environment </a:t>
            </a:r>
            <a:r>
              <a:rPr lang="en-US" dirty="0" smtClean="0"/>
              <a:t>refers to multiple threads being executed in an execution environment.</a:t>
            </a:r>
          </a:p>
          <a:p>
            <a:pPr eaLnBrk="1" hangingPunct="1"/>
            <a:endParaRPr lang="en-US" b="1" dirty="0" smtClean="0"/>
          </a:p>
          <a:p>
            <a:pPr eaLnBrk="1" hangingPunct="1"/>
            <a:r>
              <a:rPr lang="en-US" b="1" dirty="0" smtClean="0"/>
              <a:t>Multithreading Advantages</a:t>
            </a:r>
          </a:p>
          <a:p>
            <a:pPr>
              <a:buFont typeface="Wingdings" pitchFamily="2" charset="2"/>
              <a:buChar char="§"/>
            </a:pPr>
            <a:r>
              <a:rPr lang="en-US" dirty="0" smtClean="0"/>
              <a:t>Reduces the computation time by not allowing one thread to monopolize </a:t>
            </a:r>
          </a:p>
          <a:p>
            <a:pPr>
              <a:buFont typeface="Wingdings" pitchFamily="2" charset="2"/>
              <a:buChar char="§"/>
            </a:pPr>
            <a:r>
              <a:rPr lang="en-US" dirty="0" smtClean="0"/>
              <a:t>Improves performance of an application</a:t>
            </a:r>
          </a:p>
          <a:p>
            <a:pPr>
              <a:buFont typeface="Wingdings" pitchFamily="2" charset="2"/>
              <a:buChar char="§"/>
            </a:pPr>
            <a:r>
              <a:rPr lang="en-US" dirty="0" smtClean="0"/>
              <a:t>Threads are memory efficient as they share the same address space</a:t>
            </a:r>
          </a:p>
          <a:p>
            <a:pPr>
              <a:buFont typeface="Wingdings" pitchFamily="2" charset="2"/>
              <a:buChar char="§"/>
            </a:pPr>
            <a:r>
              <a:rPr lang="en-US" dirty="0" smtClean="0"/>
              <a:t>Context switching between threads is usually less expensive than between the processes</a:t>
            </a:r>
          </a:p>
        </p:txBody>
      </p:sp>
      <p:sp>
        <p:nvSpPr>
          <p:cNvPr id="4" name="Slide Number Placeholder 3"/>
          <p:cNvSpPr>
            <a:spLocks noGrp="1"/>
          </p:cNvSpPr>
          <p:nvPr>
            <p:ph type="sldNum" sz="quarter" idx="5"/>
          </p:nvPr>
        </p:nvSpPr>
        <p:spPr/>
        <p:txBody>
          <a:bodyPr/>
          <a:lstStyle/>
          <a:p>
            <a:pPr>
              <a:defRPr/>
            </a:pPr>
            <a:fld id="{7A59B6AE-2116-491C-9D6A-50AA6853417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25</a:t>
            </a:fld>
            <a:endParaRPr lang="en-US"/>
          </a:p>
        </p:txBody>
      </p:sp>
    </p:spTree>
    <p:extLst>
      <p:ext uri="{BB962C8B-B14F-4D97-AF65-F5344CB8AC3E}">
        <p14:creationId xmlns:p14="http://schemas.microsoft.com/office/powerpoint/2010/main" val="478818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difference between user Thread and daemon Thread?</a:t>
            </a:r>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28</a:t>
            </a:fld>
            <a:endParaRPr lang="en-US"/>
          </a:p>
        </p:txBody>
      </p:sp>
    </p:spTree>
    <p:extLst>
      <p:ext uri="{BB962C8B-B14F-4D97-AF65-F5344CB8AC3E}">
        <p14:creationId xmlns:p14="http://schemas.microsoft.com/office/powerpoint/2010/main" val="159336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import </a:t>
            </a:r>
            <a:r>
              <a:rPr lang="en-US" sz="1200" kern="1200" dirty="0" err="1" smtClean="0">
                <a:solidFill>
                  <a:schemeClr val="tx1"/>
                </a:solidFill>
                <a:effectLst/>
                <a:latin typeface="+mn-lt"/>
                <a:ea typeface="+mn-ea"/>
                <a:cs typeface="+mn-cs"/>
              </a:rPr>
              <a:t>java.lang.management.ThreadMXBean</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ThreadMXBean</a:t>
            </a:r>
            <a:r>
              <a:rPr lang="en-US" sz="1200" kern="1200" dirty="0" smtClean="0">
                <a:solidFill>
                  <a:schemeClr val="tx1"/>
                </a:solidFill>
                <a:effectLst/>
                <a:latin typeface="+mn-lt"/>
                <a:ea typeface="+mn-ea"/>
                <a:cs typeface="+mn-cs"/>
              </a:rPr>
              <a:t> bean = </a:t>
            </a:r>
            <a:r>
              <a:rPr lang="en-US" sz="1200" kern="1200" dirty="0" err="1" smtClean="0">
                <a:solidFill>
                  <a:schemeClr val="tx1"/>
                </a:solidFill>
                <a:effectLst/>
                <a:latin typeface="+mn-lt"/>
                <a:ea typeface="+mn-ea"/>
                <a:cs typeface="+mn-cs"/>
              </a:rPr>
              <a:t>ManagementFactory.getThreadMXBean</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System.out.println</a:t>
            </a:r>
            <a:r>
              <a:rPr lang="en-US" sz="1200" kern="1200" dirty="0" smtClean="0">
                <a:solidFill>
                  <a:schemeClr val="tx1"/>
                </a:solidFill>
                <a:effectLst/>
                <a:latin typeface="+mn-lt"/>
                <a:ea typeface="+mn-ea"/>
                <a:cs typeface="+mn-cs"/>
              </a:rPr>
              <a:t>("Bean: " + bean);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System.out.println</a:t>
            </a:r>
            <a:r>
              <a:rPr lang="en-US" sz="1200" kern="1200" dirty="0" smtClean="0">
                <a:solidFill>
                  <a:schemeClr val="tx1"/>
                </a:solidFill>
                <a:effectLst/>
                <a:latin typeface="+mn-lt"/>
                <a:ea typeface="+mn-ea"/>
                <a:cs typeface="+mn-cs"/>
              </a:rPr>
              <a:t>("Monitor deadlocked threads: " + </a:t>
            </a:r>
            <a:r>
              <a:rPr lang="en-US" sz="1200" kern="1200" dirty="0" err="1" smtClean="0">
                <a:solidFill>
                  <a:schemeClr val="tx1"/>
                </a:solidFill>
                <a:effectLst/>
                <a:latin typeface="+mn-lt"/>
                <a:ea typeface="+mn-ea"/>
                <a:cs typeface="+mn-cs"/>
              </a:rPr>
              <a:t>bean.findMonitorDeadlockedThreads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long[] ids = </a:t>
            </a:r>
            <a:r>
              <a:rPr lang="en-US" sz="1200" kern="1200" dirty="0" err="1" smtClean="0">
                <a:solidFill>
                  <a:schemeClr val="tx1"/>
                </a:solidFill>
                <a:effectLst/>
                <a:latin typeface="+mn-lt"/>
                <a:ea typeface="+mn-ea"/>
                <a:cs typeface="+mn-cs"/>
              </a:rPr>
              <a:t>bean.getAllThreadIds</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34</a:t>
            </a:fld>
            <a:endParaRPr lang="en-US"/>
          </a:p>
        </p:txBody>
      </p:sp>
    </p:spTree>
    <p:extLst>
      <p:ext uri="{BB962C8B-B14F-4D97-AF65-F5344CB8AC3E}">
        <p14:creationId xmlns:p14="http://schemas.microsoft.com/office/powerpoint/2010/main" val="3468677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volatile variable ?</a:t>
            </a:r>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35</a:t>
            </a:fld>
            <a:endParaRPr lang="en-US"/>
          </a:p>
        </p:txBody>
      </p:sp>
    </p:spTree>
    <p:extLst>
      <p:ext uri="{BB962C8B-B14F-4D97-AF65-F5344CB8AC3E}">
        <p14:creationId xmlns:p14="http://schemas.microsoft.com/office/powerpoint/2010/main" val="331420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4" name="Slide Number Placeholder 3"/>
          <p:cNvSpPr>
            <a:spLocks noGrp="1"/>
          </p:cNvSpPr>
          <p:nvPr>
            <p:ph type="sldNum" sz="quarter" idx="5"/>
          </p:nvPr>
        </p:nvSpPr>
        <p:spPr/>
        <p:txBody>
          <a:bodyPr/>
          <a:lstStyle/>
          <a:p>
            <a:pPr>
              <a:defRPr/>
            </a:pPr>
            <a:fld id="{0A4653BA-2C2E-40D6-93E5-D7145BE5421F}"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eaLnBrk="1" hangingPunct="1"/>
            <a:fld id="{1674A1BE-C5A0-44FA-9198-CB464E264127}" type="slidenum">
              <a:rPr lang="en-US" sz="1200" b="0" smtClean="0">
                <a:latin typeface="Arial Narrow" pitchFamily="34" charset="0"/>
              </a:rPr>
              <a:pPr eaLnBrk="1" hangingPunct="1"/>
              <a:t>4</a:t>
            </a:fld>
            <a:endParaRPr lang="en-US" sz="1200" b="0" smtClean="0">
              <a:latin typeface="Arial Narrow"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threads may not make the program faster, but it gives an illusion of faster performance for the user.</a:t>
            </a:r>
          </a:p>
          <a:p>
            <a:pPr eaLnBrk="1" hangingPunct="1"/>
            <a:endParaRPr lang="en-US" dirty="0" smtClean="0"/>
          </a:p>
          <a:p>
            <a:pPr eaLnBrk="1" hangingPunct="1"/>
            <a:r>
              <a:rPr lang="en-US" dirty="0" smtClean="0"/>
              <a:t>An example for usage of thread in background and asynchronous processing is Garbage Collector in Java.</a:t>
            </a:r>
          </a:p>
          <a:p>
            <a:pPr eaLnBrk="1" hangingPunct="1"/>
            <a:endParaRPr lang="en-US" dirty="0" smtClean="0"/>
          </a:p>
          <a:p>
            <a:pPr eaLnBrk="1" hangingPunct="1"/>
            <a:r>
              <a:rPr lang="en-US" dirty="0" smtClean="0"/>
              <a:t>Another example of a multithreaded application is a game software wherein the GUI display, updating of scores, sound effects and timer display(asynchronous task) are happening simultaneously.</a:t>
            </a:r>
          </a:p>
          <a:p>
            <a:pPr eaLnBrk="1" hangingPunct="1"/>
            <a:endParaRPr lang="en-US" dirty="0" smtClean="0"/>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eaLnBrk="1" hangingPunct="1"/>
            <a:fld id="{5F878A90-E92A-4F12-B19E-8CF559632A72}" type="slidenum">
              <a:rPr lang="en-US" sz="1200" b="0" smtClean="0">
                <a:latin typeface="Arial Narrow" pitchFamily="34" charset="0"/>
              </a:rPr>
              <a:pPr eaLnBrk="1" hangingPunct="1"/>
              <a:t>5</a:t>
            </a:fld>
            <a:endParaRPr lang="en-US" sz="1200" b="0" smtClean="0">
              <a:latin typeface="Arial Narrow"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animation of the slide demonstrates just one possible flow of the control in a threads lifecycle.</a:t>
            </a:r>
          </a:p>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eaLnBrk="1" hangingPunct="1"/>
            <a:fld id="{5F878A90-E92A-4F12-B19E-8CF559632A72}" type="slidenum">
              <a:rPr lang="en-US" sz="1200" b="0" smtClean="0">
                <a:latin typeface="Arial Narrow" pitchFamily="34" charset="0"/>
              </a:rPr>
              <a:pPr eaLnBrk="1" hangingPunct="1"/>
              <a:t>6</a:t>
            </a:fld>
            <a:endParaRPr lang="en-US" sz="1200" b="0" smtClean="0">
              <a:latin typeface="Arial Narrow"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animation of the slide demonstrates just one possible flow of the control in a threads lifecycle.</a:t>
            </a:r>
          </a:p>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eaLnBrk="1" hangingPunct="1"/>
            <a:fld id="{5F878A90-E92A-4F12-B19E-8CF559632A72}" type="slidenum">
              <a:rPr lang="en-US" sz="1200" b="0" smtClean="0">
                <a:latin typeface="Arial Narrow" pitchFamily="34" charset="0"/>
              </a:rPr>
              <a:pPr eaLnBrk="1" hangingPunct="1"/>
              <a:t>7</a:t>
            </a:fld>
            <a:endParaRPr lang="en-US" sz="1200" b="0" smtClean="0">
              <a:latin typeface="Arial Narrow"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animation of the slide demonstrates just one possible flow of the control in a threads lifecycle.</a:t>
            </a:r>
          </a:p>
          <a:p>
            <a:endParaRPr lang="en-US" dirty="0" smtClean="0"/>
          </a:p>
          <a:p>
            <a:r>
              <a:rPr lang="en-US" dirty="0" smtClean="0"/>
              <a:t>Threads can exist in different states:</a:t>
            </a:r>
          </a:p>
          <a:p>
            <a:r>
              <a:rPr lang="en-US" b="1" dirty="0" smtClean="0"/>
              <a:t>Newborn state:</a:t>
            </a:r>
            <a:endParaRPr lang="en-US" dirty="0" smtClean="0"/>
          </a:p>
          <a:p>
            <a:r>
              <a:rPr lang="en-US" dirty="0" smtClean="0"/>
              <a:t>- When an object is created (using new), then that thread is said to be </a:t>
            </a:r>
            <a:r>
              <a:rPr lang="en-US" b="1" dirty="0" smtClean="0"/>
              <a:t>Newborn </a:t>
            </a:r>
            <a:r>
              <a:rPr lang="en-US" dirty="0" smtClean="0"/>
              <a:t>thread.</a:t>
            </a:r>
          </a:p>
          <a:p>
            <a:r>
              <a:rPr lang="en-US" b="1" dirty="0" smtClean="0"/>
              <a:t>-</a:t>
            </a:r>
            <a:r>
              <a:rPr lang="en-US" dirty="0" smtClean="0"/>
              <a:t>A new thread of execution must be explicitly started by calling the start().</a:t>
            </a:r>
          </a:p>
          <a:p>
            <a:r>
              <a:rPr lang="en-US" dirty="0" smtClean="0"/>
              <a:t> Just because a thread’s start() has been called, it does not mean that the thread has access to the CPU and can start executing straightaway.</a:t>
            </a:r>
          </a:p>
          <a:p>
            <a:endParaRPr lang="en-US" dirty="0" smtClean="0"/>
          </a:p>
          <a:p>
            <a:r>
              <a:rPr lang="en-US" b="1" dirty="0" smtClean="0"/>
              <a:t>Running state:</a:t>
            </a:r>
            <a:endParaRPr lang="en-US" dirty="0" smtClean="0"/>
          </a:p>
          <a:p>
            <a:r>
              <a:rPr lang="en-US" dirty="0" smtClean="0"/>
              <a:t>This means that the CPU is currently executing the thread. The thread scheduler decides which thread is to be executed.</a:t>
            </a:r>
          </a:p>
          <a:p>
            <a:endParaRPr lang="en-US" dirty="0" smtClean="0"/>
          </a:p>
          <a:p>
            <a:r>
              <a:rPr lang="en-US" b="1" dirty="0" smtClean="0"/>
              <a:t>Non Runnable states:</a:t>
            </a:r>
            <a:r>
              <a:rPr lang="en-US" dirty="0" smtClean="0"/>
              <a:t> </a:t>
            </a:r>
          </a:p>
          <a:p>
            <a:r>
              <a:rPr lang="en-US" dirty="0" smtClean="0"/>
              <a:t>A thread can move from the </a:t>
            </a:r>
            <a:r>
              <a:rPr lang="en-US" b="1" dirty="0" smtClean="0"/>
              <a:t>Running state</a:t>
            </a:r>
            <a:r>
              <a:rPr lang="en-US" dirty="0" smtClean="0"/>
              <a:t> into one of the </a:t>
            </a:r>
            <a:r>
              <a:rPr lang="en-US" b="1" dirty="0" smtClean="0"/>
              <a:t>Non-Runnable states</a:t>
            </a:r>
            <a:r>
              <a:rPr lang="en-US" dirty="0" smtClean="0"/>
              <a:t>, depending on the state transition.</a:t>
            </a:r>
          </a:p>
          <a:p>
            <a:endParaRPr lang="en-US" dirty="0" smtClean="0"/>
          </a:p>
          <a:p>
            <a:r>
              <a:rPr lang="en-US" b="1" dirty="0" smtClean="0"/>
              <a:t>Waiting state:</a:t>
            </a:r>
            <a:r>
              <a:rPr lang="en-US" dirty="0" smtClean="0"/>
              <a:t> </a:t>
            </a:r>
          </a:p>
          <a:p>
            <a:r>
              <a:rPr lang="en-US" dirty="0" smtClean="0"/>
              <a:t>– A thread can call the wait() defined in Object class to put itself into the </a:t>
            </a:r>
            <a:r>
              <a:rPr lang="en-US" b="1" dirty="0" smtClean="0"/>
              <a:t>Waiting state</a:t>
            </a:r>
            <a:r>
              <a:rPr lang="en-US" dirty="0" smtClean="0"/>
              <a:t> until it gets some resource held by some other thread.  It must be notified by another thread (using either </a:t>
            </a:r>
            <a:r>
              <a:rPr lang="en-US" dirty="0" err="1" smtClean="0"/>
              <a:t>notifyAll</a:t>
            </a:r>
            <a:r>
              <a:rPr lang="en-US" dirty="0" smtClean="0"/>
              <a:t>() or notify()) in order to move to </a:t>
            </a:r>
            <a:r>
              <a:rPr lang="en-US" b="1" dirty="0" smtClean="0"/>
              <a:t>Runnable state</a:t>
            </a:r>
            <a:r>
              <a:rPr lang="en-US" dirty="0" smtClean="0"/>
              <a:t>.</a:t>
            </a:r>
          </a:p>
          <a:p>
            <a:endParaRPr lang="en-US" dirty="0" smtClean="0"/>
          </a:p>
          <a:p>
            <a:r>
              <a:rPr lang="en-US" b="1" dirty="0" smtClean="0"/>
              <a:t>Sleeping state:</a:t>
            </a:r>
            <a:endParaRPr lang="en-US" dirty="0" smtClean="0"/>
          </a:p>
          <a:p>
            <a:r>
              <a:rPr lang="en-US" dirty="0" smtClean="0"/>
              <a:t>– A thread calls sleep() and moves to </a:t>
            </a:r>
            <a:r>
              <a:rPr lang="en-US" b="1" dirty="0" smtClean="0"/>
              <a:t>Sleeping state </a:t>
            </a:r>
            <a:r>
              <a:rPr lang="en-US" dirty="0" smtClean="0"/>
              <a:t>for a specific time. It wakes up after the specified amount of time has elapsed and transits to the </a:t>
            </a:r>
            <a:r>
              <a:rPr lang="en-US" b="1" dirty="0" smtClean="0"/>
              <a:t>Runnable state</a:t>
            </a:r>
            <a:r>
              <a:rPr lang="en-US" dirty="0"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Thread[New Thread,10,main]</a:t>
            </a:r>
            <a:r>
              <a:rPr lang="en-US" sz="1200" b="0" i="0" kern="1200" baseline="0" dirty="0" smtClean="0">
                <a:solidFill>
                  <a:schemeClr val="tx1"/>
                </a:solidFill>
                <a:effectLst/>
                <a:latin typeface="+mn-lt"/>
                <a:ea typeface="+mn-ea"/>
                <a:cs typeface="+mn-cs"/>
              </a:rPr>
              <a:t> – [Thread Name, Priority, instance]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76C596-ADB8-4B2C-B3C3-A31DB2696095}" type="slidenum">
              <a:rPr lang="en-US" smtClean="0"/>
              <a:t>9</a:t>
            </a:fld>
            <a:endParaRPr lang="en-US"/>
          </a:p>
        </p:txBody>
      </p:sp>
    </p:spTree>
    <p:extLst>
      <p:ext uri="{BB962C8B-B14F-4D97-AF65-F5344CB8AC3E}">
        <p14:creationId xmlns:p14="http://schemas.microsoft.com/office/powerpoint/2010/main" val="4063936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rgbClr val="FF0000"/>
                </a:solidFill>
                <a:effectLst/>
                <a:latin typeface="+mn-lt"/>
                <a:ea typeface="+mn-ea"/>
                <a:cs typeface="+mn-cs"/>
              </a:rPr>
              <a:t>notify(),</a:t>
            </a:r>
            <a:r>
              <a:rPr lang="en-US" sz="1200" b="1" i="0" kern="1200" baseline="0" dirty="0" smtClean="0">
                <a:solidFill>
                  <a:srgbClr val="FF0000"/>
                </a:solidFill>
                <a:effectLst/>
                <a:latin typeface="+mn-lt"/>
                <a:ea typeface="+mn-ea"/>
                <a:cs typeface="+mn-cs"/>
              </a:rPr>
              <a:t> </a:t>
            </a:r>
            <a:r>
              <a:rPr lang="en-US" sz="1200" b="1" i="0" kern="1200" dirty="0" err="1" smtClean="0">
                <a:solidFill>
                  <a:srgbClr val="FF0000"/>
                </a:solidFill>
                <a:effectLst/>
                <a:latin typeface="+mn-lt"/>
                <a:ea typeface="+mn-ea"/>
                <a:cs typeface="+mn-cs"/>
              </a:rPr>
              <a:t>notifyAll</a:t>
            </a:r>
            <a:r>
              <a:rPr lang="en-US" sz="1200" b="1" i="0" kern="1200" dirty="0" smtClean="0">
                <a:solidFill>
                  <a:srgbClr val="FF0000"/>
                </a:solidFill>
                <a:effectLst/>
                <a:latin typeface="+mn-lt"/>
                <a:ea typeface="+mn-ea"/>
                <a:cs typeface="+mn-cs"/>
              </a:rPr>
              <a:t>(),</a:t>
            </a:r>
            <a:r>
              <a:rPr lang="en-US" sz="1200" b="1" i="0" kern="1200" baseline="0" dirty="0" smtClean="0">
                <a:solidFill>
                  <a:srgbClr val="FF0000"/>
                </a:solidFill>
                <a:effectLst/>
                <a:latin typeface="+mn-lt"/>
                <a:ea typeface="+mn-ea"/>
                <a:cs typeface="+mn-cs"/>
              </a:rPr>
              <a:t> </a:t>
            </a:r>
            <a:r>
              <a:rPr lang="en-US" sz="1200" b="1" i="0" kern="1200" dirty="0" smtClean="0">
                <a:solidFill>
                  <a:srgbClr val="FF0000"/>
                </a:solidFill>
                <a:effectLst/>
                <a:latin typeface="+mn-lt"/>
                <a:ea typeface="+mn-ea"/>
                <a:cs typeface="+mn-cs"/>
              </a:rPr>
              <a:t>wait(long </a:t>
            </a:r>
            <a:r>
              <a:rPr lang="en-US" sz="1200" b="1" i="0" kern="1200" dirty="0" err="1" smtClean="0">
                <a:solidFill>
                  <a:srgbClr val="FF0000"/>
                </a:solidFill>
                <a:effectLst/>
                <a:latin typeface="+mn-lt"/>
                <a:ea typeface="+mn-ea"/>
                <a:cs typeface="+mn-cs"/>
              </a:rPr>
              <a:t>msecs</a:t>
            </a:r>
            <a:r>
              <a:rPr lang="en-US" sz="1200" b="1" i="0" kern="1200" dirty="0" smtClean="0">
                <a:solidFill>
                  <a:srgbClr val="FF0000"/>
                </a:solidFill>
                <a:effectLst/>
                <a:latin typeface="+mn-lt"/>
                <a:ea typeface="+mn-ea"/>
                <a:cs typeface="+mn-cs"/>
              </a:rPr>
              <a:t>) methods of the Object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isInterrupted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andinterrupt</a:t>
            </a:r>
            <a:r>
              <a:rPr lang="en-US" sz="1200" b="0" i="0" kern="1200" dirty="0" smtClean="0">
                <a:solidFill>
                  <a:schemeClr val="tx1"/>
                </a:solidFill>
                <a:effectLst/>
                <a:latin typeface="+mn-lt"/>
                <a:ea typeface="+mn-ea"/>
                <a:cs typeface="+mn-cs"/>
              </a:rPr>
              <a:t>() are instance methods of Thread.</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Thread class constructor</a:t>
            </a:r>
            <a:r>
              <a:rPr lang="en-US" sz="1200" b="0" i="0" kern="1200" dirty="0" smtClean="0">
                <a:solidFill>
                  <a:schemeClr val="tx1"/>
                </a:solidFill>
                <a:effectLst/>
                <a:latin typeface="+mn-lt"/>
                <a:ea typeface="+mn-ea"/>
                <a:cs typeface="+mn-cs"/>
              </a:rPr>
              <a:t> allocates a new thread object. When you create object of Multi class, your class constructor is invoked(provided by Compiler) </a:t>
            </a:r>
            <a:r>
              <a:rPr lang="en-US" sz="1200" b="0" i="0" kern="1200" dirty="0" err="1" smtClean="0">
                <a:solidFill>
                  <a:schemeClr val="tx1"/>
                </a:solidFill>
                <a:effectLst/>
                <a:latin typeface="+mn-lt"/>
                <a:ea typeface="+mn-ea"/>
                <a:cs typeface="+mn-cs"/>
              </a:rPr>
              <a:t>fromwhere</a:t>
            </a:r>
            <a:r>
              <a:rPr lang="en-US" sz="1200" b="0" i="0" kern="1200" dirty="0" smtClean="0">
                <a:solidFill>
                  <a:schemeClr val="tx1"/>
                </a:solidFill>
                <a:effectLst/>
                <a:latin typeface="+mn-lt"/>
                <a:ea typeface="+mn-ea"/>
                <a:cs typeface="+mn-cs"/>
              </a:rPr>
              <a:t> Thread class constructor is invoked(by super() as first statement).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After staring a thread, it can never be started again. If you does so, an </a:t>
            </a:r>
            <a:r>
              <a:rPr lang="en-US" sz="1200" b="0" i="0" kern="1200" dirty="0" err="1" smtClean="0">
                <a:solidFill>
                  <a:schemeClr val="tx1"/>
                </a:solidFill>
                <a:effectLst/>
                <a:latin typeface="+mn-lt"/>
                <a:ea typeface="+mn-ea"/>
                <a:cs typeface="+mn-cs"/>
              </a:rPr>
              <a:t>IllegalThreadStateException</a:t>
            </a:r>
            <a:r>
              <a:rPr lang="en-US" sz="1200" b="0" i="0" kern="1200" dirty="0" smtClean="0">
                <a:solidFill>
                  <a:schemeClr val="tx1"/>
                </a:solidFill>
                <a:effectLst/>
                <a:latin typeface="+mn-lt"/>
                <a:ea typeface="+mn-ea"/>
                <a:cs typeface="+mn-cs"/>
              </a:rPr>
              <a:t> is thrown.</a:t>
            </a:r>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10</a:t>
            </a:fld>
            <a:endParaRPr lang="en-US"/>
          </a:p>
        </p:txBody>
      </p:sp>
    </p:spTree>
    <p:extLst>
      <p:ext uri="{BB962C8B-B14F-4D97-AF65-F5344CB8AC3E}">
        <p14:creationId xmlns:p14="http://schemas.microsoft.com/office/powerpoint/2010/main" val="3626827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fromdev.com/2008/05/java-threading-questions.html#what-is-a-deadlock-"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fromdev.com/2008/05/java-threading-questions.html#how-to-find-a-deadlock-has-occurred-in-java-"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Threads</a:t>
            </a:r>
            <a:endParaRPr lang="en-US" dirty="0">
              <a:solidFill>
                <a:schemeClr val="accent3">
                  <a:lumMod val="50000"/>
                </a:schemeClr>
              </a:solidFill>
            </a:endParaRPr>
          </a:p>
        </p:txBody>
      </p:sp>
      <p:sp>
        <p:nvSpPr>
          <p:cNvPr id="3" name="Content Placeholder 2"/>
          <p:cNvSpPr>
            <a:spLocks noGrp="1"/>
          </p:cNvSpPr>
          <p:nvPr>
            <p:ph idx="1"/>
          </p:nvPr>
        </p:nvSpPr>
        <p:spPr>
          <a:xfrm>
            <a:off x="0" y="685800"/>
            <a:ext cx="9144000" cy="6172200"/>
          </a:xfrm>
        </p:spPr>
        <p:txBody>
          <a:bodyPr>
            <a:normAutofit fontScale="77500" lnSpcReduction="20000"/>
          </a:bodyPr>
          <a:lstStyle/>
          <a:p>
            <a:pPr>
              <a:lnSpc>
                <a:spcPct val="90000"/>
              </a:lnSpc>
            </a:pPr>
            <a:r>
              <a:rPr lang="en-US" dirty="0"/>
              <a:t>Individual and separate unit of execution that is part of a </a:t>
            </a:r>
            <a:r>
              <a:rPr lang="en-US" dirty="0" smtClean="0"/>
              <a:t>process, also called </a:t>
            </a:r>
            <a:r>
              <a:rPr lang="en-US" b="1" dirty="0" smtClean="0"/>
              <a:t>lightweight</a:t>
            </a:r>
            <a:r>
              <a:rPr lang="en-US" dirty="0" smtClean="0"/>
              <a:t> process</a:t>
            </a:r>
            <a:endParaRPr lang="en-US" dirty="0"/>
          </a:p>
          <a:p>
            <a:pPr lvl="1">
              <a:lnSpc>
                <a:spcPct val="90000"/>
              </a:lnSpc>
            </a:pPr>
            <a:r>
              <a:rPr lang="en-US" dirty="0"/>
              <a:t>multiple threads can work together to accomplish a common goal</a:t>
            </a:r>
          </a:p>
          <a:p>
            <a:pPr>
              <a:lnSpc>
                <a:spcPct val="90000"/>
              </a:lnSpc>
            </a:pPr>
            <a:r>
              <a:rPr lang="en-US" dirty="0" smtClean="0"/>
              <a:t> </a:t>
            </a:r>
            <a:r>
              <a:rPr lang="en-US" dirty="0"/>
              <a:t>E</a:t>
            </a:r>
            <a:r>
              <a:rPr lang="en-US" dirty="0" smtClean="0"/>
              <a:t>xample</a:t>
            </a:r>
            <a:endParaRPr lang="en-US" dirty="0"/>
          </a:p>
          <a:p>
            <a:pPr lvl="1">
              <a:lnSpc>
                <a:spcPct val="90000"/>
              </a:lnSpc>
            </a:pPr>
            <a:r>
              <a:rPr lang="en-US" dirty="0" smtClean="0"/>
              <a:t>In video games, one </a:t>
            </a:r>
            <a:r>
              <a:rPr lang="en-US" dirty="0"/>
              <a:t>thread for </a:t>
            </a:r>
            <a:r>
              <a:rPr lang="en-US" dirty="0" smtClean="0"/>
              <a:t>graphics, one </a:t>
            </a:r>
            <a:r>
              <a:rPr lang="en-US" dirty="0"/>
              <a:t>thread for user </a:t>
            </a:r>
            <a:r>
              <a:rPr lang="en-US" dirty="0" smtClean="0"/>
              <a:t>interaction, one </a:t>
            </a:r>
            <a:r>
              <a:rPr lang="en-US" dirty="0"/>
              <a:t>thread for </a:t>
            </a:r>
            <a:r>
              <a:rPr lang="en-US" dirty="0" smtClean="0"/>
              <a:t>networking</a:t>
            </a:r>
          </a:p>
          <a:p>
            <a:pPr lvl="1">
              <a:lnSpc>
                <a:spcPct val="90000"/>
              </a:lnSpc>
            </a:pPr>
            <a:r>
              <a:rPr lang="en-US" dirty="0"/>
              <a:t>Garbage Collector in Java</a:t>
            </a:r>
            <a:r>
              <a:rPr lang="en-US" dirty="0" smtClean="0"/>
              <a:t>.</a:t>
            </a:r>
            <a:endParaRPr lang="en-US" dirty="0"/>
          </a:p>
          <a:p>
            <a:r>
              <a:rPr lang="en-US" b="1" dirty="0" smtClean="0"/>
              <a:t>Advantages</a:t>
            </a:r>
          </a:p>
          <a:p>
            <a:pPr lvl="1"/>
            <a:r>
              <a:rPr lang="en-US" dirty="0"/>
              <a:t>easier to program</a:t>
            </a:r>
          </a:p>
          <a:p>
            <a:pPr lvl="2"/>
            <a:r>
              <a:rPr lang="en-US" dirty="0"/>
              <a:t>1 thread per task</a:t>
            </a:r>
          </a:p>
          <a:p>
            <a:pPr lvl="1"/>
            <a:r>
              <a:rPr lang="en-US" dirty="0"/>
              <a:t>can provide better </a:t>
            </a:r>
            <a:r>
              <a:rPr lang="en-US" dirty="0" smtClean="0"/>
              <a:t>performance and increase responsiveness</a:t>
            </a:r>
            <a:endParaRPr lang="en-US" dirty="0"/>
          </a:p>
          <a:p>
            <a:pPr lvl="2"/>
            <a:r>
              <a:rPr lang="en-US" dirty="0"/>
              <a:t>thread only runs when needed</a:t>
            </a:r>
          </a:p>
          <a:p>
            <a:pPr lvl="2"/>
            <a:r>
              <a:rPr lang="en-US" dirty="0"/>
              <a:t>no polling to decide what to do</a:t>
            </a:r>
          </a:p>
          <a:p>
            <a:pPr lvl="1"/>
            <a:r>
              <a:rPr lang="en-US" dirty="0"/>
              <a:t>multiple threads can share </a:t>
            </a:r>
            <a:r>
              <a:rPr lang="en-US" dirty="0" smtClean="0"/>
              <a:t>resources (i.e. memory</a:t>
            </a:r>
            <a:r>
              <a:rPr lang="en-US" dirty="0"/>
              <a:t>, heap area , </a:t>
            </a:r>
            <a:r>
              <a:rPr lang="en-US" dirty="0" smtClean="0"/>
              <a:t>files) but </a:t>
            </a:r>
            <a:r>
              <a:rPr lang="en-US" dirty="0"/>
              <a:t>Each thread has its own program counter, stack and local </a:t>
            </a:r>
            <a:r>
              <a:rPr lang="en-US" dirty="0" smtClean="0"/>
              <a:t>variables.</a:t>
            </a:r>
            <a:endParaRPr lang="en-US" dirty="0"/>
          </a:p>
          <a:p>
            <a:pPr lvl="1"/>
            <a:r>
              <a:rPr lang="en-US" dirty="0"/>
              <a:t>utilize multiple processors if </a:t>
            </a:r>
            <a:r>
              <a:rPr lang="en-US" dirty="0" smtClean="0"/>
              <a:t>available</a:t>
            </a:r>
          </a:p>
          <a:p>
            <a:r>
              <a:rPr lang="en-US" b="1" dirty="0" smtClean="0"/>
              <a:t>Disadvantage</a:t>
            </a:r>
          </a:p>
          <a:p>
            <a:pPr lvl="1"/>
            <a:r>
              <a:rPr lang="en-US" dirty="0"/>
              <a:t>multiple threads can lead to deadlock</a:t>
            </a:r>
          </a:p>
          <a:p>
            <a:pPr lvl="1"/>
            <a:r>
              <a:rPr lang="en-US" dirty="0" smtClean="0"/>
              <a:t>overhead </a:t>
            </a:r>
            <a:r>
              <a:rPr lang="en-US" dirty="0"/>
              <a:t>of switching between threads</a:t>
            </a:r>
          </a:p>
          <a:p>
            <a:pPr lvl="1"/>
            <a:endParaRPr lang="en-US" dirty="0"/>
          </a:p>
          <a:p>
            <a:pPr lvl="1"/>
            <a:endParaRPr lang="en-US" dirty="0"/>
          </a:p>
        </p:txBody>
      </p:sp>
    </p:spTree>
    <p:extLst>
      <p:ext uri="{BB962C8B-B14F-4D97-AF65-F5344CB8AC3E}">
        <p14:creationId xmlns:p14="http://schemas.microsoft.com/office/powerpoint/2010/main" val="1099702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r>
              <a:rPr lang="en-US" dirty="0" smtClean="0"/>
              <a:t>Thread Class</a:t>
            </a:r>
            <a:endParaRPr lang="en-US" dirty="0"/>
          </a:p>
        </p:txBody>
      </p:sp>
      <p:sp>
        <p:nvSpPr>
          <p:cNvPr id="3" name="Content Placeholder 2"/>
          <p:cNvSpPr>
            <a:spLocks noGrp="1"/>
          </p:cNvSpPr>
          <p:nvPr>
            <p:ph idx="1"/>
          </p:nvPr>
        </p:nvSpPr>
        <p:spPr>
          <a:xfrm>
            <a:off x="0" y="762000"/>
            <a:ext cx="9144000" cy="6096000"/>
          </a:xfrm>
        </p:spPr>
        <p:txBody>
          <a:bodyPr>
            <a:normAutofit/>
          </a:bodyPr>
          <a:lstStyle/>
          <a:p>
            <a:r>
              <a:rPr lang="en-US" sz="2400" b="1" dirty="0">
                <a:solidFill>
                  <a:schemeClr val="tx2">
                    <a:lumMod val="60000"/>
                    <a:lumOff val="40000"/>
                  </a:schemeClr>
                </a:solidFill>
              </a:rPr>
              <a:t>Commonly used Constructors of Thread class:</a:t>
            </a:r>
          </a:p>
          <a:p>
            <a:endParaRPr lang="en-US" sz="2400" b="1" dirty="0">
              <a:solidFill>
                <a:schemeClr val="tx2">
                  <a:lumMod val="60000"/>
                  <a:lumOff val="4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549057518"/>
              </p:ext>
            </p:extLst>
          </p:nvPr>
        </p:nvGraphicFramePr>
        <p:xfrm>
          <a:off x="381000" y="1295400"/>
          <a:ext cx="8229600" cy="1188720"/>
        </p:xfrm>
        <a:graphic>
          <a:graphicData uri="http://schemas.openxmlformats.org/drawingml/2006/table">
            <a:tbl>
              <a:tblPr/>
              <a:tblGrid>
                <a:gridCol w="8229600"/>
              </a:tblGrid>
              <a:tr h="0">
                <a:tc>
                  <a:txBody>
                    <a:bodyPr/>
                    <a:lstStyle/>
                    <a:p>
                      <a:pPr>
                        <a:buFont typeface="Arial"/>
                        <a:buChar char="•"/>
                      </a:pPr>
                      <a:r>
                        <a:rPr lang="en-US" b="0" i="0" dirty="0">
                          <a:solidFill>
                            <a:srgbClr val="000000"/>
                          </a:solidFill>
                          <a:effectLst/>
                          <a:latin typeface="Verdana"/>
                        </a:rPr>
                        <a:t>Thread()</a:t>
                      </a:r>
                    </a:p>
                    <a:p>
                      <a:pPr>
                        <a:buFont typeface="Arial"/>
                        <a:buChar char="•"/>
                      </a:pPr>
                      <a:r>
                        <a:rPr lang="en-US" b="0" i="0" dirty="0">
                          <a:solidFill>
                            <a:srgbClr val="000000"/>
                          </a:solidFill>
                          <a:effectLst/>
                          <a:latin typeface="Verdana"/>
                        </a:rPr>
                        <a:t>Thread(String name)</a:t>
                      </a:r>
                    </a:p>
                    <a:p>
                      <a:pPr>
                        <a:buFont typeface="Arial"/>
                        <a:buChar char="•"/>
                      </a:pPr>
                      <a:r>
                        <a:rPr lang="en-US" b="0" i="0" dirty="0">
                          <a:solidFill>
                            <a:srgbClr val="000000"/>
                          </a:solidFill>
                          <a:effectLst/>
                          <a:latin typeface="Verdana"/>
                        </a:rPr>
                        <a:t>Thread(Runnable r)</a:t>
                      </a:r>
                    </a:p>
                    <a:p>
                      <a:pPr>
                        <a:buFont typeface="Arial"/>
                        <a:buChar char="•"/>
                      </a:pPr>
                      <a:r>
                        <a:rPr lang="en-US" b="0" i="0" dirty="0">
                          <a:solidFill>
                            <a:srgbClr val="000000"/>
                          </a:solidFill>
                          <a:effectLst/>
                          <a:latin typeface="Verdana"/>
                        </a:rPr>
                        <a:t>Thread(Runnable </a:t>
                      </a:r>
                      <a:r>
                        <a:rPr lang="en-US" b="0" i="0" dirty="0" err="1">
                          <a:solidFill>
                            <a:srgbClr val="000000"/>
                          </a:solidFill>
                          <a:effectLst/>
                          <a:latin typeface="Verdana"/>
                        </a:rPr>
                        <a:t>r,String</a:t>
                      </a:r>
                      <a:r>
                        <a:rPr lang="en-US" b="0" i="0" dirty="0">
                          <a:solidFill>
                            <a:srgbClr val="000000"/>
                          </a:solidFill>
                          <a:effectLst/>
                          <a:latin typeface="Verdana"/>
                        </a:rPr>
                        <a:t> name)</a:t>
                      </a:r>
                    </a:p>
                  </a:txBody>
                  <a:tcPr anchor="ctr">
                    <a:lnL>
                      <a:noFill/>
                    </a:lnL>
                    <a:lnR>
                      <a:noFill/>
                    </a:lnR>
                    <a:lnT>
                      <a:noFill/>
                    </a:lnT>
                    <a:lnB>
                      <a:noFill/>
                    </a:lnB>
                    <a:solidFill>
                      <a:srgbClr val="FFFFFF"/>
                    </a:solidFill>
                  </a:tcPr>
                </a:tc>
              </a:tr>
            </a:tbl>
          </a:graphicData>
        </a:graphic>
      </p:graphicFrame>
      <p:sp>
        <p:nvSpPr>
          <p:cNvPr id="8" name="Rectangle 2"/>
          <p:cNvSpPr>
            <a:spLocks noChangeArrowheads="1"/>
          </p:cNvSpPr>
          <p:nvPr/>
        </p:nvSpPr>
        <p:spPr bwMode="auto">
          <a:xfrm>
            <a:off x="457200" y="3268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275130350"/>
              </p:ext>
            </p:extLst>
          </p:nvPr>
        </p:nvGraphicFramePr>
        <p:xfrm>
          <a:off x="152400" y="3048000"/>
          <a:ext cx="8991600" cy="3657600"/>
        </p:xfrm>
        <a:graphic>
          <a:graphicData uri="http://schemas.openxmlformats.org/drawingml/2006/table">
            <a:tbl>
              <a:tblPr/>
              <a:tblGrid>
                <a:gridCol w="8991600"/>
              </a:tblGrid>
              <a:tr h="0">
                <a:tc>
                  <a:txBody>
                    <a:bodyPr/>
                    <a:lstStyle/>
                    <a:p>
                      <a:pPr>
                        <a:buFont typeface="+mj-lt"/>
                        <a:buAutoNum type="arabicPeriod"/>
                      </a:pPr>
                      <a:r>
                        <a:rPr lang="en-US" b="1" i="0" dirty="0">
                          <a:solidFill>
                            <a:srgbClr val="000000"/>
                          </a:solidFill>
                          <a:effectLst/>
                          <a:latin typeface="Verdana"/>
                        </a:rPr>
                        <a:t>public void run(): </a:t>
                      </a:r>
                      <a:r>
                        <a:rPr lang="en-US" b="0" i="0" dirty="0">
                          <a:solidFill>
                            <a:srgbClr val="000000"/>
                          </a:solidFill>
                          <a:effectLst/>
                          <a:latin typeface="Verdana"/>
                        </a:rPr>
                        <a:t>is used to perform action for a thread.</a:t>
                      </a:r>
                    </a:p>
                    <a:p>
                      <a:pPr>
                        <a:buFont typeface="+mj-lt"/>
                        <a:buAutoNum type="arabicPeriod"/>
                      </a:pPr>
                      <a:r>
                        <a:rPr lang="en-US" b="1" i="0" dirty="0">
                          <a:solidFill>
                            <a:srgbClr val="000000"/>
                          </a:solidFill>
                          <a:effectLst/>
                          <a:latin typeface="Verdana"/>
                        </a:rPr>
                        <a:t>public void start(): </a:t>
                      </a:r>
                      <a:r>
                        <a:rPr lang="en-US" b="0" i="0" dirty="0">
                          <a:solidFill>
                            <a:srgbClr val="000000"/>
                          </a:solidFill>
                          <a:effectLst/>
                          <a:latin typeface="Verdana"/>
                        </a:rPr>
                        <a:t>starts the execution of the thread</a:t>
                      </a:r>
                      <a:r>
                        <a:rPr lang="en-US" b="0" i="0" dirty="0" smtClean="0">
                          <a:solidFill>
                            <a:srgbClr val="000000"/>
                          </a:solidFill>
                          <a:effectLst/>
                          <a:latin typeface="Verdana"/>
                        </a:rPr>
                        <a:t>. JVM </a:t>
                      </a:r>
                      <a:r>
                        <a:rPr lang="en-US" b="0" i="0" dirty="0">
                          <a:solidFill>
                            <a:srgbClr val="000000"/>
                          </a:solidFill>
                          <a:effectLst/>
                          <a:latin typeface="Verdana"/>
                        </a:rPr>
                        <a:t>calls the run() method on the thread.</a:t>
                      </a:r>
                    </a:p>
                    <a:p>
                      <a:pPr>
                        <a:buFont typeface="+mj-lt"/>
                        <a:buAutoNum type="arabicPeriod"/>
                      </a:pPr>
                      <a:r>
                        <a:rPr lang="en-US" b="1" i="0" dirty="0">
                          <a:solidFill>
                            <a:srgbClr val="000000"/>
                          </a:solidFill>
                          <a:effectLst/>
                          <a:latin typeface="Verdana"/>
                        </a:rPr>
                        <a:t>public void sleep(long </a:t>
                      </a:r>
                      <a:r>
                        <a:rPr lang="en-US" b="1" i="0" dirty="0" err="1">
                          <a:solidFill>
                            <a:srgbClr val="000000"/>
                          </a:solidFill>
                          <a:effectLst/>
                          <a:latin typeface="Verdana"/>
                        </a:rPr>
                        <a:t>miliseconds</a:t>
                      </a:r>
                      <a:r>
                        <a:rPr lang="en-US" b="1" i="0" dirty="0">
                          <a:solidFill>
                            <a:srgbClr val="000000"/>
                          </a:solidFill>
                          <a:effectLst/>
                          <a:latin typeface="Verdana"/>
                        </a:rPr>
                        <a:t>): </a:t>
                      </a:r>
                      <a:r>
                        <a:rPr lang="en-US" b="0" i="0" dirty="0">
                          <a:solidFill>
                            <a:srgbClr val="000000"/>
                          </a:solidFill>
                          <a:effectLst/>
                          <a:latin typeface="Verdana"/>
                        </a:rPr>
                        <a:t>Causes the currently executing thread to sleep (temporarily cease execution) for the specified number of milliseconds.</a:t>
                      </a:r>
                    </a:p>
                    <a:p>
                      <a:pPr>
                        <a:buFont typeface="+mj-lt"/>
                        <a:buAutoNum type="arabicPeriod"/>
                      </a:pPr>
                      <a:r>
                        <a:rPr lang="en-US" b="1" i="0" dirty="0">
                          <a:solidFill>
                            <a:srgbClr val="000000"/>
                          </a:solidFill>
                          <a:effectLst/>
                          <a:latin typeface="Verdana"/>
                        </a:rPr>
                        <a:t>public void join(): </a:t>
                      </a:r>
                      <a:r>
                        <a:rPr lang="en-US" b="0" i="0" dirty="0">
                          <a:solidFill>
                            <a:srgbClr val="000000"/>
                          </a:solidFill>
                          <a:effectLst/>
                          <a:latin typeface="Verdana"/>
                        </a:rPr>
                        <a:t>waits for a thread to die.</a:t>
                      </a:r>
                    </a:p>
                    <a:p>
                      <a:pPr>
                        <a:buFont typeface="+mj-lt"/>
                        <a:buAutoNum type="arabicPeriod"/>
                      </a:pPr>
                      <a:r>
                        <a:rPr lang="en-US" b="1" i="0" dirty="0">
                          <a:solidFill>
                            <a:srgbClr val="000000"/>
                          </a:solidFill>
                          <a:effectLst/>
                          <a:latin typeface="Verdana"/>
                        </a:rPr>
                        <a:t>public void join(long </a:t>
                      </a:r>
                      <a:r>
                        <a:rPr lang="en-US" b="1" i="0" dirty="0" err="1">
                          <a:solidFill>
                            <a:srgbClr val="000000"/>
                          </a:solidFill>
                          <a:effectLst/>
                          <a:latin typeface="Verdana"/>
                        </a:rPr>
                        <a:t>miliseconds</a:t>
                      </a:r>
                      <a:r>
                        <a:rPr lang="en-US" b="1" i="0" dirty="0">
                          <a:solidFill>
                            <a:srgbClr val="000000"/>
                          </a:solidFill>
                          <a:effectLst/>
                          <a:latin typeface="Verdana"/>
                        </a:rPr>
                        <a:t>): </a:t>
                      </a:r>
                      <a:r>
                        <a:rPr lang="en-US" b="0" i="0" dirty="0">
                          <a:solidFill>
                            <a:srgbClr val="000000"/>
                          </a:solidFill>
                          <a:effectLst/>
                          <a:latin typeface="Verdana"/>
                        </a:rPr>
                        <a:t>waits for a thread to die for the specified </a:t>
                      </a:r>
                      <a:r>
                        <a:rPr lang="en-US" b="0" i="0" dirty="0" err="1">
                          <a:solidFill>
                            <a:srgbClr val="000000"/>
                          </a:solidFill>
                          <a:effectLst/>
                          <a:latin typeface="Verdana"/>
                        </a:rPr>
                        <a:t>miliseconds</a:t>
                      </a:r>
                      <a:r>
                        <a:rPr lang="en-US" b="0" i="0" dirty="0">
                          <a:solidFill>
                            <a:srgbClr val="000000"/>
                          </a:solidFill>
                          <a:effectLst/>
                          <a:latin typeface="Verdana"/>
                        </a:rPr>
                        <a:t>.</a:t>
                      </a:r>
                    </a:p>
                    <a:p>
                      <a:pPr>
                        <a:buFont typeface="+mj-lt"/>
                        <a:buAutoNum type="arabicPeriod"/>
                      </a:pPr>
                      <a:r>
                        <a:rPr lang="en-US" b="1" i="0" dirty="0">
                          <a:solidFill>
                            <a:srgbClr val="000000"/>
                          </a:solidFill>
                          <a:effectLst/>
                          <a:latin typeface="Verdana"/>
                        </a:rPr>
                        <a:t>public </a:t>
                      </a:r>
                      <a:r>
                        <a:rPr lang="en-US" b="1" i="0" dirty="0" err="1">
                          <a:solidFill>
                            <a:srgbClr val="000000"/>
                          </a:solidFill>
                          <a:effectLst/>
                          <a:latin typeface="Verdana"/>
                        </a:rPr>
                        <a:t>int</a:t>
                      </a:r>
                      <a:r>
                        <a:rPr lang="en-US" b="1" i="0" dirty="0">
                          <a:solidFill>
                            <a:srgbClr val="000000"/>
                          </a:solidFill>
                          <a:effectLst/>
                          <a:latin typeface="Verdana"/>
                        </a:rPr>
                        <a:t> </a:t>
                      </a:r>
                      <a:r>
                        <a:rPr lang="en-US" b="1" i="0" dirty="0" err="1">
                          <a:solidFill>
                            <a:srgbClr val="000000"/>
                          </a:solidFill>
                          <a:effectLst/>
                          <a:latin typeface="Verdana"/>
                        </a:rPr>
                        <a:t>getPriority</a:t>
                      </a:r>
                      <a:r>
                        <a:rPr lang="en-US" b="1" i="0" dirty="0">
                          <a:solidFill>
                            <a:srgbClr val="000000"/>
                          </a:solidFill>
                          <a:effectLst/>
                          <a:latin typeface="Verdana"/>
                        </a:rPr>
                        <a:t>(): </a:t>
                      </a:r>
                      <a:r>
                        <a:rPr lang="en-US" b="0" i="0" dirty="0">
                          <a:solidFill>
                            <a:srgbClr val="000000"/>
                          </a:solidFill>
                          <a:effectLst/>
                          <a:latin typeface="Verdana"/>
                        </a:rPr>
                        <a:t>returns the priority of the thread.</a:t>
                      </a:r>
                    </a:p>
                    <a:p>
                      <a:pPr>
                        <a:buFont typeface="+mj-lt"/>
                        <a:buAutoNum type="arabicPeriod"/>
                      </a:pPr>
                      <a:r>
                        <a:rPr lang="en-US" b="1" i="0" dirty="0">
                          <a:solidFill>
                            <a:srgbClr val="000000"/>
                          </a:solidFill>
                          <a:effectLst/>
                          <a:latin typeface="Verdana"/>
                        </a:rPr>
                        <a:t>public </a:t>
                      </a:r>
                      <a:r>
                        <a:rPr lang="en-US" b="1" i="0" dirty="0" err="1">
                          <a:solidFill>
                            <a:srgbClr val="000000"/>
                          </a:solidFill>
                          <a:effectLst/>
                          <a:latin typeface="Verdana"/>
                        </a:rPr>
                        <a:t>int</a:t>
                      </a:r>
                      <a:r>
                        <a:rPr lang="en-US" b="1" i="0" dirty="0">
                          <a:solidFill>
                            <a:srgbClr val="000000"/>
                          </a:solidFill>
                          <a:effectLst/>
                          <a:latin typeface="Verdana"/>
                        </a:rPr>
                        <a:t> </a:t>
                      </a:r>
                      <a:r>
                        <a:rPr lang="en-US" b="1" i="0" dirty="0" err="1">
                          <a:solidFill>
                            <a:srgbClr val="000000"/>
                          </a:solidFill>
                          <a:effectLst/>
                          <a:latin typeface="Verdana"/>
                        </a:rPr>
                        <a:t>setPriority</a:t>
                      </a:r>
                      <a:r>
                        <a:rPr lang="en-US" b="1" i="0" dirty="0">
                          <a:solidFill>
                            <a:srgbClr val="000000"/>
                          </a:solidFill>
                          <a:effectLst/>
                          <a:latin typeface="Verdana"/>
                        </a:rPr>
                        <a:t>(</a:t>
                      </a:r>
                      <a:r>
                        <a:rPr lang="en-US" b="1" i="0" dirty="0" err="1">
                          <a:solidFill>
                            <a:srgbClr val="000000"/>
                          </a:solidFill>
                          <a:effectLst/>
                          <a:latin typeface="Verdana"/>
                        </a:rPr>
                        <a:t>int</a:t>
                      </a:r>
                      <a:r>
                        <a:rPr lang="en-US" b="1" i="0" dirty="0">
                          <a:solidFill>
                            <a:srgbClr val="000000"/>
                          </a:solidFill>
                          <a:effectLst/>
                          <a:latin typeface="Verdana"/>
                        </a:rPr>
                        <a:t> priority): </a:t>
                      </a:r>
                      <a:r>
                        <a:rPr lang="en-US" b="0" i="0" dirty="0">
                          <a:solidFill>
                            <a:srgbClr val="000000"/>
                          </a:solidFill>
                          <a:effectLst/>
                          <a:latin typeface="Verdana"/>
                        </a:rPr>
                        <a:t>changes the priority of the thread.</a:t>
                      </a:r>
                    </a:p>
                    <a:p>
                      <a:pPr>
                        <a:buFont typeface="+mj-lt"/>
                        <a:buAutoNum type="arabicPeriod"/>
                      </a:pPr>
                      <a:r>
                        <a:rPr lang="en-US" b="1" i="0" dirty="0">
                          <a:solidFill>
                            <a:srgbClr val="000000"/>
                          </a:solidFill>
                          <a:effectLst/>
                          <a:latin typeface="Verdana"/>
                        </a:rPr>
                        <a:t>public String </a:t>
                      </a:r>
                      <a:r>
                        <a:rPr lang="en-US" b="1" i="0" dirty="0" err="1">
                          <a:solidFill>
                            <a:srgbClr val="000000"/>
                          </a:solidFill>
                          <a:effectLst/>
                          <a:latin typeface="Verdana"/>
                        </a:rPr>
                        <a:t>getName</a:t>
                      </a:r>
                      <a:r>
                        <a:rPr lang="en-US" b="1" i="0" dirty="0">
                          <a:solidFill>
                            <a:srgbClr val="000000"/>
                          </a:solidFill>
                          <a:effectLst/>
                          <a:latin typeface="Verdana"/>
                        </a:rPr>
                        <a:t>(): </a:t>
                      </a:r>
                      <a:r>
                        <a:rPr lang="en-US" b="0" i="0" dirty="0">
                          <a:solidFill>
                            <a:srgbClr val="000000"/>
                          </a:solidFill>
                          <a:effectLst/>
                          <a:latin typeface="Verdana"/>
                        </a:rPr>
                        <a:t>returns the name of the thread.</a:t>
                      </a:r>
                    </a:p>
                    <a:p>
                      <a:pPr>
                        <a:buFont typeface="+mj-lt"/>
                        <a:buAutoNum type="arabicPeriod"/>
                      </a:pPr>
                      <a:r>
                        <a:rPr lang="en-US" b="1" i="0" dirty="0">
                          <a:solidFill>
                            <a:srgbClr val="000000"/>
                          </a:solidFill>
                          <a:effectLst/>
                          <a:latin typeface="Verdana"/>
                        </a:rPr>
                        <a:t>public void </a:t>
                      </a:r>
                      <a:r>
                        <a:rPr lang="en-US" b="1" i="0" dirty="0" err="1">
                          <a:solidFill>
                            <a:srgbClr val="000000"/>
                          </a:solidFill>
                          <a:effectLst/>
                          <a:latin typeface="Verdana"/>
                        </a:rPr>
                        <a:t>setName</a:t>
                      </a:r>
                      <a:r>
                        <a:rPr lang="en-US" b="1" i="0" dirty="0">
                          <a:solidFill>
                            <a:srgbClr val="000000"/>
                          </a:solidFill>
                          <a:effectLst/>
                          <a:latin typeface="Verdana"/>
                        </a:rPr>
                        <a:t>(String name): </a:t>
                      </a:r>
                      <a:r>
                        <a:rPr lang="en-US" b="0" i="0" dirty="0">
                          <a:solidFill>
                            <a:srgbClr val="000000"/>
                          </a:solidFill>
                          <a:effectLst/>
                          <a:latin typeface="Verdana"/>
                        </a:rPr>
                        <a:t>changes the name of the thread.</a:t>
                      </a:r>
                    </a:p>
                  </a:txBody>
                  <a:tcPr anchor="ctr">
                    <a:lnL>
                      <a:noFill/>
                    </a:lnL>
                    <a:lnR>
                      <a:noFill/>
                    </a:lnR>
                    <a:lnT>
                      <a:noFill/>
                    </a:lnT>
                    <a:lnB>
                      <a:noFill/>
                    </a:lnB>
                    <a:solidFill>
                      <a:srgbClr val="FFFFFF"/>
                    </a:solidFill>
                  </a:tcPr>
                </a:tc>
              </a:tr>
            </a:tbl>
          </a:graphicData>
        </a:graphic>
      </p:graphicFrame>
      <p:sp>
        <p:nvSpPr>
          <p:cNvPr id="10" name="Rectangle 9"/>
          <p:cNvSpPr/>
          <p:nvPr/>
        </p:nvSpPr>
        <p:spPr>
          <a:xfrm>
            <a:off x="0" y="2602468"/>
            <a:ext cx="5840894" cy="461665"/>
          </a:xfrm>
          <a:prstGeom prst="rect">
            <a:avLst/>
          </a:prstGeom>
        </p:spPr>
        <p:txBody>
          <a:bodyPr wrap="none">
            <a:spAutoFit/>
          </a:bodyPr>
          <a:lstStyle/>
          <a:p>
            <a:pPr marL="342900" indent="-342900">
              <a:buFont typeface="Arial" pitchFamily="34" charset="0"/>
              <a:buChar char="•"/>
            </a:pPr>
            <a:r>
              <a:rPr lang="en-US" sz="2400" b="1" dirty="0">
                <a:solidFill>
                  <a:schemeClr val="tx2">
                    <a:lumMod val="60000"/>
                    <a:lumOff val="40000"/>
                  </a:schemeClr>
                </a:solidFill>
              </a:rPr>
              <a:t>Commonly used methods of Thread class:</a:t>
            </a:r>
          </a:p>
        </p:txBody>
      </p:sp>
    </p:spTree>
    <p:extLst>
      <p:ext uri="{BB962C8B-B14F-4D97-AF65-F5344CB8AC3E}">
        <p14:creationId xmlns:p14="http://schemas.microsoft.com/office/powerpoint/2010/main" val="4187253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solidFill>
            <a:schemeClr val="accent4">
              <a:lumMod val="20000"/>
              <a:lumOff val="80000"/>
            </a:schemeClr>
          </a:solidFill>
        </p:spPr>
        <p:txBody>
          <a:bodyPr>
            <a:normAutofit fontScale="90000"/>
          </a:bodyPr>
          <a:lstStyle/>
          <a:p>
            <a:r>
              <a:rPr lang="en-US" dirty="0" smtClean="0"/>
              <a:t>Thread Class</a:t>
            </a:r>
            <a:endParaRPr lang="en-US" dirty="0"/>
          </a:p>
        </p:txBody>
      </p:sp>
      <p:sp>
        <p:nvSpPr>
          <p:cNvPr id="3" name="Content Placeholder 2"/>
          <p:cNvSpPr>
            <a:spLocks noGrp="1"/>
          </p:cNvSpPr>
          <p:nvPr>
            <p:ph idx="1"/>
          </p:nvPr>
        </p:nvSpPr>
        <p:spPr>
          <a:xfrm>
            <a:off x="0" y="609600"/>
            <a:ext cx="9144000" cy="6248400"/>
          </a:xfrm>
        </p:spPr>
        <p:txBody>
          <a:bodyPr>
            <a:normAutofit/>
          </a:bodyPr>
          <a:lstStyle/>
          <a:p>
            <a:r>
              <a:rPr lang="en-US" sz="2400" b="1" dirty="0" smtClean="0">
                <a:solidFill>
                  <a:schemeClr val="tx2">
                    <a:lumMod val="60000"/>
                    <a:lumOff val="40000"/>
                  </a:schemeClr>
                </a:solidFill>
              </a:rPr>
              <a:t>Commonly used methods of Thread class:</a:t>
            </a:r>
            <a:endParaRPr lang="en-US" sz="2400" b="1" dirty="0">
              <a:solidFill>
                <a:schemeClr val="tx2">
                  <a:lumMod val="60000"/>
                  <a:lumOff val="40000"/>
                </a:schemeClr>
              </a:solidFill>
            </a:endParaRPr>
          </a:p>
        </p:txBody>
      </p:sp>
      <p:sp>
        <p:nvSpPr>
          <p:cNvPr id="8" name="Rectangle 2"/>
          <p:cNvSpPr>
            <a:spLocks noChangeArrowheads="1"/>
          </p:cNvSpPr>
          <p:nvPr/>
        </p:nvSpPr>
        <p:spPr bwMode="auto">
          <a:xfrm>
            <a:off x="457200" y="3268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10946685"/>
              </p:ext>
            </p:extLst>
          </p:nvPr>
        </p:nvGraphicFramePr>
        <p:xfrm>
          <a:off x="0" y="1143000"/>
          <a:ext cx="9144000" cy="5715000"/>
        </p:xfrm>
        <a:graphic>
          <a:graphicData uri="http://schemas.openxmlformats.org/drawingml/2006/table">
            <a:tbl>
              <a:tblPr/>
              <a:tblGrid>
                <a:gridCol w="9144000"/>
              </a:tblGrid>
              <a:tr h="5715000">
                <a:tc>
                  <a:txBody>
                    <a:bodyPr/>
                    <a:lstStyle/>
                    <a:p>
                      <a:pPr marL="342900" indent="-342900">
                        <a:buFont typeface="+mj-lt"/>
                        <a:buAutoNum type="arabicPeriod" startAt="10"/>
                      </a:pPr>
                      <a:r>
                        <a:rPr lang="en-US" sz="1800" b="1" i="0" dirty="0" smtClean="0">
                          <a:solidFill>
                            <a:srgbClr val="000000"/>
                          </a:solidFill>
                          <a:effectLst/>
                          <a:latin typeface="Verdana"/>
                        </a:rPr>
                        <a:t>public Thread </a:t>
                      </a:r>
                      <a:r>
                        <a:rPr lang="en-US" sz="1800" b="1" i="0" dirty="0" err="1" smtClean="0">
                          <a:solidFill>
                            <a:srgbClr val="000000"/>
                          </a:solidFill>
                          <a:effectLst/>
                          <a:latin typeface="Verdana"/>
                        </a:rPr>
                        <a:t>currentThread</a:t>
                      </a:r>
                      <a:r>
                        <a:rPr lang="en-US" sz="1800" b="1" i="0" dirty="0" smtClean="0">
                          <a:solidFill>
                            <a:srgbClr val="000000"/>
                          </a:solidFill>
                          <a:effectLst/>
                          <a:latin typeface="Verdana"/>
                        </a:rPr>
                        <a:t>(): </a:t>
                      </a:r>
                      <a:r>
                        <a:rPr lang="en-US" sz="1800" b="0" i="0" dirty="0" smtClean="0">
                          <a:solidFill>
                            <a:srgbClr val="000000"/>
                          </a:solidFill>
                          <a:effectLst/>
                          <a:latin typeface="Verdana"/>
                        </a:rPr>
                        <a:t>returns the reference of currently executing thread.</a:t>
                      </a:r>
                    </a:p>
                    <a:p>
                      <a:pPr>
                        <a:buFont typeface="+mj-lt"/>
                        <a:buAutoNum type="arabicPeriod" startAt="10"/>
                      </a:pPr>
                      <a:r>
                        <a:rPr lang="en-US" sz="1800" b="1" i="0" dirty="0" smtClean="0">
                          <a:solidFill>
                            <a:srgbClr val="000000"/>
                          </a:solidFill>
                          <a:effectLst/>
                          <a:latin typeface="Verdana"/>
                        </a:rPr>
                        <a:t>public </a:t>
                      </a:r>
                      <a:r>
                        <a:rPr lang="en-US" sz="1800" b="1" i="0" dirty="0" err="1">
                          <a:solidFill>
                            <a:srgbClr val="000000"/>
                          </a:solidFill>
                          <a:effectLst/>
                          <a:latin typeface="Verdana"/>
                        </a:rPr>
                        <a:t>int</a:t>
                      </a:r>
                      <a:r>
                        <a:rPr lang="en-US" sz="1800" b="1" i="0" dirty="0">
                          <a:solidFill>
                            <a:srgbClr val="000000"/>
                          </a:solidFill>
                          <a:effectLst/>
                          <a:latin typeface="Verdana"/>
                        </a:rPr>
                        <a:t> </a:t>
                      </a:r>
                      <a:r>
                        <a:rPr lang="en-US" sz="1800" b="1" i="0" dirty="0" err="1">
                          <a:solidFill>
                            <a:srgbClr val="000000"/>
                          </a:solidFill>
                          <a:effectLst/>
                          <a:latin typeface="Verdana"/>
                        </a:rPr>
                        <a:t>getId</a:t>
                      </a:r>
                      <a:r>
                        <a:rPr lang="en-US" sz="1800" b="1" i="0" dirty="0">
                          <a:solidFill>
                            <a:srgbClr val="000000"/>
                          </a:solidFill>
                          <a:effectLst/>
                          <a:latin typeface="Verdana"/>
                        </a:rPr>
                        <a:t>(): </a:t>
                      </a:r>
                      <a:r>
                        <a:rPr lang="en-US" sz="1800" b="0" i="0" dirty="0">
                          <a:solidFill>
                            <a:srgbClr val="000000"/>
                          </a:solidFill>
                          <a:effectLst/>
                          <a:latin typeface="Verdana"/>
                        </a:rPr>
                        <a:t>returns the id of the thread.</a:t>
                      </a:r>
                    </a:p>
                    <a:p>
                      <a:pPr>
                        <a:buFont typeface="+mj-lt"/>
                        <a:buAutoNum type="arabicPeriod" startAt="10"/>
                      </a:pPr>
                      <a:r>
                        <a:rPr lang="en-US" sz="1800" b="1" i="0" dirty="0">
                          <a:solidFill>
                            <a:srgbClr val="000000"/>
                          </a:solidFill>
                          <a:effectLst/>
                          <a:latin typeface="Verdana"/>
                        </a:rPr>
                        <a:t>public </a:t>
                      </a:r>
                      <a:r>
                        <a:rPr lang="en-US" sz="1800" b="1" i="0" dirty="0" err="1">
                          <a:solidFill>
                            <a:srgbClr val="000000"/>
                          </a:solidFill>
                          <a:effectLst/>
                          <a:latin typeface="Verdana"/>
                        </a:rPr>
                        <a:t>Thread.State</a:t>
                      </a:r>
                      <a:r>
                        <a:rPr lang="en-US" sz="1800" b="1" i="0" dirty="0">
                          <a:solidFill>
                            <a:srgbClr val="000000"/>
                          </a:solidFill>
                          <a:effectLst/>
                          <a:latin typeface="Verdana"/>
                        </a:rPr>
                        <a:t> </a:t>
                      </a:r>
                      <a:r>
                        <a:rPr lang="en-US" sz="1800" b="1" i="0" dirty="0" err="1">
                          <a:solidFill>
                            <a:srgbClr val="000000"/>
                          </a:solidFill>
                          <a:effectLst/>
                          <a:latin typeface="Verdana"/>
                        </a:rPr>
                        <a:t>getState</a:t>
                      </a:r>
                      <a:r>
                        <a:rPr lang="en-US" sz="1800" b="1" i="0" dirty="0">
                          <a:solidFill>
                            <a:srgbClr val="000000"/>
                          </a:solidFill>
                          <a:effectLst/>
                          <a:latin typeface="Verdana"/>
                        </a:rPr>
                        <a:t>(): </a:t>
                      </a:r>
                      <a:r>
                        <a:rPr lang="en-US" sz="1800" b="0" i="0" dirty="0">
                          <a:solidFill>
                            <a:srgbClr val="000000"/>
                          </a:solidFill>
                          <a:effectLst/>
                          <a:latin typeface="Verdana"/>
                        </a:rPr>
                        <a:t>returns the state of the thread.</a:t>
                      </a:r>
                    </a:p>
                    <a:p>
                      <a:pPr>
                        <a:buFont typeface="+mj-lt"/>
                        <a:buAutoNum type="arabicPeriod" startAt="10"/>
                      </a:pPr>
                      <a:r>
                        <a:rPr lang="en-US" sz="1800" b="1" i="0" dirty="0">
                          <a:solidFill>
                            <a:srgbClr val="000000"/>
                          </a:solidFill>
                          <a:effectLst/>
                          <a:latin typeface="Verdana"/>
                        </a:rPr>
                        <a:t>public </a:t>
                      </a:r>
                      <a:r>
                        <a:rPr lang="en-US" sz="1800" b="1" i="0" dirty="0" err="1">
                          <a:solidFill>
                            <a:srgbClr val="000000"/>
                          </a:solidFill>
                          <a:effectLst/>
                          <a:latin typeface="Verdana"/>
                        </a:rPr>
                        <a:t>boolean</a:t>
                      </a:r>
                      <a:r>
                        <a:rPr lang="en-US" sz="1800" b="1" i="0" dirty="0">
                          <a:solidFill>
                            <a:srgbClr val="000000"/>
                          </a:solidFill>
                          <a:effectLst/>
                          <a:latin typeface="Verdana"/>
                        </a:rPr>
                        <a:t> </a:t>
                      </a:r>
                      <a:r>
                        <a:rPr lang="en-US" sz="1800" b="1" i="0" dirty="0" err="1">
                          <a:solidFill>
                            <a:srgbClr val="000000"/>
                          </a:solidFill>
                          <a:effectLst/>
                          <a:latin typeface="Verdana"/>
                        </a:rPr>
                        <a:t>isAlive</a:t>
                      </a:r>
                      <a:r>
                        <a:rPr lang="en-US" sz="1800" b="1" i="0" dirty="0">
                          <a:solidFill>
                            <a:srgbClr val="000000"/>
                          </a:solidFill>
                          <a:effectLst/>
                          <a:latin typeface="Verdana"/>
                        </a:rPr>
                        <a:t>(): </a:t>
                      </a:r>
                      <a:r>
                        <a:rPr lang="en-US" sz="1800" b="0" i="0" dirty="0">
                          <a:solidFill>
                            <a:srgbClr val="000000"/>
                          </a:solidFill>
                          <a:effectLst/>
                          <a:latin typeface="Verdana"/>
                        </a:rPr>
                        <a:t>tests if the thread is alive.</a:t>
                      </a:r>
                    </a:p>
                    <a:p>
                      <a:pPr>
                        <a:buFont typeface="+mj-lt"/>
                        <a:buAutoNum type="arabicPeriod" startAt="10"/>
                      </a:pPr>
                      <a:r>
                        <a:rPr lang="en-US" sz="1800" b="1" i="0" dirty="0">
                          <a:solidFill>
                            <a:srgbClr val="000000"/>
                          </a:solidFill>
                          <a:effectLst/>
                          <a:latin typeface="Verdana"/>
                        </a:rPr>
                        <a:t>public void yield(): </a:t>
                      </a:r>
                      <a:r>
                        <a:rPr lang="en-US" sz="1800" b="0" i="0" dirty="0">
                          <a:solidFill>
                            <a:srgbClr val="000000"/>
                          </a:solidFill>
                          <a:effectLst/>
                          <a:latin typeface="Verdana"/>
                        </a:rPr>
                        <a:t>causes the currently executing thread object to temporarily pause and allow other threads to execute.</a:t>
                      </a:r>
                    </a:p>
                    <a:p>
                      <a:pPr marL="342900" indent="-342900">
                        <a:buFont typeface="+mj-lt"/>
                        <a:buAutoNum type="arabicPeriod" startAt="10"/>
                      </a:pPr>
                      <a:r>
                        <a:rPr lang="en-US" sz="1800" b="1" i="0" dirty="0">
                          <a:solidFill>
                            <a:srgbClr val="000000"/>
                          </a:solidFill>
                          <a:effectLst/>
                          <a:latin typeface="Verdana"/>
                        </a:rPr>
                        <a:t>public void suspend(): </a:t>
                      </a:r>
                      <a:r>
                        <a:rPr lang="en-US" sz="1800" b="0" i="0" dirty="0">
                          <a:solidFill>
                            <a:srgbClr val="000000"/>
                          </a:solidFill>
                          <a:effectLst/>
                          <a:latin typeface="Verdana"/>
                        </a:rPr>
                        <a:t>is used to suspend the thread(</a:t>
                      </a:r>
                      <a:r>
                        <a:rPr lang="en-US" sz="1800" b="0" i="0" dirty="0" err="1">
                          <a:solidFill>
                            <a:srgbClr val="000000"/>
                          </a:solidFill>
                          <a:effectLst/>
                          <a:latin typeface="Verdana"/>
                        </a:rPr>
                        <a:t>depricated</a:t>
                      </a:r>
                      <a:r>
                        <a:rPr lang="en-US" sz="1800" b="0" i="0" dirty="0">
                          <a:solidFill>
                            <a:srgbClr val="000000"/>
                          </a:solidFill>
                          <a:effectLst/>
                          <a:latin typeface="Verdana"/>
                        </a:rPr>
                        <a:t>).</a:t>
                      </a:r>
                    </a:p>
                    <a:p>
                      <a:pPr>
                        <a:buFont typeface="+mj-lt"/>
                        <a:buAutoNum type="arabicPeriod" startAt="10"/>
                      </a:pPr>
                      <a:r>
                        <a:rPr lang="en-US" sz="1800" b="1" i="0" dirty="0">
                          <a:solidFill>
                            <a:srgbClr val="000000"/>
                          </a:solidFill>
                          <a:effectLst/>
                          <a:latin typeface="Verdana"/>
                        </a:rPr>
                        <a:t>public void resume(): </a:t>
                      </a:r>
                      <a:r>
                        <a:rPr lang="en-US" sz="1800" b="0" i="0" dirty="0">
                          <a:solidFill>
                            <a:srgbClr val="000000"/>
                          </a:solidFill>
                          <a:effectLst/>
                          <a:latin typeface="Verdana"/>
                        </a:rPr>
                        <a:t>is used to resume the suspended thread(</a:t>
                      </a:r>
                      <a:r>
                        <a:rPr lang="en-US" sz="1800" b="0" i="0" dirty="0" err="1">
                          <a:solidFill>
                            <a:srgbClr val="000000"/>
                          </a:solidFill>
                          <a:effectLst/>
                          <a:latin typeface="Verdana"/>
                        </a:rPr>
                        <a:t>depricated</a:t>
                      </a:r>
                      <a:r>
                        <a:rPr lang="en-US" sz="1800" b="0" i="0" dirty="0">
                          <a:solidFill>
                            <a:srgbClr val="000000"/>
                          </a:solidFill>
                          <a:effectLst/>
                          <a:latin typeface="Verdana"/>
                        </a:rPr>
                        <a:t>).</a:t>
                      </a:r>
                    </a:p>
                    <a:p>
                      <a:pPr>
                        <a:buFont typeface="+mj-lt"/>
                        <a:buAutoNum type="arabicPeriod" startAt="10"/>
                      </a:pPr>
                      <a:r>
                        <a:rPr lang="en-US" sz="1800" b="1" i="0" dirty="0">
                          <a:solidFill>
                            <a:srgbClr val="000000"/>
                          </a:solidFill>
                          <a:effectLst/>
                          <a:latin typeface="Verdana"/>
                        </a:rPr>
                        <a:t>public void stop(): </a:t>
                      </a:r>
                      <a:r>
                        <a:rPr lang="en-US" sz="1800" b="0" i="0" dirty="0">
                          <a:solidFill>
                            <a:srgbClr val="000000"/>
                          </a:solidFill>
                          <a:effectLst/>
                          <a:latin typeface="Verdana"/>
                        </a:rPr>
                        <a:t>is used to stop the thread(</a:t>
                      </a:r>
                      <a:r>
                        <a:rPr lang="en-US" sz="1800" b="0" i="0" dirty="0" err="1">
                          <a:solidFill>
                            <a:srgbClr val="000000"/>
                          </a:solidFill>
                          <a:effectLst/>
                          <a:latin typeface="Verdana"/>
                        </a:rPr>
                        <a:t>depricated</a:t>
                      </a:r>
                      <a:r>
                        <a:rPr lang="en-US" sz="1800" b="0" i="0" dirty="0">
                          <a:solidFill>
                            <a:srgbClr val="000000"/>
                          </a:solidFill>
                          <a:effectLst/>
                          <a:latin typeface="Verdana"/>
                        </a:rPr>
                        <a:t>).</a:t>
                      </a:r>
                    </a:p>
                    <a:p>
                      <a:pPr>
                        <a:buFont typeface="+mj-lt"/>
                        <a:buAutoNum type="arabicPeriod" startAt="10"/>
                      </a:pPr>
                      <a:r>
                        <a:rPr lang="en-US" sz="1800" b="1" i="0" dirty="0">
                          <a:solidFill>
                            <a:srgbClr val="000000"/>
                          </a:solidFill>
                          <a:effectLst/>
                          <a:latin typeface="Verdana"/>
                        </a:rPr>
                        <a:t>public </a:t>
                      </a:r>
                      <a:r>
                        <a:rPr lang="en-US" sz="1800" b="1" i="0" dirty="0" err="1">
                          <a:solidFill>
                            <a:srgbClr val="000000"/>
                          </a:solidFill>
                          <a:effectLst/>
                          <a:latin typeface="Verdana"/>
                        </a:rPr>
                        <a:t>boolean</a:t>
                      </a:r>
                      <a:r>
                        <a:rPr lang="en-US" sz="1800" b="1" i="0" dirty="0">
                          <a:solidFill>
                            <a:srgbClr val="000000"/>
                          </a:solidFill>
                          <a:effectLst/>
                          <a:latin typeface="Verdana"/>
                        </a:rPr>
                        <a:t> </a:t>
                      </a:r>
                      <a:r>
                        <a:rPr lang="en-US" sz="1800" b="1" i="0" dirty="0" err="1">
                          <a:solidFill>
                            <a:srgbClr val="000000"/>
                          </a:solidFill>
                          <a:effectLst/>
                          <a:latin typeface="Verdana"/>
                        </a:rPr>
                        <a:t>isDaemon</a:t>
                      </a:r>
                      <a:r>
                        <a:rPr lang="en-US" sz="1800" b="1" i="0" dirty="0">
                          <a:solidFill>
                            <a:srgbClr val="000000"/>
                          </a:solidFill>
                          <a:effectLst/>
                          <a:latin typeface="Verdana"/>
                        </a:rPr>
                        <a:t>(): </a:t>
                      </a:r>
                      <a:r>
                        <a:rPr lang="en-US" sz="1800" b="0" i="0" dirty="0">
                          <a:solidFill>
                            <a:srgbClr val="000000"/>
                          </a:solidFill>
                          <a:effectLst/>
                          <a:latin typeface="Verdana"/>
                        </a:rPr>
                        <a:t>tests if the thread is a daemon thread.</a:t>
                      </a:r>
                    </a:p>
                    <a:p>
                      <a:pPr>
                        <a:buFont typeface="+mj-lt"/>
                        <a:buAutoNum type="arabicPeriod" startAt="10"/>
                      </a:pPr>
                      <a:r>
                        <a:rPr lang="en-US" sz="1800" b="1" i="0" dirty="0">
                          <a:solidFill>
                            <a:srgbClr val="000000"/>
                          </a:solidFill>
                          <a:effectLst/>
                          <a:latin typeface="Verdana"/>
                        </a:rPr>
                        <a:t>public void </a:t>
                      </a:r>
                      <a:r>
                        <a:rPr lang="en-US" sz="1800" b="1" i="0" dirty="0" err="1">
                          <a:solidFill>
                            <a:srgbClr val="000000"/>
                          </a:solidFill>
                          <a:effectLst/>
                          <a:latin typeface="Verdana"/>
                        </a:rPr>
                        <a:t>setDaemon</a:t>
                      </a:r>
                      <a:r>
                        <a:rPr lang="en-US" sz="1800" b="1" i="0" dirty="0">
                          <a:solidFill>
                            <a:srgbClr val="000000"/>
                          </a:solidFill>
                          <a:effectLst/>
                          <a:latin typeface="Verdana"/>
                        </a:rPr>
                        <a:t>(</a:t>
                      </a:r>
                      <a:r>
                        <a:rPr lang="en-US" sz="1800" b="1" i="0" dirty="0" err="1">
                          <a:solidFill>
                            <a:srgbClr val="000000"/>
                          </a:solidFill>
                          <a:effectLst/>
                          <a:latin typeface="Verdana"/>
                        </a:rPr>
                        <a:t>boolean</a:t>
                      </a:r>
                      <a:r>
                        <a:rPr lang="en-US" sz="1800" b="1" i="0" dirty="0">
                          <a:solidFill>
                            <a:srgbClr val="000000"/>
                          </a:solidFill>
                          <a:effectLst/>
                          <a:latin typeface="Verdana"/>
                        </a:rPr>
                        <a:t> b): </a:t>
                      </a:r>
                      <a:r>
                        <a:rPr lang="en-US" sz="1800" b="0" i="0" dirty="0">
                          <a:solidFill>
                            <a:srgbClr val="000000"/>
                          </a:solidFill>
                          <a:effectLst/>
                          <a:latin typeface="Verdana"/>
                        </a:rPr>
                        <a:t>marks the thread as daemon or user thread.</a:t>
                      </a:r>
                    </a:p>
                    <a:p>
                      <a:pPr>
                        <a:buFont typeface="+mj-lt"/>
                        <a:buAutoNum type="arabicPeriod" startAt="10"/>
                      </a:pPr>
                      <a:r>
                        <a:rPr lang="en-US" sz="1800" b="1" i="0" dirty="0">
                          <a:solidFill>
                            <a:srgbClr val="000000"/>
                          </a:solidFill>
                          <a:effectLst/>
                          <a:latin typeface="Verdana"/>
                        </a:rPr>
                        <a:t>public void interrupt(): </a:t>
                      </a:r>
                      <a:r>
                        <a:rPr lang="en-US" sz="1800" b="0" i="0" dirty="0">
                          <a:solidFill>
                            <a:srgbClr val="000000"/>
                          </a:solidFill>
                          <a:effectLst/>
                          <a:latin typeface="Verdana"/>
                        </a:rPr>
                        <a:t>interrupts the thread.</a:t>
                      </a:r>
                    </a:p>
                    <a:p>
                      <a:pPr>
                        <a:buFont typeface="+mj-lt"/>
                        <a:buAutoNum type="arabicPeriod" startAt="10"/>
                      </a:pPr>
                      <a:r>
                        <a:rPr lang="en-US" sz="1800" b="1" i="0" dirty="0">
                          <a:solidFill>
                            <a:srgbClr val="000000"/>
                          </a:solidFill>
                          <a:effectLst/>
                          <a:latin typeface="Verdana"/>
                        </a:rPr>
                        <a:t>public </a:t>
                      </a:r>
                      <a:r>
                        <a:rPr lang="en-US" sz="1800" b="1" i="0" dirty="0" err="1">
                          <a:solidFill>
                            <a:srgbClr val="000000"/>
                          </a:solidFill>
                          <a:effectLst/>
                          <a:latin typeface="Verdana"/>
                        </a:rPr>
                        <a:t>boolean</a:t>
                      </a:r>
                      <a:r>
                        <a:rPr lang="en-US" sz="1800" b="1" i="0" dirty="0">
                          <a:solidFill>
                            <a:srgbClr val="000000"/>
                          </a:solidFill>
                          <a:effectLst/>
                          <a:latin typeface="Verdana"/>
                        </a:rPr>
                        <a:t> </a:t>
                      </a:r>
                      <a:r>
                        <a:rPr lang="en-US" sz="1800" b="1" i="0" dirty="0" err="1">
                          <a:solidFill>
                            <a:srgbClr val="000000"/>
                          </a:solidFill>
                          <a:effectLst/>
                          <a:latin typeface="Verdana"/>
                        </a:rPr>
                        <a:t>isInterrupted</a:t>
                      </a:r>
                      <a:r>
                        <a:rPr lang="en-US" sz="1800" b="1" i="0" dirty="0">
                          <a:solidFill>
                            <a:srgbClr val="000000"/>
                          </a:solidFill>
                          <a:effectLst/>
                          <a:latin typeface="Verdana"/>
                        </a:rPr>
                        <a:t>(): </a:t>
                      </a:r>
                      <a:r>
                        <a:rPr lang="en-US" sz="1800" b="0" i="0" dirty="0">
                          <a:solidFill>
                            <a:srgbClr val="000000"/>
                          </a:solidFill>
                          <a:effectLst/>
                          <a:latin typeface="Verdana"/>
                        </a:rPr>
                        <a:t>tests if the thread has been interrupted.</a:t>
                      </a:r>
                    </a:p>
                    <a:p>
                      <a:pPr>
                        <a:buFont typeface="+mj-lt"/>
                        <a:buAutoNum type="arabicPeriod" startAt="10"/>
                      </a:pPr>
                      <a:r>
                        <a:rPr lang="en-US" sz="1800" b="1" i="0" dirty="0">
                          <a:solidFill>
                            <a:srgbClr val="000000"/>
                          </a:solidFill>
                          <a:effectLst/>
                          <a:latin typeface="Verdana"/>
                        </a:rPr>
                        <a:t>public static </a:t>
                      </a:r>
                      <a:r>
                        <a:rPr lang="en-US" sz="1800" b="1" i="0" dirty="0" err="1">
                          <a:solidFill>
                            <a:srgbClr val="000000"/>
                          </a:solidFill>
                          <a:effectLst/>
                          <a:latin typeface="Verdana"/>
                        </a:rPr>
                        <a:t>boolean</a:t>
                      </a:r>
                      <a:r>
                        <a:rPr lang="en-US" sz="1800" b="1" i="0" dirty="0">
                          <a:solidFill>
                            <a:srgbClr val="000000"/>
                          </a:solidFill>
                          <a:effectLst/>
                          <a:latin typeface="Verdana"/>
                        </a:rPr>
                        <a:t> interrupted(): </a:t>
                      </a:r>
                      <a:r>
                        <a:rPr lang="en-US" sz="1800" b="0" i="0" dirty="0">
                          <a:solidFill>
                            <a:srgbClr val="000000"/>
                          </a:solidFill>
                          <a:effectLst/>
                          <a:latin typeface="Verdana"/>
                        </a:rPr>
                        <a:t>tests if the current thread has been interrupted.</a:t>
                      </a:r>
                    </a:p>
                  </a:txBody>
                  <a:tcPr marR="0" marT="0" marB="0">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501274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5677FF3D-676E-4D9A-BEC0-0DE1BFE4E1CC}" type="slidenum">
              <a:rPr lang="en-US" sz="1100" smtClean="0"/>
              <a:pPr eaLnBrk="1" hangingPunct="1"/>
              <a:t>12</a:t>
            </a:fld>
            <a:endParaRPr lang="en-US" sz="1100" smtClean="0"/>
          </a:p>
        </p:txBody>
      </p:sp>
      <p:sp>
        <p:nvSpPr>
          <p:cNvPr id="7171" name="Rectangle 2"/>
          <p:cNvSpPr>
            <a:spLocks noChangeArrowheads="1"/>
          </p:cNvSpPr>
          <p:nvPr/>
        </p:nvSpPr>
        <p:spPr bwMode="auto">
          <a:xfrm>
            <a:off x="0" y="990600"/>
            <a:ext cx="9144000"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tabLst>
                <a:tab pos="463550" algn="l"/>
                <a:tab pos="860425" algn="l"/>
              </a:tabLst>
            </a:pPr>
            <a:r>
              <a:rPr lang="en-US" sz="3600" dirty="0" smtClean="0"/>
              <a:t>Example</a:t>
            </a:r>
          </a:p>
          <a:p>
            <a:pPr>
              <a:tabLst>
                <a:tab pos="463550" algn="l"/>
                <a:tab pos="860425" algn="l"/>
              </a:tabLst>
            </a:pPr>
            <a:endParaRPr lang="en-US" sz="2800" b="1" dirty="0" smtClean="0">
              <a:solidFill>
                <a:schemeClr val="accent2"/>
              </a:solidFill>
            </a:endParaRPr>
          </a:p>
          <a:p>
            <a:pPr>
              <a:tabLst>
                <a:tab pos="463550" algn="l"/>
                <a:tab pos="860425" algn="l"/>
              </a:tabLst>
            </a:pPr>
            <a:r>
              <a:rPr lang="en-US" b="1" dirty="0" smtClean="0"/>
              <a:t>public </a:t>
            </a:r>
            <a:r>
              <a:rPr lang="en-US" b="1" dirty="0"/>
              <a:t>class </a:t>
            </a:r>
            <a:r>
              <a:rPr lang="en-US" b="1" dirty="0" err="1"/>
              <a:t>HelloThread</a:t>
            </a:r>
            <a:r>
              <a:rPr lang="en-US" b="1" dirty="0"/>
              <a:t> extends Thread {</a:t>
            </a:r>
          </a:p>
          <a:p>
            <a:pPr>
              <a:tabLst>
                <a:tab pos="463550" algn="l"/>
                <a:tab pos="860425" algn="l"/>
              </a:tabLst>
            </a:pPr>
            <a:endParaRPr lang="en-US" b="1" dirty="0"/>
          </a:p>
          <a:p>
            <a:pPr>
              <a:tabLst>
                <a:tab pos="463550" algn="l"/>
                <a:tab pos="860425" algn="l"/>
              </a:tabLst>
            </a:pPr>
            <a:r>
              <a:rPr lang="en-US" b="1" dirty="0"/>
              <a:t>	public void run() {</a:t>
            </a:r>
          </a:p>
          <a:p>
            <a:pPr>
              <a:tabLst>
                <a:tab pos="463550" algn="l"/>
                <a:tab pos="860425" algn="l"/>
              </a:tabLst>
            </a:pPr>
            <a:r>
              <a:rPr lang="en-US" b="1" dirty="0"/>
              <a:t>		</a:t>
            </a:r>
            <a:r>
              <a:rPr lang="en-US" b="1" dirty="0" err="1"/>
              <a:t>System.out.println</a:t>
            </a:r>
            <a:r>
              <a:rPr lang="en-US" b="1" dirty="0"/>
              <a:t>("Hello from a thread!");</a:t>
            </a:r>
          </a:p>
          <a:p>
            <a:pPr>
              <a:tabLst>
                <a:tab pos="463550" algn="l"/>
                <a:tab pos="860425" algn="l"/>
              </a:tabLst>
            </a:pPr>
            <a:r>
              <a:rPr lang="en-US" b="1" dirty="0"/>
              <a:t>	}</a:t>
            </a:r>
          </a:p>
          <a:p>
            <a:pPr>
              <a:tabLst>
                <a:tab pos="463550" algn="l"/>
                <a:tab pos="860425" algn="l"/>
              </a:tabLst>
            </a:pPr>
            <a:endParaRPr lang="en-US" b="1" dirty="0"/>
          </a:p>
          <a:p>
            <a:pPr>
              <a:tabLst>
                <a:tab pos="463550" algn="l"/>
                <a:tab pos="860425" algn="l"/>
              </a:tabLst>
            </a:pPr>
            <a:r>
              <a:rPr lang="en-US" b="1" dirty="0"/>
              <a:t>	public static void main(String </a:t>
            </a:r>
            <a:r>
              <a:rPr lang="en-US" b="1" dirty="0" err="1"/>
              <a:t>args</a:t>
            </a:r>
            <a:r>
              <a:rPr lang="en-US" b="1" dirty="0"/>
              <a:t>[ ]) { </a:t>
            </a:r>
          </a:p>
          <a:p>
            <a:pPr>
              <a:tabLst>
                <a:tab pos="463550" algn="l"/>
                <a:tab pos="860425" algn="l"/>
              </a:tabLst>
            </a:pPr>
            <a:endParaRPr lang="en-US" b="1" dirty="0"/>
          </a:p>
          <a:p>
            <a:pPr>
              <a:tabLst>
                <a:tab pos="463550" algn="l"/>
                <a:tab pos="860425" algn="l"/>
              </a:tabLst>
            </a:pPr>
            <a:r>
              <a:rPr lang="en-US" b="1" dirty="0"/>
              <a:t>		</a:t>
            </a:r>
            <a:r>
              <a:rPr lang="en-US" b="1" dirty="0" err="1"/>
              <a:t>HelloThread</a:t>
            </a:r>
            <a:r>
              <a:rPr lang="en-US" b="1" dirty="0"/>
              <a:t>  </a:t>
            </a:r>
            <a:r>
              <a:rPr lang="en-US" b="1" dirty="0" err="1"/>
              <a:t>myThread</a:t>
            </a:r>
            <a:r>
              <a:rPr lang="en-US" b="1" dirty="0"/>
              <a:t> = new </a:t>
            </a:r>
            <a:r>
              <a:rPr lang="en-US" b="1" dirty="0" err="1"/>
              <a:t>HelloThread</a:t>
            </a:r>
            <a:r>
              <a:rPr lang="en-US" b="1" dirty="0"/>
              <a:t>();</a:t>
            </a:r>
          </a:p>
          <a:p>
            <a:pPr>
              <a:tabLst>
                <a:tab pos="463550" algn="l"/>
                <a:tab pos="860425" algn="l"/>
              </a:tabLst>
            </a:pPr>
            <a:endParaRPr lang="en-US" b="1" dirty="0"/>
          </a:p>
          <a:p>
            <a:pPr>
              <a:tabLst>
                <a:tab pos="463550" algn="l"/>
                <a:tab pos="860425" algn="l"/>
              </a:tabLst>
            </a:pPr>
            <a:r>
              <a:rPr lang="en-US" b="1" dirty="0"/>
              <a:t>		</a:t>
            </a:r>
            <a:r>
              <a:rPr lang="en-US" b="1" dirty="0" err="1"/>
              <a:t>myThread.start</a:t>
            </a:r>
            <a:r>
              <a:rPr lang="en-US" b="1" dirty="0"/>
              <a:t>();</a:t>
            </a:r>
          </a:p>
          <a:p>
            <a:pPr>
              <a:tabLst>
                <a:tab pos="463550" algn="l"/>
                <a:tab pos="860425" algn="l"/>
              </a:tabLst>
            </a:pPr>
            <a:r>
              <a:rPr lang="en-US" b="1" dirty="0"/>
              <a:t>	} </a:t>
            </a:r>
          </a:p>
          <a:p>
            <a:pPr>
              <a:tabLst>
                <a:tab pos="463550" algn="l"/>
                <a:tab pos="860425" algn="l"/>
              </a:tabLst>
            </a:pPr>
            <a:r>
              <a:rPr lang="en-US" b="1" dirty="0">
                <a:solidFill>
                  <a:schemeClr val="accent2"/>
                </a:solidFill>
              </a:rPr>
              <a:t>} </a:t>
            </a:r>
            <a:endParaRPr lang="en-US" sz="2800" b="1" dirty="0">
              <a:solidFill>
                <a:schemeClr val="accent2"/>
              </a:solidFill>
            </a:endParaRPr>
          </a:p>
        </p:txBody>
      </p:sp>
      <p:sp>
        <p:nvSpPr>
          <p:cNvPr id="5" name="Freeform 4"/>
          <p:cNvSpPr/>
          <p:nvPr/>
        </p:nvSpPr>
        <p:spPr>
          <a:xfrm>
            <a:off x="3810000" y="3241675"/>
            <a:ext cx="600075" cy="492125"/>
          </a:xfrm>
          <a:custGeom>
            <a:avLst/>
            <a:gdLst>
              <a:gd name="connsiteX0" fmla="*/ 0 w 600502"/>
              <a:gd name="connsiteY0" fmla="*/ 491320 h 491320"/>
              <a:gd name="connsiteX1" fmla="*/ 13648 w 600502"/>
              <a:gd name="connsiteY1" fmla="*/ 368490 h 491320"/>
              <a:gd name="connsiteX2" fmla="*/ 54591 w 600502"/>
              <a:gd name="connsiteY2" fmla="*/ 300251 h 491320"/>
              <a:gd name="connsiteX3" fmla="*/ 109182 w 600502"/>
              <a:gd name="connsiteY3" fmla="*/ 204717 h 491320"/>
              <a:gd name="connsiteX4" fmla="*/ 163773 w 600502"/>
              <a:gd name="connsiteY4" fmla="*/ 177421 h 491320"/>
              <a:gd name="connsiteX5" fmla="*/ 204717 w 600502"/>
              <a:gd name="connsiteY5" fmla="*/ 136478 h 491320"/>
              <a:gd name="connsiteX6" fmla="*/ 327547 w 600502"/>
              <a:gd name="connsiteY6" fmla="*/ 81887 h 491320"/>
              <a:gd name="connsiteX7" fmla="*/ 382138 w 600502"/>
              <a:gd name="connsiteY7" fmla="*/ 68239 h 491320"/>
              <a:gd name="connsiteX8" fmla="*/ 423081 w 600502"/>
              <a:gd name="connsiteY8" fmla="*/ 54591 h 491320"/>
              <a:gd name="connsiteX9" fmla="*/ 518615 w 600502"/>
              <a:gd name="connsiteY9" fmla="*/ 40944 h 491320"/>
              <a:gd name="connsiteX10" fmla="*/ 600502 w 600502"/>
              <a:gd name="connsiteY10" fmla="*/ 0 h 491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0502" h="491320">
                <a:moveTo>
                  <a:pt x="0" y="491320"/>
                </a:moveTo>
                <a:cubicBezTo>
                  <a:pt x="4549" y="450377"/>
                  <a:pt x="2331" y="408100"/>
                  <a:pt x="13648" y="368490"/>
                </a:cubicBezTo>
                <a:cubicBezTo>
                  <a:pt x="20935" y="342984"/>
                  <a:pt x="41709" y="323439"/>
                  <a:pt x="54591" y="300251"/>
                </a:cubicBezTo>
                <a:cubicBezTo>
                  <a:pt x="63383" y="284425"/>
                  <a:pt x="91434" y="219507"/>
                  <a:pt x="109182" y="204717"/>
                </a:cubicBezTo>
                <a:cubicBezTo>
                  <a:pt x="124811" y="191692"/>
                  <a:pt x="147218" y="189246"/>
                  <a:pt x="163773" y="177421"/>
                </a:cubicBezTo>
                <a:cubicBezTo>
                  <a:pt x="179479" y="166203"/>
                  <a:pt x="189890" y="148834"/>
                  <a:pt x="204717" y="136478"/>
                </a:cubicBezTo>
                <a:cubicBezTo>
                  <a:pt x="243128" y="104469"/>
                  <a:pt x="276533" y="94641"/>
                  <a:pt x="327547" y="81887"/>
                </a:cubicBezTo>
                <a:cubicBezTo>
                  <a:pt x="345744" y="77338"/>
                  <a:pt x="364103" y="73392"/>
                  <a:pt x="382138" y="68239"/>
                </a:cubicBezTo>
                <a:cubicBezTo>
                  <a:pt x="395970" y="64287"/>
                  <a:pt x="408974" y="57412"/>
                  <a:pt x="423081" y="54591"/>
                </a:cubicBezTo>
                <a:cubicBezTo>
                  <a:pt x="454624" y="48282"/>
                  <a:pt x="486885" y="46232"/>
                  <a:pt x="518615" y="40944"/>
                </a:cubicBezTo>
                <a:cubicBezTo>
                  <a:pt x="595407" y="28146"/>
                  <a:pt x="577104" y="46796"/>
                  <a:pt x="600502" y="0"/>
                </a:cubicBezTo>
              </a:path>
            </a:pathLst>
          </a:custGeom>
          <a:ln w="25400">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173" name="TextBox 10"/>
          <p:cNvSpPr txBox="1">
            <a:spLocks noChangeArrowheads="1"/>
          </p:cNvSpPr>
          <p:nvPr/>
        </p:nvSpPr>
        <p:spPr bwMode="auto">
          <a:xfrm>
            <a:off x="4495800" y="3105150"/>
            <a:ext cx="1992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2000" dirty="0">
                <a:solidFill>
                  <a:srgbClr val="FF0000"/>
                </a:solidFill>
              </a:rPr>
              <a:t>Java entry point</a:t>
            </a:r>
          </a:p>
        </p:txBody>
      </p:sp>
      <p:sp>
        <p:nvSpPr>
          <p:cNvPr id="8" name="Freeform 7"/>
          <p:cNvSpPr/>
          <p:nvPr/>
        </p:nvSpPr>
        <p:spPr>
          <a:xfrm>
            <a:off x="381000" y="2590800"/>
            <a:ext cx="541338" cy="2438400"/>
          </a:xfrm>
          <a:custGeom>
            <a:avLst/>
            <a:gdLst>
              <a:gd name="connsiteX0" fmla="*/ 843148 w 843148"/>
              <a:gd name="connsiteY0" fmla="*/ 2460388 h 2460388"/>
              <a:gd name="connsiteX1" fmla="*/ 807522 w 843148"/>
              <a:gd name="connsiteY1" fmla="*/ 2436637 h 2460388"/>
              <a:gd name="connsiteX2" fmla="*/ 712520 w 843148"/>
              <a:gd name="connsiteY2" fmla="*/ 2389136 h 2460388"/>
              <a:gd name="connsiteX3" fmla="*/ 617517 w 843148"/>
              <a:gd name="connsiteY3" fmla="*/ 2317884 h 2460388"/>
              <a:gd name="connsiteX4" fmla="*/ 581891 w 843148"/>
              <a:gd name="connsiteY4" fmla="*/ 2258507 h 2460388"/>
              <a:gd name="connsiteX5" fmla="*/ 546265 w 843148"/>
              <a:gd name="connsiteY5" fmla="*/ 2246632 h 2460388"/>
              <a:gd name="connsiteX6" fmla="*/ 498764 w 843148"/>
              <a:gd name="connsiteY6" fmla="*/ 2175380 h 2460388"/>
              <a:gd name="connsiteX7" fmla="*/ 415636 w 843148"/>
              <a:gd name="connsiteY7" fmla="*/ 2056627 h 2460388"/>
              <a:gd name="connsiteX8" fmla="*/ 391886 w 843148"/>
              <a:gd name="connsiteY8" fmla="*/ 2009125 h 2460388"/>
              <a:gd name="connsiteX9" fmla="*/ 368135 w 843148"/>
              <a:gd name="connsiteY9" fmla="*/ 1973499 h 2460388"/>
              <a:gd name="connsiteX10" fmla="*/ 320634 w 843148"/>
              <a:gd name="connsiteY10" fmla="*/ 1878497 h 2460388"/>
              <a:gd name="connsiteX11" fmla="*/ 296883 w 843148"/>
              <a:gd name="connsiteY11" fmla="*/ 1830996 h 2460388"/>
              <a:gd name="connsiteX12" fmla="*/ 285008 w 843148"/>
              <a:gd name="connsiteY12" fmla="*/ 1783494 h 2460388"/>
              <a:gd name="connsiteX13" fmla="*/ 237507 w 843148"/>
              <a:gd name="connsiteY13" fmla="*/ 1676616 h 2460388"/>
              <a:gd name="connsiteX14" fmla="*/ 201881 w 843148"/>
              <a:gd name="connsiteY14" fmla="*/ 1557863 h 2460388"/>
              <a:gd name="connsiteX15" fmla="*/ 190005 w 843148"/>
              <a:gd name="connsiteY15" fmla="*/ 1498487 h 2460388"/>
              <a:gd name="connsiteX16" fmla="*/ 130629 w 843148"/>
              <a:gd name="connsiteY16" fmla="*/ 1379733 h 2460388"/>
              <a:gd name="connsiteX17" fmla="*/ 118753 w 843148"/>
              <a:gd name="connsiteY17" fmla="*/ 1308481 h 2460388"/>
              <a:gd name="connsiteX18" fmla="*/ 83127 w 843148"/>
              <a:gd name="connsiteY18" fmla="*/ 1237229 h 2460388"/>
              <a:gd name="connsiteX19" fmla="*/ 71252 w 843148"/>
              <a:gd name="connsiteY19" fmla="*/ 1201603 h 2460388"/>
              <a:gd name="connsiteX20" fmla="*/ 59377 w 843148"/>
              <a:gd name="connsiteY20" fmla="*/ 1082850 h 2460388"/>
              <a:gd name="connsiteX21" fmla="*/ 47501 w 843148"/>
              <a:gd name="connsiteY21" fmla="*/ 1035349 h 2460388"/>
              <a:gd name="connsiteX22" fmla="*/ 23751 w 843148"/>
              <a:gd name="connsiteY22" fmla="*/ 928471 h 2460388"/>
              <a:gd name="connsiteX23" fmla="*/ 0 w 843148"/>
              <a:gd name="connsiteY23" fmla="*/ 797842 h 2460388"/>
              <a:gd name="connsiteX24" fmla="*/ 11875 w 843148"/>
              <a:gd name="connsiteY24" fmla="*/ 382206 h 2460388"/>
              <a:gd name="connsiteX25" fmla="*/ 83127 w 843148"/>
              <a:gd name="connsiteY25" fmla="*/ 239702 h 2460388"/>
              <a:gd name="connsiteX26" fmla="*/ 142504 w 843148"/>
              <a:gd name="connsiteY26" fmla="*/ 156575 h 2460388"/>
              <a:gd name="connsiteX27" fmla="*/ 225631 w 843148"/>
              <a:gd name="connsiteY27" fmla="*/ 73448 h 2460388"/>
              <a:gd name="connsiteX28" fmla="*/ 261257 w 843148"/>
              <a:gd name="connsiteY28" fmla="*/ 37822 h 2460388"/>
              <a:gd name="connsiteX29" fmla="*/ 308759 w 843148"/>
              <a:gd name="connsiteY29" fmla="*/ 25946 h 2460388"/>
              <a:gd name="connsiteX30" fmla="*/ 356260 w 843148"/>
              <a:gd name="connsiteY30" fmla="*/ 2196 h 246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3148" h="2460388">
                <a:moveTo>
                  <a:pt x="843148" y="2460388"/>
                </a:moveTo>
                <a:cubicBezTo>
                  <a:pt x="831273" y="2452471"/>
                  <a:pt x="820052" y="2443471"/>
                  <a:pt x="807522" y="2436637"/>
                </a:cubicBezTo>
                <a:cubicBezTo>
                  <a:pt x="776440" y="2419683"/>
                  <a:pt x="741979" y="2408775"/>
                  <a:pt x="712520" y="2389136"/>
                </a:cubicBezTo>
                <a:cubicBezTo>
                  <a:pt x="655805" y="2351325"/>
                  <a:pt x="688039" y="2374301"/>
                  <a:pt x="617517" y="2317884"/>
                </a:cubicBezTo>
                <a:cubicBezTo>
                  <a:pt x="605642" y="2298092"/>
                  <a:pt x="598212" y="2274828"/>
                  <a:pt x="581891" y="2258507"/>
                </a:cubicBezTo>
                <a:cubicBezTo>
                  <a:pt x="573040" y="2249656"/>
                  <a:pt x="555116" y="2255483"/>
                  <a:pt x="546265" y="2246632"/>
                </a:cubicBezTo>
                <a:cubicBezTo>
                  <a:pt x="526081" y="2226448"/>
                  <a:pt x="515891" y="2198216"/>
                  <a:pt x="498764" y="2175380"/>
                </a:cubicBezTo>
                <a:cubicBezTo>
                  <a:pt x="476425" y="2145595"/>
                  <a:pt x="430253" y="2085862"/>
                  <a:pt x="415636" y="2056627"/>
                </a:cubicBezTo>
                <a:cubicBezTo>
                  <a:pt x="407719" y="2040793"/>
                  <a:pt x="400669" y="2024495"/>
                  <a:pt x="391886" y="2009125"/>
                </a:cubicBezTo>
                <a:cubicBezTo>
                  <a:pt x="384805" y="1996733"/>
                  <a:pt x="374969" y="1986029"/>
                  <a:pt x="368135" y="1973499"/>
                </a:cubicBezTo>
                <a:cubicBezTo>
                  <a:pt x="351181" y="1942417"/>
                  <a:pt x="336468" y="1910164"/>
                  <a:pt x="320634" y="1878497"/>
                </a:cubicBezTo>
                <a:lnTo>
                  <a:pt x="296883" y="1830996"/>
                </a:lnTo>
                <a:cubicBezTo>
                  <a:pt x="292925" y="1815162"/>
                  <a:pt x="290169" y="1798978"/>
                  <a:pt x="285008" y="1783494"/>
                </a:cubicBezTo>
                <a:cubicBezTo>
                  <a:pt x="269848" y="1738015"/>
                  <a:pt x="258195" y="1717994"/>
                  <a:pt x="237507" y="1676616"/>
                </a:cubicBezTo>
                <a:cubicBezTo>
                  <a:pt x="207070" y="1494004"/>
                  <a:pt x="247905" y="1695935"/>
                  <a:pt x="201881" y="1557863"/>
                </a:cubicBezTo>
                <a:cubicBezTo>
                  <a:pt x="195498" y="1538715"/>
                  <a:pt x="197501" y="1517227"/>
                  <a:pt x="190005" y="1498487"/>
                </a:cubicBezTo>
                <a:cubicBezTo>
                  <a:pt x="173568" y="1457396"/>
                  <a:pt x="130629" y="1379733"/>
                  <a:pt x="130629" y="1379733"/>
                </a:cubicBezTo>
                <a:cubicBezTo>
                  <a:pt x="126670" y="1355982"/>
                  <a:pt x="126367" y="1331324"/>
                  <a:pt x="118753" y="1308481"/>
                </a:cubicBezTo>
                <a:cubicBezTo>
                  <a:pt x="110356" y="1283290"/>
                  <a:pt x="93912" y="1261494"/>
                  <a:pt x="83127" y="1237229"/>
                </a:cubicBezTo>
                <a:cubicBezTo>
                  <a:pt x="78043" y="1225790"/>
                  <a:pt x="75210" y="1213478"/>
                  <a:pt x="71252" y="1201603"/>
                </a:cubicBezTo>
                <a:cubicBezTo>
                  <a:pt x="67294" y="1162019"/>
                  <a:pt x="65003" y="1122232"/>
                  <a:pt x="59377" y="1082850"/>
                </a:cubicBezTo>
                <a:cubicBezTo>
                  <a:pt x="57069" y="1066693"/>
                  <a:pt x="51171" y="1051252"/>
                  <a:pt x="47501" y="1035349"/>
                </a:cubicBezTo>
                <a:cubicBezTo>
                  <a:pt x="39295" y="999789"/>
                  <a:pt x="30908" y="964257"/>
                  <a:pt x="23751" y="928471"/>
                </a:cubicBezTo>
                <a:cubicBezTo>
                  <a:pt x="15072" y="885074"/>
                  <a:pt x="7917" y="841385"/>
                  <a:pt x="0" y="797842"/>
                </a:cubicBezTo>
                <a:cubicBezTo>
                  <a:pt x="3958" y="659297"/>
                  <a:pt x="1760" y="520438"/>
                  <a:pt x="11875" y="382206"/>
                </a:cubicBezTo>
                <a:cubicBezTo>
                  <a:pt x="19446" y="278739"/>
                  <a:pt x="50479" y="337640"/>
                  <a:pt x="83127" y="239702"/>
                </a:cubicBezTo>
                <a:cubicBezTo>
                  <a:pt x="104508" y="175563"/>
                  <a:pt x="81817" y="225932"/>
                  <a:pt x="142504" y="156575"/>
                </a:cubicBezTo>
                <a:cubicBezTo>
                  <a:pt x="245423" y="38953"/>
                  <a:pt x="106878" y="175236"/>
                  <a:pt x="225631" y="73448"/>
                </a:cubicBezTo>
                <a:cubicBezTo>
                  <a:pt x="238382" y="62518"/>
                  <a:pt x="246676" y="46154"/>
                  <a:pt x="261257" y="37822"/>
                </a:cubicBezTo>
                <a:cubicBezTo>
                  <a:pt x="275428" y="29724"/>
                  <a:pt x="292925" y="29905"/>
                  <a:pt x="308759" y="25946"/>
                </a:cubicBezTo>
                <a:cubicBezTo>
                  <a:pt x="347679" y="0"/>
                  <a:pt x="330113" y="2196"/>
                  <a:pt x="356260" y="2196"/>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175" name="TextBox 7"/>
          <p:cNvSpPr txBox="1">
            <a:spLocks noChangeArrowheads="1"/>
          </p:cNvSpPr>
          <p:nvPr/>
        </p:nvSpPr>
        <p:spPr bwMode="auto">
          <a:xfrm>
            <a:off x="2819400" y="4800600"/>
            <a:ext cx="3200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2000" dirty="0">
                <a:solidFill>
                  <a:srgbClr val="FF0000"/>
                </a:solidFill>
              </a:rPr>
              <a:t>Start thread and execute run method</a:t>
            </a:r>
          </a:p>
        </p:txBody>
      </p:sp>
      <p:sp>
        <p:nvSpPr>
          <p:cNvPr id="7176" name="TextBox 10"/>
          <p:cNvSpPr txBox="1">
            <a:spLocks noChangeArrowheads="1"/>
          </p:cNvSpPr>
          <p:nvPr/>
        </p:nvSpPr>
        <p:spPr bwMode="auto">
          <a:xfrm>
            <a:off x="5943600" y="3810000"/>
            <a:ext cx="129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2000" dirty="0">
                <a:solidFill>
                  <a:srgbClr val="FF0000"/>
                </a:solidFill>
              </a:rPr>
              <a:t>Create Thread object</a:t>
            </a:r>
          </a:p>
        </p:txBody>
      </p:sp>
      <p:sp>
        <p:nvSpPr>
          <p:cNvPr id="9" name="Title 1"/>
          <p:cNvSpPr txBox="1">
            <a:spLocks/>
          </p:cNvSpPr>
          <p:nvPr/>
        </p:nvSpPr>
        <p:spPr>
          <a:xfrm>
            <a:off x="-14377" y="0"/>
            <a:ext cx="9144000" cy="685800"/>
          </a:xfrm>
          <a:prstGeom prst="rect">
            <a:avLst/>
          </a:prstGeom>
          <a:solidFill>
            <a:schemeClr val="accent4">
              <a:lumMod val="20000"/>
              <a:lumOff val="80000"/>
            </a:schemeClr>
          </a:solidFill>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solidFill>
                  <a:schemeClr val="accent3">
                    <a:lumMod val="50000"/>
                  </a:schemeClr>
                </a:solidFill>
              </a:rPr>
              <a:t>1. Extend Thread class</a:t>
            </a:r>
            <a:endParaRPr lang="en-US" dirty="0">
              <a:solidFill>
                <a:schemeClr val="accent3">
                  <a:lumMod val="50000"/>
                </a:schemeClr>
              </a:solidFill>
            </a:endParaRPr>
          </a:p>
        </p:txBody>
      </p:sp>
    </p:spTree>
    <p:extLst>
      <p:ext uri="{BB962C8B-B14F-4D97-AF65-F5344CB8AC3E}">
        <p14:creationId xmlns:p14="http://schemas.microsoft.com/office/powerpoint/2010/main" val="2682023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10D290AE-53A3-416F-9E60-0E2E6A968E04}" type="slidenum">
              <a:rPr lang="en-US" sz="1100" smtClean="0"/>
              <a:pPr eaLnBrk="1" hangingPunct="1"/>
              <a:t>13</a:t>
            </a:fld>
            <a:endParaRPr lang="en-US" sz="1100" smtClean="0"/>
          </a:p>
        </p:txBody>
      </p:sp>
      <p:sp>
        <p:nvSpPr>
          <p:cNvPr id="10243" name="TextBox 2"/>
          <p:cNvSpPr txBox="1">
            <a:spLocks noChangeArrowheads="1"/>
          </p:cNvSpPr>
          <p:nvPr/>
        </p:nvSpPr>
        <p:spPr bwMode="auto">
          <a:xfrm>
            <a:off x="0" y="762000"/>
            <a:ext cx="9067800" cy="444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endParaRPr lang="en-US" sz="1200" dirty="0"/>
          </a:p>
          <a:p>
            <a:pPr eaLnBrk="1" hangingPunct="1">
              <a:spcBef>
                <a:spcPts val="600"/>
              </a:spcBef>
            </a:pPr>
            <a:r>
              <a:rPr lang="en-US" sz="1800" b="1" dirty="0"/>
              <a:t>public class </a:t>
            </a:r>
            <a:r>
              <a:rPr lang="en-US" sz="1800" b="1" dirty="0" err="1"/>
              <a:t>HelloRunnable</a:t>
            </a:r>
            <a:r>
              <a:rPr lang="en-US" sz="1800" b="1" dirty="0"/>
              <a:t> implements Runnable </a:t>
            </a:r>
            <a:r>
              <a:rPr lang="en-US" sz="1800" b="1" dirty="0" smtClean="0"/>
              <a:t>{</a:t>
            </a:r>
            <a:endParaRPr lang="en-US" sz="1800" b="1" dirty="0"/>
          </a:p>
          <a:p>
            <a:pPr eaLnBrk="1" hangingPunct="1">
              <a:spcBef>
                <a:spcPts val="600"/>
              </a:spcBef>
            </a:pPr>
            <a:r>
              <a:rPr lang="en-US" sz="1800" b="1" dirty="0" smtClean="0"/>
              <a:t>        public </a:t>
            </a:r>
            <a:r>
              <a:rPr lang="en-US" sz="1800" b="1" dirty="0"/>
              <a:t>void run() {</a:t>
            </a:r>
          </a:p>
          <a:p>
            <a:pPr eaLnBrk="1" hangingPunct="1">
              <a:spcBef>
                <a:spcPts val="600"/>
              </a:spcBef>
            </a:pPr>
            <a:r>
              <a:rPr lang="en-US" sz="1800" b="1" dirty="0"/>
              <a:t>	</a:t>
            </a:r>
            <a:r>
              <a:rPr lang="en-US" sz="1800" b="1" dirty="0" smtClean="0"/>
              <a:t>     </a:t>
            </a:r>
            <a:r>
              <a:rPr lang="en-US" sz="1800" b="1" dirty="0" err="1" smtClean="0"/>
              <a:t>System.out.println</a:t>
            </a:r>
            <a:r>
              <a:rPr lang="en-US" sz="1800" b="1" dirty="0"/>
              <a:t>("Hello from a thread!");</a:t>
            </a:r>
          </a:p>
          <a:p>
            <a:pPr eaLnBrk="1" hangingPunct="1">
              <a:spcBef>
                <a:spcPts val="600"/>
              </a:spcBef>
            </a:pPr>
            <a:r>
              <a:rPr lang="en-US" sz="1800" b="1" dirty="0"/>
              <a:t>	</a:t>
            </a:r>
            <a:r>
              <a:rPr lang="en-US" sz="1800" b="1" dirty="0" smtClean="0"/>
              <a:t>}</a:t>
            </a:r>
            <a:endParaRPr lang="en-US" sz="1800" b="1" dirty="0"/>
          </a:p>
          <a:p>
            <a:pPr eaLnBrk="1" hangingPunct="1">
              <a:spcBef>
                <a:spcPts val="600"/>
              </a:spcBef>
            </a:pPr>
            <a:r>
              <a:rPr lang="en-US" sz="1800" b="1" dirty="0" smtClean="0"/>
              <a:t>       public </a:t>
            </a:r>
            <a:r>
              <a:rPr lang="en-US" sz="1800" b="1" dirty="0"/>
              <a:t>static void main(String </a:t>
            </a:r>
            <a:r>
              <a:rPr lang="en-US" sz="1800" b="1" dirty="0" err="1"/>
              <a:t>args</a:t>
            </a:r>
            <a:r>
              <a:rPr lang="en-US" sz="1800" b="1" dirty="0"/>
              <a:t>[ ]) </a:t>
            </a:r>
            <a:r>
              <a:rPr lang="en-US" sz="1800" b="1" dirty="0" smtClean="0"/>
              <a:t>{</a:t>
            </a:r>
            <a:endParaRPr lang="en-US" sz="1800" b="1" dirty="0"/>
          </a:p>
          <a:p>
            <a:pPr eaLnBrk="1" hangingPunct="1">
              <a:spcBef>
                <a:spcPts val="600"/>
              </a:spcBef>
            </a:pPr>
            <a:r>
              <a:rPr lang="en-US" sz="1800" b="1" dirty="0"/>
              <a:t>	</a:t>
            </a:r>
            <a:r>
              <a:rPr lang="en-US" sz="1800" b="1" dirty="0" err="1" smtClean="0"/>
              <a:t>HelloRunnable</a:t>
            </a:r>
            <a:r>
              <a:rPr lang="en-US" sz="1800" b="1" dirty="0" smtClean="0"/>
              <a:t>  </a:t>
            </a:r>
            <a:r>
              <a:rPr lang="en-US" sz="1800" b="1" dirty="0" err="1"/>
              <a:t>myThread</a:t>
            </a:r>
            <a:r>
              <a:rPr lang="en-US" sz="1800" b="1" dirty="0"/>
              <a:t> = new </a:t>
            </a:r>
            <a:r>
              <a:rPr lang="en-US" sz="1800" b="1" dirty="0" err="1"/>
              <a:t>HelloRunnable</a:t>
            </a:r>
            <a:r>
              <a:rPr lang="en-US" sz="1800" b="1" dirty="0"/>
              <a:t>();  /</a:t>
            </a:r>
            <a:r>
              <a:rPr lang="en-US" sz="1800" dirty="0"/>
              <a:t>/ </a:t>
            </a:r>
            <a:r>
              <a:rPr lang="en-US" sz="1800" dirty="0" smtClean="0"/>
              <a:t>Runnable object</a:t>
            </a:r>
            <a:r>
              <a:rPr lang="en-US" sz="1800" b="1" dirty="0"/>
              <a:t>		</a:t>
            </a:r>
          </a:p>
          <a:p>
            <a:pPr eaLnBrk="1" hangingPunct="1">
              <a:spcBef>
                <a:spcPts val="600"/>
              </a:spcBef>
            </a:pPr>
            <a:r>
              <a:rPr lang="en-US" sz="1800" b="1" dirty="0"/>
              <a:t>	</a:t>
            </a:r>
            <a:r>
              <a:rPr lang="en-US" sz="1800" b="1" dirty="0" smtClean="0"/>
              <a:t>Thread </a:t>
            </a:r>
            <a:r>
              <a:rPr lang="en-US" sz="1800" b="1" dirty="0" err="1"/>
              <a:t>tr</a:t>
            </a:r>
            <a:r>
              <a:rPr lang="en-US" sz="1800" b="1" dirty="0"/>
              <a:t> = new Thread(</a:t>
            </a:r>
            <a:r>
              <a:rPr lang="en-US" sz="1800" b="1" dirty="0" err="1"/>
              <a:t>myThread</a:t>
            </a:r>
            <a:r>
              <a:rPr lang="en-US" sz="1800" b="1" dirty="0"/>
              <a:t>);	 </a:t>
            </a:r>
            <a:r>
              <a:rPr lang="en-US" sz="1800" dirty="0"/>
              <a:t>// Create </a:t>
            </a:r>
            <a:r>
              <a:rPr lang="en-US" sz="1800" dirty="0" smtClean="0"/>
              <a:t>Thread </a:t>
            </a:r>
            <a:r>
              <a:rPr lang="en-US" sz="1800" dirty="0" err="1" smtClean="0"/>
              <a:t>obj</a:t>
            </a:r>
            <a:endParaRPr lang="en-US" sz="1800" b="1" dirty="0"/>
          </a:p>
          <a:p>
            <a:pPr eaLnBrk="1" hangingPunct="1">
              <a:spcBef>
                <a:spcPts val="600"/>
              </a:spcBef>
            </a:pPr>
            <a:r>
              <a:rPr lang="en-US" sz="1800" b="1" dirty="0"/>
              <a:t>		</a:t>
            </a:r>
          </a:p>
          <a:p>
            <a:pPr eaLnBrk="1" hangingPunct="1">
              <a:spcBef>
                <a:spcPts val="600"/>
              </a:spcBef>
            </a:pPr>
            <a:r>
              <a:rPr lang="en-US" sz="1800" b="1" dirty="0"/>
              <a:t>	</a:t>
            </a:r>
            <a:r>
              <a:rPr lang="en-US" sz="1800" b="1" dirty="0" err="1" smtClean="0"/>
              <a:t>tr.start</a:t>
            </a:r>
            <a:r>
              <a:rPr lang="en-US" sz="1800" b="1" dirty="0"/>
              <a:t>(); </a:t>
            </a:r>
            <a:r>
              <a:rPr lang="en-US" sz="1800" dirty="0"/>
              <a:t>// Start thread and execute run method</a:t>
            </a:r>
          </a:p>
          <a:p>
            <a:pPr eaLnBrk="1" hangingPunct="1">
              <a:spcBef>
                <a:spcPts val="600"/>
              </a:spcBef>
            </a:pPr>
            <a:r>
              <a:rPr lang="en-US" sz="1800" b="1" dirty="0"/>
              <a:t>	}</a:t>
            </a:r>
          </a:p>
          <a:p>
            <a:pPr eaLnBrk="1" hangingPunct="1">
              <a:spcBef>
                <a:spcPts val="600"/>
              </a:spcBef>
            </a:pPr>
            <a:r>
              <a:rPr lang="en-US" sz="1800" b="1" dirty="0"/>
              <a:t>} </a:t>
            </a:r>
          </a:p>
        </p:txBody>
      </p:sp>
      <p:sp>
        <p:nvSpPr>
          <p:cNvPr id="11" name="Freeform 10"/>
          <p:cNvSpPr/>
          <p:nvPr/>
        </p:nvSpPr>
        <p:spPr>
          <a:xfrm>
            <a:off x="533400" y="2209800"/>
            <a:ext cx="381000" cy="2133600"/>
          </a:xfrm>
          <a:custGeom>
            <a:avLst/>
            <a:gdLst>
              <a:gd name="connsiteX0" fmla="*/ 1757548 w 1757548"/>
              <a:gd name="connsiteY0" fmla="*/ 0 h 1995772"/>
              <a:gd name="connsiteX1" fmla="*/ 1436915 w 1757548"/>
              <a:gd name="connsiteY1" fmla="*/ 23751 h 1995772"/>
              <a:gd name="connsiteX2" fmla="*/ 1199408 w 1757548"/>
              <a:gd name="connsiteY2" fmla="*/ 59377 h 1995772"/>
              <a:gd name="connsiteX3" fmla="*/ 1033154 w 1757548"/>
              <a:gd name="connsiteY3" fmla="*/ 83127 h 1995772"/>
              <a:gd name="connsiteX4" fmla="*/ 961902 w 1757548"/>
              <a:gd name="connsiteY4" fmla="*/ 95003 h 1995772"/>
              <a:gd name="connsiteX5" fmla="*/ 736271 w 1757548"/>
              <a:gd name="connsiteY5" fmla="*/ 130629 h 1995772"/>
              <a:gd name="connsiteX6" fmla="*/ 581891 w 1757548"/>
              <a:gd name="connsiteY6" fmla="*/ 178130 h 1995772"/>
              <a:gd name="connsiteX7" fmla="*/ 427512 w 1757548"/>
              <a:gd name="connsiteY7" fmla="*/ 249382 h 1995772"/>
              <a:gd name="connsiteX8" fmla="*/ 308759 w 1757548"/>
              <a:gd name="connsiteY8" fmla="*/ 308759 h 1995772"/>
              <a:gd name="connsiteX9" fmla="*/ 225632 w 1757548"/>
              <a:gd name="connsiteY9" fmla="*/ 344385 h 1995772"/>
              <a:gd name="connsiteX10" fmla="*/ 142504 w 1757548"/>
              <a:gd name="connsiteY10" fmla="*/ 439387 h 1995772"/>
              <a:gd name="connsiteX11" fmla="*/ 95003 w 1757548"/>
              <a:gd name="connsiteY11" fmla="*/ 510639 h 1995772"/>
              <a:gd name="connsiteX12" fmla="*/ 59377 w 1757548"/>
              <a:gd name="connsiteY12" fmla="*/ 605642 h 1995772"/>
              <a:gd name="connsiteX13" fmla="*/ 35626 w 1757548"/>
              <a:gd name="connsiteY13" fmla="*/ 641268 h 1995772"/>
              <a:gd name="connsiteX14" fmla="*/ 23751 w 1757548"/>
              <a:gd name="connsiteY14" fmla="*/ 700644 h 1995772"/>
              <a:gd name="connsiteX15" fmla="*/ 11876 w 1757548"/>
              <a:gd name="connsiteY15" fmla="*/ 736270 h 1995772"/>
              <a:gd name="connsiteX16" fmla="*/ 0 w 1757548"/>
              <a:gd name="connsiteY16" fmla="*/ 795647 h 1995772"/>
              <a:gd name="connsiteX17" fmla="*/ 11876 w 1757548"/>
              <a:gd name="connsiteY17" fmla="*/ 1223159 h 1995772"/>
              <a:gd name="connsiteX18" fmla="*/ 23751 w 1757548"/>
              <a:gd name="connsiteY18" fmla="*/ 1258785 h 1995772"/>
              <a:gd name="connsiteX19" fmla="*/ 59377 w 1757548"/>
              <a:gd name="connsiteY19" fmla="*/ 1377538 h 1995772"/>
              <a:gd name="connsiteX20" fmla="*/ 83128 w 1757548"/>
              <a:gd name="connsiteY20" fmla="*/ 1413164 h 1995772"/>
              <a:gd name="connsiteX21" fmla="*/ 95003 w 1757548"/>
              <a:gd name="connsiteY21" fmla="*/ 1460665 h 1995772"/>
              <a:gd name="connsiteX22" fmla="*/ 225632 w 1757548"/>
              <a:gd name="connsiteY22" fmla="*/ 1603169 h 1995772"/>
              <a:gd name="connsiteX23" fmla="*/ 273133 w 1757548"/>
              <a:gd name="connsiteY23" fmla="*/ 1650670 h 1995772"/>
              <a:gd name="connsiteX24" fmla="*/ 320634 w 1757548"/>
              <a:gd name="connsiteY24" fmla="*/ 1674421 h 1995772"/>
              <a:gd name="connsiteX25" fmla="*/ 403761 w 1757548"/>
              <a:gd name="connsiteY25" fmla="*/ 1733798 h 1995772"/>
              <a:gd name="connsiteX26" fmla="*/ 451263 w 1757548"/>
              <a:gd name="connsiteY26" fmla="*/ 1745673 h 1995772"/>
              <a:gd name="connsiteX27" fmla="*/ 498764 w 1757548"/>
              <a:gd name="connsiteY27" fmla="*/ 1781299 h 1995772"/>
              <a:gd name="connsiteX28" fmla="*/ 534390 w 1757548"/>
              <a:gd name="connsiteY28" fmla="*/ 1805049 h 1995772"/>
              <a:gd name="connsiteX29" fmla="*/ 570016 w 1757548"/>
              <a:gd name="connsiteY29" fmla="*/ 1840675 h 1995772"/>
              <a:gd name="connsiteX30" fmla="*/ 605642 w 1757548"/>
              <a:gd name="connsiteY30" fmla="*/ 1864426 h 1995772"/>
              <a:gd name="connsiteX31" fmla="*/ 641268 w 1757548"/>
              <a:gd name="connsiteY31" fmla="*/ 1900052 h 1995772"/>
              <a:gd name="connsiteX32" fmla="*/ 700645 w 1757548"/>
              <a:gd name="connsiteY32" fmla="*/ 1959429 h 1995772"/>
              <a:gd name="connsiteX33" fmla="*/ 760021 w 1757548"/>
              <a:gd name="connsiteY33" fmla="*/ 1971304 h 1995772"/>
              <a:gd name="connsiteX34" fmla="*/ 795647 w 1757548"/>
              <a:gd name="connsiteY34" fmla="*/ 1983179 h 1995772"/>
              <a:gd name="connsiteX35" fmla="*/ 950026 w 1757548"/>
              <a:gd name="connsiteY35" fmla="*/ 1995055 h 1995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57548" h="1995772">
                <a:moveTo>
                  <a:pt x="1757548" y="0"/>
                </a:moveTo>
                <a:cubicBezTo>
                  <a:pt x="1650670" y="7917"/>
                  <a:pt x="1543603" y="13590"/>
                  <a:pt x="1436915" y="23751"/>
                </a:cubicBezTo>
                <a:cubicBezTo>
                  <a:pt x="1123619" y="53589"/>
                  <a:pt x="1356327" y="34600"/>
                  <a:pt x="1199408" y="59377"/>
                </a:cubicBezTo>
                <a:cubicBezTo>
                  <a:pt x="1144112" y="68108"/>
                  <a:pt x="1088373" y="73923"/>
                  <a:pt x="1033154" y="83127"/>
                </a:cubicBezTo>
                <a:lnTo>
                  <a:pt x="961902" y="95003"/>
                </a:lnTo>
                <a:cubicBezTo>
                  <a:pt x="749053" y="126930"/>
                  <a:pt x="860136" y="105854"/>
                  <a:pt x="736271" y="130629"/>
                </a:cubicBezTo>
                <a:cubicBezTo>
                  <a:pt x="544954" y="212622"/>
                  <a:pt x="751614" y="131842"/>
                  <a:pt x="581891" y="178130"/>
                </a:cubicBezTo>
                <a:cubicBezTo>
                  <a:pt x="527940" y="192844"/>
                  <a:pt x="477971" y="229198"/>
                  <a:pt x="427512" y="249382"/>
                </a:cubicBezTo>
                <a:cubicBezTo>
                  <a:pt x="274978" y="310396"/>
                  <a:pt x="464077" y="231100"/>
                  <a:pt x="308759" y="308759"/>
                </a:cubicBezTo>
                <a:cubicBezTo>
                  <a:pt x="262893" y="331692"/>
                  <a:pt x="275060" y="307314"/>
                  <a:pt x="225632" y="344385"/>
                </a:cubicBezTo>
                <a:cubicBezTo>
                  <a:pt x="194581" y="367673"/>
                  <a:pt x="164655" y="407743"/>
                  <a:pt x="142504" y="439387"/>
                </a:cubicBezTo>
                <a:cubicBezTo>
                  <a:pt x="126135" y="462772"/>
                  <a:pt x="95003" y="510639"/>
                  <a:pt x="95003" y="510639"/>
                </a:cubicBezTo>
                <a:cubicBezTo>
                  <a:pt x="84725" y="541475"/>
                  <a:pt x="73578" y="577239"/>
                  <a:pt x="59377" y="605642"/>
                </a:cubicBezTo>
                <a:cubicBezTo>
                  <a:pt x="52994" y="618408"/>
                  <a:pt x="43543" y="629393"/>
                  <a:pt x="35626" y="641268"/>
                </a:cubicBezTo>
                <a:cubicBezTo>
                  <a:pt x="31668" y="661060"/>
                  <a:pt x="28646" y="681063"/>
                  <a:pt x="23751" y="700644"/>
                </a:cubicBezTo>
                <a:cubicBezTo>
                  <a:pt x="20715" y="712788"/>
                  <a:pt x="14912" y="724126"/>
                  <a:pt x="11876" y="736270"/>
                </a:cubicBezTo>
                <a:cubicBezTo>
                  <a:pt x="6981" y="755852"/>
                  <a:pt x="3959" y="775855"/>
                  <a:pt x="0" y="795647"/>
                </a:cubicBezTo>
                <a:cubicBezTo>
                  <a:pt x="3959" y="938151"/>
                  <a:pt x="4575" y="1080787"/>
                  <a:pt x="11876" y="1223159"/>
                </a:cubicBezTo>
                <a:cubicBezTo>
                  <a:pt x="12517" y="1235660"/>
                  <a:pt x="20312" y="1246749"/>
                  <a:pt x="23751" y="1258785"/>
                </a:cubicBezTo>
                <a:cubicBezTo>
                  <a:pt x="37568" y="1307146"/>
                  <a:pt x="36799" y="1326739"/>
                  <a:pt x="59377" y="1377538"/>
                </a:cubicBezTo>
                <a:cubicBezTo>
                  <a:pt x="65174" y="1390580"/>
                  <a:pt x="75211" y="1401289"/>
                  <a:pt x="83128" y="1413164"/>
                </a:cubicBezTo>
                <a:cubicBezTo>
                  <a:pt x="87086" y="1428998"/>
                  <a:pt x="88574" y="1445664"/>
                  <a:pt x="95003" y="1460665"/>
                </a:cubicBezTo>
                <a:cubicBezTo>
                  <a:pt x="114389" y="1505900"/>
                  <a:pt x="222727" y="1600264"/>
                  <a:pt x="225632" y="1603169"/>
                </a:cubicBezTo>
                <a:cubicBezTo>
                  <a:pt x="241466" y="1619003"/>
                  <a:pt x="253105" y="1640656"/>
                  <a:pt x="273133" y="1650670"/>
                </a:cubicBezTo>
                <a:cubicBezTo>
                  <a:pt x="288967" y="1658587"/>
                  <a:pt x="305622" y="1665039"/>
                  <a:pt x="320634" y="1674421"/>
                </a:cubicBezTo>
                <a:cubicBezTo>
                  <a:pt x="329480" y="1679950"/>
                  <a:pt x="387776" y="1726947"/>
                  <a:pt x="403761" y="1733798"/>
                </a:cubicBezTo>
                <a:cubicBezTo>
                  <a:pt x="418763" y="1740227"/>
                  <a:pt x="435429" y="1741715"/>
                  <a:pt x="451263" y="1745673"/>
                </a:cubicBezTo>
                <a:cubicBezTo>
                  <a:pt x="467097" y="1757548"/>
                  <a:pt x="482658" y="1769795"/>
                  <a:pt x="498764" y="1781299"/>
                </a:cubicBezTo>
                <a:cubicBezTo>
                  <a:pt x="510378" y="1789595"/>
                  <a:pt x="523426" y="1795912"/>
                  <a:pt x="534390" y="1805049"/>
                </a:cubicBezTo>
                <a:cubicBezTo>
                  <a:pt x="547292" y="1815800"/>
                  <a:pt x="557114" y="1829924"/>
                  <a:pt x="570016" y="1840675"/>
                </a:cubicBezTo>
                <a:cubicBezTo>
                  <a:pt x="580980" y="1849812"/>
                  <a:pt x="594678" y="1855289"/>
                  <a:pt x="605642" y="1864426"/>
                </a:cubicBezTo>
                <a:cubicBezTo>
                  <a:pt x="618544" y="1875177"/>
                  <a:pt x="630517" y="1887150"/>
                  <a:pt x="641268" y="1900052"/>
                </a:cubicBezTo>
                <a:cubicBezTo>
                  <a:pt x="667657" y="1931719"/>
                  <a:pt x="658422" y="1943595"/>
                  <a:pt x="700645" y="1959429"/>
                </a:cubicBezTo>
                <a:cubicBezTo>
                  <a:pt x="719544" y="1966516"/>
                  <a:pt x="740440" y="1966409"/>
                  <a:pt x="760021" y="1971304"/>
                </a:cubicBezTo>
                <a:cubicBezTo>
                  <a:pt x="772165" y="1974340"/>
                  <a:pt x="783255" y="1981409"/>
                  <a:pt x="795647" y="1983179"/>
                </a:cubicBezTo>
                <a:cubicBezTo>
                  <a:pt x="883795" y="1995772"/>
                  <a:pt x="891673" y="1995055"/>
                  <a:pt x="950026" y="1995055"/>
                </a:cubicBezTo>
              </a:path>
            </a:pathLst>
          </a:custGeom>
          <a:ln w="25400">
            <a:solidFill>
              <a:srgbClr val="FF0000"/>
            </a:solidFill>
            <a:headEnd type="triangle" w="lg" len="med"/>
            <a:tailEnd type="non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 name="Title 1"/>
          <p:cNvSpPr txBox="1">
            <a:spLocks/>
          </p:cNvSpPr>
          <p:nvPr/>
        </p:nvSpPr>
        <p:spPr>
          <a:xfrm>
            <a:off x="-14377" y="0"/>
            <a:ext cx="9144000" cy="685800"/>
          </a:xfrm>
          <a:prstGeom prst="rect">
            <a:avLst/>
          </a:prstGeom>
          <a:solidFill>
            <a:schemeClr val="accent4">
              <a:lumMod val="20000"/>
              <a:lumOff val="80000"/>
            </a:schemeClr>
          </a:solidFill>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accent3">
                    <a:lumMod val="50000"/>
                  </a:schemeClr>
                </a:solidFill>
              </a:rPr>
              <a:t>2. Implements Runnable</a:t>
            </a:r>
            <a:endParaRPr lang="en-US" sz="1600" dirty="0">
              <a:solidFill>
                <a:schemeClr val="accent3">
                  <a:lumMod val="50000"/>
                </a:schemeClr>
              </a:solidFill>
            </a:endParaRPr>
          </a:p>
        </p:txBody>
      </p:sp>
    </p:spTree>
    <p:extLst>
      <p:ext uri="{BB962C8B-B14F-4D97-AF65-F5344CB8AC3E}">
        <p14:creationId xmlns:p14="http://schemas.microsoft.com/office/powerpoint/2010/main" val="5224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Controlling Java Threads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r>
              <a:rPr lang="en-US" i="1" dirty="0"/>
              <a:t>_.start()</a:t>
            </a:r>
            <a:r>
              <a:rPr lang="en-US" dirty="0"/>
              <a:t>: begins a thread running</a:t>
            </a:r>
          </a:p>
          <a:p>
            <a:r>
              <a:rPr lang="en-US" i="1" dirty="0"/>
              <a:t>wait()</a:t>
            </a:r>
            <a:r>
              <a:rPr lang="en-US" dirty="0"/>
              <a:t> and </a:t>
            </a:r>
            <a:r>
              <a:rPr lang="en-US" i="1" dirty="0"/>
              <a:t>notify()</a:t>
            </a:r>
            <a:r>
              <a:rPr lang="en-US" dirty="0"/>
              <a:t>: for synchronization</a:t>
            </a:r>
          </a:p>
          <a:p>
            <a:r>
              <a:rPr lang="en-US" i="1" dirty="0" smtClean="0"/>
              <a:t>_.</a:t>
            </a:r>
            <a:r>
              <a:rPr lang="en-US" i="1" dirty="0"/>
              <a:t>stop()</a:t>
            </a:r>
            <a:r>
              <a:rPr lang="en-US" dirty="0"/>
              <a:t>: kills a specific thread (deprecated)</a:t>
            </a:r>
          </a:p>
          <a:p>
            <a:r>
              <a:rPr lang="en-US" i="1" dirty="0"/>
              <a:t>_.suspend()</a:t>
            </a:r>
            <a:r>
              <a:rPr lang="en-US" dirty="0"/>
              <a:t> and </a:t>
            </a:r>
            <a:r>
              <a:rPr lang="en-US" i="1" dirty="0"/>
              <a:t>resume()</a:t>
            </a:r>
            <a:r>
              <a:rPr lang="en-US" dirty="0"/>
              <a:t>: deprecated</a:t>
            </a:r>
          </a:p>
          <a:p>
            <a:r>
              <a:rPr lang="en-US" i="1" dirty="0"/>
              <a:t>_.join()</a:t>
            </a:r>
            <a:r>
              <a:rPr lang="en-US" dirty="0"/>
              <a:t>: wait for specific thread to finish</a:t>
            </a:r>
          </a:p>
          <a:p>
            <a:r>
              <a:rPr lang="en-US" i="1" dirty="0"/>
              <a:t>_.</a:t>
            </a:r>
            <a:r>
              <a:rPr lang="en-US" i="1" dirty="0" err="1"/>
              <a:t>setPriority</a:t>
            </a:r>
            <a:r>
              <a:rPr lang="en-US" i="1" dirty="0"/>
              <a:t>()</a:t>
            </a:r>
            <a:r>
              <a:rPr lang="en-US" dirty="0"/>
              <a:t>: </a:t>
            </a:r>
            <a:r>
              <a:rPr lang="en-US" sz="2400" dirty="0"/>
              <a:t>1</a:t>
            </a:r>
            <a:r>
              <a:rPr lang="en-US" sz="2400" dirty="0" smtClean="0"/>
              <a:t> </a:t>
            </a:r>
            <a:r>
              <a:rPr lang="en-US" sz="2400" dirty="0"/>
              <a:t>to 10 (MIN_PRIORITY to MAX_PRIORITY); 5 is default (NORM_PRIORITY)</a:t>
            </a:r>
            <a:endParaRPr lang="en-US" i="1" dirty="0"/>
          </a:p>
          <a:p>
            <a:endParaRPr lang="en-US" dirty="0"/>
          </a:p>
        </p:txBody>
      </p:sp>
    </p:spTree>
    <p:extLst>
      <p:ext uri="{BB962C8B-B14F-4D97-AF65-F5344CB8AC3E}">
        <p14:creationId xmlns:p14="http://schemas.microsoft.com/office/powerpoint/2010/main" val="3172359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8" y="0"/>
            <a:ext cx="9158377" cy="6096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Thread Scheduling</a:t>
            </a:r>
            <a:endParaRPr lang="en-US" dirty="0">
              <a:solidFill>
                <a:schemeClr val="accent3">
                  <a:lumMod val="50000"/>
                </a:schemeClr>
              </a:solidFill>
            </a:endParaRPr>
          </a:p>
        </p:txBody>
      </p:sp>
      <p:sp>
        <p:nvSpPr>
          <p:cNvPr id="3" name="Content Placeholder 2"/>
          <p:cNvSpPr>
            <a:spLocks noGrp="1"/>
          </p:cNvSpPr>
          <p:nvPr>
            <p:ph idx="1"/>
          </p:nvPr>
        </p:nvSpPr>
        <p:spPr>
          <a:xfrm>
            <a:off x="0" y="609600"/>
            <a:ext cx="9144000" cy="6248400"/>
          </a:xfrm>
        </p:spPr>
        <p:txBody>
          <a:bodyPr>
            <a:normAutofit/>
          </a:bodyPr>
          <a:lstStyle/>
          <a:p>
            <a:r>
              <a:rPr lang="en-US" sz="2400" dirty="0"/>
              <a:t>The thread scheduler is the part of the JVM that decides which thread should </a:t>
            </a:r>
            <a:r>
              <a:rPr lang="en-US" sz="2400" dirty="0" smtClean="0"/>
              <a:t>run, </a:t>
            </a:r>
            <a:r>
              <a:rPr lang="en-US" sz="2400" dirty="0"/>
              <a:t>no guarantee that which runnable thread will be chosen to run</a:t>
            </a:r>
            <a:endParaRPr lang="en-US" sz="2400" dirty="0" smtClean="0"/>
          </a:p>
          <a:p>
            <a:r>
              <a:rPr lang="en-US" sz="2400" dirty="0" smtClean="0"/>
              <a:t>There are 2 techniques for thread scheduling</a:t>
            </a:r>
          </a:p>
          <a:p>
            <a:pPr lvl="1"/>
            <a:r>
              <a:rPr lang="en-US" sz="2400" dirty="0" smtClean="0"/>
              <a:t>Pre-emptive and time-sliced</a:t>
            </a:r>
          </a:p>
          <a:p>
            <a:pPr marL="514350" indent="-457200"/>
            <a:r>
              <a:rPr lang="en-US" sz="2400" dirty="0" smtClean="0"/>
              <a:t>In </a:t>
            </a:r>
            <a:r>
              <a:rPr lang="en-US" sz="2400" b="1" dirty="0" smtClean="0"/>
              <a:t>Preemptive scheduling</a:t>
            </a:r>
            <a:r>
              <a:rPr lang="en-US" sz="2400" dirty="0" smtClean="0"/>
              <a:t>, the thread with a higher priority preempts threads with lower priority and grabs the CPU</a:t>
            </a:r>
          </a:p>
          <a:p>
            <a:pPr marL="514350" indent="-457200"/>
            <a:r>
              <a:rPr lang="en-US" sz="2400" dirty="0" smtClean="0"/>
              <a:t>In </a:t>
            </a:r>
            <a:r>
              <a:rPr lang="en-US" sz="2400" b="1" dirty="0" smtClean="0"/>
              <a:t>time-sliced or round robin scheduling</a:t>
            </a:r>
            <a:r>
              <a:rPr lang="en-US" sz="2400" dirty="0" smtClean="0"/>
              <a:t>, each thread will get some time of the CPU</a:t>
            </a:r>
          </a:p>
          <a:p>
            <a:pPr marL="514350" indent="-457200"/>
            <a:r>
              <a:rPr lang="en-US" sz="2400" dirty="0" smtClean="0"/>
              <a:t>Java runtime system’s thread scheduling algorithm is preemptive but it depends on the implementation</a:t>
            </a:r>
          </a:p>
          <a:p>
            <a:pPr marL="514350" indent="-457200"/>
            <a:r>
              <a:rPr lang="en-US" sz="2400" dirty="0" err="1" smtClean="0"/>
              <a:t>Solaries</a:t>
            </a:r>
            <a:r>
              <a:rPr lang="en-US" sz="2400" dirty="0" smtClean="0"/>
              <a:t> is preemptive, Macintosh and Windows are time sliced</a:t>
            </a:r>
          </a:p>
          <a:p>
            <a:pPr marL="514350" indent="-457200"/>
            <a:r>
              <a:rPr lang="en-US" sz="2400" dirty="0" smtClean="0"/>
              <a:t>In theory, a thread with high priority should get more CPU time, but practically it may depend on the platform</a:t>
            </a:r>
            <a:endParaRPr lang="en-US" sz="2400" dirty="0"/>
          </a:p>
        </p:txBody>
      </p:sp>
    </p:spTree>
    <p:extLst>
      <p:ext uri="{BB962C8B-B14F-4D97-AF65-F5344CB8AC3E}">
        <p14:creationId xmlns:p14="http://schemas.microsoft.com/office/powerpoint/2010/main" val="2264796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Thread Priorities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smtClean="0"/>
              <a:t>Thread priority can be used by the scheduler to decide which thread is to be run</a:t>
            </a:r>
          </a:p>
          <a:p>
            <a:r>
              <a:rPr lang="en-US" sz="2400" dirty="0" smtClean="0"/>
              <a:t>The priority of a Thread can be set using the method </a:t>
            </a:r>
            <a:r>
              <a:rPr lang="en-US" sz="2400" dirty="0" err="1" smtClean="0"/>
              <a:t>setPriority</a:t>
            </a:r>
            <a:r>
              <a:rPr lang="en-US" sz="2400" dirty="0" smtClean="0"/>
              <a:t>()</a:t>
            </a:r>
          </a:p>
          <a:p>
            <a:pPr lvl="1"/>
            <a:r>
              <a:rPr lang="en-US" sz="2400" dirty="0" err="1" smtClean="0"/>
              <a:t>t.setPriority</a:t>
            </a:r>
            <a:r>
              <a:rPr lang="en-US" sz="2400" dirty="0" smtClean="0"/>
              <a:t>(7);</a:t>
            </a:r>
          </a:p>
          <a:p>
            <a:r>
              <a:rPr lang="en-US" sz="2400" dirty="0" smtClean="0"/>
              <a:t>The method </a:t>
            </a:r>
            <a:r>
              <a:rPr lang="en-US" sz="2400" dirty="0" err="1" smtClean="0"/>
              <a:t>getPriority</a:t>
            </a:r>
            <a:r>
              <a:rPr lang="en-US" sz="2400" dirty="0" smtClean="0"/>
              <a:t>() will return the priority of a Thread </a:t>
            </a:r>
          </a:p>
          <a:p>
            <a:pPr lvl="1"/>
            <a:r>
              <a:rPr lang="en-US" sz="2400" dirty="0" err="1" smtClean="0"/>
              <a:t>t.getPriority</a:t>
            </a:r>
            <a:r>
              <a:rPr lang="en-US" sz="2400" dirty="0" smtClean="0"/>
              <a:t>()</a:t>
            </a:r>
          </a:p>
          <a:p>
            <a:r>
              <a:rPr lang="en-US" sz="2400" dirty="0" smtClean="0"/>
              <a:t>The priority can vary from 1 to 10 or </a:t>
            </a:r>
            <a:r>
              <a:rPr lang="en-US" sz="2400" dirty="0" err="1" smtClean="0"/>
              <a:t>Thread.MIN_PRIORITY</a:t>
            </a:r>
            <a:r>
              <a:rPr lang="en-US" sz="2400" dirty="0" smtClean="0"/>
              <a:t> to </a:t>
            </a:r>
            <a:r>
              <a:rPr lang="en-US" sz="2400" dirty="0" err="1" smtClean="0"/>
              <a:t>Thread.MAX_PRIORITY</a:t>
            </a:r>
            <a:endParaRPr lang="en-US" sz="2400" dirty="0" smtClean="0"/>
          </a:p>
          <a:p>
            <a:r>
              <a:rPr lang="en-US" sz="2400" dirty="0" smtClean="0"/>
              <a:t>Normally a thread will have the priority 5 or </a:t>
            </a:r>
            <a:r>
              <a:rPr lang="en-US" sz="2400" dirty="0" err="1" smtClean="0"/>
              <a:t>Thread.NORM_PRIORITY</a:t>
            </a:r>
            <a:endParaRPr lang="en-US" sz="2400" dirty="0" smtClean="0"/>
          </a:p>
          <a:p>
            <a:pPr marL="457200" lvl="1" indent="0">
              <a:buNone/>
            </a:pPr>
            <a:endParaRPr lang="en-US" sz="2400" dirty="0"/>
          </a:p>
        </p:txBody>
      </p:sp>
    </p:spTree>
    <p:extLst>
      <p:ext uri="{BB962C8B-B14F-4D97-AF65-F5344CB8AC3E}">
        <p14:creationId xmlns:p14="http://schemas.microsoft.com/office/powerpoint/2010/main" val="2245172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8" y="0"/>
            <a:ext cx="9158377" cy="5334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Q &amp; A</a:t>
            </a:r>
            <a:endParaRPr lang="en-US" dirty="0">
              <a:solidFill>
                <a:schemeClr val="accent3">
                  <a:lumMod val="50000"/>
                </a:schemeClr>
              </a:solidFill>
            </a:endParaRPr>
          </a:p>
        </p:txBody>
      </p:sp>
      <p:sp>
        <p:nvSpPr>
          <p:cNvPr id="3" name="Content Placeholder 2"/>
          <p:cNvSpPr>
            <a:spLocks noGrp="1"/>
          </p:cNvSpPr>
          <p:nvPr>
            <p:ph idx="1"/>
          </p:nvPr>
        </p:nvSpPr>
        <p:spPr>
          <a:xfrm>
            <a:off x="0" y="533400"/>
            <a:ext cx="9144000" cy="6324600"/>
          </a:xfrm>
        </p:spPr>
        <p:txBody>
          <a:bodyPr/>
          <a:lstStyle/>
          <a:p>
            <a:r>
              <a:rPr lang="en-US" sz="2400" dirty="0">
                <a:solidFill>
                  <a:schemeClr val="tx2">
                    <a:lumMod val="60000"/>
                    <a:lumOff val="40000"/>
                  </a:schemeClr>
                </a:solidFill>
              </a:rPr>
              <a:t>Can we start a thread twice?</a:t>
            </a:r>
          </a:p>
          <a:p>
            <a:pPr lvl="1"/>
            <a:r>
              <a:rPr lang="en-US" sz="2000" dirty="0"/>
              <a:t>No. After staring a thread, it can never be started again. If you does so, an </a:t>
            </a:r>
            <a:r>
              <a:rPr lang="en-US" sz="2000" dirty="0" err="1"/>
              <a:t>IllegalThreadStateException</a:t>
            </a:r>
            <a:r>
              <a:rPr lang="en-US" sz="2000" dirty="0"/>
              <a:t> </a:t>
            </a:r>
            <a:r>
              <a:rPr lang="en-US" sz="2000" dirty="0" smtClean="0"/>
              <a:t>is </a:t>
            </a:r>
            <a:r>
              <a:rPr lang="en-US" sz="2000" dirty="0"/>
              <a:t>thrown</a:t>
            </a:r>
            <a:r>
              <a:rPr lang="en-US" sz="2000" dirty="0" smtClean="0"/>
              <a:t>.</a:t>
            </a:r>
          </a:p>
          <a:p>
            <a:r>
              <a:rPr lang="en-US" sz="2400" dirty="0">
                <a:solidFill>
                  <a:schemeClr val="tx2">
                    <a:lumMod val="60000"/>
                    <a:lumOff val="40000"/>
                  </a:schemeClr>
                </a:solidFill>
              </a:rPr>
              <a:t>What if we call run() method directly instead start() method</a:t>
            </a:r>
            <a:r>
              <a:rPr lang="en-US" sz="2400" dirty="0" smtClean="0">
                <a:solidFill>
                  <a:schemeClr val="tx2">
                    <a:lumMod val="60000"/>
                    <a:lumOff val="40000"/>
                  </a:schemeClr>
                </a:solidFill>
              </a:rPr>
              <a:t>?</a:t>
            </a:r>
          </a:p>
          <a:p>
            <a:pPr lvl="1"/>
            <a:r>
              <a:rPr lang="en-US" sz="2000" dirty="0"/>
              <a:t>Each thread starts in a separate call stack.</a:t>
            </a:r>
          </a:p>
          <a:p>
            <a:pPr lvl="1"/>
            <a:r>
              <a:rPr lang="en-US" sz="2000" dirty="0"/>
              <a:t>Invoking the run() method from main thread, the run() method goes onto the current call stack rather than at the beginning of a new call stack</a:t>
            </a:r>
            <a:r>
              <a:rPr lang="en-US" sz="2000" dirty="0" smtClean="0"/>
              <a:t>.</a:t>
            </a:r>
          </a:p>
          <a:p>
            <a:r>
              <a:rPr lang="en-US" sz="2400" dirty="0"/>
              <a:t>How to perform single task by multiple threads?</a:t>
            </a:r>
          </a:p>
          <a:p>
            <a:pPr lvl="1"/>
            <a:r>
              <a:rPr lang="en-US" sz="2000" dirty="0"/>
              <a:t>perform single task by many threads, have only one run() </a:t>
            </a:r>
            <a:r>
              <a:rPr lang="en-US" sz="2000" dirty="0" smtClean="0"/>
              <a:t>method</a:t>
            </a:r>
          </a:p>
          <a:p>
            <a:r>
              <a:rPr lang="en-US" sz="2400" dirty="0" smtClean="0"/>
              <a:t>How </a:t>
            </a:r>
            <a:r>
              <a:rPr lang="en-US" sz="2400" dirty="0"/>
              <a:t>to perform multiple tasks by multiple threads (multitasking in multithreading</a:t>
            </a:r>
            <a:r>
              <a:rPr lang="en-US" sz="2400" dirty="0" smtClean="0"/>
              <a:t>)?</a:t>
            </a:r>
          </a:p>
          <a:p>
            <a:pPr lvl="1"/>
            <a:r>
              <a:rPr lang="en-US" sz="2000" dirty="0"/>
              <a:t>perform multiple tasks by multiple </a:t>
            </a:r>
            <a:r>
              <a:rPr lang="en-US" sz="2000" dirty="0" err="1"/>
              <a:t>threads,have</a:t>
            </a:r>
            <a:r>
              <a:rPr lang="en-US" sz="2000" dirty="0"/>
              <a:t> multiple run() </a:t>
            </a:r>
            <a:r>
              <a:rPr lang="en-US" sz="2000" dirty="0" smtClean="0"/>
              <a:t>methods</a:t>
            </a:r>
          </a:p>
          <a:p>
            <a:pPr lvl="1"/>
            <a:endParaRPr lang="en-US" sz="2000" dirty="0"/>
          </a:p>
          <a:p>
            <a:pPr lvl="1"/>
            <a:endParaRPr lang="en-US" sz="2000" dirty="0"/>
          </a:p>
          <a:p>
            <a:endParaRPr lang="en-US" sz="2400" dirty="0">
              <a:solidFill>
                <a:schemeClr val="tx2">
                  <a:lumMod val="60000"/>
                  <a:lumOff val="40000"/>
                </a:schemeClr>
              </a:solidFill>
            </a:endParaRPr>
          </a:p>
          <a:p>
            <a:pPr lvl="1"/>
            <a:endParaRPr lang="en-US" sz="2000" dirty="0"/>
          </a:p>
        </p:txBody>
      </p:sp>
    </p:spTree>
    <p:extLst>
      <p:ext uri="{BB962C8B-B14F-4D97-AF65-F5344CB8AC3E}">
        <p14:creationId xmlns:p14="http://schemas.microsoft.com/office/powerpoint/2010/main" val="3661161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Thread synchronization</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smtClean="0"/>
              <a:t>In a multithreaded environment 2 or more threads may access a shared resource</a:t>
            </a:r>
          </a:p>
          <a:p>
            <a:r>
              <a:rPr lang="en-US" sz="2400" b="1" dirty="0" smtClean="0"/>
              <a:t>Synchronization:</a:t>
            </a:r>
            <a:r>
              <a:rPr lang="en-US" sz="2400" dirty="0" smtClean="0"/>
              <a:t> </a:t>
            </a:r>
            <a:r>
              <a:rPr lang="en-US" sz="2000" dirty="0" smtClean="0"/>
              <a:t>It is a way to ensure that the shared resource is accessed by only one thread at a time. </a:t>
            </a:r>
          </a:p>
          <a:p>
            <a:r>
              <a:rPr lang="en-US" sz="2400" dirty="0" smtClean="0"/>
              <a:t>Every object has a mutually exclusive lock called monitor</a:t>
            </a:r>
          </a:p>
          <a:p>
            <a:r>
              <a:rPr lang="en-US" sz="2400" dirty="0" smtClean="0"/>
              <a:t>Only one thread can get the monitor of an object at a time</a:t>
            </a:r>
          </a:p>
          <a:p>
            <a:pPr marL="171450" indent="-171450"/>
            <a:r>
              <a:rPr lang="en-US" sz="2400" dirty="0"/>
              <a:t>Synchronization can be ensured by using the keyword </a:t>
            </a:r>
            <a:r>
              <a:rPr lang="en-US" sz="2400" b="1" dirty="0"/>
              <a:t>synchronized</a:t>
            </a:r>
          </a:p>
          <a:p>
            <a:pPr marL="171450" indent="-171450">
              <a:spcBef>
                <a:spcPts val="0"/>
              </a:spcBef>
              <a:defRPr/>
            </a:pPr>
            <a:r>
              <a:rPr lang="en-US" sz="2400" dirty="0"/>
              <a:t>Synchronized method or block of code is said to be </a:t>
            </a:r>
            <a:r>
              <a:rPr lang="en-US" sz="2400" b="1" dirty="0" err="1"/>
              <a:t>threadsafe</a:t>
            </a:r>
            <a:endParaRPr lang="en-US" sz="2400" b="1" dirty="0"/>
          </a:p>
          <a:p>
            <a:pPr marL="171450" indent="-171450"/>
            <a:endParaRPr lang="en-US" sz="2400" b="1" dirty="0"/>
          </a:p>
        </p:txBody>
      </p:sp>
    </p:spTree>
    <p:extLst>
      <p:ext uri="{BB962C8B-B14F-4D97-AF65-F5344CB8AC3E}">
        <p14:creationId xmlns:p14="http://schemas.microsoft.com/office/powerpoint/2010/main" val="2950831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13"/>
          <p:cNvPicPr>
            <a:picLocks noGrp="1" noChangeAspect="1" noChangeArrowheads="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4267200" y="1447800"/>
            <a:ext cx="457200" cy="46038"/>
          </a:xfrm>
          <a:ln w="0" cap="flat" algn="ctr">
            <a:solidFill>
              <a:schemeClr val="tx1"/>
            </a:solidFill>
            <a:miter lim="800000"/>
            <a:headEnd/>
            <a:tailEnd/>
          </a:ln>
        </p:spPr>
      </p:pic>
      <p:sp>
        <p:nvSpPr>
          <p:cNvPr id="2" name="Title 1"/>
          <p:cNvSpPr>
            <a:spLocks noGrp="1"/>
          </p:cNvSpPr>
          <p:nvPr>
            <p:ph type="title"/>
          </p:nvPr>
        </p:nvSpPr>
        <p:spPr>
          <a:xfrm>
            <a:off x="0" y="-3402"/>
            <a:ext cx="9144000" cy="765402"/>
          </a:xfrm>
          <a:solidFill>
            <a:schemeClr val="accent4">
              <a:lumMod val="20000"/>
              <a:lumOff val="80000"/>
            </a:schemeClr>
          </a:solidFill>
        </p:spPr>
        <p:txBody>
          <a:bodyPr/>
          <a:lstStyle/>
          <a:p>
            <a:pPr>
              <a:defRPr/>
            </a:pPr>
            <a:r>
              <a:rPr lang="en-US" dirty="0" smtClean="0"/>
              <a:t>Need for synchronization (1/2)</a:t>
            </a:r>
            <a:endParaRPr lang="en-US" dirty="0"/>
          </a:p>
        </p:txBody>
      </p:sp>
      <p:sp>
        <p:nvSpPr>
          <p:cNvPr id="4" name="Slide Number Placeholder 3"/>
          <p:cNvSpPr>
            <a:spLocks noGrp="1"/>
          </p:cNvSpPr>
          <p:nvPr>
            <p:ph type="sldNum" sz="quarter" idx="10"/>
          </p:nvPr>
        </p:nvSpPr>
        <p:spPr/>
        <p:txBody>
          <a:bodyPr/>
          <a:lstStyle/>
          <a:p>
            <a:pPr>
              <a:defRPr/>
            </a:pPr>
            <a:fld id="{85CB8AE0-4BCA-4D5C-B292-A222419CFF73}" type="slidenum">
              <a:rPr lang="en-US" smtClean="0"/>
              <a:pPr>
                <a:defRPr/>
              </a:pPr>
              <a:t>19</a:t>
            </a:fld>
            <a:endParaRPr lang="en-US"/>
          </a:p>
        </p:txBody>
      </p:sp>
      <p:sp>
        <p:nvSpPr>
          <p:cNvPr id="10" name="Rectangle 9"/>
          <p:cNvSpPr/>
          <p:nvPr/>
        </p:nvSpPr>
        <p:spPr bwMode="auto">
          <a:xfrm>
            <a:off x="2362200" y="3657600"/>
            <a:ext cx="4419600" cy="2438400"/>
          </a:xfrm>
          <a:prstGeom prst="rect">
            <a:avLst/>
          </a:prstGeom>
          <a:solidFill>
            <a:schemeClr val="accent5"/>
          </a:solidFill>
          <a:ln w="12700" cap="flat" cmpd="sng" algn="ctr">
            <a:solidFill>
              <a:schemeClr val="tx1"/>
            </a:solidFill>
            <a:prstDash val="solid"/>
            <a:round/>
            <a:headEnd type="none" w="med" len="med"/>
            <a:tailEnd type="none" w="med" len="med"/>
          </a:ln>
          <a:effectLst/>
        </p:spPr>
        <p:txBody>
          <a:bodyPr/>
          <a:lstStyle/>
          <a:p>
            <a:pPr algn="ctr" eaLnBrk="0" hangingPunct="0">
              <a:spcBef>
                <a:spcPct val="50000"/>
              </a:spcBef>
              <a:buClr>
                <a:srgbClr val="0033CC"/>
              </a:buClr>
              <a:buSzPct val="155000"/>
              <a:buFont typeface="Symbol" pitchFamily="18" charset="2"/>
              <a:buNone/>
              <a:defRPr/>
            </a:pPr>
            <a:endParaRPr lang="en-US" sz="1200">
              <a:latin typeface="Arial" charset="0"/>
              <a:cs typeface="Arial" charset="0"/>
            </a:endParaRPr>
          </a:p>
        </p:txBody>
      </p:sp>
      <p:sp>
        <p:nvSpPr>
          <p:cNvPr id="59398" name="Rectangle 4"/>
          <p:cNvSpPr>
            <a:spLocks noChangeArrowheads="1"/>
          </p:cNvSpPr>
          <p:nvPr/>
        </p:nvSpPr>
        <p:spPr bwMode="auto">
          <a:xfrm>
            <a:off x="3124200" y="3962400"/>
            <a:ext cx="2743200" cy="1676400"/>
          </a:xfrm>
          <a:prstGeom prst="rect">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sz="1200"/>
              <a:t>Account  Object</a:t>
            </a:r>
          </a:p>
        </p:txBody>
      </p:sp>
      <p:sp>
        <p:nvSpPr>
          <p:cNvPr id="59399" name="Rounded Rectangle 5"/>
          <p:cNvSpPr>
            <a:spLocks noChangeArrowheads="1"/>
          </p:cNvSpPr>
          <p:nvPr/>
        </p:nvSpPr>
        <p:spPr bwMode="auto">
          <a:xfrm>
            <a:off x="3733800" y="4648200"/>
            <a:ext cx="1524000" cy="609600"/>
          </a:xfrm>
          <a:prstGeom prst="roundRect">
            <a:avLst>
              <a:gd name="adj" fmla="val 16667"/>
            </a:avLst>
          </a:prstGeom>
          <a:solidFill>
            <a:srgbClr val="00B0F0"/>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sz="1200"/>
          </a:p>
        </p:txBody>
      </p:sp>
      <p:sp>
        <p:nvSpPr>
          <p:cNvPr id="59400" name="Rectangle 6"/>
          <p:cNvSpPr>
            <a:spLocks noChangeArrowheads="1"/>
          </p:cNvSpPr>
          <p:nvPr/>
        </p:nvSpPr>
        <p:spPr bwMode="auto">
          <a:xfrm>
            <a:off x="762000" y="1981200"/>
            <a:ext cx="1371600" cy="3505200"/>
          </a:xfrm>
          <a:prstGeom prst="rect">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sz="1200"/>
          </a:p>
        </p:txBody>
      </p:sp>
      <p:sp>
        <p:nvSpPr>
          <p:cNvPr id="59401" name="Lock"/>
          <p:cNvSpPr>
            <a:spLocks noEditPoints="1" noChangeArrowheads="1"/>
          </p:cNvSpPr>
          <p:nvPr/>
        </p:nvSpPr>
        <p:spPr bwMode="auto">
          <a:xfrm>
            <a:off x="3200400" y="4114800"/>
            <a:ext cx="381000" cy="3429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744 w 21600"/>
              <a:gd name="T13" fmla="*/ 9904 h 21600"/>
              <a:gd name="T14" fmla="*/ 21134 w 21600"/>
              <a:gd name="T15" fmla="*/ 15335 h 21600"/>
            </a:gdLst>
            <a:ahLst/>
            <a:cxnLst>
              <a:cxn ang="T8">
                <a:pos x="T0" y="T1"/>
              </a:cxn>
              <a:cxn ang="T9">
                <a:pos x="T2" y="T3"/>
              </a:cxn>
              <a:cxn ang="T10">
                <a:pos x="T4" y="T5"/>
              </a:cxn>
              <a:cxn ang="T11">
                <a:pos x="T6" y="T7"/>
              </a:cxn>
            </a:cxnLst>
            <a:rect l="T12" t="T13" r="T14" b="T15"/>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a:lstStyle/>
          <a:p>
            <a:pPr algn="ctr" eaLnBrk="0" hangingPunct="0">
              <a:spcBef>
                <a:spcPct val="50000"/>
              </a:spcBef>
              <a:buClr>
                <a:srgbClr val="0033CC"/>
              </a:buClr>
              <a:buSzPct val="155000"/>
              <a:buFont typeface="Symbol" pitchFamily="18" charset="2"/>
              <a:buNone/>
            </a:pPr>
            <a:endParaRPr lang="en-US" sz="1200"/>
          </a:p>
        </p:txBody>
      </p:sp>
      <p:pic>
        <p:nvPicPr>
          <p:cNvPr id="59402" name="Picture 14" descr="C:\Program Files\Microsoft Office\MEDIA\CAGCAT10\j02341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990600"/>
            <a:ext cx="900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3" name="TextBox 15"/>
          <p:cNvSpPr txBox="1">
            <a:spLocks noChangeArrowheads="1"/>
          </p:cNvSpPr>
          <p:nvPr/>
        </p:nvSpPr>
        <p:spPr bwMode="auto">
          <a:xfrm>
            <a:off x="914400" y="5562600"/>
            <a:ext cx="8461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Thread A</a:t>
            </a:r>
          </a:p>
        </p:txBody>
      </p:sp>
      <p:sp>
        <p:nvSpPr>
          <p:cNvPr id="59404" name="TextBox 16"/>
          <p:cNvSpPr txBox="1">
            <a:spLocks noChangeArrowheads="1"/>
          </p:cNvSpPr>
          <p:nvPr/>
        </p:nvSpPr>
        <p:spPr bwMode="auto">
          <a:xfrm>
            <a:off x="7162800" y="5562600"/>
            <a:ext cx="850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Thread B</a:t>
            </a:r>
          </a:p>
        </p:txBody>
      </p:sp>
      <p:cxnSp>
        <p:nvCxnSpPr>
          <p:cNvPr id="16400" name="Straight Arrow Connector 24"/>
          <p:cNvCxnSpPr>
            <a:cxnSpLocks noChangeShapeType="1"/>
            <a:endCxn id="59400" idx="0"/>
          </p:cNvCxnSpPr>
          <p:nvPr/>
        </p:nvCxnSpPr>
        <p:spPr bwMode="auto">
          <a:xfrm rot="10800000" flipV="1">
            <a:off x="1447800" y="1333500"/>
            <a:ext cx="2514600" cy="6477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228600" y="2438400"/>
            <a:ext cx="533400" cy="1588"/>
          </a:xfrm>
          <a:prstGeom prst="straightConnector1">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07" name="TextBox 22"/>
          <p:cNvSpPr txBox="1">
            <a:spLocks noChangeArrowheads="1"/>
          </p:cNvSpPr>
          <p:nvPr/>
        </p:nvSpPr>
        <p:spPr bwMode="auto">
          <a:xfrm>
            <a:off x="4038600" y="4648200"/>
            <a:ext cx="911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Balance  :</a:t>
            </a:r>
          </a:p>
        </p:txBody>
      </p:sp>
      <p:sp>
        <p:nvSpPr>
          <p:cNvPr id="24" name="TextBox 23"/>
          <p:cNvSpPr txBox="1">
            <a:spLocks noChangeArrowheads="1"/>
          </p:cNvSpPr>
          <p:nvPr/>
        </p:nvSpPr>
        <p:spPr bwMode="auto">
          <a:xfrm>
            <a:off x="4191000" y="4876800"/>
            <a:ext cx="523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1000</a:t>
            </a:r>
          </a:p>
        </p:txBody>
      </p:sp>
      <p:sp>
        <p:nvSpPr>
          <p:cNvPr id="25" name="TextBox 24"/>
          <p:cNvSpPr txBox="1">
            <a:spLocks noChangeArrowheads="1"/>
          </p:cNvSpPr>
          <p:nvPr/>
        </p:nvSpPr>
        <p:spPr bwMode="auto">
          <a:xfrm>
            <a:off x="838200" y="2286000"/>
            <a:ext cx="129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check balance</a:t>
            </a:r>
          </a:p>
        </p:txBody>
      </p:sp>
      <p:cxnSp>
        <p:nvCxnSpPr>
          <p:cNvPr id="27" name="Straight Arrow Connector 26"/>
          <p:cNvCxnSpPr>
            <a:cxnSpLocks noChangeShapeType="1"/>
            <a:stCxn id="25" idx="3"/>
            <a:endCxn id="59407" idx="0"/>
          </p:cNvCxnSpPr>
          <p:nvPr/>
        </p:nvCxnSpPr>
        <p:spPr bwMode="auto">
          <a:xfrm>
            <a:off x="2133600" y="2424113"/>
            <a:ext cx="2360613" cy="22240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8" name="TextBox 27"/>
          <p:cNvSpPr txBox="1">
            <a:spLocks noChangeArrowheads="1"/>
          </p:cNvSpPr>
          <p:nvPr/>
        </p:nvSpPr>
        <p:spPr bwMode="auto">
          <a:xfrm>
            <a:off x="914400" y="2667000"/>
            <a:ext cx="896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withdraw </a:t>
            </a:r>
          </a:p>
        </p:txBody>
      </p:sp>
      <p:sp>
        <p:nvSpPr>
          <p:cNvPr id="59412" name="Rectangle 6"/>
          <p:cNvSpPr>
            <a:spLocks noChangeArrowheads="1"/>
          </p:cNvSpPr>
          <p:nvPr/>
        </p:nvSpPr>
        <p:spPr bwMode="auto">
          <a:xfrm>
            <a:off x="7010400" y="1981200"/>
            <a:ext cx="1371600" cy="3505200"/>
          </a:xfrm>
          <a:prstGeom prst="rect">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sz="1200"/>
          </a:p>
        </p:txBody>
      </p:sp>
      <p:cxnSp>
        <p:nvCxnSpPr>
          <p:cNvPr id="31" name="Straight Arrow Connector 30"/>
          <p:cNvCxnSpPr>
            <a:cxnSpLocks noChangeShapeType="1"/>
          </p:cNvCxnSpPr>
          <p:nvPr/>
        </p:nvCxnSpPr>
        <p:spPr bwMode="auto">
          <a:xfrm>
            <a:off x="8382000" y="2514600"/>
            <a:ext cx="533400" cy="1588"/>
          </a:xfrm>
          <a:prstGeom prst="straightConnector1">
            <a:avLst/>
          </a:prstGeom>
          <a:noFill/>
          <a:ln w="25400" algn="ctr">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32" name="TextBox 31"/>
          <p:cNvSpPr txBox="1">
            <a:spLocks noChangeArrowheads="1"/>
          </p:cNvSpPr>
          <p:nvPr/>
        </p:nvSpPr>
        <p:spPr bwMode="auto">
          <a:xfrm>
            <a:off x="7010400" y="2362200"/>
            <a:ext cx="129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check balance</a:t>
            </a:r>
          </a:p>
        </p:txBody>
      </p:sp>
      <p:sp>
        <p:nvSpPr>
          <p:cNvPr id="33" name="TextBox 32"/>
          <p:cNvSpPr txBox="1">
            <a:spLocks noChangeArrowheads="1"/>
          </p:cNvSpPr>
          <p:nvPr/>
        </p:nvSpPr>
        <p:spPr bwMode="auto">
          <a:xfrm>
            <a:off x="7010400" y="2743200"/>
            <a:ext cx="1371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withdraw </a:t>
            </a:r>
          </a:p>
        </p:txBody>
      </p:sp>
      <p:cxnSp>
        <p:nvCxnSpPr>
          <p:cNvPr id="35" name="Straight Arrow Connector 34"/>
          <p:cNvCxnSpPr>
            <a:cxnSpLocks noChangeShapeType="1"/>
            <a:stCxn id="32" idx="1"/>
            <a:endCxn id="59407" idx="0"/>
          </p:cNvCxnSpPr>
          <p:nvPr/>
        </p:nvCxnSpPr>
        <p:spPr bwMode="auto">
          <a:xfrm rot="10800000" flipV="1">
            <a:off x="4494213" y="2500313"/>
            <a:ext cx="2516187" cy="21478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9417" name="TextBox 37"/>
          <p:cNvSpPr txBox="1">
            <a:spLocks noChangeArrowheads="1"/>
          </p:cNvSpPr>
          <p:nvPr/>
        </p:nvSpPr>
        <p:spPr bwMode="auto">
          <a:xfrm>
            <a:off x="3657600" y="17526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Thread  Scheduler</a:t>
            </a:r>
          </a:p>
        </p:txBody>
      </p:sp>
      <p:cxnSp>
        <p:nvCxnSpPr>
          <p:cNvPr id="42" name="Straight Arrow Connector 41"/>
          <p:cNvCxnSpPr>
            <a:cxnSpLocks noChangeShapeType="1"/>
            <a:endCxn id="59412" idx="0"/>
          </p:cNvCxnSpPr>
          <p:nvPr/>
        </p:nvCxnSpPr>
        <p:spPr bwMode="auto">
          <a:xfrm>
            <a:off x="4862513" y="1333500"/>
            <a:ext cx="2833687" cy="6477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7" name="TextBox 46"/>
          <p:cNvSpPr txBox="1">
            <a:spLocks noChangeArrowheads="1"/>
          </p:cNvSpPr>
          <p:nvPr/>
        </p:nvSpPr>
        <p:spPr bwMode="auto">
          <a:xfrm>
            <a:off x="4343400" y="4876800"/>
            <a:ext cx="269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0</a:t>
            </a:r>
          </a:p>
        </p:txBody>
      </p:sp>
      <p:cxnSp>
        <p:nvCxnSpPr>
          <p:cNvPr id="49" name="Straight Arrow Connector 48"/>
          <p:cNvCxnSpPr>
            <a:cxnSpLocks noChangeShapeType="1"/>
            <a:endCxn id="59407" idx="0"/>
          </p:cNvCxnSpPr>
          <p:nvPr/>
        </p:nvCxnSpPr>
        <p:spPr bwMode="auto">
          <a:xfrm>
            <a:off x="2133600" y="2819400"/>
            <a:ext cx="2360613" cy="18288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0" name="TextBox 49"/>
          <p:cNvSpPr txBox="1">
            <a:spLocks noChangeArrowheads="1"/>
          </p:cNvSpPr>
          <p:nvPr/>
        </p:nvSpPr>
        <p:spPr bwMode="auto">
          <a:xfrm>
            <a:off x="4114800" y="4876800"/>
            <a:ext cx="576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-1000</a:t>
            </a:r>
          </a:p>
        </p:txBody>
      </p:sp>
      <p:cxnSp>
        <p:nvCxnSpPr>
          <p:cNvPr id="52" name="Straight Arrow Connector 51"/>
          <p:cNvCxnSpPr>
            <a:cxnSpLocks noChangeShapeType="1"/>
            <a:stCxn id="33" idx="1"/>
            <a:endCxn id="59407" idx="0"/>
          </p:cNvCxnSpPr>
          <p:nvPr/>
        </p:nvCxnSpPr>
        <p:spPr bwMode="auto">
          <a:xfrm rot="10800000" flipV="1">
            <a:off x="4494213" y="2881313"/>
            <a:ext cx="2516187" cy="17668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4" name="Rectangular Callout 43"/>
          <p:cNvSpPr>
            <a:spLocks noChangeArrowheads="1"/>
          </p:cNvSpPr>
          <p:nvPr/>
        </p:nvSpPr>
        <p:spPr bwMode="auto">
          <a:xfrm>
            <a:off x="990600" y="990600"/>
            <a:ext cx="1066800" cy="609600"/>
          </a:xfrm>
          <a:prstGeom prst="wedgeRectCallout">
            <a:avLst>
              <a:gd name="adj1" fmla="val -41727"/>
              <a:gd name="adj2" fmla="val 107051"/>
            </a:avLst>
          </a:prstGeom>
          <a:solidFill>
            <a:srgbClr val="FF6600"/>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sz="1200"/>
              <a:t> </a:t>
            </a:r>
          </a:p>
        </p:txBody>
      </p:sp>
      <p:sp>
        <p:nvSpPr>
          <p:cNvPr id="45" name="Rectangular Callout 44"/>
          <p:cNvSpPr>
            <a:spLocks noChangeArrowheads="1"/>
          </p:cNvSpPr>
          <p:nvPr/>
        </p:nvSpPr>
        <p:spPr bwMode="auto">
          <a:xfrm>
            <a:off x="7543800" y="990600"/>
            <a:ext cx="1066800" cy="533400"/>
          </a:xfrm>
          <a:prstGeom prst="wedgeRectCallout">
            <a:avLst>
              <a:gd name="adj1" fmla="val -1431"/>
              <a:gd name="adj2" fmla="val 138000"/>
            </a:avLst>
          </a:prstGeom>
          <a:solidFill>
            <a:srgbClr val="FF6600"/>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sz="1200"/>
          </a:p>
        </p:txBody>
      </p:sp>
      <p:sp>
        <p:nvSpPr>
          <p:cNvPr id="46" name="TextBox 45"/>
          <p:cNvSpPr txBox="1">
            <a:spLocks noChangeArrowheads="1"/>
          </p:cNvSpPr>
          <p:nvPr/>
        </p:nvSpPr>
        <p:spPr bwMode="auto">
          <a:xfrm>
            <a:off x="0" y="2057400"/>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Control</a:t>
            </a:r>
          </a:p>
        </p:txBody>
      </p:sp>
      <p:sp>
        <p:nvSpPr>
          <p:cNvPr id="59" name="TextBox 58"/>
          <p:cNvSpPr txBox="1">
            <a:spLocks noChangeArrowheads="1"/>
          </p:cNvSpPr>
          <p:nvPr/>
        </p:nvSpPr>
        <p:spPr bwMode="auto">
          <a:xfrm>
            <a:off x="8372475" y="2133600"/>
            <a:ext cx="771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Control</a:t>
            </a:r>
          </a:p>
        </p:txBody>
      </p:sp>
      <p:sp>
        <p:nvSpPr>
          <p:cNvPr id="59427" name="TextBox 59"/>
          <p:cNvSpPr txBox="1">
            <a:spLocks noChangeArrowheads="1"/>
          </p:cNvSpPr>
          <p:nvPr/>
        </p:nvSpPr>
        <p:spPr bwMode="auto">
          <a:xfrm>
            <a:off x="3124200" y="4495800"/>
            <a:ext cx="695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b="0"/>
              <a:t>monitor</a:t>
            </a:r>
          </a:p>
        </p:txBody>
      </p:sp>
      <p:sp>
        <p:nvSpPr>
          <p:cNvPr id="68" name="Explosion 2 67"/>
          <p:cNvSpPr>
            <a:spLocks noChangeArrowheads="1"/>
          </p:cNvSpPr>
          <p:nvPr/>
        </p:nvSpPr>
        <p:spPr bwMode="auto">
          <a:xfrm>
            <a:off x="3429000" y="2362200"/>
            <a:ext cx="2590800" cy="1066800"/>
          </a:xfrm>
          <a:prstGeom prst="irregularSeal2">
            <a:avLst/>
          </a:prstGeom>
          <a:solidFill>
            <a:srgbClr val="FF0000"/>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sz="1200"/>
              <a:t>Thread  </a:t>
            </a:r>
          </a:p>
          <a:p>
            <a:pPr algn="ctr" eaLnBrk="0" hangingPunct="0">
              <a:spcBef>
                <a:spcPct val="50000"/>
              </a:spcBef>
              <a:buClr>
                <a:srgbClr val="0033CC"/>
              </a:buClr>
              <a:buSzPct val="155000"/>
              <a:buFont typeface="Symbol" pitchFamily="18" charset="2"/>
              <a:buNone/>
            </a:pPr>
            <a:r>
              <a:rPr lang="en-US" sz="1200"/>
              <a:t>Timeout</a:t>
            </a:r>
          </a:p>
        </p:txBody>
      </p:sp>
      <p:sp>
        <p:nvSpPr>
          <p:cNvPr id="69" name="TextBox 68"/>
          <p:cNvSpPr txBox="1">
            <a:spLocks noChangeArrowheads="1"/>
          </p:cNvSpPr>
          <p:nvPr/>
        </p:nvSpPr>
        <p:spPr bwMode="auto">
          <a:xfrm>
            <a:off x="1143000" y="1219200"/>
            <a:ext cx="8112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Running</a:t>
            </a:r>
          </a:p>
        </p:txBody>
      </p:sp>
      <p:sp>
        <p:nvSpPr>
          <p:cNvPr id="70" name="TextBox 69"/>
          <p:cNvSpPr txBox="1">
            <a:spLocks noChangeArrowheads="1"/>
          </p:cNvSpPr>
          <p:nvPr/>
        </p:nvSpPr>
        <p:spPr bwMode="auto">
          <a:xfrm>
            <a:off x="4876800" y="2667000"/>
            <a:ext cx="295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A</a:t>
            </a:r>
          </a:p>
        </p:txBody>
      </p:sp>
      <p:sp>
        <p:nvSpPr>
          <p:cNvPr id="71" name="TextBox 70"/>
          <p:cNvSpPr txBox="1">
            <a:spLocks noChangeArrowheads="1"/>
          </p:cNvSpPr>
          <p:nvPr/>
        </p:nvSpPr>
        <p:spPr bwMode="auto">
          <a:xfrm>
            <a:off x="4876800" y="2667000"/>
            <a:ext cx="295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B</a:t>
            </a:r>
          </a:p>
        </p:txBody>
      </p:sp>
      <p:sp>
        <p:nvSpPr>
          <p:cNvPr id="72" name="TextBox 71"/>
          <p:cNvSpPr txBox="1">
            <a:spLocks noChangeArrowheads="1"/>
          </p:cNvSpPr>
          <p:nvPr/>
        </p:nvSpPr>
        <p:spPr bwMode="auto">
          <a:xfrm>
            <a:off x="7620000" y="1219200"/>
            <a:ext cx="8112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Running</a:t>
            </a:r>
          </a:p>
        </p:txBody>
      </p:sp>
      <p:sp>
        <p:nvSpPr>
          <p:cNvPr id="59433" name="TextBox 72"/>
          <p:cNvSpPr txBox="1">
            <a:spLocks noChangeArrowheads="1"/>
          </p:cNvSpPr>
          <p:nvPr/>
        </p:nvSpPr>
        <p:spPr bwMode="auto">
          <a:xfrm>
            <a:off x="914400" y="990600"/>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Thread State :</a:t>
            </a:r>
          </a:p>
        </p:txBody>
      </p:sp>
      <p:sp>
        <p:nvSpPr>
          <p:cNvPr id="77" name="TextBox 76"/>
          <p:cNvSpPr txBox="1">
            <a:spLocks noChangeArrowheads="1"/>
          </p:cNvSpPr>
          <p:nvPr/>
        </p:nvSpPr>
        <p:spPr bwMode="auto">
          <a:xfrm>
            <a:off x="7620000" y="1219200"/>
            <a:ext cx="887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Runnable</a:t>
            </a:r>
          </a:p>
        </p:txBody>
      </p:sp>
      <p:sp>
        <p:nvSpPr>
          <p:cNvPr id="59435" name="TextBox 77"/>
          <p:cNvSpPr txBox="1">
            <a:spLocks noChangeArrowheads="1"/>
          </p:cNvSpPr>
          <p:nvPr/>
        </p:nvSpPr>
        <p:spPr bwMode="auto">
          <a:xfrm>
            <a:off x="7467600" y="990600"/>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Thread State :</a:t>
            </a:r>
          </a:p>
        </p:txBody>
      </p:sp>
      <p:sp>
        <p:nvSpPr>
          <p:cNvPr id="79" name="Rectangular Callout 78"/>
          <p:cNvSpPr>
            <a:spLocks noChangeArrowheads="1"/>
          </p:cNvSpPr>
          <p:nvPr/>
        </p:nvSpPr>
        <p:spPr bwMode="auto">
          <a:xfrm>
            <a:off x="4267200" y="5791200"/>
            <a:ext cx="914400" cy="533400"/>
          </a:xfrm>
          <a:prstGeom prst="wedgeRectCallout">
            <a:avLst>
              <a:gd name="adj1" fmla="val -17847"/>
              <a:gd name="adj2" fmla="val -188806"/>
            </a:avLst>
          </a:prstGeom>
          <a:solidFill>
            <a:srgbClr val="FF0000"/>
          </a:solidFill>
          <a:ln w="12700" algn="ctr">
            <a:solidFill>
              <a:schemeClr val="accent3"/>
            </a:solidFill>
            <a:round/>
            <a:headEnd/>
            <a:tailEnd/>
          </a:ln>
        </p:spPr>
        <p:txBody>
          <a:bodyPr/>
          <a:lstStyle/>
          <a:p>
            <a:pPr algn="ctr" eaLnBrk="0" hangingPunct="0">
              <a:spcBef>
                <a:spcPct val="50000"/>
              </a:spcBef>
              <a:buClr>
                <a:srgbClr val="0033CC"/>
              </a:buClr>
              <a:buSzPct val="155000"/>
              <a:buFont typeface="Symbol" pitchFamily="18" charset="2"/>
              <a:buNone/>
              <a:defRPr/>
            </a:pPr>
            <a:r>
              <a:rPr lang="en-US" sz="1200" dirty="0">
                <a:solidFill>
                  <a:schemeClr val="bg1"/>
                </a:solidFill>
                <a:latin typeface="Arial" charset="0"/>
                <a:cs typeface="Arial" charset="0"/>
              </a:rPr>
              <a:t>Negative Balance</a:t>
            </a:r>
          </a:p>
        </p:txBody>
      </p:sp>
      <p:sp>
        <p:nvSpPr>
          <p:cNvPr id="48" name="TextBox 47"/>
          <p:cNvSpPr txBox="1">
            <a:spLocks noChangeArrowheads="1"/>
          </p:cNvSpPr>
          <p:nvPr/>
        </p:nvSpPr>
        <p:spPr bwMode="auto">
          <a:xfrm>
            <a:off x="2209800" y="3200400"/>
            <a:ext cx="523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1000</a:t>
            </a:r>
          </a:p>
        </p:txBody>
      </p:sp>
      <p:sp>
        <p:nvSpPr>
          <p:cNvPr id="51" name="TextBox 50"/>
          <p:cNvSpPr txBox="1">
            <a:spLocks noChangeArrowheads="1"/>
          </p:cNvSpPr>
          <p:nvPr/>
        </p:nvSpPr>
        <p:spPr bwMode="auto">
          <a:xfrm>
            <a:off x="6324600" y="3276600"/>
            <a:ext cx="523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1000</a:t>
            </a:r>
          </a:p>
        </p:txBody>
      </p:sp>
      <p:sp>
        <p:nvSpPr>
          <p:cNvPr id="53" name="TextBox 52"/>
          <p:cNvSpPr txBox="1">
            <a:spLocks noChangeArrowheads="1"/>
          </p:cNvSpPr>
          <p:nvPr/>
        </p:nvSpPr>
        <p:spPr bwMode="auto">
          <a:xfrm>
            <a:off x="1143000" y="1219200"/>
            <a:ext cx="887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Runnable</a:t>
            </a:r>
          </a:p>
        </p:txBody>
      </p:sp>
    </p:spTree>
    <p:extLst>
      <p:ext uri="{BB962C8B-B14F-4D97-AF65-F5344CB8AC3E}">
        <p14:creationId xmlns:p14="http://schemas.microsoft.com/office/powerpoint/2010/main" val="19318925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00"/>
                                        </p:tgtEl>
                                        <p:attrNameLst>
                                          <p:attrName>style.visibility</p:attrName>
                                        </p:attrNameLst>
                                      </p:cBhvr>
                                      <p:to>
                                        <p:strVal val="visible"/>
                                      </p:to>
                                    </p:set>
                                  </p:childTnLst>
                                </p:cTn>
                              </p:par>
                              <p:par>
                                <p:cTn id="7" presetID="1" presetClass="exit" presetSubtype="0" fill="hold" grpId="4" nodeType="withEffect">
                                  <p:stCondLst>
                                    <p:cond delay="0"/>
                                  </p:stCondLst>
                                  <p:childTnLst>
                                    <p:set>
                                      <p:cBhvr>
                                        <p:cTn id="8" dur="1" fill="hold">
                                          <p:stCondLst>
                                            <p:cond delay="0"/>
                                          </p:stCondLst>
                                        </p:cTn>
                                        <p:tgtEl>
                                          <p:spTgt spid="53"/>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mph" presetSubtype="2" fill="hold" nodeType="withEffect">
                                  <p:stCondLst>
                                    <p:cond delay="0"/>
                                  </p:stCondLst>
                                  <p:childTnLst>
                                    <p:animClr clrSpc="rgb" dir="cw">
                                      <p:cBhvr>
                                        <p:cTn id="12" dur="2000" fill="hold"/>
                                        <p:tgtEl>
                                          <p:spTgt spid="44"/>
                                        </p:tgtEl>
                                        <p:attrNameLst>
                                          <p:attrName>fillcolor</p:attrName>
                                        </p:attrNameLst>
                                      </p:cBhvr>
                                      <p:to>
                                        <a:srgbClr val="99FF66"/>
                                      </p:to>
                                    </p:animClr>
                                    <p:set>
                                      <p:cBhvr>
                                        <p:cTn id="13" dur="2000" fill="hold"/>
                                        <p:tgtEl>
                                          <p:spTgt spid="44"/>
                                        </p:tgtEl>
                                        <p:attrNameLst>
                                          <p:attrName>fill.type</p:attrName>
                                        </p:attrNameLst>
                                      </p:cBhvr>
                                      <p:to>
                                        <p:strVal val="solid"/>
                                      </p:to>
                                    </p:set>
                                    <p:set>
                                      <p:cBhvr>
                                        <p:cTn id="14" dur="2000" fill="hold"/>
                                        <p:tgtEl>
                                          <p:spTgt spid="44"/>
                                        </p:tgtEl>
                                        <p:attrNameLst>
                                          <p:attrName>fill.on</p:attrName>
                                        </p:attrNameLst>
                                      </p:cBhvr>
                                      <p:to>
                                        <p:strVal val="true"/>
                                      </p:to>
                                    </p:set>
                                  </p:childTnLst>
                                </p:cTn>
                              </p:par>
                            </p:childTnLst>
                          </p:cTn>
                        </p:par>
                        <p:par>
                          <p:cTn id="15" fill="hold" nodeType="afterGroup">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par>
                          <p:cTn id="20" fill="hold" nodeType="afterGroup">
                            <p:stCondLst>
                              <p:cond delay="2000"/>
                            </p:stCondLst>
                            <p:childTnLst>
                              <p:par>
                                <p:cTn id="21" presetID="10" presetClass="emph" presetSubtype="0" fill="hold" grpId="0" nodeType="afterEffect">
                                  <p:stCondLst>
                                    <p:cond delay="0"/>
                                  </p:stCondLst>
                                  <p:childTnLst>
                                    <p:anim calcmode="discrete" valueType="str">
                                      <p:cBhvr override="childStyle">
                                        <p:cTn id="22" dur="2000" fill="hold"/>
                                        <p:tgtEl>
                                          <p:spTgt spid="25"/>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23" fill="hold" nodeType="afterGroup">
                            <p:stCondLst>
                              <p:cond delay="4000"/>
                            </p:stCondLst>
                            <p:childTnLst>
                              <p:par>
                                <p:cTn id="24" presetID="5" presetClass="entr" presetSubtype="10"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checkerboard(across)">
                                      <p:cBhvr>
                                        <p:cTn id="26" dur="3000"/>
                                        <p:tgtEl>
                                          <p:spTgt spid="27"/>
                                        </p:tgtEl>
                                      </p:cBhvr>
                                    </p:animEffect>
                                  </p:childTnLst>
                                </p:cTn>
                              </p:par>
                            </p:childTnLst>
                          </p:cTn>
                        </p:par>
                        <p:par>
                          <p:cTn id="27" fill="hold" nodeType="afterGroup">
                            <p:stCondLst>
                              <p:cond delay="7000"/>
                            </p:stCondLst>
                            <p:childTnLst>
                              <p:par>
                                <p:cTn id="28" presetID="1" presetClass="exit" presetSubtype="0" fill="hold" nodeType="afterEffect">
                                  <p:stCondLst>
                                    <p:cond delay="0"/>
                                  </p:stCondLst>
                                  <p:childTnLst>
                                    <p:set>
                                      <p:cBhvr>
                                        <p:cTn id="29" dur="1" fill="hold">
                                          <p:stCondLst>
                                            <p:cond delay="0"/>
                                          </p:stCondLst>
                                        </p:cTn>
                                        <p:tgtEl>
                                          <p:spTgt spid="27"/>
                                        </p:tgtEl>
                                        <p:attrNameLst>
                                          <p:attrName>style.visibility</p:attrName>
                                        </p:attrNameLst>
                                      </p:cBhvr>
                                      <p:to>
                                        <p:strVal val="hidden"/>
                                      </p:to>
                                    </p:set>
                                  </p:childTnLst>
                                </p:cTn>
                              </p:par>
                            </p:childTnLst>
                          </p:cTn>
                        </p:par>
                        <p:par>
                          <p:cTn id="30" fill="hold" nodeType="afterGroup">
                            <p:stCondLst>
                              <p:cond delay="7000"/>
                            </p:stCondLst>
                            <p:childTnLst>
                              <p:par>
                                <p:cTn id="31" presetID="1" presetClass="entr" presetSubtype="0" fill="hold" grpId="0" nodeType="afterEffect">
                                  <p:stCondLst>
                                    <p:cond delay="200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2000"/>
                                  </p:stCondLst>
                                  <p:childTnLst>
                                    <p:set>
                                      <p:cBhvr>
                                        <p:cTn id="34" dur="1" fill="hold">
                                          <p:stCondLst>
                                            <p:cond delay="0"/>
                                          </p:stCondLst>
                                        </p:cTn>
                                        <p:tgtEl>
                                          <p:spTgt spid="70"/>
                                        </p:tgtEl>
                                        <p:attrNameLst>
                                          <p:attrName>style.visibility</p:attrName>
                                        </p:attrNameLst>
                                      </p:cBhvr>
                                      <p:to>
                                        <p:strVal val="visible"/>
                                      </p:to>
                                    </p:set>
                                  </p:childTnLst>
                                </p:cTn>
                              </p:par>
                            </p:childTnLst>
                          </p:cTn>
                        </p:par>
                        <p:par>
                          <p:cTn id="35" fill="hold" nodeType="afterGroup">
                            <p:stCondLst>
                              <p:cond delay="9000"/>
                            </p:stCondLst>
                            <p:childTnLst>
                              <p:par>
                                <p:cTn id="36" presetID="1" presetClass="exit" presetSubtype="0" fill="hold" grpId="1" nodeType="afterEffect">
                                  <p:stCondLst>
                                    <p:cond delay="0"/>
                                  </p:stCondLst>
                                  <p:childTnLst>
                                    <p:set>
                                      <p:cBhvr>
                                        <p:cTn id="37" dur="1" fill="hold">
                                          <p:stCondLst>
                                            <p:cond delay="0"/>
                                          </p:stCondLst>
                                        </p:cTn>
                                        <p:tgtEl>
                                          <p:spTgt spid="69"/>
                                        </p:tgtEl>
                                        <p:attrNameLst>
                                          <p:attrName>style.visibility</p:attrName>
                                        </p:attrNameLst>
                                      </p:cBhvr>
                                      <p:to>
                                        <p:strVal val="hidden"/>
                                      </p:to>
                                    </p:set>
                                  </p:childTnLst>
                                </p:cTn>
                              </p:par>
                              <p:par>
                                <p:cTn id="38" presetID="1" presetClass="entr" presetSubtype="0" fill="hold" grpId="5" nodeType="withEffect">
                                  <p:stCondLst>
                                    <p:cond delay="0"/>
                                  </p:stCondLst>
                                  <p:childTnLst>
                                    <p:set>
                                      <p:cBhvr>
                                        <p:cTn id="39" dur="1" fill="hold">
                                          <p:stCondLst>
                                            <p:cond delay="0"/>
                                          </p:stCondLst>
                                        </p:cTn>
                                        <p:tgtEl>
                                          <p:spTgt spid="53"/>
                                        </p:tgtEl>
                                        <p:attrNameLst>
                                          <p:attrName>style.visibility</p:attrName>
                                        </p:attrNameLst>
                                      </p:cBhvr>
                                      <p:to>
                                        <p:strVal val="visible"/>
                                      </p:to>
                                    </p:set>
                                  </p:childTnLst>
                                </p:cTn>
                              </p:par>
                              <p:par>
                                <p:cTn id="40" presetID="1" presetClass="emph" presetSubtype="2" fill="hold" nodeType="withEffect">
                                  <p:stCondLst>
                                    <p:cond delay="0"/>
                                  </p:stCondLst>
                                  <p:childTnLst>
                                    <p:animClr clrSpc="rgb" dir="cw">
                                      <p:cBhvr>
                                        <p:cTn id="41" dur="2000" fill="hold"/>
                                        <p:tgtEl>
                                          <p:spTgt spid="44"/>
                                        </p:tgtEl>
                                        <p:attrNameLst>
                                          <p:attrName>fillcolor</p:attrName>
                                        </p:attrNameLst>
                                      </p:cBhvr>
                                      <p:to>
                                        <a:srgbClr val="FF6600"/>
                                      </p:to>
                                    </p:animClr>
                                    <p:set>
                                      <p:cBhvr>
                                        <p:cTn id="42" dur="2000" fill="hold"/>
                                        <p:tgtEl>
                                          <p:spTgt spid="44"/>
                                        </p:tgtEl>
                                        <p:attrNameLst>
                                          <p:attrName>fill.type</p:attrName>
                                        </p:attrNameLst>
                                      </p:cBhvr>
                                      <p:to>
                                        <p:strVal val="solid"/>
                                      </p:to>
                                    </p:set>
                                    <p:set>
                                      <p:cBhvr>
                                        <p:cTn id="43" dur="2000" fill="hold"/>
                                        <p:tgtEl>
                                          <p:spTgt spid="44"/>
                                        </p:tgtEl>
                                        <p:attrNameLst>
                                          <p:attrName>fill.on</p:attrName>
                                        </p:attrNameLst>
                                      </p:cBhvr>
                                      <p:to>
                                        <p:strVal val="true"/>
                                      </p:to>
                                    </p:set>
                                  </p:childTnLst>
                                </p:cTn>
                              </p:par>
                              <p:par>
                                <p:cTn id="44" presetID="1" presetClass="exit" presetSubtype="0" fill="hold" nodeType="withEffect">
                                  <p:stCondLst>
                                    <p:cond delay="0"/>
                                  </p:stCondLst>
                                  <p:childTnLst>
                                    <p:set>
                                      <p:cBhvr>
                                        <p:cTn id="45" dur="1" fill="hold">
                                          <p:stCondLst>
                                            <p:cond delay="0"/>
                                          </p:stCondLst>
                                        </p:cTn>
                                        <p:tgtEl>
                                          <p:spTgt spid="16400"/>
                                        </p:tgtEl>
                                        <p:attrNameLst>
                                          <p:attrName>style.visibility</p:attrName>
                                        </p:attrNameLst>
                                      </p:cBhvr>
                                      <p:to>
                                        <p:strVal val="hidden"/>
                                      </p:to>
                                    </p:set>
                                  </p:childTnLst>
                                </p:cTn>
                              </p:par>
                            </p:childTnLst>
                          </p:cTn>
                        </p:par>
                        <p:par>
                          <p:cTn id="46" fill="hold" nodeType="afterGroup">
                            <p:stCondLst>
                              <p:cond delay="11000"/>
                            </p:stCondLst>
                            <p:childTnLst>
                              <p:par>
                                <p:cTn id="47" presetID="1" presetClass="exit" presetSubtype="0" fill="hold" grpId="1" nodeType="afterEffect">
                                  <p:stCondLst>
                                    <p:cond delay="2000"/>
                                  </p:stCondLst>
                                  <p:childTnLst>
                                    <p:set>
                                      <p:cBhvr>
                                        <p:cTn id="48" dur="1" fill="hold">
                                          <p:stCondLst>
                                            <p:cond delay="0"/>
                                          </p:stCondLst>
                                        </p:cTn>
                                        <p:tgtEl>
                                          <p:spTgt spid="68"/>
                                        </p:tgtEl>
                                        <p:attrNameLst>
                                          <p:attrName>style.visibility</p:attrName>
                                        </p:attrNameLst>
                                      </p:cBhvr>
                                      <p:to>
                                        <p:strVal val="hidden"/>
                                      </p:to>
                                    </p:set>
                                  </p:childTnLst>
                                </p:cTn>
                              </p:par>
                              <p:par>
                                <p:cTn id="49" presetID="1" presetClass="exit" presetSubtype="0" fill="hold" grpId="1" nodeType="withEffect">
                                  <p:stCondLst>
                                    <p:cond delay="2000"/>
                                  </p:stCondLst>
                                  <p:childTnLst>
                                    <p:set>
                                      <p:cBhvr>
                                        <p:cTn id="50" dur="1" fill="hold">
                                          <p:stCondLst>
                                            <p:cond delay="0"/>
                                          </p:stCondLst>
                                        </p:cTn>
                                        <p:tgtEl>
                                          <p:spTgt spid="70"/>
                                        </p:tgtEl>
                                        <p:attrNameLst>
                                          <p:attrName>style.visibility</p:attrName>
                                        </p:attrNameLst>
                                      </p:cBhvr>
                                      <p:to>
                                        <p:strVal val="hidden"/>
                                      </p:to>
                                    </p:set>
                                  </p:childTnLst>
                                </p:cTn>
                              </p:par>
                            </p:childTnLst>
                          </p:cTn>
                        </p:par>
                        <p:par>
                          <p:cTn id="51" fill="hold" nodeType="afterGroup">
                            <p:stCondLst>
                              <p:cond delay="13000"/>
                            </p:stCondLst>
                            <p:childTnLst>
                              <p:par>
                                <p:cTn id="52" presetID="1" presetClass="entr" presetSubtype="0" fill="hold" nodeType="afterEffect">
                                  <p:stCondLst>
                                    <p:cond delay="0"/>
                                  </p:stCondLst>
                                  <p:childTnLst>
                                    <p:set>
                                      <p:cBhvr>
                                        <p:cTn id="53" dur="1" fill="hold">
                                          <p:stCondLst>
                                            <p:cond delay="0"/>
                                          </p:stCondLst>
                                        </p:cTn>
                                        <p:tgtEl>
                                          <p:spTgt spid="42"/>
                                        </p:tgtEl>
                                        <p:attrNameLst>
                                          <p:attrName>style.visibility</p:attrName>
                                        </p:attrNameLst>
                                      </p:cBhvr>
                                      <p:to>
                                        <p:strVal val="visible"/>
                                      </p:to>
                                    </p:set>
                                  </p:childTnLst>
                                </p:cTn>
                              </p:par>
                              <p:par>
                                <p:cTn id="54" presetID="1" presetClass="exit" presetSubtype="0" fill="hold" grpId="0" nodeType="withEffect">
                                  <p:stCondLst>
                                    <p:cond delay="0"/>
                                  </p:stCondLst>
                                  <p:childTnLst>
                                    <p:set>
                                      <p:cBhvr>
                                        <p:cTn id="55" dur="1" fill="hold">
                                          <p:stCondLst>
                                            <p:cond delay="0"/>
                                          </p:stCondLst>
                                        </p:cTn>
                                        <p:tgtEl>
                                          <p:spTgt spid="77"/>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72"/>
                                        </p:tgtEl>
                                        <p:attrNameLst>
                                          <p:attrName>style.visibility</p:attrName>
                                        </p:attrNameLst>
                                      </p:cBhvr>
                                      <p:to>
                                        <p:strVal val="visible"/>
                                      </p:to>
                                    </p:set>
                                  </p:childTnLst>
                                </p:cTn>
                              </p:par>
                              <p:par>
                                <p:cTn id="58" presetID="1" presetClass="emph" presetSubtype="2" fill="hold" nodeType="withEffect">
                                  <p:stCondLst>
                                    <p:cond delay="0"/>
                                  </p:stCondLst>
                                  <p:childTnLst>
                                    <p:animClr clrSpc="rgb" dir="cw">
                                      <p:cBhvr>
                                        <p:cTn id="59" dur="2000" fill="hold"/>
                                        <p:tgtEl>
                                          <p:spTgt spid="45"/>
                                        </p:tgtEl>
                                        <p:attrNameLst>
                                          <p:attrName>fillcolor</p:attrName>
                                        </p:attrNameLst>
                                      </p:cBhvr>
                                      <p:to>
                                        <a:srgbClr val="99FF66"/>
                                      </p:to>
                                    </p:animClr>
                                    <p:set>
                                      <p:cBhvr>
                                        <p:cTn id="60" dur="2000" fill="hold"/>
                                        <p:tgtEl>
                                          <p:spTgt spid="45"/>
                                        </p:tgtEl>
                                        <p:attrNameLst>
                                          <p:attrName>fill.type</p:attrName>
                                        </p:attrNameLst>
                                      </p:cBhvr>
                                      <p:to>
                                        <p:strVal val="solid"/>
                                      </p:to>
                                    </p:set>
                                    <p:set>
                                      <p:cBhvr>
                                        <p:cTn id="61" dur="2000" fill="hold"/>
                                        <p:tgtEl>
                                          <p:spTgt spid="45"/>
                                        </p:tgtEl>
                                        <p:attrNameLst>
                                          <p:attrName>fill.on</p:attrName>
                                        </p:attrNameLst>
                                      </p:cBhvr>
                                      <p:to>
                                        <p:strVal val="true"/>
                                      </p:to>
                                    </p:set>
                                  </p:childTnLst>
                                </p:cTn>
                              </p:par>
                            </p:childTnLst>
                          </p:cTn>
                        </p:par>
                        <p:par>
                          <p:cTn id="62" fill="hold" nodeType="afterGroup">
                            <p:stCondLst>
                              <p:cond delay="15000"/>
                            </p:stCondLst>
                            <p:childTnLst>
                              <p:par>
                                <p:cTn id="63" presetID="1" presetClass="entr" presetSubtype="0" fill="hold" grpId="0" nodeType="after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par>
                          <p:cTn id="67" fill="hold" nodeType="afterGroup">
                            <p:stCondLst>
                              <p:cond delay="15000"/>
                            </p:stCondLst>
                            <p:childTnLst>
                              <p:par>
                                <p:cTn id="68" presetID="10" presetClass="emph" presetSubtype="0" fill="hold" grpId="0" nodeType="afterEffect">
                                  <p:stCondLst>
                                    <p:cond delay="0"/>
                                  </p:stCondLst>
                                  <p:childTnLst>
                                    <p:anim calcmode="discrete" valueType="str">
                                      <p:cBhvr override="childStyle">
                                        <p:cTn id="69" dur="2000" fill="hold"/>
                                        <p:tgtEl>
                                          <p:spTgt spid="3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70" fill="hold" nodeType="afterGroup">
                            <p:stCondLst>
                              <p:cond delay="17000"/>
                            </p:stCondLst>
                            <p:childTnLst>
                              <p:par>
                                <p:cTn id="71" presetID="5" presetClass="entr" presetSubtype="10"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checkerboard(across)">
                                      <p:cBhvr>
                                        <p:cTn id="73" dur="3000"/>
                                        <p:tgtEl>
                                          <p:spTgt spid="35"/>
                                        </p:tgtEl>
                                      </p:cBhvr>
                                    </p:animEffect>
                                  </p:childTnLst>
                                </p:cTn>
                              </p:par>
                            </p:childTnLst>
                          </p:cTn>
                        </p:par>
                        <p:par>
                          <p:cTn id="74" fill="hold" nodeType="afterGroup">
                            <p:stCondLst>
                              <p:cond delay="20000"/>
                            </p:stCondLst>
                            <p:childTnLst>
                              <p:par>
                                <p:cTn id="75" presetID="1" presetClass="exit" presetSubtype="0" fill="hold" nodeType="afterEffect">
                                  <p:stCondLst>
                                    <p:cond delay="0"/>
                                  </p:stCondLst>
                                  <p:childTnLst>
                                    <p:set>
                                      <p:cBhvr>
                                        <p:cTn id="76" dur="1" fill="hold">
                                          <p:stCondLst>
                                            <p:cond delay="0"/>
                                          </p:stCondLst>
                                        </p:cTn>
                                        <p:tgtEl>
                                          <p:spTgt spid="35"/>
                                        </p:tgtEl>
                                        <p:attrNameLst>
                                          <p:attrName>style.visibility</p:attrName>
                                        </p:attrNameLst>
                                      </p:cBhvr>
                                      <p:to>
                                        <p:strVal val="hidden"/>
                                      </p:to>
                                    </p:set>
                                  </p:childTnLst>
                                </p:cTn>
                              </p:par>
                            </p:childTnLst>
                          </p:cTn>
                        </p:par>
                        <p:par>
                          <p:cTn id="77" fill="hold" nodeType="afterGroup">
                            <p:stCondLst>
                              <p:cond delay="20000"/>
                            </p:stCondLst>
                            <p:childTnLst>
                              <p:par>
                                <p:cTn id="78" presetID="1" presetClass="entr" presetSubtype="0" fill="hold" grpId="2" nodeType="afterEffect">
                                  <p:stCondLst>
                                    <p:cond delay="2000"/>
                                  </p:stCondLst>
                                  <p:childTnLst>
                                    <p:set>
                                      <p:cBhvr>
                                        <p:cTn id="79" dur="1" fill="hold">
                                          <p:stCondLst>
                                            <p:cond delay="0"/>
                                          </p:stCondLst>
                                        </p:cTn>
                                        <p:tgtEl>
                                          <p:spTgt spid="68"/>
                                        </p:tgtEl>
                                        <p:attrNameLst>
                                          <p:attrName>style.visibility</p:attrName>
                                        </p:attrNameLst>
                                      </p:cBhvr>
                                      <p:to>
                                        <p:strVal val="visible"/>
                                      </p:to>
                                    </p:set>
                                  </p:childTnLst>
                                </p:cTn>
                              </p:par>
                              <p:par>
                                <p:cTn id="80" presetID="1" presetClass="entr" presetSubtype="0" fill="hold" grpId="0" nodeType="withEffect">
                                  <p:stCondLst>
                                    <p:cond delay="2000"/>
                                  </p:stCondLst>
                                  <p:childTnLst>
                                    <p:set>
                                      <p:cBhvr>
                                        <p:cTn id="81" dur="1" fill="hold">
                                          <p:stCondLst>
                                            <p:cond delay="0"/>
                                          </p:stCondLst>
                                        </p:cTn>
                                        <p:tgtEl>
                                          <p:spTgt spid="71"/>
                                        </p:tgtEl>
                                        <p:attrNameLst>
                                          <p:attrName>style.visibility</p:attrName>
                                        </p:attrNameLst>
                                      </p:cBhvr>
                                      <p:to>
                                        <p:strVal val="visible"/>
                                      </p:to>
                                    </p:set>
                                  </p:childTnLst>
                                </p:cTn>
                              </p:par>
                            </p:childTnLst>
                          </p:cTn>
                        </p:par>
                        <p:par>
                          <p:cTn id="82" fill="hold" nodeType="afterGroup">
                            <p:stCondLst>
                              <p:cond delay="22000"/>
                            </p:stCondLst>
                            <p:childTnLst>
                              <p:par>
                                <p:cTn id="83" presetID="1" presetClass="emph" presetSubtype="2" fill="hold" nodeType="afterEffect">
                                  <p:stCondLst>
                                    <p:cond delay="2000"/>
                                  </p:stCondLst>
                                  <p:childTnLst>
                                    <p:animClr clrSpc="rgb" dir="cw">
                                      <p:cBhvr>
                                        <p:cTn id="84" dur="2000" fill="hold"/>
                                        <p:tgtEl>
                                          <p:spTgt spid="45"/>
                                        </p:tgtEl>
                                        <p:attrNameLst>
                                          <p:attrName>fillcolor</p:attrName>
                                        </p:attrNameLst>
                                      </p:cBhvr>
                                      <p:to>
                                        <a:srgbClr val="FF9900"/>
                                      </p:to>
                                    </p:animClr>
                                    <p:set>
                                      <p:cBhvr>
                                        <p:cTn id="85" dur="2000" fill="hold"/>
                                        <p:tgtEl>
                                          <p:spTgt spid="45"/>
                                        </p:tgtEl>
                                        <p:attrNameLst>
                                          <p:attrName>fill.type</p:attrName>
                                        </p:attrNameLst>
                                      </p:cBhvr>
                                      <p:to>
                                        <p:strVal val="solid"/>
                                      </p:to>
                                    </p:set>
                                    <p:set>
                                      <p:cBhvr>
                                        <p:cTn id="86" dur="2000" fill="hold"/>
                                        <p:tgtEl>
                                          <p:spTgt spid="45"/>
                                        </p:tgtEl>
                                        <p:attrNameLst>
                                          <p:attrName>fill.on</p:attrName>
                                        </p:attrNameLst>
                                      </p:cBhvr>
                                      <p:to>
                                        <p:strVal val="true"/>
                                      </p:to>
                                    </p:set>
                                  </p:childTnLst>
                                </p:cTn>
                              </p:par>
                              <p:par>
                                <p:cTn id="87" presetID="1" presetClass="exit" presetSubtype="0" fill="hold" grpId="1" nodeType="withEffect">
                                  <p:stCondLst>
                                    <p:cond delay="0"/>
                                  </p:stCondLst>
                                  <p:childTnLst>
                                    <p:set>
                                      <p:cBhvr>
                                        <p:cTn id="88" dur="1" fill="hold">
                                          <p:stCondLst>
                                            <p:cond delay="0"/>
                                          </p:stCondLst>
                                        </p:cTn>
                                        <p:tgtEl>
                                          <p:spTgt spid="72"/>
                                        </p:tgtEl>
                                        <p:attrNameLst>
                                          <p:attrName>style.visibility</p:attrName>
                                        </p:attrNameLst>
                                      </p:cBhvr>
                                      <p:to>
                                        <p:strVal val="hidden"/>
                                      </p:to>
                                    </p:set>
                                  </p:childTnLst>
                                </p:cTn>
                              </p:par>
                              <p:par>
                                <p:cTn id="89" presetID="1" presetClass="entr" presetSubtype="0" fill="hold" grpId="1" nodeType="withEffect">
                                  <p:stCondLst>
                                    <p:cond delay="0"/>
                                  </p:stCondLst>
                                  <p:childTnLst>
                                    <p:set>
                                      <p:cBhvr>
                                        <p:cTn id="90" dur="1" fill="hold">
                                          <p:stCondLst>
                                            <p:cond delay="0"/>
                                          </p:stCondLst>
                                        </p:cTn>
                                        <p:tgtEl>
                                          <p:spTgt spid="77"/>
                                        </p:tgtEl>
                                        <p:attrNameLst>
                                          <p:attrName>style.visibility</p:attrName>
                                        </p:attrNameLst>
                                      </p:cBhvr>
                                      <p:to>
                                        <p:strVal val="visible"/>
                                      </p:to>
                                    </p:set>
                                  </p:childTnLst>
                                </p:cTn>
                              </p:par>
                              <p:par>
                                <p:cTn id="91" presetID="1" presetClass="exit" presetSubtype="0" fill="hold" nodeType="withEffect">
                                  <p:stCondLst>
                                    <p:cond delay="0"/>
                                  </p:stCondLst>
                                  <p:childTnLst>
                                    <p:set>
                                      <p:cBhvr>
                                        <p:cTn id="92" dur="1" fill="hold">
                                          <p:stCondLst>
                                            <p:cond delay="0"/>
                                          </p:stCondLst>
                                        </p:cTn>
                                        <p:tgtEl>
                                          <p:spTgt spid="42"/>
                                        </p:tgtEl>
                                        <p:attrNameLst>
                                          <p:attrName>style.visibility</p:attrName>
                                        </p:attrNameLst>
                                      </p:cBhvr>
                                      <p:to>
                                        <p:strVal val="hidden"/>
                                      </p:to>
                                    </p:set>
                                  </p:childTnLst>
                                </p:cTn>
                              </p:par>
                            </p:childTnLst>
                          </p:cTn>
                        </p:par>
                        <p:par>
                          <p:cTn id="93" fill="hold" nodeType="afterGroup">
                            <p:stCondLst>
                              <p:cond delay="26000"/>
                            </p:stCondLst>
                            <p:childTnLst>
                              <p:par>
                                <p:cTn id="94" presetID="1" presetClass="exit" presetSubtype="0" fill="hold" grpId="3" nodeType="afterEffect">
                                  <p:stCondLst>
                                    <p:cond delay="2000"/>
                                  </p:stCondLst>
                                  <p:childTnLst>
                                    <p:set>
                                      <p:cBhvr>
                                        <p:cTn id="95" dur="1" fill="hold">
                                          <p:stCondLst>
                                            <p:cond delay="0"/>
                                          </p:stCondLst>
                                        </p:cTn>
                                        <p:tgtEl>
                                          <p:spTgt spid="68"/>
                                        </p:tgtEl>
                                        <p:attrNameLst>
                                          <p:attrName>style.visibility</p:attrName>
                                        </p:attrNameLst>
                                      </p:cBhvr>
                                      <p:to>
                                        <p:strVal val="hidden"/>
                                      </p:to>
                                    </p:set>
                                  </p:childTnLst>
                                </p:cTn>
                              </p:par>
                              <p:par>
                                <p:cTn id="96" presetID="1" presetClass="exit" presetSubtype="0" fill="hold" grpId="1" nodeType="withEffect">
                                  <p:stCondLst>
                                    <p:cond delay="2000"/>
                                  </p:stCondLst>
                                  <p:childTnLst>
                                    <p:set>
                                      <p:cBhvr>
                                        <p:cTn id="97" dur="1" fill="hold">
                                          <p:stCondLst>
                                            <p:cond delay="0"/>
                                          </p:stCondLst>
                                        </p:cTn>
                                        <p:tgtEl>
                                          <p:spTgt spid="71"/>
                                        </p:tgtEl>
                                        <p:attrNameLst>
                                          <p:attrName>style.visibility</p:attrName>
                                        </p:attrNameLst>
                                      </p:cBhvr>
                                      <p:to>
                                        <p:strVal val="hidden"/>
                                      </p:to>
                                    </p:set>
                                  </p:childTnLst>
                                </p:cTn>
                              </p:par>
                            </p:childTnLst>
                          </p:cTn>
                        </p:par>
                        <p:par>
                          <p:cTn id="98" fill="hold" nodeType="afterGroup">
                            <p:stCondLst>
                              <p:cond delay="28000"/>
                            </p:stCondLst>
                            <p:childTnLst>
                              <p:par>
                                <p:cTn id="99" presetID="1" presetClass="exit" presetSubtype="0" fill="hold" grpId="6" nodeType="afterEffect">
                                  <p:stCondLst>
                                    <p:cond delay="2000"/>
                                  </p:stCondLst>
                                  <p:childTnLst>
                                    <p:set>
                                      <p:cBhvr>
                                        <p:cTn id="100" dur="1" fill="hold">
                                          <p:stCondLst>
                                            <p:cond delay="0"/>
                                          </p:stCondLst>
                                        </p:cTn>
                                        <p:tgtEl>
                                          <p:spTgt spid="53"/>
                                        </p:tgtEl>
                                        <p:attrNameLst>
                                          <p:attrName>style.visibility</p:attrName>
                                        </p:attrNameLst>
                                      </p:cBhvr>
                                      <p:to>
                                        <p:strVal val="hidden"/>
                                      </p:to>
                                    </p:set>
                                  </p:childTnLst>
                                </p:cTn>
                              </p:par>
                              <p:par>
                                <p:cTn id="101" presetID="1" presetClass="entr" presetSubtype="0" fill="hold" grpId="2" nodeType="withEffect">
                                  <p:stCondLst>
                                    <p:cond delay="2000"/>
                                  </p:stCondLst>
                                  <p:childTnLst>
                                    <p:set>
                                      <p:cBhvr>
                                        <p:cTn id="102" dur="1" fill="hold">
                                          <p:stCondLst>
                                            <p:cond delay="0"/>
                                          </p:stCondLst>
                                        </p:cTn>
                                        <p:tgtEl>
                                          <p:spTgt spid="6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6400"/>
                                        </p:tgtEl>
                                        <p:attrNameLst>
                                          <p:attrName>style.visibility</p:attrName>
                                        </p:attrNameLst>
                                      </p:cBhvr>
                                      <p:to>
                                        <p:strVal val="visible"/>
                                      </p:to>
                                    </p:set>
                                  </p:childTnLst>
                                </p:cTn>
                              </p:par>
                              <p:par>
                                <p:cTn id="105" presetID="1" presetClass="emph" presetSubtype="2" fill="hold" nodeType="withEffect">
                                  <p:stCondLst>
                                    <p:cond delay="0"/>
                                  </p:stCondLst>
                                  <p:childTnLst>
                                    <p:animClr clrSpc="rgb" dir="cw">
                                      <p:cBhvr>
                                        <p:cTn id="106" dur="2000" fill="hold"/>
                                        <p:tgtEl>
                                          <p:spTgt spid="44"/>
                                        </p:tgtEl>
                                        <p:attrNameLst>
                                          <p:attrName>fillcolor</p:attrName>
                                        </p:attrNameLst>
                                      </p:cBhvr>
                                      <p:to>
                                        <a:srgbClr val="99FF66"/>
                                      </p:to>
                                    </p:animClr>
                                    <p:set>
                                      <p:cBhvr>
                                        <p:cTn id="107" dur="2000" fill="hold"/>
                                        <p:tgtEl>
                                          <p:spTgt spid="44"/>
                                        </p:tgtEl>
                                        <p:attrNameLst>
                                          <p:attrName>fill.type</p:attrName>
                                        </p:attrNameLst>
                                      </p:cBhvr>
                                      <p:to>
                                        <p:strVal val="solid"/>
                                      </p:to>
                                    </p:set>
                                    <p:set>
                                      <p:cBhvr>
                                        <p:cTn id="108" dur="2000" fill="hold"/>
                                        <p:tgtEl>
                                          <p:spTgt spid="44"/>
                                        </p:tgtEl>
                                        <p:attrNameLst>
                                          <p:attrName>fill.on</p:attrName>
                                        </p:attrNameLst>
                                      </p:cBhvr>
                                      <p:to>
                                        <p:strVal val="true"/>
                                      </p:to>
                                    </p:set>
                                  </p:childTnLst>
                                </p:cTn>
                              </p:par>
                            </p:childTnLst>
                          </p:cTn>
                        </p:par>
                        <p:par>
                          <p:cTn id="109" fill="hold" nodeType="afterGroup">
                            <p:stCondLst>
                              <p:cond delay="30000"/>
                            </p:stCondLst>
                            <p:childTnLst>
                              <p:par>
                                <p:cTn id="110" presetID="0" presetClass="path" presetSubtype="0" accel="50000" decel="50000" fill="hold" nodeType="afterEffect">
                                  <p:stCondLst>
                                    <p:cond delay="2000"/>
                                  </p:stCondLst>
                                  <p:childTnLst>
                                    <p:animMotion origin="layout" path="M -3.33333E-6 3.358E-6 L -3.33333E-6 0.0555 " pathEditMode="relative" ptsTypes="AA">
                                      <p:cBhvr>
                                        <p:cTn id="111" dur="2000" fill="hold"/>
                                        <p:tgtEl>
                                          <p:spTgt spid="20"/>
                                        </p:tgtEl>
                                        <p:attrNameLst>
                                          <p:attrName>ppt_x</p:attrName>
                                          <p:attrName>ppt_y</p:attrName>
                                        </p:attrNameLst>
                                      </p:cBhvr>
                                    </p:animMotion>
                                  </p:childTnLst>
                                </p:cTn>
                              </p:par>
                            </p:childTnLst>
                          </p:cTn>
                        </p:par>
                        <p:par>
                          <p:cTn id="112" fill="hold" nodeType="afterGroup">
                            <p:stCondLst>
                              <p:cond delay="34000"/>
                            </p:stCondLst>
                            <p:childTnLst>
                              <p:par>
                                <p:cTn id="113" presetID="10" presetClass="emph" presetSubtype="0" fill="hold" grpId="0" nodeType="afterEffect">
                                  <p:stCondLst>
                                    <p:cond delay="0"/>
                                  </p:stCondLst>
                                  <p:childTnLst>
                                    <p:anim calcmode="discrete" valueType="str">
                                      <p:cBhvr override="childStyle">
                                        <p:cTn id="114" dur="2000" fill="hold"/>
                                        <p:tgtEl>
                                          <p:spTgt spid="28"/>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115" fill="hold" nodeType="afterGroup">
                            <p:stCondLst>
                              <p:cond delay="36000"/>
                            </p:stCondLst>
                            <p:childTnLst>
                              <p:par>
                                <p:cTn id="116" presetID="5" presetClass="entr" presetSubtype="10" fill="hold" nodeType="afterEffect">
                                  <p:stCondLst>
                                    <p:cond delay="0"/>
                                  </p:stCondLst>
                                  <p:childTnLst>
                                    <p:set>
                                      <p:cBhvr>
                                        <p:cTn id="117" dur="1" fill="hold">
                                          <p:stCondLst>
                                            <p:cond delay="0"/>
                                          </p:stCondLst>
                                        </p:cTn>
                                        <p:tgtEl>
                                          <p:spTgt spid="49"/>
                                        </p:tgtEl>
                                        <p:attrNameLst>
                                          <p:attrName>style.visibility</p:attrName>
                                        </p:attrNameLst>
                                      </p:cBhvr>
                                      <p:to>
                                        <p:strVal val="visible"/>
                                      </p:to>
                                    </p:set>
                                    <p:animEffect transition="in" filter="checkerboard(across)">
                                      <p:cBhvr>
                                        <p:cTn id="118" dur="500"/>
                                        <p:tgtEl>
                                          <p:spTgt spid="49"/>
                                        </p:tgtEl>
                                      </p:cBhvr>
                                    </p:animEffect>
                                  </p:childTnLst>
                                </p:cTn>
                              </p:par>
                              <p:par>
                                <p:cTn id="119" presetID="1" presetClass="entr" presetSubtype="0" fill="hold" grpId="0" nodeType="withEffect">
                                  <p:stCondLst>
                                    <p:cond delay="0"/>
                                  </p:stCondLst>
                                  <p:childTnLst>
                                    <p:set>
                                      <p:cBhvr>
                                        <p:cTn id="120" dur="1" fill="hold">
                                          <p:stCondLst>
                                            <p:cond delay="0"/>
                                          </p:stCondLst>
                                        </p:cTn>
                                        <p:tgtEl>
                                          <p:spTgt spid="48"/>
                                        </p:tgtEl>
                                        <p:attrNameLst>
                                          <p:attrName>style.visibility</p:attrName>
                                        </p:attrNameLst>
                                      </p:cBhvr>
                                      <p:to>
                                        <p:strVal val="visible"/>
                                      </p:to>
                                    </p:set>
                                  </p:childTnLst>
                                </p:cTn>
                              </p:par>
                            </p:childTnLst>
                          </p:cTn>
                        </p:par>
                        <p:par>
                          <p:cTn id="121" fill="hold" nodeType="afterGroup">
                            <p:stCondLst>
                              <p:cond delay="36500"/>
                            </p:stCondLst>
                            <p:childTnLst>
                              <p:par>
                                <p:cTn id="122" presetID="1" presetClass="exit" presetSubtype="0" fill="hold" grpId="0" nodeType="afterEffect">
                                  <p:stCondLst>
                                    <p:cond delay="0"/>
                                  </p:stCondLst>
                                  <p:childTnLst>
                                    <p:set>
                                      <p:cBhvr>
                                        <p:cTn id="123" dur="1" fill="hold">
                                          <p:stCondLst>
                                            <p:cond delay="0"/>
                                          </p:stCondLst>
                                        </p:cTn>
                                        <p:tgtEl>
                                          <p:spTgt spid="24"/>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47"/>
                                        </p:tgtEl>
                                        <p:attrNameLst>
                                          <p:attrName>style.visibility</p:attrName>
                                        </p:attrNameLst>
                                      </p:cBhvr>
                                      <p:to>
                                        <p:strVal val="visible"/>
                                      </p:to>
                                    </p:set>
                                  </p:childTnLst>
                                </p:cTn>
                              </p:par>
                            </p:childTnLst>
                          </p:cTn>
                        </p:par>
                        <p:par>
                          <p:cTn id="126" fill="hold" nodeType="afterGroup">
                            <p:stCondLst>
                              <p:cond delay="36500"/>
                            </p:stCondLst>
                            <p:childTnLst>
                              <p:par>
                                <p:cTn id="127" presetID="1" presetClass="exit" presetSubtype="0" fill="hold" nodeType="afterEffect">
                                  <p:stCondLst>
                                    <p:cond delay="2000"/>
                                  </p:stCondLst>
                                  <p:childTnLst>
                                    <p:set>
                                      <p:cBhvr>
                                        <p:cTn id="128" dur="1" fill="hold">
                                          <p:stCondLst>
                                            <p:cond delay="0"/>
                                          </p:stCondLst>
                                        </p:cTn>
                                        <p:tgtEl>
                                          <p:spTgt spid="49"/>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48"/>
                                        </p:tgtEl>
                                        <p:attrNameLst>
                                          <p:attrName>style.visibility</p:attrName>
                                        </p:attrNameLst>
                                      </p:cBhvr>
                                      <p:to>
                                        <p:strVal val="hidden"/>
                                      </p:to>
                                    </p:set>
                                  </p:childTnLst>
                                </p:cTn>
                              </p:par>
                            </p:childTnLst>
                          </p:cTn>
                        </p:par>
                        <p:par>
                          <p:cTn id="131" fill="hold" nodeType="afterGroup">
                            <p:stCondLst>
                              <p:cond delay="38500"/>
                            </p:stCondLst>
                            <p:childTnLst>
                              <p:par>
                                <p:cTn id="132" presetID="1" presetClass="entr" presetSubtype="0" fill="hold" grpId="4" nodeType="afterEffect">
                                  <p:stCondLst>
                                    <p:cond delay="2000"/>
                                  </p:stCondLst>
                                  <p:childTnLst>
                                    <p:set>
                                      <p:cBhvr>
                                        <p:cTn id="133" dur="1" fill="hold">
                                          <p:stCondLst>
                                            <p:cond delay="0"/>
                                          </p:stCondLst>
                                        </p:cTn>
                                        <p:tgtEl>
                                          <p:spTgt spid="68"/>
                                        </p:tgtEl>
                                        <p:attrNameLst>
                                          <p:attrName>style.visibility</p:attrName>
                                        </p:attrNameLst>
                                      </p:cBhvr>
                                      <p:to>
                                        <p:strVal val="visible"/>
                                      </p:to>
                                    </p:set>
                                  </p:childTnLst>
                                </p:cTn>
                              </p:par>
                              <p:par>
                                <p:cTn id="134" presetID="1" presetClass="entr" presetSubtype="0" fill="hold" grpId="2" nodeType="withEffect">
                                  <p:stCondLst>
                                    <p:cond delay="2000"/>
                                  </p:stCondLst>
                                  <p:childTnLst>
                                    <p:set>
                                      <p:cBhvr>
                                        <p:cTn id="135" dur="1" fill="hold">
                                          <p:stCondLst>
                                            <p:cond delay="0"/>
                                          </p:stCondLst>
                                        </p:cTn>
                                        <p:tgtEl>
                                          <p:spTgt spid="70"/>
                                        </p:tgtEl>
                                        <p:attrNameLst>
                                          <p:attrName>style.visibility</p:attrName>
                                        </p:attrNameLst>
                                      </p:cBhvr>
                                      <p:to>
                                        <p:strVal val="visible"/>
                                      </p:to>
                                    </p:set>
                                  </p:childTnLst>
                                </p:cTn>
                              </p:par>
                            </p:childTnLst>
                          </p:cTn>
                        </p:par>
                        <p:par>
                          <p:cTn id="136" fill="hold" nodeType="afterGroup">
                            <p:stCondLst>
                              <p:cond delay="40500"/>
                            </p:stCondLst>
                            <p:childTnLst>
                              <p:par>
                                <p:cTn id="137" presetID="1" presetClass="entr" presetSubtype="0" fill="hold" grpId="7" nodeType="afterEffect">
                                  <p:stCondLst>
                                    <p:cond delay="2000"/>
                                  </p:stCondLst>
                                  <p:childTnLst>
                                    <p:set>
                                      <p:cBhvr>
                                        <p:cTn id="138" dur="1" fill="hold">
                                          <p:stCondLst>
                                            <p:cond delay="0"/>
                                          </p:stCondLst>
                                        </p:cTn>
                                        <p:tgtEl>
                                          <p:spTgt spid="53"/>
                                        </p:tgtEl>
                                        <p:attrNameLst>
                                          <p:attrName>style.visibility</p:attrName>
                                        </p:attrNameLst>
                                      </p:cBhvr>
                                      <p:to>
                                        <p:strVal val="visible"/>
                                      </p:to>
                                    </p:set>
                                  </p:childTnLst>
                                </p:cTn>
                              </p:par>
                              <p:par>
                                <p:cTn id="139" presetID="1" presetClass="exit" presetSubtype="0" fill="hold" grpId="3" nodeType="withEffect">
                                  <p:stCondLst>
                                    <p:cond delay="0"/>
                                  </p:stCondLst>
                                  <p:childTnLst>
                                    <p:set>
                                      <p:cBhvr>
                                        <p:cTn id="140" dur="1" fill="hold">
                                          <p:stCondLst>
                                            <p:cond delay="0"/>
                                          </p:stCondLst>
                                        </p:cTn>
                                        <p:tgtEl>
                                          <p:spTgt spid="69"/>
                                        </p:tgtEl>
                                        <p:attrNameLst>
                                          <p:attrName>style.visibility</p:attrName>
                                        </p:attrNameLst>
                                      </p:cBhvr>
                                      <p:to>
                                        <p:strVal val="hidden"/>
                                      </p:to>
                                    </p:set>
                                  </p:childTnLst>
                                </p:cTn>
                              </p:par>
                              <p:par>
                                <p:cTn id="141" presetID="1" presetClass="emph" presetSubtype="2" fill="hold" nodeType="withEffect">
                                  <p:stCondLst>
                                    <p:cond delay="0"/>
                                  </p:stCondLst>
                                  <p:childTnLst>
                                    <p:animClr clrSpc="rgb" dir="cw">
                                      <p:cBhvr>
                                        <p:cTn id="142" dur="2000" fill="hold"/>
                                        <p:tgtEl>
                                          <p:spTgt spid="44"/>
                                        </p:tgtEl>
                                        <p:attrNameLst>
                                          <p:attrName>fillcolor</p:attrName>
                                        </p:attrNameLst>
                                      </p:cBhvr>
                                      <p:to>
                                        <a:srgbClr val="FF9900"/>
                                      </p:to>
                                    </p:animClr>
                                    <p:set>
                                      <p:cBhvr>
                                        <p:cTn id="143" dur="2000" fill="hold"/>
                                        <p:tgtEl>
                                          <p:spTgt spid="44"/>
                                        </p:tgtEl>
                                        <p:attrNameLst>
                                          <p:attrName>fill.type</p:attrName>
                                        </p:attrNameLst>
                                      </p:cBhvr>
                                      <p:to>
                                        <p:strVal val="solid"/>
                                      </p:to>
                                    </p:set>
                                    <p:set>
                                      <p:cBhvr>
                                        <p:cTn id="144" dur="2000" fill="hold"/>
                                        <p:tgtEl>
                                          <p:spTgt spid="44"/>
                                        </p:tgtEl>
                                        <p:attrNameLst>
                                          <p:attrName>fill.on</p:attrName>
                                        </p:attrNameLst>
                                      </p:cBhvr>
                                      <p:to>
                                        <p:strVal val="true"/>
                                      </p:to>
                                    </p:set>
                                  </p:childTnLst>
                                </p:cTn>
                              </p:par>
                              <p:par>
                                <p:cTn id="145" presetID="1" presetClass="exit" presetSubtype="0" fill="hold" nodeType="withEffect">
                                  <p:stCondLst>
                                    <p:cond delay="0"/>
                                  </p:stCondLst>
                                  <p:childTnLst>
                                    <p:set>
                                      <p:cBhvr>
                                        <p:cTn id="146" dur="1" fill="hold">
                                          <p:stCondLst>
                                            <p:cond delay="0"/>
                                          </p:stCondLst>
                                        </p:cTn>
                                        <p:tgtEl>
                                          <p:spTgt spid="16400"/>
                                        </p:tgtEl>
                                        <p:attrNameLst>
                                          <p:attrName>style.visibility</p:attrName>
                                        </p:attrNameLst>
                                      </p:cBhvr>
                                      <p:to>
                                        <p:strVal val="hidden"/>
                                      </p:to>
                                    </p:set>
                                  </p:childTnLst>
                                </p:cTn>
                              </p:par>
                            </p:childTnLst>
                          </p:cTn>
                        </p:par>
                        <p:par>
                          <p:cTn id="147" fill="hold" nodeType="afterGroup">
                            <p:stCondLst>
                              <p:cond delay="42500"/>
                            </p:stCondLst>
                            <p:childTnLst>
                              <p:par>
                                <p:cTn id="148" presetID="1" presetClass="exit" presetSubtype="0" fill="hold" grpId="5" nodeType="afterEffect">
                                  <p:stCondLst>
                                    <p:cond delay="2000"/>
                                  </p:stCondLst>
                                  <p:childTnLst>
                                    <p:set>
                                      <p:cBhvr>
                                        <p:cTn id="149" dur="1" fill="hold">
                                          <p:stCondLst>
                                            <p:cond delay="0"/>
                                          </p:stCondLst>
                                        </p:cTn>
                                        <p:tgtEl>
                                          <p:spTgt spid="68"/>
                                        </p:tgtEl>
                                        <p:attrNameLst>
                                          <p:attrName>style.visibility</p:attrName>
                                        </p:attrNameLst>
                                      </p:cBhvr>
                                      <p:to>
                                        <p:strVal val="hidden"/>
                                      </p:to>
                                    </p:set>
                                  </p:childTnLst>
                                </p:cTn>
                              </p:par>
                              <p:par>
                                <p:cTn id="150" presetID="1" presetClass="exit" presetSubtype="0" fill="hold" grpId="3" nodeType="withEffect">
                                  <p:stCondLst>
                                    <p:cond delay="2000"/>
                                  </p:stCondLst>
                                  <p:childTnLst>
                                    <p:set>
                                      <p:cBhvr>
                                        <p:cTn id="151" dur="1" fill="hold">
                                          <p:stCondLst>
                                            <p:cond delay="0"/>
                                          </p:stCondLst>
                                        </p:cTn>
                                        <p:tgtEl>
                                          <p:spTgt spid="70"/>
                                        </p:tgtEl>
                                        <p:attrNameLst>
                                          <p:attrName>style.visibility</p:attrName>
                                        </p:attrNameLst>
                                      </p:cBhvr>
                                      <p:to>
                                        <p:strVal val="hidden"/>
                                      </p:to>
                                    </p:set>
                                  </p:childTnLst>
                                </p:cTn>
                              </p:par>
                              <p:par>
                                <p:cTn id="152" presetID="1" presetClass="entr" presetSubtype="0" fill="hold" nodeType="withEffect">
                                  <p:stCondLst>
                                    <p:cond delay="2000"/>
                                  </p:stCondLst>
                                  <p:childTnLst>
                                    <p:set>
                                      <p:cBhvr>
                                        <p:cTn id="153" dur="1" fill="hold">
                                          <p:stCondLst>
                                            <p:cond delay="0"/>
                                          </p:stCondLst>
                                        </p:cTn>
                                        <p:tgtEl>
                                          <p:spTgt spid="42"/>
                                        </p:tgtEl>
                                        <p:attrNameLst>
                                          <p:attrName>style.visibility</p:attrName>
                                        </p:attrNameLst>
                                      </p:cBhvr>
                                      <p:to>
                                        <p:strVal val="visible"/>
                                      </p:to>
                                    </p:set>
                                  </p:childTnLst>
                                </p:cTn>
                              </p:par>
                              <p:par>
                                <p:cTn id="154" presetID="1" presetClass="exit" presetSubtype="0" fill="hold" grpId="2" nodeType="withEffect">
                                  <p:stCondLst>
                                    <p:cond delay="0"/>
                                  </p:stCondLst>
                                  <p:childTnLst>
                                    <p:set>
                                      <p:cBhvr>
                                        <p:cTn id="155" dur="1" fill="hold">
                                          <p:stCondLst>
                                            <p:cond delay="0"/>
                                          </p:stCondLst>
                                        </p:cTn>
                                        <p:tgtEl>
                                          <p:spTgt spid="77"/>
                                        </p:tgtEl>
                                        <p:attrNameLst>
                                          <p:attrName>style.visibility</p:attrName>
                                        </p:attrNameLst>
                                      </p:cBhvr>
                                      <p:to>
                                        <p:strVal val="hidden"/>
                                      </p:to>
                                    </p:set>
                                  </p:childTnLst>
                                </p:cTn>
                              </p:par>
                              <p:par>
                                <p:cTn id="156" presetID="1" presetClass="emph" presetSubtype="2" fill="hold" nodeType="withEffect">
                                  <p:stCondLst>
                                    <p:cond delay="0"/>
                                  </p:stCondLst>
                                  <p:childTnLst>
                                    <p:animClr clrSpc="rgb" dir="cw">
                                      <p:cBhvr>
                                        <p:cTn id="157" dur="2000" fill="hold"/>
                                        <p:tgtEl>
                                          <p:spTgt spid="45"/>
                                        </p:tgtEl>
                                        <p:attrNameLst>
                                          <p:attrName>fillcolor</p:attrName>
                                        </p:attrNameLst>
                                      </p:cBhvr>
                                      <p:to>
                                        <a:srgbClr val="99FF66"/>
                                      </p:to>
                                    </p:animClr>
                                    <p:set>
                                      <p:cBhvr>
                                        <p:cTn id="158" dur="2000" fill="hold"/>
                                        <p:tgtEl>
                                          <p:spTgt spid="45"/>
                                        </p:tgtEl>
                                        <p:attrNameLst>
                                          <p:attrName>fill.type</p:attrName>
                                        </p:attrNameLst>
                                      </p:cBhvr>
                                      <p:to>
                                        <p:strVal val="solid"/>
                                      </p:to>
                                    </p:set>
                                    <p:set>
                                      <p:cBhvr>
                                        <p:cTn id="159" dur="2000" fill="hold"/>
                                        <p:tgtEl>
                                          <p:spTgt spid="45"/>
                                        </p:tgtEl>
                                        <p:attrNameLst>
                                          <p:attrName>fill.on</p:attrName>
                                        </p:attrNameLst>
                                      </p:cBhvr>
                                      <p:to>
                                        <p:strVal val="true"/>
                                      </p:to>
                                    </p:set>
                                  </p:childTnLst>
                                </p:cTn>
                              </p:par>
                              <p:par>
                                <p:cTn id="160" presetID="1" presetClass="entr" presetSubtype="0" fill="hold" grpId="2" nodeType="withEffect">
                                  <p:stCondLst>
                                    <p:cond delay="0"/>
                                  </p:stCondLst>
                                  <p:childTnLst>
                                    <p:set>
                                      <p:cBhvr>
                                        <p:cTn id="161" dur="1" fill="hold">
                                          <p:stCondLst>
                                            <p:cond delay="0"/>
                                          </p:stCondLst>
                                        </p:cTn>
                                        <p:tgtEl>
                                          <p:spTgt spid="72"/>
                                        </p:tgtEl>
                                        <p:attrNameLst>
                                          <p:attrName>style.visibility</p:attrName>
                                        </p:attrNameLst>
                                      </p:cBhvr>
                                      <p:to>
                                        <p:strVal val="visible"/>
                                      </p:to>
                                    </p:set>
                                  </p:childTnLst>
                                </p:cTn>
                              </p:par>
                            </p:childTnLst>
                          </p:cTn>
                        </p:par>
                        <p:par>
                          <p:cTn id="162" fill="hold" nodeType="afterGroup">
                            <p:stCondLst>
                              <p:cond delay="44500"/>
                            </p:stCondLst>
                            <p:childTnLst>
                              <p:par>
                                <p:cTn id="163" presetID="0" presetClass="path" presetSubtype="0" accel="50000" decel="50000" fill="hold" nodeType="afterEffect">
                                  <p:stCondLst>
                                    <p:cond delay="2000"/>
                                  </p:stCondLst>
                                  <p:childTnLst>
                                    <p:animMotion origin="layout" path="M 6.66667E-6 2.52544E-6 L 6.66667E-6 0.0555 " pathEditMode="relative" ptsTypes="AA">
                                      <p:cBhvr>
                                        <p:cTn id="164" dur="2000" fill="hold"/>
                                        <p:tgtEl>
                                          <p:spTgt spid="31"/>
                                        </p:tgtEl>
                                        <p:attrNameLst>
                                          <p:attrName>ppt_x</p:attrName>
                                          <p:attrName>ppt_y</p:attrName>
                                        </p:attrNameLst>
                                      </p:cBhvr>
                                    </p:animMotion>
                                  </p:childTnLst>
                                </p:cTn>
                              </p:par>
                            </p:childTnLst>
                          </p:cTn>
                        </p:par>
                        <p:par>
                          <p:cTn id="165" fill="hold" nodeType="afterGroup">
                            <p:stCondLst>
                              <p:cond delay="48500"/>
                            </p:stCondLst>
                            <p:childTnLst>
                              <p:par>
                                <p:cTn id="166" presetID="10" presetClass="emph" presetSubtype="0" fill="hold" grpId="0" nodeType="afterEffect">
                                  <p:stCondLst>
                                    <p:cond delay="0"/>
                                  </p:stCondLst>
                                  <p:childTnLst>
                                    <p:anim calcmode="discrete" valueType="str">
                                      <p:cBhvr override="childStyle">
                                        <p:cTn id="167" dur="2000" fill="hold"/>
                                        <p:tgtEl>
                                          <p:spTgt spid="33"/>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168" fill="hold" nodeType="afterGroup">
                            <p:stCondLst>
                              <p:cond delay="50500"/>
                            </p:stCondLst>
                            <p:childTnLst>
                              <p:par>
                                <p:cTn id="169" presetID="5" presetClass="entr" presetSubtype="10" fill="hold" nodeType="afterEffect">
                                  <p:stCondLst>
                                    <p:cond delay="0"/>
                                  </p:stCondLst>
                                  <p:childTnLst>
                                    <p:set>
                                      <p:cBhvr>
                                        <p:cTn id="170" dur="1" fill="hold">
                                          <p:stCondLst>
                                            <p:cond delay="0"/>
                                          </p:stCondLst>
                                        </p:cTn>
                                        <p:tgtEl>
                                          <p:spTgt spid="52"/>
                                        </p:tgtEl>
                                        <p:attrNameLst>
                                          <p:attrName>style.visibility</p:attrName>
                                        </p:attrNameLst>
                                      </p:cBhvr>
                                      <p:to>
                                        <p:strVal val="visible"/>
                                      </p:to>
                                    </p:set>
                                    <p:animEffect transition="in" filter="checkerboard(across)">
                                      <p:cBhvr>
                                        <p:cTn id="171" dur="500"/>
                                        <p:tgtEl>
                                          <p:spTgt spid="52"/>
                                        </p:tgtEl>
                                      </p:cBhvr>
                                    </p:animEffect>
                                  </p:childTnLst>
                                </p:cTn>
                              </p:par>
                              <p:par>
                                <p:cTn id="172" presetID="1" presetClass="entr" presetSubtype="0" fill="hold" grpId="0" nodeType="withEffect">
                                  <p:stCondLst>
                                    <p:cond delay="0"/>
                                  </p:stCondLst>
                                  <p:childTnLst>
                                    <p:set>
                                      <p:cBhvr>
                                        <p:cTn id="173" dur="1" fill="hold">
                                          <p:stCondLst>
                                            <p:cond delay="0"/>
                                          </p:stCondLst>
                                        </p:cTn>
                                        <p:tgtEl>
                                          <p:spTgt spid="51"/>
                                        </p:tgtEl>
                                        <p:attrNameLst>
                                          <p:attrName>style.visibility</p:attrName>
                                        </p:attrNameLst>
                                      </p:cBhvr>
                                      <p:to>
                                        <p:strVal val="visible"/>
                                      </p:to>
                                    </p:set>
                                  </p:childTnLst>
                                </p:cTn>
                              </p:par>
                            </p:childTnLst>
                          </p:cTn>
                        </p:par>
                        <p:par>
                          <p:cTn id="174" fill="hold" nodeType="afterGroup">
                            <p:stCondLst>
                              <p:cond delay="51000"/>
                            </p:stCondLst>
                            <p:childTnLst>
                              <p:par>
                                <p:cTn id="175" presetID="1" presetClass="exit" presetSubtype="0" fill="hold" grpId="1" nodeType="afterEffect">
                                  <p:stCondLst>
                                    <p:cond delay="0"/>
                                  </p:stCondLst>
                                  <p:childTnLst>
                                    <p:set>
                                      <p:cBhvr>
                                        <p:cTn id="176" dur="1" fill="hold">
                                          <p:stCondLst>
                                            <p:cond delay="0"/>
                                          </p:stCondLst>
                                        </p:cTn>
                                        <p:tgtEl>
                                          <p:spTgt spid="47"/>
                                        </p:tgtEl>
                                        <p:attrNameLst>
                                          <p:attrName>style.visibility</p:attrName>
                                        </p:attrNameLst>
                                      </p:cBhvr>
                                      <p:to>
                                        <p:strVal val="hidden"/>
                                      </p:to>
                                    </p:set>
                                  </p:childTnLst>
                                </p:cTn>
                              </p:par>
                              <p:par>
                                <p:cTn id="177" presetID="1" presetClass="entr" presetSubtype="0" fill="hold" grpId="0" nodeType="withEffect">
                                  <p:stCondLst>
                                    <p:cond delay="0"/>
                                  </p:stCondLst>
                                  <p:childTnLst>
                                    <p:set>
                                      <p:cBhvr>
                                        <p:cTn id="178" dur="1" fill="hold">
                                          <p:stCondLst>
                                            <p:cond delay="0"/>
                                          </p:stCondLst>
                                        </p:cTn>
                                        <p:tgtEl>
                                          <p:spTgt spid="50"/>
                                        </p:tgtEl>
                                        <p:attrNameLst>
                                          <p:attrName>style.visibility</p:attrName>
                                        </p:attrNameLst>
                                      </p:cBhvr>
                                      <p:to>
                                        <p:strVal val="visible"/>
                                      </p:to>
                                    </p:set>
                                  </p:childTnLst>
                                </p:cTn>
                              </p:par>
                            </p:childTnLst>
                          </p:cTn>
                        </p:par>
                        <p:par>
                          <p:cTn id="179" fill="hold" nodeType="afterGroup">
                            <p:stCondLst>
                              <p:cond delay="51000"/>
                            </p:stCondLst>
                            <p:childTnLst>
                              <p:par>
                                <p:cTn id="180" presetID="1" presetClass="entr" presetSubtype="0" fill="hold" grpId="0" nodeType="afterEffect">
                                  <p:stCondLst>
                                    <p:cond delay="2000"/>
                                  </p:stCondLst>
                                  <p:childTnLst>
                                    <p:set>
                                      <p:cBhvr>
                                        <p:cTn id="181" dur="1" fill="hold">
                                          <p:stCondLst>
                                            <p:cond delay="0"/>
                                          </p:stCondLst>
                                        </p:cTn>
                                        <p:tgtEl>
                                          <p:spTgt spid="79"/>
                                        </p:tgtEl>
                                        <p:attrNameLst>
                                          <p:attrName>style.visibility</p:attrName>
                                        </p:attrNameLst>
                                      </p:cBhvr>
                                      <p:to>
                                        <p:strVal val="visible"/>
                                      </p:to>
                                    </p:set>
                                  </p:childTnLst>
                                </p:cTn>
                              </p:par>
                              <p:par>
                                <p:cTn id="182" presetID="1" presetClass="exit" presetSubtype="0" fill="hold" grpId="0" nodeType="withEffect">
                                  <p:stCondLst>
                                    <p:cond delay="0"/>
                                  </p:stCondLst>
                                  <p:childTnLst>
                                    <p:set>
                                      <p:cBhvr>
                                        <p:cTn id="183" dur="1" fill="hold">
                                          <p:stCondLst>
                                            <p:cond delay="0"/>
                                          </p:stCondLst>
                                        </p:cTn>
                                        <p:tgtEl>
                                          <p:spTgt spid="53"/>
                                        </p:tgtEl>
                                        <p:attrNameLst>
                                          <p:attrName>style.visibility</p:attrName>
                                        </p:attrNameLst>
                                      </p:cBhvr>
                                      <p:to>
                                        <p:strVal val="hidden"/>
                                      </p:to>
                                    </p:set>
                                  </p:childTnLst>
                                </p:cTn>
                              </p:par>
                              <p:par>
                                <p:cTn id="184" presetID="1" presetClass="entr" presetSubtype="0" fill="hold" grpId="1" nodeType="withEffect">
                                  <p:stCondLst>
                                    <p:cond delay="0"/>
                                  </p:stCondLst>
                                  <p:childTnLst>
                                    <p:set>
                                      <p:cBhvr>
                                        <p:cTn id="185" dur="1" fill="hold">
                                          <p:stCondLst>
                                            <p:cond delay="0"/>
                                          </p:stCondLst>
                                        </p:cTn>
                                        <p:tgtEl>
                                          <p:spTgt spid="53"/>
                                        </p:tgtEl>
                                        <p:attrNameLst>
                                          <p:attrName>style.visibility</p:attrName>
                                        </p:attrNameLst>
                                      </p:cBhvr>
                                      <p:to>
                                        <p:strVal val="visible"/>
                                      </p:to>
                                    </p:set>
                                  </p:childTnLst>
                                </p:cTn>
                              </p:par>
                              <p:par>
                                <p:cTn id="186" presetID="1" presetClass="exit" presetSubtype="0" fill="hold" grpId="2" nodeType="withEffect">
                                  <p:stCondLst>
                                    <p:cond delay="0"/>
                                  </p:stCondLst>
                                  <p:childTnLst>
                                    <p:set>
                                      <p:cBhvr>
                                        <p:cTn id="187" dur="1" fill="hold">
                                          <p:stCondLst>
                                            <p:cond delay="0"/>
                                          </p:stCondLst>
                                        </p:cTn>
                                        <p:tgtEl>
                                          <p:spTgt spid="53"/>
                                        </p:tgtEl>
                                        <p:attrNameLst>
                                          <p:attrName>style.visibility</p:attrName>
                                        </p:attrNameLst>
                                      </p:cBhvr>
                                      <p:to>
                                        <p:strVal val="hidden"/>
                                      </p:to>
                                    </p:set>
                                  </p:childTnLst>
                                </p:cTn>
                              </p:par>
                              <p:par>
                                <p:cTn id="188" presetID="1" presetClass="entr" presetSubtype="0" fill="hold" grpId="3" nodeType="withEffect">
                                  <p:stCondLst>
                                    <p:cond delay="0"/>
                                  </p:stCondLst>
                                  <p:childTnLst>
                                    <p:set>
                                      <p:cBhvr>
                                        <p:cTn id="189"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8" grpId="0"/>
      <p:bldP spid="32" grpId="0"/>
      <p:bldP spid="33" grpId="0"/>
      <p:bldP spid="47" grpId="0"/>
      <p:bldP spid="47" grpId="1"/>
      <p:bldP spid="50" grpId="0"/>
      <p:bldP spid="46" grpId="0"/>
      <p:bldP spid="59" grpId="0"/>
      <p:bldP spid="68" grpId="0" animBg="1"/>
      <p:bldP spid="68" grpId="1" animBg="1"/>
      <p:bldP spid="68" grpId="2" animBg="1"/>
      <p:bldP spid="68" grpId="3" animBg="1"/>
      <p:bldP spid="68" grpId="4" animBg="1"/>
      <p:bldP spid="68" grpId="5" animBg="1"/>
      <p:bldP spid="69" grpId="0"/>
      <p:bldP spid="69" grpId="1"/>
      <p:bldP spid="69" grpId="2"/>
      <p:bldP spid="69" grpId="3"/>
      <p:bldP spid="70" grpId="0"/>
      <p:bldP spid="70" grpId="1"/>
      <p:bldP spid="70" grpId="2"/>
      <p:bldP spid="70" grpId="3"/>
      <p:bldP spid="71" grpId="0"/>
      <p:bldP spid="71" grpId="1"/>
      <p:bldP spid="72" grpId="0"/>
      <p:bldP spid="72" grpId="1"/>
      <p:bldP spid="72" grpId="2"/>
      <p:bldP spid="77" grpId="0"/>
      <p:bldP spid="77" grpId="1"/>
      <p:bldP spid="77" grpId="2"/>
      <p:bldP spid="79" grpId="0" animBg="1"/>
      <p:bldP spid="48" grpId="0"/>
      <p:bldP spid="48" grpId="1"/>
      <p:bldP spid="51" grpId="0"/>
      <p:bldP spid="53" grpId="0"/>
      <p:bldP spid="53" grpId="1"/>
      <p:bldP spid="53" grpId="2"/>
      <p:bldP spid="53" grpId="3"/>
      <p:bldP spid="53" grpId="4"/>
      <p:bldP spid="53" grpId="5"/>
      <p:bldP spid="53" grpId="6"/>
      <p:bldP spid="53" grpId="7"/>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8"/>
            <a:ext cx="9144000" cy="700088"/>
          </a:xfrm>
          <a:solidFill>
            <a:schemeClr val="accent4">
              <a:lumMod val="20000"/>
              <a:lumOff val="80000"/>
            </a:schemeClr>
          </a:solidFill>
        </p:spPr>
        <p:txBody>
          <a:bodyPr>
            <a:normAutofit fontScale="90000"/>
          </a:bodyPr>
          <a:lstStyle/>
          <a:p>
            <a:pPr>
              <a:defRPr/>
            </a:pPr>
            <a:r>
              <a:rPr lang="en-US" dirty="0" smtClean="0">
                <a:solidFill>
                  <a:schemeClr val="accent3">
                    <a:lumMod val="50000"/>
                  </a:schemeClr>
                </a:solidFill>
              </a:rPr>
              <a:t>Multithreaded</a:t>
            </a:r>
            <a:r>
              <a:rPr lang="en-US" dirty="0" smtClean="0"/>
              <a:t> </a:t>
            </a:r>
            <a:r>
              <a:rPr lang="en-US" dirty="0" smtClean="0">
                <a:solidFill>
                  <a:schemeClr val="accent3">
                    <a:lumMod val="50000"/>
                  </a:schemeClr>
                </a:solidFill>
              </a:rPr>
              <a:t>Environment</a:t>
            </a:r>
            <a:endParaRPr lang="en-US" dirty="0">
              <a:solidFill>
                <a:schemeClr val="accent3">
                  <a:lumMod val="50000"/>
                </a:schemeClr>
              </a:solidFill>
            </a:endParaRPr>
          </a:p>
        </p:txBody>
      </p:sp>
      <p:sp>
        <p:nvSpPr>
          <p:cNvPr id="47108" name="Rectangle 5"/>
          <p:cNvSpPr>
            <a:spLocks noChangeArrowheads="1"/>
          </p:cNvSpPr>
          <p:nvPr/>
        </p:nvSpPr>
        <p:spPr bwMode="auto">
          <a:xfrm>
            <a:off x="5105400" y="1066800"/>
            <a:ext cx="3429000" cy="4800600"/>
          </a:xfrm>
          <a:prstGeom prst="rect">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a:p>
        </p:txBody>
      </p:sp>
      <p:sp>
        <p:nvSpPr>
          <p:cNvPr id="47109" name="Rectangle 7"/>
          <p:cNvSpPr>
            <a:spLocks noChangeArrowheads="1"/>
          </p:cNvSpPr>
          <p:nvPr/>
        </p:nvSpPr>
        <p:spPr bwMode="auto">
          <a:xfrm>
            <a:off x="5105400" y="1066800"/>
            <a:ext cx="3429000" cy="1752600"/>
          </a:xfrm>
          <a:prstGeom prst="rect">
            <a:avLst/>
          </a:prstGeom>
          <a:solidFill>
            <a:schemeClr val="bg2"/>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a:p>
        </p:txBody>
      </p:sp>
      <p:cxnSp>
        <p:nvCxnSpPr>
          <p:cNvPr id="47110" name="Straight Connector 9"/>
          <p:cNvCxnSpPr>
            <a:cxnSpLocks noChangeShapeType="1"/>
            <a:stCxn id="47126" idx="1"/>
            <a:endCxn id="47126" idx="3"/>
          </p:cNvCxnSpPr>
          <p:nvPr/>
        </p:nvCxnSpPr>
        <p:spPr bwMode="auto">
          <a:xfrm rot="10800000" flipH="1">
            <a:off x="533400" y="1943100"/>
            <a:ext cx="34290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7111" name="Straight Connector 12"/>
          <p:cNvCxnSpPr>
            <a:cxnSpLocks noChangeShapeType="1"/>
          </p:cNvCxnSpPr>
          <p:nvPr/>
        </p:nvCxnSpPr>
        <p:spPr bwMode="auto">
          <a:xfrm rot="10800000" flipH="1">
            <a:off x="5105400" y="1981200"/>
            <a:ext cx="34290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47112" name="Group 39"/>
          <p:cNvGrpSpPr>
            <a:grpSpLocks/>
          </p:cNvGrpSpPr>
          <p:nvPr/>
        </p:nvGrpSpPr>
        <p:grpSpPr bwMode="auto">
          <a:xfrm>
            <a:off x="5181600" y="1219200"/>
            <a:ext cx="3276600" cy="533400"/>
            <a:chOff x="5181600" y="1447800"/>
            <a:chExt cx="3276600" cy="533400"/>
          </a:xfrm>
        </p:grpSpPr>
        <p:sp>
          <p:nvSpPr>
            <p:cNvPr id="47140" name="Rounded Rectangle 16"/>
            <p:cNvSpPr>
              <a:spLocks noChangeArrowheads="1"/>
            </p:cNvSpPr>
            <p:nvPr/>
          </p:nvSpPr>
          <p:spPr bwMode="auto">
            <a:xfrm>
              <a:off x="7543800" y="1447800"/>
              <a:ext cx="914400" cy="533400"/>
            </a:xfrm>
            <a:prstGeom prst="roundRect">
              <a:avLst>
                <a:gd name="adj" fmla="val 16667"/>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a:t>files</a:t>
              </a:r>
            </a:p>
          </p:txBody>
        </p:sp>
        <p:sp>
          <p:nvSpPr>
            <p:cNvPr id="47141" name="Rounded Rectangle 17"/>
            <p:cNvSpPr>
              <a:spLocks noChangeArrowheads="1"/>
            </p:cNvSpPr>
            <p:nvPr/>
          </p:nvSpPr>
          <p:spPr bwMode="auto">
            <a:xfrm>
              <a:off x="6248400" y="1447800"/>
              <a:ext cx="1143000" cy="533400"/>
            </a:xfrm>
            <a:prstGeom prst="roundRect">
              <a:avLst>
                <a:gd name="adj" fmla="val 16667"/>
              </a:avLst>
            </a:prstGeom>
            <a:solidFill>
              <a:schemeClr val="accent1"/>
            </a:solidFill>
            <a:ln w="12700" algn="ctr">
              <a:solidFill>
                <a:schemeClr val="tx1"/>
              </a:solidFill>
              <a:round/>
              <a:headEnd/>
              <a:tailEnd/>
            </a:ln>
          </p:spPr>
          <p:txBody>
            <a:bodyPr lIns="0" tIns="0" rIns="0" bIns="0"/>
            <a:lstStyle/>
            <a:p>
              <a:pPr algn="ctr" eaLnBrk="0" hangingPunct="0">
                <a:spcBef>
                  <a:spcPct val="50000"/>
                </a:spcBef>
                <a:buClr>
                  <a:srgbClr val="0033CC"/>
                </a:buClr>
                <a:buSzPct val="155000"/>
                <a:buFont typeface="Symbol" pitchFamily="18" charset="2"/>
                <a:buNone/>
              </a:pPr>
              <a:r>
                <a:rPr lang="en-US" dirty="0"/>
                <a:t>data(heap)</a:t>
              </a:r>
            </a:p>
          </p:txBody>
        </p:sp>
        <p:sp>
          <p:nvSpPr>
            <p:cNvPr id="47142" name="Rounded Rectangle 18"/>
            <p:cNvSpPr>
              <a:spLocks noChangeArrowheads="1"/>
            </p:cNvSpPr>
            <p:nvPr/>
          </p:nvSpPr>
          <p:spPr bwMode="auto">
            <a:xfrm>
              <a:off x="5181600" y="1447800"/>
              <a:ext cx="914400" cy="533400"/>
            </a:xfrm>
            <a:prstGeom prst="roundRect">
              <a:avLst>
                <a:gd name="adj" fmla="val 16667"/>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a:t>code</a:t>
              </a:r>
            </a:p>
          </p:txBody>
        </p:sp>
      </p:grpSp>
      <p:sp>
        <p:nvSpPr>
          <p:cNvPr id="47113" name="Rectangle 21"/>
          <p:cNvSpPr>
            <a:spLocks noChangeArrowheads="1"/>
          </p:cNvSpPr>
          <p:nvPr/>
        </p:nvSpPr>
        <p:spPr bwMode="auto">
          <a:xfrm>
            <a:off x="5105400" y="1981200"/>
            <a:ext cx="3429000" cy="1676400"/>
          </a:xfrm>
          <a:prstGeom prst="rect">
            <a:avLst/>
          </a:prstGeom>
          <a:solidFill>
            <a:schemeClr val="bg2"/>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a:p>
        </p:txBody>
      </p:sp>
      <p:cxnSp>
        <p:nvCxnSpPr>
          <p:cNvPr id="47114" name="Straight Connector 23"/>
          <p:cNvCxnSpPr>
            <a:cxnSpLocks noChangeShapeType="1"/>
          </p:cNvCxnSpPr>
          <p:nvPr/>
        </p:nvCxnSpPr>
        <p:spPr bwMode="auto">
          <a:xfrm rot="5400000">
            <a:off x="4306094" y="3923506"/>
            <a:ext cx="3886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7115" name="Straight Connector 24"/>
          <p:cNvCxnSpPr>
            <a:cxnSpLocks noChangeShapeType="1"/>
          </p:cNvCxnSpPr>
          <p:nvPr/>
        </p:nvCxnSpPr>
        <p:spPr bwMode="auto">
          <a:xfrm rot="5400000">
            <a:off x="5449094" y="3923506"/>
            <a:ext cx="3886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47118" name="Rounded Rectangle 27"/>
          <p:cNvSpPr>
            <a:spLocks noChangeArrowheads="1"/>
          </p:cNvSpPr>
          <p:nvPr/>
        </p:nvSpPr>
        <p:spPr bwMode="auto">
          <a:xfrm>
            <a:off x="5181600" y="2133600"/>
            <a:ext cx="990600" cy="533400"/>
          </a:xfrm>
          <a:prstGeom prst="roundRect">
            <a:avLst>
              <a:gd name="adj" fmla="val 16667"/>
            </a:avLst>
          </a:prstGeom>
          <a:solidFill>
            <a:schemeClr val="accent1"/>
          </a:solidFill>
          <a:ln w="12700" algn="ctr">
            <a:solidFill>
              <a:schemeClr val="tx1"/>
            </a:solidFill>
            <a:round/>
            <a:headEnd/>
            <a:tailEnd/>
          </a:ln>
        </p:spPr>
        <p:txBody>
          <a:bodyPr lIns="0" tIns="0" rIns="0" bIns="0"/>
          <a:lstStyle/>
          <a:p>
            <a:pPr algn="ctr" eaLnBrk="0" hangingPunct="0">
              <a:spcBef>
                <a:spcPct val="50000"/>
              </a:spcBef>
              <a:buClr>
                <a:srgbClr val="0033CC"/>
              </a:buClr>
              <a:buSzPct val="155000"/>
              <a:buFont typeface="Symbol" pitchFamily="18" charset="2"/>
              <a:buNone/>
            </a:pPr>
            <a:r>
              <a:rPr lang="en-US" dirty="0"/>
              <a:t>registers</a:t>
            </a:r>
          </a:p>
        </p:txBody>
      </p:sp>
      <p:sp>
        <p:nvSpPr>
          <p:cNvPr id="47119" name="Rounded Rectangle 28"/>
          <p:cNvSpPr>
            <a:spLocks noChangeArrowheads="1"/>
          </p:cNvSpPr>
          <p:nvPr/>
        </p:nvSpPr>
        <p:spPr bwMode="auto">
          <a:xfrm>
            <a:off x="7543800" y="2895600"/>
            <a:ext cx="914400" cy="533400"/>
          </a:xfrm>
          <a:prstGeom prst="roundRect">
            <a:avLst>
              <a:gd name="adj" fmla="val 16667"/>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a:t>stack</a:t>
            </a:r>
          </a:p>
        </p:txBody>
      </p:sp>
      <p:sp>
        <p:nvSpPr>
          <p:cNvPr id="47120" name="Rounded Rectangle 29"/>
          <p:cNvSpPr>
            <a:spLocks noChangeArrowheads="1"/>
          </p:cNvSpPr>
          <p:nvPr/>
        </p:nvSpPr>
        <p:spPr bwMode="auto">
          <a:xfrm>
            <a:off x="6400800" y="2895600"/>
            <a:ext cx="838200" cy="533400"/>
          </a:xfrm>
          <a:prstGeom prst="roundRect">
            <a:avLst>
              <a:gd name="adj" fmla="val 16667"/>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a:t>stack</a:t>
            </a:r>
          </a:p>
        </p:txBody>
      </p:sp>
      <p:sp>
        <p:nvSpPr>
          <p:cNvPr id="47121" name="Rounded Rectangle 30"/>
          <p:cNvSpPr>
            <a:spLocks noChangeArrowheads="1"/>
          </p:cNvSpPr>
          <p:nvPr/>
        </p:nvSpPr>
        <p:spPr bwMode="auto">
          <a:xfrm>
            <a:off x="5181600" y="2895600"/>
            <a:ext cx="914400" cy="533400"/>
          </a:xfrm>
          <a:prstGeom prst="roundRect">
            <a:avLst>
              <a:gd name="adj" fmla="val 16667"/>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a:t>stack</a:t>
            </a:r>
          </a:p>
        </p:txBody>
      </p:sp>
      <p:sp>
        <p:nvSpPr>
          <p:cNvPr id="47122" name="TextBox 52"/>
          <p:cNvSpPr txBox="1">
            <a:spLocks noChangeArrowheads="1"/>
          </p:cNvSpPr>
          <p:nvPr/>
        </p:nvSpPr>
        <p:spPr bwMode="auto">
          <a:xfrm>
            <a:off x="8489950" y="4953000"/>
            <a:ext cx="654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dirty="0"/>
              <a:t>thread</a:t>
            </a:r>
          </a:p>
        </p:txBody>
      </p:sp>
      <p:cxnSp>
        <p:nvCxnSpPr>
          <p:cNvPr id="47123" name="Straight Arrow Connector 55"/>
          <p:cNvCxnSpPr>
            <a:cxnSpLocks noChangeShapeType="1"/>
          </p:cNvCxnSpPr>
          <p:nvPr/>
        </p:nvCxnSpPr>
        <p:spPr bwMode="auto">
          <a:xfrm rot="16200000" flipV="1">
            <a:off x="7954963" y="4090988"/>
            <a:ext cx="592137" cy="11318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7124" name="TextBox 60"/>
          <p:cNvSpPr txBox="1">
            <a:spLocks noChangeArrowheads="1"/>
          </p:cNvSpPr>
          <p:nvPr/>
        </p:nvSpPr>
        <p:spPr bwMode="auto">
          <a:xfrm>
            <a:off x="5791200" y="762000"/>
            <a:ext cx="1825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dirty="0"/>
              <a:t>Multithreaded process</a:t>
            </a:r>
          </a:p>
        </p:txBody>
      </p:sp>
      <p:sp>
        <p:nvSpPr>
          <p:cNvPr id="47125" name="Rectangle 4"/>
          <p:cNvSpPr>
            <a:spLocks noChangeArrowheads="1"/>
          </p:cNvSpPr>
          <p:nvPr/>
        </p:nvSpPr>
        <p:spPr bwMode="auto">
          <a:xfrm>
            <a:off x="533400" y="1066800"/>
            <a:ext cx="3429000" cy="4800600"/>
          </a:xfrm>
          <a:prstGeom prst="rect">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a:p>
        </p:txBody>
      </p:sp>
      <p:sp>
        <p:nvSpPr>
          <p:cNvPr id="47126" name="Rectangle 6"/>
          <p:cNvSpPr>
            <a:spLocks noChangeArrowheads="1"/>
          </p:cNvSpPr>
          <p:nvPr/>
        </p:nvSpPr>
        <p:spPr bwMode="auto">
          <a:xfrm>
            <a:off x="533400" y="1066800"/>
            <a:ext cx="3429000" cy="1752600"/>
          </a:xfrm>
          <a:prstGeom prst="rect">
            <a:avLst/>
          </a:prstGeom>
          <a:solidFill>
            <a:schemeClr val="bg2"/>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a:p>
        </p:txBody>
      </p:sp>
      <p:sp>
        <p:nvSpPr>
          <p:cNvPr id="47127" name="Rounded Rectangle 19"/>
          <p:cNvSpPr>
            <a:spLocks noChangeArrowheads="1"/>
          </p:cNvSpPr>
          <p:nvPr/>
        </p:nvSpPr>
        <p:spPr bwMode="auto">
          <a:xfrm>
            <a:off x="609600" y="2057400"/>
            <a:ext cx="990600" cy="533400"/>
          </a:xfrm>
          <a:prstGeom prst="roundRect">
            <a:avLst>
              <a:gd name="adj" fmla="val 16667"/>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dirty="0"/>
              <a:t>registers</a:t>
            </a:r>
          </a:p>
        </p:txBody>
      </p:sp>
      <p:sp>
        <p:nvSpPr>
          <p:cNvPr id="47128" name="Rounded Rectangle 20"/>
          <p:cNvSpPr>
            <a:spLocks noChangeArrowheads="1"/>
          </p:cNvSpPr>
          <p:nvPr/>
        </p:nvSpPr>
        <p:spPr bwMode="auto">
          <a:xfrm>
            <a:off x="2895600" y="2057400"/>
            <a:ext cx="990600" cy="533400"/>
          </a:xfrm>
          <a:prstGeom prst="roundRect">
            <a:avLst>
              <a:gd name="adj" fmla="val 16667"/>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a:t>stack</a:t>
            </a:r>
          </a:p>
        </p:txBody>
      </p:sp>
      <p:sp>
        <p:nvSpPr>
          <p:cNvPr id="47129" name="TextBox 46"/>
          <p:cNvSpPr txBox="1">
            <a:spLocks noChangeArrowheads="1"/>
          </p:cNvSpPr>
          <p:nvPr/>
        </p:nvSpPr>
        <p:spPr bwMode="auto">
          <a:xfrm>
            <a:off x="609600" y="4114800"/>
            <a:ext cx="654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thread</a:t>
            </a:r>
          </a:p>
        </p:txBody>
      </p:sp>
      <p:sp>
        <p:nvSpPr>
          <p:cNvPr id="47130" name="Freeform 37"/>
          <p:cNvSpPr>
            <a:spLocks noChangeArrowheads="1"/>
          </p:cNvSpPr>
          <p:nvPr/>
        </p:nvSpPr>
        <p:spPr bwMode="auto">
          <a:xfrm>
            <a:off x="1981200" y="2971800"/>
            <a:ext cx="342900" cy="2238375"/>
          </a:xfrm>
          <a:custGeom>
            <a:avLst/>
            <a:gdLst>
              <a:gd name="T0" fmla="*/ 0 w 343469"/>
              <a:gd name="T1" fmla="*/ 0 h 2238233"/>
              <a:gd name="T2" fmla="*/ 252075 w 343469"/>
              <a:gd name="T3" fmla="*/ 273771 h 2238233"/>
              <a:gd name="T4" fmla="*/ 37811 w 343469"/>
              <a:gd name="T5" fmla="*/ 657108 h 2238233"/>
              <a:gd name="T6" fmla="*/ 252075 w 343469"/>
              <a:gd name="T7" fmla="*/ 944575 h 2238233"/>
              <a:gd name="T8" fmla="*/ 75622 w 343469"/>
              <a:gd name="T9" fmla="*/ 1396344 h 2238233"/>
              <a:gd name="T10" fmla="*/ 315094 w 343469"/>
              <a:gd name="T11" fmla="*/ 1902848 h 2238233"/>
              <a:gd name="T12" fmla="*/ 88226 w 343469"/>
              <a:gd name="T13" fmla="*/ 2245049 h 2238233"/>
              <a:gd name="T14" fmla="*/ 0 60000 65536"/>
              <a:gd name="T15" fmla="*/ 0 60000 65536"/>
              <a:gd name="T16" fmla="*/ 0 60000 65536"/>
              <a:gd name="T17" fmla="*/ 0 60000 65536"/>
              <a:gd name="T18" fmla="*/ 0 60000 65536"/>
              <a:gd name="T19" fmla="*/ 0 60000 65536"/>
              <a:gd name="T20" fmla="*/ 0 60000 65536"/>
              <a:gd name="T21" fmla="*/ 0 w 343469"/>
              <a:gd name="T22" fmla="*/ 0 h 2238233"/>
              <a:gd name="T23" fmla="*/ 343469 w 343469"/>
              <a:gd name="T24" fmla="*/ 2238233 h 2238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3469" h="2238233">
                <a:moveTo>
                  <a:pt x="0" y="0"/>
                </a:moveTo>
                <a:cubicBezTo>
                  <a:pt x="133065" y="81886"/>
                  <a:pt x="266131" y="163773"/>
                  <a:pt x="272955" y="272955"/>
                </a:cubicBezTo>
                <a:cubicBezTo>
                  <a:pt x="279779" y="382137"/>
                  <a:pt x="40943" y="543635"/>
                  <a:pt x="40943" y="655092"/>
                </a:cubicBezTo>
                <a:cubicBezTo>
                  <a:pt x="40943" y="766549"/>
                  <a:pt x="266131" y="818865"/>
                  <a:pt x="272955" y="941695"/>
                </a:cubicBezTo>
                <a:cubicBezTo>
                  <a:pt x="279779" y="1064525"/>
                  <a:pt x="70513" y="1232847"/>
                  <a:pt x="81886" y="1392071"/>
                </a:cubicBezTo>
                <a:cubicBezTo>
                  <a:pt x="93259" y="1551295"/>
                  <a:pt x="338919" y="1756012"/>
                  <a:pt x="341194" y="1897039"/>
                </a:cubicBezTo>
                <a:cubicBezTo>
                  <a:pt x="343469" y="2038066"/>
                  <a:pt x="131928" y="2176818"/>
                  <a:pt x="95534" y="2238233"/>
                </a:cubicBezTo>
              </a:path>
            </a:pathLst>
          </a:cu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a:p>
        </p:txBody>
      </p:sp>
      <p:cxnSp>
        <p:nvCxnSpPr>
          <p:cNvPr id="47131" name="Straight Arrow Connector 48"/>
          <p:cNvCxnSpPr>
            <a:cxnSpLocks noChangeShapeType="1"/>
            <a:stCxn id="47129" idx="0"/>
          </p:cNvCxnSpPr>
          <p:nvPr/>
        </p:nvCxnSpPr>
        <p:spPr bwMode="auto">
          <a:xfrm rot="5400000" flipH="1" flipV="1">
            <a:off x="1450182" y="3425031"/>
            <a:ext cx="176212" cy="120332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7132" name="Freeform 38"/>
          <p:cNvSpPr>
            <a:spLocks noChangeArrowheads="1"/>
          </p:cNvSpPr>
          <p:nvPr/>
        </p:nvSpPr>
        <p:spPr bwMode="auto">
          <a:xfrm>
            <a:off x="5410200" y="3886200"/>
            <a:ext cx="342900" cy="1828800"/>
          </a:xfrm>
          <a:custGeom>
            <a:avLst/>
            <a:gdLst>
              <a:gd name="T0" fmla="*/ 0 w 343469"/>
              <a:gd name="T1" fmla="*/ 0 h 2238233"/>
              <a:gd name="T2" fmla="*/ 252075 w 343469"/>
              <a:gd name="T3" fmla="*/ 13 h 2238233"/>
              <a:gd name="T4" fmla="*/ 37811 w 343469"/>
              <a:gd name="T5" fmla="*/ 33 h 2238233"/>
              <a:gd name="T6" fmla="*/ 252075 w 343469"/>
              <a:gd name="T7" fmla="*/ 47 h 2238233"/>
              <a:gd name="T8" fmla="*/ 75622 w 343469"/>
              <a:gd name="T9" fmla="*/ 70 h 2238233"/>
              <a:gd name="T10" fmla="*/ 315094 w 343469"/>
              <a:gd name="T11" fmla="*/ 95 h 2238233"/>
              <a:gd name="T12" fmla="*/ 88226 w 343469"/>
              <a:gd name="T13" fmla="*/ 112 h 2238233"/>
              <a:gd name="T14" fmla="*/ 0 60000 65536"/>
              <a:gd name="T15" fmla="*/ 0 60000 65536"/>
              <a:gd name="T16" fmla="*/ 0 60000 65536"/>
              <a:gd name="T17" fmla="*/ 0 60000 65536"/>
              <a:gd name="T18" fmla="*/ 0 60000 65536"/>
              <a:gd name="T19" fmla="*/ 0 60000 65536"/>
              <a:gd name="T20" fmla="*/ 0 60000 65536"/>
              <a:gd name="T21" fmla="*/ 0 w 343469"/>
              <a:gd name="T22" fmla="*/ 0 h 2238233"/>
              <a:gd name="T23" fmla="*/ 343469 w 343469"/>
              <a:gd name="T24" fmla="*/ 2238233 h 2238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3469" h="2238233">
                <a:moveTo>
                  <a:pt x="0" y="0"/>
                </a:moveTo>
                <a:cubicBezTo>
                  <a:pt x="133065" y="81886"/>
                  <a:pt x="266131" y="163773"/>
                  <a:pt x="272955" y="272955"/>
                </a:cubicBezTo>
                <a:cubicBezTo>
                  <a:pt x="279779" y="382137"/>
                  <a:pt x="40943" y="543635"/>
                  <a:pt x="40943" y="655092"/>
                </a:cubicBezTo>
                <a:cubicBezTo>
                  <a:pt x="40943" y="766549"/>
                  <a:pt x="266131" y="818865"/>
                  <a:pt x="272955" y="941695"/>
                </a:cubicBezTo>
                <a:cubicBezTo>
                  <a:pt x="279779" y="1064525"/>
                  <a:pt x="70513" y="1232847"/>
                  <a:pt x="81886" y="1392071"/>
                </a:cubicBezTo>
                <a:cubicBezTo>
                  <a:pt x="93259" y="1551295"/>
                  <a:pt x="338919" y="1756012"/>
                  <a:pt x="341194" y="1897039"/>
                </a:cubicBezTo>
                <a:cubicBezTo>
                  <a:pt x="343469" y="2038066"/>
                  <a:pt x="131928" y="2176818"/>
                  <a:pt x="95534" y="2238233"/>
                </a:cubicBezTo>
              </a:path>
            </a:pathLst>
          </a:cu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a:p>
        </p:txBody>
      </p:sp>
      <p:sp>
        <p:nvSpPr>
          <p:cNvPr id="47133" name="Freeform 39"/>
          <p:cNvSpPr>
            <a:spLocks noChangeArrowheads="1"/>
          </p:cNvSpPr>
          <p:nvPr/>
        </p:nvSpPr>
        <p:spPr bwMode="auto">
          <a:xfrm>
            <a:off x="7620000" y="3810000"/>
            <a:ext cx="342900" cy="1828800"/>
          </a:xfrm>
          <a:custGeom>
            <a:avLst/>
            <a:gdLst>
              <a:gd name="T0" fmla="*/ 0 w 343469"/>
              <a:gd name="T1" fmla="*/ 0 h 2238233"/>
              <a:gd name="T2" fmla="*/ 252075 w 343469"/>
              <a:gd name="T3" fmla="*/ 13 h 2238233"/>
              <a:gd name="T4" fmla="*/ 37811 w 343469"/>
              <a:gd name="T5" fmla="*/ 33 h 2238233"/>
              <a:gd name="T6" fmla="*/ 252075 w 343469"/>
              <a:gd name="T7" fmla="*/ 47 h 2238233"/>
              <a:gd name="T8" fmla="*/ 75622 w 343469"/>
              <a:gd name="T9" fmla="*/ 70 h 2238233"/>
              <a:gd name="T10" fmla="*/ 315094 w 343469"/>
              <a:gd name="T11" fmla="*/ 95 h 2238233"/>
              <a:gd name="T12" fmla="*/ 88226 w 343469"/>
              <a:gd name="T13" fmla="*/ 112 h 2238233"/>
              <a:gd name="T14" fmla="*/ 0 60000 65536"/>
              <a:gd name="T15" fmla="*/ 0 60000 65536"/>
              <a:gd name="T16" fmla="*/ 0 60000 65536"/>
              <a:gd name="T17" fmla="*/ 0 60000 65536"/>
              <a:gd name="T18" fmla="*/ 0 60000 65536"/>
              <a:gd name="T19" fmla="*/ 0 60000 65536"/>
              <a:gd name="T20" fmla="*/ 0 60000 65536"/>
              <a:gd name="T21" fmla="*/ 0 w 343469"/>
              <a:gd name="T22" fmla="*/ 0 h 2238233"/>
              <a:gd name="T23" fmla="*/ 343469 w 343469"/>
              <a:gd name="T24" fmla="*/ 2238233 h 2238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3469" h="2238233">
                <a:moveTo>
                  <a:pt x="0" y="0"/>
                </a:moveTo>
                <a:cubicBezTo>
                  <a:pt x="133065" y="81886"/>
                  <a:pt x="266131" y="163773"/>
                  <a:pt x="272955" y="272955"/>
                </a:cubicBezTo>
                <a:cubicBezTo>
                  <a:pt x="279779" y="382137"/>
                  <a:pt x="40943" y="543635"/>
                  <a:pt x="40943" y="655092"/>
                </a:cubicBezTo>
                <a:cubicBezTo>
                  <a:pt x="40943" y="766549"/>
                  <a:pt x="266131" y="818865"/>
                  <a:pt x="272955" y="941695"/>
                </a:cubicBezTo>
                <a:cubicBezTo>
                  <a:pt x="279779" y="1064525"/>
                  <a:pt x="70513" y="1232847"/>
                  <a:pt x="81886" y="1392071"/>
                </a:cubicBezTo>
                <a:cubicBezTo>
                  <a:pt x="93259" y="1551295"/>
                  <a:pt x="338919" y="1756012"/>
                  <a:pt x="341194" y="1897039"/>
                </a:cubicBezTo>
                <a:cubicBezTo>
                  <a:pt x="343469" y="2038066"/>
                  <a:pt x="131928" y="2176818"/>
                  <a:pt x="95534" y="2238233"/>
                </a:cubicBezTo>
              </a:path>
            </a:pathLst>
          </a:cu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a:p>
        </p:txBody>
      </p:sp>
      <p:sp>
        <p:nvSpPr>
          <p:cNvPr id="47134" name="Freeform 40"/>
          <p:cNvSpPr>
            <a:spLocks noChangeArrowheads="1"/>
          </p:cNvSpPr>
          <p:nvPr/>
        </p:nvSpPr>
        <p:spPr bwMode="auto">
          <a:xfrm>
            <a:off x="6553200" y="3886200"/>
            <a:ext cx="342900" cy="1828800"/>
          </a:xfrm>
          <a:custGeom>
            <a:avLst/>
            <a:gdLst>
              <a:gd name="T0" fmla="*/ 0 w 343469"/>
              <a:gd name="T1" fmla="*/ 0 h 2238233"/>
              <a:gd name="T2" fmla="*/ 252075 w 343469"/>
              <a:gd name="T3" fmla="*/ 13 h 2238233"/>
              <a:gd name="T4" fmla="*/ 37811 w 343469"/>
              <a:gd name="T5" fmla="*/ 33 h 2238233"/>
              <a:gd name="T6" fmla="*/ 252075 w 343469"/>
              <a:gd name="T7" fmla="*/ 47 h 2238233"/>
              <a:gd name="T8" fmla="*/ 75622 w 343469"/>
              <a:gd name="T9" fmla="*/ 70 h 2238233"/>
              <a:gd name="T10" fmla="*/ 315094 w 343469"/>
              <a:gd name="T11" fmla="*/ 95 h 2238233"/>
              <a:gd name="T12" fmla="*/ 88226 w 343469"/>
              <a:gd name="T13" fmla="*/ 112 h 2238233"/>
              <a:gd name="T14" fmla="*/ 0 60000 65536"/>
              <a:gd name="T15" fmla="*/ 0 60000 65536"/>
              <a:gd name="T16" fmla="*/ 0 60000 65536"/>
              <a:gd name="T17" fmla="*/ 0 60000 65536"/>
              <a:gd name="T18" fmla="*/ 0 60000 65536"/>
              <a:gd name="T19" fmla="*/ 0 60000 65536"/>
              <a:gd name="T20" fmla="*/ 0 60000 65536"/>
              <a:gd name="T21" fmla="*/ 0 w 343469"/>
              <a:gd name="T22" fmla="*/ 0 h 2238233"/>
              <a:gd name="T23" fmla="*/ 343469 w 343469"/>
              <a:gd name="T24" fmla="*/ 2238233 h 2238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3469" h="2238233">
                <a:moveTo>
                  <a:pt x="0" y="0"/>
                </a:moveTo>
                <a:cubicBezTo>
                  <a:pt x="133065" y="81886"/>
                  <a:pt x="266131" y="163773"/>
                  <a:pt x="272955" y="272955"/>
                </a:cubicBezTo>
                <a:cubicBezTo>
                  <a:pt x="279779" y="382137"/>
                  <a:pt x="40943" y="543635"/>
                  <a:pt x="40943" y="655092"/>
                </a:cubicBezTo>
                <a:cubicBezTo>
                  <a:pt x="40943" y="766549"/>
                  <a:pt x="266131" y="818865"/>
                  <a:pt x="272955" y="941695"/>
                </a:cubicBezTo>
                <a:cubicBezTo>
                  <a:pt x="279779" y="1064525"/>
                  <a:pt x="70513" y="1232847"/>
                  <a:pt x="81886" y="1392071"/>
                </a:cubicBezTo>
                <a:cubicBezTo>
                  <a:pt x="93259" y="1551295"/>
                  <a:pt x="338919" y="1756012"/>
                  <a:pt x="341194" y="1897039"/>
                </a:cubicBezTo>
                <a:cubicBezTo>
                  <a:pt x="343469" y="2038066"/>
                  <a:pt x="131928" y="2176818"/>
                  <a:pt x="95534" y="2238233"/>
                </a:cubicBezTo>
              </a:path>
            </a:pathLst>
          </a:cu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a:p>
        </p:txBody>
      </p:sp>
      <p:sp>
        <p:nvSpPr>
          <p:cNvPr id="47135" name="TextBox 59"/>
          <p:cNvSpPr txBox="1">
            <a:spLocks noChangeArrowheads="1"/>
          </p:cNvSpPr>
          <p:nvPr/>
        </p:nvSpPr>
        <p:spPr bwMode="auto">
          <a:xfrm>
            <a:off x="990600" y="762000"/>
            <a:ext cx="1928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dirty="0" err="1"/>
              <a:t>Singlethreaded</a:t>
            </a:r>
            <a:r>
              <a:rPr lang="en-US" dirty="0"/>
              <a:t> process</a:t>
            </a:r>
          </a:p>
        </p:txBody>
      </p:sp>
      <p:grpSp>
        <p:nvGrpSpPr>
          <p:cNvPr id="47136" name="Group 40"/>
          <p:cNvGrpSpPr>
            <a:grpSpLocks/>
          </p:cNvGrpSpPr>
          <p:nvPr/>
        </p:nvGrpSpPr>
        <p:grpSpPr bwMode="auto">
          <a:xfrm>
            <a:off x="609600" y="1295400"/>
            <a:ext cx="3276600" cy="533400"/>
            <a:chOff x="5181600" y="1447800"/>
            <a:chExt cx="3276600" cy="533400"/>
          </a:xfrm>
        </p:grpSpPr>
        <p:sp>
          <p:nvSpPr>
            <p:cNvPr id="47137" name="Rounded Rectangle 16"/>
            <p:cNvSpPr>
              <a:spLocks noChangeArrowheads="1"/>
            </p:cNvSpPr>
            <p:nvPr/>
          </p:nvSpPr>
          <p:spPr bwMode="auto">
            <a:xfrm>
              <a:off x="7543800" y="1447800"/>
              <a:ext cx="914400" cy="533400"/>
            </a:xfrm>
            <a:prstGeom prst="roundRect">
              <a:avLst>
                <a:gd name="adj" fmla="val 16667"/>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a:t>files</a:t>
              </a:r>
            </a:p>
          </p:txBody>
        </p:sp>
        <p:sp>
          <p:nvSpPr>
            <p:cNvPr id="47139" name="Rounded Rectangle 18"/>
            <p:cNvSpPr>
              <a:spLocks noChangeArrowheads="1"/>
            </p:cNvSpPr>
            <p:nvPr/>
          </p:nvSpPr>
          <p:spPr bwMode="auto">
            <a:xfrm>
              <a:off x="5181600" y="1447800"/>
              <a:ext cx="914400" cy="533400"/>
            </a:xfrm>
            <a:prstGeom prst="roundRect">
              <a:avLst>
                <a:gd name="adj" fmla="val 16667"/>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a:t>code</a:t>
              </a:r>
            </a:p>
          </p:txBody>
        </p:sp>
      </p:grpSp>
      <p:sp>
        <p:nvSpPr>
          <p:cNvPr id="39" name="Rounded Rectangle 27"/>
          <p:cNvSpPr>
            <a:spLocks noChangeArrowheads="1"/>
          </p:cNvSpPr>
          <p:nvPr/>
        </p:nvSpPr>
        <p:spPr bwMode="auto">
          <a:xfrm>
            <a:off x="6324600" y="2133600"/>
            <a:ext cx="990600" cy="533400"/>
          </a:xfrm>
          <a:prstGeom prst="roundRect">
            <a:avLst>
              <a:gd name="adj" fmla="val 16667"/>
            </a:avLst>
          </a:prstGeom>
          <a:solidFill>
            <a:schemeClr val="accent1"/>
          </a:solidFill>
          <a:ln w="12700" algn="ctr">
            <a:solidFill>
              <a:schemeClr val="tx1"/>
            </a:solidFill>
            <a:round/>
            <a:headEnd/>
            <a:tailEnd/>
          </a:ln>
        </p:spPr>
        <p:txBody>
          <a:bodyPr lIns="0" tIns="0" rIns="0" bIns="0"/>
          <a:lstStyle/>
          <a:p>
            <a:pPr algn="ctr" eaLnBrk="0" hangingPunct="0">
              <a:spcBef>
                <a:spcPct val="50000"/>
              </a:spcBef>
              <a:buClr>
                <a:srgbClr val="0033CC"/>
              </a:buClr>
              <a:buSzPct val="155000"/>
              <a:buFont typeface="Symbol" pitchFamily="18" charset="2"/>
              <a:buNone/>
            </a:pPr>
            <a:r>
              <a:rPr lang="en-US" dirty="0"/>
              <a:t>registers</a:t>
            </a:r>
          </a:p>
        </p:txBody>
      </p:sp>
      <p:sp>
        <p:nvSpPr>
          <p:cNvPr id="40" name="Rounded Rectangle 27"/>
          <p:cNvSpPr>
            <a:spLocks noChangeArrowheads="1"/>
          </p:cNvSpPr>
          <p:nvPr/>
        </p:nvSpPr>
        <p:spPr bwMode="auto">
          <a:xfrm>
            <a:off x="7467600" y="2133600"/>
            <a:ext cx="990600" cy="533400"/>
          </a:xfrm>
          <a:prstGeom prst="roundRect">
            <a:avLst>
              <a:gd name="adj" fmla="val 16667"/>
            </a:avLst>
          </a:prstGeom>
          <a:solidFill>
            <a:schemeClr val="accent1"/>
          </a:solidFill>
          <a:ln w="12700" algn="ctr">
            <a:solidFill>
              <a:schemeClr val="tx1"/>
            </a:solidFill>
            <a:round/>
            <a:headEnd/>
            <a:tailEnd/>
          </a:ln>
        </p:spPr>
        <p:txBody>
          <a:bodyPr lIns="0" tIns="0" rIns="0" bIns="0"/>
          <a:lstStyle/>
          <a:p>
            <a:pPr algn="ctr" eaLnBrk="0" hangingPunct="0">
              <a:spcBef>
                <a:spcPct val="50000"/>
              </a:spcBef>
              <a:buClr>
                <a:srgbClr val="0033CC"/>
              </a:buClr>
              <a:buSzPct val="155000"/>
              <a:buFont typeface="Symbol" pitchFamily="18" charset="2"/>
              <a:buNone/>
            </a:pPr>
            <a:r>
              <a:rPr lang="en-US" dirty="0"/>
              <a:t>registers</a:t>
            </a:r>
          </a:p>
        </p:txBody>
      </p:sp>
      <p:sp>
        <p:nvSpPr>
          <p:cNvPr id="41" name="Rounded Rectangle 17"/>
          <p:cNvSpPr>
            <a:spLocks noChangeArrowheads="1"/>
          </p:cNvSpPr>
          <p:nvPr/>
        </p:nvSpPr>
        <p:spPr bwMode="auto">
          <a:xfrm>
            <a:off x="1676400" y="1295400"/>
            <a:ext cx="1143000" cy="533400"/>
          </a:xfrm>
          <a:prstGeom prst="roundRect">
            <a:avLst>
              <a:gd name="adj" fmla="val 16667"/>
            </a:avLst>
          </a:prstGeom>
          <a:solidFill>
            <a:schemeClr val="accent1"/>
          </a:solidFill>
          <a:ln w="12700" algn="ctr">
            <a:solidFill>
              <a:schemeClr val="tx1"/>
            </a:solidFill>
            <a:round/>
            <a:headEnd/>
            <a:tailEnd/>
          </a:ln>
        </p:spPr>
        <p:txBody>
          <a:bodyPr lIns="0" tIns="0" rIns="0" bIns="0"/>
          <a:lstStyle/>
          <a:p>
            <a:pPr algn="ctr" eaLnBrk="0" hangingPunct="0">
              <a:spcBef>
                <a:spcPct val="50000"/>
              </a:spcBef>
              <a:buClr>
                <a:srgbClr val="0033CC"/>
              </a:buClr>
              <a:buSzPct val="155000"/>
              <a:buFont typeface="Symbol" pitchFamily="18" charset="2"/>
              <a:buNone/>
            </a:pPr>
            <a:r>
              <a:rPr lang="en-US" dirty="0"/>
              <a:t>data(heap)</a:t>
            </a:r>
          </a:p>
        </p:txBody>
      </p:sp>
      <p:sp>
        <p:nvSpPr>
          <p:cNvPr id="5" name="TextBox 4"/>
          <p:cNvSpPr txBox="1"/>
          <p:nvPr/>
        </p:nvSpPr>
        <p:spPr>
          <a:xfrm>
            <a:off x="152400" y="6096000"/>
            <a:ext cx="3878498" cy="400110"/>
          </a:xfrm>
          <a:prstGeom prst="rect">
            <a:avLst/>
          </a:prstGeom>
          <a:noFill/>
        </p:spPr>
        <p:txBody>
          <a:bodyPr wrap="none" rtlCol="0">
            <a:spAutoFit/>
          </a:bodyPr>
          <a:lstStyle/>
          <a:p>
            <a:r>
              <a:rPr lang="en-US" sz="2000" dirty="0"/>
              <a:t>Thread share code, heap area, files </a:t>
            </a:r>
          </a:p>
        </p:txBody>
      </p:sp>
    </p:spTree>
    <p:extLst>
      <p:ext uri="{BB962C8B-B14F-4D97-AF65-F5344CB8AC3E}">
        <p14:creationId xmlns:p14="http://schemas.microsoft.com/office/powerpoint/2010/main" val="3961035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3"/>
          <p:cNvPicPr>
            <a:picLocks noGrp="1" noChangeAspect="1" noChangeArrowheads="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4267200" y="1447800"/>
            <a:ext cx="457200" cy="46038"/>
          </a:xfrm>
          <a:ln w="0" cap="flat" algn="ctr">
            <a:solidFill>
              <a:schemeClr val="tx1"/>
            </a:solidFill>
            <a:miter lim="800000"/>
            <a:headEnd/>
            <a:tailEnd/>
          </a:ln>
        </p:spPr>
      </p:pic>
      <p:sp>
        <p:nvSpPr>
          <p:cNvPr id="2" name="Title 1"/>
          <p:cNvSpPr>
            <a:spLocks noGrp="1"/>
          </p:cNvSpPr>
          <p:nvPr>
            <p:ph type="title"/>
          </p:nvPr>
        </p:nvSpPr>
        <p:spPr>
          <a:xfrm>
            <a:off x="-17690" y="10886"/>
            <a:ext cx="9161689" cy="674914"/>
          </a:xfrm>
          <a:solidFill>
            <a:schemeClr val="accent4">
              <a:lumMod val="20000"/>
              <a:lumOff val="80000"/>
            </a:schemeClr>
          </a:solidFill>
        </p:spPr>
        <p:txBody>
          <a:bodyPr>
            <a:normAutofit fontScale="90000"/>
          </a:bodyPr>
          <a:lstStyle/>
          <a:p>
            <a:pPr>
              <a:defRPr/>
            </a:pPr>
            <a:r>
              <a:rPr lang="en-US" dirty="0" smtClean="0"/>
              <a:t>Need for synchronization (2/2)</a:t>
            </a:r>
            <a:endParaRPr lang="en-US" dirty="0"/>
          </a:p>
        </p:txBody>
      </p:sp>
      <p:sp>
        <p:nvSpPr>
          <p:cNvPr id="4" name="Slide Number Placeholder 3"/>
          <p:cNvSpPr>
            <a:spLocks noGrp="1"/>
          </p:cNvSpPr>
          <p:nvPr>
            <p:ph type="sldNum" sz="quarter" idx="10"/>
          </p:nvPr>
        </p:nvSpPr>
        <p:spPr/>
        <p:txBody>
          <a:bodyPr/>
          <a:lstStyle/>
          <a:p>
            <a:pPr>
              <a:defRPr/>
            </a:pPr>
            <a:fld id="{E7A536A8-336A-49AA-BFA6-495CF80E3C01}" type="slidenum">
              <a:rPr lang="en-US" smtClean="0"/>
              <a:pPr>
                <a:defRPr/>
              </a:pPr>
              <a:t>20</a:t>
            </a:fld>
            <a:endParaRPr lang="en-US"/>
          </a:p>
        </p:txBody>
      </p:sp>
      <p:sp>
        <p:nvSpPr>
          <p:cNvPr id="10" name="Rectangle 9"/>
          <p:cNvSpPr/>
          <p:nvPr/>
        </p:nvSpPr>
        <p:spPr bwMode="auto">
          <a:xfrm>
            <a:off x="2362200" y="3657600"/>
            <a:ext cx="4419600" cy="2438400"/>
          </a:xfrm>
          <a:prstGeom prst="rect">
            <a:avLst/>
          </a:prstGeom>
          <a:solidFill>
            <a:schemeClr val="accent5"/>
          </a:solidFill>
          <a:ln w="12700" cap="flat" cmpd="sng" algn="ctr">
            <a:solidFill>
              <a:schemeClr val="tx1"/>
            </a:solidFill>
            <a:prstDash val="solid"/>
            <a:round/>
            <a:headEnd type="none" w="med" len="med"/>
            <a:tailEnd type="none" w="med" len="med"/>
          </a:ln>
          <a:effectLst/>
        </p:spPr>
        <p:txBody>
          <a:bodyPr/>
          <a:lstStyle/>
          <a:p>
            <a:pPr algn="ctr" eaLnBrk="0" hangingPunct="0">
              <a:spcBef>
                <a:spcPct val="50000"/>
              </a:spcBef>
              <a:buClr>
                <a:srgbClr val="0033CC"/>
              </a:buClr>
              <a:buSzPct val="155000"/>
              <a:buFont typeface="Symbol" pitchFamily="18" charset="2"/>
              <a:buNone/>
              <a:defRPr/>
            </a:pPr>
            <a:endParaRPr lang="en-US" sz="1200">
              <a:latin typeface="Arial" charset="0"/>
              <a:cs typeface="Arial" charset="0"/>
            </a:endParaRPr>
          </a:p>
        </p:txBody>
      </p:sp>
      <p:sp>
        <p:nvSpPr>
          <p:cNvPr id="60422" name="Rectangle 4"/>
          <p:cNvSpPr>
            <a:spLocks noChangeArrowheads="1"/>
          </p:cNvSpPr>
          <p:nvPr/>
        </p:nvSpPr>
        <p:spPr bwMode="auto">
          <a:xfrm>
            <a:off x="3124200" y="3962400"/>
            <a:ext cx="2743200" cy="1676400"/>
          </a:xfrm>
          <a:prstGeom prst="rect">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sz="1200"/>
              <a:t>Account  Object</a:t>
            </a:r>
          </a:p>
        </p:txBody>
      </p:sp>
      <p:sp>
        <p:nvSpPr>
          <p:cNvPr id="60423" name="Rounded Rectangle 5"/>
          <p:cNvSpPr>
            <a:spLocks noChangeArrowheads="1"/>
          </p:cNvSpPr>
          <p:nvPr/>
        </p:nvSpPr>
        <p:spPr bwMode="auto">
          <a:xfrm>
            <a:off x="3733800" y="4648200"/>
            <a:ext cx="1524000" cy="609600"/>
          </a:xfrm>
          <a:prstGeom prst="roundRect">
            <a:avLst>
              <a:gd name="adj" fmla="val 16667"/>
            </a:avLst>
          </a:prstGeom>
          <a:solidFill>
            <a:srgbClr val="00B0F0"/>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sz="1200"/>
          </a:p>
        </p:txBody>
      </p:sp>
      <p:sp>
        <p:nvSpPr>
          <p:cNvPr id="60424" name="Rectangle 6"/>
          <p:cNvSpPr>
            <a:spLocks noChangeArrowheads="1"/>
          </p:cNvSpPr>
          <p:nvPr/>
        </p:nvSpPr>
        <p:spPr bwMode="auto">
          <a:xfrm>
            <a:off x="762000" y="1981200"/>
            <a:ext cx="1371600" cy="3352800"/>
          </a:xfrm>
          <a:prstGeom prst="rect">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sz="1200"/>
          </a:p>
        </p:txBody>
      </p:sp>
      <p:sp>
        <p:nvSpPr>
          <p:cNvPr id="60425" name="Lock"/>
          <p:cNvSpPr>
            <a:spLocks noEditPoints="1" noChangeArrowheads="1"/>
          </p:cNvSpPr>
          <p:nvPr/>
        </p:nvSpPr>
        <p:spPr bwMode="auto">
          <a:xfrm>
            <a:off x="3200400" y="4114800"/>
            <a:ext cx="381000" cy="3429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744 w 21600"/>
              <a:gd name="T13" fmla="*/ 9904 h 21600"/>
              <a:gd name="T14" fmla="*/ 21134 w 21600"/>
              <a:gd name="T15" fmla="*/ 15335 h 21600"/>
            </a:gdLst>
            <a:ahLst/>
            <a:cxnLst>
              <a:cxn ang="T8">
                <a:pos x="T0" y="T1"/>
              </a:cxn>
              <a:cxn ang="T9">
                <a:pos x="T2" y="T3"/>
              </a:cxn>
              <a:cxn ang="T10">
                <a:pos x="T4" y="T5"/>
              </a:cxn>
              <a:cxn ang="T11">
                <a:pos x="T6" y="T7"/>
              </a:cxn>
            </a:cxnLst>
            <a:rect l="T12" t="T13" r="T14" b="T15"/>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a:lstStyle/>
          <a:p>
            <a:pPr algn="ctr" eaLnBrk="0" hangingPunct="0">
              <a:spcBef>
                <a:spcPct val="50000"/>
              </a:spcBef>
              <a:buClr>
                <a:srgbClr val="0033CC"/>
              </a:buClr>
              <a:buSzPct val="155000"/>
              <a:buFont typeface="Symbol" pitchFamily="18" charset="2"/>
              <a:buNone/>
            </a:pPr>
            <a:endParaRPr lang="en-US" sz="1200"/>
          </a:p>
        </p:txBody>
      </p:sp>
      <p:pic>
        <p:nvPicPr>
          <p:cNvPr id="60426" name="Picture 14" descr="C:\Program Files\Microsoft Office\MEDIA\CAGCAT10\j02341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990600"/>
            <a:ext cx="900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7" name="TextBox 15"/>
          <p:cNvSpPr txBox="1">
            <a:spLocks noChangeArrowheads="1"/>
          </p:cNvSpPr>
          <p:nvPr/>
        </p:nvSpPr>
        <p:spPr bwMode="auto">
          <a:xfrm>
            <a:off x="914400" y="5562600"/>
            <a:ext cx="8461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Thread A</a:t>
            </a:r>
          </a:p>
        </p:txBody>
      </p:sp>
      <p:sp>
        <p:nvSpPr>
          <p:cNvPr id="60428" name="TextBox 16"/>
          <p:cNvSpPr txBox="1">
            <a:spLocks noChangeArrowheads="1"/>
          </p:cNvSpPr>
          <p:nvPr/>
        </p:nvSpPr>
        <p:spPr bwMode="auto">
          <a:xfrm>
            <a:off x="7162800" y="5562600"/>
            <a:ext cx="850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Thread B</a:t>
            </a:r>
          </a:p>
        </p:txBody>
      </p:sp>
      <p:cxnSp>
        <p:nvCxnSpPr>
          <p:cNvPr id="16400" name="Straight Arrow Connector 24"/>
          <p:cNvCxnSpPr>
            <a:cxnSpLocks noChangeShapeType="1"/>
            <a:endCxn id="60424" idx="0"/>
          </p:cNvCxnSpPr>
          <p:nvPr/>
        </p:nvCxnSpPr>
        <p:spPr bwMode="auto">
          <a:xfrm rot="10800000" flipV="1">
            <a:off x="1447800" y="1333500"/>
            <a:ext cx="2514600" cy="6477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228600" y="2438400"/>
            <a:ext cx="533400" cy="1588"/>
          </a:xfrm>
          <a:prstGeom prst="straightConnector1">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31" name="TextBox 22"/>
          <p:cNvSpPr txBox="1">
            <a:spLocks noChangeArrowheads="1"/>
          </p:cNvSpPr>
          <p:nvPr/>
        </p:nvSpPr>
        <p:spPr bwMode="auto">
          <a:xfrm>
            <a:off x="4038600" y="4648200"/>
            <a:ext cx="911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Balance  :</a:t>
            </a:r>
          </a:p>
        </p:txBody>
      </p:sp>
      <p:sp>
        <p:nvSpPr>
          <p:cNvPr id="24" name="TextBox 23"/>
          <p:cNvSpPr txBox="1">
            <a:spLocks noChangeArrowheads="1"/>
          </p:cNvSpPr>
          <p:nvPr/>
        </p:nvSpPr>
        <p:spPr bwMode="auto">
          <a:xfrm>
            <a:off x="4191000" y="4876800"/>
            <a:ext cx="523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1000</a:t>
            </a:r>
          </a:p>
        </p:txBody>
      </p:sp>
      <p:sp>
        <p:nvSpPr>
          <p:cNvPr id="25" name="TextBox 24"/>
          <p:cNvSpPr txBox="1">
            <a:spLocks noChangeArrowheads="1"/>
          </p:cNvSpPr>
          <p:nvPr/>
        </p:nvSpPr>
        <p:spPr bwMode="auto">
          <a:xfrm>
            <a:off x="838200" y="2286000"/>
            <a:ext cx="129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check balance</a:t>
            </a:r>
          </a:p>
        </p:txBody>
      </p:sp>
      <p:cxnSp>
        <p:nvCxnSpPr>
          <p:cNvPr id="27" name="Straight Arrow Connector 26"/>
          <p:cNvCxnSpPr>
            <a:cxnSpLocks noChangeShapeType="1"/>
            <a:stCxn id="25" idx="3"/>
            <a:endCxn id="60431" idx="0"/>
          </p:cNvCxnSpPr>
          <p:nvPr/>
        </p:nvCxnSpPr>
        <p:spPr bwMode="auto">
          <a:xfrm>
            <a:off x="2133600" y="2424113"/>
            <a:ext cx="2360613" cy="22240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8" name="TextBox 27"/>
          <p:cNvSpPr txBox="1">
            <a:spLocks noChangeArrowheads="1"/>
          </p:cNvSpPr>
          <p:nvPr/>
        </p:nvSpPr>
        <p:spPr bwMode="auto">
          <a:xfrm>
            <a:off x="914400" y="2667000"/>
            <a:ext cx="896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withdraw </a:t>
            </a:r>
          </a:p>
        </p:txBody>
      </p:sp>
      <p:sp>
        <p:nvSpPr>
          <p:cNvPr id="60436" name="Rectangle 6"/>
          <p:cNvSpPr>
            <a:spLocks noChangeArrowheads="1"/>
          </p:cNvSpPr>
          <p:nvPr/>
        </p:nvSpPr>
        <p:spPr bwMode="auto">
          <a:xfrm>
            <a:off x="7010400" y="1981200"/>
            <a:ext cx="1371600" cy="3352800"/>
          </a:xfrm>
          <a:prstGeom prst="rect">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sz="1200"/>
          </a:p>
        </p:txBody>
      </p:sp>
      <p:cxnSp>
        <p:nvCxnSpPr>
          <p:cNvPr id="31" name="Straight Arrow Connector 30"/>
          <p:cNvCxnSpPr>
            <a:cxnSpLocks noChangeShapeType="1"/>
          </p:cNvCxnSpPr>
          <p:nvPr/>
        </p:nvCxnSpPr>
        <p:spPr bwMode="auto">
          <a:xfrm>
            <a:off x="8382000" y="2514600"/>
            <a:ext cx="533400" cy="1588"/>
          </a:xfrm>
          <a:prstGeom prst="straightConnector1">
            <a:avLst/>
          </a:prstGeom>
          <a:noFill/>
          <a:ln w="25400" algn="ctr">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32" name="TextBox 31"/>
          <p:cNvSpPr txBox="1">
            <a:spLocks noChangeArrowheads="1"/>
          </p:cNvSpPr>
          <p:nvPr/>
        </p:nvSpPr>
        <p:spPr bwMode="auto">
          <a:xfrm>
            <a:off x="7010400" y="2362200"/>
            <a:ext cx="129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check balance</a:t>
            </a:r>
          </a:p>
        </p:txBody>
      </p:sp>
      <p:sp>
        <p:nvSpPr>
          <p:cNvPr id="60439" name="TextBox 32"/>
          <p:cNvSpPr txBox="1">
            <a:spLocks noChangeArrowheads="1"/>
          </p:cNvSpPr>
          <p:nvPr/>
        </p:nvSpPr>
        <p:spPr bwMode="auto">
          <a:xfrm>
            <a:off x="7162800" y="2743200"/>
            <a:ext cx="896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withdraw </a:t>
            </a:r>
          </a:p>
        </p:txBody>
      </p:sp>
      <p:cxnSp>
        <p:nvCxnSpPr>
          <p:cNvPr id="35" name="Straight Arrow Connector 34"/>
          <p:cNvCxnSpPr>
            <a:cxnSpLocks noChangeShapeType="1"/>
            <a:stCxn id="32" idx="1"/>
            <a:endCxn id="60431" idx="0"/>
          </p:cNvCxnSpPr>
          <p:nvPr/>
        </p:nvCxnSpPr>
        <p:spPr bwMode="auto">
          <a:xfrm rot="10800000" flipV="1">
            <a:off x="4494213" y="2500313"/>
            <a:ext cx="2516187" cy="21478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0441" name="TextBox 37"/>
          <p:cNvSpPr txBox="1">
            <a:spLocks noChangeArrowheads="1"/>
          </p:cNvSpPr>
          <p:nvPr/>
        </p:nvSpPr>
        <p:spPr bwMode="auto">
          <a:xfrm>
            <a:off x="3657600" y="17526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Thread  Scheduler</a:t>
            </a:r>
          </a:p>
        </p:txBody>
      </p:sp>
      <p:cxnSp>
        <p:nvCxnSpPr>
          <p:cNvPr id="42" name="Straight Arrow Connector 41"/>
          <p:cNvCxnSpPr>
            <a:cxnSpLocks noChangeShapeType="1"/>
            <a:endCxn id="60436" idx="0"/>
          </p:cNvCxnSpPr>
          <p:nvPr/>
        </p:nvCxnSpPr>
        <p:spPr bwMode="auto">
          <a:xfrm>
            <a:off x="4862513" y="1333500"/>
            <a:ext cx="2833687" cy="6477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7" name="TextBox 46"/>
          <p:cNvSpPr txBox="1">
            <a:spLocks noChangeArrowheads="1"/>
          </p:cNvSpPr>
          <p:nvPr/>
        </p:nvSpPr>
        <p:spPr bwMode="auto">
          <a:xfrm>
            <a:off x="4343400" y="4876800"/>
            <a:ext cx="269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0</a:t>
            </a:r>
          </a:p>
        </p:txBody>
      </p:sp>
      <p:cxnSp>
        <p:nvCxnSpPr>
          <p:cNvPr id="49" name="Straight Arrow Connector 48"/>
          <p:cNvCxnSpPr>
            <a:cxnSpLocks noChangeShapeType="1"/>
            <a:endCxn id="60431" idx="0"/>
          </p:cNvCxnSpPr>
          <p:nvPr/>
        </p:nvCxnSpPr>
        <p:spPr bwMode="auto">
          <a:xfrm>
            <a:off x="2133600" y="2819400"/>
            <a:ext cx="2360613" cy="18288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4" name="Rectangular Callout 43"/>
          <p:cNvSpPr>
            <a:spLocks noChangeArrowheads="1"/>
          </p:cNvSpPr>
          <p:nvPr/>
        </p:nvSpPr>
        <p:spPr bwMode="auto">
          <a:xfrm>
            <a:off x="990600" y="990600"/>
            <a:ext cx="1066800" cy="609600"/>
          </a:xfrm>
          <a:prstGeom prst="wedgeRectCallout">
            <a:avLst>
              <a:gd name="adj1" fmla="val -41727"/>
              <a:gd name="adj2" fmla="val 107051"/>
            </a:avLst>
          </a:prstGeom>
          <a:solidFill>
            <a:srgbClr val="FF6600"/>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sz="1200"/>
              <a:t> </a:t>
            </a:r>
          </a:p>
        </p:txBody>
      </p:sp>
      <p:sp>
        <p:nvSpPr>
          <p:cNvPr id="45" name="Rectangular Callout 44"/>
          <p:cNvSpPr>
            <a:spLocks noChangeArrowheads="1"/>
          </p:cNvSpPr>
          <p:nvPr/>
        </p:nvSpPr>
        <p:spPr bwMode="auto">
          <a:xfrm>
            <a:off x="7543800" y="990600"/>
            <a:ext cx="1066800" cy="533400"/>
          </a:xfrm>
          <a:prstGeom prst="wedgeRectCallout">
            <a:avLst>
              <a:gd name="adj1" fmla="val -1431"/>
              <a:gd name="adj2" fmla="val 138000"/>
            </a:avLst>
          </a:prstGeom>
          <a:solidFill>
            <a:srgbClr val="FF6600"/>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sz="1200"/>
          </a:p>
        </p:txBody>
      </p:sp>
      <p:sp>
        <p:nvSpPr>
          <p:cNvPr id="46" name="TextBox 45"/>
          <p:cNvSpPr txBox="1">
            <a:spLocks noChangeArrowheads="1"/>
          </p:cNvSpPr>
          <p:nvPr/>
        </p:nvSpPr>
        <p:spPr bwMode="auto">
          <a:xfrm>
            <a:off x="0" y="1981200"/>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Control</a:t>
            </a:r>
          </a:p>
        </p:txBody>
      </p:sp>
      <p:sp>
        <p:nvSpPr>
          <p:cNvPr id="59" name="TextBox 58"/>
          <p:cNvSpPr txBox="1">
            <a:spLocks noChangeArrowheads="1"/>
          </p:cNvSpPr>
          <p:nvPr/>
        </p:nvSpPr>
        <p:spPr bwMode="auto">
          <a:xfrm>
            <a:off x="8372475" y="2057400"/>
            <a:ext cx="771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Control</a:t>
            </a:r>
          </a:p>
        </p:txBody>
      </p:sp>
      <p:sp>
        <p:nvSpPr>
          <p:cNvPr id="60449" name="TextBox 59"/>
          <p:cNvSpPr txBox="1">
            <a:spLocks noChangeArrowheads="1"/>
          </p:cNvSpPr>
          <p:nvPr/>
        </p:nvSpPr>
        <p:spPr bwMode="auto">
          <a:xfrm>
            <a:off x="3124200" y="4495800"/>
            <a:ext cx="695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b="0"/>
              <a:t>monitor</a:t>
            </a:r>
          </a:p>
        </p:txBody>
      </p:sp>
      <p:sp>
        <p:nvSpPr>
          <p:cNvPr id="68" name="Explosion 2 67"/>
          <p:cNvSpPr>
            <a:spLocks noChangeArrowheads="1"/>
          </p:cNvSpPr>
          <p:nvPr/>
        </p:nvSpPr>
        <p:spPr bwMode="auto">
          <a:xfrm>
            <a:off x="3962400" y="2057400"/>
            <a:ext cx="2590800" cy="1066800"/>
          </a:xfrm>
          <a:prstGeom prst="irregularSeal2">
            <a:avLst/>
          </a:prstGeom>
          <a:solidFill>
            <a:srgbClr val="FF0000"/>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sz="1200"/>
              <a:t>Thread  </a:t>
            </a:r>
          </a:p>
          <a:p>
            <a:pPr algn="ctr" eaLnBrk="0" hangingPunct="0">
              <a:spcBef>
                <a:spcPct val="50000"/>
              </a:spcBef>
              <a:buClr>
                <a:srgbClr val="0033CC"/>
              </a:buClr>
              <a:buSzPct val="155000"/>
              <a:buFont typeface="Symbol" pitchFamily="18" charset="2"/>
              <a:buNone/>
            </a:pPr>
            <a:r>
              <a:rPr lang="en-US" sz="1200"/>
              <a:t>Timeout</a:t>
            </a:r>
          </a:p>
        </p:txBody>
      </p:sp>
      <p:sp>
        <p:nvSpPr>
          <p:cNvPr id="69" name="TextBox 68"/>
          <p:cNvSpPr txBox="1">
            <a:spLocks noChangeArrowheads="1"/>
          </p:cNvSpPr>
          <p:nvPr/>
        </p:nvSpPr>
        <p:spPr bwMode="auto">
          <a:xfrm>
            <a:off x="1066800" y="1219200"/>
            <a:ext cx="8112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Running</a:t>
            </a:r>
          </a:p>
        </p:txBody>
      </p:sp>
      <p:sp>
        <p:nvSpPr>
          <p:cNvPr id="70" name="TextBox 69"/>
          <p:cNvSpPr txBox="1">
            <a:spLocks noChangeArrowheads="1"/>
          </p:cNvSpPr>
          <p:nvPr/>
        </p:nvSpPr>
        <p:spPr bwMode="auto">
          <a:xfrm>
            <a:off x="5410200" y="2362200"/>
            <a:ext cx="295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A</a:t>
            </a:r>
          </a:p>
        </p:txBody>
      </p:sp>
      <p:sp>
        <p:nvSpPr>
          <p:cNvPr id="71" name="TextBox 70"/>
          <p:cNvSpPr txBox="1">
            <a:spLocks noChangeArrowheads="1"/>
          </p:cNvSpPr>
          <p:nvPr/>
        </p:nvSpPr>
        <p:spPr bwMode="auto">
          <a:xfrm>
            <a:off x="5410200" y="2362200"/>
            <a:ext cx="295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B</a:t>
            </a:r>
          </a:p>
        </p:txBody>
      </p:sp>
      <p:sp>
        <p:nvSpPr>
          <p:cNvPr id="72" name="TextBox 71"/>
          <p:cNvSpPr txBox="1">
            <a:spLocks noChangeArrowheads="1"/>
          </p:cNvSpPr>
          <p:nvPr/>
        </p:nvSpPr>
        <p:spPr bwMode="auto">
          <a:xfrm>
            <a:off x="7620000" y="1219200"/>
            <a:ext cx="8112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Running</a:t>
            </a:r>
          </a:p>
        </p:txBody>
      </p:sp>
      <p:sp>
        <p:nvSpPr>
          <p:cNvPr id="60455" name="TextBox 72"/>
          <p:cNvSpPr txBox="1">
            <a:spLocks noChangeArrowheads="1"/>
          </p:cNvSpPr>
          <p:nvPr/>
        </p:nvSpPr>
        <p:spPr bwMode="auto">
          <a:xfrm>
            <a:off x="914400" y="990600"/>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Thread State :</a:t>
            </a:r>
          </a:p>
        </p:txBody>
      </p:sp>
      <p:sp>
        <p:nvSpPr>
          <p:cNvPr id="75" name="TextBox 74"/>
          <p:cNvSpPr txBox="1">
            <a:spLocks noChangeArrowheads="1"/>
          </p:cNvSpPr>
          <p:nvPr/>
        </p:nvSpPr>
        <p:spPr bwMode="auto">
          <a:xfrm>
            <a:off x="1066800" y="1219200"/>
            <a:ext cx="887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Runnable</a:t>
            </a:r>
          </a:p>
        </p:txBody>
      </p:sp>
      <p:sp>
        <p:nvSpPr>
          <p:cNvPr id="77" name="TextBox 76"/>
          <p:cNvSpPr txBox="1">
            <a:spLocks noChangeArrowheads="1"/>
          </p:cNvSpPr>
          <p:nvPr/>
        </p:nvSpPr>
        <p:spPr bwMode="auto">
          <a:xfrm>
            <a:off x="7620000" y="1219200"/>
            <a:ext cx="887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Runnable</a:t>
            </a:r>
          </a:p>
        </p:txBody>
      </p:sp>
      <p:sp>
        <p:nvSpPr>
          <p:cNvPr id="60458" name="TextBox 77"/>
          <p:cNvSpPr txBox="1">
            <a:spLocks noChangeArrowheads="1"/>
          </p:cNvSpPr>
          <p:nvPr/>
        </p:nvSpPr>
        <p:spPr bwMode="auto">
          <a:xfrm>
            <a:off x="7467600" y="990600"/>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Thread State :</a:t>
            </a:r>
          </a:p>
        </p:txBody>
      </p:sp>
      <p:sp>
        <p:nvSpPr>
          <p:cNvPr id="48" name="Rounded Rectangular Callout 47"/>
          <p:cNvSpPr>
            <a:spLocks noChangeArrowheads="1"/>
          </p:cNvSpPr>
          <p:nvPr/>
        </p:nvSpPr>
        <p:spPr bwMode="auto">
          <a:xfrm>
            <a:off x="7086600" y="3429000"/>
            <a:ext cx="2057400" cy="609600"/>
          </a:xfrm>
          <a:prstGeom prst="wedgeRoundRectCallout">
            <a:avLst>
              <a:gd name="adj1" fmla="val 3546"/>
              <a:gd name="adj2" fmla="val -201593"/>
              <a:gd name="adj3" fmla="val 16667"/>
            </a:avLst>
          </a:prstGeom>
          <a:solidFill>
            <a:srgbClr val="FF0000"/>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sz="1200">
                <a:solidFill>
                  <a:schemeClr val="bg1"/>
                </a:solidFill>
              </a:rPr>
              <a:t>InsufficientBalance Exception thrown</a:t>
            </a:r>
          </a:p>
        </p:txBody>
      </p:sp>
      <p:sp>
        <p:nvSpPr>
          <p:cNvPr id="51" name="Rounded Rectangular Callout 50"/>
          <p:cNvSpPr>
            <a:spLocks noChangeArrowheads="1"/>
          </p:cNvSpPr>
          <p:nvPr/>
        </p:nvSpPr>
        <p:spPr bwMode="auto">
          <a:xfrm>
            <a:off x="1905000" y="4191000"/>
            <a:ext cx="1066800" cy="762000"/>
          </a:xfrm>
          <a:prstGeom prst="wedgeRoundRectCallout">
            <a:avLst>
              <a:gd name="adj1" fmla="val 74815"/>
              <a:gd name="adj2" fmla="val -17852"/>
              <a:gd name="adj3" fmla="val 16667"/>
            </a:avLst>
          </a:prstGeom>
          <a:solidFill>
            <a:srgbClr val="FFFF00"/>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sz="1200"/>
              <a:t>Acquired by thread     </a:t>
            </a:r>
          </a:p>
        </p:txBody>
      </p:sp>
      <p:sp>
        <p:nvSpPr>
          <p:cNvPr id="54" name="TextBox 53"/>
          <p:cNvSpPr txBox="1">
            <a:spLocks noChangeArrowheads="1"/>
          </p:cNvSpPr>
          <p:nvPr/>
        </p:nvSpPr>
        <p:spPr bwMode="auto">
          <a:xfrm>
            <a:off x="2286000" y="4648200"/>
            <a:ext cx="295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A</a:t>
            </a:r>
          </a:p>
        </p:txBody>
      </p:sp>
      <p:sp>
        <p:nvSpPr>
          <p:cNvPr id="55" name="Rounded Rectangular Callout 54"/>
          <p:cNvSpPr>
            <a:spLocks noChangeArrowheads="1"/>
          </p:cNvSpPr>
          <p:nvPr/>
        </p:nvSpPr>
        <p:spPr bwMode="auto">
          <a:xfrm>
            <a:off x="5867400" y="3048000"/>
            <a:ext cx="1295400" cy="1295400"/>
          </a:xfrm>
          <a:prstGeom prst="wedgeRoundRectCallout">
            <a:avLst>
              <a:gd name="adj1" fmla="val 48704"/>
              <a:gd name="adj2" fmla="val -87894"/>
              <a:gd name="adj3" fmla="val 16667"/>
            </a:avLst>
          </a:prstGeom>
          <a:solidFill>
            <a:srgbClr val="FFFF00"/>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sz="1200"/>
              <a:t>Thread waiting to acquire the monitor of Account Object</a:t>
            </a:r>
          </a:p>
        </p:txBody>
      </p:sp>
      <p:sp>
        <p:nvSpPr>
          <p:cNvPr id="56" name="TextBox 55"/>
          <p:cNvSpPr txBox="1">
            <a:spLocks noChangeArrowheads="1"/>
          </p:cNvSpPr>
          <p:nvPr/>
        </p:nvSpPr>
        <p:spPr bwMode="auto">
          <a:xfrm>
            <a:off x="2286000" y="4648200"/>
            <a:ext cx="295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B</a:t>
            </a:r>
          </a:p>
        </p:txBody>
      </p:sp>
      <p:sp>
        <p:nvSpPr>
          <p:cNvPr id="50" name="TextBox 49"/>
          <p:cNvSpPr txBox="1">
            <a:spLocks noChangeArrowheads="1"/>
          </p:cNvSpPr>
          <p:nvPr/>
        </p:nvSpPr>
        <p:spPr bwMode="auto">
          <a:xfrm>
            <a:off x="2286000" y="3200400"/>
            <a:ext cx="523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1000</a:t>
            </a:r>
          </a:p>
        </p:txBody>
      </p:sp>
      <p:sp>
        <p:nvSpPr>
          <p:cNvPr id="52" name="TextBox 51"/>
          <p:cNvSpPr txBox="1">
            <a:spLocks noChangeArrowheads="1"/>
          </p:cNvSpPr>
          <p:nvPr/>
        </p:nvSpPr>
        <p:spPr bwMode="auto">
          <a:xfrm>
            <a:off x="7696200" y="1219200"/>
            <a:ext cx="782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Blocked</a:t>
            </a:r>
          </a:p>
        </p:txBody>
      </p:sp>
      <p:sp>
        <p:nvSpPr>
          <p:cNvPr id="53" name="TextBox 52"/>
          <p:cNvSpPr txBox="1">
            <a:spLocks noChangeArrowheads="1"/>
          </p:cNvSpPr>
          <p:nvPr/>
        </p:nvSpPr>
        <p:spPr bwMode="auto">
          <a:xfrm>
            <a:off x="4724400" y="2590800"/>
            <a:ext cx="782638" cy="2762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1200"/>
              <a:t>Blocked</a:t>
            </a:r>
          </a:p>
        </p:txBody>
      </p:sp>
    </p:spTree>
    <p:extLst>
      <p:ext uri="{BB962C8B-B14F-4D97-AF65-F5344CB8AC3E}">
        <p14:creationId xmlns:p14="http://schemas.microsoft.com/office/powerpoint/2010/main" val="27745465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00"/>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mph" presetSubtype="2" fill="hold" nodeType="withEffect">
                                  <p:stCondLst>
                                    <p:cond delay="0"/>
                                  </p:stCondLst>
                                  <p:childTnLst>
                                    <p:animClr clrSpc="rgb" dir="cw">
                                      <p:cBhvr>
                                        <p:cTn id="12" dur="2000" fill="hold"/>
                                        <p:tgtEl>
                                          <p:spTgt spid="44"/>
                                        </p:tgtEl>
                                        <p:attrNameLst>
                                          <p:attrName>fillcolor</p:attrName>
                                        </p:attrNameLst>
                                      </p:cBhvr>
                                      <p:to>
                                        <a:srgbClr val="99FF66"/>
                                      </p:to>
                                    </p:animClr>
                                    <p:set>
                                      <p:cBhvr>
                                        <p:cTn id="13" dur="2000" fill="hold"/>
                                        <p:tgtEl>
                                          <p:spTgt spid="44"/>
                                        </p:tgtEl>
                                        <p:attrNameLst>
                                          <p:attrName>fill.type</p:attrName>
                                        </p:attrNameLst>
                                      </p:cBhvr>
                                      <p:to>
                                        <p:strVal val="solid"/>
                                      </p:to>
                                    </p:set>
                                    <p:set>
                                      <p:cBhvr>
                                        <p:cTn id="14" dur="2000" fill="hold"/>
                                        <p:tgtEl>
                                          <p:spTgt spid="44"/>
                                        </p:tgtEl>
                                        <p:attrNameLst>
                                          <p:attrName>fill.on</p:attrName>
                                        </p:attrNameLst>
                                      </p:cBhvr>
                                      <p:to>
                                        <p:strVal val="true"/>
                                      </p:to>
                                    </p:set>
                                  </p:childTnLst>
                                </p:cTn>
                              </p:par>
                            </p:childTnLst>
                          </p:cTn>
                        </p:par>
                        <p:par>
                          <p:cTn id="15" fill="hold" nodeType="afterGroup">
                            <p:stCondLst>
                              <p:cond delay="2000"/>
                            </p:stCondLst>
                            <p:childTnLst>
                              <p:par>
                                <p:cTn id="16" presetID="1" presetClass="entr" presetSubtype="0"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par>
                          <p:cTn id="20" fill="hold" nodeType="afterGroup">
                            <p:stCondLst>
                              <p:cond delay="2000"/>
                            </p:stCondLst>
                            <p:childTnLst>
                              <p:par>
                                <p:cTn id="21" presetID="10" presetClass="emph" presetSubtype="0" fill="hold" grpId="0" nodeType="afterEffect">
                                  <p:stCondLst>
                                    <p:cond delay="0"/>
                                  </p:stCondLst>
                                  <p:childTnLst>
                                    <p:anim calcmode="discrete" valueType="str">
                                      <p:cBhvr override="childStyle">
                                        <p:cTn id="22" dur="2000" fill="hold"/>
                                        <p:tgtEl>
                                          <p:spTgt spid="25"/>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23" fill="hold" nodeType="afterGroup">
                            <p:stCondLst>
                              <p:cond delay="4000"/>
                            </p:stCondLst>
                            <p:childTnLst>
                              <p:par>
                                <p:cTn id="24" presetID="1" presetClass="entr" presetSubtype="0"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childTnLst>
                                </p:cTn>
                              </p:par>
                            </p:childTnLst>
                          </p:cTn>
                        </p:par>
                        <p:par>
                          <p:cTn id="28" fill="hold" nodeType="afterGroup">
                            <p:stCondLst>
                              <p:cond delay="4000"/>
                            </p:stCondLst>
                            <p:childTnLst>
                              <p:par>
                                <p:cTn id="29" presetID="5" presetClass="entr" presetSubtype="1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checkerboard(across)">
                                      <p:cBhvr>
                                        <p:cTn id="31" dur="3000"/>
                                        <p:tgtEl>
                                          <p:spTgt spid="27"/>
                                        </p:tgtEl>
                                      </p:cBhvr>
                                    </p:animEffect>
                                  </p:childTnLst>
                                </p:cTn>
                              </p:par>
                            </p:childTnLst>
                          </p:cTn>
                        </p:par>
                        <p:par>
                          <p:cTn id="32" fill="hold" nodeType="afterGroup">
                            <p:stCondLst>
                              <p:cond delay="7000"/>
                            </p:stCondLst>
                            <p:childTnLst>
                              <p:par>
                                <p:cTn id="33" presetID="1" presetClass="exit" presetSubtype="0" fill="hold" nodeType="afterEffect">
                                  <p:stCondLst>
                                    <p:cond delay="2000"/>
                                  </p:stCondLst>
                                  <p:childTnLst>
                                    <p:set>
                                      <p:cBhvr>
                                        <p:cTn id="34" dur="1" fill="hold">
                                          <p:stCondLst>
                                            <p:cond delay="0"/>
                                          </p:stCondLst>
                                        </p:cTn>
                                        <p:tgtEl>
                                          <p:spTgt spid="27"/>
                                        </p:tgtEl>
                                        <p:attrNameLst>
                                          <p:attrName>style.visibility</p:attrName>
                                        </p:attrNameLst>
                                      </p:cBhvr>
                                      <p:to>
                                        <p:strVal val="hidden"/>
                                      </p:to>
                                    </p:set>
                                  </p:childTnLst>
                                </p:cTn>
                              </p:par>
                            </p:childTnLst>
                          </p:cTn>
                        </p:par>
                        <p:par>
                          <p:cTn id="35" fill="hold" nodeType="afterGroup">
                            <p:stCondLst>
                              <p:cond delay="9000"/>
                            </p:stCondLst>
                            <p:childTnLst>
                              <p:par>
                                <p:cTn id="36" presetID="1" presetClass="entr" presetSubtype="0" fill="hold" grpId="0" nodeType="afterEffect">
                                  <p:stCondLst>
                                    <p:cond delay="2000"/>
                                  </p:stCondLst>
                                  <p:childTnLst>
                                    <p:set>
                                      <p:cBhvr>
                                        <p:cTn id="37" dur="1" fill="hold">
                                          <p:stCondLst>
                                            <p:cond delay="0"/>
                                          </p:stCondLst>
                                        </p:cTn>
                                        <p:tgtEl>
                                          <p:spTgt spid="68"/>
                                        </p:tgtEl>
                                        <p:attrNameLst>
                                          <p:attrName>style.visibility</p:attrName>
                                        </p:attrNameLst>
                                      </p:cBhvr>
                                      <p:to>
                                        <p:strVal val="visible"/>
                                      </p:to>
                                    </p:set>
                                  </p:childTnLst>
                                </p:cTn>
                              </p:par>
                              <p:par>
                                <p:cTn id="38" presetID="1" presetClass="entr" presetSubtype="0" fill="hold" grpId="0" nodeType="withEffect">
                                  <p:stCondLst>
                                    <p:cond delay="2000"/>
                                  </p:stCondLst>
                                  <p:childTnLst>
                                    <p:set>
                                      <p:cBhvr>
                                        <p:cTn id="39" dur="1" fill="hold">
                                          <p:stCondLst>
                                            <p:cond delay="0"/>
                                          </p:stCondLst>
                                        </p:cTn>
                                        <p:tgtEl>
                                          <p:spTgt spid="70"/>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xit" presetSubtype="0" fill="hold" grpId="1" nodeType="afterEffect">
                                  <p:stCondLst>
                                    <p:cond delay="2000"/>
                                  </p:stCondLst>
                                  <p:childTnLst>
                                    <p:set>
                                      <p:cBhvr>
                                        <p:cTn id="42" dur="1" fill="hold">
                                          <p:stCondLst>
                                            <p:cond delay="0"/>
                                          </p:stCondLst>
                                        </p:cTn>
                                        <p:tgtEl>
                                          <p:spTgt spid="69"/>
                                        </p:tgtEl>
                                        <p:attrNameLst>
                                          <p:attrName>style.visibility</p:attrName>
                                        </p:attrNameLst>
                                      </p:cBhvr>
                                      <p:to>
                                        <p:strVal val="hidden"/>
                                      </p:to>
                                    </p:set>
                                  </p:childTnLst>
                                </p:cTn>
                              </p:par>
                              <p:par>
                                <p:cTn id="43" presetID="1" presetClass="entr" presetSubtype="0" fill="hold" grpId="1" nodeType="withEffect">
                                  <p:stCondLst>
                                    <p:cond delay="200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mph" presetSubtype="2" fill="hold" nodeType="withEffect">
                                  <p:stCondLst>
                                    <p:cond delay="2000"/>
                                  </p:stCondLst>
                                  <p:childTnLst>
                                    <p:animClr clrSpc="rgb" dir="cw">
                                      <p:cBhvr>
                                        <p:cTn id="46" dur="2000" fill="hold"/>
                                        <p:tgtEl>
                                          <p:spTgt spid="44"/>
                                        </p:tgtEl>
                                        <p:attrNameLst>
                                          <p:attrName>fillcolor</p:attrName>
                                        </p:attrNameLst>
                                      </p:cBhvr>
                                      <p:to>
                                        <a:srgbClr val="FF6600"/>
                                      </p:to>
                                    </p:animClr>
                                    <p:set>
                                      <p:cBhvr>
                                        <p:cTn id="47" dur="2000" fill="hold"/>
                                        <p:tgtEl>
                                          <p:spTgt spid="44"/>
                                        </p:tgtEl>
                                        <p:attrNameLst>
                                          <p:attrName>fill.type</p:attrName>
                                        </p:attrNameLst>
                                      </p:cBhvr>
                                      <p:to>
                                        <p:strVal val="solid"/>
                                      </p:to>
                                    </p:set>
                                    <p:set>
                                      <p:cBhvr>
                                        <p:cTn id="48" dur="2000" fill="hold"/>
                                        <p:tgtEl>
                                          <p:spTgt spid="44"/>
                                        </p:tgtEl>
                                        <p:attrNameLst>
                                          <p:attrName>fill.on</p:attrName>
                                        </p:attrNameLst>
                                      </p:cBhvr>
                                      <p:to>
                                        <p:strVal val="true"/>
                                      </p:to>
                                    </p:set>
                                  </p:childTnLst>
                                </p:cTn>
                              </p:par>
                              <p:par>
                                <p:cTn id="49" presetID="1" presetClass="exit" presetSubtype="0" fill="hold" nodeType="withEffect">
                                  <p:stCondLst>
                                    <p:cond delay="2000"/>
                                  </p:stCondLst>
                                  <p:childTnLst>
                                    <p:set>
                                      <p:cBhvr>
                                        <p:cTn id="50" dur="1" fill="hold">
                                          <p:stCondLst>
                                            <p:cond delay="0"/>
                                          </p:stCondLst>
                                        </p:cTn>
                                        <p:tgtEl>
                                          <p:spTgt spid="16400"/>
                                        </p:tgtEl>
                                        <p:attrNameLst>
                                          <p:attrName>style.visibility</p:attrName>
                                        </p:attrNameLst>
                                      </p:cBhvr>
                                      <p:to>
                                        <p:strVal val="hidden"/>
                                      </p:to>
                                    </p:set>
                                  </p:childTnLst>
                                </p:cTn>
                              </p:par>
                            </p:childTnLst>
                          </p:cTn>
                        </p:par>
                        <p:par>
                          <p:cTn id="51" fill="hold" nodeType="afterGroup">
                            <p:stCondLst>
                              <p:cond delay="15000"/>
                            </p:stCondLst>
                            <p:childTnLst>
                              <p:par>
                                <p:cTn id="52" presetID="1" presetClass="exit" presetSubtype="0" fill="hold" grpId="1" nodeType="afterEffect">
                                  <p:stCondLst>
                                    <p:cond delay="0"/>
                                  </p:stCondLst>
                                  <p:childTnLst>
                                    <p:set>
                                      <p:cBhvr>
                                        <p:cTn id="53" dur="1" fill="hold">
                                          <p:stCondLst>
                                            <p:cond delay="0"/>
                                          </p:stCondLst>
                                        </p:cTn>
                                        <p:tgtEl>
                                          <p:spTgt spid="68"/>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70"/>
                                        </p:tgtEl>
                                        <p:attrNameLst>
                                          <p:attrName>style.visibility</p:attrName>
                                        </p:attrNameLst>
                                      </p:cBhvr>
                                      <p:to>
                                        <p:strVal val="hidden"/>
                                      </p:to>
                                    </p:set>
                                  </p:childTnLst>
                                </p:cTn>
                              </p:par>
                            </p:childTnLst>
                          </p:cTn>
                        </p:par>
                        <p:par>
                          <p:cTn id="56" fill="hold" nodeType="afterGroup">
                            <p:stCondLst>
                              <p:cond delay="15000"/>
                            </p:stCondLst>
                            <p:childTnLst>
                              <p:par>
                                <p:cTn id="57" presetID="1" presetClass="entr" presetSubtype="0" fill="hold" nodeType="afterEffect">
                                  <p:stCondLst>
                                    <p:cond delay="200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mph" presetSubtype="2" fill="hold" nodeType="withEffect">
                                  <p:stCondLst>
                                    <p:cond delay="2000"/>
                                  </p:stCondLst>
                                  <p:childTnLst>
                                    <p:animClr clrSpc="rgb" dir="cw">
                                      <p:cBhvr>
                                        <p:cTn id="60" dur="2000" fill="hold"/>
                                        <p:tgtEl>
                                          <p:spTgt spid="45"/>
                                        </p:tgtEl>
                                        <p:attrNameLst>
                                          <p:attrName>fillcolor</p:attrName>
                                        </p:attrNameLst>
                                      </p:cBhvr>
                                      <p:to>
                                        <a:srgbClr val="99FF66"/>
                                      </p:to>
                                    </p:animClr>
                                    <p:set>
                                      <p:cBhvr>
                                        <p:cTn id="61" dur="2000" fill="hold"/>
                                        <p:tgtEl>
                                          <p:spTgt spid="45"/>
                                        </p:tgtEl>
                                        <p:attrNameLst>
                                          <p:attrName>fill.type</p:attrName>
                                        </p:attrNameLst>
                                      </p:cBhvr>
                                      <p:to>
                                        <p:strVal val="solid"/>
                                      </p:to>
                                    </p:set>
                                    <p:set>
                                      <p:cBhvr>
                                        <p:cTn id="62" dur="2000" fill="hold"/>
                                        <p:tgtEl>
                                          <p:spTgt spid="45"/>
                                        </p:tgtEl>
                                        <p:attrNameLst>
                                          <p:attrName>fill.on</p:attrName>
                                        </p:attrNameLst>
                                      </p:cBhvr>
                                      <p:to>
                                        <p:strVal val="true"/>
                                      </p:to>
                                    </p:set>
                                  </p:childTnLst>
                                </p:cTn>
                              </p:par>
                              <p:par>
                                <p:cTn id="63" presetID="1" presetClass="exit" presetSubtype="0" fill="hold" grpId="0" nodeType="withEffect">
                                  <p:stCondLst>
                                    <p:cond delay="2000"/>
                                  </p:stCondLst>
                                  <p:childTnLst>
                                    <p:set>
                                      <p:cBhvr>
                                        <p:cTn id="64" dur="1" fill="hold">
                                          <p:stCondLst>
                                            <p:cond delay="0"/>
                                          </p:stCondLst>
                                        </p:cTn>
                                        <p:tgtEl>
                                          <p:spTgt spid="77"/>
                                        </p:tgtEl>
                                        <p:attrNameLst>
                                          <p:attrName>style.visibility</p:attrName>
                                        </p:attrNameLst>
                                      </p:cBhvr>
                                      <p:to>
                                        <p:strVal val="hidden"/>
                                      </p:to>
                                    </p:set>
                                  </p:childTnLst>
                                </p:cTn>
                              </p:par>
                              <p:par>
                                <p:cTn id="65" presetID="1" presetClass="entr" presetSubtype="0" fill="hold" grpId="0" nodeType="withEffect">
                                  <p:stCondLst>
                                    <p:cond delay="2000"/>
                                  </p:stCondLst>
                                  <p:childTnLst>
                                    <p:set>
                                      <p:cBhvr>
                                        <p:cTn id="66" dur="1" fill="hold">
                                          <p:stCondLst>
                                            <p:cond delay="0"/>
                                          </p:stCondLst>
                                        </p:cTn>
                                        <p:tgtEl>
                                          <p:spTgt spid="72"/>
                                        </p:tgtEl>
                                        <p:attrNameLst>
                                          <p:attrName>style.visibility</p:attrName>
                                        </p:attrNameLst>
                                      </p:cBhvr>
                                      <p:to>
                                        <p:strVal val="visible"/>
                                      </p:to>
                                    </p:set>
                                  </p:childTnLst>
                                </p:cTn>
                              </p:par>
                            </p:childTnLst>
                          </p:cTn>
                        </p:par>
                        <p:par>
                          <p:cTn id="67" fill="hold" nodeType="afterGroup">
                            <p:stCondLst>
                              <p:cond delay="19000"/>
                            </p:stCondLst>
                            <p:childTnLst>
                              <p:par>
                                <p:cTn id="68" presetID="1" presetClass="entr" presetSubtype="0" fill="hold" grpId="0" nodeType="afterEffect">
                                  <p:stCondLst>
                                    <p:cond delay="2000"/>
                                  </p:stCondLst>
                                  <p:childTnLst>
                                    <p:set>
                                      <p:cBhvr>
                                        <p:cTn id="69" dur="1" fill="hold">
                                          <p:stCondLst>
                                            <p:cond delay="0"/>
                                          </p:stCondLst>
                                        </p:cTn>
                                        <p:tgtEl>
                                          <p:spTgt spid="59"/>
                                        </p:tgtEl>
                                        <p:attrNameLst>
                                          <p:attrName>style.visibility</p:attrName>
                                        </p:attrNameLst>
                                      </p:cBhvr>
                                      <p:to>
                                        <p:strVal val="visible"/>
                                      </p:to>
                                    </p:set>
                                  </p:childTnLst>
                                </p:cTn>
                              </p:par>
                              <p:par>
                                <p:cTn id="70" presetID="1" presetClass="entr" presetSubtype="0" fill="hold" nodeType="withEffect">
                                  <p:stCondLst>
                                    <p:cond delay="2000"/>
                                  </p:stCondLst>
                                  <p:childTnLst>
                                    <p:set>
                                      <p:cBhvr>
                                        <p:cTn id="71" dur="1" fill="hold">
                                          <p:stCondLst>
                                            <p:cond delay="0"/>
                                          </p:stCondLst>
                                        </p:cTn>
                                        <p:tgtEl>
                                          <p:spTgt spid="31"/>
                                        </p:tgtEl>
                                        <p:attrNameLst>
                                          <p:attrName>style.visibility</p:attrName>
                                        </p:attrNameLst>
                                      </p:cBhvr>
                                      <p:to>
                                        <p:strVal val="visible"/>
                                      </p:to>
                                    </p:set>
                                  </p:childTnLst>
                                </p:cTn>
                              </p:par>
                            </p:childTnLst>
                          </p:cTn>
                        </p:par>
                        <p:par>
                          <p:cTn id="72" fill="hold" nodeType="afterGroup">
                            <p:stCondLst>
                              <p:cond delay="21000"/>
                            </p:stCondLst>
                            <p:childTnLst>
                              <p:par>
                                <p:cTn id="73" presetID="1" presetClass="entr" presetSubtype="0" fill="hold" grpId="0" nodeType="after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par>
                          <p:cTn id="75" fill="hold" nodeType="afterGroup">
                            <p:stCondLst>
                              <p:cond delay="21000"/>
                            </p:stCondLst>
                            <p:childTnLst>
                              <p:par>
                                <p:cTn id="76" presetID="27" presetClass="emph" presetSubtype="0" repeatCount="indefinite" fill="hold" grpId="2" nodeType="afterEffect">
                                  <p:stCondLst>
                                    <p:cond delay="500"/>
                                  </p:stCondLst>
                                  <p:endCondLst>
                                    <p:cond evt="onNext" delay="0">
                                      <p:tgtEl>
                                        <p:sldTgt/>
                                      </p:tgtEl>
                                    </p:cond>
                                  </p:endCondLst>
                                  <p:childTnLst>
                                    <p:animClr clrSpc="rgb" dir="cw">
                                      <p:cBhvr override="childStyle">
                                        <p:cTn id="77" dur="1000" autoRev="1" fill="hold"/>
                                        <p:tgtEl>
                                          <p:spTgt spid="55"/>
                                        </p:tgtEl>
                                        <p:attrNameLst>
                                          <p:attrName>style.color</p:attrName>
                                        </p:attrNameLst>
                                      </p:cBhvr>
                                      <p:to>
                                        <a:schemeClr val="bg1"/>
                                      </p:to>
                                    </p:animClr>
                                    <p:animClr clrSpc="rgb" dir="cw">
                                      <p:cBhvr>
                                        <p:cTn id="78" dur="1000" autoRev="1" fill="hold"/>
                                        <p:tgtEl>
                                          <p:spTgt spid="55"/>
                                        </p:tgtEl>
                                        <p:attrNameLst>
                                          <p:attrName>fillcolor</p:attrName>
                                        </p:attrNameLst>
                                      </p:cBhvr>
                                      <p:to>
                                        <a:schemeClr val="bg1"/>
                                      </p:to>
                                    </p:animClr>
                                    <p:set>
                                      <p:cBhvr>
                                        <p:cTn id="79" dur="1000" autoRev="1" fill="hold"/>
                                        <p:tgtEl>
                                          <p:spTgt spid="55"/>
                                        </p:tgtEl>
                                        <p:attrNameLst>
                                          <p:attrName>fill.type</p:attrName>
                                        </p:attrNameLst>
                                      </p:cBhvr>
                                      <p:to>
                                        <p:strVal val="solid"/>
                                      </p:to>
                                    </p:set>
                                    <p:set>
                                      <p:cBhvr>
                                        <p:cTn id="80" dur="1000" autoRev="1" fill="hold"/>
                                        <p:tgtEl>
                                          <p:spTgt spid="55"/>
                                        </p:tgtEl>
                                        <p:attrNameLst>
                                          <p:attrName>fill.on</p:attrName>
                                        </p:attrNameLst>
                                      </p:cBhvr>
                                      <p:to>
                                        <p:strVal val="true"/>
                                      </p:to>
                                    </p:set>
                                  </p:childTnLst>
                                </p:cTn>
                              </p:par>
                            </p:childTnLst>
                          </p:cTn>
                        </p:par>
                        <p:par>
                          <p:cTn id="81" fill="hold" nodeType="afterGroup">
                            <p:stCondLst>
                              <p:cond delay="23500"/>
                            </p:stCondLst>
                            <p:childTnLst>
                              <p:par>
                                <p:cTn id="82" presetID="1" presetClass="exit" presetSubtype="0" fill="hold" nodeType="afterEffect">
                                  <p:stCondLst>
                                    <p:cond delay="0"/>
                                  </p:stCondLst>
                                  <p:childTnLst>
                                    <p:set>
                                      <p:cBhvr>
                                        <p:cTn id="83" dur="1" fill="hold">
                                          <p:stCondLst>
                                            <p:cond delay="0"/>
                                          </p:stCondLst>
                                        </p:cTn>
                                        <p:tgtEl>
                                          <p:spTgt spid="42"/>
                                        </p:tgtEl>
                                        <p:attrNameLst>
                                          <p:attrName>style.visibility</p:attrName>
                                        </p:attrNameLst>
                                      </p:cBhvr>
                                      <p:to>
                                        <p:strVal val="hidden"/>
                                      </p:to>
                                    </p:set>
                                  </p:childTnLst>
                                </p:cTn>
                              </p:par>
                            </p:childTnLst>
                          </p:cTn>
                        </p:par>
                        <p:par>
                          <p:cTn id="84" fill="hold" nodeType="afterGroup">
                            <p:stCondLst>
                              <p:cond delay="23500"/>
                            </p:stCondLst>
                            <p:childTnLst>
                              <p:par>
                                <p:cTn id="85" presetID="1" presetClass="entr" presetSubtype="0" fill="hold" grpId="2" nodeType="afterEffect">
                                  <p:stCondLst>
                                    <p:cond delay="2000"/>
                                  </p:stCondLst>
                                  <p:childTnLst>
                                    <p:set>
                                      <p:cBhvr>
                                        <p:cTn id="86" dur="1" fill="hold">
                                          <p:stCondLst>
                                            <p:cond delay="0"/>
                                          </p:stCondLst>
                                        </p:cTn>
                                        <p:tgtEl>
                                          <p:spTgt spid="68"/>
                                        </p:tgtEl>
                                        <p:attrNameLst>
                                          <p:attrName>style.visibility</p:attrName>
                                        </p:attrNameLst>
                                      </p:cBhvr>
                                      <p:to>
                                        <p:strVal val="visible"/>
                                      </p:to>
                                    </p:set>
                                  </p:childTnLst>
                                </p:cTn>
                              </p:par>
                              <p:par>
                                <p:cTn id="87" presetID="1" presetClass="entr" presetSubtype="0" fill="hold" grpId="0" nodeType="withEffect">
                                  <p:stCondLst>
                                    <p:cond delay="2000"/>
                                  </p:stCondLst>
                                  <p:childTnLst>
                                    <p:set>
                                      <p:cBhvr>
                                        <p:cTn id="88" dur="1" fill="hold">
                                          <p:stCondLst>
                                            <p:cond delay="0"/>
                                          </p:stCondLst>
                                        </p:cTn>
                                        <p:tgtEl>
                                          <p:spTgt spid="71"/>
                                        </p:tgtEl>
                                        <p:attrNameLst>
                                          <p:attrName>style.visibility</p:attrName>
                                        </p:attrNameLst>
                                      </p:cBhvr>
                                      <p:to>
                                        <p:strVal val="visible"/>
                                      </p:to>
                                    </p:set>
                                  </p:childTnLst>
                                </p:cTn>
                              </p:par>
                              <p:par>
                                <p:cTn id="89" presetID="1" presetClass="entr" presetSubtype="0" fill="hold" grpId="0" nodeType="withEffect">
                                  <p:stCondLst>
                                    <p:cond delay="2000"/>
                                  </p:stCondLst>
                                  <p:childTnLst>
                                    <p:set>
                                      <p:cBhvr>
                                        <p:cTn id="90" dur="1" fill="hold">
                                          <p:stCondLst>
                                            <p:cond delay="0"/>
                                          </p:stCondLst>
                                        </p:cTn>
                                        <p:tgtEl>
                                          <p:spTgt spid="53"/>
                                        </p:tgtEl>
                                        <p:attrNameLst>
                                          <p:attrName>style.visibility</p:attrName>
                                        </p:attrNameLst>
                                      </p:cBhvr>
                                      <p:to>
                                        <p:strVal val="visible"/>
                                      </p:to>
                                    </p:set>
                                  </p:childTnLst>
                                </p:cTn>
                              </p:par>
                              <p:par>
                                <p:cTn id="91" presetID="1" presetClass="emph" presetSubtype="2" fill="hold" nodeType="withEffect">
                                  <p:stCondLst>
                                    <p:cond delay="2000"/>
                                  </p:stCondLst>
                                  <p:childTnLst>
                                    <p:animClr clrSpc="rgb" dir="cw">
                                      <p:cBhvr>
                                        <p:cTn id="92" dur="2000" fill="hold"/>
                                        <p:tgtEl>
                                          <p:spTgt spid="45"/>
                                        </p:tgtEl>
                                        <p:attrNameLst>
                                          <p:attrName>fillcolor</p:attrName>
                                        </p:attrNameLst>
                                      </p:cBhvr>
                                      <p:to>
                                        <a:srgbClr val="FF6600"/>
                                      </p:to>
                                    </p:animClr>
                                    <p:set>
                                      <p:cBhvr>
                                        <p:cTn id="93" dur="2000" fill="hold"/>
                                        <p:tgtEl>
                                          <p:spTgt spid="45"/>
                                        </p:tgtEl>
                                        <p:attrNameLst>
                                          <p:attrName>fill.type</p:attrName>
                                        </p:attrNameLst>
                                      </p:cBhvr>
                                      <p:to>
                                        <p:strVal val="solid"/>
                                      </p:to>
                                    </p:set>
                                    <p:set>
                                      <p:cBhvr>
                                        <p:cTn id="94" dur="2000" fill="hold"/>
                                        <p:tgtEl>
                                          <p:spTgt spid="45"/>
                                        </p:tgtEl>
                                        <p:attrNameLst>
                                          <p:attrName>fill.on</p:attrName>
                                        </p:attrNameLst>
                                      </p:cBhvr>
                                      <p:to>
                                        <p:strVal val="true"/>
                                      </p:to>
                                    </p:set>
                                  </p:childTnLst>
                                </p:cTn>
                              </p:par>
                              <p:par>
                                <p:cTn id="95" presetID="1" presetClass="exit" presetSubtype="0" fill="hold" grpId="1" nodeType="withEffect">
                                  <p:stCondLst>
                                    <p:cond delay="2000"/>
                                  </p:stCondLst>
                                  <p:childTnLst>
                                    <p:set>
                                      <p:cBhvr>
                                        <p:cTn id="96" dur="1" fill="hold">
                                          <p:stCondLst>
                                            <p:cond delay="0"/>
                                          </p:stCondLst>
                                        </p:cTn>
                                        <p:tgtEl>
                                          <p:spTgt spid="72"/>
                                        </p:tgtEl>
                                        <p:attrNameLst>
                                          <p:attrName>style.visibility</p:attrName>
                                        </p:attrNameLst>
                                      </p:cBhvr>
                                      <p:to>
                                        <p:strVal val="hidden"/>
                                      </p:to>
                                    </p:set>
                                  </p:childTnLst>
                                </p:cTn>
                              </p:par>
                              <p:par>
                                <p:cTn id="97" presetID="1" presetClass="entr" presetSubtype="0" fill="hold" grpId="0" nodeType="withEffect">
                                  <p:stCondLst>
                                    <p:cond delay="2000"/>
                                  </p:stCondLst>
                                  <p:childTnLst>
                                    <p:set>
                                      <p:cBhvr>
                                        <p:cTn id="98" dur="1" fill="hold">
                                          <p:stCondLst>
                                            <p:cond delay="0"/>
                                          </p:stCondLst>
                                        </p:cTn>
                                        <p:tgtEl>
                                          <p:spTgt spid="52"/>
                                        </p:tgtEl>
                                        <p:attrNameLst>
                                          <p:attrName>style.visibility</p:attrName>
                                        </p:attrNameLst>
                                      </p:cBhvr>
                                      <p:to>
                                        <p:strVal val="visible"/>
                                      </p:to>
                                    </p:set>
                                  </p:childTnLst>
                                </p:cTn>
                              </p:par>
                            </p:childTnLst>
                          </p:cTn>
                        </p:par>
                        <p:par>
                          <p:cTn id="99" fill="hold" nodeType="afterGroup">
                            <p:stCondLst>
                              <p:cond delay="27500"/>
                            </p:stCondLst>
                            <p:childTnLst>
                              <p:par>
                                <p:cTn id="100" presetID="1" presetClass="exit" presetSubtype="0" fill="hold" grpId="3" nodeType="afterEffect">
                                  <p:stCondLst>
                                    <p:cond delay="2000"/>
                                  </p:stCondLst>
                                  <p:childTnLst>
                                    <p:set>
                                      <p:cBhvr>
                                        <p:cTn id="101" dur="1" fill="hold">
                                          <p:stCondLst>
                                            <p:cond delay="0"/>
                                          </p:stCondLst>
                                        </p:cTn>
                                        <p:tgtEl>
                                          <p:spTgt spid="68"/>
                                        </p:tgtEl>
                                        <p:attrNameLst>
                                          <p:attrName>style.visibility</p:attrName>
                                        </p:attrNameLst>
                                      </p:cBhvr>
                                      <p:to>
                                        <p:strVal val="hidden"/>
                                      </p:to>
                                    </p:set>
                                  </p:childTnLst>
                                </p:cTn>
                              </p:par>
                              <p:par>
                                <p:cTn id="102" presetID="1" presetClass="exit" presetSubtype="0" fill="hold" grpId="1" nodeType="withEffect">
                                  <p:stCondLst>
                                    <p:cond delay="2000"/>
                                  </p:stCondLst>
                                  <p:childTnLst>
                                    <p:set>
                                      <p:cBhvr>
                                        <p:cTn id="103" dur="1" fill="hold">
                                          <p:stCondLst>
                                            <p:cond delay="0"/>
                                          </p:stCondLst>
                                        </p:cTn>
                                        <p:tgtEl>
                                          <p:spTgt spid="71"/>
                                        </p:tgtEl>
                                        <p:attrNameLst>
                                          <p:attrName>style.visibility</p:attrName>
                                        </p:attrNameLst>
                                      </p:cBhvr>
                                      <p:to>
                                        <p:strVal val="hidden"/>
                                      </p:to>
                                    </p:set>
                                  </p:childTnLst>
                                </p:cTn>
                              </p:par>
                              <p:par>
                                <p:cTn id="104" presetID="1" presetClass="exit" presetSubtype="0" fill="hold" grpId="1" nodeType="withEffect">
                                  <p:stCondLst>
                                    <p:cond delay="2000"/>
                                  </p:stCondLst>
                                  <p:childTnLst>
                                    <p:set>
                                      <p:cBhvr>
                                        <p:cTn id="105" dur="1" fill="hold">
                                          <p:stCondLst>
                                            <p:cond delay="0"/>
                                          </p:stCondLst>
                                        </p:cTn>
                                        <p:tgtEl>
                                          <p:spTgt spid="53"/>
                                        </p:tgtEl>
                                        <p:attrNameLst>
                                          <p:attrName>style.visibility</p:attrName>
                                        </p:attrNameLst>
                                      </p:cBhvr>
                                      <p:to>
                                        <p:strVal val="hidden"/>
                                      </p:to>
                                    </p:set>
                                  </p:childTnLst>
                                </p:cTn>
                              </p:par>
                            </p:childTnLst>
                          </p:cTn>
                        </p:par>
                        <p:par>
                          <p:cTn id="106" fill="hold" nodeType="afterGroup">
                            <p:stCondLst>
                              <p:cond delay="29500"/>
                            </p:stCondLst>
                            <p:childTnLst>
                              <p:par>
                                <p:cTn id="107" presetID="1" presetClass="entr" presetSubtype="0" fill="hold" nodeType="afterEffect">
                                  <p:stCondLst>
                                    <p:cond delay="2000"/>
                                  </p:stCondLst>
                                  <p:childTnLst>
                                    <p:set>
                                      <p:cBhvr>
                                        <p:cTn id="108" dur="1" fill="hold">
                                          <p:stCondLst>
                                            <p:cond delay="0"/>
                                          </p:stCondLst>
                                        </p:cTn>
                                        <p:tgtEl>
                                          <p:spTgt spid="16400"/>
                                        </p:tgtEl>
                                        <p:attrNameLst>
                                          <p:attrName>style.visibility</p:attrName>
                                        </p:attrNameLst>
                                      </p:cBhvr>
                                      <p:to>
                                        <p:strVal val="visible"/>
                                      </p:to>
                                    </p:set>
                                  </p:childTnLst>
                                </p:cTn>
                              </p:par>
                              <p:par>
                                <p:cTn id="109" presetID="1" presetClass="exit" presetSubtype="0" fill="hold" grpId="2" nodeType="withEffect">
                                  <p:stCondLst>
                                    <p:cond delay="2000"/>
                                  </p:stCondLst>
                                  <p:childTnLst>
                                    <p:set>
                                      <p:cBhvr>
                                        <p:cTn id="110" dur="1" fill="hold">
                                          <p:stCondLst>
                                            <p:cond delay="0"/>
                                          </p:stCondLst>
                                        </p:cTn>
                                        <p:tgtEl>
                                          <p:spTgt spid="75"/>
                                        </p:tgtEl>
                                        <p:attrNameLst>
                                          <p:attrName>style.visibility</p:attrName>
                                        </p:attrNameLst>
                                      </p:cBhvr>
                                      <p:to>
                                        <p:strVal val="hidden"/>
                                      </p:to>
                                    </p:set>
                                  </p:childTnLst>
                                </p:cTn>
                              </p:par>
                              <p:par>
                                <p:cTn id="111" presetID="1" presetClass="entr" presetSubtype="0" fill="hold" grpId="2" nodeType="withEffect">
                                  <p:stCondLst>
                                    <p:cond delay="2000"/>
                                  </p:stCondLst>
                                  <p:childTnLst>
                                    <p:set>
                                      <p:cBhvr>
                                        <p:cTn id="112" dur="1" fill="hold">
                                          <p:stCondLst>
                                            <p:cond delay="0"/>
                                          </p:stCondLst>
                                        </p:cTn>
                                        <p:tgtEl>
                                          <p:spTgt spid="69"/>
                                        </p:tgtEl>
                                        <p:attrNameLst>
                                          <p:attrName>style.visibility</p:attrName>
                                        </p:attrNameLst>
                                      </p:cBhvr>
                                      <p:to>
                                        <p:strVal val="visible"/>
                                      </p:to>
                                    </p:set>
                                  </p:childTnLst>
                                </p:cTn>
                              </p:par>
                              <p:par>
                                <p:cTn id="113" presetID="1" presetClass="emph" presetSubtype="2" fill="hold" nodeType="withEffect">
                                  <p:stCondLst>
                                    <p:cond delay="2000"/>
                                  </p:stCondLst>
                                  <p:childTnLst>
                                    <p:animClr clrSpc="rgb" dir="cw">
                                      <p:cBhvr>
                                        <p:cTn id="114" dur="2000" fill="hold"/>
                                        <p:tgtEl>
                                          <p:spTgt spid="44"/>
                                        </p:tgtEl>
                                        <p:attrNameLst>
                                          <p:attrName>fillcolor</p:attrName>
                                        </p:attrNameLst>
                                      </p:cBhvr>
                                      <p:to>
                                        <a:srgbClr val="99FF66"/>
                                      </p:to>
                                    </p:animClr>
                                    <p:set>
                                      <p:cBhvr>
                                        <p:cTn id="115" dur="2000" fill="hold"/>
                                        <p:tgtEl>
                                          <p:spTgt spid="44"/>
                                        </p:tgtEl>
                                        <p:attrNameLst>
                                          <p:attrName>fill.type</p:attrName>
                                        </p:attrNameLst>
                                      </p:cBhvr>
                                      <p:to>
                                        <p:strVal val="solid"/>
                                      </p:to>
                                    </p:set>
                                    <p:set>
                                      <p:cBhvr>
                                        <p:cTn id="116" dur="2000" fill="hold"/>
                                        <p:tgtEl>
                                          <p:spTgt spid="44"/>
                                        </p:tgtEl>
                                        <p:attrNameLst>
                                          <p:attrName>fill.on</p:attrName>
                                        </p:attrNameLst>
                                      </p:cBhvr>
                                      <p:to>
                                        <p:strVal val="true"/>
                                      </p:to>
                                    </p:set>
                                  </p:childTnLst>
                                </p:cTn>
                              </p:par>
                            </p:childTnLst>
                          </p:cTn>
                        </p:par>
                        <p:par>
                          <p:cTn id="117" fill="hold" nodeType="afterGroup">
                            <p:stCondLst>
                              <p:cond delay="33500"/>
                            </p:stCondLst>
                            <p:childTnLst>
                              <p:par>
                                <p:cTn id="118" presetID="0" presetClass="path" presetSubtype="0" accel="50000" decel="50000" fill="hold" nodeType="afterEffect">
                                  <p:stCondLst>
                                    <p:cond delay="2000"/>
                                  </p:stCondLst>
                                  <p:childTnLst>
                                    <p:animMotion origin="layout" path="M -1.73472E-18 3.358E-6 L -1.73472E-18 0.0555 " pathEditMode="relative" ptsTypes="AA">
                                      <p:cBhvr>
                                        <p:cTn id="119" dur="2000" fill="hold"/>
                                        <p:tgtEl>
                                          <p:spTgt spid="20"/>
                                        </p:tgtEl>
                                        <p:attrNameLst>
                                          <p:attrName>ppt_x</p:attrName>
                                          <p:attrName>ppt_y</p:attrName>
                                        </p:attrNameLst>
                                      </p:cBhvr>
                                    </p:animMotion>
                                  </p:childTnLst>
                                </p:cTn>
                              </p:par>
                            </p:childTnLst>
                          </p:cTn>
                        </p:par>
                        <p:par>
                          <p:cTn id="120" fill="hold" nodeType="afterGroup">
                            <p:stCondLst>
                              <p:cond delay="37500"/>
                            </p:stCondLst>
                            <p:childTnLst>
                              <p:par>
                                <p:cTn id="121" presetID="10" presetClass="emph" presetSubtype="0" fill="hold" grpId="0" nodeType="afterEffect">
                                  <p:stCondLst>
                                    <p:cond delay="0"/>
                                  </p:stCondLst>
                                  <p:childTnLst>
                                    <p:anim calcmode="discrete" valueType="str">
                                      <p:cBhvr override="childStyle">
                                        <p:cTn id="122" dur="2000" fill="hold"/>
                                        <p:tgtEl>
                                          <p:spTgt spid="28"/>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123" fill="hold" nodeType="afterGroup">
                            <p:stCondLst>
                              <p:cond delay="39500"/>
                            </p:stCondLst>
                            <p:childTnLst>
                              <p:par>
                                <p:cTn id="124" presetID="5" presetClass="entr" presetSubtype="10" fill="hold" nodeType="after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checkerboard(across)">
                                      <p:cBhvr>
                                        <p:cTn id="126" dur="3000"/>
                                        <p:tgtEl>
                                          <p:spTgt spid="49"/>
                                        </p:tgtEl>
                                      </p:cBhvr>
                                    </p:animEffect>
                                  </p:childTnLst>
                                </p:cTn>
                              </p:par>
                              <p:par>
                                <p:cTn id="127" presetID="1" presetClass="entr" presetSubtype="0" fill="hold" grpId="0" nodeType="withEffect">
                                  <p:stCondLst>
                                    <p:cond delay="0"/>
                                  </p:stCondLst>
                                  <p:childTnLst>
                                    <p:set>
                                      <p:cBhvr>
                                        <p:cTn id="128" dur="1" fill="hold">
                                          <p:stCondLst>
                                            <p:cond delay="0"/>
                                          </p:stCondLst>
                                        </p:cTn>
                                        <p:tgtEl>
                                          <p:spTgt spid="50"/>
                                        </p:tgtEl>
                                        <p:attrNameLst>
                                          <p:attrName>style.visibility</p:attrName>
                                        </p:attrNameLst>
                                      </p:cBhvr>
                                      <p:to>
                                        <p:strVal val="visible"/>
                                      </p:to>
                                    </p:set>
                                  </p:childTnLst>
                                </p:cTn>
                              </p:par>
                            </p:childTnLst>
                          </p:cTn>
                        </p:par>
                        <p:par>
                          <p:cTn id="129" fill="hold" nodeType="afterGroup">
                            <p:stCondLst>
                              <p:cond delay="42500"/>
                            </p:stCondLst>
                            <p:childTnLst>
                              <p:par>
                                <p:cTn id="130" presetID="1" presetClass="exit" presetSubtype="0" fill="hold" grpId="0" nodeType="afterEffect">
                                  <p:stCondLst>
                                    <p:cond delay="0"/>
                                  </p:stCondLst>
                                  <p:childTnLst>
                                    <p:set>
                                      <p:cBhvr>
                                        <p:cTn id="131" dur="1" fill="hold">
                                          <p:stCondLst>
                                            <p:cond delay="0"/>
                                          </p:stCondLst>
                                        </p:cTn>
                                        <p:tgtEl>
                                          <p:spTgt spid="24"/>
                                        </p:tgtEl>
                                        <p:attrNameLst>
                                          <p:attrName>style.visibility</p:attrName>
                                        </p:attrNameLst>
                                      </p:cBhvr>
                                      <p:to>
                                        <p:strVal val="hidden"/>
                                      </p:to>
                                    </p:set>
                                  </p:childTnLst>
                                </p:cTn>
                              </p:par>
                            </p:childTnLst>
                          </p:cTn>
                        </p:par>
                        <p:par>
                          <p:cTn id="132" fill="hold" nodeType="afterGroup">
                            <p:stCondLst>
                              <p:cond delay="42500"/>
                            </p:stCondLst>
                            <p:childTnLst>
                              <p:par>
                                <p:cTn id="133" presetID="1" presetClass="entr" presetSubtype="0" fill="hold" grpId="0" nodeType="afterEffect">
                                  <p:stCondLst>
                                    <p:cond delay="0"/>
                                  </p:stCondLst>
                                  <p:childTnLst>
                                    <p:set>
                                      <p:cBhvr>
                                        <p:cTn id="134" dur="1" fill="hold">
                                          <p:stCondLst>
                                            <p:cond delay="0"/>
                                          </p:stCondLst>
                                        </p:cTn>
                                        <p:tgtEl>
                                          <p:spTgt spid="47"/>
                                        </p:tgtEl>
                                        <p:attrNameLst>
                                          <p:attrName>style.visibility</p:attrName>
                                        </p:attrNameLst>
                                      </p:cBhvr>
                                      <p:to>
                                        <p:strVal val="visible"/>
                                      </p:to>
                                    </p:set>
                                  </p:childTnLst>
                                </p:cTn>
                              </p:par>
                            </p:childTnLst>
                          </p:cTn>
                        </p:par>
                        <p:par>
                          <p:cTn id="135" fill="hold" nodeType="afterGroup">
                            <p:stCondLst>
                              <p:cond delay="42500"/>
                            </p:stCondLst>
                            <p:childTnLst>
                              <p:par>
                                <p:cTn id="136" presetID="1" presetClass="exit" presetSubtype="0" fill="hold" nodeType="afterEffect">
                                  <p:stCondLst>
                                    <p:cond delay="2000"/>
                                  </p:stCondLst>
                                  <p:childTnLst>
                                    <p:set>
                                      <p:cBhvr>
                                        <p:cTn id="137" dur="1" fill="hold">
                                          <p:stCondLst>
                                            <p:cond delay="0"/>
                                          </p:stCondLst>
                                        </p:cTn>
                                        <p:tgtEl>
                                          <p:spTgt spid="49"/>
                                        </p:tgtEl>
                                        <p:attrNameLst>
                                          <p:attrName>style.visibility</p:attrName>
                                        </p:attrNameLst>
                                      </p:cBhvr>
                                      <p:to>
                                        <p:strVal val="hidden"/>
                                      </p:to>
                                    </p:set>
                                  </p:childTnLst>
                                </p:cTn>
                              </p:par>
                              <p:par>
                                <p:cTn id="138" presetID="1" presetClass="exit" presetSubtype="0" fill="hold" grpId="1" nodeType="withEffect">
                                  <p:stCondLst>
                                    <p:cond delay="2000"/>
                                  </p:stCondLst>
                                  <p:childTnLst>
                                    <p:set>
                                      <p:cBhvr>
                                        <p:cTn id="139" dur="1" fill="hold">
                                          <p:stCondLst>
                                            <p:cond delay="0"/>
                                          </p:stCondLst>
                                        </p:cTn>
                                        <p:tgtEl>
                                          <p:spTgt spid="50"/>
                                        </p:tgtEl>
                                        <p:attrNameLst>
                                          <p:attrName>style.visibility</p:attrName>
                                        </p:attrNameLst>
                                      </p:cBhvr>
                                      <p:to>
                                        <p:strVal val="hidden"/>
                                      </p:to>
                                    </p:set>
                                  </p:childTnLst>
                                </p:cTn>
                              </p:par>
                            </p:childTnLst>
                          </p:cTn>
                        </p:par>
                        <p:par>
                          <p:cTn id="140" fill="hold" nodeType="afterGroup">
                            <p:stCondLst>
                              <p:cond delay="44500"/>
                            </p:stCondLst>
                            <p:childTnLst>
                              <p:par>
                                <p:cTn id="141" presetID="1" presetClass="exit" presetSubtype="0" fill="hold" grpId="1" nodeType="afterEffect">
                                  <p:stCondLst>
                                    <p:cond delay="0"/>
                                  </p:stCondLst>
                                  <p:childTnLst>
                                    <p:set>
                                      <p:cBhvr>
                                        <p:cTn id="142" dur="1" fill="hold">
                                          <p:stCondLst>
                                            <p:cond delay="0"/>
                                          </p:stCondLst>
                                        </p:cTn>
                                        <p:tgtEl>
                                          <p:spTgt spid="51"/>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54"/>
                                        </p:tgtEl>
                                        <p:attrNameLst>
                                          <p:attrName>style.visibility</p:attrName>
                                        </p:attrNameLst>
                                      </p:cBhvr>
                                      <p:to>
                                        <p:strVal val="hidden"/>
                                      </p:to>
                                    </p:set>
                                  </p:childTnLst>
                                </p:cTn>
                              </p:par>
                            </p:childTnLst>
                          </p:cTn>
                        </p:par>
                        <p:par>
                          <p:cTn id="145" fill="hold" nodeType="afterGroup">
                            <p:stCondLst>
                              <p:cond delay="44500"/>
                            </p:stCondLst>
                            <p:childTnLst>
                              <p:par>
                                <p:cTn id="146" presetID="1" presetClass="exit" presetSubtype="0" fill="hold" grpId="1" nodeType="afterEffect">
                                  <p:stCondLst>
                                    <p:cond delay="0"/>
                                  </p:stCondLst>
                                  <p:childTnLst>
                                    <p:set>
                                      <p:cBhvr>
                                        <p:cTn id="147" dur="1" fill="hold">
                                          <p:stCondLst>
                                            <p:cond delay="0"/>
                                          </p:stCondLst>
                                        </p:cTn>
                                        <p:tgtEl>
                                          <p:spTgt spid="55"/>
                                        </p:tgtEl>
                                        <p:attrNameLst>
                                          <p:attrName>style.visibility</p:attrName>
                                        </p:attrNameLst>
                                      </p:cBhvr>
                                      <p:to>
                                        <p:strVal val="hidden"/>
                                      </p:to>
                                    </p:set>
                                  </p:childTnLst>
                                </p:cTn>
                              </p:par>
                            </p:childTnLst>
                          </p:cTn>
                        </p:par>
                        <p:par>
                          <p:cTn id="148" fill="hold" nodeType="afterGroup">
                            <p:stCondLst>
                              <p:cond delay="44500"/>
                            </p:stCondLst>
                            <p:childTnLst>
                              <p:par>
                                <p:cTn id="149" presetID="1" presetClass="entr" presetSubtype="0" fill="hold" grpId="2" nodeType="afterEffect">
                                  <p:stCondLst>
                                    <p:cond delay="0"/>
                                  </p:stCondLst>
                                  <p:childTnLst>
                                    <p:set>
                                      <p:cBhvr>
                                        <p:cTn id="150" dur="1" fill="hold">
                                          <p:stCondLst>
                                            <p:cond delay="0"/>
                                          </p:stCondLst>
                                        </p:cTn>
                                        <p:tgtEl>
                                          <p:spTgt spid="5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6"/>
                                        </p:tgtEl>
                                        <p:attrNameLst>
                                          <p:attrName>style.visibility</p:attrName>
                                        </p:attrNameLst>
                                      </p:cBhvr>
                                      <p:to>
                                        <p:strVal val="visible"/>
                                      </p:to>
                                    </p:set>
                                  </p:childTnLst>
                                </p:cTn>
                              </p:par>
                            </p:childTnLst>
                          </p:cTn>
                        </p:par>
                        <p:par>
                          <p:cTn id="153" fill="hold" nodeType="afterGroup">
                            <p:stCondLst>
                              <p:cond delay="44500"/>
                            </p:stCondLst>
                            <p:childTnLst>
                              <p:par>
                                <p:cTn id="154" presetID="1" presetClass="entr" presetSubtype="0" fill="hold" grpId="1" nodeType="afterEffect">
                                  <p:stCondLst>
                                    <p:cond delay="0"/>
                                  </p:stCondLst>
                                  <p:childTnLst>
                                    <p:set>
                                      <p:cBhvr>
                                        <p:cTn id="155" dur="1" fill="hold">
                                          <p:stCondLst>
                                            <p:cond delay="0"/>
                                          </p:stCondLst>
                                        </p:cTn>
                                        <p:tgtEl>
                                          <p:spTgt spid="77"/>
                                        </p:tgtEl>
                                        <p:attrNameLst>
                                          <p:attrName>style.visibility</p:attrName>
                                        </p:attrNameLst>
                                      </p:cBhvr>
                                      <p:to>
                                        <p:strVal val="visible"/>
                                      </p:to>
                                    </p:set>
                                  </p:childTnLst>
                                </p:cTn>
                              </p:par>
                              <p:par>
                                <p:cTn id="156" presetID="1" presetClass="exit" presetSubtype="0" fill="hold" grpId="1" nodeType="withEffect">
                                  <p:stCondLst>
                                    <p:cond delay="0"/>
                                  </p:stCondLst>
                                  <p:childTnLst>
                                    <p:set>
                                      <p:cBhvr>
                                        <p:cTn id="157" dur="1" fill="hold">
                                          <p:stCondLst>
                                            <p:cond delay="0"/>
                                          </p:stCondLst>
                                        </p:cTn>
                                        <p:tgtEl>
                                          <p:spTgt spid="52"/>
                                        </p:tgtEl>
                                        <p:attrNameLst>
                                          <p:attrName>style.visibility</p:attrName>
                                        </p:attrNameLst>
                                      </p:cBhvr>
                                      <p:to>
                                        <p:strVal val="hidden"/>
                                      </p:to>
                                    </p:set>
                                  </p:childTnLst>
                                </p:cTn>
                              </p:par>
                            </p:childTnLst>
                          </p:cTn>
                        </p:par>
                        <p:par>
                          <p:cTn id="158" fill="hold" nodeType="afterGroup">
                            <p:stCondLst>
                              <p:cond delay="44500"/>
                            </p:stCondLst>
                            <p:childTnLst>
                              <p:par>
                                <p:cTn id="159" presetID="1" presetClass="entr" presetSubtype="0" fill="hold" grpId="4" nodeType="afterEffect">
                                  <p:stCondLst>
                                    <p:cond delay="2000"/>
                                  </p:stCondLst>
                                  <p:childTnLst>
                                    <p:set>
                                      <p:cBhvr>
                                        <p:cTn id="160" dur="1" fill="hold">
                                          <p:stCondLst>
                                            <p:cond delay="0"/>
                                          </p:stCondLst>
                                        </p:cTn>
                                        <p:tgtEl>
                                          <p:spTgt spid="68"/>
                                        </p:tgtEl>
                                        <p:attrNameLst>
                                          <p:attrName>style.visibility</p:attrName>
                                        </p:attrNameLst>
                                      </p:cBhvr>
                                      <p:to>
                                        <p:strVal val="visible"/>
                                      </p:to>
                                    </p:set>
                                  </p:childTnLst>
                                </p:cTn>
                              </p:par>
                              <p:par>
                                <p:cTn id="161" presetID="1" presetClass="entr" presetSubtype="0" fill="hold" grpId="2" nodeType="withEffect">
                                  <p:stCondLst>
                                    <p:cond delay="2000"/>
                                  </p:stCondLst>
                                  <p:childTnLst>
                                    <p:set>
                                      <p:cBhvr>
                                        <p:cTn id="162" dur="1" fill="hold">
                                          <p:stCondLst>
                                            <p:cond delay="0"/>
                                          </p:stCondLst>
                                        </p:cTn>
                                        <p:tgtEl>
                                          <p:spTgt spid="70"/>
                                        </p:tgtEl>
                                        <p:attrNameLst>
                                          <p:attrName>style.visibility</p:attrName>
                                        </p:attrNameLst>
                                      </p:cBhvr>
                                      <p:to>
                                        <p:strVal val="visible"/>
                                      </p:to>
                                    </p:set>
                                  </p:childTnLst>
                                </p:cTn>
                              </p:par>
                            </p:childTnLst>
                          </p:cTn>
                        </p:par>
                        <p:par>
                          <p:cTn id="163" fill="hold" nodeType="afterGroup">
                            <p:stCondLst>
                              <p:cond delay="46500"/>
                            </p:stCondLst>
                            <p:childTnLst>
                              <p:par>
                                <p:cTn id="164" presetID="1" presetClass="entr" presetSubtype="0" fill="hold" grpId="3" nodeType="afterEffect">
                                  <p:stCondLst>
                                    <p:cond delay="2000"/>
                                  </p:stCondLst>
                                  <p:childTnLst>
                                    <p:set>
                                      <p:cBhvr>
                                        <p:cTn id="165" dur="1" fill="hold">
                                          <p:stCondLst>
                                            <p:cond delay="0"/>
                                          </p:stCondLst>
                                        </p:cTn>
                                        <p:tgtEl>
                                          <p:spTgt spid="75"/>
                                        </p:tgtEl>
                                        <p:attrNameLst>
                                          <p:attrName>style.visibility</p:attrName>
                                        </p:attrNameLst>
                                      </p:cBhvr>
                                      <p:to>
                                        <p:strVal val="visible"/>
                                      </p:to>
                                    </p:set>
                                  </p:childTnLst>
                                </p:cTn>
                              </p:par>
                              <p:par>
                                <p:cTn id="166" presetID="1" presetClass="exit" presetSubtype="0" fill="hold" grpId="3" nodeType="withEffect">
                                  <p:stCondLst>
                                    <p:cond delay="2000"/>
                                  </p:stCondLst>
                                  <p:childTnLst>
                                    <p:set>
                                      <p:cBhvr>
                                        <p:cTn id="167" dur="1" fill="hold">
                                          <p:stCondLst>
                                            <p:cond delay="0"/>
                                          </p:stCondLst>
                                        </p:cTn>
                                        <p:tgtEl>
                                          <p:spTgt spid="69"/>
                                        </p:tgtEl>
                                        <p:attrNameLst>
                                          <p:attrName>style.visibility</p:attrName>
                                        </p:attrNameLst>
                                      </p:cBhvr>
                                      <p:to>
                                        <p:strVal val="hidden"/>
                                      </p:to>
                                    </p:set>
                                  </p:childTnLst>
                                </p:cTn>
                              </p:par>
                              <p:par>
                                <p:cTn id="168" presetID="1" presetClass="emph" presetSubtype="2" fill="hold" nodeType="withEffect">
                                  <p:stCondLst>
                                    <p:cond delay="2000"/>
                                  </p:stCondLst>
                                  <p:childTnLst>
                                    <p:animClr clrSpc="rgb" dir="cw">
                                      <p:cBhvr>
                                        <p:cTn id="169" dur="2000" fill="hold"/>
                                        <p:tgtEl>
                                          <p:spTgt spid="44"/>
                                        </p:tgtEl>
                                        <p:attrNameLst>
                                          <p:attrName>fillcolor</p:attrName>
                                        </p:attrNameLst>
                                      </p:cBhvr>
                                      <p:to>
                                        <a:srgbClr val="FF6600"/>
                                      </p:to>
                                    </p:animClr>
                                    <p:set>
                                      <p:cBhvr>
                                        <p:cTn id="170" dur="2000" fill="hold"/>
                                        <p:tgtEl>
                                          <p:spTgt spid="44"/>
                                        </p:tgtEl>
                                        <p:attrNameLst>
                                          <p:attrName>fill.type</p:attrName>
                                        </p:attrNameLst>
                                      </p:cBhvr>
                                      <p:to>
                                        <p:strVal val="solid"/>
                                      </p:to>
                                    </p:set>
                                    <p:set>
                                      <p:cBhvr>
                                        <p:cTn id="171" dur="2000" fill="hold"/>
                                        <p:tgtEl>
                                          <p:spTgt spid="44"/>
                                        </p:tgtEl>
                                        <p:attrNameLst>
                                          <p:attrName>fill.on</p:attrName>
                                        </p:attrNameLst>
                                      </p:cBhvr>
                                      <p:to>
                                        <p:strVal val="true"/>
                                      </p:to>
                                    </p:set>
                                  </p:childTnLst>
                                </p:cTn>
                              </p:par>
                              <p:par>
                                <p:cTn id="172" presetID="1" presetClass="exit" presetSubtype="0" fill="hold" nodeType="withEffect">
                                  <p:stCondLst>
                                    <p:cond delay="2000"/>
                                  </p:stCondLst>
                                  <p:childTnLst>
                                    <p:set>
                                      <p:cBhvr>
                                        <p:cTn id="173" dur="1" fill="hold">
                                          <p:stCondLst>
                                            <p:cond delay="0"/>
                                          </p:stCondLst>
                                        </p:cTn>
                                        <p:tgtEl>
                                          <p:spTgt spid="16400"/>
                                        </p:tgtEl>
                                        <p:attrNameLst>
                                          <p:attrName>style.visibility</p:attrName>
                                        </p:attrNameLst>
                                      </p:cBhvr>
                                      <p:to>
                                        <p:strVal val="hidden"/>
                                      </p:to>
                                    </p:set>
                                  </p:childTnLst>
                                </p:cTn>
                              </p:par>
                            </p:childTnLst>
                          </p:cTn>
                        </p:par>
                        <p:par>
                          <p:cTn id="174" fill="hold" nodeType="afterGroup">
                            <p:stCondLst>
                              <p:cond delay="50500"/>
                            </p:stCondLst>
                            <p:childTnLst>
                              <p:par>
                                <p:cTn id="175" presetID="1" presetClass="exit" presetSubtype="0" fill="hold" grpId="5" nodeType="afterEffect">
                                  <p:stCondLst>
                                    <p:cond delay="2000"/>
                                  </p:stCondLst>
                                  <p:childTnLst>
                                    <p:set>
                                      <p:cBhvr>
                                        <p:cTn id="176" dur="1" fill="hold">
                                          <p:stCondLst>
                                            <p:cond delay="0"/>
                                          </p:stCondLst>
                                        </p:cTn>
                                        <p:tgtEl>
                                          <p:spTgt spid="68"/>
                                        </p:tgtEl>
                                        <p:attrNameLst>
                                          <p:attrName>style.visibility</p:attrName>
                                        </p:attrNameLst>
                                      </p:cBhvr>
                                      <p:to>
                                        <p:strVal val="hidden"/>
                                      </p:to>
                                    </p:set>
                                  </p:childTnLst>
                                </p:cTn>
                              </p:par>
                              <p:par>
                                <p:cTn id="177" presetID="1" presetClass="exit" presetSubtype="0" fill="hold" grpId="3" nodeType="withEffect">
                                  <p:stCondLst>
                                    <p:cond delay="2000"/>
                                  </p:stCondLst>
                                  <p:childTnLst>
                                    <p:set>
                                      <p:cBhvr>
                                        <p:cTn id="178" dur="1" fill="hold">
                                          <p:stCondLst>
                                            <p:cond delay="0"/>
                                          </p:stCondLst>
                                        </p:cTn>
                                        <p:tgtEl>
                                          <p:spTgt spid="70"/>
                                        </p:tgtEl>
                                        <p:attrNameLst>
                                          <p:attrName>style.visibility</p:attrName>
                                        </p:attrNameLst>
                                      </p:cBhvr>
                                      <p:to>
                                        <p:strVal val="hidden"/>
                                      </p:to>
                                    </p:set>
                                  </p:childTnLst>
                                </p:cTn>
                              </p:par>
                            </p:childTnLst>
                          </p:cTn>
                        </p:par>
                        <p:par>
                          <p:cTn id="179" fill="hold" nodeType="afterGroup">
                            <p:stCondLst>
                              <p:cond delay="52500"/>
                            </p:stCondLst>
                            <p:childTnLst>
                              <p:par>
                                <p:cTn id="180" presetID="1" presetClass="entr" presetSubtype="0" fill="hold" nodeType="afterEffect">
                                  <p:stCondLst>
                                    <p:cond delay="2000"/>
                                  </p:stCondLst>
                                  <p:childTnLst>
                                    <p:set>
                                      <p:cBhvr>
                                        <p:cTn id="181" dur="1" fill="hold">
                                          <p:stCondLst>
                                            <p:cond delay="0"/>
                                          </p:stCondLst>
                                        </p:cTn>
                                        <p:tgtEl>
                                          <p:spTgt spid="42"/>
                                        </p:tgtEl>
                                        <p:attrNameLst>
                                          <p:attrName>style.visibility</p:attrName>
                                        </p:attrNameLst>
                                      </p:cBhvr>
                                      <p:to>
                                        <p:strVal val="visible"/>
                                      </p:to>
                                    </p:set>
                                  </p:childTnLst>
                                </p:cTn>
                              </p:par>
                              <p:par>
                                <p:cTn id="182" presetID="1" presetClass="exit" presetSubtype="0" fill="hold" grpId="2" nodeType="withEffect">
                                  <p:stCondLst>
                                    <p:cond delay="2000"/>
                                  </p:stCondLst>
                                  <p:childTnLst>
                                    <p:set>
                                      <p:cBhvr>
                                        <p:cTn id="183" dur="1" fill="hold">
                                          <p:stCondLst>
                                            <p:cond delay="0"/>
                                          </p:stCondLst>
                                        </p:cTn>
                                        <p:tgtEl>
                                          <p:spTgt spid="77"/>
                                        </p:tgtEl>
                                        <p:attrNameLst>
                                          <p:attrName>style.visibility</p:attrName>
                                        </p:attrNameLst>
                                      </p:cBhvr>
                                      <p:to>
                                        <p:strVal val="hidden"/>
                                      </p:to>
                                    </p:set>
                                  </p:childTnLst>
                                </p:cTn>
                              </p:par>
                              <p:par>
                                <p:cTn id="184" presetID="1" presetClass="entr" presetSubtype="0" fill="hold" grpId="2" nodeType="withEffect">
                                  <p:stCondLst>
                                    <p:cond delay="2000"/>
                                  </p:stCondLst>
                                  <p:childTnLst>
                                    <p:set>
                                      <p:cBhvr>
                                        <p:cTn id="185" dur="1" fill="hold">
                                          <p:stCondLst>
                                            <p:cond delay="0"/>
                                          </p:stCondLst>
                                        </p:cTn>
                                        <p:tgtEl>
                                          <p:spTgt spid="72"/>
                                        </p:tgtEl>
                                        <p:attrNameLst>
                                          <p:attrName>style.visibility</p:attrName>
                                        </p:attrNameLst>
                                      </p:cBhvr>
                                      <p:to>
                                        <p:strVal val="visible"/>
                                      </p:to>
                                    </p:set>
                                  </p:childTnLst>
                                </p:cTn>
                              </p:par>
                              <p:par>
                                <p:cTn id="186" presetID="1" presetClass="emph" presetSubtype="2" fill="hold" nodeType="withEffect">
                                  <p:stCondLst>
                                    <p:cond delay="2000"/>
                                  </p:stCondLst>
                                  <p:childTnLst>
                                    <p:animClr clrSpc="rgb" dir="cw">
                                      <p:cBhvr>
                                        <p:cTn id="187" dur="2000" fill="hold"/>
                                        <p:tgtEl>
                                          <p:spTgt spid="45"/>
                                        </p:tgtEl>
                                        <p:attrNameLst>
                                          <p:attrName>fillcolor</p:attrName>
                                        </p:attrNameLst>
                                      </p:cBhvr>
                                      <p:to>
                                        <a:srgbClr val="99FF66"/>
                                      </p:to>
                                    </p:animClr>
                                    <p:set>
                                      <p:cBhvr>
                                        <p:cTn id="188" dur="2000" fill="hold"/>
                                        <p:tgtEl>
                                          <p:spTgt spid="45"/>
                                        </p:tgtEl>
                                        <p:attrNameLst>
                                          <p:attrName>fill.type</p:attrName>
                                        </p:attrNameLst>
                                      </p:cBhvr>
                                      <p:to>
                                        <p:strVal val="solid"/>
                                      </p:to>
                                    </p:set>
                                    <p:set>
                                      <p:cBhvr>
                                        <p:cTn id="189" dur="2000" fill="hold"/>
                                        <p:tgtEl>
                                          <p:spTgt spid="45"/>
                                        </p:tgtEl>
                                        <p:attrNameLst>
                                          <p:attrName>fill.on</p:attrName>
                                        </p:attrNameLst>
                                      </p:cBhvr>
                                      <p:to>
                                        <p:strVal val="true"/>
                                      </p:to>
                                    </p:set>
                                  </p:childTnLst>
                                </p:cTn>
                              </p:par>
                            </p:childTnLst>
                          </p:cTn>
                        </p:par>
                        <p:par>
                          <p:cTn id="190" fill="hold" nodeType="afterGroup">
                            <p:stCondLst>
                              <p:cond delay="56500"/>
                            </p:stCondLst>
                            <p:childTnLst>
                              <p:par>
                                <p:cTn id="191" presetID="10" presetClass="emph" presetSubtype="0" fill="hold" grpId="0" nodeType="afterEffect">
                                  <p:stCondLst>
                                    <p:cond delay="2000"/>
                                  </p:stCondLst>
                                  <p:childTnLst>
                                    <p:anim calcmode="discrete" valueType="str">
                                      <p:cBhvr override="childStyle">
                                        <p:cTn id="192" dur="2000" fill="hold"/>
                                        <p:tgtEl>
                                          <p:spTgt spid="3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193" fill="hold" nodeType="afterGroup">
                            <p:stCondLst>
                              <p:cond delay="60500"/>
                            </p:stCondLst>
                            <p:childTnLst>
                              <p:par>
                                <p:cTn id="194" presetID="5" presetClass="entr" presetSubtype="10" fill="hold" nodeType="afterEffect">
                                  <p:stCondLst>
                                    <p:cond delay="0"/>
                                  </p:stCondLst>
                                  <p:childTnLst>
                                    <p:set>
                                      <p:cBhvr>
                                        <p:cTn id="195" dur="1" fill="hold">
                                          <p:stCondLst>
                                            <p:cond delay="0"/>
                                          </p:stCondLst>
                                        </p:cTn>
                                        <p:tgtEl>
                                          <p:spTgt spid="35"/>
                                        </p:tgtEl>
                                        <p:attrNameLst>
                                          <p:attrName>style.visibility</p:attrName>
                                        </p:attrNameLst>
                                      </p:cBhvr>
                                      <p:to>
                                        <p:strVal val="visible"/>
                                      </p:to>
                                    </p:set>
                                    <p:animEffect transition="in" filter="checkerboard(across)">
                                      <p:cBhvr>
                                        <p:cTn id="196" dur="3000"/>
                                        <p:tgtEl>
                                          <p:spTgt spid="35"/>
                                        </p:tgtEl>
                                      </p:cBhvr>
                                    </p:animEffect>
                                  </p:childTnLst>
                                </p:cTn>
                              </p:par>
                            </p:childTnLst>
                          </p:cTn>
                        </p:par>
                        <p:par>
                          <p:cTn id="197" fill="hold" nodeType="afterGroup">
                            <p:stCondLst>
                              <p:cond delay="63500"/>
                            </p:stCondLst>
                            <p:childTnLst>
                              <p:par>
                                <p:cTn id="198" presetID="1" presetClass="entr" presetSubtype="0" fill="hold" grpId="0" nodeType="afterEffect">
                                  <p:stCondLst>
                                    <p:cond delay="1000"/>
                                  </p:stCondLst>
                                  <p:childTnLst>
                                    <p:set>
                                      <p:cBhvr>
                                        <p:cTn id="19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8" grpId="0"/>
      <p:bldP spid="32" grpId="0"/>
      <p:bldP spid="47" grpId="0"/>
      <p:bldP spid="59" grpId="0"/>
      <p:bldP spid="68" grpId="0" animBg="1"/>
      <p:bldP spid="68" grpId="1" animBg="1"/>
      <p:bldP spid="68" grpId="2" animBg="1"/>
      <p:bldP spid="68" grpId="3" animBg="1"/>
      <p:bldP spid="68" grpId="4" animBg="1"/>
      <p:bldP spid="68" grpId="5" animBg="1"/>
      <p:bldP spid="69" grpId="0"/>
      <p:bldP spid="69" grpId="1"/>
      <p:bldP spid="69" grpId="2"/>
      <p:bldP spid="69" grpId="3"/>
      <p:bldP spid="70" grpId="0"/>
      <p:bldP spid="70" grpId="1"/>
      <p:bldP spid="70" grpId="2"/>
      <p:bldP spid="70" grpId="3"/>
      <p:bldP spid="71" grpId="0"/>
      <p:bldP spid="71" grpId="1"/>
      <p:bldP spid="72" grpId="0"/>
      <p:bldP spid="72" grpId="1"/>
      <p:bldP spid="72" grpId="2"/>
      <p:bldP spid="75" grpId="0"/>
      <p:bldP spid="75" grpId="1"/>
      <p:bldP spid="75" grpId="2"/>
      <p:bldP spid="75" grpId="3"/>
      <p:bldP spid="77" grpId="0"/>
      <p:bldP spid="77" grpId="1"/>
      <p:bldP spid="77" grpId="2"/>
      <p:bldP spid="48" grpId="0" animBg="1"/>
      <p:bldP spid="51" grpId="0" animBg="1"/>
      <p:bldP spid="51" grpId="1" animBg="1"/>
      <p:bldP spid="51" grpId="2" animBg="1"/>
      <p:bldP spid="54" grpId="0"/>
      <p:bldP spid="54" grpId="1"/>
      <p:bldP spid="55" grpId="0" animBg="1"/>
      <p:bldP spid="55" grpId="1" animBg="1"/>
      <p:bldP spid="55" grpId="2" animBg="1"/>
      <p:bldP spid="56" grpId="0"/>
      <p:bldP spid="50" grpId="0"/>
      <p:bldP spid="50" grpId="1"/>
      <p:bldP spid="52" grpId="0"/>
      <p:bldP spid="52" grpId="1"/>
      <p:bldP spid="53" grpId="0" animBg="1"/>
      <p:bldP spid="5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r>
              <a:rPr lang="en-US" dirty="0" smtClean="0"/>
              <a:t>Synchronized variable</a:t>
            </a:r>
            <a:endParaRPr lang="en-US" dirty="0"/>
          </a:p>
        </p:txBody>
      </p:sp>
      <p:sp>
        <p:nvSpPr>
          <p:cNvPr id="3" name="Content Placeholder 2"/>
          <p:cNvSpPr>
            <a:spLocks noGrp="1"/>
          </p:cNvSpPr>
          <p:nvPr>
            <p:ph idx="1"/>
          </p:nvPr>
        </p:nvSpPr>
        <p:spPr>
          <a:xfrm>
            <a:off x="0" y="762000"/>
            <a:ext cx="9144000" cy="6096000"/>
          </a:xfrm>
        </p:spPr>
        <p:txBody>
          <a:bodyPr>
            <a:normAutofit/>
          </a:bodyPr>
          <a:lstStyle/>
          <a:p>
            <a:r>
              <a:rPr lang="en-US" smtClean="0"/>
              <a:t> </a:t>
            </a:r>
            <a:endParaRPr lang="en-US" dirty="0"/>
          </a:p>
        </p:txBody>
      </p:sp>
    </p:spTree>
    <p:extLst>
      <p:ext uri="{BB962C8B-B14F-4D97-AF65-F5344CB8AC3E}">
        <p14:creationId xmlns:p14="http://schemas.microsoft.com/office/powerpoint/2010/main" val="975825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D6EA114-9398-49E2-B2A5-E7BFEC466C06}" type="slidenum">
              <a:rPr lang="en-US"/>
              <a:pPr>
                <a:defRPr/>
              </a:pPr>
              <a:t>22</a:t>
            </a:fld>
            <a:endParaRPr lang="en-US"/>
          </a:p>
        </p:txBody>
      </p:sp>
      <p:sp>
        <p:nvSpPr>
          <p:cNvPr id="208898" name="Rectangle 2"/>
          <p:cNvSpPr>
            <a:spLocks noGrp="1" noChangeArrowheads="1"/>
          </p:cNvSpPr>
          <p:nvPr>
            <p:ph type="title"/>
          </p:nvPr>
        </p:nvSpPr>
        <p:spPr>
          <a:xfrm>
            <a:off x="0" y="0"/>
            <a:ext cx="9144000" cy="838200"/>
          </a:xfrm>
          <a:solidFill>
            <a:schemeClr val="accent4">
              <a:lumMod val="20000"/>
              <a:lumOff val="80000"/>
            </a:schemeClr>
          </a:solidFill>
        </p:spPr>
        <p:txBody>
          <a:bodyPr>
            <a:normAutofit/>
          </a:bodyPr>
          <a:lstStyle/>
          <a:p>
            <a:pPr eaLnBrk="1" hangingPunct="1">
              <a:defRPr/>
            </a:pPr>
            <a:r>
              <a:rPr lang="en-US" sz="3600" dirty="0" smtClean="0"/>
              <a:t>Synchronized Method</a:t>
            </a:r>
          </a:p>
        </p:txBody>
      </p:sp>
      <p:sp>
        <p:nvSpPr>
          <p:cNvPr id="19460" name="Rectangle 3"/>
          <p:cNvSpPr>
            <a:spLocks noGrp="1" noChangeArrowheads="1"/>
          </p:cNvSpPr>
          <p:nvPr>
            <p:ph type="body" idx="1"/>
          </p:nvPr>
        </p:nvSpPr>
        <p:spPr>
          <a:xfrm>
            <a:off x="0" y="838200"/>
            <a:ext cx="9144000" cy="6019800"/>
          </a:xfrm>
        </p:spPr>
        <p:txBody>
          <a:bodyPr>
            <a:normAutofit/>
          </a:bodyPr>
          <a:lstStyle/>
          <a:p>
            <a:pPr eaLnBrk="1" hangingPunct="1">
              <a:defRPr/>
            </a:pPr>
            <a:r>
              <a:rPr lang="en-US" sz="2400" dirty="0" smtClean="0"/>
              <a:t>A method can be made synchronized by adding </a:t>
            </a:r>
            <a:r>
              <a:rPr lang="en-US" sz="2400" b="1" dirty="0" smtClean="0"/>
              <a:t>synchronized </a:t>
            </a:r>
            <a:r>
              <a:rPr lang="en-US" sz="2400" dirty="0" smtClean="0"/>
              <a:t>keyword to its declaration</a:t>
            </a:r>
          </a:p>
          <a:p>
            <a:pPr eaLnBrk="1" hangingPunct="1">
              <a:defRPr/>
            </a:pPr>
            <a:endParaRPr lang="en-US" sz="2400" b="1" dirty="0" smtClean="0"/>
          </a:p>
          <a:p>
            <a:pPr lvl="1" eaLnBrk="1" hangingPunct="1">
              <a:buFont typeface="Wingdings" pitchFamily="2" charset="2"/>
              <a:buNone/>
              <a:defRPr/>
            </a:pPr>
            <a:r>
              <a:rPr lang="en-US" sz="2000" dirty="0" smtClean="0">
                <a:ea typeface="+mn-ea"/>
              </a:rPr>
              <a:t>public class Account{</a:t>
            </a:r>
          </a:p>
          <a:p>
            <a:pPr lvl="1" eaLnBrk="1" hangingPunct="1">
              <a:buFont typeface="Wingdings" pitchFamily="2" charset="2"/>
              <a:buNone/>
              <a:defRPr/>
            </a:pPr>
            <a:r>
              <a:rPr lang="en-US" sz="2000" dirty="0" smtClean="0">
                <a:ea typeface="+mn-ea"/>
              </a:rPr>
              <a:t>	private double </a:t>
            </a:r>
            <a:r>
              <a:rPr lang="en-US" sz="2000" dirty="0" err="1" smtClean="0">
                <a:ea typeface="+mn-ea"/>
              </a:rPr>
              <a:t>bankBalance</a:t>
            </a:r>
            <a:r>
              <a:rPr lang="en-US" sz="2000" dirty="0" smtClean="0">
                <a:ea typeface="+mn-ea"/>
              </a:rPr>
              <a:t>;</a:t>
            </a:r>
          </a:p>
          <a:p>
            <a:pPr lvl="1" eaLnBrk="1" hangingPunct="1">
              <a:buFont typeface="Wingdings" pitchFamily="2" charset="2"/>
              <a:buNone/>
              <a:defRPr/>
            </a:pPr>
            <a:r>
              <a:rPr lang="en-US" sz="2000" dirty="0" smtClean="0">
                <a:ea typeface="+mn-ea"/>
              </a:rPr>
              <a:t>	public synchronized void withdraw(double amount) {</a:t>
            </a:r>
          </a:p>
          <a:p>
            <a:pPr lvl="1" eaLnBrk="1" hangingPunct="1">
              <a:buFont typeface="Wingdings" pitchFamily="2" charset="2"/>
              <a:buNone/>
              <a:defRPr/>
            </a:pPr>
            <a:r>
              <a:rPr lang="en-US" sz="2000" dirty="0" smtClean="0">
                <a:ea typeface="+mn-ea"/>
              </a:rPr>
              <a:t>		// threadsafe code for withdrawal goes here</a:t>
            </a:r>
          </a:p>
          <a:p>
            <a:pPr lvl="1" eaLnBrk="1" hangingPunct="1">
              <a:buFont typeface="Wingdings" pitchFamily="2" charset="2"/>
              <a:buNone/>
              <a:defRPr/>
            </a:pPr>
            <a:r>
              <a:rPr lang="en-US" sz="2000" dirty="0" smtClean="0">
                <a:ea typeface="+mn-ea"/>
              </a:rPr>
              <a:t>	}</a:t>
            </a:r>
          </a:p>
          <a:p>
            <a:pPr lvl="1" eaLnBrk="1" hangingPunct="1">
              <a:buFont typeface="Wingdings" pitchFamily="2" charset="2"/>
              <a:buNone/>
              <a:defRPr/>
            </a:pPr>
            <a:r>
              <a:rPr lang="en-US" sz="2000" dirty="0" smtClean="0">
                <a:ea typeface="+mn-ea"/>
              </a:rPr>
              <a:t>}</a:t>
            </a:r>
          </a:p>
        </p:txBody>
      </p:sp>
    </p:spTree>
    <p:extLst>
      <p:ext uri="{BB962C8B-B14F-4D97-AF65-F5344CB8AC3E}">
        <p14:creationId xmlns:p14="http://schemas.microsoft.com/office/powerpoint/2010/main" val="32542617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E0BA277-A822-4BEE-ADEE-0394E6D91224}" type="slidenum">
              <a:rPr lang="en-US"/>
              <a:pPr>
                <a:defRPr/>
              </a:pPr>
              <a:t>23</a:t>
            </a:fld>
            <a:endParaRPr lang="en-US"/>
          </a:p>
        </p:txBody>
      </p:sp>
      <p:sp>
        <p:nvSpPr>
          <p:cNvPr id="250882" name="Rectangle 2"/>
          <p:cNvSpPr>
            <a:spLocks noGrp="1" noChangeArrowheads="1"/>
          </p:cNvSpPr>
          <p:nvPr>
            <p:ph type="title"/>
          </p:nvPr>
        </p:nvSpPr>
        <p:spPr>
          <a:xfrm>
            <a:off x="0" y="0"/>
            <a:ext cx="9144000" cy="838200"/>
          </a:xfrm>
          <a:solidFill>
            <a:schemeClr val="accent4">
              <a:lumMod val="20000"/>
              <a:lumOff val="80000"/>
            </a:schemeClr>
          </a:solidFill>
        </p:spPr>
        <p:txBody>
          <a:bodyPr>
            <a:normAutofit/>
          </a:bodyPr>
          <a:lstStyle/>
          <a:p>
            <a:pPr eaLnBrk="1" hangingPunct="1">
              <a:defRPr/>
            </a:pPr>
            <a:r>
              <a:rPr lang="en-US" sz="3600" dirty="0" smtClean="0">
                <a:solidFill>
                  <a:schemeClr val="accent3">
                    <a:lumMod val="50000"/>
                  </a:schemeClr>
                </a:solidFill>
              </a:rPr>
              <a:t>Synchronized</a:t>
            </a:r>
            <a:r>
              <a:rPr lang="en-US" sz="3600" dirty="0" smtClean="0"/>
              <a:t> </a:t>
            </a:r>
            <a:r>
              <a:rPr lang="en-US" sz="3600" dirty="0" smtClean="0">
                <a:solidFill>
                  <a:schemeClr val="accent3">
                    <a:lumMod val="50000"/>
                  </a:schemeClr>
                </a:solidFill>
              </a:rPr>
              <a:t>Block</a:t>
            </a:r>
          </a:p>
        </p:txBody>
      </p:sp>
      <p:sp>
        <p:nvSpPr>
          <p:cNvPr id="23556" name="Rectangle 3"/>
          <p:cNvSpPr>
            <a:spLocks noGrp="1" noChangeArrowheads="1"/>
          </p:cNvSpPr>
          <p:nvPr>
            <p:ph type="body" idx="1"/>
          </p:nvPr>
        </p:nvSpPr>
        <p:spPr>
          <a:xfrm>
            <a:off x="228600" y="1143000"/>
            <a:ext cx="8610600" cy="5270500"/>
          </a:xfrm>
        </p:spPr>
        <p:txBody>
          <a:bodyPr/>
          <a:lstStyle/>
          <a:p>
            <a:pPr marL="171450" lvl="1" indent="0" eaLnBrk="1" hangingPunct="1">
              <a:buFont typeface="Wingdings" pitchFamily="2" charset="2"/>
              <a:buNone/>
              <a:defRPr/>
            </a:pPr>
            <a:r>
              <a:rPr lang="en-US" sz="2800" dirty="0" smtClean="0"/>
              <a:t>Assume the withdraw method is NOT synchronized in the Account class</a:t>
            </a:r>
          </a:p>
          <a:p>
            <a:pPr marL="171450" lvl="1" indent="0" eaLnBrk="1" hangingPunct="1">
              <a:buFont typeface="Wingdings" pitchFamily="2" charset="2"/>
              <a:buNone/>
              <a:defRPr/>
            </a:pPr>
            <a:endParaRPr lang="en-US" sz="2800" dirty="0" smtClean="0"/>
          </a:p>
          <a:p>
            <a:pPr lvl="1" eaLnBrk="1" hangingPunct="1">
              <a:buFont typeface="Wingdings" pitchFamily="2" charset="2"/>
              <a:buNone/>
              <a:defRPr/>
            </a:pPr>
            <a:r>
              <a:rPr lang="en-US" sz="2400" dirty="0" smtClean="0"/>
              <a:t>public class Transaction{</a:t>
            </a:r>
          </a:p>
          <a:p>
            <a:pPr lvl="1" eaLnBrk="1" hangingPunct="1">
              <a:buFont typeface="Wingdings" pitchFamily="2" charset="2"/>
              <a:buNone/>
              <a:defRPr/>
            </a:pPr>
            <a:r>
              <a:rPr lang="en-US" sz="2400" dirty="0" smtClean="0"/>
              <a:t>	public void </a:t>
            </a:r>
            <a:r>
              <a:rPr lang="en-US" sz="2400" dirty="0" err="1" smtClean="0"/>
              <a:t>withdrawTransaction</a:t>
            </a:r>
            <a:r>
              <a:rPr lang="en-US" sz="2400" dirty="0" smtClean="0"/>
              <a:t>(Account </a:t>
            </a:r>
            <a:r>
              <a:rPr lang="en-US" sz="2400" dirty="0" err="1" smtClean="0"/>
              <a:t>accountObj</a:t>
            </a:r>
            <a:r>
              <a:rPr lang="en-US" sz="2400" dirty="0" smtClean="0"/>
              <a:t>){</a:t>
            </a:r>
          </a:p>
          <a:p>
            <a:pPr lvl="1" eaLnBrk="1" hangingPunct="1">
              <a:buFont typeface="Wingdings" pitchFamily="2" charset="2"/>
              <a:buNone/>
              <a:defRPr/>
            </a:pPr>
            <a:r>
              <a:rPr lang="en-US" sz="2400" dirty="0" smtClean="0"/>
              <a:t>		synchronized (</a:t>
            </a:r>
            <a:r>
              <a:rPr lang="en-US" sz="2400" dirty="0" err="1" smtClean="0"/>
              <a:t>accountObj</a:t>
            </a:r>
            <a:r>
              <a:rPr lang="en-US" sz="2400" dirty="0" smtClean="0"/>
              <a:t>){</a:t>
            </a:r>
          </a:p>
          <a:p>
            <a:pPr lvl="1" eaLnBrk="1" hangingPunct="1">
              <a:buFont typeface="Wingdings" pitchFamily="2" charset="2"/>
              <a:buNone/>
              <a:defRPr/>
            </a:pPr>
            <a:r>
              <a:rPr lang="en-US" sz="2400" dirty="0" smtClean="0"/>
              <a:t>			// invoke withdraw method</a:t>
            </a:r>
          </a:p>
          <a:p>
            <a:pPr lvl="1" eaLnBrk="1" hangingPunct="1">
              <a:buFont typeface="Wingdings" pitchFamily="2" charset="2"/>
              <a:buNone/>
              <a:defRPr/>
            </a:pPr>
            <a:r>
              <a:rPr lang="en-US" sz="2400" dirty="0" smtClean="0"/>
              <a:t>		}</a:t>
            </a:r>
          </a:p>
          <a:p>
            <a:pPr lvl="1" eaLnBrk="1" hangingPunct="1">
              <a:buFont typeface="Wingdings" pitchFamily="2" charset="2"/>
              <a:buNone/>
              <a:defRPr/>
            </a:pPr>
            <a:r>
              <a:rPr lang="en-US" sz="2400" dirty="0" smtClean="0"/>
              <a:t>	}</a:t>
            </a:r>
          </a:p>
          <a:p>
            <a:pPr lvl="1" eaLnBrk="1" hangingPunct="1">
              <a:buFont typeface="Wingdings" pitchFamily="2" charset="2"/>
              <a:buNone/>
              <a:defRPr/>
            </a:pPr>
            <a:r>
              <a:rPr lang="en-US" sz="2400" dirty="0" smtClean="0"/>
              <a:t>}</a:t>
            </a:r>
          </a:p>
        </p:txBody>
      </p:sp>
      <p:sp>
        <p:nvSpPr>
          <p:cNvPr id="63493" name="Rounded Rectangular Callout 4"/>
          <p:cNvSpPr>
            <a:spLocks noChangeArrowheads="1"/>
          </p:cNvSpPr>
          <p:nvPr/>
        </p:nvSpPr>
        <p:spPr bwMode="auto">
          <a:xfrm>
            <a:off x="6934200" y="3581400"/>
            <a:ext cx="1828800" cy="1143000"/>
          </a:xfrm>
          <a:prstGeom prst="wedgeRoundRectCallout">
            <a:avLst>
              <a:gd name="adj1" fmla="val -167644"/>
              <a:gd name="adj2" fmla="val -42171"/>
              <a:gd name="adj3" fmla="val 16667"/>
            </a:avLst>
          </a:prstGeom>
          <a:solidFill>
            <a:srgbClr val="52FC24"/>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r>
              <a:rPr lang="en-US"/>
              <a:t>Reference of an object w.r.t. which the threads are synchronized </a:t>
            </a:r>
          </a:p>
        </p:txBody>
      </p:sp>
    </p:spTree>
    <p:extLst>
      <p:ext uri="{BB962C8B-B14F-4D97-AF65-F5344CB8AC3E}">
        <p14:creationId xmlns:p14="http://schemas.microsoft.com/office/powerpoint/2010/main" val="23469000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Ensuring time-slicing</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smtClean="0"/>
              <a:t>The programmer should write code to ensure that time-slicing occurs even when the application is running in a preemptive environment</a:t>
            </a:r>
          </a:p>
          <a:p>
            <a:r>
              <a:rPr lang="en-US" sz="2400" dirty="0" smtClean="0"/>
              <a:t>The static method sleep of the thread class will make a thread sleep for specified number of milliseconds</a:t>
            </a:r>
          </a:p>
          <a:p>
            <a:r>
              <a:rPr lang="en-US" sz="2400" dirty="0" err="1" smtClean="0"/>
              <a:t>Thread.sleep</a:t>
            </a:r>
            <a:r>
              <a:rPr lang="en-US" sz="2400" dirty="0" smtClean="0"/>
              <a:t>(1000);</a:t>
            </a:r>
          </a:p>
          <a:p>
            <a:r>
              <a:rPr lang="en-US" sz="2400" dirty="0" smtClean="0"/>
              <a:t>A sleeping thread can be interrupted by another thread using the method interrupt()</a:t>
            </a:r>
          </a:p>
          <a:p>
            <a:r>
              <a:rPr lang="en-US" sz="2400" dirty="0" smtClean="0"/>
              <a:t>When interrupted, sleep method will throw an </a:t>
            </a:r>
            <a:r>
              <a:rPr lang="en-US" sz="2400" dirty="0" err="1" smtClean="0"/>
              <a:t>InterruptedException</a:t>
            </a:r>
            <a:endParaRPr lang="en-US" sz="2400" dirty="0" smtClean="0"/>
          </a:p>
          <a:p>
            <a:r>
              <a:rPr lang="en-US" sz="2400" dirty="0" smtClean="0"/>
              <a:t>The yield method of the class Thread will give a chance to other threads to run </a:t>
            </a:r>
          </a:p>
          <a:p>
            <a:r>
              <a:rPr lang="en-US" sz="2400" dirty="0" err="1" smtClean="0"/>
              <a:t>T.yield</a:t>
            </a:r>
            <a:r>
              <a:rPr lang="en-US" sz="2400" dirty="0" smtClean="0"/>
              <a:t>();</a:t>
            </a:r>
          </a:p>
          <a:p>
            <a:r>
              <a:rPr lang="en-US" sz="2400" dirty="0" smtClean="0"/>
              <a:t>The yield(() method ensures that the thread behaves like a polite thread and not a selfish thread</a:t>
            </a:r>
            <a:endParaRPr lang="en-US" sz="2400" dirty="0"/>
          </a:p>
        </p:txBody>
      </p:sp>
    </p:spTree>
    <p:extLst>
      <p:ext uri="{BB962C8B-B14F-4D97-AF65-F5344CB8AC3E}">
        <p14:creationId xmlns:p14="http://schemas.microsoft.com/office/powerpoint/2010/main" val="22647962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isAlive</a:t>
            </a:r>
            <a:r>
              <a:rPr lang="en-US" dirty="0" smtClean="0">
                <a:solidFill>
                  <a:schemeClr val="accent3">
                    <a:lumMod val="50000"/>
                  </a:schemeClr>
                </a:solidFill>
              </a:rPr>
              <a:t>() and join() methods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smtClean="0"/>
              <a:t>The state of a thread can be queried using the </a:t>
            </a:r>
            <a:r>
              <a:rPr lang="en-US" sz="2400" b="1" dirty="0" err="1" smtClean="0"/>
              <a:t>isAlive</a:t>
            </a:r>
            <a:r>
              <a:rPr lang="en-US" sz="2400" b="1" dirty="0" smtClean="0"/>
              <a:t>() </a:t>
            </a:r>
            <a:r>
              <a:rPr lang="en-US" sz="2400" dirty="0" smtClean="0"/>
              <a:t>method</a:t>
            </a:r>
          </a:p>
          <a:p>
            <a:r>
              <a:rPr lang="en-US" sz="2400" dirty="0" smtClean="0"/>
              <a:t>Returns true if the thread has been started but not completed its task</a:t>
            </a:r>
          </a:p>
          <a:p>
            <a:r>
              <a:rPr lang="en-US" sz="2400" dirty="0" smtClean="0"/>
              <a:t>A thread can wait for another thread to finish by using the </a:t>
            </a:r>
            <a:r>
              <a:rPr lang="en-US" sz="2400" b="1" dirty="0" smtClean="0"/>
              <a:t>join() </a:t>
            </a:r>
            <a:r>
              <a:rPr lang="en-US" sz="2400" dirty="0" smtClean="0"/>
              <a:t>method. </a:t>
            </a:r>
            <a:r>
              <a:rPr lang="en-US" sz="2400" dirty="0"/>
              <a:t>it causes the currently running threads to stop executing until the thread it joins with completes its task</a:t>
            </a:r>
            <a:r>
              <a:rPr lang="en-US" sz="2400" dirty="0" smtClean="0"/>
              <a:t>.</a:t>
            </a:r>
          </a:p>
          <a:p>
            <a:pPr lvl="1"/>
            <a:r>
              <a:rPr lang="en-US" sz="2000" dirty="0" smtClean="0"/>
              <a:t>Ex. -  ThreadClassMethodsDemo.java here thread t1 complete before joining the another thread.</a:t>
            </a:r>
            <a:endParaRPr lang="en-US" sz="2000" dirty="0"/>
          </a:p>
        </p:txBody>
      </p:sp>
    </p:spTree>
    <p:extLst>
      <p:ext uri="{BB962C8B-B14F-4D97-AF65-F5344CB8AC3E}">
        <p14:creationId xmlns:p14="http://schemas.microsoft.com/office/powerpoint/2010/main" val="6985228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Inter-thread communication</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fontScale="77500" lnSpcReduction="20000"/>
          </a:bodyPr>
          <a:lstStyle/>
          <a:p>
            <a:r>
              <a:rPr lang="en-US" dirty="0" smtClean="0"/>
              <a:t>If a thread must wait for the state of an object to change while executing a synchronized method, it may call wait()</a:t>
            </a:r>
          </a:p>
          <a:p>
            <a:pPr lvl="1"/>
            <a:r>
              <a:rPr lang="en-US" dirty="0" smtClean="0"/>
              <a:t>Void wait()</a:t>
            </a:r>
          </a:p>
          <a:p>
            <a:pPr lvl="1"/>
            <a:r>
              <a:rPr lang="en-US" dirty="0" smtClean="0"/>
              <a:t>Void wait(long timeout)</a:t>
            </a:r>
            <a:endParaRPr lang="en-US" dirty="0"/>
          </a:p>
          <a:p>
            <a:r>
              <a:rPr lang="en-US" dirty="0" smtClean="0"/>
              <a:t>The thread calling wait will release the lock on that particular object</a:t>
            </a:r>
          </a:p>
          <a:p>
            <a:r>
              <a:rPr lang="en-US" dirty="0" smtClean="0"/>
              <a:t>The thread will wait till it is notified by another thread owning the lock on the same object</a:t>
            </a:r>
          </a:p>
          <a:p>
            <a:pPr lvl="1"/>
            <a:r>
              <a:rPr lang="en-US" dirty="0" smtClean="0"/>
              <a:t>Void notify()</a:t>
            </a:r>
          </a:p>
          <a:p>
            <a:pPr lvl="1"/>
            <a:r>
              <a:rPr lang="en-US" dirty="0" smtClean="0"/>
              <a:t>Void </a:t>
            </a:r>
            <a:r>
              <a:rPr lang="en-US" dirty="0" err="1" smtClean="0"/>
              <a:t>notifyAll</a:t>
            </a:r>
            <a:r>
              <a:rPr lang="en-US" dirty="0" smtClean="0"/>
              <a:t>()</a:t>
            </a:r>
          </a:p>
          <a:p>
            <a:r>
              <a:rPr lang="en-US" dirty="0" smtClean="0"/>
              <a:t>If there are multiple threads waiting on the same object, the notify() method will notify one among them</a:t>
            </a:r>
          </a:p>
          <a:p>
            <a:r>
              <a:rPr lang="en-US" dirty="0" smtClean="0"/>
              <a:t>The thread that would be notified cannot be predicted</a:t>
            </a:r>
          </a:p>
          <a:p>
            <a:r>
              <a:rPr lang="en-US" dirty="0" smtClean="0"/>
              <a:t>It is safer to call </a:t>
            </a:r>
            <a:r>
              <a:rPr lang="en-US" dirty="0" err="1" smtClean="0"/>
              <a:t>notifyAll</a:t>
            </a:r>
            <a:r>
              <a:rPr lang="en-US" dirty="0" smtClean="0"/>
              <a:t>(), since it will notify all waiting threads</a:t>
            </a:r>
          </a:p>
          <a:p>
            <a:r>
              <a:rPr lang="en-US" dirty="0" smtClean="0"/>
              <a:t>Code for synchronization should be written carefully else may lead to a dead lock situation</a:t>
            </a:r>
          </a:p>
        </p:txBody>
      </p:sp>
    </p:spTree>
    <p:extLst>
      <p:ext uri="{BB962C8B-B14F-4D97-AF65-F5344CB8AC3E}">
        <p14:creationId xmlns:p14="http://schemas.microsoft.com/office/powerpoint/2010/main" val="995230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Thread Groups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smtClean="0"/>
              <a:t>Represents a set of threads</a:t>
            </a:r>
          </a:p>
          <a:p>
            <a:r>
              <a:rPr lang="en-US" sz="2400" dirty="0" smtClean="0"/>
              <a:t>Can also contain other thread groups, creating a hierarchy of thread groups</a:t>
            </a:r>
          </a:p>
          <a:p>
            <a:r>
              <a:rPr lang="en-US" sz="2400" dirty="0" smtClean="0"/>
              <a:t>Provides a single point control on the threads belonging to the thread group </a:t>
            </a:r>
          </a:p>
          <a:p>
            <a:r>
              <a:rPr lang="en-US" sz="2400" dirty="0" smtClean="0"/>
              <a:t>Creation time association is for the life time of the thread</a:t>
            </a:r>
            <a:endParaRPr lang="en-US" sz="2400" dirty="0"/>
          </a:p>
          <a:p>
            <a:r>
              <a:rPr lang="en-US" sz="2400" dirty="0" err="1" smtClean="0"/>
              <a:t>threadGroup</a:t>
            </a:r>
            <a:r>
              <a:rPr lang="en-US" sz="2400" dirty="0" smtClean="0"/>
              <a:t> </a:t>
            </a:r>
            <a:r>
              <a:rPr lang="en-US" sz="2400" dirty="0" err="1" smtClean="0"/>
              <a:t>threadGroup</a:t>
            </a:r>
            <a:r>
              <a:rPr lang="en-US" sz="2400" dirty="0" smtClean="0"/>
              <a:t> = new </a:t>
            </a:r>
            <a:r>
              <a:rPr lang="en-US" sz="2400" dirty="0" err="1" smtClean="0"/>
              <a:t>ThreadGroup</a:t>
            </a:r>
            <a:r>
              <a:rPr lang="en-US" sz="2400" dirty="0" smtClean="0"/>
              <a:t>(“</a:t>
            </a:r>
            <a:r>
              <a:rPr lang="en-US" sz="2400" dirty="0" err="1" smtClean="0"/>
              <a:t>MyGroup</a:t>
            </a:r>
            <a:r>
              <a:rPr lang="en-US" sz="2400" dirty="0" smtClean="0"/>
              <a:t>”);</a:t>
            </a:r>
          </a:p>
          <a:p>
            <a:r>
              <a:rPr lang="en-US" sz="2400" dirty="0" smtClean="0"/>
              <a:t>Some of the important methods of </a:t>
            </a:r>
            <a:r>
              <a:rPr lang="en-US" sz="2400" dirty="0" err="1" smtClean="0"/>
              <a:t>ThreadGroup</a:t>
            </a:r>
            <a:r>
              <a:rPr lang="en-US" sz="2400" dirty="0" smtClean="0"/>
              <a:t> are</a:t>
            </a:r>
          </a:p>
          <a:p>
            <a:r>
              <a:rPr lang="en-US" sz="2400" dirty="0" err="1" smtClean="0"/>
              <a:t>activeCount</a:t>
            </a:r>
            <a:r>
              <a:rPr lang="en-US" sz="2400" dirty="0" smtClean="0"/>
              <a:t>(), destroy(), </a:t>
            </a:r>
            <a:r>
              <a:rPr lang="en-US" sz="2400" dirty="0" err="1" smtClean="0"/>
              <a:t>setMaxPriority</a:t>
            </a:r>
            <a:r>
              <a:rPr lang="en-US" sz="2400" dirty="0" smtClean="0"/>
              <a:t>(), </a:t>
            </a:r>
            <a:r>
              <a:rPr lang="en-US" sz="2400" dirty="0" err="1" smtClean="0"/>
              <a:t>setDaemon</a:t>
            </a:r>
            <a:r>
              <a:rPr lang="en-US" sz="2400" dirty="0" smtClean="0"/>
              <a:t>()</a:t>
            </a:r>
          </a:p>
        </p:txBody>
      </p:sp>
    </p:spTree>
    <p:extLst>
      <p:ext uri="{BB962C8B-B14F-4D97-AF65-F5344CB8AC3E}">
        <p14:creationId xmlns:p14="http://schemas.microsoft.com/office/powerpoint/2010/main" val="33523200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Daemon Thread</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a:t>There are two types of threads </a:t>
            </a:r>
            <a:r>
              <a:rPr lang="en-US" sz="2400" dirty="0" smtClean="0"/>
              <a:t>user: </a:t>
            </a:r>
            <a:r>
              <a:rPr lang="en-US" sz="2400" b="1" dirty="0" smtClean="0"/>
              <a:t> </a:t>
            </a:r>
            <a:r>
              <a:rPr lang="en-US" sz="2400" b="1" dirty="0"/>
              <a:t>thread and daemon thread. </a:t>
            </a:r>
            <a:endParaRPr lang="en-US" sz="2400" b="1" dirty="0" smtClean="0"/>
          </a:p>
          <a:p>
            <a:r>
              <a:rPr lang="en-US" sz="2400" dirty="0" smtClean="0"/>
              <a:t>The </a:t>
            </a:r>
            <a:r>
              <a:rPr lang="en-US" sz="2400" dirty="0"/>
              <a:t>daemon thread is a service provider thread. It provides services to the user thread. </a:t>
            </a:r>
            <a:endParaRPr lang="en-US" sz="2400" dirty="0" smtClean="0"/>
          </a:p>
          <a:p>
            <a:r>
              <a:rPr lang="en-US" sz="2400" dirty="0" smtClean="0"/>
              <a:t>Its </a:t>
            </a:r>
            <a:r>
              <a:rPr lang="en-US" sz="2400" dirty="0"/>
              <a:t>life depends on the user threads i.e. when all the user threads dies, JVM terminates this thread </a:t>
            </a:r>
            <a:r>
              <a:rPr lang="en-US" sz="2400" dirty="0" smtClean="0"/>
              <a:t>automatically.</a:t>
            </a:r>
          </a:p>
          <a:p>
            <a:r>
              <a:rPr lang="en-US" sz="2400" dirty="0" smtClean="0"/>
              <a:t>Daemon thread is a thread that will run in the background, serving other </a:t>
            </a:r>
            <a:r>
              <a:rPr lang="en-US" sz="2400" dirty="0"/>
              <a:t>threads </a:t>
            </a:r>
            <a:r>
              <a:rPr lang="en-US" sz="2400" dirty="0" smtClean="0"/>
              <a:t>like garbage </a:t>
            </a:r>
            <a:r>
              <a:rPr lang="en-US" sz="2400" dirty="0"/>
              <a:t>collection and other house keeping tasks</a:t>
            </a:r>
            <a:endParaRPr lang="en-US" sz="2400" dirty="0" smtClean="0"/>
          </a:p>
          <a:p>
            <a:r>
              <a:rPr lang="en-US" sz="2400" dirty="0" smtClean="0"/>
              <a:t>So, a program can stop, if all non-daemon threads have finished execution </a:t>
            </a:r>
          </a:p>
          <a:p>
            <a:r>
              <a:rPr lang="en-US" sz="2400" dirty="0" smtClean="0"/>
              <a:t>A thread can be made a daemon by calling the method </a:t>
            </a:r>
            <a:r>
              <a:rPr lang="en-US" sz="2400" dirty="0" err="1" smtClean="0"/>
              <a:t>setDaemon</a:t>
            </a:r>
            <a:r>
              <a:rPr lang="en-US" sz="2400" dirty="0" smtClean="0"/>
              <a:t>(true) before calling its start() method </a:t>
            </a:r>
            <a:r>
              <a:rPr lang="en-US" sz="2400" b="1" i="1" dirty="0"/>
              <a:t>otherwise it will throw </a:t>
            </a:r>
            <a:r>
              <a:rPr lang="en-US" sz="2400" b="1" i="1" dirty="0" err="1"/>
              <a:t>IllegalThreadStateException</a:t>
            </a:r>
            <a:r>
              <a:rPr lang="en-US" sz="2400" b="1" i="1" dirty="0" smtClean="0"/>
              <a:t>.</a:t>
            </a:r>
            <a:endParaRPr lang="en-US" sz="2400" dirty="0" smtClean="0"/>
          </a:p>
          <a:p>
            <a:r>
              <a:rPr lang="en-US" sz="2400" dirty="0" smtClean="0"/>
              <a:t>Can query thread status using the method </a:t>
            </a:r>
            <a:r>
              <a:rPr lang="en-US" sz="2400" dirty="0" err="1" smtClean="0"/>
              <a:t>isDaemon</a:t>
            </a:r>
            <a:r>
              <a:rPr lang="en-US" sz="2400" dirty="0" smtClean="0"/>
              <a:t>()</a:t>
            </a:r>
            <a:endParaRPr lang="en-US" sz="2400" dirty="0"/>
          </a:p>
        </p:txBody>
      </p:sp>
    </p:spTree>
    <p:extLst>
      <p:ext uri="{BB962C8B-B14F-4D97-AF65-F5344CB8AC3E}">
        <p14:creationId xmlns:p14="http://schemas.microsoft.com/office/powerpoint/2010/main" val="3352320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a:t>Thread Pooling</a:t>
            </a:r>
          </a:p>
        </p:txBody>
      </p:sp>
      <p:sp>
        <p:nvSpPr>
          <p:cNvPr id="3" name="Content Placeholder 2"/>
          <p:cNvSpPr>
            <a:spLocks noGrp="1"/>
          </p:cNvSpPr>
          <p:nvPr>
            <p:ph idx="1"/>
          </p:nvPr>
        </p:nvSpPr>
        <p:spPr>
          <a:xfrm>
            <a:off x="0" y="685800"/>
            <a:ext cx="9144000" cy="6172200"/>
          </a:xfrm>
        </p:spPr>
        <p:txBody>
          <a:bodyPr>
            <a:normAutofit/>
          </a:bodyPr>
          <a:lstStyle/>
          <a:p>
            <a:r>
              <a:rPr lang="en-US" sz="2400" dirty="0"/>
              <a:t>Thread pool represents a group of worker threads that are waiting for the job. Here, threads are executed whenever they get the job.</a:t>
            </a:r>
          </a:p>
          <a:p>
            <a:r>
              <a:rPr lang="en-US" sz="2400" dirty="0"/>
              <a:t>In case of thread pool, a group of fixed size threads are created. A thread from the thread pool is pulled out and assigned a job by the service provider. After completion of the job, thread is contained in the thread pool again.</a:t>
            </a:r>
          </a:p>
          <a:p>
            <a:endParaRPr lang="en-US" sz="2400" dirty="0"/>
          </a:p>
        </p:txBody>
      </p:sp>
    </p:spTree>
    <p:extLst>
      <p:ext uri="{BB962C8B-B14F-4D97-AF65-F5344CB8AC3E}">
        <p14:creationId xmlns:p14="http://schemas.microsoft.com/office/powerpoint/2010/main" val="995230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4">
              <a:lumMod val="20000"/>
              <a:lumOff val="80000"/>
            </a:schemeClr>
          </a:solidFill>
        </p:spPr>
        <p:txBody>
          <a:bodyPr/>
          <a:lstStyle/>
          <a:p>
            <a:pPr>
              <a:defRPr/>
            </a:pPr>
            <a:r>
              <a:rPr lang="en-US" dirty="0" smtClean="0">
                <a:solidFill>
                  <a:schemeClr val="accent3">
                    <a:lumMod val="50000"/>
                  </a:schemeClr>
                </a:solidFill>
              </a:rPr>
              <a:t>Multithreaded Environment</a:t>
            </a:r>
            <a:endParaRPr lang="en-US" dirty="0">
              <a:solidFill>
                <a:schemeClr val="accent3">
                  <a:lumMod val="50000"/>
                </a:schemeClr>
              </a:solidFill>
            </a:endParaRPr>
          </a:p>
        </p:txBody>
      </p:sp>
      <p:sp>
        <p:nvSpPr>
          <p:cNvPr id="4" name="Slide Number Placeholder 3"/>
          <p:cNvSpPr>
            <a:spLocks noGrp="1"/>
          </p:cNvSpPr>
          <p:nvPr>
            <p:ph type="sldNum" sz="quarter" idx="10"/>
          </p:nvPr>
        </p:nvSpPr>
        <p:spPr/>
        <p:txBody>
          <a:bodyPr/>
          <a:lstStyle/>
          <a:p>
            <a:pPr>
              <a:defRPr/>
            </a:pPr>
            <a:fld id="{8AB6DABC-7FE6-4D9E-9C34-EA021F9483FB}" type="slidenum">
              <a:rPr lang="en-US" smtClean="0"/>
              <a:pPr>
                <a:defRPr/>
              </a:pPr>
              <a:t>3</a:t>
            </a:fld>
            <a:endParaRPr lang="en-US"/>
          </a:p>
        </p:txBody>
      </p:sp>
      <p:grpSp>
        <p:nvGrpSpPr>
          <p:cNvPr id="50180" name="Group 100"/>
          <p:cNvGrpSpPr>
            <a:grpSpLocks/>
          </p:cNvGrpSpPr>
          <p:nvPr/>
        </p:nvGrpSpPr>
        <p:grpSpPr bwMode="auto">
          <a:xfrm>
            <a:off x="381000" y="1143000"/>
            <a:ext cx="8229600" cy="5105400"/>
            <a:chOff x="457200" y="990600"/>
            <a:chExt cx="8229600" cy="5105400"/>
          </a:xfrm>
        </p:grpSpPr>
        <p:grpSp>
          <p:nvGrpSpPr>
            <p:cNvPr id="50181" name="Group 97"/>
            <p:cNvGrpSpPr>
              <a:grpSpLocks/>
            </p:cNvGrpSpPr>
            <p:nvPr/>
          </p:nvGrpSpPr>
          <p:grpSpPr bwMode="auto">
            <a:xfrm>
              <a:off x="457200" y="990600"/>
              <a:ext cx="8229600" cy="5105400"/>
              <a:chOff x="228600" y="1143000"/>
              <a:chExt cx="8229600" cy="5105400"/>
            </a:xfrm>
          </p:grpSpPr>
          <p:grpSp>
            <p:nvGrpSpPr>
              <p:cNvPr id="50183" name="Group 76"/>
              <p:cNvGrpSpPr>
                <a:grpSpLocks/>
              </p:cNvGrpSpPr>
              <p:nvPr/>
            </p:nvGrpSpPr>
            <p:grpSpPr bwMode="auto">
              <a:xfrm>
                <a:off x="228600" y="1143000"/>
                <a:ext cx="8229600" cy="5105400"/>
                <a:chOff x="228600" y="1143000"/>
                <a:chExt cx="8229600" cy="5105400"/>
              </a:xfrm>
            </p:grpSpPr>
            <p:sp>
              <p:nvSpPr>
                <p:cNvPr id="50196" name="Rounded Rectangle 4"/>
                <p:cNvSpPr>
                  <a:spLocks noChangeArrowheads="1"/>
                </p:cNvSpPr>
                <p:nvPr/>
              </p:nvSpPr>
              <p:spPr bwMode="auto">
                <a:xfrm>
                  <a:off x="304800" y="2819400"/>
                  <a:ext cx="8153400" cy="3429000"/>
                </a:xfrm>
                <a:prstGeom prst="roundRect">
                  <a:avLst>
                    <a:gd name="adj" fmla="val 4329"/>
                  </a:avLst>
                </a:prstGeom>
                <a:solidFill>
                  <a:srgbClr val="CCFFFF"/>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a:p>
              </p:txBody>
            </p:sp>
            <p:sp>
              <p:nvSpPr>
                <p:cNvPr id="50197" name="Rectangle 5"/>
                <p:cNvSpPr>
                  <a:spLocks noChangeArrowheads="1"/>
                </p:cNvSpPr>
                <p:nvPr/>
              </p:nvSpPr>
              <p:spPr bwMode="auto">
                <a:xfrm>
                  <a:off x="228600" y="1371600"/>
                  <a:ext cx="2667000" cy="533400"/>
                </a:xfrm>
                <a:prstGeom prst="rect">
                  <a:avLst/>
                </a:prstGeom>
                <a:solidFill>
                  <a:schemeClr val="accent1"/>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r>
                    <a:rPr lang="en-US"/>
                    <a:t>Operating System</a:t>
                  </a:r>
                </a:p>
              </p:txBody>
            </p:sp>
            <p:sp>
              <p:nvSpPr>
                <p:cNvPr id="50198" name="Rectangle 6"/>
                <p:cNvSpPr>
                  <a:spLocks noChangeArrowheads="1"/>
                </p:cNvSpPr>
                <p:nvPr/>
              </p:nvSpPr>
              <p:spPr bwMode="auto">
                <a:xfrm>
                  <a:off x="4038600" y="1981200"/>
                  <a:ext cx="2667000" cy="533400"/>
                </a:xfrm>
                <a:prstGeom prst="rect">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a:t>Process B</a:t>
                  </a:r>
                </a:p>
              </p:txBody>
            </p:sp>
            <p:sp>
              <p:nvSpPr>
                <p:cNvPr id="50199" name="Rectangle 7"/>
                <p:cNvSpPr>
                  <a:spLocks noChangeArrowheads="1"/>
                </p:cNvSpPr>
                <p:nvPr/>
              </p:nvSpPr>
              <p:spPr bwMode="auto">
                <a:xfrm>
                  <a:off x="4038600" y="1143000"/>
                  <a:ext cx="2667000" cy="533400"/>
                </a:xfrm>
                <a:prstGeom prst="rect">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r>
                    <a:rPr lang="en-US"/>
                    <a:t>Process  A</a:t>
                  </a:r>
                </a:p>
              </p:txBody>
            </p:sp>
            <p:sp>
              <p:nvSpPr>
                <p:cNvPr id="50200" name="Rectangle 8"/>
                <p:cNvSpPr>
                  <a:spLocks noChangeArrowheads="1"/>
                </p:cNvSpPr>
                <p:nvPr/>
              </p:nvSpPr>
              <p:spPr bwMode="auto">
                <a:xfrm>
                  <a:off x="762000" y="2133600"/>
                  <a:ext cx="1600200" cy="457200"/>
                </a:xfrm>
                <a:prstGeom prst="rect">
                  <a:avLst/>
                </a:prstGeom>
                <a:solidFill>
                  <a:schemeClr val="accent1"/>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r>
                    <a:rPr lang="en-US"/>
                    <a:t>Java Virtual Machine</a:t>
                  </a:r>
                </a:p>
              </p:txBody>
            </p:sp>
            <p:sp>
              <p:nvSpPr>
                <p:cNvPr id="50201" name="Rectangle 9"/>
                <p:cNvSpPr>
                  <a:spLocks noChangeArrowheads="1"/>
                </p:cNvSpPr>
                <p:nvPr/>
              </p:nvSpPr>
              <p:spPr bwMode="auto">
                <a:xfrm>
                  <a:off x="4343400" y="4724400"/>
                  <a:ext cx="1600200" cy="381000"/>
                </a:xfrm>
                <a:prstGeom prst="rect">
                  <a:avLst/>
                </a:prstGeom>
                <a:solidFill>
                  <a:schemeClr val="accent1"/>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r>
                    <a:rPr lang="en-US"/>
                    <a:t>Thread 3</a:t>
                  </a:r>
                </a:p>
              </p:txBody>
            </p:sp>
            <p:sp>
              <p:nvSpPr>
                <p:cNvPr id="50202" name="Rectangle 10"/>
                <p:cNvSpPr>
                  <a:spLocks noChangeArrowheads="1"/>
                </p:cNvSpPr>
                <p:nvPr/>
              </p:nvSpPr>
              <p:spPr bwMode="auto">
                <a:xfrm>
                  <a:off x="4343400" y="3962400"/>
                  <a:ext cx="1600200" cy="381000"/>
                </a:xfrm>
                <a:prstGeom prst="rect">
                  <a:avLst/>
                </a:prstGeom>
                <a:solidFill>
                  <a:schemeClr val="accent1"/>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r>
                    <a:rPr lang="en-US"/>
                    <a:t>Thread 2</a:t>
                  </a:r>
                </a:p>
              </p:txBody>
            </p:sp>
            <p:sp>
              <p:nvSpPr>
                <p:cNvPr id="50203" name="Rectangle 11"/>
                <p:cNvSpPr>
                  <a:spLocks noChangeArrowheads="1"/>
                </p:cNvSpPr>
                <p:nvPr/>
              </p:nvSpPr>
              <p:spPr bwMode="auto">
                <a:xfrm>
                  <a:off x="4343400" y="3200400"/>
                  <a:ext cx="1600200" cy="381000"/>
                </a:xfrm>
                <a:prstGeom prst="rect">
                  <a:avLst/>
                </a:prstGeom>
                <a:solidFill>
                  <a:schemeClr val="accent1"/>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r>
                    <a:rPr lang="en-US"/>
                    <a:t>Thread 1</a:t>
                  </a:r>
                </a:p>
              </p:txBody>
            </p:sp>
            <p:sp>
              <p:nvSpPr>
                <p:cNvPr id="50204" name="Rectangle 12"/>
                <p:cNvSpPr>
                  <a:spLocks noChangeArrowheads="1"/>
                </p:cNvSpPr>
                <p:nvPr/>
              </p:nvSpPr>
              <p:spPr bwMode="auto">
                <a:xfrm>
                  <a:off x="4343400" y="5486400"/>
                  <a:ext cx="1600200" cy="381000"/>
                </a:xfrm>
                <a:prstGeom prst="rect">
                  <a:avLst/>
                </a:prstGeom>
                <a:solidFill>
                  <a:schemeClr val="accent1"/>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r>
                    <a:rPr lang="en-US"/>
                    <a:t>Thread 4</a:t>
                  </a:r>
                </a:p>
              </p:txBody>
            </p:sp>
            <p:sp>
              <p:nvSpPr>
                <p:cNvPr id="50205" name="Rounded Rectangle 22"/>
                <p:cNvSpPr>
                  <a:spLocks noChangeArrowheads="1"/>
                </p:cNvSpPr>
                <p:nvPr/>
              </p:nvSpPr>
              <p:spPr bwMode="auto">
                <a:xfrm>
                  <a:off x="533400" y="4648200"/>
                  <a:ext cx="1828800" cy="1219200"/>
                </a:xfrm>
                <a:prstGeom prst="roundRect">
                  <a:avLst>
                    <a:gd name="adj" fmla="val 16667"/>
                  </a:avLst>
                </a:prstGeom>
                <a:solidFill>
                  <a:schemeClr val="accent1"/>
                </a:solidFill>
                <a:ln w="12700" algn="ctr">
                  <a:solidFill>
                    <a:schemeClr val="tx1"/>
                  </a:solidFill>
                  <a:round/>
                  <a:headEnd/>
                  <a:tailEnd/>
                </a:ln>
              </p:spPr>
              <p:txBody>
                <a:bodyPr/>
                <a:lstStyle/>
                <a:p>
                  <a:pPr algn="ctr" eaLnBrk="0" hangingPunct="0">
                    <a:spcBef>
                      <a:spcPct val="50000"/>
                    </a:spcBef>
                    <a:buClr>
                      <a:srgbClr val="0033CC"/>
                    </a:buClr>
                    <a:buSzPct val="155000"/>
                    <a:buFont typeface="Symbol" pitchFamily="18" charset="2"/>
                    <a:buNone/>
                  </a:pPr>
                  <a:endParaRPr lang="en-US"/>
                </a:p>
                <a:p>
                  <a:pPr algn="ctr" eaLnBrk="0" hangingPunct="0">
                    <a:spcBef>
                      <a:spcPct val="50000"/>
                    </a:spcBef>
                    <a:buClr>
                      <a:srgbClr val="0033CC"/>
                    </a:buClr>
                    <a:buSzPct val="155000"/>
                    <a:buFont typeface="Symbol" pitchFamily="18" charset="2"/>
                    <a:buNone/>
                  </a:pPr>
                  <a:r>
                    <a:rPr lang="en-US"/>
                    <a:t>Shared Memory</a:t>
                  </a:r>
                </a:p>
              </p:txBody>
            </p:sp>
            <p:cxnSp>
              <p:nvCxnSpPr>
                <p:cNvPr id="50206" name="Curved Connector 70"/>
                <p:cNvCxnSpPr>
                  <a:cxnSpLocks noChangeShapeType="1"/>
                  <a:endCxn id="50201" idx="1"/>
                </p:cNvCxnSpPr>
                <p:nvPr/>
              </p:nvCxnSpPr>
              <p:spPr bwMode="auto">
                <a:xfrm flipV="1">
                  <a:off x="2362200" y="4914900"/>
                  <a:ext cx="1981200" cy="342900"/>
                </a:xfrm>
                <a:prstGeom prst="curvedConnector3">
                  <a:avLst>
                    <a:gd name="adj1" fmla="val 50000"/>
                  </a:avLst>
                </a:prstGeom>
                <a:noFill/>
                <a:ln w="12700" algn="ctr">
                  <a:solidFill>
                    <a:schemeClr val="tx1"/>
                  </a:solidFill>
                  <a:prstDash val="lgDash"/>
                  <a:round/>
                  <a:headEnd type="stealth" w="med" len="med"/>
                  <a:tailEnd/>
                </a:ln>
                <a:extLst>
                  <a:ext uri="{909E8E84-426E-40DD-AFC4-6F175D3DCCD1}">
                    <a14:hiddenFill xmlns:a14="http://schemas.microsoft.com/office/drawing/2010/main">
                      <a:noFill/>
                    </a14:hiddenFill>
                  </a:ext>
                </a:extLst>
              </p:spPr>
            </p:cxnSp>
            <p:cxnSp>
              <p:nvCxnSpPr>
                <p:cNvPr id="50207" name="Curved Connector 71"/>
                <p:cNvCxnSpPr>
                  <a:cxnSpLocks noChangeShapeType="1"/>
                  <a:endCxn id="50204" idx="1"/>
                </p:cNvCxnSpPr>
                <p:nvPr/>
              </p:nvCxnSpPr>
              <p:spPr bwMode="auto">
                <a:xfrm>
                  <a:off x="2362200" y="5410200"/>
                  <a:ext cx="1981200" cy="266700"/>
                </a:xfrm>
                <a:prstGeom prst="curvedConnector3">
                  <a:avLst>
                    <a:gd name="adj1" fmla="val 50000"/>
                  </a:avLst>
                </a:prstGeom>
                <a:noFill/>
                <a:ln w="12700" algn="ctr">
                  <a:solidFill>
                    <a:schemeClr val="tx1"/>
                  </a:solidFill>
                  <a:prstDash val="lgDash"/>
                  <a:round/>
                  <a:headEnd type="stealth" w="med" len="med"/>
                  <a:tailEnd/>
                </a:ln>
                <a:extLst>
                  <a:ext uri="{909E8E84-426E-40DD-AFC4-6F175D3DCCD1}">
                    <a14:hiddenFill xmlns:a14="http://schemas.microsoft.com/office/drawing/2010/main">
                      <a:noFill/>
                    </a14:hiddenFill>
                  </a:ext>
                </a:extLst>
              </p:spPr>
            </p:cxnSp>
            <p:cxnSp>
              <p:nvCxnSpPr>
                <p:cNvPr id="50208" name="Curved Connector 72"/>
                <p:cNvCxnSpPr>
                  <a:cxnSpLocks noChangeShapeType="1"/>
                  <a:endCxn id="50202" idx="1"/>
                </p:cNvCxnSpPr>
                <p:nvPr/>
              </p:nvCxnSpPr>
              <p:spPr bwMode="auto">
                <a:xfrm flipV="1">
                  <a:off x="2362200" y="4152900"/>
                  <a:ext cx="1981200" cy="914400"/>
                </a:xfrm>
                <a:prstGeom prst="curvedConnector3">
                  <a:avLst>
                    <a:gd name="adj1" fmla="val 50000"/>
                  </a:avLst>
                </a:prstGeom>
                <a:noFill/>
                <a:ln w="12700" algn="ctr">
                  <a:solidFill>
                    <a:schemeClr val="tx1"/>
                  </a:solidFill>
                  <a:prstDash val="lgDash"/>
                  <a:round/>
                  <a:headEnd type="stealth" w="med" len="med"/>
                  <a:tailEnd/>
                </a:ln>
                <a:extLst>
                  <a:ext uri="{909E8E84-426E-40DD-AFC4-6F175D3DCCD1}">
                    <a14:hiddenFill xmlns:a14="http://schemas.microsoft.com/office/drawing/2010/main">
                      <a:noFill/>
                    </a14:hiddenFill>
                  </a:ext>
                </a:extLst>
              </p:spPr>
            </p:cxnSp>
            <p:sp>
              <p:nvSpPr>
                <p:cNvPr id="50209" name="TextBox 84"/>
                <p:cNvSpPr txBox="1">
                  <a:spLocks noChangeArrowheads="1"/>
                </p:cNvSpPr>
                <p:nvPr/>
              </p:nvSpPr>
              <p:spPr bwMode="auto">
                <a:xfrm>
                  <a:off x="2514600" y="5867400"/>
                  <a:ext cx="160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Java Process</a:t>
                  </a:r>
                </a:p>
              </p:txBody>
            </p:sp>
            <p:cxnSp>
              <p:nvCxnSpPr>
                <p:cNvPr id="50210" name="Straight Connector 93"/>
                <p:cNvCxnSpPr>
                  <a:cxnSpLocks noChangeShapeType="1"/>
                  <a:stCxn id="50200" idx="0"/>
                  <a:endCxn id="50197" idx="2"/>
                </p:cNvCxnSpPr>
                <p:nvPr/>
              </p:nvCxnSpPr>
              <p:spPr bwMode="auto">
                <a:xfrm rot="5400000" flipH="1" flipV="1">
                  <a:off x="1447801" y="2019300"/>
                  <a:ext cx="228600" cy="3175"/>
                </a:xfrm>
                <a:prstGeom prst="line">
                  <a:avLst/>
                </a:prstGeom>
                <a:noFill/>
                <a:ln w="19050" algn="ctr">
                  <a:solidFill>
                    <a:schemeClr val="tx1"/>
                  </a:solidFill>
                  <a:round/>
                  <a:headEnd type="stealth" w="med" len="med"/>
                  <a:tailEnd/>
                </a:ln>
                <a:extLst>
                  <a:ext uri="{909E8E84-426E-40DD-AFC4-6F175D3DCCD1}">
                    <a14:hiddenFill xmlns:a14="http://schemas.microsoft.com/office/drawing/2010/main">
                      <a:noFill/>
                    </a14:hiddenFill>
                  </a:ext>
                </a:extLst>
              </p:spPr>
            </p:cxnSp>
            <p:cxnSp>
              <p:nvCxnSpPr>
                <p:cNvPr id="50211" name="Elbow Connector 42"/>
                <p:cNvCxnSpPr>
                  <a:cxnSpLocks noChangeShapeType="1"/>
                  <a:endCxn id="50198" idx="1"/>
                </p:cNvCxnSpPr>
                <p:nvPr/>
              </p:nvCxnSpPr>
              <p:spPr bwMode="auto">
                <a:xfrm>
                  <a:off x="2895600" y="1752600"/>
                  <a:ext cx="1143000" cy="495300"/>
                </a:xfrm>
                <a:prstGeom prst="bentConnector3">
                  <a:avLst>
                    <a:gd name="adj1" fmla="val 50000"/>
                  </a:avLst>
                </a:prstGeom>
                <a:noFill/>
                <a:ln w="19050"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50212" name="Elbow Connector 44"/>
                <p:cNvCxnSpPr>
                  <a:cxnSpLocks noChangeShapeType="1"/>
                  <a:endCxn id="50199" idx="1"/>
                </p:cNvCxnSpPr>
                <p:nvPr/>
              </p:nvCxnSpPr>
              <p:spPr bwMode="auto">
                <a:xfrm flipV="1">
                  <a:off x="2895600" y="1409700"/>
                  <a:ext cx="1143000" cy="114300"/>
                </a:xfrm>
                <a:prstGeom prst="bentConnector3">
                  <a:avLst>
                    <a:gd name="adj1" fmla="val 50000"/>
                  </a:avLst>
                </a:prstGeom>
                <a:noFill/>
                <a:ln w="19050" algn="ctr">
                  <a:solidFill>
                    <a:schemeClr val="tx1"/>
                  </a:solidFill>
                  <a:round/>
                  <a:headEnd/>
                  <a:tailEnd type="stealth" w="med" len="med"/>
                </a:ln>
                <a:extLst>
                  <a:ext uri="{909E8E84-426E-40DD-AFC4-6F175D3DCCD1}">
                    <a14:hiddenFill xmlns:a14="http://schemas.microsoft.com/office/drawing/2010/main">
                      <a:noFill/>
                    </a14:hiddenFill>
                  </a:ext>
                </a:extLst>
              </p:spPr>
            </p:cxnSp>
            <p:sp>
              <p:nvSpPr>
                <p:cNvPr id="50213" name="TextBox 45"/>
                <p:cNvSpPr txBox="1">
                  <a:spLocks noChangeArrowheads="1"/>
                </p:cNvSpPr>
                <p:nvPr/>
              </p:nvSpPr>
              <p:spPr bwMode="auto">
                <a:xfrm>
                  <a:off x="2362200" y="2895600"/>
                  <a:ext cx="9350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Process C</a:t>
                  </a:r>
                </a:p>
                <a:p>
                  <a:pPr algn="ctr">
                    <a:spcBef>
                      <a:spcPct val="50000"/>
                    </a:spcBef>
                    <a:buClr>
                      <a:srgbClr val="0033CC"/>
                    </a:buClr>
                    <a:buSzPct val="155000"/>
                    <a:buFont typeface="Symbol" pitchFamily="18" charset="2"/>
                    <a:buNone/>
                  </a:pPr>
                  <a:endParaRPr lang="en-US"/>
                </a:p>
              </p:txBody>
            </p:sp>
            <p:cxnSp>
              <p:nvCxnSpPr>
                <p:cNvPr id="50214" name="Elbow Connector 62"/>
                <p:cNvCxnSpPr>
                  <a:cxnSpLocks noChangeShapeType="1"/>
                </p:cNvCxnSpPr>
                <p:nvPr/>
              </p:nvCxnSpPr>
              <p:spPr bwMode="auto">
                <a:xfrm rot="5400000">
                  <a:off x="1409701" y="2705100"/>
                  <a:ext cx="228600" cy="3175"/>
                </a:xfrm>
                <a:prstGeom prst="bent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50184" name="Group 66"/>
              <p:cNvGrpSpPr>
                <a:grpSpLocks/>
              </p:cNvGrpSpPr>
              <p:nvPr/>
            </p:nvGrpSpPr>
            <p:grpSpPr bwMode="auto">
              <a:xfrm>
                <a:off x="5943600" y="3200400"/>
                <a:ext cx="2362200" cy="381000"/>
                <a:chOff x="5943600" y="3200400"/>
                <a:chExt cx="2362200" cy="381000"/>
              </a:xfrm>
            </p:grpSpPr>
            <p:sp>
              <p:nvSpPr>
                <p:cNvPr id="50194" name="Rectangle 15"/>
                <p:cNvSpPr>
                  <a:spLocks noChangeArrowheads="1"/>
                </p:cNvSpPr>
                <p:nvPr/>
              </p:nvSpPr>
              <p:spPr bwMode="auto">
                <a:xfrm>
                  <a:off x="6934200" y="3200400"/>
                  <a:ext cx="1371600" cy="381000"/>
                </a:xfrm>
                <a:prstGeom prst="rect">
                  <a:avLst/>
                </a:prstGeom>
                <a:solidFill>
                  <a:schemeClr val="accent1"/>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r>
                    <a:rPr lang="en-US"/>
                    <a:t>Local  Variables</a:t>
                  </a:r>
                </a:p>
              </p:txBody>
            </p:sp>
            <p:cxnSp>
              <p:nvCxnSpPr>
                <p:cNvPr id="50195" name="Straight Arrow Connector 55"/>
                <p:cNvCxnSpPr>
                  <a:cxnSpLocks noChangeShapeType="1"/>
                  <a:stCxn id="50203" idx="3"/>
                  <a:endCxn id="50194" idx="1"/>
                </p:cNvCxnSpPr>
                <p:nvPr/>
              </p:nvCxnSpPr>
              <p:spPr bwMode="auto">
                <a:xfrm>
                  <a:off x="5943600" y="3390900"/>
                  <a:ext cx="990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50185" name="Group 67"/>
              <p:cNvGrpSpPr>
                <a:grpSpLocks/>
              </p:cNvGrpSpPr>
              <p:nvPr/>
            </p:nvGrpSpPr>
            <p:grpSpPr bwMode="auto">
              <a:xfrm>
                <a:off x="5943600" y="3962400"/>
                <a:ext cx="2362200" cy="381000"/>
                <a:chOff x="5943600" y="3200400"/>
                <a:chExt cx="2362200" cy="381000"/>
              </a:xfrm>
            </p:grpSpPr>
            <p:sp>
              <p:nvSpPr>
                <p:cNvPr id="50192" name="Rectangle 15"/>
                <p:cNvSpPr>
                  <a:spLocks noChangeArrowheads="1"/>
                </p:cNvSpPr>
                <p:nvPr/>
              </p:nvSpPr>
              <p:spPr bwMode="auto">
                <a:xfrm>
                  <a:off x="6934200" y="3200400"/>
                  <a:ext cx="1371600" cy="381000"/>
                </a:xfrm>
                <a:prstGeom prst="rect">
                  <a:avLst/>
                </a:prstGeom>
                <a:solidFill>
                  <a:schemeClr val="accent1"/>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r>
                    <a:rPr lang="en-US"/>
                    <a:t>Local  Variables</a:t>
                  </a:r>
                </a:p>
              </p:txBody>
            </p:sp>
            <p:cxnSp>
              <p:nvCxnSpPr>
                <p:cNvPr id="50193" name="Straight Arrow Connector 69"/>
                <p:cNvCxnSpPr>
                  <a:cxnSpLocks noChangeShapeType="1"/>
                  <a:endCxn id="50192" idx="1"/>
                </p:cNvCxnSpPr>
                <p:nvPr/>
              </p:nvCxnSpPr>
              <p:spPr bwMode="auto">
                <a:xfrm>
                  <a:off x="5943600" y="3390900"/>
                  <a:ext cx="990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50186" name="Group 70"/>
              <p:cNvGrpSpPr>
                <a:grpSpLocks/>
              </p:cNvGrpSpPr>
              <p:nvPr/>
            </p:nvGrpSpPr>
            <p:grpSpPr bwMode="auto">
              <a:xfrm>
                <a:off x="5943600" y="4724400"/>
                <a:ext cx="2362200" cy="381000"/>
                <a:chOff x="5943600" y="3200400"/>
                <a:chExt cx="2362200" cy="381000"/>
              </a:xfrm>
            </p:grpSpPr>
            <p:sp>
              <p:nvSpPr>
                <p:cNvPr id="50190" name="Rectangle 15"/>
                <p:cNvSpPr>
                  <a:spLocks noChangeArrowheads="1"/>
                </p:cNvSpPr>
                <p:nvPr/>
              </p:nvSpPr>
              <p:spPr bwMode="auto">
                <a:xfrm>
                  <a:off x="6934200" y="3200400"/>
                  <a:ext cx="1371600" cy="381000"/>
                </a:xfrm>
                <a:prstGeom prst="rect">
                  <a:avLst/>
                </a:prstGeom>
                <a:solidFill>
                  <a:schemeClr val="accent1"/>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r>
                    <a:rPr lang="en-US"/>
                    <a:t>Local  Variables</a:t>
                  </a:r>
                </a:p>
              </p:txBody>
            </p:sp>
            <p:cxnSp>
              <p:nvCxnSpPr>
                <p:cNvPr id="50191" name="Straight Arrow Connector 72"/>
                <p:cNvCxnSpPr>
                  <a:cxnSpLocks noChangeShapeType="1"/>
                  <a:endCxn id="50190" idx="1"/>
                </p:cNvCxnSpPr>
                <p:nvPr/>
              </p:nvCxnSpPr>
              <p:spPr bwMode="auto">
                <a:xfrm>
                  <a:off x="5943600" y="3390900"/>
                  <a:ext cx="990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50187" name="Group 73"/>
              <p:cNvGrpSpPr>
                <a:grpSpLocks/>
              </p:cNvGrpSpPr>
              <p:nvPr/>
            </p:nvGrpSpPr>
            <p:grpSpPr bwMode="auto">
              <a:xfrm>
                <a:off x="5943600" y="5486400"/>
                <a:ext cx="2362200" cy="381000"/>
                <a:chOff x="5943600" y="3200400"/>
                <a:chExt cx="2362200" cy="381000"/>
              </a:xfrm>
            </p:grpSpPr>
            <p:sp>
              <p:nvSpPr>
                <p:cNvPr id="50188" name="Rectangle 15"/>
                <p:cNvSpPr>
                  <a:spLocks noChangeArrowheads="1"/>
                </p:cNvSpPr>
                <p:nvPr/>
              </p:nvSpPr>
              <p:spPr bwMode="auto">
                <a:xfrm>
                  <a:off x="6934200" y="3200400"/>
                  <a:ext cx="1371600" cy="381000"/>
                </a:xfrm>
                <a:prstGeom prst="rect">
                  <a:avLst/>
                </a:prstGeom>
                <a:solidFill>
                  <a:schemeClr val="accent1"/>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r>
                    <a:rPr lang="en-US"/>
                    <a:t>Local  Variables</a:t>
                  </a:r>
                </a:p>
              </p:txBody>
            </p:sp>
            <p:cxnSp>
              <p:nvCxnSpPr>
                <p:cNvPr id="50189" name="Straight Arrow Connector 75"/>
                <p:cNvCxnSpPr>
                  <a:cxnSpLocks noChangeShapeType="1"/>
                  <a:endCxn id="50188" idx="1"/>
                </p:cNvCxnSpPr>
                <p:nvPr/>
              </p:nvCxnSpPr>
              <p:spPr bwMode="auto">
                <a:xfrm>
                  <a:off x="5943600" y="3390900"/>
                  <a:ext cx="990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cxnSp>
          <p:nvCxnSpPr>
            <p:cNvPr id="50182" name="Curved Connector 72"/>
            <p:cNvCxnSpPr>
              <a:cxnSpLocks noChangeShapeType="1"/>
              <a:endCxn id="50203" idx="1"/>
            </p:cNvCxnSpPr>
            <p:nvPr/>
          </p:nvCxnSpPr>
          <p:spPr bwMode="auto">
            <a:xfrm flipV="1">
              <a:off x="2590800" y="3238500"/>
              <a:ext cx="1981200" cy="1485900"/>
            </a:xfrm>
            <a:prstGeom prst="curvedConnector3">
              <a:avLst>
                <a:gd name="adj1" fmla="val 50000"/>
              </a:avLst>
            </a:prstGeom>
            <a:noFill/>
            <a:ln w="12700" algn="ctr">
              <a:solidFill>
                <a:schemeClr val="tx1"/>
              </a:solidFill>
              <a:prstDash val="lgDash"/>
              <a:round/>
              <a:headEnd type="stealth" w="med" len="me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7999923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a:t>Shutdown Hook</a:t>
            </a:r>
          </a:p>
        </p:txBody>
      </p:sp>
      <p:sp>
        <p:nvSpPr>
          <p:cNvPr id="3" name="Content Placeholder 2"/>
          <p:cNvSpPr>
            <a:spLocks noGrp="1"/>
          </p:cNvSpPr>
          <p:nvPr>
            <p:ph idx="1"/>
          </p:nvPr>
        </p:nvSpPr>
        <p:spPr>
          <a:xfrm>
            <a:off x="0" y="762000"/>
            <a:ext cx="9144000" cy="6096000"/>
          </a:xfrm>
        </p:spPr>
        <p:txBody>
          <a:bodyPr>
            <a:normAutofit fontScale="85000" lnSpcReduction="20000"/>
          </a:bodyPr>
          <a:lstStyle/>
          <a:p>
            <a:r>
              <a:rPr lang="en-US" dirty="0"/>
              <a:t>The shutdown hook can be used to perform cleanup resource or save the state when JVM shuts down normally or abruptly. Performing clean resource means closing log file, sending some alerts or something else. So if you want to execute some code before JVM shuts down, use shutdown hook.</a:t>
            </a:r>
          </a:p>
          <a:p>
            <a:r>
              <a:rPr lang="en-US" dirty="0"/>
              <a:t>When does the JVM shut down?</a:t>
            </a:r>
          </a:p>
          <a:p>
            <a:r>
              <a:rPr lang="en-US" dirty="0"/>
              <a:t>The JVM shuts down </a:t>
            </a:r>
            <a:r>
              <a:rPr lang="en-US" dirty="0" err="1"/>
              <a:t>when:user</a:t>
            </a:r>
            <a:r>
              <a:rPr lang="en-US" dirty="0"/>
              <a:t> presses </a:t>
            </a:r>
            <a:r>
              <a:rPr lang="en-US" dirty="0" err="1"/>
              <a:t>ctrl+c</a:t>
            </a:r>
            <a:r>
              <a:rPr lang="en-US" dirty="0"/>
              <a:t> on the command prompt</a:t>
            </a:r>
          </a:p>
          <a:p>
            <a:r>
              <a:rPr lang="en-US" dirty="0" err="1"/>
              <a:t>System.exit</a:t>
            </a:r>
            <a:r>
              <a:rPr lang="en-US" dirty="0"/>
              <a:t>(</a:t>
            </a:r>
            <a:r>
              <a:rPr lang="en-US" dirty="0" err="1"/>
              <a:t>int</a:t>
            </a:r>
            <a:r>
              <a:rPr lang="en-US" dirty="0"/>
              <a:t>) method is invoked</a:t>
            </a:r>
          </a:p>
          <a:p>
            <a:r>
              <a:rPr lang="en-US" dirty="0"/>
              <a:t>user logoff</a:t>
            </a:r>
          </a:p>
          <a:p>
            <a:r>
              <a:rPr lang="en-US" dirty="0"/>
              <a:t>user shutdown etc.</a:t>
            </a:r>
          </a:p>
          <a:p>
            <a:r>
              <a:rPr lang="en-US" b="1" dirty="0"/>
              <a:t>The </a:t>
            </a:r>
            <a:r>
              <a:rPr lang="en-US" b="1" dirty="0" err="1"/>
              <a:t>addShutdownHook</a:t>
            </a:r>
            <a:r>
              <a:rPr lang="en-US" b="1" dirty="0"/>
              <a:t>(Runnable r) method</a:t>
            </a:r>
          </a:p>
          <a:p>
            <a:r>
              <a:rPr lang="en-US" dirty="0"/>
              <a:t>The </a:t>
            </a:r>
            <a:r>
              <a:rPr lang="en-US" dirty="0" err="1"/>
              <a:t>addShutdownHook</a:t>
            </a:r>
            <a:r>
              <a:rPr lang="en-US" dirty="0"/>
              <a:t>() method of Runtime class is used to register the thread with the Virtual Machine. Syntax:</a:t>
            </a:r>
          </a:p>
          <a:p>
            <a:r>
              <a:rPr lang="en-US" b="1" dirty="0"/>
              <a:t>public</a:t>
            </a:r>
            <a:r>
              <a:rPr lang="en-US" dirty="0"/>
              <a:t> </a:t>
            </a:r>
            <a:r>
              <a:rPr lang="en-US" b="1" dirty="0"/>
              <a:t>void</a:t>
            </a:r>
            <a:r>
              <a:rPr lang="en-US" dirty="0"/>
              <a:t> </a:t>
            </a:r>
            <a:r>
              <a:rPr lang="en-US" dirty="0" err="1"/>
              <a:t>addShutdownHook</a:t>
            </a:r>
            <a:r>
              <a:rPr lang="en-US" dirty="0"/>
              <a:t>(Runnable r){}  </a:t>
            </a:r>
          </a:p>
          <a:p>
            <a:endParaRPr lang="en-US" dirty="0"/>
          </a:p>
        </p:txBody>
      </p:sp>
    </p:spTree>
    <p:extLst>
      <p:ext uri="{BB962C8B-B14F-4D97-AF65-F5344CB8AC3E}">
        <p14:creationId xmlns:p14="http://schemas.microsoft.com/office/powerpoint/2010/main" val="3661161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a:hlinkClick r:id="rId2" tooltip="What is a deadlock?"/>
              </a:rPr>
              <a:t>What is a deadlock</a:t>
            </a:r>
            <a:r>
              <a:rPr lang="en-US" dirty="0" smtClean="0">
                <a:hlinkClick r:id="rId2" tooltip="What is a deadlock?"/>
              </a:rPr>
              <a:t>?</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a:t>Deadlock is a situation where two or more threads are blocked forever, waiting for each other. </a:t>
            </a:r>
            <a:r>
              <a:rPr lang="en-US" sz="2400" dirty="0" smtClean="0"/>
              <a:t>This </a:t>
            </a:r>
            <a:r>
              <a:rPr lang="en-US" sz="2400" dirty="0"/>
              <a:t>may occur when two threads, each having a lock on one resource, attempt to acquire a lock on the other's resource. Each thread would wait indefinitely for the other to release the lock, unless one of the user processes is terminated. In terms of Java API, thread deadlock can occur in following conditions:</a:t>
            </a:r>
          </a:p>
          <a:p>
            <a:r>
              <a:rPr lang="en-US" sz="2400" dirty="0"/>
              <a:t>When two threads call </a:t>
            </a:r>
            <a:r>
              <a:rPr lang="en-US" sz="2400" dirty="0" err="1"/>
              <a:t>Thread.join</a:t>
            </a:r>
            <a:r>
              <a:rPr lang="en-US" sz="2400" dirty="0"/>
              <a:t>() on each other.</a:t>
            </a:r>
          </a:p>
          <a:p>
            <a:r>
              <a:rPr lang="en-US" sz="2400" dirty="0"/>
              <a:t>When two threads use nested synchronized blocks to lock two objects and the blocks lock the same objects in different order.</a:t>
            </a:r>
          </a:p>
          <a:p>
            <a:endParaRPr lang="en-US" sz="2400" dirty="0"/>
          </a:p>
        </p:txBody>
      </p:sp>
    </p:spTree>
    <p:extLst>
      <p:ext uri="{BB962C8B-B14F-4D97-AF65-F5344CB8AC3E}">
        <p14:creationId xmlns:p14="http://schemas.microsoft.com/office/powerpoint/2010/main" val="36611610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LiveLock</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smtClean="0"/>
              <a:t>It occur when all threads are blocked due to unavailability of the required resources and non-existence of the unblocked thread to make those resources available.</a:t>
            </a:r>
          </a:p>
          <a:p>
            <a:r>
              <a:rPr lang="en-US" sz="2400" dirty="0"/>
              <a:t>T</a:t>
            </a:r>
            <a:r>
              <a:rPr lang="en-US" sz="2400" dirty="0" smtClean="0"/>
              <a:t>hread </a:t>
            </a:r>
            <a:r>
              <a:rPr lang="en-US" sz="2400" dirty="0" err="1"/>
              <a:t>livelock</a:t>
            </a:r>
            <a:r>
              <a:rPr lang="en-US" sz="2400" dirty="0"/>
              <a:t> can occur in following conditions</a:t>
            </a:r>
            <a:r>
              <a:rPr lang="en-US" sz="2400" dirty="0" smtClean="0"/>
              <a:t>:</a:t>
            </a:r>
          </a:p>
          <a:p>
            <a:r>
              <a:rPr lang="en-US" sz="2400" dirty="0" smtClean="0"/>
              <a:t>When </a:t>
            </a:r>
            <a:r>
              <a:rPr lang="en-US" sz="2400" dirty="0"/>
              <a:t>all the threads in a program execute </a:t>
            </a:r>
            <a:r>
              <a:rPr lang="en-US" sz="2400" dirty="0" err="1"/>
              <a:t>Object.wait</a:t>
            </a:r>
            <a:r>
              <a:rPr lang="en-US" sz="2400" dirty="0"/>
              <a:t>(0) on an object with zero parameter. The program is live-locked and cannot proceed until one or more threads call </a:t>
            </a:r>
            <a:r>
              <a:rPr lang="en-US" sz="2400" dirty="0" err="1"/>
              <a:t>Object.notify</a:t>
            </a:r>
            <a:r>
              <a:rPr lang="en-US" sz="2400" dirty="0"/>
              <a:t>() or </a:t>
            </a:r>
            <a:r>
              <a:rPr lang="en-US" sz="2400" dirty="0" err="1"/>
              <a:t>Object.notifyAll</a:t>
            </a:r>
            <a:r>
              <a:rPr lang="en-US" sz="2400" dirty="0"/>
              <a:t>() on the relevant objects. Because all the threads are blocked, neither call can be made.</a:t>
            </a:r>
          </a:p>
          <a:p>
            <a:r>
              <a:rPr lang="en-US" sz="2400" dirty="0"/>
              <a:t>When all the threads in a program are stuck in infinite loops.</a:t>
            </a:r>
          </a:p>
          <a:p>
            <a:endParaRPr lang="en-US" sz="2400" dirty="0"/>
          </a:p>
        </p:txBody>
      </p:sp>
    </p:spTree>
    <p:extLst>
      <p:ext uri="{BB962C8B-B14F-4D97-AF65-F5344CB8AC3E}">
        <p14:creationId xmlns:p14="http://schemas.microsoft.com/office/powerpoint/2010/main" val="19011514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Starvation</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a:t>Starvation describes a situation where a thread is unable to gain regular access to shared resources and is unable to make </a:t>
            </a:r>
            <a:r>
              <a:rPr lang="en-US" sz="2400" dirty="0" smtClean="0"/>
              <a:t>progress.</a:t>
            </a:r>
          </a:p>
          <a:p>
            <a:endParaRPr lang="en-US" sz="2400" dirty="0"/>
          </a:p>
          <a:p>
            <a:r>
              <a:rPr lang="en-US" sz="2400" dirty="0"/>
              <a:t>thread starvation can be caused by setting thread priorities inappropriately. A lower-priority thread can be starved by higher-priority threads </a:t>
            </a:r>
          </a:p>
        </p:txBody>
      </p:sp>
    </p:spTree>
    <p:extLst>
      <p:ext uri="{BB962C8B-B14F-4D97-AF65-F5344CB8AC3E}">
        <p14:creationId xmlns:p14="http://schemas.microsoft.com/office/powerpoint/2010/main" val="15056380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Autofit/>
          </a:bodyPr>
          <a:lstStyle/>
          <a:p>
            <a:r>
              <a:rPr lang="en-US" sz="3200" dirty="0">
                <a:hlinkClick r:id="rId3" tooltip="How to find a deadlock has occurred in Java?"/>
              </a:rPr>
              <a:t>How to find a deadlock has occurred in Java</a:t>
            </a:r>
            <a:r>
              <a:rPr lang="en-US" sz="3200" dirty="0" smtClean="0">
                <a:hlinkClick r:id="rId3" tooltip="How to find a deadlock has occurred in Java?"/>
              </a:rPr>
              <a:t>?</a:t>
            </a:r>
            <a:endParaRPr lang="en-US" sz="3200"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b="1" dirty="0"/>
              <a:t>JDK 1.5</a:t>
            </a:r>
            <a:r>
              <a:rPr lang="en-US" sz="2400" dirty="0"/>
              <a:t> there are some powerful methods added in the </a:t>
            </a:r>
            <a:r>
              <a:rPr lang="en-US" sz="2400" b="1" dirty="0" err="1"/>
              <a:t>java.lang.management</a:t>
            </a:r>
            <a:r>
              <a:rPr lang="en-US" sz="2400" dirty="0"/>
              <a:t> package to diagnose and detect deadlocks. The </a:t>
            </a:r>
            <a:r>
              <a:rPr lang="en-US" sz="2400" dirty="0" err="1"/>
              <a:t>java.lang.management.</a:t>
            </a:r>
            <a:r>
              <a:rPr lang="en-US" sz="2400" b="1" dirty="0" err="1"/>
              <a:t>ThreadMXBean</a:t>
            </a:r>
            <a:r>
              <a:rPr lang="en-US" sz="2400" b="1" dirty="0"/>
              <a:t> interface</a:t>
            </a:r>
            <a:r>
              <a:rPr lang="en-US" sz="2400" dirty="0"/>
              <a:t> is management interface for the thread system of the Java virtual machine. It has two methods which can leveraged to detect deadlock in a Java application.</a:t>
            </a:r>
          </a:p>
          <a:p>
            <a:r>
              <a:rPr lang="en-US" sz="2400" b="1" dirty="0" err="1"/>
              <a:t>findMonitorDeadlockedThreads</a:t>
            </a:r>
            <a:r>
              <a:rPr lang="en-US" sz="2400" b="1" dirty="0"/>
              <a:t>()</a:t>
            </a:r>
            <a:r>
              <a:rPr lang="en-US" sz="2400" dirty="0"/>
              <a:t> - This method can be used to detect cycles of threads that are in deadlock waiting to acquire object monitors. It returns an array of thread IDs that are deadlocked waiting on monitor.</a:t>
            </a:r>
          </a:p>
          <a:p>
            <a:r>
              <a:rPr lang="en-US" sz="2400" b="1" dirty="0" err="1"/>
              <a:t>findDeadlockedThreads</a:t>
            </a:r>
            <a:r>
              <a:rPr lang="en-US" sz="2400" b="1" dirty="0"/>
              <a:t>()</a:t>
            </a:r>
            <a:r>
              <a:rPr lang="en-US" sz="2400" dirty="0"/>
              <a:t> - It returns an array of thread IDs that are deadlocked waiting on monitor or </a:t>
            </a:r>
            <a:r>
              <a:rPr lang="en-US" sz="2400" dirty="0" err="1"/>
              <a:t>ownable</a:t>
            </a:r>
            <a:r>
              <a:rPr lang="en-US" sz="2400" dirty="0"/>
              <a:t> synchronizers.</a:t>
            </a:r>
          </a:p>
          <a:p>
            <a:endParaRPr lang="en-US" sz="2400" dirty="0"/>
          </a:p>
        </p:txBody>
      </p:sp>
    </p:spTree>
    <p:extLst>
      <p:ext uri="{BB962C8B-B14F-4D97-AF65-F5344CB8AC3E}">
        <p14:creationId xmlns:p14="http://schemas.microsoft.com/office/powerpoint/2010/main" val="19011514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Volatile variable</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a:t>Volatile keyword can only be </a:t>
            </a:r>
            <a:r>
              <a:rPr lang="en-US" sz="2400" dirty="0">
                <a:solidFill>
                  <a:schemeClr val="accent1">
                    <a:lumMod val="75000"/>
                  </a:schemeClr>
                </a:solidFill>
              </a:rPr>
              <a:t>applied to variable only</a:t>
            </a:r>
            <a:r>
              <a:rPr lang="en-US" sz="2400" dirty="0"/>
              <a:t>. Using volatile keyword along with class and method is compiler error</a:t>
            </a:r>
            <a:r>
              <a:rPr lang="en-US" sz="2400" dirty="0" smtClean="0"/>
              <a:t>.</a:t>
            </a:r>
          </a:p>
          <a:p>
            <a:r>
              <a:rPr lang="en-US" sz="2400" dirty="0" smtClean="0"/>
              <a:t>used </a:t>
            </a:r>
            <a:r>
              <a:rPr lang="en-US" sz="2400" dirty="0"/>
              <a:t>when a variable is </a:t>
            </a:r>
            <a:r>
              <a:rPr lang="en-US" sz="2400" dirty="0">
                <a:solidFill>
                  <a:schemeClr val="accent1">
                    <a:lumMod val="75000"/>
                  </a:schemeClr>
                </a:solidFill>
              </a:rPr>
              <a:t>shared between multiple threads</a:t>
            </a:r>
            <a:r>
              <a:rPr lang="en-US" sz="2400" dirty="0"/>
              <a:t>.</a:t>
            </a:r>
          </a:p>
          <a:p>
            <a:r>
              <a:rPr lang="en-US" sz="2400" dirty="0" smtClean="0"/>
              <a:t> </a:t>
            </a:r>
            <a:r>
              <a:rPr lang="en-US" sz="2400" dirty="0"/>
              <a:t>value of volatile variable will never be cached thread-locally: </a:t>
            </a:r>
            <a:r>
              <a:rPr lang="en-US" sz="2400" dirty="0">
                <a:solidFill>
                  <a:schemeClr val="accent1">
                    <a:lumMod val="75000"/>
                  </a:schemeClr>
                </a:solidFill>
              </a:rPr>
              <a:t>all reads and writes will go straight to "main memory".</a:t>
            </a:r>
          </a:p>
          <a:p>
            <a:r>
              <a:rPr lang="en-US" sz="2400" dirty="0" smtClean="0"/>
              <a:t>it </a:t>
            </a:r>
            <a:r>
              <a:rPr lang="en-US" sz="2400" dirty="0"/>
              <a:t>can be used as an alternative of synchronization. As it </a:t>
            </a:r>
            <a:r>
              <a:rPr lang="en-US" sz="2400" dirty="0" err="1"/>
              <a:t>guaranted</a:t>
            </a:r>
            <a:r>
              <a:rPr lang="en-US" sz="2400" dirty="0"/>
              <a:t> that all reader thread will see updated value and it never lock the variable </a:t>
            </a:r>
            <a:endParaRPr lang="en-US" sz="2400" dirty="0" smtClean="0"/>
          </a:p>
          <a:p>
            <a:r>
              <a:rPr lang="en-US" sz="2400" dirty="0"/>
              <a:t>volatile variable can hold null </a:t>
            </a:r>
            <a:endParaRPr lang="en-US" sz="2400" dirty="0" smtClean="0"/>
          </a:p>
          <a:p>
            <a:r>
              <a:rPr lang="en-US" sz="2400" dirty="0" smtClean="0"/>
              <a:t>Volatile variable can be primitive or object </a:t>
            </a:r>
            <a:r>
              <a:rPr lang="en-US" sz="2400" dirty="0" err="1" smtClean="0"/>
              <a:t>refrence</a:t>
            </a:r>
            <a:endParaRPr lang="en-US" sz="2400" dirty="0"/>
          </a:p>
        </p:txBody>
      </p:sp>
    </p:spTree>
    <p:extLst>
      <p:ext uri="{BB962C8B-B14F-4D97-AF65-F5344CB8AC3E}">
        <p14:creationId xmlns:p14="http://schemas.microsoft.com/office/powerpoint/2010/main" val="1505638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6B27BCF-CE82-4C63-9B64-6C5E18611C8F}" type="slidenum">
              <a:rPr lang="en-US"/>
              <a:pPr>
                <a:defRPr/>
              </a:pPr>
              <a:t>4</a:t>
            </a:fld>
            <a:endParaRPr lang="en-US" dirty="0"/>
          </a:p>
        </p:txBody>
      </p:sp>
      <p:sp>
        <p:nvSpPr>
          <p:cNvPr id="182274" name="Rectangle 2"/>
          <p:cNvSpPr>
            <a:spLocks noGrp="1" noChangeArrowheads="1"/>
          </p:cNvSpPr>
          <p:nvPr>
            <p:ph type="title"/>
          </p:nvPr>
        </p:nvSpPr>
        <p:spPr>
          <a:xfrm>
            <a:off x="0" y="0"/>
            <a:ext cx="9144000" cy="914400"/>
          </a:xfrm>
          <a:solidFill>
            <a:schemeClr val="accent4">
              <a:lumMod val="20000"/>
              <a:lumOff val="80000"/>
            </a:schemeClr>
          </a:solidFill>
        </p:spPr>
        <p:txBody>
          <a:bodyPr>
            <a:normAutofit fontScale="90000"/>
          </a:bodyPr>
          <a:lstStyle/>
          <a:p>
            <a:pPr eaLnBrk="1" hangingPunct="1">
              <a:defRPr/>
            </a:pPr>
            <a:r>
              <a:rPr lang="en-US" dirty="0" smtClean="0"/>
              <a:t>Why use Multithreading in Business Tier?</a:t>
            </a:r>
          </a:p>
        </p:txBody>
      </p:sp>
      <p:sp>
        <p:nvSpPr>
          <p:cNvPr id="48132" name="Rectangle 3"/>
          <p:cNvSpPr>
            <a:spLocks noGrp="1" noChangeArrowheads="1"/>
          </p:cNvSpPr>
          <p:nvPr>
            <p:ph type="body" idx="1"/>
          </p:nvPr>
        </p:nvSpPr>
        <p:spPr>
          <a:xfrm>
            <a:off x="304800" y="1282700"/>
            <a:ext cx="8229600" cy="4432300"/>
          </a:xfrm>
        </p:spPr>
        <p:txBody>
          <a:bodyPr/>
          <a:lstStyle/>
          <a:p>
            <a:pPr eaLnBrk="1" hangingPunct="1"/>
            <a:r>
              <a:rPr lang="en-US" dirty="0" smtClean="0"/>
              <a:t>To perform asynchronous or background processing</a:t>
            </a:r>
          </a:p>
          <a:p>
            <a:pPr eaLnBrk="1" hangingPunct="1"/>
            <a:endParaRPr lang="en-US" dirty="0" smtClean="0"/>
          </a:p>
          <a:p>
            <a:pPr eaLnBrk="1" hangingPunct="1"/>
            <a:r>
              <a:rPr lang="en-US" dirty="0" smtClean="0"/>
              <a:t>To increase the responsiveness of GUI applications</a:t>
            </a:r>
          </a:p>
          <a:p>
            <a:pPr eaLnBrk="1" hangingPunct="1"/>
            <a:endParaRPr lang="en-US" dirty="0" smtClean="0"/>
          </a:p>
          <a:p>
            <a:pPr eaLnBrk="1" hangingPunct="1"/>
            <a:r>
              <a:rPr lang="en-US" dirty="0" smtClean="0"/>
              <a:t>For better utilization of system resources</a:t>
            </a:r>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2970089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a:bodyPr>
          <a:lstStyle/>
          <a:p>
            <a:pPr eaLnBrk="1" hangingPunct="1">
              <a:defRPr/>
            </a:pPr>
            <a:r>
              <a:rPr lang="en-US" sz="3600" dirty="0" smtClean="0">
                <a:solidFill>
                  <a:schemeClr val="accent3">
                    <a:lumMod val="50000"/>
                  </a:schemeClr>
                </a:solidFill>
              </a:rPr>
              <a:t>Thread States</a:t>
            </a:r>
          </a:p>
        </p:txBody>
      </p:sp>
      <p:sp>
        <p:nvSpPr>
          <p:cNvPr id="2" name="Rectangle 1"/>
          <p:cNvSpPr/>
          <p:nvPr/>
        </p:nvSpPr>
        <p:spPr>
          <a:xfrm>
            <a:off x="0" y="623292"/>
            <a:ext cx="9144000" cy="5632311"/>
          </a:xfrm>
          <a:prstGeom prst="rect">
            <a:avLst/>
          </a:prstGeom>
        </p:spPr>
        <p:txBody>
          <a:bodyPr wrap="square">
            <a:spAutoFit/>
          </a:bodyPr>
          <a:lstStyle/>
          <a:p>
            <a:r>
              <a:rPr lang="en-US" sz="2000" dirty="0"/>
              <a:t>Threads can exist in different states:</a:t>
            </a:r>
          </a:p>
          <a:p>
            <a:r>
              <a:rPr lang="en-US" sz="2000" b="1" dirty="0"/>
              <a:t>Newborn state:</a:t>
            </a:r>
            <a:endParaRPr lang="en-US" sz="2000" dirty="0"/>
          </a:p>
          <a:p>
            <a:r>
              <a:rPr lang="en-US" sz="2000" dirty="0"/>
              <a:t>- When an object is created (using new), then that thread is said to be </a:t>
            </a:r>
            <a:r>
              <a:rPr lang="en-US" sz="2000" b="1" dirty="0"/>
              <a:t>Newborn </a:t>
            </a:r>
            <a:r>
              <a:rPr lang="en-US" sz="2000" dirty="0"/>
              <a:t>thread.</a:t>
            </a:r>
          </a:p>
          <a:p>
            <a:r>
              <a:rPr lang="en-US" sz="2000" b="1" dirty="0"/>
              <a:t>-</a:t>
            </a:r>
            <a:r>
              <a:rPr lang="en-US" sz="2000" dirty="0"/>
              <a:t>A new thread of execution must be explicitly started by calling the start().</a:t>
            </a:r>
          </a:p>
          <a:p>
            <a:r>
              <a:rPr lang="en-US" sz="2000" dirty="0"/>
              <a:t> Just because a thread’s start() has been called, it does not mean that the thread has access to the CPU and can start executing straightaway.</a:t>
            </a:r>
          </a:p>
          <a:p>
            <a:endParaRPr lang="en-US" sz="2000" dirty="0"/>
          </a:p>
          <a:p>
            <a:r>
              <a:rPr lang="en-US" sz="2000" b="1" dirty="0"/>
              <a:t>Running </a:t>
            </a:r>
            <a:r>
              <a:rPr lang="en-US" sz="2000" b="1" dirty="0" smtClean="0"/>
              <a:t>state:</a:t>
            </a:r>
            <a:r>
              <a:rPr lang="en-US" sz="2000" dirty="0" smtClean="0"/>
              <a:t> This </a:t>
            </a:r>
            <a:r>
              <a:rPr lang="en-US" sz="2000" dirty="0"/>
              <a:t>means that the CPU is currently executing the thread. The thread scheduler decides which thread is to be executed.</a:t>
            </a:r>
          </a:p>
          <a:p>
            <a:endParaRPr lang="en-US" sz="2000" dirty="0"/>
          </a:p>
          <a:p>
            <a:r>
              <a:rPr lang="en-US" sz="2000" b="1" dirty="0"/>
              <a:t>Non Runnable states:</a:t>
            </a:r>
            <a:r>
              <a:rPr lang="en-US" sz="2000" dirty="0"/>
              <a:t> </a:t>
            </a:r>
            <a:r>
              <a:rPr lang="en-US" sz="2000" dirty="0" smtClean="0"/>
              <a:t> A </a:t>
            </a:r>
            <a:r>
              <a:rPr lang="en-US" sz="2000" dirty="0"/>
              <a:t>thread can move from the </a:t>
            </a:r>
            <a:r>
              <a:rPr lang="en-US" sz="2000" b="1" dirty="0"/>
              <a:t>Running state</a:t>
            </a:r>
            <a:r>
              <a:rPr lang="en-US" sz="2000" dirty="0"/>
              <a:t> into one of the Non-Runnable states, depending on the state transition.</a:t>
            </a:r>
          </a:p>
          <a:p>
            <a:endParaRPr lang="en-US" sz="2000" dirty="0"/>
          </a:p>
          <a:p>
            <a:r>
              <a:rPr lang="en-US" sz="2000" b="1" dirty="0"/>
              <a:t>Waiting state:</a:t>
            </a:r>
            <a:r>
              <a:rPr lang="en-US" sz="2000" dirty="0"/>
              <a:t> </a:t>
            </a:r>
            <a:r>
              <a:rPr lang="en-US" sz="2000" dirty="0" smtClean="0"/>
              <a:t> A </a:t>
            </a:r>
            <a:r>
              <a:rPr lang="en-US" sz="2000" dirty="0"/>
              <a:t>thread can call the wait() defined in Object class to put itself into the Waiting state until it gets some resource held by some other thread.  It must be notified by another thread (using either </a:t>
            </a:r>
            <a:r>
              <a:rPr lang="en-US" sz="2000" dirty="0" err="1"/>
              <a:t>notifyAll</a:t>
            </a:r>
            <a:r>
              <a:rPr lang="en-US" sz="2000" dirty="0"/>
              <a:t>() or notify()) in order to move to Runnable state</a:t>
            </a:r>
            <a:r>
              <a:rPr lang="en-US" sz="2000" dirty="0" smtClean="0"/>
              <a:t>.</a:t>
            </a:r>
            <a:endParaRPr lang="en-US" sz="2000" dirty="0"/>
          </a:p>
        </p:txBody>
      </p:sp>
    </p:spTree>
    <p:extLst>
      <p:ext uri="{BB962C8B-B14F-4D97-AF65-F5344CB8AC3E}">
        <p14:creationId xmlns:p14="http://schemas.microsoft.com/office/powerpoint/2010/main" val="2712564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a:bodyPr>
          <a:lstStyle/>
          <a:p>
            <a:pPr eaLnBrk="1" hangingPunct="1">
              <a:defRPr/>
            </a:pPr>
            <a:r>
              <a:rPr lang="en-US" sz="3600" dirty="0" smtClean="0">
                <a:solidFill>
                  <a:schemeClr val="accent3">
                    <a:lumMod val="50000"/>
                  </a:schemeClr>
                </a:solidFill>
              </a:rPr>
              <a:t>Thread States</a:t>
            </a:r>
          </a:p>
        </p:txBody>
      </p:sp>
      <p:sp>
        <p:nvSpPr>
          <p:cNvPr id="2" name="Rectangle 1"/>
          <p:cNvSpPr/>
          <p:nvPr/>
        </p:nvSpPr>
        <p:spPr>
          <a:xfrm>
            <a:off x="0" y="685800"/>
            <a:ext cx="9144000" cy="5940088"/>
          </a:xfrm>
          <a:prstGeom prst="rect">
            <a:avLst/>
          </a:prstGeom>
        </p:spPr>
        <p:txBody>
          <a:bodyPr wrap="square">
            <a:spAutoFit/>
          </a:bodyPr>
          <a:lstStyle/>
          <a:p>
            <a:pPr>
              <a:defRPr/>
            </a:pPr>
            <a:r>
              <a:rPr lang="en-US" sz="2000" b="1" dirty="0"/>
              <a:t>Sleeping state:</a:t>
            </a:r>
            <a:r>
              <a:rPr lang="en-US" sz="2000" dirty="0"/>
              <a:t>  A thread calls sleep() and moves to </a:t>
            </a:r>
            <a:r>
              <a:rPr lang="en-US" sz="2000" b="1" dirty="0"/>
              <a:t>Sleeping state </a:t>
            </a:r>
            <a:r>
              <a:rPr lang="en-US" sz="2000" dirty="0"/>
              <a:t>for a specific time. It wakes up after the specified amount of time has elapsed and transits to the </a:t>
            </a:r>
            <a:r>
              <a:rPr lang="en-US" sz="2000" b="1" dirty="0"/>
              <a:t>Runnable state</a:t>
            </a:r>
            <a:r>
              <a:rPr lang="en-US" sz="2000" dirty="0" smtClean="0"/>
              <a:t>.</a:t>
            </a:r>
          </a:p>
          <a:p>
            <a:pPr>
              <a:defRPr/>
            </a:pPr>
            <a:endParaRPr lang="en-US" sz="2000" b="1" dirty="0" smtClean="0"/>
          </a:p>
          <a:p>
            <a:pPr>
              <a:defRPr/>
            </a:pPr>
            <a:r>
              <a:rPr lang="en-US" sz="2000" b="1" dirty="0" smtClean="0"/>
              <a:t>Blocked </a:t>
            </a:r>
            <a:r>
              <a:rPr lang="en-US" sz="2000" b="1" dirty="0"/>
              <a:t>state:</a:t>
            </a:r>
            <a:endParaRPr lang="en-US" sz="2000" dirty="0"/>
          </a:p>
          <a:p>
            <a:pPr>
              <a:defRPr/>
            </a:pPr>
            <a:r>
              <a:rPr lang="en-US" sz="2000" dirty="0"/>
              <a:t> – A </a:t>
            </a:r>
            <a:r>
              <a:rPr lang="en-US" sz="2000" b="1" dirty="0"/>
              <a:t>Running </a:t>
            </a:r>
            <a:r>
              <a:rPr lang="en-US" sz="2000" dirty="0"/>
              <a:t>thread on executing a blocking operation that requires a resource (like a call to an I/O method) will enter the  </a:t>
            </a:r>
            <a:r>
              <a:rPr lang="en-US" sz="2000" b="1" dirty="0"/>
              <a:t>Blocking state</a:t>
            </a:r>
            <a:r>
              <a:rPr lang="en-US" sz="2000" dirty="0"/>
              <a:t>. The blocking operation must complete, before the thread can proceed to </a:t>
            </a:r>
            <a:r>
              <a:rPr lang="en-US" sz="2000" b="1" dirty="0"/>
              <a:t>Runnable state</a:t>
            </a:r>
            <a:r>
              <a:rPr lang="en-US" sz="2000" dirty="0"/>
              <a:t>. </a:t>
            </a:r>
          </a:p>
          <a:p>
            <a:pPr>
              <a:defRPr/>
            </a:pPr>
            <a:r>
              <a:rPr lang="en-US" sz="2000" dirty="0"/>
              <a:t>For e.g. When a thread wants to read/write some data from a file stream, then it has to wait till the Operating System stores data in the buffer for read/write operation. </a:t>
            </a:r>
          </a:p>
          <a:p>
            <a:pPr>
              <a:defRPr/>
            </a:pPr>
            <a:endParaRPr lang="en-US" sz="2000" dirty="0"/>
          </a:p>
          <a:p>
            <a:pPr>
              <a:defRPr/>
            </a:pPr>
            <a:r>
              <a:rPr lang="en-US" sz="2000" b="1" dirty="0"/>
              <a:t>Runnable state:</a:t>
            </a:r>
          </a:p>
          <a:p>
            <a:pPr>
              <a:defRPr/>
            </a:pPr>
            <a:r>
              <a:rPr lang="en-US" sz="2000" dirty="0"/>
              <a:t>–This state indicates that a thread is </a:t>
            </a:r>
            <a:r>
              <a:rPr lang="en-US" sz="2000" b="1" i="1" dirty="0"/>
              <a:t>Ready to run</a:t>
            </a:r>
            <a:r>
              <a:rPr lang="en-US" sz="2000" dirty="0"/>
              <a:t>. A thread does not go directly to the </a:t>
            </a:r>
            <a:r>
              <a:rPr lang="en-US" sz="2000" b="1" dirty="0"/>
              <a:t>Running state </a:t>
            </a:r>
            <a:r>
              <a:rPr lang="en-US" sz="2000" dirty="0"/>
              <a:t>from any of the </a:t>
            </a:r>
            <a:r>
              <a:rPr lang="en-US" sz="2000" b="1" dirty="0"/>
              <a:t>Non–Runnable states</a:t>
            </a:r>
            <a:r>
              <a:rPr lang="en-US" sz="2000" dirty="0"/>
              <a:t>. It first goes to the </a:t>
            </a:r>
            <a:r>
              <a:rPr lang="en-US" sz="2000" b="1" dirty="0"/>
              <a:t>Runnable state</a:t>
            </a:r>
            <a:r>
              <a:rPr lang="en-US" sz="2000" dirty="0"/>
              <a:t>, which means that it is now ready for execution. </a:t>
            </a:r>
          </a:p>
          <a:p>
            <a:pPr>
              <a:defRPr/>
            </a:pPr>
            <a:endParaRPr lang="en-US" sz="2000" dirty="0"/>
          </a:p>
          <a:p>
            <a:pPr>
              <a:defRPr/>
            </a:pPr>
            <a:r>
              <a:rPr lang="en-US" sz="2000" b="1" dirty="0"/>
              <a:t>Dead state:</a:t>
            </a:r>
            <a:endParaRPr lang="en-US" sz="2000" dirty="0"/>
          </a:p>
          <a:p>
            <a:pPr>
              <a:defRPr/>
            </a:pPr>
            <a:r>
              <a:rPr lang="en-US" sz="2000" dirty="0"/>
              <a:t>– The thread can be</a:t>
            </a:r>
            <a:r>
              <a:rPr lang="en-US" sz="2000" b="1" dirty="0"/>
              <a:t> Dead </a:t>
            </a:r>
            <a:r>
              <a:rPr lang="en-US" sz="2000" dirty="0"/>
              <a:t>because it has completed its execution or it has been </a:t>
            </a:r>
            <a:r>
              <a:rPr lang="en-US" sz="2000" b="1" dirty="0"/>
              <a:t>terminated</a:t>
            </a:r>
            <a:r>
              <a:rPr lang="en-US" sz="2000" dirty="0"/>
              <a:t>. Once the thread is in this state, it </a:t>
            </a:r>
            <a:r>
              <a:rPr lang="en-US" sz="2000" b="1" dirty="0"/>
              <a:t>cannot</a:t>
            </a:r>
            <a:r>
              <a:rPr lang="en-US" sz="2000" dirty="0"/>
              <a:t> be made </a:t>
            </a:r>
            <a:r>
              <a:rPr lang="en-US" sz="2000" b="1" dirty="0"/>
              <a:t>active</a:t>
            </a:r>
            <a:r>
              <a:rPr lang="en-US" sz="2000" dirty="0" smtClean="0"/>
              <a:t>.</a:t>
            </a:r>
            <a:endParaRPr lang="en-US" sz="2000" dirty="0"/>
          </a:p>
        </p:txBody>
      </p:sp>
    </p:spTree>
    <p:extLst>
      <p:ext uri="{BB962C8B-B14F-4D97-AF65-F5344CB8AC3E}">
        <p14:creationId xmlns:p14="http://schemas.microsoft.com/office/powerpoint/2010/main" val="344914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0"/>
          </p:nvPr>
        </p:nvSpPr>
        <p:spPr/>
        <p:txBody>
          <a:bodyPr/>
          <a:lstStyle/>
          <a:p>
            <a:pPr>
              <a:defRPr/>
            </a:pPr>
            <a:fld id="{F7E8CC8F-E404-425B-9095-FB3EB7305EDA}" type="slidenum">
              <a:rPr lang="en-US"/>
              <a:pPr>
                <a:defRPr/>
              </a:pPr>
              <a:t>7</a:t>
            </a:fld>
            <a:endParaRPr lang="en-US" dirty="0"/>
          </a:p>
        </p:txBody>
      </p:sp>
      <p:sp>
        <p:nvSpPr>
          <p:cNvPr id="257026"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a:bodyPr>
          <a:lstStyle/>
          <a:p>
            <a:pPr eaLnBrk="1" hangingPunct="1">
              <a:defRPr/>
            </a:pPr>
            <a:r>
              <a:rPr lang="en-US" sz="3600" dirty="0" smtClean="0">
                <a:solidFill>
                  <a:schemeClr val="accent3">
                    <a:lumMod val="50000"/>
                  </a:schemeClr>
                </a:solidFill>
              </a:rPr>
              <a:t>Thread States</a:t>
            </a:r>
          </a:p>
        </p:txBody>
      </p:sp>
      <p:sp>
        <p:nvSpPr>
          <p:cNvPr id="56324" name="Rectangle 4"/>
          <p:cNvSpPr>
            <a:spLocks noChangeArrowheads="1"/>
          </p:cNvSpPr>
          <p:nvPr/>
        </p:nvSpPr>
        <p:spPr bwMode="auto">
          <a:xfrm>
            <a:off x="609600" y="2209800"/>
            <a:ext cx="7620000" cy="3886200"/>
          </a:xfrm>
          <a:prstGeom prst="rect">
            <a:avLst/>
          </a:prstGeom>
          <a:solidFill>
            <a:srgbClr val="FFFFCC"/>
          </a:solidFill>
          <a:ln w="12700" algn="ctr">
            <a:solidFill>
              <a:schemeClr val="tx1"/>
            </a:solidFill>
            <a:miter lim="800000"/>
            <a:headEnd/>
            <a:tailEnd/>
          </a:ln>
        </p:spPr>
        <p:txBody>
          <a:bodyPr wrap="none" anchor="ctr"/>
          <a:lstStyle/>
          <a:p>
            <a:pPr algn="ctr" eaLnBrk="0" hangingPunct="0">
              <a:spcBef>
                <a:spcPct val="50000"/>
              </a:spcBef>
              <a:buClr>
                <a:srgbClr val="0033CC"/>
              </a:buClr>
              <a:buSzPct val="155000"/>
              <a:buFont typeface="Symbol" pitchFamily="18" charset="2"/>
              <a:buNone/>
            </a:pPr>
            <a:endParaRPr lang="en-US"/>
          </a:p>
        </p:txBody>
      </p:sp>
      <p:sp>
        <p:nvSpPr>
          <p:cNvPr id="56325" name="AutoShape 5"/>
          <p:cNvSpPr>
            <a:spLocks noChangeArrowheads="1"/>
          </p:cNvSpPr>
          <p:nvPr/>
        </p:nvSpPr>
        <p:spPr bwMode="auto">
          <a:xfrm>
            <a:off x="1219200" y="2209800"/>
            <a:ext cx="1752600" cy="3352800"/>
          </a:xfrm>
          <a:prstGeom prst="roundRect">
            <a:avLst>
              <a:gd name="adj" fmla="val 16667"/>
            </a:avLst>
          </a:prstGeom>
          <a:solidFill>
            <a:srgbClr val="FFCC99"/>
          </a:solidFill>
          <a:ln w="12700" algn="ctr">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a:p>
        </p:txBody>
      </p:sp>
      <p:sp>
        <p:nvSpPr>
          <p:cNvPr id="15366" name="Oval 6"/>
          <p:cNvSpPr>
            <a:spLocks noChangeArrowheads="1"/>
          </p:cNvSpPr>
          <p:nvPr/>
        </p:nvSpPr>
        <p:spPr bwMode="auto">
          <a:xfrm>
            <a:off x="1371600" y="2514600"/>
            <a:ext cx="1447800" cy="762000"/>
          </a:xfrm>
          <a:prstGeom prst="ellipse">
            <a:avLst/>
          </a:prstGeom>
          <a:solidFill>
            <a:srgbClr val="99CCFF"/>
          </a:solidFill>
          <a:ln w="12700" algn="ctr">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a:p>
        </p:txBody>
      </p:sp>
      <p:sp>
        <p:nvSpPr>
          <p:cNvPr id="15367" name="Oval 7"/>
          <p:cNvSpPr>
            <a:spLocks noChangeArrowheads="1"/>
          </p:cNvSpPr>
          <p:nvPr/>
        </p:nvSpPr>
        <p:spPr bwMode="auto">
          <a:xfrm>
            <a:off x="1371600" y="3505200"/>
            <a:ext cx="1447800" cy="762000"/>
          </a:xfrm>
          <a:prstGeom prst="ellipse">
            <a:avLst/>
          </a:prstGeom>
          <a:solidFill>
            <a:srgbClr val="99CCFF"/>
          </a:solidFill>
          <a:ln w="12700" algn="ctr">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a:p>
        </p:txBody>
      </p:sp>
      <p:sp>
        <p:nvSpPr>
          <p:cNvPr id="15368" name="Oval 8"/>
          <p:cNvSpPr>
            <a:spLocks noChangeArrowheads="1"/>
          </p:cNvSpPr>
          <p:nvPr/>
        </p:nvSpPr>
        <p:spPr bwMode="auto">
          <a:xfrm>
            <a:off x="1371600" y="4495800"/>
            <a:ext cx="1447800" cy="762000"/>
          </a:xfrm>
          <a:prstGeom prst="ellipse">
            <a:avLst/>
          </a:prstGeom>
          <a:solidFill>
            <a:srgbClr val="99CCFF"/>
          </a:solidFill>
          <a:ln w="12700" algn="ctr">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a:p>
        </p:txBody>
      </p:sp>
      <p:sp>
        <p:nvSpPr>
          <p:cNvPr id="15369" name="Text Box 9"/>
          <p:cNvSpPr txBox="1">
            <a:spLocks noChangeArrowheads="1"/>
          </p:cNvSpPr>
          <p:nvPr/>
        </p:nvSpPr>
        <p:spPr bwMode="auto">
          <a:xfrm>
            <a:off x="1600200" y="2743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WAITING</a:t>
            </a:r>
          </a:p>
        </p:txBody>
      </p:sp>
      <p:sp>
        <p:nvSpPr>
          <p:cNvPr id="15370" name="Text Box 10"/>
          <p:cNvSpPr txBox="1">
            <a:spLocks noChangeArrowheads="1"/>
          </p:cNvSpPr>
          <p:nvPr/>
        </p:nvSpPr>
        <p:spPr bwMode="auto">
          <a:xfrm>
            <a:off x="1524000" y="37338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SLEEPING</a:t>
            </a:r>
          </a:p>
        </p:txBody>
      </p:sp>
      <p:sp>
        <p:nvSpPr>
          <p:cNvPr id="15371" name="Text Box 11"/>
          <p:cNvSpPr txBox="1">
            <a:spLocks noChangeArrowheads="1"/>
          </p:cNvSpPr>
          <p:nvPr/>
        </p:nvSpPr>
        <p:spPr bwMode="auto">
          <a:xfrm>
            <a:off x="1524000" y="47244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BLOCKED</a:t>
            </a:r>
          </a:p>
        </p:txBody>
      </p:sp>
      <p:sp>
        <p:nvSpPr>
          <p:cNvPr id="56332" name="Text Box 12"/>
          <p:cNvSpPr txBox="1">
            <a:spLocks noChangeArrowheads="1"/>
          </p:cNvSpPr>
          <p:nvPr/>
        </p:nvSpPr>
        <p:spPr bwMode="auto">
          <a:xfrm>
            <a:off x="6629400" y="54102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ALIVE</a:t>
            </a:r>
          </a:p>
        </p:txBody>
      </p:sp>
      <p:sp>
        <p:nvSpPr>
          <p:cNvPr id="13325" name="Oval 13"/>
          <p:cNvSpPr>
            <a:spLocks noChangeArrowheads="1"/>
          </p:cNvSpPr>
          <p:nvPr/>
        </p:nvSpPr>
        <p:spPr bwMode="auto">
          <a:xfrm>
            <a:off x="5943600" y="2590800"/>
            <a:ext cx="1447800" cy="762000"/>
          </a:xfrm>
          <a:prstGeom prst="ellipse">
            <a:avLst/>
          </a:prstGeom>
          <a:solidFill>
            <a:srgbClr val="99CCFF"/>
          </a:solidFill>
          <a:ln w="12700" algn="ctr">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a:p>
        </p:txBody>
      </p:sp>
      <p:sp>
        <p:nvSpPr>
          <p:cNvPr id="13326" name="Text Box 14"/>
          <p:cNvSpPr txBox="1">
            <a:spLocks noChangeArrowheads="1"/>
          </p:cNvSpPr>
          <p:nvPr/>
        </p:nvSpPr>
        <p:spPr bwMode="auto">
          <a:xfrm>
            <a:off x="6019800" y="28194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RUNNABLE</a:t>
            </a:r>
          </a:p>
        </p:txBody>
      </p:sp>
      <p:sp>
        <p:nvSpPr>
          <p:cNvPr id="13329" name="Line 17"/>
          <p:cNvSpPr>
            <a:spLocks noChangeShapeType="1"/>
          </p:cNvSpPr>
          <p:nvPr/>
        </p:nvSpPr>
        <p:spPr bwMode="auto">
          <a:xfrm>
            <a:off x="7010400" y="3276600"/>
            <a:ext cx="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7" name="Oval 15"/>
          <p:cNvSpPr>
            <a:spLocks noChangeArrowheads="1"/>
          </p:cNvSpPr>
          <p:nvPr/>
        </p:nvSpPr>
        <p:spPr bwMode="auto">
          <a:xfrm>
            <a:off x="5943600" y="4191000"/>
            <a:ext cx="1447800" cy="762000"/>
          </a:xfrm>
          <a:prstGeom prst="ellipse">
            <a:avLst/>
          </a:prstGeom>
          <a:solidFill>
            <a:srgbClr val="99CCFF"/>
          </a:solidFill>
          <a:ln w="12700" algn="ctr">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a:p>
        </p:txBody>
      </p:sp>
      <p:sp>
        <p:nvSpPr>
          <p:cNvPr id="13328" name="Text Box 16"/>
          <p:cNvSpPr txBox="1">
            <a:spLocks noChangeArrowheads="1"/>
          </p:cNvSpPr>
          <p:nvPr/>
        </p:nvSpPr>
        <p:spPr bwMode="auto">
          <a:xfrm>
            <a:off x="6019800" y="44196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RUNNING</a:t>
            </a:r>
          </a:p>
        </p:txBody>
      </p:sp>
      <p:sp>
        <p:nvSpPr>
          <p:cNvPr id="13330" name="Line 18"/>
          <p:cNvSpPr>
            <a:spLocks noChangeShapeType="1"/>
          </p:cNvSpPr>
          <p:nvPr/>
        </p:nvSpPr>
        <p:spPr bwMode="auto">
          <a:xfrm flipV="1">
            <a:off x="6324600" y="3276600"/>
            <a:ext cx="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9" name="Line 19"/>
          <p:cNvSpPr>
            <a:spLocks noChangeShapeType="1"/>
          </p:cNvSpPr>
          <p:nvPr/>
        </p:nvSpPr>
        <p:spPr bwMode="auto">
          <a:xfrm flipH="1" flipV="1">
            <a:off x="2819400" y="2895600"/>
            <a:ext cx="3276600" cy="1447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0" name="Line 20"/>
          <p:cNvSpPr>
            <a:spLocks noChangeShapeType="1"/>
          </p:cNvSpPr>
          <p:nvPr/>
        </p:nvSpPr>
        <p:spPr bwMode="auto">
          <a:xfrm flipH="1" flipV="1">
            <a:off x="2819400" y="3962400"/>
            <a:ext cx="31242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1" name="Line 21"/>
          <p:cNvSpPr>
            <a:spLocks noChangeShapeType="1"/>
          </p:cNvSpPr>
          <p:nvPr/>
        </p:nvSpPr>
        <p:spPr bwMode="auto">
          <a:xfrm flipH="1">
            <a:off x="2819400" y="4648200"/>
            <a:ext cx="31242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4" name="Line 22"/>
          <p:cNvSpPr>
            <a:spLocks noChangeShapeType="1"/>
          </p:cNvSpPr>
          <p:nvPr/>
        </p:nvSpPr>
        <p:spPr bwMode="auto">
          <a:xfrm>
            <a:off x="3200400" y="1447800"/>
            <a:ext cx="2895600" cy="1295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3" name="Line 23"/>
          <p:cNvSpPr>
            <a:spLocks noChangeShapeType="1"/>
          </p:cNvSpPr>
          <p:nvPr/>
        </p:nvSpPr>
        <p:spPr bwMode="auto">
          <a:xfrm flipV="1">
            <a:off x="2819400" y="2971800"/>
            <a:ext cx="312420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4" name="Line 24"/>
          <p:cNvSpPr>
            <a:spLocks noChangeShapeType="1"/>
          </p:cNvSpPr>
          <p:nvPr/>
        </p:nvSpPr>
        <p:spPr bwMode="auto">
          <a:xfrm flipV="1">
            <a:off x="2819400" y="3124200"/>
            <a:ext cx="3200400" cy="1828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8" name="Oval 26"/>
          <p:cNvSpPr>
            <a:spLocks noChangeArrowheads="1"/>
          </p:cNvSpPr>
          <p:nvPr/>
        </p:nvSpPr>
        <p:spPr bwMode="auto">
          <a:xfrm>
            <a:off x="1828800" y="914400"/>
            <a:ext cx="1447800" cy="762000"/>
          </a:xfrm>
          <a:prstGeom prst="ellipse">
            <a:avLst/>
          </a:prstGeom>
          <a:solidFill>
            <a:srgbClr val="99CCFF"/>
          </a:solidFill>
          <a:ln w="12700" algn="ctr">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a:p>
        </p:txBody>
      </p:sp>
      <p:sp>
        <p:nvSpPr>
          <p:cNvPr id="13339" name="Text Box 27"/>
          <p:cNvSpPr txBox="1">
            <a:spLocks noChangeArrowheads="1"/>
          </p:cNvSpPr>
          <p:nvPr/>
        </p:nvSpPr>
        <p:spPr bwMode="auto">
          <a:xfrm>
            <a:off x="1981200" y="11430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NEWBORN</a:t>
            </a:r>
          </a:p>
        </p:txBody>
      </p:sp>
      <p:sp>
        <p:nvSpPr>
          <p:cNvPr id="15388" name="Oval 28"/>
          <p:cNvSpPr>
            <a:spLocks noChangeArrowheads="1"/>
          </p:cNvSpPr>
          <p:nvPr/>
        </p:nvSpPr>
        <p:spPr bwMode="auto">
          <a:xfrm>
            <a:off x="7239000" y="1295400"/>
            <a:ext cx="1447800" cy="762000"/>
          </a:xfrm>
          <a:prstGeom prst="ellipse">
            <a:avLst/>
          </a:prstGeom>
          <a:solidFill>
            <a:srgbClr val="99CCFF"/>
          </a:solidFill>
          <a:ln w="12700" algn="ctr">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a:p>
        </p:txBody>
      </p:sp>
      <p:sp>
        <p:nvSpPr>
          <p:cNvPr id="15389" name="Text Box 29"/>
          <p:cNvSpPr txBox="1">
            <a:spLocks noChangeArrowheads="1"/>
          </p:cNvSpPr>
          <p:nvPr/>
        </p:nvSpPr>
        <p:spPr bwMode="auto">
          <a:xfrm>
            <a:off x="7391400" y="15240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DEAD</a:t>
            </a:r>
          </a:p>
        </p:txBody>
      </p:sp>
      <p:sp>
        <p:nvSpPr>
          <p:cNvPr id="15390" name="Line 30"/>
          <p:cNvSpPr>
            <a:spLocks noChangeShapeType="1"/>
          </p:cNvSpPr>
          <p:nvPr/>
        </p:nvSpPr>
        <p:spPr bwMode="auto">
          <a:xfrm flipV="1">
            <a:off x="2819400" y="2895600"/>
            <a:ext cx="3124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91" name="Line 31"/>
          <p:cNvSpPr>
            <a:spLocks noChangeShapeType="1"/>
          </p:cNvSpPr>
          <p:nvPr/>
        </p:nvSpPr>
        <p:spPr bwMode="auto">
          <a:xfrm flipV="1">
            <a:off x="6858000" y="1981200"/>
            <a:ext cx="7620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4" name="Text Box 32"/>
          <p:cNvSpPr txBox="1">
            <a:spLocks noChangeArrowheads="1"/>
          </p:cNvSpPr>
          <p:nvPr/>
        </p:nvSpPr>
        <p:spPr bwMode="auto">
          <a:xfrm>
            <a:off x="3124200" y="14478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start()</a:t>
            </a:r>
          </a:p>
        </p:txBody>
      </p:sp>
      <p:sp>
        <p:nvSpPr>
          <p:cNvPr id="13345" name="Text Box 33"/>
          <p:cNvSpPr txBox="1">
            <a:spLocks noChangeArrowheads="1"/>
          </p:cNvSpPr>
          <p:nvPr/>
        </p:nvSpPr>
        <p:spPr bwMode="auto">
          <a:xfrm>
            <a:off x="5486400" y="3429000"/>
            <a:ext cx="1447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yield() or end of time slice</a:t>
            </a:r>
          </a:p>
        </p:txBody>
      </p:sp>
      <p:sp>
        <p:nvSpPr>
          <p:cNvPr id="13346" name="Text Box 34"/>
          <p:cNvSpPr txBox="1">
            <a:spLocks noChangeArrowheads="1"/>
          </p:cNvSpPr>
          <p:nvPr/>
        </p:nvSpPr>
        <p:spPr bwMode="auto">
          <a:xfrm>
            <a:off x="6705600" y="34290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schedule</a:t>
            </a:r>
          </a:p>
        </p:txBody>
      </p:sp>
      <p:sp>
        <p:nvSpPr>
          <p:cNvPr id="15395" name="Text Box 35"/>
          <p:cNvSpPr txBox="1">
            <a:spLocks noChangeArrowheads="1"/>
          </p:cNvSpPr>
          <p:nvPr/>
        </p:nvSpPr>
        <p:spPr bwMode="auto">
          <a:xfrm>
            <a:off x="3352800" y="24384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notify(), notifyAll()</a:t>
            </a:r>
          </a:p>
        </p:txBody>
      </p:sp>
      <p:sp>
        <p:nvSpPr>
          <p:cNvPr id="15396" name="Text Box 36"/>
          <p:cNvSpPr txBox="1">
            <a:spLocks noChangeArrowheads="1"/>
          </p:cNvSpPr>
          <p:nvPr/>
        </p:nvSpPr>
        <p:spPr bwMode="auto">
          <a:xfrm>
            <a:off x="4114800" y="38862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wait()</a:t>
            </a:r>
          </a:p>
        </p:txBody>
      </p:sp>
      <p:sp>
        <p:nvSpPr>
          <p:cNvPr id="15397" name="Text Box 37"/>
          <p:cNvSpPr txBox="1">
            <a:spLocks noChangeArrowheads="1"/>
          </p:cNvSpPr>
          <p:nvPr/>
        </p:nvSpPr>
        <p:spPr bwMode="auto">
          <a:xfrm>
            <a:off x="2743200" y="38100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sleep()</a:t>
            </a:r>
          </a:p>
        </p:txBody>
      </p:sp>
      <p:sp>
        <p:nvSpPr>
          <p:cNvPr id="15398" name="Text Box 38"/>
          <p:cNvSpPr txBox="1">
            <a:spLocks noChangeArrowheads="1"/>
          </p:cNvSpPr>
          <p:nvPr/>
        </p:nvSpPr>
        <p:spPr bwMode="auto">
          <a:xfrm>
            <a:off x="3657600" y="2971800"/>
            <a:ext cx="1828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Sleep interval expires</a:t>
            </a:r>
          </a:p>
        </p:txBody>
      </p:sp>
      <p:sp>
        <p:nvSpPr>
          <p:cNvPr id="15399" name="Text Box 39"/>
          <p:cNvSpPr txBox="1">
            <a:spLocks noChangeArrowheads="1"/>
          </p:cNvSpPr>
          <p:nvPr/>
        </p:nvSpPr>
        <p:spPr bwMode="auto">
          <a:xfrm>
            <a:off x="4038600" y="48768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I/O request</a:t>
            </a:r>
          </a:p>
        </p:txBody>
      </p:sp>
      <p:sp>
        <p:nvSpPr>
          <p:cNvPr id="15400" name="Text Box 40"/>
          <p:cNvSpPr txBox="1">
            <a:spLocks noChangeArrowheads="1"/>
          </p:cNvSpPr>
          <p:nvPr/>
        </p:nvSpPr>
        <p:spPr bwMode="auto">
          <a:xfrm>
            <a:off x="3429000" y="44196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I/O completion</a:t>
            </a:r>
          </a:p>
        </p:txBody>
      </p:sp>
      <p:sp>
        <p:nvSpPr>
          <p:cNvPr id="15401" name="Text Box 41"/>
          <p:cNvSpPr txBox="1">
            <a:spLocks noChangeArrowheads="1"/>
          </p:cNvSpPr>
          <p:nvPr/>
        </p:nvSpPr>
        <p:spPr bwMode="auto">
          <a:xfrm>
            <a:off x="5791200" y="1981200"/>
            <a:ext cx="1828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run() returns</a:t>
            </a:r>
            <a:endParaRPr lang="en-US">
              <a:solidFill>
                <a:srgbClr val="FF0000"/>
              </a:solidFill>
            </a:endParaRPr>
          </a:p>
        </p:txBody>
      </p:sp>
      <p:sp>
        <p:nvSpPr>
          <p:cNvPr id="56361" name="Text Box 42"/>
          <p:cNvSpPr txBox="1">
            <a:spLocks noChangeArrowheads="1"/>
          </p:cNvSpPr>
          <p:nvPr/>
        </p:nvSpPr>
        <p:spPr bwMode="auto">
          <a:xfrm>
            <a:off x="1219200" y="52578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NON-RUNNABLE</a:t>
            </a:r>
          </a:p>
        </p:txBody>
      </p:sp>
    </p:spTree>
    <p:extLst>
      <p:ext uri="{BB962C8B-B14F-4D97-AF65-F5344CB8AC3E}">
        <p14:creationId xmlns:p14="http://schemas.microsoft.com/office/powerpoint/2010/main" val="3527749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3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44"/>
                                        </p:tgtEl>
                                        <p:attrNameLst>
                                          <p:attrName>style.visibility</p:attrName>
                                        </p:attrNameLst>
                                      </p:cBhvr>
                                      <p:to>
                                        <p:strVal val="visible"/>
                                      </p:to>
                                    </p:set>
                                  </p:childTnLst>
                                </p:cTn>
                              </p:par>
                              <p:par>
                                <p:cTn id="13" presetID="5" presetClass="entr" presetSubtype="10" fill="hold" grpId="0" nodeType="withEffect">
                                  <p:stCondLst>
                                    <p:cond delay="0"/>
                                  </p:stCondLst>
                                  <p:childTnLst>
                                    <p:set>
                                      <p:cBhvr>
                                        <p:cTn id="14" dur="1" fill="hold">
                                          <p:stCondLst>
                                            <p:cond delay="0"/>
                                          </p:stCondLst>
                                        </p:cTn>
                                        <p:tgtEl>
                                          <p:spTgt spid="13334"/>
                                        </p:tgtEl>
                                        <p:attrNameLst>
                                          <p:attrName>style.visibility</p:attrName>
                                        </p:attrNameLst>
                                      </p:cBhvr>
                                      <p:to>
                                        <p:strVal val="visible"/>
                                      </p:to>
                                    </p:set>
                                    <p:animEffect transition="in" filter="checkerboard(across)">
                                      <p:cBhvr>
                                        <p:cTn id="15" dur="2000"/>
                                        <p:tgtEl>
                                          <p:spTgt spid="13334"/>
                                        </p:tgtEl>
                                      </p:cBhvr>
                                    </p:animEffect>
                                  </p:childTnLst>
                                </p:cTn>
                              </p:par>
                            </p:childTnLst>
                          </p:cTn>
                        </p:par>
                        <p:par>
                          <p:cTn id="16" fill="hold" nodeType="afterGroup">
                            <p:stCondLst>
                              <p:cond delay="2000"/>
                            </p:stCondLst>
                            <p:childTnLst>
                              <p:par>
                                <p:cTn id="17" presetID="1" presetClass="emph" presetSubtype="2" fill="hold" nodeType="afterEffect">
                                  <p:stCondLst>
                                    <p:cond delay="0"/>
                                  </p:stCondLst>
                                  <p:childTnLst>
                                    <p:animClr clrSpc="rgb" dir="cw">
                                      <p:cBhvr>
                                        <p:cTn id="18" dur="2000" fill="hold"/>
                                        <p:tgtEl>
                                          <p:spTgt spid="13338"/>
                                        </p:tgtEl>
                                        <p:attrNameLst>
                                          <p:attrName>fillcolor</p:attrName>
                                        </p:attrNameLst>
                                      </p:cBhvr>
                                      <p:to>
                                        <a:schemeClr val="accent2"/>
                                      </p:to>
                                    </p:animClr>
                                    <p:set>
                                      <p:cBhvr>
                                        <p:cTn id="19" dur="2000" fill="hold"/>
                                        <p:tgtEl>
                                          <p:spTgt spid="13338"/>
                                        </p:tgtEl>
                                        <p:attrNameLst>
                                          <p:attrName>fill.type</p:attrName>
                                        </p:attrNameLst>
                                      </p:cBhvr>
                                      <p:to>
                                        <p:strVal val="solid"/>
                                      </p:to>
                                    </p:set>
                                    <p:set>
                                      <p:cBhvr>
                                        <p:cTn id="20" dur="2000" fill="hold"/>
                                        <p:tgtEl>
                                          <p:spTgt spid="13338"/>
                                        </p:tgtEl>
                                        <p:attrNameLst>
                                          <p:attrName>fill.on</p:attrName>
                                        </p:attrNameLst>
                                      </p:cBhvr>
                                      <p:to>
                                        <p:strVal val="true"/>
                                      </p:to>
                                    </p:set>
                                  </p:childTnLst>
                                </p:cTn>
                              </p:par>
                              <p:par>
                                <p:cTn id="21" presetID="1" presetClass="entr" presetSubtype="0" fill="hold" grpId="0" nodeType="withEffect">
                                  <p:stCondLst>
                                    <p:cond delay="0"/>
                                  </p:stCondLst>
                                  <p:childTnLst>
                                    <p:set>
                                      <p:cBhvr>
                                        <p:cTn id="22" dur="1" fill="hold">
                                          <p:stCondLst>
                                            <p:cond delay="0"/>
                                          </p:stCondLst>
                                        </p:cTn>
                                        <p:tgtEl>
                                          <p:spTgt spid="133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2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3329"/>
                                        </p:tgtEl>
                                        <p:attrNameLst>
                                          <p:attrName>style.visibility</p:attrName>
                                        </p:attrNameLst>
                                      </p:cBhvr>
                                      <p:to>
                                        <p:strVal val="visible"/>
                                      </p:to>
                                    </p:set>
                                    <p:animEffect transition="in" filter="checkerboard(across)">
                                      <p:cBhvr>
                                        <p:cTn id="29" dur="2000"/>
                                        <p:tgtEl>
                                          <p:spTgt spid="13329"/>
                                        </p:tgtEl>
                                      </p:cBhvr>
                                    </p:animEffect>
                                  </p:childTnLst>
                                </p:cTn>
                              </p:par>
                              <p:par>
                                <p:cTn id="30" presetID="1" presetClass="entr" presetSubtype="0" fill="hold" grpId="0" nodeType="withEffect">
                                  <p:stCondLst>
                                    <p:cond delay="0"/>
                                  </p:stCondLst>
                                  <p:iterate type="lt">
                                    <p:tmAbs val="0"/>
                                  </p:iterate>
                                  <p:childTnLst>
                                    <p:set>
                                      <p:cBhvr>
                                        <p:cTn id="31" dur="1" fill="hold">
                                          <p:stCondLst>
                                            <p:cond delay="0"/>
                                          </p:stCondLst>
                                        </p:cTn>
                                        <p:tgtEl>
                                          <p:spTgt spid="13346"/>
                                        </p:tgtEl>
                                        <p:attrNameLst>
                                          <p:attrName>style.visibility</p:attrName>
                                        </p:attrNameLst>
                                      </p:cBhvr>
                                      <p:to>
                                        <p:strVal val="visible"/>
                                      </p:to>
                                    </p:set>
                                  </p:childTnLst>
                                </p:cTn>
                              </p:par>
                            </p:childTnLst>
                          </p:cTn>
                        </p:par>
                        <p:par>
                          <p:cTn id="32" fill="hold" nodeType="afterGroup">
                            <p:stCondLst>
                              <p:cond delay="2000"/>
                            </p:stCondLst>
                            <p:childTnLst>
                              <p:par>
                                <p:cTn id="33" presetID="1" presetClass="emph" presetSubtype="2" fill="hold" nodeType="afterEffect">
                                  <p:stCondLst>
                                    <p:cond delay="0"/>
                                  </p:stCondLst>
                                  <p:childTnLst>
                                    <p:animClr clrSpc="rgb" dir="cw">
                                      <p:cBhvr>
                                        <p:cTn id="34" dur="2000" fill="hold"/>
                                        <p:tgtEl>
                                          <p:spTgt spid="13325"/>
                                        </p:tgtEl>
                                        <p:attrNameLst>
                                          <p:attrName>fillcolor</p:attrName>
                                        </p:attrNameLst>
                                      </p:cBhvr>
                                      <p:to>
                                        <a:schemeClr val="accent2"/>
                                      </p:to>
                                    </p:animClr>
                                    <p:set>
                                      <p:cBhvr>
                                        <p:cTn id="35" dur="2000" fill="hold"/>
                                        <p:tgtEl>
                                          <p:spTgt spid="13325"/>
                                        </p:tgtEl>
                                        <p:attrNameLst>
                                          <p:attrName>fill.type</p:attrName>
                                        </p:attrNameLst>
                                      </p:cBhvr>
                                      <p:to>
                                        <p:strVal val="solid"/>
                                      </p:to>
                                    </p:set>
                                    <p:set>
                                      <p:cBhvr>
                                        <p:cTn id="36" dur="2000" fill="hold"/>
                                        <p:tgtEl>
                                          <p:spTgt spid="13325"/>
                                        </p:tgtEl>
                                        <p:attrNameLst>
                                          <p:attrName>fill.on</p:attrName>
                                        </p:attrNameLst>
                                      </p:cBhvr>
                                      <p:to>
                                        <p:strVal val="true"/>
                                      </p:to>
                                    </p:set>
                                  </p:childTnLst>
                                </p:cTn>
                              </p:par>
                            </p:childTnLst>
                          </p:cTn>
                        </p:par>
                        <p:par>
                          <p:cTn id="37" fill="hold" nodeType="afterGroup">
                            <p:stCondLst>
                              <p:cond delay="4000"/>
                            </p:stCondLst>
                            <p:childTnLst>
                              <p:par>
                                <p:cTn id="38" presetID="1" presetClass="entr" presetSubtype="0" fill="hold" grpId="0" nodeType="afterEffect">
                                  <p:stCondLst>
                                    <p:cond delay="0"/>
                                  </p:stCondLst>
                                  <p:childTnLst>
                                    <p:set>
                                      <p:cBhvr>
                                        <p:cTn id="39" dur="1" fill="hold">
                                          <p:stCondLst>
                                            <p:cond delay="0"/>
                                          </p:stCondLst>
                                        </p:cTn>
                                        <p:tgtEl>
                                          <p:spTgt spid="133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3328"/>
                                        </p:tgtEl>
                                        <p:attrNameLst>
                                          <p:attrName>style.visibility</p:attrName>
                                        </p:attrNameLst>
                                      </p:cBhvr>
                                      <p:to>
                                        <p:strVal val="visible"/>
                                      </p:to>
                                    </p:set>
                                  </p:childTnLst>
                                </p:cTn>
                              </p:par>
                            </p:childTnLst>
                          </p:cTn>
                        </p:par>
                        <p:par>
                          <p:cTn id="42" fill="hold" nodeType="afterGroup">
                            <p:stCondLst>
                              <p:cond delay="4000"/>
                            </p:stCondLst>
                            <p:childTnLst>
                              <p:par>
                                <p:cTn id="43" presetID="27" presetClass="emph" presetSubtype="0" repeatCount="indefinite" fill="remove" grpId="1" nodeType="afterEffect">
                                  <p:stCondLst>
                                    <p:cond delay="0"/>
                                  </p:stCondLst>
                                  <p:endCondLst>
                                    <p:cond evt="onNext" delay="0">
                                      <p:tgtEl>
                                        <p:sldTgt/>
                                      </p:tgtEl>
                                    </p:cond>
                                  </p:endCondLst>
                                  <p:childTnLst>
                                    <p:animClr clrSpc="rgb" dir="cw">
                                      <p:cBhvr override="childStyle">
                                        <p:cTn id="44" dur="1000" autoRev="1" fill="hold"/>
                                        <p:tgtEl>
                                          <p:spTgt spid="13327"/>
                                        </p:tgtEl>
                                        <p:attrNameLst>
                                          <p:attrName>style.color</p:attrName>
                                        </p:attrNameLst>
                                      </p:cBhvr>
                                      <p:to>
                                        <a:schemeClr val="bg1"/>
                                      </p:to>
                                    </p:animClr>
                                    <p:animClr clrSpc="rgb" dir="cw">
                                      <p:cBhvr>
                                        <p:cTn id="45" dur="1000" autoRev="1" fill="hold"/>
                                        <p:tgtEl>
                                          <p:spTgt spid="13327"/>
                                        </p:tgtEl>
                                        <p:attrNameLst>
                                          <p:attrName>fillcolor</p:attrName>
                                        </p:attrNameLst>
                                      </p:cBhvr>
                                      <p:to>
                                        <a:schemeClr val="bg1"/>
                                      </p:to>
                                    </p:animClr>
                                    <p:set>
                                      <p:cBhvr>
                                        <p:cTn id="46" dur="1000" autoRev="1" fill="hold"/>
                                        <p:tgtEl>
                                          <p:spTgt spid="13327"/>
                                        </p:tgtEl>
                                        <p:attrNameLst>
                                          <p:attrName>fill.type</p:attrName>
                                        </p:attrNameLst>
                                      </p:cBhvr>
                                      <p:to>
                                        <p:strVal val="solid"/>
                                      </p:to>
                                    </p:set>
                                    <p:set>
                                      <p:cBhvr>
                                        <p:cTn id="47" dur="1000" autoRev="1" fill="hold"/>
                                        <p:tgtEl>
                                          <p:spTgt spid="13327"/>
                                        </p:tgtEl>
                                        <p:attrNameLst>
                                          <p:attrName>fill.on</p:attrName>
                                        </p:attrNameLst>
                                      </p:cBhvr>
                                      <p:to>
                                        <p:strVal val="tru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345"/>
                                        </p:tgtEl>
                                        <p:attrNameLst>
                                          <p:attrName>style.visibility</p:attrName>
                                        </p:attrNameLst>
                                      </p:cBhvr>
                                      <p:to>
                                        <p:strVal val="visible"/>
                                      </p:to>
                                    </p:set>
                                  </p:childTnLst>
                                </p:cTn>
                              </p:par>
                              <p:par>
                                <p:cTn id="52" presetID="5" presetClass="entr" presetSubtype="10" fill="hold" grpId="0" nodeType="withEffect">
                                  <p:stCondLst>
                                    <p:cond delay="0"/>
                                  </p:stCondLst>
                                  <p:childTnLst>
                                    <p:set>
                                      <p:cBhvr>
                                        <p:cTn id="53" dur="1" fill="hold">
                                          <p:stCondLst>
                                            <p:cond delay="0"/>
                                          </p:stCondLst>
                                        </p:cTn>
                                        <p:tgtEl>
                                          <p:spTgt spid="13330"/>
                                        </p:tgtEl>
                                        <p:attrNameLst>
                                          <p:attrName>style.visibility</p:attrName>
                                        </p:attrNameLst>
                                      </p:cBhvr>
                                      <p:to>
                                        <p:strVal val="visible"/>
                                      </p:to>
                                    </p:set>
                                    <p:animEffect transition="in" filter="checkerboard(across)">
                                      <p:cBhvr>
                                        <p:cTn id="54" dur="2000"/>
                                        <p:tgtEl>
                                          <p:spTgt spid="13330"/>
                                        </p:tgtEl>
                                      </p:cBhvr>
                                    </p:animEffect>
                                  </p:childTnLst>
                                </p:cTn>
                              </p:par>
                            </p:childTnLst>
                          </p:cTn>
                        </p:par>
                        <p:par>
                          <p:cTn id="55" fill="hold" nodeType="afterGroup">
                            <p:stCondLst>
                              <p:cond delay="2000"/>
                            </p:stCondLst>
                            <p:childTnLst>
                              <p:par>
                                <p:cTn id="56" presetID="1" presetClass="emph" presetSubtype="2" fill="hold" nodeType="afterEffect">
                                  <p:stCondLst>
                                    <p:cond delay="0"/>
                                  </p:stCondLst>
                                  <p:childTnLst>
                                    <p:animClr clrSpc="rgb" dir="cw">
                                      <p:cBhvr>
                                        <p:cTn id="57" dur="2000" fill="hold"/>
                                        <p:tgtEl>
                                          <p:spTgt spid="13327"/>
                                        </p:tgtEl>
                                        <p:attrNameLst>
                                          <p:attrName>fillcolor</p:attrName>
                                        </p:attrNameLst>
                                      </p:cBhvr>
                                      <p:to>
                                        <a:schemeClr val="accent2"/>
                                      </p:to>
                                    </p:animClr>
                                    <p:set>
                                      <p:cBhvr>
                                        <p:cTn id="58" dur="2000" fill="hold"/>
                                        <p:tgtEl>
                                          <p:spTgt spid="13327"/>
                                        </p:tgtEl>
                                        <p:attrNameLst>
                                          <p:attrName>fill.type</p:attrName>
                                        </p:attrNameLst>
                                      </p:cBhvr>
                                      <p:to>
                                        <p:strVal val="solid"/>
                                      </p:to>
                                    </p:set>
                                    <p:set>
                                      <p:cBhvr>
                                        <p:cTn id="59" dur="2000" fill="hold"/>
                                        <p:tgtEl>
                                          <p:spTgt spid="13327"/>
                                        </p:tgtEl>
                                        <p:attrNameLst>
                                          <p:attrName>fill.on</p:attrName>
                                        </p:attrNameLst>
                                      </p:cBhvr>
                                      <p:to>
                                        <p:strVal val="true"/>
                                      </p:to>
                                    </p:set>
                                  </p:childTnLst>
                                </p:cTn>
                              </p:par>
                            </p:childTnLst>
                          </p:cTn>
                        </p:par>
                        <p:par>
                          <p:cTn id="60" fill="hold" nodeType="afterGroup">
                            <p:stCondLst>
                              <p:cond delay="4000"/>
                            </p:stCondLst>
                            <p:childTnLst>
                              <p:par>
                                <p:cTn id="61" presetID="1" presetClass="emph" presetSubtype="2" fill="hold" nodeType="afterEffect">
                                  <p:stCondLst>
                                    <p:cond delay="0"/>
                                  </p:stCondLst>
                                  <p:childTnLst>
                                    <p:animClr clrSpc="rgb" dir="cw">
                                      <p:cBhvr>
                                        <p:cTn id="62" dur="2000" fill="hold"/>
                                        <p:tgtEl>
                                          <p:spTgt spid="13325"/>
                                        </p:tgtEl>
                                        <p:attrNameLst>
                                          <p:attrName>fillcolor</p:attrName>
                                        </p:attrNameLst>
                                      </p:cBhvr>
                                      <p:to>
                                        <a:srgbClr val="66CCFF"/>
                                      </p:to>
                                    </p:animClr>
                                    <p:set>
                                      <p:cBhvr>
                                        <p:cTn id="63" dur="2000" fill="hold"/>
                                        <p:tgtEl>
                                          <p:spTgt spid="13325"/>
                                        </p:tgtEl>
                                        <p:attrNameLst>
                                          <p:attrName>fill.type</p:attrName>
                                        </p:attrNameLst>
                                      </p:cBhvr>
                                      <p:to>
                                        <p:strVal val="solid"/>
                                      </p:to>
                                    </p:set>
                                    <p:set>
                                      <p:cBhvr>
                                        <p:cTn id="64" dur="2000" fill="hold"/>
                                        <p:tgtEl>
                                          <p:spTgt spid="13325"/>
                                        </p:tgtEl>
                                        <p:attrNameLst>
                                          <p:attrName>fill.on</p:attrName>
                                        </p:attrNameLst>
                                      </p:cBhvr>
                                      <p:to>
                                        <p:strVal val="tru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6" presetClass="emph" presetSubtype="0" fill="hold" grpId="1" nodeType="clickEffect">
                                  <p:stCondLst>
                                    <p:cond delay="0"/>
                                  </p:stCondLst>
                                  <p:iterate type="lt">
                                    <p:tmPct val="0"/>
                                  </p:iterate>
                                  <p:childTnLst>
                                    <p:animEffect transition="out" filter="fade">
                                      <p:cBhvr>
                                        <p:cTn id="68" dur="500" tmFilter="0, 0; .2, .5; .8, .5; 1, 0"/>
                                        <p:tgtEl>
                                          <p:spTgt spid="13346"/>
                                        </p:tgtEl>
                                      </p:cBhvr>
                                    </p:animEffect>
                                    <p:animScale>
                                      <p:cBhvr>
                                        <p:cTn id="69" dur="250" autoRev="1" fill="hold"/>
                                        <p:tgtEl>
                                          <p:spTgt spid="13346"/>
                                        </p:tgtEl>
                                      </p:cBhvr>
                                      <p:by x="105000" y="105000"/>
                                    </p:animScale>
                                  </p:childTnLst>
                                </p:cTn>
                              </p:par>
                              <p:par>
                                <p:cTn id="70" presetID="26" presetClass="emph" presetSubtype="0" fill="hold" grpId="1" nodeType="withEffect">
                                  <p:stCondLst>
                                    <p:cond delay="0"/>
                                  </p:stCondLst>
                                  <p:childTnLst>
                                    <p:animEffect transition="out" filter="fade">
                                      <p:cBhvr>
                                        <p:cTn id="71" dur="500" tmFilter="0, 0; .2, .5; .8, .5; 1, 0"/>
                                        <p:tgtEl>
                                          <p:spTgt spid="13329"/>
                                        </p:tgtEl>
                                      </p:cBhvr>
                                    </p:animEffect>
                                    <p:animScale>
                                      <p:cBhvr>
                                        <p:cTn id="72" dur="250" autoRev="1" fill="hold"/>
                                        <p:tgtEl>
                                          <p:spTgt spid="13329"/>
                                        </p:tgtEl>
                                      </p:cBhvr>
                                      <p:by x="105000" y="105000"/>
                                    </p:animScale>
                                  </p:childTnLst>
                                </p:cTn>
                              </p:par>
                            </p:childTnLst>
                          </p:cTn>
                        </p:par>
                        <p:par>
                          <p:cTn id="73" fill="hold" nodeType="afterGroup">
                            <p:stCondLst>
                              <p:cond delay="500"/>
                            </p:stCondLst>
                            <p:childTnLst>
                              <p:par>
                                <p:cTn id="74" presetID="1" presetClass="emph" presetSubtype="2" fill="hold" nodeType="afterEffect">
                                  <p:stCondLst>
                                    <p:cond delay="1000"/>
                                  </p:stCondLst>
                                  <p:childTnLst>
                                    <p:animClr clrSpc="rgb" dir="cw">
                                      <p:cBhvr>
                                        <p:cTn id="75" dur="2000" fill="hold"/>
                                        <p:tgtEl>
                                          <p:spTgt spid="13327"/>
                                        </p:tgtEl>
                                        <p:attrNameLst>
                                          <p:attrName>fillcolor</p:attrName>
                                        </p:attrNameLst>
                                      </p:cBhvr>
                                      <p:to>
                                        <a:srgbClr val="66CCFF"/>
                                      </p:to>
                                    </p:animClr>
                                    <p:set>
                                      <p:cBhvr>
                                        <p:cTn id="76" dur="2000" fill="hold"/>
                                        <p:tgtEl>
                                          <p:spTgt spid="13327"/>
                                        </p:tgtEl>
                                        <p:attrNameLst>
                                          <p:attrName>fill.type</p:attrName>
                                        </p:attrNameLst>
                                      </p:cBhvr>
                                      <p:to>
                                        <p:strVal val="solid"/>
                                      </p:to>
                                    </p:set>
                                    <p:set>
                                      <p:cBhvr>
                                        <p:cTn id="77" dur="2000" fill="hold"/>
                                        <p:tgtEl>
                                          <p:spTgt spid="13327"/>
                                        </p:tgtEl>
                                        <p:attrNameLst>
                                          <p:attrName>fill.on</p:attrName>
                                        </p:attrNameLst>
                                      </p:cBhvr>
                                      <p:to>
                                        <p:strVal val="true"/>
                                      </p:to>
                                    </p:set>
                                  </p:childTnLst>
                                </p:cTn>
                              </p:par>
                            </p:childTnLst>
                          </p:cTn>
                        </p:par>
                        <p:par>
                          <p:cTn id="78" fill="hold" nodeType="afterGroup">
                            <p:stCondLst>
                              <p:cond delay="3500"/>
                            </p:stCondLst>
                            <p:childTnLst>
                              <p:par>
                                <p:cTn id="79" presetID="1" presetClass="emph" presetSubtype="2" fill="hold" nodeType="afterEffect">
                                  <p:stCondLst>
                                    <p:cond delay="0"/>
                                  </p:stCondLst>
                                  <p:childTnLst>
                                    <p:animClr clrSpc="rgb" dir="cw">
                                      <p:cBhvr>
                                        <p:cTn id="80" dur="2000" fill="hold"/>
                                        <p:tgtEl>
                                          <p:spTgt spid="13325"/>
                                        </p:tgtEl>
                                        <p:attrNameLst>
                                          <p:attrName>fillcolor</p:attrName>
                                        </p:attrNameLst>
                                      </p:cBhvr>
                                      <p:to>
                                        <a:schemeClr val="accent2"/>
                                      </p:to>
                                    </p:animClr>
                                    <p:set>
                                      <p:cBhvr>
                                        <p:cTn id="81" dur="2000" fill="hold"/>
                                        <p:tgtEl>
                                          <p:spTgt spid="13325"/>
                                        </p:tgtEl>
                                        <p:attrNameLst>
                                          <p:attrName>fill.type</p:attrName>
                                        </p:attrNameLst>
                                      </p:cBhvr>
                                      <p:to>
                                        <p:strVal val="solid"/>
                                      </p:to>
                                    </p:set>
                                    <p:set>
                                      <p:cBhvr>
                                        <p:cTn id="82" dur="2000" fill="hold"/>
                                        <p:tgtEl>
                                          <p:spTgt spid="13325"/>
                                        </p:tgtEl>
                                        <p:attrNameLst>
                                          <p:attrName>fill.on</p:attrName>
                                        </p:attrNameLst>
                                      </p:cBhvr>
                                      <p:to>
                                        <p:strVal val="true"/>
                                      </p:to>
                                    </p:set>
                                  </p:childTnLst>
                                </p:cTn>
                              </p:par>
                            </p:childTnLst>
                          </p:cTn>
                        </p:par>
                        <p:par>
                          <p:cTn id="83" fill="hold" nodeType="afterGroup">
                            <p:stCondLst>
                              <p:cond delay="5500"/>
                            </p:stCondLst>
                            <p:childTnLst>
                              <p:par>
                                <p:cTn id="84" presetID="27" presetClass="emph" presetSubtype="0" repeatCount="indefinite" fill="hold" grpId="2" nodeType="afterEffect">
                                  <p:stCondLst>
                                    <p:cond delay="0"/>
                                  </p:stCondLst>
                                  <p:endCondLst>
                                    <p:cond evt="onNext" delay="0">
                                      <p:tgtEl>
                                        <p:sldTgt/>
                                      </p:tgtEl>
                                    </p:cond>
                                  </p:endCondLst>
                                  <p:childTnLst>
                                    <p:animClr clrSpc="rgb" dir="cw">
                                      <p:cBhvr override="childStyle">
                                        <p:cTn id="85" dur="250" autoRev="1" fill="hold"/>
                                        <p:tgtEl>
                                          <p:spTgt spid="13327"/>
                                        </p:tgtEl>
                                        <p:attrNameLst>
                                          <p:attrName>style.color</p:attrName>
                                        </p:attrNameLst>
                                      </p:cBhvr>
                                      <p:to>
                                        <a:schemeClr val="bg1"/>
                                      </p:to>
                                    </p:animClr>
                                    <p:animClr clrSpc="rgb" dir="cw">
                                      <p:cBhvr>
                                        <p:cTn id="86" dur="250" autoRev="1" fill="hold"/>
                                        <p:tgtEl>
                                          <p:spTgt spid="13327"/>
                                        </p:tgtEl>
                                        <p:attrNameLst>
                                          <p:attrName>fillcolor</p:attrName>
                                        </p:attrNameLst>
                                      </p:cBhvr>
                                      <p:to>
                                        <a:schemeClr val="bg1"/>
                                      </p:to>
                                    </p:animClr>
                                    <p:set>
                                      <p:cBhvr>
                                        <p:cTn id="87" dur="250" autoRev="1" fill="hold"/>
                                        <p:tgtEl>
                                          <p:spTgt spid="13327"/>
                                        </p:tgtEl>
                                        <p:attrNameLst>
                                          <p:attrName>fill.type</p:attrName>
                                        </p:attrNameLst>
                                      </p:cBhvr>
                                      <p:to>
                                        <p:strVal val="solid"/>
                                      </p:to>
                                    </p:set>
                                    <p:set>
                                      <p:cBhvr>
                                        <p:cTn id="88" dur="250" autoRev="1" fill="hold"/>
                                        <p:tgtEl>
                                          <p:spTgt spid="13327"/>
                                        </p:tgtEl>
                                        <p:attrNameLst>
                                          <p:attrName>fill.on</p:attrName>
                                        </p:attrNameLst>
                                      </p:cBhvr>
                                      <p:to>
                                        <p:strVal val="tru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5397"/>
                                        </p:tgtEl>
                                        <p:attrNameLst>
                                          <p:attrName>style.visibility</p:attrName>
                                        </p:attrNameLst>
                                      </p:cBhvr>
                                      <p:to>
                                        <p:strVal val="visible"/>
                                      </p:to>
                                    </p:set>
                                  </p:childTnLst>
                                </p:cTn>
                              </p:par>
                              <p:par>
                                <p:cTn id="93" presetID="5" presetClass="entr" presetSubtype="10" fill="hold" grpId="0" nodeType="withEffect">
                                  <p:stCondLst>
                                    <p:cond delay="0"/>
                                  </p:stCondLst>
                                  <p:childTnLst>
                                    <p:set>
                                      <p:cBhvr>
                                        <p:cTn id="94" dur="1" fill="hold">
                                          <p:stCondLst>
                                            <p:cond delay="0"/>
                                          </p:stCondLst>
                                        </p:cTn>
                                        <p:tgtEl>
                                          <p:spTgt spid="15380"/>
                                        </p:tgtEl>
                                        <p:attrNameLst>
                                          <p:attrName>style.visibility</p:attrName>
                                        </p:attrNameLst>
                                      </p:cBhvr>
                                      <p:to>
                                        <p:strVal val="visible"/>
                                      </p:to>
                                    </p:set>
                                    <p:animEffect transition="in" filter="checkerboard(across)">
                                      <p:cBhvr>
                                        <p:cTn id="95" dur="2000"/>
                                        <p:tgtEl>
                                          <p:spTgt spid="15380"/>
                                        </p:tgtEl>
                                      </p:cBhvr>
                                    </p:animEffect>
                                  </p:childTnLst>
                                </p:cTn>
                              </p:par>
                            </p:childTnLst>
                          </p:cTn>
                        </p:par>
                        <p:par>
                          <p:cTn id="96" fill="hold" nodeType="afterGroup">
                            <p:stCondLst>
                              <p:cond delay="2000"/>
                            </p:stCondLst>
                            <p:childTnLst>
                              <p:par>
                                <p:cTn id="97" presetID="1" presetClass="entr" presetSubtype="0" fill="hold" grpId="0" nodeType="afterEffect">
                                  <p:stCondLst>
                                    <p:cond delay="0"/>
                                  </p:stCondLst>
                                  <p:childTnLst>
                                    <p:set>
                                      <p:cBhvr>
                                        <p:cTn id="98" dur="1" fill="hold">
                                          <p:stCondLst>
                                            <p:cond delay="0"/>
                                          </p:stCondLst>
                                        </p:cTn>
                                        <p:tgtEl>
                                          <p:spTgt spid="1536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5370"/>
                                        </p:tgtEl>
                                        <p:attrNameLst>
                                          <p:attrName>style.visibility</p:attrName>
                                        </p:attrNameLst>
                                      </p:cBhvr>
                                      <p:to>
                                        <p:strVal val="visible"/>
                                      </p:to>
                                    </p:set>
                                  </p:childTnLst>
                                </p:cTn>
                              </p:par>
                            </p:childTnLst>
                          </p:cTn>
                        </p:par>
                        <p:par>
                          <p:cTn id="101" fill="hold" nodeType="afterGroup">
                            <p:stCondLst>
                              <p:cond delay="2000"/>
                            </p:stCondLst>
                            <p:childTnLst>
                              <p:par>
                                <p:cTn id="102" presetID="1" presetClass="emph" presetSubtype="2" fill="hold" nodeType="afterEffect">
                                  <p:stCondLst>
                                    <p:cond delay="0"/>
                                  </p:stCondLst>
                                  <p:childTnLst>
                                    <p:animClr clrSpc="rgb" dir="cw">
                                      <p:cBhvr>
                                        <p:cTn id="103" dur="2000" fill="hold"/>
                                        <p:tgtEl>
                                          <p:spTgt spid="13327"/>
                                        </p:tgtEl>
                                        <p:attrNameLst>
                                          <p:attrName>fillcolor</p:attrName>
                                        </p:attrNameLst>
                                      </p:cBhvr>
                                      <p:to>
                                        <a:schemeClr val="accent2"/>
                                      </p:to>
                                    </p:animClr>
                                    <p:set>
                                      <p:cBhvr>
                                        <p:cTn id="104" dur="2000" fill="hold"/>
                                        <p:tgtEl>
                                          <p:spTgt spid="13327"/>
                                        </p:tgtEl>
                                        <p:attrNameLst>
                                          <p:attrName>fill.type</p:attrName>
                                        </p:attrNameLst>
                                      </p:cBhvr>
                                      <p:to>
                                        <p:strVal val="solid"/>
                                      </p:to>
                                    </p:set>
                                    <p:set>
                                      <p:cBhvr>
                                        <p:cTn id="105" dur="2000" fill="hold"/>
                                        <p:tgtEl>
                                          <p:spTgt spid="13327"/>
                                        </p:tgtEl>
                                        <p:attrNameLst>
                                          <p:attrName>fill.on</p:attrName>
                                        </p:attrNameLst>
                                      </p:cBhvr>
                                      <p:to>
                                        <p:strVal val="tru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5398"/>
                                        </p:tgtEl>
                                        <p:attrNameLst>
                                          <p:attrName>style.visibility</p:attrName>
                                        </p:attrNameLst>
                                      </p:cBhvr>
                                      <p:to>
                                        <p:strVal val="visible"/>
                                      </p:to>
                                    </p:set>
                                  </p:childTnLst>
                                </p:cTn>
                              </p:par>
                              <p:par>
                                <p:cTn id="110" presetID="5" presetClass="entr" presetSubtype="10" fill="hold" grpId="0" nodeType="withEffect">
                                  <p:stCondLst>
                                    <p:cond delay="0"/>
                                  </p:stCondLst>
                                  <p:childTnLst>
                                    <p:set>
                                      <p:cBhvr>
                                        <p:cTn id="111" dur="1" fill="hold">
                                          <p:stCondLst>
                                            <p:cond delay="0"/>
                                          </p:stCondLst>
                                        </p:cTn>
                                        <p:tgtEl>
                                          <p:spTgt spid="15383"/>
                                        </p:tgtEl>
                                        <p:attrNameLst>
                                          <p:attrName>style.visibility</p:attrName>
                                        </p:attrNameLst>
                                      </p:cBhvr>
                                      <p:to>
                                        <p:strVal val="visible"/>
                                      </p:to>
                                    </p:set>
                                    <p:animEffect transition="in" filter="checkerboard(across)">
                                      <p:cBhvr>
                                        <p:cTn id="112" dur="500"/>
                                        <p:tgtEl>
                                          <p:spTgt spid="15383"/>
                                        </p:tgtEl>
                                      </p:cBhvr>
                                    </p:animEffect>
                                  </p:childTnLst>
                                </p:cTn>
                              </p:par>
                            </p:childTnLst>
                          </p:cTn>
                        </p:par>
                        <p:par>
                          <p:cTn id="113" fill="hold" nodeType="afterGroup">
                            <p:stCondLst>
                              <p:cond delay="500"/>
                            </p:stCondLst>
                            <p:childTnLst>
                              <p:par>
                                <p:cTn id="114" presetID="1" presetClass="emph" presetSubtype="2" fill="hold" nodeType="afterEffect">
                                  <p:stCondLst>
                                    <p:cond delay="0"/>
                                  </p:stCondLst>
                                  <p:childTnLst>
                                    <p:animClr clrSpc="rgb" dir="cw">
                                      <p:cBhvr>
                                        <p:cTn id="115" dur="2000" fill="hold"/>
                                        <p:tgtEl>
                                          <p:spTgt spid="15367"/>
                                        </p:tgtEl>
                                        <p:attrNameLst>
                                          <p:attrName>fillcolor</p:attrName>
                                        </p:attrNameLst>
                                      </p:cBhvr>
                                      <p:to>
                                        <a:schemeClr val="accent2"/>
                                      </p:to>
                                    </p:animClr>
                                    <p:set>
                                      <p:cBhvr>
                                        <p:cTn id="116" dur="2000" fill="hold"/>
                                        <p:tgtEl>
                                          <p:spTgt spid="15367"/>
                                        </p:tgtEl>
                                        <p:attrNameLst>
                                          <p:attrName>fill.type</p:attrName>
                                        </p:attrNameLst>
                                      </p:cBhvr>
                                      <p:to>
                                        <p:strVal val="solid"/>
                                      </p:to>
                                    </p:set>
                                    <p:set>
                                      <p:cBhvr>
                                        <p:cTn id="117" dur="2000" fill="hold"/>
                                        <p:tgtEl>
                                          <p:spTgt spid="15367"/>
                                        </p:tgtEl>
                                        <p:attrNameLst>
                                          <p:attrName>fill.on</p:attrName>
                                        </p:attrNameLst>
                                      </p:cBhvr>
                                      <p:to>
                                        <p:strVal val="true"/>
                                      </p:to>
                                    </p:set>
                                  </p:childTnLst>
                                </p:cTn>
                              </p:par>
                            </p:childTnLst>
                          </p:cTn>
                        </p:par>
                        <p:par>
                          <p:cTn id="118" fill="hold" nodeType="afterGroup">
                            <p:stCondLst>
                              <p:cond delay="2500"/>
                            </p:stCondLst>
                            <p:childTnLst>
                              <p:par>
                                <p:cTn id="119" presetID="1" presetClass="emph" presetSubtype="2" fill="hold" nodeType="afterEffect">
                                  <p:stCondLst>
                                    <p:cond delay="0"/>
                                  </p:stCondLst>
                                  <p:childTnLst>
                                    <p:animClr clrSpc="rgb" dir="cw">
                                      <p:cBhvr>
                                        <p:cTn id="120" dur="2000" fill="hold"/>
                                        <p:tgtEl>
                                          <p:spTgt spid="13325"/>
                                        </p:tgtEl>
                                        <p:attrNameLst>
                                          <p:attrName>fillcolor</p:attrName>
                                        </p:attrNameLst>
                                      </p:cBhvr>
                                      <p:to>
                                        <a:srgbClr val="66CCFF"/>
                                      </p:to>
                                    </p:animClr>
                                    <p:set>
                                      <p:cBhvr>
                                        <p:cTn id="121" dur="2000" fill="hold"/>
                                        <p:tgtEl>
                                          <p:spTgt spid="13325"/>
                                        </p:tgtEl>
                                        <p:attrNameLst>
                                          <p:attrName>fill.type</p:attrName>
                                        </p:attrNameLst>
                                      </p:cBhvr>
                                      <p:to>
                                        <p:strVal val="solid"/>
                                      </p:to>
                                    </p:set>
                                    <p:set>
                                      <p:cBhvr>
                                        <p:cTn id="122" dur="2000" fill="hold"/>
                                        <p:tgtEl>
                                          <p:spTgt spid="13325"/>
                                        </p:tgtEl>
                                        <p:attrNameLst>
                                          <p:attrName>fill.on</p:attrName>
                                        </p:attrNameLst>
                                      </p:cBhvr>
                                      <p:to>
                                        <p:strVal val="tru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6" presetClass="emph" presetSubtype="0" fill="hold" grpId="2" nodeType="clickEffect">
                                  <p:stCondLst>
                                    <p:cond delay="0"/>
                                  </p:stCondLst>
                                  <p:iterate type="lt">
                                    <p:tmPct val="0"/>
                                  </p:iterate>
                                  <p:childTnLst>
                                    <p:animEffect transition="out" filter="fade">
                                      <p:cBhvr>
                                        <p:cTn id="126" dur="500" tmFilter="0, 0; .2, .5; .8, .5; 1, 0"/>
                                        <p:tgtEl>
                                          <p:spTgt spid="13346"/>
                                        </p:tgtEl>
                                      </p:cBhvr>
                                    </p:animEffect>
                                    <p:animScale>
                                      <p:cBhvr>
                                        <p:cTn id="127" dur="250" autoRev="1" fill="hold"/>
                                        <p:tgtEl>
                                          <p:spTgt spid="13346"/>
                                        </p:tgtEl>
                                      </p:cBhvr>
                                      <p:by x="105000" y="105000"/>
                                    </p:animScale>
                                  </p:childTnLst>
                                </p:cTn>
                              </p:par>
                              <p:par>
                                <p:cTn id="128" presetID="26" presetClass="emph" presetSubtype="0" fill="hold" grpId="2" nodeType="withEffect">
                                  <p:stCondLst>
                                    <p:cond delay="0"/>
                                  </p:stCondLst>
                                  <p:childTnLst>
                                    <p:animEffect transition="out" filter="fade">
                                      <p:cBhvr>
                                        <p:cTn id="129" dur="500" tmFilter="0, 0; .2, .5; .8, .5; 1, 0"/>
                                        <p:tgtEl>
                                          <p:spTgt spid="13329"/>
                                        </p:tgtEl>
                                      </p:cBhvr>
                                    </p:animEffect>
                                    <p:animScale>
                                      <p:cBhvr>
                                        <p:cTn id="130" dur="250" autoRev="1" fill="hold"/>
                                        <p:tgtEl>
                                          <p:spTgt spid="13329"/>
                                        </p:tgtEl>
                                      </p:cBhvr>
                                      <p:by x="105000" y="105000"/>
                                    </p:animScale>
                                  </p:childTnLst>
                                </p:cTn>
                              </p:par>
                            </p:childTnLst>
                          </p:cTn>
                        </p:par>
                        <p:par>
                          <p:cTn id="131" fill="hold" nodeType="afterGroup">
                            <p:stCondLst>
                              <p:cond delay="500"/>
                            </p:stCondLst>
                            <p:childTnLst>
                              <p:par>
                                <p:cTn id="132" presetID="1" presetClass="emph" presetSubtype="2" fill="hold" nodeType="afterEffect">
                                  <p:stCondLst>
                                    <p:cond delay="0"/>
                                  </p:stCondLst>
                                  <p:childTnLst>
                                    <p:animClr clrSpc="rgb" dir="cw">
                                      <p:cBhvr>
                                        <p:cTn id="133" dur="2000" fill="hold"/>
                                        <p:tgtEl>
                                          <p:spTgt spid="13325"/>
                                        </p:tgtEl>
                                        <p:attrNameLst>
                                          <p:attrName>fillcolor</p:attrName>
                                        </p:attrNameLst>
                                      </p:cBhvr>
                                      <p:to>
                                        <a:schemeClr val="accent2"/>
                                      </p:to>
                                    </p:animClr>
                                    <p:set>
                                      <p:cBhvr>
                                        <p:cTn id="134" dur="2000" fill="hold"/>
                                        <p:tgtEl>
                                          <p:spTgt spid="13325"/>
                                        </p:tgtEl>
                                        <p:attrNameLst>
                                          <p:attrName>fill.type</p:attrName>
                                        </p:attrNameLst>
                                      </p:cBhvr>
                                      <p:to>
                                        <p:strVal val="solid"/>
                                      </p:to>
                                    </p:set>
                                    <p:set>
                                      <p:cBhvr>
                                        <p:cTn id="135" dur="2000" fill="hold"/>
                                        <p:tgtEl>
                                          <p:spTgt spid="13325"/>
                                        </p:tgtEl>
                                        <p:attrNameLst>
                                          <p:attrName>fill.on</p:attrName>
                                        </p:attrNameLst>
                                      </p:cBhvr>
                                      <p:to>
                                        <p:strVal val="true"/>
                                      </p:to>
                                    </p:set>
                                  </p:childTnLst>
                                </p:cTn>
                              </p:par>
                            </p:childTnLst>
                          </p:cTn>
                        </p:par>
                        <p:par>
                          <p:cTn id="136" fill="hold" nodeType="afterGroup">
                            <p:stCondLst>
                              <p:cond delay="2500"/>
                            </p:stCondLst>
                            <p:childTnLst>
                              <p:par>
                                <p:cTn id="137" presetID="1" presetClass="emph" presetSubtype="2" fill="hold" nodeType="afterEffect">
                                  <p:stCondLst>
                                    <p:cond delay="0"/>
                                  </p:stCondLst>
                                  <p:childTnLst>
                                    <p:animClr clrSpc="rgb" dir="cw">
                                      <p:cBhvr>
                                        <p:cTn id="138" dur="2000" fill="hold"/>
                                        <p:tgtEl>
                                          <p:spTgt spid="13327"/>
                                        </p:tgtEl>
                                        <p:attrNameLst>
                                          <p:attrName>fillcolor</p:attrName>
                                        </p:attrNameLst>
                                      </p:cBhvr>
                                      <p:to>
                                        <a:srgbClr val="66CCFF"/>
                                      </p:to>
                                    </p:animClr>
                                    <p:set>
                                      <p:cBhvr>
                                        <p:cTn id="139" dur="2000" fill="hold"/>
                                        <p:tgtEl>
                                          <p:spTgt spid="13327"/>
                                        </p:tgtEl>
                                        <p:attrNameLst>
                                          <p:attrName>fill.type</p:attrName>
                                        </p:attrNameLst>
                                      </p:cBhvr>
                                      <p:to>
                                        <p:strVal val="solid"/>
                                      </p:to>
                                    </p:set>
                                    <p:set>
                                      <p:cBhvr>
                                        <p:cTn id="140" dur="2000" fill="hold"/>
                                        <p:tgtEl>
                                          <p:spTgt spid="13327"/>
                                        </p:tgtEl>
                                        <p:attrNameLst>
                                          <p:attrName>fill.on</p:attrName>
                                        </p:attrNameLst>
                                      </p:cBhvr>
                                      <p:to>
                                        <p:strVal val="true"/>
                                      </p:to>
                                    </p:set>
                                  </p:childTnLst>
                                </p:cTn>
                              </p:par>
                            </p:childTnLst>
                          </p:cTn>
                        </p:par>
                        <p:par>
                          <p:cTn id="141" fill="hold" nodeType="afterGroup">
                            <p:stCondLst>
                              <p:cond delay="4500"/>
                            </p:stCondLst>
                            <p:childTnLst>
                              <p:par>
                                <p:cTn id="142" presetID="27" presetClass="emph" presetSubtype="0" repeatCount="indefinite" fill="hold" grpId="5" nodeType="afterEffect">
                                  <p:stCondLst>
                                    <p:cond delay="0"/>
                                  </p:stCondLst>
                                  <p:endCondLst>
                                    <p:cond evt="onNext" delay="0">
                                      <p:tgtEl>
                                        <p:sldTgt/>
                                      </p:tgtEl>
                                    </p:cond>
                                  </p:endCondLst>
                                  <p:childTnLst>
                                    <p:animClr clrSpc="rgb" dir="cw">
                                      <p:cBhvr override="childStyle">
                                        <p:cTn id="143" dur="250" autoRev="1" fill="hold"/>
                                        <p:tgtEl>
                                          <p:spTgt spid="13327"/>
                                        </p:tgtEl>
                                        <p:attrNameLst>
                                          <p:attrName>style.color</p:attrName>
                                        </p:attrNameLst>
                                      </p:cBhvr>
                                      <p:to>
                                        <a:schemeClr val="bg1"/>
                                      </p:to>
                                    </p:animClr>
                                    <p:animClr clrSpc="rgb" dir="cw">
                                      <p:cBhvr>
                                        <p:cTn id="144" dur="250" autoRev="1" fill="hold"/>
                                        <p:tgtEl>
                                          <p:spTgt spid="13327"/>
                                        </p:tgtEl>
                                        <p:attrNameLst>
                                          <p:attrName>fillcolor</p:attrName>
                                        </p:attrNameLst>
                                      </p:cBhvr>
                                      <p:to>
                                        <a:schemeClr val="bg1"/>
                                      </p:to>
                                    </p:animClr>
                                    <p:set>
                                      <p:cBhvr>
                                        <p:cTn id="145" dur="250" autoRev="1" fill="hold"/>
                                        <p:tgtEl>
                                          <p:spTgt spid="13327"/>
                                        </p:tgtEl>
                                        <p:attrNameLst>
                                          <p:attrName>fill.type</p:attrName>
                                        </p:attrNameLst>
                                      </p:cBhvr>
                                      <p:to>
                                        <p:strVal val="solid"/>
                                      </p:to>
                                    </p:set>
                                    <p:set>
                                      <p:cBhvr>
                                        <p:cTn id="146" dur="250" autoRev="1" fill="hold"/>
                                        <p:tgtEl>
                                          <p:spTgt spid="13327"/>
                                        </p:tgtEl>
                                        <p:attrNameLst>
                                          <p:attrName>fill.on</p:attrName>
                                        </p:attrNameLst>
                                      </p:cBhvr>
                                      <p:to>
                                        <p:strVal val="tru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5396"/>
                                        </p:tgtEl>
                                        <p:attrNameLst>
                                          <p:attrName>style.visibility</p:attrName>
                                        </p:attrNameLst>
                                      </p:cBhvr>
                                      <p:to>
                                        <p:strVal val="visible"/>
                                      </p:to>
                                    </p:set>
                                  </p:childTnLst>
                                </p:cTn>
                              </p:par>
                              <p:par>
                                <p:cTn id="151" presetID="5" presetClass="entr" presetSubtype="10" fill="hold" grpId="0" nodeType="withEffect">
                                  <p:stCondLst>
                                    <p:cond delay="0"/>
                                  </p:stCondLst>
                                  <p:childTnLst>
                                    <p:set>
                                      <p:cBhvr>
                                        <p:cTn id="152" dur="1" fill="hold">
                                          <p:stCondLst>
                                            <p:cond delay="0"/>
                                          </p:stCondLst>
                                        </p:cTn>
                                        <p:tgtEl>
                                          <p:spTgt spid="15379"/>
                                        </p:tgtEl>
                                        <p:attrNameLst>
                                          <p:attrName>style.visibility</p:attrName>
                                        </p:attrNameLst>
                                      </p:cBhvr>
                                      <p:to>
                                        <p:strVal val="visible"/>
                                      </p:to>
                                    </p:set>
                                    <p:animEffect transition="in" filter="checkerboard(across)">
                                      <p:cBhvr>
                                        <p:cTn id="153" dur="500"/>
                                        <p:tgtEl>
                                          <p:spTgt spid="15379"/>
                                        </p:tgtEl>
                                      </p:cBhvr>
                                    </p:animEffect>
                                  </p:childTnLst>
                                </p:cTn>
                              </p:par>
                            </p:childTnLst>
                          </p:cTn>
                        </p:par>
                        <p:par>
                          <p:cTn id="154" fill="hold" nodeType="afterGroup">
                            <p:stCondLst>
                              <p:cond delay="500"/>
                            </p:stCondLst>
                            <p:childTnLst>
                              <p:par>
                                <p:cTn id="155" presetID="1" presetClass="entr" presetSubtype="0" fill="hold" grpId="0" nodeType="afterEffect">
                                  <p:stCondLst>
                                    <p:cond delay="0"/>
                                  </p:stCondLst>
                                  <p:childTnLst>
                                    <p:set>
                                      <p:cBhvr>
                                        <p:cTn id="156" dur="1" fill="hold">
                                          <p:stCondLst>
                                            <p:cond delay="0"/>
                                          </p:stCondLst>
                                        </p:cTn>
                                        <p:tgtEl>
                                          <p:spTgt spid="15366"/>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5369"/>
                                        </p:tgtEl>
                                        <p:attrNameLst>
                                          <p:attrName>style.visibility</p:attrName>
                                        </p:attrNameLst>
                                      </p:cBhvr>
                                      <p:to>
                                        <p:strVal val="visible"/>
                                      </p:to>
                                    </p:set>
                                  </p:childTnLst>
                                </p:cTn>
                              </p:par>
                            </p:childTnLst>
                          </p:cTn>
                        </p:par>
                        <p:par>
                          <p:cTn id="159" fill="hold" nodeType="afterGroup">
                            <p:stCondLst>
                              <p:cond delay="500"/>
                            </p:stCondLst>
                            <p:childTnLst>
                              <p:par>
                                <p:cTn id="160" presetID="1" presetClass="emph" presetSubtype="2" fill="hold" nodeType="afterEffect">
                                  <p:stCondLst>
                                    <p:cond delay="0"/>
                                  </p:stCondLst>
                                  <p:childTnLst>
                                    <p:animClr clrSpc="rgb" dir="cw">
                                      <p:cBhvr>
                                        <p:cTn id="161" dur="2000" fill="hold"/>
                                        <p:tgtEl>
                                          <p:spTgt spid="13327"/>
                                        </p:tgtEl>
                                        <p:attrNameLst>
                                          <p:attrName>fillcolor</p:attrName>
                                        </p:attrNameLst>
                                      </p:cBhvr>
                                      <p:to>
                                        <a:schemeClr val="accent2"/>
                                      </p:to>
                                    </p:animClr>
                                    <p:set>
                                      <p:cBhvr>
                                        <p:cTn id="162" dur="2000" fill="hold"/>
                                        <p:tgtEl>
                                          <p:spTgt spid="13327"/>
                                        </p:tgtEl>
                                        <p:attrNameLst>
                                          <p:attrName>fill.type</p:attrName>
                                        </p:attrNameLst>
                                      </p:cBhvr>
                                      <p:to>
                                        <p:strVal val="solid"/>
                                      </p:to>
                                    </p:set>
                                    <p:set>
                                      <p:cBhvr>
                                        <p:cTn id="163" dur="2000" fill="hold"/>
                                        <p:tgtEl>
                                          <p:spTgt spid="13327"/>
                                        </p:tgtEl>
                                        <p:attrNameLst>
                                          <p:attrName>fill.on</p:attrName>
                                        </p:attrNameLst>
                                      </p:cBhvr>
                                      <p:to>
                                        <p:strVal val="tru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15395"/>
                                        </p:tgtEl>
                                        <p:attrNameLst>
                                          <p:attrName>style.visibility</p:attrName>
                                        </p:attrNameLst>
                                      </p:cBhvr>
                                      <p:to>
                                        <p:strVal val="visible"/>
                                      </p:to>
                                    </p:set>
                                  </p:childTnLst>
                                </p:cTn>
                              </p:par>
                              <p:par>
                                <p:cTn id="168" presetID="5" presetClass="entr" presetSubtype="10" fill="hold" grpId="0" nodeType="withEffect">
                                  <p:stCondLst>
                                    <p:cond delay="0"/>
                                  </p:stCondLst>
                                  <p:childTnLst>
                                    <p:set>
                                      <p:cBhvr>
                                        <p:cTn id="169" dur="1" fill="hold">
                                          <p:stCondLst>
                                            <p:cond delay="0"/>
                                          </p:stCondLst>
                                        </p:cTn>
                                        <p:tgtEl>
                                          <p:spTgt spid="15390"/>
                                        </p:tgtEl>
                                        <p:attrNameLst>
                                          <p:attrName>style.visibility</p:attrName>
                                        </p:attrNameLst>
                                      </p:cBhvr>
                                      <p:to>
                                        <p:strVal val="visible"/>
                                      </p:to>
                                    </p:set>
                                    <p:animEffect transition="in" filter="checkerboard(across)">
                                      <p:cBhvr>
                                        <p:cTn id="170" dur="500"/>
                                        <p:tgtEl>
                                          <p:spTgt spid="15390"/>
                                        </p:tgtEl>
                                      </p:cBhvr>
                                    </p:animEffect>
                                  </p:childTnLst>
                                </p:cTn>
                              </p:par>
                            </p:childTnLst>
                          </p:cTn>
                        </p:par>
                        <p:par>
                          <p:cTn id="171" fill="hold" nodeType="afterGroup">
                            <p:stCondLst>
                              <p:cond delay="500"/>
                            </p:stCondLst>
                            <p:childTnLst>
                              <p:par>
                                <p:cTn id="172" presetID="1" presetClass="emph" presetSubtype="2" fill="hold" nodeType="afterEffect">
                                  <p:stCondLst>
                                    <p:cond delay="0"/>
                                  </p:stCondLst>
                                  <p:childTnLst>
                                    <p:animClr clrSpc="rgb" dir="cw">
                                      <p:cBhvr>
                                        <p:cTn id="173" dur="2000" fill="hold"/>
                                        <p:tgtEl>
                                          <p:spTgt spid="13325"/>
                                        </p:tgtEl>
                                        <p:attrNameLst>
                                          <p:attrName>fillcolor</p:attrName>
                                        </p:attrNameLst>
                                      </p:cBhvr>
                                      <p:to>
                                        <a:srgbClr val="66CCFF"/>
                                      </p:to>
                                    </p:animClr>
                                    <p:set>
                                      <p:cBhvr>
                                        <p:cTn id="174" dur="2000" fill="hold"/>
                                        <p:tgtEl>
                                          <p:spTgt spid="13325"/>
                                        </p:tgtEl>
                                        <p:attrNameLst>
                                          <p:attrName>fill.type</p:attrName>
                                        </p:attrNameLst>
                                      </p:cBhvr>
                                      <p:to>
                                        <p:strVal val="solid"/>
                                      </p:to>
                                    </p:set>
                                    <p:set>
                                      <p:cBhvr>
                                        <p:cTn id="175" dur="2000" fill="hold"/>
                                        <p:tgtEl>
                                          <p:spTgt spid="13325"/>
                                        </p:tgtEl>
                                        <p:attrNameLst>
                                          <p:attrName>fill.on</p:attrName>
                                        </p:attrNameLst>
                                      </p:cBhvr>
                                      <p:to>
                                        <p:strVal val="true"/>
                                      </p:to>
                                    </p:set>
                                  </p:childTnLst>
                                </p:cTn>
                              </p:par>
                            </p:childTnLst>
                          </p:cTn>
                        </p:par>
                        <p:par>
                          <p:cTn id="176" fill="hold" nodeType="afterGroup">
                            <p:stCondLst>
                              <p:cond delay="2500"/>
                            </p:stCondLst>
                            <p:childTnLst>
                              <p:par>
                                <p:cTn id="177" presetID="1" presetClass="emph" presetSubtype="2" fill="hold" nodeType="afterEffect">
                                  <p:stCondLst>
                                    <p:cond delay="0"/>
                                  </p:stCondLst>
                                  <p:childTnLst>
                                    <p:animClr clrSpc="rgb" dir="cw">
                                      <p:cBhvr>
                                        <p:cTn id="178" dur="2000" fill="hold"/>
                                        <p:tgtEl>
                                          <p:spTgt spid="15366"/>
                                        </p:tgtEl>
                                        <p:attrNameLst>
                                          <p:attrName>fillcolor</p:attrName>
                                        </p:attrNameLst>
                                      </p:cBhvr>
                                      <p:to>
                                        <a:schemeClr val="accent2"/>
                                      </p:to>
                                    </p:animClr>
                                    <p:set>
                                      <p:cBhvr>
                                        <p:cTn id="179" dur="2000" fill="hold"/>
                                        <p:tgtEl>
                                          <p:spTgt spid="15366"/>
                                        </p:tgtEl>
                                        <p:attrNameLst>
                                          <p:attrName>fill.type</p:attrName>
                                        </p:attrNameLst>
                                      </p:cBhvr>
                                      <p:to>
                                        <p:strVal val="solid"/>
                                      </p:to>
                                    </p:set>
                                    <p:set>
                                      <p:cBhvr>
                                        <p:cTn id="180" dur="2000" fill="hold"/>
                                        <p:tgtEl>
                                          <p:spTgt spid="15366"/>
                                        </p:tgtEl>
                                        <p:attrNameLst>
                                          <p:attrName>fill.on</p:attrName>
                                        </p:attrNameLst>
                                      </p:cBhvr>
                                      <p:to>
                                        <p:strVal val="true"/>
                                      </p:to>
                                    </p:se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6" presetClass="emph" presetSubtype="0" fill="hold" grpId="3" nodeType="clickEffect">
                                  <p:stCondLst>
                                    <p:cond delay="0"/>
                                  </p:stCondLst>
                                  <p:iterate type="lt">
                                    <p:tmPct val="0"/>
                                  </p:iterate>
                                  <p:childTnLst>
                                    <p:animEffect transition="out" filter="fade">
                                      <p:cBhvr>
                                        <p:cTn id="184" dur="500" tmFilter="0, 0; .2, .5; .8, .5; 1, 0"/>
                                        <p:tgtEl>
                                          <p:spTgt spid="13346"/>
                                        </p:tgtEl>
                                      </p:cBhvr>
                                    </p:animEffect>
                                    <p:animScale>
                                      <p:cBhvr>
                                        <p:cTn id="185" dur="250" autoRev="1" fill="hold"/>
                                        <p:tgtEl>
                                          <p:spTgt spid="13346"/>
                                        </p:tgtEl>
                                      </p:cBhvr>
                                      <p:by x="105000" y="105000"/>
                                    </p:animScale>
                                  </p:childTnLst>
                                </p:cTn>
                              </p:par>
                              <p:par>
                                <p:cTn id="186" presetID="26" presetClass="emph" presetSubtype="0" fill="hold" grpId="3" nodeType="withEffect">
                                  <p:stCondLst>
                                    <p:cond delay="0"/>
                                  </p:stCondLst>
                                  <p:childTnLst>
                                    <p:animEffect transition="out" filter="fade">
                                      <p:cBhvr>
                                        <p:cTn id="187" dur="500" tmFilter="0, 0; .2, .5; .8, .5; 1, 0"/>
                                        <p:tgtEl>
                                          <p:spTgt spid="13329"/>
                                        </p:tgtEl>
                                      </p:cBhvr>
                                    </p:animEffect>
                                    <p:animScale>
                                      <p:cBhvr>
                                        <p:cTn id="188" dur="250" autoRev="1" fill="hold"/>
                                        <p:tgtEl>
                                          <p:spTgt spid="13329"/>
                                        </p:tgtEl>
                                      </p:cBhvr>
                                      <p:by x="105000" y="105000"/>
                                    </p:animScale>
                                  </p:childTnLst>
                                </p:cTn>
                              </p:par>
                            </p:childTnLst>
                          </p:cTn>
                        </p:par>
                        <p:par>
                          <p:cTn id="189" fill="hold" nodeType="afterGroup">
                            <p:stCondLst>
                              <p:cond delay="500"/>
                            </p:stCondLst>
                            <p:childTnLst>
                              <p:par>
                                <p:cTn id="190" presetID="1" presetClass="emph" presetSubtype="2" fill="hold" nodeType="afterEffect">
                                  <p:stCondLst>
                                    <p:cond delay="0"/>
                                  </p:stCondLst>
                                  <p:childTnLst>
                                    <p:animClr clrSpc="rgb" dir="cw">
                                      <p:cBhvr>
                                        <p:cTn id="191" dur="2000" fill="hold"/>
                                        <p:tgtEl>
                                          <p:spTgt spid="13325"/>
                                        </p:tgtEl>
                                        <p:attrNameLst>
                                          <p:attrName>fillcolor</p:attrName>
                                        </p:attrNameLst>
                                      </p:cBhvr>
                                      <p:to>
                                        <a:schemeClr val="accent2"/>
                                      </p:to>
                                    </p:animClr>
                                    <p:set>
                                      <p:cBhvr>
                                        <p:cTn id="192" dur="2000" fill="hold"/>
                                        <p:tgtEl>
                                          <p:spTgt spid="13325"/>
                                        </p:tgtEl>
                                        <p:attrNameLst>
                                          <p:attrName>fill.type</p:attrName>
                                        </p:attrNameLst>
                                      </p:cBhvr>
                                      <p:to>
                                        <p:strVal val="solid"/>
                                      </p:to>
                                    </p:set>
                                    <p:set>
                                      <p:cBhvr>
                                        <p:cTn id="193" dur="2000" fill="hold"/>
                                        <p:tgtEl>
                                          <p:spTgt spid="13325"/>
                                        </p:tgtEl>
                                        <p:attrNameLst>
                                          <p:attrName>fill.on</p:attrName>
                                        </p:attrNameLst>
                                      </p:cBhvr>
                                      <p:to>
                                        <p:strVal val="true"/>
                                      </p:to>
                                    </p:set>
                                  </p:childTnLst>
                                </p:cTn>
                              </p:par>
                            </p:childTnLst>
                          </p:cTn>
                        </p:par>
                        <p:par>
                          <p:cTn id="194" fill="hold" nodeType="afterGroup">
                            <p:stCondLst>
                              <p:cond delay="2500"/>
                            </p:stCondLst>
                            <p:childTnLst>
                              <p:par>
                                <p:cTn id="195" presetID="1" presetClass="emph" presetSubtype="2" fill="hold" nodeType="afterEffect">
                                  <p:stCondLst>
                                    <p:cond delay="0"/>
                                  </p:stCondLst>
                                  <p:childTnLst>
                                    <p:animClr clrSpc="rgb" dir="cw">
                                      <p:cBhvr>
                                        <p:cTn id="196" dur="2000" fill="hold"/>
                                        <p:tgtEl>
                                          <p:spTgt spid="13327"/>
                                        </p:tgtEl>
                                        <p:attrNameLst>
                                          <p:attrName>fillcolor</p:attrName>
                                        </p:attrNameLst>
                                      </p:cBhvr>
                                      <p:to>
                                        <a:srgbClr val="66CCFF"/>
                                      </p:to>
                                    </p:animClr>
                                    <p:set>
                                      <p:cBhvr>
                                        <p:cTn id="197" dur="2000" fill="hold"/>
                                        <p:tgtEl>
                                          <p:spTgt spid="13327"/>
                                        </p:tgtEl>
                                        <p:attrNameLst>
                                          <p:attrName>fill.type</p:attrName>
                                        </p:attrNameLst>
                                      </p:cBhvr>
                                      <p:to>
                                        <p:strVal val="solid"/>
                                      </p:to>
                                    </p:set>
                                    <p:set>
                                      <p:cBhvr>
                                        <p:cTn id="198" dur="2000" fill="hold"/>
                                        <p:tgtEl>
                                          <p:spTgt spid="13327"/>
                                        </p:tgtEl>
                                        <p:attrNameLst>
                                          <p:attrName>fill.on</p:attrName>
                                        </p:attrNameLst>
                                      </p:cBhvr>
                                      <p:to>
                                        <p:strVal val="true"/>
                                      </p:to>
                                    </p:set>
                                  </p:childTnLst>
                                </p:cTn>
                              </p:par>
                            </p:childTnLst>
                          </p:cTn>
                        </p:par>
                        <p:par>
                          <p:cTn id="199" fill="hold" nodeType="afterGroup">
                            <p:stCondLst>
                              <p:cond delay="4500"/>
                            </p:stCondLst>
                            <p:childTnLst>
                              <p:par>
                                <p:cTn id="200" presetID="27" presetClass="emph" presetSubtype="0" repeatCount="indefinite" fill="hold" grpId="3" nodeType="afterEffect">
                                  <p:stCondLst>
                                    <p:cond delay="0"/>
                                  </p:stCondLst>
                                  <p:endCondLst>
                                    <p:cond evt="onNext" delay="0">
                                      <p:tgtEl>
                                        <p:sldTgt/>
                                      </p:tgtEl>
                                    </p:cond>
                                  </p:endCondLst>
                                  <p:childTnLst>
                                    <p:animClr clrSpc="rgb" dir="cw">
                                      <p:cBhvr override="childStyle">
                                        <p:cTn id="201" dur="250" autoRev="1" fill="hold"/>
                                        <p:tgtEl>
                                          <p:spTgt spid="13327"/>
                                        </p:tgtEl>
                                        <p:attrNameLst>
                                          <p:attrName>style.color</p:attrName>
                                        </p:attrNameLst>
                                      </p:cBhvr>
                                      <p:to>
                                        <a:schemeClr val="bg1"/>
                                      </p:to>
                                    </p:animClr>
                                    <p:animClr clrSpc="rgb" dir="cw">
                                      <p:cBhvr>
                                        <p:cTn id="202" dur="250" autoRev="1" fill="hold"/>
                                        <p:tgtEl>
                                          <p:spTgt spid="13327"/>
                                        </p:tgtEl>
                                        <p:attrNameLst>
                                          <p:attrName>fillcolor</p:attrName>
                                        </p:attrNameLst>
                                      </p:cBhvr>
                                      <p:to>
                                        <a:schemeClr val="bg1"/>
                                      </p:to>
                                    </p:animClr>
                                    <p:set>
                                      <p:cBhvr>
                                        <p:cTn id="203" dur="250" autoRev="1" fill="hold"/>
                                        <p:tgtEl>
                                          <p:spTgt spid="13327"/>
                                        </p:tgtEl>
                                        <p:attrNameLst>
                                          <p:attrName>fill.type</p:attrName>
                                        </p:attrNameLst>
                                      </p:cBhvr>
                                      <p:to>
                                        <p:strVal val="solid"/>
                                      </p:to>
                                    </p:set>
                                    <p:set>
                                      <p:cBhvr>
                                        <p:cTn id="204" dur="250" autoRev="1" fill="hold"/>
                                        <p:tgtEl>
                                          <p:spTgt spid="13327"/>
                                        </p:tgtEl>
                                        <p:attrNameLst>
                                          <p:attrName>fill.on</p:attrName>
                                        </p:attrNameLst>
                                      </p:cBhvr>
                                      <p:to>
                                        <p:strVal val="true"/>
                                      </p:to>
                                    </p:se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5399"/>
                                        </p:tgtEl>
                                        <p:attrNameLst>
                                          <p:attrName>style.visibility</p:attrName>
                                        </p:attrNameLst>
                                      </p:cBhvr>
                                      <p:to>
                                        <p:strVal val="visible"/>
                                      </p:to>
                                    </p:set>
                                  </p:childTnLst>
                                </p:cTn>
                              </p:par>
                              <p:par>
                                <p:cTn id="209" presetID="5" presetClass="entr" presetSubtype="10" fill="hold" grpId="0" nodeType="withEffect">
                                  <p:stCondLst>
                                    <p:cond delay="0"/>
                                  </p:stCondLst>
                                  <p:childTnLst>
                                    <p:set>
                                      <p:cBhvr>
                                        <p:cTn id="210" dur="1" fill="hold">
                                          <p:stCondLst>
                                            <p:cond delay="0"/>
                                          </p:stCondLst>
                                        </p:cTn>
                                        <p:tgtEl>
                                          <p:spTgt spid="15381"/>
                                        </p:tgtEl>
                                        <p:attrNameLst>
                                          <p:attrName>style.visibility</p:attrName>
                                        </p:attrNameLst>
                                      </p:cBhvr>
                                      <p:to>
                                        <p:strVal val="visible"/>
                                      </p:to>
                                    </p:set>
                                    <p:animEffect transition="in" filter="checkerboard(across)">
                                      <p:cBhvr>
                                        <p:cTn id="211" dur="2000"/>
                                        <p:tgtEl>
                                          <p:spTgt spid="15381"/>
                                        </p:tgtEl>
                                      </p:cBhvr>
                                    </p:animEffect>
                                  </p:childTnLst>
                                </p:cTn>
                              </p:par>
                            </p:childTnLst>
                          </p:cTn>
                        </p:par>
                        <p:par>
                          <p:cTn id="212" fill="hold" nodeType="afterGroup">
                            <p:stCondLst>
                              <p:cond delay="2000"/>
                            </p:stCondLst>
                            <p:childTnLst>
                              <p:par>
                                <p:cTn id="213" presetID="1" presetClass="entr" presetSubtype="0" fill="hold" grpId="0" nodeType="afterEffect">
                                  <p:stCondLst>
                                    <p:cond delay="0"/>
                                  </p:stCondLst>
                                  <p:childTnLst>
                                    <p:set>
                                      <p:cBhvr>
                                        <p:cTn id="214" dur="1" fill="hold">
                                          <p:stCondLst>
                                            <p:cond delay="0"/>
                                          </p:stCondLst>
                                        </p:cTn>
                                        <p:tgtEl>
                                          <p:spTgt spid="15368"/>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5371"/>
                                        </p:tgtEl>
                                        <p:attrNameLst>
                                          <p:attrName>style.visibility</p:attrName>
                                        </p:attrNameLst>
                                      </p:cBhvr>
                                      <p:to>
                                        <p:strVal val="visible"/>
                                      </p:to>
                                    </p:set>
                                  </p:childTnLst>
                                </p:cTn>
                              </p:par>
                            </p:childTnLst>
                          </p:cTn>
                        </p:par>
                        <p:par>
                          <p:cTn id="217" fill="hold" nodeType="afterGroup">
                            <p:stCondLst>
                              <p:cond delay="2000"/>
                            </p:stCondLst>
                            <p:childTnLst>
                              <p:par>
                                <p:cTn id="218" presetID="1" presetClass="emph" presetSubtype="2" fill="hold" nodeType="afterEffect">
                                  <p:stCondLst>
                                    <p:cond delay="0"/>
                                  </p:stCondLst>
                                  <p:childTnLst>
                                    <p:animClr clrSpc="rgb" dir="cw">
                                      <p:cBhvr>
                                        <p:cTn id="219" dur="2000" fill="hold"/>
                                        <p:tgtEl>
                                          <p:spTgt spid="13327"/>
                                        </p:tgtEl>
                                        <p:attrNameLst>
                                          <p:attrName>fillcolor</p:attrName>
                                        </p:attrNameLst>
                                      </p:cBhvr>
                                      <p:to>
                                        <a:schemeClr val="accent2"/>
                                      </p:to>
                                    </p:animClr>
                                    <p:set>
                                      <p:cBhvr>
                                        <p:cTn id="220" dur="2000" fill="hold"/>
                                        <p:tgtEl>
                                          <p:spTgt spid="13327"/>
                                        </p:tgtEl>
                                        <p:attrNameLst>
                                          <p:attrName>fill.type</p:attrName>
                                        </p:attrNameLst>
                                      </p:cBhvr>
                                      <p:to>
                                        <p:strVal val="solid"/>
                                      </p:to>
                                    </p:set>
                                    <p:set>
                                      <p:cBhvr>
                                        <p:cTn id="221" dur="2000" fill="hold"/>
                                        <p:tgtEl>
                                          <p:spTgt spid="13327"/>
                                        </p:tgtEl>
                                        <p:attrNameLst>
                                          <p:attrName>fill.on</p:attrName>
                                        </p:attrNameLst>
                                      </p:cBhvr>
                                      <p:to>
                                        <p:strVal val="tru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grpId="0" nodeType="clickEffect">
                                  <p:stCondLst>
                                    <p:cond delay="0"/>
                                  </p:stCondLst>
                                  <p:childTnLst>
                                    <p:set>
                                      <p:cBhvr>
                                        <p:cTn id="225" dur="1" fill="hold">
                                          <p:stCondLst>
                                            <p:cond delay="0"/>
                                          </p:stCondLst>
                                        </p:cTn>
                                        <p:tgtEl>
                                          <p:spTgt spid="15400"/>
                                        </p:tgtEl>
                                        <p:attrNameLst>
                                          <p:attrName>style.visibility</p:attrName>
                                        </p:attrNameLst>
                                      </p:cBhvr>
                                      <p:to>
                                        <p:strVal val="visible"/>
                                      </p:to>
                                    </p:set>
                                  </p:childTnLst>
                                </p:cTn>
                              </p:par>
                              <p:par>
                                <p:cTn id="226" presetID="5" presetClass="entr" presetSubtype="10" fill="hold" grpId="0" nodeType="withEffect">
                                  <p:stCondLst>
                                    <p:cond delay="0"/>
                                  </p:stCondLst>
                                  <p:childTnLst>
                                    <p:set>
                                      <p:cBhvr>
                                        <p:cTn id="227" dur="1" fill="hold">
                                          <p:stCondLst>
                                            <p:cond delay="0"/>
                                          </p:stCondLst>
                                        </p:cTn>
                                        <p:tgtEl>
                                          <p:spTgt spid="15384"/>
                                        </p:tgtEl>
                                        <p:attrNameLst>
                                          <p:attrName>style.visibility</p:attrName>
                                        </p:attrNameLst>
                                      </p:cBhvr>
                                      <p:to>
                                        <p:strVal val="visible"/>
                                      </p:to>
                                    </p:set>
                                    <p:animEffect transition="in" filter="checkerboard(across)">
                                      <p:cBhvr>
                                        <p:cTn id="228" dur="2000"/>
                                        <p:tgtEl>
                                          <p:spTgt spid="15384"/>
                                        </p:tgtEl>
                                      </p:cBhvr>
                                    </p:animEffect>
                                  </p:childTnLst>
                                </p:cTn>
                              </p:par>
                            </p:childTnLst>
                          </p:cTn>
                        </p:par>
                        <p:par>
                          <p:cTn id="229" fill="hold" nodeType="afterGroup">
                            <p:stCondLst>
                              <p:cond delay="2000"/>
                            </p:stCondLst>
                            <p:childTnLst>
                              <p:par>
                                <p:cTn id="230" presetID="1" presetClass="emph" presetSubtype="2" fill="hold" nodeType="afterEffect">
                                  <p:stCondLst>
                                    <p:cond delay="0"/>
                                  </p:stCondLst>
                                  <p:childTnLst>
                                    <p:animClr clrSpc="rgb" dir="cw">
                                      <p:cBhvr>
                                        <p:cTn id="231" dur="2000" fill="hold"/>
                                        <p:tgtEl>
                                          <p:spTgt spid="15368"/>
                                        </p:tgtEl>
                                        <p:attrNameLst>
                                          <p:attrName>fillcolor</p:attrName>
                                        </p:attrNameLst>
                                      </p:cBhvr>
                                      <p:to>
                                        <a:schemeClr val="accent2"/>
                                      </p:to>
                                    </p:animClr>
                                    <p:set>
                                      <p:cBhvr>
                                        <p:cTn id="232" dur="2000" fill="hold"/>
                                        <p:tgtEl>
                                          <p:spTgt spid="15368"/>
                                        </p:tgtEl>
                                        <p:attrNameLst>
                                          <p:attrName>fill.type</p:attrName>
                                        </p:attrNameLst>
                                      </p:cBhvr>
                                      <p:to>
                                        <p:strVal val="solid"/>
                                      </p:to>
                                    </p:set>
                                    <p:set>
                                      <p:cBhvr>
                                        <p:cTn id="233" dur="2000" fill="hold"/>
                                        <p:tgtEl>
                                          <p:spTgt spid="15368"/>
                                        </p:tgtEl>
                                        <p:attrNameLst>
                                          <p:attrName>fill.on</p:attrName>
                                        </p:attrNameLst>
                                      </p:cBhvr>
                                      <p:to>
                                        <p:strVal val="true"/>
                                      </p:to>
                                    </p:set>
                                  </p:childTnLst>
                                </p:cTn>
                              </p:par>
                              <p:par>
                                <p:cTn id="234" presetID="1" presetClass="emph" presetSubtype="2" fill="hold" nodeType="withEffect">
                                  <p:stCondLst>
                                    <p:cond delay="0"/>
                                  </p:stCondLst>
                                  <p:childTnLst>
                                    <p:animClr clrSpc="rgb" dir="cw">
                                      <p:cBhvr>
                                        <p:cTn id="235" dur="2000" fill="hold"/>
                                        <p:tgtEl>
                                          <p:spTgt spid="13325"/>
                                        </p:tgtEl>
                                        <p:attrNameLst>
                                          <p:attrName>fillcolor</p:attrName>
                                        </p:attrNameLst>
                                      </p:cBhvr>
                                      <p:to>
                                        <a:srgbClr val="66CCFF"/>
                                      </p:to>
                                    </p:animClr>
                                    <p:set>
                                      <p:cBhvr>
                                        <p:cTn id="236" dur="2000" fill="hold"/>
                                        <p:tgtEl>
                                          <p:spTgt spid="13325"/>
                                        </p:tgtEl>
                                        <p:attrNameLst>
                                          <p:attrName>fill.type</p:attrName>
                                        </p:attrNameLst>
                                      </p:cBhvr>
                                      <p:to>
                                        <p:strVal val="solid"/>
                                      </p:to>
                                    </p:set>
                                    <p:set>
                                      <p:cBhvr>
                                        <p:cTn id="237" dur="2000" fill="hold"/>
                                        <p:tgtEl>
                                          <p:spTgt spid="13325"/>
                                        </p:tgtEl>
                                        <p:attrNameLst>
                                          <p:attrName>fill.on</p:attrName>
                                        </p:attrNameLst>
                                      </p:cBhvr>
                                      <p:to>
                                        <p:strVal val="true"/>
                                      </p:to>
                                    </p:se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26" presetClass="emph" presetSubtype="0" fill="hold" grpId="4" nodeType="clickEffect">
                                  <p:stCondLst>
                                    <p:cond delay="0"/>
                                  </p:stCondLst>
                                  <p:iterate type="lt">
                                    <p:tmPct val="0"/>
                                  </p:iterate>
                                  <p:childTnLst>
                                    <p:animEffect transition="out" filter="fade">
                                      <p:cBhvr>
                                        <p:cTn id="241" dur="500" tmFilter="0, 0; .2, .5; .8, .5; 1, 0"/>
                                        <p:tgtEl>
                                          <p:spTgt spid="13346"/>
                                        </p:tgtEl>
                                      </p:cBhvr>
                                    </p:animEffect>
                                    <p:animScale>
                                      <p:cBhvr>
                                        <p:cTn id="242" dur="250" autoRev="1" fill="hold"/>
                                        <p:tgtEl>
                                          <p:spTgt spid="13346"/>
                                        </p:tgtEl>
                                      </p:cBhvr>
                                      <p:by x="105000" y="105000"/>
                                    </p:animScale>
                                  </p:childTnLst>
                                </p:cTn>
                              </p:par>
                              <p:par>
                                <p:cTn id="243" presetID="26" presetClass="emph" presetSubtype="0" fill="hold" grpId="4" nodeType="withEffect">
                                  <p:stCondLst>
                                    <p:cond delay="0"/>
                                  </p:stCondLst>
                                  <p:childTnLst>
                                    <p:animEffect transition="out" filter="fade">
                                      <p:cBhvr>
                                        <p:cTn id="244" dur="500" tmFilter="0, 0; .2, .5; .8, .5; 1, 0"/>
                                        <p:tgtEl>
                                          <p:spTgt spid="13329"/>
                                        </p:tgtEl>
                                      </p:cBhvr>
                                    </p:animEffect>
                                    <p:animScale>
                                      <p:cBhvr>
                                        <p:cTn id="245" dur="250" autoRev="1" fill="hold"/>
                                        <p:tgtEl>
                                          <p:spTgt spid="13329"/>
                                        </p:tgtEl>
                                      </p:cBhvr>
                                      <p:by x="105000" y="105000"/>
                                    </p:animScale>
                                  </p:childTnLst>
                                </p:cTn>
                              </p:par>
                            </p:childTnLst>
                          </p:cTn>
                        </p:par>
                        <p:par>
                          <p:cTn id="246" fill="hold" nodeType="afterGroup">
                            <p:stCondLst>
                              <p:cond delay="500"/>
                            </p:stCondLst>
                            <p:childTnLst>
                              <p:par>
                                <p:cTn id="247" presetID="1" presetClass="emph" presetSubtype="2" fill="hold" nodeType="afterEffect">
                                  <p:stCondLst>
                                    <p:cond delay="0"/>
                                  </p:stCondLst>
                                  <p:childTnLst>
                                    <p:animClr clrSpc="rgb" dir="cw">
                                      <p:cBhvr>
                                        <p:cTn id="248" dur="2000" fill="hold"/>
                                        <p:tgtEl>
                                          <p:spTgt spid="13327"/>
                                        </p:tgtEl>
                                        <p:attrNameLst>
                                          <p:attrName>fillcolor</p:attrName>
                                        </p:attrNameLst>
                                      </p:cBhvr>
                                      <p:to>
                                        <a:srgbClr val="66CCFF"/>
                                      </p:to>
                                    </p:animClr>
                                    <p:set>
                                      <p:cBhvr>
                                        <p:cTn id="249" dur="2000" fill="hold"/>
                                        <p:tgtEl>
                                          <p:spTgt spid="13327"/>
                                        </p:tgtEl>
                                        <p:attrNameLst>
                                          <p:attrName>fill.type</p:attrName>
                                        </p:attrNameLst>
                                      </p:cBhvr>
                                      <p:to>
                                        <p:strVal val="solid"/>
                                      </p:to>
                                    </p:set>
                                    <p:set>
                                      <p:cBhvr>
                                        <p:cTn id="250" dur="2000" fill="hold"/>
                                        <p:tgtEl>
                                          <p:spTgt spid="13327"/>
                                        </p:tgtEl>
                                        <p:attrNameLst>
                                          <p:attrName>fill.on</p:attrName>
                                        </p:attrNameLst>
                                      </p:cBhvr>
                                      <p:to>
                                        <p:strVal val="true"/>
                                      </p:to>
                                    </p:set>
                                  </p:childTnLst>
                                </p:cTn>
                              </p:par>
                            </p:childTnLst>
                          </p:cTn>
                        </p:par>
                        <p:par>
                          <p:cTn id="251" fill="hold" nodeType="afterGroup">
                            <p:stCondLst>
                              <p:cond delay="2500"/>
                            </p:stCondLst>
                            <p:childTnLst>
                              <p:par>
                                <p:cTn id="252" presetID="1" presetClass="emph" presetSubtype="2" fill="hold" nodeType="afterEffect">
                                  <p:stCondLst>
                                    <p:cond delay="0"/>
                                  </p:stCondLst>
                                  <p:childTnLst>
                                    <p:animClr clrSpc="rgb" dir="cw">
                                      <p:cBhvr>
                                        <p:cTn id="253" dur="2000" fill="hold"/>
                                        <p:tgtEl>
                                          <p:spTgt spid="13325"/>
                                        </p:tgtEl>
                                        <p:attrNameLst>
                                          <p:attrName>fillcolor</p:attrName>
                                        </p:attrNameLst>
                                      </p:cBhvr>
                                      <p:to>
                                        <a:schemeClr val="accent2"/>
                                      </p:to>
                                    </p:animClr>
                                    <p:set>
                                      <p:cBhvr>
                                        <p:cTn id="254" dur="2000" fill="hold"/>
                                        <p:tgtEl>
                                          <p:spTgt spid="13325"/>
                                        </p:tgtEl>
                                        <p:attrNameLst>
                                          <p:attrName>fill.type</p:attrName>
                                        </p:attrNameLst>
                                      </p:cBhvr>
                                      <p:to>
                                        <p:strVal val="solid"/>
                                      </p:to>
                                    </p:set>
                                    <p:set>
                                      <p:cBhvr>
                                        <p:cTn id="255" dur="2000" fill="hold"/>
                                        <p:tgtEl>
                                          <p:spTgt spid="13325"/>
                                        </p:tgtEl>
                                        <p:attrNameLst>
                                          <p:attrName>fill.on</p:attrName>
                                        </p:attrNameLst>
                                      </p:cBhvr>
                                      <p:to>
                                        <p:strVal val="true"/>
                                      </p:to>
                                    </p:set>
                                  </p:childTnLst>
                                </p:cTn>
                              </p:par>
                            </p:childTnLst>
                          </p:cTn>
                        </p:par>
                        <p:par>
                          <p:cTn id="256" fill="hold" nodeType="afterGroup">
                            <p:stCondLst>
                              <p:cond delay="4500"/>
                            </p:stCondLst>
                            <p:childTnLst>
                              <p:par>
                                <p:cTn id="257" presetID="27" presetClass="emph" presetSubtype="0" repeatCount="indefinite" fill="hold" grpId="4" nodeType="afterEffect">
                                  <p:stCondLst>
                                    <p:cond delay="0"/>
                                  </p:stCondLst>
                                  <p:endCondLst>
                                    <p:cond evt="onNext" delay="0">
                                      <p:tgtEl>
                                        <p:sldTgt/>
                                      </p:tgtEl>
                                    </p:cond>
                                  </p:endCondLst>
                                  <p:childTnLst>
                                    <p:animClr clrSpc="rgb" dir="cw">
                                      <p:cBhvr override="childStyle">
                                        <p:cTn id="258" dur="250" autoRev="1" fill="hold"/>
                                        <p:tgtEl>
                                          <p:spTgt spid="13327"/>
                                        </p:tgtEl>
                                        <p:attrNameLst>
                                          <p:attrName>style.color</p:attrName>
                                        </p:attrNameLst>
                                      </p:cBhvr>
                                      <p:to>
                                        <a:schemeClr val="bg1"/>
                                      </p:to>
                                    </p:animClr>
                                    <p:animClr clrSpc="rgb" dir="cw">
                                      <p:cBhvr>
                                        <p:cTn id="259" dur="250" autoRev="1" fill="hold"/>
                                        <p:tgtEl>
                                          <p:spTgt spid="13327"/>
                                        </p:tgtEl>
                                        <p:attrNameLst>
                                          <p:attrName>fillcolor</p:attrName>
                                        </p:attrNameLst>
                                      </p:cBhvr>
                                      <p:to>
                                        <a:schemeClr val="bg1"/>
                                      </p:to>
                                    </p:animClr>
                                    <p:set>
                                      <p:cBhvr>
                                        <p:cTn id="260" dur="250" autoRev="1" fill="hold"/>
                                        <p:tgtEl>
                                          <p:spTgt spid="13327"/>
                                        </p:tgtEl>
                                        <p:attrNameLst>
                                          <p:attrName>fill.type</p:attrName>
                                        </p:attrNameLst>
                                      </p:cBhvr>
                                      <p:to>
                                        <p:strVal val="solid"/>
                                      </p:to>
                                    </p:set>
                                    <p:set>
                                      <p:cBhvr>
                                        <p:cTn id="261" dur="250" autoRev="1" fill="hold"/>
                                        <p:tgtEl>
                                          <p:spTgt spid="13327"/>
                                        </p:tgtEl>
                                        <p:attrNameLst>
                                          <p:attrName>fill.on</p:attrName>
                                        </p:attrNameLst>
                                      </p:cBhvr>
                                      <p:to>
                                        <p:strVal val="true"/>
                                      </p:to>
                                    </p:set>
                                  </p:childTnLst>
                                </p:cTn>
                              </p:par>
                            </p:childTnLst>
                          </p:cTn>
                        </p:par>
                      </p:childTnLst>
                    </p:cTn>
                  </p:par>
                  <p:par>
                    <p:cTn id="262" fill="hold" nodeType="clickPar">
                      <p:stCondLst>
                        <p:cond delay="indefinite"/>
                      </p:stCondLst>
                      <p:childTnLst>
                        <p:par>
                          <p:cTn id="263" fill="hold" nodeType="withGroup">
                            <p:stCondLst>
                              <p:cond delay="0"/>
                            </p:stCondLst>
                            <p:childTnLst>
                              <p:par>
                                <p:cTn id="264" presetID="26" presetClass="emph" presetSubtype="0" fill="hold" grpId="1" nodeType="clickEffect">
                                  <p:stCondLst>
                                    <p:cond delay="0"/>
                                  </p:stCondLst>
                                  <p:childTnLst>
                                    <p:animEffect transition="out" filter="fade">
                                      <p:cBhvr>
                                        <p:cTn id="265" dur="500" tmFilter="0, 0; .2, .5; .8, .5; 1, 0"/>
                                        <p:tgtEl>
                                          <p:spTgt spid="13345"/>
                                        </p:tgtEl>
                                      </p:cBhvr>
                                    </p:animEffect>
                                    <p:animScale>
                                      <p:cBhvr>
                                        <p:cTn id="266" dur="250" autoRev="1" fill="hold"/>
                                        <p:tgtEl>
                                          <p:spTgt spid="13345"/>
                                        </p:tgtEl>
                                      </p:cBhvr>
                                      <p:by x="105000" y="105000"/>
                                    </p:animScale>
                                  </p:childTnLst>
                                </p:cTn>
                              </p:par>
                              <p:par>
                                <p:cTn id="267" presetID="26" presetClass="emph" presetSubtype="0" fill="hold" grpId="1" nodeType="withEffect">
                                  <p:stCondLst>
                                    <p:cond delay="0"/>
                                  </p:stCondLst>
                                  <p:childTnLst>
                                    <p:animEffect transition="out" filter="fade">
                                      <p:cBhvr>
                                        <p:cTn id="268" dur="500" tmFilter="0, 0; .2, .5; .8, .5; 1, 0"/>
                                        <p:tgtEl>
                                          <p:spTgt spid="13330"/>
                                        </p:tgtEl>
                                      </p:cBhvr>
                                    </p:animEffect>
                                    <p:animScale>
                                      <p:cBhvr>
                                        <p:cTn id="269" dur="250" autoRev="1" fill="hold"/>
                                        <p:tgtEl>
                                          <p:spTgt spid="13330"/>
                                        </p:tgtEl>
                                      </p:cBhvr>
                                      <p:by x="105000" y="105000"/>
                                    </p:animScale>
                                  </p:childTnLst>
                                </p:cTn>
                              </p:par>
                            </p:childTnLst>
                          </p:cTn>
                        </p:par>
                        <p:par>
                          <p:cTn id="270" fill="hold" nodeType="afterGroup">
                            <p:stCondLst>
                              <p:cond delay="500"/>
                            </p:stCondLst>
                            <p:childTnLst>
                              <p:par>
                                <p:cTn id="271" presetID="1" presetClass="emph" presetSubtype="2" fill="hold" nodeType="afterEffect">
                                  <p:stCondLst>
                                    <p:cond delay="0"/>
                                  </p:stCondLst>
                                  <p:childTnLst>
                                    <p:animClr clrSpc="rgb" dir="cw">
                                      <p:cBhvr>
                                        <p:cTn id="272" dur="2000" fill="hold"/>
                                        <p:tgtEl>
                                          <p:spTgt spid="13325"/>
                                        </p:tgtEl>
                                        <p:attrNameLst>
                                          <p:attrName>fillcolor</p:attrName>
                                        </p:attrNameLst>
                                      </p:cBhvr>
                                      <p:to>
                                        <a:srgbClr val="66CCFF"/>
                                      </p:to>
                                    </p:animClr>
                                    <p:set>
                                      <p:cBhvr>
                                        <p:cTn id="273" dur="2000" fill="hold"/>
                                        <p:tgtEl>
                                          <p:spTgt spid="13325"/>
                                        </p:tgtEl>
                                        <p:attrNameLst>
                                          <p:attrName>fill.type</p:attrName>
                                        </p:attrNameLst>
                                      </p:cBhvr>
                                      <p:to>
                                        <p:strVal val="solid"/>
                                      </p:to>
                                    </p:set>
                                    <p:set>
                                      <p:cBhvr>
                                        <p:cTn id="274" dur="2000" fill="hold"/>
                                        <p:tgtEl>
                                          <p:spTgt spid="13325"/>
                                        </p:tgtEl>
                                        <p:attrNameLst>
                                          <p:attrName>fill.on</p:attrName>
                                        </p:attrNameLst>
                                      </p:cBhvr>
                                      <p:to>
                                        <p:strVal val="true"/>
                                      </p:to>
                                    </p:set>
                                  </p:childTnLst>
                                </p:cTn>
                              </p:par>
                            </p:childTnLst>
                          </p:cTn>
                        </p:par>
                        <p:par>
                          <p:cTn id="275" fill="hold" nodeType="afterGroup">
                            <p:stCondLst>
                              <p:cond delay="2500"/>
                            </p:stCondLst>
                            <p:childTnLst>
                              <p:par>
                                <p:cTn id="276" presetID="1" presetClass="emph" presetSubtype="2" fill="hold" nodeType="afterEffect">
                                  <p:stCondLst>
                                    <p:cond delay="0"/>
                                  </p:stCondLst>
                                  <p:childTnLst>
                                    <p:animClr clrSpc="rgb" dir="cw">
                                      <p:cBhvr>
                                        <p:cTn id="277" dur="2000" fill="hold"/>
                                        <p:tgtEl>
                                          <p:spTgt spid="13327"/>
                                        </p:tgtEl>
                                        <p:attrNameLst>
                                          <p:attrName>fillcolor</p:attrName>
                                        </p:attrNameLst>
                                      </p:cBhvr>
                                      <p:to>
                                        <a:schemeClr val="accent2"/>
                                      </p:to>
                                    </p:animClr>
                                    <p:set>
                                      <p:cBhvr>
                                        <p:cTn id="278" dur="2000" fill="hold"/>
                                        <p:tgtEl>
                                          <p:spTgt spid="13327"/>
                                        </p:tgtEl>
                                        <p:attrNameLst>
                                          <p:attrName>fill.type</p:attrName>
                                        </p:attrNameLst>
                                      </p:cBhvr>
                                      <p:to>
                                        <p:strVal val="solid"/>
                                      </p:to>
                                    </p:set>
                                    <p:set>
                                      <p:cBhvr>
                                        <p:cTn id="279" dur="2000" fill="hold"/>
                                        <p:tgtEl>
                                          <p:spTgt spid="13327"/>
                                        </p:tgtEl>
                                        <p:attrNameLst>
                                          <p:attrName>fill.on</p:attrName>
                                        </p:attrNameLst>
                                      </p:cBhvr>
                                      <p:to>
                                        <p:strVal val="true"/>
                                      </p:to>
                                    </p:se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1" presetClass="entr" presetSubtype="0" fill="hold" grpId="0" nodeType="clickEffect">
                                  <p:stCondLst>
                                    <p:cond delay="0"/>
                                  </p:stCondLst>
                                  <p:childTnLst>
                                    <p:set>
                                      <p:cBhvr>
                                        <p:cTn id="283" dur="1" fill="hold">
                                          <p:stCondLst>
                                            <p:cond delay="0"/>
                                          </p:stCondLst>
                                        </p:cTn>
                                        <p:tgtEl>
                                          <p:spTgt spid="15401"/>
                                        </p:tgtEl>
                                        <p:attrNameLst>
                                          <p:attrName>style.visibility</p:attrName>
                                        </p:attrNameLst>
                                      </p:cBhvr>
                                      <p:to>
                                        <p:strVal val="visible"/>
                                      </p:to>
                                    </p:set>
                                  </p:childTnLst>
                                </p:cTn>
                              </p:par>
                              <p:par>
                                <p:cTn id="284" presetID="5" presetClass="entr" presetSubtype="10" fill="hold" grpId="0" nodeType="withEffect">
                                  <p:stCondLst>
                                    <p:cond delay="0"/>
                                  </p:stCondLst>
                                  <p:childTnLst>
                                    <p:set>
                                      <p:cBhvr>
                                        <p:cTn id="285" dur="1" fill="hold">
                                          <p:stCondLst>
                                            <p:cond delay="0"/>
                                          </p:stCondLst>
                                        </p:cTn>
                                        <p:tgtEl>
                                          <p:spTgt spid="15391"/>
                                        </p:tgtEl>
                                        <p:attrNameLst>
                                          <p:attrName>style.visibility</p:attrName>
                                        </p:attrNameLst>
                                      </p:cBhvr>
                                      <p:to>
                                        <p:strVal val="visible"/>
                                      </p:to>
                                    </p:set>
                                    <p:animEffect transition="in" filter="checkerboard(across)">
                                      <p:cBhvr>
                                        <p:cTn id="286" dur="500"/>
                                        <p:tgtEl>
                                          <p:spTgt spid="15391"/>
                                        </p:tgtEl>
                                      </p:cBhvr>
                                    </p:animEffect>
                                  </p:childTnLst>
                                </p:cTn>
                              </p:par>
                            </p:childTnLst>
                          </p:cTn>
                        </p:par>
                        <p:par>
                          <p:cTn id="287" fill="hold" nodeType="afterGroup">
                            <p:stCondLst>
                              <p:cond delay="500"/>
                            </p:stCondLst>
                            <p:childTnLst>
                              <p:par>
                                <p:cTn id="288" presetID="1" presetClass="entr" presetSubtype="0" fill="hold" grpId="0" nodeType="afterEffect">
                                  <p:stCondLst>
                                    <p:cond delay="0"/>
                                  </p:stCondLst>
                                  <p:childTnLst>
                                    <p:set>
                                      <p:cBhvr>
                                        <p:cTn id="289" dur="1" fill="hold">
                                          <p:stCondLst>
                                            <p:cond delay="0"/>
                                          </p:stCondLst>
                                        </p:cTn>
                                        <p:tgtEl>
                                          <p:spTgt spid="15388"/>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15389"/>
                                        </p:tgtEl>
                                        <p:attrNameLst>
                                          <p:attrName>style.visibility</p:attrName>
                                        </p:attrNameLst>
                                      </p:cBhvr>
                                      <p:to>
                                        <p:strVal val="visible"/>
                                      </p:to>
                                    </p:set>
                                  </p:childTnLst>
                                </p:cTn>
                              </p:par>
                            </p:childTnLst>
                          </p:cTn>
                        </p:par>
                        <p:par>
                          <p:cTn id="292" fill="hold" nodeType="afterGroup">
                            <p:stCondLst>
                              <p:cond delay="500"/>
                            </p:stCondLst>
                            <p:childTnLst>
                              <p:par>
                                <p:cTn id="293" presetID="1" presetClass="emph" presetSubtype="2" fill="hold" nodeType="afterEffect">
                                  <p:stCondLst>
                                    <p:cond delay="0"/>
                                  </p:stCondLst>
                                  <p:childTnLst>
                                    <p:animClr clrSpc="rgb" dir="cw">
                                      <p:cBhvr>
                                        <p:cTn id="294" dur="2000" fill="hold"/>
                                        <p:tgtEl>
                                          <p:spTgt spid="13325"/>
                                        </p:tgtEl>
                                        <p:attrNameLst>
                                          <p:attrName>fillcolor</p:attrName>
                                        </p:attrNameLst>
                                      </p:cBhvr>
                                      <p:to>
                                        <a:schemeClr val="accent2"/>
                                      </p:to>
                                    </p:animClr>
                                    <p:set>
                                      <p:cBhvr>
                                        <p:cTn id="295" dur="2000" fill="hold"/>
                                        <p:tgtEl>
                                          <p:spTgt spid="13325"/>
                                        </p:tgtEl>
                                        <p:attrNameLst>
                                          <p:attrName>fill.type</p:attrName>
                                        </p:attrNameLst>
                                      </p:cBhvr>
                                      <p:to>
                                        <p:strVal val="solid"/>
                                      </p:to>
                                    </p:set>
                                    <p:set>
                                      <p:cBhvr>
                                        <p:cTn id="296" dur="2000" fill="hold"/>
                                        <p:tgtEl>
                                          <p:spTgt spid="1332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nimBg="1"/>
      <p:bldP spid="15367" grpId="0" animBg="1"/>
      <p:bldP spid="15368" grpId="0" animBg="1"/>
      <p:bldP spid="15369" grpId="0"/>
      <p:bldP spid="15370" grpId="0"/>
      <p:bldP spid="15371" grpId="0"/>
      <p:bldP spid="13325" grpId="0" animBg="1"/>
      <p:bldP spid="13326" grpId="0"/>
      <p:bldP spid="13329" grpId="0" animBg="1"/>
      <p:bldP spid="13329" grpId="1" animBg="1"/>
      <p:bldP spid="13329" grpId="2" animBg="1"/>
      <p:bldP spid="13329" grpId="3" animBg="1"/>
      <p:bldP spid="13329" grpId="4" animBg="1"/>
      <p:bldP spid="13327" grpId="0" animBg="1"/>
      <p:bldP spid="13327" grpId="1" animBg="1"/>
      <p:bldP spid="13327" grpId="2" animBg="1"/>
      <p:bldP spid="13327" grpId="3" animBg="1"/>
      <p:bldP spid="13327" grpId="4" animBg="1"/>
      <p:bldP spid="13327" grpId="5" animBg="1"/>
      <p:bldP spid="13328" grpId="0"/>
      <p:bldP spid="13330" grpId="0" animBg="1"/>
      <p:bldP spid="13330" grpId="1" animBg="1"/>
      <p:bldP spid="15379" grpId="0" animBg="1"/>
      <p:bldP spid="15380" grpId="0" animBg="1"/>
      <p:bldP spid="15381" grpId="0" animBg="1"/>
      <p:bldP spid="13334" grpId="0" animBg="1"/>
      <p:bldP spid="15383" grpId="0" animBg="1"/>
      <p:bldP spid="15384" grpId="0" animBg="1"/>
      <p:bldP spid="13338" grpId="0" animBg="1"/>
      <p:bldP spid="13339" grpId="0"/>
      <p:bldP spid="15388" grpId="0" animBg="1"/>
      <p:bldP spid="15389" grpId="0"/>
      <p:bldP spid="15390" grpId="0" animBg="1"/>
      <p:bldP spid="15391" grpId="0" animBg="1"/>
      <p:bldP spid="13344" grpId="0"/>
      <p:bldP spid="13345" grpId="0"/>
      <p:bldP spid="13345" grpId="1"/>
      <p:bldP spid="13346" grpId="0"/>
      <p:bldP spid="13346" grpId="1"/>
      <p:bldP spid="13346" grpId="2"/>
      <p:bldP spid="13346" grpId="3"/>
      <p:bldP spid="13346" grpId="4"/>
      <p:bldP spid="15395" grpId="0"/>
      <p:bldP spid="15396" grpId="0"/>
      <p:bldP spid="15397" grpId="0"/>
      <p:bldP spid="15398" grpId="0"/>
      <p:bldP spid="15399" grpId="0"/>
      <p:bldP spid="15400" grpId="0"/>
      <p:bldP spid="1540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ChangeArrowheads="1"/>
          </p:cNvSpPr>
          <p:nvPr/>
        </p:nvSpPr>
        <p:spPr bwMode="auto">
          <a:xfrm>
            <a:off x="2461846" y="984250"/>
            <a:ext cx="2321169" cy="5340350"/>
          </a:xfrm>
          <a:prstGeom prst="roundRect">
            <a:avLst>
              <a:gd name="adj" fmla="val 16667"/>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8435" name="AutoShape 3"/>
          <p:cNvSpPr>
            <a:spLocks noChangeArrowheads="1"/>
          </p:cNvSpPr>
          <p:nvPr/>
        </p:nvSpPr>
        <p:spPr bwMode="auto">
          <a:xfrm>
            <a:off x="6400800" y="914400"/>
            <a:ext cx="2321169" cy="5340350"/>
          </a:xfrm>
          <a:prstGeom prst="roundRect">
            <a:avLst>
              <a:gd name="adj" fmla="val 16667"/>
            </a:avLst>
          </a:prstGeom>
          <a:solidFill>
            <a:schemeClr val="accent6">
              <a:lumMod val="60000"/>
              <a:lumOff val="40000"/>
            </a:schemeClr>
          </a:solidFill>
          <a:ln w="12700">
            <a:solidFill>
              <a:schemeClr val="tx1"/>
            </a:solidFill>
            <a:round/>
            <a:headEnd type="none" w="sm" len="sm"/>
            <a:tailEnd type="none" w="sm" len="sm"/>
          </a:ln>
        </p:spPr>
        <p:txBody>
          <a:bodyPr wrap="none" anchor="ctr"/>
          <a:lstStyle/>
          <a:p>
            <a:pPr algn="ctr"/>
            <a:endParaRPr lang="en-US" altLang="zh-TW"/>
          </a:p>
        </p:txBody>
      </p:sp>
      <p:sp>
        <p:nvSpPr>
          <p:cNvPr id="18436" name="Rectangle 4"/>
          <p:cNvSpPr>
            <a:spLocks noChangeArrowheads="1"/>
          </p:cNvSpPr>
          <p:nvPr/>
        </p:nvSpPr>
        <p:spPr bwMode="auto">
          <a:xfrm>
            <a:off x="2883877" y="1195388"/>
            <a:ext cx="1477108" cy="21082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altLang="zh-TW" dirty="0"/>
              <a:t>not-running</a:t>
            </a:r>
          </a:p>
          <a:p>
            <a:pPr algn="ctr"/>
            <a:r>
              <a:rPr lang="en-US" altLang="zh-TW" dirty="0"/>
              <a:t>(ready</a:t>
            </a:r>
            <a:r>
              <a:rPr lang="en-US" altLang="zh-TW" dirty="0" smtClean="0"/>
              <a:t>)</a:t>
            </a:r>
          </a:p>
          <a:p>
            <a:pPr algn="ctr"/>
            <a:r>
              <a:rPr lang="en-US" altLang="zh-TW" dirty="0" smtClean="0">
                <a:solidFill>
                  <a:srgbClr val="FFFF00"/>
                </a:solidFill>
              </a:rPr>
              <a:t>RUNABLE</a:t>
            </a:r>
            <a:endParaRPr lang="en-US" altLang="zh-TW" dirty="0">
              <a:solidFill>
                <a:srgbClr val="FFFF00"/>
              </a:solidFill>
            </a:endParaRPr>
          </a:p>
        </p:txBody>
      </p:sp>
      <p:sp>
        <p:nvSpPr>
          <p:cNvPr id="18437" name="Rectangle 5"/>
          <p:cNvSpPr>
            <a:spLocks noChangeArrowheads="1"/>
          </p:cNvSpPr>
          <p:nvPr/>
        </p:nvSpPr>
        <p:spPr bwMode="auto">
          <a:xfrm>
            <a:off x="2883877" y="4076701"/>
            <a:ext cx="1477108" cy="2106613"/>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altLang="zh-TW" b="1" dirty="0" smtClean="0">
                <a:solidFill>
                  <a:srgbClr val="92D050"/>
                </a:solidFill>
              </a:rPr>
              <a:t>RUNNING</a:t>
            </a:r>
            <a:endParaRPr lang="en-US" altLang="zh-TW" b="1" dirty="0">
              <a:solidFill>
                <a:srgbClr val="92D050"/>
              </a:solidFill>
            </a:endParaRPr>
          </a:p>
        </p:txBody>
      </p:sp>
      <p:sp>
        <p:nvSpPr>
          <p:cNvPr id="18438" name="Line 7"/>
          <p:cNvSpPr>
            <a:spLocks noChangeShapeType="1"/>
          </p:cNvSpPr>
          <p:nvPr/>
        </p:nvSpPr>
        <p:spPr bwMode="auto">
          <a:xfrm>
            <a:off x="4360985" y="6043613"/>
            <a:ext cx="4079631"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9" name="Line 8"/>
          <p:cNvSpPr>
            <a:spLocks noChangeShapeType="1"/>
          </p:cNvSpPr>
          <p:nvPr/>
        </p:nvSpPr>
        <p:spPr bwMode="auto">
          <a:xfrm flipV="1">
            <a:off x="8440615" y="1406525"/>
            <a:ext cx="0" cy="4637088"/>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0" name="Line 9"/>
          <p:cNvSpPr>
            <a:spLocks noChangeShapeType="1"/>
          </p:cNvSpPr>
          <p:nvPr/>
        </p:nvSpPr>
        <p:spPr bwMode="auto">
          <a:xfrm flipH="1">
            <a:off x="4360985" y="1406525"/>
            <a:ext cx="4079631"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1" name="Line 10"/>
          <p:cNvSpPr>
            <a:spLocks noChangeShapeType="1"/>
          </p:cNvSpPr>
          <p:nvPr/>
        </p:nvSpPr>
        <p:spPr bwMode="auto">
          <a:xfrm>
            <a:off x="4771292" y="5661026"/>
            <a:ext cx="3810000" cy="53975"/>
          </a:xfrm>
          <a:prstGeom prst="line">
            <a:avLst/>
          </a:prstGeom>
          <a:noFill/>
          <a:ln w="38100">
            <a:solidFill>
              <a:schemeClr val="tx1">
                <a:lumMod val="50000"/>
                <a:lumOff val="50000"/>
              </a:schemeClr>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2" name="Line 11"/>
          <p:cNvSpPr>
            <a:spLocks noChangeShapeType="1"/>
          </p:cNvSpPr>
          <p:nvPr/>
        </p:nvSpPr>
        <p:spPr bwMode="auto">
          <a:xfrm flipV="1">
            <a:off x="8581292" y="1752600"/>
            <a:ext cx="0" cy="3962400"/>
          </a:xfrm>
          <a:prstGeom prst="line">
            <a:avLst/>
          </a:prstGeom>
          <a:noFill/>
          <a:ln w="38100">
            <a:solidFill>
              <a:schemeClr val="fo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3" name="Line 12"/>
          <p:cNvSpPr>
            <a:spLocks noChangeShapeType="1"/>
          </p:cNvSpPr>
          <p:nvPr/>
        </p:nvSpPr>
        <p:spPr bwMode="auto">
          <a:xfrm flipH="1">
            <a:off x="4290646" y="1752600"/>
            <a:ext cx="4290646" cy="0"/>
          </a:xfrm>
          <a:prstGeom prst="line">
            <a:avLst/>
          </a:prstGeom>
          <a:noFill/>
          <a:ln w="38100">
            <a:solidFill>
              <a:schemeClr val="tx1">
                <a:lumMod val="50000"/>
                <a:lumOff val="50000"/>
              </a:schemeClr>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4" name="Line 13"/>
          <p:cNvSpPr>
            <a:spLocks noChangeShapeType="1"/>
          </p:cNvSpPr>
          <p:nvPr/>
        </p:nvSpPr>
        <p:spPr bwMode="auto">
          <a:xfrm>
            <a:off x="4372708" y="4868864"/>
            <a:ext cx="3505200" cy="7937"/>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5" name="Line 14"/>
          <p:cNvSpPr>
            <a:spLocks noChangeShapeType="1"/>
          </p:cNvSpPr>
          <p:nvPr/>
        </p:nvSpPr>
        <p:spPr bwMode="auto">
          <a:xfrm flipV="1">
            <a:off x="7877908" y="2590800"/>
            <a:ext cx="0" cy="228600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6" name="Line 15"/>
          <p:cNvSpPr>
            <a:spLocks noChangeShapeType="1"/>
          </p:cNvSpPr>
          <p:nvPr/>
        </p:nvSpPr>
        <p:spPr bwMode="auto">
          <a:xfrm flipH="1">
            <a:off x="4360985" y="2590800"/>
            <a:ext cx="3516923"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7" name="Line 16"/>
          <p:cNvSpPr>
            <a:spLocks noChangeShapeType="1"/>
          </p:cNvSpPr>
          <p:nvPr/>
        </p:nvSpPr>
        <p:spPr bwMode="auto">
          <a:xfrm>
            <a:off x="4360985" y="4497388"/>
            <a:ext cx="2954215"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8" name="Line 17"/>
          <p:cNvSpPr>
            <a:spLocks noChangeShapeType="1"/>
          </p:cNvSpPr>
          <p:nvPr/>
        </p:nvSpPr>
        <p:spPr bwMode="auto">
          <a:xfrm flipV="1">
            <a:off x="7315200" y="2952750"/>
            <a:ext cx="0" cy="1544638"/>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9" name="Line 18"/>
          <p:cNvSpPr>
            <a:spLocks noChangeShapeType="1"/>
          </p:cNvSpPr>
          <p:nvPr/>
        </p:nvSpPr>
        <p:spPr bwMode="auto">
          <a:xfrm flipH="1">
            <a:off x="4360985" y="2952750"/>
            <a:ext cx="2954215"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0" name="Text Box 22"/>
          <p:cNvSpPr txBox="1">
            <a:spLocks noChangeArrowheads="1"/>
          </p:cNvSpPr>
          <p:nvPr/>
        </p:nvSpPr>
        <p:spPr bwMode="auto">
          <a:xfrm>
            <a:off x="6699739" y="908051"/>
            <a:ext cx="20553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dirty="0" smtClean="0"/>
              <a:t>blocked/waiting</a:t>
            </a:r>
          </a:p>
          <a:p>
            <a:r>
              <a:rPr lang="en-US" altLang="zh-TW" dirty="0" smtClean="0">
                <a:solidFill>
                  <a:srgbClr val="7030A0"/>
                </a:solidFill>
              </a:rPr>
              <a:t>NON-RUNABLE</a:t>
            </a:r>
            <a:endParaRPr lang="en-US" altLang="zh-TW" dirty="0">
              <a:solidFill>
                <a:srgbClr val="7030A0"/>
              </a:solidFill>
            </a:endParaRPr>
          </a:p>
        </p:txBody>
      </p:sp>
      <p:sp>
        <p:nvSpPr>
          <p:cNvPr id="18451" name="Text Box 23"/>
          <p:cNvSpPr txBox="1">
            <a:spLocks noChangeArrowheads="1"/>
          </p:cNvSpPr>
          <p:nvPr/>
        </p:nvSpPr>
        <p:spPr bwMode="auto">
          <a:xfrm>
            <a:off x="4838701" y="5649914"/>
            <a:ext cx="19383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a:t>blocked by lock</a:t>
            </a:r>
          </a:p>
        </p:txBody>
      </p:sp>
      <p:sp>
        <p:nvSpPr>
          <p:cNvPr id="18452" name="Text Box 24"/>
          <p:cNvSpPr txBox="1">
            <a:spLocks noChangeArrowheads="1"/>
          </p:cNvSpPr>
          <p:nvPr/>
        </p:nvSpPr>
        <p:spPr bwMode="auto">
          <a:xfrm>
            <a:off x="4923692" y="4114801"/>
            <a:ext cx="10246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a:t>o.wait()</a:t>
            </a:r>
          </a:p>
        </p:txBody>
      </p:sp>
      <p:sp>
        <p:nvSpPr>
          <p:cNvPr id="18453" name="Text Box 26"/>
          <p:cNvSpPr txBox="1">
            <a:spLocks noChangeArrowheads="1"/>
          </p:cNvSpPr>
          <p:nvPr/>
        </p:nvSpPr>
        <p:spPr bwMode="auto">
          <a:xfrm>
            <a:off x="4994031" y="5334001"/>
            <a:ext cx="13244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dirty="0">
                <a:solidFill>
                  <a:schemeClr val="accent2">
                    <a:lumMod val="75000"/>
                  </a:schemeClr>
                </a:solidFill>
              </a:rPr>
              <a:t>suspend()</a:t>
            </a:r>
          </a:p>
        </p:txBody>
      </p:sp>
      <p:sp>
        <p:nvSpPr>
          <p:cNvPr id="18454" name="Text Box 27"/>
          <p:cNvSpPr txBox="1">
            <a:spLocks noChangeArrowheads="1"/>
          </p:cNvSpPr>
          <p:nvPr/>
        </p:nvSpPr>
        <p:spPr bwMode="auto">
          <a:xfrm>
            <a:off x="4994031" y="1371601"/>
            <a:ext cx="12089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dirty="0">
                <a:solidFill>
                  <a:schemeClr val="accent3"/>
                </a:solidFill>
              </a:rPr>
              <a:t>resume()</a:t>
            </a:r>
          </a:p>
        </p:txBody>
      </p:sp>
      <p:sp>
        <p:nvSpPr>
          <p:cNvPr id="18455" name="Text Box 28"/>
          <p:cNvSpPr txBox="1">
            <a:spLocks noChangeArrowheads="1"/>
          </p:cNvSpPr>
          <p:nvPr/>
        </p:nvSpPr>
        <p:spPr bwMode="auto">
          <a:xfrm>
            <a:off x="4923692" y="990601"/>
            <a:ext cx="15648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a:t>get the lock </a:t>
            </a:r>
          </a:p>
        </p:txBody>
      </p:sp>
      <p:sp>
        <p:nvSpPr>
          <p:cNvPr id="18456" name="Text Box 29"/>
          <p:cNvSpPr txBox="1">
            <a:spLocks noChangeArrowheads="1"/>
          </p:cNvSpPr>
          <p:nvPr/>
        </p:nvSpPr>
        <p:spPr bwMode="auto">
          <a:xfrm>
            <a:off x="4923693" y="2514601"/>
            <a:ext cx="26035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dirty="0" err="1"/>
              <a:t>o.notify</a:t>
            </a:r>
            <a:r>
              <a:rPr lang="en-US" altLang="zh-TW" dirty="0"/>
              <a:t>(), </a:t>
            </a:r>
            <a:r>
              <a:rPr lang="en-US" altLang="zh-TW" dirty="0" err="1"/>
              <a:t>o.notifyAll</a:t>
            </a:r>
            <a:r>
              <a:rPr lang="en-US" altLang="zh-TW" dirty="0"/>
              <a:t>()</a:t>
            </a:r>
          </a:p>
        </p:txBody>
      </p:sp>
      <p:sp>
        <p:nvSpPr>
          <p:cNvPr id="18457" name="Text Box 30"/>
          <p:cNvSpPr txBox="1">
            <a:spLocks noChangeArrowheads="1"/>
          </p:cNvSpPr>
          <p:nvPr/>
        </p:nvSpPr>
        <p:spPr bwMode="auto">
          <a:xfrm>
            <a:off x="4853354" y="2209801"/>
            <a:ext cx="1439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a:t>sleep done</a:t>
            </a:r>
          </a:p>
        </p:txBody>
      </p:sp>
      <p:sp>
        <p:nvSpPr>
          <p:cNvPr id="18458" name="Line 31"/>
          <p:cNvSpPr>
            <a:spLocks noChangeShapeType="1"/>
          </p:cNvSpPr>
          <p:nvPr/>
        </p:nvSpPr>
        <p:spPr bwMode="auto">
          <a:xfrm>
            <a:off x="3798277" y="3276600"/>
            <a:ext cx="0" cy="83820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9" name="Line 32"/>
          <p:cNvSpPr>
            <a:spLocks noChangeShapeType="1"/>
          </p:cNvSpPr>
          <p:nvPr/>
        </p:nvSpPr>
        <p:spPr bwMode="auto">
          <a:xfrm flipV="1">
            <a:off x="3516923" y="3276600"/>
            <a:ext cx="0" cy="83820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0" name="Text Box 33"/>
          <p:cNvSpPr txBox="1">
            <a:spLocks noChangeArrowheads="1"/>
          </p:cNvSpPr>
          <p:nvPr/>
        </p:nvSpPr>
        <p:spPr bwMode="auto">
          <a:xfrm>
            <a:off x="3798278" y="3429000"/>
            <a:ext cx="13548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a:t>scheduled</a:t>
            </a:r>
          </a:p>
          <a:p>
            <a:r>
              <a:rPr lang="en-US" altLang="zh-TW"/>
              <a:t> by OS</a:t>
            </a:r>
          </a:p>
        </p:txBody>
      </p:sp>
      <p:sp>
        <p:nvSpPr>
          <p:cNvPr id="18461" name="Text Box 34"/>
          <p:cNvSpPr txBox="1">
            <a:spLocks noChangeArrowheads="1"/>
          </p:cNvSpPr>
          <p:nvPr/>
        </p:nvSpPr>
        <p:spPr bwMode="auto">
          <a:xfrm>
            <a:off x="2250831" y="3200401"/>
            <a:ext cx="125226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a:t>yield(), or</a:t>
            </a:r>
          </a:p>
          <a:p>
            <a:r>
              <a:rPr lang="en-US" altLang="zh-TW"/>
              <a:t>preempty</a:t>
            </a:r>
          </a:p>
          <a:p>
            <a:r>
              <a:rPr lang="en-US" altLang="zh-TW"/>
              <a:t> by OS</a:t>
            </a:r>
          </a:p>
          <a:p>
            <a:endParaRPr lang="en-US" altLang="zh-TW"/>
          </a:p>
        </p:txBody>
      </p:sp>
      <p:sp>
        <p:nvSpPr>
          <p:cNvPr id="18462" name="Line 35"/>
          <p:cNvSpPr>
            <a:spLocks noChangeShapeType="1"/>
          </p:cNvSpPr>
          <p:nvPr/>
        </p:nvSpPr>
        <p:spPr bwMode="auto">
          <a:xfrm flipH="1" flipV="1">
            <a:off x="4431323" y="3276600"/>
            <a:ext cx="2391508" cy="45720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3" name="Line 36"/>
          <p:cNvSpPr>
            <a:spLocks noChangeShapeType="1"/>
          </p:cNvSpPr>
          <p:nvPr/>
        </p:nvSpPr>
        <p:spPr bwMode="auto">
          <a:xfrm>
            <a:off x="6822831" y="3733800"/>
            <a:ext cx="1266092" cy="0"/>
          </a:xfrm>
          <a:prstGeom prst="line">
            <a:avLst/>
          </a:prstGeom>
          <a:noFill/>
          <a:ln w="38100">
            <a:solidFill>
              <a:srgbClr val="FF0000"/>
            </a:solidFill>
            <a:round/>
            <a:headEnd type="none" w="sm" len="sm"/>
            <a:tailEnd/>
          </a:ln>
          <a:extLst>
            <a:ext uri="{909E8E84-426E-40DD-AFC4-6F175D3DCCD1}">
              <a14:hiddenFill xmlns:a14="http://schemas.microsoft.com/office/drawing/2010/main">
                <a:noFill/>
              </a14:hiddenFill>
            </a:ext>
          </a:extLst>
        </p:spPr>
        <p:txBody>
          <a:bodyPr/>
          <a:lstStyle/>
          <a:p>
            <a:endParaRPr lang="en-US"/>
          </a:p>
        </p:txBody>
      </p:sp>
      <p:sp>
        <p:nvSpPr>
          <p:cNvPr id="18464" name="Text Box 37"/>
          <p:cNvSpPr txBox="1">
            <a:spLocks noChangeArrowheads="1"/>
          </p:cNvSpPr>
          <p:nvPr/>
        </p:nvSpPr>
        <p:spPr bwMode="auto">
          <a:xfrm>
            <a:off x="4853354" y="4419601"/>
            <a:ext cx="12250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a:t>sleep(…)</a:t>
            </a:r>
          </a:p>
        </p:txBody>
      </p:sp>
      <p:sp>
        <p:nvSpPr>
          <p:cNvPr id="18465" name="Text Box 38"/>
          <p:cNvSpPr txBox="1">
            <a:spLocks noChangeArrowheads="1"/>
          </p:cNvSpPr>
          <p:nvPr/>
        </p:nvSpPr>
        <p:spPr bwMode="auto">
          <a:xfrm>
            <a:off x="5120054" y="3059114"/>
            <a:ext cx="214994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a:t>interrupt() </a:t>
            </a:r>
          </a:p>
          <a:p>
            <a:endParaRPr lang="en-US" altLang="zh-TW"/>
          </a:p>
          <a:p>
            <a:r>
              <a:rPr lang="en-US" altLang="zh-TW"/>
              <a:t>(throw exception)</a:t>
            </a:r>
          </a:p>
        </p:txBody>
      </p:sp>
      <p:sp>
        <p:nvSpPr>
          <p:cNvPr id="18466" name="Rectangle 39"/>
          <p:cNvSpPr>
            <a:spLocks noChangeArrowheads="1"/>
          </p:cNvSpPr>
          <p:nvPr/>
        </p:nvSpPr>
        <p:spPr bwMode="auto">
          <a:xfrm>
            <a:off x="281354" y="1600200"/>
            <a:ext cx="1617785" cy="6096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altLang="zh-TW"/>
              <a:t>new Thread(…)</a:t>
            </a:r>
          </a:p>
        </p:txBody>
      </p:sp>
      <p:sp>
        <p:nvSpPr>
          <p:cNvPr id="18467" name="Rectangle 40"/>
          <p:cNvSpPr>
            <a:spLocks noChangeArrowheads="1"/>
          </p:cNvSpPr>
          <p:nvPr/>
        </p:nvSpPr>
        <p:spPr bwMode="auto">
          <a:xfrm>
            <a:off x="492369" y="5257800"/>
            <a:ext cx="1406769" cy="5334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altLang="zh-TW"/>
              <a:t>terminated</a:t>
            </a:r>
          </a:p>
        </p:txBody>
      </p:sp>
      <p:sp>
        <p:nvSpPr>
          <p:cNvPr id="18468" name="Line 41"/>
          <p:cNvSpPr>
            <a:spLocks noChangeShapeType="1"/>
          </p:cNvSpPr>
          <p:nvPr/>
        </p:nvSpPr>
        <p:spPr bwMode="auto">
          <a:xfrm>
            <a:off x="1899139" y="1905000"/>
            <a:ext cx="984738"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9" name="Line 42"/>
          <p:cNvSpPr>
            <a:spLocks noChangeShapeType="1"/>
          </p:cNvSpPr>
          <p:nvPr/>
        </p:nvSpPr>
        <p:spPr bwMode="auto">
          <a:xfrm flipH="1">
            <a:off x="1899138" y="5562600"/>
            <a:ext cx="914400"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0" name="Text Box 43"/>
          <p:cNvSpPr txBox="1">
            <a:spLocks noChangeArrowheads="1"/>
          </p:cNvSpPr>
          <p:nvPr/>
        </p:nvSpPr>
        <p:spPr bwMode="auto">
          <a:xfrm>
            <a:off x="1969477" y="1447801"/>
            <a:ext cx="8515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a:t>start()</a:t>
            </a:r>
          </a:p>
        </p:txBody>
      </p:sp>
      <p:sp>
        <p:nvSpPr>
          <p:cNvPr id="18471" name="Text Box 44"/>
          <p:cNvSpPr txBox="1">
            <a:spLocks noChangeArrowheads="1"/>
          </p:cNvSpPr>
          <p:nvPr/>
        </p:nvSpPr>
        <p:spPr bwMode="auto">
          <a:xfrm>
            <a:off x="1899139" y="5181601"/>
            <a:ext cx="1547446"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a:solidFill>
                  <a:schemeClr val="bg2"/>
                </a:solidFill>
              </a:rPr>
              <a:t>stop(),</a:t>
            </a:r>
            <a:r>
              <a:rPr lang="en-US" altLang="zh-TW"/>
              <a:t> </a:t>
            </a:r>
          </a:p>
          <a:p>
            <a:r>
              <a:rPr lang="en-US" altLang="zh-TW"/>
              <a:t>run() exits</a:t>
            </a:r>
          </a:p>
          <a:p>
            <a:r>
              <a:rPr lang="en-US" altLang="zh-TW"/>
              <a:t>normally or abnormally</a:t>
            </a:r>
          </a:p>
        </p:txBody>
      </p:sp>
      <p:sp>
        <p:nvSpPr>
          <p:cNvPr id="18472" name="Text Box 45"/>
          <p:cNvSpPr txBox="1">
            <a:spLocks noChangeArrowheads="1"/>
          </p:cNvSpPr>
          <p:nvPr/>
        </p:nvSpPr>
        <p:spPr bwMode="auto">
          <a:xfrm>
            <a:off x="618393" y="239714"/>
            <a:ext cx="3658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u="sng">
                <a:solidFill>
                  <a:srgbClr val="FF0000"/>
                </a:solidFill>
              </a:rPr>
              <a:t>The life cycle of a Java  thread</a:t>
            </a:r>
          </a:p>
        </p:txBody>
      </p:sp>
      <p:sp>
        <p:nvSpPr>
          <p:cNvPr id="18473" name="Text Box 46"/>
          <p:cNvSpPr txBox="1">
            <a:spLocks noChangeArrowheads="1"/>
          </p:cNvSpPr>
          <p:nvPr/>
        </p:nvSpPr>
        <p:spPr bwMode="auto">
          <a:xfrm>
            <a:off x="3009900" y="620714"/>
            <a:ext cx="118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a:t>runnable</a:t>
            </a:r>
          </a:p>
        </p:txBody>
      </p:sp>
      <p:sp>
        <p:nvSpPr>
          <p:cNvPr id="18474" name="Line 48"/>
          <p:cNvSpPr>
            <a:spLocks noChangeShapeType="1"/>
          </p:cNvSpPr>
          <p:nvPr/>
        </p:nvSpPr>
        <p:spPr bwMode="auto">
          <a:xfrm>
            <a:off x="4360985" y="5334000"/>
            <a:ext cx="3727938"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5" name="Line 49"/>
          <p:cNvSpPr>
            <a:spLocks noChangeShapeType="1"/>
          </p:cNvSpPr>
          <p:nvPr/>
        </p:nvSpPr>
        <p:spPr bwMode="auto">
          <a:xfrm flipV="1">
            <a:off x="8088923" y="2286000"/>
            <a:ext cx="0" cy="304800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6" name="Line 50"/>
          <p:cNvSpPr>
            <a:spLocks noChangeShapeType="1"/>
          </p:cNvSpPr>
          <p:nvPr/>
        </p:nvSpPr>
        <p:spPr bwMode="auto">
          <a:xfrm flipH="1">
            <a:off x="4360985" y="2286000"/>
            <a:ext cx="3727938"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7" name="Text Box 51"/>
          <p:cNvSpPr txBox="1">
            <a:spLocks noChangeArrowheads="1"/>
          </p:cNvSpPr>
          <p:nvPr/>
        </p:nvSpPr>
        <p:spPr bwMode="auto">
          <a:xfrm>
            <a:off x="4979377" y="1916114"/>
            <a:ext cx="23182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a:t>thread t terminates</a:t>
            </a:r>
          </a:p>
        </p:txBody>
      </p:sp>
      <p:sp>
        <p:nvSpPr>
          <p:cNvPr id="18478" name="Text Box 52"/>
          <p:cNvSpPr txBox="1">
            <a:spLocks noChangeArrowheads="1"/>
          </p:cNvSpPr>
          <p:nvPr/>
        </p:nvSpPr>
        <p:spPr bwMode="auto">
          <a:xfrm>
            <a:off x="4979377" y="4964114"/>
            <a:ext cx="8963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a:t>t.join()</a:t>
            </a:r>
          </a:p>
        </p:txBody>
      </p:sp>
      <p:sp>
        <p:nvSpPr>
          <p:cNvPr id="18479" name="Text Box 54"/>
          <p:cNvSpPr txBox="1">
            <a:spLocks noChangeArrowheads="1"/>
          </p:cNvSpPr>
          <p:nvPr/>
        </p:nvSpPr>
        <p:spPr bwMode="auto">
          <a:xfrm>
            <a:off x="211015" y="2819401"/>
            <a:ext cx="13644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charset="0"/>
                <a:ea typeface="新細明體" pitchFamily="18" charset="-120"/>
              </a:defRPr>
            </a:lvl1pPr>
            <a:lvl2pPr marL="742950" indent="-285750">
              <a:defRPr kumimoji="1" sz="2000">
                <a:solidFill>
                  <a:schemeClr val="tx1"/>
                </a:solidFill>
                <a:latin typeface="Arial" charset="0"/>
                <a:ea typeface="新細明體" pitchFamily="18" charset="-120"/>
              </a:defRPr>
            </a:lvl2pPr>
            <a:lvl3pPr marL="1143000" indent="-228600">
              <a:defRPr kumimoji="1" sz="2000">
                <a:solidFill>
                  <a:schemeClr val="tx1"/>
                </a:solidFill>
                <a:latin typeface="Arial" charset="0"/>
                <a:ea typeface="新細明體" pitchFamily="18" charset="-120"/>
              </a:defRPr>
            </a:lvl3pPr>
            <a:lvl4pPr marL="1600200" indent="-228600">
              <a:defRPr kumimoji="1" sz="2000">
                <a:solidFill>
                  <a:schemeClr val="tx1"/>
                </a:solidFill>
                <a:latin typeface="Arial" charset="0"/>
                <a:ea typeface="新細明體" pitchFamily="18" charset="-120"/>
              </a:defRPr>
            </a:lvl4pPr>
            <a:lvl5pPr marL="2057400" indent="-22860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r>
              <a:rPr lang="en-US" altLang="zh-TW"/>
              <a:t>interrupt() </a:t>
            </a:r>
          </a:p>
          <a:p>
            <a:r>
              <a:rPr lang="en-US" altLang="zh-TW"/>
              <a:t>(set bit)</a:t>
            </a:r>
          </a:p>
        </p:txBody>
      </p:sp>
      <p:sp>
        <p:nvSpPr>
          <p:cNvPr id="18480" name="Line 55"/>
          <p:cNvSpPr>
            <a:spLocks noChangeShapeType="1"/>
          </p:cNvSpPr>
          <p:nvPr/>
        </p:nvSpPr>
        <p:spPr bwMode="auto">
          <a:xfrm flipH="1">
            <a:off x="1336431" y="2667000"/>
            <a:ext cx="1125415" cy="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81" name="Line 56"/>
          <p:cNvSpPr>
            <a:spLocks noChangeShapeType="1"/>
          </p:cNvSpPr>
          <p:nvPr/>
        </p:nvSpPr>
        <p:spPr bwMode="auto">
          <a:xfrm>
            <a:off x="1336431" y="2667000"/>
            <a:ext cx="0" cy="182880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82" name="Line 57"/>
          <p:cNvSpPr>
            <a:spLocks noChangeShapeType="1"/>
          </p:cNvSpPr>
          <p:nvPr/>
        </p:nvSpPr>
        <p:spPr bwMode="auto">
          <a:xfrm>
            <a:off x="1336431" y="4495800"/>
            <a:ext cx="1125415" cy="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83" name="AutoShape 58"/>
          <p:cNvSpPr>
            <a:spLocks noChangeArrowheads="1"/>
          </p:cNvSpPr>
          <p:nvPr/>
        </p:nvSpPr>
        <p:spPr bwMode="auto">
          <a:xfrm>
            <a:off x="8018585" y="3657600"/>
            <a:ext cx="140677" cy="152400"/>
          </a:xfrm>
          <a:prstGeom prst="flowChartConnector">
            <a:avLst/>
          </a:prstGeom>
          <a:solidFill>
            <a:srgbClr val="FF0000"/>
          </a:solidFill>
          <a:ln w="12700">
            <a:solidFill>
              <a:schemeClr val="tx1"/>
            </a:solidFill>
            <a:round/>
            <a:headEnd type="none" w="sm" len="sm"/>
            <a:tailEnd type="none" w="sm" len="sm"/>
          </a:ln>
        </p:spPr>
        <p:txBody>
          <a:bodyPr wrap="none" anchor="ctr"/>
          <a:lstStyle/>
          <a:p>
            <a:pPr algn="ctr"/>
            <a:endParaRPr lang="en-US" altLang="zh-TW">
              <a:solidFill>
                <a:srgbClr val="FF0000"/>
              </a:solidFill>
            </a:endParaRPr>
          </a:p>
        </p:txBody>
      </p:sp>
      <p:sp>
        <p:nvSpPr>
          <p:cNvPr id="18484" name="AutoShape 60"/>
          <p:cNvSpPr>
            <a:spLocks noChangeArrowheads="1"/>
          </p:cNvSpPr>
          <p:nvPr/>
        </p:nvSpPr>
        <p:spPr bwMode="auto">
          <a:xfrm>
            <a:off x="7807569" y="3657600"/>
            <a:ext cx="140677" cy="152400"/>
          </a:xfrm>
          <a:prstGeom prst="flowChartConnector">
            <a:avLst/>
          </a:prstGeom>
          <a:solidFill>
            <a:srgbClr val="002060"/>
          </a:solidFill>
          <a:ln w="12700">
            <a:solidFill>
              <a:schemeClr val="tx1"/>
            </a:solidFill>
            <a:round/>
            <a:headEnd type="none" w="sm" len="sm"/>
            <a:tailEnd type="none" w="sm" len="sm"/>
          </a:ln>
        </p:spPr>
        <p:txBody>
          <a:bodyPr wrap="none" anchor="ctr"/>
          <a:lstStyle/>
          <a:p>
            <a:pPr algn="ctr"/>
            <a:endParaRPr lang="en-US" altLang="zh-TW">
              <a:solidFill>
                <a:srgbClr val="FF0000"/>
              </a:solidFill>
            </a:endParaRPr>
          </a:p>
        </p:txBody>
      </p:sp>
      <p:sp>
        <p:nvSpPr>
          <p:cNvPr id="18485" name="AutoShape 61"/>
          <p:cNvSpPr>
            <a:spLocks noChangeArrowheads="1"/>
          </p:cNvSpPr>
          <p:nvPr/>
        </p:nvSpPr>
        <p:spPr bwMode="auto">
          <a:xfrm>
            <a:off x="7244862" y="3657600"/>
            <a:ext cx="140677" cy="152400"/>
          </a:xfrm>
          <a:prstGeom prst="flowChartConnector">
            <a:avLst/>
          </a:prstGeom>
          <a:solidFill>
            <a:srgbClr val="FF0000"/>
          </a:solidFill>
          <a:ln w="12700">
            <a:solidFill>
              <a:schemeClr val="tx1"/>
            </a:solidFill>
            <a:round/>
            <a:headEnd type="none" w="sm" len="sm"/>
            <a:tailEnd type="none" w="sm" len="sm"/>
          </a:ln>
        </p:spPr>
        <p:txBody>
          <a:bodyPr wrap="none" anchor="ctr"/>
          <a:lstStyle/>
          <a:p>
            <a:pPr algn="ctr"/>
            <a:endParaRPr lang="en-US" altLang="zh-TW">
              <a:solidFill>
                <a:srgbClr val="FF0000"/>
              </a:solidFill>
            </a:endParaRPr>
          </a:p>
        </p:txBody>
      </p:sp>
      <p:sp>
        <p:nvSpPr>
          <p:cNvPr id="18486" name="Line 62"/>
          <p:cNvSpPr>
            <a:spLocks noChangeShapeType="1"/>
          </p:cNvSpPr>
          <p:nvPr/>
        </p:nvSpPr>
        <p:spPr bwMode="auto">
          <a:xfrm flipV="1">
            <a:off x="8094785" y="3716339"/>
            <a:ext cx="332643" cy="73025"/>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487" name="AutoShape 63"/>
          <p:cNvSpPr>
            <a:spLocks noChangeArrowheads="1"/>
          </p:cNvSpPr>
          <p:nvPr/>
        </p:nvSpPr>
        <p:spPr bwMode="auto">
          <a:xfrm>
            <a:off x="8360020" y="3644900"/>
            <a:ext cx="140677" cy="152400"/>
          </a:xfrm>
          <a:prstGeom prst="flowChartConnector">
            <a:avLst/>
          </a:prstGeom>
          <a:solidFill>
            <a:srgbClr val="FF0000"/>
          </a:solidFill>
          <a:ln w="12700">
            <a:solidFill>
              <a:schemeClr val="tx1"/>
            </a:solidFill>
            <a:round/>
            <a:headEnd type="none" w="sm" len="sm"/>
            <a:tailEnd type="none" w="sm" len="sm"/>
          </a:ln>
        </p:spPr>
        <p:txBody>
          <a:bodyPr wrap="none" anchor="ctr"/>
          <a:lstStyle/>
          <a:p>
            <a:pPr algn="ctr"/>
            <a:endParaRPr lang="en-US" altLang="zh-TW">
              <a:solidFill>
                <a:srgbClr val="FF0000"/>
              </a:solidFill>
            </a:endParaRPr>
          </a:p>
        </p:txBody>
      </p:sp>
    </p:spTree>
    <p:extLst>
      <p:ext uri="{BB962C8B-B14F-4D97-AF65-F5344CB8AC3E}">
        <p14:creationId xmlns:p14="http://schemas.microsoft.com/office/powerpoint/2010/main" val="3586255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Creating Threads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fontScale="92500" lnSpcReduction="10000"/>
          </a:bodyPr>
          <a:lstStyle/>
          <a:p>
            <a:pPr marL="514350" indent="-514350">
              <a:buFont typeface="+mj-lt"/>
              <a:buAutoNum type="arabicPeriod"/>
            </a:pPr>
            <a:r>
              <a:rPr lang="en-US" dirty="0"/>
              <a:t>extending the Thread </a:t>
            </a:r>
            <a:r>
              <a:rPr lang="en-US" dirty="0" smtClean="0"/>
              <a:t>class (Method 1)</a:t>
            </a:r>
            <a:endParaRPr lang="en-US" dirty="0"/>
          </a:p>
          <a:p>
            <a:pPr lvl="1"/>
            <a:r>
              <a:rPr lang="en-US" dirty="0"/>
              <a:t>must implement the </a:t>
            </a:r>
            <a:r>
              <a:rPr lang="en-US" i="1" dirty="0"/>
              <a:t>run()</a:t>
            </a:r>
            <a:r>
              <a:rPr lang="en-US" dirty="0"/>
              <a:t> method</a:t>
            </a:r>
          </a:p>
          <a:p>
            <a:pPr lvl="1"/>
            <a:r>
              <a:rPr lang="en-US" dirty="0"/>
              <a:t>thread ends when </a:t>
            </a:r>
            <a:r>
              <a:rPr lang="en-US" i="1" dirty="0"/>
              <a:t>run()</a:t>
            </a:r>
            <a:r>
              <a:rPr lang="en-US" dirty="0"/>
              <a:t> method finishes</a:t>
            </a:r>
          </a:p>
          <a:p>
            <a:pPr lvl="1"/>
            <a:r>
              <a:rPr lang="en-US" dirty="0"/>
              <a:t>call </a:t>
            </a:r>
            <a:r>
              <a:rPr lang="en-US" i="1" dirty="0"/>
              <a:t>.start()</a:t>
            </a:r>
            <a:r>
              <a:rPr lang="en-US" dirty="0"/>
              <a:t> to get the thread ready to </a:t>
            </a:r>
            <a:r>
              <a:rPr lang="en-US" dirty="0" smtClean="0"/>
              <a:t>run</a:t>
            </a:r>
          </a:p>
          <a:p>
            <a:pPr marL="514350" indent="-514350">
              <a:buFont typeface="+mj-lt"/>
              <a:buAutoNum type="arabicPeriod"/>
            </a:pPr>
            <a:r>
              <a:rPr lang="en-US" dirty="0" smtClean="0"/>
              <a:t>implementing </a:t>
            </a:r>
            <a:r>
              <a:rPr lang="en-US" dirty="0"/>
              <a:t>Runnable </a:t>
            </a:r>
            <a:r>
              <a:rPr lang="en-US" dirty="0" smtClean="0"/>
              <a:t>interface (Method 2)</a:t>
            </a:r>
            <a:endParaRPr lang="en-US" dirty="0"/>
          </a:p>
          <a:p>
            <a:pPr lvl="1"/>
            <a:r>
              <a:rPr lang="en-US" dirty="0"/>
              <a:t>virtually identical to extending Thread </a:t>
            </a:r>
            <a:r>
              <a:rPr lang="en-US" dirty="0" smtClean="0"/>
              <a:t>class. Useful when the class is already extending another class</a:t>
            </a:r>
            <a:endParaRPr lang="en-US" dirty="0"/>
          </a:p>
          <a:p>
            <a:pPr lvl="1"/>
            <a:r>
              <a:rPr lang="en-US" dirty="0"/>
              <a:t>must still define the </a:t>
            </a:r>
            <a:r>
              <a:rPr lang="en-US" i="1" dirty="0"/>
              <a:t>run()</a:t>
            </a:r>
            <a:r>
              <a:rPr lang="en-US" dirty="0"/>
              <a:t>method</a:t>
            </a:r>
          </a:p>
          <a:p>
            <a:pPr lvl="1"/>
            <a:r>
              <a:rPr lang="en-US" dirty="0"/>
              <a:t>setting up the threads is slightly </a:t>
            </a:r>
            <a:r>
              <a:rPr lang="en-US" dirty="0" smtClean="0"/>
              <a:t>different</a:t>
            </a:r>
          </a:p>
          <a:p>
            <a:r>
              <a:rPr lang="en-US" dirty="0"/>
              <a:t>Advantage of Using </a:t>
            </a:r>
            <a:r>
              <a:rPr lang="en-US" dirty="0" smtClean="0"/>
              <a:t>Runnable</a:t>
            </a:r>
          </a:p>
          <a:p>
            <a:pPr lvl="1"/>
            <a:r>
              <a:rPr lang="en-US" dirty="0"/>
              <a:t>remember - can only extend one class</a:t>
            </a:r>
          </a:p>
          <a:p>
            <a:pPr lvl="1"/>
            <a:r>
              <a:rPr lang="en-US" dirty="0"/>
              <a:t>implementing runnable allows class to extend something else</a:t>
            </a:r>
          </a:p>
          <a:p>
            <a:endParaRPr lang="en-US" dirty="0"/>
          </a:p>
          <a:p>
            <a:endParaRPr lang="en-US" dirty="0"/>
          </a:p>
        </p:txBody>
      </p:sp>
    </p:spTree>
    <p:extLst>
      <p:ext uri="{BB962C8B-B14F-4D97-AF65-F5344CB8AC3E}">
        <p14:creationId xmlns:p14="http://schemas.microsoft.com/office/powerpoint/2010/main" val="1513373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2577</TotalTime>
  <Words>3651</Words>
  <Application>Microsoft Office PowerPoint</Application>
  <PresentationFormat>On-screen Show (4:3)</PresentationFormat>
  <Paragraphs>597</Paragraphs>
  <Slides>35</Slides>
  <Notes>23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Threads</vt:lpstr>
      <vt:lpstr>Multithreaded Environment</vt:lpstr>
      <vt:lpstr>Multithreaded Environment</vt:lpstr>
      <vt:lpstr>Why use Multithreading in Business Tier?</vt:lpstr>
      <vt:lpstr>Thread States</vt:lpstr>
      <vt:lpstr>Thread States</vt:lpstr>
      <vt:lpstr>Thread States</vt:lpstr>
      <vt:lpstr>PowerPoint Presentation</vt:lpstr>
      <vt:lpstr>Creating Threads</vt:lpstr>
      <vt:lpstr>Thread Class</vt:lpstr>
      <vt:lpstr>Thread Class</vt:lpstr>
      <vt:lpstr>PowerPoint Presentation</vt:lpstr>
      <vt:lpstr>PowerPoint Presentation</vt:lpstr>
      <vt:lpstr>Controlling Java Threads</vt:lpstr>
      <vt:lpstr>Thread Scheduling</vt:lpstr>
      <vt:lpstr>Thread Priorities</vt:lpstr>
      <vt:lpstr>Q &amp; A</vt:lpstr>
      <vt:lpstr>Thread synchronization</vt:lpstr>
      <vt:lpstr>Need for synchronization (1/2)</vt:lpstr>
      <vt:lpstr>Need for synchronization (2/2)</vt:lpstr>
      <vt:lpstr>Synchronized variable</vt:lpstr>
      <vt:lpstr>Synchronized Method</vt:lpstr>
      <vt:lpstr>Synchronized Block</vt:lpstr>
      <vt:lpstr>Ensuring time-slicing</vt:lpstr>
      <vt:lpstr>isAlive() and join() methods</vt:lpstr>
      <vt:lpstr>Inter-thread communication</vt:lpstr>
      <vt:lpstr>Thread Groups</vt:lpstr>
      <vt:lpstr>Daemon Thread</vt:lpstr>
      <vt:lpstr>Thread Pooling</vt:lpstr>
      <vt:lpstr>Shutdown Hook</vt:lpstr>
      <vt:lpstr>What is a deadlock?</vt:lpstr>
      <vt:lpstr>LiveLock</vt:lpstr>
      <vt:lpstr>Starvation</vt:lpstr>
      <vt:lpstr>How to find a deadlock has occurred in Java?</vt:lpstr>
      <vt:lpstr>Volatile variable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asf</dc:title>
  <dc:creator>Manish</dc:creator>
  <cp:lastModifiedBy>Manish</cp:lastModifiedBy>
  <cp:revision>174</cp:revision>
  <dcterms:created xsi:type="dcterms:W3CDTF">2006-08-16T00:00:00Z</dcterms:created>
  <dcterms:modified xsi:type="dcterms:W3CDTF">2014-12-20T05:31:43Z</dcterms:modified>
</cp:coreProperties>
</file>