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7" r:id="rId2"/>
    <p:sldId id="280" r:id="rId3"/>
    <p:sldId id="284" r:id="rId4"/>
    <p:sldId id="286" r:id="rId5"/>
    <p:sldId id="288" r:id="rId6"/>
    <p:sldId id="281" r:id="rId7"/>
    <p:sldId id="282" r:id="rId8"/>
    <p:sldId id="283" r:id="rId9"/>
    <p:sldId id="289" r:id="rId10"/>
    <p:sldId id="290" r:id="rId11"/>
    <p:sldId id="291" r:id="rId12"/>
    <p:sldId id="292" r:id="rId13"/>
    <p:sldId id="293" r:id="rId14"/>
    <p:sldId id="294" r:id="rId15"/>
    <p:sldId id="295" r:id="rId16"/>
    <p:sldId id="296" r:id="rId17"/>
    <p:sldId id="297" r:id="rId18"/>
    <p:sldId id="298" r:id="rId19"/>
    <p:sldId id="299" r:id="rId20"/>
    <p:sldId id="30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 id="1" name="Manish"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81" autoAdjust="0"/>
  </p:normalViewPr>
  <p:slideViewPr>
    <p:cSldViewPr>
      <p:cViewPr varScale="1">
        <p:scale>
          <a:sx n="52" d="100"/>
          <a:sy n="52" d="100"/>
        </p:scale>
        <p:origin x="-189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dharmvir_singh\Desktop\docs\api\java\util\Dat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969A7ABA-13DD-4E71-830A-4EC0BE98B136}" type="slidenum">
              <a:rPr lang="en-US" i="0" smtClean="0"/>
              <a:pPr eaLnBrk="1" hangingPunct="1"/>
              <a:t>2</a:t>
            </a:fld>
            <a:endParaRPr lang="en-US" i="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sz="1100" dirty="0" smtClean="0">
                <a:latin typeface="Arial" pitchFamily="34" charset="0"/>
              </a:rPr>
              <a:t>Are special kind of interface</a:t>
            </a:r>
          </a:p>
          <a:p>
            <a:pPr lvl="1" eaLnBrk="1" hangingPunct="1">
              <a:buFontTx/>
              <a:buChar char="•"/>
            </a:pPr>
            <a:r>
              <a:rPr lang="en-US" dirty="0" smtClean="0">
                <a:latin typeface="Arial" pitchFamily="34" charset="0"/>
              </a:rPr>
              <a:t> Annotations cannot include extends keyword but they implicitly extends Annotation interface. Annotation interface is  in </a:t>
            </a:r>
            <a:r>
              <a:rPr lang="en-US" dirty="0" err="1" smtClean="0">
                <a:latin typeface="Arial" pitchFamily="34" charset="0"/>
              </a:rPr>
              <a:t>java.lang.annotation</a:t>
            </a:r>
            <a:r>
              <a:rPr lang="en-US" dirty="0" smtClean="0">
                <a:latin typeface="Arial" pitchFamily="34" charset="0"/>
              </a:rPr>
              <a:t> package</a:t>
            </a:r>
          </a:p>
          <a:p>
            <a:pPr lvl="1" eaLnBrk="1" hangingPunct="1">
              <a:buFontTx/>
              <a:buChar char="•"/>
            </a:pPr>
            <a:r>
              <a:rPr lang="en-US" dirty="0" smtClean="0">
                <a:latin typeface="Arial" pitchFamily="34" charset="0"/>
              </a:rPr>
              <a:t>We never explicitly extend an annotation to Annotation interface. If we do it will be compile time error</a:t>
            </a:r>
          </a:p>
          <a:p>
            <a:pPr eaLnBrk="1" hangingPunct="1">
              <a:buFontTx/>
              <a:buChar char="•"/>
            </a:pPr>
            <a:r>
              <a:rPr lang="en-US" sz="1100" dirty="0" smtClean="0">
                <a:latin typeface="Arial" pitchFamily="34" charset="0"/>
              </a:rPr>
              <a:t>Does not affect the semantics of the program and Acts as metadata which can be used by tools or libraries</a:t>
            </a:r>
          </a:p>
          <a:p>
            <a:pPr lvl="1" eaLnBrk="1" hangingPunct="1">
              <a:buFontTx/>
              <a:buChar char="•"/>
            </a:pPr>
            <a:r>
              <a:rPr lang="en-US" dirty="0" smtClean="0">
                <a:latin typeface="Arial" pitchFamily="34" charset="0"/>
              </a:rPr>
              <a:t> Annotations  are used by the tools or libraries to interpret some part of program. But annotations never change the logic of a program. They actually keep extra information about the element with which it is associated. Ex -  @Override void </a:t>
            </a:r>
            <a:r>
              <a:rPr lang="en-US" dirty="0" err="1" smtClean="0">
                <a:latin typeface="Arial" pitchFamily="34" charset="0"/>
              </a:rPr>
              <a:t>subMethod</a:t>
            </a:r>
            <a:r>
              <a:rPr lang="en-US" dirty="0" smtClean="0">
                <a:latin typeface="Arial" pitchFamily="34" charset="0"/>
              </a:rPr>
              <a:t>(){} the @Override before method in subclass tells the compiler to check if </a:t>
            </a:r>
            <a:r>
              <a:rPr lang="en-US" dirty="0" err="1" smtClean="0">
                <a:latin typeface="Arial" pitchFamily="34" charset="0"/>
              </a:rPr>
              <a:t>subMethod</a:t>
            </a:r>
            <a:r>
              <a:rPr lang="en-US" dirty="0" smtClean="0">
                <a:latin typeface="Arial" pitchFamily="34" charset="0"/>
              </a:rPr>
              <a:t>() is properly overridden in the subclass or not. So we are not touching the logic of method but simply providing extra information about the method to the compiler.</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4</a:t>
            </a:fld>
            <a:endParaRPr lang="en-US"/>
          </a:p>
        </p:txBody>
      </p:sp>
    </p:spTree>
    <p:extLst>
      <p:ext uri="{BB962C8B-B14F-4D97-AF65-F5344CB8AC3E}">
        <p14:creationId xmlns:p14="http://schemas.microsoft.com/office/powerpoint/2010/main" val="318807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13F7E60-BAFA-499F-911B-491DA4084577}" type="slidenum">
              <a:rPr lang="en-US" i="0" smtClean="0"/>
              <a:pPr eaLnBrk="1" hangingPunct="1"/>
              <a:t>6</a:t>
            </a:fld>
            <a:endParaRPr lang="en-US" i="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latin typeface="Arial" pitchFamily="34" charset="0"/>
              </a:rPr>
              <a:t>@</a:t>
            </a:r>
            <a:r>
              <a:rPr lang="en-US" dirty="0" err="1" smtClean="0">
                <a:latin typeface="Arial" pitchFamily="34" charset="0"/>
              </a:rPr>
              <a:t>SuppressWarnings</a:t>
            </a:r>
            <a:endParaRPr lang="en-US" dirty="0" smtClean="0">
              <a:latin typeface="Arial" pitchFamily="34" charset="0"/>
            </a:endParaRPr>
          </a:p>
          <a:p>
            <a:pPr lvl="1" eaLnBrk="1" hangingPunct="1">
              <a:buFontTx/>
              <a:buChar char="•"/>
            </a:pPr>
            <a:r>
              <a:rPr lang="en-US" dirty="0" smtClean="0">
                <a:latin typeface="Arial" pitchFamily="34" charset="0"/>
              </a:rPr>
              <a:t>To suppress the warnings ex-  @</a:t>
            </a:r>
            <a:r>
              <a:rPr lang="en-US" dirty="0" err="1" smtClean="0">
                <a:latin typeface="Arial" pitchFamily="34" charset="0"/>
              </a:rPr>
              <a:t>SuppressWarnings</a:t>
            </a:r>
            <a:r>
              <a:rPr lang="en-US" dirty="0" smtClean="0">
                <a:latin typeface="Arial" pitchFamily="34" charset="0"/>
              </a:rPr>
              <a:t>(“unused”)  this will suppress the warning for unused variable.</a:t>
            </a:r>
          </a:p>
          <a:p>
            <a:pPr lvl="1" eaLnBrk="1" hangingPunct="1">
              <a:buFontTx/>
              <a:buChar char="•"/>
            </a:pPr>
            <a:r>
              <a:rPr lang="en-US" dirty="0" smtClean="0">
                <a:latin typeface="Arial" pitchFamily="34" charset="0"/>
              </a:rPr>
              <a:t>If you want to suppress more kind of warnings then the syntax is @</a:t>
            </a:r>
            <a:r>
              <a:rPr lang="en-US" dirty="0" err="1" smtClean="0">
                <a:latin typeface="Arial" pitchFamily="34" charset="0"/>
              </a:rPr>
              <a:t>SuppressWarnings</a:t>
            </a:r>
            <a:r>
              <a:rPr lang="en-US" dirty="0" smtClean="0">
                <a:latin typeface="Arial" pitchFamily="34" charset="0"/>
              </a:rPr>
              <a:t>({“unused” , “unchecked” , ….}) </a:t>
            </a:r>
          </a:p>
          <a:p>
            <a:pPr eaLnBrk="1" hangingPunct="1">
              <a:buFontTx/>
              <a:buChar char="•"/>
            </a:pPr>
            <a:r>
              <a:rPr lang="en-US" dirty="0" smtClean="0">
                <a:latin typeface="Arial" pitchFamily="34" charset="0"/>
              </a:rPr>
              <a:t>@Retention </a:t>
            </a:r>
          </a:p>
          <a:p>
            <a:pPr lvl="1" eaLnBrk="1" hangingPunct="1">
              <a:buFontTx/>
              <a:buChar char="•"/>
            </a:pPr>
            <a:r>
              <a:rPr lang="en-US" dirty="0" smtClean="0">
                <a:latin typeface="Arial" pitchFamily="34" charset="0"/>
              </a:rPr>
              <a:t>Can be used as annotation to other annotation. It specifies a retention policy for an annotation in java. Retention policy decides when an annotation will be discarded. There are three such policies . Retention policy for</a:t>
            </a:r>
          </a:p>
          <a:p>
            <a:pPr lvl="2" eaLnBrk="1" hangingPunct="1">
              <a:buFontTx/>
              <a:buChar char="•"/>
            </a:pPr>
            <a:r>
              <a:rPr lang="en-US" dirty="0" smtClean="0">
                <a:latin typeface="Arial" pitchFamily="34" charset="0"/>
              </a:rPr>
              <a:t>SOURCE </a:t>
            </a:r>
          </a:p>
          <a:p>
            <a:pPr lvl="2" eaLnBrk="1" hangingPunct="1">
              <a:buFontTx/>
              <a:buChar char="•"/>
            </a:pPr>
            <a:r>
              <a:rPr lang="en-US" dirty="0" smtClean="0">
                <a:latin typeface="Arial" pitchFamily="34" charset="0"/>
              </a:rPr>
              <a:t>CLASS</a:t>
            </a:r>
          </a:p>
          <a:p>
            <a:pPr lvl="2" eaLnBrk="1" hangingPunct="1">
              <a:buFontTx/>
              <a:buChar char="•"/>
            </a:pPr>
            <a:r>
              <a:rPr lang="en-US" dirty="0" smtClean="0">
                <a:latin typeface="Arial" pitchFamily="34" charset="0"/>
              </a:rPr>
              <a:t>RUNTIME</a:t>
            </a:r>
          </a:p>
          <a:p>
            <a:pPr lvl="2" eaLnBrk="1" hangingPunct="1">
              <a:buFontTx/>
              <a:buChar char="•"/>
            </a:pPr>
            <a:r>
              <a:rPr lang="en-US" dirty="0" smtClean="0">
                <a:latin typeface="Arial" pitchFamily="34" charset="0"/>
              </a:rPr>
              <a:t>Example -  @Retention( </a:t>
            </a:r>
            <a:r>
              <a:rPr lang="en-US" dirty="0" err="1" smtClean="0">
                <a:latin typeface="Arial" pitchFamily="34" charset="0"/>
              </a:rPr>
              <a:t>RetentionPolicy.RUNTIME</a:t>
            </a:r>
            <a:r>
              <a:rPr lang="en-US" dirty="0" smtClean="0">
                <a:latin typeface="Arial" pitchFamily="34" charset="0"/>
              </a:rPr>
              <a:t>) </a:t>
            </a:r>
          </a:p>
          <a:p>
            <a:pPr lvl="2" eaLnBrk="1" hangingPunct="1"/>
            <a:r>
              <a:rPr lang="en-US" dirty="0" smtClean="0">
                <a:latin typeface="Arial" pitchFamily="34" charset="0"/>
              </a:rPr>
              <a:t>                  @interface </a:t>
            </a:r>
            <a:r>
              <a:rPr lang="en-US" dirty="0" err="1" smtClean="0">
                <a:latin typeface="Arial" pitchFamily="34" charset="0"/>
              </a:rPr>
              <a:t>HeaderComment</a:t>
            </a:r>
            <a:r>
              <a:rPr lang="en-US" dirty="0" smtClean="0">
                <a:latin typeface="Arial" pitchFamily="34" charset="0"/>
              </a:rPr>
              <a:t>{}</a:t>
            </a:r>
          </a:p>
          <a:p>
            <a:pPr eaLnBrk="1" hangingPunct="1">
              <a:buFontTx/>
              <a:buChar char="•"/>
            </a:pPr>
            <a:r>
              <a:rPr lang="en-US" dirty="0" smtClean="0">
                <a:latin typeface="Arial" pitchFamily="34" charset="0"/>
              </a:rPr>
              <a:t>@Override </a:t>
            </a:r>
          </a:p>
          <a:p>
            <a:pPr lvl="1" eaLnBrk="1" hangingPunct="1">
              <a:buFontTx/>
              <a:buChar char="•"/>
            </a:pPr>
            <a:r>
              <a:rPr lang="en-US" dirty="0" smtClean="0">
                <a:latin typeface="Arial" pitchFamily="34" charset="0"/>
              </a:rPr>
              <a:t>Explained in detail in the next slide </a:t>
            </a:r>
          </a:p>
          <a:p>
            <a:pPr eaLnBrk="1" hangingPunct="1">
              <a:buFontTx/>
              <a:buChar char="•"/>
            </a:pPr>
            <a:r>
              <a:rPr lang="en-US" dirty="0" smtClean="0">
                <a:latin typeface="Arial" pitchFamily="34" charset="0"/>
              </a:rPr>
              <a:t>@Deprecated</a:t>
            </a:r>
          </a:p>
          <a:p>
            <a:pPr lvl="1" eaLnBrk="1" hangingPunct="1">
              <a:buFontTx/>
              <a:buChar char="•"/>
            </a:pPr>
            <a:r>
              <a:rPr lang="en-US" dirty="0" smtClean="0">
                <a:latin typeface="Arial" pitchFamily="34" charset="0"/>
              </a:rPr>
              <a:t>Used to indicate that a declaration or method is </a:t>
            </a:r>
            <a:r>
              <a:rPr lang="en-US" dirty="0" err="1" smtClean="0">
                <a:latin typeface="Arial" pitchFamily="34" charset="0"/>
              </a:rPr>
              <a:t>absolete</a:t>
            </a:r>
            <a:r>
              <a:rPr lang="en-US" dirty="0" smtClean="0">
                <a:latin typeface="Arial" pitchFamily="34" charset="0"/>
              </a:rPr>
              <a:t> now and new ones are available in their place.</a:t>
            </a:r>
          </a:p>
          <a:p>
            <a:pPr lvl="1" eaLnBrk="1" hangingPunct="1">
              <a:buFontTx/>
              <a:buChar char="•"/>
            </a:pPr>
            <a:r>
              <a:rPr lang="en-US" dirty="0" smtClean="0">
                <a:latin typeface="Arial" pitchFamily="34" charset="0"/>
              </a:rPr>
              <a:t>Example – many methods of </a:t>
            </a:r>
            <a:r>
              <a:rPr lang="en-US" dirty="0" err="1" smtClean="0">
                <a:latin typeface="Arial" pitchFamily="34" charset="0"/>
              </a:rPr>
              <a:t>java.util.Date</a:t>
            </a:r>
            <a:r>
              <a:rPr lang="en-US" dirty="0" smtClean="0">
                <a:latin typeface="Arial" pitchFamily="34" charset="0"/>
              </a:rPr>
              <a:t> class are deprecated now and now you can use </a:t>
            </a:r>
            <a:r>
              <a:rPr lang="en-US" dirty="0" err="1" smtClean="0">
                <a:latin typeface="Arial" pitchFamily="34" charset="0"/>
              </a:rPr>
              <a:t>java.util.Calendar</a:t>
            </a:r>
            <a:r>
              <a:rPr lang="en-US" dirty="0" smtClean="0">
                <a:latin typeface="Arial" pitchFamily="34" charset="0"/>
              </a:rPr>
              <a:t> class to work with dates . To see which methods are deprecated check </a:t>
            </a:r>
            <a:r>
              <a:rPr lang="en-US" dirty="0" err="1" smtClean="0">
                <a:latin typeface="Arial" pitchFamily="34" charset="0"/>
              </a:rPr>
              <a:t>javadocs</a:t>
            </a:r>
            <a:r>
              <a:rPr lang="en-US" dirty="0" smtClean="0">
                <a:latin typeface="Arial" pitchFamily="34" charset="0"/>
              </a:rPr>
              <a:t> . We are showing one of the deprecated constructor declaration from </a:t>
            </a:r>
            <a:r>
              <a:rPr lang="en-US" dirty="0" err="1" smtClean="0">
                <a:latin typeface="Arial" pitchFamily="34" charset="0"/>
              </a:rPr>
              <a:t>javadocs</a:t>
            </a:r>
            <a:r>
              <a:rPr lang="en-US" dirty="0" smtClean="0">
                <a:latin typeface="Arial" pitchFamily="34" charset="0"/>
              </a:rPr>
              <a:t> of </a:t>
            </a:r>
            <a:r>
              <a:rPr lang="en-US" dirty="0" err="1" smtClean="0">
                <a:latin typeface="Arial" pitchFamily="34" charset="0"/>
              </a:rPr>
              <a:t>java.util.Date</a:t>
            </a:r>
            <a:r>
              <a:rPr lang="en-US" dirty="0" smtClean="0">
                <a:latin typeface="Arial" pitchFamily="34" charset="0"/>
              </a:rPr>
              <a:t> class</a:t>
            </a:r>
          </a:p>
          <a:p>
            <a:pPr lvl="1" eaLnBrk="1" hangingPunct="1"/>
            <a:endParaRPr lang="en-US" dirty="0" smtClean="0">
              <a:latin typeface="Arial" pitchFamily="34" charset="0"/>
            </a:endParaRPr>
          </a:p>
          <a:p>
            <a:pPr lvl="1" eaLnBrk="1" hangingPunct="1"/>
            <a:r>
              <a:rPr lang="en-US" dirty="0" smtClean="0">
                <a:latin typeface="Arial" pitchFamily="34" charset="0"/>
              </a:rPr>
              <a:t>Date(</a:t>
            </a:r>
            <a:r>
              <a:rPr lang="en-US" dirty="0" err="1" smtClean="0">
                <a:latin typeface="Arial" pitchFamily="34" charset="0"/>
              </a:rPr>
              <a:t>int</a:t>
            </a:r>
            <a:r>
              <a:rPr lang="en-US" dirty="0" smtClean="0">
                <a:latin typeface="Arial" pitchFamily="34" charset="0"/>
              </a:rPr>
              <a:t> year, </a:t>
            </a:r>
            <a:r>
              <a:rPr lang="en-US" dirty="0" err="1" smtClean="0">
                <a:latin typeface="Arial" pitchFamily="34" charset="0"/>
              </a:rPr>
              <a:t>int</a:t>
            </a:r>
            <a:r>
              <a:rPr lang="en-US" dirty="0" smtClean="0">
                <a:latin typeface="Arial" pitchFamily="34" charset="0"/>
              </a:rPr>
              <a:t> month, </a:t>
            </a:r>
            <a:r>
              <a:rPr lang="en-US" dirty="0" err="1" smtClean="0">
                <a:latin typeface="Arial" pitchFamily="34" charset="0"/>
              </a:rPr>
              <a:t>int</a:t>
            </a:r>
            <a:r>
              <a:rPr lang="en-US" dirty="0" smtClean="0">
                <a:latin typeface="Arial" pitchFamily="34" charset="0"/>
              </a:rPr>
              <a:t> date) </a:t>
            </a:r>
            <a:br>
              <a:rPr lang="en-US" dirty="0" smtClean="0">
                <a:latin typeface="Arial" pitchFamily="34" charset="0"/>
              </a:rPr>
            </a:br>
            <a:r>
              <a:rPr lang="en-US" dirty="0" smtClean="0">
                <a:latin typeface="Arial" pitchFamily="34" charset="0"/>
              </a:rPr>
              <a:t>          </a:t>
            </a:r>
            <a:r>
              <a:rPr lang="en-US" b="1" dirty="0" smtClean="0">
                <a:latin typeface="Arial" pitchFamily="34" charset="0"/>
              </a:rPr>
              <a:t>Deprecated.</a:t>
            </a:r>
            <a:r>
              <a:rPr lang="en-US" dirty="0" smtClean="0">
                <a:latin typeface="Arial" pitchFamily="34" charset="0"/>
              </a:rPr>
              <a:t> </a:t>
            </a:r>
            <a:r>
              <a:rPr lang="en-US" i="1" dirty="0" smtClean="0">
                <a:latin typeface="Arial" pitchFamily="34" charset="0"/>
              </a:rPr>
              <a:t>As of JDK version 1.1, replaced by </a:t>
            </a:r>
            <a:r>
              <a:rPr lang="en-US" i="1" dirty="0" err="1" smtClean="0">
                <a:latin typeface="Arial" pitchFamily="34" charset="0"/>
              </a:rPr>
              <a:t>Calendar.set</a:t>
            </a:r>
            <a:r>
              <a:rPr lang="en-US" i="1" dirty="0" smtClean="0">
                <a:latin typeface="Arial" pitchFamily="34" charset="0"/>
              </a:rPr>
              <a:t>(year + 1900, month, date) or </a:t>
            </a:r>
            <a:r>
              <a:rPr lang="en-US" i="1" dirty="0" err="1" smtClean="0">
                <a:latin typeface="Arial" pitchFamily="34" charset="0"/>
              </a:rPr>
              <a:t>GregorianCalendar</a:t>
            </a:r>
            <a:r>
              <a:rPr lang="en-US" i="1" dirty="0" smtClean="0">
                <a:latin typeface="Arial" pitchFamily="34" charset="0"/>
              </a:rPr>
              <a:t>(year + 1900, month, date).</a:t>
            </a:r>
            <a:r>
              <a:rPr lang="en-US" dirty="0" smtClean="0">
                <a:latin typeface="Arial" pitchFamily="34" charset="0"/>
              </a:rPr>
              <a:t> </a:t>
            </a:r>
          </a:p>
          <a:p>
            <a:pPr eaLnBrk="1" hangingPunct="1">
              <a:buFontTx/>
              <a:buChar char="•"/>
            </a:pPr>
            <a:endParaRPr lang="en-US" dirty="0" smtClean="0">
              <a:latin typeface="Arial" pitchFamily="34" charset="0"/>
            </a:endParaRPr>
          </a:p>
          <a:p>
            <a:pPr eaLnBrk="1" hangingPunct="1">
              <a:buFontTx/>
              <a:buChar char="•"/>
            </a:pPr>
            <a:endParaRPr lang="en-US" dirty="0" smtClean="0">
              <a:latin typeface="Arial" pitchFamily="34" charset="0"/>
            </a:endParaRPr>
          </a:p>
          <a:p>
            <a:pPr eaLnBrk="1" hangingPunct="1">
              <a:buFontTx/>
              <a:buChar char="•"/>
            </a:pPr>
            <a:r>
              <a:rPr lang="en-US" dirty="0" smtClean="0">
                <a:latin typeface="Arial" pitchFamily="34" charset="0"/>
              </a:rPr>
              <a:t>@Inherited</a:t>
            </a:r>
          </a:p>
          <a:p>
            <a:pPr lvl="1" eaLnBrk="1" hangingPunct="1">
              <a:buFontTx/>
              <a:buChar char="•"/>
            </a:pPr>
            <a:r>
              <a:rPr lang="en-US" dirty="0" smtClean="0">
                <a:latin typeface="Arial" pitchFamily="34" charset="0"/>
              </a:rPr>
              <a:t>This says I will guarantee that annotation defined for super class will be inherited by subclass also. So this annotation is used for those annotations which are supposed to be inherited by the sub class.</a:t>
            </a:r>
          </a:p>
          <a:p>
            <a:pPr eaLnBrk="1" hangingPunct="1">
              <a:buFontTx/>
              <a:buChar char="•"/>
            </a:pPr>
            <a:r>
              <a:rPr lang="en-US" dirty="0" smtClean="0">
                <a:latin typeface="Arial" pitchFamily="34" charset="0"/>
              </a:rPr>
              <a:t>@Target </a:t>
            </a:r>
          </a:p>
          <a:p>
            <a:pPr lvl="1" eaLnBrk="1" hangingPunct="1">
              <a:buFontTx/>
              <a:buChar char="•"/>
            </a:pPr>
            <a:r>
              <a:rPr lang="en-US" dirty="0" smtClean="0">
                <a:latin typeface="Arial" pitchFamily="34" charset="0"/>
              </a:rPr>
              <a:t>It can be used for other annotations only. This annotation is used to specify the annotation target for other annotations. Again whatever argument you want to pass to @target , that must be from </a:t>
            </a:r>
            <a:r>
              <a:rPr lang="en-US" dirty="0" err="1" smtClean="0">
                <a:latin typeface="Arial" pitchFamily="34" charset="0"/>
              </a:rPr>
              <a:t>ElementType</a:t>
            </a:r>
            <a:r>
              <a:rPr lang="en-US" dirty="0" smtClean="0">
                <a:latin typeface="Arial" pitchFamily="34" charset="0"/>
              </a:rPr>
              <a:t> </a:t>
            </a:r>
            <a:r>
              <a:rPr lang="en-US" dirty="0" err="1" smtClean="0">
                <a:latin typeface="Arial" pitchFamily="34" charset="0"/>
              </a:rPr>
              <a:t>enum</a:t>
            </a:r>
            <a:r>
              <a:rPr lang="en-US" dirty="0" smtClean="0">
                <a:latin typeface="Arial" pitchFamily="34" charset="0"/>
              </a:rPr>
              <a:t>. </a:t>
            </a:r>
          </a:p>
          <a:p>
            <a:pPr lvl="1" eaLnBrk="1" hangingPunct="1">
              <a:buFontTx/>
              <a:buChar char="•"/>
            </a:pPr>
            <a:endParaRPr lang="en-US" dirty="0" smtClean="0">
              <a:latin typeface="Arial" pitchFamily="34" charset="0"/>
            </a:endParaRPr>
          </a:p>
          <a:p>
            <a:pPr eaLnBrk="1" hangingPunct="1">
              <a:buFontTx/>
              <a:buChar char="•"/>
            </a:pPr>
            <a:r>
              <a:rPr lang="en-US" dirty="0" smtClean="0">
                <a:latin typeface="Arial" pitchFamily="34" charset="0"/>
              </a:rPr>
              <a:t>@Documented</a:t>
            </a:r>
          </a:p>
          <a:p>
            <a:pPr lvl="1" eaLnBrk="1" hangingPunct="1">
              <a:buFontTx/>
              <a:buChar char="•"/>
            </a:pPr>
            <a:r>
              <a:rPr lang="en-US" dirty="0" smtClean="0">
                <a:latin typeface="Arial" pitchFamily="34" charset="0"/>
              </a:rPr>
              <a:t>Again it’s an annotation for other annotations . It is marker interface. It tells the tools that generate the documentation that this annotation has to be the part of documentation.</a:t>
            </a:r>
          </a:p>
          <a:p>
            <a:pPr eaLnBrk="1" hangingPunct="1">
              <a:buFontTx/>
              <a:buChar char="•"/>
            </a:pPr>
            <a:endParaRPr lang="en-US" dirty="0" smtClean="0">
              <a:latin typeface="Arial" pitchFamily="34" charset="0"/>
            </a:endParaRPr>
          </a:p>
          <a:p>
            <a:pPr eaLnBrk="1" hangingPunct="1">
              <a:buFontTx/>
              <a:buChar char="•"/>
            </a:pPr>
            <a:r>
              <a:rPr lang="en-US" dirty="0" smtClean="0">
                <a:latin typeface="Arial" pitchFamily="34" charset="0"/>
              </a:rPr>
              <a:t>Of all the annotations discussed above </a:t>
            </a:r>
            <a:r>
              <a:rPr lang="en-US" dirty="0" err="1" smtClean="0">
                <a:latin typeface="Arial" pitchFamily="34" charset="0"/>
              </a:rPr>
              <a:t>SuppressWarnings</a:t>
            </a:r>
            <a:r>
              <a:rPr lang="en-US" dirty="0" smtClean="0">
                <a:latin typeface="Arial" pitchFamily="34" charset="0"/>
              </a:rPr>
              <a:t> , Override and Deprecated  are defined in </a:t>
            </a:r>
            <a:r>
              <a:rPr lang="en-US" dirty="0" err="1" smtClean="0">
                <a:latin typeface="Arial" pitchFamily="34" charset="0"/>
              </a:rPr>
              <a:t>java.lang</a:t>
            </a:r>
            <a:r>
              <a:rPr lang="en-US" dirty="0" smtClean="0">
                <a:latin typeface="Arial" pitchFamily="34" charset="0"/>
              </a:rPr>
              <a:t> package. And so there is no need to import them</a:t>
            </a:r>
          </a:p>
          <a:p>
            <a:pPr eaLnBrk="1" hangingPunct="1">
              <a:buFontTx/>
              <a:buChar char="•"/>
            </a:pPr>
            <a:r>
              <a:rPr lang="en-US" dirty="0" smtClean="0">
                <a:latin typeface="Arial" pitchFamily="34" charset="0"/>
              </a:rPr>
              <a:t>Rest are defined in </a:t>
            </a:r>
            <a:r>
              <a:rPr lang="en-US" dirty="0" err="1" smtClean="0">
                <a:latin typeface="Arial" pitchFamily="34" charset="0"/>
              </a:rPr>
              <a:t>java.lang.annotation</a:t>
            </a:r>
            <a:r>
              <a:rPr lang="en-US" dirty="0" smtClean="0">
                <a:latin typeface="Arial" pitchFamily="34" charset="0"/>
              </a:rPr>
              <a:t> package.</a:t>
            </a:r>
          </a:p>
          <a:p>
            <a:pPr lvl="1" eaLnBrk="1" hangingPunct="1">
              <a:buFontTx/>
              <a:buChar char="•"/>
            </a:pPr>
            <a:endParaRPr lang="en-US" dirty="0" smtClean="0">
              <a:latin typeface="Arial" pitchFamily="34" charset="0"/>
            </a:endParaRPr>
          </a:p>
          <a:p>
            <a:pPr eaLnBrk="1" hangingPunct="1">
              <a:buFontTx/>
              <a:buChar char="•"/>
            </a:pPr>
            <a:endParaRPr lang="en-US" dirty="0" smtClean="0">
              <a:latin typeface="Arial" pitchFamily="34" charset="0"/>
            </a:endParaRPr>
          </a:p>
          <a:p>
            <a:pPr eaLnBrk="1" hangingPunct="1">
              <a:buFontTx/>
              <a:buChar char="•"/>
            </a:pPr>
            <a:endParaRPr lang="en-US" dirty="0" smtClean="0">
              <a:latin typeface="Arial" pitchFamily="34" charset="0"/>
            </a:endParaRPr>
          </a:p>
          <a:p>
            <a:pPr lvl="1" eaLnBrk="1" hangingPunct="1"/>
            <a:endParaRPr lang="en-US" b="1" dirty="0" smtClean="0">
              <a:latin typeface="Arial" pitchFamily="34" charset="0"/>
              <a:hlinkClick r:id="rId3" action="ppaction://hlinkfile"/>
            </a:endParaRPr>
          </a:p>
          <a:p>
            <a:pPr lvl="1" eaLnBrk="1" hangingPunct="1"/>
            <a:endParaRPr lang="en-US" dirty="0" smtClean="0">
              <a:latin typeface="Arial" pitchFamily="34" charset="0"/>
            </a:endParaRPr>
          </a:p>
          <a:p>
            <a:pPr lvl="1" eaLnBrk="1" hangingPunct="1"/>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In this slide we first see the use of @Override annotation  : it can be used to check whether the function is correctly overridden in sub class</a:t>
            </a:r>
          </a:p>
          <a:p>
            <a:r>
              <a:rPr lang="en-US" smtClean="0">
                <a:latin typeface="Arial" pitchFamily="34" charset="0"/>
              </a:rPr>
              <a:t>If not correctly overridden compiler will report an error </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2A7B55D-0FEF-4560-AA25-94505C28AF2C}" type="slidenum">
              <a:rPr lang="en-US" i="0" smtClean="0"/>
              <a:pPr eaLnBrk="1" hangingPunct="1"/>
              <a:t>7</a:t>
            </a:fld>
            <a:endParaRPr lang="en-US" i="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Apart from the applications given above there can be much more areas in which annotations can be used but just limited by thinking </a:t>
            </a:r>
            <a:r>
              <a:rPr lang="en-US" smtClean="0">
                <a:latin typeface="Arial" pitchFamily="34" charset="0"/>
                <a:sym typeface="Wingdings" pitchFamily="2" charset="2"/>
              </a:rPr>
              <a:t></a:t>
            </a:r>
            <a:endParaRPr lang="en-US" smtClean="0">
              <a:latin typeface="Arial" pitchFamily="34"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E1A7CEC-0D76-4BFC-BFE0-2CFBF078C450}" type="slidenum">
              <a:rPr lang="en-US" i="0" smtClean="0"/>
              <a:pPr eaLnBrk="1" hangingPunct="1"/>
              <a:t>8</a:t>
            </a:fld>
            <a:endParaRPr lang="en-US" i="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Annotations are like meta-tags that you can add to you code and apply them to methods or in class. </a:t>
            </a:r>
          </a:p>
          <a:p>
            <a:r>
              <a:rPr lang="en-US" sz="1200" b="0" i="0" kern="1200" dirty="0" smtClean="0">
                <a:solidFill>
                  <a:schemeClr val="tx1"/>
                </a:solidFill>
                <a:effectLst/>
                <a:latin typeface="+mn-lt"/>
                <a:ea typeface="+mn-ea"/>
                <a:cs typeface="+mn-cs"/>
              </a:rPr>
              <a:t>These annotation in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gives us information about test methods , </a:t>
            </a:r>
          </a:p>
          <a:p>
            <a:pPr marL="228600" indent="-228600">
              <a:buAutoNum type="arabicPeriod"/>
            </a:pPr>
            <a:r>
              <a:rPr lang="en-US" sz="1200" b="0" i="0" kern="1200" dirty="0" smtClean="0">
                <a:solidFill>
                  <a:schemeClr val="tx1"/>
                </a:solidFill>
                <a:effectLst/>
                <a:latin typeface="+mn-lt"/>
                <a:ea typeface="+mn-ea"/>
                <a:cs typeface="+mn-cs"/>
              </a:rPr>
              <a:t>which methods are going to run before &amp; after test methods, </a:t>
            </a:r>
          </a:p>
          <a:p>
            <a:pPr marL="228600" indent="-228600">
              <a:buAutoNum type="arabicPeriod"/>
            </a:pPr>
            <a:r>
              <a:rPr lang="en-US" sz="1200" b="0" i="0" kern="1200" dirty="0" smtClean="0">
                <a:solidFill>
                  <a:schemeClr val="tx1"/>
                </a:solidFill>
                <a:effectLst/>
                <a:latin typeface="+mn-lt"/>
                <a:ea typeface="+mn-ea"/>
                <a:cs typeface="+mn-cs"/>
              </a:rPr>
              <a:t>which methods run before &amp; after all the methods, </a:t>
            </a:r>
          </a:p>
          <a:p>
            <a:pPr marL="228600" indent="-228600">
              <a:buAutoNum type="arabicPeriod"/>
            </a:pPr>
            <a:r>
              <a:rPr lang="en-US" sz="1200" b="0" i="0" kern="1200" dirty="0" smtClean="0">
                <a:solidFill>
                  <a:schemeClr val="tx1"/>
                </a:solidFill>
                <a:effectLst/>
                <a:latin typeface="+mn-lt"/>
                <a:ea typeface="+mn-ea"/>
                <a:cs typeface="+mn-cs"/>
              </a:rPr>
              <a:t>which methods or class will be ignore during execution.</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10</a:t>
            </a:fld>
            <a:endParaRPr lang="en-US"/>
          </a:p>
        </p:txBody>
      </p:sp>
    </p:spTree>
    <p:extLst>
      <p:ext uri="{BB962C8B-B14F-4D97-AF65-F5344CB8AC3E}">
        <p14:creationId xmlns:p14="http://schemas.microsoft.com/office/powerpoint/2010/main" val="114602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public class Assert extends </a:t>
            </a:r>
            <a:r>
              <a:rPr lang="en-US" sz="1200" kern="1200" dirty="0" err="1" smtClean="0">
                <a:solidFill>
                  <a:schemeClr val="tx1"/>
                </a:solidFill>
                <a:effectLst/>
                <a:latin typeface="+mn-lt"/>
                <a:ea typeface="+mn-ea"/>
                <a:cs typeface="+mn-cs"/>
              </a:rPr>
              <a:t>java.lang.Object</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11</a:t>
            </a:fld>
            <a:endParaRPr lang="en-US"/>
          </a:p>
        </p:txBody>
      </p:sp>
    </p:spTree>
    <p:extLst>
      <p:ext uri="{BB962C8B-B14F-4D97-AF65-F5344CB8AC3E}">
        <p14:creationId xmlns:p14="http://schemas.microsoft.com/office/powerpoint/2010/main" val="3829862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Fixtures </a:t>
            </a:r>
            <a:r>
              <a:rPr lang="en-US" dirty="0" smtClean="0"/>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Fixtures</a:t>
            </a:r>
            <a:r>
              <a:rPr lang="en-US" sz="1200" b="0" i="0" kern="1200" dirty="0" smtClean="0">
                <a:solidFill>
                  <a:schemeClr val="tx1"/>
                </a:solidFill>
                <a:effectLst/>
                <a:latin typeface="+mn-lt"/>
                <a:ea typeface="+mn-ea"/>
                <a:cs typeface="+mn-cs"/>
              </a:rPr>
              <a:t> is a fixed state of a set of objects used as a baseline for running tests. It includes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1. </a:t>
            </a:r>
            <a:r>
              <a:rPr lang="en-US" sz="1200" b="0" i="0" kern="1200" dirty="0" err="1"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method which runs before every test invocation.</a:t>
            </a:r>
          </a:p>
          <a:p>
            <a:r>
              <a:rPr lang="en-US" sz="1200" b="0" i="0" kern="1200" dirty="0" smtClean="0">
                <a:solidFill>
                  <a:schemeClr val="tx1"/>
                </a:solidFill>
                <a:effectLst/>
                <a:latin typeface="+mn-lt"/>
                <a:ea typeface="+mn-ea"/>
                <a:cs typeface="+mn-cs"/>
              </a:rPr>
              <a:t>2. </a:t>
            </a:r>
            <a:r>
              <a:rPr lang="en-US" sz="1200" b="0" i="0" kern="1200" dirty="0" err="1" smtClean="0">
                <a:solidFill>
                  <a:schemeClr val="tx1"/>
                </a:solidFill>
                <a:effectLst/>
                <a:latin typeface="+mn-lt"/>
                <a:ea typeface="+mn-ea"/>
                <a:cs typeface="+mn-cs"/>
              </a:rPr>
              <a:t>tearDown</a:t>
            </a:r>
            <a:r>
              <a:rPr lang="en-US" sz="1200" b="0" i="0" kern="1200" dirty="0" smtClean="0">
                <a:solidFill>
                  <a:schemeClr val="tx1"/>
                </a:solidFill>
                <a:effectLst/>
                <a:latin typeface="+mn-lt"/>
                <a:ea typeface="+mn-ea"/>
                <a:cs typeface="+mn-cs"/>
              </a:rPr>
              <a:t>() method which runs after every test method.</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12</a:t>
            </a:fld>
            <a:endParaRPr lang="en-US"/>
          </a:p>
        </p:txBody>
      </p:sp>
    </p:spTree>
    <p:extLst>
      <p:ext uri="{BB962C8B-B14F-4D97-AF65-F5344CB8AC3E}">
        <p14:creationId xmlns:p14="http://schemas.microsoft.com/office/powerpoint/2010/main" val="22219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smtClean="0"/>
              <a:t>Annotation</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400" dirty="0"/>
              <a:t>Annotations can be used</a:t>
            </a:r>
          </a:p>
          <a:p>
            <a:r>
              <a:rPr lang="en-US" sz="2400" b="1" dirty="0"/>
              <a:t>Information for the compiler</a:t>
            </a:r>
            <a:r>
              <a:rPr lang="en-US" sz="2400" dirty="0"/>
              <a:t> — Annotations can be used by the compiler to detect errors or suppress warnings.</a:t>
            </a:r>
          </a:p>
          <a:p>
            <a:r>
              <a:rPr lang="en-US" sz="2400" b="1" dirty="0"/>
              <a:t>Compile-time and deployment-time processing</a:t>
            </a:r>
            <a:r>
              <a:rPr lang="en-US" sz="2400" dirty="0"/>
              <a:t> — Software tools can process annotation information to generate code, XML files, and so forth.</a:t>
            </a:r>
          </a:p>
          <a:p>
            <a:r>
              <a:rPr lang="en-US" sz="2400" b="1" dirty="0"/>
              <a:t>Runtime processing</a:t>
            </a:r>
            <a:r>
              <a:rPr lang="en-US" sz="2400" dirty="0"/>
              <a:t> — Some annotations are available to be examined at runtime.</a:t>
            </a:r>
          </a:p>
          <a:p>
            <a:endParaRPr lang="en-US" sz="2400" dirty="0"/>
          </a:p>
        </p:txBody>
      </p:sp>
    </p:spTree>
    <p:extLst>
      <p:ext uri="{BB962C8B-B14F-4D97-AF65-F5344CB8AC3E}">
        <p14:creationId xmlns:p14="http://schemas.microsoft.com/office/powerpoint/2010/main" val="239489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673608"/>
          </a:xfrm>
          <a:solidFill>
            <a:schemeClr val="accent4">
              <a:lumMod val="20000"/>
              <a:lumOff val="80000"/>
            </a:schemeClr>
          </a:solidFill>
        </p:spPr>
        <p:txBody>
          <a:bodyPr>
            <a:normAutofit fontScale="90000"/>
          </a:bodyPr>
          <a:lstStyle/>
          <a:p>
            <a:r>
              <a:rPr lang="en-US" b="1" dirty="0"/>
              <a:t>Annotations for </a:t>
            </a:r>
            <a:r>
              <a:rPr lang="en-US" b="1" dirty="0" err="1"/>
              <a:t>Junit</a:t>
            </a:r>
            <a:r>
              <a:rPr lang="en-US" b="1" dirty="0"/>
              <a:t> </a:t>
            </a:r>
            <a:r>
              <a:rPr lang="en-US" b="1" dirty="0" smtClean="0"/>
              <a:t>testing</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400" b="1" dirty="0"/>
              <a:t>@Test</a:t>
            </a:r>
            <a:r>
              <a:rPr lang="en-US" sz="2400" dirty="0"/>
              <a:t> annotation specifies that method is the test method.</a:t>
            </a:r>
          </a:p>
          <a:p>
            <a:r>
              <a:rPr lang="en-US" sz="2400" b="1" dirty="0"/>
              <a:t>@Test(timeout=1000)</a:t>
            </a:r>
            <a:r>
              <a:rPr lang="en-US" sz="2400" dirty="0"/>
              <a:t> annotation specifies that method will be failed if it takes longer than 1000 milliseconds (1 second</a:t>
            </a:r>
            <a:r>
              <a:rPr lang="en-US" sz="2400" dirty="0" smtClean="0"/>
              <a:t>).</a:t>
            </a:r>
          </a:p>
          <a:p>
            <a:r>
              <a:rPr lang="en-US" sz="2400" b="1" dirty="0" smtClean="0"/>
              <a:t>@Test(expected=</a:t>
            </a:r>
            <a:r>
              <a:rPr lang="en-US" sz="2400" b="1" dirty="0" err="1" smtClean="0"/>
              <a:t>NullPointerException.class</a:t>
            </a:r>
            <a:r>
              <a:rPr lang="en-US" sz="2400" b="1" dirty="0" smtClean="0"/>
              <a:t>) </a:t>
            </a:r>
            <a:r>
              <a:rPr lang="en-US" sz="2400" dirty="0" smtClean="0"/>
              <a:t>is expected. </a:t>
            </a:r>
            <a:r>
              <a:rPr lang="en-US" sz="2400" smtClean="0"/>
              <a:t>Default </a:t>
            </a:r>
            <a:r>
              <a:rPr lang="en-US" sz="2400" dirty="0" err="1" smtClean="0"/>
              <a:t>behaviour</a:t>
            </a:r>
            <a:endParaRPr lang="en-US" sz="2400" dirty="0"/>
          </a:p>
          <a:p>
            <a:r>
              <a:rPr lang="en-US" sz="2400" b="1" dirty="0"/>
              <a:t>@</a:t>
            </a:r>
            <a:r>
              <a:rPr lang="en-US" sz="2400" b="1" dirty="0" err="1"/>
              <a:t>BeforeClass</a:t>
            </a:r>
            <a:r>
              <a:rPr lang="en-US" sz="2400" dirty="0"/>
              <a:t> annotation specifies that method will be invoked only once, before starting all the tests.</a:t>
            </a:r>
          </a:p>
          <a:p>
            <a:r>
              <a:rPr lang="en-US" sz="2400" b="1" dirty="0"/>
              <a:t>@Before</a:t>
            </a:r>
            <a:r>
              <a:rPr lang="en-US" sz="2400" dirty="0"/>
              <a:t> annotation specifies that method will be invoked before each test.</a:t>
            </a:r>
          </a:p>
          <a:p>
            <a:r>
              <a:rPr lang="en-US" sz="2400" b="1" dirty="0"/>
              <a:t>@After</a:t>
            </a:r>
            <a:r>
              <a:rPr lang="en-US" sz="2400" dirty="0"/>
              <a:t> annotation specifies that method will be invoked after each test.</a:t>
            </a:r>
          </a:p>
          <a:p>
            <a:r>
              <a:rPr lang="en-US" sz="2400" b="1" dirty="0"/>
              <a:t>@</a:t>
            </a:r>
            <a:r>
              <a:rPr lang="en-US" sz="2400" b="1" dirty="0" err="1"/>
              <a:t>AfterClass</a:t>
            </a:r>
            <a:r>
              <a:rPr lang="en-US" sz="2400" dirty="0"/>
              <a:t> annotation specifies that method will be invoked only once, after finishing all the tests</a:t>
            </a:r>
            <a:r>
              <a:rPr lang="en-US" sz="2400" dirty="0" smtClean="0"/>
              <a:t>.</a:t>
            </a:r>
          </a:p>
          <a:p>
            <a:r>
              <a:rPr lang="en-US" sz="2400" b="1" dirty="0"/>
              <a:t>@</a:t>
            </a:r>
            <a:r>
              <a:rPr lang="en-US" sz="2400" b="1" dirty="0" smtClean="0"/>
              <a:t>Ignore</a:t>
            </a:r>
            <a:r>
              <a:rPr lang="en-US" sz="2400" dirty="0" smtClean="0"/>
              <a:t> The </a:t>
            </a:r>
            <a:r>
              <a:rPr lang="en-US" sz="2400" dirty="0"/>
              <a:t>Ignore annotation is used to ignore the test and that test will not be executed.</a:t>
            </a:r>
          </a:p>
        </p:txBody>
      </p:sp>
    </p:spTree>
    <p:extLst>
      <p:ext uri="{BB962C8B-B14F-4D97-AF65-F5344CB8AC3E}">
        <p14:creationId xmlns:p14="http://schemas.microsoft.com/office/powerpoint/2010/main" val="18637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r>
              <a:rPr lang="en-US" b="1" dirty="0"/>
              <a:t>Assert </a:t>
            </a:r>
            <a:r>
              <a:rPr lang="en-US" b="1" dirty="0" smtClean="0"/>
              <a:t>class</a:t>
            </a:r>
            <a:endParaRPr lang="en-US" b="1" dirty="0"/>
          </a:p>
        </p:txBody>
      </p:sp>
      <p:sp>
        <p:nvSpPr>
          <p:cNvPr id="3" name="Content Placeholder 2"/>
          <p:cNvSpPr>
            <a:spLocks noGrp="1"/>
          </p:cNvSpPr>
          <p:nvPr>
            <p:ph idx="1"/>
          </p:nvPr>
        </p:nvSpPr>
        <p:spPr>
          <a:xfrm>
            <a:off x="0" y="762000"/>
            <a:ext cx="9144000" cy="6096000"/>
          </a:xfrm>
        </p:spPr>
        <p:txBody>
          <a:bodyPr>
            <a:normAutofit/>
          </a:bodyPr>
          <a:lstStyle/>
          <a:p>
            <a:r>
              <a:rPr lang="en-US" sz="2400" b="1" dirty="0"/>
              <a:t>void </a:t>
            </a:r>
            <a:r>
              <a:rPr lang="en-US" sz="2400" b="1" dirty="0" err="1"/>
              <a:t>assertEquals</a:t>
            </a:r>
            <a:r>
              <a:rPr lang="en-US" sz="2400" b="1" dirty="0"/>
              <a:t>(</a:t>
            </a:r>
            <a:r>
              <a:rPr lang="en-US" sz="2400" b="1" dirty="0" err="1"/>
              <a:t>boolean</a:t>
            </a:r>
            <a:r>
              <a:rPr lang="en-US" sz="2400" b="1" dirty="0"/>
              <a:t> </a:t>
            </a:r>
            <a:r>
              <a:rPr lang="en-US" sz="2400" b="1" dirty="0" err="1"/>
              <a:t>expected,boolean</a:t>
            </a:r>
            <a:r>
              <a:rPr lang="en-US" sz="2400" b="1" dirty="0"/>
              <a:t> actual)</a:t>
            </a:r>
            <a:r>
              <a:rPr lang="en-US" sz="2400" dirty="0"/>
              <a:t>: checks that two primitives/objects are equal. It is overloaded.</a:t>
            </a:r>
          </a:p>
          <a:p>
            <a:r>
              <a:rPr lang="en-US" sz="2400" b="1" dirty="0"/>
              <a:t>void </a:t>
            </a:r>
            <a:r>
              <a:rPr lang="en-US" sz="2400" b="1" dirty="0" err="1"/>
              <a:t>assertTrue</a:t>
            </a:r>
            <a:r>
              <a:rPr lang="en-US" sz="2400" b="1" dirty="0"/>
              <a:t>(</a:t>
            </a:r>
            <a:r>
              <a:rPr lang="en-US" sz="2400" b="1" dirty="0" err="1"/>
              <a:t>boolean</a:t>
            </a:r>
            <a:r>
              <a:rPr lang="en-US" sz="2400" b="1" dirty="0"/>
              <a:t> condition)</a:t>
            </a:r>
            <a:r>
              <a:rPr lang="en-US" sz="2400" dirty="0"/>
              <a:t>: checks that a condition is true.</a:t>
            </a:r>
          </a:p>
          <a:p>
            <a:r>
              <a:rPr lang="en-US" sz="2400" b="1" dirty="0"/>
              <a:t>void </a:t>
            </a:r>
            <a:r>
              <a:rPr lang="en-US" sz="2400" b="1" dirty="0" err="1"/>
              <a:t>assertFalse</a:t>
            </a:r>
            <a:r>
              <a:rPr lang="en-US" sz="2400" b="1" dirty="0"/>
              <a:t>(</a:t>
            </a:r>
            <a:r>
              <a:rPr lang="en-US" sz="2400" b="1" dirty="0" err="1"/>
              <a:t>boolean</a:t>
            </a:r>
            <a:r>
              <a:rPr lang="en-US" sz="2400" b="1" dirty="0"/>
              <a:t> condition)</a:t>
            </a:r>
            <a:r>
              <a:rPr lang="en-US" sz="2400" dirty="0"/>
              <a:t>: checks that a condition is false.</a:t>
            </a:r>
          </a:p>
          <a:p>
            <a:r>
              <a:rPr lang="en-US" sz="2400" b="1" dirty="0"/>
              <a:t>void </a:t>
            </a:r>
            <a:r>
              <a:rPr lang="en-US" sz="2400" b="1" dirty="0" err="1"/>
              <a:t>assertNull</a:t>
            </a:r>
            <a:r>
              <a:rPr lang="en-US" sz="2400" b="1" dirty="0"/>
              <a:t>(Object </a:t>
            </a:r>
            <a:r>
              <a:rPr lang="en-US" sz="2400" b="1" dirty="0" err="1"/>
              <a:t>obj</a:t>
            </a:r>
            <a:r>
              <a:rPr lang="en-US" sz="2400" b="1" dirty="0"/>
              <a:t>)</a:t>
            </a:r>
            <a:r>
              <a:rPr lang="en-US" sz="2400" dirty="0"/>
              <a:t>: checks that object is null.</a:t>
            </a:r>
          </a:p>
          <a:p>
            <a:r>
              <a:rPr lang="en-US" sz="2400" b="1" dirty="0"/>
              <a:t>void </a:t>
            </a:r>
            <a:r>
              <a:rPr lang="en-US" sz="2400" b="1" dirty="0" err="1"/>
              <a:t>assertNotNull</a:t>
            </a:r>
            <a:r>
              <a:rPr lang="en-US" sz="2400" b="1" dirty="0"/>
              <a:t>(Object </a:t>
            </a:r>
            <a:r>
              <a:rPr lang="en-US" sz="2400" b="1" dirty="0" err="1"/>
              <a:t>obj</a:t>
            </a:r>
            <a:r>
              <a:rPr lang="en-US" sz="2400" b="1" dirty="0"/>
              <a:t>)</a:t>
            </a:r>
            <a:r>
              <a:rPr lang="en-US" sz="2400" dirty="0"/>
              <a:t>: checks that object is not null</a:t>
            </a:r>
            <a:r>
              <a:rPr lang="en-US" sz="2400" dirty="0" smtClean="0"/>
              <a:t>.</a:t>
            </a:r>
          </a:p>
          <a:p>
            <a:r>
              <a:rPr lang="en-US" sz="2400" b="1" dirty="0"/>
              <a:t>void </a:t>
            </a:r>
            <a:r>
              <a:rPr lang="en-US" sz="2400" b="1" dirty="0" err="1"/>
              <a:t>assertSame</a:t>
            </a:r>
            <a:r>
              <a:rPr lang="en-US" sz="2400" b="1" dirty="0"/>
              <a:t>(</a:t>
            </a:r>
            <a:r>
              <a:rPr lang="en-US" sz="2400" b="1" dirty="0" err="1"/>
              <a:t>boolean</a:t>
            </a:r>
            <a:r>
              <a:rPr lang="en-US" sz="2400" b="1" dirty="0"/>
              <a:t> </a:t>
            </a:r>
            <a:r>
              <a:rPr lang="en-US" sz="2400" b="1" dirty="0" smtClean="0"/>
              <a:t>condition)</a:t>
            </a:r>
            <a:r>
              <a:rPr lang="en-US" sz="2400" dirty="0" smtClean="0"/>
              <a:t>: The </a:t>
            </a:r>
            <a:r>
              <a:rPr lang="en-US" sz="2400" dirty="0" err="1"/>
              <a:t>assertSame</a:t>
            </a:r>
            <a:r>
              <a:rPr lang="en-US" sz="2400" dirty="0"/>
              <a:t>() methods tests if two object references point to the same </a:t>
            </a:r>
            <a:r>
              <a:rPr lang="en-US" sz="2400" dirty="0" smtClean="0"/>
              <a:t>object</a:t>
            </a:r>
          </a:p>
          <a:p>
            <a:r>
              <a:rPr lang="en-US" sz="2400" b="1" dirty="0"/>
              <a:t>void </a:t>
            </a:r>
            <a:r>
              <a:rPr lang="en-US" sz="2400" b="1" dirty="0" err="1"/>
              <a:t>assertNotSame</a:t>
            </a:r>
            <a:r>
              <a:rPr lang="en-US" sz="2400" b="1" dirty="0"/>
              <a:t>(</a:t>
            </a:r>
            <a:r>
              <a:rPr lang="en-US" sz="2400" b="1" dirty="0" err="1"/>
              <a:t>boolean</a:t>
            </a:r>
            <a:r>
              <a:rPr lang="en-US" sz="2400" b="1" dirty="0"/>
              <a:t> </a:t>
            </a:r>
            <a:r>
              <a:rPr lang="en-US" sz="2400" b="1" dirty="0" smtClean="0"/>
              <a:t>condition)</a:t>
            </a:r>
            <a:r>
              <a:rPr lang="en-US" sz="2400" dirty="0" smtClean="0"/>
              <a:t>: The </a:t>
            </a:r>
            <a:r>
              <a:rPr lang="en-US" sz="2400" dirty="0" err="1"/>
              <a:t>assertNotSame</a:t>
            </a:r>
            <a:r>
              <a:rPr lang="en-US" sz="2400" dirty="0"/>
              <a:t>() methods tests if two object references not point to the same </a:t>
            </a:r>
            <a:r>
              <a:rPr lang="en-US" sz="2400" dirty="0" smtClean="0"/>
              <a:t>object</a:t>
            </a:r>
          </a:p>
          <a:p>
            <a:r>
              <a:rPr lang="en-US" sz="2400" b="1" dirty="0"/>
              <a:t>void </a:t>
            </a:r>
            <a:r>
              <a:rPr lang="en-US" sz="2400" b="1" dirty="0" err="1"/>
              <a:t>assertArrayEquals</a:t>
            </a:r>
            <a:r>
              <a:rPr lang="en-US" sz="2400" b="1" dirty="0"/>
              <a:t>(</a:t>
            </a:r>
            <a:r>
              <a:rPr lang="en-US" sz="2400" b="1" dirty="0" err="1"/>
              <a:t>expectedArray</a:t>
            </a:r>
            <a:r>
              <a:rPr lang="en-US" sz="2400" b="1" dirty="0"/>
              <a:t>, </a:t>
            </a:r>
            <a:r>
              <a:rPr lang="en-US" sz="2400" b="1" dirty="0" err="1"/>
              <a:t>resultArray</a:t>
            </a:r>
            <a:r>
              <a:rPr lang="en-US" sz="2400" b="1" dirty="0" smtClean="0"/>
              <a:t>);</a:t>
            </a:r>
            <a:r>
              <a:rPr lang="en-US" sz="2400" dirty="0" smtClean="0"/>
              <a:t> The </a:t>
            </a:r>
            <a:r>
              <a:rPr lang="en-US" sz="2400" dirty="0" err="1"/>
              <a:t>assertArrayEquals</a:t>
            </a:r>
            <a:r>
              <a:rPr lang="en-US" sz="2400" dirty="0"/>
              <a:t>() method will test whether two arrays are equal to each other.</a:t>
            </a:r>
          </a:p>
        </p:txBody>
      </p:sp>
    </p:spTree>
    <p:extLst>
      <p:ext uri="{BB962C8B-B14F-4D97-AF65-F5344CB8AC3E}">
        <p14:creationId xmlns:p14="http://schemas.microsoft.com/office/powerpoint/2010/main" val="252026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r>
              <a:rPr lang="en-US" dirty="0" err="1" smtClean="0"/>
              <a:t>JUnit</a:t>
            </a:r>
            <a:r>
              <a:rPr lang="en-US" dirty="0" smtClean="0"/>
              <a:t> Features</a:t>
            </a:r>
            <a:endParaRPr lang="en-US" dirty="0"/>
          </a:p>
        </p:txBody>
      </p:sp>
      <p:sp>
        <p:nvSpPr>
          <p:cNvPr id="3" name="Content Placeholder 2"/>
          <p:cNvSpPr>
            <a:spLocks noGrp="1"/>
          </p:cNvSpPr>
          <p:nvPr>
            <p:ph idx="1"/>
          </p:nvPr>
        </p:nvSpPr>
        <p:spPr>
          <a:xfrm>
            <a:off x="0" y="762000"/>
            <a:ext cx="9144000" cy="6096000"/>
          </a:xfrm>
        </p:spPr>
        <p:txBody>
          <a:bodyPr/>
          <a:lstStyle/>
          <a:p>
            <a:r>
              <a:rPr lang="en-US" dirty="0" err="1"/>
              <a:t>JUnit</a:t>
            </a:r>
            <a:r>
              <a:rPr lang="en-US" dirty="0"/>
              <a:t> test framework provides following important features</a:t>
            </a:r>
          </a:p>
          <a:p>
            <a:pPr lvl="1"/>
            <a:r>
              <a:rPr lang="en-US" dirty="0"/>
              <a:t>Fixtures</a:t>
            </a:r>
          </a:p>
          <a:p>
            <a:pPr lvl="1"/>
            <a:r>
              <a:rPr lang="en-US" dirty="0"/>
              <a:t>Test suites</a:t>
            </a:r>
          </a:p>
          <a:p>
            <a:pPr lvl="1"/>
            <a:r>
              <a:rPr lang="en-US" dirty="0"/>
              <a:t>Test runners</a:t>
            </a:r>
          </a:p>
          <a:p>
            <a:pPr lvl="1"/>
            <a:r>
              <a:rPr lang="en-US" dirty="0" err="1"/>
              <a:t>JUnit</a:t>
            </a:r>
            <a:r>
              <a:rPr lang="en-US" dirty="0"/>
              <a:t> classes</a:t>
            </a:r>
          </a:p>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C13F4A6-0DFB-4B76-9C19-100AE2A592C3}" type="slidenum">
              <a:rPr lang="en-US"/>
              <a:pPr>
                <a:defRPr/>
              </a:pPr>
              <a:t>2</a:t>
            </a:fld>
            <a:endParaRPr lang="en-US"/>
          </a:p>
        </p:txBody>
      </p:sp>
      <p:sp>
        <p:nvSpPr>
          <p:cNvPr id="664578" name="Rectangle 2"/>
          <p:cNvSpPr>
            <a:spLocks noGrp="1" noChangeArrowheads="1"/>
          </p:cNvSpPr>
          <p:nvPr>
            <p:ph type="title"/>
          </p:nvPr>
        </p:nvSpPr>
        <p:spPr>
          <a:xfrm>
            <a:off x="-24384" y="0"/>
            <a:ext cx="9168384" cy="762000"/>
          </a:xfrm>
          <a:solidFill>
            <a:schemeClr val="accent4">
              <a:lumMod val="20000"/>
              <a:lumOff val="80000"/>
            </a:schemeClr>
          </a:solidFill>
        </p:spPr>
        <p:txBody>
          <a:bodyPr/>
          <a:lstStyle/>
          <a:p>
            <a:pPr eaLnBrk="1" hangingPunct="1">
              <a:defRPr/>
            </a:pPr>
            <a:r>
              <a:rPr lang="en-US" dirty="0" smtClean="0">
                <a:solidFill>
                  <a:schemeClr val="accent3">
                    <a:lumMod val="50000"/>
                  </a:schemeClr>
                </a:solidFill>
              </a:rPr>
              <a:t>Annotations</a:t>
            </a:r>
          </a:p>
        </p:txBody>
      </p:sp>
      <p:sp>
        <p:nvSpPr>
          <p:cNvPr id="20484" name="Rectangle 3"/>
          <p:cNvSpPr>
            <a:spLocks noGrp="1" noChangeArrowheads="1"/>
          </p:cNvSpPr>
          <p:nvPr>
            <p:ph type="body" idx="1"/>
          </p:nvPr>
        </p:nvSpPr>
        <p:spPr>
          <a:xfrm>
            <a:off x="0" y="762000"/>
            <a:ext cx="9144000" cy="6095999"/>
          </a:xfrm>
        </p:spPr>
        <p:txBody>
          <a:bodyPr>
            <a:normAutofit/>
          </a:bodyPr>
          <a:lstStyle/>
          <a:p>
            <a:pPr eaLnBrk="1" hangingPunct="1"/>
            <a:r>
              <a:rPr lang="en-US" sz="2400" dirty="0" smtClean="0"/>
              <a:t>Are special kind of interface</a:t>
            </a:r>
          </a:p>
          <a:p>
            <a:pPr eaLnBrk="1" hangingPunct="1"/>
            <a:r>
              <a:rPr lang="en-US" sz="2400" dirty="0" smtClean="0"/>
              <a:t>Does not affect the semantics of the program</a:t>
            </a:r>
          </a:p>
          <a:p>
            <a:pPr eaLnBrk="1" hangingPunct="1"/>
            <a:r>
              <a:rPr lang="en-US" sz="2400" dirty="0" smtClean="0"/>
              <a:t>Acts as metadata which can be used by tools or libraries</a:t>
            </a:r>
          </a:p>
          <a:p>
            <a:pPr eaLnBrk="1" hangingPunct="1"/>
            <a:r>
              <a:rPr lang="en-US" sz="2400" dirty="0" smtClean="0"/>
              <a:t>Every annotation is preceded by @</a:t>
            </a:r>
          </a:p>
          <a:p>
            <a:pPr lvl="1" eaLnBrk="1" hangingPunct="1">
              <a:buFont typeface="Wingdings" pitchFamily="2" charset="2"/>
              <a:buNone/>
            </a:pPr>
            <a:r>
              <a:rPr lang="en-US" sz="2100" dirty="0" smtClean="0"/>
              <a:t>e.g.,  @Deprecated , @Override , @</a:t>
            </a:r>
            <a:r>
              <a:rPr lang="en-US" sz="2100" dirty="0" err="1" smtClean="0"/>
              <a:t>SupressWarnings</a:t>
            </a:r>
            <a:endParaRPr lang="en-US" sz="2100" dirty="0"/>
          </a:p>
          <a:p>
            <a:r>
              <a:rPr lang="en-US" sz="2400" dirty="0" smtClean="0"/>
              <a:t>Annotation define in </a:t>
            </a:r>
            <a:r>
              <a:rPr lang="en-US" sz="2400" b="1" dirty="0" err="1" smtClean="0"/>
              <a:t>java.lang.annotation</a:t>
            </a:r>
            <a:r>
              <a:rPr lang="en-US" sz="2400" b="1" dirty="0"/>
              <a:t> </a:t>
            </a:r>
            <a:r>
              <a:rPr lang="en-US" sz="2400" b="1" dirty="0" smtClean="0"/>
              <a:t>package</a:t>
            </a:r>
          </a:p>
          <a:p>
            <a:r>
              <a:rPr lang="en-US" sz="2400" dirty="0">
                <a:latin typeface="Arial" pitchFamily="34" charset="0"/>
              </a:rPr>
              <a:t>Annotation can be used before packages </a:t>
            </a:r>
            <a:r>
              <a:rPr lang="en-US" sz="2400" dirty="0" smtClean="0">
                <a:latin typeface="Arial" pitchFamily="34" charset="0"/>
              </a:rPr>
              <a:t>, </a:t>
            </a:r>
            <a:r>
              <a:rPr lang="en-US" sz="2400" dirty="0">
                <a:latin typeface="Arial" pitchFamily="34" charset="0"/>
              </a:rPr>
              <a:t>classes , parameters , variables , fields and </a:t>
            </a:r>
            <a:r>
              <a:rPr lang="en-US" sz="2400" dirty="0" smtClean="0">
                <a:latin typeface="Arial" pitchFamily="34" charset="0"/>
              </a:rPr>
              <a:t>methods.</a:t>
            </a:r>
          </a:p>
          <a:p>
            <a:pPr lvl="1" eaLnBrk="1" hangingPunct="1">
              <a:buFont typeface="Wingdings" pitchFamily="2" charset="2"/>
              <a:buNone/>
            </a:pPr>
            <a:endParaRPr lang="en-US" sz="2100" dirty="0" smtClean="0"/>
          </a:p>
          <a:p>
            <a:pPr lvl="1" eaLnBrk="1" hangingPunct="1"/>
            <a:endParaRPr lang="en-US" sz="2100" dirty="0" smtClean="0"/>
          </a:p>
          <a:p>
            <a:pPr lvl="1" eaLnBrk="1" hangingPunct="1"/>
            <a:endParaRPr lang="en-US" sz="2100" dirty="0" smtClean="0"/>
          </a:p>
          <a:p>
            <a:pPr eaLnBrk="1" hangingPunct="1"/>
            <a:endParaRPr lang="en-US" sz="2400" dirty="0" smtClean="0"/>
          </a:p>
          <a:p>
            <a:pPr eaLnBrk="1" hangingPunct="1"/>
            <a:endParaRPr lang="en-US" sz="2400" dirty="0" smtClean="0"/>
          </a:p>
          <a:p>
            <a:pPr eaLnBrk="1" hangingPunct="1"/>
            <a:endParaRPr lang="en-US" sz="2400" dirty="0" smtClean="0"/>
          </a:p>
        </p:txBody>
      </p:sp>
    </p:spTree>
    <p:extLst>
      <p:ext uri="{BB962C8B-B14F-4D97-AF65-F5344CB8AC3E}">
        <p14:creationId xmlns:p14="http://schemas.microsoft.com/office/powerpoint/2010/main" val="1312247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9144000" cy="749808"/>
          </a:xfrm>
          <a:solidFill>
            <a:schemeClr val="accent4">
              <a:lumMod val="20000"/>
              <a:lumOff val="80000"/>
            </a:schemeClr>
          </a:solidFill>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252026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smtClean="0"/>
              <a:t>Annotation</a:t>
            </a:r>
            <a:endParaRPr lang="en-US" dirty="0"/>
          </a:p>
        </p:txBody>
      </p:sp>
      <p:sp>
        <p:nvSpPr>
          <p:cNvPr id="3" name="Content Placeholder 2"/>
          <p:cNvSpPr>
            <a:spLocks noGrp="1"/>
          </p:cNvSpPr>
          <p:nvPr>
            <p:ph idx="1"/>
          </p:nvPr>
        </p:nvSpPr>
        <p:spPr>
          <a:xfrm>
            <a:off x="0" y="762000"/>
            <a:ext cx="9144000" cy="6096000"/>
          </a:xfrm>
        </p:spPr>
        <p:txBody>
          <a:bodyPr/>
          <a:lstStyle/>
          <a:p>
            <a:r>
              <a:rPr lang="en-US" sz="2800" dirty="0">
                <a:latin typeface="Arial" pitchFamily="34" charset="0"/>
              </a:rPr>
              <a:t>In JSE 8, annotation </a:t>
            </a:r>
            <a:r>
              <a:rPr lang="en-US" sz="2800" dirty="0"/>
              <a:t>can also be applied to the </a:t>
            </a:r>
            <a:r>
              <a:rPr lang="en-US" sz="2800" i="1" dirty="0"/>
              <a:t>use</a:t>
            </a:r>
            <a:r>
              <a:rPr lang="en-US" sz="2800" dirty="0"/>
              <a:t> of types. Ex - </a:t>
            </a:r>
            <a:endParaRPr lang="en-US" sz="2800" b="1" dirty="0"/>
          </a:p>
          <a:p>
            <a:r>
              <a:rPr lang="en-US" sz="2400" b="1" dirty="0"/>
              <a:t>Class instance creation expression: </a:t>
            </a:r>
            <a:endParaRPr lang="en-US" sz="2400" b="1" dirty="0" smtClean="0"/>
          </a:p>
          <a:p>
            <a:pPr lvl="1"/>
            <a:r>
              <a:rPr lang="en-US" sz="2000" dirty="0" smtClean="0"/>
              <a:t>new </a:t>
            </a:r>
            <a:r>
              <a:rPr lang="en-US" sz="2000" dirty="0"/>
              <a:t>@Interned </a:t>
            </a:r>
            <a:r>
              <a:rPr lang="en-US" sz="2000" dirty="0" err="1"/>
              <a:t>MyObject</a:t>
            </a:r>
            <a:r>
              <a:rPr lang="en-US" sz="2000" dirty="0"/>
              <a:t>(); </a:t>
            </a:r>
          </a:p>
          <a:p>
            <a:r>
              <a:rPr lang="en-US" sz="2400" b="1" dirty="0"/>
              <a:t>Type cast: </a:t>
            </a:r>
            <a:endParaRPr lang="en-US" sz="2400" b="1" dirty="0" smtClean="0"/>
          </a:p>
          <a:p>
            <a:pPr lvl="1"/>
            <a:r>
              <a:rPr lang="en-US" sz="2000" dirty="0" err="1" smtClean="0"/>
              <a:t>myString</a:t>
            </a:r>
            <a:r>
              <a:rPr lang="en-US" sz="2000" dirty="0" smtClean="0"/>
              <a:t> </a:t>
            </a:r>
            <a:r>
              <a:rPr lang="en-US" sz="2000" dirty="0"/>
              <a:t>= (@</a:t>
            </a:r>
            <a:r>
              <a:rPr lang="en-US" sz="2000" dirty="0" err="1"/>
              <a:t>NonNull</a:t>
            </a:r>
            <a:r>
              <a:rPr lang="en-US" sz="2000" dirty="0"/>
              <a:t> String) </a:t>
            </a:r>
            <a:r>
              <a:rPr lang="en-US" sz="2000" dirty="0" err="1"/>
              <a:t>str</a:t>
            </a:r>
            <a:r>
              <a:rPr lang="en-US" sz="2000" dirty="0"/>
              <a:t>; </a:t>
            </a:r>
          </a:p>
          <a:p>
            <a:r>
              <a:rPr lang="en-US" sz="2400" b="1" dirty="0"/>
              <a:t>implements clause: </a:t>
            </a:r>
            <a:endParaRPr lang="en-US" sz="2400" b="1" dirty="0" smtClean="0"/>
          </a:p>
          <a:p>
            <a:pPr lvl="1"/>
            <a:r>
              <a:rPr lang="en-US" sz="2000" dirty="0" smtClean="0"/>
              <a:t>class </a:t>
            </a:r>
            <a:r>
              <a:rPr lang="en-US" sz="2000" dirty="0" err="1"/>
              <a:t>UnmodifiableList</a:t>
            </a:r>
            <a:r>
              <a:rPr lang="en-US" sz="2000" dirty="0"/>
              <a:t>&lt;T&gt; implements @</a:t>
            </a:r>
            <a:r>
              <a:rPr lang="en-US" sz="2000" dirty="0" err="1"/>
              <a:t>Readonly</a:t>
            </a:r>
            <a:r>
              <a:rPr lang="en-US" sz="2000" dirty="0"/>
              <a:t> List&lt;@</a:t>
            </a:r>
            <a:r>
              <a:rPr lang="en-US" sz="2000" dirty="0" err="1"/>
              <a:t>Readonly</a:t>
            </a:r>
            <a:r>
              <a:rPr lang="en-US" sz="2000" dirty="0"/>
              <a:t> T&gt; { ... } </a:t>
            </a:r>
          </a:p>
          <a:p>
            <a:r>
              <a:rPr lang="en-US" sz="2400" b="1" dirty="0"/>
              <a:t>Thrown exception declaration: </a:t>
            </a:r>
            <a:endParaRPr lang="en-US" sz="2400" b="1" dirty="0" smtClean="0"/>
          </a:p>
          <a:p>
            <a:pPr lvl="1"/>
            <a:r>
              <a:rPr lang="en-US" sz="2000" dirty="0" smtClean="0"/>
              <a:t>void </a:t>
            </a:r>
            <a:r>
              <a:rPr lang="en-US" sz="2000" dirty="0" err="1"/>
              <a:t>monitorTemperature</a:t>
            </a:r>
            <a:r>
              <a:rPr lang="en-US" sz="2000" dirty="0"/>
              <a:t>() throws @Critical </a:t>
            </a:r>
            <a:r>
              <a:rPr lang="en-US" sz="2000" dirty="0" err="1"/>
              <a:t>TemperatureException</a:t>
            </a:r>
            <a:r>
              <a:rPr lang="en-US" sz="2000" dirty="0"/>
              <a:t> { ... }</a:t>
            </a:r>
          </a:p>
          <a:p>
            <a:r>
              <a:rPr lang="en-US" dirty="0"/>
              <a:t>This form of annotation is called a </a:t>
            </a:r>
            <a:r>
              <a:rPr lang="en-US" i="1" dirty="0"/>
              <a:t>type annotation</a:t>
            </a:r>
            <a:endParaRPr lang="en-US" dirty="0"/>
          </a:p>
        </p:txBody>
      </p:sp>
    </p:spTree>
    <p:extLst>
      <p:ext uri="{BB962C8B-B14F-4D97-AF65-F5344CB8AC3E}">
        <p14:creationId xmlns:p14="http://schemas.microsoft.com/office/powerpoint/2010/main" val="84712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b="1" dirty="0"/>
              <a:t>Declaring an Annotation Type</a:t>
            </a:r>
          </a:p>
        </p:txBody>
      </p:sp>
      <p:sp>
        <p:nvSpPr>
          <p:cNvPr id="3" name="Content Placeholder 2"/>
          <p:cNvSpPr>
            <a:spLocks noGrp="1"/>
          </p:cNvSpPr>
          <p:nvPr>
            <p:ph idx="1"/>
          </p:nvPr>
        </p:nvSpPr>
        <p:spPr>
          <a:xfrm>
            <a:off x="0" y="762000"/>
            <a:ext cx="9144000" cy="6096000"/>
          </a:xfrm>
        </p:spPr>
        <p:txBody>
          <a:bodyPr>
            <a:normAutofit/>
          </a:bodyPr>
          <a:lstStyle/>
          <a:p>
            <a:r>
              <a:rPr lang="en-US" sz="2400" dirty="0"/>
              <a:t>Many </a:t>
            </a:r>
            <a:r>
              <a:rPr lang="en-US" sz="2400" dirty="0" smtClean="0"/>
              <a:t>Suppose </a:t>
            </a:r>
            <a:r>
              <a:rPr lang="en-US" sz="2400" dirty="0"/>
              <a:t>that a software group traditionally starts the body of every class with comments providing important information</a:t>
            </a:r>
            <a:r>
              <a:rPr lang="en-US" sz="2400" dirty="0" smtClean="0"/>
              <a:t>:</a:t>
            </a:r>
          </a:p>
          <a:p>
            <a:endParaRPr lang="en-US" sz="2400" dirty="0"/>
          </a:p>
          <a:p>
            <a:endParaRPr lang="en-US" sz="2400" dirty="0" smtClean="0"/>
          </a:p>
          <a:p>
            <a:endParaRPr lang="en-US" sz="2400" dirty="0" smtClean="0"/>
          </a:p>
          <a:p>
            <a:endParaRPr lang="en-US" sz="2400" dirty="0"/>
          </a:p>
          <a:p>
            <a:r>
              <a:rPr lang="en-US" sz="2400" dirty="0" smtClean="0"/>
              <a:t>Annotations </a:t>
            </a:r>
            <a:r>
              <a:rPr lang="en-US" sz="2400" dirty="0"/>
              <a:t>replace comments in code</a:t>
            </a:r>
            <a:r>
              <a:rPr lang="en-US" sz="2400" dirty="0" smtClean="0"/>
              <a:t>.</a:t>
            </a:r>
          </a:p>
          <a:p>
            <a:r>
              <a:rPr lang="en-US" sz="2400" dirty="0"/>
              <a:t>To add this same metadata with an annotation, you must first define the </a:t>
            </a:r>
            <a:r>
              <a:rPr lang="en-US" sz="2400" i="1" dirty="0"/>
              <a:t>annotation type</a:t>
            </a:r>
            <a:r>
              <a:rPr lang="en-US" sz="2400" dirty="0"/>
              <a:t>. The syntax for doing this is:</a:t>
            </a:r>
          </a:p>
          <a:p>
            <a:endParaRPr lang="en-US" sz="2400" dirty="0"/>
          </a:p>
        </p:txBody>
      </p:sp>
      <p:sp>
        <p:nvSpPr>
          <p:cNvPr id="4" name="Content Placeholder 12"/>
          <p:cNvSpPr txBox="1">
            <a:spLocks/>
          </p:cNvSpPr>
          <p:nvPr/>
        </p:nvSpPr>
        <p:spPr>
          <a:xfrm>
            <a:off x="1066800" y="4648200"/>
            <a:ext cx="7503824" cy="2209800"/>
          </a:xfrm>
          <a:prstGeom prst="rect">
            <a:avLst/>
          </a:prstGeom>
          <a:solidFill>
            <a:schemeClr val="bg1">
              <a:lumMod val="95000"/>
            </a:schemeClr>
          </a:solidFill>
          <a:ln w="0"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spcBef>
                <a:spcPts val="0"/>
              </a:spcBef>
              <a:buNone/>
              <a:defRPr/>
            </a:pPr>
            <a:r>
              <a:rPr lang="en-US" sz="2000" dirty="0">
                <a:solidFill>
                  <a:schemeClr val="tx1"/>
                </a:solidFill>
              </a:rPr>
              <a:t>@interface </a:t>
            </a:r>
            <a:r>
              <a:rPr lang="en-US" sz="2000" dirty="0" err="1">
                <a:solidFill>
                  <a:schemeClr val="tx1"/>
                </a:solidFill>
              </a:rPr>
              <a:t>ClassPreamble</a:t>
            </a:r>
            <a:r>
              <a:rPr lang="en-US" sz="2000" dirty="0">
                <a:solidFill>
                  <a:schemeClr val="tx1"/>
                </a:solidFill>
              </a:rPr>
              <a:t> { </a:t>
            </a:r>
          </a:p>
          <a:p>
            <a:pPr marL="0" indent="0">
              <a:spcBef>
                <a:spcPts val="0"/>
              </a:spcBef>
              <a:buNone/>
              <a:defRPr/>
            </a:pPr>
            <a:r>
              <a:rPr lang="en-US" sz="2000" dirty="0">
                <a:solidFill>
                  <a:schemeClr val="tx1"/>
                </a:solidFill>
              </a:rPr>
              <a:t>String author(); </a:t>
            </a:r>
            <a:r>
              <a:rPr lang="en-US" sz="2000" dirty="0" smtClean="0">
                <a:solidFill>
                  <a:schemeClr val="tx1"/>
                </a:solidFill>
              </a:rPr>
              <a:t> String </a:t>
            </a:r>
            <a:r>
              <a:rPr lang="en-US" sz="2000" dirty="0">
                <a:solidFill>
                  <a:schemeClr val="tx1"/>
                </a:solidFill>
              </a:rPr>
              <a:t>date(); </a:t>
            </a:r>
          </a:p>
          <a:p>
            <a:pPr marL="0" indent="0">
              <a:spcBef>
                <a:spcPts val="0"/>
              </a:spcBef>
              <a:buNone/>
              <a:defRPr/>
            </a:pPr>
            <a:r>
              <a:rPr lang="en-US" sz="2000" dirty="0" err="1">
                <a:solidFill>
                  <a:schemeClr val="tx1"/>
                </a:solidFill>
              </a:rPr>
              <a:t>int</a:t>
            </a:r>
            <a:r>
              <a:rPr lang="en-US" sz="2000" dirty="0">
                <a:solidFill>
                  <a:schemeClr val="tx1"/>
                </a:solidFill>
              </a:rPr>
              <a:t> </a:t>
            </a:r>
            <a:r>
              <a:rPr lang="en-US" sz="2000" dirty="0" err="1">
                <a:solidFill>
                  <a:schemeClr val="tx1"/>
                </a:solidFill>
              </a:rPr>
              <a:t>currentRevision</a:t>
            </a:r>
            <a:r>
              <a:rPr lang="en-US" sz="2000" dirty="0">
                <a:solidFill>
                  <a:schemeClr val="tx1"/>
                </a:solidFill>
              </a:rPr>
              <a:t>() default 1; </a:t>
            </a:r>
          </a:p>
          <a:p>
            <a:pPr marL="0" indent="0">
              <a:spcBef>
                <a:spcPts val="0"/>
              </a:spcBef>
              <a:buNone/>
              <a:defRPr/>
            </a:pPr>
            <a:r>
              <a:rPr lang="en-US" sz="2000" dirty="0">
                <a:solidFill>
                  <a:schemeClr val="tx1"/>
                </a:solidFill>
              </a:rPr>
              <a:t>String </a:t>
            </a:r>
            <a:r>
              <a:rPr lang="en-US" sz="2000" dirty="0" err="1">
                <a:solidFill>
                  <a:schemeClr val="tx1"/>
                </a:solidFill>
              </a:rPr>
              <a:t>lastModified</a:t>
            </a:r>
            <a:r>
              <a:rPr lang="en-US" sz="2000" dirty="0">
                <a:solidFill>
                  <a:schemeClr val="tx1"/>
                </a:solidFill>
              </a:rPr>
              <a:t>() default "N/A"; </a:t>
            </a:r>
          </a:p>
          <a:p>
            <a:pPr marL="0" indent="0">
              <a:spcBef>
                <a:spcPts val="0"/>
              </a:spcBef>
              <a:buNone/>
              <a:defRPr/>
            </a:pPr>
            <a:r>
              <a:rPr lang="en-US" sz="2000" dirty="0">
                <a:solidFill>
                  <a:schemeClr val="tx1"/>
                </a:solidFill>
              </a:rPr>
              <a:t>String </a:t>
            </a:r>
            <a:r>
              <a:rPr lang="en-US" sz="2000" dirty="0" err="1">
                <a:solidFill>
                  <a:schemeClr val="tx1"/>
                </a:solidFill>
              </a:rPr>
              <a:t>lastModifiedBy</a:t>
            </a:r>
            <a:r>
              <a:rPr lang="en-US" sz="2000" dirty="0">
                <a:solidFill>
                  <a:schemeClr val="tx1"/>
                </a:solidFill>
              </a:rPr>
              <a:t>() default "N/A"; </a:t>
            </a:r>
          </a:p>
          <a:p>
            <a:pPr marL="0" indent="0">
              <a:spcBef>
                <a:spcPts val="0"/>
              </a:spcBef>
              <a:buNone/>
              <a:defRPr/>
            </a:pPr>
            <a:r>
              <a:rPr lang="en-US" sz="2000" dirty="0">
                <a:solidFill>
                  <a:schemeClr val="tx1"/>
                </a:solidFill>
              </a:rPr>
              <a:t>// Note use of array String[] reviewers(); </a:t>
            </a:r>
          </a:p>
          <a:p>
            <a:pPr marL="0" indent="0">
              <a:spcBef>
                <a:spcPts val="0"/>
              </a:spcBef>
              <a:buNone/>
              <a:defRPr/>
            </a:pPr>
            <a:r>
              <a:rPr lang="en-US" sz="2000" dirty="0" smtClean="0">
                <a:solidFill>
                  <a:schemeClr val="tx1"/>
                </a:solidFill>
              </a:rPr>
              <a:t>}</a:t>
            </a:r>
            <a:endParaRPr lang="en-US" sz="2000" dirty="0">
              <a:solidFill>
                <a:schemeClr val="tx1"/>
              </a:solidFill>
            </a:endParaRPr>
          </a:p>
        </p:txBody>
      </p:sp>
      <p:sp>
        <p:nvSpPr>
          <p:cNvPr id="5" name="Content Placeholder 12"/>
          <p:cNvSpPr txBox="1">
            <a:spLocks/>
          </p:cNvSpPr>
          <p:nvPr/>
        </p:nvSpPr>
        <p:spPr>
          <a:xfrm>
            <a:off x="838200" y="1524000"/>
            <a:ext cx="7315200" cy="1838324"/>
          </a:xfrm>
          <a:prstGeom prst="rect">
            <a:avLst/>
          </a:prstGeom>
          <a:solidFill>
            <a:schemeClr val="bg1">
              <a:lumMod val="95000"/>
            </a:schemeClr>
          </a:solidFill>
          <a:ln w="0"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a:solidFill>
                  <a:schemeClr val="tx1"/>
                </a:solidFill>
              </a:rPr>
              <a:t>public class Generation3List extends Generation2List {</a:t>
            </a:r>
          </a:p>
          <a:p>
            <a:pPr marL="0" indent="0">
              <a:buNone/>
            </a:pPr>
            <a:r>
              <a:rPr lang="en-US" sz="2000" dirty="0">
                <a:solidFill>
                  <a:schemeClr val="tx1"/>
                </a:solidFill>
              </a:rPr>
              <a:t> // Author: John Doe </a:t>
            </a:r>
            <a:r>
              <a:rPr lang="en-US" sz="2000" dirty="0" smtClean="0">
                <a:solidFill>
                  <a:schemeClr val="tx1"/>
                </a:solidFill>
              </a:rPr>
              <a:t>// </a:t>
            </a:r>
            <a:r>
              <a:rPr lang="en-US" sz="2000" dirty="0">
                <a:solidFill>
                  <a:schemeClr val="tx1"/>
                </a:solidFill>
              </a:rPr>
              <a:t>Date: 3/17/2002 </a:t>
            </a:r>
            <a:r>
              <a:rPr lang="en-US" sz="2000" dirty="0" smtClean="0">
                <a:solidFill>
                  <a:schemeClr val="tx1"/>
                </a:solidFill>
              </a:rPr>
              <a:t>// </a:t>
            </a:r>
            <a:r>
              <a:rPr lang="en-US" sz="2000" dirty="0">
                <a:solidFill>
                  <a:schemeClr val="tx1"/>
                </a:solidFill>
              </a:rPr>
              <a:t>Current revision: 6 </a:t>
            </a:r>
          </a:p>
          <a:p>
            <a:pPr marL="0" indent="0">
              <a:buNone/>
            </a:pPr>
            <a:r>
              <a:rPr lang="en-US" sz="2000" dirty="0">
                <a:solidFill>
                  <a:schemeClr val="tx1"/>
                </a:solidFill>
              </a:rPr>
              <a:t>// Last modified: 4/12/2004 </a:t>
            </a:r>
            <a:r>
              <a:rPr lang="en-US" sz="2000" dirty="0" smtClean="0">
                <a:solidFill>
                  <a:schemeClr val="tx1"/>
                </a:solidFill>
              </a:rPr>
              <a:t>// </a:t>
            </a:r>
            <a:r>
              <a:rPr lang="en-US" sz="2000" dirty="0">
                <a:solidFill>
                  <a:schemeClr val="tx1"/>
                </a:solidFill>
              </a:rPr>
              <a:t>By: Jane Doe </a:t>
            </a: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Reviewers: Alice, Bill, Cindy </a:t>
            </a: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class code goes here }</a:t>
            </a:r>
          </a:p>
        </p:txBody>
      </p:sp>
    </p:spTree>
    <p:extLst>
      <p:ext uri="{BB962C8B-B14F-4D97-AF65-F5344CB8AC3E}">
        <p14:creationId xmlns:p14="http://schemas.microsoft.com/office/powerpoint/2010/main" val="3552002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r>
              <a:rPr lang="en-US" dirty="0" smtClean="0"/>
              <a:t>Annotation</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000" dirty="0"/>
              <a:t>After the annotation type is defined, you can use annotations of that type, with the values filled in, like this</a:t>
            </a:r>
            <a:r>
              <a:rPr lang="en-US" sz="2000" dirty="0" smtClean="0"/>
              <a:t>:</a:t>
            </a:r>
          </a:p>
          <a:p>
            <a:endParaRPr lang="en-US" sz="2000" dirty="0" smtClean="0"/>
          </a:p>
          <a:p>
            <a:endParaRPr lang="en-US" sz="2000" dirty="0" smtClean="0"/>
          </a:p>
          <a:p>
            <a:endParaRPr lang="en-US" sz="2000" dirty="0"/>
          </a:p>
          <a:p>
            <a:endParaRPr lang="en-US" sz="2000" dirty="0" smtClean="0"/>
          </a:p>
          <a:p>
            <a:endParaRPr lang="en-US" sz="2000" dirty="0"/>
          </a:p>
          <a:p>
            <a:endParaRPr lang="en-US" sz="2000" dirty="0"/>
          </a:p>
          <a:p>
            <a:r>
              <a:rPr lang="en-US" sz="2000" dirty="0" smtClean="0"/>
              <a:t>To </a:t>
            </a:r>
            <a:r>
              <a:rPr lang="en-US" sz="2000" dirty="0"/>
              <a:t>make the information in @</a:t>
            </a:r>
            <a:r>
              <a:rPr lang="en-US" sz="2000" dirty="0" err="1"/>
              <a:t>ClassPreamble</a:t>
            </a:r>
            <a:r>
              <a:rPr lang="en-US" sz="2000" dirty="0"/>
              <a:t> appear in </a:t>
            </a:r>
            <a:r>
              <a:rPr lang="en-US" sz="2000" dirty="0" err="1"/>
              <a:t>Javadoc</a:t>
            </a:r>
            <a:r>
              <a:rPr lang="en-US" sz="2000" dirty="0"/>
              <a:t>-generated documentation, you must annotate the @</a:t>
            </a:r>
            <a:r>
              <a:rPr lang="en-US" sz="2000" dirty="0" err="1"/>
              <a:t>ClassPreamble</a:t>
            </a:r>
            <a:r>
              <a:rPr lang="en-US" sz="2000" dirty="0"/>
              <a:t> definition with </a:t>
            </a:r>
            <a:r>
              <a:rPr lang="en-US" sz="2000" dirty="0" err="1"/>
              <a:t>the@Documented</a:t>
            </a:r>
            <a:r>
              <a:rPr lang="en-US" sz="2000" dirty="0"/>
              <a:t> annotation</a:t>
            </a:r>
            <a:r>
              <a:rPr lang="en-US" sz="2000" dirty="0" smtClean="0"/>
              <a:t>:</a:t>
            </a:r>
          </a:p>
        </p:txBody>
      </p:sp>
      <p:sp>
        <p:nvSpPr>
          <p:cNvPr id="4" name="Content Placeholder 12"/>
          <p:cNvSpPr txBox="1">
            <a:spLocks/>
          </p:cNvSpPr>
          <p:nvPr/>
        </p:nvSpPr>
        <p:spPr>
          <a:xfrm>
            <a:off x="588264" y="4724400"/>
            <a:ext cx="8001000" cy="1905000"/>
          </a:xfrm>
          <a:prstGeom prst="rect">
            <a:avLst/>
          </a:prstGeom>
          <a:solidFill>
            <a:schemeClr val="bg1">
              <a:lumMod val="95000"/>
            </a:schemeClr>
          </a:solidFill>
          <a:ln w="0"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a:solidFill>
                  <a:schemeClr val="tx1"/>
                </a:solidFill>
              </a:rPr>
              <a:t>// import this to use </a:t>
            </a:r>
            <a:endParaRPr lang="en-US" sz="2000" dirty="0" smtClean="0">
              <a:solidFill>
                <a:schemeClr val="tx1"/>
              </a:solidFill>
            </a:endParaRPr>
          </a:p>
          <a:p>
            <a:pPr marL="0" indent="0">
              <a:buNone/>
            </a:pPr>
            <a:r>
              <a:rPr lang="en-US" sz="2000" dirty="0" smtClean="0">
                <a:solidFill>
                  <a:schemeClr val="tx1"/>
                </a:solidFill>
              </a:rPr>
              <a:t>@</a:t>
            </a:r>
            <a:r>
              <a:rPr lang="en-US" sz="2000" dirty="0">
                <a:solidFill>
                  <a:schemeClr val="tx1"/>
                </a:solidFill>
              </a:rPr>
              <a:t>Documented </a:t>
            </a:r>
            <a:endParaRPr lang="en-US" sz="2000" dirty="0" smtClean="0">
              <a:solidFill>
                <a:schemeClr val="tx1"/>
              </a:solidFill>
            </a:endParaRPr>
          </a:p>
          <a:p>
            <a:pPr marL="0" indent="0">
              <a:buNone/>
            </a:pPr>
            <a:r>
              <a:rPr lang="en-US" sz="2000" dirty="0" smtClean="0">
                <a:solidFill>
                  <a:schemeClr val="tx1"/>
                </a:solidFill>
              </a:rPr>
              <a:t>import </a:t>
            </a:r>
            <a:r>
              <a:rPr lang="en-US" sz="2000" dirty="0" err="1">
                <a:solidFill>
                  <a:schemeClr val="tx1"/>
                </a:solidFill>
              </a:rPr>
              <a:t>java.lang.annotation</a:t>
            </a:r>
            <a:r>
              <a:rPr lang="en-US" sz="2000" dirty="0">
                <a:solidFill>
                  <a:schemeClr val="tx1"/>
                </a:solidFill>
              </a:rPr>
              <a:t>.*; </a:t>
            </a:r>
            <a:endParaRPr lang="en-US" sz="2000" dirty="0" smtClean="0">
              <a:solidFill>
                <a:schemeClr val="tx1"/>
              </a:solidFill>
            </a:endParaRPr>
          </a:p>
          <a:p>
            <a:pPr marL="0" indent="0">
              <a:buNone/>
            </a:pPr>
            <a:r>
              <a:rPr lang="en-US" sz="2000" dirty="0" smtClean="0">
                <a:solidFill>
                  <a:schemeClr val="tx1"/>
                </a:solidFill>
              </a:rPr>
              <a:t>@</a:t>
            </a:r>
            <a:r>
              <a:rPr lang="en-US" sz="2000" dirty="0">
                <a:solidFill>
                  <a:schemeClr val="tx1"/>
                </a:solidFill>
              </a:rPr>
              <a:t>Documented @interface </a:t>
            </a:r>
            <a:r>
              <a:rPr lang="en-US" sz="2000" dirty="0" err="1">
                <a:solidFill>
                  <a:schemeClr val="tx1"/>
                </a:solidFill>
              </a:rPr>
              <a:t>ClassPreamble</a:t>
            </a:r>
            <a:r>
              <a:rPr lang="en-US" sz="2000" dirty="0">
                <a:solidFill>
                  <a:schemeClr val="tx1"/>
                </a:solidFill>
              </a:rPr>
              <a:t> { </a:t>
            </a: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Annotation element definitions </a:t>
            </a:r>
            <a:endParaRPr lang="en-US" sz="2000" dirty="0" smtClean="0">
              <a:solidFill>
                <a:schemeClr val="tx1"/>
              </a:solidFill>
            </a:endParaRPr>
          </a:p>
          <a:p>
            <a:pPr marL="0" indent="0">
              <a:buNone/>
            </a:pPr>
            <a:r>
              <a:rPr lang="en-US" sz="2000" dirty="0" smtClean="0">
                <a:solidFill>
                  <a:schemeClr val="tx1"/>
                </a:solidFill>
              </a:rPr>
              <a:t>}</a:t>
            </a:r>
            <a:endParaRPr lang="en-US" sz="2000" dirty="0">
              <a:solidFill>
                <a:schemeClr val="tx1"/>
              </a:solidFill>
            </a:endParaRPr>
          </a:p>
        </p:txBody>
      </p:sp>
      <p:sp>
        <p:nvSpPr>
          <p:cNvPr id="5" name="Content Placeholder 12"/>
          <p:cNvSpPr txBox="1">
            <a:spLocks/>
          </p:cNvSpPr>
          <p:nvPr/>
        </p:nvSpPr>
        <p:spPr>
          <a:xfrm>
            <a:off x="304800" y="1438276"/>
            <a:ext cx="8763000" cy="2066924"/>
          </a:xfrm>
          <a:prstGeom prst="rect">
            <a:avLst/>
          </a:prstGeom>
          <a:solidFill>
            <a:schemeClr val="bg1">
              <a:lumMod val="95000"/>
            </a:schemeClr>
          </a:solidFill>
          <a:ln w="0" cap="flat" cmpd="sng" algn="ctr">
            <a:noFill/>
            <a:prstDash val="solid"/>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a:solidFill>
                  <a:schemeClr val="tx1"/>
                </a:solidFill>
              </a:rPr>
              <a:t>@</a:t>
            </a:r>
            <a:r>
              <a:rPr lang="en-US" sz="2000" dirty="0" err="1">
                <a:solidFill>
                  <a:schemeClr val="tx1"/>
                </a:solidFill>
              </a:rPr>
              <a:t>ClassPreamble</a:t>
            </a:r>
            <a:r>
              <a:rPr lang="en-US" sz="2000" dirty="0">
                <a:solidFill>
                  <a:schemeClr val="tx1"/>
                </a:solidFill>
              </a:rPr>
              <a:t> ( </a:t>
            </a:r>
            <a:endParaRPr lang="en-US" sz="2000" dirty="0" smtClean="0">
              <a:solidFill>
                <a:schemeClr val="tx1"/>
              </a:solidFill>
            </a:endParaRPr>
          </a:p>
          <a:p>
            <a:pPr marL="0" indent="0">
              <a:buNone/>
            </a:pPr>
            <a:r>
              <a:rPr lang="en-US" sz="2000" dirty="0" smtClean="0">
                <a:solidFill>
                  <a:schemeClr val="tx1"/>
                </a:solidFill>
              </a:rPr>
              <a:t>author </a:t>
            </a:r>
            <a:r>
              <a:rPr lang="en-US" sz="2000" dirty="0">
                <a:solidFill>
                  <a:schemeClr val="tx1"/>
                </a:solidFill>
              </a:rPr>
              <a:t>= "John Doe", date = "3/17/2002", </a:t>
            </a:r>
            <a:r>
              <a:rPr lang="en-US" sz="2000" dirty="0" err="1">
                <a:solidFill>
                  <a:schemeClr val="tx1"/>
                </a:solidFill>
              </a:rPr>
              <a:t>currentRevision</a:t>
            </a:r>
            <a:r>
              <a:rPr lang="en-US" sz="2000" dirty="0">
                <a:solidFill>
                  <a:schemeClr val="tx1"/>
                </a:solidFill>
              </a:rPr>
              <a:t> = 6, </a:t>
            </a:r>
            <a:r>
              <a:rPr lang="en-US" sz="2000" dirty="0" err="1">
                <a:solidFill>
                  <a:schemeClr val="tx1"/>
                </a:solidFill>
              </a:rPr>
              <a:t>lastModified</a:t>
            </a:r>
            <a:r>
              <a:rPr lang="en-US" sz="2000" dirty="0">
                <a:solidFill>
                  <a:schemeClr val="tx1"/>
                </a:solidFill>
              </a:rPr>
              <a:t> = "4/12/2004", </a:t>
            </a:r>
            <a:r>
              <a:rPr lang="en-US" sz="2000" dirty="0" err="1">
                <a:solidFill>
                  <a:schemeClr val="tx1"/>
                </a:solidFill>
              </a:rPr>
              <a:t>lastModifiedBy</a:t>
            </a:r>
            <a:r>
              <a:rPr lang="en-US" sz="2000" dirty="0">
                <a:solidFill>
                  <a:schemeClr val="tx1"/>
                </a:solidFill>
              </a:rPr>
              <a:t> = "Jane Doe</a:t>
            </a:r>
            <a:r>
              <a:rPr lang="en-US" sz="2000" dirty="0" smtClean="0">
                <a:solidFill>
                  <a:schemeClr val="tx1"/>
                </a:solidFill>
              </a:rPr>
              <a:t>",</a:t>
            </a:r>
          </a:p>
          <a:p>
            <a:pPr marL="0" indent="0">
              <a:buNone/>
            </a:pPr>
            <a:r>
              <a:rPr lang="en-US" sz="2000" dirty="0" smtClean="0">
                <a:solidFill>
                  <a:schemeClr val="tx1"/>
                </a:solidFill>
              </a:rPr>
              <a:t> </a:t>
            </a:r>
            <a:r>
              <a:rPr lang="en-US" sz="2000" dirty="0">
                <a:solidFill>
                  <a:schemeClr val="tx1"/>
                </a:solidFill>
              </a:rPr>
              <a:t>// Note array notation reviewers = {"Alice", "Bob", "Cindy"} </a:t>
            </a:r>
            <a:r>
              <a:rPr lang="en-US" sz="2000" dirty="0" smtClean="0">
                <a:solidFill>
                  <a:schemeClr val="tx1"/>
                </a:solidFill>
              </a:rPr>
              <a:t>)</a:t>
            </a:r>
          </a:p>
          <a:p>
            <a:pPr marL="0" indent="0">
              <a:buNone/>
            </a:pP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public class Generation3List extends Generation2List </a:t>
            </a:r>
            <a:r>
              <a:rPr lang="en-US" sz="2000" dirty="0" smtClean="0">
                <a:solidFill>
                  <a:schemeClr val="tx1"/>
                </a:solidFill>
              </a:rPr>
              <a:t>{</a:t>
            </a:r>
          </a:p>
          <a:p>
            <a:pPr marL="0" indent="0">
              <a:buNone/>
            </a:pPr>
            <a:r>
              <a:rPr lang="en-US" sz="2000" dirty="0" smtClean="0">
                <a:solidFill>
                  <a:schemeClr val="tx1"/>
                </a:solidFill>
              </a:rPr>
              <a:t> </a:t>
            </a:r>
            <a:r>
              <a:rPr lang="en-US" sz="2000" dirty="0">
                <a:solidFill>
                  <a:schemeClr val="tx1"/>
                </a:solidFill>
              </a:rPr>
              <a:t>// class code goes here </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903831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D47E0C2-EF78-4452-91B1-E8130E8416E1}" type="slidenum">
              <a:rPr lang="en-US"/>
              <a:pPr>
                <a:defRPr/>
              </a:pPr>
              <a:t>6</a:t>
            </a:fld>
            <a:endParaRPr lang="en-US"/>
          </a:p>
        </p:txBody>
      </p:sp>
      <p:sp>
        <p:nvSpPr>
          <p:cNvPr id="21507" name="Rectangle 2"/>
          <p:cNvSpPr>
            <a:spLocks noGrp="1" noChangeArrowheads="1"/>
          </p:cNvSpPr>
          <p:nvPr>
            <p:ph type="body" idx="1"/>
          </p:nvPr>
        </p:nvSpPr>
        <p:spPr>
          <a:xfrm>
            <a:off x="0" y="685800"/>
            <a:ext cx="9144000" cy="6172200"/>
          </a:xfrm>
        </p:spPr>
        <p:txBody>
          <a:bodyPr>
            <a:normAutofit/>
          </a:bodyPr>
          <a:lstStyle/>
          <a:p>
            <a:pPr eaLnBrk="1" hangingPunct="1">
              <a:lnSpc>
                <a:spcPct val="90000"/>
              </a:lnSpc>
              <a:defRPr/>
            </a:pPr>
            <a:r>
              <a:rPr lang="en-US" sz="2400" b="1" dirty="0" smtClean="0"/>
              <a:t>Annotations are classified into two categories</a:t>
            </a:r>
            <a:r>
              <a:rPr lang="en-US" sz="2400" dirty="0" smtClean="0"/>
              <a:t> </a:t>
            </a:r>
          </a:p>
          <a:p>
            <a:pPr lvl="1" eaLnBrk="1" hangingPunct="1">
              <a:lnSpc>
                <a:spcPct val="90000"/>
              </a:lnSpc>
              <a:defRPr/>
            </a:pPr>
            <a:r>
              <a:rPr lang="en-US" sz="2400" b="1" dirty="0" smtClean="0"/>
              <a:t>Built-In Annotations</a:t>
            </a:r>
          </a:p>
          <a:p>
            <a:pPr lvl="2" eaLnBrk="1" hangingPunct="1">
              <a:lnSpc>
                <a:spcPct val="90000"/>
              </a:lnSpc>
              <a:buFont typeface="Arial" charset="0"/>
              <a:buChar char="–"/>
              <a:defRPr/>
            </a:pPr>
            <a:r>
              <a:rPr lang="en-US" sz="2000" dirty="0" smtClean="0"/>
              <a:t>@SuppressWarnings</a:t>
            </a:r>
          </a:p>
          <a:p>
            <a:pPr lvl="2" eaLnBrk="1" hangingPunct="1">
              <a:lnSpc>
                <a:spcPct val="90000"/>
              </a:lnSpc>
              <a:buFont typeface="Arial" charset="0"/>
              <a:buChar char="–"/>
              <a:defRPr/>
            </a:pPr>
            <a:r>
              <a:rPr lang="en-US" sz="2000" dirty="0" smtClean="0"/>
              <a:t>@Override </a:t>
            </a:r>
          </a:p>
          <a:p>
            <a:pPr lvl="2" eaLnBrk="1" hangingPunct="1">
              <a:lnSpc>
                <a:spcPct val="90000"/>
              </a:lnSpc>
              <a:buFont typeface="Arial" charset="0"/>
              <a:buChar char="–"/>
              <a:defRPr/>
            </a:pPr>
            <a:r>
              <a:rPr lang="en-US" sz="2000" dirty="0" smtClean="0"/>
              <a:t>@Deprecated </a:t>
            </a:r>
          </a:p>
          <a:p>
            <a:pPr lvl="2" eaLnBrk="1" hangingPunct="1">
              <a:lnSpc>
                <a:spcPct val="90000"/>
              </a:lnSpc>
              <a:buFont typeface="Arial" charset="0"/>
              <a:buNone/>
              <a:defRPr/>
            </a:pPr>
            <a:endParaRPr lang="en-US" sz="2000" dirty="0" smtClean="0"/>
          </a:p>
          <a:p>
            <a:pPr lvl="1" eaLnBrk="1" hangingPunct="1">
              <a:lnSpc>
                <a:spcPct val="90000"/>
              </a:lnSpc>
              <a:defRPr/>
            </a:pPr>
            <a:r>
              <a:rPr lang="en-US" sz="2400" b="1" dirty="0" smtClean="0"/>
              <a:t>User defined Annotations</a:t>
            </a:r>
          </a:p>
          <a:p>
            <a:pPr lvl="2" eaLnBrk="1" hangingPunct="1">
              <a:lnSpc>
                <a:spcPct val="90000"/>
              </a:lnSpc>
              <a:buFont typeface="Arial" charset="0"/>
              <a:buChar char="–"/>
              <a:defRPr/>
            </a:pPr>
            <a:r>
              <a:rPr lang="en-US" sz="2000" dirty="0" smtClean="0"/>
              <a:t>Developers can create their own annotations</a:t>
            </a:r>
          </a:p>
          <a:p>
            <a:pPr lvl="2" eaLnBrk="1" hangingPunct="1">
              <a:lnSpc>
                <a:spcPct val="90000"/>
              </a:lnSpc>
              <a:buFont typeface="Arial" charset="0"/>
              <a:buChar char="–"/>
              <a:defRPr/>
            </a:pPr>
            <a:r>
              <a:rPr lang="en-US" sz="2000" dirty="0" smtClean="0"/>
              <a:t>They are created as interfaces e.g.,</a:t>
            </a:r>
          </a:p>
          <a:p>
            <a:pPr lvl="3">
              <a:buFont typeface="Arial" charset="0"/>
              <a:buNone/>
              <a:defRPr/>
            </a:pPr>
            <a:r>
              <a:rPr lang="en-US" dirty="0" smtClean="0">
                <a:ea typeface="+mn-ea"/>
                <a:cs typeface="+mn-cs"/>
              </a:rPr>
              <a:t>public @interface </a:t>
            </a:r>
            <a:r>
              <a:rPr lang="en-US" dirty="0" err="1" smtClean="0">
                <a:ea typeface="+mn-ea"/>
                <a:cs typeface="+mn-cs"/>
              </a:rPr>
              <a:t>FileHeader</a:t>
            </a:r>
            <a:r>
              <a:rPr lang="en-US" dirty="0" smtClean="0">
                <a:ea typeface="+mn-ea"/>
                <a:cs typeface="+mn-cs"/>
              </a:rPr>
              <a:t> {</a:t>
            </a:r>
          </a:p>
          <a:p>
            <a:pPr lvl="3">
              <a:buFont typeface="Arial" charset="0"/>
              <a:buNone/>
              <a:defRPr/>
            </a:pPr>
            <a:r>
              <a:rPr lang="en-US" dirty="0" smtClean="0">
                <a:ea typeface="+mn-ea"/>
                <a:cs typeface="+mn-cs"/>
              </a:rPr>
              <a:t>      String Author();</a:t>
            </a:r>
          </a:p>
          <a:p>
            <a:pPr lvl="3">
              <a:buFont typeface="Arial" charset="0"/>
              <a:buNone/>
              <a:defRPr/>
            </a:pPr>
            <a:r>
              <a:rPr lang="en-US" dirty="0" smtClean="0">
                <a:ea typeface="+mn-ea"/>
                <a:cs typeface="+mn-cs"/>
              </a:rPr>
              <a:t>      String </a:t>
            </a:r>
            <a:r>
              <a:rPr lang="en-US" dirty="0" err="1" smtClean="0">
                <a:ea typeface="+mn-ea"/>
                <a:cs typeface="+mn-cs"/>
              </a:rPr>
              <a:t>versionOfClass</a:t>
            </a:r>
            <a:r>
              <a:rPr lang="en-US" dirty="0" smtClean="0">
                <a:ea typeface="+mn-ea"/>
                <a:cs typeface="+mn-cs"/>
              </a:rPr>
              <a:t>() default "1.0";</a:t>
            </a:r>
          </a:p>
          <a:p>
            <a:pPr lvl="3">
              <a:buFont typeface="Arial" charset="0"/>
              <a:buNone/>
              <a:defRPr/>
            </a:pPr>
            <a:r>
              <a:rPr lang="en-US" dirty="0" smtClean="0">
                <a:ea typeface="+mn-ea"/>
                <a:cs typeface="+mn-cs"/>
              </a:rPr>
              <a:t>}</a:t>
            </a:r>
            <a:endParaRPr lang="en-US" sz="4000" dirty="0" smtClean="0"/>
          </a:p>
        </p:txBody>
      </p:sp>
      <p:sp>
        <p:nvSpPr>
          <p:cNvPr id="666627" name="Rectangle 3"/>
          <p:cNvSpPr>
            <a:spLocks noGrp="1" noChangeArrowheads="1"/>
          </p:cNvSpPr>
          <p:nvPr>
            <p:ph type="title"/>
          </p:nvPr>
        </p:nvSpPr>
        <p:spPr>
          <a:xfrm>
            <a:off x="0" y="0"/>
            <a:ext cx="9144000" cy="609600"/>
          </a:xfrm>
          <a:solidFill>
            <a:schemeClr val="accent4">
              <a:lumMod val="20000"/>
              <a:lumOff val="80000"/>
            </a:schemeClr>
          </a:solidFill>
          <a:effectLst>
            <a:outerShdw dist="35921" dir="2700000" algn="ctr" rotWithShape="0">
              <a:schemeClr val="bg2"/>
            </a:outerShdw>
          </a:effectLst>
        </p:spPr>
        <p:txBody>
          <a:bodyPr lIns="0">
            <a:noAutofit/>
          </a:bodyPr>
          <a:lstStyle/>
          <a:p>
            <a:pPr eaLnBrk="1" hangingPunct="1">
              <a:defRPr/>
            </a:pPr>
            <a:r>
              <a:rPr lang="en-US" sz="4000" dirty="0" smtClean="0"/>
              <a:t>Classification of Annotations</a:t>
            </a:r>
          </a:p>
        </p:txBody>
      </p:sp>
    </p:spTree>
    <p:extLst>
      <p:ext uri="{BB962C8B-B14F-4D97-AF65-F5344CB8AC3E}">
        <p14:creationId xmlns:p14="http://schemas.microsoft.com/office/powerpoint/2010/main" val="286314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pPr>
              <a:defRPr/>
            </a:pPr>
            <a:r>
              <a:rPr lang="en-US" sz="4000" dirty="0" smtClean="0"/>
              <a:t>Built-in Annotations</a:t>
            </a:r>
            <a:endParaRPr lang="en-US" sz="4000" dirty="0"/>
          </a:p>
        </p:txBody>
      </p:sp>
      <p:sp>
        <p:nvSpPr>
          <p:cNvPr id="13" name="Content Placeholder 12"/>
          <p:cNvSpPr>
            <a:spLocks noGrp="1"/>
          </p:cNvSpPr>
          <p:nvPr>
            <p:ph idx="1"/>
          </p:nvPr>
        </p:nvSpPr>
        <p:spPr>
          <a:xfrm>
            <a:off x="287215" y="1133476"/>
            <a:ext cx="8229600" cy="4881563"/>
          </a:xfrm>
          <a:solidFill>
            <a:schemeClr val="bg1">
              <a:lumMod val="95000"/>
            </a:schemeClr>
          </a:solidFill>
          <a:ln w="0">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a:defRPr/>
            </a:pPr>
            <a:r>
              <a:rPr lang="en-US" sz="2000" b="1" dirty="0" smtClean="0">
                <a:solidFill>
                  <a:schemeClr val="tx1"/>
                </a:solidFill>
              </a:rPr>
              <a:t>Super</a:t>
            </a:r>
            <a:r>
              <a:rPr lang="en-US" sz="2000" b="1" dirty="0" smtClean="0"/>
              <a:t> </a:t>
            </a:r>
            <a:r>
              <a:rPr lang="en-US" sz="2000" b="1" dirty="0" smtClean="0">
                <a:solidFill>
                  <a:schemeClr val="tx1"/>
                </a:solidFill>
              </a:rPr>
              <a:t>class</a:t>
            </a:r>
          </a:p>
          <a:p>
            <a:pPr>
              <a:buFont typeface="Wingdings" pitchFamily="2" charset="2"/>
              <a:buNone/>
              <a:defRPr/>
            </a:pPr>
            <a:r>
              <a:rPr lang="en-US" kern="1200" dirty="0" smtClean="0">
                <a:solidFill>
                  <a:schemeClr val="tx1"/>
                </a:solidFill>
              </a:rPr>
              <a:t>	  </a:t>
            </a:r>
            <a:r>
              <a:rPr lang="en-US" sz="2000" b="1" kern="1200" dirty="0" smtClean="0">
                <a:solidFill>
                  <a:schemeClr val="accent1">
                    <a:lumMod val="25000"/>
                  </a:schemeClr>
                </a:solidFill>
              </a:rPr>
              <a:t>class </a:t>
            </a:r>
            <a:r>
              <a:rPr lang="en-US" sz="2000" b="1" kern="1200" dirty="0" err="1" smtClean="0">
                <a:solidFill>
                  <a:schemeClr val="accent1">
                    <a:lumMod val="25000"/>
                  </a:schemeClr>
                </a:solidFill>
              </a:rPr>
              <a:t>SuperAnnote</a:t>
            </a:r>
            <a:r>
              <a:rPr lang="en-US" sz="2000" b="1" kern="1200" dirty="0" smtClean="0">
                <a:solidFill>
                  <a:schemeClr val="accent1">
                    <a:lumMod val="25000"/>
                  </a:schemeClr>
                </a:solidFill>
              </a:rPr>
              <a:t>{   void display() {}  } </a:t>
            </a:r>
          </a:p>
          <a:p>
            <a:pPr>
              <a:buFont typeface="Wingdings" pitchFamily="2" charset="2"/>
              <a:buNone/>
              <a:defRPr/>
            </a:pPr>
            <a:endParaRPr lang="en-US" sz="2000" b="1" kern="1200" dirty="0" smtClean="0">
              <a:solidFill>
                <a:schemeClr val="accent1">
                  <a:lumMod val="25000"/>
                </a:schemeClr>
              </a:solidFill>
            </a:endParaRPr>
          </a:p>
          <a:p>
            <a:pPr>
              <a:defRPr/>
            </a:pPr>
            <a:r>
              <a:rPr lang="en-US" sz="2000" b="1" kern="1200" dirty="0" smtClean="0">
                <a:solidFill>
                  <a:schemeClr val="tx1"/>
                </a:solidFill>
              </a:rPr>
              <a:t>Subclass without annotation  </a:t>
            </a:r>
            <a:r>
              <a:rPr lang="en-US" sz="2400" b="1" kern="1200" dirty="0" smtClean="0">
                <a:solidFill>
                  <a:schemeClr val="tx1"/>
                </a:solidFill>
              </a:rPr>
              <a:t>:</a:t>
            </a:r>
            <a:endParaRPr lang="en-US" kern="1200" dirty="0" smtClean="0">
              <a:solidFill>
                <a:schemeClr val="tx1"/>
              </a:solidFill>
            </a:endParaRPr>
          </a:p>
          <a:p>
            <a:pPr>
              <a:buFont typeface="Wingdings" pitchFamily="2" charset="2"/>
              <a:buNone/>
              <a:defRPr/>
            </a:pPr>
            <a:r>
              <a:rPr lang="en-US" sz="2000" kern="1200" dirty="0" smtClean="0">
                <a:solidFill>
                  <a:schemeClr val="tx1"/>
                </a:solidFill>
              </a:rPr>
              <a:t>	  </a:t>
            </a:r>
            <a:r>
              <a:rPr lang="en-US" sz="2000" b="1" kern="1200" dirty="0" smtClean="0">
                <a:solidFill>
                  <a:schemeClr val="accent1">
                    <a:lumMod val="25000"/>
                  </a:schemeClr>
                </a:solidFill>
              </a:rPr>
              <a:t>public class Demo extends </a:t>
            </a:r>
            <a:r>
              <a:rPr lang="en-US" sz="2000" b="1" kern="1200" dirty="0" err="1" smtClean="0">
                <a:solidFill>
                  <a:schemeClr val="accent1">
                    <a:lumMod val="25000"/>
                  </a:schemeClr>
                </a:solidFill>
              </a:rPr>
              <a:t>SuperAnnote</a:t>
            </a:r>
            <a:r>
              <a:rPr lang="en-US" sz="2000" b="1" kern="1200" dirty="0" smtClean="0">
                <a:solidFill>
                  <a:schemeClr val="accent1">
                    <a:lumMod val="25000"/>
                  </a:schemeClr>
                </a:solidFill>
              </a:rPr>
              <a:t>{</a:t>
            </a:r>
          </a:p>
          <a:p>
            <a:pPr>
              <a:buFont typeface="Wingdings" pitchFamily="2" charset="2"/>
              <a:buNone/>
              <a:defRPr/>
            </a:pPr>
            <a:r>
              <a:rPr lang="en-US" sz="2000" b="1" kern="1200" dirty="0" smtClean="0">
                <a:solidFill>
                  <a:schemeClr val="accent1">
                    <a:lumMod val="25000"/>
                  </a:schemeClr>
                </a:solidFill>
              </a:rPr>
              <a:t>	     void display(String name) {}    //no error</a:t>
            </a:r>
          </a:p>
          <a:p>
            <a:pPr>
              <a:buFont typeface="Wingdings" pitchFamily="2" charset="2"/>
              <a:buNone/>
              <a:defRPr/>
            </a:pPr>
            <a:r>
              <a:rPr lang="en-US" sz="2000" b="1" kern="1200" dirty="0" smtClean="0">
                <a:solidFill>
                  <a:schemeClr val="accent1">
                    <a:lumMod val="25000"/>
                  </a:schemeClr>
                </a:solidFill>
              </a:rPr>
              <a:t>	   }</a:t>
            </a:r>
            <a:endParaRPr lang="en-US" b="1" kern="1200" dirty="0" smtClean="0">
              <a:solidFill>
                <a:schemeClr val="accent1">
                  <a:lumMod val="25000"/>
                </a:schemeClr>
              </a:solidFill>
            </a:endParaRPr>
          </a:p>
          <a:p>
            <a:pPr>
              <a:defRPr/>
            </a:pPr>
            <a:r>
              <a:rPr lang="en-US" sz="2000" b="1" kern="1200" dirty="0" smtClean="0">
                <a:solidFill>
                  <a:schemeClr val="tx1"/>
                </a:solidFill>
              </a:rPr>
              <a:t>With annotation </a:t>
            </a:r>
            <a:r>
              <a:rPr lang="en-US" sz="2400" b="1" kern="1200" dirty="0" smtClean="0">
                <a:solidFill>
                  <a:schemeClr val="tx1"/>
                </a:solidFill>
              </a:rPr>
              <a:t>:</a:t>
            </a:r>
          </a:p>
          <a:p>
            <a:pPr>
              <a:buFont typeface="Wingdings" pitchFamily="2" charset="2"/>
              <a:buNone/>
              <a:defRPr/>
            </a:pPr>
            <a:r>
              <a:rPr lang="en-US" sz="2000" b="1" kern="1200" dirty="0" smtClean="0">
                <a:solidFill>
                  <a:schemeClr val="accent1">
                    <a:lumMod val="25000"/>
                  </a:schemeClr>
                </a:solidFill>
              </a:rPr>
              <a:t>     public class Demo extends </a:t>
            </a:r>
            <a:r>
              <a:rPr lang="en-US" sz="2000" b="1" kern="1200" dirty="0" err="1" smtClean="0">
                <a:solidFill>
                  <a:schemeClr val="accent1">
                    <a:lumMod val="25000"/>
                  </a:schemeClr>
                </a:solidFill>
              </a:rPr>
              <a:t>SuperAnnote</a:t>
            </a:r>
            <a:r>
              <a:rPr lang="en-US" sz="2000" b="1" kern="1200" dirty="0" smtClean="0">
                <a:solidFill>
                  <a:schemeClr val="accent1">
                    <a:lumMod val="25000"/>
                  </a:schemeClr>
                </a:solidFill>
              </a:rPr>
              <a:t>{</a:t>
            </a:r>
          </a:p>
          <a:p>
            <a:pPr>
              <a:buFont typeface="Wingdings" pitchFamily="2" charset="2"/>
              <a:buNone/>
              <a:defRPr/>
            </a:pPr>
            <a:endParaRPr lang="en-US" sz="2000" b="1" kern="1200" dirty="0" smtClean="0">
              <a:solidFill>
                <a:schemeClr val="accent1">
                  <a:lumMod val="25000"/>
                </a:schemeClr>
              </a:solidFill>
            </a:endParaRPr>
          </a:p>
          <a:p>
            <a:pPr>
              <a:buFont typeface="Wingdings" pitchFamily="2" charset="2"/>
              <a:buNone/>
              <a:defRPr/>
            </a:pPr>
            <a:r>
              <a:rPr lang="en-US" sz="2000" b="1" kern="1200" dirty="0" smtClean="0">
                <a:solidFill>
                  <a:schemeClr val="accent2"/>
                </a:solidFill>
              </a:rPr>
              <a:t>         @Override</a:t>
            </a:r>
          </a:p>
          <a:p>
            <a:pPr>
              <a:buFont typeface="Wingdings" pitchFamily="2" charset="2"/>
              <a:buNone/>
              <a:defRPr/>
            </a:pPr>
            <a:r>
              <a:rPr lang="en-US" sz="2000" b="1" kern="1200" dirty="0" smtClean="0">
                <a:solidFill>
                  <a:schemeClr val="tx1"/>
                </a:solidFill>
              </a:rPr>
              <a:t>          </a:t>
            </a:r>
            <a:r>
              <a:rPr lang="en-US" sz="2000" b="1" kern="1200" dirty="0" smtClean="0">
                <a:solidFill>
                  <a:schemeClr val="accent1">
                    <a:lumMod val="25000"/>
                  </a:schemeClr>
                </a:solidFill>
              </a:rPr>
              <a:t>void display(String name) {}            //compiler error </a:t>
            </a:r>
          </a:p>
          <a:p>
            <a:pPr>
              <a:buFont typeface="Wingdings" pitchFamily="2" charset="2"/>
              <a:buNone/>
              <a:defRPr/>
            </a:pPr>
            <a:r>
              <a:rPr lang="en-US" sz="2000" b="1" kern="1200" dirty="0" smtClean="0">
                <a:solidFill>
                  <a:schemeClr val="accent1">
                    <a:lumMod val="25000"/>
                  </a:schemeClr>
                </a:solidFill>
              </a:rPr>
              <a:t>    }</a:t>
            </a:r>
            <a:endParaRPr lang="en-US" sz="2000" b="1" dirty="0" smtClean="0">
              <a:solidFill>
                <a:schemeClr val="accent1">
                  <a:lumMod val="25000"/>
                </a:schemeClr>
              </a:solidFill>
            </a:endParaRPr>
          </a:p>
          <a:p>
            <a:pPr>
              <a:defRPr/>
            </a:pPr>
            <a:endParaRPr lang="en-US" dirty="0"/>
          </a:p>
        </p:txBody>
      </p:sp>
      <p:sp>
        <p:nvSpPr>
          <p:cNvPr id="4" name="Slide Number Placeholder 3"/>
          <p:cNvSpPr>
            <a:spLocks noGrp="1"/>
          </p:cNvSpPr>
          <p:nvPr>
            <p:ph type="sldNum" sz="quarter" idx="10"/>
          </p:nvPr>
        </p:nvSpPr>
        <p:spPr/>
        <p:txBody>
          <a:bodyPr/>
          <a:lstStyle/>
          <a:p>
            <a:pPr>
              <a:defRPr/>
            </a:pPr>
            <a:fld id="{9CC879DA-621E-487A-8268-3E374470689C}" type="slidenum">
              <a:rPr lang="en-US" smtClean="0"/>
              <a:pPr>
                <a:defRPr/>
              </a:pPr>
              <a:t>7</a:t>
            </a:fld>
            <a:endParaRPr lang="en-US"/>
          </a:p>
        </p:txBody>
      </p:sp>
      <p:sp>
        <p:nvSpPr>
          <p:cNvPr id="5" name="Oval Callout 4"/>
          <p:cNvSpPr>
            <a:spLocks noChangeArrowheads="1"/>
          </p:cNvSpPr>
          <p:nvPr/>
        </p:nvSpPr>
        <p:spPr bwMode="auto">
          <a:xfrm>
            <a:off x="5742843" y="1146175"/>
            <a:ext cx="3401157" cy="1309688"/>
          </a:xfrm>
          <a:prstGeom prst="wedgeEllipseCallout">
            <a:avLst>
              <a:gd name="adj1" fmla="val -57639"/>
              <a:gd name="adj2" fmla="val 97236"/>
            </a:avLst>
          </a:prstGeom>
          <a:solidFill>
            <a:schemeClr val="accent1"/>
          </a:solidFill>
          <a:ln w="9525" algn="ctr">
            <a:solidFill>
              <a:schemeClr val="tx1"/>
            </a:solidFill>
            <a:round/>
            <a:headEnd/>
            <a:tailEnd/>
          </a:ln>
        </p:spPr>
        <p:txBody>
          <a:bodyPr/>
          <a:lstStyle/>
          <a:p>
            <a:pPr algn="just"/>
            <a:r>
              <a:rPr lang="en-US" sz="1600" i="0"/>
              <a:t>In an attempt to override display(), it got overloaded in the sub class. </a:t>
            </a:r>
            <a:r>
              <a:rPr lang="en-US" sz="1600"/>
              <a:t>Compiler cannot check it</a:t>
            </a:r>
          </a:p>
        </p:txBody>
      </p:sp>
      <p:sp>
        <p:nvSpPr>
          <p:cNvPr id="6" name="Oval Callout 5"/>
          <p:cNvSpPr>
            <a:spLocks noChangeArrowheads="1"/>
          </p:cNvSpPr>
          <p:nvPr/>
        </p:nvSpPr>
        <p:spPr bwMode="auto">
          <a:xfrm>
            <a:off x="5480538" y="3289301"/>
            <a:ext cx="3663462" cy="2347913"/>
          </a:xfrm>
          <a:prstGeom prst="wedgeEllipseCallout">
            <a:avLst>
              <a:gd name="adj1" fmla="val -89093"/>
              <a:gd name="adj2" fmla="val 41481"/>
            </a:avLst>
          </a:prstGeom>
          <a:solidFill>
            <a:schemeClr val="accent1"/>
          </a:solidFill>
          <a:ln w="9525" algn="ctr">
            <a:solidFill>
              <a:schemeClr val="tx1"/>
            </a:solidFill>
            <a:round/>
            <a:headEnd/>
            <a:tailEnd/>
          </a:ln>
        </p:spPr>
        <p:txBody>
          <a:bodyPr/>
          <a:lstStyle/>
          <a:p>
            <a:pPr algn="just"/>
            <a:r>
              <a:rPr lang="en-US" sz="1600" i="0"/>
              <a:t>@override annotation indicates that the method was supposed to be overridden. Using this annotation , compiler can check  whether the method is overridden properly</a:t>
            </a:r>
            <a:endParaRPr lang="en-US" sz="1600"/>
          </a:p>
        </p:txBody>
      </p:sp>
    </p:spTree>
    <p:extLst>
      <p:ext uri="{BB962C8B-B14F-4D97-AF65-F5344CB8AC3E}">
        <p14:creationId xmlns:p14="http://schemas.microsoft.com/office/powerpoint/2010/main" val="40841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2000"/>
                                        <p:tgtEl>
                                          <p:spTgt spid="1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4" end="4"/>
                                            </p:txEl>
                                          </p:spTgt>
                                        </p:tgtEl>
                                        <p:attrNameLst>
                                          <p:attrName>style.visibility</p:attrName>
                                        </p:attrNameLst>
                                      </p:cBhvr>
                                      <p:to>
                                        <p:strVal val="visible"/>
                                      </p:to>
                                    </p:set>
                                    <p:animEffect transition="in" filter="fade">
                                      <p:cBhvr>
                                        <p:cTn id="10" dur="2000"/>
                                        <p:tgtEl>
                                          <p:spTgt spid="1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animEffect transition="in" filter="fade">
                                      <p:cBhvr>
                                        <p:cTn id="13" dur="2000"/>
                                        <p:tgtEl>
                                          <p:spTgt spid="1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6" end="6"/>
                                            </p:txEl>
                                          </p:spTgt>
                                        </p:tgtEl>
                                        <p:attrNameLst>
                                          <p:attrName>style.visibility</p:attrName>
                                        </p:attrNameLst>
                                      </p:cBhvr>
                                      <p:to>
                                        <p:strVal val="visible"/>
                                      </p:to>
                                    </p:set>
                                    <p:animEffect transition="in" filter="fade">
                                      <p:cBhvr>
                                        <p:cTn id="16" dur="2000"/>
                                        <p:tgtEl>
                                          <p:spTgt spid="13">
                                            <p:txEl>
                                              <p:pRg st="6" end="6"/>
                                            </p:txEl>
                                          </p:spTgt>
                                        </p:tgtEl>
                                      </p:cBhvr>
                                    </p:animEffect>
                                  </p:childTnLst>
                                </p:cTn>
                              </p:par>
                            </p:childTnLst>
                          </p:cTn>
                        </p:par>
                        <p:par>
                          <p:cTn id="17" fill="hold" nodeType="afterGroup">
                            <p:stCondLst>
                              <p:cond delay="2000"/>
                            </p:stCondLst>
                            <p:childTnLst>
                              <p:par>
                                <p:cTn id="18" presetID="55"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strVal val="#ppt_w*0.70"/>
                                          </p:val>
                                        </p:tav>
                                        <p:tav tm="100000">
                                          <p:val>
                                            <p:strVal val="#ppt_w"/>
                                          </p:val>
                                        </p:tav>
                                      </p:tavLst>
                                    </p:anim>
                                    <p:anim calcmode="lin" valueType="num">
                                      <p:cBhvr>
                                        <p:cTn id="21" dur="1000" fill="hold"/>
                                        <p:tgtEl>
                                          <p:spTgt spid="5"/>
                                        </p:tgtEl>
                                        <p:attrNameLst>
                                          <p:attrName>ppt_h</p:attrName>
                                        </p:attrNameLst>
                                      </p:cBhvr>
                                      <p:tavLst>
                                        <p:tav tm="0">
                                          <p:val>
                                            <p:strVal val="#ppt_h"/>
                                          </p:val>
                                        </p:tav>
                                        <p:tav tm="100000">
                                          <p:val>
                                            <p:strVal val="#ppt_h"/>
                                          </p:val>
                                        </p:tav>
                                      </p:tavLst>
                                    </p:anim>
                                    <p:animEffect transition="in" filter="fade">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animEffect transition="in" filter="fade">
                                      <p:cBhvr>
                                        <p:cTn id="27" dur="2000"/>
                                        <p:tgtEl>
                                          <p:spTgt spid="1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8" end="8"/>
                                            </p:txEl>
                                          </p:spTgt>
                                        </p:tgtEl>
                                        <p:attrNameLst>
                                          <p:attrName>style.visibility</p:attrName>
                                        </p:attrNameLst>
                                      </p:cBhvr>
                                      <p:to>
                                        <p:strVal val="visible"/>
                                      </p:to>
                                    </p:set>
                                    <p:animEffect transition="in" filter="fade">
                                      <p:cBhvr>
                                        <p:cTn id="30" dur="2000"/>
                                        <p:tgtEl>
                                          <p:spTgt spid="1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xEl>
                                              <p:pRg st="10" end="10"/>
                                            </p:txEl>
                                          </p:spTgt>
                                        </p:tgtEl>
                                        <p:attrNameLst>
                                          <p:attrName>style.visibility</p:attrName>
                                        </p:attrNameLst>
                                      </p:cBhvr>
                                      <p:to>
                                        <p:strVal val="visible"/>
                                      </p:to>
                                    </p:set>
                                    <p:animEffect transition="in" filter="fade">
                                      <p:cBhvr>
                                        <p:cTn id="33" dur="2000"/>
                                        <p:tgtEl>
                                          <p:spTgt spid="1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xEl>
                                              <p:pRg st="11" end="11"/>
                                            </p:txEl>
                                          </p:spTgt>
                                        </p:tgtEl>
                                        <p:attrNameLst>
                                          <p:attrName>style.visibility</p:attrName>
                                        </p:attrNameLst>
                                      </p:cBhvr>
                                      <p:to>
                                        <p:strVal val="visible"/>
                                      </p:to>
                                    </p:set>
                                    <p:animEffect transition="in" filter="fade">
                                      <p:cBhvr>
                                        <p:cTn id="36" dur="2000"/>
                                        <p:tgtEl>
                                          <p:spTgt spid="1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xEl>
                                              <p:pRg st="12" end="12"/>
                                            </p:txEl>
                                          </p:spTgt>
                                        </p:tgtEl>
                                        <p:attrNameLst>
                                          <p:attrName>style.visibility</p:attrName>
                                        </p:attrNameLst>
                                      </p:cBhvr>
                                      <p:to>
                                        <p:strVal val="visible"/>
                                      </p:to>
                                    </p:set>
                                    <p:animEffect transition="in" filter="fade">
                                      <p:cBhvr>
                                        <p:cTn id="39" dur="2000"/>
                                        <p:tgtEl>
                                          <p:spTgt spid="13">
                                            <p:txEl>
                                              <p:pRg st="12" end="12"/>
                                            </p:txEl>
                                          </p:spTgt>
                                        </p:tgtEl>
                                      </p:cBhvr>
                                    </p:animEffect>
                                  </p:childTnLst>
                                </p:cTn>
                              </p:par>
                            </p:childTnLst>
                          </p:cTn>
                        </p:par>
                        <p:par>
                          <p:cTn id="40" fill="hold" nodeType="afterGroup">
                            <p:stCondLst>
                              <p:cond delay="2000"/>
                            </p:stCondLst>
                            <p:childTnLst>
                              <p:par>
                                <p:cTn id="41" presetID="55"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ppt_w</p:attrName>
                                        </p:attrNameLst>
                                      </p:cBhvr>
                                      <p:tavLst>
                                        <p:tav tm="0">
                                          <p:val>
                                            <p:strVal val="#ppt_w*0.70"/>
                                          </p:val>
                                        </p:tav>
                                        <p:tav tm="100000">
                                          <p:val>
                                            <p:strVal val="#ppt_w"/>
                                          </p:val>
                                        </p:tav>
                                      </p:tavLst>
                                    </p:anim>
                                    <p:anim calcmode="lin" valueType="num">
                                      <p:cBhvr>
                                        <p:cTn id="44" dur="1000" fill="hold"/>
                                        <p:tgtEl>
                                          <p:spTgt spid="6"/>
                                        </p:tgtEl>
                                        <p:attrNameLst>
                                          <p:attrName>ppt_h</p:attrName>
                                        </p:attrNameLst>
                                      </p:cBhvr>
                                      <p:tavLst>
                                        <p:tav tm="0">
                                          <p:val>
                                            <p:strVal val="#ppt_h"/>
                                          </p:val>
                                        </p:tav>
                                        <p:tav tm="100000">
                                          <p:val>
                                            <p:strVal val="#ppt_h"/>
                                          </p:val>
                                        </p:tav>
                                      </p:tavLst>
                                    </p:anim>
                                    <p:animEffect transition="in" filter="fade">
                                      <p:cBhvr>
                                        <p:cTn id="4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A4CC702-AF4C-4BF2-8E78-FF6A7D374A13}" type="slidenum">
              <a:rPr lang="en-US"/>
              <a:pPr>
                <a:defRPr/>
              </a:pPr>
              <a:t>8</a:t>
            </a:fld>
            <a:endParaRPr lang="en-US"/>
          </a:p>
        </p:txBody>
      </p:sp>
      <p:sp>
        <p:nvSpPr>
          <p:cNvPr id="661506" name="Rectangle 2"/>
          <p:cNvSpPr>
            <a:spLocks noGrp="1" noChangeArrowheads="1"/>
          </p:cNvSpPr>
          <p:nvPr>
            <p:ph type="title"/>
          </p:nvPr>
        </p:nvSpPr>
        <p:spPr>
          <a:xfrm>
            <a:off x="-18288" y="0"/>
            <a:ext cx="9162288" cy="762000"/>
          </a:xfrm>
          <a:solidFill>
            <a:schemeClr val="accent4">
              <a:lumMod val="20000"/>
              <a:lumOff val="80000"/>
            </a:schemeClr>
          </a:solidFill>
        </p:spPr>
        <p:txBody>
          <a:bodyPr/>
          <a:lstStyle/>
          <a:p>
            <a:pPr eaLnBrk="1" hangingPunct="1">
              <a:defRPr/>
            </a:pPr>
            <a:r>
              <a:rPr lang="en-US" dirty="0" smtClean="0"/>
              <a:t>Applications of Annotations</a:t>
            </a:r>
          </a:p>
        </p:txBody>
      </p:sp>
      <p:sp>
        <p:nvSpPr>
          <p:cNvPr id="23556" name="Rectangle 3"/>
          <p:cNvSpPr>
            <a:spLocks noGrp="1" noChangeArrowheads="1"/>
          </p:cNvSpPr>
          <p:nvPr>
            <p:ph type="body" idx="1"/>
          </p:nvPr>
        </p:nvSpPr>
        <p:spPr>
          <a:xfrm>
            <a:off x="0" y="762000"/>
            <a:ext cx="9144000" cy="6096000"/>
          </a:xfrm>
        </p:spPr>
        <p:txBody>
          <a:bodyPr/>
          <a:lstStyle/>
          <a:p>
            <a:pPr eaLnBrk="1" hangingPunct="1"/>
            <a:r>
              <a:rPr lang="en-US" sz="2400" dirty="0" smtClean="0"/>
              <a:t>Web services</a:t>
            </a:r>
            <a:endParaRPr lang="en-US" sz="1900" dirty="0" smtClean="0"/>
          </a:p>
          <a:p>
            <a:pPr lvl="1" eaLnBrk="1" hangingPunct="1"/>
            <a:r>
              <a:rPr lang="en-US" sz="1800" dirty="0" smtClean="0"/>
              <a:t>@</a:t>
            </a:r>
            <a:r>
              <a:rPr lang="en-US" sz="1800" dirty="0" err="1" smtClean="0"/>
              <a:t>WebService</a:t>
            </a:r>
            <a:r>
              <a:rPr lang="en-US" sz="1800" dirty="0" smtClean="0"/>
              <a:t> , @</a:t>
            </a:r>
            <a:r>
              <a:rPr lang="en-US" sz="1800" dirty="0" err="1" smtClean="0"/>
              <a:t>WebServiceClient</a:t>
            </a:r>
            <a:r>
              <a:rPr lang="en-US" sz="1800" dirty="0" smtClean="0"/>
              <a:t>, @</a:t>
            </a:r>
            <a:r>
              <a:rPr lang="en-US" sz="1800" dirty="0" err="1" smtClean="0"/>
              <a:t>WebServiceProvider,etc</a:t>
            </a:r>
            <a:endParaRPr lang="en-US" sz="1800" dirty="0" smtClean="0"/>
          </a:p>
          <a:p>
            <a:pPr eaLnBrk="1" hangingPunct="1"/>
            <a:r>
              <a:rPr lang="en-US" sz="2400" dirty="0" smtClean="0"/>
              <a:t>Remote Objects</a:t>
            </a:r>
          </a:p>
          <a:p>
            <a:pPr lvl="1" eaLnBrk="1" hangingPunct="1"/>
            <a:r>
              <a:rPr lang="en-US" sz="1800" dirty="0" smtClean="0"/>
              <a:t>@EJB, @Remote</a:t>
            </a:r>
          </a:p>
          <a:p>
            <a:pPr eaLnBrk="1" hangingPunct="1"/>
            <a:r>
              <a:rPr lang="en-US" sz="2400" dirty="0" smtClean="0"/>
              <a:t>Unit Testing</a:t>
            </a:r>
          </a:p>
          <a:p>
            <a:pPr lvl="1" eaLnBrk="1" hangingPunct="1"/>
            <a:r>
              <a:rPr lang="en-US" sz="1800" dirty="0" smtClean="0"/>
              <a:t>@Test</a:t>
            </a:r>
          </a:p>
          <a:p>
            <a:pPr eaLnBrk="1" hangingPunct="1"/>
            <a:r>
              <a:rPr lang="en-US" sz="2400" dirty="0" smtClean="0"/>
              <a:t>SOAP</a:t>
            </a:r>
          </a:p>
          <a:p>
            <a:pPr lvl="1" eaLnBrk="1" hangingPunct="1"/>
            <a:r>
              <a:rPr lang="en-US" sz="1800" dirty="0" smtClean="0"/>
              <a:t>@</a:t>
            </a:r>
            <a:r>
              <a:rPr lang="en-US" sz="1800" dirty="0" err="1" smtClean="0"/>
              <a:t>SOAPBinding</a:t>
            </a:r>
            <a:r>
              <a:rPr lang="en-US" sz="1800" dirty="0" smtClean="0"/>
              <a:t> , @</a:t>
            </a:r>
            <a:r>
              <a:rPr lang="en-US" sz="1800" dirty="0" err="1" smtClean="0"/>
              <a:t>SOAPMessageHandlers,etc</a:t>
            </a:r>
            <a:endParaRPr lang="en-US" sz="1800" dirty="0" smtClean="0"/>
          </a:p>
          <a:p>
            <a:pPr eaLnBrk="1" hangingPunct="1"/>
            <a:r>
              <a:rPr lang="en-US" sz="2400" dirty="0" smtClean="0"/>
              <a:t>XML</a:t>
            </a:r>
          </a:p>
          <a:p>
            <a:pPr lvl="1" eaLnBrk="1" hangingPunct="1"/>
            <a:r>
              <a:rPr lang="en-US" sz="1800" dirty="0" smtClean="0"/>
              <a:t>@</a:t>
            </a:r>
            <a:r>
              <a:rPr lang="en-US" sz="1800" dirty="0" err="1" smtClean="0"/>
              <a:t>XmlRootElement</a:t>
            </a:r>
            <a:r>
              <a:rPr lang="en-US" sz="1800" dirty="0" smtClean="0"/>
              <a:t>,  @</a:t>
            </a:r>
            <a:r>
              <a:rPr lang="en-US" sz="1800" dirty="0" err="1" smtClean="0"/>
              <a:t>XmlElement</a:t>
            </a:r>
            <a:r>
              <a:rPr lang="en-US" sz="1800" dirty="0" smtClean="0"/>
              <a:t>, @</a:t>
            </a:r>
            <a:r>
              <a:rPr lang="en-US" sz="1800" dirty="0" err="1" smtClean="0"/>
              <a:t>XmlAttribute</a:t>
            </a:r>
            <a:r>
              <a:rPr lang="en-US" sz="1800" dirty="0" smtClean="0"/>
              <a:t>, @</a:t>
            </a:r>
            <a:r>
              <a:rPr lang="en-US" sz="1800" dirty="0" err="1" smtClean="0"/>
              <a:t>XmlSchema,etc</a:t>
            </a:r>
            <a:endParaRPr lang="en-US" sz="1800" dirty="0" smtClean="0"/>
          </a:p>
          <a:p>
            <a:pPr eaLnBrk="1" hangingPunct="1"/>
            <a:r>
              <a:rPr lang="en-US" sz="2400" dirty="0" smtClean="0"/>
              <a:t>JPA</a:t>
            </a:r>
          </a:p>
          <a:p>
            <a:pPr lvl="1" eaLnBrk="1" hangingPunct="1"/>
            <a:r>
              <a:rPr lang="en-US" sz="1800" dirty="0" smtClean="0"/>
              <a:t>@</a:t>
            </a:r>
            <a:r>
              <a:rPr lang="en-US" sz="1800" dirty="0" err="1" smtClean="0"/>
              <a:t>PersistenceContext</a:t>
            </a:r>
            <a:r>
              <a:rPr lang="en-US" sz="1800" dirty="0" smtClean="0"/>
              <a:t>, @Entity , @Table , @Id, @</a:t>
            </a:r>
            <a:r>
              <a:rPr lang="en-US" sz="1800" dirty="0" err="1" smtClean="0"/>
              <a:t>OneToMany</a:t>
            </a:r>
            <a:r>
              <a:rPr lang="en-US" sz="1800" dirty="0" smtClean="0"/>
              <a:t> , @Column, @</a:t>
            </a:r>
            <a:r>
              <a:rPr lang="en-US" sz="1800" dirty="0" err="1" smtClean="0"/>
              <a:t>NamedQueries,etc</a:t>
            </a:r>
            <a:endParaRPr lang="en-US" sz="1800" dirty="0" smtClean="0"/>
          </a:p>
          <a:p>
            <a:pPr lvl="1" eaLnBrk="1" hangingPunct="1"/>
            <a:endParaRPr lang="en-US" sz="2400" dirty="0" smtClean="0"/>
          </a:p>
        </p:txBody>
      </p:sp>
    </p:spTree>
    <p:extLst>
      <p:ext uri="{BB962C8B-B14F-4D97-AF65-F5344CB8AC3E}">
        <p14:creationId xmlns:p14="http://schemas.microsoft.com/office/powerpoint/2010/main" val="3556627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6"/>
          </a:solidFill>
        </p:spPr>
        <p:txBody>
          <a:bodyPr/>
          <a:lstStyle/>
          <a:p>
            <a:r>
              <a:rPr lang="en-US" b="1" dirty="0" smtClean="0">
                <a:solidFill>
                  <a:srgbClr val="0070C0"/>
                </a:solidFill>
              </a:rPr>
              <a:t>JUNIT</a:t>
            </a:r>
            <a:endParaRPr lang="en-US" b="1" dirty="0">
              <a:solidFill>
                <a:srgbClr val="0070C0"/>
              </a:solidFill>
            </a:endParaRPr>
          </a:p>
        </p:txBody>
      </p:sp>
      <p:sp>
        <p:nvSpPr>
          <p:cNvPr id="3" name="Content Placeholder 2"/>
          <p:cNvSpPr>
            <a:spLocks noGrp="1"/>
          </p:cNvSpPr>
          <p:nvPr>
            <p:ph idx="1"/>
          </p:nvPr>
        </p:nvSpPr>
        <p:spPr>
          <a:xfrm>
            <a:off x="0" y="838200"/>
            <a:ext cx="9144000" cy="6019800"/>
          </a:xfrm>
        </p:spPr>
        <p:txBody>
          <a:bodyPr/>
          <a:lstStyle/>
          <a:p>
            <a:endParaRPr lang="en-US" dirty="0"/>
          </a:p>
        </p:txBody>
      </p:sp>
    </p:spTree>
    <p:extLst>
      <p:ext uri="{BB962C8B-B14F-4D97-AF65-F5344CB8AC3E}">
        <p14:creationId xmlns:p14="http://schemas.microsoft.com/office/powerpoint/2010/main" val="4074044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TotalTime>
  <Words>1085</Words>
  <Application>Microsoft Office PowerPoint</Application>
  <PresentationFormat>On-screen Show (4:3)</PresentationFormat>
  <Paragraphs>199</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Annotation</vt:lpstr>
      <vt:lpstr>Annotations</vt:lpstr>
      <vt:lpstr>Annotation</vt:lpstr>
      <vt:lpstr>Declaring an Annotation Type</vt:lpstr>
      <vt:lpstr>Annotation</vt:lpstr>
      <vt:lpstr>Classification of Annotations</vt:lpstr>
      <vt:lpstr>Built-in Annotations</vt:lpstr>
      <vt:lpstr>Applications of Annotations</vt:lpstr>
      <vt:lpstr>JUNIT</vt:lpstr>
      <vt:lpstr>Annotations for Junit testing</vt:lpstr>
      <vt:lpstr>Assert class</vt:lpstr>
      <vt:lpstr>JUnit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122</cp:revision>
  <dcterms:created xsi:type="dcterms:W3CDTF">2006-08-16T00:00:00Z</dcterms:created>
  <dcterms:modified xsi:type="dcterms:W3CDTF">2015-01-15T12:32:17Z</dcterms:modified>
</cp:coreProperties>
</file>