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9" r:id="rId3"/>
    <p:sldId id="257" r:id="rId4"/>
    <p:sldId id="281" r:id="rId5"/>
    <p:sldId id="278" r:id="rId6"/>
    <p:sldId id="258" r:id="rId7"/>
    <p:sldId id="259" r:id="rId8"/>
    <p:sldId id="260" r:id="rId9"/>
    <p:sldId id="261" r:id="rId10"/>
    <p:sldId id="262" r:id="rId11"/>
    <p:sldId id="263" r:id="rId12"/>
    <p:sldId id="264" r:id="rId13"/>
    <p:sldId id="265" r:id="rId14"/>
    <p:sldId id="273" r:id="rId15"/>
    <p:sldId id="266" r:id="rId16"/>
    <p:sldId id="280" r:id="rId17"/>
    <p:sldId id="272" r:id="rId18"/>
    <p:sldId id="268" r:id="rId19"/>
    <p:sldId id="269" r:id="rId20"/>
    <p:sldId id="274" r:id="rId21"/>
    <p:sldId id="277" r:id="rId22"/>
    <p:sldId id="275" r:id="rId23"/>
    <p:sldId id="27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FE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705" autoAdjust="0"/>
  </p:normalViewPr>
  <p:slideViewPr>
    <p:cSldViewPr>
      <p:cViewPr varScale="1">
        <p:scale>
          <a:sx n="60" d="100"/>
          <a:sy n="60" d="100"/>
        </p:scale>
        <p:origin x="-165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EAE112-9CBA-49A7-B8B5-E7E1F9A3124B}" type="datetimeFigureOut">
              <a:rPr lang="en-US" smtClean="0"/>
              <a:t>12/4/2014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45B948-2CCA-4A11-9EF3-3E6CB6BF0F63}" type="slidenum">
              <a:rPr lang="en-US" smtClean="0"/>
              <a:t>‹#›</a:t>
            </a:fld>
            <a:endParaRPr lang="en-US"/>
          </a:p>
        </p:txBody>
      </p:sp>
    </p:spTree>
    <p:extLst>
      <p:ext uri="{BB962C8B-B14F-4D97-AF65-F5344CB8AC3E}">
        <p14:creationId xmlns:p14="http://schemas.microsoft.com/office/powerpoint/2010/main" val="3826048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Flyweight_pattern"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String is a Class in java and defined in </a:t>
            </a:r>
            <a:r>
              <a:rPr lang="en-US" sz="1200" b="0" i="0" kern="1200" dirty="0" err="1" smtClean="0">
                <a:solidFill>
                  <a:schemeClr val="tx1"/>
                </a:solidFill>
                <a:effectLst/>
                <a:latin typeface="+mn-lt"/>
                <a:ea typeface="+mn-ea"/>
                <a:cs typeface="+mn-cs"/>
              </a:rPr>
              <a:t>java.lang</a:t>
            </a:r>
            <a:r>
              <a:rPr lang="en-US" sz="1200" b="0" i="0" kern="1200" smtClean="0">
                <a:solidFill>
                  <a:schemeClr val="tx1"/>
                </a:solidFill>
                <a:effectLst/>
                <a:latin typeface="+mn-lt"/>
                <a:ea typeface="+mn-ea"/>
                <a:cs typeface="+mn-cs"/>
              </a:rPr>
              <a:t> package</a:t>
            </a:r>
            <a:endParaRPr lang="en-US" sz="1200" b="1" i="1" kern="120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Note: </a:t>
            </a:r>
            <a:r>
              <a:rPr lang="en-US" sz="1200" b="1" i="0" kern="1200" dirty="0" smtClean="0">
                <a:solidFill>
                  <a:schemeClr val="tx1"/>
                </a:solidFill>
                <a:effectLst/>
                <a:latin typeface="+mn-lt"/>
                <a:ea typeface="+mn-ea"/>
                <a:cs typeface="+mn-cs"/>
              </a:rPr>
              <a:t>String objects are stored in a special memory area known as string constant pool inside the Heap memory.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 String represents a string in the UTF-16 format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java.lang.String</a:t>
            </a:r>
            <a:r>
              <a:rPr lang="en-US" sz="1200" b="0" i="0" kern="1200" dirty="0" smtClean="0">
                <a:solidFill>
                  <a:schemeClr val="tx1"/>
                </a:solidFill>
                <a:effectLst/>
                <a:latin typeface="+mn-lt"/>
                <a:ea typeface="+mn-ea"/>
                <a:cs typeface="+mn-cs"/>
              </a:rPr>
              <a:t> class implements </a:t>
            </a:r>
            <a:r>
              <a:rPr lang="en-US" sz="1200" b="0" i="1" kern="1200" dirty="0" err="1" smtClean="0">
                <a:solidFill>
                  <a:schemeClr val="tx1"/>
                </a:solidFill>
                <a:effectLst/>
                <a:latin typeface="+mn-lt"/>
                <a:ea typeface="+mn-ea"/>
                <a:cs typeface="+mn-cs"/>
              </a:rPr>
              <a:t>Serializable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Comparable</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CharSequence</a:t>
            </a:r>
            <a:r>
              <a:rPr lang="en-US" sz="1200" b="0" i="0" kern="1200" dirty="0" smtClean="0">
                <a:solidFill>
                  <a:schemeClr val="tx1"/>
                </a:solidFill>
                <a:effectLst/>
                <a:latin typeface="+mn-lt"/>
                <a:ea typeface="+mn-ea"/>
                <a:cs typeface="+mn-cs"/>
              </a:rPr>
              <a:t> interfaces.</a:t>
            </a:r>
            <a:endParaRPr lang="en-US" dirty="0"/>
          </a:p>
        </p:txBody>
      </p:sp>
      <p:sp>
        <p:nvSpPr>
          <p:cNvPr id="4" name="Slide Number Placeholder 3"/>
          <p:cNvSpPr>
            <a:spLocks noGrp="1"/>
          </p:cNvSpPr>
          <p:nvPr>
            <p:ph type="sldNum" sz="quarter" idx="10"/>
          </p:nvPr>
        </p:nvSpPr>
        <p:spPr/>
        <p:txBody>
          <a:bodyPr/>
          <a:lstStyle/>
          <a:p>
            <a:fld id="{EE45B948-2CCA-4A11-9EF3-3E6CB6BF0F63}" type="slidenum">
              <a:rPr lang="en-US" smtClean="0"/>
              <a:t>1</a:t>
            </a:fld>
            <a:endParaRPr lang="en-US"/>
          </a:p>
        </p:txBody>
      </p:sp>
    </p:spTree>
    <p:extLst>
      <p:ext uri="{BB962C8B-B14F-4D97-AF65-F5344CB8AC3E}">
        <p14:creationId xmlns:p14="http://schemas.microsoft.com/office/powerpoint/2010/main" val="3377378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Furthermore, hash is generated using final fields of String class with some calculations, so every time </a:t>
            </a:r>
            <a:r>
              <a:rPr lang="en-US" sz="1200" dirty="0" err="1" smtClean="0"/>
              <a:t>hashCode</a:t>
            </a:r>
            <a:r>
              <a:rPr lang="en-US" sz="1200" dirty="0" smtClean="0"/>
              <a:t>() method is called, it will result in same output. For caller, its like calculations are happening every time but internally it’s cached in hash field.</a:t>
            </a:r>
          </a:p>
          <a:p>
            <a:endParaRPr lang="en-US" dirty="0"/>
          </a:p>
        </p:txBody>
      </p:sp>
      <p:sp>
        <p:nvSpPr>
          <p:cNvPr id="4" name="Slide Number Placeholder 3"/>
          <p:cNvSpPr>
            <a:spLocks noGrp="1"/>
          </p:cNvSpPr>
          <p:nvPr>
            <p:ph type="sldNum" sz="quarter" idx="10"/>
          </p:nvPr>
        </p:nvSpPr>
        <p:spPr/>
        <p:txBody>
          <a:bodyPr/>
          <a:lstStyle/>
          <a:p>
            <a:fld id="{EE45B948-2CCA-4A11-9EF3-3E6CB6BF0F63}" type="slidenum">
              <a:rPr lang="en-US" smtClean="0"/>
              <a:t>2</a:t>
            </a:fld>
            <a:endParaRPr lang="en-US"/>
          </a:p>
        </p:txBody>
      </p:sp>
    </p:spTree>
    <p:extLst>
      <p:ext uri="{BB962C8B-B14F-4D97-AF65-F5344CB8AC3E}">
        <p14:creationId xmlns:p14="http://schemas.microsoft.com/office/powerpoint/2010/main" val="2154319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Str</a:t>
            </a:r>
            <a:r>
              <a:rPr lang="en-US" sz="1200" kern="1200" baseline="0" dirty="0" smtClean="0">
                <a:solidFill>
                  <a:schemeClr val="tx1"/>
                </a:solidFill>
                <a:latin typeface="+mn-lt"/>
                <a:ea typeface="+mn-ea"/>
                <a:cs typeface="+mn-cs"/>
              </a:rPr>
              <a:t> = “0123456789”</a:t>
            </a:r>
            <a:endParaRPr lang="en-US"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str.substring</a:t>
            </a:r>
            <a:r>
              <a:rPr lang="en-US" sz="1200" i="1" kern="1200" dirty="0" smtClean="0">
                <a:solidFill>
                  <a:schemeClr val="tx1"/>
                </a:solidFill>
                <a:latin typeface="+mn-lt"/>
                <a:ea typeface="+mn-ea"/>
                <a:cs typeface="+mn-cs"/>
              </a:rPr>
              <a:t>(6));//</a:t>
            </a:r>
            <a:r>
              <a:rPr lang="en-US" sz="1200" i="1" u="sng" kern="1200" baseline="0" dirty="0" smtClean="0">
                <a:solidFill>
                  <a:schemeClr val="tx1"/>
                </a:solidFill>
                <a:latin typeface="+mn-lt"/>
                <a:ea typeface="+mn-ea"/>
                <a:cs typeface="+mn-cs"/>
              </a:rPr>
              <a:t>    6789</a:t>
            </a:r>
          </a:p>
          <a:p>
            <a:r>
              <a:rPr lang="en-US" sz="1200" i="1" u="sng" kern="1200" baseline="0" dirty="0" err="1" smtClean="0">
                <a:solidFill>
                  <a:schemeClr val="tx1"/>
                </a:solidFill>
                <a:latin typeface="+mn-lt"/>
                <a:ea typeface="+mn-ea"/>
                <a:cs typeface="+mn-cs"/>
              </a:rPr>
              <a:t>Str.substring</a:t>
            </a:r>
            <a:r>
              <a:rPr lang="en-US" sz="1200" i="1" u="sng" kern="1200" baseline="0" dirty="0" smtClean="0">
                <a:solidFill>
                  <a:schemeClr val="tx1"/>
                </a:solidFill>
                <a:latin typeface="+mn-lt"/>
                <a:ea typeface="+mn-ea"/>
                <a:cs typeface="+mn-cs"/>
              </a:rPr>
              <a:t>(3,7)://3456</a:t>
            </a:r>
            <a:endParaRPr lang="en-US" dirty="0"/>
          </a:p>
        </p:txBody>
      </p:sp>
      <p:sp>
        <p:nvSpPr>
          <p:cNvPr id="4" name="Slide Number Placeholder 3"/>
          <p:cNvSpPr>
            <a:spLocks noGrp="1"/>
          </p:cNvSpPr>
          <p:nvPr>
            <p:ph type="sldNum" sz="quarter" idx="10"/>
          </p:nvPr>
        </p:nvSpPr>
        <p:spPr/>
        <p:txBody>
          <a:bodyPr/>
          <a:lstStyle/>
          <a:p>
            <a:fld id="{EE45B948-2CCA-4A11-9EF3-3E6CB6BF0F63}" type="slidenum">
              <a:rPr lang="en-US" smtClean="0"/>
              <a:t>4</a:t>
            </a:fld>
            <a:endParaRPr lang="en-US"/>
          </a:p>
        </p:txBody>
      </p:sp>
    </p:spTree>
    <p:extLst>
      <p:ext uri="{BB962C8B-B14F-4D97-AF65-F5344CB8AC3E}">
        <p14:creationId xmlns:p14="http://schemas.microsoft.com/office/powerpoint/2010/main" val="284393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string interning is an example of the </a:t>
            </a:r>
            <a:r>
              <a:rPr lang="en-US" sz="1200" b="0" i="0" u="none" strike="noStrike" kern="1200" dirty="0" smtClean="0">
                <a:solidFill>
                  <a:schemeClr val="tx1"/>
                </a:solidFill>
                <a:effectLst/>
                <a:latin typeface="+mn-lt"/>
                <a:ea typeface="+mn-ea"/>
                <a:cs typeface="+mn-cs"/>
                <a:hlinkClick r:id="rId3"/>
              </a:rPr>
              <a:t>flyweight design pattern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Flyweight is a software design pattern. A flyweight is an object that minimizes memory use by sharing as much data as possible with other similar objects</a:t>
            </a:r>
            <a:endParaRPr lang="en-US" dirty="0"/>
          </a:p>
        </p:txBody>
      </p:sp>
      <p:sp>
        <p:nvSpPr>
          <p:cNvPr id="4" name="Slide Number Placeholder 3"/>
          <p:cNvSpPr>
            <a:spLocks noGrp="1"/>
          </p:cNvSpPr>
          <p:nvPr>
            <p:ph type="sldNum" sz="quarter" idx="10"/>
          </p:nvPr>
        </p:nvSpPr>
        <p:spPr/>
        <p:txBody>
          <a:bodyPr/>
          <a:lstStyle/>
          <a:p>
            <a:fld id="{EE45B948-2CCA-4A11-9EF3-3E6CB6BF0F63}" type="slidenum">
              <a:rPr lang="en-US" smtClean="0"/>
              <a:t>5</a:t>
            </a:fld>
            <a:endParaRPr lang="en-US"/>
          </a:p>
        </p:txBody>
      </p:sp>
    </p:spTree>
    <p:extLst>
      <p:ext uri="{BB962C8B-B14F-4D97-AF65-F5344CB8AC3E}">
        <p14:creationId xmlns:p14="http://schemas.microsoft.com/office/powerpoint/2010/main" val="1944447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if we </a:t>
            </a:r>
            <a:r>
              <a:rPr lang="en-US" sz="1200" b="0" i="0" kern="1200" dirty="0" err="1" smtClean="0">
                <a:solidFill>
                  <a:schemeClr val="tx1"/>
                </a:solidFill>
                <a:effectLst/>
                <a:latin typeface="+mn-lt"/>
                <a:ea typeface="+mn-ea"/>
                <a:cs typeface="+mn-cs"/>
              </a:rPr>
              <a:t>explicitely</a:t>
            </a:r>
            <a:r>
              <a:rPr lang="en-US" sz="1200" b="0" i="0" kern="1200" dirty="0" smtClean="0">
                <a:solidFill>
                  <a:schemeClr val="tx1"/>
                </a:solidFill>
                <a:effectLst/>
                <a:latin typeface="+mn-lt"/>
                <a:ea typeface="+mn-ea"/>
                <a:cs typeface="+mn-cs"/>
              </a:rPr>
              <a:t> assign it to the reference variable, it will refer to "</a:t>
            </a:r>
            <a:r>
              <a:rPr lang="en-US" sz="1200" b="0" i="0" kern="1200" dirty="0" err="1" smtClean="0">
                <a:solidFill>
                  <a:schemeClr val="tx1"/>
                </a:solidFill>
                <a:effectLst/>
                <a:latin typeface="+mn-lt"/>
                <a:ea typeface="+mn-ea"/>
                <a:cs typeface="+mn-cs"/>
              </a:rPr>
              <a:t>Sachin</a:t>
            </a:r>
            <a:r>
              <a:rPr lang="en-US" sz="1200" b="0" i="0" kern="1200" dirty="0" smtClean="0">
                <a:solidFill>
                  <a:schemeClr val="tx1"/>
                </a:solidFill>
                <a:effectLst/>
                <a:latin typeface="+mn-lt"/>
                <a:ea typeface="+mn-ea"/>
                <a:cs typeface="+mn-cs"/>
              </a:rPr>
              <a:t> Tendulkar" object.</a:t>
            </a:r>
          </a:p>
          <a:p>
            <a:r>
              <a:rPr lang="en-US" sz="1200" b="0" i="0" kern="1200" dirty="0" smtClean="0">
                <a:solidFill>
                  <a:schemeClr val="tx1"/>
                </a:solidFill>
                <a:effectLst/>
                <a:latin typeface="+mn-lt"/>
                <a:ea typeface="+mn-ea"/>
                <a:cs typeface="+mn-cs"/>
              </a:rPr>
              <a:t>In such case, s points to the "</a:t>
            </a:r>
            <a:r>
              <a:rPr lang="en-US" sz="1200" b="0" i="0" kern="1200" dirty="0" err="1" smtClean="0">
                <a:solidFill>
                  <a:schemeClr val="tx1"/>
                </a:solidFill>
                <a:effectLst/>
                <a:latin typeface="+mn-lt"/>
                <a:ea typeface="+mn-ea"/>
                <a:cs typeface="+mn-cs"/>
              </a:rPr>
              <a:t>Sachin</a:t>
            </a:r>
            <a:r>
              <a:rPr lang="en-US" sz="1200" b="0" i="0" kern="1200" dirty="0" smtClean="0">
                <a:solidFill>
                  <a:schemeClr val="tx1"/>
                </a:solidFill>
                <a:effectLst/>
                <a:latin typeface="+mn-lt"/>
                <a:ea typeface="+mn-ea"/>
                <a:cs typeface="+mn-cs"/>
              </a:rPr>
              <a:t> Tendulkar". But still </a:t>
            </a:r>
            <a:r>
              <a:rPr lang="en-US" sz="1200" b="0" i="0" kern="1200" dirty="0" err="1" smtClean="0">
                <a:solidFill>
                  <a:schemeClr val="tx1"/>
                </a:solidFill>
                <a:effectLst/>
                <a:latin typeface="+mn-lt"/>
                <a:ea typeface="+mn-ea"/>
                <a:cs typeface="+mn-cs"/>
              </a:rPr>
              <a:t>sachin</a:t>
            </a:r>
            <a:r>
              <a:rPr lang="en-US" sz="1200" b="0" i="0" kern="1200" dirty="0" smtClean="0">
                <a:solidFill>
                  <a:schemeClr val="tx1"/>
                </a:solidFill>
                <a:effectLst/>
                <a:latin typeface="+mn-lt"/>
                <a:ea typeface="+mn-ea"/>
                <a:cs typeface="+mn-cs"/>
              </a:rPr>
              <a:t> object is not modified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Why string objects are immutable in java?</a:t>
            </a:r>
            <a:endParaRPr lang="en-US" dirty="0" smtClean="0"/>
          </a:p>
          <a:p>
            <a:r>
              <a:rPr lang="en-US" sz="1200" b="0" i="0" kern="1200" dirty="0" smtClean="0">
                <a:solidFill>
                  <a:schemeClr val="tx1"/>
                </a:solidFill>
                <a:effectLst/>
                <a:latin typeface="+mn-lt"/>
                <a:ea typeface="+mn-ea"/>
                <a:cs typeface="+mn-cs"/>
              </a:rPr>
              <a:t>Because java uses the concept of string literal. Suppose there are 5 reference </a:t>
            </a:r>
            <a:r>
              <a:rPr lang="en-US" sz="1200" b="0" i="0" kern="1200" dirty="0" err="1" smtClean="0">
                <a:solidFill>
                  <a:schemeClr val="tx1"/>
                </a:solidFill>
                <a:effectLst/>
                <a:latin typeface="+mn-lt"/>
                <a:ea typeface="+mn-ea"/>
                <a:cs typeface="+mn-cs"/>
              </a:rPr>
              <a:t>variables,all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referes</a:t>
            </a:r>
            <a:r>
              <a:rPr lang="en-US" sz="1200" b="0" i="0" kern="1200" dirty="0" smtClean="0">
                <a:solidFill>
                  <a:schemeClr val="tx1"/>
                </a:solidFill>
                <a:effectLst/>
                <a:latin typeface="+mn-lt"/>
                <a:ea typeface="+mn-ea"/>
                <a:cs typeface="+mn-cs"/>
              </a:rPr>
              <a:t> to one object "</a:t>
            </a:r>
            <a:r>
              <a:rPr lang="en-US" sz="1200" b="0" i="0" kern="1200" dirty="0" err="1" smtClean="0">
                <a:solidFill>
                  <a:schemeClr val="tx1"/>
                </a:solidFill>
                <a:effectLst/>
                <a:latin typeface="+mn-lt"/>
                <a:ea typeface="+mn-ea"/>
                <a:cs typeface="+mn-cs"/>
              </a:rPr>
              <a:t>sachin</a:t>
            </a:r>
            <a:r>
              <a:rPr lang="en-US" sz="1200" b="0" i="0" kern="1200" dirty="0" smtClean="0">
                <a:solidFill>
                  <a:schemeClr val="tx1"/>
                </a:solidFill>
                <a:effectLst/>
                <a:latin typeface="+mn-lt"/>
                <a:ea typeface="+mn-ea"/>
                <a:cs typeface="+mn-cs"/>
              </a:rPr>
              <a:t>".If one reference variable changes the value of the object, it will be affected to all the reference variables. That is why string objects are immutable in java.</a:t>
            </a:r>
            <a:endParaRPr lang="en-US" dirty="0"/>
          </a:p>
        </p:txBody>
      </p:sp>
      <p:sp>
        <p:nvSpPr>
          <p:cNvPr id="4" name="Slide Number Placeholder 3"/>
          <p:cNvSpPr>
            <a:spLocks noGrp="1"/>
          </p:cNvSpPr>
          <p:nvPr>
            <p:ph type="sldNum" sz="quarter" idx="10"/>
          </p:nvPr>
        </p:nvSpPr>
        <p:spPr/>
        <p:txBody>
          <a:bodyPr/>
          <a:lstStyle/>
          <a:p>
            <a:fld id="{EE45B948-2CCA-4A11-9EF3-3E6CB6BF0F63}" type="slidenum">
              <a:rPr lang="en-US" smtClean="0"/>
              <a:t>6</a:t>
            </a:fld>
            <a:endParaRPr lang="en-US"/>
          </a:p>
        </p:txBody>
      </p:sp>
    </p:spTree>
    <p:extLst>
      <p:ext uri="{BB962C8B-B14F-4D97-AF65-F5344CB8AC3E}">
        <p14:creationId xmlns:p14="http://schemas.microsoft.com/office/powerpoint/2010/main" val="1944447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String concatenation is implemented through the </a:t>
            </a:r>
            <a:r>
              <a:rPr lang="en-US" sz="1200" b="0" i="0" kern="1200" dirty="0" err="1" smtClean="0">
                <a:solidFill>
                  <a:schemeClr val="tx1"/>
                </a:solidFill>
                <a:effectLst/>
                <a:latin typeface="+mn-lt"/>
                <a:ea typeface="+mn-ea"/>
                <a:cs typeface="+mn-cs"/>
              </a:rPr>
              <a:t>StringBuilder</a:t>
            </a:r>
            <a:r>
              <a:rPr lang="en-US" sz="1200" b="0" i="0" kern="1200" dirty="0" smtClean="0">
                <a:solidFill>
                  <a:schemeClr val="tx1"/>
                </a:solidFill>
                <a:effectLst/>
                <a:latin typeface="+mn-lt"/>
                <a:ea typeface="+mn-ea"/>
                <a:cs typeface="+mn-cs"/>
              </a:rPr>
              <a:t>(or </a:t>
            </a:r>
            <a:r>
              <a:rPr lang="en-US" sz="1200" b="0" i="0" kern="1200" dirty="0" err="1" smtClean="0">
                <a:solidFill>
                  <a:schemeClr val="tx1"/>
                </a:solidFill>
                <a:effectLst/>
                <a:latin typeface="+mn-lt"/>
                <a:ea typeface="+mn-ea"/>
                <a:cs typeface="+mn-cs"/>
              </a:rPr>
              <a:t>StringBuffer</a:t>
            </a:r>
            <a:r>
              <a:rPr lang="en-US" sz="1200" b="0" i="0" kern="1200" dirty="0" smtClean="0">
                <a:solidFill>
                  <a:schemeClr val="tx1"/>
                </a:solidFill>
                <a:effectLst/>
                <a:latin typeface="+mn-lt"/>
                <a:ea typeface="+mn-ea"/>
                <a:cs typeface="+mn-cs"/>
              </a:rPr>
              <a:t>) class and its append </a:t>
            </a:r>
            <a:r>
              <a:rPr lang="en-US" sz="1200" b="0" i="0" kern="1200" dirty="0" err="1" smtClean="0">
                <a:solidFill>
                  <a:schemeClr val="tx1"/>
                </a:solidFill>
                <a:effectLst/>
                <a:latin typeface="+mn-lt"/>
                <a:ea typeface="+mn-ea"/>
                <a:cs typeface="+mn-cs"/>
              </a:rPr>
              <a:t>method.String</a:t>
            </a:r>
            <a:r>
              <a:rPr lang="en-US" sz="1200" b="0" i="0" kern="1200" dirty="0" smtClean="0">
                <a:solidFill>
                  <a:schemeClr val="tx1"/>
                </a:solidFill>
                <a:effectLst/>
                <a:latin typeface="+mn-lt"/>
                <a:ea typeface="+mn-ea"/>
                <a:cs typeface="+mn-cs"/>
              </a:rPr>
              <a:t> concatenation operator produces a new string by appending the second operand onto the end of the first </a:t>
            </a:r>
            <a:r>
              <a:rPr lang="en-US" sz="1200" b="0" i="0" kern="1200" dirty="0" err="1" smtClean="0">
                <a:solidFill>
                  <a:schemeClr val="tx1"/>
                </a:solidFill>
                <a:effectLst/>
                <a:latin typeface="+mn-lt"/>
                <a:ea typeface="+mn-ea"/>
                <a:cs typeface="+mn-cs"/>
              </a:rPr>
              <a:t>operand.The</a:t>
            </a:r>
            <a:r>
              <a:rPr lang="en-US" sz="1200" b="0" i="0" kern="1200" dirty="0" smtClean="0">
                <a:solidFill>
                  <a:schemeClr val="tx1"/>
                </a:solidFill>
                <a:effectLst/>
                <a:latin typeface="+mn-lt"/>
                <a:ea typeface="+mn-ea"/>
                <a:cs typeface="+mn-cs"/>
              </a:rPr>
              <a:t> string concatenation operator can </a:t>
            </a:r>
            <a:r>
              <a:rPr lang="en-US" sz="1200" b="0" i="0" kern="1200" dirty="0" err="1" smtClean="0">
                <a:solidFill>
                  <a:schemeClr val="tx1"/>
                </a:solidFill>
                <a:effectLst/>
                <a:latin typeface="+mn-lt"/>
                <a:ea typeface="+mn-ea"/>
                <a:cs typeface="+mn-cs"/>
              </a:rPr>
              <a:t>concat</a:t>
            </a:r>
            <a:r>
              <a:rPr lang="en-US" sz="1200" b="0" i="0" kern="1200" dirty="0" smtClean="0">
                <a:solidFill>
                  <a:schemeClr val="tx1"/>
                </a:solidFill>
                <a:effectLst/>
                <a:latin typeface="+mn-lt"/>
                <a:ea typeface="+mn-ea"/>
                <a:cs typeface="+mn-cs"/>
              </a:rPr>
              <a:t> not only string but primitive values also.</a:t>
            </a:r>
          </a:p>
          <a:p>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Note:</a:t>
            </a:r>
            <a:r>
              <a:rPr lang="en-US" sz="1200" b="0" i="0" kern="1200" dirty="0" err="1" smtClean="0">
                <a:solidFill>
                  <a:schemeClr val="tx1"/>
                </a:solidFill>
                <a:effectLst/>
                <a:latin typeface="+mn-lt"/>
                <a:ea typeface="+mn-ea"/>
                <a:cs typeface="+mn-cs"/>
              </a:rPr>
              <a:t>If</a:t>
            </a:r>
            <a:r>
              <a:rPr lang="en-US" sz="1200" b="0" i="0" kern="1200" dirty="0" smtClean="0">
                <a:solidFill>
                  <a:schemeClr val="tx1"/>
                </a:solidFill>
                <a:effectLst/>
                <a:latin typeface="+mn-lt"/>
                <a:ea typeface="+mn-ea"/>
                <a:cs typeface="+mn-cs"/>
              </a:rPr>
              <a:t> either operand is a string, the resulting operation will be string concatenation. If both operands are numbers, the operator will perform an addition.</a:t>
            </a:r>
            <a:endParaRPr lang="en-US" dirty="0"/>
          </a:p>
        </p:txBody>
      </p:sp>
      <p:sp>
        <p:nvSpPr>
          <p:cNvPr id="4" name="Slide Number Placeholder 3"/>
          <p:cNvSpPr>
            <a:spLocks noGrp="1"/>
          </p:cNvSpPr>
          <p:nvPr>
            <p:ph type="sldNum" sz="quarter" idx="10"/>
          </p:nvPr>
        </p:nvSpPr>
        <p:spPr/>
        <p:txBody>
          <a:bodyPr/>
          <a:lstStyle/>
          <a:p>
            <a:fld id="{EE45B948-2CCA-4A11-9EF3-3E6CB6BF0F63}" type="slidenum">
              <a:rPr lang="en-US" smtClean="0"/>
              <a:t>10</a:t>
            </a:fld>
            <a:endParaRPr lang="en-US"/>
          </a:p>
        </p:txBody>
      </p:sp>
    </p:spTree>
    <p:extLst>
      <p:ext uri="{BB962C8B-B14F-4D97-AF65-F5344CB8AC3E}">
        <p14:creationId xmlns:p14="http://schemas.microsoft.com/office/powerpoint/2010/main" val="1626876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Since String is immutable in java, whenever we do String manipulation like </a:t>
            </a:r>
            <a:r>
              <a:rPr lang="en-US" sz="1200" b="0" i="0" kern="1200" dirty="0" err="1" smtClean="0">
                <a:solidFill>
                  <a:schemeClr val="tx1"/>
                </a:solidFill>
                <a:effectLst/>
                <a:latin typeface="+mn-lt"/>
                <a:ea typeface="+mn-ea"/>
                <a:cs typeface="+mn-cs"/>
              </a:rPr>
              <a:t>concat</a:t>
            </a:r>
            <a:r>
              <a:rPr lang="en-US" sz="1200" b="0" i="0" kern="1200" dirty="0" smtClean="0">
                <a:solidFill>
                  <a:schemeClr val="tx1"/>
                </a:solidFill>
                <a:effectLst/>
                <a:latin typeface="+mn-lt"/>
                <a:ea typeface="+mn-ea"/>
                <a:cs typeface="+mn-cs"/>
              </a:rPr>
              <a:t>, substring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 it generates a new String and </a:t>
            </a:r>
            <a:r>
              <a:rPr lang="en-US" sz="1200" b="0" i="0" u="sng" kern="1200" dirty="0" smtClean="0">
                <a:solidFill>
                  <a:schemeClr val="tx1"/>
                </a:solidFill>
                <a:effectLst/>
                <a:latin typeface="+mn-lt"/>
                <a:ea typeface="+mn-ea"/>
                <a:cs typeface="+mn-cs"/>
              </a:rPr>
              <a:t>discard the older String</a:t>
            </a:r>
            <a:r>
              <a:rPr lang="en-US" sz="1200" b="0" i="0" kern="1200" dirty="0" smtClean="0">
                <a:solidFill>
                  <a:schemeClr val="tx1"/>
                </a:solidFill>
                <a:effectLst/>
                <a:latin typeface="+mn-lt"/>
                <a:ea typeface="+mn-ea"/>
                <a:cs typeface="+mn-cs"/>
              </a:rPr>
              <a:t> for garbage collection. These are </a:t>
            </a:r>
            <a:r>
              <a:rPr lang="en-US" sz="1200" b="0" i="0" u="sng" kern="1200" dirty="0" smtClean="0">
                <a:solidFill>
                  <a:schemeClr val="tx1"/>
                </a:solidFill>
                <a:effectLst/>
                <a:latin typeface="+mn-lt"/>
                <a:ea typeface="+mn-ea"/>
                <a:cs typeface="+mn-cs"/>
              </a:rPr>
              <a:t>heavy operations and generate a lot of garbage in heap.</a:t>
            </a:r>
            <a:r>
              <a:rPr lang="en-US" sz="1200" b="0" i="0" kern="1200" dirty="0" smtClean="0">
                <a:solidFill>
                  <a:schemeClr val="tx1"/>
                </a:solidFill>
                <a:effectLst/>
                <a:latin typeface="+mn-lt"/>
                <a:ea typeface="+mn-ea"/>
                <a:cs typeface="+mn-cs"/>
              </a:rPr>
              <a:t> So Java has provided </a:t>
            </a:r>
            <a:r>
              <a:rPr lang="en-US" sz="1200" b="0" i="0" kern="1200" dirty="0" err="1" smtClean="0">
                <a:solidFill>
                  <a:schemeClr val="tx1"/>
                </a:solidFill>
                <a:effectLst/>
                <a:latin typeface="+mn-lt"/>
                <a:ea typeface="+mn-ea"/>
                <a:cs typeface="+mn-cs"/>
              </a:rPr>
              <a:t>StringBuffer</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StringBuilder</a:t>
            </a:r>
            <a:r>
              <a:rPr lang="en-US" sz="1200" b="0" i="0" kern="1200" dirty="0" smtClean="0">
                <a:solidFill>
                  <a:schemeClr val="tx1"/>
                </a:solidFill>
                <a:effectLst/>
                <a:latin typeface="+mn-lt"/>
                <a:ea typeface="+mn-ea"/>
                <a:cs typeface="+mn-cs"/>
              </a:rPr>
              <a:t> class that should be used for String manipulation. </a:t>
            </a:r>
            <a:r>
              <a:rPr lang="en-US" sz="1200" b="0" i="0" kern="1200" dirty="0" err="1" smtClean="0">
                <a:solidFill>
                  <a:schemeClr val="tx1"/>
                </a:solidFill>
                <a:effectLst/>
                <a:latin typeface="+mn-lt"/>
                <a:ea typeface="+mn-ea"/>
                <a:cs typeface="+mn-cs"/>
              </a:rPr>
              <a:t>StringBuffer</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StringBuilder</a:t>
            </a:r>
            <a:r>
              <a:rPr lang="en-US" sz="1200" b="0" i="0" kern="1200" dirty="0" smtClean="0">
                <a:solidFill>
                  <a:schemeClr val="tx1"/>
                </a:solidFill>
                <a:effectLst/>
                <a:latin typeface="+mn-lt"/>
                <a:ea typeface="+mn-ea"/>
                <a:cs typeface="+mn-cs"/>
              </a:rPr>
              <a:t> are mutable objects in java and provide append(), insert(), delete() and substring() methods for String manipulation.</a:t>
            </a:r>
            <a:endParaRPr lang="en-US" dirty="0"/>
          </a:p>
        </p:txBody>
      </p:sp>
      <p:sp>
        <p:nvSpPr>
          <p:cNvPr id="4" name="Slide Number Placeholder 3"/>
          <p:cNvSpPr>
            <a:spLocks noGrp="1"/>
          </p:cNvSpPr>
          <p:nvPr>
            <p:ph type="sldNum" sz="quarter" idx="10"/>
          </p:nvPr>
        </p:nvSpPr>
        <p:spPr/>
        <p:txBody>
          <a:bodyPr/>
          <a:lstStyle/>
          <a:p>
            <a:fld id="{EE45B948-2CCA-4A11-9EF3-3E6CB6BF0F63}" type="slidenum">
              <a:rPr lang="en-US" smtClean="0"/>
              <a:t>13</a:t>
            </a:fld>
            <a:endParaRPr lang="en-US"/>
          </a:p>
        </p:txBody>
      </p:sp>
    </p:spTree>
    <p:extLst>
      <p:ext uri="{BB962C8B-B14F-4D97-AF65-F5344CB8AC3E}">
        <p14:creationId xmlns:p14="http://schemas.microsoft.com/office/powerpoint/2010/main" val="1983937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For String manipulations in non-multi threaded environment, we should use </a:t>
            </a:r>
            <a:r>
              <a:rPr lang="en-US" sz="1200" b="0" i="0" kern="1200" dirty="0" err="1" smtClean="0">
                <a:solidFill>
                  <a:schemeClr val="tx1"/>
                </a:solidFill>
                <a:effectLst/>
                <a:latin typeface="+mn-lt"/>
                <a:ea typeface="+mn-ea"/>
                <a:cs typeface="+mn-cs"/>
              </a:rPr>
              <a:t>StringBuilder</a:t>
            </a:r>
            <a:r>
              <a:rPr lang="en-US" sz="1200" b="0" i="0" kern="1200" dirty="0" smtClean="0">
                <a:solidFill>
                  <a:schemeClr val="tx1"/>
                </a:solidFill>
                <a:effectLst/>
                <a:latin typeface="+mn-lt"/>
                <a:ea typeface="+mn-ea"/>
                <a:cs typeface="+mn-cs"/>
              </a:rPr>
              <a:t> else use </a:t>
            </a:r>
            <a:r>
              <a:rPr lang="en-US" sz="1200" b="0" i="0" kern="1200" dirty="0" err="1" smtClean="0">
                <a:solidFill>
                  <a:schemeClr val="tx1"/>
                </a:solidFill>
                <a:effectLst/>
                <a:latin typeface="+mn-lt"/>
                <a:ea typeface="+mn-ea"/>
                <a:cs typeface="+mn-cs"/>
              </a:rPr>
              <a:t>StringBuffer</a:t>
            </a:r>
            <a:r>
              <a:rPr lang="en-US" sz="1200" b="0" i="0" kern="1200" dirty="0" smtClean="0">
                <a:solidFill>
                  <a:schemeClr val="tx1"/>
                </a:solidFill>
                <a:effectLst/>
                <a:latin typeface="+mn-lt"/>
                <a:ea typeface="+mn-ea"/>
                <a:cs typeface="+mn-cs"/>
              </a:rPr>
              <a:t> class.</a:t>
            </a:r>
          </a:p>
          <a:p>
            <a:endParaRPr lang="en-US" dirty="0"/>
          </a:p>
        </p:txBody>
      </p:sp>
      <p:sp>
        <p:nvSpPr>
          <p:cNvPr id="4" name="Slide Number Placeholder 3"/>
          <p:cNvSpPr>
            <a:spLocks noGrp="1"/>
          </p:cNvSpPr>
          <p:nvPr>
            <p:ph type="sldNum" sz="quarter" idx="10"/>
          </p:nvPr>
        </p:nvSpPr>
        <p:spPr/>
        <p:txBody>
          <a:bodyPr/>
          <a:lstStyle/>
          <a:p>
            <a:fld id="{EE45B948-2CCA-4A11-9EF3-3E6CB6BF0F63}" type="slidenum">
              <a:rPr lang="en-US" smtClean="0"/>
              <a:t>16</a:t>
            </a:fld>
            <a:endParaRPr lang="en-US"/>
          </a:p>
        </p:txBody>
      </p:sp>
    </p:spTree>
    <p:extLst>
      <p:ext uri="{BB962C8B-B14F-4D97-AF65-F5344CB8AC3E}">
        <p14:creationId xmlns:p14="http://schemas.microsoft.com/office/powerpoint/2010/main" val="2436149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printing s1 and s2 prints the </a:t>
            </a:r>
            <a:r>
              <a:rPr lang="en-US" sz="1200" b="0" i="0" kern="1200" dirty="0" err="1" smtClean="0">
                <a:solidFill>
                  <a:schemeClr val="tx1"/>
                </a:solidFill>
                <a:effectLst/>
                <a:latin typeface="+mn-lt"/>
                <a:ea typeface="+mn-ea"/>
                <a:cs typeface="+mn-cs"/>
              </a:rPr>
              <a:t>hashcode</a:t>
            </a:r>
            <a:r>
              <a:rPr lang="en-US" sz="1200" b="0" i="0" kern="1200" dirty="0" smtClean="0">
                <a:solidFill>
                  <a:schemeClr val="tx1"/>
                </a:solidFill>
                <a:effectLst/>
                <a:latin typeface="+mn-lt"/>
                <a:ea typeface="+mn-ea"/>
                <a:cs typeface="+mn-cs"/>
              </a:rPr>
              <a:t> values of the objects but I want to print the values of these objects. Since java compiler internally calls </a:t>
            </a:r>
            <a:r>
              <a:rPr lang="en-US" sz="1200" b="0" i="0" kern="1200" dirty="0" err="1" smtClean="0">
                <a:solidFill>
                  <a:schemeClr val="tx1"/>
                </a:solidFill>
                <a:effectLst/>
                <a:latin typeface="+mn-lt"/>
                <a:ea typeface="+mn-ea"/>
                <a:cs typeface="+mn-cs"/>
              </a:rPr>
              <a:t>toString</a:t>
            </a:r>
            <a:r>
              <a:rPr lang="en-US" sz="1200" b="0" i="0" kern="1200" dirty="0" smtClean="0">
                <a:solidFill>
                  <a:schemeClr val="tx1"/>
                </a:solidFill>
                <a:effectLst/>
                <a:latin typeface="+mn-lt"/>
                <a:ea typeface="+mn-ea"/>
                <a:cs typeface="+mn-cs"/>
              </a:rPr>
              <a:t>() method, overriding this method will return the specified values</a:t>
            </a:r>
            <a:endParaRPr lang="en-US" dirty="0"/>
          </a:p>
        </p:txBody>
      </p:sp>
      <p:sp>
        <p:nvSpPr>
          <p:cNvPr id="4" name="Slide Number Placeholder 3"/>
          <p:cNvSpPr>
            <a:spLocks noGrp="1"/>
          </p:cNvSpPr>
          <p:nvPr>
            <p:ph type="sldNum" sz="quarter" idx="10"/>
          </p:nvPr>
        </p:nvSpPr>
        <p:spPr/>
        <p:txBody>
          <a:bodyPr/>
          <a:lstStyle/>
          <a:p>
            <a:fld id="{EE45B948-2CCA-4A11-9EF3-3E6CB6BF0F63}" type="slidenum">
              <a:rPr lang="en-US" smtClean="0"/>
              <a:t>20</a:t>
            </a:fld>
            <a:endParaRPr lang="en-US"/>
          </a:p>
        </p:txBody>
      </p:sp>
    </p:spTree>
    <p:extLst>
      <p:ext uri="{BB962C8B-B14F-4D97-AF65-F5344CB8AC3E}">
        <p14:creationId xmlns:p14="http://schemas.microsoft.com/office/powerpoint/2010/main" val="2067763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
          </a:xfrm>
          <a:solidFill>
            <a:schemeClr val="accent4">
              <a:lumMod val="20000"/>
              <a:lumOff val="80000"/>
            </a:schemeClr>
          </a:solidFill>
        </p:spPr>
        <p:txBody>
          <a:bodyPr>
            <a:normAutofit fontScale="90000"/>
          </a:bodyPr>
          <a:lstStyle/>
          <a:p>
            <a:r>
              <a:rPr lang="en-US" dirty="0" smtClean="0"/>
              <a:t>String</a:t>
            </a:r>
            <a:endParaRPr lang="en-US" dirty="0"/>
          </a:p>
        </p:txBody>
      </p:sp>
      <p:sp>
        <p:nvSpPr>
          <p:cNvPr id="3" name="Subtitle 2"/>
          <p:cNvSpPr>
            <a:spLocks noGrp="1"/>
          </p:cNvSpPr>
          <p:nvPr>
            <p:ph type="subTitle" idx="1"/>
          </p:nvPr>
        </p:nvSpPr>
        <p:spPr>
          <a:xfrm>
            <a:off x="0" y="685800"/>
            <a:ext cx="9144000" cy="6172200"/>
          </a:xfrm>
        </p:spPr>
        <p:txBody>
          <a:bodyPr>
            <a:normAutofit/>
          </a:bodyPr>
          <a:lstStyle/>
          <a:p>
            <a:pPr marL="457200" indent="-457200" algn="l">
              <a:buFont typeface="Arial" pitchFamily="34" charset="0"/>
              <a:buChar char="•"/>
            </a:pPr>
            <a:r>
              <a:rPr lang="en-US" sz="2400" dirty="0" smtClean="0">
                <a:solidFill>
                  <a:schemeClr val="tx1"/>
                </a:solidFill>
              </a:rPr>
              <a:t>String </a:t>
            </a:r>
            <a:r>
              <a:rPr lang="en-US" sz="2400" dirty="0">
                <a:solidFill>
                  <a:schemeClr val="tx1"/>
                </a:solidFill>
              </a:rPr>
              <a:t>is </a:t>
            </a:r>
            <a:r>
              <a:rPr lang="en-US" sz="2400" dirty="0" smtClean="0">
                <a:solidFill>
                  <a:schemeClr val="tx1"/>
                </a:solidFill>
              </a:rPr>
              <a:t>a class that create an</a:t>
            </a:r>
            <a:r>
              <a:rPr lang="en-US" sz="2400" dirty="0" smtClean="0">
                <a:solidFill>
                  <a:schemeClr val="tx2">
                    <a:lumMod val="60000"/>
                    <a:lumOff val="40000"/>
                  </a:schemeClr>
                </a:solidFill>
              </a:rPr>
              <a:t> </a:t>
            </a:r>
            <a:r>
              <a:rPr lang="en-US" sz="2400" dirty="0">
                <a:solidFill>
                  <a:schemeClr val="tx2">
                    <a:lumMod val="60000"/>
                    <a:lumOff val="40000"/>
                  </a:schemeClr>
                </a:solidFill>
              </a:rPr>
              <a:t>immutable object </a:t>
            </a:r>
            <a:r>
              <a:rPr lang="en-US" sz="2400" dirty="0" smtClean="0">
                <a:solidFill>
                  <a:schemeClr val="tx2">
                    <a:lumMod val="60000"/>
                    <a:lumOff val="40000"/>
                  </a:schemeClr>
                </a:solidFill>
              </a:rPr>
              <a:t>that contain sequence of character and  are final </a:t>
            </a:r>
            <a:r>
              <a:rPr lang="en-US" sz="2400" dirty="0" smtClean="0">
                <a:solidFill>
                  <a:schemeClr val="tx1"/>
                </a:solidFill>
              </a:rPr>
              <a:t>. </a:t>
            </a:r>
            <a:r>
              <a:rPr lang="en-US" sz="2400" dirty="0">
                <a:solidFill>
                  <a:schemeClr val="tx1"/>
                </a:solidFill>
              </a:rPr>
              <a:t>Immutable simply means </a:t>
            </a:r>
            <a:r>
              <a:rPr lang="en-US" sz="2400" dirty="0" err="1">
                <a:solidFill>
                  <a:schemeClr val="tx1"/>
                </a:solidFill>
              </a:rPr>
              <a:t>unmodifiable</a:t>
            </a:r>
            <a:r>
              <a:rPr lang="en-US" sz="2400" dirty="0">
                <a:solidFill>
                  <a:schemeClr val="tx1"/>
                </a:solidFill>
              </a:rPr>
              <a:t> or unchangeable.</a:t>
            </a:r>
            <a:endParaRPr lang="en-US" sz="2400" dirty="0" smtClean="0">
              <a:solidFill>
                <a:schemeClr val="tx1"/>
              </a:solidFill>
            </a:endParaRPr>
          </a:p>
          <a:p>
            <a:pPr marL="457200" indent="-457200" algn="l">
              <a:buFont typeface="Arial" pitchFamily="34" charset="0"/>
              <a:buChar char="•"/>
            </a:pPr>
            <a:r>
              <a:rPr lang="en-US" sz="2400" dirty="0" smtClean="0">
                <a:solidFill>
                  <a:schemeClr val="tx1"/>
                </a:solidFill>
              </a:rPr>
              <a:t>String class is used to create string object</a:t>
            </a:r>
          </a:p>
          <a:p>
            <a:pPr marL="457200" indent="-457200" algn="l">
              <a:buFont typeface="Arial" pitchFamily="34" charset="0"/>
              <a:buChar char="•"/>
            </a:pPr>
            <a:r>
              <a:rPr lang="en-US" sz="2400" dirty="0">
                <a:solidFill>
                  <a:schemeClr val="tx1"/>
                </a:solidFill>
              </a:rPr>
              <a:t>There are two ways to create String object:</a:t>
            </a:r>
          </a:p>
          <a:p>
            <a:pPr marL="457200" indent="-457200" algn="l">
              <a:buFont typeface="Arial" pitchFamily="34" charset="0"/>
              <a:buChar char="•"/>
            </a:pPr>
            <a:r>
              <a:rPr lang="en-US" sz="2400" b="1" dirty="0">
                <a:solidFill>
                  <a:schemeClr val="tx1"/>
                </a:solidFill>
              </a:rPr>
              <a:t>By string literal – </a:t>
            </a:r>
          </a:p>
          <a:p>
            <a:pPr marL="914400" lvl="1" indent="-457200" algn="l">
              <a:buFont typeface="Arial" pitchFamily="34" charset="0"/>
              <a:buChar char="•"/>
            </a:pPr>
            <a:r>
              <a:rPr lang="en-US" sz="2000" dirty="0">
                <a:solidFill>
                  <a:schemeClr val="tx1"/>
                </a:solidFill>
              </a:rPr>
              <a:t>Each time you create a string literal, the </a:t>
            </a:r>
            <a:r>
              <a:rPr lang="en-US" sz="2000" u="sng" dirty="0">
                <a:solidFill>
                  <a:schemeClr val="tx1"/>
                </a:solidFill>
              </a:rPr>
              <a:t>JVM checks the string constant pool first</a:t>
            </a:r>
            <a:r>
              <a:rPr lang="en-US" sz="2000" dirty="0">
                <a:solidFill>
                  <a:schemeClr val="tx1"/>
                </a:solidFill>
              </a:rPr>
              <a:t>. If the string already exists in the pool, a reference to the pooled instance returns. If the string does not exist in the pool, a new String object instantiates, then is placed in the pool.</a:t>
            </a:r>
          </a:p>
          <a:p>
            <a:pPr marL="457200" indent="-457200" algn="l">
              <a:buFont typeface="Arial" pitchFamily="34" charset="0"/>
              <a:buChar char="•"/>
            </a:pPr>
            <a:r>
              <a:rPr lang="en-US" sz="2400" b="1" dirty="0" smtClean="0">
                <a:solidFill>
                  <a:schemeClr val="tx1"/>
                </a:solidFill>
              </a:rPr>
              <a:t>By new keyword</a:t>
            </a:r>
          </a:p>
          <a:p>
            <a:pPr marL="914400" lvl="1" indent="-457200" algn="l">
              <a:buFont typeface="Arial" pitchFamily="34" charset="0"/>
              <a:buChar char="•"/>
            </a:pPr>
            <a:endParaRPr lang="en-US" dirty="0">
              <a:solidFill>
                <a:schemeClr val="tx1"/>
              </a:solidFill>
            </a:endParaRPr>
          </a:p>
          <a:p>
            <a:pPr marL="914400" lvl="1" indent="-457200" algn="l">
              <a:buFont typeface="Arial" pitchFamily="34" charset="0"/>
              <a:buChar char="•"/>
            </a:pPr>
            <a:r>
              <a:rPr lang="en-US" sz="2000" dirty="0">
                <a:solidFill>
                  <a:schemeClr val="tx1"/>
                </a:solidFill>
              </a:rPr>
              <a:t>In such case, JVM will create a new String object in normal(</a:t>
            </a:r>
            <a:r>
              <a:rPr lang="en-US" sz="2000" dirty="0" err="1">
                <a:solidFill>
                  <a:schemeClr val="tx1"/>
                </a:solidFill>
              </a:rPr>
              <a:t>nonpool</a:t>
            </a:r>
            <a:r>
              <a:rPr lang="en-US" sz="2000" dirty="0">
                <a:solidFill>
                  <a:schemeClr val="tx1"/>
                </a:solidFill>
              </a:rPr>
              <a:t>) Heap memory and the literal "Welcome" will be placed in the string constant </a:t>
            </a:r>
            <a:r>
              <a:rPr lang="en-US" sz="2000" dirty="0" smtClean="0">
                <a:solidFill>
                  <a:schemeClr val="tx1"/>
                </a:solidFill>
              </a:rPr>
              <a:t>pool using intern() The </a:t>
            </a:r>
            <a:r>
              <a:rPr lang="en-US" sz="2000" dirty="0">
                <a:solidFill>
                  <a:schemeClr val="tx1"/>
                </a:solidFill>
              </a:rPr>
              <a:t>variable s will refer to the object in Heap(</a:t>
            </a:r>
            <a:r>
              <a:rPr lang="en-US" sz="2000" dirty="0" err="1">
                <a:solidFill>
                  <a:schemeClr val="tx1"/>
                </a:solidFill>
              </a:rPr>
              <a:t>nonpool</a:t>
            </a:r>
            <a:r>
              <a:rPr lang="en-US" sz="2000" dirty="0">
                <a:solidFill>
                  <a:schemeClr val="tx1"/>
                </a:solidFill>
              </a:rPr>
              <a:t>).</a:t>
            </a:r>
            <a:endParaRPr lang="en-US" sz="2000" dirty="0" smtClean="0">
              <a:solidFill>
                <a:schemeClr val="tx1"/>
              </a:solidFill>
            </a:endParaRPr>
          </a:p>
          <a:p>
            <a:pPr marL="914400" lvl="1" indent="-457200" algn="l">
              <a:buFont typeface="Arial" pitchFamily="34" charset="0"/>
              <a:buChar char="•"/>
            </a:pPr>
            <a:endParaRPr lang="en-US" dirty="0">
              <a:solidFill>
                <a:schemeClr val="tx1"/>
              </a:solidFill>
            </a:endParaRPr>
          </a:p>
        </p:txBody>
      </p:sp>
      <p:sp>
        <p:nvSpPr>
          <p:cNvPr id="4" name="TextBox 3"/>
          <p:cNvSpPr txBox="1"/>
          <p:nvPr/>
        </p:nvSpPr>
        <p:spPr>
          <a:xfrm>
            <a:off x="228600" y="4857690"/>
            <a:ext cx="8610600" cy="400110"/>
          </a:xfrm>
          <a:prstGeom prst="rect">
            <a:avLst/>
          </a:prstGeom>
          <a:solidFill>
            <a:schemeClr val="bg1">
              <a:lumMod val="95000"/>
            </a:schemeClr>
          </a:solidFill>
        </p:spPr>
        <p:txBody>
          <a:bodyPr wrap="square">
            <a:spAutoFit/>
          </a:bodyPr>
          <a:lstStyle/>
          <a:p>
            <a:pPr>
              <a:defRPr/>
            </a:pPr>
            <a:r>
              <a:rPr lang="en-US" sz="2000" dirty="0"/>
              <a:t>String s=</a:t>
            </a:r>
            <a:r>
              <a:rPr lang="en-US" sz="2000" b="1" dirty="0"/>
              <a:t>new</a:t>
            </a:r>
            <a:r>
              <a:rPr lang="en-US" sz="2000" dirty="0"/>
              <a:t> String("Welcome");//creates two objects and one reference </a:t>
            </a:r>
            <a:r>
              <a:rPr lang="en-US" sz="2000" dirty="0" smtClean="0"/>
              <a:t>variable</a:t>
            </a:r>
            <a:endParaRPr lang="en-US" sz="2800" i="0" dirty="0"/>
          </a:p>
        </p:txBody>
      </p:sp>
      <p:sp>
        <p:nvSpPr>
          <p:cNvPr id="5" name="TextBox 4"/>
          <p:cNvSpPr txBox="1"/>
          <p:nvPr/>
        </p:nvSpPr>
        <p:spPr>
          <a:xfrm>
            <a:off x="3505200" y="2724090"/>
            <a:ext cx="2590800" cy="400110"/>
          </a:xfrm>
          <a:prstGeom prst="rect">
            <a:avLst/>
          </a:prstGeom>
          <a:solidFill>
            <a:schemeClr val="bg1">
              <a:lumMod val="95000"/>
            </a:schemeClr>
          </a:solidFill>
        </p:spPr>
        <p:txBody>
          <a:bodyPr wrap="square">
            <a:spAutoFit/>
          </a:bodyPr>
          <a:lstStyle/>
          <a:p>
            <a:pPr>
              <a:defRPr/>
            </a:pPr>
            <a:r>
              <a:rPr lang="en-US" sz="2000" dirty="0"/>
              <a:t>String s</a:t>
            </a:r>
            <a:r>
              <a:rPr lang="en-US" sz="2000" dirty="0" smtClean="0"/>
              <a:t>= </a:t>
            </a:r>
            <a:r>
              <a:rPr lang="en-US" sz="2000" b="1" dirty="0" smtClean="0"/>
              <a:t>“Hello”;</a:t>
            </a:r>
            <a:endParaRPr lang="en-US" sz="2800" i="0" dirty="0"/>
          </a:p>
        </p:txBody>
      </p:sp>
    </p:spTree>
    <p:extLst>
      <p:ext uri="{BB962C8B-B14F-4D97-AF65-F5344CB8AC3E}">
        <p14:creationId xmlns:p14="http://schemas.microsoft.com/office/powerpoint/2010/main" val="2182268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
          </a:xfrm>
          <a:solidFill>
            <a:schemeClr val="accent4">
              <a:lumMod val="20000"/>
              <a:lumOff val="80000"/>
            </a:schemeClr>
          </a:solidFill>
        </p:spPr>
        <p:txBody>
          <a:bodyPr>
            <a:normAutofit fontScale="90000"/>
          </a:bodyPr>
          <a:lstStyle/>
          <a:p>
            <a:r>
              <a:rPr lang="en-US" dirty="0"/>
              <a:t>String </a:t>
            </a:r>
            <a:r>
              <a:rPr lang="en-US" dirty="0" smtClean="0"/>
              <a:t>Concatenation</a:t>
            </a:r>
            <a:endParaRPr lang="en-US" dirty="0"/>
          </a:p>
        </p:txBody>
      </p:sp>
      <p:sp>
        <p:nvSpPr>
          <p:cNvPr id="3" name="Subtitle 2"/>
          <p:cNvSpPr>
            <a:spLocks noGrp="1"/>
          </p:cNvSpPr>
          <p:nvPr>
            <p:ph type="subTitle" idx="1"/>
          </p:nvPr>
        </p:nvSpPr>
        <p:spPr>
          <a:xfrm>
            <a:off x="0" y="685800"/>
            <a:ext cx="9144000" cy="6172200"/>
          </a:xfrm>
        </p:spPr>
        <p:txBody>
          <a:bodyPr>
            <a:normAutofit/>
          </a:bodyPr>
          <a:lstStyle/>
          <a:p>
            <a:pPr marL="457200" indent="-457200" algn="l">
              <a:buFont typeface="Arial" pitchFamily="34" charset="0"/>
              <a:buChar char="•"/>
            </a:pPr>
            <a:r>
              <a:rPr lang="en-US" sz="2400" dirty="0" err="1">
                <a:solidFill>
                  <a:srgbClr val="000000"/>
                </a:solidFill>
              </a:rPr>
              <a:t>Concating</a:t>
            </a:r>
            <a:r>
              <a:rPr lang="en-US" sz="2400" dirty="0">
                <a:solidFill>
                  <a:srgbClr val="000000"/>
                </a:solidFill>
              </a:rPr>
              <a:t> strings form a new string i.e. the combination of multiple </a:t>
            </a:r>
            <a:r>
              <a:rPr lang="en-US" sz="2400" dirty="0" smtClean="0">
                <a:solidFill>
                  <a:srgbClr val="000000"/>
                </a:solidFill>
              </a:rPr>
              <a:t>strings</a:t>
            </a:r>
          </a:p>
          <a:p>
            <a:pPr marL="457200" indent="-457200" algn="l">
              <a:buFont typeface="Arial" pitchFamily="34" charset="0"/>
              <a:buChar char="•"/>
            </a:pPr>
            <a:r>
              <a:rPr lang="en-US" sz="2400" dirty="0" smtClean="0">
                <a:solidFill>
                  <a:schemeClr val="tx1"/>
                </a:solidFill>
              </a:rPr>
              <a:t>There </a:t>
            </a:r>
            <a:r>
              <a:rPr lang="en-US" sz="2400" dirty="0">
                <a:solidFill>
                  <a:schemeClr val="tx1"/>
                </a:solidFill>
              </a:rPr>
              <a:t>are two ways to </a:t>
            </a:r>
            <a:r>
              <a:rPr lang="en-US" sz="2400" dirty="0" err="1">
                <a:solidFill>
                  <a:schemeClr val="tx1"/>
                </a:solidFill>
              </a:rPr>
              <a:t>concat</a:t>
            </a:r>
            <a:r>
              <a:rPr lang="en-US" sz="2400" dirty="0">
                <a:solidFill>
                  <a:schemeClr val="tx1"/>
                </a:solidFill>
              </a:rPr>
              <a:t> string </a:t>
            </a:r>
            <a:r>
              <a:rPr lang="en-US" sz="2400" dirty="0" smtClean="0">
                <a:solidFill>
                  <a:schemeClr val="tx1"/>
                </a:solidFill>
              </a:rPr>
              <a:t>objects:</a:t>
            </a:r>
          </a:p>
          <a:p>
            <a:pPr marL="914400" lvl="1" indent="-457200" algn="l">
              <a:buFont typeface="Arial" pitchFamily="34" charset="0"/>
              <a:buChar char="•"/>
            </a:pPr>
            <a:r>
              <a:rPr lang="en-US" sz="2000" dirty="0" smtClean="0">
                <a:solidFill>
                  <a:schemeClr val="tx1"/>
                </a:solidFill>
              </a:rPr>
              <a:t>By </a:t>
            </a:r>
            <a:r>
              <a:rPr lang="en-US" sz="2000" dirty="0">
                <a:solidFill>
                  <a:schemeClr val="tx1"/>
                </a:solidFill>
              </a:rPr>
              <a:t>+ (string concatenation) </a:t>
            </a:r>
            <a:r>
              <a:rPr lang="en-US" sz="2000" dirty="0" smtClean="0">
                <a:solidFill>
                  <a:schemeClr val="tx1"/>
                </a:solidFill>
              </a:rPr>
              <a:t>operator</a:t>
            </a:r>
          </a:p>
          <a:p>
            <a:pPr marL="914400" lvl="1" indent="-457200" algn="l">
              <a:buFont typeface="Arial" pitchFamily="34" charset="0"/>
              <a:buChar char="•"/>
            </a:pPr>
            <a:r>
              <a:rPr lang="en-US" sz="2000" dirty="0" smtClean="0">
                <a:solidFill>
                  <a:schemeClr val="tx1"/>
                </a:solidFill>
              </a:rPr>
              <a:t>By </a:t>
            </a:r>
            <a:r>
              <a:rPr lang="en-US" sz="2000" dirty="0" err="1">
                <a:solidFill>
                  <a:schemeClr val="tx1"/>
                </a:solidFill>
              </a:rPr>
              <a:t>concat</a:t>
            </a:r>
            <a:r>
              <a:rPr lang="en-US" sz="2000" dirty="0">
                <a:solidFill>
                  <a:schemeClr val="tx1"/>
                </a:solidFill>
              </a:rPr>
              <a:t>() </a:t>
            </a:r>
            <a:r>
              <a:rPr lang="en-US" sz="2000" dirty="0" smtClean="0">
                <a:solidFill>
                  <a:schemeClr val="tx1"/>
                </a:solidFill>
              </a:rPr>
              <a:t>method</a:t>
            </a:r>
          </a:p>
          <a:p>
            <a:pPr lvl="1" indent="-457200" algn="l">
              <a:buFont typeface="Arial" pitchFamily="34" charset="0"/>
              <a:buChar char="•"/>
            </a:pPr>
            <a:r>
              <a:rPr lang="en-US" sz="2400" b="1" dirty="0">
                <a:solidFill>
                  <a:schemeClr val="tx1"/>
                </a:solidFill>
              </a:rPr>
              <a:t>By + (string concatenation) </a:t>
            </a:r>
            <a:r>
              <a:rPr lang="en-US" sz="2400" b="1" dirty="0" smtClean="0">
                <a:solidFill>
                  <a:schemeClr val="tx1"/>
                </a:solidFill>
              </a:rPr>
              <a:t>operator</a:t>
            </a:r>
          </a:p>
          <a:p>
            <a:pPr lvl="1" indent="-457200" algn="l">
              <a:buFont typeface="Arial" pitchFamily="34" charset="0"/>
              <a:buChar char="•"/>
            </a:pPr>
            <a:endParaRPr lang="en-US" sz="2400" dirty="0">
              <a:solidFill>
                <a:schemeClr val="tx1"/>
              </a:solidFill>
            </a:endParaRPr>
          </a:p>
          <a:p>
            <a:pPr lvl="1" indent="-457200" algn="l">
              <a:buFont typeface="Arial" pitchFamily="34" charset="0"/>
              <a:buChar char="•"/>
            </a:pPr>
            <a:endParaRPr lang="en-US" sz="2400" dirty="0" smtClean="0">
              <a:solidFill>
                <a:schemeClr val="tx1"/>
              </a:solidFill>
            </a:endParaRPr>
          </a:p>
          <a:p>
            <a:pPr lvl="1" indent="-457200" algn="l">
              <a:buFont typeface="Arial" pitchFamily="34" charset="0"/>
              <a:buChar char="•"/>
            </a:pPr>
            <a:endParaRPr lang="en-US" sz="2400" dirty="0">
              <a:solidFill>
                <a:schemeClr val="tx1"/>
              </a:solidFill>
            </a:endParaRPr>
          </a:p>
          <a:p>
            <a:pPr lvl="1" indent="-457200" algn="l">
              <a:buFont typeface="Arial" pitchFamily="34" charset="0"/>
              <a:buChar char="•"/>
            </a:pPr>
            <a:endParaRPr lang="en-US" sz="2400" dirty="0" smtClean="0">
              <a:solidFill>
                <a:schemeClr val="tx1"/>
              </a:solidFill>
            </a:endParaRPr>
          </a:p>
          <a:p>
            <a:pPr lvl="1" indent="-457200" algn="l">
              <a:buFont typeface="Arial" pitchFamily="34" charset="0"/>
              <a:buChar char="•"/>
            </a:pPr>
            <a:endParaRPr lang="en-US" sz="2400" dirty="0">
              <a:solidFill>
                <a:schemeClr val="tx1"/>
              </a:solidFill>
            </a:endParaRPr>
          </a:p>
          <a:p>
            <a:pPr lvl="1" indent="-457200" algn="l">
              <a:buFont typeface="Arial" pitchFamily="34" charset="0"/>
              <a:buChar char="•"/>
            </a:pPr>
            <a:endParaRPr lang="en-US" sz="2400" dirty="0" smtClean="0">
              <a:solidFill>
                <a:schemeClr val="tx1"/>
              </a:solidFill>
            </a:endParaRPr>
          </a:p>
          <a:p>
            <a:pPr lvl="1" indent="-457200" algn="l">
              <a:buFont typeface="Arial" pitchFamily="34" charset="0"/>
              <a:buChar char="•"/>
            </a:pPr>
            <a:r>
              <a:rPr lang="en-US" sz="2000" dirty="0" smtClean="0">
                <a:solidFill>
                  <a:schemeClr val="tx1"/>
                </a:solidFill>
              </a:rPr>
              <a:t>Compiler transformation</a:t>
            </a:r>
            <a:endParaRPr lang="en-US" sz="2000" dirty="0">
              <a:solidFill>
                <a:schemeClr val="tx1"/>
              </a:solidFill>
            </a:endParaRPr>
          </a:p>
          <a:p>
            <a:pPr marL="457200" indent="-457200" algn="l">
              <a:buFont typeface="Arial" pitchFamily="34" charset="0"/>
              <a:buChar char="•"/>
            </a:pPr>
            <a:endParaRPr lang="en-US" sz="2400" dirty="0">
              <a:solidFill>
                <a:schemeClr val="tx1"/>
              </a:solidFill>
            </a:endParaRPr>
          </a:p>
          <a:p>
            <a:pPr marL="457200" indent="-457200" algn="l">
              <a:buFont typeface="Arial" pitchFamily="34" charset="0"/>
              <a:buChar char="•"/>
            </a:pPr>
            <a:endParaRPr lang="en-US" sz="2400" dirty="0"/>
          </a:p>
        </p:txBody>
      </p:sp>
      <p:sp>
        <p:nvSpPr>
          <p:cNvPr id="4" name="TextBox 3"/>
          <p:cNvSpPr txBox="1"/>
          <p:nvPr/>
        </p:nvSpPr>
        <p:spPr>
          <a:xfrm>
            <a:off x="228600" y="3154501"/>
            <a:ext cx="8610600" cy="2554545"/>
          </a:xfrm>
          <a:prstGeom prst="rect">
            <a:avLst/>
          </a:prstGeom>
          <a:solidFill>
            <a:schemeClr val="bg1">
              <a:lumMod val="95000"/>
            </a:schemeClr>
          </a:solidFill>
        </p:spPr>
        <p:txBody>
          <a:bodyPr wrap="square">
            <a:spAutoFit/>
          </a:bodyPr>
          <a:lstStyle/>
          <a:p>
            <a:r>
              <a:rPr lang="en-US" sz="2000" b="1" dirty="0"/>
              <a:t>class</a:t>
            </a:r>
            <a:r>
              <a:rPr lang="en-US" sz="2000" dirty="0"/>
              <a:t> Simple{  </a:t>
            </a:r>
          </a:p>
          <a:p>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   String s="</a:t>
            </a:r>
            <a:r>
              <a:rPr lang="en-US" sz="2000" dirty="0" err="1"/>
              <a:t>Sachin</a:t>
            </a:r>
            <a:r>
              <a:rPr lang="en-US" sz="2000" dirty="0"/>
              <a:t>"+" Tendulkar";  </a:t>
            </a:r>
          </a:p>
          <a:p>
            <a:r>
              <a:rPr lang="en-US" sz="2000" dirty="0"/>
              <a:t>   </a:t>
            </a:r>
            <a:r>
              <a:rPr lang="en-US" sz="2000" dirty="0" err="1"/>
              <a:t>System.out.println</a:t>
            </a:r>
            <a:r>
              <a:rPr lang="en-US" sz="2000" dirty="0"/>
              <a:t>(s</a:t>
            </a:r>
            <a:r>
              <a:rPr lang="en-US" sz="2000" dirty="0" smtClean="0"/>
              <a:t>); //</a:t>
            </a:r>
            <a:r>
              <a:rPr lang="en-US" sz="2000" dirty="0" err="1"/>
              <a:t>Sachin</a:t>
            </a:r>
            <a:r>
              <a:rPr lang="en-US" sz="2000" dirty="0"/>
              <a:t> </a:t>
            </a:r>
            <a:r>
              <a:rPr lang="en-US" sz="2000" dirty="0" smtClean="0"/>
              <a:t>Tendulkar</a:t>
            </a:r>
          </a:p>
          <a:p>
            <a:r>
              <a:rPr lang="en-US" sz="2000" dirty="0" smtClean="0"/>
              <a:t>   String</a:t>
            </a:r>
            <a:r>
              <a:rPr lang="en-US" sz="2000" dirty="0"/>
              <a:t> </a:t>
            </a:r>
            <a:r>
              <a:rPr lang="en-US" sz="2000" dirty="0" smtClean="0"/>
              <a:t>s2=50+30</a:t>
            </a:r>
            <a:r>
              <a:rPr lang="en-US" sz="2000" dirty="0"/>
              <a:t>+"Sachin"+40+40;  </a:t>
            </a:r>
          </a:p>
          <a:p>
            <a:r>
              <a:rPr lang="en-US" sz="2000" dirty="0"/>
              <a:t>   </a:t>
            </a:r>
            <a:r>
              <a:rPr lang="en-US" sz="2000" dirty="0" err="1" smtClean="0"/>
              <a:t>System.out.println</a:t>
            </a:r>
            <a:r>
              <a:rPr lang="en-US" sz="2000" dirty="0" smtClean="0"/>
              <a:t>(s2);//80Sachin4040</a:t>
            </a:r>
            <a:endParaRPr lang="en-US" sz="2000" dirty="0"/>
          </a:p>
          <a:p>
            <a:r>
              <a:rPr lang="en-US" sz="2000" dirty="0"/>
              <a:t> }  </a:t>
            </a:r>
          </a:p>
          <a:p>
            <a:r>
              <a:rPr lang="en-US" sz="2000" dirty="0"/>
              <a:t>} </a:t>
            </a:r>
          </a:p>
        </p:txBody>
      </p:sp>
      <p:sp>
        <p:nvSpPr>
          <p:cNvPr id="5" name="TextBox 4"/>
          <p:cNvSpPr txBox="1"/>
          <p:nvPr/>
        </p:nvSpPr>
        <p:spPr>
          <a:xfrm>
            <a:off x="228600" y="6172200"/>
            <a:ext cx="8610600" cy="400110"/>
          </a:xfrm>
          <a:prstGeom prst="rect">
            <a:avLst/>
          </a:prstGeom>
          <a:solidFill>
            <a:schemeClr val="bg1">
              <a:lumMod val="95000"/>
            </a:schemeClr>
          </a:solidFill>
        </p:spPr>
        <p:txBody>
          <a:bodyPr wrap="square">
            <a:spAutoFit/>
          </a:bodyPr>
          <a:lstStyle/>
          <a:p>
            <a:r>
              <a:rPr lang="en-US" sz="2000" dirty="0"/>
              <a:t>String s=(</a:t>
            </a:r>
            <a:r>
              <a:rPr lang="en-US" sz="2000" b="1" dirty="0"/>
              <a:t>new</a:t>
            </a:r>
            <a:r>
              <a:rPr lang="en-US" sz="2000" dirty="0"/>
              <a:t> </a:t>
            </a:r>
            <a:r>
              <a:rPr lang="en-US" sz="2000" dirty="0" err="1"/>
              <a:t>StringBuilder</a:t>
            </a:r>
            <a:r>
              <a:rPr lang="en-US" sz="2000" dirty="0"/>
              <a:t>()).append("</a:t>
            </a:r>
            <a:r>
              <a:rPr lang="en-US" sz="2000" dirty="0" err="1"/>
              <a:t>Sachin</a:t>
            </a:r>
            <a:r>
              <a:rPr lang="en-US" sz="2000" dirty="0"/>
              <a:t>").append(" Tendulkar).</a:t>
            </a:r>
            <a:r>
              <a:rPr lang="en-US" sz="2000" dirty="0" err="1"/>
              <a:t>toString</a:t>
            </a:r>
            <a:r>
              <a:rPr lang="en-US" sz="2000" dirty="0"/>
              <a:t>();  </a:t>
            </a:r>
          </a:p>
        </p:txBody>
      </p:sp>
    </p:spTree>
    <p:extLst>
      <p:ext uri="{BB962C8B-B14F-4D97-AF65-F5344CB8AC3E}">
        <p14:creationId xmlns:p14="http://schemas.microsoft.com/office/powerpoint/2010/main" val="1162708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
          </a:xfrm>
          <a:solidFill>
            <a:schemeClr val="accent4">
              <a:lumMod val="20000"/>
              <a:lumOff val="80000"/>
            </a:schemeClr>
          </a:solidFill>
        </p:spPr>
        <p:txBody>
          <a:bodyPr>
            <a:normAutofit fontScale="90000"/>
          </a:bodyPr>
          <a:lstStyle/>
          <a:p>
            <a:endParaRPr lang="en-US" dirty="0"/>
          </a:p>
        </p:txBody>
      </p:sp>
      <p:sp>
        <p:nvSpPr>
          <p:cNvPr id="3" name="Subtitle 2"/>
          <p:cNvSpPr>
            <a:spLocks noGrp="1"/>
          </p:cNvSpPr>
          <p:nvPr>
            <p:ph type="subTitle" idx="1"/>
          </p:nvPr>
        </p:nvSpPr>
        <p:spPr>
          <a:xfrm>
            <a:off x="0" y="685800"/>
            <a:ext cx="9144000" cy="6172200"/>
          </a:xfrm>
        </p:spPr>
        <p:txBody>
          <a:bodyPr/>
          <a:lstStyle/>
          <a:p>
            <a:pPr marL="457200" indent="-457200" algn="l">
              <a:buFont typeface="Arial" pitchFamily="34" charset="0"/>
              <a:buChar char="•"/>
            </a:pPr>
            <a:r>
              <a:rPr lang="en-US" dirty="0">
                <a:solidFill>
                  <a:schemeClr val="tx1"/>
                </a:solidFill>
              </a:rPr>
              <a:t>By </a:t>
            </a:r>
            <a:r>
              <a:rPr lang="en-US" dirty="0" err="1">
                <a:solidFill>
                  <a:schemeClr val="tx1"/>
                </a:solidFill>
              </a:rPr>
              <a:t>concat</a:t>
            </a:r>
            <a:r>
              <a:rPr lang="en-US" dirty="0">
                <a:solidFill>
                  <a:schemeClr val="tx1"/>
                </a:solidFill>
              </a:rPr>
              <a:t>() method</a:t>
            </a:r>
          </a:p>
          <a:p>
            <a:pPr marL="457200" indent="-457200" algn="l">
              <a:buFont typeface="Arial" pitchFamily="34" charset="0"/>
              <a:buChar cha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22128175"/>
              </p:ext>
            </p:extLst>
          </p:nvPr>
        </p:nvGraphicFramePr>
        <p:xfrm>
          <a:off x="381000" y="1371600"/>
          <a:ext cx="8534400" cy="1005840"/>
        </p:xfrm>
        <a:graphic>
          <a:graphicData uri="http://schemas.openxmlformats.org/drawingml/2006/table">
            <a:tbl>
              <a:tblPr/>
              <a:tblGrid>
                <a:gridCol w="8534400"/>
              </a:tblGrid>
              <a:tr h="0">
                <a:tc>
                  <a:txBody>
                    <a:bodyPr/>
                    <a:lstStyle/>
                    <a:p>
                      <a:r>
                        <a:rPr lang="en-US" b="0" i="0">
                          <a:solidFill>
                            <a:srgbClr val="000000"/>
                          </a:solidFill>
                          <a:effectLst/>
                          <a:latin typeface="Verdana"/>
                        </a:rPr>
                        <a:t>concat() method concatenates the specified string to the end of current string.</a:t>
                      </a:r>
                    </a:p>
                  </a:txBody>
                  <a:tcPr anchor="ctr">
                    <a:lnL>
                      <a:noFill/>
                    </a:lnL>
                    <a:lnR>
                      <a:noFill/>
                    </a:lnR>
                    <a:lnT>
                      <a:noFill/>
                    </a:lnT>
                    <a:lnB>
                      <a:noFill/>
                    </a:lnB>
                    <a:solidFill>
                      <a:srgbClr val="FFFFFF"/>
                    </a:solidFill>
                  </a:tcPr>
                </a:tc>
              </a:tr>
              <a:tr h="0">
                <a:tc>
                  <a:txBody>
                    <a:bodyPr/>
                    <a:lstStyle/>
                    <a:p>
                      <a:r>
                        <a:rPr lang="en-US" b="1" i="0" dirty="0" err="1">
                          <a:solidFill>
                            <a:srgbClr val="000000"/>
                          </a:solidFill>
                          <a:effectLst/>
                          <a:latin typeface="Verdana"/>
                        </a:rPr>
                        <a:t>Syntax:</a:t>
                      </a:r>
                      <a:r>
                        <a:rPr lang="en-US" b="0" i="0" dirty="0" err="1">
                          <a:solidFill>
                            <a:srgbClr val="000000"/>
                          </a:solidFill>
                          <a:effectLst/>
                          <a:latin typeface="Verdana"/>
                        </a:rPr>
                        <a:t>public</a:t>
                      </a:r>
                      <a:r>
                        <a:rPr lang="en-US" b="0" i="0" dirty="0">
                          <a:solidFill>
                            <a:srgbClr val="000000"/>
                          </a:solidFill>
                          <a:effectLst/>
                          <a:latin typeface="Verdana"/>
                        </a:rPr>
                        <a:t> String </a:t>
                      </a:r>
                      <a:r>
                        <a:rPr lang="en-US" b="0" i="0" dirty="0" err="1">
                          <a:solidFill>
                            <a:srgbClr val="000000"/>
                          </a:solidFill>
                          <a:effectLst/>
                          <a:latin typeface="Verdana"/>
                        </a:rPr>
                        <a:t>concat</a:t>
                      </a:r>
                      <a:r>
                        <a:rPr lang="en-US" b="0" i="0" dirty="0">
                          <a:solidFill>
                            <a:srgbClr val="000000"/>
                          </a:solidFill>
                          <a:effectLst/>
                          <a:latin typeface="Verdana"/>
                        </a:rPr>
                        <a:t>(String another){}</a:t>
                      </a: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162708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
          </a:xfrm>
          <a:solidFill>
            <a:schemeClr val="accent4">
              <a:lumMod val="20000"/>
              <a:lumOff val="80000"/>
            </a:schemeClr>
          </a:solidFill>
        </p:spPr>
        <p:txBody>
          <a:bodyPr>
            <a:normAutofit fontScale="90000"/>
          </a:bodyPr>
          <a:lstStyle/>
          <a:p>
            <a:r>
              <a:rPr lang="en-US" dirty="0" smtClean="0"/>
              <a:t>Substring</a:t>
            </a:r>
            <a:endParaRPr lang="en-US" dirty="0"/>
          </a:p>
        </p:txBody>
      </p:sp>
      <p:sp>
        <p:nvSpPr>
          <p:cNvPr id="3" name="Subtitle 2"/>
          <p:cNvSpPr>
            <a:spLocks noGrp="1"/>
          </p:cNvSpPr>
          <p:nvPr>
            <p:ph type="subTitle" idx="1"/>
          </p:nvPr>
        </p:nvSpPr>
        <p:spPr>
          <a:xfrm>
            <a:off x="0" y="685800"/>
            <a:ext cx="9144000" cy="6172200"/>
          </a:xfrm>
        </p:spPr>
        <p:txBody>
          <a:bodyPr>
            <a:normAutofit/>
          </a:bodyPr>
          <a:lstStyle/>
          <a:p>
            <a:pPr marL="457200" indent="-457200" algn="l">
              <a:buFont typeface="Arial" pitchFamily="34" charset="0"/>
              <a:buChar char="•"/>
            </a:pPr>
            <a:r>
              <a:rPr lang="en-US" sz="2400" dirty="0">
                <a:solidFill>
                  <a:schemeClr val="tx1"/>
                </a:solidFill>
              </a:rPr>
              <a:t>A part of string is called </a:t>
            </a:r>
            <a:r>
              <a:rPr lang="en-US" sz="2400" b="1" dirty="0">
                <a:solidFill>
                  <a:schemeClr val="tx1"/>
                </a:solidFill>
              </a:rPr>
              <a:t>substring</a:t>
            </a:r>
            <a:r>
              <a:rPr lang="en-US" sz="2400" dirty="0">
                <a:solidFill>
                  <a:schemeClr val="tx1"/>
                </a:solidFill>
              </a:rPr>
              <a:t>. </a:t>
            </a:r>
            <a:r>
              <a:rPr lang="en-US" sz="2400" dirty="0" smtClean="0">
                <a:solidFill>
                  <a:schemeClr val="tx1"/>
                </a:solidFill>
              </a:rPr>
              <a:t> </a:t>
            </a:r>
          </a:p>
          <a:p>
            <a:pPr marL="457200" indent="-457200" algn="l">
              <a:buFont typeface="Arial" pitchFamily="34" charset="0"/>
              <a:buChar char="•"/>
            </a:pPr>
            <a:r>
              <a:rPr lang="en-US" sz="2400" dirty="0" smtClean="0">
                <a:solidFill>
                  <a:schemeClr val="tx1"/>
                </a:solidFill>
              </a:rPr>
              <a:t>substring </a:t>
            </a:r>
            <a:r>
              <a:rPr lang="en-US" sz="2400" dirty="0">
                <a:solidFill>
                  <a:schemeClr val="tx1"/>
                </a:solidFill>
              </a:rPr>
              <a:t>is a subset of another string</a:t>
            </a:r>
            <a:r>
              <a:rPr lang="en-US" sz="2400" dirty="0" smtClean="0">
                <a:solidFill>
                  <a:schemeClr val="tx1"/>
                </a:solidFill>
              </a:rPr>
              <a:t>.</a:t>
            </a:r>
          </a:p>
          <a:p>
            <a:pPr marL="457200" indent="-457200" algn="l">
              <a:buFont typeface="Arial" pitchFamily="34" charset="0"/>
              <a:buChar char="•"/>
            </a:pPr>
            <a:endParaRPr lang="en-US" sz="2400"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560853647"/>
              </p:ext>
            </p:extLst>
          </p:nvPr>
        </p:nvGraphicFramePr>
        <p:xfrm>
          <a:off x="228600" y="1584960"/>
          <a:ext cx="8229600" cy="1005840"/>
        </p:xfrm>
        <a:graphic>
          <a:graphicData uri="http://schemas.openxmlformats.org/drawingml/2006/table">
            <a:tbl>
              <a:tblPr/>
              <a:tblGrid>
                <a:gridCol w="8229600"/>
              </a:tblGrid>
              <a:tr h="0">
                <a:tc>
                  <a:txBody>
                    <a:bodyPr/>
                    <a:lstStyle/>
                    <a:p>
                      <a:r>
                        <a:rPr lang="en-US" b="0" i="0" dirty="0">
                          <a:solidFill>
                            <a:srgbClr val="000000"/>
                          </a:solidFill>
                          <a:effectLst/>
                          <a:latin typeface="Verdana"/>
                        </a:rPr>
                        <a:t>In case of string:</a:t>
                      </a:r>
                    </a:p>
                  </a:txBody>
                  <a:tcPr anchor="ctr">
                    <a:lnL>
                      <a:noFill/>
                    </a:lnL>
                    <a:lnR>
                      <a:noFill/>
                    </a:lnR>
                    <a:lnT>
                      <a:noFill/>
                    </a:lnT>
                    <a:lnB>
                      <a:noFill/>
                    </a:lnB>
                    <a:solidFill>
                      <a:srgbClr val="FFFFFF"/>
                    </a:solidFill>
                  </a:tcPr>
                </a:tc>
              </a:tr>
              <a:tr h="0">
                <a:tc>
                  <a:txBody>
                    <a:bodyPr/>
                    <a:lstStyle/>
                    <a:p>
                      <a:pPr>
                        <a:buFont typeface="Arial"/>
                        <a:buChar char="•"/>
                      </a:pPr>
                      <a:r>
                        <a:rPr lang="en-US" b="1" i="0" dirty="0" err="1">
                          <a:solidFill>
                            <a:srgbClr val="000000"/>
                          </a:solidFill>
                          <a:effectLst/>
                          <a:latin typeface="Verdana"/>
                        </a:rPr>
                        <a:t>startIndex</a:t>
                      </a:r>
                      <a:r>
                        <a:rPr lang="en-US" b="1" i="0" dirty="0" smtClean="0">
                          <a:solidFill>
                            <a:srgbClr val="000000"/>
                          </a:solidFill>
                          <a:effectLst/>
                          <a:latin typeface="Verdana"/>
                        </a:rPr>
                        <a:t>: </a:t>
                      </a:r>
                      <a:r>
                        <a:rPr lang="en-US" b="0" i="0" dirty="0" smtClean="0">
                          <a:solidFill>
                            <a:srgbClr val="000000"/>
                          </a:solidFill>
                          <a:effectLst/>
                          <a:latin typeface="Verdana"/>
                        </a:rPr>
                        <a:t>starts </a:t>
                      </a:r>
                      <a:r>
                        <a:rPr lang="en-US" b="0" i="0" dirty="0">
                          <a:solidFill>
                            <a:srgbClr val="000000"/>
                          </a:solidFill>
                          <a:effectLst/>
                          <a:latin typeface="Verdana"/>
                        </a:rPr>
                        <a:t>from index 0(inclusive).</a:t>
                      </a:r>
                    </a:p>
                    <a:p>
                      <a:pPr>
                        <a:buFont typeface="Arial"/>
                        <a:buChar char="•"/>
                      </a:pPr>
                      <a:r>
                        <a:rPr lang="en-US" b="1" i="0" dirty="0" err="1">
                          <a:solidFill>
                            <a:srgbClr val="000000"/>
                          </a:solidFill>
                          <a:effectLst/>
                          <a:latin typeface="Verdana"/>
                        </a:rPr>
                        <a:t>endIndex</a:t>
                      </a:r>
                      <a:r>
                        <a:rPr lang="en-US" b="1" i="0" dirty="0" smtClean="0">
                          <a:solidFill>
                            <a:srgbClr val="000000"/>
                          </a:solidFill>
                          <a:effectLst/>
                          <a:latin typeface="Verdana"/>
                        </a:rPr>
                        <a:t>: </a:t>
                      </a:r>
                      <a:r>
                        <a:rPr lang="en-US" b="0" i="0" dirty="0" smtClean="0">
                          <a:solidFill>
                            <a:srgbClr val="000000"/>
                          </a:solidFill>
                          <a:effectLst/>
                          <a:latin typeface="Verdana"/>
                        </a:rPr>
                        <a:t>starts </a:t>
                      </a:r>
                      <a:r>
                        <a:rPr lang="en-US" b="0" i="0" dirty="0">
                          <a:solidFill>
                            <a:srgbClr val="000000"/>
                          </a:solidFill>
                          <a:effectLst/>
                          <a:latin typeface="Verdana"/>
                        </a:rPr>
                        <a:t>from index 1(exclusive).</a:t>
                      </a:r>
                    </a:p>
                  </a:txBody>
                  <a:tcPr anchor="ctr">
                    <a:lnL>
                      <a:noFill/>
                    </a:lnL>
                    <a:lnR>
                      <a:noFill/>
                    </a:lnR>
                    <a:lnT>
                      <a:noFill/>
                    </a:lnT>
                    <a:lnB>
                      <a:noFill/>
                    </a:lnB>
                    <a:solidFill>
                      <a:srgbClr val="FFFFFF"/>
                    </a:solidFill>
                  </a:tcPr>
                </a:tc>
              </a:tr>
            </a:tbl>
          </a:graphicData>
        </a:graphic>
      </p:graphicFrame>
      <p:pic>
        <p:nvPicPr>
          <p:cNvPr id="11265" name="Picture 1" descr="C:\Users\Manish\Documents\Programming\#myWork\temp\substr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3602" y="914400"/>
            <a:ext cx="3654198" cy="27078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28600" y="3429000"/>
            <a:ext cx="5695470" cy="707886"/>
          </a:xfrm>
          <a:prstGeom prst="rect">
            <a:avLst/>
          </a:prstGeom>
        </p:spPr>
        <p:txBody>
          <a:bodyPr wrap="none">
            <a:spAutoFit/>
          </a:bodyPr>
          <a:lstStyle/>
          <a:p>
            <a:pPr marL="285750" indent="-285750">
              <a:buFont typeface="Arial" pitchFamily="34" charset="0"/>
              <a:buChar char="•"/>
            </a:pPr>
            <a:r>
              <a:rPr lang="en-US" sz="2000" dirty="0"/>
              <a:t>public String substring(</a:t>
            </a:r>
            <a:r>
              <a:rPr lang="en-US" sz="2000" dirty="0" err="1"/>
              <a:t>int</a:t>
            </a:r>
            <a:r>
              <a:rPr lang="en-US" sz="2000" dirty="0"/>
              <a:t> </a:t>
            </a:r>
            <a:r>
              <a:rPr lang="en-US" sz="2000" dirty="0" err="1"/>
              <a:t>startIndex</a:t>
            </a:r>
            <a:r>
              <a:rPr lang="en-US" sz="2000" dirty="0" smtClean="0"/>
              <a:t>)</a:t>
            </a:r>
          </a:p>
          <a:p>
            <a:pPr marL="285750" indent="-285750">
              <a:buFont typeface="Arial" pitchFamily="34" charset="0"/>
              <a:buChar char="•"/>
            </a:pPr>
            <a:r>
              <a:rPr lang="en-US" sz="2000" dirty="0"/>
              <a:t>public String substring(</a:t>
            </a:r>
            <a:r>
              <a:rPr lang="en-US" sz="2000" dirty="0" err="1"/>
              <a:t>int</a:t>
            </a:r>
            <a:r>
              <a:rPr lang="en-US" sz="2000" dirty="0"/>
              <a:t> </a:t>
            </a:r>
            <a:r>
              <a:rPr lang="en-US" sz="2000" dirty="0" err="1"/>
              <a:t>startIndex,int</a:t>
            </a:r>
            <a:r>
              <a:rPr lang="en-US" sz="2000" dirty="0"/>
              <a:t> </a:t>
            </a:r>
            <a:r>
              <a:rPr lang="en-US" sz="2000" dirty="0" err="1"/>
              <a:t>endIndex</a:t>
            </a:r>
            <a:r>
              <a:rPr lang="en-US" sz="2000" dirty="0"/>
              <a:t>)</a:t>
            </a:r>
          </a:p>
        </p:txBody>
      </p:sp>
      <p:sp>
        <p:nvSpPr>
          <p:cNvPr id="8" name="TextBox 7"/>
          <p:cNvSpPr txBox="1"/>
          <p:nvPr/>
        </p:nvSpPr>
        <p:spPr>
          <a:xfrm>
            <a:off x="228600" y="4230231"/>
            <a:ext cx="8610600" cy="2246769"/>
          </a:xfrm>
          <a:prstGeom prst="rect">
            <a:avLst/>
          </a:prstGeom>
          <a:solidFill>
            <a:schemeClr val="bg1">
              <a:lumMod val="95000"/>
            </a:schemeClr>
          </a:solidFill>
        </p:spPr>
        <p:txBody>
          <a:bodyPr wrap="square">
            <a:spAutoFit/>
          </a:bodyPr>
          <a:lstStyle/>
          <a:p>
            <a:r>
              <a:rPr lang="en-US" sz="2000" b="1" dirty="0"/>
              <a:t>class</a:t>
            </a:r>
            <a:r>
              <a:rPr lang="en-US" sz="2000" dirty="0"/>
              <a:t> Simple{  </a:t>
            </a:r>
          </a:p>
          <a:p>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   String s="</a:t>
            </a:r>
            <a:r>
              <a:rPr lang="en-US" sz="2000" dirty="0" err="1"/>
              <a:t>Sachin</a:t>
            </a:r>
            <a:r>
              <a:rPr lang="en-US" sz="2000" dirty="0"/>
              <a:t> Tendulkar";  </a:t>
            </a:r>
          </a:p>
          <a:p>
            <a:r>
              <a:rPr lang="en-US" sz="2000" dirty="0"/>
              <a:t>   </a:t>
            </a:r>
            <a:r>
              <a:rPr lang="en-US" sz="2000" dirty="0" err="1"/>
              <a:t>System.out.println</a:t>
            </a:r>
            <a:r>
              <a:rPr lang="en-US" sz="2000" dirty="0"/>
              <a:t>(</a:t>
            </a:r>
            <a:r>
              <a:rPr lang="en-US" sz="2000" dirty="0" err="1"/>
              <a:t>s.substring</a:t>
            </a:r>
            <a:r>
              <a:rPr lang="en-US" sz="2000" dirty="0"/>
              <a:t>(6</a:t>
            </a:r>
            <a:r>
              <a:rPr lang="en-US" sz="2000" dirty="0" smtClean="0"/>
              <a:t>)); //</a:t>
            </a:r>
            <a:r>
              <a:rPr lang="en-US" sz="2000" dirty="0"/>
              <a:t>Tendulkar  </a:t>
            </a:r>
          </a:p>
          <a:p>
            <a:r>
              <a:rPr lang="en-US" sz="2000" dirty="0"/>
              <a:t>   </a:t>
            </a:r>
            <a:r>
              <a:rPr lang="en-US" sz="2000" dirty="0" err="1"/>
              <a:t>System.out.println</a:t>
            </a:r>
            <a:r>
              <a:rPr lang="en-US" sz="2000" dirty="0"/>
              <a:t>(</a:t>
            </a:r>
            <a:r>
              <a:rPr lang="en-US" sz="2000" dirty="0" err="1"/>
              <a:t>s.substring</a:t>
            </a:r>
            <a:r>
              <a:rPr lang="en-US" sz="2000" dirty="0"/>
              <a:t>(0,6</a:t>
            </a:r>
            <a:r>
              <a:rPr lang="en-US" sz="2000" dirty="0" smtClean="0"/>
              <a:t>)); //</a:t>
            </a:r>
            <a:r>
              <a:rPr lang="en-US" sz="2000" dirty="0" err="1"/>
              <a:t>Sachin</a:t>
            </a:r>
            <a:r>
              <a:rPr lang="en-US" sz="2000" dirty="0"/>
              <a:t>  </a:t>
            </a:r>
          </a:p>
          <a:p>
            <a:r>
              <a:rPr lang="en-US" sz="2000" dirty="0"/>
              <a:t> }  </a:t>
            </a:r>
          </a:p>
          <a:p>
            <a:r>
              <a:rPr lang="en-US" sz="2000" dirty="0"/>
              <a:t>}  </a:t>
            </a:r>
          </a:p>
        </p:txBody>
      </p:sp>
    </p:spTree>
    <p:extLst>
      <p:ext uri="{BB962C8B-B14F-4D97-AF65-F5344CB8AC3E}">
        <p14:creationId xmlns:p14="http://schemas.microsoft.com/office/powerpoint/2010/main" val="146050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
          </a:xfrm>
          <a:solidFill>
            <a:schemeClr val="accent4">
              <a:lumMod val="20000"/>
              <a:lumOff val="80000"/>
            </a:schemeClr>
          </a:solidFill>
        </p:spPr>
        <p:txBody>
          <a:bodyPr>
            <a:normAutofit fontScale="90000"/>
          </a:bodyPr>
          <a:lstStyle/>
          <a:p>
            <a:r>
              <a:rPr lang="en-US" dirty="0" err="1" smtClean="0"/>
              <a:t>StringBuffer</a:t>
            </a:r>
            <a:r>
              <a:rPr lang="en-US" dirty="0" smtClean="0"/>
              <a:t> class</a:t>
            </a:r>
            <a:endParaRPr lang="en-US" dirty="0"/>
          </a:p>
        </p:txBody>
      </p:sp>
      <p:sp>
        <p:nvSpPr>
          <p:cNvPr id="3" name="Subtitle 2"/>
          <p:cNvSpPr>
            <a:spLocks noGrp="1"/>
          </p:cNvSpPr>
          <p:nvPr>
            <p:ph type="subTitle" idx="1"/>
          </p:nvPr>
        </p:nvSpPr>
        <p:spPr>
          <a:xfrm>
            <a:off x="0" y="685800"/>
            <a:ext cx="9144000" cy="6172200"/>
          </a:xfrm>
        </p:spPr>
        <p:txBody>
          <a:bodyPr>
            <a:normAutofit/>
          </a:bodyPr>
          <a:lstStyle/>
          <a:p>
            <a:pPr marL="457200" indent="-457200" algn="l">
              <a:buFont typeface="Arial" pitchFamily="34" charset="0"/>
              <a:buChar char="•"/>
            </a:pPr>
            <a:r>
              <a:rPr lang="en-US" sz="2400" dirty="0">
                <a:solidFill>
                  <a:schemeClr val="tx1"/>
                </a:solidFill>
              </a:rPr>
              <a:t>The </a:t>
            </a:r>
            <a:r>
              <a:rPr lang="en-US" sz="2400" dirty="0" err="1">
                <a:solidFill>
                  <a:schemeClr val="tx1"/>
                </a:solidFill>
              </a:rPr>
              <a:t>StringBuffer</a:t>
            </a:r>
            <a:r>
              <a:rPr lang="en-US" sz="2400" dirty="0">
                <a:solidFill>
                  <a:schemeClr val="tx1"/>
                </a:solidFill>
              </a:rPr>
              <a:t> class is used to created mutable (modifiable) string. The </a:t>
            </a:r>
            <a:r>
              <a:rPr lang="en-US" sz="2400" dirty="0" err="1">
                <a:solidFill>
                  <a:schemeClr val="tx1"/>
                </a:solidFill>
              </a:rPr>
              <a:t>StringBuffer</a:t>
            </a:r>
            <a:r>
              <a:rPr lang="en-US" sz="2400" dirty="0">
                <a:solidFill>
                  <a:schemeClr val="tx1"/>
                </a:solidFill>
              </a:rPr>
              <a:t> class is same as String except it is mutable i.e. it can be changed.</a:t>
            </a:r>
          </a:p>
          <a:p>
            <a:pPr marL="457200" indent="-457200" algn="l">
              <a:buFont typeface="Arial" pitchFamily="34" charset="0"/>
              <a:buChar char="•"/>
            </a:pPr>
            <a:r>
              <a:rPr lang="en-US" sz="2400" dirty="0">
                <a:solidFill>
                  <a:schemeClr val="tx1"/>
                </a:solidFill>
              </a:rPr>
              <a:t>Note: </a:t>
            </a:r>
            <a:r>
              <a:rPr lang="en-US" sz="2400" dirty="0" err="1">
                <a:solidFill>
                  <a:schemeClr val="tx1"/>
                </a:solidFill>
              </a:rPr>
              <a:t>StringBuffer</a:t>
            </a:r>
            <a:r>
              <a:rPr lang="en-US" sz="2400" dirty="0">
                <a:solidFill>
                  <a:schemeClr val="tx1"/>
                </a:solidFill>
              </a:rPr>
              <a:t> class is thread-safe i.e. multiple threads cannot access it simultaneously .So it is safe and will result in an order.</a:t>
            </a:r>
          </a:p>
          <a:p>
            <a:pPr marL="457200" indent="-457200" algn="l">
              <a:buFont typeface="Arial" pitchFamily="34" charset="0"/>
              <a:buChar char="•"/>
            </a:pPr>
            <a:endParaRPr lang="en-US" sz="2400" dirty="0">
              <a:solidFill>
                <a:schemeClr val="tx1"/>
              </a:solidFill>
            </a:endParaRPr>
          </a:p>
        </p:txBody>
      </p:sp>
    </p:spTree>
    <p:extLst>
      <p:ext uri="{BB962C8B-B14F-4D97-AF65-F5344CB8AC3E}">
        <p14:creationId xmlns:p14="http://schemas.microsoft.com/office/powerpoint/2010/main" val="41883330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
          </a:xfrm>
          <a:solidFill>
            <a:schemeClr val="accent4">
              <a:lumMod val="20000"/>
              <a:lumOff val="80000"/>
            </a:schemeClr>
          </a:solidFill>
        </p:spPr>
        <p:txBody>
          <a:bodyPr>
            <a:normAutofit fontScale="90000"/>
          </a:bodyPr>
          <a:lstStyle/>
          <a:p>
            <a:endParaRPr lang="en-US" dirty="0"/>
          </a:p>
        </p:txBody>
      </p:sp>
      <p:sp>
        <p:nvSpPr>
          <p:cNvPr id="3" name="Subtitle 2"/>
          <p:cNvSpPr>
            <a:spLocks noGrp="1"/>
          </p:cNvSpPr>
          <p:nvPr>
            <p:ph type="subTitle" idx="1"/>
          </p:nvPr>
        </p:nvSpPr>
        <p:spPr>
          <a:xfrm>
            <a:off x="0" y="685800"/>
            <a:ext cx="9144000" cy="6172200"/>
          </a:xfrm>
        </p:spPr>
        <p:txBody>
          <a:bodyPr/>
          <a:lstStyle/>
          <a:p>
            <a:pPr marL="457200" indent="-457200" algn="l">
              <a:buFont typeface="Arial" pitchFamily="34" charset="0"/>
              <a:buChar cha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66831511"/>
              </p:ext>
            </p:extLst>
          </p:nvPr>
        </p:nvGraphicFramePr>
        <p:xfrm>
          <a:off x="76200" y="822960"/>
          <a:ext cx="8991600" cy="5577840"/>
        </p:xfrm>
        <a:graphic>
          <a:graphicData uri="http://schemas.openxmlformats.org/drawingml/2006/table">
            <a:tbl>
              <a:tblPr/>
              <a:tblGrid>
                <a:gridCol w="8991600"/>
              </a:tblGrid>
              <a:tr h="0">
                <a:tc>
                  <a:txBody>
                    <a:bodyPr/>
                    <a:lstStyle/>
                    <a:p>
                      <a:pPr>
                        <a:buFont typeface="+mj-lt"/>
                        <a:buAutoNum type="arabicPeriod"/>
                      </a:pPr>
                      <a:r>
                        <a:rPr lang="en-US" sz="1800" b="1" i="0" dirty="0" smtClean="0">
                          <a:solidFill>
                            <a:srgbClr val="000000"/>
                          </a:solidFill>
                          <a:effectLst/>
                          <a:latin typeface="+mn-lt"/>
                        </a:rPr>
                        <a:t>public synchronized </a:t>
                      </a:r>
                      <a:r>
                        <a:rPr lang="en-US" sz="1800" b="1" i="0" dirty="0" err="1" smtClean="0">
                          <a:solidFill>
                            <a:srgbClr val="000000"/>
                          </a:solidFill>
                          <a:effectLst/>
                          <a:latin typeface="+mn-lt"/>
                        </a:rPr>
                        <a:t>StringBuffer</a:t>
                      </a:r>
                      <a:r>
                        <a:rPr lang="en-US" sz="1800" b="1" i="0" dirty="0" smtClean="0">
                          <a:solidFill>
                            <a:srgbClr val="000000"/>
                          </a:solidFill>
                          <a:effectLst/>
                          <a:latin typeface="+mn-lt"/>
                        </a:rPr>
                        <a:t> append(String s):</a:t>
                      </a:r>
                      <a:r>
                        <a:rPr lang="en-US" sz="1800" b="0" i="0" dirty="0" smtClean="0">
                          <a:solidFill>
                            <a:srgbClr val="000000"/>
                          </a:solidFill>
                          <a:effectLst/>
                          <a:latin typeface="+mn-lt"/>
                        </a:rPr>
                        <a:t> is used to append the specified string with this string. It</a:t>
                      </a:r>
                      <a:r>
                        <a:rPr lang="en-US" sz="1800" b="0" i="0" baseline="0" dirty="0" smtClean="0">
                          <a:solidFill>
                            <a:srgbClr val="000000"/>
                          </a:solidFill>
                          <a:effectLst/>
                          <a:latin typeface="+mn-lt"/>
                        </a:rPr>
                        <a:t> </a:t>
                      </a:r>
                      <a:r>
                        <a:rPr lang="en-US" sz="1800" b="0" i="0" dirty="0" smtClean="0">
                          <a:solidFill>
                            <a:srgbClr val="000000"/>
                          </a:solidFill>
                          <a:effectLst/>
                          <a:latin typeface="+mn-lt"/>
                        </a:rPr>
                        <a:t>is overloaded like append(char), append(</a:t>
                      </a:r>
                      <a:r>
                        <a:rPr lang="en-US" sz="1800" b="0" i="0" dirty="0" err="1" smtClean="0">
                          <a:solidFill>
                            <a:srgbClr val="000000"/>
                          </a:solidFill>
                          <a:effectLst/>
                          <a:latin typeface="+mn-lt"/>
                        </a:rPr>
                        <a:t>boolean</a:t>
                      </a:r>
                      <a:r>
                        <a:rPr lang="en-US" sz="1800" b="0" i="0" dirty="0" smtClean="0">
                          <a:solidFill>
                            <a:srgbClr val="000000"/>
                          </a:solidFill>
                          <a:effectLst/>
                          <a:latin typeface="+mn-lt"/>
                        </a:rPr>
                        <a:t>), append(</a:t>
                      </a:r>
                      <a:r>
                        <a:rPr lang="en-US" sz="1800" b="0" i="0" dirty="0" err="1" smtClean="0">
                          <a:solidFill>
                            <a:srgbClr val="000000"/>
                          </a:solidFill>
                          <a:effectLst/>
                          <a:latin typeface="+mn-lt"/>
                        </a:rPr>
                        <a:t>int</a:t>
                      </a:r>
                      <a:r>
                        <a:rPr lang="en-US" sz="1800" b="0" i="0" dirty="0" smtClean="0">
                          <a:solidFill>
                            <a:srgbClr val="000000"/>
                          </a:solidFill>
                          <a:effectLst/>
                          <a:latin typeface="+mn-lt"/>
                        </a:rPr>
                        <a:t>), append(float) etc.</a:t>
                      </a:r>
                    </a:p>
                    <a:p>
                      <a:pPr>
                        <a:buFont typeface="+mj-lt"/>
                        <a:buAutoNum type="arabicPeriod"/>
                      </a:pPr>
                      <a:r>
                        <a:rPr lang="en-US" sz="1800" b="1" i="0" dirty="0" smtClean="0">
                          <a:solidFill>
                            <a:srgbClr val="000000"/>
                          </a:solidFill>
                          <a:effectLst/>
                          <a:latin typeface="+mn-lt"/>
                        </a:rPr>
                        <a:t>public synchronized </a:t>
                      </a:r>
                      <a:r>
                        <a:rPr lang="en-US" sz="1800" b="1" i="0" dirty="0" err="1" smtClean="0">
                          <a:solidFill>
                            <a:srgbClr val="000000"/>
                          </a:solidFill>
                          <a:effectLst/>
                          <a:latin typeface="+mn-lt"/>
                        </a:rPr>
                        <a:t>StringBuffer</a:t>
                      </a:r>
                      <a:r>
                        <a:rPr lang="en-US" sz="1800" b="1" i="0" dirty="0" smtClean="0">
                          <a:solidFill>
                            <a:srgbClr val="000000"/>
                          </a:solidFill>
                          <a:effectLst/>
                          <a:latin typeface="+mn-lt"/>
                        </a:rPr>
                        <a:t> insert(</a:t>
                      </a:r>
                      <a:r>
                        <a:rPr lang="en-US" sz="1800" b="1" i="0" dirty="0" err="1" smtClean="0">
                          <a:solidFill>
                            <a:srgbClr val="000000"/>
                          </a:solidFill>
                          <a:effectLst/>
                          <a:latin typeface="+mn-lt"/>
                        </a:rPr>
                        <a:t>int</a:t>
                      </a:r>
                      <a:r>
                        <a:rPr lang="en-US" sz="1800" b="1" i="0" dirty="0" smtClean="0">
                          <a:solidFill>
                            <a:srgbClr val="000000"/>
                          </a:solidFill>
                          <a:effectLst/>
                          <a:latin typeface="+mn-lt"/>
                        </a:rPr>
                        <a:t> offset, String s):</a:t>
                      </a:r>
                      <a:r>
                        <a:rPr lang="en-US" sz="1800" b="0" i="0" dirty="0" smtClean="0">
                          <a:solidFill>
                            <a:srgbClr val="000000"/>
                          </a:solidFill>
                          <a:effectLst/>
                          <a:latin typeface="+mn-lt"/>
                        </a:rPr>
                        <a:t> is used to insert the specified string with this string at the specified position. The insert() method is overloaded like insert(</a:t>
                      </a:r>
                      <a:r>
                        <a:rPr lang="en-US" sz="1800" b="0" i="0" dirty="0" err="1" smtClean="0">
                          <a:solidFill>
                            <a:srgbClr val="000000"/>
                          </a:solidFill>
                          <a:effectLst/>
                          <a:latin typeface="+mn-lt"/>
                        </a:rPr>
                        <a:t>int</a:t>
                      </a:r>
                      <a:r>
                        <a:rPr lang="en-US" sz="1800" b="0" i="0" dirty="0" smtClean="0">
                          <a:solidFill>
                            <a:srgbClr val="000000"/>
                          </a:solidFill>
                          <a:effectLst/>
                          <a:latin typeface="+mn-lt"/>
                        </a:rPr>
                        <a:t>, char), insert(</a:t>
                      </a:r>
                      <a:r>
                        <a:rPr lang="en-US" sz="1800" b="0" i="0" dirty="0" err="1" smtClean="0">
                          <a:solidFill>
                            <a:srgbClr val="000000"/>
                          </a:solidFill>
                          <a:effectLst/>
                          <a:latin typeface="+mn-lt"/>
                        </a:rPr>
                        <a:t>int</a:t>
                      </a:r>
                      <a:r>
                        <a:rPr lang="en-US" sz="1800" b="0" i="0" dirty="0" smtClean="0">
                          <a:solidFill>
                            <a:srgbClr val="000000"/>
                          </a:solidFill>
                          <a:effectLst/>
                          <a:latin typeface="+mn-lt"/>
                        </a:rPr>
                        <a:t>, </a:t>
                      </a:r>
                      <a:r>
                        <a:rPr lang="en-US" sz="1800" b="0" i="0" dirty="0" err="1" smtClean="0">
                          <a:solidFill>
                            <a:srgbClr val="000000"/>
                          </a:solidFill>
                          <a:effectLst/>
                          <a:latin typeface="+mn-lt"/>
                        </a:rPr>
                        <a:t>boolean</a:t>
                      </a:r>
                      <a:r>
                        <a:rPr lang="en-US" sz="1800" b="0" i="0" dirty="0" smtClean="0">
                          <a:solidFill>
                            <a:srgbClr val="000000"/>
                          </a:solidFill>
                          <a:effectLst/>
                          <a:latin typeface="+mn-lt"/>
                        </a:rPr>
                        <a:t>), insert(</a:t>
                      </a:r>
                      <a:r>
                        <a:rPr lang="en-US" sz="1800" b="0" i="0" dirty="0" err="1" smtClean="0">
                          <a:solidFill>
                            <a:srgbClr val="000000"/>
                          </a:solidFill>
                          <a:effectLst/>
                          <a:latin typeface="+mn-lt"/>
                        </a:rPr>
                        <a:t>int</a:t>
                      </a:r>
                      <a:r>
                        <a:rPr lang="en-US" sz="1800" b="0" i="0" dirty="0" smtClean="0">
                          <a:solidFill>
                            <a:srgbClr val="000000"/>
                          </a:solidFill>
                          <a:effectLst/>
                          <a:latin typeface="+mn-lt"/>
                        </a:rPr>
                        <a:t>, </a:t>
                      </a:r>
                      <a:r>
                        <a:rPr lang="en-US" sz="1800" b="0" i="0" dirty="0" err="1" smtClean="0">
                          <a:solidFill>
                            <a:srgbClr val="000000"/>
                          </a:solidFill>
                          <a:effectLst/>
                          <a:latin typeface="+mn-lt"/>
                        </a:rPr>
                        <a:t>int</a:t>
                      </a:r>
                      <a:r>
                        <a:rPr lang="en-US" sz="1800" b="0" i="0" dirty="0" smtClean="0">
                          <a:solidFill>
                            <a:srgbClr val="000000"/>
                          </a:solidFill>
                          <a:effectLst/>
                          <a:latin typeface="+mn-lt"/>
                        </a:rPr>
                        <a:t>), insert(</a:t>
                      </a:r>
                      <a:r>
                        <a:rPr lang="en-US" sz="1800" b="0" i="0" dirty="0" err="1" smtClean="0">
                          <a:solidFill>
                            <a:srgbClr val="000000"/>
                          </a:solidFill>
                          <a:effectLst/>
                          <a:latin typeface="+mn-lt"/>
                        </a:rPr>
                        <a:t>int</a:t>
                      </a:r>
                      <a:r>
                        <a:rPr lang="en-US" sz="1800" b="0" i="0" dirty="0" smtClean="0">
                          <a:solidFill>
                            <a:srgbClr val="000000"/>
                          </a:solidFill>
                          <a:effectLst/>
                          <a:latin typeface="+mn-lt"/>
                        </a:rPr>
                        <a:t>, float), insert(</a:t>
                      </a:r>
                      <a:r>
                        <a:rPr lang="en-US" sz="1800" b="0" i="0" dirty="0" err="1" smtClean="0">
                          <a:solidFill>
                            <a:srgbClr val="000000"/>
                          </a:solidFill>
                          <a:effectLst/>
                          <a:latin typeface="+mn-lt"/>
                        </a:rPr>
                        <a:t>int</a:t>
                      </a:r>
                      <a:r>
                        <a:rPr lang="en-US" sz="1800" b="0" i="0" dirty="0" smtClean="0">
                          <a:solidFill>
                            <a:srgbClr val="000000"/>
                          </a:solidFill>
                          <a:effectLst/>
                          <a:latin typeface="+mn-lt"/>
                        </a:rPr>
                        <a:t>, double) etc.</a:t>
                      </a:r>
                    </a:p>
                    <a:p>
                      <a:pPr>
                        <a:buFont typeface="+mj-lt"/>
                        <a:buAutoNum type="arabicPeriod"/>
                      </a:pPr>
                      <a:r>
                        <a:rPr lang="en-US" sz="1800" b="1" i="0" dirty="0" smtClean="0">
                          <a:solidFill>
                            <a:srgbClr val="000000"/>
                          </a:solidFill>
                          <a:effectLst/>
                          <a:latin typeface="+mn-lt"/>
                        </a:rPr>
                        <a:t>public synchronized </a:t>
                      </a:r>
                      <a:r>
                        <a:rPr lang="en-US" sz="1800" b="1" i="0" dirty="0" err="1" smtClean="0">
                          <a:solidFill>
                            <a:srgbClr val="000000"/>
                          </a:solidFill>
                          <a:effectLst/>
                          <a:latin typeface="+mn-lt"/>
                        </a:rPr>
                        <a:t>StringBuffer</a:t>
                      </a:r>
                      <a:r>
                        <a:rPr lang="en-US" sz="1800" b="1" i="0" dirty="0" smtClean="0">
                          <a:solidFill>
                            <a:srgbClr val="000000"/>
                          </a:solidFill>
                          <a:effectLst/>
                          <a:latin typeface="+mn-lt"/>
                        </a:rPr>
                        <a:t> replace(</a:t>
                      </a:r>
                      <a:r>
                        <a:rPr lang="en-US" sz="1800" b="1" i="0" dirty="0" err="1" smtClean="0">
                          <a:solidFill>
                            <a:srgbClr val="000000"/>
                          </a:solidFill>
                          <a:effectLst/>
                          <a:latin typeface="+mn-lt"/>
                        </a:rPr>
                        <a:t>int</a:t>
                      </a:r>
                      <a:r>
                        <a:rPr lang="en-US" sz="1800" b="1" i="0" dirty="0" smtClean="0">
                          <a:solidFill>
                            <a:srgbClr val="000000"/>
                          </a:solidFill>
                          <a:effectLst/>
                          <a:latin typeface="+mn-lt"/>
                        </a:rPr>
                        <a:t> </a:t>
                      </a:r>
                      <a:r>
                        <a:rPr lang="en-US" sz="1800" b="1" i="0" dirty="0" err="1" smtClean="0">
                          <a:solidFill>
                            <a:srgbClr val="000000"/>
                          </a:solidFill>
                          <a:effectLst/>
                          <a:latin typeface="+mn-lt"/>
                        </a:rPr>
                        <a:t>startIndex</a:t>
                      </a:r>
                      <a:r>
                        <a:rPr lang="en-US" sz="1800" b="1" i="0" dirty="0" smtClean="0">
                          <a:solidFill>
                            <a:srgbClr val="000000"/>
                          </a:solidFill>
                          <a:effectLst/>
                          <a:latin typeface="+mn-lt"/>
                        </a:rPr>
                        <a:t>, </a:t>
                      </a:r>
                      <a:r>
                        <a:rPr lang="en-US" sz="1800" b="1" i="0" dirty="0" err="1" smtClean="0">
                          <a:solidFill>
                            <a:srgbClr val="000000"/>
                          </a:solidFill>
                          <a:effectLst/>
                          <a:latin typeface="+mn-lt"/>
                        </a:rPr>
                        <a:t>int</a:t>
                      </a:r>
                      <a:r>
                        <a:rPr lang="en-US" sz="1800" b="1" i="0" dirty="0" smtClean="0">
                          <a:solidFill>
                            <a:srgbClr val="000000"/>
                          </a:solidFill>
                          <a:effectLst/>
                          <a:latin typeface="+mn-lt"/>
                        </a:rPr>
                        <a:t> </a:t>
                      </a:r>
                      <a:r>
                        <a:rPr lang="en-US" sz="1800" b="1" i="0" dirty="0" err="1" smtClean="0">
                          <a:solidFill>
                            <a:srgbClr val="000000"/>
                          </a:solidFill>
                          <a:effectLst/>
                          <a:latin typeface="+mn-lt"/>
                        </a:rPr>
                        <a:t>endIndex</a:t>
                      </a:r>
                      <a:r>
                        <a:rPr lang="en-US" sz="1800" b="1" i="0" dirty="0" smtClean="0">
                          <a:solidFill>
                            <a:srgbClr val="000000"/>
                          </a:solidFill>
                          <a:effectLst/>
                          <a:latin typeface="+mn-lt"/>
                        </a:rPr>
                        <a:t>, String </a:t>
                      </a:r>
                      <a:r>
                        <a:rPr lang="en-US" sz="1800" b="1" i="0" dirty="0" err="1" smtClean="0">
                          <a:solidFill>
                            <a:srgbClr val="000000"/>
                          </a:solidFill>
                          <a:effectLst/>
                          <a:latin typeface="+mn-lt"/>
                        </a:rPr>
                        <a:t>str</a:t>
                      </a:r>
                      <a:r>
                        <a:rPr lang="en-US" sz="1800" b="1" i="0" dirty="0" smtClean="0">
                          <a:solidFill>
                            <a:srgbClr val="000000"/>
                          </a:solidFill>
                          <a:effectLst/>
                          <a:latin typeface="+mn-lt"/>
                        </a:rPr>
                        <a:t>):</a:t>
                      </a:r>
                      <a:r>
                        <a:rPr lang="en-US" sz="1800" b="0" i="0" dirty="0" smtClean="0">
                          <a:solidFill>
                            <a:srgbClr val="000000"/>
                          </a:solidFill>
                          <a:effectLst/>
                          <a:latin typeface="+mn-lt"/>
                        </a:rPr>
                        <a:t> is used to replace the string from specified </a:t>
                      </a:r>
                      <a:r>
                        <a:rPr lang="en-US" sz="1800" b="0" i="0" dirty="0" err="1" smtClean="0">
                          <a:solidFill>
                            <a:srgbClr val="000000"/>
                          </a:solidFill>
                          <a:effectLst/>
                          <a:latin typeface="+mn-lt"/>
                        </a:rPr>
                        <a:t>startIndex</a:t>
                      </a:r>
                      <a:r>
                        <a:rPr lang="en-US" sz="1800" b="0" i="0" dirty="0" smtClean="0">
                          <a:solidFill>
                            <a:srgbClr val="000000"/>
                          </a:solidFill>
                          <a:effectLst/>
                          <a:latin typeface="+mn-lt"/>
                        </a:rPr>
                        <a:t> and </a:t>
                      </a:r>
                      <a:r>
                        <a:rPr lang="en-US" sz="1800" b="0" i="0" dirty="0" err="1" smtClean="0">
                          <a:solidFill>
                            <a:srgbClr val="000000"/>
                          </a:solidFill>
                          <a:effectLst/>
                          <a:latin typeface="+mn-lt"/>
                        </a:rPr>
                        <a:t>endIndex</a:t>
                      </a:r>
                      <a:r>
                        <a:rPr lang="en-US" sz="1800" b="0" i="0" dirty="0" smtClean="0">
                          <a:solidFill>
                            <a:srgbClr val="000000"/>
                          </a:solidFill>
                          <a:effectLst/>
                          <a:latin typeface="+mn-lt"/>
                        </a:rPr>
                        <a:t>.</a:t>
                      </a:r>
                    </a:p>
                    <a:p>
                      <a:pPr>
                        <a:buFont typeface="+mj-lt"/>
                        <a:buAutoNum type="arabicPeriod"/>
                      </a:pPr>
                      <a:r>
                        <a:rPr lang="en-US" sz="1800" b="1" i="0" dirty="0" smtClean="0">
                          <a:solidFill>
                            <a:srgbClr val="000000"/>
                          </a:solidFill>
                          <a:effectLst/>
                          <a:latin typeface="+mn-lt"/>
                        </a:rPr>
                        <a:t>public synchronized </a:t>
                      </a:r>
                      <a:r>
                        <a:rPr lang="en-US" sz="1800" b="1" i="0" dirty="0" err="1" smtClean="0">
                          <a:solidFill>
                            <a:srgbClr val="000000"/>
                          </a:solidFill>
                          <a:effectLst/>
                          <a:latin typeface="+mn-lt"/>
                        </a:rPr>
                        <a:t>StringBuffer</a:t>
                      </a:r>
                      <a:r>
                        <a:rPr lang="en-US" sz="1800" b="1" i="0" dirty="0" smtClean="0">
                          <a:solidFill>
                            <a:srgbClr val="000000"/>
                          </a:solidFill>
                          <a:effectLst/>
                          <a:latin typeface="+mn-lt"/>
                        </a:rPr>
                        <a:t> delete(</a:t>
                      </a:r>
                      <a:r>
                        <a:rPr lang="en-US" sz="1800" b="1" i="0" dirty="0" err="1" smtClean="0">
                          <a:solidFill>
                            <a:srgbClr val="000000"/>
                          </a:solidFill>
                          <a:effectLst/>
                          <a:latin typeface="+mn-lt"/>
                        </a:rPr>
                        <a:t>int</a:t>
                      </a:r>
                      <a:r>
                        <a:rPr lang="en-US" sz="1800" b="1" i="0" dirty="0" smtClean="0">
                          <a:solidFill>
                            <a:srgbClr val="000000"/>
                          </a:solidFill>
                          <a:effectLst/>
                          <a:latin typeface="+mn-lt"/>
                        </a:rPr>
                        <a:t> </a:t>
                      </a:r>
                      <a:r>
                        <a:rPr lang="en-US" sz="1800" b="1" i="0" dirty="0" err="1" smtClean="0">
                          <a:solidFill>
                            <a:srgbClr val="000000"/>
                          </a:solidFill>
                          <a:effectLst/>
                          <a:latin typeface="+mn-lt"/>
                        </a:rPr>
                        <a:t>startIndex</a:t>
                      </a:r>
                      <a:r>
                        <a:rPr lang="en-US" sz="1800" b="1" i="0" dirty="0" smtClean="0">
                          <a:solidFill>
                            <a:srgbClr val="000000"/>
                          </a:solidFill>
                          <a:effectLst/>
                          <a:latin typeface="+mn-lt"/>
                        </a:rPr>
                        <a:t>, </a:t>
                      </a:r>
                      <a:r>
                        <a:rPr lang="en-US" sz="1800" b="1" i="0" dirty="0" err="1" smtClean="0">
                          <a:solidFill>
                            <a:srgbClr val="000000"/>
                          </a:solidFill>
                          <a:effectLst/>
                          <a:latin typeface="+mn-lt"/>
                        </a:rPr>
                        <a:t>int</a:t>
                      </a:r>
                      <a:r>
                        <a:rPr lang="en-US" sz="1800" b="1" i="0" dirty="0" smtClean="0">
                          <a:solidFill>
                            <a:srgbClr val="000000"/>
                          </a:solidFill>
                          <a:effectLst/>
                          <a:latin typeface="+mn-lt"/>
                        </a:rPr>
                        <a:t> </a:t>
                      </a:r>
                      <a:r>
                        <a:rPr lang="en-US" sz="1800" b="1" i="0" dirty="0" err="1" smtClean="0">
                          <a:solidFill>
                            <a:srgbClr val="000000"/>
                          </a:solidFill>
                          <a:effectLst/>
                          <a:latin typeface="+mn-lt"/>
                        </a:rPr>
                        <a:t>endIndex</a:t>
                      </a:r>
                      <a:r>
                        <a:rPr lang="en-US" sz="1800" b="1" i="0" dirty="0" smtClean="0">
                          <a:solidFill>
                            <a:srgbClr val="000000"/>
                          </a:solidFill>
                          <a:effectLst/>
                          <a:latin typeface="+mn-lt"/>
                        </a:rPr>
                        <a:t>):</a:t>
                      </a:r>
                      <a:r>
                        <a:rPr lang="en-US" sz="1800" b="0" i="0" dirty="0" smtClean="0">
                          <a:solidFill>
                            <a:srgbClr val="000000"/>
                          </a:solidFill>
                          <a:effectLst/>
                          <a:latin typeface="+mn-lt"/>
                        </a:rPr>
                        <a:t> is used to delete from specified </a:t>
                      </a:r>
                      <a:r>
                        <a:rPr lang="en-US" sz="1800" b="0" i="0" dirty="0" err="1" smtClean="0">
                          <a:solidFill>
                            <a:srgbClr val="000000"/>
                          </a:solidFill>
                          <a:effectLst/>
                          <a:latin typeface="+mn-lt"/>
                        </a:rPr>
                        <a:t>startIndex</a:t>
                      </a:r>
                      <a:r>
                        <a:rPr lang="en-US" sz="1800" b="0" i="0" dirty="0" smtClean="0">
                          <a:solidFill>
                            <a:srgbClr val="000000"/>
                          </a:solidFill>
                          <a:effectLst/>
                          <a:latin typeface="+mn-lt"/>
                        </a:rPr>
                        <a:t> and </a:t>
                      </a:r>
                      <a:r>
                        <a:rPr lang="en-US" sz="1800" b="0" i="0" dirty="0" err="1" smtClean="0">
                          <a:solidFill>
                            <a:srgbClr val="000000"/>
                          </a:solidFill>
                          <a:effectLst/>
                          <a:latin typeface="+mn-lt"/>
                        </a:rPr>
                        <a:t>endIndex</a:t>
                      </a:r>
                      <a:r>
                        <a:rPr lang="en-US" sz="1800" b="0" i="0" dirty="0" smtClean="0">
                          <a:solidFill>
                            <a:srgbClr val="000000"/>
                          </a:solidFill>
                          <a:effectLst/>
                          <a:latin typeface="+mn-lt"/>
                        </a:rPr>
                        <a:t>.</a:t>
                      </a:r>
                    </a:p>
                    <a:p>
                      <a:pPr>
                        <a:buFont typeface="+mj-lt"/>
                        <a:buAutoNum type="arabicPeriod"/>
                      </a:pPr>
                      <a:r>
                        <a:rPr lang="en-US" sz="1800" b="1" i="0" dirty="0" smtClean="0">
                          <a:solidFill>
                            <a:srgbClr val="000000"/>
                          </a:solidFill>
                          <a:effectLst/>
                          <a:latin typeface="+mn-lt"/>
                        </a:rPr>
                        <a:t>public synchronized </a:t>
                      </a:r>
                      <a:r>
                        <a:rPr lang="en-US" sz="1800" b="1" i="0" dirty="0" err="1" smtClean="0">
                          <a:solidFill>
                            <a:srgbClr val="000000"/>
                          </a:solidFill>
                          <a:effectLst/>
                          <a:latin typeface="+mn-lt"/>
                        </a:rPr>
                        <a:t>StringBuffer</a:t>
                      </a:r>
                      <a:r>
                        <a:rPr lang="en-US" sz="1800" b="1" i="0" dirty="0" smtClean="0">
                          <a:solidFill>
                            <a:srgbClr val="000000"/>
                          </a:solidFill>
                          <a:effectLst/>
                          <a:latin typeface="+mn-lt"/>
                        </a:rPr>
                        <a:t> reverse():</a:t>
                      </a:r>
                      <a:r>
                        <a:rPr lang="en-US" sz="1800" b="0" i="0" dirty="0" smtClean="0">
                          <a:solidFill>
                            <a:srgbClr val="000000"/>
                          </a:solidFill>
                          <a:effectLst/>
                          <a:latin typeface="+mn-lt"/>
                        </a:rPr>
                        <a:t> is used to reverse </a:t>
                      </a:r>
                      <a:r>
                        <a:rPr lang="en-US" sz="1800" b="0" i="0" dirty="0" err="1" smtClean="0">
                          <a:solidFill>
                            <a:srgbClr val="000000"/>
                          </a:solidFill>
                          <a:effectLst/>
                          <a:latin typeface="+mn-lt"/>
                        </a:rPr>
                        <a:t>str</a:t>
                      </a:r>
                      <a:endParaRPr lang="en-US" sz="1800" b="0" i="0" dirty="0" smtClean="0">
                        <a:solidFill>
                          <a:srgbClr val="000000"/>
                        </a:solidFill>
                        <a:effectLst/>
                        <a:latin typeface="+mn-lt"/>
                      </a:endParaRPr>
                    </a:p>
                    <a:p>
                      <a:pPr>
                        <a:buFont typeface="+mj-lt"/>
                        <a:buAutoNum type="arabicPeriod"/>
                      </a:pPr>
                      <a:r>
                        <a:rPr lang="en-US" sz="1800" b="1" i="0" dirty="0" smtClean="0">
                          <a:solidFill>
                            <a:srgbClr val="000000"/>
                          </a:solidFill>
                          <a:effectLst/>
                          <a:latin typeface="+mn-lt"/>
                        </a:rPr>
                        <a:t>public </a:t>
                      </a:r>
                      <a:r>
                        <a:rPr lang="en-US" sz="1800" b="1" i="0" dirty="0" err="1" smtClean="0">
                          <a:solidFill>
                            <a:srgbClr val="000000"/>
                          </a:solidFill>
                          <a:effectLst/>
                          <a:latin typeface="+mn-lt"/>
                        </a:rPr>
                        <a:t>int</a:t>
                      </a:r>
                      <a:r>
                        <a:rPr lang="en-US" sz="1800" b="1" i="0" dirty="0" smtClean="0">
                          <a:solidFill>
                            <a:srgbClr val="000000"/>
                          </a:solidFill>
                          <a:effectLst/>
                          <a:latin typeface="+mn-lt"/>
                        </a:rPr>
                        <a:t> capacity():</a:t>
                      </a:r>
                      <a:r>
                        <a:rPr lang="en-US" sz="1800" b="0" i="0" dirty="0" smtClean="0">
                          <a:solidFill>
                            <a:srgbClr val="000000"/>
                          </a:solidFill>
                          <a:effectLst/>
                          <a:latin typeface="+mn-lt"/>
                        </a:rPr>
                        <a:t> is used to return the current capacity.</a:t>
                      </a:r>
                    </a:p>
                    <a:p>
                      <a:pPr>
                        <a:buFont typeface="+mj-lt"/>
                        <a:buAutoNum type="arabicPeriod"/>
                      </a:pPr>
                      <a:r>
                        <a:rPr lang="en-US" sz="1800" b="1" i="0" dirty="0" smtClean="0">
                          <a:solidFill>
                            <a:srgbClr val="000000"/>
                          </a:solidFill>
                          <a:effectLst/>
                          <a:latin typeface="+mn-lt"/>
                        </a:rPr>
                        <a:t>public void </a:t>
                      </a:r>
                      <a:r>
                        <a:rPr lang="en-US" sz="1800" b="1" i="0" dirty="0" err="1" smtClean="0">
                          <a:solidFill>
                            <a:srgbClr val="000000"/>
                          </a:solidFill>
                          <a:effectLst/>
                          <a:latin typeface="+mn-lt"/>
                        </a:rPr>
                        <a:t>ensureCapacity</a:t>
                      </a:r>
                      <a:r>
                        <a:rPr lang="en-US" sz="1800" b="1" i="0" dirty="0" smtClean="0">
                          <a:solidFill>
                            <a:srgbClr val="000000"/>
                          </a:solidFill>
                          <a:effectLst/>
                          <a:latin typeface="+mn-lt"/>
                        </a:rPr>
                        <a:t>(</a:t>
                      </a:r>
                      <a:r>
                        <a:rPr lang="en-US" sz="1800" b="1" i="0" dirty="0" err="1" smtClean="0">
                          <a:solidFill>
                            <a:srgbClr val="000000"/>
                          </a:solidFill>
                          <a:effectLst/>
                          <a:latin typeface="+mn-lt"/>
                        </a:rPr>
                        <a:t>int</a:t>
                      </a:r>
                      <a:r>
                        <a:rPr lang="en-US" sz="1800" b="1" i="0" dirty="0" smtClean="0">
                          <a:solidFill>
                            <a:srgbClr val="000000"/>
                          </a:solidFill>
                          <a:effectLst/>
                          <a:latin typeface="+mn-lt"/>
                        </a:rPr>
                        <a:t> </a:t>
                      </a:r>
                      <a:r>
                        <a:rPr lang="en-US" sz="1800" b="1" i="0" dirty="0" err="1" smtClean="0">
                          <a:solidFill>
                            <a:srgbClr val="000000"/>
                          </a:solidFill>
                          <a:effectLst/>
                          <a:latin typeface="+mn-lt"/>
                        </a:rPr>
                        <a:t>minimumCapacity</a:t>
                      </a:r>
                      <a:r>
                        <a:rPr lang="en-US" sz="1800" b="1" i="0" dirty="0" smtClean="0">
                          <a:solidFill>
                            <a:srgbClr val="000000"/>
                          </a:solidFill>
                          <a:effectLst/>
                          <a:latin typeface="+mn-lt"/>
                        </a:rPr>
                        <a:t>):</a:t>
                      </a:r>
                      <a:r>
                        <a:rPr lang="en-US" sz="1800" b="0" i="0" dirty="0" smtClean="0">
                          <a:solidFill>
                            <a:srgbClr val="000000"/>
                          </a:solidFill>
                          <a:effectLst/>
                          <a:latin typeface="+mn-lt"/>
                        </a:rPr>
                        <a:t> is used to ensure the capacity at least equal to the given minimum.</a:t>
                      </a:r>
                    </a:p>
                    <a:p>
                      <a:pPr>
                        <a:buFont typeface="+mj-lt"/>
                        <a:buAutoNum type="arabicPeriod"/>
                      </a:pPr>
                      <a:r>
                        <a:rPr lang="en-US" sz="1800" b="1" i="0" dirty="0" smtClean="0">
                          <a:solidFill>
                            <a:srgbClr val="000000"/>
                          </a:solidFill>
                          <a:effectLst/>
                          <a:latin typeface="+mn-lt"/>
                        </a:rPr>
                        <a:t>public char </a:t>
                      </a:r>
                      <a:r>
                        <a:rPr lang="en-US" sz="1800" b="1" i="0" dirty="0" err="1" smtClean="0">
                          <a:solidFill>
                            <a:srgbClr val="000000"/>
                          </a:solidFill>
                          <a:effectLst/>
                          <a:latin typeface="+mn-lt"/>
                        </a:rPr>
                        <a:t>charAt</a:t>
                      </a:r>
                      <a:r>
                        <a:rPr lang="en-US" sz="1800" b="1" i="0" dirty="0" smtClean="0">
                          <a:solidFill>
                            <a:srgbClr val="000000"/>
                          </a:solidFill>
                          <a:effectLst/>
                          <a:latin typeface="+mn-lt"/>
                        </a:rPr>
                        <a:t>(</a:t>
                      </a:r>
                      <a:r>
                        <a:rPr lang="en-US" sz="1800" b="1" i="0" dirty="0" err="1" smtClean="0">
                          <a:solidFill>
                            <a:srgbClr val="000000"/>
                          </a:solidFill>
                          <a:effectLst/>
                          <a:latin typeface="+mn-lt"/>
                        </a:rPr>
                        <a:t>int</a:t>
                      </a:r>
                      <a:r>
                        <a:rPr lang="en-US" sz="1800" b="1" i="0" dirty="0" smtClean="0">
                          <a:solidFill>
                            <a:srgbClr val="000000"/>
                          </a:solidFill>
                          <a:effectLst/>
                          <a:latin typeface="+mn-lt"/>
                        </a:rPr>
                        <a:t> index):</a:t>
                      </a:r>
                      <a:r>
                        <a:rPr lang="en-US" sz="1800" b="0" i="0" dirty="0" smtClean="0">
                          <a:solidFill>
                            <a:srgbClr val="000000"/>
                          </a:solidFill>
                          <a:effectLst/>
                          <a:latin typeface="+mn-lt"/>
                        </a:rPr>
                        <a:t> is used to return the character at the specified position.</a:t>
                      </a:r>
                    </a:p>
                    <a:p>
                      <a:pPr>
                        <a:buFont typeface="+mj-lt"/>
                        <a:buAutoNum type="arabicPeriod"/>
                      </a:pPr>
                      <a:r>
                        <a:rPr lang="en-US" sz="1800" b="1" i="0" dirty="0" smtClean="0">
                          <a:solidFill>
                            <a:srgbClr val="000000"/>
                          </a:solidFill>
                          <a:effectLst/>
                          <a:latin typeface="+mn-lt"/>
                        </a:rPr>
                        <a:t>public </a:t>
                      </a:r>
                      <a:r>
                        <a:rPr lang="en-US" sz="1800" b="1" i="0" dirty="0" err="1" smtClean="0">
                          <a:solidFill>
                            <a:srgbClr val="000000"/>
                          </a:solidFill>
                          <a:effectLst/>
                          <a:latin typeface="+mn-lt"/>
                        </a:rPr>
                        <a:t>int</a:t>
                      </a:r>
                      <a:r>
                        <a:rPr lang="en-US" sz="1800" b="1" i="0" dirty="0" smtClean="0">
                          <a:solidFill>
                            <a:srgbClr val="000000"/>
                          </a:solidFill>
                          <a:effectLst/>
                          <a:latin typeface="+mn-lt"/>
                        </a:rPr>
                        <a:t> length():</a:t>
                      </a:r>
                      <a:r>
                        <a:rPr lang="en-US" sz="1800" b="0" i="0" dirty="0" smtClean="0">
                          <a:solidFill>
                            <a:srgbClr val="000000"/>
                          </a:solidFill>
                          <a:effectLst/>
                          <a:latin typeface="+mn-lt"/>
                        </a:rPr>
                        <a:t> is used to return the length of the string i.e. total number of characters.</a:t>
                      </a:r>
                    </a:p>
                    <a:p>
                      <a:pPr>
                        <a:buFont typeface="+mj-lt"/>
                        <a:buAutoNum type="arabicPeriod"/>
                      </a:pPr>
                      <a:r>
                        <a:rPr lang="en-US" sz="1800" b="1" i="0" dirty="0" smtClean="0">
                          <a:solidFill>
                            <a:srgbClr val="000000"/>
                          </a:solidFill>
                          <a:effectLst/>
                          <a:latin typeface="+mn-lt"/>
                        </a:rPr>
                        <a:t>public String substring(</a:t>
                      </a:r>
                      <a:r>
                        <a:rPr lang="en-US" sz="1800" b="1" i="0" dirty="0" err="1" smtClean="0">
                          <a:solidFill>
                            <a:srgbClr val="000000"/>
                          </a:solidFill>
                          <a:effectLst/>
                          <a:latin typeface="+mn-lt"/>
                        </a:rPr>
                        <a:t>int</a:t>
                      </a:r>
                      <a:r>
                        <a:rPr lang="en-US" sz="1800" b="1" i="0" dirty="0" smtClean="0">
                          <a:solidFill>
                            <a:srgbClr val="000000"/>
                          </a:solidFill>
                          <a:effectLst/>
                          <a:latin typeface="+mn-lt"/>
                        </a:rPr>
                        <a:t> </a:t>
                      </a:r>
                      <a:r>
                        <a:rPr lang="en-US" sz="1800" b="1" i="0" dirty="0" err="1" smtClean="0">
                          <a:solidFill>
                            <a:srgbClr val="000000"/>
                          </a:solidFill>
                          <a:effectLst/>
                          <a:latin typeface="+mn-lt"/>
                        </a:rPr>
                        <a:t>beginIndex</a:t>
                      </a:r>
                      <a:r>
                        <a:rPr lang="en-US" sz="1800" b="1" i="0" dirty="0" smtClean="0">
                          <a:solidFill>
                            <a:srgbClr val="000000"/>
                          </a:solidFill>
                          <a:effectLst/>
                          <a:latin typeface="+mn-lt"/>
                        </a:rPr>
                        <a:t>):</a:t>
                      </a:r>
                      <a:r>
                        <a:rPr lang="en-US" sz="1800" b="0" i="0" dirty="0" smtClean="0">
                          <a:solidFill>
                            <a:srgbClr val="000000"/>
                          </a:solidFill>
                          <a:effectLst/>
                          <a:latin typeface="+mn-lt"/>
                        </a:rPr>
                        <a:t> is used to return the substring from the specified </a:t>
                      </a:r>
                      <a:r>
                        <a:rPr lang="en-US" sz="1800" b="0" i="0" dirty="0" err="1" smtClean="0">
                          <a:solidFill>
                            <a:srgbClr val="000000"/>
                          </a:solidFill>
                          <a:effectLst/>
                          <a:latin typeface="+mn-lt"/>
                        </a:rPr>
                        <a:t>beginIndex</a:t>
                      </a:r>
                      <a:r>
                        <a:rPr lang="en-US" sz="1800" b="0" i="0" dirty="0" smtClean="0">
                          <a:solidFill>
                            <a:srgbClr val="000000"/>
                          </a:solidFill>
                          <a:effectLst/>
                          <a:latin typeface="+mn-lt"/>
                        </a:rPr>
                        <a:t>.</a:t>
                      </a:r>
                    </a:p>
                    <a:p>
                      <a:pPr>
                        <a:buFont typeface="+mj-lt"/>
                        <a:buAutoNum type="arabicPeriod"/>
                      </a:pPr>
                      <a:r>
                        <a:rPr lang="en-US" sz="1800" b="1" i="0" dirty="0" smtClean="0">
                          <a:solidFill>
                            <a:srgbClr val="000000"/>
                          </a:solidFill>
                          <a:effectLst/>
                          <a:latin typeface="+mn-lt"/>
                        </a:rPr>
                        <a:t>public String substring(</a:t>
                      </a:r>
                      <a:r>
                        <a:rPr lang="en-US" sz="1800" b="1" i="0" dirty="0" err="1" smtClean="0">
                          <a:solidFill>
                            <a:srgbClr val="000000"/>
                          </a:solidFill>
                          <a:effectLst/>
                          <a:latin typeface="+mn-lt"/>
                        </a:rPr>
                        <a:t>int</a:t>
                      </a:r>
                      <a:r>
                        <a:rPr lang="en-US" sz="1800" b="1" i="0" dirty="0" smtClean="0">
                          <a:solidFill>
                            <a:srgbClr val="000000"/>
                          </a:solidFill>
                          <a:effectLst/>
                          <a:latin typeface="+mn-lt"/>
                        </a:rPr>
                        <a:t> </a:t>
                      </a:r>
                      <a:r>
                        <a:rPr lang="en-US" sz="1800" b="1" i="0" dirty="0" err="1" smtClean="0">
                          <a:solidFill>
                            <a:srgbClr val="000000"/>
                          </a:solidFill>
                          <a:effectLst/>
                          <a:latin typeface="+mn-lt"/>
                        </a:rPr>
                        <a:t>beginIndex</a:t>
                      </a:r>
                      <a:r>
                        <a:rPr lang="en-US" sz="1800" b="1" i="0" dirty="0" smtClean="0">
                          <a:solidFill>
                            <a:srgbClr val="000000"/>
                          </a:solidFill>
                          <a:effectLst/>
                          <a:latin typeface="+mn-lt"/>
                        </a:rPr>
                        <a:t>, </a:t>
                      </a:r>
                      <a:r>
                        <a:rPr lang="en-US" sz="1800" b="1" i="0" dirty="0" err="1" smtClean="0">
                          <a:solidFill>
                            <a:srgbClr val="000000"/>
                          </a:solidFill>
                          <a:effectLst/>
                          <a:latin typeface="+mn-lt"/>
                        </a:rPr>
                        <a:t>int</a:t>
                      </a:r>
                      <a:r>
                        <a:rPr lang="en-US" sz="1800" b="1" i="0" dirty="0" smtClean="0">
                          <a:solidFill>
                            <a:srgbClr val="000000"/>
                          </a:solidFill>
                          <a:effectLst/>
                          <a:latin typeface="+mn-lt"/>
                        </a:rPr>
                        <a:t> </a:t>
                      </a:r>
                      <a:r>
                        <a:rPr lang="en-US" sz="1800" b="1" i="0" dirty="0" err="1" smtClean="0">
                          <a:solidFill>
                            <a:srgbClr val="000000"/>
                          </a:solidFill>
                          <a:effectLst/>
                          <a:latin typeface="+mn-lt"/>
                        </a:rPr>
                        <a:t>endIndex</a:t>
                      </a:r>
                      <a:r>
                        <a:rPr lang="en-US" sz="1800" b="1" i="0" dirty="0" smtClean="0">
                          <a:solidFill>
                            <a:srgbClr val="000000"/>
                          </a:solidFill>
                          <a:effectLst/>
                          <a:latin typeface="+mn-lt"/>
                        </a:rPr>
                        <a:t>):</a:t>
                      </a:r>
                      <a:r>
                        <a:rPr lang="en-US" sz="1800" b="0" i="0" dirty="0" smtClean="0">
                          <a:solidFill>
                            <a:srgbClr val="000000"/>
                          </a:solidFill>
                          <a:effectLst/>
                          <a:latin typeface="+mn-lt"/>
                        </a:rPr>
                        <a:t> is used to return the substring from the specified </a:t>
                      </a:r>
                      <a:r>
                        <a:rPr lang="en-US" sz="1800" b="0" i="0" dirty="0" err="1" smtClean="0">
                          <a:solidFill>
                            <a:srgbClr val="000000"/>
                          </a:solidFill>
                          <a:effectLst/>
                          <a:latin typeface="+mn-lt"/>
                        </a:rPr>
                        <a:t>beginIndex</a:t>
                      </a:r>
                      <a:r>
                        <a:rPr lang="en-US" sz="1800" b="0" i="0" dirty="0" smtClean="0">
                          <a:solidFill>
                            <a:srgbClr val="000000"/>
                          </a:solidFill>
                          <a:effectLst/>
                          <a:latin typeface="+mn-lt"/>
                        </a:rPr>
                        <a:t> and </a:t>
                      </a:r>
                      <a:r>
                        <a:rPr lang="en-US" sz="1800" b="0" i="0" dirty="0" err="1" smtClean="0">
                          <a:solidFill>
                            <a:srgbClr val="000000"/>
                          </a:solidFill>
                          <a:effectLst/>
                          <a:latin typeface="+mn-lt"/>
                        </a:rPr>
                        <a:t>endIndex</a:t>
                      </a:r>
                      <a:r>
                        <a:rPr lang="en-US" sz="1800" b="0" i="0" dirty="0" smtClean="0">
                          <a:solidFill>
                            <a:srgbClr val="000000"/>
                          </a:solidFill>
                          <a:effectLst/>
                          <a:latin typeface="+mn-lt"/>
                        </a:rPr>
                        <a:t>.</a:t>
                      </a:r>
                      <a:endParaRPr lang="en-US" sz="1800" b="0" i="0" dirty="0">
                        <a:solidFill>
                          <a:srgbClr val="000000"/>
                        </a:solidFill>
                        <a:effectLst/>
                        <a:latin typeface="+mn-lt"/>
                      </a:endParaRP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3489227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
          </a:xfrm>
          <a:solidFill>
            <a:schemeClr val="accent4">
              <a:lumMod val="20000"/>
              <a:lumOff val="80000"/>
            </a:schemeClr>
          </a:solidFill>
        </p:spPr>
        <p:txBody>
          <a:bodyPr>
            <a:normAutofit fontScale="90000"/>
          </a:bodyPr>
          <a:lstStyle/>
          <a:p>
            <a:r>
              <a:rPr lang="en-US" dirty="0" err="1" smtClean="0"/>
              <a:t>StringBuilder</a:t>
            </a:r>
            <a:r>
              <a:rPr lang="en-US" dirty="0" smtClean="0"/>
              <a:t> </a:t>
            </a:r>
            <a:r>
              <a:rPr lang="en-US" dirty="0"/>
              <a:t>class</a:t>
            </a:r>
          </a:p>
        </p:txBody>
      </p:sp>
      <p:sp>
        <p:nvSpPr>
          <p:cNvPr id="3" name="Subtitle 2"/>
          <p:cNvSpPr>
            <a:spLocks noGrp="1"/>
          </p:cNvSpPr>
          <p:nvPr>
            <p:ph type="subTitle" idx="1"/>
          </p:nvPr>
        </p:nvSpPr>
        <p:spPr>
          <a:xfrm>
            <a:off x="0" y="685800"/>
            <a:ext cx="9144000" cy="6172200"/>
          </a:xfrm>
        </p:spPr>
        <p:txBody>
          <a:bodyPr>
            <a:normAutofit/>
          </a:bodyPr>
          <a:lstStyle/>
          <a:p>
            <a:pPr marL="457200" indent="-457200" algn="l">
              <a:buFont typeface="Arial" pitchFamily="34" charset="0"/>
              <a:buChar char="•"/>
            </a:pPr>
            <a:r>
              <a:rPr lang="en-US" sz="2400" dirty="0">
                <a:solidFill>
                  <a:schemeClr val="tx1"/>
                </a:solidFill>
              </a:rPr>
              <a:t> </a:t>
            </a:r>
            <a:r>
              <a:rPr lang="en-US" sz="2400" dirty="0" err="1">
                <a:solidFill>
                  <a:schemeClr val="tx1"/>
                </a:solidFill>
              </a:rPr>
              <a:t>StringBuilder</a:t>
            </a:r>
            <a:r>
              <a:rPr lang="en-US" sz="2400" dirty="0">
                <a:solidFill>
                  <a:schemeClr val="tx1"/>
                </a:solidFill>
              </a:rPr>
              <a:t> class is used to create mutable (modifiable) string. The </a:t>
            </a:r>
            <a:r>
              <a:rPr lang="en-US" sz="2400" dirty="0" err="1">
                <a:solidFill>
                  <a:schemeClr val="tx1"/>
                </a:solidFill>
              </a:rPr>
              <a:t>StringBuilder</a:t>
            </a:r>
            <a:r>
              <a:rPr lang="en-US" sz="2400" dirty="0">
                <a:solidFill>
                  <a:schemeClr val="tx1"/>
                </a:solidFill>
              </a:rPr>
              <a:t> class is same as </a:t>
            </a:r>
            <a:r>
              <a:rPr lang="en-US" sz="2400" dirty="0" err="1">
                <a:solidFill>
                  <a:schemeClr val="tx1"/>
                </a:solidFill>
              </a:rPr>
              <a:t>StringBuffer</a:t>
            </a:r>
            <a:r>
              <a:rPr lang="en-US" sz="2400" dirty="0">
                <a:solidFill>
                  <a:schemeClr val="tx1"/>
                </a:solidFill>
              </a:rPr>
              <a:t> class except that it is non-synchronized. It is available since JDK1.5</a:t>
            </a:r>
          </a:p>
        </p:txBody>
      </p:sp>
    </p:spTree>
    <p:extLst>
      <p:ext uri="{BB962C8B-B14F-4D97-AF65-F5344CB8AC3E}">
        <p14:creationId xmlns:p14="http://schemas.microsoft.com/office/powerpoint/2010/main" val="41883330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
          </a:xfrm>
          <a:solidFill>
            <a:schemeClr val="accent5">
              <a:lumMod val="20000"/>
              <a:lumOff val="80000"/>
            </a:schemeClr>
          </a:solidFill>
        </p:spPr>
        <p:txBody>
          <a:bodyPr>
            <a:noAutofit/>
          </a:bodyPr>
          <a:lstStyle/>
          <a:p>
            <a:r>
              <a:rPr lang="en-US" sz="3200" dirty="0" smtClean="0">
                <a:solidFill>
                  <a:srgbClr val="FF0000"/>
                </a:solidFill>
              </a:rPr>
              <a:t>Difference between </a:t>
            </a:r>
            <a:r>
              <a:rPr lang="en-US" sz="3200" dirty="0" err="1" smtClean="0">
                <a:solidFill>
                  <a:srgbClr val="FF0000"/>
                </a:solidFill>
              </a:rPr>
              <a:t>StringBuffer</a:t>
            </a:r>
            <a:r>
              <a:rPr lang="en-US" sz="3200" dirty="0" smtClean="0">
                <a:solidFill>
                  <a:srgbClr val="FF0000"/>
                </a:solidFill>
              </a:rPr>
              <a:t> and </a:t>
            </a:r>
            <a:r>
              <a:rPr lang="en-US" sz="3200" dirty="0" err="1" smtClean="0">
                <a:solidFill>
                  <a:srgbClr val="FF0000"/>
                </a:solidFill>
              </a:rPr>
              <a:t>StringBuilder</a:t>
            </a:r>
            <a:r>
              <a:rPr lang="en-US" sz="3200" dirty="0" smtClean="0">
                <a:solidFill>
                  <a:srgbClr val="FF0000"/>
                </a:solidFill>
              </a:rPr>
              <a:t> </a:t>
            </a:r>
            <a:endParaRPr lang="en-US" sz="3200" dirty="0">
              <a:solidFill>
                <a:srgbClr val="FF0000"/>
              </a:solidFill>
            </a:endParaRPr>
          </a:p>
        </p:txBody>
      </p:sp>
      <p:sp>
        <p:nvSpPr>
          <p:cNvPr id="3" name="Subtitle 2"/>
          <p:cNvSpPr>
            <a:spLocks noGrp="1"/>
          </p:cNvSpPr>
          <p:nvPr>
            <p:ph type="subTitle" idx="1"/>
          </p:nvPr>
        </p:nvSpPr>
        <p:spPr>
          <a:xfrm>
            <a:off x="0" y="685800"/>
            <a:ext cx="9144000" cy="6172200"/>
          </a:xfrm>
        </p:spPr>
        <p:txBody>
          <a:bodyPr>
            <a:normAutofit/>
          </a:bodyPr>
          <a:lstStyle/>
          <a:p>
            <a:pPr marL="457200" indent="-457200" algn="l">
              <a:buFont typeface="Arial" pitchFamily="34" charset="0"/>
              <a:buChar char="•"/>
            </a:pPr>
            <a:r>
              <a:rPr lang="en-US" sz="2400" dirty="0" err="1" smtClean="0">
                <a:solidFill>
                  <a:schemeClr val="tx1"/>
                </a:solidFill>
              </a:rPr>
              <a:t>StringBuffer</a:t>
            </a:r>
            <a:r>
              <a:rPr lang="en-US" sz="2400" dirty="0" smtClean="0">
                <a:solidFill>
                  <a:schemeClr val="tx1"/>
                </a:solidFill>
              </a:rPr>
              <a:t> is thread safe and synchronize but</a:t>
            </a:r>
            <a:r>
              <a:rPr lang="en-US" sz="2400" dirty="0">
                <a:solidFill>
                  <a:schemeClr val="tx1"/>
                </a:solidFill>
              </a:rPr>
              <a:t> </a:t>
            </a:r>
            <a:r>
              <a:rPr lang="en-US" sz="2400" dirty="0" err="1">
                <a:solidFill>
                  <a:schemeClr val="tx1"/>
                </a:solidFill>
              </a:rPr>
              <a:t>StringBuilder</a:t>
            </a:r>
            <a:r>
              <a:rPr lang="en-US" sz="2400" dirty="0">
                <a:solidFill>
                  <a:schemeClr val="tx1"/>
                </a:solidFill>
              </a:rPr>
              <a:t> class </a:t>
            </a:r>
            <a:r>
              <a:rPr lang="en-US" sz="2400" dirty="0" smtClean="0">
                <a:solidFill>
                  <a:schemeClr val="tx1"/>
                </a:solidFill>
              </a:rPr>
              <a:t>is </a:t>
            </a:r>
            <a:r>
              <a:rPr lang="en-US" sz="2400" dirty="0">
                <a:solidFill>
                  <a:schemeClr val="tx1"/>
                </a:solidFill>
              </a:rPr>
              <a:t>non-synchronized. </a:t>
            </a:r>
            <a:endParaRPr lang="en-US" sz="2400" dirty="0" smtClean="0">
              <a:solidFill>
                <a:schemeClr val="tx1"/>
              </a:solidFill>
            </a:endParaRPr>
          </a:p>
          <a:p>
            <a:pPr marL="457200" indent="-457200" algn="l">
              <a:buFont typeface="Arial" pitchFamily="34" charset="0"/>
              <a:buChar char="•"/>
            </a:pPr>
            <a:r>
              <a:rPr lang="en-US" sz="2400" dirty="0" err="1" smtClean="0">
                <a:solidFill>
                  <a:schemeClr val="tx1"/>
                </a:solidFill>
              </a:rPr>
              <a:t>StringBuilder</a:t>
            </a:r>
            <a:r>
              <a:rPr lang="en-US" sz="2400" dirty="0" smtClean="0">
                <a:solidFill>
                  <a:schemeClr val="tx1"/>
                </a:solidFill>
              </a:rPr>
              <a:t> is </a:t>
            </a:r>
            <a:r>
              <a:rPr lang="en-US" sz="2400" dirty="0">
                <a:solidFill>
                  <a:schemeClr val="tx1"/>
                </a:solidFill>
              </a:rPr>
              <a:t>available since </a:t>
            </a:r>
            <a:r>
              <a:rPr lang="en-US" sz="2400" dirty="0" smtClean="0">
                <a:solidFill>
                  <a:schemeClr val="tx1"/>
                </a:solidFill>
              </a:rPr>
              <a:t>JDK1.5</a:t>
            </a:r>
            <a:endParaRPr lang="en-US" sz="2400" dirty="0">
              <a:solidFill>
                <a:schemeClr val="tx1"/>
              </a:solidFill>
            </a:endParaRPr>
          </a:p>
        </p:txBody>
      </p:sp>
    </p:spTree>
    <p:extLst>
      <p:ext uri="{BB962C8B-B14F-4D97-AF65-F5344CB8AC3E}">
        <p14:creationId xmlns:p14="http://schemas.microsoft.com/office/powerpoint/2010/main" val="33170213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
          </a:xfrm>
          <a:solidFill>
            <a:schemeClr val="accent4">
              <a:lumMod val="20000"/>
              <a:lumOff val="80000"/>
            </a:schemeClr>
          </a:solidFill>
        </p:spPr>
        <p:txBody>
          <a:bodyPr>
            <a:normAutofit fontScale="90000"/>
          </a:bodyPr>
          <a:lstStyle/>
          <a:p>
            <a:endParaRPr lang="en-US" dirty="0"/>
          </a:p>
        </p:txBody>
      </p:sp>
      <p:sp>
        <p:nvSpPr>
          <p:cNvPr id="3" name="Subtitle 2"/>
          <p:cNvSpPr>
            <a:spLocks noGrp="1"/>
          </p:cNvSpPr>
          <p:nvPr>
            <p:ph type="subTitle" idx="1"/>
          </p:nvPr>
        </p:nvSpPr>
        <p:spPr>
          <a:xfrm>
            <a:off x="0" y="685800"/>
            <a:ext cx="9144000" cy="6172200"/>
          </a:xfrm>
        </p:spPr>
        <p:txBody>
          <a:bodyPr/>
          <a:lstStyle/>
          <a:p>
            <a:pPr marL="457200" indent="-457200" algn="l">
              <a:buFont typeface="Arial" pitchFamily="34" charset="0"/>
              <a:buChar cha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4742550"/>
              </p:ext>
            </p:extLst>
          </p:nvPr>
        </p:nvGraphicFramePr>
        <p:xfrm>
          <a:off x="76200" y="746760"/>
          <a:ext cx="8991600" cy="5577840"/>
        </p:xfrm>
        <a:graphic>
          <a:graphicData uri="http://schemas.openxmlformats.org/drawingml/2006/table">
            <a:tbl>
              <a:tblPr/>
              <a:tblGrid>
                <a:gridCol w="8991600"/>
              </a:tblGrid>
              <a:tr h="0">
                <a:tc>
                  <a:txBody>
                    <a:bodyPr/>
                    <a:lstStyle/>
                    <a:p>
                      <a:r>
                        <a:rPr lang="en-US" sz="1800" b="1" i="0" kern="1200" dirty="0" smtClean="0">
                          <a:solidFill>
                            <a:schemeClr val="tx1"/>
                          </a:solidFill>
                          <a:effectLst/>
                          <a:latin typeface="+mn-lt"/>
                          <a:ea typeface="+mn-ea"/>
                          <a:cs typeface="+mn-cs"/>
                        </a:rPr>
                        <a:t>public </a:t>
                      </a:r>
                      <a:r>
                        <a:rPr lang="en-US" sz="1800" b="1" i="0" kern="1200" dirty="0" err="1" smtClean="0">
                          <a:solidFill>
                            <a:schemeClr val="tx1"/>
                          </a:solidFill>
                          <a:effectLst/>
                          <a:latin typeface="+mn-lt"/>
                          <a:ea typeface="+mn-ea"/>
                          <a:cs typeface="+mn-cs"/>
                        </a:rPr>
                        <a:t>StringBuilder</a:t>
                      </a:r>
                      <a:r>
                        <a:rPr lang="en-US" sz="1800" b="1" i="0" kern="1200" dirty="0" smtClean="0">
                          <a:solidFill>
                            <a:schemeClr val="tx1"/>
                          </a:solidFill>
                          <a:effectLst/>
                          <a:latin typeface="+mn-lt"/>
                          <a:ea typeface="+mn-ea"/>
                          <a:cs typeface="+mn-cs"/>
                        </a:rPr>
                        <a:t> append(String s):</a:t>
                      </a:r>
                      <a:r>
                        <a:rPr lang="en-US" sz="1800" b="0" i="0" kern="1200" dirty="0" smtClean="0">
                          <a:solidFill>
                            <a:schemeClr val="tx1"/>
                          </a:solidFill>
                          <a:effectLst/>
                          <a:latin typeface="+mn-lt"/>
                          <a:ea typeface="+mn-ea"/>
                          <a:cs typeface="+mn-cs"/>
                        </a:rPr>
                        <a:t> is used to append the specified string with this string. The append() method is overloaded like append(char), append(</a:t>
                      </a:r>
                      <a:r>
                        <a:rPr lang="en-US" sz="1800" b="0" i="0" kern="1200" dirty="0" err="1" smtClean="0">
                          <a:solidFill>
                            <a:schemeClr val="tx1"/>
                          </a:solidFill>
                          <a:effectLst/>
                          <a:latin typeface="+mn-lt"/>
                          <a:ea typeface="+mn-ea"/>
                          <a:cs typeface="+mn-cs"/>
                        </a:rPr>
                        <a:t>boolean</a:t>
                      </a:r>
                      <a:r>
                        <a:rPr lang="en-US" sz="1800" b="0" i="0" kern="1200" dirty="0" smtClean="0">
                          <a:solidFill>
                            <a:schemeClr val="tx1"/>
                          </a:solidFill>
                          <a:effectLst/>
                          <a:latin typeface="+mn-lt"/>
                          <a:ea typeface="+mn-ea"/>
                          <a:cs typeface="+mn-cs"/>
                        </a:rPr>
                        <a:t>), append(</a:t>
                      </a:r>
                      <a:r>
                        <a:rPr lang="en-US" sz="1800" b="0" i="0" kern="1200" dirty="0" err="1" smtClean="0">
                          <a:solidFill>
                            <a:schemeClr val="tx1"/>
                          </a:solidFill>
                          <a:effectLst/>
                          <a:latin typeface="+mn-lt"/>
                          <a:ea typeface="+mn-ea"/>
                          <a:cs typeface="+mn-cs"/>
                        </a:rPr>
                        <a:t>int</a:t>
                      </a:r>
                      <a:r>
                        <a:rPr lang="en-US" sz="1800" b="0" i="0" kern="1200" dirty="0" smtClean="0">
                          <a:solidFill>
                            <a:schemeClr val="tx1"/>
                          </a:solidFill>
                          <a:effectLst/>
                          <a:latin typeface="+mn-lt"/>
                          <a:ea typeface="+mn-ea"/>
                          <a:cs typeface="+mn-cs"/>
                        </a:rPr>
                        <a:t>), append(float), append(double) etc.</a:t>
                      </a:r>
                    </a:p>
                    <a:p>
                      <a:r>
                        <a:rPr lang="en-US" sz="1800" b="1" i="0" kern="1200" dirty="0" smtClean="0">
                          <a:solidFill>
                            <a:schemeClr val="tx1"/>
                          </a:solidFill>
                          <a:effectLst/>
                          <a:latin typeface="+mn-lt"/>
                          <a:ea typeface="+mn-ea"/>
                          <a:cs typeface="+mn-cs"/>
                        </a:rPr>
                        <a:t>public </a:t>
                      </a:r>
                      <a:r>
                        <a:rPr lang="en-US" sz="1800" b="1" i="0" kern="1200" dirty="0" err="1" smtClean="0">
                          <a:solidFill>
                            <a:schemeClr val="tx1"/>
                          </a:solidFill>
                          <a:effectLst/>
                          <a:latin typeface="+mn-lt"/>
                          <a:ea typeface="+mn-ea"/>
                          <a:cs typeface="+mn-cs"/>
                        </a:rPr>
                        <a:t>StringBuilder</a:t>
                      </a:r>
                      <a:r>
                        <a:rPr lang="en-US" sz="1800" b="1" i="0" kern="1200" dirty="0" smtClean="0">
                          <a:solidFill>
                            <a:schemeClr val="tx1"/>
                          </a:solidFill>
                          <a:effectLst/>
                          <a:latin typeface="+mn-lt"/>
                          <a:ea typeface="+mn-ea"/>
                          <a:cs typeface="+mn-cs"/>
                        </a:rPr>
                        <a:t> insert(</a:t>
                      </a:r>
                      <a:r>
                        <a:rPr lang="en-US" sz="1800" b="1" i="0" kern="1200" dirty="0" err="1" smtClean="0">
                          <a:solidFill>
                            <a:schemeClr val="tx1"/>
                          </a:solidFill>
                          <a:effectLst/>
                          <a:latin typeface="+mn-lt"/>
                          <a:ea typeface="+mn-ea"/>
                          <a:cs typeface="+mn-cs"/>
                        </a:rPr>
                        <a:t>int</a:t>
                      </a:r>
                      <a:r>
                        <a:rPr lang="en-US" sz="1800" b="1" i="0" kern="1200" dirty="0" smtClean="0">
                          <a:solidFill>
                            <a:schemeClr val="tx1"/>
                          </a:solidFill>
                          <a:effectLst/>
                          <a:latin typeface="+mn-lt"/>
                          <a:ea typeface="+mn-ea"/>
                          <a:cs typeface="+mn-cs"/>
                        </a:rPr>
                        <a:t> offset, String s):</a:t>
                      </a:r>
                      <a:r>
                        <a:rPr lang="en-US" sz="1800" b="0" i="0" kern="1200" dirty="0" smtClean="0">
                          <a:solidFill>
                            <a:schemeClr val="tx1"/>
                          </a:solidFill>
                          <a:effectLst/>
                          <a:latin typeface="+mn-lt"/>
                          <a:ea typeface="+mn-ea"/>
                          <a:cs typeface="+mn-cs"/>
                        </a:rPr>
                        <a:t> is used to insert the specified string with this string at the specified position. The insert() method is overloaded like insert(</a:t>
                      </a:r>
                      <a:r>
                        <a:rPr lang="en-US" sz="1800" b="0" i="0" kern="1200" dirty="0" err="1" smtClean="0">
                          <a:solidFill>
                            <a:schemeClr val="tx1"/>
                          </a:solidFill>
                          <a:effectLst/>
                          <a:latin typeface="+mn-lt"/>
                          <a:ea typeface="+mn-ea"/>
                          <a:cs typeface="+mn-cs"/>
                        </a:rPr>
                        <a:t>int</a:t>
                      </a:r>
                      <a:r>
                        <a:rPr lang="en-US" sz="1800" b="0" i="0" kern="1200" dirty="0" smtClean="0">
                          <a:solidFill>
                            <a:schemeClr val="tx1"/>
                          </a:solidFill>
                          <a:effectLst/>
                          <a:latin typeface="+mn-lt"/>
                          <a:ea typeface="+mn-ea"/>
                          <a:cs typeface="+mn-cs"/>
                        </a:rPr>
                        <a:t>, char), insert(</a:t>
                      </a:r>
                      <a:r>
                        <a:rPr lang="en-US" sz="1800" b="0" i="0" kern="1200" dirty="0" err="1" smtClean="0">
                          <a:solidFill>
                            <a:schemeClr val="tx1"/>
                          </a:solidFill>
                          <a:effectLst/>
                          <a:latin typeface="+mn-lt"/>
                          <a:ea typeface="+mn-ea"/>
                          <a:cs typeface="+mn-cs"/>
                        </a:rPr>
                        <a:t>int</a:t>
                      </a:r>
                      <a:r>
                        <a:rPr lang="en-US" sz="1800" b="0" i="0" kern="1200" dirty="0" smtClean="0">
                          <a:solidFill>
                            <a:schemeClr val="tx1"/>
                          </a:solidFill>
                          <a:effectLst/>
                          <a:latin typeface="+mn-lt"/>
                          <a:ea typeface="+mn-ea"/>
                          <a:cs typeface="+mn-cs"/>
                        </a:rPr>
                        <a:t>, </a:t>
                      </a:r>
                      <a:r>
                        <a:rPr lang="en-US" sz="1800" b="0" i="0" kern="1200" dirty="0" err="1" smtClean="0">
                          <a:solidFill>
                            <a:schemeClr val="tx1"/>
                          </a:solidFill>
                          <a:effectLst/>
                          <a:latin typeface="+mn-lt"/>
                          <a:ea typeface="+mn-ea"/>
                          <a:cs typeface="+mn-cs"/>
                        </a:rPr>
                        <a:t>boolean</a:t>
                      </a:r>
                      <a:r>
                        <a:rPr lang="en-US" sz="1800" b="0" i="0" kern="1200" dirty="0" smtClean="0">
                          <a:solidFill>
                            <a:schemeClr val="tx1"/>
                          </a:solidFill>
                          <a:effectLst/>
                          <a:latin typeface="+mn-lt"/>
                          <a:ea typeface="+mn-ea"/>
                          <a:cs typeface="+mn-cs"/>
                        </a:rPr>
                        <a:t>), insert(</a:t>
                      </a:r>
                      <a:r>
                        <a:rPr lang="en-US" sz="1800" b="0" i="0" kern="1200" dirty="0" err="1" smtClean="0">
                          <a:solidFill>
                            <a:schemeClr val="tx1"/>
                          </a:solidFill>
                          <a:effectLst/>
                          <a:latin typeface="+mn-lt"/>
                          <a:ea typeface="+mn-ea"/>
                          <a:cs typeface="+mn-cs"/>
                        </a:rPr>
                        <a:t>int</a:t>
                      </a:r>
                      <a:r>
                        <a:rPr lang="en-US" sz="1800" b="0" i="0" kern="1200" dirty="0" smtClean="0">
                          <a:solidFill>
                            <a:schemeClr val="tx1"/>
                          </a:solidFill>
                          <a:effectLst/>
                          <a:latin typeface="+mn-lt"/>
                          <a:ea typeface="+mn-ea"/>
                          <a:cs typeface="+mn-cs"/>
                        </a:rPr>
                        <a:t>, </a:t>
                      </a:r>
                      <a:r>
                        <a:rPr lang="en-US" sz="1800" b="0" i="0" kern="1200" dirty="0" err="1" smtClean="0">
                          <a:solidFill>
                            <a:schemeClr val="tx1"/>
                          </a:solidFill>
                          <a:effectLst/>
                          <a:latin typeface="+mn-lt"/>
                          <a:ea typeface="+mn-ea"/>
                          <a:cs typeface="+mn-cs"/>
                        </a:rPr>
                        <a:t>int</a:t>
                      </a:r>
                      <a:r>
                        <a:rPr lang="en-US" sz="1800" b="0" i="0" kern="1200" dirty="0" smtClean="0">
                          <a:solidFill>
                            <a:schemeClr val="tx1"/>
                          </a:solidFill>
                          <a:effectLst/>
                          <a:latin typeface="+mn-lt"/>
                          <a:ea typeface="+mn-ea"/>
                          <a:cs typeface="+mn-cs"/>
                        </a:rPr>
                        <a:t>), insert(</a:t>
                      </a:r>
                      <a:r>
                        <a:rPr lang="en-US" sz="1800" b="0" i="0" kern="1200" dirty="0" err="1" smtClean="0">
                          <a:solidFill>
                            <a:schemeClr val="tx1"/>
                          </a:solidFill>
                          <a:effectLst/>
                          <a:latin typeface="+mn-lt"/>
                          <a:ea typeface="+mn-ea"/>
                          <a:cs typeface="+mn-cs"/>
                        </a:rPr>
                        <a:t>int</a:t>
                      </a:r>
                      <a:r>
                        <a:rPr lang="en-US" sz="1800" b="0" i="0" kern="1200" dirty="0" smtClean="0">
                          <a:solidFill>
                            <a:schemeClr val="tx1"/>
                          </a:solidFill>
                          <a:effectLst/>
                          <a:latin typeface="+mn-lt"/>
                          <a:ea typeface="+mn-ea"/>
                          <a:cs typeface="+mn-cs"/>
                        </a:rPr>
                        <a:t>, float), insert(</a:t>
                      </a:r>
                      <a:r>
                        <a:rPr lang="en-US" sz="1800" b="0" i="0" kern="1200" dirty="0" err="1" smtClean="0">
                          <a:solidFill>
                            <a:schemeClr val="tx1"/>
                          </a:solidFill>
                          <a:effectLst/>
                          <a:latin typeface="+mn-lt"/>
                          <a:ea typeface="+mn-ea"/>
                          <a:cs typeface="+mn-cs"/>
                        </a:rPr>
                        <a:t>int</a:t>
                      </a:r>
                      <a:r>
                        <a:rPr lang="en-US" sz="1800" b="0" i="0" kern="1200" dirty="0" smtClean="0">
                          <a:solidFill>
                            <a:schemeClr val="tx1"/>
                          </a:solidFill>
                          <a:effectLst/>
                          <a:latin typeface="+mn-lt"/>
                          <a:ea typeface="+mn-ea"/>
                          <a:cs typeface="+mn-cs"/>
                        </a:rPr>
                        <a:t>, double) etc.</a:t>
                      </a:r>
                    </a:p>
                    <a:p>
                      <a:r>
                        <a:rPr lang="en-US" sz="1800" b="1" i="0" kern="1200" dirty="0" smtClean="0">
                          <a:solidFill>
                            <a:schemeClr val="tx1"/>
                          </a:solidFill>
                          <a:effectLst/>
                          <a:latin typeface="+mn-lt"/>
                          <a:ea typeface="+mn-ea"/>
                          <a:cs typeface="+mn-cs"/>
                        </a:rPr>
                        <a:t>public </a:t>
                      </a:r>
                      <a:r>
                        <a:rPr lang="en-US" sz="1800" b="1" i="0" kern="1200" dirty="0" err="1" smtClean="0">
                          <a:solidFill>
                            <a:schemeClr val="tx1"/>
                          </a:solidFill>
                          <a:effectLst/>
                          <a:latin typeface="+mn-lt"/>
                          <a:ea typeface="+mn-ea"/>
                          <a:cs typeface="+mn-cs"/>
                        </a:rPr>
                        <a:t>StringBuilder</a:t>
                      </a:r>
                      <a:r>
                        <a:rPr lang="en-US" sz="1800" b="1" i="0" kern="1200" dirty="0" smtClean="0">
                          <a:solidFill>
                            <a:schemeClr val="tx1"/>
                          </a:solidFill>
                          <a:effectLst/>
                          <a:latin typeface="+mn-lt"/>
                          <a:ea typeface="+mn-ea"/>
                          <a:cs typeface="+mn-cs"/>
                        </a:rPr>
                        <a:t> replace(</a:t>
                      </a:r>
                      <a:r>
                        <a:rPr lang="en-US" sz="1800" b="1" i="0" kern="1200" dirty="0" err="1" smtClean="0">
                          <a:solidFill>
                            <a:schemeClr val="tx1"/>
                          </a:solidFill>
                          <a:effectLst/>
                          <a:latin typeface="+mn-lt"/>
                          <a:ea typeface="+mn-ea"/>
                          <a:cs typeface="+mn-cs"/>
                        </a:rPr>
                        <a:t>int</a:t>
                      </a:r>
                      <a:r>
                        <a:rPr lang="en-US" sz="1800" b="1" i="0" kern="1200" dirty="0" smtClean="0">
                          <a:solidFill>
                            <a:schemeClr val="tx1"/>
                          </a:solidFill>
                          <a:effectLst/>
                          <a:latin typeface="+mn-lt"/>
                          <a:ea typeface="+mn-ea"/>
                          <a:cs typeface="+mn-cs"/>
                        </a:rPr>
                        <a:t> </a:t>
                      </a:r>
                      <a:r>
                        <a:rPr lang="en-US" sz="1800" b="1" i="0" kern="1200" dirty="0" err="1" smtClean="0">
                          <a:solidFill>
                            <a:schemeClr val="tx1"/>
                          </a:solidFill>
                          <a:effectLst/>
                          <a:latin typeface="+mn-lt"/>
                          <a:ea typeface="+mn-ea"/>
                          <a:cs typeface="+mn-cs"/>
                        </a:rPr>
                        <a:t>startIndex</a:t>
                      </a:r>
                      <a:r>
                        <a:rPr lang="en-US" sz="1800" b="1" i="0" kern="1200" dirty="0" smtClean="0">
                          <a:solidFill>
                            <a:schemeClr val="tx1"/>
                          </a:solidFill>
                          <a:effectLst/>
                          <a:latin typeface="+mn-lt"/>
                          <a:ea typeface="+mn-ea"/>
                          <a:cs typeface="+mn-cs"/>
                        </a:rPr>
                        <a:t>, </a:t>
                      </a:r>
                      <a:r>
                        <a:rPr lang="en-US" sz="1800" b="1" i="0" kern="1200" dirty="0" err="1" smtClean="0">
                          <a:solidFill>
                            <a:schemeClr val="tx1"/>
                          </a:solidFill>
                          <a:effectLst/>
                          <a:latin typeface="+mn-lt"/>
                          <a:ea typeface="+mn-ea"/>
                          <a:cs typeface="+mn-cs"/>
                        </a:rPr>
                        <a:t>int</a:t>
                      </a:r>
                      <a:r>
                        <a:rPr lang="en-US" sz="1800" b="1" i="0" kern="1200" dirty="0" smtClean="0">
                          <a:solidFill>
                            <a:schemeClr val="tx1"/>
                          </a:solidFill>
                          <a:effectLst/>
                          <a:latin typeface="+mn-lt"/>
                          <a:ea typeface="+mn-ea"/>
                          <a:cs typeface="+mn-cs"/>
                        </a:rPr>
                        <a:t> </a:t>
                      </a:r>
                      <a:r>
                        <a:rPr lang="en-US" sz="1800" b="1" i="0" kern="1200" dirty="0" err="1" smtClean="0">
                          <a:solidFill>
                            <a:schemeClr val="tx1"/>
                          </a:solidFill>
                          <a:effectLst/>
                          <a:latin typeface="+mn-lt"/>
                          <a:ea typeface="+mn-ea"/>
                          <a:cs typeface="+mn-cs"/>
                        </a:rPr>
                        <a:t>endIndex</a:t>
                      </a:r>
                      <a:r>
                        <a:rPr lang="en-US" sz="1800" b="1" i="0" kern="1200" dirty="0" smtClean="0">
                          <a:solidFill>
                            <a:schemeClr val="tx1"/>
                          </a:solidFill>
                          <a:effectLst/>
                          <a:latin typeface="+mn-lt"/>
                          <a:ea typeface="+mn-ea"/>
                          <a:cs typeface="+mn-cs"/>
                        </a:rPr>
                        <a:t>, String </a:t>
                      </a:r>
                      <a:r>
                        <a:rPr lang="en-US" sz="1800" b="1" i="0" kern="1200" dirty="0" err="1" smtClean="0">
                          <a:solidFill>
                            <a:schemeClr val="tx1"/>
                          </a:solidFill>
                          <a:effectLst/>
                          <a:latin typeface="+mn-lt"/>
                          <a:ea typeface="+mn-ea"/>
                          <a:cs typeface="+mn-cs"/>
                        </a:rPr>
                        <a:t>str</a:t>
                      </a:r>
                      <a:r>
                        <a:rPr lang="en-US" sz="1800" b="1" i="0" kern="1200" dirty="0" smtClean="0">
                          <a:solidFill>
                            <a:schemeClr val="tx1"/>
                          </a:solidFill>
                          <a:effectLst/>
                          <a:latin typeface="+mn-lt"/>
                          <a:ea typeface="+mn-ea"/>
                          <a:cs typeface="+mn-cs"/>
                        </a:rPr>
                        <a:t>):</a:t>
                      </a:r>
                      <a:r>
                        <a:rPr lang="en-US" sz="1800" b="0" i="0" kern="1200" dirty="0" smtClean="0">
                          <a:solidFill>
                            <a:schemeClr val="tx1"/>
                          </a:solidFill>
                          <a:effectLst/>
                          <a:latin typeface="+mn-lt"/>
                          <a:ea typeface="+mn-ea"/>
                          <a:cs typeface="+mn-cs"/>
                        </a:rPr>
                        <a:t> is used to replace the string from specified </a:t>
                      </a:r>
                      <a:r>
                        <a:rPr lang="en-US" sz="1800" b="0" i="0" kern="1200" dirty="0" err="1" smtClean="0">
                          <a:solidFill>
                            <a:schemeClr val="tx1"/>
                          </a:solidFill>
                          <a:effectLst/>
                          <a:latin typeface="+mn-lt"/>
                          <a:ea typeface="+mn-ea"/>
                          <a:cs typeface="+mn-cs"/>
                        </a:rPr>
                        <a:t>startIndex</a:t>
                      </a:r>
                      <a:r>
                        <a:rPr lang="en-US" sz="1800" b="0" i="0" kern="1200" dirty="0" smtClean="0">
                          <a:solidFill>
                            <a:schemeClr val="tx1"/>
                          </a:solidFill>
                          <a:effectLst/>
                          <a:latin typeface="+mn-lt"/>
                          <a:ea typeface="+mn-ea"/>
                          <a:cs typeface="+mn-cs"/>
                        </a:rPr>
                        <a:t> and </a:t>
                      </a:r>
                      <a:r>
                        <a:rPr lang="en-US" sz="1800" b="0" i="0" kern="1200" dirty="0" err="1" smtClean="0">
                          <a:solidFill>
                            <a:schemeClr val="tx1"/>
                          </a:solidFill>
                          <a:effectLst/>
                          <a:latin typeface="+mn-lt"/>
                          <a:ea typeface="+mn-ea"/>
                          <a:cs typeface="+mn-cs"/>
                        </a:rPr>
                        <a:t>endIndex</a:t>
                      </a:r>
                      <a:r>
                        <a:rPr lang="en-US" sz="1800" b="0" i="0" kern="1200" dirty="0" smtClean="0">
                          <a:solidFill>
                            <a:schemeClr val="tx1"/>
                          </a:solidFill>
                          <a:effectLst/>
                          <a:latin typeface="+mn-lt"/>
                          <a:ea typeface="+mn-ea"/>
                          <a:cs typeface="+mn-cs"/>
                        </a:rPr>
                        <a:t>.</a:t>
                      </a:r>
                    </a:p>
                    <a:p>
                      <a:r>
                        <a:rPr lang="en-US" sz="1800" b="1" i="0" kern="1200" dirty="0" smtClean="0">
                          <a:solidFill>
                            <a:schemeClr val="tx1"/>
                          </a:solidFill>
                          <a:effectLst/>
                          <a:latin typeface="+mn-lt"/>
                          <a:ea typeface="+mn-ea"/>
                          <a:cs typeface="+mn-cs"/>
                        </a:rPr>
                        <a:t>public </a:t>
                      </a:r>
                      <a:r>
                        <a:rPr lang="en-US" sz="1800" b="1" i="0" kern="1200" dirty="0" err="1" smtClean="0">
                          <a:solidFill>
                            <a:schemeClr val="tx1"/>
                          </a:solidFill>
                          <a:effectLst/>
                          <a:latin typeface="+mn-lt"/>
                          <a:ea typeface="+mn-ea"/>
                          <a:cs typeface="+mn-cs"/>
                        </a:rPr>
                        <a:t>StringBuilder</a:t>
                      </a:r>
                      <a:r>
                        <a:rPr lang="en-US" sz="1800" b="1" i="0" kern="1200" dirty="0" smtClean="0">
                          <a:solidFill>
                            <a:schemeClr val="tx1"/>
                          </a:solidFill>
                          <a:effectLst/>
                          <a:latin typeface="+mn-lt"/>
                          <a:ea typeface="+mn-ea"/>
                          <a:cs typeface="+mn-cs"/>
                        </a:rPr>
                        <a:t> delete(</a:t>
                      </a:r>
                      <a:r>
                        <a:rPr lang="en-US" sz="1800" b="1" i="0" kern="1200" dirty="0" err="1" smtClean="0">
                          <a:solidFill>
                            <a:schemeClr val="tx1"/>
                          </a:solidFill>
                          <a:effectLst/>
                          <a:latin typeface="+mn-lt"/>
                          <a:ea typeface="+mn-ea"/>
                          <a:cs typeface="+mn-cs"/>
                        </a:rPr>
                        <a:t>int</a:t>
                      </a:r>
                      <a:r>
                        <a:rPr lang="en-US" sz="1800" b="1" i="0" kern="1200" dirty="0" smtClean="0">
                          <a:solidFill>
                            <a:schemeClr val="tx1"/>
                          </a:solidFill>
                          <a:effectLst/>
                          <a:latin typeface="+mn-lt"/>
                          <a:ea typeface="+mn-ea"/>
                          <a:cs typeface="+mn-cs"/>
                        </a:rPr>
                        <a:t> </a:t>
                      </a:r>
                      <a:r>
                        <a:rPr lang="en-US" sz="1800" b="1" i="0" kern="1200" dirty="0" err="1" smtClean="0">
                          <a:solidFill>
                            <a:schemeClr val="tx1"/>
                          </a:solidFill>
                          <a:effectLst/>
                          <a:latin typeface="+mn-lt"/>
                          <a:ea typeface="+mn-ea"/>
                          <a:cs typeface="+mn-cs"/>
                        </a:rPr>
                        <a:t>startIndex</a:t>
                      </a:r>
                      <a:r>
                        <a:rPr lang="en-US" sz="1800" b="1" i="0" kern="1200" dirty="0" smtClean="0">
                          <a:solidFill>
                            <a:schemeClr val="tx1"/>
                          </a:solidFill>
                          <a:effectLst/>
                          <a:latin typeface="+mn-lt"/>
                          <a:ea typeface="+mn-ea"/>
                          <a:cs typeface="+mn-cs"/>
                        </a:rPr>
                        <a:t>, </a:t>
                      </a:r>
                      <a:r>
                        <a:rPr lang="en-US" sz="1800" b="1" i="0" kern="1200" dirty="0" err="1" smtClean="0">
                          <a:solidFill>
                            <a:schemeClr val="tx1"/>
                          </a:solidFill>
                          <a:effectLst/>
                          <a:latin typeface="+mn-lt"/>
                          <a:ea typeface="+mn-ea"/>
                          <a:cs typeface="+mn-cs"/>
                        </a:rPr>
                        <a:t>int</a:t>
                      </a:r>
                      <a:r>
                        <a:rPr lang="en-US" sz="1800" b="1" i="0" kern="1200" dirty="0" smtClean="0">
                          <a:solidFill>
                            <a:schemeClr val="tx1"/>
                          </a:solidFill>
                          <a:effectLst/>
                          <a:latin typeface="+mn-lt"/>
                          <a:ea typeface="+mn-ea"/>
                          <a:cs typeface="+mn-cs"/>
                        </a:rPr>
                        <a:t> </a:t>
                      </a:r>
                      <a:r>
                        <a:rPr lang="en-US" sz="1800" b="1" i="0" kern="1200" dirty="0" err="1" smtClean="0">
                          <a:solidFill>
                            <a:schemeClr val="tx1"/>
                          </a:solidFill>
                          <a:effectLst/>
                          <a:latin typeface="+mn-lt"/>
                          <a:ea typeface="+mn-ea"/>
                          <a:cs typeface="+mn-cs"/>
                        </a:rPr>
                        <a:t>endIndex</a:t>
                      </a:r>
                      <a:r>
                        <a:rPr lang="en-US" sz="1800" b="1" i="0" kern="1200" dirty="0" smtClean="0">
                          <a:solidFill>
                            <a:schemeClr val="tx1"/>
                          </a:solidFill>
                          <a:effectLst/>
                          <a:latin typeface="+mn-lt"/>
                          <a:ea typeface="+mn-ea"/>
                          <a:cs typeface="+mn-cs"/>
                        </a:rPr>
                        <a:t>):</a:t>
                      </a:r>
                      <a:r>
                        <a:rPr lang="en-US" sz="1800" b="0" i="0" kern="1200" dirty="0" smtClean="0">
                          <a:solidFill>
                            <a:schemeClr val="tx1"/>
                          </a:solidFill>
                          <a:effectLst/>
                          <a:latin typeface="+mn-lt"/>
                          <a:ea typeface="+mn-ea"/>
                          <a:cs typeface="+mn-cs"/>
                        </a:rPr>
                        <a:t> is used to delete the string from specified </a:t>
                      </a:r>
                      <a:r>
                        <a:rPr lang="en-US" sz="1800" b="0" i="0" kern="1200" dirty="0" err="1" smtClean="0">
                          <a:solidFill>
                            <a:schemeClr val="tx1"/>
                          </a:solidFill>
                          <a:effectLst/>
                          <a:latin typeface="+mn-lt"/>
                          <a:ea typeface="+mn-ea"/>
                          <a:cs typeface="+mn-cs"/>
                        </a:rPr>
                        <a:t>startIndex</a:t>
                      </a:r>
                      <a:r>
                        <a:rPr lang="en-US" sz="1800" b="0" i="0" kern="1200" dirty="0" smtClean="0">
                          <a:solidFill>
                            <a:schemeClr val="tx1"/>
                          </a:solidFill>
                          <a:effectLst/>
                          <a:latin typeface="+mn-lt"/>
                          <a:ea typeface="+mn-ea"/>
                          <a:cs typeface="+mn-cs"/>
                        </a:rPr>
                        <a:t> and </a:t>
                      </a:r>
                      <a:r>
                        <a:rPr lang="en-US" sz="1800" b="0" i="0" kern="1200" dirty="0" err="1" smtClean="0">
                          <a:solidFill>
                            <a:schemeClr val="tx1"/>
                          </a:solidFill>
                          <a:effectLst/>
                          <a:latin typeface="+mn-lt"/>
                          <a:ea typeface="+mn-ea"/>
                          <a:cs typeface="+mn-cs"/>
                        </a:rPr>
                        <a:t>endIndex</a:t>
                      </a:r>
                      <a:r>
                        <a:rPr lang="en-US" sz="1800" b="0" i="0" kern="1200" dirty="0" smtClean="0">
                          <a:solidFill>
                            <a:schemeClr val="tx1"/>
                          </a:solidFill>
                          <a:effectLst/>
                          <a:latin typeface="+mn-lt"/>
                          <a:ea typeface="+mn-ea"/>
                          <a:cs typeface="+mn-cs"/>
                        </a:rPr>
                        <a:t>.</a:t>
                      </a:r>
                    </a:p>
                    <a:p>
                      <a:r>
                        <a:rPr lang="en-US" sz="1800" b="1" i="0" kern="1200" dirty="0" smtClean="0">
                          <a:solidFill>
                            <a:schemeClr val="tx1"/>
                          </a:solidFill>
                          <a:effectLst/>
                          <a:latin typeface="+mn-lt"/>
                          <a:ea typeface="+mn-ea"/>
                          <a:cs typeface="+mn-cs"/>
                        </a:rPr>
                        <a:t>public </a:t>
                      </a:r>
                      <a:r>
                        <a:rPr lang="en-US" sz="1800" b="1" i="0" kern="1200" dirty="0" err="1" smtClean="0">
                          <a:solidFill>
                            <a:schemeClr val="tx1"/>
                          </a:solidFill>
                          <a:effectLst/>
                          <a:latin typeface="+mn-lt"/>
                          <a:ea typeface="+mn-ea"/>
                          <a:cs typeface="+mn-cs"/>
                        </a:rPr>
                        <a:t>StringBuilder</a:t>
                      </a:r>
                      <a:r>
                        <a:rPr lang="en-US" sz="1800" b="1" i="0" kern="1200" dirty="0" smtClean="0">
                          <a:solidFill>
                            <a:schemeClr val="tx1"/>
                          </a:solidFill>
                          <a:effectLst/>
                          <a:latin typeface="+mn-lt"/>
                          <a:ea typeface="+mn-ea"/>
                          <a:cs typeface="+mn-cs"/>
                        </a:rPr>
                        <a:t> reverse():</a:t>
                      </a:r>
                      <a:r>
                        <a:rPr lang="en-US" sz="1800" b="0" i="0" kern="1200" dirty="0" smtClean="0">
                          <a:solidFill>
                            <a:schemeClr val="tx1"/>
                          </a:solidFill>
                          <a:effectLst/>
                          <a:latin typeface="+mn-lt"/>
                          <a:ea typeface="+mn-ea"/>
                          <a:cs typeface="+mn-cs"/>
                        </a:rPr>
                        <a:t> is used to reverse the string.</a:t>
                      </a:r>
                    </a:p>
                    <a:p>
                      <a:r>
                        <a:rPr lang="en-US" sz="1800" b="1" i="0" kern="1200" dirty="0" smtClean="0">
                          <a:solidFill>
                            <a:schemeClr val="tx1"/>
                          </a:solidFill>
                          <a:effectLst/>
                          <a:latin typeface="+mn-lt"/>
                          <a:ea typeface="+mn-ea"/>
                          <a:cs typeface="+mn-cs"/>
                        </a:rPr>
                        <a:t>public </a:t>
                      </a:r>
                      <a:r>
                        <a:rPr lang="en-US" sz="1800" b="1" i="0" kern="1200" dirty="0" err="1" smtClean="0">
                          <a:solidFill>
                            <a:schemeClr val="tx1"/>
                          </a:solidFill>
                          <a:effectLst/>
                          <a:latin typeface="+mn-lt"/>
                          <a:ea typeface="+mn-ea"/>
                          <a:cs typeface="+mn-cs"/>
                        </a:rPr>
                        <a:t>int</a:t>
                      </a:r>
                      <a:r>
                        <a:rPr lang="en-US" sz="1800" b="1" i="0" kern="1200" dirty="0" smtClean="0">
                          <a:solidFill>
                            <a:schemeClr val="tx1"/>
                          </a:solidFill>
                          <a:effectLst/>
                          <a:latin typeface="+mn-lt"/>
                          <a:ea typeface="+mn-ea"/>
                          <a:cs typeface="+mn-cs"/>
                        </a:rPr>
                        <a:t> capacity():</a:t>
                      </a:r>
                      <a:r>
                        <a:rPr lang="en-US" sz="1800" b="0" i="0" kern="1200" dirty="0" smtClean="0">
                          <a:solidFill>
                            <a:schemeClr val="tx1"/>
                          </a:solidFill>
                          <a:effectLst/>
                          <a:latin typeface="+mn-lt"/>
                          <a:ea typeface="+mn-ea"/>
                          <a:cs typeface="+mn-cs"/>
                        </a:rPr>
                        <a:t> is used to return the current capacity.</a:t>
                      </a:r>
                    </a:p>
                    <a:p>
                      <a:r>
                        <a:rPr lang="en-US" sz="1800" b="1" i="0" kern="1200" dirty="0" smtClean="0">
                          <a:solidFill>
                            <a:schemeClr val="tx1"/>
                          </a:solidFill>
                          <a:effectLst/>
                          <a:latin typeface="+mn-lt"/>
                          <a:ea typeface="+mn-ea"/>
                          <a:cs typeface="+mn-cs"/>
                        </a:rPr>
                        <a:t>public void </a:t>
                      </a:r>
                      <a:r>
                        <a:rPr lang="en-US" sz="1800" b="1" i="0" kern="1200" dirty="0" err="1" smtClean="0">
                          <a:solidFill>
                            <a:schemeClr val="tx1"/>
                          </a:solidFill>
                          <a:effectLst/>
                          <a:latin typeface="+mn-lt"/>
                          <a:ea typeface="+mn-ea"/>
                          <a:cs typeface="+mn-cs"/>
                        </a:rPr>
                        <a:t>ensureCapacity</a:t>
                      </a:r>
                      <a:r>
                        <a:rPr lang="en-US" sz="1800" b="1" i="0" kern="1200" dirty="0" smtClean="0">
                          <a:solidFill>
                            <a:schemeClr val="tx1"/>
                          </a:solidFill>
                          <a:effectLst/>
                          <a:latin typeface="+mn-lt"/>
                          <a:ea typeface="+mn-ea"/>
                          <a:cs typeface="+mn-cs"/>
                        </a:rPr>
                        <a:t>(</a:t>
                      </a:r>
                      <a:r>
                        <a:rPr lang="en-US" sz="1800" b="1" i="0" kern="1200" dirty="0" err="1" smtClean="0">
                          <a:solidFill>
                            <a:schemeClr val="tx1"/>
                          </a:solidFill>
                          <a:effectLst/>
                          <a:latin typeface="+mn-lt"/>
                          <a:ea typeface="+mn-ea"/>
                          <a:cs typeface="+mn-cs"/>
                        </a:rPr>
                        <a:t>int</a:t>
                      </a:r>
                      <a:r>
                        <a:rPr lang="en-US" sz="1800" b="1" i="0" kern="1200" dirty="0" smtClean="0">
                          <a:solidFill>
                            <a:schemeClr val="tx1"/>
                          </a:solidFill>
                          <a:effectLst/>
                          <a:latin typeface="+mn-lt"/>
                          <a:ea typeface="+mn-ea"/>
                          <a:cs typeface="+mn-cs"/>
                        </a:rPr>
                        <a:t> </a:t>
                      </a:r>
                      <a:r>
                        <a:rPr lang="en-US" sz="1800" b="1" i="0" kern="1200" dirty="0" err="1" smtClean="0">
                          <a:solidFill>
                            <a:schemeClr val="tx1"/>
                          </a:solidFill>
                          <a:effectLst/>
                          <a:latin typeface="+mn-lt"/>
                          <a:ea typeface="+mn-ea"/>
                          <a:cs typeface="+mn-cs"/>
                        </a:rPr>
                        <a:t>minimumCapacity</a:t>
                      </a:r>
                      <a:r>
                        <a:rPr lang="en-US" sz="1800" b="1" i="0" kern="1200" dirty="0" smtClean="0">
                          <a:solidFill>
                            <a:schemeClr val="tx1"/>
                          </a:solidFill>
                          <a:effectLst/>
                          <a:latin typeface="+mn-lt"/>
                          <a:ea typeface="+mn-ea"/>
                          <a:cs typeface="+mn-cs"/>
                        </a:rPr>
                        <a:t>):</a:t>
                      </a:r>
                      <a:r>
                        <a:rPr lang="en-US" sz="1800" b="0" i="0" kern="1200" dirty="0" smtClean="0">
                          <a:solidFill>
                            <a:schemeClr val="tx1"/>
                          </a:solidFill>
                          <a:effectLst/>
                          <a:latin typeface="+mn-lt"/>
                          <a:ea typeface="+mn-ea"/>
                          <a:cs typeface="+mn-cs"/>
                        </a:rPr>
                        <a:t> is used to ensure the capacity at least equal to the given minimum.</a:t>
                      </a:r>
                    </a:p>
                    <a:p>
                      <a:r>
                        <a:rPr lang="en-US" sz="1800" b="1" i="0" kern="1200" dirty="0" smtClean="0">
                          <a:solidFill>
                            <a:schemeClr val="tx1"/>
                          </a:solidFill>
                          <a:effectLst/>
                          <a:latin typeface="+mn-lt"/>
                          <a:ea typeface="+mn-ea"/>
                          <a:cs typeface="+mn-cs"/>
                        </a:rPr>
                        <a:t>public char </a:t>
                      </a:r>
                      <a:r>
                        <a:rPr lang="en-US" sz="1800" b="1" i="0" kern="1200" dirty="0" err="1" smtClean="0">
                          <a:solidFill>
                            <a:schemeClr val="tx1"/>
                          </a:solidFill>
                          <a:effectLst/>
                          <a:latin typeface="+mn-lt"/>
                          <a:ea typeface="+mn-ea"/>
                          <a:cs typeface="+mn-cs"/>
                        </a:rPr>
                        <a:t>charAt</a:t>
                      </a:r>
                      <a:r>
                        <a:rPr lang="en-US" sz="1800" b="1" i="0" kern="1200" dirty="0" smtClean="0">
                          <a:solidFill>
                            <a:schemeClr val="tx1"/>
                          </a:solidFill>
                          <a:effectLst/>
                          <a:latin typeface="+mn-lt"/>
                          <a:ea typeface="+mn-ea"/>
                          <a:cs typeface="+mn-cs"/>
                        </a:rPr>
                        <a:t>(</a:t>
                      </a:r>
                      <a:r>
                        <a:rPr lang="en-US" sz="1800" b="1" i="0" kern="1200" dirty="0" err="1" smtClean="0">
                          <a:solidFill>
                            <a:schemeClr val="tx1"/>
                          </a:solidFill>
                          <a:effectLst/>
                          <a:latin typeface="+mn-lt"/>
                          <a:ea typeface="+mn-ea"/>
                          <a:cs typeface="+mn-cs"/>
                        </a:rPr>
                        <a:t>int</a:t>
                      </a:r>
                      <a:r>
                        <a:rPr lang="en-US" sz="1800" b="1" i="0" kern="1200" dirty="0" smtClean="0">
                          <a:solidFill>
                            <a:schemeClr val="tx1"/>
                          </a:solidFill>
                          <a:effectLst/>
                          <a:latin typeface="+mn-lt"/>
                          <a:ea typeface="+mn-ea"/>
                          <a:cs typeface="+mn-cs"/>
                        </a:rPr>
                        <a:t> index):</a:t>
                      </a:r>
                      <a:r>
                        <a:rPr lang="en-US" sz="1800" b="0" i="0" kern="1200" dirty="0" smtClean="0">
                          <a:solidFill>
                            <a:schemeClr val="tx1"/>
                          </a:solidFill>
                          <a:effectLst/>
                          <a:latin typeface="+mn-lt"/>
                          <a:ea typeface="+mn-ea"/>
                          <a:cs typeface="+mn-cs"/>
                        </a:rPr>
                        <a:t> is used to return the character at the specified position.</a:t>
                      </a:r>
                    </a:p>
                    <a:p>
                      <a:r>
                        <a:rPr lang="en-US" sz="1800" b="1" i="0" kern="1200" dirty="0" smtClean="0">
                          <a:solidFill>
                            <a:schemeClr val="tx1"/>
                          </a:solidFill>
                          <a:effectLst/>
                          <a:latin typeface="+mn-lt"/>
                          <a:ea typeface="+mn-ea"/>
                          <a:cs typeface="+mn-cs"/>
                        </a:rPr>
                        <a:t>public </a:t>
                      </a:r>
                      <a:r>
                        <a:rPr lang="en-US" sz="1800" b="1" i="0" kern="1200" dirty="0" err="1" smtClean="0">
                          <a:solidFill>
                            <a:schemeClr val="tx1"/>
                          </a:solidFill>
                          <a:effectLst/>
                          <a:latin typeface="+mn-lt"/>
                          <a:ea typeface="+mn-ea"/>
                          <a:cs typeface="+mn-cs"/>
                        </a:rPr>
                        <a:t>int</a:t>
                      </a:r>
                      <a:r>
                        <a:rPr lang="en-US" sz="1800" b="1" i="0" kern="1200" dirty="0" smtClean="0">
                          <a:solidFill>
                            <a:schemeClr val="tx1"/>
                          </a:solidFill>
                          <a:effectLst/>
                          <a:latin typeface="+mn-lt"/>
                          <a:ea typeface="+mn-ea"/>
                          <a:cs typeface="+mn-cs"/>
                        </a:rPr>
                        <a:t> length():</a:t>
                      </a:r>
                      <a:r>
                        <a:rPr lang="en-US" sz="1800" b="0" i="0" kern="1200" dirty="0" smtClean="0">
                          <a:solidFill>
                            <a:schemeClr val="tx1"/>
                          </a:solidFill>
                          <a:effectLst/>
                          <a:latin typeface="+mn-lt"/>
                          <a:ea typeface="+mn-ea"/>
                          <a:cs typeface="+mn-cs"/>
                        </a:rPr>
                        <a:t> is used to return the length of the string i.e. total number of characters.</a:t>
                      </a:r>
                    </a:p>
                    <a:p>
                      <a:r>
                        <a:rPr lang="en-US" sz="1800" b="1" i="0" kern="1200" dirty="0" smtClean="0">
                          <a:solidFill>
                            <a:schemeClr val="tx1"/>
                          </a:solidFill>
                          <a:effectLst/>
                          <a:latin typeface="+mn-lt"/>
                          <a:ea typeface="+mn-ea"/>
                          <a:cs typeface="+mn-cs"/>
                        </a:rPr>
                        <a:t>public String substring(</a:t>
                      </a:r>
                      <a:r>
                        <a:rPr lang="en-US" sz="1800" b="1" i="0" kern="1200" dirty="0" err="1" smtClean="0">
                          <a:solidFill>
                            <a:schemeClr val="tx1"/>
                          </a:solidFill>
                          <a:effectLst/>
                          <a:latin typeface="+mn-lt"/>
                          <a:ea typeface="+mn-ea"/>
                          <a:cs typeface="+mn-cs"/>
                        </a:rPr>
                        <a:t>int</a:t>
                      </a:r>
                      <a:r>
                        <a:rPr lang="en-US" sz="1800" b="1" i="0" kern="1200" dirty="0" smtClean="0">
                          <a:solidFill>
                            <a:schemeClr val="tx1"/>
                          </a:solidFill>
                          <a:effectLst/>
                          <a:latin typeface="+mn-lt"/>
                          <a:ea typeface="+mn-ea"/>
                          <a:cs typeface="+mn-cs"/>
                        </a:rPr>
                        <a:t> </a:t>
                      </a:r>
                      <a:r>
                        <a:rPr lang="en-US" sz="1800" b="1" i="0" kern="1200" dirty="0" err="1" smtClean="0">
                          <a:solidFill>
                            <a:schemeClr val="tx1"/>
                          </a:solidFill>
                          <a:effectLst/>
                          <a:latin typeface="+mn-lt"/>
                          <a:ea typeface="+mn-ea"/>
                          <a:cs typeface="+mn-cs"/>
                        </a:rPr>
                        <a:t>beginIndex</a:t>
                      </a:r>
                      <a:r>
                        <a:rPr lang="en-US" sz="1800" b="1" i="0" kern="1200" dirty="0" smtClean="0">
                          <a:solidFill>
                            <a:schemeClr val="tx1"/>
                          </a:solidFill>
                          <a:effectLst/>
                          <a:latin typeface="+mn-lt"/>
                          <a:ea typeface="+mn-ea"/>
                          <a:cs typeface="+mn-cs"/>
                        </a:rPr>
                        <a:t>):</a:t>
                      </a:r>
                      <a:r>
                        <a:rPr lang="en-US" sz="1800" b="0" i="0" kern="1200" dirty="0" smtClean="0">
                          <a:solidFill>
                            <a:schemeClr val="tx1"/>
                          </a:solidFill>
                          <a:effectLst/>
                          <a:latin typeface="+mn-lt"/>
                          <a:ea typeface="+mn-ea"/>
                          <a:cs typeface="+mn-cs"/>
                        </a:rPr>
                        <a:t> is used to return the substring from the specified </a:t>
                      </a:r>
                      <a:r>
                        <a:rPr lang="en-US" sz="1800" b="0" i="0" kern="1200" dirty="0" err="1" smtClean="0">
                          <a:solidFill>
                            <a:schemeClr val="tx1"/>
                          </a:solidFill>
                          <a:effectLst/>
                          <a:latin typeface="+mn-lt"/>
                          <a:ea typeface="+mn-ea"/>
                          <a:cs typeface="+mn-cs"/>
                        </a:rPr>
                        <a:t>beginIndex</a:t>
                      </a:r>
                      <a:r>
                        <a:rPr lang="en-US" sz="1800" b="0" i="0" kern="1200" dirty="0" smtClean="0">
                          <a:solidFill>
                            <a:schemeClr val="tx1"/>
                          </a:solidFill>
                          <a:effectLst/>
                          <a:latin typeface="+mn-lt"/>
                          <a:ea typeface="+mn-ea"/>
                          <a:cs typeface="+mn-cs"/>
                        </a:rPr>
                        <a:t>.</a:t>
                      </a:r>
                    </a:p>
                    <a:p>
                      <a:r>
                        <a:rPr lang="en-US" sz="1800" b="1" i="0" kern="1200" dirty="0" smtClean="0">
                          <a:solidFill>
                            <a:schemeClr val="tx1"/>
                          </a:solidFill>
                          <a:effectLst/>
                          <a:latin typeface="+mn-lt"/>
                          <a:ea typeface="+mn-ea"/>
                          <a:cs typeface="+mn-cs"/>
                        </a:rPr>
                        <a:t>public String substring(</a:t>
                      </a:r>
                      <a:r>
                        <a:rPr lang="en-US" sz="1800" b="1" i="0" kern="1200" dirty="0" err="1" smtClean="0">
                          <a:solidFill>
                            <a:schemeClr val="tx1"/>
                          </a:solidFill>
                          <a:effectLst/>
                          <a:latin typeface="+mn-lt"/>
                          <a:ea typeface="+mn-ea"/>
                          <a:cs typeface="+mn-cs"/>
                        </a:rPr>
                        <a:t>int</a:t>
                      </a:r>
                      <a:r>
                        <a:rPr lang="en-US" sz="1800" b="1" i="0" kern="1200" dirty="0" smtClean="0">
                          <a:solidFill>
                            <a:schemeClr val="tx1"/>
                          </a:solidFill>
                          <a:effectLst/>
                          <a:latin typeface="+mn-lt"/>
                          <a:ea typeface="+mn-ea"/>
                          <a:cs typeface="+mn-cs"/>
                        </a:rPr>
                        <a:t> </a:t>
                      </a:r>
                      <a:r>
                        <a:rPr lang="en-US" sz="1800" b="1" i="0" kern="1200" dirty="0" err="1" smtClean="0">
                          <a:solidFill>
                            <a:schemeClr val="tx1"/>
                          </a:solidFill>
                          <a:effectLst/>
                          <a:latin typeface="+mn-lt"/>
                          <a:ea typeface="+mn-ea"/>
                          <a:cs typeface="+mn-cs"/>
                        </a:rPr>
                        <a:t>beginIndex</a:t>
                      </a:r>
                      <a:r>
                        <a:rPr lang="en-US" sz="1800" b="1" i="0" kern="1200" dirty="0" smtClean="0">
                          <a:solidFill>
                            <a:schemeClr val="tx1"/>
                          </a:solidFill>
                          <a:effectLst/>
                          <a:latin typeface="+mn-lt"/>
                          <a:ea typeface="+mn-ea"/>
                          <a:cs typeface="+mn-cs"/>
                        </a:rPr>
                        <a:t>, </a:t>
                      </a:r>
                      <a:r>
                        <a:rPr lang="en-US" sz="1800" b="1" i="0" kern="1200" dirty="0" err="1" smtClean="0">
                          <a:solidFill>
                            <a:schemeClr val="tx1"/>
                          </a:solidFill>
                          <a:effectLst/>
                          <a:latin typeface="+mn-lt"/>
                          <a:ea typeface="+mn-ea"/>
                          <a:cs typeface="+mn-cs"/>
                        </a:rPr>
                        <a:t>int</a:t>
                      </a:r>
                      <a:r>
                        <a:rPr lang="en-US" sz="1800" b="1" i="0" kern="1200" dirty="0" smtClean="0">
                          <a:solidFill>
                            <a:schemeClr val="tx1"/>
                          </a:solidFill>
                          <a:effectLst/>
                          <a:latin typeface="+mn-lt"/>
                          <a:ea typeface="+mn-ea"/>
                          <a:cs typeface="+mn-cs"/>
                        </a:rPr>
                        <a:t> </a:t>
                      </a:r>
                      <a:r>
                        <a:rPr lang="en-US" sz="1800" b="1" i="0" kern="1200" dirty="0" err="1" smtClean="0">
                          <a:solidFill>
                            <a:schemeClr val="tx1"/>
                          </a:solidFill>
                          <a:effectLst/>
                          <a:latin typeface="+mn-lt"/>
                          <a:ea typeface="+mn-ea"/>
                          <a:cs typeface="+mn-cs"/>
                        </a:rPr>
                        <a:t>endIndex</a:t>
                      </a:r>
                      <a:r>
                        <a:rPr lang="en-US" sz="1800" b="1" i="0" kern="1200" dirty="0" smtClean="0">
                          <a:solidFill>
                            <a:schemeClr val="tx1"/>
                          </a:solidFill>
                          <a:effectLst/>
                          <a:latin typeface="+mn-lt"/>
                          <a:ea typeface="+mn-ea"/>
                          <a:cs typeface="+mn-cs"/>
                        </a:rPr>
                        <a:t>):</a:t>
                      </a:r>
                      <a:r>
                        <a:rPr lang="en-US" sz="1800" b="0" i="0" kern="1200" dirty="0" smtClean="0">
                          <a:solidFill>
                            <a:schemeClr val="tx1"/>
                          </a:solidFill>
                          <a:effectLst/>
                          <a:latin typeface="+mn-lt"/>
                          <a:ea typeface="+mn-ea"/>
                          <a:cs typeface="+mn-cs"/>
                        </a:rPr>
                        <a:t> is used to return the substring from the specified </a:t>
                      </a:r>
                      <a:r>
                        <a:rPr lang="en-US" sz="1800" b="0" i="0" kern="1200" dirty="0" err="1" smtClean="0">
                          <a:solidFill>
                            <a:schemeClr val="tx1"/>
                          </a:solidFill>
                          <a:effectLst/>
                          <a:latin typeface="+mn-lt"/>
                          <a:ea typeface="+mn-ea"/>
                          <a:cs typeface="+mn-cs"/>
                        </a:rPr>
                        <a:t>beginIndex</a:t>
                      </a:r>
                      <a:r>
                        <a:rPr lang="en-US" sz="1800" b="0" i="0" kern="1200" dirty="0" smtClean="0">
                          <a:solidFill>
                            <a:schemeClr val="tx1"/>
                          </a:solidFill>
                          <a:effectLst/>
                          <a:latin typeface="+mn-lt"/>
                          <a:ea typeface="+mn-ea"/>
                          <a:cs typeface="+mn-cs"/>
                        </a:rPr>
                        <a:t> and </a:t>
                      </a:r>
                      <a:r>
                        <a:rPr lang="en-US" sz="1800" b="0" i="0" kern="1200" dirty="0" err="1" smtClean="0">
                          <a:solidFill>
                            <a:schemeClr val="tx1"/>
                          </a:solidFill>
                          <a:effectLst/>
                          <a:latin typeface="+mn-lt"/>
                          <a:ea typeface="+mn-ea"/>
                          <a:cs typeface="+mn-cs"/>
                        </a:rPr>
                        <a:t>endIndex</a:t>
                      </a:r>
                      <a:r>
                        <a:rPr lang="en-US" sz="1800" b="0" i="0" kern="1200" dirty="0" smtClean="0">
                          <a:solidFill>
                            <a:schemeClr val="tx1"/>
                          </a:solidFill>
                          <a:effectLst/>
                          <a:latin typeface="+mn-lt"/>
                          <a:ea typeface="+mn-ea"/>
                          <a:cs typeface="+mn-cs"/>
                        </a:rPr>
                        <a:t>.</a:t>
                      </a:r>
                      <a:endParaRPr lang="en-US" sz="1800" b="0" i="0" kern="1200" dirty="0">
                        <a:solidFill>
                          <a:schemeClr val="tx1"/>
                        </a:solidFill>
                        <a:effectLst/>
                        <a:latin typeface="+mn-lt"/>
                        <a:ea typeface="+mn-ea"/>
                        <a:cs typeface="+mn-cs"/>
                      </a:endParaRP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889291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
          </a:xfrm>
          <a:solidFill>
            <a:schemeClr val="accent4">
              <a:lumMod val="20000"/>
              <a:lumOff val="80000"/>
            </a:schemeClr>
          </a:solidFill>
        </p:spPr>
        <p:txBody>
          <a:bodyPr>
            <a:normAutofit fontScale="90000"/>
          </a:bodyPr>
          <a:lstStyle/>
          <a:p>
            <a:r>
              <a:rPr lang="en-US" dirty="0" smtClean="0"/>
              <a:t>Immutable class</a:t>
            </a:r>
            <a:endParaRPr lang="en-US" dirty="0"/>
          </a:p>
        </p:txBody>
      </p:sp>
      <p:sp>
        <p:nvSpPr>
          <p:cNvPr id="3" name="Subtitle 2"/>
          <p:cNvSpPr>
            <a:spLocks noGrp="1"/>
          </p:cNvSpPr>
          <p:nvPr>
            <p:ph type="subTitle" idx="1"/>
          </p:nvPr>
        </p:nvSpPr>
        <p:spPr>
          <a:xfrm>
            <a:off x="0" y="685800"/>
            <a:ext cx="9144000" cy="6172200"/>
          </a:xfrm>
        </p:spPr>
        <p:txBody>
          <a:bodyPr/>
          <a:lstStyle/>
          <a:p>
            <a:pPr marL="457200" indent="-457200" algn="l">
              <a:buFont typeface="Arial" pitchFamily="34" charset="0"/>
              <a:buChar char="•"/>
            </a:pPr>
            <a:r>
              <a:rPr lang="en-US" sz="2400" dirty="0">
                <a:solidFill>
                  <a:schemeClr val="tx1"/>
                </a:solidFill>
              </a:rPr>
              <a:t> all the wrapper classes and String class is </a:t>
            </a:r>
            <a:r>
              <a:rPr lang="en-US" sz="2400" dirty="0" smtClean="0">
                <a:solidFill>
                  <a:schemeClr val="tx1"/>
                </a:solidFill>
              </a:rPr>
              <a:t>immutable</a:t>
            </a:r>
          </a:p>
          <a:p>
            <a:pPr marL="457200" indent="-457200" algn="l">
              <a:buFont typeface="Arial" pitchFamily="34" charset="0"/>
              <a:buChar char="•"/>
            </a:pPr>
            <a:r>
              <a:rPr lang="en-US" sz="2400" b="1" dirty="0">
                <a:solidFill>
                  <a:schemeClr val="tx1"/>
                </a:solidFill>
              </a:rPr>
              <a:t>create immutable class by creating final class that have final data members </a:t>
            </a:r>
            <a:endParaRPr lang="en-US" sz="2400" b="1" dirty="0" smtClean="0">
              <a:solidFill>
                <a:schemeClr val="tx1"/>
              </a:solidFill>
            </a:endParaRPr>
          </a:p>
          <a:p>
            <a:pPr marL="457200" indent="-457200" algn="l">
              <a:buFont typeface="Arial" pitchFamily="34" charset="0"/>
              <a:buChar char="•"/>
            </a:pPr>
            <a:endParaRPr lang="en-US" dirty="0"/>
          </a:p>
        </p:txBody>
      </p:sp>
      <p:sp>
        <p:nvSpPr>
          <p:cNvPr id="4" name="TextBox 3"/>
          <p:cNvSpPr txBox="1"/>
          <p:nvPr/>
        </p:nvSpPr>
        <p:spPr>
          <a:xfrm>
            <a:off x="228600" y="1981200"/>
            <a:ext cx="8610600" cy="2246769"/>
          </a:xfrm>
          <a:prstGeom prst="rect">
            <a:avLst/>
          </a:prstGeom>
          <a:solidFill>
            <a:schemeClr val="bg1">
              <a:lumMod val="95000"/>
            </a:schemeClr>
          </a:solidFill>
        </p:spPr>
        <p:txBody>
          <a:bodyPr wrap="square">
            <a:spAutoFit/>
          </a:bodyPr>
          <a:lstStyle/>
          <a:p>
            <a:r>
              <a:rPr lang="en-US" sz="2000" b="1" dirty="0"/>
              <a:t>public</a:t>
            </a:r>
            <a:r>
              <a:rPr lang="en-US" sz="2000" dirty="0"/>
              <a:t> </a:t>
            </a:r>
            <a:r>
              <a:rPr lang="en-US" sz="2000" b="1" dirty="0"/>
              <a:t>final</a:t>
            </a:r>
            <a:r>
              <a:rPr lang="en-US" sz="2000" dirty="0"/>
              <a:t> </a:t>
            </a:r>
            <a:r>
              <a:rPr lang="en-US" sz="2000" b="1" dirty="0"/>
              <a:t>class</a:t>
            </a:r>
            <a:r>
              <a:rPr lang="en-US" sz="2000" dirty="0"/>
              <a:t> Employee{  </a:t>
            </a:r>
          </a:p>
          <a:p>
            <a:r>
              <a:rPr lang="en-US" sz="2000" b="1" dirty="0"/>
              <a:t> </a:t>
            </a:r>
            <a:r>
              <a:rPr lang="en-US" sz="2000" b="1" dirty="0" smtClean="0"/>
              <a:t>   final</a:t>
            </a:r>
            <a:r>
              <a:rPr lang="en-US" sz="2000" dirty="0"/>
              <a:t> String </a:t>
            </a:r>
            <a:r>
              <a:rPr lang="en-US" sz="2000" dirty="0" err="1"/>
              <a:t>pancardNumber</a:t>
            </a:r>
            <a:r>
              <a:rPr lang="en-US" sz="2000" dirty="0"/>
              <a:t>;  </a:t>
            </a:r>
          </a:p>
          <a:p>
            <a:r>
              <a:rPr lang="en-US" sz="2000" b="1" dirty="0"/>
              <a:t> </a:t>
            </a:r>
            <a:r>
              <a:rPr lang="en-US" sz="2000" b="1" dirty="0" smtClean="0"/>
              <a:t>   public</a:t>
            </a:r>
            <a:r>
              <a:rPr lang="en-US" sz="2000" dirty="0"/>
              <a:t> Employee(String </a:t>
            </a:r>
            <a:r>
              <a:rPr lang="en-US" sz="2000" dirty="0" err="1"/>
              <a:t>pancardNumber</a:t>
            </a:r>
            <a:r>
              <a:rPr lang="en-US" sz="2000" dirty="0"/>
              <a:t>){  </a:t>
            </a:r>
          </a:p>
          <a:p>
            <a:r>
              <a:rPr lang="en-US" sz="2000" b="1" dirty="0"/>
              <a:t> 	</a:t>
            </a:r>
            <a:r>
              <a:rPr lang="en-US" sz="2000" b="1" dirty="0" err="1" smtClean="0"/>
              <a:t>this</a:t>
            </a:r>
            <a:r>
              <a:rPr lang="en-US" sz="2000" dirty="0" err="1" smtClean="0"/>
              <a:t>.pancardNumber</a:t>
            </a:r>
            <a:r>
              <a:rPr lang="en-US" sz="2000" dirty="0" smtClean="0"/>
              <a:t>=</a:t>
            </a:r>
            <a:r>
              <a:rPr lang="en-US" sz="2000" dirty="0" err="1" smtClean="0"/>
              <a:t>pancardNumber</a:t>
            </a:r>
            <a:r>
              <a:rPr lang="en-US" sz="2000" dirty="0"/>
              <a:t>;  </a:t>
            </a:r>
            <a:r>
              <a:rPr lang="en-US" sz="2000" dirty="0" smtClean="0"/>
              <a:t>}</a:t>
            </a:r>
            <a:r>
              <a:rPr lang="en-US" sz="2000" dirty="0"/>
              <a:t>  </a:t>
            </a:r>
          </a:p>
          <a:p>
            <a:r>
              <a:rPr lang="en-US" sz="2000" b="1" dirty="0"/>
              <a:t> </a:t>
            </a:r>
            <a:r>
              <a:rPr lang="en-US" sz="2000" b="1" dirty="0" smtClean="0"/>
              <a:t>    public</a:t>
            </a:r>
            <a:r>
              <a:rPr lang="en-US" sz="2000" dirty="0"/>
              <a:t> String </a:t>
            </a:r>
            <a:r>
              <a:rPr lang="en-US" sz="2000" dirty="0" err="1"/>
              <a:t>getPancardNumber</a:t>
            </a:r>
            <a:r>
              <a:rPr lang="en-US" sz="2000" dirty="0"/>
              <a:t>(){  </a:t>
            </a:r>
          </a:p>
          <a:p>
            <a:r>
              <a:rPr lang="en-US" sz="2000" b="1" dirty="0" smtClean="0"/>
              <a:t>	return</a:t>
            </a:r>
            <a:r>
              <a:rPr lang="en-US" sz="2000" dirty="0"/>
              <a:t> </a:t>
            </a:r>
            <a:r>
              <a:rPr lang="en-US" sz="2000" dirty="0" err="1"/>
              <a:t>pancardNumber</a:t>
            </a:r>
            <a:r>
              <a:rPr lang="en-US" sz="2000" dirty="0"/>
              <a:t>;  </a:t>
            </a:r>
            <a:r>
              <a:rPr lang="en-US" sz="2000" dirty="0" smtClean="0"/>
              <a:t>}</a:t>
            </a:r>
            <a:r>
              <a:rPr lang="en-US" sz="2000" dirty="0"/>
              <a:t>   </a:t>
            </a:r>
          </a:p>
          <a:p>
            <a:r>
              <a:rPr lang="en-US" sz="2000" dirty="0"/>
              <a:t>}</a:t>
            </a:r>
          </a:p>
        </p:txBody>
      </p:sp>
      <p:graphicFrame>
        <p:nvGraphicFramePr>
          <p:cNvPr id="5" name="Table 4"/>
          <p:cNvGraphicFramePr>
            <a:graphicFrameLocks noGrp="1"/>
          </p:cNvGraphicFramePr>
          <p:nvPr>
            <p:extLst>
              <p:ext uri="{D42A27DB-BD31-4B8C-83A1-F6EECF244321}">
                <p14:modId xmlns:p14="http://schemas.microsoft.com/office/powerpoint/2010/main" val="1890854652"/>
              </p:ext>
            </p:extLst>
          </p:nvPr>
        </p:nvGraphicFramePr>
        <p:xfrm>
          <a:off x="381000" y="4434840"/>
          <a:ext cx="8229600" cy="2011680"/>
        </p:xfrm>
        <a:graphic>
          <a:graphicData uri="http://schemas.openxmlformats.org/drawingml/2006/table">
            <a:tbl>
              <a:tblPr/>
              <a:tblGrid>
                <a:gridCol w="8229600"/>
              </a:tblGrid>
              <a:tr h="0">
                <a:tc>
                  <a:txBody>
                    <a:bodyPr/>
                    <a:lstStyle/>
                    <a:p>
                      <a:pPr>
                        <a:buFont typeface="Arial"/>
                        <a:buNone/>
                      </a:pPr>
                      <a:r>
                        <a:rPr lang="en-US" b="0" i="0" dirty="0">
                          <a:solidFill>
                            <a:srgbClr val="000000"/>
                          </a:solidFill>
                          <a:effectLst/>
                          <a:latin typeface="Verdana"/>
                        </a:rPr>
                        <a:t>The above class is immutable because</a:t>
                      </a:r>
                      <a:r>
                        <a:rPr lang="en-US" b="0" i="0" dirty="0" smtClean="0">
                          <a:solidFill>
                            <a:srgbClr val="000000"/>
                          </a:solidFill>
                          <a:effectLst/>
                          <a:latin typeface="Verdana"/>
                        </a:rPr>
                        <a:t>:</a:t>
                      </a:r>
                    </a:p>
                    <a:p>
                      <a:pPr>
                        <a:buFont typeface="Arial"/>
                        <a:buNone/>
                      </a:pPr>
                      <a:endParaRPr lang="en-US" b="0" i="0" dirty="0" smtClean="0">
                        <a:solidFill>
                          <a:srgbClr val="000000"/>
                        </a:solidFill>
                        <a:effectLst/>
                        <a:latin typeface="Verdana"/>
                      </a:endParaRPr>
                    </a:p>
                    <a:p>
                      <a:pPr>
                        <a:buFont typeface="Arial"/>
                        <a:buChar char="•"/>
                      </a:pPr>
                      <a:r>
                        <a:rPr lang="en-US" b="0" i="0" dirty="0" smtClean="0">
                          <a:solidFill>
                            <a:srgbClr val="000000"/>
                          </a:solidFill>
                          <a:effectLst/>
                          <a:latin typeface="Verdana"/>
                        </a:rPr>
                        <a:t>The </a:t>
                      </a:r>
                      <a:r>
                        <a:rPr lang="en-US" b="0" i="0" dirty="0">
                          <a:solidFill>
                            <a:srgbClr val="000000"/>
                          </a:solidFill>
                          <a:effectLst/>
                          <a:latin typeface="Verdana"/>
                        </a:rPr>
                        <a:t>instance variable of the class is final i.e. we cannot change the value of it after creating an object.</a:t>
                      </a:r>
                    </a:p>
                    <a:p>
                      <a:pPr>
                        <a:buFont typeface="Arial"/>
                        <a:buChar char="•"/>
                      </a:pPr>
                      <a:r>
                        <a:rPr lang="en-US" b="0" i="0" dirty="0">
                          <a:solidFill>
                            <a:srgbClr val="000000"/>
                          </a:solidFill>
                          <a:effectLst/>
                          <a:latin typeface="Verdana"/>
                        </a:rPr>
                        <a:t>The class is final so we cannot create the subclass.</a:t>
                      </a:r>
                    </a:p>
                    <a:p>
                      <a:pPr>
                        <a:buFont typeface="Arial"/>
                        <a:buChar char="•"/>
                      </a:pPr>
                      <a:r>
                        <a:rPr lang="en-US" b="0" i="0" dirty="0">
                          <a:solidFill>
                            <a:srgbClr val="000000"/>
                          </a:solidFill>
                          <a:effectLst/>
                          <a:latin typeface="Verdana"/>
                        </a:rPr>
                        <a:t>There is no setter methods i.e. we have no option to change the value of the instance variable.</a:t>
                      </a: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64718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
          </a:xfrm>
          <a:solidFill>
            <a:schemeClr val="accent4">
              <a:lumMod val="20000"/>
              <a:lumOff val="80000"/>
            </a:schemeClr>
          </a:solidFill>
        </p:spPr>
        <p:txBody>
          <a:bodyPr>
            <a:normAutofit fontScale="90000"/>
          </a:bodyPr>
          <a:lstStyle/>
          <a:p>
            <a:r>
              <a:rPr lang="en-US" dirty="0" err="1" smtClean="0"/>
              <a:t>toString</a:t>
            </a:r>
            <a:r>
              <a:rPr lang="en-US" dirty="0" smtClean="0"/>
              <a:t>() method</a:t>
            </a:r>
            <a:endParaRPr lang="en-US" dirty="0"/>
          </a:p>
        </p:txBody>
      </p:sp>
      <p:sp>
        <p:nvSpPr>
          <p:cNvPr id="3" name="Subtitle 2"/>
          <p:cNvSpPr>
            <a:spLocks noGrp="1"/>
          </p:cNvSpPr>
          <p:nvPr>
            <p:ph type="subTitle" idx="1"/>
          </p:nvPr>
        </p:nvSpPr>
        <p:spPr>
          <a:xfrm>
            <a:off x="0" y="685800"/>
            <a:ext cx="9144000" cy="6172200"/>
          </a:xfrm>
        </p:spPr>
        <p:txBody>
          <a:bodyPr>
            <a:normAutofit/>
          </a:bodyPr>
          <a:lstStyle/>
          <a:p>
            <a:pPr marL="457200" indent="-457200" algn="l">
              <a:buFont typeface="Arial" pitchFamily="34" charset="0"/>
              <a:buChar char="•"/>
            </a:pPr>
            <a:r>
              <a:rPr lang="en-US" sz="2400" dirty="0" err="1">
                <a:solidFill>
                  <a:schemeClr val="tx1"/>
                </a:solidFill>
              </a:rPr>
              <a:t>toString</a:t>
            </a:r>
            <a:r>
              <a:rPr lang="en-US" sz="2400" dirty="0">
                <a:solidFill>
                  <a:schemeClr val="tx1"/>
                </a:solidFill>
              </a:rPr>
              <a:t>() method returns the string representation of the object</a:t>
            </a:r>
            <a:r>
              <a:rPr lang="en-US" sz="2400" dirty="0" smtClean="0">
                <a:solidFill>
                  <a:schemeClr val="tx1"/>
                </a:solidFill>
              </a:rPr>
              <a:t>.</a:t>
            </a:r>
          </a:p>
          <a:p>
            <a:pPr marL="457200" indent="-457200" algn="l">
              <a:buFont typeface="Arial" pitchFamily="34" charset="0"/>
              <a:buChar char="•"/>
            </a:pPr>
            <a:r>
              <a:rPr lang="en-US" sz="2400" dirty="0">
                <a:solidFill>
                  <a:schemeClr val="tx1"/>
                </a:solidFill>
              </a:rPr>
              <a:t>If you print any object, java compiler internally invokes the </a:t>
            </a:r>
            <a:r>
              <a:rPr lang="en-US" sz="2400" dirty="0" err="1">
                <a:solidFill>
                  <a:schemeClr val="tx1"/>
                </a:solidFill>
              </a:rPr>
              <a:t>toString</a:t>
            </a:r>
            <a:r>
              <a:rPr lang="en-US" sz="2400" dirty="0">
                <a:solidFill>
                  <a:schemeClr val="tx1"/>
                </a:solidFill>
              </a:rPr>
              <a:t>() method on the </a:t>
            </a:r>
            <a:r>
              <a:rPr lang="en-US" sz="2400" dirty="0" smtClean="0">
                <a:solidFill>
                  <a:schemeClr val="tx1"/>
                </a:solidFill>
              </a:rPr>
              <a:t>object.</a:t>
            </a:r>
          </a:p>
          <a:p>
            <a:pPr marL="457200" indent="-457200" algn="l">
              <a:buFont typeface="Arial" pitchFamily="34" charset="0"/>
              <a:buChar char="•"/>
            </a:pPr>
            <a:r>
              <a:rPr lang="en-US" sz="2400" b="1" dirty="0">
                <a:solidFill>
                  <a:schemeClr val="tx1"/>
                </a:solidFill>
              </a:rPr>
              <a:t>Advantage of the </a:t>
            </a:r>
            <a:r>
              <a:rPr lang="en-US" sz="2400" b="1" dirty="0" err="1">
                <a:solidFill>
                  <a:schemeClr val="tx1"/>
                </a:solidFill>
              </a:rPr>
              <a:t>toString</a:t>
            </a:r>
            <a:r>
              <a:rPr lang="en-US" sz="2400" b="1" dirty="0">
                <a:solidFill>
                  <a:schemeClr val="tx1"/>
                </a:solidFill>
              </a:rPr>
              <a:t>() method</a:t>
            </a:r>
          </a:p>
          <a:p>
            <a:pPr marL="457200" indent="-457200" algn="l">
              <a:buFont typeface="Arial" pitchFamily="34" charset="0"/>
              <a:buChar char="•"/>
            </a:pPr>
            <a:endParaRPr lang="en-US" sz="2400"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628774462"/>
              </p:ext>
            </p:extLst>
          </p:nvPr>
        </p:nvGraphicFramePr>
        <p:xfrm>
          <a:off x="457200" y="2590800"/>
          <a:ext cx="8229600" cy="640080"/>
        </p:xfrm>
        <a:graphic>
          <a:graphicData uri="http://schemas.openxmlformats.org/drawingml/2006/table">
            <a:tbl>
              <a:tblPr/>
              <a:tblGrid>
                <a:gridCol w="8229600"/>
              </a:tblGrid>
              <a:tr h="0">
                <a:tc>
                  <a:txBody>
                    <a:bodyPr/>
                    <a:lstStyle/>
                    <a:p>
                      <a:r>
                        <a:rPr lang="en-US" b="0" i="0" dirty="0">
                          <a:solidFill>
                            <a:srgbClr val="000000"/>
                          </a:solidFill>
                          <a:effectLst/>
                          <a:latin typeface="Verdana"/>
                        </a:rPr>
                        <a:t>By overriding the </a:t>
                      </a:r>
                      <a:r>
                        <a:rPr lang="en-US" b="0" i="0" dirty="0" err="1">
                          <a:solidFill>
                            <a:srgbClr val="000000"/>
                          </a:solidFill>
                          <a:effectLst/>
                          <a:latin typeface="Verdana"/>
                        </a:rPr>
                        <a:t>toString</a:t>
                      </a:r>
                      <a:r>
                        <a:rPr lang="en-US" b="0" i="0" dirty="0">
                          <a:solidFill>
                            <a:srgbClr val="000000"/>
                          </a:solidFill>
                          <a:effectLst/>
                          <a:latin typeface="Verdana"/>
                        </a:rPr>
                        <a:t>() method of the Object class, we can return values of the object, so we don't need to write much code</a:t>
                      </a: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890706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2"/>
            <a:ext cx="9144000" cy="6172198"/>
          </a:xfrm>
        </p:spPr>
        <p:txBody>
          <a:bodyPr>
            <a:normAutofit/>
          </a:bodyPr>
          <a:lstStyle/>
          <a:p>
            <a:pPr fontAlgn="base"/>
            <a:r>
              <a:rPr lang="en-US" sz="2400" dirty="0"/>
              <a:t>String is a final class with all the fields as final except “</a:t>
            </a:r>
            <a:r>
              <a:rPr lang="en-US" sz="2400" dirty="0">
                <a:solidFill>
                  <a:schemeClr val="tx2">
                    <a:lumMod val="60000"/>
                    <a:lumOff val="40000"/>
                  </a:schemeClr>
                </a:solidFill>
              </a:rPr>
              <a:t>private </a:t>
            </a:r>
            <a:r>
              <a:rPr lang="en-US" sz="2400" dirty="0" err="1">
                <a:solidFill>
                  <a:schemeClr val="tx2">
                    <a:lumMod val="60000"/>
                    <a:lumOff val="40000"/>
                  </a:schemeClr>
                </a:solidFill>
              </a:rPr>
              <a:t>int</a:t>
            </a:r>
            <a:r>
              <a:rPr lang="en-US" sz="2400" dirty="0">
                <a:solidFill>
                  <a:schemeClr val="tx2">
                    <a:lumMod val="60000"/>
                    <a:lumOff val="40000"/>
                  </a:schemeClr>
                </a:solidFill>
              </a:rPr>
              <a:t> hash</a:t>
            </a:r>
            <a:r>
              <a:rPr lang="en-US" sz="2400" dirty="0"/>
              <a:t>”. This field contains the </a:t>
            </a:r>
            <a:r>
              <a:rPr lang="en-US" sz="2400" dirty="0" err="1"/>
              <a:t>hashCode</a:t>
            </a:r>
            <a:r>
              <a:rPr lang="en-US" sz="2400" dirty="0"/>
              <a:t>() function value and created only when </a:t>
            </a:r>
            <a:r>
              <a:rPr lang="en-US" sz="2400" dirty="0" err="1"/>
              <a:t>hashCode</a:t>
            </a:r>
            <a:r>
              <a:rPr lang="en-US" sz="2400" dirty="0"/>
              <a:t>() method is called and then cached in this field. </a:t>
            </a:r>
          </a:p>
        </p:txBody>
      </p:sp>
      <p:sp>
        <p:nvSpPr>
          <p:cNvPr id="4" name="Title 1"/>
          <p:cNvSpPr txBox="1">
            <a:spLocks/>
          </p:cNvSpPr>
          <p:nvPr/>
        </p:nvSpPr>
        <p:spPr>
          <a:xfrm>
            <a:off x="0" y="1"/>
            <a:ext cx="9144000" cy="685800"/>
          </a:xfrm>
          <a:prstGeom prst="rect">
            <a:avLst/>
          </a:prstGeom>
          <a:solidFill>
            <a:schemeClr val="accent4">
              <a:lumMod val="20000"/>
              <a:lumOff val="80000"/>
            </a:schemeClr>
          </a:solidFill>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String</a:t>
            </a:r>
            <a:endParaRPr lang="en-US" dirty="0"/>
          </a:p>
        </p:txBody>
      </p:sp>
    </p:spTree>
    <p:extLst>
      <p:ext uri="{BB962C8B-B14F-4D97-AF65-F5344CB8AC3E}">
        <p14:creationId xmlns:p14="http://schemas.microsoft.com/office/powerpoint/2010/main" val="423571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
          </a:xfrm>
          <a:solidFill>
            <a:schemeClr val="accent4">
              <a:lumMod val="20000"/>
              <a:lumOff val="80000"/>
            </a:schemeClr>
          </a:solidFill>
        </p:spPr>
        <p:txBody>
          <a:bodyPr>
            <a:normAutofit fontScale="90000"/>
          </a:bodyPr>
          <a:lstStyle/>
          <a:p>
            <a:endParaRPr lang="en-US" dirty="0"/>
          </a:p>
        </p:txBody>
      </p:sp>
      <p:sp>
        <p:nvSpPr>
          <p:cNvPr id="3" name="Subtitle 2"/>
          <p:cNvSpPr>
            <a:spLocks noGrp="1"/>
          </p:cNvSpPr>
          <p:nvPr>
            <p:ph type="subTitle" idx="1"/>
          </p:nvPr>
        </p:nvSpPr>
        <p:spPr>
          <a:xfrm>
            <a:off x="0" y="685800"/>
            <a:ext cx="9144000" cy="6172200"/>
          </a:xfrm>
        </p:spPr>
        <p:txBody>
          <a:bodyPr>
            <a:normAutofit/>
          </a:bodyPr>
          <a:lstStyle/>
          <a:p>
            <a:pPr marL="457200" indent="-457200" algn="l">
              <a:buFont typeface="Arial" pitchFamily="34" charset="0"/>
              <a:buChar char="•"/>
            </a:pPr>
            <a:endParaRPr lang="en-US" dirty="0"/>
          </a:p>
        </p:txBody>
      </p:sp>
      <p:sp>
        <p:nvSpPr>
          <p:cNvPr id="5" name="TextBox 4"/>
          <p:cNvSpPr txBox="1"/>
          <p:nvPr/>
        </p:nvSpPr>
        <p:spPr>
          <a:xfrm>
            <a:off x="228600" y="762000"/>
            <a:ext cx="8610600" cy="5940088"/>
          </a:xfrm>
          <a:prstGeom prst="rect">
            <a:avLst/>
          </a:prstGeom>
          <a:solidFill>
            <a:schemeClr val="bg1">
              <a:lumMod val="95000"/>
            </a:schemeClr>
          </a:solidFill>
        </p:spPr>
        <p:txBody>
          <a:bodyPr wrap="square">
            <a:spAutoFit/>
          </a:bodyPr>
          <a:lstStyle/>
          <a:p>
            <a:r>
              <a:rPr lang="en-US" sz="2000" b="1" dirty="0"/>
              <a:t>class</a:t>
            </a:r>
            <a:r>
              <a:rPr lang="en-US" sz="2000" dirty="0"/>
              <a:t> Student{  </a:t>
            </a:r>
          </a:p>
          <a:p>
            <a:r>
              <a:rPr lang="en-US" sz="2000" dirty="0"/>
              <a:t> </a:t>
            </a:r>
            <a:r>
              <a:rPr lang="en-US" sz="2000" b="1" dirty="0" err="1"/>
              <a:t>int</a:t>
            </a:r>
            <a:r>
              <a:rPr lang="en-US" sz="2000" dirty="0"/>
              <a:t> </a:t>
            </a:r>
            <a:r>
              <a:rPr lang="en-US" sz="2000" dirty="0" err="1"/>
              <a:t>rollno</a:t>
            </a:r>
            <a:r>
              <a:rPr lang="en-US" sz="2000" dirty="0"/>
              <a:t>;  </a:t>
            </a:r>
          </a:p>
          <a:p>
            <a:r>
              <a:rPr lang="en-US" sz="2000" dirty="0"/>
              <a:t> String name;  </a:t>
            </a:r>
          </a:p>
          <a:p>
            <a:r>
              <a:rPr lang="en-US" sz="2000" dirty="0"/>
              <a:t> String city;  </a:t>
            </a:r>
          </a:p>
          <a:p>
            <a:r>
              <a:rPr lang="en-US" sz="2000" dirty="0"/>
              <a:t>  </a:t>
            </a:r>
          </a:p>
          <a:p>
            <a:r>
              <a:rPr lang="en-US" sz="2000" dirty="0"/>
              <a:t> Student(</a:t>
            </a:r>
            <a:r>
              <a:rPr lang="en-US" sz="2000" b="1" dirty="0" err="1"/>
              <a:t>int</a:t>
            </a:r>
            <a:r>
              <a:rPr lang="en-US" sz="2000" dirty="0"/>
              <a:t> </a:t>
            </a:r>
            <a:r>
              <a:rPr lang="en-US" sz="2000" dirty="0" err="1"/>
              <a:t>rollno</a:t>
            </a:r>
            <a:r>
              <a:rPr lang="en-US" sz="2000" dirty="0"/>
              <a:t>, String name, String city){  </a:t>
            </a:r>
          </a:p>
          <a:p>
            <a:r>
              <a:rPr lang="en-US" sz="2000" dirty="0"/>
              <a:t> </a:t>
            </a:r>
            <a:r>
              <a:rPr lang="en-US" sz="2000" b="1" dirty="0" err="1"/>
              <a:t>this</a:t>
            </a:r>
            <a:r>
              <a:rPr lang="en-US" sz="2000" dirty="0" err="1"/>
              <a:t>.rollno</a:t>
            </a:r>
            <a:r>
              <a:rPr lang="en-US" sz="2000" dirty="0"/>
              <a:t>=</a:t>
            </a:r>
            <a:r>
              <a:rPr lang="en-US" sz="2000" dirty="0" err="1"/>
              <a:t>rollno</a:t>
            </a:r>
            <a:r>
              <a:rPr lang="en-US" sz="2000" dirty="0"/>
              <a:t>;  </a:t>
            </a:r>
          </a:p>
          <a:p>
            <a:r>
              <a:rPr lang="en-US" sz="2000" dirty="0"/>
              <a:t> </a:t>
            </a:r>
            <a:r>
              <a:rPr lang="en-US" sz="2000" b="1" dirty="0"/>
              <a:t>this</a:t>
            </a:r>
            <a:r>
              <a:rPr lang="en-US" sz="2000" dirty="0"/>
              <a:t>.name=name;  </a:t>
            </a:r>
          </a:p>
          <a:p>
            <a:r>
              <a:rPr lang="en-US" sz="2000" dirty="0"/>
              <a:t> </a:t>
            </a:r>
            <a:r>
              <a:rPr lang="en-US" sz="2000" b="1" dirty="0" err="1"/>
              <a:t>this</a:t>
            </a:r>
            <a:r>
              <a:rPr lang="en-US" sz="2000" dirty="0" err="1"/>
              <a:t>.city</a:t>
            </a:r>
            <a:r>
              <a:rPr lang="en-US" sz="2000" dirty="0"/>
              <a:t>=city;  </a:t>
            </a:r>
          </a:p>
          <a:p>
            <a:r>
              <a:rPr lang="en-US" sz="2000" dirty="0"/>
              <a:t> }  </a:t>
            </a:r>
          </a:p>
          <a:p>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   Student s1=</a:t>
            </a:r>
            <a:r>
              <a:rPr lang="en-US" sz="2000" b="1" dirty="0"/>
              <a:t>new</a:t>
            </a:r>
            <a:r>
              <a:rPr lang="en-US" sz="2000" dirty="0"/>
              <a:t> Student(101,"Raj","lucknow");  </a:t>
            </a:r>
          </a:p>
          <a:p>
            <a:r>
              <a:rPr lang="en-US" sz="2000" dirty="0"/>
              <a:t>   Student s2=</a:t>
            </a:r>
            <a:r>
              <a:rPr lang="en-US" sz="2000" b="1" dirty="0"/>
              <a:t>new</a:t>
            </a:r>
            <a:r>
              <a:rPr lang="en-US" sz="2000" dirty="0"/>
              <a:t> Student(102,"Vijay","ghaziabad");    </a:t>
            </a:r>
          </a:p>
          <a:p>
            <a:r>
              <a:rPr lang="en-US" sz="2000" dirty="0"/>
              <a:t>   </a:t>
            </a:r>
            <a:r>
              <a:rPr lang="en-US" sz="2000" dirty="0" err="1"/>
              <a:t>System.out.println</a:t>
            </a:r>
            <a:r>
              <a:rPr lang="en-US" sz="2000" dirty="0"/>
              <a:t>(s1);//compiler writes here s1.toString()  </a:t>
            </a:r>
            <a:r>
              <a:rPr lang="en-US" sz="2000" dirty="0" smtClean="0"/>
              <a:t>//give Student@1f3fasdf</a:t>
            </a:r>
            <a:endParaRPr lang="en-US" sz="2000" dirty="0"/>
          </a:p>
          <a:p>
            <a:r>
              <a:rPr lang="en-US" sz="2000" dirty="0"/>
              <a:t>   </a:t>
            </a:r>
            <a:r>
              <a:rPr lang="en-US" sz="2000" dirty="0" err="1"/>
              <a:t>System.out.println</a:t>
            </a:r>
            <a:r>
              <a:rPr lang="en-US" sz="2000" dirty="0"/>
              <a:t>(s2);//compiler writes here s2.toString()  //give </a:t>
            </a:r>
            <a:r>
              <a:rPr lang="en-US" sz="2000" dirty="0" smtClean="0"/>
              <a:t>Student@1f3fasdf</a:t>
            </a:r>
            <a:endParaRPr lang="en-US" sz="2000" dirty="0"/>
          </a:p>
          <a:p>
            <a:r>
              <a:rPr lang="en-US" sz="2000" dirty="0"/>
              <a:t> }  </a:t>
            </a:r>
          </a:p>
          <a:p>
            <a:r>
              <a:rPr lang="en-US" sz="2000" dirty="0"/>
              <a:t>}  </a:t>
            </a:r>
          </a:p>
        </p:txBody>
      </p:sp>
    </p:spTree>
    <p:extLst>
      <p:ext uri="{BB962C8B-B14F-4D97-AF65-F5344CB8AC3E}">
        <p14:creationId xmlns:p14="http://schemas.microsoft.com/office/powerpoint/2010/main" val="1963056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
          </a:xfrm>
          <a:solidFill>
            <a:schemeClr val="accent4">
              <a:lumMod val="20000"/>
              <a:lumOff val="80000"/>
            </a:schemeClr>
          </a:solidFill>
        </p:spPr>
        <p:txBody>
          <a:bodyPr>
            <a:normAutofit fontScale="90000"/>
          </a:bodyPr>
          <a:lstStyle/>
          <a:p>
            <a:r>
              <a:rPr lang="en-US" dirty="0" err="1" smtClean="0"/>
              <a:t>StringTokenizer</a:t>
            </a:r>
            <a:endParaRPr lang="en-US" dirty="0"/>
          </a:p>
        </p:txBody>
      </p:sp>
      <p:sp>
        <p:nvSpPr>
          <p:cNvPr id="3" name="Subtitle 2"/>
          <p:cNvSpPr>
            <a:spLocks noGrp="1"/>
          </p:cNvSpPr>
          <p:nvPr>
            <p:ph type="subTitle" idx="1"/>
          </p:nvPr>
        </p:nvSpPr>
        <p:spPr>
          <a:xfrm>
            <a:off x="0" y="685800"/>
            <a:ext cx="9144000" cy="6172200"/>
          </a:xfrm>
        </p:spPr>
        <p:txBody>
          <a:bodyPr>
            <a:normAutofit/>
          </a:bodyPr>
          <a:lstStyle/>
          <a:p>
            <a:pPr marL="457200" indent="-457200" algn="l">
              <a:buFont typeface="Arial" pitchFamily="34" charset="0"/>
              <a:buChar char="•"/>
            </a:pPr>
            <a:r>
              <a:rPr lang="en-US" sz="2400" b="1" dirty="0" err="1">
                <a:solidFill>
                  <a:schemeClr val="tx1"/>
                </a:solidFill>
              </a:rPr>
              <a:t>java.util.StringTokenizer</a:t>
            </a:r>
            <a:r>
              <a:rPr lang="en-US" sz="2400" dirty="0">
                <a:solidFill>
                  <a:schemeClr val="tx1"/>
                </a:solidFill>
              </a:rPr>
              <a:t> class allows you to break a string into tokens. It is simple way to break string</a:t>
            </a:r>
            <a:r>
              <a:rPr lang="en-US" sz="2400" dirty="0" smtClean="0">
                <a:solidFill>
                  <a:schemeClr val="tx1"/>
                </a:solidFill>
              </a:rPr>
              <a:t>.</a:t>
            </a:r>
          </a:p>
          <a:p>
            <a:pPr marL="457200" indent="-457200" algn="l">
              <a:buFont typeface="Arial" pitchFamily="34" charset="0"/>
              <a:buChar char="•"/>
            </a:pPr>
            <a:r>
              <a:rPr lang="en-US" sz="2400" dirty="0">
                <a:solidFill>
                  <a:schemeClr val="tx1"/>
                </a:solidFill>
              </a:rPr>
              <a:t>It doesn't provide the facility to differentiate numbers, quoted strings, identifiers etc. like </a:t>
            </a:r>
            <a:r>
              <a:rPr lang="en-US" sz="2400" dirty="0" err="1">
                <a:solidFill>
                  <a:schemeClr val="tx1"/>
                </a:solidFill>
              </a:rPr>
              <a:t>StreamTokenizer</a:t>
            </a:r>
            <a:r>
              <a:rPr lang="en-US" sz="2400" dirty="0">
                <a:solidFill>
                  <a:schemeClr val="tx1"/>
                </a:solidFill>
              </a:rPr>
              <a:t> class.</a:t>
            </a:r>
          </a:p>
        </p:txBody>
      </p:sp>
    </p:spTree>
    <p:extLst>
      <p:ext uri="{BB962C8B-B14F-4D97-AF65-F5344CB8AC3E}">
        <p14:creationId xmlns:p14="http://schemas.microsoft.com/office/powerpoint/2010/main" val="3296986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
          </a:xfrm>
          <a:solidFill>
            <a:schemeClr val="accent4">
              <a:lumMod val="20000"/>
              <a:lumOff val="80000"/>
            </a:schemeClr>
          </a:solidFill>
        </p:spPr>
        <p:txBody>
          <a:bodyPr>
            <a:normAutofit fontScale="90000"/>
          </a:bodyPr>
          <a:lstStyle/>
          <a:p>
            <a:endParaRPr lang="en-US" dirty="0"/>
          </a:p>
        </p:txBody>
      </p:sp>
      <p:sp>
        <p:nvSpPr>
          <p:cNvPr id="3" name="Subtitle 2"/>
          <p:cNvSpPr>
            <a:spLocks noGrp="1"/>
          </p:cNvSpPr>
          <p:nvPr>
            <p:ph type="subTitle" idx="1"/>
          </p:nvPr>
        </p:nvSpPr>
        <p:spPr>
          <a:xfrm>
            <a:off x="0" y="685800"/>
            <a:ext cx="9144000" cy="6172200"/>
          </a:xfrm>
        </p:spPr>
        <p:txBody>
          <a:bodyPr/>
          <a:lstStyle/>
          <a:p>
            <a:pPr marL="457200" indent="-457200" algn="l">
              <a:buFont typeface="Arial" pitchFamily="34" charset="0"/>
              <a:buChar char="•"/>
            </a:pPr>
            <a:endParaRPr lang="en-US" dirty="0"/>
          </a:p>
        </p:txBody>
      </p:sp>
      <p:graphicFrame>
        <p:nvGraphicFramePr>
          <p:cNvPr id="4" name="Table 3"/>
          <p:cNvGraphicFramePr>
            <a:graphicFrameLocks noGrp="1"/>
          </p:cNvGraphicFramePr>
          <p:nvPr/>
        </p:nvGraphicFramePr>
        <p:xfrm>
          <a:off x="1133475" y="1651476"/>
          <a:ext cx="6877050" cy="4423410"/>
        </p:xfrm>
        <a:graphic>
          <a:graphicData uri="http://schemas.openxmlformats.org/drawingml/2006/table">
            <a:tbl>
              <a:tblPr/>
              <a:tblGrid>
                <a:gridCol w="3438525"/>
                <a:gridCol w="3438525"/>
              </a:tblGrid>
              <a:tr h="0">
                <a:tc>
                  <a:txBody>
                    <a:bodyPr/>
                    <a:lstStyle/>
                    <a:p>
                      <a:pPr algn="l" fontAlgn="t"/>
                      <a:r>
                        <a:rPr lang="en-US">
                          <a:solidFill>
                            <a:srgbClr val="FFFFFF"/>
                          </a:solidFill>
                          <a:effectLst/>
                        </a:rPr>
                        <a:t>Public method</a:t>
                      </a:r>
                    </a:p>
                  </a:txBody>
                  <a:tcPr marL="28575" marR="28575" marT="28575" marB="28575">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c>
                  <a:txBody>
                    <a:bodyPr/>
                    <a:lstStyle/>
                    <a:p>
                      <a:pPr algn="l" fontAlgn="t"/>
                      <a:r>
                        <a:rPr lang="en-US">
                          <a:solidFill>
                            <a:srgbClr val="FFFFFF"/>
                          </a:solidFill>
                          <a:effectLst/>
                        </a:rPr>
                        <a:t>Description</a:t>
                      </a:r>
                    </a:p>
                  </a:txBody>
                  <a:tcPr marL="28575" marR="28575" marT="28575" marB="28575">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r>
              <a:tr h="0">
                <a:tc>
                  <a:txBody>
                    <a:bodyPr/>
                    <a:lstStyle/>
                    <a:p>
                      <a:pPr fontAlgn="t"/>
                      <a:r>
                        <a:rPr lang="en-US" b="0" i="0">
                          <a:solidFill>
                            <a:srgbClr val="000000"/>
                          </a:solidFill>
                          <a:effectLst/>
                          <a:latin typeface="Verdana"/>
                        </a:rPr>
                        <a:t>boolean hasMoreTokens()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b="0" i="0">
                          <a:solidFill>
                            <a:srgbClr val="000000"/>
                          </a:solidFill>
                          <a:effectLst/>
                          <a:latin typeface="Verdana"/>
                        </a:rPr>
                        <a:t>checks if there is more tokens available.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fontAlgn="t"/>
                      <a:r>
                        <a:rPr lang="en-US" b="0" i="0">
                          <a:solidFill>
                            <a:srgbClr val="000000"/>
                          </a:solidFill>
                          <a:effectLst/>
                          <a:latin typeface="Verdana"/>
                        </a:rPr>
                        <a:t>String nextToken()</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b="0" i="0">
                          <a:solidFill>
                            <a:srgbClr val="000000"/>
                          </a:solidFill>
                          <a:effectLst/>
                          <a:latin typeface="Verdana"/>
                        </a:rPr>
                        <a:t>returns the next token from the StringTokenizer object.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0">
                <a:tc>
                  <a:txBody>
                    <a:bodyPr/>
                    <a:lstStyle/>
                    <a:p>
                      <a:pPr fontAlgn="t"/>
                      <a:r>
                        <a:rPr lang="en-US" b="0" i="0">
                          <a:solidFill>
                            <a:srgbClr val="000000"/>
                          </a:solidFill>
                          <a:effectLst/>
                          <a:latin typeface="Verdana"/>
                        </a:rPr>
                        <a:t>String nextToken(String delim)</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b="0" i="0">
                          <a:solidFill>
                            <a:srgbClr val="000000"/>
                          </a:solidFill>
                          <a:effectLst/>
                          <a:latin typeface="Verdana"/>
                        </a:rPr>
                        <a:t>returns the next token based on the delimeter.</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fontAlgn="t"/>
                      <a:r>
                        <a:rPr lang="en-US" b="0" i="0">
                          <a:solidFill>
                            <a:srgbClr val="000000"/>
                          </a:solidFill>
                          <a:effectLst/>
                          <a:latin typeface="Verdana"/>
                        </a:rPr>
                        <a:t>boolean hasMoreElements()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b="0" i="0">
                          <a:solidFill>
                            <a:srgbClr val="000000"/>
                          </a:solidFill>
                          <a:effectLst/>
                          <a:latin typeface="Verdana"/>
                        </a:rPr>
                        <a:t>same as hasMoreTokens() method.</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0">
                <a:tc>
                  <a:txBody>
                    <a:bodyPr/>
                    <a:lstStyle/>
                    <a:p>
                      <a:pPr fontAlgn="t"/>
                      <a:r>
                        <a:rPr lang="en-US" b="0" i="0">
                          <a:solidFill>
                            <a:srgbClr val="000000"/>
                          </a:solidFill>
                          <a:effectLst/>
                          <a:latin typeface="Verdana"/>
                        </a:rPr>
                        <a:t>Object nextElement()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b="0" i="0">
                          <a:solidFill>
                            <a:srgbClr val="000000"/>
                          </a:solidFill>
                          <a:effectLst/>
                          <a:latin typeface="Verdana"/>
                        </a:rPr>
                        <a:t>same as nextToken() but its return type is Object.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fontAlgn="t"/>
                      <a:r>
                        <a:rPr lang="en-US" b="0" i="0">
                          <a:solidFill>
                            <a:srgbClr val="000000"/>
                          </a:solidFill>
                          <a:effectLst/>
                          <a:latin typeface="Verdana"/>
                        </a:rPr>
                        <a:t>int countTokens()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b="0" i="0" dirty="0">
                          <a:solidFill>
                            <a:srgbClr val="000000"/>
                          </a:solidFill>
                          <a:effectLst/>
                          <a:latin typeface="Verdana"/>
                        </a:rPr>
                        <a:t>returns the total number of tokens.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1963056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
          </a:xfrm>
          <a:solidFill>
            <a:schemeClr val="accent4">
              <a:lumMod val="20000"/>
              <a:lumOff val="80000"/>
            </a:schemeClr>
          </a:solidFill>
        </p:spPr>
        <p:txBody>
          <a:bodyPr>
            <a:normAutofit fontScale="90000"/>
          </a:bodyPr>
          <a:lstStyle/>
          <a:p>
            <a:endParaRPr lang="en-US" dirty="0"/>
          </a:p>
        </p:txBody>
      </p:sp>
      <p:sp>
        <p:nvSpPr>
          <p:cNvPr id="3" name="Subtitle 2"/>
          <p:cNvSpPr>
            <a:spLocks noGrp="1"/>
          </p:cNvSpPr>
          <p:nvPr>
            <p:ph type="subTitle" idx="1"/>
          </p:nvPr>
        </p:nvSpPr>
        <p:spPr>
          <a:xfrm>
            <a:off x="0" y="685800"/>
            <a:ext cx="9144000" cy="6172200"/>
          </a:xfrm>
        </p:spPr>
        <p:txBody>
          <a:bodyPr/>
          <a:lstStyle/>
          <a:p>
            <a:pPr marL="457200" indent="-457200" algn="l">
              <a:buFont typeface="Arial" pitchFamily="34" charset="0"/>
              <a:buChar char="•"/>
            </a:pPr>
            <a:endParaRPr lang="en-US" dirty="0"/>
          </a:p>
        </p:txBody>
      </p:sp>
    </p:spTree>
    <p:extLst>
      <p:ext uri="{BB962C8B-B14F-4D97-AF65-F5344CB8AC3E}">
        <p14:creationId xmlns:p14="http://schemas.microsoft.com/office/powerpoint/2010/main" val="2445701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
          </a:xfrm>
          <a:solidFill>
            <a:schemeClr val="accent4">
              <a:lumMod val="20000"/>
              <a:lumOff val="80000"/>
            </a:schemeClr>
          </a:solidFill>
        </p:spPr>
        <p:txBody>
          <a:bodyPr>
            <a:normAutofit fontScale="90000"/>
          </a:bodyPr>
          <a:lstStyle/>
          <a:p>
            <a:r>
              <a:rPr lang="en-US" dirty="0" smtClean="0"/>
              <a:t>String (cont.)</a:t>
            </a:r>
            <a:endParaRPr lang="en-US" dirty="0"/>
          </a:p>
        </p:txBody>
      </p:sp>
      <p:sp>
        <p:nvSpPr>
          <p:cNvPr id="3" name="Subtitle 2"/>
          <p:cNvSpPr>
            <a:spLocks noGrp="1"/>
          </p:cNvSpPr>
          <p:nvPr>
            <p:ph type="subTitle" idx="1"/>
          </p:nvPr>
        </p:nvSpPr>
        <p:spPr>
          <a:xfrm>
            <a:off x="0" y="685800"/>
            <a:ext cx="9144000" cy="6172200"/>
          </a:xfrm>
        </p:spPr>
        <p:txBody>
          <a:bodyPr/>
          <a:lstStyle/>
          <a:p>
            <a:r>
              <a:rPr lang="en-US" dirty="0"/>
              <a:t>String s1="Welcome";  </a:t>
            </a:r>
          </a:p>
          <a:p>
            <a:r>
              <a:rPr lang="en-US" dirty="0"/>
              <a:t>String s2="Welcome";//no new object will be created </a:t>
            </a:r>
          </a:p>
          <a:p>
            <a:pPr algn="l"/>
            <a:endParaRPr lang="en-US" dirty="0"/>
          </a:p>
        </p:txBody>
      </p:sp>
      <p:pic>
        <p:nvPicPr>
          <p:cNvPr id="1026" name="Picture 2" descr="C:\Users\Manish\Documents\Programming\#myWork\str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05000"/>
            <a:ext cx="5495925"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434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
          </a:xfrm>
          <a:solidFill>
            <a:schemeClr val="accent4">
              <a:lumMod val="20000"/>
              <a:lumOff val="80000"/>
            </a:schemeClr>
          </a:solidFill>
        </p:spPr>
        <p:txBody>
          <a:bodyPr>
            <a:normAutofit fontScale="90000"/>
          </a:bodyPr>
          <a:lstStyle/>
          <a:p>
            <a:r>
              <a:rPr lang="en-US" dirty="0" smtClean="0"/>
              <a:t>String class Methods</a:t>
            </a:r>
            <a:endParaRPr lang="en-US" dirty="0"/>
          </a:p>
        </p:txBody>
      </p:sp>
      <p:sp>
        <p:nvSpPr>
          <p:cNvPr id="3" name="Subtitle 2"/>
          <p:cNvSpPr>
            <a:spLocks noGrp="1"/>
          </p:cNvSpPr>
          <p:nvPr>
            <p:ph type="subTitle" idx="1"/>
          </p:nvPr>
        </p:nvSpPr>
        <p:spPr>
          <a:xfrm>
            <a:off x="0" y="685800"/>
            <a:ext cx="9144000" cy="6172200"/>
          </a:xfrm>
        </p:spPr>
        <p:txBody>
          <a:bodyPr>
            <a:normAutofit/>
          </a:bodyPr>
          <a:lstStyle/>
          <a:p>
            <a:pPr marL="342900" indent="-342900" algn="l">
              <a:buFont typeface="Arial" pitchFamily="34" charset="0"/>
              <a:buChar char="•"/>
            </a:pPr>
            <a:r>
              <a:rPr lang="en-US" sz="2400" dirty="0">
                <a:solidFill>
                  <a:schemeClr val="tx1"/>
                </a:solidFill>
              </a:rPr>
              <a:t>trim() method </a:t>
            </a:r>
            <a:r>
              <a:rPr lang="en-US" sz="2400" dirty="0" smtClean="0">
                <a:solidFill>
                  <a:schemeClr val="tx1"/>
                </a:solidFill>
              </a:rPr>
              <a:t>eliminates </a:t>
            </a:r>
            <a:r>
              <a:rPr lang="en-US" sz="2400" dirty="0">
                <a:solidFill>
                  <a:schemeClr val="tx1"/>
                </a:solidFill>
              </a:rPr>
              <a:t>white spaces before and after </a:t>
            </a:r>
            <a:r>
              <a:rPr lang="en-US" sz="2400" dirty="0" smtClean="0">
                <a:solidFill>
                  <a:schemeClr val="tx1"/>
                </a:solidFill>
              </a:rPr>
              <a:t>string</a:t>
            </a:r>
          </a:p>
          <a:p>
            <a:pPr marL="342900" indent="-342900" algn="l">
              <a:buFont typeface="Arial" pitchFamily="34" charset="0"/>
              <a:buChar char="•"/>
            </a:pPr>
            <a:r>
              <a:rPr lang="en-US" sz="2400" dirty="0">
                <a:solidFill>
                  <a:schemeClr val="tx1"/>
                </a:solidFill>
              </a:rPr>
              <a:t> </a:t>
            </a:r>
            <a:r>
              <a:rPr lang="en-US" sz="2400" dirty="0" err="1">
                <a:solidFill>
                  <a:schemeClr val="tx1"/>
                </a:solidFill>
              </a:rPr>
              <a:t>startsWith</a:t>
            </a:r>
            <a:r>
              <a:rPr lang="en-US" sz="2400" dirty="0">
                <a:solidFill>
                  <a:schemeClr val="tx1"/>
                </a:solidFill>
              </a:rPr>
              <a:t>() and </a:t>
            </a:r>
            <a:r>
              <a:rPr lang="en-US" sz="2400" dirty="0" err="1">
                <a:solidFill>
                  <a:schemeClr val="tx1"/>
                </a:solidFill>
              </a:rPr>
              <a:t>endsWith</a:t>
            </a:r>
            <a:r>
              <a:rPr lang="en-US" sz="2400" dirty="0">
                <a:solidFill>
                  <a:schemeClr val="tx1"/>
                </a:solidFill>
              </a:rPr>
              <a:t>() </a:t>
            </a:r>
            <a:r>
              <a:rPr lang="en-US" sz="2400" dirty="0" smtClean="0">
                <a:solidFill>
                  <a:schemeClr val="tx1"/>
                </a:solidFill>
              </a:rPr>
              <a:t>method return </a:t>
            </a:r>
            <a:r>
              <a:rPr lang="en-US" sz="2400" dirty="0" err="1" smtClean="0">
                <a:solidFill>
                  <a:schemeClr val="tx1"/>
                </a:solidFill>
              </a:rPr>
              <a:t>boolean</a:t>
            </a:r>
            <a:r>
              <a:rPr lang="en-US" sz="2400" dirty="0" smtClean="0">
                <a:solidFill>
                  <a:schemeClr val="tx1"/>
                </a:solidFill>
              </a:rPr>
              <a:t> if true</a:t>
            </a:r>
          </a:p>
          <a:p>
            <a:pPr marL="342900" indent="-342900" algn="l">
              <a:buFont typeface="Arial" pitchFamily="34" charset="0"/>
              <a:buChar char="•"/>
            </a:pPr>
            <a:r>
              <a:rPr lang="en-US" sz="2400" dirty="0" err="1">
                <a:solidFill>
                  <a:schemeClr val="tx1"/>
                </a:solidFill>
              </a:rPr>
              <a:t>charAt</a:t>
            </a:r>
            <a:r>
              <a:rPr lang="en-US" sz="2400" dirty="0">
                <a:solidFill>
                  <a:schemeClr val="tx1"/>
                </a:solidFill>
              </a:rPr>
              <a:t>() method returns a character at specified index.</a:t>
            </a:r>
            <a:endParaRPr lang="en-US" sz="2400" dirty="0" smtClean="0">
              <a:solidFill>
                <a:schemeClr val="tx1"/>
              </a:solidFill>
            </a:endParaRPr>
          </a:p>
          <a:p>
            <a:pPr marL="342900" indent="-342900" algn="l">
              <a:buFont typeface="Arial" pitchFamily="34" charset="0"/>
              <a:buChar char="•"/>
            </a:pPr>
            <a:r>
              <a:rPr lang="en-US" sz="2400" dirty="0">
                <a:solidFill>
                  <a:schemeClr val="tx1"/>
                </a:solidFill>
              </a:rPr>
              <a:t>length() method returns length of the string</a:t>
            </a:r>
            <a:r>
              <a:rPr lang="en-US" sz="2400" dirty="0" smtClean="0">
                <a:solidFill>
                  <a:schemeClr val="tx1"/>
                </a:solidFill>
              </a:rPr>
              <a:t>.</a:t>
            </a:r>
          </a:p>
          <a:p>
            <a:pPr marL="342900" indent="-342900" algn="l">
              <a:buFont typeface="Arial" pitchFamily="34" charset="0"/>
              <a:buChar char="•"/>
            </a:pPr>
            <a:r>
              <a:rPr lang="en-US" sz="2400" dirty="0">
                <a:solidFill>
                  <a:schemeClr val="tx1"/>
                </a:solidFill>
              </a:rPr>
              <a:t>String intern() </a:t>
            </a:r>
            <a:r>
              <a:rPr lang="en-US" sz="2400" dirty="0" smtClean="0">
                <a:solidFill>
                  <a:schemeClr val="tx1"/>
                </a:solidFill>
              </a:rPr>
              <a:t>method is used to add string literal to string pool if it created using new key.</a:t>
            </a:r>
          </a:p>
          <a:p>
            <a:pPr marL="342900" indent="-342900" algn="l">
              <a:buFont typeface="Arial" pitchFamily="34" charset="0"/>
              <a:buChar char="•"/>
            </a:pPr>
            <a:r>
              <a:rPr lang="en-US" sz="2400" dirty="0">
                <a:solidFill>
                  <a:schemeClr val="tx1"/>
                </a:solidFill>
              </a:rPr>
              <a:t>string </a:t>
            </a:r>
            <a:r>
              <a:rPr lang="en-US" sz="2400" dirty="0" err="1">
                <a:solidFill>
                  <a:schemeClr val="tx1"/>
                </a:solidFill>
              </a:rPr>
              <a:t>valueOf</a:t>
            </a:r>
            <a:r>
              <a:rPr lang="en-US" sz="2400" dirty="0">
                <a:solidFill>
                  <a:schemeClr val="tx1"/>
                </a:solidFill>
              </a:rPr>
              <a:t>() method coverts given type such as </a:t>
            </a:r>
            <a:r>
              <a:rPr lang="en-US" sz="2400" dirty="0" err="1">
                <a:solidFill>
                  <a:schemeClr val="tx1"/>
                </a:solidFill>
              </a:rPr>
              <a:t>int</a:t>
            </a:r>
            <a:r>
              <a:rPr lang="en-US" sz="2400" dirty="0">
                <a:solidFill>
                  <a:schemeClr val="tx1"/>
                </a:solidFill>
              </a:rPr>
              <a:t>, long, float, double, </a:t>
            </a:r>
            <a:r>
              <a:rPr lang="en-US" sz="2400" dirty="0" err="1">
                <a:solidFill>
                  <a:schemeClr val="tx1"/>
                </a:solidFill>
              </a:rPr>
              <a:t>boolean</a:t>
            </a:r>
            <a:r>
              <a:rPr lang="en-US" sz="2400" dirty="0">
                <a:solidFill>
                  <a:schemeClr val="tx1"/>
                </a:solidFill>
              </a:rPr>
              <a:t>, char and char array into </a:t>
            </a:r>
            <a:r>
              <a:rPr lang="en-US" sz="2400" dirty="0" smtClean="0">
                <a:solidFill>
                  <a:schemeClr val="tx1"/>
                </a:solidFill>
              </a:rPr>
              <a:t>string</a:t>
            </a:r>
          </a:p>
          <a:p>
            <a:pPr marL="342900" indent="-342900" algn="l">
              <a:buFont typeface="Arial" pitchFamily="34" charset="0"/>
              <a:buChar char="•"/>
            </a:pPr>
            <a:r>
              <a:rPr lang="en-US" sz="2400" dirty="0" smtClean="0">
                <a:solidFill>
                  <a:schemeClr val="tx1"/>
                </a:solidFill>
              </a:rPr>
              <a:t>substring(</a:t>
            </a:r>
            <a:r>
              <a:rPr lang="en-US" sz="2400" dirty="0" err="1" smtClean="0">
                <a:solidFill>
                  <a:schemeClr val="tx1"/>
                </a:solidFill>
              </a:rPr>
              <a:t>int</a:t>
            </a:r>
            <a:r>
              <a:rPr lang="en-US" sz="2400" dirty="0" smtClean="0">
                <a:solidFill>
                  <a:schemeClr val="tx1"/>
                </a:solidFill>
              </a:rPr>
              <a:t> begin) - </a:t>
            </a:r>
            <a:endParaRPr lang="en-US" sz="2400" dirty="0">
              <a:solidFill>
                <a:schemeClr val="tx1"/>
              </a:solidFill>
            </a:endParaRPr>
          </a:p>
        </p:txBody>
      </p:sp>
    </p:spTree>
    <p:extLst>
      <p:ext uri="{BB962C8B-B14F-4D97-AF65-F5344CB8AC3E}">
        <p14:creationId xmlns:p14="http://schemas.microsoft.com/office/powerpoint/2010/main" val="3575073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
          </a:xfrm>
          <a:solidFill>
            <a:schemeClr val="accent4">
              <a:lumMod val="20000"/>
              <a:lumOff val="80000"/>
            </a:schemeClr>
          </a:solidFill>
        </p:spPr>
        <p:txBody>
          <a:bodyPr>
            <a:normAutofit fontScale="90000"/>
          </a:bodyPr>
          <a:lstStyle/>
          <a:p>
            <a:r>
              <a:rPr lang="en-US" dirty="0" smtClean="0"/>
              <a:t>Why String is Immutable Java</a:t>
            </a:r>
            <a:endParaRPr lang="en-US" dirty="0"/>
          </a:p>
        </p:txBody>
      </p:sp>
      <p:sp>
        <p:nvSpPr>
          <p:cNvPr id="3" name="Subtitle 2"/>
          <p:cNvSpPr>
            <a:spLocks noGrp="1"/>
          </p:cNvSpPr>
          <p:nvPr>
            <p:ph type="subTitle" idx="1"/>
          </p:nvPr>
        </p:nvSpPr>
        <p:spPr>
          <a:xfrm>
            <a:off x="0" y="685800"/>
            <a:ext cx="9144000" cy="6172200"/>
          </a:xfrm>
        </p:spPr>
        <p:txBody>
          <a:bodyPr>
            <a:normAutofit/>
          </a:bodyPr>
          <a:lstStyle/>
          <a:p>
            <a:pPr marL="457200" indent="-457200" algn="l">
              <a:buFont typeface="Arial" pitchFamily="34" charset="0"/>
              <a:buChar char="•"/>
            </a:pPr>
            <a:r>
              <a:rPr lang="en-US" sz="2400" dirty="0" smtClean="0">
                <a:solidFill>
                  <a:schemeClr val="tx1"/>
                </a:solidFill>
              </a:rPr>
              <a:t>Java use the concept of string literal and JVM use string interning concept to store string in a special are called string intern pool.</a:t>
            </a:r>
          </a:p>
          <a:p>
            <a:pPr marL="914400" lvl="1" indent="-457200" algn="l">
              <a:buFont typeface="Arial" pitchFamily="34" charset="0"/>
              <a:buChar char="•"/>
            </a:pPr>
            <a:r>
              <a:rPr lang="en-US" sz="2000" dirty="0">
                <a:solidFill>
                  <a:srgbClr val="FF0000"/>
                </a:solidFill>
              </a:rPr>
              <a:t>String interning concept</a:t>
            </a:r>
            <a:r>
              <a:rPr lang="en-US" sz="2000" dirty="0">
                <a:solidFill>
                  <a:schemeClr val="tx1"/>
                </a:solidFill>
              </a:rPr>
              <a:t> is the method of storing. It state only one copy of distinct string value which must be immutable can store. Interning strings makes </a:t>
            </a:r>
            <a:r>
              <a:rPr lang="en-US" sz="2000" dirty="0" smtClean="0">
                <a:solidFill>
                  <a:schemeClr val="tx1"/>
                </a:solidFill>
              </a:rPr>
              <a:t>string processing task </a:t>
            </a:r>
            <a:r>
              <a:rPr lang="en-US" sz="2000" dirty="0">
                <a:solidFill>
                  <a:schemeClr val="tx1"/>
                </a:solidFill>
              </a:rPr>
              <a:t>more time- or space-efficient. The distinct values are stored in a string intern pool</a:t>
            </a:r>
            <a:r>
              <a:rPr lang="en-US" sz="2000" dirty="0" smtClean="0">
                <a:solidFill>
                  <a:schemeClr val="tx1"/>
                </a:solidFill>
              </a:rPr>
              <a:t>.</a:t>
            </a:r>
          </a:p>
          <a:p>
            <a:pPr marL="914400" lvl="1" indent="-457200" algn="l">
              <a:buFont typeface="Arial" pitchFamily="34" charset="0"/>
              <a:buChar char="•"/>
            </a:pPr>
            <a:r>
              <a:rPr lang="en-US" sz="2000" dirty="0">
                <a:solidFill>
                  <a:schemeClr val="tx1"/>
                </a:solidFill>
              </a:rPr>
              <a:t> If String would not have been immutable, then String interning would not have been possible because if any variable would have changed the value, it would have been reflected to other variables also.</a:t>
            </a:r>
          </a:p>
          <a:p>
            <a:pPr marL="457200" indent="-457200" algn="l">
              <a:buFont typeface="Arial" pitchFamily="34" charset="0"/>
              <a:buChar char="•"/>
            </a:pPr>
            <a:endParaRPr lang="en-US" sz="2400" dirty="0" smtClean="0">
              <a:solidFill>
                <a:schemeClr val="tx1"/>
              </a:solidFill>
            </a:endParaRPr>
          </a:p>
          <a:p>
            <a:pPr marL="457200" indent="-457200" algn="l">
              <a:buFont typeface="Arial" pitchFamily="34" charset="0"/>
              <a:buChar char="•"/>
            </a:pPr>
            <a:r>
              <a:rPr lang="en-US" sz="2400" dirty="0">
                <a:solidFill>
                  <a:schemeClr val="tx1"/>
                </a:solidFill>
              </a:rPr>
              <a:t>If String is not immutable then it would cause severe security threat to the application</a:t>
            </a:r>
            <a:r>
              <a:rPr lang="en-US" sz="2400" dirty="0" smtClean="0">
                <a:solidFill>
                  <a:schemeClr val="tx1"/>
                </a:solidFill>
              </a:rPr>
              <a:t>.</a:t>
            </a:r>
          </a:p>
          <a:p>
            <a:pPr marL="457200" indent="-457200" algn="l">
              <a:buFont typeface="Arial" pitchFamily="34" charset="0"/>
              <a:buChar char="•"/>
            </a:pPr>
            <a:r>
              <a:rPr lang="en-US" sz="2400" dirty="0">
                <a:solidFill>
                  <a:schemeClr val="tx1"/>
                </a:solidFill>
              </a:rPr>
              <a:t>String is immutable, it is safe for multithreading and a single String instance can be shared across different threads. This avoid the usage of synchronization for thread safety, </a:t>
            </a:r>
            <a:r>
              <a:rPr lang="en-US" sz="2400" u="sng" dirty="0">
                <a:solidFill>
                  <a:schemeClr val="tx1"/>
                </a:solidFill>
              </a:rPr>
              <a:t>Strings are implicitly thread safe</a:t>
            </a:r>
            <a:r>
              <a:rPr lang="en-US" sz="2400" dirty="0">
                <a:solidFill>
                  <a:schemeClr val="tx1"/>
                </a:solidFill>
              </a:rPr>
              <a:t>.</a:t>
            </a:r>
            <a:endParaRPr lang="en-US" sz="2400" dirty="0" smtClean="0">
              <a:solidFill>
                <a:schemeClr val="tx1"/>
              </a:solidFill>
            </a:endParaRPr>
          </a:p>
        </p:txBody>
      </p:sp>
    </p:spTree>
    <p:extLst>
      <p:ext uri="{BB962C8B-B14F-4D97-AF65-F5344CB8AC3E}">
        <p14:creationId xmlns:p14="http://schemas.microsoft.com/office/powerpoint/2010/main" val="802322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
          </a:xfrm>
          <a:solidFill>
            <a:schemeClr val="accent4">
              <a:lumMod val="20000"/>
              <a:lumOff val="80000"/>
            </a:schemeClr>
          </a:solidFill>
        </p:spPr>
        <p:txBody>
          <a:bodyPr>
            <a:normAutofit fontScale="90000"/>
          </a:bodyPr>
          <a:lstStyle/>
          <a:p>
            <a:r>
              <a:rPr lang="en-US" dirty="0" smtClean="0"/>
              <a:t>Why String is Immutable Java</a:t>
            </a:r>
            <a:endParaRPr lang="en-US" dirty="0"/>
          </a:p>
        </p:txBody>
      </p:sp>
      <p:sp>
        <p:nvSpPr>
          <p:cNvPr id="3" name="Subtitle 2"/>
          <p:cNvSpPr>
            <a:spLocks noGrp="1"/>
          </p:cNvSpPr>
          <p:nvPr>
            <p:ph type="subTitle" idx="1"/>
          </p:nvPr>
        </p:nvSpPr>
        <p:spPr>
          <a:xfrm>
            <a:off x="0" y="685800"/>
            <a:ext cx="9144000" cy="6172200"/>
          </a:xfrm>
        </p:spPr>
        <p:txBody>
          <a:bodyPr>
            <a:normAutofit/>
          </a:bodyPr>
          <a:lstStyle/>
          <a:p>
            <a:pPr marL="457200" indent="-457200" algn="l">
              <a:buFont typeface="Arial" pitchFamily="34" charset="0"/>
              <a:buChar char="•"/>
            </a:pPr>
            <a:r>
              <a:rPr lang="en-US" sz="2000" dirty="0">
                <a:solidFill>
                  <a:schemeClr val="tx1"/>
                </a:solidFill>
              </a:rPr>
              <a:t>String is immutable, its </a:t>
            </a:r>
            <a:r>
              <a:rPr lang="en-US" sz="2000" b="1" dirty="0" err="1">
                <a:solidFill>
                  <a:schemeClr val="tx1"/>
                </a:solidFill>
              </a:rPr>
              <a:t>hashcode</a:t>
            </a:r>
            <a:r>
              <a:rPr lang="en-US" sz="2000" dirty="0">
                <a:solidFill>
                  <a:schemeClr val="tx1"/>
                </a:solidFill>
              </a:rPr>
              <a:t> is cached at the time of creation and it doesn’t need to be calculated again. This makes </a:t>
            </a:r>
            <a:r>
              <a:rPr lang="en-US" sz="2000" dirty="0">
                <a:solidFill>
                  <a:schemeClr val="tx2">
                    <a:lumMod val="60000"/>
                    <a:lumOff val="40000"/>
                  </a:schemeClr>
                </a:solidFill>
              </a:rPr>
              <a:t>it a great candidate for key in a Map and it’s processing is fast than other </a:t>
            </a:r>
            <a:r>
              <a:rPr lang="en-US" sz="2000" dirty="0" err="1">
                <a:solidFill>
                  <a:schemeClr val="tx2">
                    <a:lumMod val="60000"/>
                    <a:lumOff val="40000"/>
                  </a:schemeClr>
                </a:solidFill>
              </a:rPr>
              <a:t>HashMap</a:t>
            </a:r>
            <a:r>
              <a:rPr lang="en-US" sz="2000" dirty="0">
                <a:solidFill>
                  <a:schemeClr val="tx2">
                    <a:lumMod val="60000"/>
                    <a:lumOff val="40000"/>
                  </a:schemeClr>
                </a:solidFill>
              </a:rPr>
              <a:t> key objects</a:t>
            </a:r>
            <a:r>
              <a:rPr lang="en-US" sz="2000" dirty="0">
                <a:solidFill>
                  <a:schemeClr val="tx1"/>
                </a:solidFill>
              </a:rPr>
              <a:t>. This is why String is mostly used Object as </a:t>
            </a:r>
            <a:r>
              <a:rPr lang="en-US" sz="2000" dirty="0" err="1">
                <a:solidFill>
                  <a:schemeClr val="tx1"/>
                </a:solidFill>
              </a:rPr>
              <a:t>HashMap</a:t>
            </a:r>
            <a:r>
              <a:rPr lang="en-US" sz="2000" dirty="0">
                <a:solidFill>
                  <a:schemeClr val="tx1"/>
                </a:solidFill>
              </a:rPr>
              <a:t> keys.</a:t>
            </a:r>
            <a:endParaRPr lang="en-US" sz="2000" dirty="0" smtClean="0">
              <a:solidFill>
                <a:schemeClr val="tx1"/>
              </a:solidFill>
            </a:endParaRPr>
          </a:p>
          <a:p>
            <a:pPr marL="457200" indent="-457200" algn="l">
              <a:buFont typeface="Arial" pitchFamily="34" charset="0"/>
              <a:buChar char="•"/>
            </a:pPr>
            <a:endParaRPr lang="en-US" sz="2400" dirty="0" smtClean="0">
              <a:solidFill>
                <a:schemeClr val="tx1"/>
              </a:solidFill>
            </a:endParaRPr>
          </a:p>
          <a:p>
            <a:pPr marL="457200" indent="-457200" algn="l">
              <a:buFont typeface="Arial" pitchFamily="34" charset="0"/>
              <a:buChar char="•"/>
            </a:pPr>
            <a:r>
              <a:rPr lang="en-US" sz="2400" dirty="0" smtClean="0">
                <a:solidFill>
                  <a:schemeClr val="tx1"/>
                </a:solidFill>
              </a:rPr>
              <a:t>Once </a:t>
            </a:r>
            <a:r>
              <a:rPr lang="en-US" sz="2400" dirty="0">
                <a:solidFill>
                  <a:schemeClr val="tx1"/>
                </a:solidFill>
              </a:rPr>
              <a:t>string object is created its data or state can't be changed but a new string object is created.</a:t>
            </a:r>
          </a:p>
        </p:txBody>
      </p:sp>
      <p:sp>
        <p:nvSpPr>
          <p:cNvPr id="4" name="TextBox 3"/>
          <p:cNvSpPr txBox="1"/>
          <p:nvPr/>
        </p:nvSpPr>
        <p:spPr>
          <a:xfrm>
            <a:off x="381000" y="2477631"/>
            <a:ext cx="8610600" cy="2246769"/>
          </a:xfrm>
          <a:prstGeom prst="rect">
            <a:avLst/>
          </a:prstGeom>
          <a:solidFill>
            <a:schemeClr val="bg1">
              <a:lumMod val="95000"/>
            </a:schemeClr>
          </a:solidFill>
        </p:spPr>
        <p:txBody>
          <a:bodyPr wrap="square">
            <a:spAutoFit/>
          </a:bodyPr>
          <a:lstStyle/>
          <a:p>
            <a:r>
              <a:rPr lang="en-US" sz="2000" b="1" dirty="0"/>
              <a:t>class</a:t>
            </a:r>
            <a:r>
              <a:rPr lang="en-US" sz="2000" dirty="0"/>
              <a:t> Simple{  </a:t>
            </a:r>
          </a:p>
          <a:p>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   String s="</a:t>
            </a:r>
            <a:r>
              <a:rPr lang="en-US" sz="2000" dirty="0" err="1"/>
              <a:t>Sachin</a:t>
            </a:r>
            <a:r>
              <a:rPr lang="en-US" sz="2000" dirty="0"/>
              <a:t>";  </a:t>
            </a:r>
          </a:p>
          <a:p>
            <a:r>
              <a:rPr lang="en-US" sz="2000" dirty="0"/>
              <a:t>   </a:t>
            </a:r>
            <a:r>
              <a:rPr lang="en-US" sz="2000" dirty="0" err="1"/>
              <a:t>s.concat</a:t>
            </a:r>
            <a:r>
              <a:rPr lang="en-US" sz="2000" dirty="0"/>
              <a:t>(" Tendulkar");//</a:t>
            </a:r>
            <a:r>
              <a:rPr lang="en-US" sz="2000" dirty="0" err="1"/>
              <a:t>concat</a:t>
            </a:r>
            <a:r>
              <a:rPr lang="en-US" sz="2000" dirty="0"/>
              <a:t>() method appends the string at the end  </a:t>
            </a:r>
          </a:p>
          <a:p>
            <a:r>
              <a:rPr lang="en-US" sz="2000" dirty="0"/>
              <a:t>   </a:t>
            </a:r>
            <a:r>
              <a:rPr lang="en-US" sz="2000" dirty="0" err="1"/>
              <a:t>System.out.println</a:t>
            </a:r>
            <a:r>
              <a:rPr lang="en-US" sz="2000" dirty="0"/>
              <a:t>(s);//will print </a:t>
            </a:r>
            <a:r>
              <a:rPr lang="en-US" sz="2000" dirty="0" err="1"/>
              <a:t>Sachin</a:t>
            </a:r>
            <a:r>
              <a:rPr lang="en-US" sz="2000" dirty="0"/>
              <a:t> because strings are immutable objects  </a:t>
            </a:r>
          </a:p>
          <a:p>
            <a:r>
              <a:rPr lang="en-US" sz="2000" dirty="0"/>
              <a:t> }  </a:t>
            </a:r>
          </a:p>
          <a:p>
            <a:r>
              <a:rPr lang="en-US" sz="2000" dirty="0"/>
              <a:t>} </a:t>
            </a:r>
          </a:p>
        </p:txBody>
      </p:sp>
      <p:sp>
        <p:nvSpPr>
          <p:cNvPr id="9" name="Rounded Rectangle 8"/>
          <p:cNvSpPr/>
          <p:nvPr/>
        </p:nvSpPr>
        <p:spPr>
          <a:xfrm>
            <a:off x="4733059" y="4191000"/>
            <a:ext cx="2514600" cy="2514600"/>
          </a:xfrm>
          <a:prstGeom prst="roundRect">
            <a:avLst/>
          </a:prstGeom>
          <a:solidFill>
            <a:srgbClr val="DEFEE4"/>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b="1" dirty="0" smtClean="0">
                <a:solidFill>
                  <a:schemeClr val="tx1"/>
                </a:solidFill>
              </a:rPr>
              <a:t>Heap</a:t>
            </a:r>
            <a:endParaRPr lang="en-US" b="1" dirty="0">
              <a:solidFill>
                <a:schemeClr val="tx1"/>
              </a:solidFill>
            </a:endParaRPr>
          </a:p>
        </p:txBody>
      </p:sp>
      <p:sp>
        <p:nvSpPr>
          <p:cNvPr id="10" name="Rectangle 9"/>
          <p:cNvSpPr/>
          <p:nvPr/>
        </p:nvSpPr>
        <p:spPr bwMode="auto">
          <a:xfrm>
            <a:off x="4876800" y="4800600"/>
            <a:ext cx="2209801" cy="1507548"/>
          </a:xfrm>
          <a:prstGeom prst="rect">
            <a:avLst/>
          </a:prstGeom>
          <a:solidFill>
            <a:schemeClr val="accent4">
              <a:lumMod val="20000"/>
              <a:lumOff val="80000"/>
            </a:schemeClr>
          </a:solidFill>
          <a:ln w="9525" cap="flat" cmpd="sng" algn="ct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prstDash val="solid"/>
            <a:round/>
            <a:headEnd type="none" w="med" len="med"/>
            <a:tailEnd type="none" w="med" len="med"/>
          </a:ln>
          <a:effectLst/>
          <a:scene3d>
            <a:camera prst="orthographicFront">
              <a:rot lat="0" lon="600002" rev="0"/>
            </a:camera>
            <a:lightRig rig="chilly" dir="t"/>
          </a:scene3d>
          <a:sp3d contourW="12700">
            <a:bevelB prst="convex"/>
            <a:contourClr>
              <a:schemeClr val="tx2"/>
            </a:contourClr>
          </a:sp3d>
        </p:spPr>
        <p:txBody>
          <a:bodyPr/>
          <a:lstStyle/>
          <a:p>
            <a:pPr algn="ctr">
              <a:defRPr/>
            </a:pPr>
            <a:r>
              <a:rPr lang="en-US" sz="2000" dirty="0" smtClean="0">
                <a:latin typeface="Arial" charset="0"/>
              </a:rPr>
              <a:t>String </a:t>
            </a:r>
            <a:r>
              <a:rPr lang="en-US" sz="2000" dirty="0" err="1" smtClean="0">
                <a:latin typeface="Arial" charset="0"/>
              </a:rPr>
              <a:t>contant</a:t>
            </a:r>
            <a:r>
              <a:rPr lang="en-US" sz="2000" dirty="0" smtClean="0">
                <a:latin typeface="Arial" charset="0"/>
              </a:rPr>
              <a:t> pool</a:t>
            </a:r>
            <a:endParaRPr lang="en-US" sz="2000" dirty="0">
              <a:latin typeface="Arial" charset="0"/>
            </a:endParaRPr>
          </a:p>
        </p:txBody>
      </p:sp>
      <p:sp>
        <p:nvSpPr>
          <p:cNvPr id="11" name="Rounded Rectangle 10"/>
          <p:cNvSpPr>
            <a:spLocks noChangeArrowheads="1"/>
          </p:cNvSpPr>
          <p:nvPr/>
        </p:nvSpPr>
        <p:spPr bwMode="auto">
          <a:xfrm>
            <a:off x="2725883" y="5609036"/>
            <a:ext cx="838200" cy="305339"/>
          </a:xfrm>
          <a:prstGeom prst="roundRect">
            <a:avLst>
              <a:gd name="adj" fmla="val 16667"/>
            </a:avLst>
          </a:prstGeom>
          <a:solidFill>
            <a:schemeClr val="accent1"/>
          </a:solidFill>
          <a:ln w="9525" algn="ctr">
            <a:solidFill>
              <a:schemeClr val="tx1"/>
            </a:solidFill>
            <a:round/>
            <a:headEnd/>
            <a:tailEnd/>
          </a:ln>
        </p:spPr>
        <p:txBody>
          <a:bodyPr/>
          <a:lstStyle/>
          <a:p>
            <a:pPr algn="ctr"/>
            <a:r>
              <a:rPr lang="en-US" dirty="0" smtClean="0"/>
              <a:t>s</a:t>
            </a:r>
            <a:endParaRPr lang="en-US" dirty="0"/>
          </a:p>
        </p:txBody>
      </p:sp>
      <p:sp>
        <p:nvSpPr>
          <p:cNvPr id="12" name="Rounded Rectangle 11"/>
          <p:cNvSpPr>
            <a:spLocks noChangeArrowheads="1"/>
          </p:cNvSpPr>
          <p:nvPr/>
        </p:nvSpPr>
        <p:spPr bwMode="auto">
          <a:xfrm>
            <a:off x="5436443" y="5526449"/>
            <a:ext cx="1107831" cy="264751"/>
          </a:xfrm>
          <a:prstGeom prst="roundRect">
            <a:avLst>
              <a:gd name="adj" fmla="val 16667"/>
            </a:avLst>
          </a:prstGeom>
          <a:solidFill>
            <a:schemeClr val="accent6">
              <a:lumMod val="40000"/>
              <a:lumOff val="60000"/>
            </a:schemeClr>
          </a:solidFill>
          <a:ln w="9525" algn="ctr">
            <a:solidFill>
              <a:schemeClr val="tx1"/>
            </a:solidFill>
            <a:round/>
            <a:headEnd/>
            <a:tailEnd/>
          </a:ln>
        </p:spPr>
        <p:txBody>
          <a:bodyPr lIns="0" tIns="0" rIns="0" bIns="0"/>
          <a:lstStyle/>
          <a:p>
            <a:pPr algn="ctr"/>
            <a:r>
              <a:rPr lang="en-US" dirty="0" err="1" smtClean="0"/>
              <a:t>Sachin</a:t>
            </a:r>
            <a:endParaRPr lang="en-US" dirty="0"/>
          </a:p>
        </p:txBody>
      </p:sp>
      <p:sp>
        <p:nvSpPr>
          <p:cNvPr id="13" name="Rounded Rectangle 12"/>
          <p:cNvSpPr>
            <a:spLocks noChangeArrowheads="1"/>
          </p:cNvSpPr>
          <p:nvPr/>
        </p:nvSpPr>
        <p:spPr bwMode="auto">
          <a:xfrm>
            <a:off x="4953000" y="5943599"/>
            <a:ext cx="2057400" cy="311509"/>
          </a:xfrm>
          <a:prstGeom prst="roundRect">
            <a:avLst>
              <a:gd name="adj" fmla="val 16667"/>
            </a:avLst>
          </a:prstGeom>
          <a:solidFill>
            <a:schemeClr val="accent6">
              <a:lumMod val="40000"/>
              <a:lumOff val="60000"/>
            </a:schemeClr>
          </a:solidFill>
          <a:ln w="9525" algn="ctr">
            <a:solidFill>
              <a:schemeClr val="tx1"/>
            </a:solidFill>
            <a:round/>
            <a:headEnd/>
            <a:tailEnd/>
          </a:ln>
        </p:spPr>
        <p:txBody>
          <a:bodyPr wrap="none" lIns="0" tIns="0" rIns="0" bIns="0"/>
          <a:lstStyle/>
          <a:p>
            <a:pPr algn="ctr"/>
            <a:r>
              <a:rPr lang="en-US" dirty="0" err="1" smtClean="0"/>
              <a:t>Sachin</a:t>
            </a:r>
            <a:r>
              <a:rPr lang="en-US" dirty="0" smtClean="0"/>
              <a:t> Tendulkar</a:t>
            </a:r>
            <a:endParaRPr lang="en-US" dirty="0"/>
          </a:p>
        </p:txBody>
      </p:sp>
    </p:spTree>
    <p:extLst>
      <p:ext uri="{BB962C8B-B14F-4D97-AF65-F5344CB8AC3E}">
        <p14:creationId xmlns:p14="http://schemas.microsoft.com/office/powerpoint/2010/main" val="170743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
          </a:xfrm>
          <a:solidFill>
            <a:schemeClr val="accent4">
              <a:lumMod val="20000"/>
              <a:lumOff val="80000"/>
            </a:schemeClr>
          </a:solidFill>
        </p:spPr>
        <p:txBody>
          <a:bodyPr>
            <a:normAutofit fontScale="90000"/>
          </a:bodyPr>
          <a:lstStyle/>
          <a:p>
            <a:r>
              <a:rPr lang="en-US" dirty="0"/>
              <a:t>String </a:t>
            </a:r>
            <a:r>
              <a:rPr lang="en-US" dirty="0" smtClean="0"/>
              <a:t>comparison</a:t>
            </a:r>
            <a:endParaRPr lang="en-US" dirty="0"/>
          </a:p>
        </p:txBody>
      </p:sp>
      <p:sp>
        <p:nvSpPr>
          <p:cNvPr id="3" name="Subtitle 2"/>
          <p:cNvSpPr>
            <a:spLocks noGrp="1"/>
          </p:cNvSpPr>
          <p:nvPr>
            <p:ph type="subTitle" idx="1"/>
          </p:nvPr>
        </p:nvSpPr>
        <p:spPr>
          <a:xfrm>
            <a:off x="0" y="685800"/>
            <a:ext cx="9144000" cy="6172200"/>
          </a:xfrm>
        </p:spPr>
        <p:txBody>
          <a:bodyPr>
            <a:normAutofit/>
          </a:bodyPr>
          <a:lstStyle/>
          <a:p>
            <a:pPr marL="457200" indent="-457200" algn="l">
              <a:buFont typeface="Arial" pitchFamily="34" charset="0"/>
              <a:buChar char="•"/>
            </a:pPr>
            <a:r>
              <a:rPr lang="en-US" sz="2400" dirty="0">
                <a:solidFill>
                  <a:schemeClr val="tx1"/>
                </a:solidFill>
              </a:rPr>
              <a:t>We can compare two given strings on the basis of content and reference</a:t>
            </a:r>
          </a:p>
          <a:p>
            <a:pPr marL="457200" indent="-457200" algn="l">
              <a:buFont typeface="Arial" pitchFamily="34" charset="0"/>
              <a:buChar char="•"/>
            </a:pPr>
            <a:r>
              <a:rPr lang="en-US" sz="2400" dirty="0" smtClean="0">
                <a:solidFill>
                  <a:schemeClr val="tx1"/>
                </a:solidFill>
              </a:rPr>
              <a:t>There </a:t>
            </a:r>
            <a:r>
              <a:rPr lang="en-US" sz="2400" dirty="0">
                <a:solidFill>
                  <a:schemeClr val="tx1"/>
                </a:solidFill>
              </a:rPr>
              <a:t>are three ways to compare String objects:</a:t>
            </a:r>
          </a:p>
          <a:p>
            <a:pPr marL="914400" lvl="1" indent="-457200" algn="l">
              <a:buFont typeface="Arial" pitchFamily="34" charset="0"/>
              <a:buChar char="•"/>
            </a:pPr>
            <a:r>
              <a:rPr lang="en-US" sz="2000" dirty="0">
                <a:solidFill>
                  <a:schemeClr val="tx1"/>
                </a:solidFill>
              </a:rPr>
              <a:t>By equals() method</a:t>
            </a:r>
          </a:p>
          <a:p>
            <a:pPr marL="914400" lvl="1" indent="-457200" algn="l">
              <a:buFont typeface="Arial" pitchFamily="34" charset="0"/>
              <a:buChar char="•"/>
            </a:pPr>
            <a:r>
              <a:rPr lang="en-US" sz="2000" dirty="0">
                <a:solidFill>
                  <a:schemeClr val="tx1"/>
                </a:solidFill>
              </a:rPr>
              <a:t>By = = operator</a:t>
            </a:r>
          </a:p>
          <a:p>
            <a:pPr marL="914400" lvl="1" indent="-457200" algn="l">
              <a:buFont typeface="Arial" pitchFamily="34" charset="0"/>
              <a:buChar char="•"/>
            </a:pPr>
            <a:r>
              <a:rPr lang="en-US" sz="2000" dirty="0">
                <a:solidFill>
                  <a:schemeClr val="tx1"/>
                </a:solidFill>
              </a:rPr>
              <a:t>By </a:t>
            </a:r>
            <a:r>
              <a:rPr lang="en-US" sz="2000" dirty="0" err="1">
                <a:solidFill>
                  <a:schemeClr val="tx1"/>
                </a:solidFill>
              </a:rPr>
              <a:t>compareTo</a:t>
            </a:r>
            <a:r>
              <a:rPr lang="en-US" sz="2000" dirty="0">
                <a:solidFill>
                  <a:schemeClr val="tx1"/>
                </a:solidFill>
              </a:rPr>
              <a:t>() </a:t>
            </a:r>
            <a:r>
              <a:rPr lang="en-US" sz="2000" dirty="0" smtClean="0">
                <a:solidFill>
                  <a:schemeClr val="tx1"/>
                </a:solidFill>
              </a:rPr>
              <a:t>method</a:t>
            </a:r>
          </a:p>
          <a:p>
            <a:pPr marL="514350" indent="-514350" algn="l">
              <a:buFont typeface="+mj-lt"/>
              <a:buAutoNum type="arabicPeriod"/>
            </a:pPr>
            <a:r>
              <a:rPr lang="en-US" sz="2400" b="1" dirty="0" smtClean="0">
                <a:solidFill>
                  <a:schemeClr val="tx1"/>
                </a:solidFill>
              </a:rPr>
              <a:t>By </a:t>
            </a:r>
            <a:r>
              <a:rPr lang="en-US" sz="2400" b="1" dirty="0">
                <a:solidFill>
                  <a:schemeClr val="tx1"/>
                </a:solidFill>
              </a:rPr>
              <a:t>equals() </a:t>
            </a:r>
            <a:r>
              <a:rPr lang="en-US" sz="2400" b="1" dirty="0" smtClean="0">
                <a:solidFill>
                  <a:schemeClr val="tx1"/>
                </a:solidFill>
              </a:rPr>
              <a:t>method</a:t>
            </a:r>
          </a:p>
          <a:p>
            <a:pPr marL="971550" lvl="1" indent="-514350" algn="l">
              <a:buFont typeface="Arial" pitchFamily="34" charset="0"/>
              <a:buChar char="•"/>
            </a:pPr>
            <a:r>
              <a:rPr lang="en-US" sz="2000" dirty="0" smtClean="0">
                <a:solidFill>
                  <a:schemeClr val="tx1"/>
                </a:solidFill>
              </a:rPr>
              <a:t>equals</a:t>
            </a:r>
            <a:r>
              <a:rPr lang="en-US" sz="2000" dirty="0">
                <a:solidFill>
                  <a:schemeClr val="tx1"/>
                </a:solidFill>
              </a:rPr>
              <a:t>() method compares the original content of the </a:t>
            </a:r>
            <a:r>
              <a:rPr lang="en-US" sz="2000" dirty="0" smtClean="0">
                <a:solidFill>
                  <a:schemeClr val="tx1"/>
                </a:solidFill>
              </a:rPr>
              <a:t>string</a:t>
            </a:r>
          </a:p>
          <a:p>
            <a:pPr marL="971550" lvl="1" indent="-514350" algn="l">
              <a:buFont typeface="Arial" pitchFamily="34" charset="0"/>
              <a:buChar char="•"/>
            </a:pPr>
            <a:r>
              <a:rPr lang="en-US" sz="2000" dirty="0" smtClean="0">
                <a:solidFill>
                  <a:schemeClr val="tx1"/>
                </a:solidFill>
              </a:rPr>
              <a:t>String </a:t>
            </a:r>
            <a:r>
              <a:rPr lang="en-US" sz="2000" dirty="0">
                <a:solidFill>
                  <a:schemeClr val="tx1"/>
                </a:solidFill>
              </a:rPr>
              <a:t>class provides two </a:t>
            </a:r>
            <a:r>
              <a:rPr lang="en-US" sz="2000" dirty="0" smtClean="0">
                <a:solidFill>
                  <a:schemeClr val="tx1"/>
                </a:solidFill>
              </a:rPr>
              <a:t>methods:</a:t>
            </a:r>
          </a:p>
          <a:p>
            <a:pPr marL="1428750" lvl="2" indent="-514350" algn="l">
              <a:buFont typeface="Wingdings" pitchFamily="2" charset="2"/>
              <a:buChar char="Ø"/>
            </a:pPr>
            <a:r>
              <a:rPr lang="en-US" sz="2000" b="1" dirty="0" smtClean="0">
                <a:solidFill>
                  <a:schemeClr val="tx1"/>
                </a:solidFill>
              </a:rPr>
              <a:t>public </a:t>
            </a:r>
            <a:r>
              <a:rPr lang="en-US" sz="2000" b="1" dirty="0" err="1">
                <a:solidFill>
                  <a:schemeClr val="tx1"/>
                </a:solidFill>
              </a:rPr>
              <a:t>boolean</a:t>
            </a:r>
            <a:r>
              <a:rPr lang="en-US" sz="2000" b="1" dirty="0">
                <a:solidFill>
                  <a:schemeClr val="tx1"/>
                </a:solidFill>
              </a:rPr>
              <a:t> equals(Object another){}</a:t>
            </a:r>
            <a:r>
              <a:rPr lang="en-US" sz="2000" dirty="0">
                <a:solidFill>
                  <a:schemeClr val="tx1"/>
                </a:solidFill>
              </a:rPr>
              <a:t> compares this string to the specified </a:t>
            </a:r>
            <a:r>
              <a:rPr lang="en-US" sz="2000" dirty="0" smtClean="0">
                <a:solidFill>
                  <a:schemeClr val="tx1"/>
                </a:solidFill>
              </a:rPr>
              <a:t>object.</a:t>
            </a:r>
          </a:p>
          <a:p>
            <a:pPr marL="1428750" lvl="2" indent="-514350" algn="l">
              <a:buFont typeface="Wingdings" pitchFamily="2" charset="2"/>
              <a:buChar char="Ø"/>
            </a:pPr>
            <a:r>
              <a:rPr lang="en-US" sz="2000" b="1" dirty="0" smtClean="0">
                <a:solidFill>
                  <a:schemeClr val="tx1"/>
                </a:solidFill>
              </a:rPr>
              <a:t>public </a:t>
            </a:r>
            <a:r>
              <a:rPr lang="en-US" sz="2000" b="1" dirty="0" err="1">
                <a:solidFill>
                  <a:schemeClr val="tx1"/>
                </a:solidFill>
              </a:rPr>
              <a:t>boolean</a:t>
            </a:r>
            <a:r>
              <a:rPr lang="en-US" sz="2000" b="1" dirty="0">
                <a:solidFill>
                  <a:schemeClr val="tx1"/>
                </a:solidFill>
              </a:rPr>
              <a:t> </a:t>
            </a:r>
            <a:r>
              <a:rPr lang="en-US" sz="2000" b="1" dirty="0" err="1">
                <a:solidFill>
                  <a:schemeClr val="tx1"/>
                </a:solidFill>
              </a:rPr>
              <a:t>equalsIgnoreCase</a:t>
            </a:r>
            <a:r>
              <a:rPr lang="en-US" sz="2000" b="1" dirty="0">
                <a:solidFill>
                  <a:schemeClr val="tx1"/>
                </a:solidFill>
              </a:rPr>
              <a:t>(String another){}</a:t>
            </a:r>
            <a:r>
              <a:rPr lang="en-US" sz="2000" dirty="0">
                <a:solidFill>
                  <a:schemeClr val="tx1"/>
                </a:solidFill>
              </a:rPr>
              <a:t> compares this String to another String, ignoring case.</a:t>
            </a:r>
          </a:p>
          <a:p>
            <a:pPr algn="l"/>
            <a:endParaRPr lang="en-US" sz="2400" dirty="0"/>
          </a:p>
        </p:txBody>
      </p:sp>
    </p:spTree>
    <p:extLst>
      <p:ext uri="{BB962C8B-B14F-4D97-AF65-F5344CB8AC3E}">
        <p14:creationId xmlns:p14="http://schemas.microsoft.com/office/powerpoint/2010/main" val="1707434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
          </a:xfrm>
          <a:solidFill>
            <a:schemeClr val="accent4">
              <a:lumMod val="20000"/>
              <a:lumOff val="80000"/>
            </a:schemeClr>
          </a:solidFill>
        </p:spPr>
        <p:txBody>
          <a:bodyPr>
            <a:normAutofit fontScale="90000"/>
          </a:bodyPr>
          <a:lstStyle/>
          <a:p>
            <a:r>
              <a:rPr lang="en-US" dirty="0"/>
              <a:t>String comparison</a:t>
            </a:r>
          </a:p>
        </p:txBody>
      </p:sp>
      <p:sp>
        <p:nvSpPr>
          <p:cNvPr id="3" name="Subtitle 2"/>
          <p:cNvSpPr>
            <a:spLocks noGrp="1"/>
          </p:cNvSpPr>
          <p:nvPr>
            <p:ph type="subTitle" idx="1"/>
          </p:nvPr>
        </p:nvSpPr>
        <p:spPr>
          <a:xfrm>
            <a:off x="0" y="685800"/>
            <a:ext cx="9144000" cy="6172200"/>
          </a:xfrm>
        </p:spPr>
        <p:txBody>
          <a:bodyPr/>
          <a:lstStyle/>
          <a:p>
            <a:pPr marL="514350" indent="-514350" algn="l">
              <a:buFont typeface="Arial" pitchFamily="34" charset="0"/>
              <a:buChar char="•"/>
            </a:pPr>
            <a:r>
              <a:rPr lang="en-US" sz="2400" b="1" dirty="0" smtClean="0">
                <a:solidFill>
                  <a:schemeClr val="tx1"/>
                </a:solidFill>
              </a:rPr>
              <a:t>By </a:t>
            </a:r>
            <a:r>
              <a:rPr lang="en-US" sz="2400" b="1" dirty="0">
                <a:solidFill>
                  <a:schemeClr val="tx1"/>
                </a:solidFill>
              </a:rPr>
              <a:t>== </a:t>
            </a:r>
            <a:r>
              <a:rPr lang="en-US" sz="2400" b="1" dirty="0" smtClean="0">
                <a:solidFill>
                  <a:schemeClr val="tx1"/>
                </a:solidFill>
              </a:rPr>
              <a:t>operator</a:t>
            </a:r>
          </a:p>
          <a:p>
            <a:pPr marL="971550" lvl="1" indent="-514350" algn="l">
              <a:buFont typeface="Arial" pitchFamily="34" charset="0"/>
              <a:buChar char="•"/>
            </a:pPr>
            <a:r>
              <a:rPr lang="en-US" sz="2000" dirty="0" smtClean="0">
                <a:solidFill>
                  <a:schemeClr val="tx1"/>
                </a:solidFill>
              </a:rPr>
              <a:t>compares </a:t>
            </a:r>
            <a:r>
              <a:rPr lang="en-US" sz="2000" dirty="0">
                <a:solidFill>
                  <a:schemeClr val="tx1"/>
                </a:solidFill>
              </a:rPr>
              <a:t>references not values</a:t>
            </a:r>
          </a:p>
        </p:txBody>
      </p:sp>
      <p:sp>
        <p:nvSpPr>
          <p:cNvPr id="4" name="TextBox 3"/>
          <p:cNvSpPr txBox="1"/>
          <p:nvPr/>
        </p:nvSpPr>
        <p:spPr>
          <a:xfrm>
            <a:off x="381000" y="1676400"/>
            <a:ext cx="8610600" cy="3170099"/>
          </a:xfrm>
          <a:prstGeom prst="rect">
            <a:avLst/>
          </a:prstGeom>
          <a:solidFill>
            <a:schemeClr val="bg1">
              <a:lumMod val="95000"/>
            </a:schemeClr>
          </a:solidFill>
        </p:spPr>
        <p:txBody>
          <a:bodyPr wrap="square">
            <a:spAutoFit/>
          </a:bodyPr>
          <a:lstStyle/>
          <a:p>
            <a:r>
              <a:rPr lang="en-US" sz="2000" b="1" dirty="0"/>
              <a:t>class</a:t>
            </a:r>
            <a:r>
              <a:rPr lang="en-US" sz="2000" dirty="0"/>
              <a:t> Simple{  </a:t>
            </a:r>
          </a:p>
          <a:p>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   String s1="</a:t>
            </a:r>
            <a:r>
              <a:rPr lang="en-US" sz="2000" dirty="0" err="1"/>
              <a:t>Sachin</a:t>
            </a:r>
            <a:r>
              <a:rPr lang="en-US" sz="2000" dirty="0"/>
              <a:t>";  </a:t>
            </a:r>
          </a:p>
          <a:p>
            <a:r>
              <a:rPr lang="en-US" sz="2000" dirty="0"/>
              <a:t>   String s2="</a:t>
            </a:r>
            <a:r>
              <a:rPr lang="en-US" sz="2000" dirty="0" err="1"/>
              <a:t>Sachin</a:t>
            </a:r>
            <a:r>
              <a:rPr lang="en-US" sz="2000" dirty="0"/>
              <a:t>";  </a:t>
            </a:r>
          </a:p>
          <a:p>
            <a:r>
              <a:rPr lang="en-US" sz="2000" dirty="0"/>
              <a:t>   String s3=</a:t>
            </a:r>
            <a:r>
              <a:rPr lang="en-US" sz="2000" b="1" dirty="0"/>
              <a:t>new</a:t>
            </a:r>
            <a:r>
              <a:rPr lang="en-US" sz="2000" dirty="0"/>
              <a:t> String("</a:t>
            </a:r>
            <a:r>
              <a:rPr lang="en-US" sz="2000" dirty="0" err="1"/>
              <a:t>Sachin</a:t>
            </a:r>
            <a:r>
              <a:rPr lang="en-US" sz="2000" dirty="0"/>
              <a:t>");  </a:t>
            </a:r>
          </a:p>
          <a:p>
            <a:r>
              <a:rPr lang="en-US" sz="2000" dirty="0"/>
              <a:t>   </a:t>
            </a:r>
            <a:r>
              <a:rPr lang="en-US" sz="2000" dirty="0" err="1"/>
              <a:t>System.out.println</a:t>
            </a:r>
            <a:r>
              <a:rPr lang="en-US" sz="2000" dirty="0"/>
              <a:t>(s1==s2);//true (because both refer to same instance)  </a:t>
            </a:r>
          </a:p>
          <a:p>
            <a:r>
              <a:rPr lang="en-US" sz="2000" dirty="0"/>
              <a:t>   </a:t>
            </a:r>
            <a:r>
              <a:rPr lang="en-US" sz="2000" dirty="0" err="1"/>
              <a:t>System.out.println</a:t>
            </a:r>
            <a:r>
              <a:rPr lang="en-US" sz="2000" dirty="0"/>
              <a:t>(s1==s3);//</a:t>
            </a:r>
            <a:r>
              <a:rPr lang="en-US" sz="2000" dirty="0" smtClean="0"/>
              <a:t>false(</a:t>
            </a:r>
            <a:r>
              <a:rPr lang="en-US" sz="2000" dirty="0" err="1" smtClean="0"/>
              <a:t>bcz</a:t>
            </a:r>
            <a:r>
              <a:rPr lang="en-US" sz="2000" dirty="0"/>
              <a:t> s3 refers to instance created in </a:t>
            </a:r>
            <a:r>
              <a:rPr lang="en-US" sz="2000" dirty="0" err="1"/>
              <a:t>nonpool</a:t>
            </a:r>
            <a:r>
              <a:rPr lang="en-US" sz="2000" dirty="0"/>
              <a:t>)  </a:t>
            </a:r>
          </a:p>
          <a:p>
            <a:r>
              <a:rPr lang="en-US" sz="2000" dirty="0"/>
              <a:t> }  </a:t>
            </a:r>
          </a:p>
          <a:p>
            <a:r>
              <a:rPr lang="en-US" sz="2000" dirty="0"/>
              <a:t>}  </a:t>
            </a:r>
          </a:p>
        </p:txBody>
      </p:sp>
    </p:spTree>
    <p:extLst>
      <p:ext uri="{BB962C8B-B14F-4D97-AF65-F5344CB8AC3E}">
        <p14:creationId xmlns:p14="http://schemas.microsoft.com/office/powerpoint/2010/main" val="1707434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
          </a:xfrm>
          <a:solidFill>
            <a:schemeClr val="accent4">
              <a:lumMod val="20000"/>
              <a:lumOff val="80000"/>
            </a:schemeClr>
          </a:solidFill>
        </p:spPr>
        <p:txBody>
          <a:bodyPr>
            <a:normAutofit fontScale="90000"/>
          </a:bodyPr>
          <a:lstStyle/>
          <a:p>
            <a:r>
              <a:rPr lang="en-US" b="1" dirty="0" err="1"/>
              <a:t>compareTo</a:t>
            </a:r>
            <a:r>
              <a:rPr lang="en-US" b="1" dirty="0"/>
              <a:t>() </a:t>
            </a:r>
            <a:r>
              <a:rPr lang="en-US" b="1" dirty="0" smtClean="0"/>
              <a:t>method</a:t>
            </a:r>
            <a:endParaRPr lang="en-US" dirty="0"/>
          </a:p>
        </p:txBody>
      </p:sp>
      <p:sp>
        <p:nvSpPr>
          <p:cNvPr id="3" name="Subtitle 2"/>
          <p:cNvSpPr>
            <a:spLocks noGrp="1"/>
          </p:cNvSpPr>
          <p:nvPr>
            <p:ph type="subTitle" idx="1"/>
          </p:nvPr>
        </p:nvSpPr>
        <p:spPr>
          <a:xfrm>
            <a:off x="0" y="685800"/>
            <a:ext cx="9144000" cy="6172200"/>
          </a:xfrm>
        </p:spPr>
        <p:txBody>
          <a:bodyPr>
            <a:normAutofit/>
          </a:bodyPr>
          <a:lstStyle/>
          <a:p>
            <a:pPr marL="342900" indent="-342900" algn="l">
              <a:buFont typeface="Arial" pitchFamily="34" charset="0"/>
              <a:buChar char="•"/>
            </a:pPr>
            <a:r>
              <a:rPr lang="en-US" sz="2400" dirty="0" err="1">
                <a:solidFill>
                  <a:schemeClr val="tx1"/>
                </a:solidFill>
              </a:rPr>
              <a:t>compareTo</a:t>
            </a:r>
            <a:r>
              <a:rPr lang="en-US" sz="2400" dirty="0">
                <a:solidFill>
                  <a:schemeClr val="tx1"/>
                </a:solidFill>
              </a:rPr>
              <a:t>() method compares values and returns an </a:t>
            </a:r>
            <a:r>
              <a:rPr lang="en-US" sz="2400" dirty="0" err="1">
                <a:solidFill>
                  <a:schemeClr val="tx1"/>
                </a:solidFill>
              </a:rPr>
              <a:t>int</a:t>
            </a:r>
            <a:r>
              <a:rPr lang="en-US" sz="2400" dirty="0">
                <a:solidFill>
                  <a:schemeClr val="tx1"/>
                </a:solidFill>
              </a:rPr>
              <a:t> which tells if the values </a:t>
            </a:r>
            <a:r>
              <a:rPr lang="en-US" sz="2400" dirty="0" smtClean="0">
                <a:solidFill>
                  <a:schemeClr val="tx1"/>
                </a:solidFill>
              </a:rPr>
              <a:t>compare </a:t>
            </a:r>
            <a:r>
              <a:rPr lang="en-US" sz="2400" dirty="0">
                <a:solidFill>
                  <a:schemeClr val="tx1"/>
                </a:solidFill>
              </a:rPr>
              <a:t>less than, equal, or greater </a:t>
            </a:r>
            <a:r>
              <a:rPr lang="en-US" sz="2400" dirty="0" smtClean="0">
                <a:solidFill>
                  <a:schemeClr val="tx1"/>
                </a:solidFill>
              </a:rPr>
              <a:t>than</a:t>
            </a:r>
          </a:p>
          <a:p>
            <a:pPr marL="342900" indent="-342900" algn="l">
              <a:buFont typeface="Arial" pitchFamily="34" charset="0"/>
              <a:buChar char="•"/>
            </a:pPr>
            <a:endParaRPr lang="en-US" sz="2400"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622825502"/>
              </p:ext>
            </p:extLst>
          </p:nvPr>
        </p:nvGraphicFramePr>
        <p:xfrm>
          <a:off x="457200" y="1600200"/>
          <a:ext cx="8229600" cy="1280160"/>
        </p:xfrm>
        <a:graphic>
          <a:graphicData uri="http://schemas.openxmlformats.org/drawingml/2006/table">
            <a:tbl>
              <a:tblPr/>
              <a:tblGrid>
                <a:gridCol w="8229600"/>
              </a:tblGrid>
              <a:tr h="0">
                <a:tc>
                  <a:txBody>
                    <a:bodyPr/>
                    <a:lstStyle/>
                    <a:p>
                      <a:r>
                        <a:rPr lang="en-US" b="0" i="0">
                          <a:solidFill>
                            <a:srgbClr val="000000"/>
                          </a:solidFill>
                          <a:effectLst/>
                          <a:latin typeface="Verdana"/>
                        </a:rPr>
                        <a:t>Suppose s1 and s2 are two string variables.If:</a:t>
                      </a:r>
                    </a:p>
                  </a:txBody>
                  <a:tcPr anchor="ctr">
                    <a:lnL>
                      <a:noFill/>
                    </a:lnL>
                    <a:lnR>
                      <a:noFill/>
                    </a:lnR>
                    <a:lnT>
                      <a:noFill/>
                    </a:lnT>
                    <a:lnB>
                      <a:noFill/>
                    </a:lnB>
                    <a:solidFill>
                      <a:srgbClr val="FFFFFF"/>
                    </a:solidFill>
                  </a:tcPr>
                </a:tc>
              </a:tr>
              <a:tr h="0">
                <a:tc>
                  <a:txBody>
                    <a:bodyPr/>
                    <a:lstStyle/>
                    <a:p>
                      <a:pPr>
                        <a:buFont typeface="Arial"/>
                        <a:buChar char="•"/>
                      </a:pPr>
                      <a:r>
                        <a:rPr lang="en-US" b="1" i="0" dirty="0">
                          <a:solidFill>
                            <a:srgbClr val="000000"/>
                          </a:solidFill>
                          <a:effectLst/>
                          <a:latin typeface="Verdana"/>
                        </a:rPr>
                        <a:t>s1 == s2</a:t>
                      </a:r>
                      <a:r>
                        <a:rPr lang="en-US" b="0" i="0" dirty="0">
                          <a:solidFill>
                            <a:srgbClr val="000000"/>
                          </a:solidFill>
                          <a:effectLst/>
                          <a:latin typeface="Verdana"/>
                        </a:rPr>
                        <a:t> :0</a:t>
                      </a:r>
                    </a:p>
                    <a:p>
                      <a:pPr>
                        <a:buFont typeface="Arial"/>
                        <a:buChar char="•"/>
                      </a:pPr>
                      <a:r>
                        <a:rPr lang="en-US" b="1" i="0" dirty="0">
                          <a:solidFill>
                            <a:srgbClr val="000000"/>
                          </a:solidFill>
                          <a:effectLst/>
                          <a:latin typeface="Verdana"/>
                        </a:rPr>
                        <a:t>s1 &gt; s2 </a:t>
                      </a:r>
                      <a:r>
                        <a:rPr lang="en-US" b="0" i="0" dirty="0">
                          <a:solidFill>
                            <a:srgbClr val="000000"/>
                          </a:solidFill>
                          <a:effectLst/>
                          <a:latin typeface="Verdana"/>
                        </a:rPr>
                        <a:t>  :positive value</a:t>
                      </a:r>
                    </a:p>
                    <a:p>
                      <a:pPr>
                        <a:buFont typeface="Arial"/>
                        <a:buChar char="•"/>
                      </a:pPr>
                      <a:r>
                        <a:rPr lang="en-US" b="1" i="0" dirty="0">
                          <a:solidFill>
                            <a:srgbClr val="000000"/>
                          </a:solidFill>
                          <a:effectLst/>
                          <a:latin typeface="Verdana"/>
                        </a:rPr>
                        <a:t>s1 &lt; s2 </a:t>
                      </a:r>
                      <a:r>
                        <a:rPr lang="en-US" b="0" i="0" dirty="0">
                          <a:solidFill>
                            <a:srgbClr val="000000"/>
                          </a:solidFill>
                          <a:effectLst/>
                          <a:latin typeface="Verdana"/>
                        </a:rPr>
                        <a:t>  :negative value</a:t>
                      </a:r>
                    </a:p>
                  </a:txBody>
                  <a:tcPr anchor="ctr">
                    <a:lnL>
                      <a:noFill/>
                    </a:lnL>
                    <a:lnR>
                      <a:noFill/>
                    </a:lnR>
                    <a:lnT>
                      <a:noFill/>
                    </a:lnT>
                    <a:lnB>
                      <a:noFill/>
                    </a:lnB>
                    <a:solidFill>
                      <a:srgbClr val="FFFFFF"/>
                    </a:solidFill>
                  </a:tcPr>
                </a:tc>
              </a:tr>
            </a:tbl>
          </a:graphicData>
        </a:graphic>
      </p:graphicFrame>
      <p:sp>
        <p:nvSpPr>
          <p:cNvPr id="5" name="TextBox 4"/>
          <p:cNvSpPr txBox="1"/>
          <p:nvPr/>
        </p:nvSpPr>
        <p:spPr>
          <a:xfrm>
            <a:off x="381000" y="3124200"/>
            <a:ext cx="8610600" cy="3170099"/>
          </a:xfrm>
          <a:prstGeom prst="rect">
            <a:avLst/>
          </a:prstGeom>
          <a:solidFill>
            <a:schemeClr val="bg1">
              <a:lumMod val="95000"/>
            </a:schemeClr>
          </a:solidFill>
        </p:spPr>
        <p:txBody>
          <a:bodyPr wrap="square">
            <a:spAutoFit/>
          </a:bodyPr>
          <a:lstStyle/>
          <a:p>
            <a:r>
              <a:rPr lang="en-US" sz="2000" b="1" dirty="0"/>
              <a:t>class</a:t>
            </a:r>
            <a:r>
              <a:rPr lang="en-US" sz="2000" dirty="0"/>
              <a:t> Simple{  </a:t>
            </a:r>
          </a:p>
          <a:p>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   String s1="</a:t>
            </a:r>
            <a:r>
              <a:rPr lang="en-US" sz="2000" dirty="0" err="1"/>
              <a:t>Sachin</a:t>
            </a:r>
            <a:r>
              <a:rPr lang="en-US" sz="2000" dirty="0"/>
              <a:t>";  </a:t>
            </a:r>
          </a:p>
          <a:p>
            <a:r>
              <a:rPr lang="en-US" sz="2000" dirty="0"/>
              <a:t>   String s2="</a:t>
            </a:r>
            <a:r>
              <a:rPr lang="en-US" sz="2000" dirty="0" err="1"/>
              <a:t>Sachin</a:t>
            </a:r>
            <a:r>
              <a:rPr lang="en-US" sz="2000" dirty="0"/>
              <a:t>";  </a:t>
            </a:r>
          </a:p>
          <a:p>
            <a:r>
              <a:rPr lang="en-US" sz="2000" dirty="0"/>
              <a:t>   String s3="</a:t>
            </a:r>
            <a:r>
              <a:rPr lang="en-US" sz="2000" dirty="0" err="1"/>
              <a:t>Ratan</a:t>
            </a:r>
            <a:r>
              <a:rPr lang="en-US" sz="2000" dirty="0"/>
              <a:t>";  </a:t>
            </a:r>
          </a:p>
          <a:p>
            <a:r>
              <a:rPr lang="en-US" sz="2000" dirty="0"/>
              <a:t>   </a:t>
            </a:r>
            <a:r>
              <a:rPr lang="en-US" sz="2000" dirty="0" err="1"/>
              <a:t>System.out.println</a:t>
            </a:r>
            <a:r>
              <a:rPr lang="en-US" sz="2000" dirty="0"/>
              <a:t>(s1.compareTo(s2));//0  </a:t>
            </a:r>
          </a:p>
          <a:p>
            <a:r>
              <a:rPr lang="en-US" sz="2000" dirty="0"/>
              <a:t>   </a:t>
            </a:r>
            <a:r>
              <a:rPr lang="en-US" sz="2000" dirty="0" err="1"/>
              <a:t>System.out.println</a:t>
            </a:r>
            <a:r>
              <a:rPr lang="en-US" sz="2000" dirty="0"/>
              <a:t>(s1.compareTo(s3));//</a:t>
            </a:r>
            <a:r>
              <a:rPr lang="en-US" sz="2000" dirty="0" smtClean="0"/>
              <a:t>1 (</a:t>
            </a:r>
            <a:r>
              <a:rPr lang="en-US" sz="2000" dirty="0"/>
              <a:t>because s1&gt;s3)  </a:t>
            </a:r>
          </a:p>
          <a:p>
            <a:r>
              <a:rPr lang="en-US" sz="2000" dirty="0"/>
              <a:t>   </a:t>
            </a:r>
            <a:r>
              <a:rPr lang="en-US" sz="2000" dirty="0" err="1"/>
              <a:t>System.out.println</a:t>
            </a:r>
            <a:r>
              <a:rPr lang="en-US" sz="2000" dirty="0"/>
              <a:t>(s3.compareTo(s1));//-</a:t>
            </a:r>
            <a:r>
              <a:rPr lang="en-US" sz="2000" dirty="0" smtClean="0"/>
              <a:t>1 (</a:t>
            </a:r>
            <a:r>
              <a:rPr lang="en-US" sz="2000" dirty="0"/>
              <a:t>because s3 &lt; s1 )  </a:t>
            </a:r>
          </a:p>
          <a:p>
            <a:r>
              <a:rPr lang="en-US" sz="2000" dirty="0"/>
              <a:t> }  </a:t>
            </a:r>
          </a:p>
          <a:p>
            <a:r>
              <a:rPr lang="en-US" sz="2000" dirty="0"/>
              <a:t>}  </a:t>
            </a:r>
          </a:p>
        </p:txBody>
      </p:sp>
    </p:spTree>
    <p:extLst>
      <p:ext uri="{BB962C8B-B14F-4D97-AF65-F5344CB8AC3E}">
        <p14:creationId xmlns:p14="http://schemas.microsoft.com/office/powerpoint/2010/main" val="1162708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976</TotalTime>
  <Words>1116</Words>
  <Application>Microsoft Office PowerPoint</Application>
  <PresentationFormat>On-screen Show (4:3)</PresentationFormat>
  <Paragraphs>239</Paragraphs>
  <Slides>23</Slides>
  <Notes>9</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String</vt:lpstr>
      <vt:lpstr>PowerPoint Presentation</vt:lpstr>
      <vt:lpstr>String (cont.)</vt:lpstr>
      <vt:lpstr>String class Methods</vt:lpstr>
      <vt:lpstr>Why String is Immutable Java</vt:lpstr>
      <vt:lpstr>Why String is Immutable Java</vt:lpstr>
      <vt:lpstr>String comparison</vt:lpstr>
      <vt:lpstr>String comparison</vt:lpstr>
      <vt:lpstr>compareTo() method</vt:lpstr>
      <vt:lpstr>String Concatenation</vt:lpstr>
      <vt:lpstr>PowerPoint Presentation</vt:lpstr>
      <vt:lpstr>Substring</vt:lpstr>
      <vt:lpstr>StringBuffer class</vt:lpstr>
      <vt:lpstr>PowerPoint Presentation</vt:lpstr>
      <vt:lpstr>StringBuilder class</vt:lpstr>
      <vt:lpstr>Difference between StringBuffer and StringBuilder </vt:lpstr>
      <vt:lpstr>PowerPoint Presentation</vt:lpstr>
      <vt:lpstr>Immutable class</vt:lpstr>
      <vt:lpstr>toString() method</vt:lpstr>
      <vt:lpstr>PowerPoint Presentation</vt:lpstr>
      <vt:lpstr>StringTokenizer</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dc:creator>
  <cp:lastModifiedBy>Manish</cp:lastModifiedBy>
  <cp:revision>99</cp:revision>
  <dcterms:created xsi:type="dcterms:W3CDTF">2006-08-16T00:00:00Z</dcterms:created>
  <dcterms:modified xsi:type="dcterms:W3CDTF">2014-12-04T17:23:51Z</dcterms:modified>
</cp:coreProperties>
</file>