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02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FD36-DF32-48EA-9C03-01D5E27A149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29B4-37C1-4D95-957B-CD117006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0CB50F1-89F7-4CBE-A074-3AE3D1D2B491}" type="slidenum">
              <a:rPr lang="en-US" i="0" smtClean="0"/>
              <a:pPr eaLnBrk="1" hangingPunct="1"/>
              <a:t>1</a:t>
            </a:fld>
            <a:endParaRPr lang="en-US" i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800" dirty="0" smtClean="0"/>
              <a:t>Programs use data in the form of input, output or both.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800" dirty="0" smtClean="0"/>
              <a:t>The sources of input and output can be a local file, variables in memory, a database, a socket on the network, or another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800" dirty="0" smtClean="0"/>
              <a:t>The type of data can be bytes, characters, objects, multimedia etc.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application uses an output stream to write data to a destination, it may be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array,peripheral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 or socket.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application uses an input stream to read data from a source, it may be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array,peripheral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 or socket.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ED6BE4-D573-4F2F-AB6F-35DD0A4EF84B}" type="slidenum">
              <a:rPr lang="en-US" i="0" smtClean="0"/>
              <a:pPr eaLnBrk="1" hangingPunct="1"/>
              <a:t>13</a:t>
            </a:fld>
            <a:endParaRPr lang="en-US" i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Buffered classes improve the performance of I/O by providing intermediate data storage buffers.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The data must fill the buffer to a certain level before it is sent to the next stage, thus performing fewer time-consuming operations. 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b="1" smtClean="0">
                <a:latin typeface="Arial" pitchFamily="34" charset="0"/>
              </a:rPr>
              <a:t>BufferedInputStream: </a:t>
            </a:r>
            <a:r>
              <a:rPr lang="en-US" smtClean="0">
                <a:latin typeface="Arial" pitchFamily="34" charset="0"/>
              </a:rPr>
              <a:t>Subclass of FilteredInputStream which provides buffering capabilities for input.</a:t>
            </a:r>
          </a:p>
          <a:p>
            <a:pPr eaLnBrk="1" hangingPunct="1"/>
            <a:r>
              <a:rPr lang="en-US" b="1" smtClean="0">
                <a:latin typeface="Arial" pitchFamily="34" charset="0"/>
              </a:rPr>
              <a:t>BufferedOutputStream: </a:t>
            </a:r>
            <a:r>
              <a:rPr lang="en-US" smtClean="0">
                <a:latin typeface="Arial" pitchFamily="34" charset="0"/>
              </a:rPr>
              <a:t>Subclass of FilteredOutputStream which provides buffering capabilities for output.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In the above example, we wrap a </a:t>
            </a:r>
            <a:r>
              <a:rPr lang="en-US" b="1" smtClean="0">
                <a:latin typeface="Arial" pitchFamily="34" charset="0"/>
              </a:rPr>
              <a:t>FileOutputStream</a:t>
            </a:r>
            <a:r>
              <a:rPr lang="en-US" smtClean="0">
                <a:latin typeface="Arial" pitchFamily="34" charset="0"/>
              </a:rPr>
              <a:t> with a </a:t>
            </a:r>
            <a:r>
              <a:rPr lang="en-US" b="1" smtClean="0">
                <a:latin typeface="Arial" pitchFamily="34" charset="0"/>
              </a:rPr>
              <a:t>BufferedOutputStream</a:t>
            </a:r>
            <a:r>
              <a:rPr lang="en-US" smtClean="0">
                <a:latin typeface="Arial" pitchFamily="34" charset="0"/>
              </a:rPr>
              <a:t> for buffering output.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When the data do not reach the level required for the buffer to release it, it is required to "flush" the data near the end of transmission.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(This is achieved by calling the </a:t>
            </a:r>
            <a:r>
              <a:rPr lang="en-US" b="1" smtClean="0">
                <a:latin typeface="Arial" pitchFamily="34" charset="0"/>
              </a:rPr>
              <a:t>flush() </a:t>
            </a:r>
            <a:r>
              <a:rPr lang="en-US" smtClean="0">
                <a:latin typeface="Arial" pitchFamily="34" charset="0"/>
              </a:rPr>
              <a:t>method of the BufferedOutputStream class as in the above example)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38F7A2-7953-4C66-B7B7-3E8031D17698}" type="slidenum">
              <a:rPr lang="en-US" i="0" smtClean="0"/>
              <a:pPr eaLnBrk="1" hangingPunct="1"/>
              <a:t>14</a:t>
            </a:fld>
            <a:endParaRPr lang="en-US" i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Character-Oriented System</a:t>
            </a:r>
            <a:r>
              <a:rPr lang="en-US" smtClean="0">
                <a:latin typeface="Arial" pitchFamily="34" charset="0"/>
              </a:rPr>
              <a:t> is convenient for Unicode-compliant character-based I/O.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The abstract classes </a:t>
            </a:r>
            <a:r>
              <a:rPr lang="en-US" b="1" smtClean="0">
                <a:latin typeface="Arial" pitchFamily="34" charset="0"/>
              </a:rPr>
              <a:t>Reader</a:t>
            </a:r>
            <a:r>
              <a:rPr lang="en-US" smtClean="0">
                <a:latin typeface="Arial" pitchFamily="34" charset="0"/>
              </a:rPr>
              <a:t> and </a:t>
            </a:r>
            <a:r>
              <a:rPr lang="en-US" b="1" smtClean="0">
                <a:latin typeface="Arial" pitchFamily="34" charset="0"/>
              </a:rPr>
              <a:t>Writer</a:t>
            </a:r>
            <a:r>
              <a:rPr lang="en-US" smtClean="0">
                <a:latin typeface="Arial" pitchFamily="34" charset="0"/>
              </a:rPr>
              <a:t> are the base classes for all the character-oriented streams.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Two of the most important methods are </a:t>
            </a:r>
            <a:r>
              <a:rPr lang="en-US" b="1" smtClean="0">
                <a:latin typeface="Arial" pitchFamily="34" charset="0"/>
              </a:rPr>
              <a:t>read() </a:t>
            </a:r>
            <a:r>
              <a:rPr lang="en-US" smtClean="0">
                <a:latin typeface="Arial" pitchFamily="34" charset="0"/>
              </a:rPr>
              <a:t>and </a:t>
            </a:r>
            <a:r>
              <a:rPr lang="en-US" b="1" smtClean="0">
                <a:latin typeface="Arial" pitchFamily="34" charset="0"/>
              </a:rPr>
              <a:t>write()</a:t>
            </a:r>
            <a:r>
              <a:rPr lang="en-US" smtClean="0">
                <a:latin typeface="Arial" pitchFamily="34" charset="0"/>
              </a:rPr>
              <a:t>, which read and write characters of data, respectively. These methods are overridden by </a:t>
            </a:r>
            <a:r>
              <a:rPr lang="en-US" b="1" smtClean="0">
                <a:latin typeface="Arial" pitchFamily="34" charset="0"/>
              </a:rPr>
              <a:t>derived</a:t>
            </a:r>
            <a:r>
              <a:rPr lang="en-US" smtClean="0">
                <a:latin typeface="Arial" pitchFamily="34" charset="0"/>
              </a:rPr>
              <a:t> stream classes.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Some important methods of Readers:</a:t>
            </a:r>
          </a:p>
          <a:p>
            <a:pPr lvl="1" eaLnBrk="1" hangingPunct="1">
              <a:buFontTx/>
              <a:buChar char="•"/>
            </a:pPr>
            <a:r>
              <a:rPr lang="en-US" b="1" smtClean="0">
                <a:latin typeface="Arial" pitchFamily="34" charset="0"/>
              </a:rPr>
              <a:t>abstract void close() - </a:t>
            </a:r>
            <a:r>
              <a:rPr lang="en-US" smtClean="0">
                <a:latin typeface="Arial" pitchFamily="34" charset="0"/>
              </a:rPr>
              <a:t>Closes the Reader</a:t>
            </a:r>
            <a:endParaRPr lang="en-US" b="1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int read() - </a:t>
            </a:r>
            <a:r>
              <a:rPr lang="en-US" smtClean="0">
                <a:latin typeface="Arial" pitchFamily="34" charset="0"/>
              </a:rPr>
              <a:t>Returns an integer representation of the next available character of input. -1 is returned when the end of file is encountered.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Arial" pitchFamily="34" charset="0"/>
              </a:rPr>
              <a:t>Other overloaded </a:t>
            </a:r>
            <a:r>
              <a:rPr lang="en-US" b="1" smtClean="0">
                <a:latin typeface="Arial" pitchFamily="34" charset="0"/>
              </a:rPr>
              <a:t>read()</a:t>
            </a:r>
            <a:r>
              <a:rPr lang="en-US" smtClean="0">
                <a:latin typeface="Arial" pitchFamily="34" charset="0"/>
              </a:rPr>
              <a:t> methods: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int read(char buffer[]) - </a:t>
            </a:r>
            <a:r>
              <a:rPr lang="en-US" smtClean="0">
                <a:latin typeface="Arial" pitchFamily="34" charset="0"/>
              </a:rPr>
              <a:t>Attempts to read upto </a:t>
            </a:r>
            <a:r>
              <a:rPr lang="en-US" b="1" smtClean="0">
                <a:latin typeface="Arial" pitchFamily="34" charset="0"/>
              </a:rPr>
              <a:t>buffer.length</a:t>
            </a:r>
            <a:r>
              <a:rPr lang="en-US" smtClean="0">
                <a:latin typeface="Arial" pitchFamily="34" charset="0"/>
              </a:rPr>
              <a:t> characters into buffer and returns the actual number of characters that were successfully read. -1 is returned when the end of file is encountered.</a:t>
            </a:r>
            <a:endParaRPr lang="en-US" b="1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int read(char [] buffer, int off , int len) - </a:t>
            </a:r>
            <a:r>
              <a:rPr lang="en-US" smtClean="0">
                <a:latin typeface="Arial" pitchFamily="34" charset="0"/>
              </a:rPr>
              <a:t>Attempts to read upto </a:t>
            </a:r>
            <a:r>
              <a:rPr lang="en-US" b="1" smtClean="0">
                <a:latin typeface="Arial" pitchFamily="34" charset="0"/>
              </a:rPr>
              <a:t>len </a:t>
            </a:r>
            <a:r>
              <a:rPr lang="en-US" smtClean="0">
                <a:latin typeface="Arial" pitchFamily="34" charset="0"/>
              </a:rPr>
              <a:t>number of characters into buffer starting at </a:t>
            </a:r>
            <a:r>
              <a:rPr lang="en-US" b="1" smtClean="0">
                <a:latin typeface="Arial" pitchFamily="34" charset="0"/>
              </a:rPr>
              <a:t>buffer[offset], </a:t>
            </a:r>
            <a:r>
              <a:rPr lang="en-US" smtClean="0">
                <a:latin typeface="Arial" pitchFamily="34" charset="0"/>
              </a:rPr>
              <a:t>returning the number of characters successfully read. -1 is returned when the end of file is encountered.</a:t>
            </a:r>
            <a:endParaRPr lang="en-US" b="1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b="1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Arial" pitchFamily="34" charset="0"/>
              </a:rPr>
              <a:t>Some important methods of Writers: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abstract void close() - </a:t>
            </a:r>
            <a:r>
              <a:rPr lang="en-US" smtClean="0">
                <a:latin typeface="Arial" pitchFamily="34" charset="0"/>
              </a:rPr>
              <a:t>Closes the  Writer</a:t>
            </a:r>
            <a:endParaRPr lang="en-US" b="1" smtClean="0">
              <a:latin typeface="Arial" pitchFamily="34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void write( int character) - </a:t>
            </a:r>
            <a:r>
              <a:rPr lang="en-US" smtClean="0">
                <a:latin typeface="Arial" pitchFamily="34" charset="0"/>
              </a:rPr>
              <a:t>Writes a single character to a Writer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endParaRPr lang="en-US" smtClean="0">
              <a:latin typeface="Arial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latin typeface="Arial" pitchFamily="34" charset="0"/>
              </a:rPr>
              <a:t>Other overloaded </a:t>
            </a:r>
            <a:r>
              <a:rPr lang="en-US" b="1" smtClean="0">
                <a:latin typeface="Arial" pitchFamily="34" charset="0"/>
              </a:rPr>
              <a:t>write()</a:t>
            </a:r>
            <a:r>
              <a:rPr lang="en-US" smtClean="0">
                <a:latin typeface="Arial" pitchFamily="34" charset="0"/>
              </a:rPr>
              <a:t> methods: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void write(char []charBuf) - </a:t>
            </a:r>
            <a:r>
              <a:rPr lang="en-US" smtClean="0">
                <a:latin typeface="Arial" pitchFamily="34" charset="0"/>
              </a:rPr>
              <a:t>Writes a complete array of characters to a Writer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void write(char[] charBuf, int off, int len) - </a:t>
            </a:r>
            <a:r>
              <a:rPr lang="en-US" smtClean="0">
                <a:latin typeface="Arial" pitchFamily="34" charset="0"/>
              </a:rPr>
              <a:t>Writes a subrange of </a:t>
            </a:r>
            <a:r>
              <a:rPr lang="en-US" b="1" smtClean="0">
                <a:latin typeface="Arial" pitchFamily="34" charset="0"/>
              </a:rPr>
              <a:t>len</a:t>
            </a:r>
            <a:r>
              <a:rPr lang="en-US" smtClean="0">
                <a:latin typeface="Arial" pitchFamily="34" charset="0"/>
              </a:rPr>
              <a:t> characters from the array </a:t>
            </a:r>
            <a:r>
              <a:rPr lang="en-US" b="1" smtClean="0">
                <a:latin typeface="Arial" pitchFamily="34" charset="0"/>
              </a:rPr>
              <a:t>charBuf</a:t>
            </a:r>
            <a:r>
              <a:rPr lang="en-US" smtClean="0">
                <a:latin typeface="Arial" pitchFamily="34" charset="0"/>
              </a:rPr>
              <a:t>, beginning at </a:t>
            </a:r>
            <a:r>
              <a:rPr lang="en-US" b="1" smtClean="0">
                <a:latin typeface="Arial" pitchFamily="34" charset="0"/>
              </a:rPr>
              <a:t>charBuf[off].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void write(String str) -</a:t>
            </a:r>
            <a:r>
              <a:rPr lang="en-US" smtClean="0">
                <a:latin typeface="Arial" pitchFamily="34" charset="0"/>
              </a:rPr>
              <a:t> Writes a string</a:t>
            </a:r>
            <a:endParaRPr lang="en-US" b="1" smtClean="0">
              <a:latin typeface="Arial" pitchFamily="34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b="1" smtClean="0">
                <a:latin typeface="Arial" pitchFamily="34" charset="0"/>
              </a:rPr>
              <a:t>void write(String str, int off, int len) - </a:t>
            </a:r>
            <a:r>
              <a:rPr lang="en-US" smtClean="0">
                <a:latin typeface="Arial" pitchFamily="34" charset="0"/>
              </a:rPr>
              <a:t>Writes a subrange of len characters from the string </a:t>
            </a:r>
            <a:r>
              <a:rPr lang="en-US" b="1" smtClean="0">
                <a:latin typeface="Arial" pitchFamily="34" charset="0"/>
              </a:rPr>
              <a:t>str</a:t>
            </a:r>
            <a:r>
              <a:rPr lang="en-US" smtClean="0">
                <a:latin typeface="Arial" pitchFamily="34" charset="0"/>
              </a:rPr>
              <a:t>, beginning at character position </a:t>
            </a:r>
            <a:r>
              <a:rPr lang="en-US" b="1" smtClean="0">
                <a:latin typeface="Arial" pitchFamily="34" charset="0"/>
              </a:rPr>
              <a:t>off</a:t>
            </a:r>
            <a:r>
              <a:rPr lang="en-US" smtClean="0">
                <a:latin typeface="Arial" pitchFamily="34" charset="0"/>
              </a:rPr>
              <a:t>.</a:t>
            </a:r>
            <a:endParaRPr lang="en-US" b="1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smtClean="0">
              <a:latin typeface="Arial" pitchFamily="34" charset="0"/>
            </a:endParaRPr>
          </a:p>
          <a:p>
            <a:pPr lvl="1" eaLnBrk="1" hangingPunct="1"/>
            <a:endParaRPr lang="en-US" b="1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86595B-B820-407B-9276-982249D11BA5}" type="slidenum">
              <a:rPr lang="en-US" i="0" smtClean="0">
                <a:cs typeface="Arial" pitchFamily="34" charset="0"/>
              </a:rPr>
              <a:pPr eaLnBrk="1" hangingPunct="1"/>
              <a:t>15</a:t>
            </a:fld>
            <a:endParaRPr lang="en-US" i="0" smtClean="0">
              <a:cs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Refer Javadocs for details.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2F04B8-7EAB-4715-8D9B-753CD75440B7}" type="slidenum">
              <a:rPr lang="en-US" i="0" smtClean="0"/>
              <a:pPr eaLnBrk="1" hangingPunct="1"/>
              <a:t>16</a:t>
            </a:fld>
            <a:endParaRPr lang="en-US" i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Arial" pitchFamily="34" charset="0"/>
              </a:rPr>
              <a:t>Persistence: </a:t>
            </a:r>
            <a:r>
              <a:rPr lang="en-US" smtClean="0">
                <a:latin typeface="Arial" pitchFamily="34" charset="0"/>
              </a:rPr>
              <a:t>C</a:t>
            </a:r>
            <a:r>
              <a:rPr lang="en-US" sz="2900" smtClean="0">
                <a:latin typeface="Arial" pitchFamily="34" charset="0"/>
              </a:rPr>
              <a:t>apability of an object to exist beyond the execution of the program which created it. 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sz="2900" smtClean="0">
                <a:latin typeface="Arial" pitchFamily="34" charset="0"/>
              </a:rPr>
              <a:t>(In other words, saving the state of an object in some permanent storage device, such as file)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Serialization is used for implementing persistence.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Serialization allows to store objects in the files, communicate them across networks and use them in distributed applications.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Persistence in JPA is achieved using Serialization.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b="1" u="sng" smtClean="0">
                <a:latin typeface="Arial" pitchFamily="34" charset="0"/>
              </a:rPr>
              <a:t>Serialization mechanism</a:t>
            </a:r>
          </a:p>
          <a:p>
            <a:pPr eaLnBrk="1" hangingPunct="1"/>
            <a:r>
              <a:rPr lang="en-US" b="1" smtClean="0">
                <a:latin typeface="Arial" pitchFamily="34" charset="0"/>
              </a:rPr>
              <a:t>java.io.Serializable </a:t>
            </a:r>
            <a:r>
              <a:rPr lang="en-US" smtClean="0">
                <a:latin typeface="Arial" pitchFamily="34" charset="0"/>
              </a:rPr>
              <a:t>is a marker</a:t>
            </a:r>
            <a:r>
              <a:rPr lang="en-US" b="1" smtClean="0">
                <a:latin typeface="Arial" pitchFamily="34" charset="0"/>
              </a:rPr>
              <a:t> </a:t>
            </a:r>
            <a:r>
              <a:rPr lang="en-US" smtClean="0">
                <a:latin typeface="Arial" pitchFamily="34" charset="0"/>
              </a:rPr>
              <a:t>interface i.e., has no methods or fields and serves only to identify the semantics of being serializable.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The classes that implement this interface need not implement any of the methods as there are not methods to be implemented.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Only those objects of classes that implement </a:t>
            </a:r>
            <a:r>
              <a:rPr lang="en-US" b="1" smtClean="0">
                <a:latin typeface="Arial" pitchFamily="34" charset="0"/>
              </a:rPr>
              <a:t>java.io.Serializable </a:t>
            </a:r>
            <a:r>
              <a:rPr lang="en-US" smtClean="0">
                <a:latin typeface="Arial" pitchFamily="34" charset="0"/>
              </a:rPr>
              <a:t> interface can be serialized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245152-355C-4ECB-9E0D-6796A0AA076F}" type="slidenum">
              <a:rPr lang="en-US" i="0" smtClean="0"/>
              <a:pPr eaLnBrk="1" hangingPunct="1"/>
              <a:t>17</a:t>
            </a:fld>
            <a:endParaRPr lang="en-US" i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800" smtClean="0">
                <a:latin typeface="Arial" pitchFamily="34" charset="0"/>
              </a:rPr>
              <a:t>On serializing an object only the state of the object is saved.</a:t>
            </a:r>
          </a:p>
          <a:p>
            <a:pPr eaLnBrk="1" hangingPunct="1">
              <a:lnSpc>
                <a:spcPct val="80000"/>
              </a:lnSpc>
            </a:pPr>
            <a:endParaRPr lang="en-US" sz="800" b="1" u="sng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800" b="1" u="sng" smtClean="0">
                <a:latin typeface="Arial" pitchFamily="34" charset="0"/>
              </a:rPr>
              <a:t>Features of Serialization in Java:-</a:t>
            </a:r>
            <a:r>
              <a:rPr lang="en-US" sz="80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800" smtClean="0">
              <a:latin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800" smtClean="0">
                <a:latin typeface="Arial" pitchFamily="34" charset="0"/>
              </a:rPr>
              <a:t>When a class implements</a:t>
            </a:r>
            <a:r>
              <a:rPr lang="en-US" sz="800" b="1" smtClean="0">
                <a:latin typeface="Arial" pitchFamily="34" charset="0"/>
              </a:rPr>
              <a:t> java.io.Serializable </a:t>
            </a:r>
            <a:r>
              <a:rPr lang="en-US" sz="800" smtClean="0">
                <a:latin typeface="Arial" pitchFamily="34" charset="0"/>
              </a:rPr>
              <a:t>interface, its subclasses are also serializable.</a:t>
            </a:r>
          </a:p>
          <a:p>
            <a:pPr eaLnBrk="1" hangingPunct="1">
              <a:buFontTx/>
              <a:buChar char="•"/>
            </a:pPr>
            <a:r>
              <a:rPr lang="en-US" sz="800" smtClean="0">
                <a:latin typeface="Arial" pitchFamily="34" charset="0"/>
              </a:rPr>
              <a:t>On serializing an object, the entire object graph is serialized, i.e., any objects referenced by the serialized object’s instance variables will also be serialized and any objects referenced by those … and so on.</a:t>
            </a:r>
          </a:p>
          <a:p>
            <a:pPr eaLnBrk="1" hangingPunct="1">
              <a:buFontTx/>
              <a:buChar char="•"/>
            </a:pPr>
            <a:r>
              <a:rPr lang="en-US" sz="800" smtClean="0">
                <a:latin typeface="Arial" pitchFamily="34" charset="0"/>
              </a:rPr>
              <a:t>If an attempt is made to serialize an object whose object graph contains a reference to a nonserializable object, then a </a:t>
            </a:r>
            <a:r>
              <a:rPr lang="en-US" sz="800" b="1" smtClean="0">
                <a:latin typeface="Arial" pitchFamily="34" charset="0"/>
              </a:rPr>
              <a:t>java.io.NotSerializableException</a:t>
            </a:r>
            <a:r>
              <a:rPr lang="en-US" sz="800" smtClean="0">
                <a:latin typeface="Arial" pitchFamily="34" charset="0"/>
              </a:rPr>
              <a:t>  is thrown.</a:t>
            </a:r>
          </a:p>
          <a:p>
            <a:pPr eaLnBrk="1" hangingPunct="1">
              <a:buFontTx/>
              <a:buChar char="•"/>
            </a:pPr>
            <a:r>
              <a:rPr lang="en-US" sz="800" smtClean="0">
                <a:latin typeface="Arial" pitchFamily="34" charset="0"/>
              </a:rPr>
              <a:t>An instance variable has to be marked as </a:t>
            </a:r>
            <a:r>
              <a:rPr lang="en-US" sz="800" b="1" smtClean="0">
                <a:latin typeface="Arial" pitchFamily="34" charset="0"/>
              </a:rPr>
              <a:t>transient</a:t>
            </a:r>
            <a:r>
              <a:rPr lang="en-US" sz="800" smtClean="0">
                <a:latin typeface="Arial" pitchFamily="34" charset="0"/>
              </a:rPr>
              <a:t>(Java keyword)  if it has to skip serialization of this variable. On deserializing this variable will get the default value(For eg., null if the variable is a reference).</a:t>
            </a:r>
          </a:p>
          <a:p>
            <a:pPr eaLnBrk="1" hangingPunct="1">
              <a:buFontTx/>
              <a:buChar char="•"/>
            </a:pPr>
            <a:r>
              <a:rPr lang="en-US" sz="800" smtClean="0">
                <a:latin typeface="Arial" pitchFamily="34" charset="0"/>
              </a:rPr>
              <a:t>Static variables are not serialized.</a:t>
            </a:r>
          </a:p>
          <a:p>
            <a:pPr eaLnBrk="1" hangingPunct="1">
              <a:lnSpc>
                <a:spcPct val="80000"/>
              </a:lnSpc>
            </a:pPr>
            <a:endParaRPr lang="en-US" sz="8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Assume all the required classes are imported in the example given in the slide.</a:t>
            </a:r>
          </a:p>
          <a:p>
            <a:endParaRPr lang="en-US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</a:rPr>
              <a:t>Serializing an object to a file </a:t>
            </a:r>
            <a:r>
              <a:rPr lang="en-US" sz="2000" b="1" dirty="0" smtClean="0">
                <a:latin typeface="Arial" pitchFamily="34" charset="0"/>
              </a:rPr>
              <a:t>–</a:t>
            </a:r>
            <a:endParaRPr lang="en-US" sz="2000" b="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An </a:t>
            </a:r>
            <a:r>
              <a:rPr lang="en-US" sz="2000" dirty="0" smtClean="0">
                <a:latin typeface="Arial" pitchFamily="34" charset="0"/>
              </a:rPr>
              <a:t>object  to be serialized must implement </a:t>
            </a:r>
            <a:r>
              <a:rPr lang="en-US" sz="2000" b="1" dirty="0" smtClean="0">
                <a:latin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</a:rPr>
              <a:t>java.io.Serializable</a:t>
            </a:r>
            <a:r>
              <a:rPr lang="en-US" sz="2000" b="1" dirty="0" smtClean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interface</a:t>
            </a:r>
            <a:endParaRPr lang="en-US" sz="2000" b="1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Make </a:t>
            </a:r>
            <a:r>
              <a:rPr lang="en-US" sz="2000" dirty="0" smtClean="0">
                <a:latin typeface="Arial" pitchFamily="34" charset="0"/>
              </a:rPr>
              <a:t>a  </a:t>
            </a:r>
            <a:r>
              <a:rPr lang="en-US" sz="2000" b="1" dirty="0" err="1" smtClean="0">
                <a:latin typeface="Arial" pitchFamily="34" charset="0"/>
              </a:rPr>
              <a:t>FileOutputStream</a:t>
            </a:r>
            <a:r>
              <a:rPr lang="en-US" sz="2000" b="1" dirty="0" smtClean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and chain it to an </a:t>
            </a:r>
            <a:r>
              <a:rPr lang="en-US" sz="2000" b="1" dirty="0" err="1" smtClean="0">
                <a:latin typeface="Arial" pitchFamily="34" charset="0"/>
              </a:rPr>
              <a:t>ObjectOutputStream</a:t>
            </a:r>
            <a:endParaRPr lang="en-US" sz="2000" b="1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</a:rPr>
              <a:t>Object </a:t>
            </a:r>
            <a:r>
              <a:rPr lang="en-US" sz="2000" b="1" dirty="0" err="1" smtClean="0">
                <a:latin typeface="Arial" pitchFamily="34" charset="0"/>
              </a:rPr>
              <a:t>OutputStream</a:t>
            </a:r>
            <a:r>
              <a:rPr lang="en-US" sz="2000" dirty="0" smtClean="0">
                <a:latin typeface="Arial" pitchFamily="34" charset="0"/>
              </a:rPr>
              <a:t> constructor : </a:t>
            </a:r>
            <a:r>
              <a:rPr lang="en-US" sz="2000" b="1" dirty="0" err="1" smtClean="0">
                <a:latin typeface="Arial" pitchFamily="34" charset="0"/>
              </a:rPr>
              <a:t>ObjectOutputStream</a:t>
            </a:r>
            <a:r>
              <a:rPr lang="en-US" sz="2000" b="1" dirty="0" smtClean="0">
                <a:latin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</a:rPr>
              <a:t>OutputStream</a:t>
            </a:r>
            <a:r>
              <a:rPr lang="en-US" sz="2000" b="1" dirty="0" smtClean="0">
                <a:latin typeface="Arial" pitchFamily="34" charset="0"/>
              </a:rPr>
              <a:t> </a:t>
            </a:r>
            <a:r>
              <a:rPr lang="en-US" sz="2000" b="1" dirty="0" err="1" smtClean="0">
                <a:latin typeface="Arial" pitchFamily="34" charset="0"/>
              </a:rPr>
              <a:t>outputStream</a:t>
            </a:r>
            <a:r>
              <a:rPr lang="en-US" sz="2000" b="1" dirty="0" smtClean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</a:rPr>
              <a:t>Call </a:t>
            </a:r>
            <a:r>
              <a:rPr lang="en-US" sz="2000" dirty="0" smtClean="0">
                <a:latin typeface="Arial" pitchFamily="34" charset="0"/>
              </a:rPr>
              <a:t>the </a:t>
            </a:r>
            <a:r>
              <a:rPr lang="en-US" sz="2000" b="1" dirty="0" err="1" smtClean="0">
                <a:latin typeface="Arial" pitchFamily="34" charset="0"/>
              </a:rPr>
              <a:t>writeObject</a:t>
            </a:r>
            <a:r>
              <a:rPr lang="en-US" sz="2000" b="1" dirty="0" smtClean="0">
                <a:latin typeface="Arial" pitchFamily="34" charset="0"/>
              </a:rPr>
              <a:t>(Object) </a:t>
            </a:r>
            <a:r>
              <a:rPr lang="en-US" sz="2000" dirty="0" smtClean="0">
                <a:latin typeface="Arial" pitchFamily="34" charset="0"/>
              </a:rPr>
              <a:t>method of the </a:t>
            </a:r>
            <a:r>
              <a:rPr lang="en-US" sz="2000" b="1" dirty="0" err="1" smtClean="0">
                <a:latin typeface="Arial" pitchFamily="34" charset="0"/>
              </a:rPr>
              <a:t>ObjectOutputStream</a:t>
            </a:r>
            <a:r>
              <a:rPr lang="en-US" sz="2000" dirty="0" smtClean="0">
                <a:latin typeface="Arial" pitchFamily="34" charset="0"/>
              </a:rPr>
              <a:t> and pass  the object to be serialized as the input argument to this method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3722ED-F80A-40C0-BEAE-62823744E19B}" type="slidenum">
              <a:rPr lang="en-US" i="0" smtClean="0"/>
              <a:pPr eaLnBrk="1" hangingPunct="1"/>
              <a:t>18</a:t>
            </a:fld>
            <a:endParaRPr lang="en-US" i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Assume all the required classes are imported in the example given in the slide.</a:t>
            </a:r>
          </a:p>
          <a:p>
            <a:endParaRPr lang="en-US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latin typeface="Arial" pitchFamily="34" charset="0"/>
              </a:rPr>
              <a:t>Deserializing an object from the file –</a:t>
            </a:r>
          </a:p>
          <a:p>
            <a:pPr eaLnBrk="1" hangingPunct="1">
              <a:lnSpc>
                <a:spcPct val="90000"/>
              </a:lnSpc>
            </a:pPr>
            <a:endParaRPr lang="en-US" sz="2000" b="1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>
                <a:latin typeface="Arial" pitchFamily="34" charset="0"/>
              </a:rPr>
              <a:t>Make a  </a:t>
            </a:r>
            <a:r>
              <a:rPr lang="en-US" sz="2000" b="1" smtClean="0">
                <a:latin typeface="Arial" pitchFamily="34" charset="0"/>
              </a:rPr>
              <a:t>FileInputStream </a:t>
            </a:r>
            <a:r>
              <a:rPr lang="en-US" sz="2000" smtClean="0">
                <a:latin typeface="Arial" pitchFamily="34" charset="0"/>
              </a:rPr>
              <a:t>and chain it to an </a:t>
            </a:r>
            <a:r>
              <a:rPr lang="en-US" sz="2000" b="1" smtClean="0">
                <a:latin typeface="Arial" pitchFamily="34" charset="0"/>
              </a:rPr>
              <a:t>ObjectInputStream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smtClean="0">
                <a:latin typeface="Arial" pitchFamily="34" charset="0"/>
              </a:rPr>
              <a:t>- Object InputStream</a:t>
            </a:r>
            <a:r>
              <a:rPr lang="en-US" sz="2000" smtClean="0">
                <a:latin typeface="Arial" pitchFamily="34" charset="0"/>
              </a:rPr>
              <a:t> constructor : </a:t>
            </a:r>
            <a:r>
              <a:rPr lang="en-US" sz="2000" b="1" smtClean="0">
                <a:latin typeface="Arial" pitchFamily="34" charset="0"/>
              </a:rPr>
              <a:t>ObjectInputStream(InputStream inputStream)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>
                <a:latin typeface="Arial" pitchFamily="34" charset="0"/>
              </a:rPr>
              <a:t>Call the </a:t>
            </a:r>
            <a:r>
              <a:rPr lang="en-US" sz="2000" b="1" smtClean="0">
                <a:latin typeface="Arial" pitchFamily="34" charset="0"/>
              </a:rPr>
              <a:t>readObject() </a:t>
            </a:r>
            <a:r>
              <a:rPr lang="en-US" sz="2000" smtClean="0">
                <a:latin typeface="Arial" pitchFamily="34" charset="0"/>
              </a:rPr>
              <a:t>method of the </a:t>
            </a:r>
            <a:r>
              <a:rPr lang="en-US" sz="2000" b="1" smtClean="0">
                <a:latin typeface="Arial" pitchFamily="34" charset="0"/>
              </a:rPr>
              <a:t>ObjectInputStream </a:t>
            </a:r>
            <a:r>
              <a:rPr lang="en-US" sz="2000" smtClean="0">
                <a:latin typeface="Arial" pitchFamily="34" charset="0"/>
              </a:rPr>
              <a:t> and typecast the returned reference to the objects real type.</a:t>
            </a:r>
            <a:endParaRPr lang="en-US" sz="2000" b="1" smtClean="0">
              <a:latin typeface="Arial" pitchFamily="34" charset="0"/>
            </a:endParaRPr>
          </a:p>
          <a:p>
            <a:pPr>
              <a:buFontTx/>
              <a:buChar char="•"/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F2786E6-2E1A-4DE5-8D53-04590334822C}" type="slidenum">
              <a:rPr lang="en-US" i="0" smtClean="0"/>
              <a:pPr eaLnBrk="1" hangingPunct="1"/>
              <a:t>19</a:t>
            </a:fld>
            <a:endParaRPr lang="en-US" i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3EEDD5-AF3D-4561-B3CF-498447FC7ED4}" type="slidenum">
              <a:rPr lang="en-US" i="0" smtClean="0"/>
              <a:pPr eaLnBrk="1" hangingPunct="1"/>
              <a:t>2</a:t>
            </a:fld>
            <a:endParaRPr lang="en-US" i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Stream, which receives and sends information as bytes, is called </a:t>
            </a:r>
            <a:r>
              <a:rPr lang="en-US" b="1" dirty="0" smtClean="0">
                <a:latin typeface="Arial" pitchFamily="34" charset="0"/>
              </a:rPr>
              <a:t>a byte-oriented stream</a:t>
            </a:r>
            <a:r>
              <a:rPr lang="en-US" dirty="0" smtClean="0">
                <a:latin typeface="Arial" pitchFamily="34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Stream, which receives and sends information as characters are called </a:t>
            </a:r>
            <a:r>
              <a:rPr lang="en-US" b="1" dirty="0" smtClean="0">
                <a:latin typeface="Arial" pitchFamily="34" charset="0"/>
              </a:rPr>
              <a:t>character-oriented stream</a:t>
            </a:r>
            <a:r>
              <a:rPr lang="en-US" dirty="0" smtClean="0">
                <a:latin typeface="Arial" pitchFamily="34" charset="0"/>
              </a:rPr>
              <a:t>. </a:t>
            </a:r>
          </a:p>
          <a:p>
            <a:pPr eaLnBrk="1" hangingPunct="1"/>
            <a:endParaRPr lang="en-US" sz="1000" dirty="0" smtClean="0">
              <a:latin typeface="Arial" pitchFamily="34" charset="0"/>
            </a:endParaRP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streams are used to perform input and output of 8-bit bytes, where as Java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used to perform input and output for 16-bit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endParaRPr lang="en-US" sz="1000" dirty="0" smtClean="0">
              <a:latin typeface="Arial" pitchFamily="34" charset="0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streams are created for us automatically: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output stream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System.in: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input stream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System.err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0AD870-AB8E-4D0E-A984-9D8FFCD6CD66}" type="slidenum">
              <a:rPr lang="en-US" i="0" smtClean="0"/>
              <a:pPr eaLnBrk="1" hangingPunct="1"/>
              <a:t>3</a:t>
            </a:fld>
            <a:endParaRPr lang="en-US" i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 dirty="0" smtClean="0">
                <a:latin typeface="Arial" pitchFamily="34" charset="0"/>
              </a:rPr>
              <a:t>At the top of the hierarchy of I/O system are the two abstract classes: </a:t>
            </a:r>
            <a:r>
              <a:rPr lang="en-US" sz="1000" b="1" dirty="0" err="1" smtClean="0">
                <a:latin typeface="Arial" pitchFamily="34" charset="0"/>
              </a:rPr>
              <a:t>InputStream</a:t>
            </a:r>
            <a:r>
              <a:rPr lang="en-US" sz="1000" dirty="0" smtClean="0">
                <a:latin typeface="Arial" pitchFamily="34" charset="0"/>
              </a:rPr>
              <a:t> and </a:t>
            </a:r>
            <a:r>
              <a:rPr lang="en-US" sz="1000" b="1" dirty="0" err="1" smtClean="0">
                <a:latin typeface="Arial" pitchFamily="34" charset="0"/>
              </a:rPr>
              <a:t>OutputStream</a:t>
            </a:r>
            <a:r>
              <a:rPr lang="en-US" sz="1000" dirty="0" smtClean="0">
                <a:latin typeface="Arial" pitchFamily="34" charset="0"/>
              </a:rPr>
              <a:t> for input and output</a:t>
            </a:r>
          </a:p>
          <a:p>
            <a:pPr eaLnBrk="1" hangingPunct="1"/>
            <a:r>
              <a:rPr lang="en-US" sz="1000" dirty="0" smtClean="0">
                <a:latin typeface="Arial" pitchFamily="34" charset="0"/>
              </a:rPr>
              <a:t>respectively. These classes define many important methods for handling the streams. </a:t>
            </a:r>
          </a:p>
          <a:p>
            <a:pPr eaLnBrk="1" hangingPunct="1"/>
            <a:endParaRPr 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F5FBEA-1856-4C05-9A5B-4008FE0D1881}" type="slidenum">
              <a:rPr lang="en-US" i="0" smtClean="0">
                <a:cs typeface="Arial" pitchFamily="34" charset="0"/>
              </a:rPr>
              <a:pPr eaLnBrk="1" hangingPunct="1"/>
              <a:t>4</a:t>
            </a:fld>
            <a:endParaRPr lang="en-US" i="0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 b="1" u="sng" dirty="0" err="1" smtClean="0">
                <a:solidFill>
                  <a:srgbClr val="000000"/>
                </a:solidFill>
                <a:latin typeface="Arial" pitchFamily="34" charset="0"/>
              </a:rPr>
              <a:t>InputStream</a:t>
            </a:r>
            <a:r>
              <a:rPr lang="en-US" sz="1000" b="1" u="sng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ByteArrayInputStream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1000" b="1" baseline="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Used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to create an input stream from an array of bytes. Allows a buffer in memory to be used as an 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InputStream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FileInputStream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1000" b="1" baseline="0" dirty="0" smtClean="0">
                <a:solidFill>
                  <a:srgbClr val="000000"/>
                </a:solidFill>
                <a:latin typeface="Arial" pitchFamily="34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Used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for reading information from a file.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can write byte-oriented as well as character-oriented data.</a:t>
            </a:r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ObjectInputStream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1000" b="1" baseline="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Supports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retrieving the stored state of an object(will be dealt later in Serialization).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FilterInputStream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1000" b="1" baseline="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Wrapper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around underlying I/O streams that transparently provide some extended level of functionality to the other 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InputStream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 classes.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BufferedInputStream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1000" b="1" baseline="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Uses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buffer that acts as a cache for future reading and thereby it prevents a physical read every time when more data is needed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DataInputStream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Used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to read primitives from a stream. </a:t>
            </a:r>
          </a:p>
          <a:p>
            <a:pPr eaLnBrk="1" hangingPunct="1"/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000" b="1" u="sng" dirty="0" err="1" smtClean="0">
                <a:solidFill>
                  <a:srgbClr val="000000"/>
                </a:solidFill>
                <a:latin typeface="Arial" pitchFamily="34" charset="0"/>
              </a:rPr>
              <a:t>OutputStream</a:t>
            </a:r>
            <a:endParaRPr lang="en-US" sz="1000" b="1" u="sng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ByteArrayOutputStream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Used to direct an output stream into an array of bytes.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FileoutputStream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Used for writing  information to a file.</a:t>
            </a:r>
          </a:p>
          <a:p>
            <a:pPr eaLnBrk="1" hangingPunct="1"/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ObjectOutputStream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Supports permanent saving of state of a 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serializable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 object.</a:t>
            </a:r>
          </a:p>
          <a:p>
            <a:pPr eaLnBrk="1" hangingPunct="1"/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Filtered Stream: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Wrapper around underlying I/O streams that transparently provide some extended level of functionality to the other 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OutputStream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 classes.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BufferedOutputStream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	Using a buffer, it prevents a physical write every time  data is sent.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DataOutputStream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	Used to write primitives to a stream.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Arial" pitchFamily="34" charset="0"/>
              </a:rPr>
              <a:t>PrintStream</a:t>
            </a: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Ued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 for producing formatted output.</a:t>
            </a:r>
          </a:p>
          <a:p>
            <a:pPr eaLnBrk="1" hangingPunct="1"/>
            <a:r>
              <a:rPr lang="en-US" sz="1000" b="1" dirty="0" smtClean="0">
                <a:latin typeface="Arial" pitchFamily="34" charset="0"/>
              </a:rPr>
              <a:t>		</a:t>
            </a:r>
            <a:r>
              <a:rPr lang="en-US" sz="1000" b="1" dirty="0" err="1" smtClean="0">
                <a:latin typeface="Arial" pitchFamily="34" charset="0"/>
              </a:rPr>
              <a:t>System.out</a:t>
            </a:r>
            <a:r>
              <a:rPr lang="en-US" sz="1000" dirty="0" smtClean="0">
                <a:latin typeface="Arial" pitchFamily="34" charset="0"/>
              </a:rPr>
              <a:t> is a </a:t>
            </a:r>
            <a:r>
              <a:rPr lang="en-US" sz="1000" dirty="0" err="1" smtClean="0">
                <a:latin typeface="Arial" pitchFamily="34" charset="0"/>
              </a:rPr>
              <a:t>PrintStream</a:t>
            </a:r>
            <a:r>
              <a:rPr lang="en-US" sz="1000" dirty="0" smtClean="0">
                <a:latin typeface="Arial" pitchFamily="34" charset="0"/>
              </a:rPr>
              <a:t> reference.</a:t>
            </a:r>
          </a:p>
          <a:p>
            <a:pPr eaLnBrk="1" hangingPunct="1"/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		Methods print() and </a:t>
            </a:r>
            <a:r>
              <a:rPr lang="en-US" sz="1000" dirty="0" err="1" smtClean="0">
                <a:solidFill>
                  <a:srgbClr val="000000"/>
                </a:solidFill>
                <a:latin typeface="Arial" pitchFamily="34" charset="0"/>
              </a:rPr>
              <a:t>println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(), are overloaded to print any primitive data type or object</a:t>
            </a:r>
          </a:p>
          <a:p>
            <a:pPr eaLnBrk="1" hangingPunct="1"/>
            <a:r>
              <a:rPr lang="en-US" sz="1000" dirty="0" smtClean="0">
                <a:latin typeface="Arial" pitchFamily="34" charset="0"/>
              </a:rPr>
              <a:t>		Objects are printed, by first converting them to strings using their </a:t>
            </a:r>
            <a:r>
              <a:rPr lang="en-US" sz="1000" b="1" dirty="0" err="1" smtClean="0">
                <a:latin typeface="Arial" pitchFamily="34" charset="0"/>
              </a:rPr>
              <a:t>toString</a:t>
            </a:r>
            <a:r>
              <a:rPr lang="en-US" sz="1000" b="1" dirty="0" smtClean="0">
                <a:latin typeface="Arial" pitchFamily="34" charset="0"/>
              </a:rPr>
              <a:t>() </a:t>
            </a:r>
            <a:r>
              <a:rPr lang="en-US" sz="1000" dirty="0" smtClean="0">
                <a:latin typeface="Arial" pitchFamily="34" charset="0"/>
              </a:rPr>
              <a:t>method inherited from the Object class.</a:t>
            </a:r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A278C1-6943-4E41-9C76-CCA577F92FAC}" type="slidenum">
              <a:rPr lang="en-US" i="0" smtClean="0"/>
              <a:pPr eaLnBrk="1" hangingPunct="1"/>
              <a:t>5</a:t>
            </a:fld>
            <a:endParaRPr lang="en-US" i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read() –</a:t>
            </a:r>
            <a:r>
              <a:rPr lang="en-US" dirty="0" smtClean="0">
                <a:latin typeface="Arial" pitchFamily="34" charset="0"/>
              </a:rPr>
              <a:t> returns an integer representation of the next available byte of input. </a:t>
            </a:r>
            <a:r>
              <a:rPr lang="en-US" b="1" dirty="0" smtClean="0">
                <a:latin typeface="Arial" pitchFamily="34" charset="0"/>
              </a:rPr>
              <a:t>-1 is returned when the end of file is encountered</a:t>
            </a:r>
            <a:r>
              <a:rPr lang="en-US" dirty="0" smtClean="0">
                <a:latin typeface="Arial" pitchFamily="34" charset="0"/>
              </a:rPr>
              <a:t>.</a:t>
            </a:r>
          </a:p>
          <a:p>
            <a:pPr eaLnBrk="1" hangingPunct="1"/>
            <a:r>
              <a:rPr lang="en-US" b="1" dirty="0" smtClean="0">
                <a:latin typeface="Arial" pitchFamily="34" charset="0"/>
              </a:rPr>
              <a:t>Why is the byte embedded in an </a:t>
            </a:r>
            <a:r>
              <a:rPr lang="en-US" b="1" dirty="0" err="1" smtClean="0">
                <a:latin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</a:rPr>
              <a:t>? 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Storing the byte into the low end of an integer, makes it possible for the  program to distinguish between -1 integer representing end of data condition and -1 byte data .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On reading a </a:t>
            </a:r>
            <a:r>
              <a:rPr lang="en-US" b="1" dirty="0" smtClean="0">
                <a:latin typeface="Arial" pitchFamily="34" charset="0"/>
              </a:rPr>
              <a:t>data </a:t>
            </a:r>
            <a:r>
              <a:rPr lang="en-US" dirty="0" smtClean="0">
                <a:latin typeface="Arial" pitchFamily="34" charset="0"/>
              </a:rPr>
              <a:t>of </a:t>
            </a:r>
            <a:r>
              <a:rPr lang="en-US" b="1" dirty="0" smtClean="0">
                <a:latin typeface="Arial" pitchFamily="34" charset="0"/>
              </a:rPr>
              <a:t>-1</a:t>
            </a:r>
            <a:r>
              <a:rPr lang="en-US" dirty="0" smtClean="0">
                <a:latin typeface="Arial" pitchFamily="34" charset="0"/>
              </a:rPr>
              <a:t> byte successfully from source, the following integer is returned</a:t>
            </a:r>
          </a:p>
          <a:p>
            <a:pPr lvl="1" eaLnBrk="1" hangingPunct="1"/>
            <a:r>
              <a:rPr lang="en-US" sz="1400" b="1" dirty="0" smtClean="0">
                <a:latin typeface="Arial" pitchFamily="34" charset="0"/>
              </a:rPr>
              <a:t>00000000 00000000 00000000 11111111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</a:rPr>
              <a:t>The integer value of this is </a:t>
            </a:r>
            <a:r>
              <a:rPr lang="en-US" sz="1400" b="1" dirty="0" smtClean="0">
                <a:latin typeface="Arial" pitchFamily="34" charset="0"/>
              </a:rPr>
              <a:t>255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</a:rPr>
              <a:t>This can be </a:t>
            </a:r>
            <a:r>
              <a:rPr lang="en-US" sz="1400" b="1" dirty="0" smtClean="0">
                <a:latin typeface="Arial" pitchFamily="34" charset="0"/>
              </a:rPr>
              <a:t>typecast</a:t>
            </a:r>
            <a:r>
              <a:rPr lang="en-US" sz="1400" dirty="0" smtClean="0">
                <a:latin typeface="Arial" pitchFamily="34" charset="0"/>
              </a:rPr>
              <a:t> to </a:t>
            </a:r>
            <a:r>
              <a:rPr lang="en-US" sz="1400" b="1" dirty="0" smtClean="0">
                <a:latin typeface="Arial" pitchFamily="34" charset="0"/>
              </a:rPr>
              <a:t>11111111</a:t>
            </a:r>
            <a:r>
              <a:rPr lang="en-US" sz="1400" dirty="0" smtClean="0">
                <a:latin typeface="Arial" pitchFamily="34" charset="0"/>
              </a:rPr>
              <a:t> which is the real data, </a:t>
            </a:r>
            <a:r>
              <a:rPr lang="en-US" sz="1400" b="1" dirty="0" smtClean="0">
                <a:latin typeface="Arial" pitchFamily="34" charset="0"/>
              </a:rPr>
              <a:t>-1 byte</a:t>
            </a:r>
          </a:p>
          <a:p>
            <a:pPr lvl="1" eaLnBrk="1" hangingPunct="1"/>
            <a:endParaRPr lang="en-US" sz="1400" b="1" dirty="0" smtClean="0">
              <a:latin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</a:rPr>
              <a:t>When a </a:t>
            </a:r>
            <a:r>
              <a:rPr lang="en-US" b="1" dirty="0" smtClean="0">
                <a:latin typeface="Arial" pitchFamily="34" charset="0"/>
              </a:rPr>
              <a:t>read fails</a:t>
            </a:r>
            <a:r>
              <a:rPr lang="en-US" dirty="0" smtClean="0">
                <a:latin typeface="Arial" pitchFamily="34" charset="0"/>
              </a:rPr>
              <a:t>, the following integer is returned</a:t>
            </a:r>
          </a:p>
          <a:p>
            <a:pPr lvl="1" eaLnBrk="1" hangingPunct="1"/>
            <a:r>
              <a:rPr lang="en-US" sz="1400" b="1" dirty="0" smtClean="0">
                <a:latin typeface="Arial" pitchFamily="34" charset="0"/>
              </a:rPr>
              <a:t>11111111 11111111 11111111 11111111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</a:rPr>
              <a:t>The </a:t>
            </a:r>
            <a:r>
              <a:rPr lang="en-US" sz="1400" b="1" dirty="0" smtClean="0">
                <a:latin typeface="Arial" pitchFamily="34" charset="0"/>
              </a:rPr>
              <a:t>integer value </a:t>
            </a:r>
            <a:r>
              <a:rPr lang="en-US" sz="1400" dirty="0" smtClean="0">
                <a:latin typeface="Arial" pitchFamily="34" charset="0"/>
              </a:rPr>
              <a:t>is </a:t>
            </a:r>
            <a:r>
              <a:rPr lang="en-US" sz="1400" b="1" dirty="0" smtClean="0">
                <a:latin typeface="Arial" pitchFamily="34" charset="0"/>
              </a:rPr>
              <a:t>-1</a:t>
            </a:r>
            <a:r>
              <a:rPr lang="en-US" sz="1400" dirty="0" smtClean="0">
                <a:latin typeface="Arial" pitchFamily="34" charset="0"/>
              </a:rPr>
              <a:t> indicating end of data</a:t>
            </a:r>
          </a:p>
          <a:p>
            <a:pPr eaLnBrk="1" hangingPunct="1"/>
            <a:endParaRPr lang="en-US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Overloaded methods of read() are:</a:t>
            </a:r>
          </a:p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read(byte buffer[]) –</a:t>
            </a:r>
            <a:r>
              <a:rPr lang="en-US" dirty="0" smtClean="0">
                <a:latin typeface="Arial" pitchFamily="34" charset="0"/>
              </a:rPr>
              <a:t> Attempts to read </a:t>
            </a:r>
            <a:r>
              <a:rPr lang="en-US" dirty="0" err="1" smtClean="0">
                <a:latin typeface="Arial" pitchFamily="34" charset="0"/>
              </a:rPr>
              <a:t>upto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buffer.length</a:t>
            </a:r>
            <a:r>
              <a:rPr lang="en-US" dirty="0" smtClean="0">
                <a:latin typeface="Arial" pitchFamily="34" charset="0"/>
              </a:rPr>
              <a:t> bytes into buffer and returns the actual number of bytes that were successfully read. 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	-1 is returned when the end of file is encountered.</a:t>
            </a:r>
          </a:p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read(byte buffer[],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offset,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numberOfBytes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) –</a:t>
            </a:r>
            <a:r>
              <a:rPr lang="en-US" dirty="0" smtClean="0">
                <a:latin typeface="Arial" pitchFamily="34" charset="0"/>
              </a:rPr>
              <a:t> Attempts to read </a:t>
            </a:r>
            <a:r>
              <a:rPr lang="en-US" dirty="0" err="1" smtClean="0">
                <a:latin typeface="Arial" pitchFamily="34" charset="0"/>
              </a:rPr>
              <a:t>upto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numberofBytes</a:t>
            </a:r>
            <a:r>
              <a:rPr lang="en-US" dirty="0" smtClean="0">
                <a:latin typeface="Arial" pitchFamily="34" charset="0"/>
              </a:rPr>
              <a:t> into buffer starting at buffer[offset], returning the 	number of bytes successfully read. -1 is returned when the end of file is encountered.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Overloaded methods of write() are: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void write(byte buffer[]) –</a:t>
            </a:r>
            <a:r>
              <a:rPr lang="en-US" dirty="0" smtClean="0">
                <a:latin typeface="Arial" pitchFamily="34" charset="0"/>
              </a:rPr>
              <a:t> Writes a </a:t>
            </a:r>
            <a:r>
              <a:rPr lang="en-US" b="1" dirty="0" smtClean="0">
                <a:latin typeface="Arial" pitchFamily="34" charset="0"/>
              </a:rPr>
              <a:t>complete array of bytes (buffer) </a:t>
            </a:r>
            <a:r>
              <a:rPr lang="en-US" dirty="0" smtClean="0">
                <a:latin typeface="Arial" pitchFamily="34" charset="0"/>
              </a:rPr>
              <a:t>to an output stream.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void write(byte buffer[],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offset,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itchFamily="34" charset="0"/>
              </a:rPr>
              <a:t>len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) –</a:t>
            </a:r>
            <a:r>
              <a:rPr lang="en-US" dirty="0" smtClean="0">
                <a:latin typeface="Arial" pitchFamily="34" charset="0"/>
              </a:rPr>
              <a:t> Writes a </a:t>
            </a:r>
            <a:r>
              <a:rPr lang="en-US" dirty="0" err="1" smtClean="0">
                <a:latin typeface="Arial" pitchFamily="34" charset="0"/>
              </a:rPr>
              <a:t>subrange</a:t>
            </a:r>
            <a:r>
              <a:rPr lang="en-US" dirty="0" smtClean="0">
                <a:latin typeface="Arial" pitchFamily="34" charset="0"/>
              </a:rPr>
              <a:t> of 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</a:rPr>
              <a:t>buffer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i.e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it writes 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</a:rPr>
              <a:t>len</a:t>
            </a:r>
            <a:r>
              <a:rPr lang="en-US" dirty="0" smtClean="0">
                <a:latin typeface="Arial" pitchFamily="34" charset="0"/>
              </a:rPr>
              <a:t> bytes from the byte array 				</a:t>
            </a:r>
            <a:r>
              <a:rPr lang="en-US" b="1" dirty="0" smtClean="0">
                <a:latin typeface="Arial" pitchFamily="34" charset="0"/>
              </a:rPr>
              <a:t>buffer</a:t>
            </a:r>
            <a:r>
              <a:rPr lang="en-US" dirty="0" smtClean="0">
                <a:latin typeface="Arial" pitchFamily="34" charset="0"/>
              </a:rPr>
              <a:t>, beginning at </a:t>
            </a:r>
            <a:r>
              <a:rPr lang="en-US" b="1" dirty="0" smtClean="0">
                <a:latin typeface="Arial" pitchFamily="34" charset="0"/>
              </a:rPr>
              <a:t>buffer[offset].</a:t>
            </a:r>
          </a:p>
          <a:p>
            <a:pPr eaLnBrk="1" hangingPunct="1"/>
            <a:endParaRPr lang="en-US" b="1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void write(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b) </a:t>
            </a:r>
            <a:r>
              <a:rPr lang="en-US" sz="2800" dirty="0" smtClean="0"/>
              <a:t>- writes a </a:t>
            </a:r>
            <a:r>
              <a:rPr lang="en-US" sz="2800" b="1" dirty="0" smtClean="0"/>
              <a:t>single byte</a:t>
            </a:r>
            <a:r>
              <a:rPr lang="en-US" sz="2800" dirty="0" smtClean="0"/>
              <a:t> to an output stream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  <a:p>
            <a:pPr eaLnBrk="1" hangingPunct="1"/>
            <a:r>
              <a:rPr lang="en-US" sz="2800" b="1" dirty="0" smtClean="0"/>
              <a:t>void close() </a:t>
            </a:r>
            <a:r>
              <a:rPr lang="en-US" sz="2800" dirty="0" smtClean="0"/>
              <a:t>- closes the output stream</a:t>
            </a:r>
          </a:p>
          <a:p>
            <a:pPr lvl="1" eaLnBrk="1" hangingPunct="1"/>
            <a:r>
              <a:rPr lang="en-US" sz="2400" dirty="0" smtClean="0"/>
              <a:t>It is a good practice to close the output streams in the </a:t>
            </a:r>
            <a:r>
              <a:rPr lang="en-US" sz="2400" b="1" dirty="0" smtClean="0"/>
              <a:t>finally block</a:t>
            </a:r>
            <a:r>
              <a:rPr lang="en-US" sz="2400" dirty="0" smtClean="0"/>
              <a:t>  (before closing check if the output stream reference is </a:t>
            </a:r>
            <a:r>
              <a:rPr lang="en-US" sz="2400" b="1" dirty="0" smtClean="0"/>
              <a:t>not null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void flush()  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dirty="0" smtClean="0"/>
              <a:t>forces any buffered output (discussed later)bytes to be written out</a:t>
            </a:r>
            <a:endParaRPr lang="en-US" sz="2800" b="1" dirty="0" smtClean="0"/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9E69A3-70B9-4AA7-8F89-A9245AAA9CC0}" type="slidenum">
              <a:rPr lang="en-US" i="0" smtClean="0"/>
              <a:pPr eaLnBrk="1" hangingPunct="1"/>
              <a:t>6</a:t>
            </a:fld>
            <a:endParaRPr lang="en-US" i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33C05C-DB52-4BAD-88E9-93567D5D5662}" type="slidenum">
              <a:rPr lang="en-US" i="0" smtClean="0"/>
              <a:pPr eaLnBrk="1" hangingPunct="1"/>
              <a:t>7</a:t>
            </a:fld>
            <a:endParaRPr lang="en-US" i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3FC105-4E03-4D25-B425-4A7C5996213F}" type="slidenum">
              <a:rPr lang="en-US" i="0" smtClean="0"/>
              <a:pPr eaLnBrk="1" hangingPunct="1"/>
              <a:t>11</a:t>
            </a:fld>
            <a:endParaRPr lang="en-US" i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Filter Classes refer to the subclasses of </a:t>
            </a:r>
            <a:r>
              <a:rPr lang="en-US" b="1" dirty="0" err="1" smtClean="0">
                <a:latin typeface="Arial" pitchFamily="34" charset="0"/>
              </a:rPr>
              <a:t>FilterInputStream</a:t>
            </a:r>
            <a:endParaRPr lang="en-US" b="1" dirty="0" smtClean="0">
              <a:latin typeface="Arial" pitchFamily="34" charset="0"/>
            </a:endParaRPr>
          </a:p>
          <a:p>
            <a:pPr eaLnBrk="1" hangingPunct="1"/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Stream Chaining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pitchFamily="34" charset="0"/>
              </a:rPr>
              <a:t>I/O stream classes are designed to work together via </a:t>
            </a:r>
            <a:r>
              <a:rPr lang="en-US" i="1" dirty="0" smtClean="0">
                <a:latin typeface="Arial" pitchFamily="34" charset="0"/>
              </a:rPr>
              <a:t>stream chaining</a:t>
            </a:r>
            <a:endParaRPr lang="en-US" dirty="0" smtClean="0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US" dirty="0" smtClean="0">
                <a:latin typeface="Arial" pitchFamily="34" charset="0"/>
              </a:rPr>
              <a:t>Stream chaining – indicates connecting two or more stream classes together to get the data in the form needed. 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pitchFamily="34" charset="0"/>
              </a:rPr>
              <a:t>Each class in the chain performs a specific task on the data and forwards it to the next chained class. 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pitchFamily="34" charset="0"/>
              </a:rPr>
              <a:t>Closing the stream at the top of the chain closes the streams underneath automatically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8412D7-442A-4B5E-9F43-11336C31B2F5}" type="slidenum">
              <a:rPr lang="en-US" i="0" smtClean="0"/>
              <a:pPr eaLnBrk="1" hangingPunct="1"/>
              <a:t>12</a:t>
            </a:fld>
            <a:endParaRPr lang="en-US" i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400" b="1" smtClean="0">
                <a:latin typeface="Arial" pitchFamily="34" charset="0"/>
              </a:rPr>
              <a:t>Non-Buffered I/O :</a:t>
            </a:r>
          </a:p>
          <a:p>
            <a:pPr eaLnBrk="1" hangingPunct="1"/>
            <a:r>
              <a:rPr lang="en-US" sz="2400" b="1" smtClean="0">
                <a:latin typeface="Arial" pitchFamily="34" charset="0"/>
              </a:rPr>
              <a:t>	</a:t>
            </a:r>
            <a:r>
              <a:rPr lang="en-US" sz="2100" smtClean="0">
                <a:latin typeface="Arial" pitchFamily="34" charset="0"/>
              </a:rPr>
              <a:t>Reading and writing a byte at a time can be expensive in terms of processing time</a:t>
            </a:r>
          </a:p>
          <a:p>
            <a:pPr eaLnBrk="1" hangingPunct="1"/>
            <a:r>
              <a:rPr lang="en-US" sz="2400" smtClean="0">
                <a:latin typeface="Arial" pitchFamily="34" charset="0"/>
              </a:rPr>
              <a:t>	Refer to Slide No. 14 for </a:t>
            </a:r>
            <a:r>
              <a:rPr lang="en-US" sz="2400" b="1" smtClean="0">
                <a:latin typeface="Arial" pitchFamily="34" charset="0"/>
              </a:rPr>
              <a:t>Non-Buffered I/O </a:t>
            </a:r>
            <a:endParaRPr lang="en-US" sz="2400" smtClean="0">
              <a:latin typeface="Arial" pitchFamily="34" charset="0"/>
            </a:endParaRPr>
          </a:p>
          <a:p>
            <a:pPr eaLnBrk="1" hangingPunct="1"/>
            <a:r>
              <a:rPr lang="en-US" sz="2400" b="1" smtClean="0">
                <a:latin typeface="Arial" pitchFamily="34" charset="0"/>
              </a:rPr>
              <a:t>Buffered I/O :</a:t>
            </a:r>
          </a:p>
          <a:p>
            <a:pPr eaLnBrk="1" hangingPunct="1"/>
            <a:r>
              <a:rPr lang="en-US" sz="2400" b="1" smtClean="0">
                <a:latin typeface="Arial" pitchFamily="34" charset="0"/>
              </a:rPr>
              <a:t>	</a:t>
            </a:r>
            <a:r>
              <a:rPr lang="en-US" sz="2100" smtClean="0">
                <a:latin typeface="Arial" pitchFamily="34" charset="0"/>
              </a:rPr>
              <a:t>Buffering helps java to store an entire block of values into a buffer </a:t>
            </a:r>
          </a:p>
          <a:p>
            <a:pPr eaLnBrk="1" hangingPunct="1"/>
            <a:r>
              <a:rPr lang="en-US" sz="2100" smtClean="0">
                <a:latin typeface="Arial" pitchFamily="34" charset="0"/>
              </a:rPr>
              <a:t>	It never has to go back to the  source and ask for more, unless it runs out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00"/>
            <a:ext cx="7456488" cy="973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82702"/>
            <a:ext cx="4038600" cy="488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82702"/>
            <a:ext cx="4038600" cy="488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79631" y="6381750"/>
            <a:ext cx="773723" cy="47625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7F9CAEB4-6E70-4562-B5E9-D974C0B88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ower"/>
          <p:cNvSpPr>
            <a:spLocks noEditPoints="1" noChangeArrowheads="1"/>
          </p:cNvSpPr>
          <p:nvPr/>
        </p:nvSpPr>
        <p:spPr bwMode="auto">
          <a:xfrm>
            <a:off x="7948247" y="1066800"/>
            <a:ext cx="835269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Cloud 56"/>
          <p:cNvSpPr/>
          <p:nvPr/>
        </p:nvSpPr>
        <p:spPr bwMode="auto">
          <a:xfrm>
            <a:off x="5205046" y="4267201"/>
            <a:ext cx="2025162" cy="56319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7908681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Stream refers to an ordered Sequence of data</a:t>
            </a:r>
            <a:endParaRPr lang="en-US" dirty="0"/>
          </a:p>
          <a:p>
            <a:r>
              <a:rPr lang="en-US" sz="2400" dirty="0"/>
              <a:t>Streams are channels of communication between programs and source/destination of data.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 bwMode="auto">
          <a:xfrm>
            <a:off x="5416062" y="2209801"/>
            <a:ext cx="1351085" cy="36997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86487B-687B-4FB2-ADFB-401F66D533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3198" y="0"/>
            <a:ext cx="9147198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Input  / Output [I / O] Streams(1/2)</a:t>
            </a: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90800"/>
            <a:ext cx="1195754" cy="1143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67000"/>
            <a:ext cx="192698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5" y="34290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34290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69" y="34290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92" y="2895600"/>
            <a:ext cx="745881" cy="23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2672862" y="3810000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10800000">
            <a:off x="2532185" y="2236825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>
            <a:off x="3657600" y="3810000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1688123" y="3810000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>
            <a:off x="4572000" y="3810000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 rot="10800000">
            <a:off x="1477108" y="2236825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1" name="Right Arrow 30"/>
          <p:cNvSpPr>
            <a:spLocks noChangeArrowheads="1"/>
          </p:cNvSpPr>
          <p:nvPr/>
        </p:nvSpPr>
        <p:spPr bwMode="auto">
          <a:xfrm rot="10800000">
            <a:off x="4572000" y="2236825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 rot="10800000">
            <a:off x="3516923" y="2236825"/>
            <a:ext cx="902677" cy="734939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69" y="29718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29718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5" y="2971800"/>
            <a:ext cx="123825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672862" y="4267200"/>
            <a:ext cx="10310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Input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868616" y="1981200"/>
            <a:ext cx="13195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Output</a:t>
            </a:r>
          </a:p>
        </p:txBody>
      </p:sp>
      <p:pic>
        <p:nvPicPr>
          <p:cNvPr id="30747" name="Picture 16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4267200"/>
            <a:ext cx="1477108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3352800"/>
            <a:ext cx="47478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3" y="4953000"/>
            <a:ext cx="48357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loud 55"/>
          <p:cNvSpPr/>
          <p:nvPr/>
        </p:nvSpPr>
        <p:spPr bwMode="auto">
          <a:xfrm>
            <a:off x="4712677" y="5334000"/>
            <a:ext cx="844062" cy="563191"/>
          </a:xfrm>
          <a:prstGeom prst="cloud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82154" y="2209800"/>
            <a:ext cx="13195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Output</a:t>
            </a:r>
          </a:p>
        </p:txBody>
      </p:sp>
      <p:sp>
        <p:nvSpPr>
          <p:cNvPr id="30752" name="TextBox 58"/>
          <p:cNvSpPr txBox="1">
            <a:spLocks noChangeArrowheads="1"/>
          </p:cNvSpPr>
          <p:nvPr/>
        </p:nvSpPr>
        <p:spPr bwMode="auto">
          <a:xfrm>
            <a:off x="351693" y="472440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User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19446" y="3581400"/>
            <a:ext cx="10310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Input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53354" y="3810000"/>
            <a:ext cx="13195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Output</a:t>
            </a:r>
          </a:p>
        </p:txBody>
      </p:sp>
      <p:sp>
        <p:nvSpPr>
          <p:cNvPr id="30755" name="TextBox 63"/>
          <p:cNvSpPr txBox="1">
            <a:spLocks noChangeArrowheads="1"/>
          </p:cNvSpPr>
          <p:nvPr/>
        </p:nvSpPr>
        <p:spPr bwMode="auto">
          <a:xfrm>
            <a:off x="5556738" y="2133600"/>
            <a:ext cx="8963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JVM</a:t>
            </a:r>
          </a:p>
        </p:txBody>
      </p:sp>
      <p:sp>
        <p:nvSpPr>
          <p:cNvPr id="30756" name="TextBox 64"/>
          <p:cNvSpPr txBox="1">
            <a:spLocks noChangeArrowheads="1"/>
          </p:cNvSpPr>
          <p:nvPr/>
        </p:nvSpPr>
        <p:spPr bwMode="auto">
          <a:xfrm>
            <a:off x="5627077" y="4876800"/>
            <a:ext cx="145424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700" b="1"/>
              <a:t>Internet</a:t>
            </a:r>
          </a:p>
        </p:txBody>
      </p:sp>
      <p:sp>
        <p:nvSpPr>
          <p:cNvPr id="30757" name="TextBox 65"/>
          <p:cNvSpPr txBox="1">
            <a:spLocks noChangeArrowheads="1"/>
          </p:cNvSpPr>
          <p:nvPr/>
        </p:nvSpPr>
        <p:spPr bwMode="auto">
          <a:xfrm>
            <a:off x="7482254" y="2895600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Hard Disk</a:t>
            </a:r>
          </a:p>
        </p:txBody>
      </p:sp>
      <p:sp>
        <p:nvSpPr>
          <p:cNvPr id="30758" name="TextBox 66"/>
          <p:cNvSpPr txBox="1">
            <a:spLocks noChangeArrowheads="1"/>
          </p:cNvSpPr>
          <p:nvPr/>
        </p:nvSpPr>
        <p:spPr bwMode="auto">
          <a:xfrm>
            <a:off x="6963508" y="5727700"/>
            <a:ext cx="218049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b="1"/>
              <a:t>Remote Computer</a:t>
            </a:r>
          </a:p>
        </p:txBody>
      </p:sp>
    </p:spTree>
    <p:extLst>
      <p:ext uri="{BB962C8B-B14F-4D97-AF65-F5344CB8AC3E}">
        <p14:creationId xmlns:p14="http://schemas.microsoft.com/office/powerpoint/2010/main" val="39438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18E-6 4.44444E-6 C 0.0279 0.0368 0.05629 0.07384 0.09238 0.05833 C 0.1283 0.04282 0.19486 -0.06737 0.21555 -0.09237 " pathEditMode="relative" rAng="0" ptsTypes="aaA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9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3905E-7 4.07407E-6 C -0.0239 0.08148 -0.04779 0.16319 -0.0324 0.18981 C -0.017 0.21643 0.06897 0.14213 0.09238 0.15995 C 0.1158 0.17777 0.08468 0.28981 0.10842 0.29652 C 0.13216 0.30324 0.21428 0.21597 0.23545 0.2 " pathEditMode="relative" ptsTypes="aaaaA">
                                      <p:cBhvr>
                                        <p:cTn id="105" dur="5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18 -0.26342 C -0.20706 -0.15254 -0.25694 -0.04166 -0.24956 -0.01342 C -0.24218 0.01482 -0.12366 -0.10717 -0.11323 -0.09328 C -0.10281 -0.07939 -0.2061 0.0544 -0.18717 0.06991 C -0.16825 0.08542 -0.03112 0.01158 2.19727E-6 -4.81481E-6 " pathEditMode="relative" rAng="0" ptsTypes="aaaaA">
                                      <p:cBhvr>
                                        <p:cTn id="127" dur="5000" spd="-100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42" grpId="0"/>
      <p:bldP spid="48" grpId="0"/>
      <p:bldP spid="58" grpId="0"/>
      <p:bldP spid="58" grpId="1"/>
      <p:bldP spid="60" grpId="0"/>
      <p:bldP spid="60" grpId="1"/>
      <p:bldP spid="61" grpId="0"/>
      <p:bldP spid="6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412" y="0"/>
            <a:ext cx="9166412" cy="838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ByteArrayOutputStream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/>
              <a:t>data is written into a byte array. The buffer automatically grows as 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Commonly used </a:t>
            </a:r>
            <a:r>
              <a:rPr lang="en-US" sz="2400" dirty="0" smtClean="0"/>
              <a:t>Constructors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Commonly used method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0733"/>
              </p:ext>
            </p:extLst>
          </p:nvPr>
        </p:nvGraphicFramePr>
        <p:xfrm>
          <a:off x="228600" y="2057400"/>
          <a:ext cx="8763000" cy="1491727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851647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ByteArrayOutputStream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():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a new byte array output stream with the initial capacity of 32 bytes, though its size increases if necessary.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6153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ByteArrayOutputStream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size):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a new byte array output stream, with a buffer capacity of the specified size, in bytes.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92754"/>
              </p:ext>
            </p:extLst>
          </p:nvPr>
        </p:nvGraphicFramePr>
        <p:xfrm>
          <a:off x="152400" y="4267200"/>
          <a:ext cx="8839200" cy="914400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synchronized void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writeTo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OutputStream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out) throws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: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writes the complete contents of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byte array output stream to the specified output stream.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448" y="0"/>
            <a:ext cx="9157447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Filter Classes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Java I/O System uses Filter classes to build specialized I/O streams that provide particular capabilities as needed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Typically an instance of a lower level class is created and then it is wrapped inside more specialized stream instances(referred as wrappers) by passing it to the wrapper via a constructor argument. This is referred as </a:t>
            </a:r>
            <a:r>
              <a:rPr lang="en-US" sz="2400" b="1" dirty="0" smtClean="0"/>
              <a:t>Stream Chaining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Some of the capabilities offered by Filter classes are buffering, character translation and raw data translation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64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70"/>
          <p:cNvSpPr txBox="1">
            <a:spLocks noChangeArrowheads="1"/>
          </p:cNvSpPr>
          <p:nvPr/>
        </p:nvSpPr>
        <p:spPr bwMode="auto">
          <a:xfrm rot="-5400000">
            <a:off x="479065" y="4815831"/>
            <a:ext cx="1859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Destination</a:t>
            </a:r>
          </a:p>
        </p:txBody>
      </p:sp>
      <p:sp>
        <p:nvSpPr>
          <p:cNvPr id="72" name="Explosion 2 71"/>
          <p:cNvSpPr>
            <a:spLocks noChangeArrowheads="1"/>
          </p:cNvSpPr>
          <p:nvPr/>
        </p:nvSpPr>
        <p:spPr bwMode="auto">
          <a:xfrm>
            <a:off x="3165231" y="3581400"/>
            <a:ext cx="2039815" cy="831547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87262" y="37338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write()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0" y="3657600"/>
            <a:ext cx="1055077" cy="369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2039815" y="3565525"/>
            <a:ext cx="844062" cy="3699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sp>
        <p:nvSpPr>
          <p:cNvPr id="56" name="Explosion 2 55"/>
          <p:cNvSpPr>
            <a:spLocks noChangeArrowheads="1"/>
          </p:cNvSpPr>
          <p:nvPr/>
        </p:nvSpPr>
        <p:spPr bwMode="auto">
          <a:xfrm>
            <a:off x="3165231" y="914400"/>
            <a:ext cx="1828800" cy="831547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516923" y="1143001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read()</a:t>
            </a:r>
          </a:p>
        </p:txBody>
      </p:sp>
      <p:sp>
        <p:nvSpPr>
          <p:cNvPr id="39945" name="TextBox 78"/>
          <p:cNvSpPr txBox="1">
            <a:spLocks noChangeArrowheads="1"/>
          </p:cNvSpPr>
          <p:nvPr/>
        </p:nvSpPr>
        <p:spPr bwMode="auto">
          <a:xfrm rot="-5400000">
            <a:off x="724519" y="2059931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Source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025162" y="1066800"/>
            <a:ext cx="760535" cy="3699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 bwMode="auto">
          <a:xfrm>
            <a:off x="0" y="990601"/>
            <a:ext cx="1055077" cy="369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7FBB6-A7C7-4D19-A2D2-E0D2A837775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4790" y="4482"/>
            <a:ext cx="9158789" cy="68131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Buffered I/O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4369" y="6505576"/>
            <a:ext cx="1266092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SzPct val="155000"/>
              <a:buFont typeface="Symbol" pitchFamily="18" charset="2"/>
              <a:buNone/>
              <a:defRPr/>
            </a:pPr>
            <a:r>
              <a:rPr lang="en-US" sz="1200" dirty="0">
                <a:solidFill>
                  <a:srgbClr val="FFFFCC"/>
                </a:solidFill>
              </a:rPr>
              <a:t>CONFIDENTIAL</a:t>
            </a:r>
          </a:p>
        </p:txBody>
      </p:sp>
      <p:sp>
        <p:nvSpPr>
          <p:cNvPr id="39951" name="Rectangle 11"/>
          <p:cNvSpPr>
            <a:spLocks noChangeArrowheads="1"/>
          </p:cNvSpPr>
          <p:nvPr/>
        </p:nvSpPr>
        <p:spPr bwMode="auto">
          <a:xfrm>
            <a:off x="5556738" y="1828801"/>
            <a:ext cx="844062" cy="369974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7104185" y="1143000"/>
            <a:ext cx="2039815" cy="36997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 bwMode="auto">
          <a:xfrm>
            <a:off x="4079631" y="6477000"/>
            <a:ext cx="77372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fld id="{D7F93ADE-B322-48EF-AE13-63F062FF4ECF}" type="slidenum">
              <a:rPr lang="en-US" sz="1200" b="1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39954" name="Straight Connector 5"/>
          <p:cNvCxnSpPr>
            <a:cxnSpLocks noChangeShapeType="1"/>
          </p:cNvCxnSpPr>
          <p:nvPr/>
        </p:nvCxnSpPr>
        <p:spPr bwMode="auto">
          <a:xfrm>
            <a:off x="0" y="3505200"/>
            <a:ext cx="91440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51692" y="19812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W</a:t>
            </a: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51692" y="10668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351692" y="1524000"/>
            <a:ext cx="422031" cy="36933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351692" y="2438400"/>
            <a:ext cx="422031" cy="7386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  <a:p>
            <a:pPr eaLnBrk="1" hangingPunct="1"/>
            <a:endParaRPr lang="en-US"/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351692" y="28956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N</a:t>
            </a:r>
          </a:p>
        </p:txBody>
      </p:sp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4" y="1219200"/>
            <a:ext cx="1195754" cy="1447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61" name="TextBox 14"/>
          <p:cNvSpPr txBox="1">
            <a:spLocks noChangeArrowheads="1"/>
          </p:cNvSpPr>
          <p:nvPr/>
        </p:nvSpPr>
        <p:spPr bwMode="auto">
          <a:xfrm>
            <a:off x="5205046" y="2819401"/>
            <a:ext cx="180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int variable</a:t>
            </a:r>
          </a:p>
        </p:txBody>
      </p:sp>
      <p:sp>
        <p:nvSpPr>
          <p:cNvPr id="53" name="Notched Right Arrow 52"/>
          <p:cNvSpPr>
            <a:spLocks noChangeArrowheads="1"/>
          </p:cNvSpPr>
          <p:nvPr/>
        </p:nvSpPr>
        <p:spPr bwMode="auto">
          <a:xfrm>
            <a:off x="6400800" y="1905001"/>
            <a:ext cx="1406769" cy="734939"/>
          </a:xfrm>
          <a:prstGeom prst="notchedRightArrow">
            <a:avLst>
              <a:gd name="adj1" fmla="val 50000"/>
              <a:gd name="adj2" fmla="val 4999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9963" name="TextBox 15"/>
          <p:cNvSpPr txBox="1">
            <a:spLocks noChangeArrowheads="1"/>
          </p:cNvSpPr>
          <p:nvPr/>
        </p:nvSpPr>
        <p:spPr bwMode="auto">
          <a:xfrm>
            <a:off x="7407520" y="2743200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1"/>
              <a:t>Java Program</a:t>
            </a:r>
          </a:p>
        </p:txBody>
      </p:sp>
      <p:sp>
        <p:nvSpPr>
          <p:cNvPr id="39964" name="TextBox 54"/>
          <p:cNvSpPr txBox="1">
            <a:spLocks noChangeArrowheads="1"/>
          </p:cNvSpPr>
          <p:nvPr/>
        </p:nvSpPr>
        <p:spPr bwMode="auto">
          <a:xfrm>
            <a:off x="1919654" y="3124201"/>
            <a:ext cx="1086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Buffer</a:t>
            </a:r>
          </a:p>
        </p:txBody>
      </p:sp>
      <p:sp>
        <p:nvSpPr>
          <p:cNvPr id="58" name="TextBox 10"/>
          <p:cNvSpPr txBox="1">
            <a:spLocks noChangeArrowheads="1"/>
          </p:cNvSpPr>
          <p:nvPr/>
        </p:nvSpPr>
        <p:spPr bwMode="auto">
          <a:xfrm>
            <a:off x="3868616" y="1143001"/>
            <a:ext cx="492369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-1</a:t>
            </a:r>
          </a:p>
        </p:txBody>
      </p:sp>
      <p:sp>
        <p:nvSpPr>
          <p:cNvPr id="59" name="Explosion 1 58"/>
          <p:cNvSpPr>
            <a:spLocks noChangeArrowheads="1"/>
          </p:cNvSpPr>
          <p:nvPr/>
        </p:nvSpPr>
        <p:spPr bwMode="auto">
          <a:xfrm>
            <a:off x="5134708" y="1066801"/>
            <a:ext cx="1617785" cy="1039076"/>
          </a:xfrm>
          <a:prstGeom prst="irregularSeal1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416062" y="12192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No Data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104185" y="3886200"/>
            <a:ext cx="2039815" cy="36997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/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4" y="4114800"/>
            <a:ext cx="1195754" cy="1447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70" name="TextBox 15"/>
          <p:cNvSpPr txBox="1">
            <a:spLocks noChangeArrowheads="1"/>
          </p:cNvSpPr>
          <p:nvPr/>
        </p:nvSpPr>
        <p:spPr bwMode="auto">
          <a:xfrm>
            <a:off x="7407520" y="5562600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1"/>
              <a:t>Java Program</a:t>
            </a:r>
          </a:p>
        </p:txBody>
      </p:sp>
      <p:sp>
        <p:nvSpPr>
          <p:cNvPr id="39971" name="Rectangle 11"/>
          <p:cNvSpPr>
            <a:spLocks noChangeArrowheads="1"/>
          </p:cNvSpPr>
          <p:nvPr/>
        </p:nvSpPr>
        <p:spPr bwMode="auto">
          <a:xfrm>
            <a:off x="5627077" y="4495801"/>
            <a:ext cx="844062" cy="369974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9972" name="TextBox 14"/>
          <p:cNvSpPr txBox="1">
            <a:spLocks noChangeArrowheads="1"/>
          </p:cNvSpPr>
          <p:nvPr/>
        </p:nvSpPr>
        <p:spPr bwMode="auto">
          <a:xfrm>
            <a:off x="5345723" y="5410201"/>
            <a:ext cx="180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int variable</a:t>
            </a:r>
          </a:p>
        </p:txBody>
      </p:sp>
      <p:sp>
        <p:nvSpPr>
          <p:cNvPr id="39973" name="Notched Right Arrow 65"/>
          <p:cNvSpPr>
            <a:spLocks noChangeArrowheads="1"/>
          </p:cNvSpPr>
          <p:nvPr/>
        </p:nvSpPr>
        <p:spPr bwMode="auto">
          <a:xfrm rot="10800000">
            <a:off x="6400800" y="4587119"/>
            <a:ext cx="1477108" cy="734939"/>
          </a:xfrm>
          <a:prstGeom prst="notchedRightArrow">
            <a:avLst>
              <a:gd name="adj1" fmla="val 50000"/>
              <a:gd name="adj2" fmla="val 49991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5931877" y="4710113"/>
            <a:ext cx="422031" cy="461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W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5915758" y="4646613"/>
            <a:ext cx="422031" cy="461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5921620" y="4605338"/>
            <a:ext cx="422031" cy="7386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  <a:p>
            <a:pPr eaLnBrk="1" hangingPunct="1"/>
            <a:endParaRPr lang="en-US"/>
          </a:p>
        </p:txBody>
      </p:sp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5851281" y="47244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N</a:t>
            </a: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5962650" y="4749800"/>
            <a:ext cx="422031" cy="36933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79" name="TextBox 80"/>
          <p:cNvSpPr txBox="1">
            <a:spLocks noChangeArrowheads="1"/>
          </p:cNvSpPr>
          <p:nvPr/>
        </p:nvSpPr>
        <p:spPr bwMode="auto">
          <a:xfrm>
            <a:off x="1969477" y="5867401"/>
            <a:ext cx="1086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Buffer</a:t>
            </a:r>
          </a:p>
        </p:txBody>
      </p:sp>
      <p:sp>
        <p:nvSpPr>
          <p:cNvPr id="83" name="Explosion 2 82"/>
          <p:cNvSpPr>
            <a:spLocks noChangeArrowheads="1"/>
          </p:cNvSpPr>
          <p:nvPr/>
        </p:nvSpPr>
        <p:spPr bwMode="auto">
          <a:xfrm>
            <a:off x="5090746" y="3595689"/>
            <a:ext cx="2039815" cy="831547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512777" y="3733801"/>
            <a:ext cx="1124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flush()</a:t>
            </a:r>
          </a:p>
        </p:txBody>
      </p:sp>
    </p:spTree>
    <p:extLst>
      <p:ext uri="{BB962C8B-B14F-4D97-AF65-F5344CB8AC3E}">
        <p14:creationId xmlns:p14="http://schemas.microsoft.com/office/powerpoint/2010/main" val="19147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0.00023 L 0.20769 0.02199 " pathEditMode="relative" ptsTypes="AA">
                                      <p:cBhvr>
                                        <p:cTn id="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4.44444E-6 C 0.0867 0.0155 0.1734 0.03101 0.20769 0.038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-0.00023 L 0.20769 0.055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7 0.02199 C 0.25786 0.07755 0.30802 0.1331 0.37308 0.15255 C 0.43814 0.17199 0.56058 0.14005 0.59808 0.13866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9 0.03889 C 0.24519 0.08866 0.28269 0.13843 0.34808 0.14445 C 0.41346 0.15046 0.55801 0.08658 0.6 0.075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9 0.05533 C 0.25625 0.10996 0.30481 0.16459 0.36923 0.15533 C 0.43365 0.14607 0.55641 0.0257 0.59423 -0.00023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06 -0.05879 0.16411 -0.11759 0.19616 -0.14166 " pathEditMode="relative" ptsTypes="aA">
                                      <p:cBhvr>
                                        <p:cTn id="1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1.48148E-6 L 0.2 -0.12223 " pathEditMode="relative" ptsTypes="AA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1 -0.13611 C 0.26378 -0.12755 0.33525 -0.11898 0.40384 -0.10556 C 0.47243 -0.09213 0.53814 -0.07384 0.60384 -0.05556 " pathEditMode="relative" rAng="0" ptsTypes="aaA">
                                      <p:cBhvr>
                                        <p:cTn id="1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12338 C 0.30192 -0.16551 0.40384 -0.20764 0.46923 -0.20949 C 0.53461 -0.21135 0.56346 -0.17292 0.59231 -0.13449 " pathEditMode="relative" rAng="0" ptsTypes="aaA">
                                      <p:cBhvr>
                                        <p:cTn id="1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2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111 C 0.0274 0.12269 0.05497 0.23449 0.09151 0.25046 C 0.12804 0.26644 0.19792 0.13033 0.21923 0.10648 " pathEditMode="relative" rAng="0" ptsTypes="aaA">
                                      <p:cBhvr>
                                        <p:cTn id="20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2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5596E-6 -4.16185E-6 C -0.10984 0.01596 -0.21953 0.03191 -0.28775 0.01133 C -0.35612 -0.00924 -0.3827 -0.06612 -0.40928 -0.12277 " pathEditMode="relative" rAng="0" ptsTypes="aaA">
                                      <p:cBhvr>
                                        <p:cTn id="25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4" y="-4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01896 C -0.04436 -0.01711 -0.17326 0.00185 -0.24099 -0.00625 C -0.30873 -0.01434 -0.37678 -0.05503 -0.41249 -0.06775 " pathEditMode="relative" rAng="0" ptsTypes="aaa">
                                      <p:cBhvr>
                                        <p:cTn id="2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52" y="-1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3 -0.00625 C -0.09432 -0.01318 -0.2 -0.01549 -0.26982 -0.01318 C -0.33963 -0.01087 -0.37887 0.00323 -0.40769 0.00763 " pathEditMode="relative" rAng="0" ptsTypes="aaa">
                                      <p:cBhvr>
                                        <p:cTn id="28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96 -0.11861 L -0.61136 -0.09549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8" y="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28 -0.06775 L -0.61697 -0.04555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4" y="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37 0.00138 L -0.61265 0.0289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72" y="1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6 0.00809 C -0.09207 0.02012 -0.18222 0.03214 -0.24996 0.02474 C -0.31753 0.01757 -0.36253 -0.00902 -0.40736 -0.03561 " pathEditMode="relative" rAng="0" ptsTypes="aaA">
                                      <p:cBhvr>
                                        <p:cTn id="30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8" y="-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0448E-7 -2.31214E-6 C -0.06693 0.00278 -0.13323 0.00532 -0.20016 0.01503 C -0.26693 0.02474 -0.36669 0.05156 -0.40112 0.0591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64" y="2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37 -0.05919 L -0.60945 0.10751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8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176 0.05549 L -0.60096 0.16855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0" y="5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3" grpId="0"/>
      <p:bldP spid="73" grpId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6" grpId="10" animBg="1"/>
      <p:bldP spid="56" grpId="11" animBg="1"/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8" grpId="0" animBg="1"/>
      <p:bldP spid="58" grpId="1" animBg="1"/>
      <p:bldP spid="58" grpId="2" animBg="1"/>
      <p:bldP spid="59" grpId="0" animBg="1"/>
      <p:bldP spid="59" grpId="1" animBg="1"/>
      <p:bldP spid="60" grpId="0"/>
      <p:bldP spid="60" grpId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4" grpId="0" animBg="1"/>
      <p:bldP spid="74" grpId="1" animBg="1"/>
      <p:bldP spid="74" grpId="2" animBg="1"/>
      <p:bldP spid="83" grpId="0" animBg="1"/>
      <p:bldP spid="83" grpId="1" animBg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8447A-DBEA-4B3F-B999-31B5E8C1C2C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Buffered I/O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34046" cy="838200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smtClean="0"/>
              <a:t>Below code snippet writes bytes to a file using buffering mechanism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81354" y="2701575"/>
            <a:ext cx="8651631" cy="2862964"/>
          </a:xfrm>
          <a:prstGeom prst="rect">
            <a:avLst/>
          </a:prstGeom>
          <a:solidFill>
            <a:srgbClr val="B2B2B2"/>
          </a:solidFill>
          <a:ln w="12700" algn="ctr">
            <a:solidFill>
              <a:srgbClr val="B2B2B2">
                <a:alpha val="25098"/>
              </a:srgbClr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marL="173038" indent="-173038"/>
            <a:r>
              <a:rPr lang="en-US" b="1">
                <a:latin typeface="Courier New" pitchFamily="49" charset="0"/>
              </a:rPr>
              <a:t>FileOutputStream fileOutputStream=new FileOutputStream("data.dat");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BufferedOutputStream bufferedOutputStream=new  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                  BufferedOutputStream(fileOutputStream);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byte data1 = 65, data2 = 66, data3 = 67;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bufferedOutputStream.write(data1);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bufferedOutputStream.write(data2);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bufferedOutputStream.write(data3);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 bufferedOutputStream.flush();  </a:t>
            </a:r>
          </a:p>
          <a:p>
            <a:pPr marL="173038" indent="-173038"/>
            <a:r>
              <a:rPr lang="en-US" b="1">
                <a:latin typeface="Courier New" pitchFamily="49" charset="0"/>
              </a:rPr>
              <a:t>//close the streams in finally block</a:t>
            </a:r>
          </a:p>
        </p:txBody>
      </p:sp>
      <p:sp>
        <p:nvSpPr>
          <p:cNvPr id="40966" name="Oval Callout 8"/>
          <p:cNvSpPr>
            <a:spLocks noChangeArrowheads="1"/>
          </p:cNvSpPr>
          <p:nvPr/>
        </p:nvSpPr>
        <p:spPr bwMode="auto">
          <a:xfrm>
            <a:off x="6022731" y="3932238"/>
            <a:ext cx="2738804" cy="520700"/>
          </a:xfrm>
          <a:prstGeom prst="wedgeEllipseCallout">
            <a:avLst>
              <a:gd name="adj1" fmla="val -70009"/>
              <a:gd name="adj2" fmla="val -100380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r>
              <a:rPr lang="en-US" b="1"/>
              <a:t>Stream Chaining</a:t>
            </a:r>
          </a:p>
        </p:txBody>
      </p:sp>
    </p:spTree>
    <p:extLst>
      <p:ext uri="{BB962C8B-B14F-4D97-AF65-F5344CB8AC3E}">
        <p14:creationId xmlns:p14="http://schemas.microsoft.com/office/powerpoint/2010/main" val="6525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3F61AF-032F-4BF6-AC24-C849FDC2C2C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Character-Oriented System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10600" cy="4868863"/>
          </a:xfrm>
        </p:spPr>
        <p:txBody>
          <a:bodyPr/>
          <a:lstStyle/>
          <a:p>
            <a:r>
              <a:rPr lang="en-US" smtClean="0"/>
              <a:t>The following are the two abstract classes provided for reading and writing characters</a:t>
            </a:r>
          </a:p>
          <a:p>
            <a:pPr lvl="1"/>
            <a:r>
              <a:rPr lang="en-US" smtClean="0"/>
              <a:t>Reader	-	Reading characters</a:t>
            </a:r>
          </a:p>
          <a:p>
            <a:pPr lvl="1"/>
            <a:r>
              <a:rPr lang="en-US" smtClean="0"/>
              <a:t>Writer	-	Writing characters</a:t>
            </a:r>
          </a:p>
          <a:p>
            <a:endParaRPr lang="en-US" sz="2400" smtClean="0"/>
          </a:p>
          <a:p>
            <a:r>
              <a:rPr lang="en-US" sz="2400" smtClean="0"/>
              <a:t>For performing I/O operations of Unicode characters we depend on the sub classes of these two classes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z="2400" smtClean="0"/>
              <a:t>Support internationalization of Java I/O</a:t>
            </a:r>
          </a:p>
        </p:txBody>
      </p:sp>
    </p:spTree>
    <p:extLst>
      <p:ext uri="{BB962C8B-B14F-4D97-AF65-F5344CB8AC3E}">
        <p14:creationId xmlns:p14="http://schemas.microsoft.com/office/powerpoint/2010/main" val="199809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260BE7-6232-4E42-94A5-E39EF636CB9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8" y="0"/>
            <a:ext cx="9138871" cy="76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Character I/O</a:t>
            </a:r>
          </a:p>
        </p:txBody>
      </p:sp>
      <p:grpSp>
        <p:nvGrpSpPr>
          <p:cNvPr id="43012" name="Group 80"/>
          <p:cNvGrpSpPr>
            <a:grpSpLocks/>
          </p:cNvGrpSpPr>
          <p:nvPr/>
        </p:nvGrpSpPr>
        <p:grpSpPr bwMode="auto">
          <a:xfrm>
            <a:off x="161192" y="1216025"/>
            <a:ext cx="8862646" cy="1981200"/>
            <a:chOff x="174625" y="1216025"/>
            <a:chExt cx="9601200" cy="1981200"/>
          </a:xfrm>
        </p:grpSpPr>
        <p:grpSp>
          <p:nvGrpSpPr>
            <p:cNvPr id="43042" name="Group 69"/>
            <p:cNvGrpSpPr>
              <a:grpSpLocks/>
            </p:cNvGrpSpPr>
            <p:nvPr/>
          </p:nvGrpSpPr>
          <p:grpSpPr bwMode="auto">
            <a:xfrm>
              <a:off x="174625" y="1216025"/>
              <a:ext cx="9601200" cy="1981200"/>
              <a:chOff x="182563" y="1143000"/>
              <a:chExt cx="9601200" cy="198120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182563" y="1143000"/>
                <a:ext cx="9601200" cy="308419"/>
              </a:xfrm>
              <a:prstGeom prst="rect">
                <a:avLst/>
              </a:prstGeom>
              <a:solidFill>
                <a:schemeClr val="bg1">
                  <a:lumMod val="75000"/>
                  <a:alpha val="32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 eaLnBrk="0" hangingPunct="0">
                  <a:spcBef>
                    <a:spcPct val="50000"/>
                  </a:spcBef>
                  <a:buFontTx/>
                  <a:buChar char="•"/>
                  <a:defRPr/>
                </a:pPr>
                <a:endParaRPr lang="en-US" sz="1400" i="0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3535363" y="1219200"/>
                <a:ext cx="2205038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228601" y="2043113"/>
                <a:ext cx="1495425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803401" y="2043113"/>
                <a:ext cx="1495425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953001" y="2043113"/>
                <a:ext cx="1574800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319463" y="2822575"/>
                <a:ext cx="1495425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378201" y="2043113"/>
                <a:ext cx="1495425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605588" y="2043113"/>
                <a:ext cx="1497013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8180388" y="2043113"/>
                <a:ext cx="1497013" cy="2778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43053" name="TextBox 16"/>
              <p:cNvSpPr txBox="1">
                <a:spLocks noChangeArrowheads="1"/>
              </p:cNvSpPr>
              <p:nvPr/>
            </p:nvSpPr>
            <p:spPr bwMode="auto">
              <a:xfrm>
                <a:off x="4266882" y="1219200"/>
                <a:ext cx="76270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FF0000"/>
                    </a:solidFill>
                  </a:rPr>
                  <a:t>Reader</a:t>
                </a:r>
              </a:p>
            </p:txBody>
          </p:sp>
          <p:sp>
            <p:nvSpPr>
              <p:cNvPr id="43054" name="TextBox 17"/>
              <p:cNvSpPr txBox="1">
                <a:spLocks noChangeArrowheads="1"/>
              </p:cNvSpPr>
              <p:nvPr/>
            </p:nvSpPr>
            <p:spPr bwMode="auto">
              <a:xfrm>
                <a:off x="380683" y="2057400"/>
                <a:ext cx="14439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FF0000"/>
                    </a:solidFill>
                  </a:rPr>
                  <a:t>BufferedReader</a:t>
                </a:r>
              </a:p>
            </p:txBody>
          </p:sp>
          <p:sp>
            <p:nvSpPr>
              <p:cNvPr id="43055" name="TextBox 18"/>
              <p:cNvSpPr txBox="1">
                <a:spLocks noChangeArrowheads="1"/>
              </p:cNvSpPr>
              <p:nvPr/>
            </p:nvSpPr>
            <p:spPr bwMode="auto">
              <a:xfrm>
                <a:off x="1752283" y="2057400"/>
                <a:ext cx="15736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CharArrayReader</a:t>
                </a:r>
              </a:p>
            </p:txBody>
          </p:sp>
          <p:sp>
            <p:nvSpPr>
              <p:cNvPr id="43056" name="TextBox 19"/>
              <p:cNvSpPr txBox="1">
                <a:spLocks noChangeArrowheads="1"/>
              </p:cNvSpPr>
              <p:nvPr/>
            </p:nvSpPr>
            <p:spPr bwMode="auto">
              <a:xfrm>
                <a:off x="3504883" y="2057400"/>
                <a:ext cx="11708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FilterReader</a:t>
                </a:r>
              </a:p>
            </p:txBody>
          </p:sp>
          <p:sp>
            <p:nvSpPr>
              <p:cNvPr id="43057" name="TextBox 20"/>
              <p:cNvSpPr txBox="1">
                <a:spLocks noChangeArrowheads="1"/>
              </p:cNvSpPr>
              <p:nvPr/>
            </p:nvSpPr>
            <p:spPr bwMode="auto">
              <a:xfrm>
                <a:off x="4952683" y="2076450"/>
                <a:ext cx="173519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InputStreamReader</a:t>
                </a:r>
              </a:p>
            </p:txBody>
          </p:sp>
          <p:sp>
            <p:nvSpPr>
              <p:cNvPr id="43058" name="TextBox 21"/>
              <p:cNvSpPr txBox="1">
                <a:spLocks noChangeArrowheads="1"/>
              </p:cNvSpPr>
              <p:nvPr/>
            </p:nvSpPr>
            <p:spPr bwMode="auto">
              <a:xfrm>
                <a:off x="6781483" y="2057400"/>
                <a:ext cx="121769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PipedReader</a:t>
                </a:r>
              </a:p>
            </p:txBody>
          </p:sp>
          <p:sp>
            <p:nvSpPr>
              <p:cNvPr id="43059" name="TextBox 22"/>
              <p:cNvSpPr txBox="1">
                <a:spLocks noChangeArrowheads="1"/>
              </p:cNvSpPr>
              <p:nvPr/>
            </p:nvSpPr>
            <p:spPr bwMode="auto">
              <a:xfrm>
                <a:off x="8305483" y="2057400"/>
                <a:ext cx="12454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StringReader</a:t>
                </a:r>
              </a:p>
            </p:txBody>
          </p:sp>
          <p:cxnSp>
            <p:nvCxnSpPr>
              <p:cNvPr id="20532" name="Straight Arrow Connector 24"/>
              <p:cNvCxnSpPr>
                <a:cxnSpLocks noChangeShapeType="1"/>
                <a:stCxn id="6" idx="0"/>
                <a:endCxn id="43053" idx="2"/>
              </p:cNvCxnSpPr>
              <p:nvPr/>
            </p:nvCxnSpPr>
            <p:spPr bwMode="auto">
              <a:xfrm flipV="1">
                <a:off x="976314" y="1496199"/>
                <a:ext cx="3671924" cy="546914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33" name="Straight Arrow Connector 26"/>
              <p:cNvCxnSpPr>
                <a:cxnSpLocks noChangeShapeType="1"/>
                <a:stCxn id="7" idx="0"/>
                <a:endCxn id="43053" idx="2"/>
              </p:cNvCxnSpPr>
              <p:nvPr/>
            </p:nvCxnSpPr>
            <p:spPr bwMode="auto">
              <a:xfrm flipV="1">
                <a:off x="2551113" y="1496199"/>
                <a:ext cx="2097124" cy="546914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34" name="Straight Arrow Connector 28"/>
              <p:cNvCxnSpPr>
                <a:cxnSpLocks noChangeShapeType="1"/>
                <a:stCxn id="13" idx="0"/>
                <a:endCxn id="5" idx="2"/>
              </p:cNvCxnSpPr>
              <p:nvPr/>
            </p:nvCxnSpPr>
            <p:spPr bwMode="auto">
              <a:xfrm rot="5400000" flipH="1" flipV="1">
                <a:off x="4107657" y="1513681"/>
                <a:ext cx="547688" cy="511175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35" name="Straight Arrow Connector 30"/>
              <p:cNvCxnSpPr>
                <a:cxnSpLocks noChangeShapeType="1"/>
                <a:stCxn id="9" idx="0"/>
                <a:endCxn id="5" idx="2"/>
              </p:cNvCxnSpPr>
              <p:nvPr/>
            </p:nvCxnSpPr>
            <p:spPr bwMode="auto">
              <a:xfrm rot="16200000" flipV="1">
                <a:off x="4914901" y="1217612"/>
                <a:ext cx="547688" cy="1103313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36" name="Straight Arrow Connector 32"/>
              <p:cNvCxnSpPr>
                <a:cxnSpLocks noChangeShapeType="1"/>
                <a:stCxn id="14" idx="0"/>
                <a:endCxn id="43053" idx="2"/>
              </p:cNvCxnSpPr>
              <p:nvPr/>
            </p:nvCxnSpPr>
            <p:spPr bwMode="auto">
              <a:xfrm flipH="1" flipV="1">
                <a:off x="4648237" y="1496199"/>
                <a:ext cx="2705857" cy="546914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37" name="Straight Arrow Connector 34"/>
              <p:cNvCxnSpPr>
                <a:cxnSpLocks noChangeShapeType="1"/>
                <a:stCxn id="15" idx="0"/>
                <a:endCxn id="43053" idx="2"/>
              </p:cNvCxnSpPr>
              <p:nvPr/>
            </p:nvCxnSpPr>
            <p:spPr bwMode="auto">
              <a:xfrm flipH="1" flipV="1">
                <a:off x="4648237" y="1496199"/>
                <a:ext cx="4280657" cy="546914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3066" name="TextBox 42"/>
              <p:cNvSpPr txBox="1">
                <a:spLocks noChangeArrowheads="1"/>
              </p:cNvSpPr>
              <p:nvPr/>
            </p:nvSpPr>
            <p:spPr bwMode="auto">
              <a:xfrm>
                <a:off x="3348855" y="2826658"/>
                <a:ext cx="15493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PushbackReader</a:t>
                </a:r>
              </a:p>
            </p:txBody>
          </p:sp>
          <p:cxnSp>
            <p:nvCxnSpPr>
              <p:cNvPr id="20541" name="Straight Arrow Connector 44"/>
              <p:cNvCxnSpPr>
                <a:cxnSpLocks noChangeShapeType="1"/>
                <a:endCxn id="43056" idx="2"/>
              </p:cNvCxnSpPr>
              <p:nvPr/>
            </p:nvCxnSpPr>
            <p:spPr bwMode="auto">
              <a:xfrm flipV="1">
                <a:off x="4043363" y="2334399"/>
                <a:ext cx="46925" cy="423090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71" name="Rectangle 70"/>
              <p:cNvSpPr/>
              <p:nvPr/>
            </p:nvSpPr>
            <p:spPr bwMode="auto">
              <a:xfrm>
                <a:off x="5081588" y="2847975"/>
                <a:ext cx="1495425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43069" name="TextBox 35"/>
              <p:cNvSpPr txBox="1">
                <a:spLocks noChangeArrowheads="1"/>
              </p:cNvSpPr>
              <p:nvPr/>
            </p:nvSpPr>
            <p:spPr bwMode="auto">
              <a:xfrm>
                <a:off x="5305562" y="2819401"/>
                <a:ext cx="105098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FF0000"/>
                    </a:solidFill>
                  </a:rPr>
                  <a:t>FileReader</a:t>
                </a:r>
              </a:p>
            </p:txBody>
          </p:sp>
        </p:grpSp>
        <p:cxnSp>
          <p:nvCxnSpPr>
            <p:cNvPr id="79" name="Straight Arrow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5617369" y="2624932"/>
              <a:ext cx="422275" cy="1587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43013" name="Group 81"/>
          <p:cNvGrpSpPr>
            <a:grpSpLocks/>
          </p:cNvGrpSpPr>
          <p:nvPr/>
        </p:nvGrpSpPr>
        <p:grpSpPr bwMode="auto">
          <a:xfrm>
            <a:off x="168520" y="3657600"/>
            <a:ext cx="8862646" cy="2079625"/>
            <a:chOff x="182563" y="3657600"/>
            <a:chExt cx="9601200" cy="2079625"/>
          </a:xfrm>
        </p:grpSpPr>
        <p:grpSp>
          <p:nvGrpSpPr>
            <p:cNvPr id="43014" name="Group 109"/>
            <p:cNvGrpSpPr>
              <a:grpSpLocks/>
            </p:cNvGrpSpPr>
            <p:nvPr/>
          </p:nvGrpSpPr>
          <p:grpSpPr bwMode="auto">
            <a:xfrm>
              <a:off x="182563" y="3657600"/>
              <a:ext cx="9601200" cy="2079625"/>
              <a:chOff x="182880" y="3566160"/>
              <a:chExt cx="9601200" cy="2079625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82880" y="3566160"/>
                <a:ext cx="9601200" cy="308419"/>
              </a:xfrm>
              <a:prstGeom prst="rect">
                <a:avLst/>
              </a:prstGeom>
              <a:solidFill>
                <a:schemeClr val="bg1">
                  <a:lumMod val="75000"/>
                  <a:alpha val="32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 eaLnBrk="0" hangingPunct="0">
                  <a:spcBef>
                    <a:spcPct val="50000"/>
                  </a:spcBef>
                  <a:buFontTx/>
                  <a:buChar char="•"/>
                  <a:defRPr/>
                </a:pPr>
                <a:endParaRPr lang="en-US" sz="1400" i="0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610292" y="3734435"/>
                <a:ext cx="2205038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01942" y="4591685"/>
                <a:ext cx="1258888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640205" y="4591685"/>
                <a:ext cx="1350962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578792" y="4591685"/>
                <a:ext cx="1654175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051492" y="4591685"/>
                <a:ext cx="1103313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7312342" y="4591685"/>
                <a:ext cx="1181100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8572817" y="4591685"/>
                <a:ext cx="1181100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43024" name="TextBox 58"/>
              <p:cNvSpPr txBox="1">
                <a:spLocks noChangeArrowheads="1"/>
              </p:cNvSpPr>
              <p:nvPr/>
            </p:nvSpPr>
            <p:spPr bwMode="auto">
              <a:xfrm>
                <a:off x="4343400" y="3733800"/>
                <a:ext cx="67810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FF0000"/>
                    </a:solidFill>
                  </a:rPr>
                  <a:t>Writer</a:t>
                </a:r>
              </a:p>
            </p:txBody>
          </p:sp>
          <p:sp>
            <p:nvSpPr>
              <p:cNvPr id="43025" name="TextBox 59"/>
              <p:cNvSpPr txBox="1">
                <a:spLocks noChangeArrowheads="1"/>
              </p:cNvSpPr>
              <p:nvPr/>
            </p:nvSpPr>
            <p:spPr bwMode="auto">
              <a:xfrm>
                <a:off x="247650" y="4605111"/>
                <a:ext cx="13593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FF0000"/>
                    </a:solidFill>
                  </a:rPr>
                  <a:t>BufferedWriter</a:t>
                </a:r>
              </a:p>
            </p:txBody>
          </p:sp>
          <p:sp>
            <p:nvSpPr>
              <p:cNvPr id="43026" name="TextBox 60"/>
              <p:cNvSpPr txBox="1">
                <a:spLocks noChangeArrowheads="1"/>
              </p:cNvSpPr>
              <p:nvPr/>
            </p:nvSpPr>
            <p:spPr bwMode="auto">
              <a:xfrm>
                <a:off x="1582374" y="4611189"/>
                <a:ext cx="13923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CharArrayWriter</a:t>
                </a:r>
              </a:p>
            </p:txBody>
          </p:sp>
          <p:sp>
            <p:nvSpPr>
              <p:cNvPr id="43027" name="TextBox 61"/>
              <p:cNvSpPr txBox="1">
                <a:spLocks noChangeArrowheads="1"/>
              </p:cNvSpPr>
              <p:nvPr/>
            </p:nvSpPr>
            <p:spPr bwMode="auto">
              <a:xfrm>
                <a:off x="3048000" y="4604657"/>
                <a:ext cx="10862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FilterWriter</a:t>
                </a:r>
              </a:p>
            </p:txBody>
          </p:sp>
          <p:sp>
            <p:nvSpPr>
              <p:cNvPr id="43028" name="TextBox 62"/>
              <p:cNvSpPr txBox="1">
                <a:spLocks noChangeArrowheads="1"/>
              </p:cNvSpPr>
              <p:nvPr/>
            </p:nvSpPr>
            <p:spPr bwMode="auto">
              <a:xfrm>
                <a:off x="5562600" y="4619172"/>
                <a:ext cx="178951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OutputStreamWriter</a:t>
                </a:r>
              </a:p>
            </p:txBody>
          </p:sp>
          <p:sp>
            <p:nvSpPr>
              <p:cNvPr id="43029" name="TextBox 63"/>
              <p:cNvSpPr txBox="1">
                <a:spLocks noChangeArrowheads="1"/>
              </p:cNvSpPr>
              <p:nvPr/>
            </p:nvSpPr>
            <p:spPr bwMode="auto">
              <a:xfrm>
                <a:off x="7391400" y="4619172"/>
                <a:ext cx="11330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PipedWriter</a:t>
                </a:r>
              </a:p>
            </p:txBody>
          </p:sp>
          <p:sp>
            <p:nvSpPr>
              <p:cNvPr id="43030" name="TextBox 64"/>
              <p:cNvSpPr txBox="1">
                <a:spLocks noChangeArrowheads="1"/>
              </p:cNvSpPr>
              <p:nvPr/>
            </p:nvSpPr>
            <p:spPr bwMode="auto">
              <a:xfrm>
                <a:off x="8610600" y="4615542"/>
                <a:ext cx="116087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StringWriter</a:t>
                </a:r>
              </a:p>
            </p:txBody>
          </p:sp>
          <p:cxnSp>
            <p:nvCxnSpPr>
              <p:cNvPr id="20503" name="Straight Arrow Connector 65"/>
              <p:cNvCxnSpPr>
                <a:cxnSpLocks noChangeShapeType="1"/>
                <a:stCxn id="51" idx="0"/>
                <a:endCxn id="43024" idx="2"/>
              </p:cNvCxnSpPr>
              <p:nvPr/>
            </p:nvCxnSpPr>
            <p:spPr bwMode="auto">
              <a:xfrm flipV="1">
                <a:off x="931385" y="4010799"/>
                <a:ext cx="3751067" cy="580886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04" name="Straight Arrow Connector 66"/>
              <p:cNvCxnSpPr>
                <a:cxnSpLocks noChangeShapeType="1"/>
                <a:stCxn id="52" idx="0"/>
                <a:endCxn id="43024" idx="2"/>
              </p:cNvCxnSpPr>
              <p:nvPr/>
            </p:nvCxnSpPr>
            <p:spPr bwMode="auto">
              <a:xfrm flipV="1">
                <a:off x="2315686" y="4010799"/>
                <a:ext cx="2366766" cy="580886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05" name="Straight Arrow Connector 67"/>
              <p:cNvCxnSpPr>
                <a:cxnSpLocks noChangeShapeType="1"/>
                <a:stCxn id="56" idx="0"/>
                <a:endCxn id="50" idx="2"/>
              </p:cNvCxnSpPr>
              <p:nvPr/>
            </p:nvCxnSpPr>
            <p:spPr bwMode="auto">
              <a:xfrm rot="5400000" flipH="1" flipV="1">
                <a:off x="3867467" y="3747135"/>
                <a:ext cx="581025" cy="1108075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06" name="Straight Arrow Connector 68"/>
              <p:cNvCxnSpPr>
                <a:cxnSpLocks noChangeShapeType="1"/>
                <a:stCxn id="53" idx="0"/>
                <a:endCxn id="50" idx="2"/>
              </p:cNvCxnSpPr>
              <p:nvPr/>
            </p:nvCxnSpPr>
            <p:spPr bwMode="auto">
              <a:xfrm rot="16200000" flipV="1">
                <a:off x="5268436" y="3454241"/>
                <a:ext cx="581025" cy="1693863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07" name="Straight Arrow Connector 69"/>
              <p:cNvCxnSpPr>
                <a:cxnSpLocks noChangeShapeType="1"/>
                <a:stCxn id="57" idx="0"/>
                <a:endCxn id="43024" idx="2"/>
              </p:cNvCxnSpPr>
              <p:nvPr/>
            </p:nvCxnSpPr>
            <p:spPr bwMode="auto">
              <a:xfrm flipH="1" flipV="1">
                <a:off x="4682452" y="4010799"/>
                <a:ext cx="3220440" cy="580886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508" name="Straight Arrow Connector 70"/>
              <p:cNvCxnSpPr>
                <a:cxnSpLocks noChangeShapeType="1"/>
                <a:stCxn id="58" idx="0"/>
                <a:endCxn id="43024" idx="2"/>
              </p:cNvCxnSpPr>
              <p:nvPr/>
            </p:nvCxnSpPr>
            <p:spPr bwMode="auto">
              <a:xfrm flipH="1" flipV="1">
                <a:off x="4682452" y="4010799"/>
                <a:ext cx="4480915" cy="580886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90" name="Rectangle 89"/>
              <p:cNvSpPr/>
              <p:nvPr/>
            </p:nvSpPr>
            <p:spPr bwMode="auto">
              <a:xfrm>
                <a:off x="4318317" y="4591685"/>
                <a:ext cx="1103313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43038" name="TextBox 91"/>
              <p:cNvSpPr txBox="1">
                <a:spLocks noChangeArrowheads="1"/>
              </p:cNvSpPr>
              <p:nvPr/>
            </p:nvSpPr>
            <p:spPr bwMode="auto">
              <a:xfrm>
                <a:off x="4343400" y="4633686"/>
                <a:ext cx="105841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PrintWriter</a:t>
                </a:r>
              </a:p>
            </p:txBody>
          </p:sp>
          <p:cxnSp>
            <p:nvCxnSpPr>
              <p:cNvPr id="20515" name="Straight Arrow Connector 94"/>
              <p:cNvCxnSpPr>
                <a:cxnSpLocks noChangeShapeType="1"/>
                <a:stCxn id="90" idx="0"/>
                <a:endCxn id="50" idx="2"/>
              </p:cNvCxnSpPr>
              <p:nvPr/>
            </p:nvCxnSpPr>
            <p:spPr bwMode="auto">
              <a:xfrm rot="16200000" flipV="1">
                <a:off x="4500086" y="4222591"/>
                <a:ext cx="581025" cy="157163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77" name="Rectangle 76"/>
              <p:cNvSpPr/>
              <p:nvPr/>
            </p:nvSpPr>
            <p:spPr bwMode="auto">
              <a:xfrm>
                <a:off x="5708967" y="5353298"/>
                <a:ext cx="1495425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5982017" y="5369560"/>
                <a:ext cx="892175" cy="276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FileWriter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0" name="Straight Arrow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6234113" y="5200650"/>
              <a:ext cx="422275" cy="3175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19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What is Serialization and </a:t>
            </a:r>
            <a:r>
              <a:rPr lang="en-US" dirty="0" err="1" smtClean="0"/>
              <a:t>Deserialization</a:t>
            </a:r>
            <a:r>
              <a:rPr lang="en-US" dirty="0" smtClean="0"/>
              <a:t>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Serialization</a:t>
            </a:r>
            <a:r>
              <a:rPr lang="en-US" sz="2800" dirty="0" smtClean="0"/>
              <a:t> : Process of saving the state of a live object as a sequence of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sequence of bytes is referred to as </a:t>
            </a:r>
            <a:r>
              <a:rPr lang="en-US" sz="2400" b="1" dirty="0" smtClean="0"/>
              <a:t>serialized object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Deserialization </a:t>
            </a:r>
            <a:r>
              <a:rPr lang="en-US" sz="2800" dirty="0" smtClean="0"/>
              <a:t>: Process of reviving the serialized object into a live object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Serialization mechanism in Java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Serializable</a:t>
            </a:r>
            <a:r>
              <a:rPr lang="en-US" sz="2400" dirty="0" smtClean="0"/>
              <a:t> objects can be converted into stream of bytes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stream of bytes can be written into a file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These bytes can be read back to re-create the </a:t>
            </a:r>
            <a:r>
              <a:rPr lang="en-US" sz="2400" dirty="0" smtClean="0"/>
              <a:t>object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026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25F1D-9E89-4749-B219-72CCBD6ECE3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170" y="0"/>
            <a:ext cx="9150475" cy="609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Serialization &amp; </a:t>
            </a:r>
            <a:r>
              <a:rPr lang="en-US" dirty="0" err="1" smtClean="0"/>
              <a:t>Deserialization</a:t>
            </a:r>
            <a:endParaRPr lang="en-US" dirty="0" smtClean="0"/>
          </a:p>
        </p:txBody>
      </p:sp>
      <p:cxnSp>
        <p:nvCxnSpPr>
          <p:cNvPr id="45060" name="Straight Connector 17"/>
          <p:cNvCxnSpPr>
            <a:cxnSpLocks noChangeShapeType="1"/>
          </p:cNvCxnSpPr>
          <p:nvPr/>
        </p:nvCxnSpPr>
        <p:spPr bwMode="auto">
          <a:xfrm>
            <a:off x="0" y="3276600"/>
            <a:ext cx="91440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0" y="990601"/>
            <a:ext cx="9268419" cy="2198132"/>
            <a:chOff x="0" y="990600"/>
            <a:chExt cx="10040787" cy="2198132"/>
          </a:xfrm>
        </p:grpSpPr>
        <p:grpSp>
          <p:nvGrpSpPr>
            <p:cNvPr id="45078" name="Group 33"/>
            <p:cNvGrpSpPr>
              <a:grpSpLocks/>
            </p:cNvGrpSpPr>
            <p:nvPr/>
          </p:nvGrpSpPr>
          <p:grpSpPr bwMode="auto">
            <a:xfrm>
              <a:off x="0" y="990600"/>
              <a:ext cx="10040787" cy="2198132"/>
              <a:chOff x="0" y="990600"/>
              <a:chExt cx="10040787" cy="2198132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7924800" y="990600"/>
                <a:ext cx="1981200" cy="36997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0" y="990600"/>
                <a:ext cx="2286000" cy="36997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45082" name="TextBox 10"/>
              <p:cNvSpPr txBox="1">
                <a:spLocks noChangeArrowheads="1"/>
              </p:cNvSpPr>
              <p:nvPr/>
            </p:nvSpPr>
            <p:spPr bwMode="auto">
              <a:xfrm>
                <a:off x="3505200" y="2819400"/>
                <a:ext cx="157369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600" b="1"/>
                  <a:t>Serialization 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1905001" y="990600"/>
                <a:ext cx="3200400" cy="73493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084" name="TextBox 24"/>
              <p:cNvSpPr txBox="1">
                <a:spLocks noChangeArrowheads="1"/>
              </p:cNvSpPr>
              <p:nvPr/>
            </p:nvSpPr>
            <p:spPr bwMode="auto">
              <a:xfrm>
                <a:off x="457200" y="2819400"/>
                <a:ext cx="7835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heap</a:t>
                </a:r>
              </a:p>
            </p:txBody>
          </p:sp>
          <p:sp>
            <p:nvSpPr>
              <p:cNvPr id="45085" name="TextBox 25"/>
              <p:cNvSpPr txBox="1">
                <a:spLocks noChangeArrowheads="1"/>
              </p:cNvSpPr>
              <p:nvPr/>
            </p:nvSpPr>
            <p:spPr bwMode="auto">
              <a:xfrm>
                <a:off x="381001" y="2438400"/>
                <a:ext cx="20477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Live Java Object</a:t>
                </a:r>
              </a:p>
            </p:txBody>
          </p:sp>
          <p:sp>
            <p:nvSpPr>
              <p:cNvPr id="28" name="Right Arrow 27"/>
              <p:cNvSpPr/>
              <p:nvPr/>
            </p:nvSpPr>
            <p:spPr bwMode="auto">
              <a:xfrm>
                <a:off x="4876801" y="1143000"/>
                <a:ext cx="3292475" cy="734939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087" name="TextBox 26"/>
              <p:cNvSpPr txBox="1">
                <a:spLocks noChangeArrowheads="1"/>
              </p:cNvSpPr>
              <p:nvPr/>
            </p:nvSpPr>
            <p:spPr bwMode="auto">
              <a:xfrm>
                <a:off x="1905001" y="1676400"/>
                <a:ext cx="29143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2000" b="1"/>
                  <a:t>ObjectOutputStream</a:t>
                </a:r>
              </a:p>
            </p:txBody>
          </p:sp>
          <p:sp>
            <p:nvSpPr>
              <p:cNvPr id="45088" name="TextBox 29"/>
              <p:cNvSpPr txBox="1">
                <a:spLocks noChangeArrowheads="1"/>
              </p:cNvSpPr>
              <p:nvPr/>
            </p:nvSpPr>
            <p:spPr bwMode="auto">
              <a:xfrm>
                <a:off x="8382000" y="2819400"/>
                <a:ext cx="165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File  System</a:t>
                </a:r>
              </a:p>
            </p:txBody>
          </p:sp>
          <p:sp>
            <p:nvSpPr>
              <p:cNvPr id="45089" name="TextBox 32"/>
              <p:cNvSpPr txBox="1">
                <a:spLocks noChangeArrowheads="1"/>
              </p:cNvSpPr>
              <p:nvPr/>
            </p:nvSpPr>
            <p:spPr bwMode="auto">
              <a:xfrm>
                <a:off x="8077200" y="2209800"/>
                <a:ext cx="17977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Serialized file</a:t>
                </a:r>
              </a:p>
            </p:txBody>
          </p:sp>
          <p:sp>
            <p:nvSpPr>
              <p:cNvPr id="45090" name="TextBox 48"/>
              <p:cNvSpPr txBox="1">
                <a:spLocks noChangeArrowheads="1"/>
              </p:cNvSpPr>
              <p:nvPr/>
            </p:nvSpPr>
            <p:spPr bwMode="auto">
              <a:xfrm>
                <a:off x="2743200" y="2057400"/>
                <a:ext cx="17282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writeObject()</a:t>
                </a:r>
              </a:p>
            </p:txBody>
          </p:sp>
          <p:pic>
            <p:nvPicPr>
              <p:cNvPr id="45091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3400" y="1600200"/>
                <a:ext cx="1219200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92" name="Picture 3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219200"/>
                <a:ext cx="1447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5079" name="TextBox 31"/>
            <p:cNvSpPr txBox="1">
              <a:spLocks noChangeArrowheads="1"/>
            </p:cNvSpPr>
            <p:nvPr/>
          </p:nvSpPr>
          <p:spPr bwMode="auto">
            <a:xfrm>
              <a:off x="5410200" y="1676400"/>
              <a:ext cx="25288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b="1"/>
                <a:t>FileOutputStream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0" y="3733801"/>
            <a:ext cx="9268419" cy="2197603"/>
            <a:chOff x="0" y="3733800"/>
            <a:chExt cx="10040787" cy="2197603"/>
          </a:xfrm>
        </p:grpSpPr>
        <p:grpSp>
          <p:nvGrpSpPr>
            <p:cNvPr id="45063" name="Group 61"/>
            <p:cNvGrpSpPr>
              <a:grpSpLocks/>
            </p:cNvGrpSpPr>
            <p:nvPr/>
          </p:nvGrpSpPr>
          <p:grpSpPr bwMode="auto">
            <a:xfrm>
              <a:off x="0" y="3733800"/>
              <a:ext cx="10040787" cy="2197603"/>
              <a:chOff x="0" y="3733800"/>
              <a:chExt cx="10040787" cy="2198239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7924800" y="3733800"/>
                <a:ext cx="1981200" cy="37008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0" y="3733800"/>
                <a:ext cx="2286000" cy="37008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45068" name="TextBox 37"/>
              <p:cNvSpPr txBox="1">
                <a:spLocks noChangeArrowheads="1"/>
              </p:cNvSpPr>
              <p:nvPr/>
            </p:nvSpPr>
            <p:spPr bwMode="auto">
              <a:xfrm>
                <a:off x="3505200" y="5562600"/>
                <a:ext cx="1832446" cy="338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600" b="1"/>
                  <a:t>Deserialization </a:t>
                </a:r>
              </a:p>
            </p:txBody>
          </p:sp>
          <p:sp>
            <p:nvSpPr>
              <p:cNvPr id="40" name="Right Arrow 39"/>
              <p:cNvSpPr/>
              <p:nvPr/>
            </p:nvSpPr>
            <p:spPr bwMode="auto">
              <a:xfrm rot="10800000">
                <a:off x="1905001" y="4280888"/>
                <a:ext cx="3200400" cy="73515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070" name="TextBox 41"/>
              <p:cNvSpPr txBox="1">
                <a:spLocks noChangeArrowheads="1"/>
              </p:cNvSpPr>
              <p:nvPr/>
            </p:nvSpPr>
            <p:spPr bwMode="auto">
              <a:xfrm>
                <a:off x="457200" y="5562600"/>
                <a:ext cx="783548" cy="369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heap</a:t>
                </a:r>
              </a:p>
            </p:txBody>
          </p:sp>
          <p:sp>
            <p:nvSpPr>
              <p:cNvPr id="45071" name="TextBox 42"/>
              <p:cNvSpPr txBox="1">
                <a:spLocks noChangeArrowheads="1"/>
              </p:cNvSpPr>
              <p:nvPr/>
            </p:nvSpPr>
            <p:spPr bwMode="auto">
              <a:xfrm>
                <a:off x="366485" y="5181600"/>
                <a:ext cx="2047783" cy="369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Live Java Object</a:t>
                </a:r>
              </a:p>
            </p:txBody>
          </p:sp>
          <p:sp>
            <p:nvSpPr>
              <p:cNvPr id="44" name="Right Arrow 43"/>
              <p:cNvSpPr/>
              <p:nvPr/>
            </p:nvSpPr>
            <p:spPr bwMode="auto">
              <a:xfrm rot="10800000">
                <a:off x="4876801" y="4326145"/>
                <a:ext cx="3292475" cy="735152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173038" indent="-173038"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073" name="TextBox 44"/>
              <p:cNvSpPr txBox="1">
                <a:spLocks noChangeArrowheads="1"/>
              </p:cNvSpPr>
              <p:nvPr/>
            </p:nvSpPr>
            <p:spPr bwMode="auto">
              <a:xfrm>
                <a:off x="2362200" y="4267200"/>
                <a:ext cx="2683373" cy="400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2000" b="1"/>
                  <a:t>ObjectInputStream</a:t>
                </a:r>
              </a:p>
            </p:txBody>
          </p:sp>
          <p:sp>
            <p:nvSpPr>
              <p:cNvPr id="45074" name="TextBox 45"/>
              <p:cNvSpPr txBox="1">
                <a:spLocks noChangeArrowheads="1"/>
              </p:cNvSpPr>
              <p:nvPr/>
            </p:nvSpPr>
            <p:spPr bwMode="auto">
              <a:xfrm>
                <a:off x="8382000" y="5562600"/>
                <a:ext cx="1658787" cy="369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File  System</a:t>
                </a:r>
              </a:p>
            </p:txBody>
          </p:sp>
          <p:sp>
            <p:nvSpPr>
              <p:cNvPr id="45075" name="TextBox 46"/>
              <p:cNvSpPr txBox="1">
                <a:spLocks noChangeArrowheads="1"/>
              </p:cNvSpPr>
              <p:nvPr/>
            </p:nvSpPr>
            <p:spPr bwMode="auto">
              <a:xfrm>
                <a:off x="5562600" y="4495800"/>
                <a:ext cx="2297851" cy="400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2000" b="1"/>
                  <a:t>FileInputStream</a:t>
                </a:r>
              </a:p>
            </p:txBody>
          </p:sp>
          <p:sp>
            <p:nvSpPr>
              <p:cNvPr id="45076" name="TextBox 47"/>
              <p:cNvSpPr txBox="1">
                <a:spLocks noChangeArrowheads="1"/>
              </p:cNvSpPr>
              <p:nvPr/>
            </p:nvSpPr>
            <p:spPr bwMode="auto">
              <a:xfrm>
                <a:off x="8229600" y="4877131"/>
                <a:ext cx="1797715" cy="369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Serialized file</a:t>
                </a:r>
              </a:p>
            </p:txBody>
          </p:sp>
          <p:sp>
            <p:nvSpPr>
              <p:cNvPr id="45077" name="TextBox 60"/>
              <p:cNvSpPr txBox="1">
                <a:spLocks noChangeArrowheads="1"/>
              </p:cNvSpPr>
              <p:nvPr/>
            </p:nvSpPr>
            <p:spPr bwMode="auto">
              <a:xfrm>
                <a:off x="2971800" y="4724400"/>
                <a:ext cx="1672680" cy="369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readObject()</a:t>
                </a:r>
              </a:p>
            </p:txBody>
          </p:sp>
        </p:grpSp>
        <p:pic>
          <p:nvPicPr>
            <p:cNvPr id="45064" name="Picture 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962400"/>
              <a:ext cx="14478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5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4343400"/>
              <a:ext cx="12192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78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 Serialization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class Student implements </a:t>
            </a:r>
            <a:r>
              <a:rPr lang="en-US" sz="1400" b="1" dirty="0" err="1" smtClean="0"/>
              <a:t>Serializable</a:t>
            </a:r>
            <a:r>
              <a:rPr lang="en-US" sz="1400" b="1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public String name;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public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classNo</a:t>
            </a:r>
            <a:r>
              <a:rPr lang="en-US" sz="1400" b="1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public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marks;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public Student(String name,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classNo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marks){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this.name = name;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this.classNo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classNo</a:t>
            </a:r>
            <a:r>
              <a:rPr lang="en-US" sz="1400" b="1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this.marks</a:t>
            </a:r>
            <a:r>
              <a:rPr lang="en-US" sz="1400" b="1" dirty="0" smtClean="0"/>
              <a:t> = marks;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SerializationDemo</a:t>
            </a:r>
            <a:r>
              <a:rPr lang="en-US" sz="1400" b="1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try{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	</a:t>
            </a:r>
            <a:r>
              <a:rPr lang="en-US" sz="1400" b="1" dirty="0" err="1" smtClean="0"/>
              <a:t>FileOutputStream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fileStream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FileOutputStream</a:t>
            </a:r>
            <a:r>
              <a:rPr lang="en-US" sz="1400" b="1" dirty="0" smtClean="0"/>
              <a:t>("student.ser");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	</a:t>
            </a:r>
            <a:r>
              <a:rPr lang="en-US" sz="1400" b="1" dirty="0" err="1" smtClean="0"/>
              <a:t>ObjectOutputStream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objStream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ObjectOutputStream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fileStream</a:t>
            </a:r>
            <a:r>
              <a:rPr lang="en-US" sz="1400" b="1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	Student </a:t>
            </a:r>
            <a:r>
              <a:rPr lang="en-US" sz="1400" b="1" dirty="0" err="1" smtClean="0"/>
              <a:t>student</a:t>
            </a:r>
            <a:r>
              <a:rPr lang="en-US" sz="1400" b="1" dirty="0" smtClean="0"/>
              <a:t> = new Student("Tan", 5, 76);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	</a:t>
            </a:r>
            <a:r>
              <a:rPr lang="en-US" sz="1400" b="1" dirty="0" err="1" smtClean="0"/>
              <a:t>objStream.writeObject</a:t>
            </a:r>
            <a:r>
              <a:rPr lang="en-US" sz="1400" b="1" dirty="0" smtClean="0"/>
              <a:t>(student);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catch(</a:t>
            </a:r>
            <a:r>
              <a:rPr lang="en-US" sz="1400" b="1" dirty="0" err="1" smtClean="0"/>
              <a:t>IOException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ioException</a:t>
            </a:r>
            <a:r>
              <a:rPr lang="en-US" sz="1400" b="1" dirty="0" smtClean="0"/>
              <a:t>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ioException</a:t>
            </a:r>
            <a:r>
              <a:rPr lang="en-US" sz="1400" b="1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}finally{	//closing the streams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1100" dirty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068851" y="801127"/>
            <a:ext cx="3024554" cy="579438"/>
          </a:xfrm>
          <a:prstGeom prst="wedgeRoundRectCallout">
            <a:avLst>
              <a:gd name="adj1" fmla="val -123005"/>
              <a:gd name="adj2" fmla="val -51472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eaLnBrk="0" hangingPunct="0">
              <a:spcBef>
                <a:spcPct val="50000"/>
              </a:spcBef>
            </a:pPr>
            <a:r>
              <a:rPr lang="en-US" sz="1400" b="1" dirty="0"/>
              <a:t>Indicates objects of this class can be serialized</a:t>
            </a:r>
            <a:endParaRPr lang="en-US" sz="1400" b="1" i="0" dirty="0">
              <a:solidFill>
                <a:srgbClr val="000066"/>
              </a:solidFill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038328" y="4525169"/>
            <a:ext cx="2110154" cy="1055688"/>
          </a:xfrm>
          <a:prstGeom prst="wedgeRoundRectCallout">
            <a:avLst>
              <a:gd name="adj1" fmla="val -76949"/>
              <a:gd name="adj2" fmla="val -57505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/>
              <a:t>Chaining the FileOutputStream to the ObjectOutputStream</a:t>
            </a:r>
            <a:endParaRPr lang="en-US" sz="1400" b="1" i="0">
              <a:solidFill>
                <a:srgbClr val="000066"/>
              </a:solidFill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154451" y="5751514"/>
            <a:ext cx="2883877" cy="341313"/>
          </a:xfrm>
          <a:prstGeom prst="wedgeRoundRectCallout">
            <a:avLst>
              <a:gd name="adj1" fmla="val -50495"/>
              <a:gd name="adj2" fmla="val -276653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eaLnBrk="0" hangingPunct="0">
              <a:spcBef>
                <a:spcPct val="50000"/>
              </a:spcBef>
            </a:pPr>
            <a:r>
              <a:rPr lang="en-US" sz="1400" b="1" dirty="0"/>
              <a:t>Writing the object onto the Stream</a:t>
            </a:r>
            <a:endParaRPr lang="en-US" sz="1400" b="1" i="0" dirty="0">
              <a:solidFill>
                <a:srgbClr val="000066"/>
              </a:solidFill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400800" y="2819401"/>
            <a:ext cx="2461846" cy="341313"/>
          </a:xfrm>
          <a:prstGeom prst="wedgeRoundRectCallout">
            <a:avLst>
              <a:gd name="adj1" fmla="val -62227"/>
              <a:gd name="adj2" fmla="val 272051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eaLnBrk="0" hangingPunct="0">
              <a:spcBef>
                <a:spcPct val="50000"/>
              </a:spcBef>
            </a:pPr>
            <a:r>
              <a:rPr lang="en-US" sz="1400" b="1"/>
              <a:t>Location of serialized object</a:t>
            </a:r>
            <a:endParaRPr lang="en-US" sz="1400" b="1" i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EB480-68F6-471E-81FB-23FF1B70869F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Deserialization</a:t>
            </a:r>
            <a:r>
              <a:rPr lang="en-US" dirty="0" smtClean="0"/>
              <a:t>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354" y="9906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SerializationDemo</a:t>
            </a:r>
            <a:r>
              <a:rPr lang="en-US" sz="1200" b="1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FileInputStream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fileStream</a:t>
            </a:r>
            <a:r>
              <a:rPr lang="en-US" sz="1200" b="1" dirty="0" smtClean="0"/>
              <a:t> =null;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ObjectInputStream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objStream</a:t>
            </a:r>
            <a:r>
              <a:rPr lang="en-US" sz="1200" b="1" dirty="0" smtClean="0"/>
              <a:t> = 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try{	</a:t>
            </a:r>
            <a:r>
              <a:rPr lang="en-US" sz="1200" b="1" dirty="0" err="1" smtClean="0"/>
              <a:t>fileStream</a:t>
            </a:r>
            <a:r>
              <a:rPr lang="en-US" sz="1200" b="1" dirty="0" smtClean="0"/>
              <a:t> = new </a:t>
            </a:r>
            <a:r>
              <a:rPr lang="en-US" sz="1200" b="1" dirty="0" err="1" smtClean="0"/>
              <a:t>FileInputStream</a:t>
            </a:r>
            <a:r>
              <a:rPr lang="en-US" sz="1200" b="1" dirty="0" smtClean="0"/>
              <a:t>("student.ser");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</a:t>
            </a:r>
            <a:r>
              <a:rPr lang="en-US" sz="1200" b="1" dirty="0" err="1" smtClean="0"/>
              <a:t>objStream</a:t>
            </a:r>
            <a:r>
              <a:rPr lang="en-US" sz="1200" b="1" dirty="0" smtClean="0"/>
              <a:t> = new </a:t>
            </a:r>
            <a:r>
              <a:rPr lang="en-US" sz="1200" b="1" dirty="0" err="1" smtClean="0"/>
              <a:t>ObjectInputStream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fileStream</a:t>
            </a:r>
            <a:r>
              <a:rPr lang="en-US" sz="1200" b="1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Student </a:t>
            </a:r>
            <a:r>
              <a:rPr lang="en-US" sz="1200" b="1" dirty="0" err="1" smtClean="0"/>
              <a:t>student</a:t>
            </a:r>
            <a:r>
              <a:rPr lang="en-US" sz="1200" b="1" dirty="0" smtClean="0"/>
              <a:t> =(Student)</a:t>
            </a:r>
            <a:r>
              <a:rPr lang="en-US" sz="1200" b="1" dirty="0" err="1" smtClean="0"/>
              <a:t>objStream.readObject</a:t>
            </a:r>
            <a:r>
              <a:rPr lang="en-US" sz="1200" b="1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("Student Details“+student.name +</a:t>
            </a:r>
            <a:r>
              <a:rPr lang="en-US" sz="1200" b="1" dirty="0" err="1" smtClean="0"/>
              <a:t>student.classNo+student.marks</a:t>
            </a:r>
            <a:r>
              <a:rPr lang="en-US" sz="1200" b="1" dirty="0" smtClean="0"/>
              <a:t>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catch(</a:t>
            </a:r>
            <a:r>
              <a:rPr lang="en-US" sz="1200" b="1" dirty="0" err="1" smtClean="0"/>
              <a:t>ClassNotFoundException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classNotFoundException</a:t>
            </a:r>
            <a:r>
              <a:rPr lang="en-US" sz="1200" b="1" dirty="0" smtClean="0"/>
              <a:t>){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classNotFoundException</a:t>
            </a:r>
            <a:r>
              <a:rPr lang="en-US" sz="1200" b="1" dirty="0" smtClean="0"/>
              <a:t>);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catch(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){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);}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finally{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if(</a:t>
            </a:r>
            <a:r>
              <a:rPr lang="en-US" sz="1200" b="1" dirty="0" err="1" smtClean="0"/>
              <a:t>fileStream</a:t>
            </a:r>
            <a:r>
              <a:rPr lang="en-US" sz="1200" b="1" dirty="0" smtClean="0"/>
              <a:t>!=null){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try{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	</a:t>
            </a:r>
            <a:r>
              <a:rPr lang="en-US" sz="1200" b="1" dirty="0" err="1" smtClean="0"/>
              <a:t>fileStream.close</a:t>
            </a:r>
            <a:r>
              <a:rPr lang="en-US" sz="1200" b="1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}catch(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){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);}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if(</a:t>
            </a:r>
            <a:r>
              <a:rPr lang="en-US" sz="1200" b="1" dirty="0" err="1" smtClean="0"/>
              <a:t>objStream</a:t>
            </a:r>
            <a:r>
              <a:rPr lang="en-US" sz="1200" b="1" dirty="0" smtClean="0"/>
              <a:t>!=null){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try{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	</a:t>
            </a:r>
            <a:r>
              <a:rPr lang="en-US" sz="1200" b="1" dirty="0" err="1" smtClean="0"/>
              <a:t>objStream.close</a:t>
            </a:r>
            <a:r>
              <a:rPr lang="en-US" sz="1200" b="1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	}catch(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){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ioException</a:t>
            </a:r>
            <a:r>
              <a:rPr lang="en-US" sz="1200" b="1" dirty="0" smtClean="0"/>
              <a:t>);}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/>
              <a:t>}</a:t>
            </a:r>
            <a:endParaRPr lang="en-US" sz="1050" dirty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868615" y="1066800"/>
            <a:ext cx="1828800" cy="579438"/>
          </a:xfrm>
          <a:prstGeom prst="wedgeRoundRectCallout">
            <a:avLst>
              <a:gd name="adj1" fmla="val -1787"/>
              <a:gd name="adj2" fmla="val 100065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 i="0">
                <a:solidFill>
                  <a:srgbClr val="000066"/>
                </a:solidFill>
              </a:rPr>
              <a:t>Serialized object location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978769" y="1143000"/>
            <a:ext cx="3165231" cy="579438"/>
          </a:xfrm>
          <a:prstGeom prst="wedgeRoundRectCallout">
            <a:avLst>
              <a:gd name="adj1" fmla="val -84324"/>
              <a:gd name="adj2" fmla="val 131681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 i="0">
                <a:solidFill>
                  <a:srgbClr val="000066"/>
                </a:solidFill>
              </a:rPr>
              <a:t>Chaining the </a:t>
            </a:r>
            <a:r>
              <a:rPr lang="en-US" sz="1400" b="1" i="0"/>
              <a:t>F</a:t>
            </a:r>
            <a:r>
              <a:rPr lang="en-US" sz="1400" b="1" i="0">
                <a:solidFill>
                  <a:srgbClr val="000066"/>
                </a:solidFill>
              </a:rPr>
              <a:t>ileInputStream to the ObjectInputStream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174523" y="1752601"/>
            <a:ext cx="1758462" cy="817563"/>
          </a:xfrm>
          <a:prstGeom prst="wedgeRoundRectCallout">
            <a:avLst>
              <a:gd name="adj1" fmla="val -147310"/>
              <a:gd name="adj2" fmla="val 37606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 i="0">
                <a:solidFill>
                  <a:srgbClr val="000066"/>
                </a:solidFill>
              </a:rPr>
              <a:t>Reading the serialized object from the stream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211015" y="2667000"/>
            <a:ext cx="1828800" cy="1055688"/>
          </a:xfrm>
          <a:prstGeom prst="wedgeRoundRectCallout">
            <a:avLst>
              <a:gd name="adj1" fmla="val 131676"/>
              <a:gd name="adj2" fmla="val -70782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 i="0">
                <a:solidFill>
                  <a:srgbClr val="000066"/>
                </a:solidFill>
              </a:rPr>
              <a:t>Typecasting  to Student as Object reference is returned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752492" y="3206751"/>
            <a:ext cx="2391508" cy="817563"/>
          </a:xfrm>
          <a:prstGeom prst="wedgeRoundRectCallout">
            <a:avLst>
              <a:gd name="adj1" fmla="val -124759"/>
              <a:gd name="adj2" fmla="val 77731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/>
              <a:t>Closing streams in finally block after checking if the reference is not null</a:t>
            </a:r>
            <a:endParaRPr lang="en-US" sz="1400" b="1" i="0">
              <a:solidFill>
                <a:srgbClr val="000066"/>
              </a:solidFill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6752492" y="4538663"/>
            <a:ext cx="2391508" cy="819150"/>
          </a:xfrm>
          <a:prstGeom prst="wedgeRoundRectCallout">
            <a:avLst>
              <a:gd name="adj1" fmla="val -124093"/>
              <a:gd name="adj2" fmla="val 41556"/>
              <a:gd name="adj3" fmla="val 16667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 eaLnBrk="0" hangingPunct="0">
              <a:spcBef>
                <a:spcPct val="50000"/>
              </a:spcBef>
            </a:pPr>
            <a:r>
              <a:rPr lang="en-US" sz="1400" b="1"/>
              <a:t>Closing streams in finally block after checking if the reference is not null</a:t>
            </a:r>
            <a:endParaRPr lang="en-US" sz="1400" b="1" i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B557-4ECB-4A92-8F8D-6CB9CA93F93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Input  / Output [I / O] Streams(2/2)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9143999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Classification of streams in Java: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Based on source and destination</a:t>
            </a:r>
          </a:p>
          <a:p>
            <a:pPr marL="685800" lvl="1" indent="-22860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Input Streams :</a:t>
            </a:r>
            <a:r>
              <a:rPr lang="en-US" sz="2400" dirty="0"/>
              <a:t> To read data from a source</a:t>
            </a:r>
          </a:p>
          <a:p>
            <a:pPr marL="685800" lvl="1" indent="-22860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chemeClr val="accent2"/>
                </a:solidFill>
              </a:rPr>
              <a:t> Output Streams :</a:t>
            </a:r>
            <a:r>
              <a:rPr lang="en-US" sz="2400" dirty="0"/>
              <a:t> To write data to a destination</a:t>
            </a:r>
          </a:p>
          <a:p>
            <a:pPr marL="228600" indent="-228600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Based on kind of data</a:t>
            </a:r>
          </a:p>
          <a:p>
            <a:pPr marL="685800" lvl="1" indent="-22860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Character streams: </a:t>
            </a:r>
            <a:r>
              <a:rPr lang="en-US" sz="2400" dirty="0"/>
              <a:t>Deal with character data(preferred for Unicode character)</a:t>
            </a:r>
            <a:endParaRPr lang="en-US" sz="2400" b="1" dirty="0"/>
          </a:p>
          <a:p>
            <a:pPr marL="685800" lvl="1" indent="-22860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Byte  streams : </a:t>
            </a:r>
            <a:r>
              <a:rPr lang="en-US" sz="2400" dirty="0"/>
              <a:t>Deal with byte data(preferred for ASCII</a:t>
            </a:r>
            <a:r>
              <a:rPr lang="en-US" sz="2400" dirty="0" smtClean="0"/>
              <a:t>)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277564"/>
              </p:ext>
            </p:extLst>
          </p:nvPr>
        </p:nvGraphicFramePr>
        <p:xfrm>
          <a:off x="2754342" y="3886200"/>
          <a:ext cx="620209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4" imgW="10654665" imgH="4354830" progId="Visio.Drawing.11">
                  <p:embed/>
                </p:oleObj>
              </mc:Choice>
              <mc:Fallback>
                <p:oleObj name="Visio" r:id="rId4" imgW="10654665" imgH="43548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42" y="3886200"/>
                        <a:ext cx="6202090" cy="273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102A7-04BD-42B4-AA27-31B70DC11DA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636"/>
            <a:ext cx="9144000" cy="65116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Byte-Oriented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indent="-277813" eaLnBrk="1" hangingPunct="1">
              <a:spcBef>
                <a:spcPct val="50000"/>
              </a:spcBef>
              <a:defRPr/>
            </a:pPr>
            <a:r>
              <a:rPr lang="en-US" sz="2400" dirty="0" smtClean="0"/>
              <a:t>The following are the two  abstract classes provided for reading and writing bytes</a:t>
            </a:r>
          </a:p>
          <a:p>
            <a:pPr lvl="1" eaLnBrk="1" hangingPunct="1">
              <a:defRPr/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	-	Reading bytes</a:t>
            </a:r>
          </a:p>
          <a:p>
            <a:pPr lvl="1" eaLnBrk="1" hangingPunct="1">
              <a:defRPr/>
            </a:pPr>
            <a:r>
              <a:rPr lang="en-US" sz="2400" dirty="0" err="1" smtClean="0"/>
              <a:t>OutputStream</a:t>
            </a:r>
            <a:r>
              <a:rPr lang="en-US" sz="2400" dirty="0" smtClean="0"/>
              <a:t>	-	Writing bytes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 smtClean="0"/>
              <a:t>For performing I/O operations, we depend on the sub classes of these two classes</a:t>
            </a:r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The </a:t>
            </a:r>
            <a:r>
              <a:rPr lang="en-US" sz="2400" b="1" dirty="0">
                <a:latin typeface="Arial" pitchFamily="34" charset="0"/>
              </a:rPr>
              <a:t>read()</a:t>
            </a:r>
            <a:r>
              <a:rPr lang="en-US" sz="2400" dirty="0">
                <a:latin typeface="Arial" pitchFamily="34" charset="0"/>
              </a:rPr>
              <a:t> and </a:t>
            </a:r>
            <a:r>
              <a:rPr lang="en-US" sz="2400" b="1" dirty="0">
                <a:latin typeface="Arial" pitchFamily="34" charset="0"/>
              </a:rPr>
              <a:t>write() </a:t>
            </a:r>
            <a:r>
              <a:rPr lang="en-US" sz="2400" dirty="0">
                <a:latin typeface="Arial" pitchFamily="34" charset="0"/>
              </a:rPr>
              <a:t>methods in the </a:t>
            </a:r>
            <a:r>
              <a:rPr lang="en-US" sz="2400" b="1" dirty="0" err="1">
                <a:latin typeface="Arial" pitchFamily="34" charset="0"/>
              </a:rPr>
              <a:t>InputStream</a:t>
            </a:r>
            <a:r>
              <a:rPr lang="en-US" sz="2400" dirty="0">
                <a:latin typeface="Arial" pitchFamily="34" charset="0"/>
              </a:rPr>
              <a:t> and </a:t>
            </a:r>
            <a:r>
              <a:rPr lang="en-US" sz="2400" b="1" dirty="0" err="1">
                <a:latin typeface="Arial" pitchFamily="34" charset="0"/>
              </a:rPr>
              <a:t>OutputStream</a:t>
            </a:r>
            <a:r>
              <a:rPr lang="en-US" sz="2400" dirty="0">
                <a:latin typeface="Arial" pitchFamily="34" charset="0"/>
              </a:rPr>
              <a:t> are used for reading and writing to and from streams respectively. </a:t>
            </a:r>
          </a:p>
          <a:p>
            <a:r>
              <a:rPr lang="en-US" sz="2400" dirty="0">
                <a:latin typeface="Arial" pitchFamily="34" charset="0"/>
              </a:rPr>
              <a:t>Both these methods are </a:t>
            </a:r>
            <a:r>
              <a:rPr lang="en-US" sz="2400" b="1" dirty="0">
                <a:latin typeface="Arial" pitchFamily="34" charset="0"/>
              </a:rPr>
              <a:t>abstract</a:t>
            </a:r>
            <a:r>
              <a:rPr lang="en-US" sz="2400" dirty="0">
                <a:latin typeface="Arial" pitchFamily="34" charset="0"/>
              </a:rPr>
              <a:t> and are implemented by all the </a:t>
            </a:r>
            <a:r>
              <a:rPr lang="en-US" sz="2400" b="1" dirty="0">
                <a:latin typeface="Arial" pitchFamily="34" charset="0"/>
              </a:rPr>
              <a:t>classes derived</a:t>
            </a:r>
            <a:r>
              <a:rPr lang="en-US" sz="2400" dirty="0">
                <a:latin typeface="Arial" pitchFamily="34" charset="0"/>
              </a:rPr>
              <a:t> from these </a:t>
            </a:r>
            <a:r>
              <a:rPr lang="en-US" sz="2400" b="1" dirty="0" err="1">
                <a:latin typeface="Arial" pitchFamily="34" charset="0"/>
              </a:rPr>
              <a:t>InputStream</a:t>
            </a:r>
            <a:r>
              <a:rPr lang="en-US" sz="2400" b="1" dirty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and </a:t>
            </a:r>
            <a:r>
              <a:rPr lang="en-US" sz="2400" b="1" dirty="0" err="1">
                <a:latin typeface="Arial" pitchFamily="34" charset="0"/>
              </a:rPr>
              <a:t>OutputStream</a:t>
            </a:r>
            <a:r>
              <a:rPr lang="en-US" sz="2400" dirty="0">
                <a:latin typeface="Arial" pitchFamily="34" charset="0"/>
              </a:rPr>
              <a:t> classes</a:t>
            </a:r>
            <a:r>
              <a:rPr lang="en-US" sz="2400" dirty="0" smtClean="0">
                <a:latin typeface="Arial" pitchFamily="34" charset="0"/>
              </a:rPr>
              <a:t>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854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0" y="3657601"/>
            <a:ext cx="9144000" cy="369974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0" y="990601"/>
            <a:ext cx="9144000" cy="369974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48D76-532F-4265-9678-9451422931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Hierarchy of Byte-Oriented System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437793" y="1143001"/>
            <a:ext cx="1963615" cy="277406"/>
            <a:chOff x="3724275" y="1143000"/>
            <a:chExt cx="2127250" cy="277406"/>
          </a:xfrm>
        </p:grpSpPr>
        <p:sp>
          <p:nvSpPr>
            <p:cNvPr id="5" name="Rectangle 4"/>
            <p:cNvSpPr/>
            <p:nvPr/>
          </p:nvSpPr>
          <p:spPr bwMode="auto">
            <a:xfrm>
              <a:off x="3724275" y="1143000"/>
              <a:ext cx="2127250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8274" name="TextBox 16"/>
            <p:cNvSpPr txBox="1">
              <a:spLocks noChangeArrowheads="1"/>
            </p:cNvSpPr>
            <p:nvPr/>
          </p:nvSpPr>
          <p:spPr bwMode="auto">
            <a:xfrm>
              <a:off x="4267198" y="1143407"/>
              <a:ext cx="1277938" cy="27699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1B0B8F"/>
                  </a:solidFill>
                  <a:latin typeface="Arial" charset="0"/>
                </a:rPr>
                <a:t>InputStream</a:t>
              </a:r>
              <a:endParaRPr lang="en-US" sz="1200" b="1" dirty="0">
                <a:solidFill>
                  <a:srgbClr val="1B0B8F"/>
                </a:solidFill>
                <a:latin typeface="Arial" charset="0"/>
              </a:endParaRP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92369" y="1419224"/>
            <a:ext cx="3927231" cy="991157"/>
            <a:chOff x="533400" y="1420000"/>
            <a:chExt cx="4254500" cy="990382"/>
          </a:xfrm>
        </p:grpSpPr>
        <p:sp>
          <p:nvSpPr>
            <p:cNvPr id="6" name="Rectangle 5"/>
            <p:cNvSpPr/>
            <p:nvPr/>
          </p:nvSpPr>
          <p:spPr bwMode="auto">
            <a:xfrm>
              <a:off x="533400" y="2102091"/>
              <a:ext cx="1824038" cy="2760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2848" name="TextBox 20"/>
            <p:cNvSpPr txBox="1">
              <a:spLocks noChangeArrowheads="1"/>
            </p:cNvSpPr>
            <p:nvPr/>
          </p:nvSpPr>
          <p:spPr bwMode="auto">
            <a:xfrm>
              <a:off x="762000" y="2133600"/>
              <a:ext cx="1460816" cy="276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FileInputStream</a:t>
              </a:r>
            </a:p>
          </p:txBody>
        </p:sp>
        <p:cxnSp>
          <p:nvCxnSpPr>
            <p:cNvPr id="8272" name="Straight Arrow Connector 24"/>
            <p:cNvCxnSpPr>
              <a:cxnSpLocks noChangeShapeType="1"/>
              <a:stCxn id="6" idx="0"/>
              <a:endCxn id="5" idx="2"/>
            </p:cNvCxnSpPr>
            <p:nvPr/>
          </p:nvCxnSpPr>
          <p:spPr bwMode="auto">
            <a:xfrm rot="5400000" flipH="1" flipV="1">
              <a:off x="2776011" y="90202"/>
              <a:ext cx="682091" cy="3341687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2564424" y="1419225"/>
            <a:ext cx="1855178" cy="990600"/>
            <a:chOff x="2778125" y="1419999"/>
            <a:chExt cx="2009777" cy="990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778125" y="2102624"/>
              <a:ext cx="2005014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grpSp>
          <p:nvGrpSpPr>
            <p:cNvPr id="32844" name="Group 56"/>
            <p:cNvGrpSpPr>
              <a:grpSpLocks/>
            </p:cNvGrpSpPr>
            <p:nvPr/>
          </p:nvGrpSpPr>
          <p:grpSpPr bwMode="auto">
            <a:xfrm>
              <a:off x="2971800" y="1419999"/>
              <a:ext cx="1816102" cy="990600"/>
              <a:chOff x="2971800" y="1419999"/>
              <a:chExt cx="1816102" cy="990600"/>
            </a:xfrm>
          </p:grpSpPr>
          <p:sp>
            <p:nvSpPr>
              <p:cNvPr id="32845" name="TextBox 17"/>
              <p:cNvSpPr txBox="1">
                <a:spLocks noChangeArrowheads="1"/>
              </p:cNvSpPr>
              <p:nvPr/>
            </p:nvSpPr>
            <p:spPr bwMode="auto">
              <a:xfrm>
                <a:off x="2971800" y="2133600"/>
                <a:ext cx="162752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1B0B8F"/>
                    </a:solidFill>
                  </a:rPr>
                  <a:t>FiilterInputStream</a:t>
                </a:r>
              </a:p>
            </p:txBody>
          </p:sp>
          <p:cxnSp>
            <p:nvCxnSpPr>
              <p:cNvPr id="8269" name="Straight Arrow Connector 26"/>
              <p:cNvCxnSpPr>
                <a:cxnSpLocks noChangeShapeType="1"/>
                <a:stCxn id="7" idx="0"/>
                <a:endCxn id="5" idx="2"/>
              </p:cNvCxnSpPr>
              <p:nvPr/>
            </p:nvCxnSpPr>
            <p:spPr bwMode="auto">
              <a:xfrm rot="5400000" flipH="1" flipV="1">
                <a:off x="3943351" y="1258074"/>
                <a:ext cx="682625" cy="1006476"/>
              </a:xfrm>
              <a:prstGeom prst="straightConnector1">
                <a:avLst/>
              </a:prstGeom>
              <a:noFill/>
              <a:ln w="12700" algn="ctr">
                <a:solidFill>
                  <a:schemeClr val="accent1">
                    <a:lumMod val="50000"/>
                  </a:schemeClr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4419599" y="1419224"/>
            <a:ext cx="2487768" cy="991158"/>
            <a:chOff x="4787901" y="1419999"/>
            <a:chExt cx="2695081" cy="99038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653089" y="2102091"/>
              <a:ext cx="1754186" cy="2760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2841" name="TextBox 19"/>
            <p:cNvSpPr txBox="1">
              <a:spLocks noChangeArrowheads="1"/>
            </p:cNvSpPr>
            <p:nvPr/>
          </p:nvSpPr>
          <p:spPr bwMode="auto">
            <a:xfrm>
              <a:off x="5791200" y="2133600"/>
              <a:ext cx="1691782" cy="276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ObjectInputStream</a:t>
              </a:r>
            </a:p>
          </p:txBody>
        </p:sp>
        <p:cxnSp>
          <p:nvCxnSpPr>
            <p:cNvPr id="8265" name="Straight Arrow Connector 28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16200000" flipV="1">
              <a:off x="5318392" y="889508"/>
              <a:ext cx="682092" cy="1743074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492369" y="2362200"/>
            <a:ext cx="3024554" cy="1047750"/>
            <a:chOff x="533400" y="2362202"/>
            <a:chExt cx="3276603" cy="1048522"/>
          </a:xfrm>
        </p:grpSpPr>
        <p:sp>
          <p:nvSpPr>
            <p:cNvPr id="85" name="Rectangle 84"/>
            <p:cNvSpPr/>
            <p:nvPr/>
          </p:nvSpPr>
          <p:spPr bwMode="auto">
            <a:xfrm>
              <a:off x="533400" y="3134295"/>
              <a:ext cx="1793877" cy="2764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32838" name="TextBox 93"/>
            <p:cNvSpPr txBox="1">
              <a:spLocks noChangeArrowheads="1"/>
            </p:cNvSpPr>
            <p:nvPr/>
          </p:nvSpPr>
          <p:spPr bwMode="auto">
            <a:xfrm>
              <a:off x="609600" y="3124200"/>
              <a:ext cx="1853773" cy="27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BufferedInputStream</a:t>
              </a:r>
            </a:p>
          </p:txBody>
        </p:sp>
        <p:cxnSp>
          <p:nvCxnSpPr>
            <p:cNvPr id="8262" name="Straight Arrow Connector 97"/>
            <p:cNvCxnSpPr>
              <a:cxnSpLocks noChangeShapeType="1"/>
              <a:stCxn id="85" idx="0"/>
            </p:cNvCxnSpPr>
            <p:nvPr/>
          </p:nvCxnSpPr>
          <p:spPr bwMode="auto">
            <a:xfrm rot="5400000" flipH="1" flipV="1">
              <a:off x="2234124" y="1558417"/>
              <a:ext cx="772093" cy="2379664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14" name="Group 143"/>
          <p:cNvGrpSpPr>
            <a:grpSpLocks/>
          </p:cNvGrpSpPr>
          <p:nvPr/>
        </p:nvGrpSpPr>
        <p:grpSpPr bwMode="auto">
          <a:xfrm>
            <a:off x="2564423" y="2362200"/>
            <a:ext cx="1877158" cy="973138"/>
            <a:chOff x="2778125" y="2362201"/>
            <a:chExt cx="2033588" cy="973911"/>
          </a:xfrm>
        </p:grpSpPr>
        <p:sp>
          <p:nvSpPr>
            <p:cNvPr id="10" name="Rectangle 9"/>
            <p:cNvSpPr/>
            <p:nvPr/>
          </p:nvSpPr>
          <p:spPr bwMode="auto">
            <a:xfrm>
              <a:off x="2778125" y="3059668"/>
              <a:ext cx="2033588" cy="27644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58" name="Straight Arrow Connector 103"/>
            <p:cNvCxnSpPr>
              <a:cxnSpLocks noChangeShapeType="1"/>
            </p:cNvCxnSpPr>
            <p:nvPr/>
          </p:nvCxnSpPr>
          <p:spPr bwMode="auto">
            <a:xfrm rot="16200000" flipV="1">
              <a:off x="3481106" y="2665695"/>
              <a:ext cx="708587" cy="101600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36" name="TextBox 110"/>
            <p:cNvSpPr txBox="1">
              <a:spLocks noChangeArrowheads="1"/>
            </p:cNvSpPr>
            <p:nvPr/>
          </p:nvSpPr>
          <p:spPr bwMode="auto">
            <a:xfrm>
              <a:off x="3124200" y="3048000"/>
              <a:ext cx="1532018" cy="277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1B0B8F"/>
                  </a:solidFill>
                </a:rPr>
                <a:t>DataInputStream</a:t>
              </a:r>
            </a:p>
          </p:txBody>
        </p:sp>
      </p:grp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3490545" y="2378077"/>
            <a:ext cx="3280998" cy="957262"/>
            <a:chOff x="3780631" y="2378850"/>
            <a:chExt cx="3555207" cy="957262"/>
          </a:xfrm>
        </p:grpSpPr>
        <p:sp>
          <p:nvSpPr>
            <p:cNvPr id="84" name="Rectangle 83"/>
            <p:cNvSpPr/>
            <p:nvPr/>
          </p:nvSpPr>
          <p:spPr bwMode="auto">
            <a:xfrm>
              <a:off x="5231931" y="3059887"/>
              <a:ext cx="2103907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55" name="Straight Arrow Connector 104"/>
            <p:cNvCxnSpPr>
              <a:cxnSpLocks noChangeShapeType="1"/>
              <a:stCxn id="84" idx="0"/>
              <a:endCxn id="7" idx="2"/>
            </p:cNvCxnSpPr>
            <p:nvPr/>
          </p:nvCxnSpPr>
          <p:spPr bwMode="auto">
            <a:xfrm rot="16200000" flipV="1">
              <a:off x="4692136" y="1467345"/>
              <a:ext cx="681038" cy="2504047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33" name="TextBox 118"/>
            <p:cNvSpPr txBox="1">
              <a:spLocks noChangeArrowheads="1"/>
            </p:cNvSpPr>
            <p:nvPr/>
          </p:nvSpPr>
          <p:spPr bwMode="auto">
            <a:xfrm>
              <a:off x="5333999" y="3048000"/>
              <a:ext cx="19596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1B0B8F"/>
                  </a:solidFill>
                </a:rPr>
                <a:t>PushbackInputStream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3516923" y="3809616"/>
            <a:ext cx="2011974" cy="276999"/>
            <a:chOff x="3805238" y="3809612"/>
            <a:chExt cx="2179637" cy="277775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3805238" y="3810000"/>
              <a:ext cx="2179637" cy="27699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8253" name="TextBox 130"/>
            <p:cNvSpPr txBox="1">
              <a:spLocks noChangeArrowheads="1"/>
            </p:cNvSpPr>
            <p:nvPr/>
          </p:nvSpPr>
          <p:spPr bwMode="auto">
            <a:xfrm>
              <a:off x="3954910" y="3809612"/>
              <a:ext cx="1518790" cy="277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1B0B8F"/>
                  </a:solidFill>
                  <a:latin typeface="Arial" charset="0"/>
                </a:rPr>
                <a:t>OutputStream</a:t>
              </a:r>
              <a:endParaRPr lang="en-US" sz="1200" b="1" dirty="0">
                <a:solidFill>
                  <a:srgbClr val="1B0B8F"/>
                </a:solidFill>
                <a:latin typeface="Arial" charset="0"/>
              </a:endParaRPr>
            </a:p>
          </p:txBody>
        </p:sp>
      </p:grp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2615712" y="4086225"/>
            <a:ext cx="1907931" cy="914400"/>
            <a:chOff x="2833687" y="4086999"/>
            <a:chExt cx="2066132" cy="914400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2833687" y="4709299"/>
              <a:ext cx="2055023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 dirty="0" err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32827" name="TextBox 131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17657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1B0B8F"/>
                  </a:solidFill>
                </a:rPr>
                <a:t>FiilterOutputStream</a:t>
              </a:r>
            </a:p>
          </p:txBody>
        </p:sp>
        <p:cxnSp>
          <p:nvCxnSpPr>
            <p:cNvPr id="8251" name="Straight Arrow Connector 136"/>
            <p:cNvCxnSpPr>
              <a:cxnSpLocks noChangeShapeType="1"/>
              <a:stCxn id="127" idx="0"/>
              <a:endCxn id="125" idx="2"/>
            </p:cNvCxnSpPr>
            <p:nvPr/>
          </p:nvCxnSpPr>
          <p:spPr bwMode="auto">
            <a:xfrm rot="5400000" flipH="1" flipV="1">
              <a:off x="4069756" y="3879235"/>
              <a:ext cx="622300" cy="1037827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4522911" y="4086222"/>
            <a:ext cx="2472836" cy="1007916"/>
            <a:chOff x="4899026" y="4086997"/>
            <a:chExt cx="2679700" cy="1006805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5636638" y="4725669"/>
              <a:ext cx="1942088" cy="27669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8247" name="TextBox 133"/>
            <p:cNvSpPr txBox="1">
              <a:spLocks noChangeArrowheads="1"/>
            </p:cNvSpPr>
            <p:nvPr/>
          </p:nvSpPr>
          <p:spPr bwMode="auto">
            <a:xfrm>
              <a:off x="5612817" y="4632646"/>
              <a:ext cx="1734064" cy="4611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r>
                <a:rPr lang="en-US" sz="1200" b="1" dirty="0" err="1">
                  <a:solidFill>
                    <a:srgbClr val="1B0B8F"/>
                  </a:solidFill>
                  <a:latin typeface="Arial" charset="0"/>
                </a:rPr>
                <a:t>ObjectOutputStream</a:t>
              </a:r>
              <a:endParaRPr lang="en-US" sz="1200" b="1" dirty="0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48" name="Straight Arrow Connector 137"/>
            <p:cNvCxnSpPr>
              <a:cxnSpLocks noChangeShapeType="1"/>
              <a:stCxn id="130" idx="0"/>
              <a:endCxn id="125" idx="2"/>
            </p:cNvCxnSpPr>
            <p:nvPr/>
          </p:nvCxnSpPr>
          <p:spPr bwMode="auto">
            <a:xfrm flipH="1" flipV="1">
              <a:off x="4899026" y="4086997"/>
              <a:ext cx="1708657" cy="638672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492370" y="4086224"/>
            <a:ext cx="4029809" cy="914401"/>
            <a:chOff x="533400" y="4086999"/>
            <a:chExt cx="4366419" cy="914400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533400" y="4709299"/>
              <a:ext cx="1868827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44" name="Straight Arrow Connector 135"/>
            <p:cNvCxnSpPr>
              <a:cxnSpLocks noChangeShapeType="1"/>
              <a:stCxn id="126" idx="0"/>
              <a:endCxn id="125" idx="2"/>
            </p:cNvCxnSpPr>
            <p:nvPr/>
          </p:nvCxnSpPr>
          <p:spPr bwMode="auto">
            <a:xfrm rot="5400000" flipH="1" flipV="1">
              <a:off x="2872270" y="2681750"/>
              <a:ext cx="622299" cy="3432798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22" name="TextBox 134"/>
            <p:cNvSpPr txBox="1">
              <a:spLocks noChangeArrowheads="1"/>
            </p:cNvSpPr>
            <p:nvPr/>
          </p:nvSpPr>
          <p:spPr bwMode="auto">
            <a:xfrm>
              <a:off x="685800" y="4724400"/>
              <a:ext cx="16000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FileOutputStream</a:t>
              </a:r>
            </a:p>
          </p:txBody>
        </p:sp>
      </p:grpSp>
      <p:grpSp>
        <p:nvGrpSpPr>
          <p:cNvPr id="20" name="Group 132"/>
          <p:cNvGrpSpPr>
            <a:grpSpLocks/>
          </p:cNvGrpSpPr>
          <p:nvPr/>
        </p:nvGrpSpPr>
        <p:grpSpPr bwMode="auto">
          <a:xfrm>
            <a:off x="492369" y="4984752"/>
            <a:ext cx="3071445" cy="930274"/>
            <a:chOff x="533400" y="4985526"/>
            <a:chExt cx="3328192" cy="930273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533400" y="5606237"/>
              <a:ext cx="2084885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sp>
          <p:nvSpPr>
            <p:cNvPr id="32818" name="TextBox 141"/>
            <p:cNvSpPr txBox="1">
              <a:spLocks noChangeArrowheads="1"/>
            </p:cNvSpPr>
            <p:nvPr/>
          </p:nvSpPr>
          <p:spPr bwMode="auto">
            <a:xfrm>
              <a:off x="609600" y="5638800"/>
              <a:ext cx="19931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BufferedOutputStream</a:t>
              </a:r>
            </a:p>
          </p:txBody>
        </p:sp>
        <p:cxnSp>
          <p:nvCxnSpPr>
            <p:cNvPr id="8242" name="Straight Arrow Connector 142"/>
            <p:cNvCxnSpPr>
              <a:cxnSpLocks noChangeShapeType="1"/>
              <a:stCxn id="141" idx="0"/>
              <a:endCxn id="127" idx="2"/>
            </p:cNvCxnSpPr>
            <p:nvPr/>
          </p:nvCxnSpPr>
          <p:spPr bwMode="auto">
            <a:xfrm rot="5400000" flipH="1" flipV="1">
              <a:off x="2407964" y="4152609"/>
              <a:ext cx="620712" cy="2286545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21" name="Group 133"/>
          <p:cNvGrpSpPr>
            <a:grpSpLocks/>
          </p:cNvGrpSpPr>
          <p:nvPr/>
        </p:nvGrpSpPr>
        <p:grpSpPr bwMode="auto">
          <a:xfrm>
            <a:off x="2615712" y="4984751"/>
            <a:ext cx="1924050" cy="930275"/>
            <a:chOff x="2833688" y="4985524"/>
            <a:chExt cx="2084387" cy="930275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2833688" y="5606237"/>
              <a:ext cx="2084387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38" name="Straight Arrow Connector 143"/>
            <p:cNvCxnSpPr>
              <a:cxnSpLocks noChangeShapeType="1"/>
              <a:stCxn id="129" idx="0"/>
              <a:endCxn id="127" idx="2"/>
            </p:cNvCxnSpPr>
            <p:nvPr/>
          </p:nvCxnSpPr>
          <p:spPr bwMode="auto">
            <a:xfrm rot="16200000" flipV="1">
              <a:off x="3558381" y="5287943"/>
              <a:ext cx="620713" cy="15875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16" name="TextBox 145"/>
            <p:cNvSpPr txBox="1">
              <a:spLocks noChangeArrowheads="1"/>
            </p:cNvSpPr>
            <p:nvPr/>
          </p:nvSpPr>
          <p:spPr bwMode="auto">
            <a:xfrm>
              <a:off x="3124200" y="5638800"/>
              <a:ext cx="1670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1B0B8F"/>
                  </a:solidFill>
                </a:rPr>
                <a:t>DataOutputStream</a:t>
              </a:r>
            </a:p>
          </p:txBody>
        </p:sp>
      </p:grpSp>
      <p:grpSp>
        <p:nvGrpSpPr>
          <p:cNvPr id="22" name="Group 134"/>
          <p:cNvGrpSpPr>
            <a:grpSpLocks/>
          </p:cNvGrpSpPr>
          <p:nvPr/>
        </p:nvGrpSpPr>
        <p:grpSpPr bwMode="auto">
          <a:xfrm>
            <a:off x="3565281" y="4984751"/>
            <a:ext cx="2634762" cy="930275"/>
            <a:chOff x="3861594" y="4985524"/>
            <a:chExt cx="2855119" cy="930275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5349495" y="5606237"/>
              <a:ext cx="1367218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35" name="Straight Arrow Connector 144"/>
            <p:cNvCxnSpPr>
              <a:cxnSpLocks noChangeShapeType="1"/>
              <a:stCxn id="140" idx="0"/>
              <a:endCxn id="127" idx="2"/>
            </p:cNvCxnSpPr>
            <p:nvPr/>
          </p:nvCxnSpPr>
          <p:spPr bwMode="auto">
            <a:xfrm rot="16200000" flipV="1">
              <a:off x="4637389" y="4209729"/>
              <a:ext cx="620713" cy="2172304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13" name="TextBox 146"/>
            <p:cNvSpPr txBox="1">
              <a:spLocks noChangeArrowheads="1"/>
            </p:cNvSpPr>
            <p:nvPr/>
          </p:nvSpPr>
          <p:spPr bwMode="auto">
            <a:xfrm>
              <a:off x="5486400" y="5638800"/>
              <a:ext cx="11433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1B0B8F"/>
                  </a:solidFill>
                </a:rPr>
                <a:t>PrintStream</a:t>
              </a:r>
            </a:p>
          </p:txBody>
        </p: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4419601" y="1419226"/>
            <a:ext cx="4372707" cy="1083319"/>
            <a:chOff x="4787902" y="1420000"/>
            <a:chExt cx="4737098" cy="1083319"/>
          </a:xfrm>
        </p:grpSpPr>
        <p:cxnSp>
          <p:nvCxnSpPr>
            <p:cNvPr id="8230" name="Straight Arrow Connector 30"/>
            <p:cNvCxnSpPr>
              <a:cxnSpLocks noChangeShapeType="1"/>
              <a:stCxn id="8233" idx="0"/>
              <a:endCxn id="5" idx="2"/>
            </p:cNvCxnSpPr>
            <p:nvPr/>
          </p:nvCxnSpPr>
          <p:spPr bwMode="auto">
            <a:xfrm flipH="1" flipV="1">
              <a:off x="4787902" y="1420000"/>
              <a:ext cx="3738561" cy="621654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grpSp>
          <p:nvGrpSpPr>
            <p:cNvPr id="32808" name="Group 65"/>
            <p:cNvGrpSpPr>
              <a:grpSpLocks/>
            </p:cNvGrpSpPr>
            <p:nvPr/>
          </p:nvGrpSpPr>
          <p:grpSpPr bwMode="auto">
            <a:xfrm>
              <a:off x="7519988" y="2041654"/>
              <a:ext cx="2005012" cy="461665"/>
              <a:chOff x="7901271" y="2041636"/>
              <a:chExt cx="2004729" cy="461775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7901271" y="2134378"/>
                <a:ext cx="2004729" cy="27629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buClr>
                    <a:srgbClr val="0033CC"/>
                  </a:buClr>
                  <a:buSzPct val="155000"/>
                  <a:defRPr/>
                </a:pPr>
                <a:endParaRPr lang="en-US" sz="1200" b="1">
                  <a:solidFill>
                    <a:srgbClr val="1B0B8F"/>
                  </a:solidFill>
                  <a:latin typeface="Arial" charset="0"/>
                </a:endParaRPr>
              </a:p>
            </p:txBody>
          </p:sp>
          <p:sp>
            <p:nvSpPr>
              <p:cNvPr id="8233" name="TextBox 18"/>
              <p:cNvSpPr txBox="1">
                <a:spLocks noChangeArrowheads="1"/>
              </p:cNvSpPr>
              <p:nvPr/>
            </p:nvSpPr>
            <p:spPr bwMode="auto">
              <a:xfrm>
                <a:off x="8001269" y="2041636"/>
                <a:ext cx="1812669" cy="461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1"/>
                <a:tileRect/>
              </a:gradFill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1200" b="1" dirty="0" err="1">
                    <a:solidFill>
                      <a:srgbClr val="1B0B8F"/>
                    </a:solidFill>
                    <a:latin typeface="Arial" charset="0"/>
                  </a:rPr>
                  <a:t>ByteArrayInputStream</a:t>
                </a:r>
                <a:endParaRPr lang="en-US" sz="1200" b="1" dirty="0">
                  <a:solidFill>
                    <a:srgbClr val="1B0B8F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>
            <a:off x="7233138" y="1084263"/>
            <a:ext cx="1373066" cy="715962"/>
          </a:xfrm>
          <a:prstGeom prst="wedgeRoundRectCallout">
            <a:avLst>
              <a:gd name="adj1" fmla="val -1106"/>
              <a:gd name="adj2" fmla="val 94083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Input stream from an array of bytes</a:t>
            </a:r>
            <a:endParaRPr lang="en-US" sz="1200" b="1"/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118589" y="1133476"/>
            <a:ext cx="1688123" cy="512763"/>
          </a:xfrm>
          <a:prstGeom prst="wedgeRoundRectCallout">
            <a:avLst>
              <a:gd name="adj1" fmla="val 5394"/>
              <a:gd name="adj2" fmla="val 133667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Retrieving the stored state of an object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>
            <a:off x="215412" y="1066801"/>
            <a:ext cx="1406769" cy="511175"/>
          </a:xfrm>
          <a:prstGeom prst="wedgeRoundRectCallout">
            <a:avLst>
              <a:gd name="adj1" fmla="val 36505"/>
              <a:gd name="adj2" fmla="val 145162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Reading data from a file</a:t>
            </a:r>
          </a:p>
        </p:txBody>
      </p:sp>
      <p:sp>
        <p:nvSpPr>
          <p:cNvPr id="64" name="Rounded Rectangular Callout 63"/>
          <p:cNvSpPr>
            <a:spLocks noChangeArrowheads="1"/>
          </p:cNvSpPr>
          <p:nvPr/>
        </p:nvSpPr>
        <p:spPr bwMode="auto">
          <a:xfrm>
            <a:off x="1985597" y="1050925"/>
            <a:ext cx="1258765" cy="920750"/>
          </a:xfrm>
          <a:prstGeom prst="wedgeRoundRectCallout">
            <a:avLst>
              <a:gd name="adj1" fmla="val 86366"/>
              <a:gd name="adj2" fmla="val 54815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Wrapper around underlying I/O streams </a:t>
            </a:r>
          </a:p>
        </p:txBody>
      </p:sp>
      <p:sp>
        <p:nvSpPr>
          <p:cNvPr id="65" name="Rounded Rectangular Callout 64"/>
          <p:cNvSpPr>
            <a:spLocks noChangeArrowheads="1"/>
          </p:cNvSpPr>
          <p:nvPr/>
        </p:nvSpPr>
        <p:spPr bwMode="auto">
          <a:xfrm>
            <a:off x="7315200" y="2436813"/>
            <a:ext cx="1266092" cy="511489"/>
          </a:xfrm>
          <a:prstGeom prst="wedgeRoundRectCallout">
            <a:avLst>
              <a:gd name="adj1" fmla="val -89380"/>
              <a:gd name="adj2" fmla="val 58264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One byte push-back buffer</a:t>
            </a:r>
          </a:p>
        </p:txBody>
      </p:sp>
      <p:sp>
        <p:nvSpPr>
          <p:cNvPr id="66" name="Rounded Rectangular Callout 65"/>
          <p:cNvSpPr>
            <a:spLocks noChangeArrowheads="1"/>
          </p:cNvSpPr>
          <p:nvPr/>
        </p:nvSpPr>
        <p:spPr bwMode="auto">
          <a:xfrm>
            <a:off x="4059115" y="2443164"/>
            <a:ext cx="1336431" cy="511175"/>
          </a:xfrm>
          <a:prstGeom prst="wedgeRoundRectCallout">
            <a:avLst>
              <a:gd name="adj1" fmla="val -77449"/>
              <a:gd name="adj2" fmla="val 62727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Used to read primitives </a:t>
            </a:r>
          </a:p>
        </p:txBody>
      </p:sp>
      <p:sp>
        <p:nvSpPr>
          <p:cNvPr id="67" name="Rounded Rectangular Callout 66"/>
          <p:cNvSpPr>
            <a:spLocks noChangeArrowheads="1"/>
          </p:cNvSpPr>
          <p:nvPr/>
        </p:nvSpPr>
        <p:spPr bwMode="auto">
          <a:xfrm>
            <a:off x="235927" y="2438401"/>
            <a:ext cx="1547446" cy="511175"/>
          </a:xfrm>
          <a:prstGeom prst="wedgeRoundRectCallout">
            <a:avLst>
              <a:gd name="adj1" fmla="val 2491"/>
              <a:gd name="adj2" fmla="val 86602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Buffers  data before reading</a:t>
            </a:r>
          </a:p>
        </p:txBody>
      </p:sp>
      <p:grpSp>
        <p:nvGrpSpPr>
          <p:cNvPr id="25" name="Group 122"/>
          <p:cNvGrpSpPr>
            <a:grpSpLocks/>
          </p:cNvGrpSpPr>
          <p:nvPr/>
        </p:nvGrpSpPr>
        <p:grpSpPr bwMode="auto">
          <a:xfrm>
            <a:off x="4523643" y="4086225"/>
            <a:ext cx="4479680" cy="1099066"/>
            <a:chOff x="4899820" y="4086999"/>
            <a:chExt cx="4853780" cy="1099066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7695864" y="4725174"/>
              <a:ext cx="2057736" cy="2762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</p:spPr>
          <p:txBody>
            <a:bodyPr anchor="ctr">
              <a:spAutoFit/>
            </a:bodyPr>
            <a:lstStyle/>
            <a:p>
              <a:pPr algn="ctr">
                <a:buClr>
                  <a:srgbClr val="0033CC"/>
                </a:buClr>
                <a:buSzPct val="155000"/>
                <a:defRPr/>
              </a:pPr>
              <a:endParaRPr lang="en-US" sz="1200" b="1">
                <a:solidFill>
                  <a:srgbClr val="1B0B8F"/>
                </a:solidFill>
                <a:latin typeface="Arial" charset="0"/>
              </a:endParaRPr>
            </a:p>
          </p:txBody>
        </p:sp>
        <p:cxnSp>
          <p:nvCxnSpPr>
            <p:cNvPr id="8228" name="Straight Arrow Connector 138"/>
            <p:cNvCxnSpPr>
              <a:cxnSpLocks noChangeShapeType="1"/>
              <a:stCxn id="128" idx="0"/>
              <a:endCxn id="125" idx="2"/>
            </p:cNvCxnSpPr>
            <p:nvPr/>
          </p:nvCxnSpPr>
          <p:spPr bwMode="auto">
            <a:xfrm rot="16200000" flipV="1">
              <a:off x="6493188" y="2493631"/>
              <a:ext cx="638175" cy="3824912"/>
            </a:xfrm>
            <a:prstGeom prst="straightConnector1">
              <a:avLst/>
            </a:prstGeom>
            <a:noFill/>
            <a:ln w="12700" algn="ctr">
              <a:solidFill>
                <a:schemeClr val="accent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2806" name="TextBox 132"/>
            <p:cNvSpPr txBox="1">
              <a:spLocks noChangeArrowheads="1"/>
            </p:cNvSpPr>
            <p:nvPr/>
          </p:nvSpPr>
          <p:spPr bwMode="auto">
            <a:xfrm>
              <a:off x="7696200" y="4724400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200" b="1" dirty="0" err="1">
                  <a:solidFill>
                    <a:srgbClr val="1B0B8F"/>
                  </a:solidFill>
                </a:rPr>
                <a:t>ByteArrayOutputStream</a:t>
              </a:r>
              <a:endParaRPr lang="en-US" sz="1200" b="1" dirty="0">
                <a:solidFill>
                  <a:srgbClr val="1B0B8F"/>
                </a:solidFill>
              </a:endParaRPr>
            </a:p>
          </p:txBody>
        </p:sp>
      </p:grpSp>
      <p:sp>
        <p:nvSpPr>
          <p:cNvPr id="79" name="Rounded Rectangular Callout 78"/>
          <p:cNvSpPr>
            <a:spLocks noChangeArrowheads="1"/>
          </p:cNvSpPr>
          <p:nvPr/>
        </p:nvSpPr>
        <p:spPr bwMode="auto">
          <a:xfrm>
            <a:off x="5205046" y="3711576"/>
            <a:ext cx="1688123" cy="511175"/>
          </a:xfrm>
          <a:prstGeom prst="wedgeRoundRectCallout">
            <a:avLst>
              <a:gd name="adj1" fmla="val -8764"/>
              <a:gd name="adj2" fmla="val 126046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Saving of state of a serializable object</a:t>
            </a:r>
          </a:p>
        </p:txBody>
      </p:sp>
      <p:sp>
        <p:nvSpPr>
          <p:cNvPr id="87" name="Rounded Rectangular Callout 86"/>
          <p:cNvSpPr>
            <a:spLocks noChangeArrowheads="1"/>
          </p:cNvSpPr>
          <p:nvPr/>
        </p:nvSpPr>
        <p:spPr bwMode="auto">
          <a:xfrm>
            <a:off x="199292" y="3751264"/>
            <a:ext cx="1477108" cy="511175"/>
          </a:xfrm>
          <a:prstGeom prst="wedgeRoundRectCallout">
            <a:avLst>
              <a:gd name="adj1" fmla="val 18454"/>
              <a:gd name="adj2" fmla="val 131523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Writing  data  to a file</a:t>
            </a: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>
            <a:off x="1969478" y="3746500"/>
            <a:ext cx="1456592" cy="920750"/>
          </a:xfrm>
          <a:prstGeom prst="wedgeRoundRectCallout">
            <a:avLst>
              <a:gd name="adj1" fmla="val 72347"/>
              <a:gd name="adj2" fmla="val 48690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Wrapper around underlying I/O streams </a:t>
            </a:r>
          </a:p>
          <a:p>
            <a:pPr marL="173038" indent="-173038"/>
            <a:endParaRPr lang="en-US" sz="1200"/>
          </a:p>
        </p:txBody>
      </p:sp>
      <p:sp>
        <p:nvSpPr>
          <p:cNvPr id="89" name="Rounded Rectangular Callout 88"/>
          <p:cNvSpPr>
            <a:spLocks noChangeArrowheads="1"/>
          </p:cNvSpPr>
          <p:nvPr/>
        </p:nvSpPr>
        <p:spPr bwMode="auto">
          <a:xfrm>
            <a:off x="231531" y="5029201"/>
            <a:ext cx="1808285" cy="511175"/>
          </a:xfrm>
          <a:prstGeom prst="wedgeRoundRectCallout">
            <a:avLst>
              <a:gd name="adj1" fmla="val 10412"/>
              <a:gd name="adj2" fmla="val 73009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Buffers  data before writing</a:t>
            </a:r>
            <a:endParaRPr lang="en-US" sz="1200"/>
          </a:p>
        </p:txBody>
      </p:sp>
      <p:sp>
        <p:nvSpPr>
          <p:cNvPr id="90" name="Rounded Rectangular Callout 89"/>
          <p:cNvSpPr>
            <a:spLocks noChangeArrowheads="1"/>
          </p:cNvSpPr>
          <p:nvPr/>
        </p:nvSpPr>
        <p:spPr bwMode="auto">
          <a:xfrm>
            <a:off x="4009292" y="5019676"/>
            <a:ext cx="1336431" cy="512763"/>
          </a:xfrm>
          <a:prstGeom prst="wedgeRoundRectCallout">
            <a:avLst>
              <a:gd name="adj1" fmla="val -74125"/>
              <a:gd name="adj2" fmla="val 50685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Used to write primitives</a:t>
            </a:r>
          </a:p>
        </p:txBody>
      </p:sp>
      <p:sp>
        <p:nvSpPr>
          <p:cNvPr id="91" name="Rounded Rectangular Callout 90"/>
          <p:cNvSpPr>
            <a:spLocks noChangeArrowheads="1"/>
          </p:cNvSpPr>
          <p:nvPr/>
        </p:nvSpPr>
        <p:spPr bwMode="auto">
          <a:xfrm>
            <a:off x="6822831" y="5181600"/>
            <a:ext cx="1195754" cy="920750"/>
          </a:xfrm>
          <a:prstGeom prst="wedgeRoundRectCallout">
            <a:avLst>
              <a:gd name="adj1" fmla="val -117940"/>
              <a:gd name="adj2" fmla="val 11264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 dirty="0">
                <a:solidFill>
                  <a:srgbClr val="000000"/>
                </a:solidFill>
              </a:rPr>
              <a:t> Used to produce formatted output</a:t>
            </a:r>
          </a:p>
        </p:txBody>
      </p:sp>
      <p:sp>
        <p:nvSpPr>
          <p:cNvPr id="76" name="Rounded Rectangular Callout 75"/>
          <p:cNvSpPr>
            <a:spLocks noChangeArrowheads="1"/>
          </p:cNvSpPr>
          <p:nvPr/>
        </p:nvSpPr>
        <p:spPr bwMode="auto">
          <a:xfrm>
            <a:off x="7017727" y="3679825"/>
            <a:ext cx="1604596" cy="715800"/>
          </a:xfrm>
          <a:prstGeom prst="wedgeRoundRectCallout">
            <a:avLst>
              <a:gd name="adj1" fmla="val 18074"/>
              <a:gd name="adj2" fmla="val 62991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 algn="ctr"/>
            <a:r>
              <a:rPr lang="en-US" sz="1200" b="1">
                <a:solidFill>
                  <a:srgbClr val="000000"/>
                </a:solidFill>
              </a:rPr>
              <a:t>Output stream that uses a byte array as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10201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76" grpId="0" animBg="1"/>
      <p:bldP spid="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F61DA-A24A-423D-801F-80480BDEDD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82"/>
            <a:ext cx="9144000" cy="75751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Important methods in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Public abstract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read() </a:t>
            </a:r>
            <a:r>
              <a:rPr lang="en-US" sz="2400" dirty="0" smtClean="0"/>
              <a:t>-</a:t>
            </a:r>
            <a:r>
              <a:rPr lang="en-US" sz="2400" b="1" dirty="0" smtClean="0"/>
              <a:t> </a:t>
            </a:r>
            <a:r>
              <a:rPr lang="en-US" sz="2400" dirty="0" smtClean="0"/>
              <a:t>reads a byte from the </a:t>
            </a:r>
            <a:r>
              <a:rPr lang="en-US" sz="2400" i="1" dirty="0" smtClean="0"/>
              <a:t>input stream</a:t>
            </a:r>
            <a:r>
              <a:rPr lang="en-US" sz="2400" dirty="0" smtClean="0"/>
              <a:t> and returns an integer</a:t>
            </a:r>
          </a:p>
          <a:p>
            <a:pPr lvl="1" eaLnBrk="1" hangingPunct="1"/>
            <a:r>
              <a:rPr lang="en-US" sz="2400" dirty="0" smtClean="0"/>
              <a:t>returns an integer value -1 when the read fails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 returns -1 when it reaches end of file condition</a:t>
            </a:r>
          </a:p>
          <a:p>
            <a:pPr lvl="1" eaLnBrk="1" hangingPunct="1"/>
            <a:r>
              <a:rPr lang="en-US" sz="2400" dirty="0" smtClean="0"/>
              <a:t>In case of a successful read, the returned integer can be typecast to a byte to get the data read from the device</a:t>
            </a:r>
          </a:p>
          <a:p>
            <a:pPr eaLnBrk="1" hangingPunct="1"/>
            <a:r>
              <a:rPr lang="en-US" sz="2400" b="1" dirty="0" smtClean="0"/>
              <a:t>void close() </a:t>
            </a:r>
            <a:r>
              <a:rPr lang="en-US" sz="2400" dirty="0" smtClean="0"/>
              <a:t>- closes the input stream</a:t>
            </a:r>
          </a:p>
          <a:p>
            <a:pPr lvl="1" eaLnBrk="1" hangingPunct="1"/>
            <a:r>
              <a:rPr lang="en-US" sz="2400" dirty="0" smtClean="0"/>
              <a:t>It is a good practice to close the input streams in the </a:t>
            </a:r>
            <a:r>
              <a:rPr lang="en-US" sz="2400" b="1" dirty="0" smtClean="0"/>
              <a:t>finally block</a:t>
            </a:r>
            <a:r>
              <a:rPr lang="en-US" sz="2400" dirty="0" smtClean="0"/>
              <a:t>  (before closing check if the input stream reference is </a:t>
            </a:r>
            <a:r>
              <a:rPr lang="en-US" sz="2400" b="1" dirty="0" smtClean="0"/>
              <a:t>not null</a:t>
            </a:r>
            <a:r>
              <a:rPr lang="en-US" sz="2400" dirty="0" smtClean="0"/>
              <a:t>)</a:t>
            </a:r>
          </a:p>
          <a:p>
            <a:r>
              <a:rPr lang="en-US" sz="2400" b="1" dirty="0"/>
              <a:t> public </a:t>
            </a:r>
            <a:r>
              <a:rPr lang="en-US" sz="2400" b="1" dirty="0" err="1"/>
              <a:t>int</a:t>
            </a:r>
            <a:r>
              <a:rPr lang="en-US" sz="2400" b="1" dirty="0"/>
              <a:t> available()throws </a:t>
            </a:r>
            <a:r>
              <a:rPr lang="en-US" sz="2400" b="1" dirty="0" err="1"/>
              <a:t>IOException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dirty="0"/>
              <a:t>returns an estimate of the number of bytes that can be read from the current input stream</a:t>
            </a:r>
            <a:endParaRPr lang="en-US" sz="2000" dirty="0" smtClean="0"/>
          </a:p>
          <a:p>
            <a:pPr eaLnBrk="1" hangingPunct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758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6731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Important methods in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784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1242C-C628-4D9A-A4A8-0983B59B6B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6566"/>
              </p:ext>
            </p:extLst>
          </p:nvPr>
        </p:nvGraphicFramePr>
        <p:xfrm>
          <a:off x="304800" y="838200"/>
          <a:ext cx="8686800" cy="396240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4191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66"/>
                    </a:solidFill>
                  </a:tcPr>
                </a:tc>
              </a:tr>
              <a:tr h="1041372">
                <a:tc>
                  <a:txBody>
                    <a:bodyPr/>
                    <a:lstStyle/>
                    <a:p>
                      <a:pPr fontAlgn="t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void write(int)throws IOException: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write a byte to the current output stream.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1372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public void write(byte[])throws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: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write an array of byte to the current output stream.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E1"/>
                    </a:solidFill>
                  </a:tcPr>
                </a:tc>
              </a:tr>
              <a:tr h="730257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public void flush()throws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: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flushes the current output stream.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0257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 public void close()throws </a:t>
                      </a:r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IOException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: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close the current output stream.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ChangeArrowheads="1"/>
          </p:cNvSpPr>
          <p:nvPr/>
        </p:nvSpPr>
        <p:spPr bwMode="auto">
          <a:xfrm>
            <a:off x="3657600" y="1752601"/>
            <a:ext cx="844062" cy="369974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275385" y="1143000"/>
            <a:ext cx="2039815" cy="36997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Non-Buffered Byte I/O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709A96-055A-448E-9D52-82F284D3D9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35846" name="Straight Connector 5"/>
          <p:cNvCxnSpPr>
            <a:cxnSpLocks noChangeShapeType="1"/>
          </p:cNvCxnSpPr>
          <p:nvPr/>
        </p:nvCxnSpPr>
        <p:spPr bwMode="auto">
          <a:xfrm>
            <a:off x="0" y="3505200"/>
            <a:ext cx="91440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773723" y="19812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W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773723" y="10668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773723" y="1524000"/>
            <a:ext cx="422031" cy="36933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773723" y="2438400"/>
            <a:ext cx="422031" cy="7386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  <a:p>
            <a:pPr eaLnBrk="1" hangingPunct="1"/>
            <a:endParaRPr lang="en-US"/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773723" y="28956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N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219200"/>
            <a:ext cx="1195754" cy="1447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3" name="TextBox 14"/>
          <p:cNvSpPr txBox="1">
            <a:spLocks noChangeArrowheads="1"/>
          </p:cNvSpPr>
          <p:nvPr/>
        </p:nvSpPr>
        <p:spPr bwMode="auto">
          <a:xfrm>
            <a:off x="3376246" y="2667001"/>
            <a:ext cx="180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int variable</a:t>
            </a:r>
          </a:p>
        </p:txBody>
      </p:sp>
      <p:sp>
        <p:nvSpPr>
          <p:cNvPr id="15" name="Notched Right Arrow 14"/>
          <p:cNvSpPr>
            <a:spLocks noChangeArrowheads="1"/>
          </p:cNvSpPr>
          <p:nvPr/>
        </p:nvSpPr>
        <p:spPr bwMode="auto">
          <a:xfrm>
            <a:off x="4501662" y="1905001"/>
            <a:ext cx="1406769" cy="734939"/>
          </a:xfrm>
          <a:prstGeom prst="notchedRightArrow">
            <a:avLst>
              <a:gd name="adj1" fmla="val 50000"/>
              <a:gd name="adj2" fmla="val 4999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5855" name="TextBox 15"/>
          <p:cNvSpPr txBox="1">
            <a:spLocks noChangeArrowheads="1"/>
          </p:cNvSpPr>
          <p:nvPr/>
        </p:nvSpPr>
        <p:spPr bwMode="auto">
          <a:xfrm>
            <a:off x="5486400" y="2667000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1"/>
              <a:t>Java Program</a:t>
            </a:r>
          </a:p>
        </p:txBody>
      </p:sp>
      <p:sp>
        <p:nvSpPr>
          <p:cNvPr id="35856" name="TextBox 15"/>
          <p:cNvSpPr txBox="1">
            <a:spLocks noChangeArrowheads="1"/>
          </p:cNvSpPr>
          <p:nvPr/>
        </p:nvSpPr>
        <p:spPr bwMode="auto">
          <a:xfrm rot="-5400000">
            <a:off x="-537927" y="1868637"/>
            <a:ext cx="20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Input Stream</a:t>
            </a:r>
          </a:p>
        </p:txBody>
      </p:sp>
      <p:sp>
        <p:nvSpPr>
          <p:cNvPr id="20" name="Explosion 2 19"/>
          <p:cNvSpPr>
            <a:spLocks noChangeArrowheads="1"/>
          </p:cNvSpPr>
          <p:nvPr/>
        </p:nvSpPr>
        <p:spPr bwMode="auto">
          <a:xfrm>
            <a:off x="1617785" y="838200"/>
            <a:ext cx="1828800" cy="831547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69477" y="1066801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read()</a:t>
            </a: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2110154" y="1143001"/>
            <a:ext cx="422031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-1</a:t>
            </a:r>
          </a:p>
        </p:txBody>
      </p:sp>
      <p:sp>
        <p:nvSpPr>
          <p:cNvPr id="22" name="Explosion 1 21"/>
          <p:cNvSpPr>
            <a:spLocks noChangeArrowheads="1"/>
          </p:cNvSpPr>
          <p:nvPr/>
        </p:nvSpPr>
        <p:spPr bwMode="auto">
          <a:xfrm>
            <a:off x="3446584" y="990601"/>
            <a:ext cx="1617785" cy="1039076"/>
          </a:xfrm>
          <a:prstGeom prst="irregularSeal1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98277" y="11430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No Data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345723" y="4038600"/>
            <a:ext cx="2039815" cy="36997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73038" indent="-173038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4114800"/>
            <a:ext cx="1195754" cy="1447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4" name="TextBox 15"/>
          <p:cNvSpPr txBox="1">
            <a:spLocks noChangeArrowheads="1"/>
          </p:cNvSpPr>
          <p:nvPr/>
        </p:nvSpPr>
        <p:spPr bwMode="auto">
          <a:xfrm>
            <a:off x="5486400" y="5638800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1"/>
              <a:t>Java Program</a:t>
            </a:r>
          </a:p>
        </p:txBody>
      </p:sp>
      <p:sp>
        <p:nvSpPr>
          <p:cNvPr id="35865" name="Rectangle 11"/>
          <p:cNvSpPr>
            <a:spLocks noChangeArrowheads="1"/>
          </p:cNvSpPr>
          <p:nvPr/>
        </p:nvSpPr>
        <p:spPr bwMode="auto">
          <a:xfrm>
            <a:off x="3727938" y="4648201"/>
            <a:ext cx="844062" cy="369974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5866" name="TextBox 14"/>
          <p:cNvSpPr txBox="1">
            <a:spLocks noChangeArrowheads="1"/>
          </p:cNvSpPr>
          <p:nvPr/>
        </p:nvSpPr>
        <p:spPr bwMode="auto">
          <a:xfrm>
            <a:off x="3376246" y="5638801"/>
            <a:ext cx="180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int variable</a:t>
            </a:r>
          </a:p>
        </p:txBody>
      </p:sp>
      <p:sp>
        <p:nvSpPr>
          <p:cNvPr id="30" name="Notched Right Arrow 29"/>
          <p:cNvSpPr>
            <a:spLocks noChangeArrowheads="1"/>
          </p:cNvSpPr>
          <p:nvPr/>
        </p:nvSpPr>
        <p:spPr bwMode="auto">
          <a:xfrm rot="10800000">
            <a:off x="4501661" y="4663319"/>
            <a:ext cx="1477108" cy="734939"/>
          </a:xfrm>
          <a:prstGeom prst="notchedRightArrow">
            <a:avLst>
              <a:gd name="adj1" fmla="val 50000"/>
              <a:gd name="adj2" fmla="val 49991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4009292" y="4948238"/>
            <a:ext cx="422031" cy="461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4009292" y="48006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W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4009292" y="4800600"/>
            <a:ext cx="422031" cy="7386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/>
              <a:t>I</a:t>
            </a:r>
          </a:p>
          <a:p>
            <a:pPr eaLnBrk="1" hangingPunct="1"/>
            <a:endParaRPr lang="en-US"/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938954" y="4876801"/>
            <a:ext cx="422031" cy="4619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N</a:t>
            </a:r>
          </a:p>
        </p:txBody>
      </p:sp>
      <p:sp>
        <p:nvSpPr>
          <p:cNvPr id="35872" name="TextBox 37"/>
          <p:cNvSpPr txBox="1">
            <a:spLocks noChangeArrowheads="1"/>
          </p:cNvSpPr>
          <p:nvPr/>
        </p:nvSpPr>
        <p:spPr bwMode="auto">
          <a:xfrm rot="-5400000">
            <a:off x="-666167" y="4815831"/>
            <a:ext cx="2321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Output Stream</a:t>
            </a:r>
          </a:p>
        </p:txBody>
      </p:sp>
      <p:sp>
        <p:nvSpPr>
          <p:cNvPr id="39" name="Explosion 2 38"/>
          <p:cNvSpPr>
            <a:spLocks noChangeArrowheads="1"/>
          </p:cNvSpPr>
          <p:nvPr/>
        </p:nvSpPr>
        <p:spPr bwMode="auto">
          <a:xfrm>
            <a:off x="1336431" y="3581400"/>
            <a:ext cx="2039815" cy="831547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73038" indent="-173038"/>
            <a:endParaRPr 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758462" y="37338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/>
              <a:t>write()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4009292" y="4800600"/>
            <a:ext cx="422031" cy="36933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1839E-6 -3.7037E-7 C 0.02483 0.0456 0.04997 0.09167 0.11019 0.11227 C 0.17041 0.1331 0.2657 0.12824 0.36131 0.12384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373E-6 -3.33333E-6 C 0.03524 0.03912 0.07047 0.07824 0.12989 0.08773 C 0.18931 0.09722 0.31855 0.06389 0.35635 0.05741 " pathEditMode="relative" ptsTypes="aaA">
                                      <p:cBhvr>
                                        <p:cTn id="49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1755E-6 7.40741E-6 C 0.0314 0.03704 0.06295 0.07431 0.12156 0.07292 C 0.18018 0.07153 0.26618 0.03126 0.35218 -0.00902 " pathEditMode="relative" ptsTypes="aaA">
                                      <p:cBhvr>
                                        <p:cTn id="82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69 0.03357 0.10554 0.06713 0.1656 0.0544 C 0.22566 0.04167 0.29308 -0.01713 0.36051 -0.07592 " pathEditMode="relative" ptsTypes="aaA">
                                      <p:cBhvr>
                                        <p:cTn id="115" dur="2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371E-6 -1.11111E-6 C 0.05782 0.02731 0.11563 0.05463 0.17393 0.03032 C 0.23222 0.00602 0.31999 -0.11574 0.3501 -0.1456 " pathEditMode="relative" ptsTypes="aaA">
                                      <p:cBhvr>
                                        <p:cTn id="148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2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29 0.05093 0.02659 0.10208 0.06086 0.1213 C 0.09513 0.14051 0.15023 0.12778 0.20548 0.11505 " pathEditMode="relative" ptsTypes="aaA">
                                      <p:cBhvr>
                                        <p:cTn id="1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2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25 -0.00555 C -0.12356 0.00741 -0.22212 0.02037 -0.27692 -0.00277 C -0.33173 -0.02592 -0.34103 -0.12083 -0.35385 -0.1444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0.0037 C -0.11699 0.00394 -0.23398 0.01227 -0.29295 0.00139 C -0.35192 -0.00926 -0.34391 -0.05578 -0.35385 -0.06666 " pathEditMode="relative" rAng="0" ptsTypes="aaA">
                                      <p:cBhvr>
                                        <p:cTn id="2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-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0.01088 C -0.11651 0.01621 -0.23269 0.02176 -0.29167 0.02176 C -0.35064 0.02176 -0.35241 0.01621 -0.35385 0.01088 " pathEditMode="relative" rAng="0" ptsTypes="aaA">
                                      <p:cBhvr>
                                        <p:cTn id="3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0.01065 C -0.11875 0.02963 -0.2375 0.04861 -0.29616 0.05787 C -0.35481 0.06713 -0.34263 0.06482 -0.35192 0.06621 " pathEditMode="relative" rAng="0" ptsTypes="aaA">
                                      <p:cBhvr>
                                        <p:cTn id="3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32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4.07407E-6 C -0.06667 0.04699 -0.14103 0.09398 -0.2 0.11944 C -0.25898 0.1449 -0.30257 0.14884 -0.34616 0.15277 " pathEditMode="relative" rAng="0" ptsTypes="aaA">
                                      <p:cBhvr>
                                        <p:cTn id="3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2" grpId="1" animBg="1"/>
      <p:bldP spid="3" grpId="0" animBg="1"/>
      <p:bldP spid="3" grpId="1" animBg="1"/>
      <p:bldP spid="11271" grpId="0" animBg="1"/>
      <p:bldP spid="11271" grpId="1" animBg="1"/>
      <p:bldP spid="11273" grpId="0" animBg="1"/>
      <p:bldP spid="11273" grpId="1" animBg="1"/>
      <p:bldP spid="11274" grpId="0" animBg="1"/>
      <p:bldP spid="11274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0" grpId="10" animBg="1"/>
      <p:bldP spid="20" grpId="11" animBg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19" grpId="11"/>
      <p:bldP spid="21" grpId="0" animBg="1"/>
      <p:bldP spid="21" grpId="1" animBg="1"/>
      <p:bldP spid="21" grpId="2" animBg="1"/>
      <p:bldP spid="22" grpId="0" animBg="1"/>
      <p:bldP spid="23" grpId="0"/>
      <p:bldP spid="30" grpId="0" animBg="1"/>
      <p:bldP spid="30" grpId="1" animBg="1"/>
      <p:bldP spid="30" grpId="2" animBg="1"/>
      <p:bldP spid="30" grpId="3" animBg="1"/>
      <p:bldP spid="30" grpId="4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40" grpId="0" build="allAtOnce"/>
      <p:bldP spid="40" grpId="1" build="allAtOnce"/>
      <p:bldP spid="40" grpId="2" build="allAtOnce"/>
      <p:bldP spid="40" grpId="3" build="allAtOnce"/>
      <p:bldP spid="40" grpId="4" build="allAtOnce"/>
      <p:bldP spid="40" grpId="5" build="allAtOnce"/>
      <p:bldP spid="40" grpId="6" build="allAtOnce"/>
      <p:bldP spid="40" grpId="7" build="allAtOnce"/>
      <p:bldP spid="40" grpId="8" build="allAtOnce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F595D-490A-449D-BA9F-AD2FE7915BD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FileOutputStream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err="1" smtClean="0"/>
              <a:t>FileOutputStream</a:t>
            </a:r>
            <a:r>
              <a:rPr lang="en-US" sz="2400" dirty="0" smtClean="0"/>
              <a:t>  - Used to write data to files</a:t>
            </a:r>
          </a:p>
          <a:p>
            <a:pPr eaLnBrk="1" hangingPunct="1"/>
            <a:r>
              <a:rPr lang="en-US" sz="2400" dirty="0" err="1" smtClean="0"/>
              <a:t>Eg</a:t>
            </a:r>
            <a:r>
              <a:rPr lang="en-US" sz="2400" dirty="0" smtClean="0"/>
              <a:t>. Below code snippet writes into a file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3400" y="3777413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1000" y="2667001"/>
            <a:ext cx="7391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173038" indent="-173038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</a:rPr>
              <a:t> </a:t>
            </a:r>
            <a:endParaRPr lang="en-US" sz="20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633046" y="2867450"/>
            <a:ext cx="7886136" cy="2308966"/>
            <a:chOff x="685800" y="3858116"/>
            <a:chExt cx="8543314" cy="2309531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685800" y="3858116"/>
              <a:ext cx="7924800" cy="2309531"/>
            </a:xfrm>
            <a:prstGeom prst="rect">
              <a:avLst/>
            </a:prstGeom>
            <a:solidFill>
              <a:srgbClr val="B2B2B2"/>
            </a:solidFill>
            <a:ln w="12700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marL="173038" indent="-173038"/>
              <a:r>
                <a:rPr lang="en-US" b="1">
                  <a:latin typeface="Courier New" pitchFamily="49" charset="0"/>
                </a:rPr>
                <a:t>FileOutputStream fos = new FileOutputStream("Data.dat");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byte data1 = 65, data2 = 66, data3 = 67;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fos.write(data1);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fos.write(data2);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fos.write(data3);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//close fos in finally block</a:t>
              </a:r>
            </a:p>
            <a:p>
              <a:pPr marL="173038" indent="-173038"/>
              <a:endParaRPr lang="en-US" b="1">
                <a:latin typeface="Courier New" pitchFamily="49" charset="0"/>
              </a:endParaRPr>
            </a:p>
          </p:txBody>
        </p:sp>
        <p:sp>
          <p:nvSpPr>
            <p:cNvPr id="36873" name="Oval Callout 8"/>
            <p:cNvSpPr>
              <a:spLocks noChangeArrowheads="1"/>
            </p:cNvSpPr>
            <p:nvPr/>
          </p:nvSpPr>
          <p:spPr bwMode="auto">
            <a:xfrm>
              <a:off x="7696200" y="4343400"/>
              <a:ext cx="1524000" cy="520381"/>
            </a:xfrm>
            <a:prstGeom prst="wedgeEllipseCallout">
              <a:avLst>
                <a:gd name="adj1" fmla="val -81755"/>
                <a:gd name="adj2" fmla="val -53079"/>
              </a:avLst>
            </a:prstGeom>
            <a:solidFill>
              <a:srgbClr val="00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173038" indent="-173038"/>
              <a:endParaRPr lang="en-US"/>
            </a:p>
          </p:txBody>
        </p:sp>
        <p:sp>
          <p:nvSpPr>
            <p:cNvPr id="36874" name="TextBox 9"/>
            <p:cNvSpPr txBox="1">
              <a:spLocks noChangeArrowheads="1"/>
            </p:cNvSpPr>
            <p:nvPr/>
          </p:nvSpPr>
          <p:spPr bwMode="auto">
            <a:xfrm>
              <a:off x="8001000" y="4419600"/>
              <a:ext cx="1228114" cy="36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/>
                <a:t>File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7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511F9-2A45-44A9-9E79-03ECDF225CA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82"/>
            <a:ext cx="9144000" cy="75751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FileInputStream</a:t>
            </a:r>
            <a:endParaRPr 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63708" cy="121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FileInputStream - Used to read data from the files</a:t>
            </a:r>
          </a:p>
          <a:p>
            <a:pPr eaLnBrk="1" hangingPunct="1"/>
            <a:r>
              <a:rPr lang="en-US" smtClean="0"/>
              <a:t>Eg. Below code snippet reads bytes from a file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14400" y="4082213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37894" name="Group 8"/>
          <p:cNvGrpSpPr>
            <a:grpSpLocks/>
          </p:cNvGrpSpPr>
          <p:nvPr/>
        </p:nvGrpSpPr>
        <p:grpSpPr bwMode="auto">
          <a:xfrm>
            <a:off x="633046" y="3074617"/>
            <a:ext cx="7630294" cy="2308966"/>
            <a:chOff x="990600" y="3608251"/>
            <a:chExt cx="8266152" cy="2310084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990600" y="3608251"/>
              <a:ext cx="8266152" cy="2310084"/>
            </a:xfrm>
            <a:prstGeom prst="rect">
              <a:avLst/>
            </a:prstGeom>
            <a:solidFill>
              <a:srgbClr val="B2B2B2"/>
            </a:solidFill>
            <a:ln w="12700" algn="ctr">
              <a:solidFill>
                <a:srgbClr val="B2B2B2">
                  <a:alpha val="25098"/>
                </a:srgbClr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marL="173038" indent="-173038"/>
              <a:r>
                <a:rPr lang="en-US" b="1">
                  <a:latin typeface="Courier New" pitchFamily="49" charset="0"/>
                </a:rPr>
                <a:t>FileInputStream fis = new FileInputStream("Data.dat");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int value = fis.read();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while(value != -1){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	   System.out.println((byte)value);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	   value = fis.read();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   }</a:t>
              </a:r>
            </a:p>
            <a:p>
              <a:pPr marL="173038" indent="-173038"/>
              <a:r>
                <a:rPr lang="en-US" b="1">
                  <a:latin typeface="Courier New" pitchFamily="49" charset="0"/>
                </a:rPr>
                <a:t>  //close fis in finally block</a:t>
              </a:r>
            </a:p>
            <a:p>
              <a:pPr marL="173038" indent="-173038"/>
              <a:endParaRPr lang="en-US" b="1">
                <a:latin typeface="Courier New" pitchFamily="49" charset="0"/>
              </a:endParaRPr>
            </a:p>
          </p:txBody>
        </p:sp>
        <p:sp>
          <p:nvSpPr>
            <p:cNvPr id="37896" name="Oval Callout 8"/>
            <p:cNvSpPr>
              <a:spLocks noChangeArrowheads="1"/>
            </p:cNvSpPr>
            <p:nvPr/>
          </p:nvSpPr>
          <p:spPr bwMode="auto">
            <a:xfrm>
              <a:off x="7467600" y="3886200"/>
              <a:ext cx="1524000" cy="520506"/>
            </a:xfrm>
            <a:prstGeom prst="wedgeEllipseCallout">
              <a:avLst>
                <a:gd name="adj1" fmla="val -74898"/>
                <a:gd name="adj2" fmla="val -40991"/>
              </a:avLst>
            </a:prstGeom>
            <a:solidFill>
              <a:srgbClr val="00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173038" indent="-173038"/>
              <a:endParaRPr lang="en-US">
                <a:solidFill>
                  <a:srgbClr val="00FF00"/>
                </a:solidFill>
              </a:endParaRPr>
            </a:p>
          </p:txBody>
        </p:sp>
        <p:sp>
          <p:nvSpPr>
            <p:cNvPr id="37897" name="TextBox 9"/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1228114" cy="36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/>
                <a:t>File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2284</Words>
  <Application>Microsoft Office PowerPoint</Application>
  <PresentationFormat>On-screen Show (4:3)</PresentationFormat>
  <Paragraphs>472</Paragraphs>
  <Slides>19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Visio</vt:lpstr>
      <vt:lpstr>Input  / Output [I / O] Streams(1/2)</vt:lpstr>
      <vt:lpstr>Input  / Output [I / O] Streams(2/2)</vt:lpstr>
      <vt:lpstr>Byte-Oriented System</vt:lpstr>
      <vt:lpstr>Hierarchy of Byte-Oriented System</vt:lpstr>
      <vt:lpstr>Important methods in InputStream </vt:lpstr>
      <vt:lpstr>Important methods in OutputStream </vt:lpstr>
      <vt:lpstr>Non-Buffered Byte I/O </vt:lpstr>
      <vt:lpstr> FileOutputStream</vt:lpstr>
      <vt:lpstr> FileInputStream</vt:lpstr>
      <vt:lpstr>ByteArrayOutputStream</vt:lpstr>
      <vt:lpstr>Filter Classes</vt:lpstr>
      <vt:lpstr>Buffered I/O</vt:lpstr>
      <vt:lpstr>Buffered I/O </vt:lpstr>
      <vt:lpstr>Character-Oriented System</vt:lpstr>
      <vt:lpstr>Character I/O</vt:lpstr>
      <vt:lpstr>What is Serialization and Deserialization?</vt:lpstr>
      <vt:lpstr>Serialization &amp; Deserialization</vt:lpstr>
      <vt:lpstr> Serialization Example</vt:lpstr>
      <vt:lpstr> Deserialization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 / Output [I / O] Streams(1/2)</dc:title>
  <dc:creator>Manish</dc:creator>
  <cp:lastModifiedBy>Manish</cp:lastModifiedBy>
  <cp:revision>51</cp:revision>
  <dcterms:created xsi:type="dcterms:W3CDTF">2006-08-16T00:00:00Z</dcterms:created>
  <dcterms:modified xsi:type="dcterms:W3CDTF">2014-12-08T19:20:31Z</dcterms:modified>
</cp:coreProperties>
</file>