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72" autoAdjust="0"/>
  </p:normalViewPr>
  <p:slideViewPr>
    <p:cSldViewPr>
      <p:cViewPr varScale="1">
        <p:scale>
          <a:sx n="59" d="100"/>
          <a:sy n="59" d="100"/>
        </p:scale>
        <p:origin x="-167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E3BBF-7849-4FB0-90D6-9F5D099851B3}" type="datetimeFigureOut">
              <a:rPr lang="en-US" smtClean="0"/>
              <a:t>6/1/2014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537405-4CF3-4887-A5A0-0FE7C412348A}" type="slidenum">
              <a:rPr lang="en-US" smtClean="0"/>
              <a:t>‹#›</a:t>
            </a:fld>
            <a:endParaRPr lang="en-US"/>
          </a:p>
        </p:txBody>
      </p:sp>
    </p:spTree>
    <p:extLst>
      <p:ext uri="{BB962C8B-B14F-4D97-AF65-F5344CB8AC3E}">
        <p14:creationId xmlns:p14="http://schemas.microsoft.com/office/powerpoint/2010/main" val="1794303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dirty="0" smtClean="0"/>
              <a:t>The if statement is a powerful decision making statement and is used to control the flow of execution of statements. It is a two-way decision statement and is used in conjunction with an expression. </a:t>
            </a:r>
          </a:p>
          <a:p>
            <a:pPr>
              <a:spcBef>
                <a:spcPct val="50000"/>
              </a:spcBef>
            </a:pPr>
            <a:r>
              <a:rPr lang="en-US" dirty="0" smtClean="0"/>
              <a:t>It allows the computer to evaluate the expression first and then, depending on whether the value of the expression (relation or condition) is ‘true’ or ‘false’. It transfers the control to a particular statement.</a:t>
            </a:r>
          </a:p>
          <a:p>
            <a:pPr>
              <a:spcBef>
                <a:spcPct val="50000"/>
              </a:spcBef>
            </a:pPr>
            <a:r>
              <a:rPr lang="en-US" dirty="0" smtClean="0"/>
              <a:t>If the statement is true then the Statement block will be </a:t>
            </a:r>
            <a:r>
              <a:rPr lang="en-US" dirty="0" err="1" smtClean="0"/>
              <a:t>executed;otherwise</a:t>
            </a:r>
            <a:r>
              <a:rPr lang="en-US" dirty="0" smtClean="0"/>
              <a:t> the statement-block will be skipped and the execution will jump to the statement-x. It should be remember that when the condition is true both the statement-block and statement-x are executed in sequence.</a:t>
            </a:r>
          </a:p>
          <a:p>
            <a:endParaRPr lang="en-US" dirty="0"/>
          </a:p>
        </p:txBody>
      </p:sp>
      <p:sp>
        <p:nvSpPr>
          <p:cNvPr id="4" name="Slide Number Placeholder 3"/>
          <p:cNvSpPr>
            <a:spLocks noGrp="1"/>
          </p:cNvSpPr>
          <p:nvPr>
            <p:ph type="sldNum" sz="quarter" idx="10"/>
          </p:nvPr>
        </p:nvSpPr>
        <p:spPr/>
        <p:txBody>
          <a:bodyPr/>
          <a:lstStyle/>
          <a:p>
            <a:fld id="{E6537405-4CF3-4887-A5A0-0FE7C412348A}" type="slidenum">
              <a:rPr lang="en-US" smtClean="0"/>
              <a:t>2</a:t>
            </a:fld>
            <a:endParaRPr lang="en-US"/>
          </a:p>
        </p:txBody>
      </p:sp>
    </p:spTree>
    <p:extLst>
      <p:ext uri="{BB962C8B-B14F-4D97-AF65-F5344CB8AC3E}">
        <p14:creationId xmlns:p14="http://schemas.microsoft.com/office/powerpoint/2010/main" val="203510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String []s = </a:t>
            </a:r>
            <a:r>
              <a:rPr lang="en-US" sz="1200" b="1" kern="1200" dirty="0" smtClean="0">
                <a:solidFill>
                  <a:schemeClr val="tx1"/>
                </a:solidFill>
                <a:latin typeface="+mn-lt"/>
                <a:ea typeface="+mn-ea"/>
                <a:cs typeface="+mn-cs"/>
              </a:rPr>
              <a:t>new String[3];</a:t>
            </a:r>
          </a:p>
          <a:p>
            <a:r>
              <a:rPr lang="en-US" sz="1200" kern="1200" dirty="0" smtClean="0">
                <a:solidFill>
                  <a:schemeClr val="tx1"/>
                </a:solidFill>
                <a:latin typeface="+mn-lt"/>
                <a:ea typeface="+mn-ea"/>
                <a:cs typeface="+mn-cs"/>
              </a:rPr>
              <a:t>s[0] = "Manish";</a:t>
            </a:r>
          </a:p>
          <a:p>
            <a:r>
              <a:rPr lang="en-US" sz="1200" kern="1200" dirty="0" smtClean="0">
                <a:solidFill>
                  <a:schemeClr val="tx1"/>
                </a:solidFill>
                <a:latin typeface="+mn-lt"/>
                <a:ea typeface="+mn-ea"/>
                <a:cs typeface="+mn-cs"/>
              </a:rPr>
              <a:t>s[1] = “</a:t>
            </a:r>
            <a:r>
              <a:rPr lang="en-US" sz="1200" kern="1200" dirty="0" err="1" smtClean="0">
                <a:solidFill>
                  <a:schemeClr val="tx1"/>
                </a:solidFill>
                <a:latin typeface="+mn-lt"/>
                <a:ea typeface="+mn-ea"/>
                <a:cs typeface="+mn-cs"/>
              </a:rPr>
              <a:t>Agrawal</a:t>
            </a:r>
            <a:r>
              <a:rPr lang="en-US" sz="1200"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for(String i: s)</a:t>
            </a:r>
          </a:p>
          <a:p>
            <a:r>
              <a:rPr lang="en-US" sz="1200" kern="1200" dirty="0" err="1" smtClean="0">
                <a:solidFill>
                  <a:schemeClr val="tx1"/>
                </a:solidFill>
                <a:latin typeface="+mn-lt"/>
                <a:ea typeface="+mn-ea"/>
                <a:cs typeface="+mn-cs"/>
              </a:rPr>
              <a:t>System.</a:t>
            </a:r>
            <a:r>
              <a:rPr lang="en-US" sz="1200" i="1" kern="1200" dirty="0" err="1" smtClean="0">
                <a:solidFill>
                  <a:schemeClr val="tx1"/>
                </a:solidFill>
                <a:latin typeface="+mn-lt"/>
                <a:ea typeface="+mn-ea"/>
                <a:cs typeface="+mn-cs"/>
              </a:rPr>
              <a:t>out.println</a:t>
            </a:r>
            <a:r>
              <a:rPr lang="en-US" sz="1200" i="1" kern="1200" dirty="0" smtClean="0">
                <a:solidFill>
                  <a:schemeClr val="tx1"/>
                </a:solidFill>
                <a:latin typeface="+mn-lt"/>
                <a:ea typeface="+mn-ea"/>
                <a:cs typeface="+mn-cs"/>
              </a:rPr>
              <a:t>(i); // Manish</a:t>
            </a:r>
            <a:r>
              <a:rPr lang="en-US" sz="1200" i="1" kern="1200" baseline="0" dirty="0" smtClean="0">
                <a:solidFill>
                  <a:schemeClr val="tx1"/>
                </a:solidFill>
                <a:latin typeface="+mn-lt"/>
                <a:ea typeface="+mn-ea"/>
                <a:cs typeface="+mn-cs"/>
              </a:rPr>
              <a:t> </a:t>
            </a:r>
            <a:r>
              <a:rPr lang="en-US" sz="1200" i="1" kern="1200" baseline="0" smtClean="0">
                <a:solidFill>
                  <a:schemeClr val="tx1"/>
                </a:solidFill>
                <a:latin typeface="+mn-lt"/>
                <a:ea typeface="+mn-ea"/>
                <a:cs typeface="+mn-cs"/>
              </a:rPr>
              <a:t>Agrawal</a:t>
            </a:r>
            <a:endParaRPr lang="en-US" dirty="0"/>
          </a:p>
        </p:txBody>
      </p:sp>
      <p:sp>
        <p:nvSpPr>
          <p:cNvPr id="4" name="Slide Number Placeholder 3"/>
          <p:cNvSpPr>
            <a:spLocks noGrp="1"/>
          </p:cNvSpPr>
          <p:nvPr>
            <p:ph type="sldNum" sz="quarter" idx="10"/>
          </p:nvPr>
        </p:nvSpPr>
        <p:spPr/>
        <p:txBody>
          <a:bodyPr/>
          <a:lstStyle/>
          <a:p>
            <a:fld id="{88B278F7-3F7B-4731-8DED-89C07D43E968}" type="slidenum">
              <a:rPr lang="en-US" smtClean="0"/>
              <a:t>6</a:t>
            </a:fld>
            <a:endParaRPr lang="en-US"/>
          </a:p>
        </p:txBody>
      </p:sp>
    </p:spTree>
    <p:extLst>
      <p:ext uri="{BB962C8B-B14F-4D97-AF65-F5344CB8AC3E}">
        <p14:creationId xmlns:p14="http://schemas.microsoft.com/office/powerpoint/2010/main" val="1529358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26504"/>
            <a:ext cx="9144000" cy="659296"/>
          </a:xfrm>
          <a:solidFill>
            <a:schemeClr val="accent4">
              <a:lumMod val="20000"/>
              <a:lumOff val="80000"/>
            </a:schemeClr>
          </a:solidFill>
        </p:spPr>
        <p:txBody>
          <a:bodyPr>
            <a:normAutofit fontScale="90000"/>
          </a:bodyPr>
          <a:lstStyle/>
          <a:p>
            <a:pPr eaLnBrk="1" hangingPunct="1"/>
            <a:r>
              <a:rPr lang="en-US" dirty="0" smtClean="0">
                <a:solidFill>
                  <a:schemeClr val="accent3">
                    <a:lumMod val="50000"/>
                  </a:schemeClr>
                </a:solidFill>
              </a:rPr>
              <a:t>Java Control Statements</a:t>
            </a:r>
          </a:p>
        </p:txBody>
      </p:sp>
      <p:sp>
        <p:nvSpPr>
          <p:cNvPr id="41987" name="Oval 3"/>
          <p:cNvSpPr>
            <a:spLocks noChangeArrowheads="1"/>
          </p:cNvSpPr>
          <p:nvPr/>
        </p:nvSpPr>
        <p:spPr bwMode="auto">
          <a:xfrm>
            <a:off x="0" y="3505200"/>
            <a:ext cx="10668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88" name="Text Box 4"/>
          <p:cNvSpPr txBox="1">
            <a:spLocks noChangeArrowheads="1"/>
          </p:cNvSpPr>
          <p:nvPr/>
        </p:nvSpPr>
        <p:spPr bwMode="auto">
          <a:xfrm>
            <a:off x="0" y="38100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en-US"/>
              <a:t>if</a:t>
            </a:r>
          </a:p>
        </p:txBody>
      </p:sp>
      <p:grpSp>
        <p:nvGrpSpPr>
          <p:cNvPr id="41989" name="Group 5"/>
          <p:cNvGrpSpPr>
            <a:grpSpLocks/>
          </p:cNvGrpSpPr>
          <p:nvPr/>
        </p:nvGrpSpPr>
        <p:grpSpPr bwMode="auto">
          <a:xfrm>
            <a:off x="533400" y="990600"/>
            <a:ext cx="8610600" cy="4572000"/>
            <a:chOff x="336" y="624"/>
            <a:chExt cx="5424" cy="2880"/>
          </a:xfrm>
        </p:grpSpPr>
        <p:sp>
          <p:nvSpPr>
            <p:cNvPr id="41990" name="Oval 6"/>
            <p:cNvSpPr>
              <a:spLocks noChangeArrowheads="1"/>
            </p:cNvSpPr>
            <p:nvPr/>
          </p:nvSpPr>
          <p:spPr bwMode="auto">
            <a:xfrm>
              <a:off x="2400" y="624"/>
              <a:ext cx="1200"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1" name="Text Box 7"/>
            <p:cNvSpPr txBox="1">
              <a:spLocks noChangeArrowheads="1"/>
            </p:cNvSpPr>
            <p:nvPr/>
          </p:nvSpPr>
          <p:spPr bwMode="auto">
            <a:xfrm>
              <a:off x="336" y="1488"/>
              <a:ext cx="148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Selection Statement</a:t>
              </a:r>
            </a:p>
          </p:txBody>
        </p:sp>
        <p:sp>
          <p:nvSpPr>
            <p:cNvPr id="41992" name="Text Box 8"/>
            <p:cNvSpPr txBox="1">
              <a:spLocks noChangeArrowheads="1"/>
            </p:cNvSpPr>
            <p:nvPr/>
          </p:nvSpPr>
          <p:spPr bwMode="auto">
            <a:xfrm>
              <a:off x="2112" y="1488"/>
              <a:ext cx="139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Iteration Statement</a:t>
              </a:r>
            </a:p>
          </p:txBody>
        </p:sp>
        <p:sp>
          <p:nvSpPr>
            <p:cNvPr id="41993" name="Text Box 9"/>
            <p:cNvSpPr txBox="1">
              <a:spLocks noChangeArrowheads="1"/>
            </p:cNvSpPr>
            <p:nvPr/>
          </p:nvSpPr>
          <p:spPr bwMode="auto">
            <a:xfrm>
              <a:off x="3936" y="1488"/>
              <a:ext cx="1296"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Jump Statement</a:t>
              </a:r>
            </a:p>
          </p:txBody>
        </p:sp>
        <p:sp>
          <p:nvSpPr>
            <p:cNvPr id="41994" name="Oval 10"/>
            <p:cNvSpPr>
              <a:spLocks noChangeArrowheads="1"/>
            </p:cNvSpPr>
            <p:nvPr/>
          </p:nvSpPr>
          <p:spPr bwMode="auto">
            <a:xfrm>
              <a:off x="1488" y="2208"/>
              <a:ext cx="672"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5" name="Oval 11"/>
            <p:cNvSpPr>
              <a:spLocks noChangeArrowheads="1"/>
            </p:cNvSpPr>
            <p:nvPr/>
          </p:nvSpPr>
          <p:spPr bwMode="auto">
            <a:xfrm>
              <a:off x="720" y="2208"/>
              <a:ext cx="672"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6" name="Oval 12"/>
            <p:cNvSpPr>
              <a:spLocks noChangeArrowheads="1"/>
            </p:cNvSpPr>
            <p:nvPr/>
          </p:nvSpPr>
          <p:spPr bwMode="auto">
            <a:xfrm>
              <a:off x="2016" y="2976"/>
              <a:ext cx="672"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7" name="Oval 13"/>
            <p:cNvSpPr>
              <a:spLocks noChangeArrowheads="1"/>
            </p:cNvSpPr>
            <p:nvPr/>
          </p:nvSpPr>
          <p:spPr bwMode="auto">
            <a:xfrm>
              <a:off x="2784" y="2976"/>
              <a:ext cx="672"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8" name="Oval 14"/>
            <p:cNvSpPr>
              <a:spLocks noChangeArrowheads="1"/>
            </p:cNvSpPr>
            <p:nvPr/>
          </p:nvSpPr>
          <p:spPr bwMode="auto">
            <a:xfrm>
              <a:off x="3504" y="2928"/>
              <a:ext cx="672"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9" name="Oval 15"/>
            <p:cNvSpPr>
              <a:spLocks noChangeArrowheads="1"/>
            </p:cNvSpPr>
            <p:nvPr/>
          </p:nvSpPr>
          <p:spPr bwMode="auto">
            <a:xfrm>
              <a:off x="3504" y="2208"/>
              <a:ext cx="672"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0" name="Oval 16"/>
            <p:cNvSpPr>
              <a:spLocks noChangeArrowheads="1"/>
            </p:cNvSpPr>
            <p:nvPr/>
          </p:nvSpPr>
          <p:spPr bwMode="auto">
            <a:xfrm>
              <a:off x="4320" y="2160"/>
              <a:ext cx="672"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1" name="Oval 17"/>
            <p:cNvSpPr>
              <a:spLocks noChangeArrowheads="1"/>
            </p:cNvSpPr>
            <p:nvPr/>
          </p:nvSpPr>
          <p:spPr bwMode="auto">
            <a:xfrm>
              <a:off x="5088" y="2160"/>
              <a:ext cx="672"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2" name="Text Box 18"/>
            <p:cNvSpPr txBox="1">
              <a:spLocks noChangeArrowheads="1"/>
            </p:cNvSpPr>
            <p:nvPr/>
          </p:nvSpPr>
          <p:spPr bwMode="auto">
            <a:xfrm>
              <a:off x="864" y="2352"/>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If-else</a:t>
              </a:r>
            </a:p>
          </p:txBody>
        </p:sp>
        <p:sp>
          <p:nvSpPr>
            <p:cNvPr id="42003" name="Text Box 19"/>
            <p:cNvSpPr txBox="1">
              <a:spLocks noChangeArrowheads="1"/>
            </p:cNvSpPr>
            <p:nvPr/>
          </p:nvSpPr>
          <p:spPr bwMode="auto">
            <a:xfrm>
              <a:off x="1584" y="2352"/>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switch</a:t>
              </a:r>
            </a:p>
          </p:txBody>
        </p:sp>
        <p:sp>
          <p:nvSpPr>
            <p:cNvPr id="42004" name="Text Box 20"/>
            <p:cNvSpPr txBox="1">
              <a:spLocks noChangeArrowheads="1"/>
            </p:cNvSpPr>
            <p:nvPr/>
          </p:nvSpPr>
          <p:spPr bwMode="auto">
            <a:xfrm>
              <a:off x="2112" y="312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while</a:t>
              </a:r>
            </a:p>
          </p:txBody>
        </p:sp>
        <p:sp>
          <p:nvSpPr>
            <p:cNvPr id="42005" name="Text Box 21"/>
            <p:cNvSpPr txBox="1">
              <a:spLocks noChangeArrowheads="1"/>
            </p:cNvSpPr>
            <p:nvPr/>
          </p:nvSpPr>
          <p:spPr bwMode="auto">
            <a:xfrm>
              <a:off x="2880" y="3120"/>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en-US"/>
                <a:t>do</a:t>
              </a:r>
            </a:p>
          </p:txBody>
        </p:sp>
        <p:sp>
          <p:nvSpPr>
            <p:cNvPr id="42006" name="Text Box 22"/>
            <p:cNvSpPr txBox="1">
              <a:spLocks noChangeArrowheads="1"/>
            </p:cNvSpPr>
            <p:nvPr/>
          </p:nvSpPr>
          <p:spPr bwMode="auto">
            <a:xfrm>
              <a:off x="3600" y="3120"/>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en-US"/>
                <a:t>for</a:t>
              </a:r>
            </a:p>
          </p:txBody>
        </p:sp>
        <p:sp>
          <p:nvSpPr>
            <p:cNvPr id="42007" name="Text Box 23"/>
            <p:cNvSpPr txBox="1">
              <a:spLocks noChangeArrowheads="1"/>
            </p:cNvSpPr>
            <p:nvPr/>
          </p:nvSpPr>
          <p:spPr bwMode="auto">
            <a:xfrm>
              <a:off x="3600" y="2352"/>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break</a:t>
              </a:r>
            </a:p>
          </p:txBody>
        </p:sp>
        <p:sp>
          <p:nvSpPr>
            <p:cNvPr id="42008" name="Text Box 24"/>
            <p:cNvSpPr txBox="1">
              <a:spLocks noChangeArrowheads="1"/>
            </p:cNvSpPr>
            <p:nvPr/>
          </p:nvSpPr>
          <p:spPr bwMode="auto">
            <a:xfrm>
              <a:off x="4464" y="2256"/>
              <a:ext cx="4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continue</a:t>
              </a:r>
            </a:p>
          </p:txBody>
        </p:sp>
        <p:sp>
          <p:nvSpPr>
            <p:cNvPr id="42009" name="Text Box 25"/>
            <p:cNvSpPr txBox="1">
              <a:spLocks noChangeArrowheads="1"/>
            </p:cNvSpPr>
            <p:nvPr/>
          </p:nvSpPr>
          <p:spPr bwMode="auto">
            <a:xfrm>
              <a:off x="5184" y="2304"/>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return</a:t>
              </a:r>
            </a:p>
          </p:txBody>
        </p:sp>
        <p:sp>
          <p:nvSpPr>
            <p:cNvPr id="42010" name="Text Box 26"/>
            <p:cNvSpPr txBox="1">
              <a:spLocks noChangeArrowheads="1"/>
            </p:cNvSpPr>
            <p:nvPr/>
          </p:nvSpPr>
          <p:spPr bwMode="auto">
            <a:xfrm>
              <a:off x="2592" y="624"/>
              <a:ext cx="10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Control Statement</a:t>
              </a:r>
            </a:p>
          </p:txBody>
        </p:sp>
        <p:sp>
          <p:nvSpPr>
            <p:cNvPr id="42011" name="Line 27"/>
            <p:cNvSpPr>
              <a:spLocks noChangeShapeType="1"/>
            </p:cNvSpPr>
            <p:nvPr/>
          </p:nvSpPr>
          <p:spPr bwMode="auto">
            <a:xfrm flipH="1">
              <a:off x="1104" y="1008"/>
              <a:ext cx="1824"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2" name="Line 28"/>
            <p:cNvSpPr>
              <a:spLocks noChangeShapeType="1"/>
            </p:cNvSpPr>
            <p:nvPr/>
          </p:nvSpPr>
          <p:spPr bwMode="auto">
            <a:xfrm>
              <a:off x="2928" y="1008"/>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3" name="Line 29"/>
            <p:cNvSpPr>
              <a:spLocks noChangeShapeType="1"/>
            </p:cNvSpPr>
            <p:nvPr/>
          </p:nvSpPr>
          <p:spPr bwMode="auto">
            <a:xfrm>
              <a:off x="2928" y="1008"/>
              <a:ext cx="1536"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4" name="Line 30"/>
            <p:cNvSpPr>
              <a:spLocks noChangeShapeType="1"/>
            </p:cNvSpPr>
            <p:nvPr/>
          </p:nvSpPr>
          <p:spPr bwMode="auto">
            <a:xfrm flipH="1">
              <a:off x="336" y="1728"/>
              <a:ext cx="672"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5" name="Line 31"/>
            <p:cNvSpPr>
              <a:spLocks noChangeShapeType="1"/>
            </p:cNvSpPr>
            <p:nvPr/>
          </p:nvSpPr>
          <p:spPr bwMode="auto">
            <a:xfrm>
              <a:off x="1008" y="1680"/>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6" name="Line 32"/>
            <p:cNvSpPr>
              <a:spLocks noChangeShapeType="1"/>
            </p:cNvSpPr>
            <p:nvPr/>
          </p:nvSpPr>
          <p:spPr bwMode="auto">
            <a:xfrm>
              <a:off x="1008" y="1680"/>
              <a:ext cx="72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7" name="Line 33"/>
            <p:cNvSpPr>
              <a:spLocks noChangeShapeType="1"/>
            </p:cNvSpPr>
            <p:nvPr/>
          </p:nvSpPr>
          <p:spPr bwMode="auto">
            <a:xfrm flipH="1">
              <a:off x="2304" y="1680"/>
              <a:ext cx="432" cy="13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8" name="Line 34"/>
            <p:cNvSpPr>
              <a:spLocks noChangeShapeType="1"/>
            </p:cNvSpPr>
            <p:nvPr/>
          </p:nvSpPr>
          <p:spPr bwMode="auto">
            <a:xfrm>
              <a:off x="2736" y="1680"/>
              <a:ext cx="336" cy="13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9" name="Line 35"/>
            <p:cNvSpPr>
              <a:spLocks noChangeShapeType="1"/>
            </p:cNvSpPr>
            <p:nvPr/>
          </p:nvSpPr>
          <p:spPr bwMode="auto">
            <a:xfrm>
              <a:off x="2736" y="1680"/>
              <a:ext cx="960" cy="1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20" name="Line 36"/>
            <p:cNvSpPr>
              <a:spLocks noChangeShapeType="1"/>
            </p:cNvSpPr>
            <p:nvPr/>
          </p:nvSpPr>
          <p:spPr bwMode="auto">
            <a:xfrm flipH="1">
              <a:off x="3936" y="1728"/>
              <a:ext cx="62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21" name="Line 37"/>
            <p:cNvSpPr>
              <a:spLocks noChangeShapeType="1"/>
            </p:cNvSpPr>
            <p:nvPr/>
          </p:nvSpPr>
          <p:spPr bwMode="auto">
            <a:xfrm>
              <a:off x="4560" y="1680"/>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22" name="Line 38"/>
            <p:cNvSpPr>
              <a:spLocks noChangeShapeType="1"/>
            </p:cNvSpPr>
            <p:nvPr/>
          </p:nvSpPr>
          <p:spPr bwMode="auto">
            <a:xfrm>
              <a:off x="4560" y="1680"/>
              <a:ext cx="76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111452364"/>
      </p:ext>
    </p:extLst>
  </p:cSld>
  <p:clrMapOvr>
    <a:masterClrMapping/>
  </p:clrMapOvr>
  <p:transition advTm="204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33400" y="304800"/>
            <a:ext cx="83058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This example shows a while loop that will continue to execute until it finds a year that the Chicago Cubs won the World Series. Because they haven't won since 1908 and the loop counter year starts with 1909, it has a lot of looping to do. For each year they didn't win, a message is displayed. However, even die-hard Cubs fans will eventually give up and change allegiances to the Chicago White Sox. In this example, if the year is 3000 or later, a message is displayed and then a break is encountered. The break statement will cause program control to move to the first statement after the end of the while loop. In this case, that will be the following line: </a:t>
            </a:r>
          </a:p>
          <a:p>
            <a:r>
              <a:rPr lang="en-US"/>
              <a:t>System.out.println("Loop exited on year " + year); </a:t>
            </a:r>
          </a:p>
          <a:p>
            <a:r>
              <a:rPr lang="en-US" b="1"/>
              <a:t>The continue Statement </a:t>
            </a:r>
          </a:p>
          <a:p>
            <a:r>
              <a:rPr lang="en-US"/>
              <a:t>Just as a break statement can be used to move program control to immediately after the end of a loop, the continue statement can be used to force program control back to the top of a loop </a:t>
            </a:r>
          </a:p>
        </p:txBody>
      </p:sp>
    </p:spTree>
    <p:extLst>
      <p:ext uri="{BB962C8B-B14F-4D97-AF65-F5344CB8AC3E}">
        <p14:creationId xmlns:p14="http://schemas.microsoft.com/office/powerpoint/2010/main" val="1471194232"/>
      </p:ext>
    </p:extLst>
  </p:cSld>
  <p:clrMapOvr>
    <a:masterClrMapping/>
  </p:clrMapOvr>
  <p:transition advTm="208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0" y="6858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dirty="0"/>
              <a:t>Selection Statement : </a:t>
            </a:r>
            <a:r>
              <a:rPr lang="en-US" dirty="0"/>
              <a:t>These select one of several control flows. There are three types of selection statement in Java : if</a:t>
            </a:r>
            <a:r>
              <a:rPr lang="en-US" dirty="0" smtClean="0"/>
              <a:t>, if-else</a:t>
            </a:r>
            <a:r>
              <a:rPr lang="en-US" dirty="0"/>
              <a:t>, and switch.</a:t>
            </a:r>
          </a:p>
          <a:p>
            <a:pPr>
              <a:spcBef>
                <a:spcPct val="50000"/>
              </a:spcBef>
            </a:pPr>
            <a:r>
              <a:rPr lang="en-US" b="1" dirty="0"/>
              <a:t>If statement :</a:t>
            </a:r>
          </a:p>
          <a:p>
            <a:pPr>
              <a:spcBef>
                <a:spcPct val="50000"/>
              </a:spcBef>
            </a:pPr>
            <a:r>
              <a:rPr lang="en-US" dirty="0" smtClean="0"/>
              <a:t>If(test </a:t>
            </a:r>
            <a:r>
              <a:rPr lang="en-US" dirty="0"/>
              <a:t>expression)</a:t>
            </a:r>
          </a:p>
          <a:p>
            <a:pPr>
              <a:spcBef>
                <a:spcPct val="50000"/>
              </a:spcBef>
            </a:pPr>
            <a:r>
              <a:rPr lang="en-US" dirty="0"/>
              <a:t>{</a:t>
            </a:r>
          </a:p>
          <a:p>
            <a:pPr>
              <a:spcBef>
                <a:spcPct val="50000"/>
              </a:spcBef>
            </a:pPr>
            <a:r>
              <a:rPr lang="en-US" dirty="0" smtClean="0"/>
              <a:t>	Statement-block</a:t>
            </a:r>
            <a:r>
              <a:rPr lang="en-US" dirty="0"/>
              <a:t>;</a:t>
            </a:r>
          </a:p>
          <a:p>
            <a:pPr>
              <a:spcBef>
                <a:spcPct val="50000"/>
              </a:spcBef>
            </a:pPr>
            <a:r>
              <a:rPr lang="en-US" dirty="0"/>
              <a:t>}</a:t>
            </a:r>
          </a:p>
          <a:p>
            <a:pPr>
              <a:spcBef>
                <a:spcPct val="50000"/>
              </a:spcBef>
            </a:pPr>
            <a:r>
              <a:rPr lang="en-US" dirty="0"/>
              <a:t>Statement-x</a:t>
            </a:r>
            <a:r>
              <a:rPr lang="en-US" dirty="0" smtClean="0"/>
              <a:t>;</a:t>
            </a:r>
            <a:endParaRPr lang="en-US" dirty="0"/>
          </a:p>
        </p:txBody>
      </p:sp>
      <p:sp>
        <p:nvSpPr>
          <p:cNvPr id="3" name="Rectangle 2"/>
          <p:cNvSpPr txBox="1">
            <a:spLocks noChangeArrowheads="1"/>
          </p:cNvSpPr>
          <p:nvPr/>
        </p:nvSpPr>
        <p:spPr>
          <a:xfrm>
            <a:off x="0" y="0"/>
            <a:ext cx="9144000" cy="659296"/>
          </a:xfrm>
          <a:prstGeom prst="rect">
            <a:avLst/>
          </a:prstGeom>
          <a:solidFill>
            <a:schemeClr val="accent4">
              <a:lumMod val="20000"/>
              <a:lumOff val="80000"/>
            </a:schemeClr>
          </a:solidFill>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3">
                    <a:lumMod val="50000"/>
                  </a:schemeClr>
                </a:solidFill>
              </a:rPr>
              <a:t>Selection Statements</a:t>
            </a:r>
            <a:endParaRPr lang="en-US" dirty="0" smtClean="0">
              <a:solidFill>
                <a:schemeClr val="accent3">
                  <a:lumMod val="50000"/>
                </a:schemeClr>
              </a:solidFill>
            </a:endParaRPr>
          </a:p>
        </p:txBody>
      </p:sp>
    </p:spTree>
    <p:extLst>
      <p:ext uri="{BB962C8B-B14F-4D97-AF65-F5344CB8AC3E}">
        <p14:creationId xmlns:p14="http://schemas.microsoft.com/office/powerpoint/2010/main" val="3753961383"/>
      </p:ext>
    </p:extLst>
  </p:cSld>
  <p:clrMapOvr>
    <a:masterClrMapping/>
  </p:clrMapOvr>
  <p:transition advTm="235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609600" y="533400"/>
            <a:ext cx="8534400" cy="614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Example :</a:t>
            </a:r>
          </a:p>
          <a:p>
            <a:pPr>
              <a:spcBef>
                <a:spcPct val="50000"/>
              </a:spcBef>
            </a:pPr>
            <a:r>
              <a:rPr lang="en-US"/>
              <a:t>Class Demo {</a:t>
            </a:r>
          </a:p>
          <a:p>
            <a:pPr>
              <a:spcBef>
                <a:spcPct val="50000"/>
              </a:spcBef>
            </a:pPr>
            <a:r>
              <a:rPr lang="en-US"/>
              <a:t>public static void main(String args[]) {</a:t>
            </a:r>
          </a:p>
          <a:p>
            <a:pPr>
              <a:spcBef>
                <a:spcPct val="50000"/>
              </a:spcBef>
            </a:pPr>
            <a:r>
              <a:rPr lang="en-US"/>
              <a:t>If(args.length==0)</a:t>
            </a:r>
          </a:p>
          <a:p>
            <a:pPr>
              <a:spcBef>
                <a:spcPct val="50000"/>
              </a:spcBef>
            </a:pPr>
            <a:r>
              <a:rPr lang="en-US"/>
              <a:t>System.out.println(“You must have command line arguments”); }}</a:t>
            </a:r>
          </a:p>
          <a:p>
            <a:pPr>
              <a:spcBef>
                <a:spcPct val="50000"/>
              </a:spcBef>
            </a:pPr>
            <a:r>
              <a:rPr lang="en-US" b="1"/>
              <a:t>If-else statement</a:t>
            </a:r>
          </a:p>
          <a:p>
            <a:pPr>
              <a:spcBef>
                <a:spcPct val="50000"/>
              </a:spcBef>
            </a:pPr>
            <a:r>
              <a:rPr lang="en-US" b="1"/>
              <a:t>if(test expression)</a:t>
            </a:r>
          </a:p>
          <a:p>
            <a:pPr>
              <a:spcBef>
                <a:spcPct val="50000"/>
              </a:spcBef>
            </a:pPr>
            <a:r>
              <a:rPr lang="en-US" b="1"/>
              <a:t>{</a:t>
            </a:r>
          </a:p>
          <a:p>
            <a:pPr>
              <a:spcBef>
                <a:spcPct val="50000"/>
              </a:spcBef>
            </a:pPr>
            <a:r>
              <a:rPr lang="en-US" b="1"/>
              <a:t>True-Block Statement(s);</a:t>
            </a:r>
          </a:p>
          <a:p>
            <a:pPr>
              <a:spcBef>
                <a:spcPct val="50000"/>
              </a:spcBef>
            </a:pPr>
            <a:r>
              <a:rPr lang="en-US" b="1"/>
              <a:t>}</a:t>
            </a:r>
          </a:p>
          <a:p>
            <a:pPr>
              <a:spcBef>
                <a:spcPct val="50000"/>
              </a:spcBef>
            </a:pPr>
            <a:r>
              <a:rPr lang="en-US" b="1"/>
              <a:t>Else</a:t>
            </a:r>
          </a:p>
          <a:p>
            <a:pPr>
              <a:spcBef>
                <a:spcPct val="50000"/>
              </a:spcBef>
            </a:pPr>
            <a:r>
              <a:rPr lang="en-US" b="1"/>
              <a:t>{</a:t>
            </a:r>
          </a:p>
          <a:p>
            <a:pPr>
              <a:spcBef>
                <a:spcPct val="50000"/>
              </a:spcBef>
            </a:pPr>
            <a:r>
              <a:rPr lang="en-US" b="1"/>
              <a:t>False-Block statement(s);</a:t>
            </a:r>
          </a:p>
          <a:p>
            <a:pPr>
              <a:spcBef>
                <a:spcPct val="50000"/>
              </a:spcBef>
            </a:pPr>
            <a:r>
              <a:rPr lang="en-US" b="1"/>
              <a:t>}</a:t>
            </a:r>
          </a:p>
          <a:p>
            <a:pPr>
              <a:spcBef>
                <a:spcPct val="50000"/>
              </a:spcBef>
            </a:pPr>
            <a:r>
              <a:rPr lang="en-US" b="1"/>
              <a:t>Statement-x;</a:t>
            </a:r>
          </a:p>
        </p:txBody>
      </p:sp>
    </p:spTree>
    <p:extLst>
      <p:ext uri="{BB962C8B-B14F-4D97-AF65-F5344CB8AC3E}">
        <p14:creationId xmlns:p14="http://schemas.microsoft.com/office/powerpoint/2010/main" val="1417955298"/>
      </p:ext>
    </p:extLst>
  </p:cSld>
  <p:clrMapOvr>
    <a:masterClrMapping/>
  </p:clrMapOvr>
  <p:transition advTm="288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301625"/>
            <a:ext cx="8305800" cy="696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t>If the test expression is true, then the true-block statement(s) executed immediately following to the if statement, are executed; otherwise the false statement(s) will be executed, not both.In both the cases, the control is transferred subsequently to the statement-x.</a:t>
            </a:r>
          </a:p>
          <a:p>
            <a:pPr>
              <a:spcBef>
                <a:spcPct val="50000"/>
              </a:spcBef>
            </a:pPr>
            <a:r>
              <a:rPr lang="en-US" b="1"/>
              <a:t>Nesting of If—else Statement</a:t>
            </a:r>
          </a:p>
          <a:p>
            <a:pPr>
              <a:spcBef>
                <a:spcPct val="50000"/>
              </a:spcBef>
            </a:pPr>
            <a:r>
              <a:rPr lang="en-US" b="1"/>
              <a:t>If(test condition1)</a:t>
            </a:r>
          </a:p>
          <a:p>
            <a:pPr>
              <a:spcBef>
                <a:spcPct val="50000"/>
              </a:spcBef>
            </a:pPr>
            <a:r>
              <a:rPr lang="en-US" b="1"/>
              <a:t>{	if(test condition2)	{</a:t>
            </a:r>
          </a:p>
          <a:p>
            <a:pPr>
              <a:spcBef>
                <a:spcPct val="50000"/>
              </a:spcBef>
            </a:pPr>
            <a:r>
              <a:rPr lang="en-US" b="1"/>
              <a:t>	Statement-1;	}</a:t>
            </a:r>
          </a:p>
          <a:p>
            <a:pPr>
              <a:spcBef>
                <a:spcPct val="50000"/>
              </a:spcBef>
            </a:pPr>
            <a:r>
              <a:rPr lang="en-US" b="1"/>
              <a:t>	else	{</a:t>
            </a:r>
          </a:p>
          <a:p>
            <a:pPr>
              <a:spcBef>
                <a:spcPct val="50000"/>
              </a:spcBef>
            </a:pPr>
            <a:r>
              <a:rPr lang="en-US" b="1"/>
              <a:t>	Statement-2;	}</a:t>
            </a:r>
          </a:p>
          <a:p>
            <a:pPr>
              <a:spcBef>
                <a:spcPct val="50000"/>
              </a:spcBef>
            </a:pPr>
            <a:r>
              <a:rPr lang="en-US" b="1"/>
              <a:t>}</a:t>
            </a:r>
          </a:p>
          <a:p>
            <a:pPr>
              <a:spcBef>
                <a:spcPct val="50000"/>
              </a:spcBef>
            </a:pPr>
            <a:r>
              <a:rPr lang="en-US" b="1"/>
              <a:t>else {</a:t>
            </a:r>
          </a:p>
          <a:p>
            <a:pPr>
              <a:spcBef>
                <a:spcPct val="50000"/>
              </a:spcBef>
            </a:pPr>
            <a:r>
              <a:rPr lang="en-US" b="1"/>
              <a:t>Statement-3; }</a:t>
            </a:r>
          </a:p>
          <a:p>
            <a:pPr>
              <a:spcBef>
                <a:spcPct val="50000"/>
              </a:spcBef>
            </a:pPr>
            <a:r>
              <a:rPr lang="en-US" b="1"/>
              <a:t>Statement-x;</a:t>
            </a:r>
          </a:p>
          <a:p>
            <a:pPr>
              <a:spcBef>
                <a:spcPct val="50000"/>
              </a:spcBef>
            </a:pPr>
            <a:r>
              <a:rPr lang="en-US"/>
              <a:t>If the condition-1 is false, the statement-3 will be executed; otherwise it continues to perform the second test. If the condition-2 is true, the statement-1 will be evaluated;otherwise statement-2 will be evaluated and then control is transferred to the statement-x.</a:t>
            </a:r>
          </a:p>
          <a:p>
            <a:pPr>
              <a:spcBef>
                <a:spcPct val="50000"/>
              </a:spcBef>
            </a:pPr>
            <a:endParaRPr lang="en-US" b="1"/>
          </a:p>
        </p:txBody>
      </p:sp>
    </p:spTree>
    <p:extLst>
      <p:ext uri="{BB962C8B-B14F-4D97-AF65-F5344CB8AC3E}">
        <p14:creationId xmlns:p14="http://schemas.microsoft.com/office/powerpoint/2010/main" val="1045289812"/>
      </p:ext>
    </p:extLst>
  </p:cSld>
  <p:clrMapOvr>
    <a:masterClrMapping/>
  </p:clrMapOvr>
  <p:transition advTm="2128"/>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533400" y="457200"/>
            <a:ext cx="8153400" cy="628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a:t>Switch Statement: </a:t>
            </a:r>
            <a:r>
              <a:rPr lang="en-US"/>
              <a:t>The Java switch statement is ideal for testing a single expression against a series of possible values and executing the code associated with the matching case statement.</a:t>
            </a:r>
          </a:p>
          <a:p>
            <a:pPr>
              <a:spcBef>
                <a:spcPct val="50000"/>
              </a:spcBef>
            </a:pPr>
            <a:r>
              <a:rPr lang="en-US"/>
              <a:t>Switch(expression) {</a:t>
            </a:r>
          </a:p>
          <a:p>
            <a:pPr>
              <a:spcBef>
                <a:spcPct val="50000"/>
              </a:spcBef>
            </a:pPr>
            <a:r>
              <a:rPr lang="en-US"/>
              <a:t>Case value-1:</a:t>
            </a:r>
          </a:p>
          <a:p>
            <a:pPr>
              <a:spcBef>
                <a:spcPct val="50000"/>
              </a:spcBef>
            </a:pPr>
            <a:r>
              <a:rPr lang="en-US"/>
              <a:t>	block-1;</a:t>
            </a:r>
          </a:p>
          <a:p>
            <a:pPr>
              <a:spcBef>
                <a:spcPct val="50000"/>
              </a:spcBef>
            </a:pPr>
            <a:r>
              <a:rPr lang="en-US"/>
              <a:t>	break;</a:t>
            </a:r>
          </a:p>
          <a:p>
            <a:pPr>
              <a:spcBef>
                <a:spcPct val="50000"/>
              </a:spcBef>
            </a:pPr>
            <a:r>
              <a:rPr lang="en-US"/>
              <a:t>Case value-2:</a:t>
            </a:r>
          </a:p>
          <a:p>
            <a:pPr>
              <a:spcBef>
                <a:spcPct val="50000"/>
              </a:spcBef>
            </a:pPr>
            <a:r>
              <a:rPr lang="en-US"/>
              <a:t>	block-2;</a:t>
            </a:r>
          </a:p>
          <a:p>
            <a:pPr>
              <a:spcBef>
                <a:spcPct val="50000"/>
              </a:spcBef>
            </a:pPr>
            <a:r>
              <a:rPr lang="en-US"/>
              <a:t>	break;</a:t>
            </a:r>
          </a:p>
          <a:p>
            <a:pPr>
              <a:spcBef>
                <a:spcPct val="50000"/>
              </a:spcBef>
            </a:pPr>
            <a:r>
              <a:rPr lang="en-US"/>
              <a:t>……</a:t>
            </a:r>
          </a:p>
          <a:p>
            <a:pPr>
              <a:spcBef>
                <a:spcPct val="50000"/>
              </a:spcBef>
            </a:pPr>
            <a:r>
              <a:rPr lang="en-US"/>
              <a:t>……</a:t>
            </a:r>
          </a:p>
          <a:p>
            <a:pPr>
              <a:spcBef>
                <a:spcPct val="50000"/>
              </a:spcBef>
            </a:pPr>
            <a:r>
              <a:rPr lang="en-US"/>
              <a:t>default: </a:t>
            </a:r>
          </a:p>
          <a:p>
            <a:pPr>
              <a:spcBef>
                <a:spcPct val="50000"/>
              </a:spcBef>
            </a:pPr>
            <a:r>
              <a:rPr lang="en-US"/>
              <a:t>	default-block;</a:t>
            </a:r>
          </a:p>
          <a:p>
            <a:pPr>
              <a:spcBef>
                <a:spcPct val="50000"/>
              </a:spcBef>
            </a:pPr>
            <a:r>
              <a:rPr lang="en-US"/>
              <a:t>	break; }</a:t>
            </a:r>
          </a:p>
          <a:p>
            <a:pPr>
              <a:spcBef>
                <a:spcPct val="50000"/>
              </a:spcBef>
            </a:pPr>
            <a:r>
              <a:rPr lang="en-US"/>
              <a:t>Statement-x;</a:t>
            </a:r>
          </a:p>
        </p:txBody>
      </p:sp>
    </p:spTree>
    <p:extLst>
      <p:ext uri="{BB962C8B-B14F-4D97-AF65-F5344CB8AC3E}">
        <p14:creationId xmlns:p14="http://schemas.microsoft.com/office/powerpoint/2010/main" val="1711594748"/>
      </p:ext>
    </p:extLst>
  </p:cSld>
  <p:clrMapOvr>
    <a:masterClrMapping/>
  </p:clrMapOvr>
  <p:transition advTm="305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0" y="661987"/>
            <a:ext cx="9144000" cy="627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dirty="0"/>
              <a:t>Iteration Statement : </a:t>
            </a:r>
            <a:r>
              <a:rPr lang="en-US" dirty="0"/>
              <a:t>These specify how and when looping will take place. There are three types of Iteration statements</a:t>
            </a:r>
            <a:r>
              <a:rPr lang="en-US" b="1" dirty="0"/>
              <a:t>: while, do and for</a:t>
            </a:r>
          </a:p>
          <a:p>
            <a:pPr>
              <a:spcBef>
                <a:spcPct val="50000"/>
              </a:spcBef>
            </a:pPr>
            <a:r>
              <a:rPr lang="en-US" b="1" dirty="0"/>
              <a:t>The for Statement </a:t>
            </a:r>
          </a:p>
          <a:p>
            <a:r>
              <a:rPr lang="en-US" dirty="0"/>
              <a:t>The first line of a for loop enables you to specify a starting value for a loop counter, specify the test condition that will exit the loop, and indicate how the loop counter should be incremented after each pass through the loop. This is definitely a statement that offers a lot of bang for the buck. The syntax of a Java for statement is as follows: </a:t>
            </a:r>
          </a:p>
          <a:p>
            <a:r>
              <a:rPr lang="en-US" dirty="0"/>
              <a:t>for (initialization; </a:t>
            </a:r>
            <a:r>
              <a:rPr lang="en-US" dirty="0" err="1"/>
              <a:t>testExpression</a:t>
            </a:r>
            <a:r>
              <a:rPr lang="en-US" dirty="0"/>
              <a:t>; </a:t>
            </a:r>
            <a:r>
              <a:rPr lang="en-US" dirty="0" err="1"/>
              <a:t>incremement</a:t>
            </a:r>
            <a:r>
              <a:rPr lang="en-US" dirty="0"/>
              <a:t>)</a:t>
            </a:r>
            <a:br>
              <a:rPr lang="en-US" dirty="0"/>
            </a:br>
            <a:r>
              <a:rPr lang="en-US" dirty="0"/>
              <a:t>    statement </a:t>
            </a:r>
          </a:p>
          <a:p>
            <a:r>
              <a:rPr lang="en-US" dirty="0"/>
              <a:t>For example, a sample for loop may appear as follows: </a:t>
            </a:r>
          </a:p>
          <a:p>
            <a:r>
              <a:rPr lang="en-US" dirty="0" err="1"/>
              <a:t>int</a:t>
            </a:r>
            <a:r>
              <a:rPr lang="en-US" dirty="0"/>
              <a:t> count;</a:t>
            </a:r>
            <a:br>
              <a:rPr lang="en-US" dirty="0"/>
            </a:br>
            <a:r>
              <a:rPr lang="en-US" dirty="0"/>
              <a:t>for (count=0; count&lt;100; count++)</a:t>
            </a:r>
            <a:br>
              <a:rPr lang="en-US" dirty="0"/>
            </a:br>
            <a:r>
              <a:rPr lang="en-US" dirty="0"/>
              <a:t>    </a:t>
            </a:r>
            <a:r>
              <a:rPr lang="en-US" dirty="0" err="1"/>
              <a:t>System.out.println</a:t>
            </a:r>
            <a:r>
              <a:rPr lang="en-US" dirty="0"/>
              <a:t>("Count = " + count); </a:t>
            </a:r>
          </a:p>
          <a:p>
            <a:r>
              <a:rPr lang="en-US" dirty="0"/>
              <a:t>In this example, the initialization statement of the for loop sets count to 0. The test expression, count &lt; 100, indicates that the loop should continue as long as count is less than 100. Finally, the increment statement increments the value of count by one. As long as the test expression is true, the statement following the for loop setup will be executed, as follows: </a:t>
            </a:r>
          </a:p>
          <a:p>
            <a:r>
              <a:rPr lang="en-US" dirty="0" err="1"/>
              <a:t>System.out.println</a:t>
            </a:r>
            <a:r>
              <a:rPr lang="en-US" dirty="0"/>
              <a:t>("Count = " + count); </a:t>
            </a:r>
          </a:p>
          <a:p>
            <a:r>
              <a:rPr lang="en-US" dirty="0"/>
              <a:t>Of course, you probably need to do more than one thing inside the loop. This is as easy to do as using curly braces to indicate the scope of the for loop.</a:t>
            </a:r>
          </a:p>
        </p:txBody>
      </p:sp>
      <p:sp>
        <p:nvSpPr>
          <p:cNvPr id="3" name="Rectangle 2"/>
          <p:cNvSpPr txBox="1">
            <a:spLocks noChangeArrowheads="1"/>
          </p:cNvSpPr>
          <p:nvPr/>
        </p:nvSpPr>
        <p:spPr>
          <a:xfrm>
            <a:off x="0" y="0"/>
            <a:ext cx="9144000" cy="659296"/>
          </a:xfrm>
          <a:prstGeom prst="rect">
            <a:avLst/>
          </a:prstGeom>
          <a:solidFill>
            <a:schemeClr val="accent4">
              <a:lumMod val="20000"/>
              <a:lumOff val="80000"/>
            </a:schemeClr>
          </a:solidFill>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3">
                    <a:lumMod val="50000"/>
                  </a:schemeClr>
                </a:solidFill>
              </a:rPr>
              <a:t>Iteration Statements</a:t>
            </a:r>
            <a:endParaRPr lang="en-US" dirty="0" smtClean="0">
              <a:solidFill>
                <a:schemeClr val="accent3">
                  <a:lumMod val="50000"/>
                </a:schemeClr>
              </a:solidFill>
            </a:endParaRPr>
          </a:p>
        </p:txBody>
      </p:sp>
    </p:spTree>
    <p:extLst>
      <p:ext uri="{BB962C8B-B14F-4D97-AF65-F5344CB8AC3E}">
        <p14:creationId xmlns:p14="http://schemas.microsoft.com/office/powerpoint/2010/main" val="3914723817"/>
      </p:ext>
    </p:extLst>
  </p:cSld>
  <p:clrMapOvr>
    <a:masterClrMapping/>
  </p:clrMapOvr>
  <p:transition advTm="288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2032" y="667317"/>
            <a:ext cx="9131968"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b="1" dirty="0"/>
              <a:t>The while Statement</a:t>
            </a:r>
          </a:p>
          <a:p>
            <a:r>
              <a:rPr lang="en-US" dirty="0"/>
              <a:t>Related to the for loop is the while loop. The syntax for a while loop is as follows: </a:t>
            </a:r>
          </a:p>
          <a:p>
            <a:r>
              <a:rPr lang="en-US" dirty="0"/>
              <a:t>while (</a:t>
            </a:r>
            <a:r>
              <a:rPr lang="en-US" dirty="0" err="1"/>
              <a:t>booleanExpression</a:t>
            </a:r>
            <a:r>
              <a:rPr lang="en-US" dirty="0"/>
              <a:t>)</a:t>
            </a:r>
            <a:br>
              <a:rPr lang="en-US" dirty="0"/>
            </a:br>
            <a:r>
              <a:rPr lang="en-US" dirty="0"/>
              <a:t>    statement </a:t>
            </a:r>
          </a:p>
          <a:p>
            <a:r>
              <a:rPr lang="en-US" dirty="0"/>
              <a:t>As you can tell from the simplicity of this, the Java while loop does not have the built-in support for initializing and incrementing variables that its for loop does. Because of this, you need to be careful to initialize loop counters prior to the loop and increment them within the body of the while loop. For example, the following code fragment will display a message five times: </a:t>
            </a:r>
          </a:p>
          <a:p>
            <a:r>
              <a:rPr lang="en-US" dirty="0" err="1"/>
              <a:t>int</a:t>
            </a:r>
            <a:r>
              <a:rPr lang="en-US" dirty="0"/>
              <a:t> count = 0;</a:t>
            </a:r>
            <a:br>
              <a:rPr lang="en-US" dirty="0"/>
            </a:br>
            <a:r>
              <a:rPr lang="en-US" dirty="0"/>
              <a:t>while (count &lt; 5) {</a:t>
            </a:r>
            <a:br>
              <a:rPr lang="en-US" dirty="0"/>
            </a:br>
            <a:r>
              <a:rPr lang="en-US" dirty="0"/>
              <a:t>    </a:t>
            </a:r>
            <a:r>
              <a:rPr lang="en-US" dirty="0" err="1"/>
              <a:t>System.out.println</a:t>
            </a:r>
            <a:r>
              <a:rPr lang="en-US" dirty="0"/>
              <a:t>("Count = " + count);</a:t>
            </a:r>
            <a:br>
              <a:rPr lang="en-US" dirty="0"/>
            </a:br>
            <a:r>
              <a:rPr lang="en-US" dirty="0"/>
              <a:t>    count++;</a:t>
            </a:r>
            <a:br>
              <a:rPr lang="en-US" dirty="0"/>
            </a:br>
            <a:r>
              <a:rPr lang="en-US" dirty="0"/>
              <a:t>} </a:t>
            </a:r>
          </a:p>
          <a:p>
            <a:r>
              <a:rPr lang="en-US" b="1" dirty="0"/>
              <a:t>The do…while Statement </a:t>
            </a:r>
          </a:p>
          <a:p>
            <a:r>
              <a:rPr lang="en-US" dirty="0"/>
              <a:t>The final looping construct in Java is the do…while loop. The syntax for a do…while loop is as follows: </a:t>
            </a:r>
          </a:p>
          <a:p>
            <a:r>
              <a:rPr lang="en-US" dirty="0"/>
              <a:t>do {</a:t>
            </a:r>
            <a:br>
              <a:rPr lang="en-US" dirty="0"/>
            </a:br>
            <a:r>
              <a:rPr lang="en-US" dirty="0"/>
              <a:t>    statement</a:t>
            </a:r>
            <a:br>
              <a:rPr lang="en-US" dirty="0"/>
            </a:br>
            <a:r>
              <a:rPr lang="en-US" dirty="0"/>
              <a:t>} while (</a:t>
            </a:r>
            <a:r>
              <a:rPr lang="en-US" dirty="0" err="1"/>
              <a:t>booleanExpression</a:t>
            </a:r>
            <a:r>
              <a:rPr lang="en-US" dirty="0"/>
              <a:t>); </a:t>
            </a:r>
          </a:p>
        </p:txBody>
      </p:sp>
      <p:sp>
        <p:nvSpPr>
          <p:cNvPr id="3" name="Rectangle 2"/>
          <p:cNvSpPr txBox="1">
            <a:spLocks noChangeArrowheads="1"/>
          </p:cNvSpPr>
          <p:nvPr/>
        </p:nvSpPr>
        <p:spPr>
          <a:xfrm>
            <a:off x="0" y="0"/>
            <a:ext cx="9144000" cy="659296"/>
          </a:xfrm>
          <a:prstGeom prst="rect">
            <a:avLst/>
          </a:prstGeom>
          <a:solidFill>
            <a:schemeClr val="accent4">
              <a:lumMod val="20000"/>
              <a:lumOff val="80000"/>
            </a:schemeClr>
          </a:solidFill>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3">
                    <a:lumMod val="50000"/>
                  </a:schemeClr>
                </a:solidFill>
              </a:rPr>
              <a:t>Iteration Statements</a:t>
            </a:r>
            <a:endParaRPr lang="en-US" dirty="0" smtClean="0">
              <a:solidFill>
                <a:schemeClr val="accent3">
                  <a:lumMod val="50000"/>
                </a:schemeClr>
              </a:solidFill>
            </a:endParaRPr>
          </a:p>
        </p:txBody>
      </p:sp>
    </p:spTree>
    <p:extLst>
      <p:ext uri="{BB962C8B-B14F-4D97-AF65-F5344CB8AC3E}">
        <p14:creationId xmlns:p14="http://schemas.microsoft.com/office/powerpoint/2010/main" val="2478036457"/>
      </p:ext>
    </p:extLst>
  </p:cSld>
  <p:clrMapOvr>
    <a:masterClrMapping/>
  </p:clrMapOvr>
  <p:transition advTm="288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533400" y="381000"/>
            <a:ext cx="8610600"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This is similar to a while loop except that a do…while loop is guaranteed to execute at least once. It is possible that a while loop may not execute at all depending on the test expression used in the loop. For example, consider the following method: </a:t>
            </a:r>
          </a:p>
          <a:p>
            <a:r>
              <a:rPr lang="en-US"/>
              <a:t>public void ShowYears(int year) {</a:t>
            </a:r>
            <a:br>
              <a:rPr lang="en-US"/>
            </a:br>
            <a:r>
              <a:rPr lang="en-US"/>
              <a:t>    while (year &lt; 2000) {</a:t>
            </a:r>
            <a:br>
              <a:rPr lang="en-US"/>
            </a:br>
            <a:r>
              <a:rPr lang="en-US"/>
              <a:t>        System.out.println("Year is " + year);</a:t>
            </a:r>
            <a:br>
              <a:rPr lang="en-US"/>
            </a:br>
            <a:r>
              <a:rPr lang="en-US"/>
              <a:t>        year++;</a:t>
            </a:r>
            <a:br>
              <a:rPr lang="en-US"/>
            </a:br>
            <a:r>
              <a:rPr lang="en-US"/>
              <a:t>    }</a:t>
            </a:r>
            <a:br>
              <a:rPr lang="en-US"/>
            </a:br>
            <a:r>
              <a:rPr lang="en-US"/>
              <a:t>} </a:t>
            </a:r>
          </a:p>
          <a:p>
            <a:r>
              <a:rPr lang="en-US"/>
              <a:t>This method is passed a year value, then loops over the year displaying a message as long as the year is less than 2000. If year starts at 1996, then messages will be displayed for the years 1996, 1997, 1998, and 1999. However, what happens if year starts at 2010? Because the initial test, year &lt; 2000, will be false, the while loop will never be entered. Fortunately, a do…while loop can solve this problem. Because a do…while loop performs its expression testing after the body of the loop has executed for each pass, it will always be executed at least once. This is a very valid distinction between the two types of loop, but it can also be a source of potential errors. Whenever you use a do…while loop, you should be careful to consider the first pass through the body of the loop. </a:t>
            </a:r>
          </a:p>
        </p:txBody>
      </p:sp>
      <p:sp>
        <p:nvSpPr>
          <p:cNvPr id="3" name="Rectangle 2"/>
          <p:cNvSpPr txBox="1">
            <a:spLocks noChangeArrowheads="1"/>
          </p:cNvSpPr>
          <p:nvPr/>
        </p:nvSpPr>
        <p:spPr>
          <a:xfrm>
            <a:off x="0" y="0"/>
            <a:ext cx="9144000" cy="659296"/>
          </a:xfrm>
          <a:prstGeom prst="rect">
            <a:avLst/>
          </a:prstGeom>
          <a:solidFill>
            <a:schemeClr val="accent4">
              <a:lumMod val="20000"/>
              <a:lumOff val="80000"/>
            </a:schemeClr>
          </a:solidFill>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3">
                    <a:lumMod val="50000"/>
                  </a:schemeClr>
                </a:solidFill>
              </a:rPr>
              <a:t>Iteration Statements</a:t>
            </a:r>
            <a:endParaRPr lang="en-US" dirty="0" smtClean="0">
              <a:solidFill>
                <a:schemeClr val="accent3">
                  <a:lumMod val="50000"/>
                </a:schemeClr>
              </a:solidFill>
            </a:endParaRPr>
          </a:p>
        </p:txBody>
      </p:sp>
    </p:spTree>
    <p:extLst>
      <p:ext uri="{BB962C8B-B14F-4D97-AF65-F5344CB8AC3E}">
        <p14:creationId xmlns:p14="http://schemas.microsoft.com/office/powerpoint/2010/main" val="2253332072"/>
      </p:ext>
    </p:extLst>
  </p:cSld>
  <p:clrMapOvr>
    <a:masterClrMapping/>
  </p:clrMapOvr>
  <p:transition advTm="2864"/>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689120"/>
            <a:ext cx="9144000" cy="517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52352" rIns="0" bIns="38088" anchor="ctr">
            <a:spAutoFit/>
          </a:bodyPr>
          <a:lstStyle/>
          <a:p>
            <a:r>
              <a:rPr lang="en-US" b="1" dirty="0"/>
              <a:t>Jumping</a:t>
            </a:r>
          </a:p>
          <a:p>
            <a:r>
              <a:rPr lang="en-US" dirty="0"/>
              <a:t>Of course, it is not always easy to write all of your for, while and do…while loops so that they are easy to read and yet the loops terminate on exactly the right pass through the loop. Java makes it easier to jump out of loops and to control other areas of program flow with its break and continue statements. </a:t>
            </a:r>
            <a:endParaRPr lang="en-US" b="1" dirty="0"/>
          </a:p>
          <a:p>
            <a:r>
              <a:rPr lang="en-US" b="1" dirty="0"/>
              <a:t>The break Statement</a:t>
            </a:r>
          </a:p>
          <a:p>
            <a:r>
              <a:rPr lang="en-US" dirty="0"/>
              <a:t>Earlier in this chapter, you saw how the break statement is used to exit a switch statement. In a similar manner, break can be used to exit a loop </a:t>
            </a:r>
          </a:p>
          <a:p>
            <a:r>
              <a:rPr lang="en-US" dirty="0"/>
              <a:t>As an example of this, consider the following code: </a:t>
            </a:r>
          </a:p>
          <a:p>
            <a:r>
              <a:rPr lang="en-US" dirty="0" err="1"/>
              <a:t>int</a:t>
            </a:r>
            <a:r>
              <a:rPr lang="en-US" dirty="0"/>
              <a:t> year = 1909;</a:t>
            </a:r>
            <a:br>
              <a:rPr lang="en-US" dirty="0"/>
            </a:br>
            <a:r>
              <a:rPr lang="en-US" dirty="0"/>
              <a:t>while (</a:t>
            </a:r>
            <a:r>
              <a:rPr lang="en-US" dirty="0" err="1"/>
              <a:t>DidCubsWinTheWorldSeries</a:t>
            </a:r>
            <a:r>
              <a:rPr lang="en-US" dirty="0"/>
              <a:t>(year) == false) {</a:t>
            </a:r>
            <a:br>
              <a:rPr lang="en-US" dirty="0"/>
            </a:br>
            <a:r>
              <a:rPr lang="en-US" dirty="0"/>
              <a:t>    </a:t>
            </a:r>
            <a:r>
              <a:rPr lang="en-US" dirty="0" err="1"/>
              <a:t>System.out.println</a:t>
            </a:r>
            <a:r>
              <a:rPr lang="en-US" dirty="0"/>
              <a:t>("Didn't win in " + year);</a:t>
            </a:r>
            <a:br>
              <a:rPr lang="en-US" dirty="0"/>
            </a:br>
            <a:r>
              <a:rPr lang="en-US" dirty="0"/>
              <a:t>    if (year &gt;= 3000) {</a:t>
            </a:r>
            <a:br>
              <a:rPr lang="en-US" dirty="0"/>
            </a:br>
            <a:r>
              <a:rPr lang="en-US" dirty="0"/>
              <a:t>        </a:t>
            </a:r>
            <a:r>
              <a:rPr lang="en-US" dirty="0" err="1"/>
              <a:t>System.out.println</a:t>
            </a:r>
            <a:r>
              <a:rPr lang="en-US" dirty="0"/>
              <a:t>("Time to give up. Go White Sox!");</a:t>
            </a:r>
            <a:br>
              <a:rPr lang="en-US" dirty="0"/>
            </a:br>
            <a:r>
              <a:rPr lang="en-US" dirty="0"/>
              <a:t>        break;</a:t>
            </a:r>
            <a:br>
              <a:rPr lang="en-US" dirty="0"/>
            </a:br>
            <a:r>
              <a:rPr lang="en-US" dirty="0"/>
              <a:t>    }</a:t>
            </a:r>
            <a:br>
              <a:rPr lang="en-US" dirty="0"/>
            </a:br>
            <a:r>
              <a:rPr lang="en-US" dirty="0"/>
              <a:t>}</a:t>
            </a:r>
            <a:br>
              <a:rPr lang="en-US" dirty="0"/>
            </a:br>
            <a:r>
              <a:rPr lang="en-US" dirty="0" err="1"/>
              <a:t>System.out.println</a:t>
            </a:r>
            <a:r>
              <a:rPr lang="en-US" dirty="0"/>
              <a:t>("Loop exited on year " + year); </a:t>
            </a:r>
          </a:p>
        </p:txBody>
      </p:sp>
      <p:sp>
        <p:nvSpPr>
          <p:cNvPr id="3" name="Rectangle 2"/>
          <p:cNvSpPr txBox="1">
            <a:spLocks noChangeArrowheads="1"/>
          </p:cNvSpPr>
          <p:nvPr/>
        </p:nvSpPr>
        <p:spPr>
          <a:xfrm>
            <a:off x="0" y="0"/>
            <a:ext cx="9144000" cy="659296"/>
          </a:xfrm>
          <a:prstGeom prst="rect">
            <a:avLst/>
          </a:prstGeom>
          <a:solidFill>
            <a:schemeClr val="accent4">
              <a:lumMod val="20000"/>
              <a:lumOff val="80000"/>
            </a:schemeClr>
          </a:solidFill>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3">
                    <a:lumMod val="50000"/>
                  </a:schemeClr>
                </a:solidFill>
              </a:rPr>
              <a:t>Jumping Statements</a:t>
            </a:r>
            <a:endParaRPr lang="en-US" dirty="0" smtClean="0">
              <a:solidFill>
                <a:schemeClr val="accent3">
                  <a:lumMod val="50000"/>
                </a:schemeClr>
              </a:solidFill>
            </a:endParaRPr>
          </a:p>
        </p:txBody>
      </p:sp>
    </p:spTree>
    <p:extLst>
      <p:ext uri="{BB962C8B-B14F-4D97-AF65-F5344CB8AC3E}">
        <p14:creationId xmlns:p14="http://schemas.microsoft.com/office/powerpoint/2010/main" val="3965857084"/>
      </p:ext>
    </p:extLst>
  </p:cSld>
  <p:clrMapOvr>
    <a:masterClrMapping/>
  </p:clrMapOvr>
  <p:transition advTm="3008"/>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849</Words>
  <Application>Microsoft Office PowerPoint</Application>
  <PresentationFormat>On-screen Show (4:3)</PresentationFormat>
  <Paragraphs>107</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Java Control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Control Statements</dc:title>
  <dc:creator>Manish</dc:creator>
  <cp:lastModifiedBy>Manish</cp:lastModifiedBy>
  <cp:revision>16</cp:revision>
  <dcterms:created xsi:type="dcterms:W3CDTF">2006-08-16T00:00:00Z</dcterms:created>
  <dcterms:modified xsi:type="dcterms:W3CDTF">2014-05-31T19:04:48Z</dcterms:modified>
</cp:coreProperties>
</file>