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41" r:id="rId2"/>
    <p:sldId id="342" r:id="rId3"/>
    <p:sldId id="343" r:id="rId4"/>
    <p:sldId id="344" r:id="rId5"/>
    <p:sldId id="346" r:id="rId6"/>
    <p:sldId id="350" r:id="rId7"/>
    <p:sldId id="345" r:id="rId8"/>
    <p:sldId id="335" r:id="rId9"/>
    <p:sldId id="336" r:id="rId10"/>
    <p:sldId id="337" r:id="rId11"/>
    <p:sldId id="338" r:id="rId12"/>
    <p:sldId id="339" r:id="rId13"/>
    <p:sldId id="351" r:id="rId14"/>
    <p:sldId id="369" r:id="rId15"/>
    <p:sldId id="377" r:id="rId16"/>
    <p:sldId id="340" r:id="rId17"/>
    <p:sldId id="349" r:id="rId18"/>
    <p:sldId id="371" r:id="rId19"/>
    <p:sldId id="355" r:id="rId20"/>
    <p:sldId id="368" r:id="rId21"/>
    <p:sldId id="356" r:id="rId22"/>
    <p:sldId id="357" r:id="rId23"/>
    <p:sldId id="358" r:id="rId24"/>
    <p:sldId id="281" r:id="rId25"/>
    <p:sldId id="360" r:id="rId26"/>
    <p:sldId id="359" r:id="rId27"/>
    <p:sldId id="282" r:id="rId28"/>
    <p:sldId id="364" r:id="rId29"/>
    <p:sldId id="363" r:id="rId30"/>
    <p:sldId id="362" r:id="rId31"/>
    <p:sldId id="370" r:id="rId32"/>
    <p:sldId id="314" r:id="rId33"/>
    <p:sldId id="365" r:id="rId34"/>
    <p:sldId id="373" r:id="rId35"/>
    <p:sldId id="374" r:id="rId36"/>
    <p:sldId id="375" r:id="rId37"/>
    <p:sldId id="376" r:id="rId38"/>
    <p:sldId id="372" r:id="rId39"/>
    <p:sldId id="366" r:id="rId40"/>
    <p:sldId id="315" r:id="rId41"/>
    <p:sldId id="288" r:id="rId42"/>
    <p:sldId id="367" r:id="rId43"/>
    <p:sldId id="296" r:id="rId44"/>
    <p:sldId id="298" r:id="rId45"/>
    <p:sldId id="299" r:id="rId46"/>
    <p:sldId id="302" r:id="rId47"/>
    <p:sldId id="348" r:id="rId48"/>
    <p:sldId id="352" r:id="rId49"/>
    <p:sldId id="353" r:id="rId50"/>
    <p:sldId id="354" r:id="rId51"/>
    <p:sldId id="303" r:id="rId52"/>
    <p:sldId id="304" r:id="rId53"/>
    <p:sldId id="305" r:id="rId54"/>
    <p:sldId id="306" r:id="rId55"/>
    <p:sldId id="307" r:id="rId56"/>
    <p:sldId id="308" r:id="rId57"/>
    <p:sldId id="309" r:id="rId58"/>
    <p:sldId id="310" r:id="rId59"/>
    <p:sldId id="311"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271" r:id="rId78"/>
    <p:sldId id="27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AB631C44-B8FC-4319-A9BC-E720321683E0}">
          <p14:sldIdLst>
            <p14:sldId id="341"/>
            <p14:sldId id="342"/>
            <p14:sldId id="343"/>
            <p14:sldId id="344"/>
            <p14:sldId id="346"/>
            <p14:sldId id="350"/>
            <p14:sldId id="345"/>
            <p14:sldId id="335"/>
            <p14:sldId id="336"/>
            <p14:sldId id="337"/>
            <p14:sldId id="338"/>
            <p14:sldId id="339"/>
            <p14:sldId id="351"/>
            <p14:sldId id="369"/>
            <p14:sldId id="377"/>
            <p14:sldId id="340"/>
            <p14:sldId id="349"/>
            <p14:sldId id="371"/>
            <p14:sldId id="355"/>
            <p14:sldId id="368"/>
            <p14:sldId id="356"/>
            <p14:sldId id="357"/>
            <p14:sldId id="358"/>
            <p14:sldId id="281"/>
            <p14:sldId id="360"/>
            <p14:sldId id="359"/>
            <p14:sldId id="282"/>
            <p14:sldId id="364"/>
            <p14:sldId id="363"/>
            <p14:sldId id="362"/>
            <p14:sldId id="370"/>
            <p14:sldId id="314"/>
            <p14:sldId id="365"/>
            <p14:sldId id="373"/>
            <p14:sldId id="374"/>
            <p14:sldId id="375"/>
            <p14:sldId id="376"/>
            <p14:sldId id="372"/>
            <p14:sldId id="366"/>
            <p14:sldId id="315"/>
            <p14:sldId id="288"/>
            <p14:sldId id="367"/>
            <p14:sldId id="296"/>
            <p14:sldId id="298"/>
            <p14:sldId id="299"/>
            <p14:sldId id="302"/>
            <p14:sldId id="348"/>
            <p14:sldId id="352"/>
            <p14:sldId id="353"/>
            <p14:sldId id="354"/>
            <p14:sldId id="303"/>
            <p14:sldId id="304"/>
            <p14:sldId id="305"/>
            <p14:sldId id="306"/>
            <p14:sldId id="307"/>
            <p14:sldId id="308"/>
            <p14:sldId id="309"/>
            <p14:sldId id="310"/>
            <p14:sldId id="311"/>
            <p14:sldId id="316"/>
            <p14:sldId id="317"/>
            <p14:sldId id="318"/>
            <p14:sldId id="319"/>
            <p14:sldId id="320"/>
            <p14:sldId id="321"/>
            <p14:sldId id="322"/>
            <p14:sldId id="323"/>
            <p14:sldId id="324"/>
            <p14:sldId id="325"/>
            <p14:sldId id="326"/>
            <p14:sldId id="327"/>
            <p14:sldId id="328"/>
            <p14:sldId id="329"/>
            <p14:sldId id="330"/>
            <p14:sldId id="331"/>
            <p14:sldId id="332"/>
            <p14:sldId id="271"/>
            <p14:sldId id="27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harmvir_Singh"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5D9FF"/>
    <a:srgbClr val="3509F1"/>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2291" autoAdjust="0"/>
  </p:normalViewPr>
  <p:slideViewPr>
    <p:cSldViewPr>
      <p:cViewPr varScale="1">
        <p:scale>
          <a:sx n="52" d="100"/>
          <a:sy n="52" d="100"/>
        </p:scale>
        <p:origin x="-1896" y="-114"/>
      </p:cViewPr>
      <p:guideLst>
        <p:guide orient="horz" pos="2160"/>
        <p:guide pos="2880"/>
      </p:guideLst>
    </p:cSldViewPr>
  </p:slideViewPr>
  <p:outlineViewPr>
    <p:cViewPr>
      <p:scale>
        <a:sx n="33" d="100"/>
        <a:sy n="33" d="100"/>
      </p:scale>
      <p:origin x="48" y="0"/>
    </p:cViewPr>
  </p:outlineViewPr>
  <p:notesTextViewPr>
    <p:cViewPr>
      <p:scale>
        <a:sx n="100" d="100"/>
        <a:sy n="100" d="100"/>
      </p:scale>
      <p:origin x="0" y="12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1ABBFE-A503-431F-BFE1-94E1393FC166}" type="datetimeFigureOut">
              <a:rPr lang="en-US" smtClean="0"/>
              <a:t>8/23/2014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C596-ADB8-4B2C-B3C3-A31DB2696095}" type="slidenum">
              <a:rPr lang="en-US" smtClean="0"/>
              <a:t>‹#›</a:t>
            </a:fld>
            <a:endParaRPr lang="en-US"/>
          </a:p>
        </p:txBody>
      </p:sp>
    </p:spTree>
    <p:extLst>
      <p:ext uri="{BB962C8B-B14F-4D97-AF65-F5344CB8AC3E}">
        <p14:creationId xmlns:p14="http://schemas.microsoft.com/office/powerpoint/2010/main" val="23133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en.wikipedia.org/wiki/Core_concern" TargetMode="External"/><Relationship Id="rId3" Type="http://schemas.openxmlformats.org/officeDocument/2006/relationships/hyperlink" Target="http://en.wikipedia.org/wiki/Computer_program" TargetMode="External"/><Relationship Id="rId7" Type="http://schemas.openxmlformats.org/officeDocument/2006/relationships/hyperlink" Target="http://en.wikipedia.org/wiki/Application_software"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en.wikipedia.org/wiki/Source_code" TargetMode="External"/><Relationship Id="rId5" Type="http://schemas.openxmlformats.org/officeDocument/2006/relationships/hyperlink" Target="http://en.wikipedia.org/wiki/Modularity_(programming)" TargetMode="External"/><Relationship Id="rId4" Type="http://schemas.openxmlformats.org/officeDocument/2006/relationships/hyperlink" Target="http://en.wikipedia.org/wiki/Concern_(computer_science)" TargetMode="External"/><Relationship Id="rId9" Type="http://schemas.openxmlformats.org/officeDocument/2006/relationships/hyperlink" Target="http://en.wikipedia.org/wiki/Data_logging"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Concern_(computer_science)" TargetMode="External"/><Relationship Id="rId3" Type="http://schemas.openxmlformats.org/officeDocument/2006/relationships/hyperlink" Target="http://en.wikipedia.org/wiki/Programming_paradigm" TargetMode="External"/><Relationship Id="rId7" Type="http://schemas.openxmlformats.org/officeDocument/2006/relationships/hyperlink" Target="http://en.wikipedia.org/wiki/Computer_program" TargetMode="External"/><Relationship Id="rId12" Type="http://schemas.openxmlformats.org/officeDocument/2006/relationships/hyperlink" Target="http://en.wikipedia.org/wiki/Data_logging"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en.wikipedia.org/wiki/Cross-cutting_concern" TargetMode="External"/><Relationship Id="rId11" Type="http://schemas.openxmlformats.org/officeDocument/2006/relationships/hyperlink" Target="http://en.wikipedia.org/wiki/Core_concern" TargetMode="External"/><Relationship Id="rId5" Type="http://schemas.openxmlformats.org/officeDocument/2006/relationships/hyperlink" Target="http://en.wikipedia.org/wiki/Separation_of_concerns" TargetMode="External"/><Relationship Id="rId10" Type="http://schemas.openxmlformats.org/officeDocument/2006/relationships/hyperlink" Target="http://en.wikipedia.org/wiki/Application_software" TargetMode="External"/><Relationship Id="rId4" Type="http://schemas.openxmlformats.org/officeDocument/2006/relationships/hyperlink" Target="http://en.wikipedia.org/wiki/Modularity_(programming)" TargetMode="External"/><Relationship Id="rId9" Type="http://schemas.openxmlformats.org/officeDocument/2006/relationships/hyperlink" Target="http://en.wikipedia.org/wiki/Source_cod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What is Spring framework and who created it?</a:t>
            </a:r>
          </a:p>
          <a:p>
            <a:endParaRPr lang="en-US" dirty="0" smtClean="0"/>
          </a:p>
          <a:p>
            <a:r>
              <a:rPr lang="en-US" dirty="0" smtClean="0"/>
              <a:t>Spring provides elegant integration points</a:t>
            </a:r>
            <a:r>
              <a:rPr lang="en-US" baseline="0" dirty="0" smtClean="0"/>
              <a:t> with standard and </a:t>
            </a:r>
            <a:r>
              <a:rPr lang="en-US" baseline="0" dirty="0" err="1" smtClean="0"/>
              <a:t>defacto</a:t>
            </a:r>
            <a:r>
              <a:rPr lang="en-US" baseline="0" dirty="0" smtClean="0"/>
              <a:t>-standard interfaces: Hibernate, JDO, </a:t>
            </a:r>
            <a:r>
              <a:rPr lang="en-US" baseline="0" dirty="0" err="1" smtClean="0"/>
              <a:t>TopLink</a:t>
            </a:r>
            <a:r>
              <a:rPr lang="en-US" baseline="0" dirty="0" smtClean="0"/>
              <a:t>, EJB, RMI, JNDI, JMS, Web Services, Struts </a:t>
            </a:r>
            <a:r>
              <a:rPr lang="en-US" baseline="0" dirty="0" err="1" smtClean="0"/>
              <a:t>etc</a:t>
            </a:r>
            <a:endParaRPr lang="en-US" baseline="0" dirty="0" smtClean="0"/>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Framework</a:t>
            </a:r>
            <a:r>
              <a:rPr lang="en-US" sz="1200" baseline="0" dirty="0" smtClean="0"/>
              <a:t> are the package of class, interface to interact with the basic application to make it easy to execute, connect, program </a:t>
            </a:r>
            <a:r>
              <a:rPr lang="en-US" sz="1200" baseline="0" dirty="0" err="1" smtClean="0"/>
              <a:t>etc</a:t>
            </a:r>
            <a:r>
              <a:rPr lang="en-US" sz="1200"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Let say java is the framework for c application but it is not </a:t>
            </a:r>
            <a:r>
              <a:rPr lang="en-US" sz="1200" baseline="0" dirty="0" err="1" smtClean="0"/>
              <a:t>bcoz</a:t>
            </a:r>
            <a:r>
              <a:rPr lang="en-US" sz="1200" baseline="0" dirty="0" smtClean="0"/>
              <a:t> c is not object oriented.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Hibernate is the framework for java database connection.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Open source software are free and their source code are expose to user.</a:t>
            </a:r>
            <a:endParaRPr lang="en-US" sz="1200" dirty="0" smtClean="0"/>
          </a:p>
          <a:p>
            <a:endParaRPr lang="en-US" dirty="0" smtClean="0"/>
          </a:p>
          <a:p>
            <a:endParaRPr lang="en-US" b="1" baseline="0" dirty="0" smtClean="0"/>
          </a:p>
        </p:txBody>
      </p:sp>
      <p:sp>
        <p:nvSpPr>
          <p:cNvPr id="4" name="Slide Number Placeholder 3"/>
          <p:cNvSpPr>
            <a:spLocks noGrp="1"/>
          </p:cNvSpPr>
          <p:nvPr>
            <p:ph type="sldNum" sz="quarter" idx="10"/>
          </p:nvPr>
        </p:nvSpPr>
        <p:spPr/>
        <p:txBody>
          <a:bodyPr/>
          <a:lstStyle/>
          <a:p>
            <a:fld id="{9076C596-ADB8-4B2C-B3C3-A31DB2696095}" type="slidenum">
              <a:rPr lang="en-US" smtClean="0"/>
              <a:t>1</a:t>
            </a:fld>
            <a:endParaRPr lang="en-US"/>
          </a:p>
        </p:txBody>
      </p:sp>
    </p:spTree>
    <p:extLst>
      <p:ext uri="{BB962C8B-B14F-4D97-AF65-F5344CB8AC3E}">
        <p14:creationId xmlns:p14="http://schemas.microsoft.com/office/powerpoint/2010/main" val="370341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&lt;alias</a:t>
            </a:r>
            <a:r>
              <a:rPr lang="en-US" baseline="0" dirty="0" smtClean="0"/>
              <a:t> name=“ </a:t>
            </a:r>
            <a:r>
              <a:rPr lang="en-US" baseline="0" dirty="0" err="1" smtClean="0"/>
              <a:t>id_name</a:t>
            </a:r>
            <a:r>
              <a:rPr lang="en-US" baseline="0" dirty="0" smtClean="0"/>
              <a:t>” alias=“</a:t>
            </a:r>
            <a:r>
              <a:rPr lang="en-US" baseline="0" dirty="0" err="1" smtClean="0"/>
              <a:t>id_name_alias</a:t>
            </a:r>
            <a:r>
              <a:rPr lang="en-US" baseline="0" dirty="0" smtClean="0"/>
              <a:t>”/&gt; here </a:t>
            </a:r>
            <a:r>
              <a:rPr lang="en-US" baseline="0" dirty="0" err="1" smtClean="0"/>
              <a:t>id_name</a:t>
            </a:r>
            <a:r>
              <a:rPr lang="en-US" baseline="0" dirty="0" smtClean="0"/>
              <a:t> = </a:t>
            </a:r>
            <a:r>
              <a:rPr lang="en-US" baseline="0" dirty="0" err="1" smtClean="0"/>
              <a:t>id_name_alias</a:t>
            </a:r>
            <a:endParaRPr lang="en-US" baseline="0" dirty="0" smtClean="0"/>
          </a:p>
          <a:p>
            <a:endParaRPr lang="en-US" baseline="0" dirty="0" smtClean="0"/>
          </a:p>
          <a:p>
            <a:r>
              <a:rPr lang="en-US" baseline="0" dirty="0" smtClean="0"/>
              <a:t>&lt;</a:t>
            </a:r>
            <a:r>
              <a:rPr lang="en-US" baseline="0" dirty="0" err="1" smtClean="0"/>
              <a:t>idref</a:t>
            </a:r>
            <a:r>
              <a:rPr lang="en-US" baseline="0" dirty="0" smtClean="0"/>
              <a:t>=“</a:t>
            </a:r>
            <a:r>
              <a:rPr lang="en-US" baseline="0" dirty="0" err="1" smtClean="0"/>
              <a:t>refBeanName</a:t>
            </a:r>
            <a:r>
              <a:rPr lang="en-US" baseline="0" dirty="0" smtClean="0"/>
              <a:t>”&gt; - It is an another way for full proof reference, to validate the id type of ref (not alias type or name type reference). </a:t>
            </a:r>
          </a:p>
          <a:p>
            <a:r>
              <a:rPr lang="en-US" dirty="0" err="1" smtClean="0"/>
              <a:t>Xmlns</a:t>
            </a:r>
            <a:r>
              <a:rPr lang="en-US" dirty="0" smtClean="0"/>
              <a:t>(XML namespace) attribute is the start tag of an</a:t>
            </a:r>
            <a:r>
              <a:rPr lang="en-US" baseline="0" dirty="0" smtClean="0"/>
              <a:t> element.</a:t>
            </a:r>
          </a:p>
          <a:p>
            <a:r>
              <a:rPr lang="en-US" b="1" baseline="0" dirty="0" smtClean="0"/>
              <a:t>Syntax </a:t>
            </a:r>
            <a:r>
              <a:rPr lang="en-US" baseline="0" dirty="0" smtClean="0"/>
              <a:t>: </a:t>
            </a:r>
            <a:r>
              <a:rPr lang="en-US" sz="1200" b="0" i="0" kern="1200" dirty="0" err="1" smtClean="0">
                <a:solidFill>
                  <a:schemeClr val="tx1"/>
                </a:solidFill>
                <a:effectLst/>
                <a:latin typeface="+mn-lt"/>
                <a:ea typeface="+mn-ea"/>
                <a:cs typeface="+mn-cs"/>
              </a:rPr>
              <a:t>xmlns:</a:t>
            </a:r>
            <a:r>
              <a:rPr lang="en-US" sz="1200" b="0" i="1" kern="1200" dirty="0" err="1" smtClean="0">
                <a:solidFill>
                  <a:schemeClr val="tx1"/>
                </a:solidFill>
                <a:effectLst/>
                <a:latin typeface="+mn-lt"/>
                <a:ea typeface="+mn-ea"/>
                <a:cs typeface="+mn-cs"/>
              </a:rPr>
              <a:t>prefix</a:t>
            </a:r>
            <a:r>
              <a:rPr lang="en-US" sz="1200" b="0" i="0" kern="1200" dirty="0" smtClean="0">
                <a:solidFill>
                  <a:schemeClr val="tx1"/>
                </a:solidFill>
                <a:effectLst/>
                <a:latin typeface="+mn-lt"/>
                <a:ea typeface="+mn-ea"/>
                <a:cs typeface="+mn-cs"/>
              </a:rPr>
              <a:t>="</a:t>
            </a:r>
            <a:r>
              <a:rPr lang="en-US" sz="1200" b="0" i="1" kern="1200" dirty="0" smtClean="0">
                <a:solidFill>
                  <a:schemeClr val="tx1"/>
                </a:solidFill>
                <a:effectLst/>
                <a:latin typeface="+mn-lt"/>
                <a:ea typeface="+mn-ea"/>
                <a:cs typeface="+mn-cs"/>
              </a:rPr>
              <a:t>URI </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default namespace for an element saves us from using prefixes define as</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xmlns</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namespaceURI</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XSLT is an XML language that can be used to transform XML documents into other formats, like HTML.</a:t>
            </a:r>
          </a:p>
          <a:p>
            <a:r>
              <a:rPr lang="en-US" sz="1200" b="0" i="0" kern="1200" dirty="0" smtClean="0">
                <a:solidFill>
                  <a:schemeClr val="tx1"/>
                </a:solidFill>
                <a:effectLst/>
                <a:latin typeface="+mn-lt"/>
                <a:ea typeface="+mn-ea"/>
                <a:cs typeface="+mn-cs"/>
              </a:rPr>
              <a:t>The tags that are not HTML tags have the prefix </a:t>
            </a:r>
            <a:r>
              <a:rPr lang="en-US" sz="1200" b="0" i="0" kern="1200" dirty="0" err="1" smtClean="0">
                <a:solidFill>
                  <a:schemeClr val="tx1"/>
                </a:solidFill>
                <a:effectLst/>
                <a:latin typeface="+mn-lt"/>
                <a:ea typeface="+mn-ea"/>
                <a:cs typeface="+mn-cs"/>
              </a:rPr>
              <a:t>xsl</a:t>
            </a:r>
            <a:r>
              <a:rPr lang="en-US" sz="1200" b="0" i="0" kern="1200" dirty="0" smtClean="0">
                <a:solidFill>
                  <a:schemeClr val="tx1"/>
                </a:solidFill>
                <a:effectLst/>
                <a:latin typeface="+mn-lt"/>
                <a:ea typeface="+mn-ea"/>
                <a:cs typeface="+mn-cs"/>
              </a:rPr>
              <a:t>, identified by the namespace </a:t>
            </a:r>
            <a:r>
              <a:rPr lang="en-US" sz="1200" b="0" i="0" kern="1200" dirty="0" err="1" smtClean="0">
                <a:solidFill>
                  <a:schemeClr val="tx1"/>
                </a:solidFill>
                <a:effectLst/>
                <a:latin typeface="+mn-lt"/>
                <a:ea typeface="+mn-ea"/>
                <a:cs typeface="+mn-cs"/>
              </a:rPr>
              <a:t>xmlns:xsl</a:t>
            </a:r>
            <a:r>
              <a:rPr lang="en-US" sz="1200" b="0" i="0" kern="1200" dirty="0" smtClean="0">
                <a:solidFill>
                  <a:schemeClr val="tx1"/>
                </a:solidFill>
                <a:effectLst/>
                <a:latin typeface="+mn-lt"/>
                <a:ea typeface="+mn-ea"/>
                <a:cs typeface="+mn-cs"/>
              </a:rPr>
              <a:t>="http://www.w3.org/1999/XSL/Transform"</a:t>
            </a:r>
          </a:p>
          <a:p>
            <a:endParaRPr lang="en-US" dirty="0" smtClean="0"/>
          </a:p>
          <a:p>
            <a:r>
              <a:rPr lang="en-US" dirty="0" err="1" smtClean="0"/>
              <a:t>Xmlns:xsi</a:t>
            </a:r>
            <a:r>
              <a:rPr lang="en-US" dirty="0" smtClean="0"/>
              <a:t> is the XML schema instance</a:t>
            </a:r>
            <a:r>
              <a:rPr lang="en-US" baseline="0" dirty="0" smtClean="0"/>
              <a:t> namespace</a:t>
            </a:r>
          </a:p>
          <a:p>
            <a:r>
              <a:rPr lang="en-US" baseline="0" dirty="0" smtClean="0"/>
              <a:t>It </a:t>
            </a:r>
            <a:r>
              <a:rPr lang="en-US" baseline="0" dirty="0" err="1" smtClean="0"/>
              <a:t>xmlns:xsi</a:t>
            </a:r>
            <a:r>
              <a:rPr lang="en-US" baseline="0" dirty="0" smtClean="0"/>
              <a:t> is available then we can use </a:t>
            </a:r>
            <a:r>
              <a:rPr lang="en-US" baseline="0" dirty="0" err="1" smtClean="0"/>
              <a:t>schemaLocation</a:t>
            </a:r>
            <a:r>
              <a:rPr lang="en-US" baseline="0" dirty="0" smtClean="0"/>
              <a:t> attribute. As below</a:t>
            </a:r>
          </a:p>
          <a:p>
            <a:r>
              <a:rPr lang="en-US" sz="1200" kern="1200" dirty="0" err="1" smtClean="0">
                <a:solidFill>
                  <a:schemeClr val="tx1"/>
                </a:solidFill>
                <a:effectLst/>
                <a:latin typeface="+mn-lt"/>
                <a:ea typeface="+mn-ea"/>
                <a:cs typeface="+mn-cs"/>
              </a:rPr>
              <a:t>xsi:schemaLocation</a:t>
            </a:r>
            <a:r>
              <a:rPr lang="en-US" sz="1200" kern="1200" dirty="0" smtClean="0">
                <a:solidFill>
                  <a:schemeClr val="tx1"/>
                </a:solidFill>
                <a:effectLst/>
                <a:latin typeface="+mn-lt"/>
                <a:ea typeface="+mn-ea"/>
                <a:cs typeface="+mn-cs"/>
              </a:rPr>
              <a:t>="http://www.springframework.org/schema/beans http://www.springframework.org/schema/beans/spring-beans-3.0.xsd“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has 2values</a:t>
            </a:r>
            <a:r>
              <a:rPr lang="en-US" sz="1200" kern="1200" baseline="0" dirty="0" smtClean="0">
                <a:solidFill>
                  <a:schemeClr val="tx1"/>
                </a:solidFill>
                <a:effectLst/>
                <a:latin typeface="+mn-lt"/>
                <a:ea typeface="+mn-ea"/>
                <a:cs typeface="+mn-cs"/>
              </a:rPr>
              <a:t> separated by space:- 1</a:t>
            </a:r>
            <a:r>
              <a:rPr lang="en-US" sz="1200" kern="1200" baseline="30000" dirty="0" smtClean="0">
                <a:solidFill>
                  <a:schemeClr val="tx1"/>
                </a:solidFill>
                <a:effectLst/>
                <a:latin typeface="+mn-lt"/>
                <a:ea typeface="+mn-ea"/>
                <a:cs typeface="+mn-cs"/>
              </a:rPr>
              <a:t>st</a:t>
            </a:r>
            <a:r>
              <a:rPr lang="en-US" sz="1200" kern="1200" baseline="0" dirty="0" smtClean="0">
                <a:solidFill>
                  <a:schemeClr val="tx1"/>
                </a:solidFill>
                <a:effectLst/>
                <a:latin typeface="+mn-lt"/>
                <a:ea typeface="+mn-ea"/>
                <a:cs typeface="+mn-cs"/>
              </a:rPr>
              <a:t> for schema namespace and 2</a:t>
            </a:r>
            <a:r>
              <a:rPr lang="en-US" sz="1200" kern="1200" baseline="30000" dirty="0" smtClean="0">
                <a:solidFill>
                  <a:schemeClr val="tx1"/>
                </a:solidFill>
                <a:effectLst/>
                <a:latin typeface="+mn-lt"/>
                <a:ea typeface="+mn-ea"/>
                <a:cs typeface="+mn-cs"/>
              </a:rPr>
              <a:t>nd</a:t>
            </a:r>
            <a:r>
              <a:rPr lang="en-US" sz="1200" kern="1200" baseline="0" dirty="0" smtClean="0">
                <a:solidFill>
                  <a:schemeClr val="tx1"/>
                </a:solidFill>
                <a:effectLst/>
                <a:latin typeface="+mn-lt"/>
                <a:ea typeface="+mn-ea"/>
                <a:cs typeface="+mn-cs"/>
              </a:rPr>
              <a:t> is location of XML schema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76C596-ADB8-4B2C-B3C3-A31DB2696095}" type="slidenum">
              <a:rPr lang="en-US" smtClean="0"/>
              <a:t>14</a:t>
            </a:fld>
            <a:endParaRPr lang="en-US"/>
          </a:p>
        </p:txBody>
      </p:sp>
    </p:spTree>
    <p:extLst>
      <p:ext uri="{BB962C8B-B14F-4D97-AF65-F5344CB8AC3E}">
        <p14:creationId xmlns:p14="http://schemas.microsoft.com/office/powerpoint/2010/main" val="1388924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is Annotation-based container configuration?</a:t>
            </a: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An alternative to XML setups is provided by annotation-based configuration which relies on the </a:t>
            </a:r>
            <a:r>
              <a:rPr lang="en-US" sz="1200" b="0" i="0" kern="1200" dirty="0" err="1" smtClean="0">
                <a:solidFill>
                  <a:schemeClr val="tx1"/>
                </a:solidFill>
                <a:effectLst/>
                <a:latin typeface="+mn-lt"/>
                <a:ea typeface="+mn-ea"/>
                <a:cs typeface="+mn-cs"/>
              </a:rPr>
              <a:t>bytecode</a:t>
            </a:r>
            <a:r>
              <a:rPr lang="en-US" sz="1200" b="0" i="0" kern="1200" dirty="0" smtClean="0">
                <a:solidFill>
                  <a:schemeClr val="tx1"/>
                </a:solidFill>
                <a:effectLst/>
                <a:latin typeface="+mn-lt"/>
                <a:ea typeface="+mn-ea"/>
                <a:cs typeface="+mn-cs"/>
              </a:rPr>
              <a:t> metadata for wiring up components instead of angle-bracket declarations. Instead of using XML to describe a bean wiring, the developer moves the configuration into the component class itself by using annotations on the relevant class, method, or field declaration.</a:t>
            </a:r>
          </a:p>
          <a:p>
            <a:endParaRPr lang="en-US" dirty="0" smtClean="0"/>
          </a:p>
          <a:p>
            <a:r>
              <a:rPr lang="en-US" sz="1200" b="1" i="0" kern="1200" dirty="0" smtClean="0">
                <a:solidFill>
                  <a:schemeClr val="tx1"/>
                </a:solidFill>
                <a:effectLst/>
                <a:latin typeface="+mn-lt"/>
                <a:ea typeface="+mn-ea"/>
                <a:cs typeface="+mn-cs"/>
              </a:rPr>
              <a:t>Q: How do you turn on annotation wiring?</a:t>
            </a: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Annotation wiring is not turned on in the Spring container by default. So, before we can use annotation-based wiring, we will need to enable it in our Spring configuration file by configuring &lt;</a:t>
            </a:r>
            <a:r>
              <a:rPr lang="en-US" sz="1200" b="0" i="0" kern="1200" dirty="0" err="1" smtClean="0">
                <a:solidFill>
                  <a:schemeClr val="tx1"/>
                </a:solidFill>
                <a:effectLst/>
                <a:latin typeface="+mn-lt"/>
                <a:ea typeface="+mn-ea"/>
                <a:cs typeface="+mn-cs"/>
              </a:rPr>
              <a:t>context:annotation-config</a:t>
            </a:r>
            <a:r>
              <a:rPr lang="en-US" sz="1200" b="0" i="0" kern="1200" smtClean="0">
                <a:solidFill>
                  <a:schemeClr val="tx1"/>
                </a:solidFill>
                <a:effectLst/>
                <a:latin typeface="+mn-lt"/>
                <a:ea typeface="+mn-ea"/>
                <a:cs typeface="+mn-cs"/>
              </a:rPr>
              <a:t>/&gt;.</a:t>
            </a:r>
          </a:p>
          <a:p>
            <a:endParaRPr lang="en-US"/>
          </a:p>
        </p:txBody>
      </p:sp>
      <p:sp>
        <p:nvSpPr>
          <p:cNvPr id="4" name="Slide Number Placeholder 3"/>
          <p:cNvSpPr>
            <a:spLocks noGrp="1"/>
          </p:cNvSpPr>
          <p:nvPr>
            <p:ph type="sldNum" sz="quarter" idx="10"/>
          </p:nvPr>
        </p:nvSpPr>
        <p:spPr/>
        <p:txBody>
          <a:bodyPr/>
          <a:lstStyle/>
          <a:p>
            <a:fld id="{9076C596-ADB8-4B2C-B3C3-A31DB2696095}" type="slidenum">
              <a:rPr lang="en-US" smtClean="0"/>
              <a:t>15</a:t>
            </a:fld>
            <a:endParaRPr lang="en-US"/>
          </a:p>
        </p:txBody>
      </p:sp>
    </p:spTree>
    <p:extLst>
      <p:ext uri="{BB962C8B-B14F-4D97-AF65-F5344CB8AC3E}">
        <p14:creationId xmlns:p14="http://schemas.microsoft.com/office/powerpoint/2010/main" val="4220240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are types of </a:t>
            </a:r>
            <a:r>
              <a:rPr lang="en-US" sz="1200" b="1" i="0" kern="1200" dirty="0" err="1" smtClean="0">
                <a:solidFill>
                  <a:schemeClr val="tx1"/>
                </a:solidFill>
                <a:effectLst/>
                <a:latin typeface="+mn-lt"/>
                <a:ea typeface="+mn-ea"/>
                <a:cs typeface="+mn-cs"/>
              </a:rPr>
              <a:t>IoC</a:t>
            </a:r>
            <a:r>
              <a:rPr lang="en-US" sz="1200" b="1" i="0" kern="1200" dirty="0" smtClean="0">
                <a:solidFill>
                  <a:schemeClr val="tx1"/>
                </a:solidFill>
                <a:effectLst/>
                <a:latin typeface="+mn-lt"/>
                <a:ea typeface="+mn-ea"/>
                <a:cs typeface="+mn-cs"/>
              </a:rPr>
              <a:t> containers? Explain them.</a:t>
            </a: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There are two types of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Bean Factory container,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Spring </a:t>
            </a:r>
            <a:r>
              <a:rPr lang="en-US" sz="1200" b="0" i="0" kern="1200" dirty="0" err="1" smtClean="0">
                <a:solidFill>
                  <a:schemeClr val="tx1"/>
                </a:solidFill>
                <a:effectLst/>
                <a:latin typeface="+mn-lt"/>
                <a:ea typeface="+mn-ea"/>
                <a:cs typeface="+mn-cs"/>
              </a:rPr>
              <a:t>ApplicationContext</a:t>
            </a:r>
            <a:r>
              <a:rPr lang="en-US" sz="1200" b="0" i="0" kern="1200" dirty="0" smtClean="0">
                <a:solidFill>
                  <a:schemeClr val="tx1"/>
                </a:solidFill>
                <a:effectLst/>
                <a:latin typeface="+mn-lt"/>
                <a:ea typeface="+mn-ea"/>
                <a:cs typeface="+mn-cs"/>
              </a:rPr>
              <a:t> Container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What do</a:t>
            </a:r>
            <a:r>
              <a:rPr lang="en-US" sz="1200" b="1" i="0" kern="1200" baseline="0" dirty="0" smtClean="0">
                <a:solidFill>
                  <a:schemeClr val="tx1"/>
                </a:solidFill>
                <a:effectLst/>
                <a:latin typeface="+mn-lt"/>
                <a:ea typeface="+mn-ea"/>
                <a:cs typeface="+mn-cs"/>
              </a:rPr>
              <a:t> you mean by Spring </a:t>
            </a:r>
            <a:r>
              <a:rPr lang="en-US" sz="1200" b="1" i="0" kern="1200" baseline="0" dirty="0" err="1" smtClean="0">
                <a:solidFill>
                  <a:schemeClr val="tx1"/>
                </a:solidFill>
                <a:effectLst/>
                <a:latin typeface="+mn-lt"/>
                <a:ea typeface="+mn-ea"/>
                <a:cs typeface="+mn-cs"/>
              </a:rPr>
              <a:t>BeanFactory</a:t>
            </a:r>
            <a:r>
              <a:rPr lang="en-US" sz="1200" b="1" i="0" kern="1200" baseline="0" dirty="0" smtClean="0">
                <a:solidFill>
                  <a:schemeClr val="tx1"/>
                </a:solidFill>
                <a:effectLst/>
                <a:latin typeface="+mn-lt"/>
                <a:ea typeface="+mn-ea"/>
                <a:cs typeface="+mn-cs"/>
              </a:rPr>
              <a:t> Container?</a:t>
            </a:r>
          </a:p>
          <a:p>
            <a:endParaRPr lang="en-US" sz="1200" b="0" i="1" kern="1200" dirty="0" smtClean="0">
              <a:solidFill>
                <a:schemeClr val="tx1"/>
              </a:solidFill>
              <a:effectLst/>
              <a:latin typeface="+mn-lt"/>
              <a:ea typeface="+mn-ea"/>
              <a:cs typeface="+mn-cs"/>
            </a:endParaRPr>
          </a:p>
          <a:p>
            <a:r>
              <a:rPr lang="en-US" sz="1200" b="0" i="1" kern="1200" dirty="0" err="1" smtClean="0">
                <a:solidFill>
                  <a:schemeClr val="tx1"/>
                </a:solidFill>
                <a:effectLst/>
                <a:latin typeface="+mn-lt"/>
                <a:ea typeface="+mn-ea"/>
                <a:cs typeface="+mn-cs"/>
              </a:rPr>
              <a:t>ApplicationContext</a:t>
            </a:r>
            <a:r>
              <a:rPr lang="en-US" sz="1200" b="0" i="0" kern="1200" dirty="0" smtClean="0">
                <a:solidFill>
                  <a:schemeClr val="tx1"/>
                </a:solidFill>
                <a:effectLst/>
                <a:latin typeface="+mn-lt"/>
                <a:ea typeface="+mn-ea"/>
                <a:cs typeface="+mn-cs"/>
              </a:rPr>
              <a:t> container includes all functionality of</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a:t>
            </a:r>
            <a:r>
              <a:rPr lang="en-US" sz="1200" b="0" i="1" kern="1200" dirty="0" err="1" smtClean="0">
                <a:solidFill>
                  <a:schemeClr val="tx1"/>
                </a:solidFill>
                <a:effectLst/>
                <a:latin typeface="+mn-lt"/>
                <a:ea typeface="+mn-ea"/>
                <a:cs typeface="+mn-cs"/>
              </a:rPr>
              <a:t>BeanFactory</a:t>
            </a:r>
            <a:r>
              <a:rPr lang="en-US" sz="1200" b="0" i="0" kern="1200" dirty="0" smtClean="0">
                <a:solidFill>
                  <a:schemeClr val="tx1"/>
                </a:solidFill>
                <a:effectLst/>
                <a:latin typeface="+mn-lt"/>
                <a:ea typeface="+mn-ea"/>
                <a:cs typeface="+mn-cs"/>
              </a:rPr>
              <a:t> container</a:t>
            </a:r>
          </a:p>
          <a:p>
            <a:endParaRPr lang="en-US" sz="1200" b="0" i="0" kern="1200" dirty="0" smtClean="0">
              <a:solidFill>
                <a:schemeClr val="tx1"/>
              </a:solidFill>
              <a:effectLst/>
              <a:latin typeface="+mn-lt"/>
              <a:ea typeface="+mn-ea"/>
              <a:cs typeface="+mn-cs"/>
            </a:endParaRPr>
          </a:p>
          <a:p>
            <a:pPr eaLnBrk="1" hangingPunct="1">
              <a:lnSpc>
                <a:spcPct val="90000"/>
              </a:lnSpc>
              <a:buSzTx/>
              <a:buFontTx/>
              <a:buChar char="•"/>
            </a:pPr>
            <a:r>
              <a:rPr lang="en-US" sz="2200" dirty="0" smtClean="0"/>
              <a:t>Container responsibilities: </a:t>
            </a:r>
          </a:p>
          <a:p>
            <a:pPr lvl="1" eaLnBrk="1" hangingPunct="1">
              <a:lnSpc>
                <a:spcPct val="90000"/>
              </a:lnSpc>
              <a:buSzTx/>
              <a:buFontTx/>
              <a:buChar char="•"/>
            </a:pPr>
            <a:r>
              <a:rPr lang="en-GB" sz="1800" dirty="0" smtClean="0"/>
              <a:t>creating objects, </a:t>
            </a:r>
            <a:endParaRPr lang="en-US" sz="1800" dirty="0" smtClean="0"/>
          </a:p>
          <a:p>
            <a:pPr lvl="1" eaLnBrk="1" hangingPunct="1">
              <a:lnSpc>
                <a:spcPct val="90000"/>
              </a:lnSpc>
              <a:buSzTx/>
              <a:buFontTx/>
              <a:buChar char="•"/>
            </a:pPr>
            <a:r>
              <a:rPr lang="en-GB" sz="1800" dirty="0" smtClean="0"/>
              <a:t>configuring objects, </a:t>
            </a:r>
            <a:endParaRPr lang="en-US" sz="1800" dirty="0" smtClean="0"/>
          </a:p>
          <a:p>
            <a:pPr lvl="1" eaLnBrk="1" hangingPunct="1">
              <a:lnSpc>
                <a:spcPct val="90000"/>
              </a:lnSpc>
              <a:buSzTx/>
              <a:buFontTx/>
              <a:buChar char="•"/>
            </a:pPr>
            <a:r>
              <a:rPr lang="en-GB" sz="1800" dirty="0" smtClean="0"/>
              <a:t>calling initialization methods</a:t>
            </a:r>
            <a:endParaRPr lang="en-US" sz="1800" dirty="0" smtClean="0"/>
          </a:p>
          <a:p>
            <a:pPr lvl="1" eaLnBrk="1" hangingPunct="1">
              <a:lnSpc>
                <a:spcPct val="90000"/>
              </a:lnSpc>
              <a:buSzTx/>
              <a:buFontTx/>
              <a:buChar char="•"/>
            </a:pPr>
            <a:r>
              <a:rPr lang="en-GB" sz="1800" dirty="0" smtClean="0"/>
              <a:t>passing objects to registered </a:t>
            </a:r>
            <a:r>
              <a:rPr lang="en-GB" sz="1800" dirty="0" err="1" smtClean="0"/>
              <a:t>callback</a:t>
            </a:r>
            <a:r>
              <a:rPr lang="en-GB" sz="1800" dirty="0" smtClean="0"/>
              <a:t> objects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BeanFactory</a:t>
            </a:r>
            <a:r>
              <a:rPr lang="en-US" sz="1200" dirty="0" smtClean="0"/>
              <a:t> to create, manage and locate “beans” which are basically instances of a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Main class</a:t>
            </a:r>
            <a:r>
              <a:rPr lang="en-US" sz="1200" baseline="0" dirty="0" smtClean="0"/>
              <a:t> is used to load these container</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16</a:t>
            </a:fld>
            <a:endParaRPr lang="en-US"/>
          </a:p>
        </p:txBody>
      </p:sp>
    </p:spTree>
    <p:extLst>
      <p:ext uri="{BB962C8B-B14F-4D97-AF65-F5344CB8AC3E}">
        <p14:creationId xmlns:p14="http://schemas.microsoft.com/office/powerpoint/2010/main" val="2251988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a:t>
            </a:r>
            <a:r>
              <a:rPr lang="en-US" b="1" baseline="0" dirty="0" smtClean="0"/>
              <a:t> do you mean by </a:t>
            </a:r>
            <a:r>
              <a:rPr lang="en-US" b="1" baseline="0" dirty="0" err="1" smtClean="0"/>
              <a:t>ApplicationContext</a:t>
            </a:r>
            <a:r>
              <a:rPr lang="en-US" b="1" baseline="0" dirty="0" smtClean="0"/>
              <a:t> container?</a:t>
            </a:r>
          </a:p>
          <a:p>
            <a:r>
              <a:rPr lang="en-US" sz="1200" b="1" i="0" kern="1200" dirty="0" smtClean="0">
                <a:solidFill>
                  <a:schemeClr val="tx1"/>
                </a:solidFill>
                <a:effectLst/>
                <a:latin typeface="+mn-lt"/>
                <a:ea typeface="+mn-ea"/>
                <a:cs typeface="+mn-cs"/>
              </a:rPr>
              <a:t>Q: What are the common implementations of the </a:t>
            </a:r>
            <a:r>
              <a:rPr lang="en-US" sz="1200" b="1" i="0" kern="1200" dirty="0" err="1" smtClean="0">
                <a:solidFill>
                  <a:schemeClr val="tx1"/>
                </a:solidFill>
                <a:effectLst/>
                <a:latin typeface="+mn-lt"/>
                <a:ea typeface="+mn-ea"/>
                <a:cs typeface="+mn-cs"/>
              </a:rPr>
              <a:t>ApplicationContext</a:t>
            </a:r>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The three commonly used implementation of 'Application Context' are:</a:t>
            </a:r>
          </a:p>
          <a:p>
            <a:r>
              <a:rPr lang="en-US" sz="1200" b="1" i="0" kern="1200" dirty="0" err="1" smtClean="0">
                <a:solidFill>
                  <a:schemeClr val="tx1"/>
                </a:solidFill>
                <a:effectLst/>
                <a:latin typeface="+mn-lt"/>
                <a:ea typeface="+mn-ea"/>
                <a:cs typeface="+mn-cs"/>
              </a:rPr>
              <a:t>FileSystemXmlApplicationContext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This container loads the definitions of the beans from an XML file. Here you need to provide the full path of the XML bean configuration file to the constructor.</a:t>
            </a:r>
          </a:p>
          <a:p>
            <a:r>
              <a:rPr lang="en-US" sz="1200" b="1" i="0" kern="1200" dirty="0" err="1" smtClean="0">
                <a:solidFill>
                  <a:schemeClr val="tx1"/>
                </a:solidFill>
                <a:effectLst/>
                <a:latin typeface="+mn-lt"/>
                <a:ea typeface="+mn-ea"/>
                <a:cs typeface="+mn-cs"/>
              </a:rPr>
              <a:t>ClassPathXmlApplicationContext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This container loads the definitions of the beans from an XML file. Here you do not need to provide the full path of the XML file but you need to set CLASSPATH properly because this container will look bean configuration XML file in CLASSPATH.</a:t>
            </a:r>
          </a:p>
          <a:p>
            <a:r>
              <a:rPr lang="en-US" sz="1200" b="1" i="0" kern="1200" dirty="0" err="1" smtClean="0">
                <a:solidFill>
                  <a:schemeClr val="tx1"/>
                </a:solidFill>
                <a:effectLst/>
                <a:latin typeface="+mn-lt"/>
                <a:ea typeface="+mn-ea"/>
                <a:cs typeface="+mn-cs"/>
              </a:rPr>
              <a:t>WebXmlApplicationContext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This container loads the XML file with definitions of all beans from within a web application.</a:t>
            </a:r>
          </a:p>
          <a:p>
            <a:endParaRPr lang="en-US" b="1" dirty="0"/>
          </a:p>
        </p:txBody>
      </p:sp>
      <p:sp>
        <p:nvSpPr>
          <p:cNvPr id="4" name="Slide Number Placeholder 3"/>
          <p:cNvSpPr>
            <a:spLocks noGrp="1"/>
          </p:cNvSpPr>
          <p:nvPr>
            <p:ph type="sldNum" sz="quarter" idx="10"/>
          </p:nvPr>
        </p:nvSpPr>
        <p:spPr/>
        <p:txBody>
          <a:bodyPr/>
          <a:lstStyle/>
          <a:p>
            <a:fld id="{9076C596-ADB8-4B2C-B3C3-A31DB2696095}" type="slidenum">
              <a:rPr lang="en-US" smtClean="0"/>
              <a:t>17</a:t>
            </a:fld>
            <a:endParaRPr lang="en-US"/>
          </a:p>
        </p:txBody>
      </p:sp>
    </p:spTree>
    <p:extLst>
      <p:ext uri="{BB962C8B-B14F-4D97-AF65-F5344CB8AC3E}">
        <p14:creationId xmlns:p14="http://schemas.microsoft.com/office/powerpoint/2010/main" val="1311683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is the difference between Bean Factory and </a:t>
            </a:r>
            <a:r>
              <a:rPr lang="en-US" sz="1200" b="1" i="0" kern="1200" dirty="0" err="1" smtClean="0">
                <a:solidFill>
                  <a:schemeClr val="tx1"/>
                </a:solidFill>
                <a:effectLst/>
                <a:latin typeface="+mn-lt"/>
                <a:ea typeface="+mn-ea"/>
                <a:cs typeface="+mn-cs"/>
              </a:rPr>
              <a:t>ApplicationContext</a:t>
            </a:r>
            <a:r>
              <a:rPr lang="en-US" sz="1200" b="1"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18</a:t>
            </a:fld>
            <a:endParaRPr lang="en-US"/>
          </a:p>
        </p:txBody>
      </p:sp>
    </p:spTree>
    <p:extLst>
      <p:ext uri="{BB962C8B-B14F-4D97-AF65-F5344CB8AC3E}">
        <p14:creationId xmlns:p14="http://schemas.microsoft.com/office/powerpoint/2010/main" val="3701412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2D98D-B095-4FE6-888F-377F7EB5F580}" type="slidenum">
              <a:rPr lang="en-US"/>
              <a:pPr/>
              <a:t>19</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dirty="0" smtClean="0"/>
              <a:t>POJI – Plain</a:t>
            </a:r>
            <a:r>
              <a:rPr lang="en-US" baseline="0" dirty="0" smtClean="0"/>
              <a:t> old Java Interface</a:t>
            </a:r>
          </a:p>
          <a:p>
            <a:endParaRPr lang="en-US" baseline="0" dirty="0" smtClean="0"/>
          </a:p>
          <a:p>
            <a:r>
              <a:rPr lang="en-US" baseline="0" dirty="0" smtClean="0"/>
              <a:t>Hibernate, JPA are framework </a:t>
            </a:r>
            <a:r>
              <a:rPr lang="en-US" baseline="0" dirty="0" err="1" smtClean="0"/>
              <a:t>i.e</a:t>
            </a:r>
            <a:r>
              <a:rPr lang="en-US" baseline="0" dirty="0" smtClean="0"/>
              <a:t> (ORM tool) which internally use </a:t>
            </a:r>
            <a:r>
              <a:rPr lang="en-US" baseline="0" dirty="0" err="1" smtClean="0"/>
              <a:t>jdbc</a:t>
            </a:r>
            <a:r>
              <a:rPr lang="en-US" baseline="0" dirty="0" smtClean="0"/>
              <a:t> to connect java application with database</a:t>
            </a:r>
          </a:p>
          <a:p>
            <a:r>
              <a:rPr lang="en-US" baseline="0" dirty="0" smtClean="0"/>
              <a:t>To send a mail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2D98D-B095-4FE6-888F-377F7EB5F580}" type="slidenum">
              <a:rPr lang="en-US"/>
              <a:pPr/>
              <a:t>20</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Typical java bean with a unique id</a:t>
            </a:r>
          </a:p>
          <a:p>
            <a:r>
              <a:rPr lang="en-US" sz="1200" b="1" i="0" kern="1200" dirty="0" smtClean="0">
                <a:solidFill>
                  <a:schemeClr val="tx1"/>
                </a:solidFill>
                <a:effectLst/>
                <a:latin typeface="+mn-lt"/>
                <a:ea typeface="+mn-ea"/>
                <a:cs typeface="+mn-cs"/>
              </a:rPr>
              <a:t>Q: What are inner beans in Spring?</a:t>
            </a: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 &lt;bean/&gt; element inside the &lt;property/&gt; or &lt;constructor-</a:t>
            </a:r>
            <a:r>
              <a:rPr lang="en-US" sz="1200" b="0" i="0" kern="1200" dirty="0" err="1" smtClean="0">
                <a:solidFill>
                  <a:schemeClr val="tx1"/>
                </a:solidFill>
                <a:effectLst/>
                <a:latin typeface="+mn-lt"/>
                <a:ea typeface="+mn-ea"/>
                <a:cs typeface="+mn-cs"/>
              </a:rPr>
              <a:t>arg</a:t>
            </a:r>
            <a:r>
              <a:rPr lang="en-US" sz="1200" b="0" i="0" kern="1200" dirty="0" smtClean="0">
                <a:solidFill>
                  <a:schemeClr val="tx1"/>
                </a:solidFill>
                <a:effectLst/>
                <a:latin typeface="+mn-lt"/>
                <a:ea typeface="+mn-ea"/>
                <a:cs typeface="+mn-cs"/>
              </a:rPr>
              <a:t>/&gt; elements defines a so-called inner bean. An inner bean definition does not require a defined id or name; the container ignores these values. It also ignores the scope flag. </a:t>
            </a:r>
            <a:r>
              <a:rPr lang="en-US" sz="1200" b="0" i="0" kern="1200" smtClean="0">
                <a:solidFill>
                  <a:schemeClr val="tx1"/>
                </a:solidFill>
                <a:effectLst/>
                <a:latin typeface="+mn-lt"/>
                <a:ea typeface="+mn-ea"/>
                <a:cs typeface="+mn-cs"/>
              </a:rPr>
              <a:t>Inner beans are always anonymous and they are always scoped as prototypes.</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CACF4-7ED6-4A89-B847-B30E73B74CA6}" type="slidenum">
              <a:rPr lang="en-US"/>
              <a:pPr/>
              <a:t>21</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sz="1200" b="1" i="0" kern="1200" dirty="0" smtClean="0">
                <a:solidFill>
                  <a:schemeClr val="tx1"/>
                </a:solidFill>
                <a:effectLst/>
                <a:latin typeface="+mn-lt"/>
                <a:ea typeface="+mn-ea"/>
                <a:cs typeface="+mn-cs"/>
              </a:rPr>
              <a:t>Q: What does a bean definition contain?</a:t>
            </a:r>
          </a:p>
          <a:p>
            <a:r>
              <a:rPr lang="en-US" sz="1200" b="1"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The bean definition contains the information called configuration metadata which is needed for the container to know the followings:</a:t>
            </a:r>
          </a:p>
          <a:p>
            <a:r>
              <a:rPr lang="en-US" sz="1200" b="0" i="0" kern="1200" dirty="0" smtClean="0">
                <a:solidFill>
                  <a:schemeClr val="tx1"/>
                </a:solidFill>
                <a:effectLst/>
                <a:latin typeface="+mn-lt"/>
                <a:ea typeface="+mn-ea"/>
                <a:cs typeface="+mn-cs"/>
              </a:rPr>
              <a:t>How to create a bean</a:t>
            </a:r>
          </a:p>
          <a:p>
            <a:r>
              <a:rPr lang="en-US" sz="1200" b="0" i="0" kern="1200" dirty="0" smtClean="0">
                <a:solidFill>
                  <a:schemeClr val="tx1"/>
                </a:solidFill>
                <a:effectLst/>
                <a:latin typeface="+mn-lt"/>
                <a:ea typeface="+mn-ea"/>
                <a:cs typeface="+mn-cs"/>
              </a:rPr>
              <a:t>Bean's lifecycle details</a:t>
            </a:r>
          </a:p>
          <a:p>
            <a:r>
              <a:rPr lang="en-US" sz="1200" b="0" i="0" kern="1200" dirty="0" smtClean="0">
                <a:solidFill>
                  <a:schemeClr val="tx1"/>
                </a:solidFill>
                <a:effectLst/>
                <a:latin typeface="+mn-lt"/>
                <a:ea typeface="+mn-ea"/>
                <a:cs typeface="+mn-cs"/>
              </a:rPr>
              <a:t>Bean's dependencies</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91BFB9-B60B-4E32-8FB4-53455C3183CC}" type="slidenum">
              <a:rPr lang="en-US"/>
              <a:pPr/>
              <a:t>22</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How do you define a bean scope?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single instance is stored in a cache of such singleton beans, and all subsequent requests and references for that named bean return the cached object</a:t>
            </a:r>
          </a:p>
          <a:p>
            <a:r>
              <a:rPr lang="en-US" sz="1200" b="0" i="0" kern="1200" dirty="0" smtClean="0">
                <a:solidFill>
                  <a:schemeClr val="tx1"/>
                </a:solidFill>
                <a:effectLst/>
                <a:latin typeface="+mn-lt"/>
                <a:ea typeface="+mn-ea"/>
                <a:cs typeface="+mn-cs"/>
              </a:rPr>
              <a:t>Refer example</a:t>
            </a:r>
            <a:r>
              <a:rPr lang="en-US" sz="1200" b="0" i="0" kern="1200" baseline="0" dirty="0" smtClean="0">
                <a:solidFill>
                  <a:schemeClr val="tx1"/>
                </a:solidFill>
                <a:effectLst/>
                <a:latin typeface="+mn-lt"/>
                <a:ea typeface="+mn-ea"/>
                <a:cs typeface="+mn-cs"/>
              </a:rPr>
              <a:t> in </a:t>
            </a:r>
            <a:r>
              <a:rPr lang="en-US" sz="1200" b="0" i="0" kern="1200" baseline="0" dirty="0" err="1" smtClean="0">
                <a:solidFill>
                  <a:schemeClr val="tx1"/>
                </a:solidFill>
                <a:effectLst/>
                <a:latin typeface="+mn-lt"/>
                <a:ea typeface="+mn-ea"/>
                <a:cs typeface="+mn-cs"/>
              </a:rPr>
              <a:t>HelloSpringDemo</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Singleton beans are not thread-safe in Spring framework.</a:t>
            </a:r>
          </a:p>
          <a:p>
            <a:r>
              <a:rPr lang="en-US" sz="1200" b="1" i="0" kern="1200" dirty="0" smtClean="0">
                <a:solidFill>
                  <a:schemeClr val="tx1"/>
                </a:solidFill>
                <a:effectLst/>
                <a:latin typeface="+mn-lt"/>
                <a:ea typeface="+mn-ea"/>
                <a:cs typeface="+mn-cs"/>
              </a:rPr>
              <a:t>Different way to define scopes</a:t>
            </a:r>
          </a:p>
          <a:p>
            <a:r>
              <a:rPr lang="en-US" sz="1200" kern="1200" dirty="0" smtClean="0">
                <a:solidFill>
                  <a:schemeClr val="tx1"/>
                </a:solidFill>
                <a:effectLst/>
                <a:latin typeface="+mn-lt"/>
                <a:ea typeface="+mn-ea"/>
                <a:cs typeface="+mn-cs"/>
              </a:rPr>
              <a:t>&lt;bean id="</a:t>
            </a:r>
            <a:r>
              <a:rPr lang="en-US" sz="1200" kern="1200" dirty="0" err="1" smtClean="0">
                <a:solidFill>
                  <a:schemeClr val="tx1"/>
                </a:solidFill>
                <a:effectLst/>
                <a:latin typeface="+mn-lt"/>
                <a:ea typeface="+mn-ea"/>
                <a:cs typeface="+mn-cs"/>
              </a:rPr>
              <a:t>helloWorld</a:t>
            </a:r>
            <a:r>
              <a:rPr lang="en-US" sz="1200" kern="1200" dirty="0" smtClean="0">
                <a:solidFill>
                  <a:schemeClr val="tx1"/>
                </a:solidFill>
                <a:effectLst/>
                <a:latin typeface="+mn-lt"/>
                <a:ea typeface="+mn-ea"/>
                <a:cs typeface="+mn-cs"/>
              </a:rPr>
              <a:t>" class="</a:t>
            </a:r>
            <a:r>
              <a:rPr lang="en-US" sz="1200" kern="1200" dirty="0" err="1" smtClean="0">
                <a:solidFill>
                  <a:schemeClr val="tx1"/>
                </a:solidFill>
                <a:effectLst/>
                <a:latin typeface="+mn-lt"/>
                <a:ea typeface="+mn-ea"/>
                <a:cs typeface="+mn-cs"/>
              </a:rPr>
              <a:t>com.tutorialspoint.HelloWorld</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scope="singleton“/&gt; Or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&lt;bean id=“</a:t>
            </a:r>
            <a:r>
              <a:rPr lang="en-US" sz="1200" b="0" i="0" kern="1200" dirty="0" err="1" smtClean="0">
                <a:solidFill>
                  <a:schemeClr val="tx1"/>
                </a:solidFill>
                <a:effectLst/>
                <a:latin typeface="+mn-lt"/>
                <a:ea typeface="+mn-ea"/>
                <a:cs typeface="+mn-cs"/>
              </a:rPr>
              <a:t>emp</a:t>
            </a:r>
            <a:r>
              <a:rPr lang="en-US" sz="1200" b="0" i="0" kern="1200" dirty="0" smtClean="0">
                <a:solidFill>
                  <a:schemeClr val="tx1"/>
                </a:solidFill>
                <a:effectLst/>
                <a:latin typeface="+mn-lt"/>
                <a:ea typeface="+mn-ea"/>
                <a:cs typeface="+mn-cs"/>
              </a:rPr>
              <a:t>” class=“</a:t>
            </a:r>
            <a:r>
              <a:rPr lang="en-US" sz="1200" b="0" i="0" kern="1200" dirty="0" err="1" smtClean="0">
                <a:solidFill>
                  <a:schemeClr val="tx1"/>
                </a:solidFill>
                <a:effectLst/>
                <a:latin typeface="+mn-lt"/>
                <a:ea typeface="+mn-ea"/>
                <a:cs typeface="+mn-cs"/>
              </a:rPr>
              <a:t>examples.Employee</a:t>
            </a:r>
            <a:r>
              <a:rPr lang="en-US" sz="1200" b="0" i="0" kern="1200" dirty="0" smtClean="0">
                <a:solidFill>
                  <a:schemeClr val="tx1"/>
                </a:solidFill>
                <a:effectLst/>
                <a:latin typeface="+mn-lt"/>
                <a:ea typeface="+mn-ea"/>
                <a:cs typeface="+mn-cs"/>
              </a:rPr>
              <a:t>” singleton=“true”/&gt; 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&lt;bean id=“</a:t>
            </a:r>
            <a:r>
              <a:rPr lang="en-US" sz="1200" b="0" i="0" kern="1200" dirty="0" err="1" smtClean="0">
                <a:solidFill>
                  <a:schemeClr val="tx1"/>
                </a:solidFill>
                <a:effectLst/>
                <a:latin typeface="+mn-lt"/>
                <a:ea typeface="+mn-ea"/>
                <a:cs typeface="+mn-cs"/>
              </a:rPr>
              <a:t>emp</a:t>
            </a:r>
            <a:r>
              <a:rPr lang="en-US" sz="1200" b="0" i="0" kern="1200" dirty="0" smtClean="0">
                <a:solidFill>
                  <a:schemeClr val="tx1"/>
                </a:solidFill>
                <a:effectLst/>
                <a:latin typeface="+mn-lt"/>
                <a:ea typeface="+mn-ea"/>
                <a:cs typeface="+mn-cs"/>
              </a:rPr>
              <a:t>” class=“</a:t>
            </a:r>
            <a:r>
              <a:rPr lang="en-US" sz="1200" b="0" i="0" kern="1200" dirty="0" err="1" smtClean="0">
                <a:solidFill>
                  <a:schemeClr val="tx1"/>
                </a:solidFill>
                <a:effectLst/>
                <a:latin typeface="+mn-lt"/>
                <a:ea typeface="+mn-ea"/>
                <a:cs typeface="+mn-cs"/>
              </a:rPr>
              <a:t>examples.Employee</a:t>
            </a:r>
            <a:r>
              <a:rPr lang="en-US" sz="1200" b="0" i="0" kern="1200" dirty="0" smtClean="0">
                <a:solidFill>
                  <a:schemeClr val="tx1"/>
                </a:solidFill>
                <a:effectLst/>
                <a:latin typeface="+mn-lt"/>
                <a:ea typeface="+mn-ea"/>
                <a:cs typeface="+mn-cs"/>
              </a:rPr>
              <a:t>” /&gt;</a:t>
            </a:r>
            <a:endParaRPr lang="en-US" dirty="0" smtClean="0"/>
          </a:p>
          <a:p>
            <a:endParaRPr lang="en-US" dirty="0" smtClean="0"/>
          </a:p>
          <a:p>
            <a:r>
              <a:rPr lang="en-US" b="1" dirty="0" smtClean="0"/>
              <a:t>PROTOTYPE</a:t>
            </a:r>
          </a:p>
          <a:p>
            <a:r>
              <a:rPr lang="en-US" sz="1200" kern="1200" dirty="0" smtClean="0">
                <a:solidFill>
                  <a:schemeClr val="tx1"/>
                </a:solidFill>
                <a:effectLst/>
                <a:latin typeface="+mn-lt"/>
                <a:ea typeface="+mn-ea"/>
                <a:cs typeface="+mn-cs"/>
              </a:rPr>
              <a:t>&lt;bean id="</a:t>
            </a:r>
            <a:r>
              <a:rPr lang="en-US" sz="1200" kern="1200" dirty="0" err="1" smtClean="0">
                <a:solidFill>
                  <a:schemeClr val="tx1"/>
                </a:solidFill>
                <a:effectLst/>
                <a:latin typeface="+mn-lt"/>
                <a:ea typeface="+mn-ea"/>
                <a:cs typeface="+mn-cs"/>
              </a:rPr>
              <a:t>helloWorld</a:t>
            </a:r>
            <a:r>
              <a:rPr lang="en-US" sz="1200" kern="1200" dirty="0" smtClean="0">
                <a:solidFill>
                  <a:schemeClr val="tx1"/>
                </a:solidFill>
                <a:effectLst/>
                <a:latin typeface="+mn-lt"/>
                <a:ea typeface="+mn-ea"/>
                <a:cs typeface="+mn-cs"/>
              </a:rPr>
              <a:t>" class="</a:t>
            </a:r>
            <a:r>
              <a:rPr lang="en-US" sz="1200" kern="1200" dirty="0" err="1" smtClean="0">
                <a:solidFill>
                  <a:schemeClr val="tx1"/>
                </a:solidFill>
                <a:effectLst/>
                <a:latin typeface="+mn-lt"/>
                <a:ea typeface="+mn-ea"/>
                <a:cs typeface="+mn-cs"/>
              </a:rPr>
              <a:t>com.tutorialspoint.HelloWorld</a:t>
            </a:r>
            <a:r>
              <a:rPr lang="en-US" sz="1200" kern="1200" dirty="0" smtClean="0">
                <a:solidFill>
                  <a:schemeClr val="tx1"/>
                </a:solidFill>
                <a:effectLst/>
                <a:latin typeface="+mn-lt"/>
                <a:ea typeface="+mn-ea"/>
                <a:cs typeface="+mn-cs"/>
              </a:rPr>
              <a:t>" scope="prototype"&gt;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76C596-ADB8-4B2C-B3C3-A31DB2696095}" type="slidenum">
              <a:rPr lang="en-US" smtClean="0"/>
              <a:t>23</a:t>
            </a:fld>
            <a:endParaRPr lang="en-US"/>
          </a:p>
        </p:txBody>
      </p:sp>
    </p:spTree>
    <p:extLst>
      <p:ext uri="{BB962C8B-B14F-4D97-AF65-F5344CB8AC3E}">
        <p14:creationId xmlns:p14="http://schemas.microsoft.com/office/powerpoint/2010/main" val="187854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using</a:t>
            </a:r>
            <a:r>
              <a:rPr lang="en-US" baseline="0" dirty="0" smtClean="0"/>
              <a:t> interface in Spring, programming cost reduced.</a:t>
            </a:r>
          </a:p>
          <a:p>
            <a:r>
              <a:rPr lang="en-US" baseline="0" dirty="0" smtClean="0"/>
              <a:t>Spring is both complete and modular.</a:t>
            </a:r>
          </a:p>
          <a:p>
            <a:endParaRPr lang="en-US" baseline="0" dirty="0" smtClean="0"/>
          </a:p>
          <a:p>
            <a:r>
              <a:rPr lang="en-US" b="1" baseline="0" dirty="0" smtClean="0"/>
              <a:t>What are the benefit/advantage of spring? Why we should use Spring framework?</a:t>
            </a:r>
            <a:endParaRPr lang="en-US" b="1" dirty="0"/>
          </a:p>
        </p:txBody>
      </p:sp>
      <p:sp>
        <p:nvSpPr>
          <p:cNvPr id="4" name="Slide Number Placeholder 3"/>
          <p:cNvSpPr>
            <a:spLocks noGrp="1"/>
          </p:cNvSpPr>
          <p:nvPr>
            <p:ph type="sldNum" sz="quarter" idx="10"/>
          </p:nvPr>
        </p:nvSpPr>
        <p:spPr/>
        <p:txBody>
          <a:bodyPr/>
          <a:lstStyle/>
          <a:p>
            <a:fld id="{9076C596-ADB8-4B2C-B3C3-A31DB2696095}" type="slidenum">
              <a:rPr lang="en-US" smtClean="0"/>
              <a:t>2</a:t>
            </a:fld>
            <a:endParaRPr lang="en-US"/>
          </a:p>
        </p:txBody>
      </p:sp>
    </p:spTree>
    <p:extLst>
      <p:ext uri="{BB962C8B-B14F-4D97-AF65-F5344CB8AC3E}">
        <p14:creationId xmlns:p14="http://schemas.microsoft.com/office/powerpoint/2010/main" val="399199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31990-DDD0-473D-8684-AB1F8920762D}" type="slidenum">
              <a:rPr lang="en-US"/>
              <a:pPr/>
              <a:t>25</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recommended that you do not use the </a:t>
            </a:r>
            <a:r>
              <a:rPr lang="en-US" sz="1200" b="0" i="0" kern="1200" dirty="0" err="1" smtClean="0">
                <a:solidFill>
                  <a:schemeClr val="tx1"/>
                </a:solidFill>
                <a:effectLst/>
                <a:latin typeface="+mn-lt"/>
                <a:ea typeface="+mn-ea"/>
                <a:cs typeface="+mn-cs"/>
              </a:rPr>
              <a:t>InitializingBean</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DisposableBean</a:t>
            </a:r>
            <a:r>
              <a:rPr lang="en-US" sz="1200" b="0" i="0" kern="1200" smtClean="0">
                <a:solidFill>
                  <a:schemeClr val="tx1"/>
                </a:solidFill>
                <a:effectLst/>
                <a:latin typeface="+mn-lt"/>
                <a:ea typeface="+mn-ea"/>
                <a:cs typeface="+mn-cs"/>
              </a:rPr>
              <a:t> callbacks, because XML configuration gives much flexibility in terms of naming your method.</a:t>
            </a:r>
            <a:endParaRPr lang="en-US"/>
          </a:p>
        </p:txBody>
      </p:sp>
      <p:sp>
        <p:nvSpPr>
          <p:cNvPr id="4" name="Slide Number Placeholder 3"/>
          <p:cNvSpPr>
            <a:spLocks noGrp="1"/>
          </p:cNvSpPr>
          <p:nvPr>
            <p:ph type="sldNum" sz="quarter" idx="10"/>
          </p:nvPr>
        </p:nvSpPr>
        <p:spPr/>
        <p:txBody>
          <a:bodyPr/>
          <a:lstStyle/>
          <a:p>
            <a:fld id="{9076C596-ADB8-4B2C-B3C3-A31DB2696095}" type="slidenum">
              <a:rPr lang="en-US" smtClean="0"/>
              <a:t>26</a:t>
            </a:fld>
            <a:endParaRPr lang="en-US"/>
          </a:p>
        </p:txBody>
      </p:sp>
    </p:spTree>
    <p:extLst>
      <p:ext uri="{BB962C8B-B14F-4D97-AF65-F5344CB8AC3E}">
        <p14:creationId xmlns:p14="http://schemas.microsoft.com/office/powerpoint/2010/main" val="2277681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76C596-ADB8-4B2C-B3C3-A31DB2696095}" type="slidenum">
              <a:rPr lang="en-US" smtClean="0"/>
              <a:t>27</a:t>
            </a:fld>
            <a:endParaRPr lang="en-US"/>
          </a:p>
        </p:txBody>
      </p:sp>
    </p:spTree>
    <p:extLst>
      <p:ext uri="{BB962C8B-B14F-4D97-AF65-F5344CB8AC3E}">
        <p14:creationId xmlns:p14="http://schemas.microsoft.com/office/powerpoint/2010/main" val="3312857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28</a:t>
            </a:fld>
            <a:endParaRPr lang="en-US"/>
          </a:p>
        </p:txBody>
      </p:sp>
    </p:spTree>
    <p:extLst>
      <p:ext uri="{BB962C8B-B14F-4D97-AF65-F5344CB8AC3E}">
        <p14:creationId xmlns:p14="http://schemas.microsoft.com/office/powerpoint/2010/main" val="4122788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Tx/>
              <a:buNone/>
            </a:pPr>
            <a:r>
              <a:rPr lang="en-US" sz="1200" dirty="0" smtClean="0"/>
              <a:t>This code creates a Person object and calls the </a:t>
            </a:r>
            <a:r>
              <a:rPr lang="en-US" sz="1200" dirty="0" err="1" smtClean="0"/>
              <a:t>setEmail</a:t>
            </a:r>
            <a:r>
              <a:rPr lang="en-US" sz="1200" dirty="0" smtClean="0"/>
              <a:t>() method,</a:t>
            </a:r>
          </a:p>
          <a:p>
            <a:pPr eaLnBrk="1" hangingPunct="1">
              <a:lnSpc>
                <a:spcPct val="80000"/>
              </a:lnSpc>
              <a:buFontTx/>
              <a:buNone/>
            </a:pPr>
            <a:r>
              <a:rPr lang="en-US" sz="1200" dirty="0" smtClean="0"/>
              <a:t>passing in the string defined as a value.</a:t>
            </a:r>
          </a:p>
          <a:p>
            <a:pPr eaLnBrk="1" hangingPunct="1">
              <a:lnSpc>
                <a:spcPct val="80000"/>
              </a:lnSpc>
              <a:buFontTx/>
              <a:buNone/>
            </a:pPr>
            <a:endParaRPr lang="en-US" sz="1200" dirty="0" smtClean="0"/>
          </a:p>
          <a:p>
            <a:r>
              <a:rPr lang="en-US" sz="1200" b="1" i="0" kern="1200" dirty="0" smtClean="0">
                <a:solidFill>
                  <a:schemeClr val="tx1"/>
                </a:solidFill>
                <a:effectLst/>
                <a:latin typeface="+mn-lt"/>
                <a:ea typeface="+mn-ea"/>
                <a:cs typeface="+mn-cs"/>
              </a:rPr>
              <a:t>Q: What is Dependency Injection?</a:t>
            </a:r>
          </a:p>
          <a:p>
            <a:r>
              <a:rPr lang="en-US" sz="1200" b="1" i="0" kern="1200" dirty="0" smtClean="0">
                <a:solidFill>
                  <a:schemeClr val="tx1"/>
                </a:solidFill>
                <a:effectLst/>
                <a:latin typeface="+mn-lt"/>
                <a:ea typeface="+mn-ea"/>
                <a:cs typeface="+mn-cs"/>
              </a:rPr>
              <a:t>Q: Which DI would you suggest Constructor-based or setter-based DI?</a:t>
            </a:r>
          </a:p>
          <a:p>
            <a:r>
              <a:rPr lang="en-US" sz="1200" b="0" i="0" kern="1200" dirty="0" smtClean="0">
                <a:solidFill>
                  <a:schemeClr val="tx1"/>
                </a:solidFill>
                <a:effectLst/>
                <a:latin typeface="+mn-lt"/>
                <a:ea typeface="+mn-ea"/>
                <a:cs typeface="+mn-cs"/>
              </a:rPr>
              <a:t>it is a good rule of thumb to use constructor arguments for mandatory dependencies and setters for optional dependencies. Note that the use of a </a:t>
            </a:r>
            <a:r>
              <a:rPr lang="en-US" sz="1200" b="0" i="1" kern="1200" dirty="0" smtClean="0">
                <a:solidFill>
                  <a:schemeClr val="tx1"/>
                </a:solidFill>
                <a:effectLst/>
                <a:latin typeface="+mn-lt"/>
                <a:ea typeface="+mn-ea"/>
                <a:cs typeface="+mn-cs"/>
              </a:rPr>
              <a:t>@Required</a:t>
            </a:r>
            <a:r>
              <a:rPr lang="en-US" sz="1200" b="0" i="0" kern="1200" dirty="0" smtClean="0">
                <a:solidFill>
                  <a:schemeClr val="tx1"/>
                </a:solidFill>
                <a:effectLst/>
                <a:latin typeface="+mn-lt"/>
                <a:ea typeface="+mn-ea"/>
                <a:cs typeface="+mn-cs"/>
              </a:rPr>
              <a:t> annotation on a setter can be used to make setters required dependencies.</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DEPENDENCY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part translates into an association between two classes. For example, class A is dependent on class B. </a:t>
            </a:r>
          </a:p>
          <a:p>
            <a:r>
              <a:rPr lang="en-US" sz="1200" b="0" i="0" kern="1200" dirty="0" smtClean="0">
                <a:solidFill>
                  <a:schemeClr val="tx1"/>
                </a:solidFill>
                <a:effectLst/>
                <a:latin typeface="+mn-lt"/>
                <a:ea typeface="+mn-ea"/>
                <a:cs typeface="+mn-cs"/>
              </a:rPr>
              <a:t>INJECTION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means is that class B will get injected into class A by the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76C596-ADB8-4B2C-B3C3-A31DB2696095}" type="slidenum">
              <a:rPr lang="en-US" smtClean="0"/>
              <a:t>30</a:t>
            </a:fld>
            <a:endParaRPr lang="en-US"/>
          </a:p>
        </p:txBody>
      </p:sp>
    </p:spTree>
    <p:extLst>
      <p:ext uri="{BB962C8B-B14F-4D97-AF65-F5344CB8AC3E}">
        <p14:creationId xmlns:p14="http://schemas.microsoft.com/office/powerpoint/2010/main" val="1278460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&lt;bean</a:t>
            </a:r>
            <a:r>
              <a:rPr lang="en-US" sz="1200" kern="1200" baseline="0" dirty="0" smtClean="0">
                <a:solidFill>
                  <a:schemeClr val="tx1"/>
                </a:solidFill>
                <a:latin typeface="+mn-lt"/>
                <a:ea typeface="+mn-ea"/>
                <a:cs typeface="+mn-cs"/>
              </a:rPr>
              <a:t> id=“mob” class=“Mobile”&gt;</a:t>
            </a:r>
            <a:endParaRPr lang="en-US" sz="1200" kern="120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&lt;property name=</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mobNum</a:t>
            </a:r>
            <a:r>
              <a:rPr lang="en-US" sz="1200" i="1" kern="1200" dirty="0" smtClean="0">
                <a:solidFill>
                  <a:schemeClr val="tx1"/>
                </a:solidFill>
                <a:latin typeface="+mn-lt"/>
                <a:ea typeface="+mn-ea"/>
                <a:cs typeface="+mn-cs"/>
              </a:rPr>
              <a:t>" &gt;</a:t>
            </a:r>
          </a:p>
          <a:p>
            <a:r>
              <a:rPr lang="en-US" sz="1200" kern="1200" dirty="0" smtClean="0">
                <a:solidFill>
                  <a:schemeClr val="tx1"/>
                </a:solidFill>
                <a:latin typeface="+mn-lt"/>
                <a:ea typeface="+mn-ea"/>
                <a:cs typeface="+mn-cs"/>
              </a:rPr>
              <a:t>                &lt;list&gt;</a:t>
            </a:r>
          </a:p>
          <a:p>
            <a:r>
              <a:rPr lang="en-US" sz="1200" kern="1200" dirty="0" smtClean="0">
                <a:solidFill>
                  <a:schemeClr val="tx1"/>
                </a:solidFill>
                <a:latin typeface="+mn-lt"/>
                <a:ea typeface="+mn-ea"/>
                <a:cs typeface="+mn-cs"/>
              </a:rPr>
              <a:t>                    &lt;value&gt;88432mad8502&lt;/value&gt;</a:t>
            </a:r>
          </a:p>
          <a:p>
            <a:r>
              <a:rPr lang="en-US" sz="1200" kern="1200" dirty="0" smtClean="0">
                <a:solidFill>
                  <a:schemeClr val="tx1"/>
                </a:solidFill>
                <a:latin typeface="+mn-lt"/>
                <a:ea typeface="+mn-ea"/>
                <a:cs typeface="+mn-cs"/>
              </a:rPr>
              <a:t>                    &lt;value&gt;9283458845&lt;/value&gt;</a:t>
            </a:r>
          </a:p>
          <a:p>
            <a:r>
              <a:rPr lang="en-US" sz="1200" kern="1200" dirty="0" smtClean="0">
                <a:solidFill>
                  <a:schemeClr val="tx1"/>
                </a:solidFill>
                <a:latin typeface="+mn-lt"/>
                <a:ea typeface="+mn-ea"/>
                <a:cs typeface="+mn-cs"/>
              </a:rPr>
              <a:t>                &lt;/list&gt;                               </a:t>
            </a:r>
          </a:p>
          <a:p>
            <a:r>
              <a:rPr lang="en-US" sz="1200" kern="1200" dirty="0" smtClean="0">
                <a:solidFill>
                  <a:schemeClr val="tx1"/>
                </a:solidFill>
                <a:latin typeface="+mn-lt"/>
                <a:ea typeface="+mn-ea"/>
                <a:cs typeface="+mn-cs"/>
              </a:rPr>
              <a:t>          &lt;/property&gt; </a:t>
            </a:r>
          </a:p>
          <a:p>
            <a:r>
              <a:rPr lang="en-US" sz="1200" kern="1200" dirty="0" smtClean="0">
                <a:solidFill>
                  <a:schemeClr val="tx1"/>
                </a:solidFill>
                <a:latin typeface="+mn-lt"/>
                <a:ea typeface="+mn-ea"/>
                <a:cs typeface="+mn-cs"/>
              </a:rPr>
              <a:t>&lt;/bean&gt;</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31</a:t>
            </a:fld>
            <a:endParaRPr lang="en-US"/>
          </a:p>
        </p:txBody>
      </p:sp>
    </p:spTree>
    <p:extLst>
      <p:ext uri="{BB962C8B-B14F-4D97-AF65-F5344CB8AC3E}">
        <p14:creationId xmlns:p14="http://schemas.microsoft.com/office/powerpoint/2010/main" val="174945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buFontTx/>
              <a:buNone/>
            </a:pPr>
            <a:r>
              <a:rPr lang="en-US" sz="900" dirty="0" smtClean="0"/>
              <a:t>&lt;beans&gt;     </a:t>
            </a:r>
          </a:p>
          <a:p>
            <a:pPr eaLnBrk="1" hangingPunct="1">
              <a:lnSpc>
                <a:spcPct val="80000"/>
              </a:lnSpc>
              <a:buFontTx/>
              <a:buNone/>
            </a:pPr>
            <a:r>
              <a:rPr lang="en-US" sz="900" dirty="0" smtClean="0"/>
              <a:t>    &lt;bean name="</a:t>
            </a:r>
            <a:r>
              <a:rPr lang="en-US" sz="900" b="1" dirty="0" err="1" smtClean="0">
                <a:solidFill>
                  <a:srgbClr val="CC3300"/>
                </a:solidFill>
              </a:rPr>
              <a:t>fileDataProcessor</a:t>
            </a:r>
            <a:r>
              <a:rPr lang="en-US" sz="900" dirty="0" smtClean="0"/>
              <a:t>“</a:t>
            </a:r>
            <a:r>
              <a:rPr lang="en-US" sz="900" baseline="0" dirty="0" smtClean="0"/>
              <a:t> </a:t>
            </a:r>
            <a:r>
              <a:rPr lang="en-US" sz="900" dirty="0" smtClean="0"/>
              <a:t>class="</a:t>
            </a:r>
            <a:r>
              <a:rPr lang="en-US" sz="900" dirty="0" err="1" smtClean="0"/>
              <a:t>examples.spring.</a:t>
            </a:r>
            <a:r>
              <a:rPr lang="en-US" sz="900" b="1" dirty="0" err="1" smtClean="0">
                <a:solidFill>
                  <a:srgbClr val="CC3300"/>
                </a:solidFill>
              </a:rPr>
              <a:t>DataProcessor</a:t>
            </a:r>
            <a:r>
              <a:rPr lang="en-US" sz="900" dirty="0" smtClean="0"/>
              <a:t>"  singleton="true"&gt;          </a:t>
            </a:r>
          </a:p>
          <a:p>
            <a:pPr eaLnBrk="1" hangingPunct="1">
              <a:lnSpc>
                <a:spcPct val="80000"/>
              </a:lnSpc>
              <a:buFontTx/>
              <a:buNone/>
            </a:pPr>
            <a:r>
              <a:rPr lang="en-US" sz="900" dirty="0" smtClean="0"/>
              <a:t>	&lt;constructor-</a:t>
            </a:r>
            <a:r>
              <a:rPr lang="en-US" sz="900" dirty="0" err="1" smtClean="0"/>
              <a:t>arg</a:t>
            </a:r>
            <a:r>
              <a:rPr lang="en-US" sz="900" dirty="0" smtClean="0"/>
              <a:t>&gt;&lt;bean name=“e” class=</a:t>
            </a:r>
            <a:r>
              <a:rPr lang="en-US" sz="900" dirty="0" err="1" smtClean="0"/>
              <a:t>x.y.Employee</a:t>
            </a:r>
            <a:r>
              <a:rPr lang="en-US" sz="900" dirty="0" smtClean="0"/>
              <a:t>”/&gt;&lt;/constructor-</a:t>
            </a:r>
            <a:r>
              <a:rPr lang="en-US" sz="900" dirty="0" err="1" smtClean="0"/>
              <a:t>arg</a:t>
            </a:r>
            <a:r>
              <a:rPr lang="en-US" sz="900" dirty="0" smtClean="0"/>
              <a:t>&gt;        </a:t>
            </a:r>
          </a:p>
          <a:p>
            <a:pPr eaLnBrk="1" hangingPunct="1">
              <a:lnSpc>
                <a:spcPct val="80000"/>
              </a:lnSpc>
              <a:buFontTx/>
              <a:buNone/>
            </a:pPr>
            <a:r>
              <a:rPr lang="en-US" sz="900" dirty="0" smtClean="0"/>
              <a:t>	&lt;constructor-</a:t>
            </a:r>
            <a:r>
              <a:rPr lang="en-US" sz="900" dirty="0" err="1" smtClean="0"/>
              <a:t>arg</a:t>
            </a:r>
            <a:r>
              <a:rPr lang="en-US" sz="900" dirty="0" smtClean="0"/>
              <a:t>&gt;&lt;bean name=“</a:t>
            </a:r>
            <a:r>
              <a:rPr lang="en-US" sz="900" dirty="0" err="1" smtClean="0"/>
              <a:t>d”class</a:t>
            </a:r>
            <a:r>
              <a:rPr lang="en-US" sz="900" dirty="0" smtClean="0"/>
              <a:t>=</a:t>
            </a:r>
            <a:r>
              <a:rPr lang="en-US" sz="900" dirty="0" err="1" smtClean="0"/>
              <a:t>x.y.Dept</a:t>
            </a:r>
            <a:r>
              <a:rPr lang="en-US" sz="900" dirty="0" smtClean="0"/>
              <a:t>”/&gt;&lt;/constructor-</a:t>
            </a:r>
            <a:r>
              <a:rPr lang="en-US" sz="900" dirty="0" err="1" smtClean="0"/>
              <a:t>arg</a:t>
            </a:r>
            <a:r>
              <a:rPr lang="en-US" sz="900" dirty="0" smtClean="0"/>
              <a:t>&gt;        </a:t>
            </a:r>
          </a:p>
          <a:p>
            <a:pPr eaLnBrk="1" hangingPunct="1">
              <a:lnSpc>
                <a:spcPct val="80000"/>
              </a:lnSpc>
              <a:buFontTx/>
              <a:buNone/>
            </a:pPr>
            <a:endParaRPr lang="en-US" sz="900" dirty="0" smtClean="0"/>
          </a:p>
          <a:p>
            <a:pPr eaLnBrk="1" hangingPunct="1">
              <a:lnSpc>
                <a:spcPct val="80000"/>
              </a:lnSpc>
              <a:buFontTx/>
              <a:buNone/>
            </a:pPr>
            <a:r>
              <a:rPr lang="en-US" sz="900" dirty="0" smtClean="0"/>
              <a:t>    &lt;/bean&gt;     </a:t>
            </a:r>
          </a:p>
          <a:p>
            <a:pPr eaLnBrk="1" hangingPunct="1">
              <a:lnSpc>
                <a:spcPct val="80000"/>
              </a:lnSpc>
              <a:buFontTx/>
              <a:buNone/>
            </a:pPr>
            <a:r>
              <a:rPr lang="en-US" sz="900" dirty="0" smtClean="0"/>
              <a:t>&lt;/beans&gt;</a:t>
            </a:r>
          </a:p>
          <a:p>
            <a:pPr eaLnBrk="1" hangingPunct="1">
              <a:lnSpc>
                <a:spcPct val="80000"/>
              </a:lnSpc>
              <a:buFontTx/>
              <a:buNone/>
            </a:pPr>
            <a:endParaRPr lang="en-US" sz="900" dirty="0" smtClean="0"/>
          </a:p>
          <a:p>
            <a:pPr eaLnBrk="1" hangingPunct="1">
              <a:lnSpc>
                <a:spcPct val="80000"/>
              </a:lnSpc>
              <a:buFontTx/>
              <a:buNone/>
            </a:pPr>
            <a:r>
              <a:rPr lang="en-US" sz="900" dirty="0" err="1" smtClean="0"/>
              <a:t>DataProcessor</a:t>
            </a:r>
            <a:r>
              <a:rPr lang="en-US" sz="900" baseline="0" dirty="0" smtClean="0"/>
              <a:t> </a:t>
            </a:r>
            <a:r>
              <a:rPr lang="en-US" sz="900" baseline="0" dirty="0" err="1" smtClean="0"/>
              <a:t>fileDataProcessor</a:t>
            </a:r>
            <a:r>
              <a:rPr lang="en-US" sz="900" baseline="0" dirty="0" smtClean="0"/>
              <a:t> = new </a:t>
            </a:r>
            <a:r>
              <a:rPr lang="en-US" sz="900" baseline="0" dirty="0" err="1" smtClean="0"/>
              <a:t>DataProcessor</a:t>
            </a:r>
            <a:r>
              <a:rPr lang="en-US" sz="900" baseline="0" dirty="0" smtClean="0"/>
              <a:t>(Employee e, </a:t>
            </a:r>
            <a:r>
              <a:rPr lang="en-US" sz="900" baseline="0" dirty="0" err="1" smtClean="0"/>
              <a:t>Dept</a:t>
            </a:r>
            <a:r>
              <a:rPr lang="en-US" sz="900" baseline="0" dirty="0" smtClean="0"/>
              <a:t> d)</a:t>
            </a:r>
            <a:endParaRPr lang="en-US" sz="900" dirty="0" smtClean="0"/>
          </a:p>
          <a:p>
            <a:endParaRPr lang="en-US" sz="900" dirty="0"/>
          </a:p>
        </p:txBody>
      </p:sp>
      <p:sp>
        <p:nvSpPr>
          <p:cNvPr id="4" name="Slide Number Placeholder 3"/>
          <p:cNvSpPr>
            <a:spLocks noGrp="1"/>
          </p:cNvSpPr>
          <p:nvPr>
            <p:ph type="sldNum" sz="quarter" idx="10"/>
          </p:nvPr>
        </p:nvSpPr>
        <p:spPr/>
        <p:txBody>
          <a:bodyPr/>
          <a:lstStyle/>
          <a:p>
            <a:fld id="{9076C596-ADB8-4B2C-B3C3-A31DB2696095}" type="slidenum">
              <a:rPr lang="en-US" smtClean="0"/>
              <a:t>32</a:t>
            </a:fld>
            <a:endParaRPr lang="en-US"/>
          </a:p>
        </p:txBody>
      </p:sp>
    </p:spTree>
    <p:extLst>
      <p:ext uri="{BB962C8B-B14F-4D97-AF65-F5344CB8AC3E}">
        <p14:creationId xmlns:p14="http://schemas.microsoft.com/office/powerpoint/2010/main" val="238764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avoid constructor conflict</a:t>
            </a:r>
            <a:r>
              <a:rPr lang="en-US" sz="1200" b="0" i="0" kern="1200" baseline="0" dirty="0" smtClean="0">
                <a:solidFill>
                  <a:schemeClr val="tx1"/>
                </a:solidFill>
                <a:effectLst/>
                <a:latin typeface="+mn-lt"/>
                <a:ea typeface="+mn-ea"/>
                <a:cs typeface="+mn-cs"/>
              </a:rPr>
              <a:t>, use proper </a:t>
            </a:r>
            <a:r>
              <a:rPr lang="en-US" sz="1200" b="0" i="1" kern="1200" baseline="0" dirty="0" smtClean="0">
                <a:solidFill>
                  <a:schemeClr val="tx1"/>
                </a:solidFill>
                <a:effectLst/>
                <a:latin typeface="+mn-lt"/>
                <a:ea typeface="+mn-ea"/>
                <a:cs typeface="+mn-cs"/>
              </a:rPr>
              <a:t>data type </a:t>
            </a:r>
            <a:r>
              <a:rPr lang="en-US" sz="1200" b="0" i="0" kern="1200" baseline="0" dirty="0" smtClean="0">
                <a:solidFill>
                  <a:schemeClr val="tx1"/>
                </a:solidFill>
                <a:effectLst/>
                <a:latin typeface="+mn-lt"/>
                <a:ea typeface="+mn-ea"/>
                <a:cs typeface="+mn-cs"/>
              </a:rPr>
              <a:t>for the constructor data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It’s always a good practice to explicitly declared the data type for each constructor argument, to avoid constructor injection type ambiguities issue above.</a:t>
            </a:r>
            <a:endParaRPr lang="en-US" sz="900" dirty="0"/>
          </a:p>
        </p:txBody>
      </p:sp>
      <p:sp>
        <p:nvSpPr>
          <p:cNvPr id="4" name="Slide Number Placeholder 3"/>
          <p:cNvSpPr>
            <a:spLocks noGrp="1"/>
          </p:cNvSpPr>
          <p:nvPr>
            <p:ph type="sldNum" sz="quarter" idx="10"/>
          </p:nvPr>
        </p:nvSpPr>
        <p:spPr/>
        <p:txBody>
          <a:bodyPr/>
          <a:lstStyle/>
          <a:p>
            <a:fld id="{9076C596-ADB8-4B2C-B3C3-A31DB2696095}" type="slidenum">
              <a:rPr lang="en-US" smtClean="0"/>
              <a:t>33</a:t>
            </a:fld>
            <a:endParaRPr lang="en-US"/>
          </a:p>
        </p:txBody>
      </p:sp>
    </p:spTree>
    <p:extLst>
      <p:ext uri="{BB962C8B-B14F-4D97-AF65-F5344CB8AC3E}">
        <p14:creationId xmlns:p14="http://schemas.microsoft.com/office/powerpoint/2010/main" val="238764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avoid constructor conflict</a:t>
            </a:r>
            <a:r>
              <a:rPr lang="en-US" sz="1200" b="0" i="0" kern="1200" baseline="0" dirty="0" smtClean="0">
                <a:solidFill>
                  <a:schemeClr val="tx1"/>
                </a:solidFill>
                <a:effectLst/>
                <a:latin typeface="+mn-lt"/>
                <a:ea typeface="+mn-ea"/>
                <a:cs typeface="+mn-cs"/>
              </a:rPr>
              <a:t>, use proper </a:t>
            </a:r>
            <a:r>
              <a:rPr lang="en-US" sz="1200" b="0" i="1" kern="1200" baseline="0" dirty="0" smtClean="0">
                <a:solidFill>
                  <a:schemeClr val="tx1"/>
                </a:solidFill>
                <a:effectLst/>
                <a:latin typeface="+mn-lt"/>
                <a:ea typeface="+mn-ea"/>
                <a:cs typeface="+mn-cs"/>
              </a:rPr>
              <a:t>data type </a:t>
            </a:r>
            <a:r>
              <a:rPr lang="en-US" sz="1200" b="0" i="0" kern="1200" baseline="0" dirty="0" smtClean="0">
                <a:solidFill>
                  <a:schemeClr val="tx1"/>
                </a:solidFill>
                <a:effectLst/>
                <a:latin typeface="+mn-lt"/>
                <a:ea typeface="+mn-ea"/>
                <a:cs typeface="+mn-cs"/>
              </a:rPr>
              <a:t>for the constructor data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Note: It’s always a good practice to explicitly declared the data type for each constructor argument, to avoid constructor injection type ambiguities issue above.</a:t>
            </a:r>
            <a:endParaRPr lang="en-US" sz="900" dirty="0"/>
          </a:p>
        </p:txBody>
      </p:sp>
      <p:sp>
        <p:nvSpPr>
          <p:cNvPr id="4" name="Slide Number Placeholder 3"/>
          <p:cNvSpPr>
            <a:spLocks noGrp="1"/>
          </p:cNvSpPr>
          <p:nvPr>
            <p:ph type="sldNum" sz="quarter" idx="10"/>
          </p:nvPr>
        </p:nvSpPr>
        <p:spPr/>
        <p:txBody>
          <a:bodyPr/>
          <a:lstStyle/>
          <a:p>
            <a:fld id="{9076C596-ADB8-4B2C-B3C3-A31DB2696095}" type="slidenum">
              <a:rPr lang="en-US" smtClean="0"/>
              <a:t>34</a:t>
            </a:fld>
            <a:endParaRPr lang="en-US"/>
          </a:p>
        </p:txBody>
      </p:sp>
    </p:spTree>
    <p:extLst>
      <p:ext uri="{BB962C8B-B14F-4D97-AF65-F5344CB8AC3E}">
        <p14:creationId xmlns:p14="http://schemas.microsoft.com/office/powerpoint/2010/main" val="238764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What is </a:t>
            </a:r>
            <a:r>
              <a:rPr lang="en-US" sz="900" dirty="0" err="1" smtClean="0"/>
              <a:t>defference</a:t>
            </a:r>
            <a:r>
              <a:rPr lang="en-US" sz="900" dirty="0" smtClean="0"/>
              <a:t> between</a:t>
            </a:r>
            <a:r>
              <a:rPr lang="en-US" sz="900" baseline="0" dirty="0" smtClean="0"/>
              <a:t> constructor and setter injection.</a:t>
            </a:r>
            <a:endParaRPr lang="en-US" sz="900" dirty="0"/>
          </a:p>
        </p:txBody>
      </p:sp>
      <p:sp>
        <p:nvSpPr>
          <p:cNvPr id="4" name="Slide Number Placeholder 3"/>
          <p:cNvSpPr>
            <a:spLocks noGrp="1"/>
          </p:cNvSpPr>
          <p:nvPr>
            <p:ph type="sldNum" sz="quarter" idx="10"/>
          </p:nvPr>
        </p:nvSpPr>
        <p:spPr/>
        <p:txBody>
          <a:bodyPr/>
          <a:lstStyle/>
          <a:p>
            <a:fld id="{9076C596-ADB8-4B2C-B3C3-A31DB2696095}" type="slidenum">
              <a:rPr lang="en-US" smtClean="0"/>
              <a:t>35</a:t>
            </a:fld>
            <a:endParaRPr lang="en-US"/>
          </a:p>
        </p:txBody>
      </p:sp>
    </p:spTree>
    <p:extLst>
      <p:ext uri="{BB962C8B-B14F-4D97-AF65-F5344CB8AC3E}">
        <p14:creationId xmlns:p14="http://schemas.microsoft.com/office/powerpoint/2010/main" val="23876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3</a:t>
            </a:fld>
            <a:endParaRPr lang="en-US"/>
          </a:p>
        </p:txBody>
      </p:sp>
    </p:spTree>
    <p:extLst>
      <p:ext uri="{BB962C8B-B14F-4D97-AF65-F5344CB8AC3E}">
        <p14:creationId xmlns:p14="http://schemas.microsoft.com/office/powerpoint/2010/main" val="1397072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Advantage of </a:t>
            </a:r>
            <a:r>
              <a:rPr lang="en-US" sz="1200" b="0" i="0" kern="1200" dirty="0" err="1" smtClean="0">
                <a:solidFill>
                  <a:schemeClr val="tx1"/>
                </a:solidFill>
                <a:effectLst/>
                <a:latin typeface="+mn-lt"/>
                <a:ea typeface="+mn-ea"/>
                <a:cs typeface="+mn-cs"/>
              </a:rPr>
              <a:t>Autowiring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requires the </a:t>
            </a:r>
            <a:r>
              <a:rPr lang="en-US" sz="1200" b="1" i="0" kern="1200" dirty="0" smtClean="0">
                <a:solidFill>
                  <a:schemeClr val="tx1"/>
                </a:solidFill>
                <a:effectLst/>
                <a:latin typeface="+mn-lt"/>
                <a:ea typeface="+mn-ea"/>
                <a:cs typeface="+mn-cs"/>
              </a:rPr>
              <a:t>less code</a:t>
            </a:r>
            <a:r>
              <a:rPr lang="en-US" sz="1200" b="0" i="0" kern="1200" dirty="0" smtClean="0">
                <a:solidFill>
                  <a:schemeClr val="tx1"/>
                </a:solidFill>
                <a:effectLst/>
                <a:latin typeface="+mn-lt"/>
                <a:ea typeface="+mn-ea"/>
                <a:cs typeface="+mn-cs"/>
              </a:rPr>
              <a:t> because we don't need to write the code to inject the dependency.</a:t>
            </a:r>
          </a:p>
          <a:p>
            <a:r>
              <a:rPr lang="en-US" sz="1200" b="0" i="0" kern="1200" dirty="0" smtClean="0">
                <a:solidFill>
                  <a:schemeClr val="tx1"/>
                </a:solidFill>
                <a:effectLst/>
                <a:latin typeface="+mn-lt"/>
                <a:ea typeface="+mn-ea"/>
                <a:cs typeface="+mn-cs"/>
              </a:rPr>
              <a:t>Disadvantage of </a:t>
            </a:r>
            <a:r>
              <a:rPr lang="en-US" sz="1200" b="0" i="0" kern="1200" dirty="0" err="1" smtClean="0">
                <a:solidFill>
                  <a:schemeClr val="tx1"/>
                </a:solidFill>
                <a:effectLst/>
                <a:latin typeface="+mn-lt"/>
                <a:ea typeface="+mn-ea"/>
                <a:cs typeface="+mn-cs"/>
              </a:rPr>
              <a:t>Autowiring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 control of programmer.</a:t>
            </a:r>
          </a:p>
          <a:p>
            <a:r>
              <a:rPr lang="en-US" sz="1200" b="0" i="0" kern="1200" dirty="0" smtClean="0">
                <a:solidFill>
                  <a:schemeClr val="tx1"/>
                </a:solidFill>
                <a:effectLst/>
                <a:latin typeface="+mn-lt"/>
                <a:ea typeface="+mn-ea"/>
                <a:cs typeface="+mn-cs"/>
              </a:rPr>
              <a:t>It can't be used for primitive and string values.</a:t>
            </a:r>
          </a:p>
          <a:p>
            <a:endParaRPr lang="en-US" dirty="0" smtClean="0"/>
          </a:p>
        </p:txBody>
      </p:sp>
      <p:sp>
        <p:nvSpPr>
          <p:cNvPr id="4" name="Slide Number Placeholder 3"/>
          <p:cNvSpPr>
            <a:spLocks noGrp="1"/>
          </p:cNvSpPr>
          <p:nvPr>
            <p:ph type="sldNum" sz="quarter" idx="10"/>
          </p:nvPr>
        </p:nvSpPr>
        <p:spPr/>
        <p:txBody>
          <a:bodyPr/>
          <a:lstStyle/>
          <a:p>
            <a:fld id="{9076C596-ADB8-4B2C-B3C3-A31DB2696095}" type="slidenum">
              <a:rPr lang="en-US" smtClean="0"/>
              <a:t>36</a:t>
            </a:fld>
            <a:endParaRPr lang="en-US"/>
          </a:p>
        </p:txBody>
      </p:sp>
    </p:spTree>
    <p:extLst>
      <p:ext uri="{BB962C8B-B14F-4D97-AF65-F5344CB8AC3E}">
        <p14:creationId xmlns:p14="http://schemas.microsoft.com/office/powerpoint/2010/main" val="2282084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9076C596-ADB8-4B2C-B3C3-A31DB2696095}" type="slidenum">
              <a:rPr lang="en-US" smtClean="0"/>
              <a:t>37</a:t>
            </a:fld>
            <a:endParaRPr lang="en-US"/>
          </a:p>
        </p:txBody>
      </p:sp>
    </p:spTree>
    <p:extLst>
      <p:ext uri="{BB962C8B-B14F-4D97-AF65-F5344CB8AC3E}">
        <p14:creationId xmlns:p14="http://schemas.microsoft.com/office/powerpoint/2010/main" val="2282084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Spring Bean definition inheritance has nothing to do with Java class inheritance but inheritance concept is same. You can define a parent bean definition as a template and other child beans can inherit required configuration from the parent bean.</a:t>
            </a:r>
            <a:endParaRPr lang="en-US" sz="900" dirty="0"/>
          </a:p>
        </p:txBody>
      </p:sp>
      <p:sp>
        <p:nvSpPr>
          <p:cNvPr id="4" name="Slide Number Placeholder 3"/>
          <p:cNvSpPr>
            <a:spLocks noGrp="1"/>
          </p:cNvSpPr>
          <p:nvPr>
            <p:ph type="sldNum" sz="quarter" idx="10"/>
          </p:nvPr>
        </p:nvSpPr>
        <p:spPr/>
        <p:txBody>
          <a:bodyPr/>
          <a:lstStyle/>
          <a:p>
            <a:fld id="{9076C596-ADB8-4B2C-B3C3-A31DB2696095}" type="slidenum">
              <a:rPr lang="en-US" smtClean="0"/>
              <a:t>38</a:t>
            </a:fld>
            <a:endParaRPr lang="en-US"/>
          </a:p>
        </p:txBody>
      </p:sp>
    </p:spTree>
    <p:extLst>
      <p:ext uri="{BB962C8B-B14F-4D97-AF65-F5344CB8AC3E}">
        <p14:creationId xmlns:p14="http://schemas.microsoft.com/office/powerpoint/2010/main" val="238764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3998F-C31F-44AD-A2A2-3ECEB73B07C7}" type="slidenum">
              <a:rPr lang="en-US"/>
              <a:pPr/>
              <a:t>41</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Cross-cutting concerns</a:t>
            </a:r>
            <a:r>
              <a:rPr lang="en-US" sz="1200" b="0" i="0" kern="1200" dirty="0" smtClean="0">
                <a:solidFill>
                  <a:schemeClr val="tx1"/>
                </a:solidFill>
                <a:effectLst/>
                <a:latin typeface="+mn-lt"/>
                <a:ea typeface="+mn-ea"/>
                <a:cs typeface="+mn-cs"/>
              </a:rPr>
              <a:t> are aspects of a </a:t>
            </a:r>
            <a:r>
              <a:rPr lang="en-US" sz="1200" b="0" i="0" u="none" strike="noStrike" kern="1200" dirty="0" smtClean="0">
                <a:solidFill>
                  <a:schemeClr val="tx1"/>
                </a:solidFill>
                <a:effectLst/>
                <a:latin typeface="+mn-lt"/>
                <a:ea typeface="+mn-ea"/>
                <a:cs typeface="+mn-cs"/>
                <a:hlinkClick r:id="rId3" tooltip="Computer program"/>
              </a:rPr>
              <a:t>program</a:t>
            </a:r>
            <a:r>
              <a:rPr lang="en-US" sz="1200" b="0" i="0" kern="1200" dirty="0" smtClean="0">
                <a:solidFill>
                  <a:schemeClr val="tx1"/>
                </a:solidFill>
                <a:effectLst/>
                <a:latin typeface="+mn-lt"/>
                <a:ea typeface="+mn-ea"/>
                <a:cs typeface="+mn-cs"/>
              </a:rPr>
              <a:t> that affect other </a:t>
            </a:r>
            <a:r>
              <a:rPr lang="en-US" sz="1200" b="0" i="0" u="none" strike="noStrike" kern="1200" dirty="0" smtClean="0">
                <a:solidFill>
                  <a:schemeClr val="tx1"/>
                </a:solidFill>
                <a:effectLst/>
                <a:latin typeface="+mn-lt"/>
                <a:ea typeface="+mn-ea"/>
                <a:cs typeface="+mn-cs"/>
                <a:hlinkClick r:id="rId4" tooltip="Concern (computer science)"/>
              </a:rPr>
              <a:t>concerns</a:t>
            </a:r>
            <a:r>
              <a:rPr lang="en-US" sz="1200" b="0" i="0" kern="1200" dirty="0" smtClean="0">
                <a:solidFill>
                  <a:schemeClr val="tx1"/>
                </a:solidFill>
                <a:effectLst/>
                <a:latin typeface="+mn-lt"/>
                <a:ea typeface="+mn-ea"/>
                <a:cs typeface="+mn-cs"/>
              </a:rPr>
              <a:t>. These concerns often cannot be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cleanly </a:t>
            </a:r>
            <a:r>
              <a:rPr lang="en-US" sz="1200" b="0" i="0" u="none" strike="noStrike" kern="1200" dirty="0" smtClean="0">
                <a:solidFill>
                  <a:schemeClr val="tx1"/>
                </a:solidFill>
                <a:effectLst/>
                <a:latin typeface="+mn-lt"/>
                <a:ea typeface="+mn-ea"/>
                <a:cs typeface="+mn-cs"/>
                <a:hlinkClick r:id="rId5" tooltip="Modularity (programming)"/>
              </a:rPr>
              <a:t>decomposed</a:t>
            </a:r>
            <a:r>
              <a:rPr lang="en-US" sz="1200" b="0" i="0" kern="1200" dirty="0" smtClean="0">
                <a:solidFill>
                  <a:schemeClr val="tx1"/>
                </a:solidFill>
                <a:effectLst/>
                <a:latin typeface="+mn-lt"/>
                <a:ea typeface="+mn-ea"/>
                <a:cs typeface="+mn-cs"/>
              </a:rPr>
              <a:t> from the rest of the system in both the design and implementation, and can result 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either </a:t>
            </a:r>
            <a:r>
              <a:rPr lang="en-US" sz="1200" b="0" i="1" kern="1200" dirty="0" smtClean="0">
                <a:solidFill>
                  <a:schemeClr val="tx1"/>
                </a:solidFill>
                <a:effectLst/>
                <a:latin typeface="+mn-lt"/>
                <a:ea typeface="+mn-ea"/>
                <a:cs typeface="+mn-cs"/>
              </a:rPr>
              <a:t>scattering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Source code"/>
              </a:rPr>
              <a:t>code</a:t>
            </a:r>
            <a:r>
              <a:rPr lang="en-US" sz="1200" b="0" i="0" kern="1200" dirty="0" smtClean="0">
                <a:solidFill>
                  <a:schemeClr val="tx1"/>
                </a:solidFill>
                <a:effectLst/>
                <a:latin typeface="+mn-lt"/>
                <a:ea typeface="+mn-ea"/>
                <a:cs typeface="+mn-cs"/>
              </a:rPr>
              <a:t> duplication), </a:t>
            </a:r>
            <a:r>
              <a:rPr lang="en-US" sz="1200" b="0" i="1" kern="1200" dirty="0" smtClean="0">
                <a:solidFill>
                  <a:schemeClr val="tx1"/>
                </a:solidFill>
                <a:effectLst/>
                <a:latin typeface="+mn-lt"/>
                <a:ea typeface="+mn-ea"/>
                <a:cs typeface="+mn-cs"/>
              </a:rPr>
              <a:t>tangling</a:t>
            </a:r>
            <a:r>
              <a:rPr lang="en-US" sz="1200" b="0" i="0" kern="1200" dirty="0" smtClean="0">
                <a:solidFill>
                  <a:schemeClr val="tx1"/>
                </a:solidFill>
                <a:effectLst/>
                <a:latin typeface="+mn-lt"/>
                <a:ea typeface="+mn-ea"/>
                <a:cs typeface="+mn-cs"/>
              </a:rPr>
              <a:t> (significant dependencies between systems), or both.</a:t>
            </a:r>
          </a:p>
          <a:p>
            <a:r>
              <a:rPr lang="en-US" sz="1200" b="0" i="0" kern="1200" dirty="0" smtClean="0">
                <a:solidFill>
                  <a:schemeClr val="tx1"/>
                </a:solidFill>
                <a:effectLst/>
                <a:latin typeface="+mn-lt"/>
                <a:ea typeface="+mn-ea"/>
                <a:cs typeface="+mn-cs"/>
              </a:rPr>
              <a:t>For instance, if writing an </a:t>
            </a:r>
            <a:r>
              <a:rPr lang="en-US" sz="1200" b="0" i="0" u="none" strike="noStrike" kern="1200" dirty="0" smtClean="0">
                <a:solidFill>
                  <a:schemeClr val="tx1"/>
                </a:solidFill>
                <a:effectLst/>
                <a:latin typeface="+mn-lt"/>
                <a:ea typeface="+mn-ea"/>
                <a:cs typeface="+mn-cs"/>
                <a:hlinkClick r:id="rId7" tooltip="Application software"/>
              </a:rPr>
              <a:t>application</a:t>
            </a:r>
            <a:r>
              <a:rPr lang="en-US" sz="1200" b="0" i="0" kern="1200" dirty="0" smtClean="0">
                <a:solidFill>
                  <a:schemeClr val="tx1"/>
                </a:solidFill>
                <a:effectLst/>
                <a:latin typeface="+mn-lt"/>
                <a:ea typeface="+mn-ea"/>
                <a:cs typeface="+mn-cs"/>
              </a:rPr>
              <a:t> for handling medical records, the indexing of such records is a </a:t>
            </a:r>
            <a:r>
              <a:rPr lang="en-US" sz="1200" b="0" i="0" u="none" strike="noStrike" kern="1200" dirty="0" smtClean="0">
                <a:solidFill>
                  <a:schemeClr val="tx1"/>
                </a:solidFill>
                <a:effectLst/>
                <a:latin typeface="+mn-lt"/>
                <a:ea typeface="+mn-ea"/>
                <a:cs typeface="+mn-cs"/>
                <a:hlinkClick r:id="rId8" tooltip="Core concern"/>
              </a:rPr>
              <a:t>core concern</a:t>
            </a:r>
            <a:r>
              <a:rPr lang="en-US" sz="1200" b="0" i="0" kern="1200" dirty="0" smtClean="0">
                <a:solidFill>
                  <a:schemeClr val="tx1"/>
                </a:solidFill>
                <a:effectLst/>
                <a:latin typeface="+mn-lt"/>
                <a:ea typeface="+mn-ea"/>
                <a:cs typeface="+mn-cs"/>
              </a:rPr>
              <a:t>, while </a:t>
            </a:r>
            <a:r>
              <a:rPr lang="en-US" sz="1200" b="0" i="0" u="none" strike="noStrike" kern="1200" dirty="0" smtClean="0">
                <a:solidFill>
                  <a:schemeClr val="tx1"/>
                </a:solidFill>
                <a:effectLst/>
                <a:latin typeface="+mn-lt"/>
                <a:ea typeface="+mn-ea"/>
                <a:cs typeface="+mn-cs"/>
                <a:hlinkClick r:id="rId9" tooltip="Data logging"/>
              </a:rPr>
              <a:t>logging</a:t>
            </a:r>
            <a:r>
              <a:rPr lang="en-US" sz="1200" b="0" i="0" kern="1200" dirty="0" smtClean="0">
                <a:solidFill>
                  <a:schemeClr val="tx1"/>
                </a:solidFill>
                <a:effectLst/>
                <a:latin typeface="+mn-lt"/>
                <a:ea typeface="+mn-ea"/>
                <a:cs typeface="+mn-cs"/>
              </a:rPr>
              <a:t> a history of changes to the record database or user database, or an authentication system, would be cross-cutting concerns since they touch more parts of the program.</a:t>
            </a:r>
          </a:p>
          <a:p>
            <a:endParaRPr lang="en-US" dirty="0" smtClean="0"/>
          </a:p>
          <a:p>
            <a:r>
              <a:rPr lang="en-US" dirty="0" smtClean="0"/>
              <a:t>AOP decomposes</a:t>
            </a:r>
            <a:r>
              <a:rPr lang="en-US" baseline="0" dirty="0" smtClean="0"/>
              <a:t> programs into aspects or concerns</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3998F-C31F-44AD-A2A2-3ECEB73B07C7}" type="slidenum">
              <a:rPr lang="en-US"/>
              <a:pPr/>
              <a:t>42</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sz="1200" b="1" i="0" kern="1200" dirty="0" smtClean="0">
                <a:solidFill>
                  <a:schemeClr val="tx1"/>
                </a:solidFill>
                <a:effectLst/>
                <a:latin typeface="+mn-lt"/>
                <a:ea typeface="+mn-ea"/>
                <a:cs typeface="+mn-cs"/>
              </a:rPr>
              <a:t>Aspect-oriented programming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AOP</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3" tooltip="Programming paradigm"/>
              </a:rPr>
              <a:t>programming paradigm</a:t>
            </a:r>
            <a:r>
              <a:rPr lang="en-US" sz="1200" b="0" i="0" kern="1200" dirty="0" smtClean="0">
                <a:solidFill>
                  <a:schemeClr val="tx1"/>
                </a:solidFill>
                <a:effectLst/>
                <a:latin typeface="+mn-lt"/>
                <a:ea typeface="+mn-ea"/>
                <a:cs typeface="+mn-cs"/>
              </a:rPr>
              <a:t> that aims to increase </a:t>
            </a:r>
            <a:r>
              <a:rPr lang="en-US" sz="1200" b="0" i="0" u="none" strike="noStrike" kern="1200" dirty="0" smtClean="0">
                <a:solidFill>
                  <a:schemeClr val="tx1"/>
                </a:solidFill>
                <a:effectLst/>
                <a:latin typeface="+mn-lt"/>
                <a:ea typeface="+mn-ea"/>
                <a:cs typeface="+mn-cs"/>
                <a:hlinkClick r:id="rId4" tooltip="Modularity (programming)"/>
              </a:rPr>
              <a:t>modularity</a:t>
            </a:r>
            <a:r>
              <a:rPr lang="en-US" sz="1200" b="0" i="0" kern="1200" dirty="0" smtClean="0">
                <a:solidFill>
                  <a:schemeClr val="tx1"/>
                </a:solidFill>
                <a:effectLst/>
                <a:latin typeface="+mn-lt"/>
                <a:ea typeface="+mn-ea"/>
                <a:cs typeface="+mn-cs"/>
              </a:rPr>
              <a:t> by allowing the </a:t>
            </a:r>
            <a:r>
              <a:rPr lang="en-US" sz="1200" b="0" i="0" u="none" strike="noStrike" kern="1200" dirty="0" smtClean="0">
                <a:solidFill>
                  <a:schemeClr val="tx1"/>
                </a:solidFill>
                <a:effectLst/>
                <a:latin typeface="+mn-lt"/>
                <a:ea typeface="+mn-ea"/>
                <a:cs typeface="+mn-cs"/>
                <a:hlinkClick r:id="rId5" tooltip="Separation of concerns"/>
              </a:rPr>
              <a:t>separation </a:t>
            </a:r>
            <a:r>
              <a:rPr lang="en-US" sz="1200" b="0" i="0" u="none" strike="noStrike" kern="1200" dirty="0" err="1" smtClean="0">
                <a:solidFill>
                  <a:schemeClr val="tx1"/>
                </a:solidFill>
                <a:effectLst/>
                <a:latin typeface="+mn-lt"/>
                <a:ea typeface="+mn-ea"/>
                <a:cs typeface="+mn-cs"/>
                <a:hlinkClick r:id="rId5" tooltip="Separation of concerns"/>
              </a:rPr>
              <a:t>of</a:t>
            </a:r>
            <a:r>
              <a:rPr lang="en-US" sz="1200" b="0" i="0" u="none" strike="noStrike" kern="1200" dirty="0" err="1" smtClean="0">
                <a:solidFill>
                  <a:schemeClr val="tx1"/>
                </a:solidFill>
                <a:effectLst/>
                <a:latin typeface="+mn-lt"/>
                <a:ea typeface="+mn-ea"/>
                <a:cs typeface="+mn-cs"/>
                <a:hlinkClick r:id="rId6" tooltip="Cross-cutting concern"/>
              </a:rPr>
              <a:t>cross</a:t>
            </a:r>
            <a:r>
              <a:rPr lang="en-US" sz="1200" b="0" i="0" u="none" strike="noStrike" kern="1200" dirty="0" smtClean="0">
                <a:solidFill>
                  <a:schemeClr val="tx1"/>
                </a:solidFill>
                <a:effectLst/>
                <a:latin typeface="+mn-lt"/>
                <a:ea typeface="+mn-ea"/>
                <a:cs typeface="+mn-cs"/>
                <a:hlinkClick r:id="rId6" tooltip="Cross-cutting concern"/>
              </a:rPr>
              <a:t>-cutting concerns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key unit of modularity in OOP is the class, whereas in AOP the unit of modularity is the aspect. Whereas DI helps you decouple your application objects from each other, AOP helps you decouple cross-cutting concerns from the objects that they affect.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Cross-cutting concerns</a:t>
            </a:r>
            <a:r>
              <a:rPr lang="en-US" sz="1200" b="0" i="0" kern="1200" dirty="0" smtClean="0">
                <a:solidFill>
                  <a:schemeClr val="tx1"/>
                </a:solidFill>
                <a:effectLst/>
                <a:latin typeface="+mn-lt"/>
                <a:ea typeface="+mn-ea"/>
                <a:cs typeface="+mn-cs"/>
              </a:rPr>
              <a:t> are aspects of a </a:t>
            </a:r>
            <a:r>
              <a:rPr lang="en-US" sz="1200" b="0" i="0" u="none" strike="noStrike" kern="1200" dirty="0" smtClean="0">
                <a:solidFill>
                  <a:schemeClr val="tx1"/>
                </a:solidFill>
                <a:effectLst/>
                <a:latin typeface="+mn-lt"/>
                <a:ea typeface="+mn-ea"/>
                <a:cs typeface="+mn-cs"/>
                <a:hlinkClick r:id="rId7" tooltip="Computer program"/>
              </a:rPr>
              <a:t>program</a:t>
            </a:r>
            <a:r>
              <a:rPr lang="en-US" sz="1200" b="0" i="0" kern="1200" dirty="0" smtClean="0">
                <a:solidFill>
                  <a:schemeClr val="tx1"/>
                </a:solidFill>
                <a:effectLst/>
                <a:latin typeface="+mn-lt"/>
                <a:ea typeface="+mn-ea"/>
                <a:cs typeface="+mn-cs"/>
              </a:rPr>
              <a:t> that affect other </a:t>
            </a:r>
            <a:r>
              <a:rPr lang="en-US" sz="1200" b="0" i="0" u="none" strike="noStrike" kern="1200" dirty="0" smtClean="0">
                <a:solidFill>
                  <a:schemeClr val="tx1"/>
                </a:solidFill>
                <a:effectLst/>
                <a:latin typeface="+mn-lt"/>
                <a:ea typeface="+mn-ea"/>
                <a:cs typeface="+mn-cs"/>
                <a:hlinkClick r:id="rId8" tooltip="Concern (computer science)"/>
              </a:rPr>
              <a:t>concerns</a:t>
            </a:r>
            <a:r>
              <a:rPr lang="en-US" sz="1200" b="0" i="0" kern="1200" dirty="0" smtClean="0">
                <a:solidFill>
                  <a:schemeClr val="tx1"/>
                </a:solidFill>
                <a:effectLst/>
                <a:latin typeface="+mn-lt"/>
                <a:ea typeface="+mn-ea"/>
                <a:cs typeface="+mn-cs"/>
              </a:rPr>
              <a:t>. These concerns often cannot be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cleanly </a:t>
            </a:r>
            <a:r>
              <a:rPr lang="en-US" sz="1200" b="0" i="0" u="none" strike="noStrike" kern="1200" dirty="0" smtClean="0">
                <a:solidFill>
                  <a:schemeClr val="tx1"/>
                </a:solidFill>
                <a:effectLst/>
                <a:latin typeface="+mn-lt"/>
                <a:ea typeface="+mn-ea"/>
                <a:cs typeface="+mn-cs"/>
                <a:hlinkClick r:id="rId4" tooltip="Modularity (programming)"/>
              </a:rPr>
              <a:t>decomposed</a:t>
            </a:r>
            <a:r>
              <a:rPr lang="en-US" sz="1200" b="0" i="0" kern="1200" dirty="0" smtClean="0">
                <a:solidFill>
                  <a:schemeClr val="tx1"/>
                </a:solidFill>
                <a:effectLst/>
                <a:latin typeface="+mn-lt"/>
                <a:ea typeface="+mn-ea"/>
                <a:cs typeface="+mn-cs"/>
              </a:rPr>
              <a:t> from the rest of the system in both the design and implementation, and can result 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either </a:t>
            </a:r>
            <a:r>
              <a:rPr lang="en-US" sz="1200" b="0" i="1" kern="1200" dirty="0" smtClean="0">
                <a:solidFill>
                  <a:schemeClr val="tx1"/>
                </a:solidFill>
                <a:effectLst/>
                <a:latin typeface="+mn-lt"/>
                <a:ea typeface="+mn-ea"/>
                <a:cs typeface="+mn-cs"/>
              </a:rPr>
              <a:t>scattering</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9" tooltip="Source code"/>
              </a:rPr>
              <a:t>code</a:t>
            </a:r>
            <a:r>
              <a:rPr lang="en-US" sz="1200" b="0" i="0" kern="1200" dirty="0" smtClean="0">
                <a:solidFill>
                  <a:schemeClr val="tx1"/>
                </a:solidFill>
                <a:effectLst/>
                <a:latin typeface="+mn-lt"/>
                <a:ea typeface="+mn-ea"/>
                <a:cs typeface="+mn-cs"/>
              </a:rPr>
              <a:t> duplication), </a:t>
            </a:r>
            <a:r>
              <a:rPr lang="en-US" sz="1200" b="0" i="1" kern="1200" dirty="0" smtClean="0">
                <a:solidFill>
                  <a:schemeClr val="tx1"/>
                </a:solidFill>
                <a:effectLst/>
                <a:latin typeface="+mn-lt"/>
                <a:ea typeface="+mn-ea"/>
                <a:cs typeface="+mn-cs"/>
              </a:rPr>
              <a:t>tangling</a:t>
            </a:r>
            <a:r>
              <a:rPr lang="en-US" sz="1200" b="0" i="0" kern="1200" dirty="0" smtClean="0">
                <a:solidFill>
                  <a:schemeClr val="tx1"/>
                </a:solidFill>
                <a:effectLst/>
                <a:latin typeface="+mn-lt"/>
                <a:ea typeface="+mn-ea"/>
                <a:cs typeface="+mn-cs"/>
              </a:rPr>
              <a:t> (significant dependencies between systems), or both.</a:t>
            </a:r>
          </a:p>
          <a:p>
            <a:r>
              <a:rPr lang="en-US" sz="1200" b="0" i="0" kern="1200" dirty="0" smtClean="0">
                <a:solidFill>
                  <a:schemeClr val="tx1"/>
                </a:solidFill>
                <a:effectLst/>
                <a:latin typeface="+mn-lt"/>
                <a:ea typeface="+mn-ea"/>
                <a:cs typeface="+mn-cs"/>
              </a:rPr>
              <a:t>For instance, if writing an </a:t>
            </a:r>
            <a:r>
              <a:rPr lang="en-US" sz="1200" b="0" i="0" u="none" strike="noStrike" kern="1200" dirty="0" smtClean="0">
                <a:solidFill>
                  <a:schemeClr val="tx1"/>
                </a:solidFill>
                <a:effectLst/>
                <a:latin typeface="+mn-lt"/>
                <a:ea typeface="+mn-ea"/>
                <a:cs typeface="+mn-cs"/>
                <a:hlinkClick r:id="rId10" tooltip="Application software"/>
              </a:rPr>
              <a:t>application</a:t>
            </a:r>
            <a:r>
              <a:rPr lang="en-US" sz="1200" b="0" i="0" kern="1200" dirty="0" smtClean="0">
                <a:solidFill>
                  <a:schemeClr val="tx1"/>
                </a:solidFill>
                <a:effectLst/>
                <a:latin typeface="+mn-lt"/>
                <a:ea typeface="+mn-ea"/>
                <a:cs typeface="+mn-cs"/>
              </a:rPr>
              <a:t> for handling medical records, the indexing of such records is a </a:t>
            </a:r>
            <a:r>
              <a:rPr lang="en-US" sz="1200" b="0" i="0" u="none" strike="noStrike" kern="1200" dirty="0" smtClean="0">
                <a:solidFill>
                  <a:schemeClr val="tx1"/>
                </a:solidFill>
                <a:effectLst/>
                <a:latin typeface="+mn-lt"/>
                <a:ea typeface="+mn-ea"/>
                <a:cs typeface="+mn-cs"/>
                <a:hlinkClick r:id="rId11" tooltip="Core concern"/>
              </a:rPr>
              <a:t>core concern</a:t>
            </a:r>
            <a:r>
              <a:rPr lang="en-US" sz="1200" b="0" i="0" kern="1200" dirty="0" smtClean="0">
                <a:solidFill>
                  <a:schemeClr val="tx1"/>
                </a:solidFill>
                <a:effectLst/>
                <a:latin typeface="+mn-lt"/>
                <a:ea typeface="+mn-ea"/>
                <a:cs typeface="+mn-cs"/>
              </a:rPr>
              <a:t>, while </a:t>
            </a:r>
            <a:r>
              <a:rPr lang="en-US" sz="1200" b="0" i="0" u="none" strike="noStrike" kern="1200" dirty="0" smtClean="0">
                <a:solidFill>
                  <a:schemeClr val="tx1"/>
                </a:solidFill>
                <a:effectLst/>
                <a:latin typeface="+mn-lt"/>
                <a:ea typeface="+mn-ea"/>
                <a:cs typeface="+mn-cs"/>
                <a:hlinkClick r:id="rId12" tooltip="Data logging"/>
              </a:rPr>
              <a:t>logging</a:t>
            </a:r>
            <a:r>
              <a:rPr lang="en-US" sz="1200" b="0" i="0" kern="1200" dirty="0" smtClean="0">
                <a:solidFill>
                  <a:schemeClr val="tx1"/>
                </a:solidFill>
                <a:effectLst/>
                <a:latin typeface="+mn-lt"/>
                <a:ea typeface="+mn-ea"/>
                <a:cs typeface="+mn-cs"/>
              </a:rPr>
              <a:t> a history of changes to the record database or user database, or an authentication system, would be cross-cutting concerns since they touch more parts of the program.</a:t>
            </a:r>
          </a:p>
          <a:p>
            <a:endParaRPr lang="en-US" dirty="0" smtClean="0"/>
          </a:p>
          <a:p>
            <a:r>
              <a:rPr lang="en-US" dirty="0" smtClean="0"/>
              <a:t>AOP decomposes</a:t>
            </a:r>
            <a:r>
              <a:rPr lang="en-US" baseline="0" dirty="0" smtClean="0"/>
              <a:t> programs into aspects or concerns</a:t>
            </a:r>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32FC94-D946-482B-BFC4-CFC279229460}" type="slidenum">
              <a:rPr lang="en-US"/>
              <a:pPr/>
              <a:t>43</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3DD73-F513-4EE7-800F-4F0D1F5E2FBE}" type="slidenum">
              <a:rPr lang="en-US"/>
              <a:pPr/>
              <a:t>44</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0BCA49-D4DA-4BB5-B58A-D5181640B2AB}" type="slidenum">
              <a:rPr lang="en-US"/>
              <a:pPr/>
              <a:t>45</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F8279-BB5A-48A8-9A03-922D135944D1}" type="slidenum">
              <a:rPr lang="en-US"/>
              <a:pPr/>
              <a:t>46</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Above code is equivalent</a:t>
            </a:r>
            <a:r>
              <a:rPr lang="en-US" sz="1200" kern="1200" baseline="0" dirty="0" smtClean="0">
                <a:solidFill>
                  <a:schemeClr val="tx1"/>
                </a:solidFill>
                <a:effectLst/>
                <a:latin typeface="+mn-lt"/>
                <a:ea typeface="+mn-ea"/>
                <a:cs typeface="+mn-cs"/>
              </a:rPr>
              <a:t> to below XML </a:t>
            </a:r>
            <a:r>
              <a:rPr lang="en-US" sz="1200" kern="1200" baseline="0" dirty="0" err="1" smtClean="0">
                <a:solidFill>
                  <a:schemeClr val="tx1"/>
                </a:solidFill>
                <a:effectLst/>
                <a:latin typeface="+mn-lt"/>
                <a:ea typeface="+mn-ea"/>
                <a:cs typeface="+mn-cs"/>
              </a:rPr>
              <a:t>config</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&lt;beans&gt; </a:t>
            </a:r>
          </a:p>
          <a:p>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&lt;bean id="</a:t>
            </a:r>
            <a:r>
              <a:rPr lang="en-US" sz="1200" kern="1200" dirty="0" err="1" smtClean="0">
                <a:solidFill>
                  <a:schemeClr val="tx1"/>
                </a:solidFill>
                <a:effectLst/>
                <a:latin typeface="+mn-lt"/>
                <a:ea typeface="+mn-ea"/>
                <a:cs typeface="+mn-cs"/>
              </a:rPr>
              <a:t>helloWorld</a:t>
            </a:r>
            <a:r>
              <a:rPr lang="en-US" sz="1200" kern="1200" dirty="0" smtClean="0">
                <a:solidFill>
                  <a:schemeClr val="tx1"/>
                </a:solidFill>
                <a:effectLst/>
                <a:latin typeface="+mn-lt"/>
                <a:ea typeface="+mn-ea"/>
                <a:cs typeface="+mn-cs"/>
              </a:rPr>
              <a:t>" class="</a:t>
            </a:r>
            <a:r>
              <a:rPr lang="en-US" sz="1200" kern="1200" dirty="0" err="1" smtClean="0">
                <a:solidFill>
                  <a:schemeClr val="tx1"/>
                </a:solidFill>
                <a:effectLst/>
                <a:latin typeface="+mn-lt"/>
                <a:ea typeface="+mn-ea"/>
                <a:cs typeface="+mn-cs"/>
              </a:rPr>
              <a:t>com.tutorialspoint.HelloWorld</a:t>
            </a:r>
            <a:r>
              <a:rPr lang="en-US" sz="1200" kern="1200" dirty="0" smtClean="0">
                <a:solidFill>
                  <a:schemeClr val="tx1"/>
                </a:solidFill>
                <a:effectLst/>
                <a:latin typeface="+mn-lt"/>
                <a:ea typeface="+mn-ea"/>
                <a:cs typeface="+mn-cs"/>
              </a:rPr>
              <a:t>" /&gt; &lt;/beans&gt;</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public static void main(String[] </a:t>
            </a:r>
            <a:r>
              <a:rPr lang="en-US" sz="1200" kern="1200" dirty="0" err="1" smtClean="0">
                <a:solidFill>
                  <a:schemeClr val="tx1"/>
                </a:solidFill>
                <a:effectLst/>
                <a:latin typeface="+mn-lt"/>
                <a:ea typeface="+mn-ea"/>
                <a:cs typeface="+mn-cs"/>
              </a:rPr>
              <a:t>args</a:t>
            </a:r>
            <a:r>
              <a:rPr lang="en-US" sz="1200" kern="1200" dirty="0" smtClean="0">
                <a:solidFill>
                  <a:schemeClr val="tx1"/>
                </a:solidFill>
                <a:effectLst/>
                <a:latin typeface="+mn-lt"/>
                <a:ea typeface="+mn-ea"/>
                <a:cs typeface="+mn-cs"/>
              </a:rPr>
              <a:t>)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ApplicationContext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ctx</a:t>
            </a:r>
            <a:r>
              <a:rPr lang="en-US" sz="1200" kern="1200" dirty="0" smtClean="0">
                <a:solidFill>
                  <a:schemeClr val="tx1"/>
                </a:solidFill>
                <a:effectLst/>
                <a:latin typeface="+mn-lt"/>
                <a:ea typeface="+mn-ea"/>
                <a:cs typeface="+mn-cs"/>
              </a:rPr>
              <a:t> = new         </a:t>
            </a:r>
            <a:r>
              <a:rPr lang="en-US" sz="1200" kern="1200" dirty="0" err="1" smtClean="0">
                <a:solidFill>
                  <a:schemeClr val="tx1"/>
                </a:solidFill>
                <a:effectLst/>
                <a:latin typeface="+mn-lt"/>
                <a:ea typeface="+mn-ea"/>
                <a:cs typeface="+mn-cs"/>
              </a:rPr>
              <a:t>AnnotationConfigApplicationContext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HelloWorldConfig.class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HelloWorld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helloWorld</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ctx.getBean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HelloWorld.class</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helloWorld.setMessage</a:t>
            </a:r>
            <a:r>
              <a:rPr lang="en-US" sz="1200" kern="1200" dirty="0" smtClean="0">
                <a:solidFill>
                  <a:schemeClr val="tx1"/>
                </a:solidFill>
                <a:effectLst/>
                <a:latin typeface="+mn-lt"/>
                <a:ea typeface="+mn-ea"/>
                <a:cs typeface="+mn-cs"/>
              </a:rPr>
              <a:t>("Hello World!"); </a:t>
            </a:r>
          </a:p>
          <a:p>
            <a:r>
              <a:rPr lang="en-US" sz="1200" kern="1200" dirty="0" err="1" smtClean="0">
                <a:solidFill>
                  <a:schemeClr val="tx1"/>
                </a:solidFill>
                <a:effectLst/>
                <a:latin typeface="+mn-lt"/>
                <a:ea typeface="+mn-ea"/>
                <a:cs typeface="+mn-cs"/>
              </a:rPr>
              <a:t>helloWorld.getMessage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49</a:t>
            </a:fld>
            <a:endParaRPr lang="en-US"/>
          </a:p>
        </p:txBody>
      </p:sp>
    </p:spTree>
    <p:extLst>
      <p:ext uri="{BB962C8B-B14F-4D97-AF65-F5344CB8AC3E}">
        <p14:creationId xmlns:p14="http://schemas.microsoft.com/office/powerpoint/2010/main" val="217412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What are the benefit/advantage of spring? Why we should use Spring framework?</a:t>
            </a:r>
            <a:endParaRPr lang="en-US" b="1" dirty="0" smtClean="0"/>
          </a:p>
          <a:p>
            <a:endParaRPr lang="en-US" sz="1200" dirty="0" smtClean="0"/>
          </a:p>
          <a:p>
            <a:r>
              <a:rPr lang="en-US" sz="1200" dirty="0" smtClean="0"/>
              <a:t>Framework</a:t>
            </a:r>
            <a:r>
              <a:rPr lang="en-US" sz="1200" baseline="0" dirty="0" smtClean="0"/>
              <a:t> are the package of class, interface to interact with the basic application to make it easy to execute, connect, program, </a:t>
            </a:r>
            <a:endParaRPr lang="en-US" sz="1200" dirty="0" smtClean="0"/>
          </a:p>
          <a:p>
            <a:r>
              <a:rPr lang="en-US" sz="1200" dirty="0" smtClean="0"/>
              <a:t>Want to integrate your existing web-app with a Spring middle tier?</a:t>
            </a:r>
          </a:p>
          <a:p>
            <a:r>
              <a:rPr lang="en-US" sz="1200" dirty="0" smtClean="0"/>
              <a:t>Struts, Web</a:t>
            </a:r>
            <a:r>
              <a:rPr lang="en-US" sz="1200" baseline="0" dirty="0" smtClean="0"/>
              <a:t> Work, Tapestry </a:t>
            </a:r>
          </a:p>
          <a:p>
            <a:r>
              <a:rPr lang="en-US" sz="1200" baseline="0" dirty="0" smtClean="0"/>
              <a:t>If working with .NET then can use spring framework .NET</a:t>
            </a:r>
          </a:p>
          <a:p>
            <a:endParaRPr lang="en-US" sz="1200" baseline="0" dirty="0" smtClean="0"/>
          </a:p>
          <a:p>
            <a:endParaRPr lang="en-US" sz="1200"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Checked exceptions are overused in Java. A framework shouldn't force you to catch exceptions you're unlikely to be able to recover from.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4</a:t>
            </a:fld>
            <a:endParaRPr lang="en-US"/>
          </a:p>
        </p:txBody>
      </p:sp>
    </p:spTree>
    <p:extLst>
      <p:ext uri="{BB962C8B-B14F-4D97-AF65-F5344CB8AC3E}">
        <p14:creationId xmlns:p14="http://schemas.microsoft.com/office/powerpoint/2010/main" val="38767402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E5E17-A939-453B-A6DD-AFE8C24D36BA}" type="slidenum">
              <a:rPr lang="en-US"/>
              <a:pPr/>
              <a:t>51</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386C9-7C91-4551-AFBA-28F931DC17E6}" type="slidenum">
              <a:rPr lang="en-US"/>
              <a:pPr/>
              <a:t>52</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DCE94-4A4C-432A-84AD-CB5946C08B04}" type="slidenum">
              <a:rPr lang="en-US"/>
              <a:pPr/>
              <a:t>53</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7C6FD-E13C-48C3-916B-923C27CB103D}" type="slidenum">
              <a:rPr lang="en-US"/>
              <a:pPr/>
              <a:t>54</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F2FBE-69CB-4527-83A8-090D00014821}" type="slidenum">
              <a:rPr lang="en-US"/>
              <a:pPr/>
              <a:t>55</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C7B50-5951-40AC-A13B-8E8F48FDD249}" type="slidenum">
              <a:rPr lang="en-US"/>
              <a:pPr/>
              <a:t>56</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2D94-05AB-4CC9-AA18-A2E2CE2A384E}" type="slidenum">
              <a:rPr lang="en-US"/>
              <a:pPr/>
              <a:t>57</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20EE5F-F533-457B-8903-F207CF8077E2}" type="slidenum">
              <a:rPr lang="en-US"/>
              <a:pPr/>
              <a:t>58</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6B0DC-F0A5-4201-9AEA-97B9FA4EE59B}" type="slidenum">
              <a:rPr lang="en-US"/>
              <a:pPr/>
              <a:t>59</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type of transaction happen</a:t>
            </a:r>
            <a:r>
              <a:rPr lang="en-US" baseline="0" dirty="0" smtClean="0"/>
              <a:t> in Spring? Declarative transaction</a:t>
            </a:r>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5</a:t>
            </a:fld>
            <a:endParaRPr lang="en-US"/>
          </a:p>
        </p:txBody>
      </p:sp>
    </p:spTree>
    <p:extLst>
      <p:ext uri="{BB962C8B-B14F-4D97-AF65-F5344CB8AC3E}">
        <p14:creationId xmlns:p14="http://schemas.microsoft.com/office/powerpoint/2010/main" val="131694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What are the benefit/advantage of spring? Why we should use Spring framework?</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Spring enables developers to develop enterprise-class applications using POJOs. The benefit of using only POJOs is that you do not need an EJB container product such as an application server but you have the option of using only a robust servlet container such as Tomcat or some commercial product.</a:t>
            </a: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6</a:t>
            </a:fld>
            <a:endParaRPr lang="en-US"/>
          </a:p>
        </p:txBody>
      </p:sp>
    </p:spTree>
    <p:extLst>
      <p:ext uri="{BB962C8B-B14F-4D97-AF65-F5344CB8AC3E}">
        <p14:creationId xmlns:p14="http://schemas.microsoft.com/office/powerpoint/2010/main" val="1201659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What are the different modules in Spring framework?</a:t>
            </a:r>
          </a:p>
          <a:p>
            <a:r>
              <a:rPr lang="en-US" dirty="0" smtClean="0"/>
              <a:t>JMS - </a:t>
            </a:r>
            <a:r>
              <a:rPr lang="en-US" sz="1200" b="0" i="0" kern="1200" dirty="0" smtClean="0">
                <a:solidFill>
                  <a:schemeClr val="tx1"/>
                </a:solidFill>
                <a:effectLst/>
                <a:latin typeface="+mn-lt"/>
                <a:ea typeface="+mn-ea"/>
                <a:cs typeface="+mn-cs"/>
              </a:rPr>
              <a:t>Java Messaging Service</a:t>
            </a:r>
          </a:p>
          <a:p>
            <a:r>
              <a:rPr lang="en-US" sz="1200" b="0" i="0" kern="1200" dirty="0" smtClean="0">
                <a:solidFill>
                  <a:schemeClr val="tx1"/>
                </a:solidFill>
                <a:effectLst/>
                <a:latin typeface="+mn-lt"/>
                <a:ea typeface="+mn-ea"/>
                <a:cs typeface="+mn-cs"/>
              </a:rPr>
              <a:t>OXM – </a:t>
            </a:r>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7</a:t>
            </a:fld>
            <a:endParaRPr lang="en-US"/>
          </a:p>
        </p:txBody>
      </p:sp>
    </p:spTree>
    <p:extLst>
      <p:ext uri="{BB962C8B-B14F-4D97-AF65-F5344CB8AC3E}">
        <p14:creationId xmlns:p14="http://schemas.microsoft.com/office/powerpoint/2010/main" val="3394255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is Spring </a:t>
            </a:r>
            <a:r>
              <a:rPr lang="en-US" sz="1200" b="1" i="0" kern="1200" dirty="0" err="1" smtClean="0">
                <a:solidFill>
                  <a:schemeClr val="tx1"/>
                </a:solidFill>
                <a:effectLst/>
                <a:latin typeface="+mn-lt"/>
                <a:ea typeface="+mn-ea"/>
                <a:cs typeface="+mn-cs"/>
              </a:rPr>
              <a:t>IoC</a:t>
            </a:r>
            <a:r>
              <a:rPr lang="en-US" sz="1200" b="1" i="0" kern="1200" dirty="0" smtClean="0">
                <a:solidFill>
                  <a:schemeClr val="tx1"/>
                </a:solidFill>
                <a:effectLst/>
                <a:latin typeface="+mn-lt"/>
                <a:ea typeface="+mn-ea"/>
                <a:cs typeface="+mn-cs"/>
              </a:rPr>
              <a:t> container? </a:t>
            </a:r>
          </a:p>
          <a:p>
            <a:r>
              <a:rPr lang="en-US" sz="1200" b="0" i="0" kern="1200" dirty="0" smtClean="0">
                <a:solidFill>
                  <a:schemeClr val="tx1"/>
                </a:solidFill>
                <a:effectLst/>
                <a:latin typeface="+mn-lt"/>
                <a:ea typeface="+mn-ea"/>
                <a:cs typeface="+mn-cs"/>
              </a:rPr>
              <a:t>Example</a:t>
            </a:r>
            <a:r>
              <a:rPr lang="en-US" sz="1200" b="0" i="0" kern="1200" baseline="0" dirty="0" smtClean="0">
                <a:solidFill>
                  <a:schemeClr val="tx1"/>
                </a:solidFill>
                <a:effectLst/>
                <a:latin typeface="+mn-lt"/>
                <a:ea typeface="+mn-ea"/>
                <a:cs typeface="+mn-cs"/>
              </a:rPr>
              <a:t> of container </a:t>
            </a:r>
            <a:r>
              <a:rPr lang="en-US" sz="1200" b="0" i="0" kern="1200" dirty="0" err="1" smtClean="0">
                <a:solidFill>
                  <a:schemeClr val="tx1"/>
                </a:solidFill>
                <a:effectLst/>
                <a:latin typeface="+mn-lt"/>
                <a:ea typeface="+mn-ea"/>
                <a:cs typeface="+mn-cs"/>
              </a:rPr>
              <a:t>BeanFactory</a:t>
            </a:r>
            <a:r>
              <a:rPr lang="en-US" sz="1200" b="0" i="0" kern="1200" dirty="0" smtClean="0">
                <a:solidFill>
                  <a:schemeClr val="tx1"/>
                </a:solidFill>
                <a:effectLst/>
                <a:latin typeface="+mn-lt"/>
                <a:ea typeface="+mn-ea"/>
                <a:cs typeface="+mn-cs"/>
              </a:rPr>
              <a:t> interface is the central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interface in Spring</a:t>
            </a:r>
          </a:p>
        </p:txBody>
      </p:sp>
      <p:sp>
        <p:nvSpPr>
          <p:cNvPr id="4" name="Slide Number Placeholder 3"/>
          <p:cNvSpPr>
            <a:spLocks noGrp="1"/>
          </p:cNvSpPr>
          <p:nvPr>
            <p:ph type="sldNum" sz="quarter" idx="10"/>
          </p:nvPr>
        </p:nvSpPr>
        <p:spPr/>
        <p:txBody>
          <a:bodyPr/>
          <a:lstStyle/>
          <a:p>
            <a:fld id="{9076C596-ADB8-4B2C-B3C3-A31DB2696095}" type="slidenum">
              <a:rPr lang="en-US" smtClean="0"/>
              <a:t>12</a:t>
            </a:fld>
            <a:endParaRPr lang="en-US"/>
          </a:p>
        </p:txBody>
      </p:sp>
    </p:spTree>
    <p:extLst>
      <p:ext uri="{BB962C8B-B14F-4D97-AF65-F5344CB8AC3E}">
        <p14:creationId xmlns:p14="http://schemas.microsoft.com/office/powerpoint/2010/main" val="1498359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Q: What is Spring configuration file?</a:t>
            </a:r>
          </a:p>
          <a:p>
            <a:endParaRPr lang="en-US" dirty="0" smtClean="0"/>
          </a:p>
          <a:p>
            <a:r>
              <a:rPr lang="en-US" dirty="0" smtClean="0"/>
              <a:t>Below 3 methods</a:t>
            </a:r>
            <a:r>
              <a:rPr lang="en-US" baseline="0" dirty="0" smtClean="0"/>
              <a:t> to provide c</a:t>
            </a:r>
            <a:r>
              <a:rPr lang="en-US" dirty="0" smtClean="0"/>
              <a:t>onfiguration metadata to the spring container: </a:t>
            </a:r>
          </a:p>
          <a:p>
            <a:r>
              <a:rPr lang="en-US" sz="1200" b="0" i="0" kern="1200" dirty="0" smtClean="0">
                <a:solidFill>
                  <a:schemeClr val="tx1"/>
                </a:solidFill>
                <a:effectLst/>
                <a:latin typeface="+mn-lt"/>
                <a:ea typeface="+mn-ea"/>
                <a:cs typeface="+mn-cs"/>
              </a:rPr>
              <a:t>1. XML based configuration file.</a:t>
            </a:r>
          </a:p>
          <a:p>
            <a:r>
              <a:rPr lang="en-US" sz="1200" b="0" i="0" kern="1200" dirty="0" smtClean="0">
                <a:solidFill>
                  <a:schemeClr val="tx1"/>
                </a:solidFill>
                <a:effectLst/>
                <a:latin typeface="+mn-lt"/>
                <a:ea typeface="+mn-ea"/>
                <a:cs typeface="+mn-cs"/>
              </a:rPr>
              <a:t>2. Annotation-based configuration</a:t>
            </a:r>
          </a:p>
          <a:p>
            <a:r>
              <a:rPr lang="en-US" sz="1200" b="0" i="0" kern="1200" dirty="0" smtClean="0">
                <a:solidFill>
                  <a:schemeClr val="tx1"/>
                </a:solidFill>
                <a:effectLst/>
                <a:latin typeface="+mn-lt"/>
                <a:ea typeface="+mn-ea"/>
                <a:cs typeface="+mn-cs"/>
              </a:rPr>
              <a:t>3. Java-based configuration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076C596-ADB8-4B2C-B3C3-A31DB2696095}" type="slidenum">
              <a:rPr lang="en-US" smtClean="0"/>
              <a:t>13</a:t>
            </a:fld>
            <a:endParaRPr lang="en-US"/>
          </a:p>
        </p:txBody>
      </p:sp>
    </p:spTree>
    <p:extLst>
      <p:ext uri="{BB962C8B-B14F-4D97-AF65-F5344CB8AC3E}">
        <p14:creationId xmlns:p14="http://schemas.microsoft.com/office/powerpoint/2010/main" val="1790154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 3"/>
          <p:cNvSpPr>
            <a:spLocks noGrp="1"/>
          </p:cNvSpPr>
          <p:nvPr>
            <p:ph type="chart" sz="half" idx="2"/>
          </p:nvPr>
        </p:nvSpPr>
        <p:spPr>
          <a:xfrm>
            <a:off x="4648200" y="1600200"/>
            <a:ext cx="4038600" cy="4525963"/>
          </a:xfrm>
          <a:prstGeom prst="rect">
            <a:avLst/>
          </a:prstGeom>
        </p:spPr>
        <p:txBody>
          <a:bodyPr/>
          <a:lstStyle/>
          <a:p>
            <a:endParaRPr lang="en-US"/>
          </a:p>
        </p:txBody>
      </p:sp>
      <p:sp>
        <p:nvSpPr>
          <p:cNvPr id="5" name="Slide Number Placeholder 4"/>
          <p:cNvSpPr>
            <a:spLocks noGrp="1"/>
          </p:cNvSpPr>
          <p:nvPr>
            <p:ph type="sldNum" sz="quarter" idx="10"/>
          </p:nvPr>
        </p:nvSpPr>
        <p:spPr>
          <a:xfrm>
            <a:off x="8458200" y="6473825"/>
            <a:ext cx="533400" cy="231775"/>
          </a:xfrm>
        </p:spPr>
        <p:txBody>
          <a:bodyPr/>
          <a:lstStyle>
            <a:lvl1pPr>
              <a:defRPr/>
            </a:lvl1pPr>
          </a:lstStyle>
          <a:p>
            <a:fld id="{73E57030-0FA9-440B-8DF6-1BEFE02D85BB}" type="slidenum">
              <a:rPr lang="en-US"/>
              <a:pPr/>
              <a:t>‹#›</a:t>
            </a:fld>
            <a:endParaRPr lang="en-US"/>
          </a:p>
        </p:txBody>
      </p:sp>
    </p:spTree>
    <p:extLst>
      <p:ext uri="{BB962C8B-B14F-4D97-AF65-F5344CB8AC3E}">
        <p14:creationId xmlns:p14="http://schemas.microsoft.com/office/powerpoint/2010/main" val="199612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pringframework.org/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utorialspoint.com/spring/spring_beanfactory_container.ht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Programming_paradigm" TargetMode="External"/><Relationship Id="rId7" Type="http://schemas.openxmlformats.org/officeDocument/2006/relationships/hyperlink" Target="http://en.wikipedia.org/wiki/AspectJ"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en.wikipedia.org/wiki/Cross-cutting_concern" TargetMode="External"/><Relationship Id="rId5" Type="http://schemas.openxmlformats.org/officeDocument/2006/relationships/hyperlink" Target="http://en.wikipedia.org/wiki/Separation_of_concerns" TargetMode="External"/><Relationship Id="rId4" Type="http://schemas.openxmlformats.org/officeDocument/2006/relationships/hyperlink" Target="http://en.wikipedia.org/wiki/Modularity_(programmi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source.sakaiproject.org/contrib/programmerscafe/trunk/concept-examples/example-app/"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source.sakaiproject.org/contrib/programmerscafe/trunk/concept-examples/example-app-spring/"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0320"/>
            <a:ext cx="9144000" cy="741680"/>
          </a:xfrm>
          <a:solidFill>
            <a:schemeClr val="accent4">
              <a:lumMod val="20000"/>
              <a:lumOff val="80000"/>
            </a:schemeClr>
          </a:solidFill>
        </p:spPr>
        <p:txBody>
          <a:bodyPr>
            <a:normAutofit fontScale="90000"/>
          </a:bodyPr>
          <a:lstStyle/>
          <a:p>
            <a:pPr eaLnBrk="1" hangingPunct="1"/>
            <a:r>
              <a:rPr lang="en-US" dirty="0" smtClean="0">
                <a:solidFill>
                  <a:schemeClr val="accent3">
                    <a:lumMod val="50000"/>
                  </a:schemeClr>
                </a:solidFill>
              </a:rPr>
              <a:t>Spring Overview</a:t>
            </a:r>
            <a:endParaRPr lang="en-GB" dirty="0" smtClean="0">
              <a:solidFill>
                <a:schemeClr val="accent3">
                  <a:lumMod val="50000"/>
                </a:schemeClr>
              </a:solidFill>
            </a:endParaRPr>
          </a:p>
        </p:txBody>
      </p:sp>
      <p:sp>
        <p:nvSpPr>
          <p:cNvPr id="5123" name="Rectangle 3"/>
          <p:cNvSpPr>
            <a:spLocks noGrp="1" noChangeArrowheads="1"/>
          </p:cNvSpPr>
          <p:nvPr>
            <p:ph type="body" idx="1"/>
          </p:nvPr>
        </p:nvSpPr>
        <p:spPr>
          <a:xfrm>
            <a:off x="0" y="838200"/>
            <a:ext cx="9144000" cy="6019800"/>
          </a:xfrm>
        </p:spPr>
        <p:txBody>
          <a:bodyPr/>
          <a:lstStyle/>
          <a:p>
            <a:pPr fontAlgn="t">
              <a:lnSpc>
                <a:spcPct val="90000"/>
              </a:lnSpc>
              <a:buFontTx/>
              <a:buChar char="•"/>
            </a:pPr>
            <a:r>
              <a:rPr lang="en-GB" sz="2400" dirty="0" smtClean="0"/>
              <a:t>Spring is a</a:t>
            </a:r>
            <a:r>
              <a:rPr lang="en-US" sz="2400" dirty="0" smtClean="0"/>
              <a:t>n open source</a:t>
            </a:r>
            <a:r>
              <a:rPr lang="en-GB" sz="2400" dirty="0" smtClean="0"/>
              <a:t> framework. It has layered architecture. </a:t>
            </a:r>
            <a:r>
              <a:rPr lang="en-US" sz="2400" dirty="0" smtClean="0"/>
              <a:t>The </a:t>
            </a:r>
            <a:r>
              <a:rPr lang="en-US" sz="2400" dirty="0"/>
              <a:t>core features of the Spring Framework can be used in developing any Java </a:t>
            </a:r>
            <a:r>
              <a:rPr lang="en-US" sz="2400" dirty="0" smtClean="0"/>
              <a:t>application. Its </a:t>
            </a:r>
            <a:r>
              <a:rPr lang="en-US" sz="2400" dirty="0"/>
              <a:t>targets to make J2EE development easier to use and promote good programming practice by enabling a POJO-based programming model</a:t>
            </a:r>
            <a:endParaRPr lang="en-US" sz="2400" dirty="0" smtClean="0"/>
          </a:p>
          <a:p>
            <a:pPr eaLnBrk="1" fontAlgn="t" hangingPunct="1">
              <a:lnSpc>
                <a:spcPct val="90000"/>
              </a:lnSpc>
              <a:buSzTx/>
              <a:buFontTx/>
              <a:buChar char="•"/>
            </a:pPr>
            <a:endParaRPr lang="en-US" sz="1000" dirty="0" smtClean="0"/>
          </a:p>
          <a:p>
            <a:pPr eaLnBrk="1" fontAlgn="t" hangingPunct="1">
              <a:lnSpc>
                <a:spcPct val="90000"/>
              </a:lnSpc>
              <a:buSzTx/>
              <a:buFontTx/>
              <a:buChar char="•"/>
            </a:pPr>
            <a:r>
              <a:rPr lang="en-GB" sz="2400" dirty="0" smtClean="0"/>
              <a:t>Created by Rod Johnson</a:t>
            </a:r>
            <a:endParaRPr lang="en-US" sz="2400" dirty="0" smtClean="0"/>
          </a:p>
          <a:p>
            <a:pPr lvl="1" eaLnBrk="1" fontAlgn="t" hangingPunct="1">
              <a:lnSpc>
                <a:spcPct val="90000"/>
              </a:lnSpc>
              <a:buSzTx/>
              <a:buFontTx/>
              <a:buChar char="•"/>
            </a:pPr>
            <a:r>
              <a:rPr lang="en-US" sz="2000" dirty="0" smtClean="0"/>
              <a:t>Based on book “Expert one-on-one J2EE Design and Development” (October, 2002)</a:t>
            </a:r>
          </a:p>
          <a:p>
            <a:pPr lvl="1" eaLnBrk="1" fontAlgn="t" hangingPunct="1">
              <a:lnSpc>
                <a:spcPct val="90000"/>
              </a:lnSpc>
              <a:buSzTx/>
              <a:buFontTx/>
              <a:buChar char="•"/>
            </a:pPr>
            <a:r>
              <a:rPr lang="en-US" sz="2000" dirty="0" smtClean="0"/>
              <a:t>Current version of Spring is  4.0.x</a:t>
            </a:r>
            <a:endParaRPr lang="en-US" sz="1000" dirty="0" smtClean="0"/>
          </a:p>
          <a:p>
            <a:pPr eaLnBrk="1" fontAlgn="t" hangingPunct="1">
              <a:lnSpc>
                <a:spcPct val="90000"/>
              </a:lnSpc>
              <a:buSzTx/>
              <a:buFontTx/>
              <a:buChar char="•"/>
            </a:pPr>
            <a:r>
              <a:rPr lang="en-US" sz="2400" dirty="0" smtClean="0"/>
              <a:t>The Spring Framework is licensed under the terms of the Apache License, Version 2.0 and can be downloaded at:</a:t>
            </a:r>
          </a:p>
          <a:p>
            <a:pPr lvl="1" eaLnBrk="1" fontAlgn="t" hangingPunct="1">
              <a:lnSpc>
                <a:spcPct val="90000"/>
              </a:lnSpc>
              <a:buSzTx/>
              <a:buFontTx/>
              <a:buChar char="•"/>
            </a:pPr>
            <a:r>
              <a:rPr lang="en-US" sz="1600" b="1" dirty="0" smtClean="0">
                <a:latin typeface="Courier New" pitchFamily="49" charset="0"/>
                <a:hlinkClick r:id="rId3"/>
              </a:rPr>
              <a:t>http://www.springframework.org/download</a:t>
            </a:r>
            <a:r>
              <a:rPr lang="lv-LV" sz="1600" b="1" dirty="0" smtClean="0">
                <a:latin typeface="Courier New" pitchFamily="49" charset="0"/>
              </a:rPr>
              <a:t> </a:t>
            </a:r>
            <a:endParaRPr lang="en-US" sz="1600" b="1" dirty="0" smtClean="0">
              <a:latin typeface="Courier New" pitchFamily="49" charset="0"/>
            </a:endParaRPr>
          </a:p>
          <a:p>
            <a:pPr eaLnBrk="1" fontAlgn="t" hangingPunct="1">
              <a:lnSpc>
                <a:spcPct val="90000"/>
              </a:lnSpc>
              <a:buSzTx/>
              <a:buFontTx/>
              <a:buChar char="•"/>
            </a:pPr>
            <a:endParaRPr lang="en-US" sz="1000" dirty="0" smtClean="0"/>
          </a:p>
          <a:p>
            <a:pPr eaLnBrk="1" fontAlgn="t" hangingPunct="1">
              <a:lnSpc>
                <a:spcPct val="90000"/>
              </a:lnSpc>
              <a:buSzTx/>
              <a:buFontTx/>
              <a:buChar char="•"/>
            </a:pPr>
            <a:r>
              <a:rPr lang="en-US" sz="2400" dirty="0" smtClean="0"/>
              <a:t>Philosophy: J2EE should be easier to use, 			    	  “Lightweight Container” concept</a:t>
            </a:r>
          </a:p>
        </p:txBody>
      </p:sp>
    </p:spTree>
    <p:extLst>
      <p:ext uri="{BB962C8B-B14F-4D97-AF65-F5344CB8AC3E}">
        <p14:creationId xmlns:p14="http://schemas.microsoft.com/office/powerpoint/2010/main" val="321949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Web</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marL="0" indent="0">
              <a:buNone/>
            </a:pPr>
            <a:r>
              <a:rPr lang="en-US" sz="2400" dirty="0"/>
              <a:t>The Web layer consists of the Web, Web-Servlet, Web-Struts, and Web-</a:t>
            </a:r>
            <a:r>
              <a:rPr lang="en-US" sz="2400" dirty="0" err="1"/>
              <a:t>Portlet</a:t>
            </a:r>
            <a:r>
              <a:rPr lang="en-US" sz="2400" dirty="0"/>
              <a:t> modules whose detail is as follows:</a:t>
            </a:r>
          </a:p>
          <a:p>
            <a:r>
              <a:rPr lang="en-US" sz="2400" dirty="0"/>
              <a:t>The </a:t>
            </a:r>
            <a:r>
              <a:rPr lang="en-US" sz="2400" b="1" dirty="0"/>
              <a:t>Web</a:t>
            </a:r>
            <a:r>
              <a:rPr lang="en-US" sz="2400" dirty="0"/>
              <a:t> module </a:t>
            </a:r>
            <a:r>
              <a:rPr lang="en-US" sz="2400" u="sng" dirty="0"/>
              <a:t>provides basic web-oriented integration features</a:t>
            </a:r>
            <a:r>
              <a:rPr lang="en-US" sz="2400" dirty="0"/>
              <a:t> such as multipart file-upload functionality and the initialization of the </a:t>
            </a:r>
            <a:r>
              <a:rPr lang="en-US" sz="2400" dirty="0" err="1"/>
              <a:t>IoC</a:t>
            </a:r>
            <a:r>
              <a:rPr lang="en-US" sz="2400" dirty="0"/>
              <a:t> container using servlet listeners and a web-oriented application context.</a:t>
            </a:r>
          </a:p>
          <a:p>
            <a:r>
              <a:rPr lang="en-US" sz="2400" dirty="0"/>
              <a:t>The </a:t>
            </a:r>
            <a:r>
              <a:rPr lang="en-US" sz="2400" b="1" dirty="0"/>
              <a:t>Web-Servlet</a:t>
            </a:r>
            <a:r>
              <a:rPr lang="en-US" sz="2400" dirty="0"/>
              <a:t> module contains Spring's model-view-controller (MVC) implementation for web applications.</a:t>
            </a:r>
          </a:p>
          <a:p>
            <a:r>
              <a:rPr lang="en-US" sz="2400" dirty="0"/>
              <a:t>The </a:t>
            </a:r>
            <a:r>
              <a:rPr lang="en-US" sz="2400" b="1" dirty="0"/>
              <a:t>Web-Struts</a:t>
            </a:r>
            <a:r>
              <a:rPr lang="en-US" sz="2400" dirty="0"/>
              <a:t> module contains the support classes for integrating a classic Struts web tier within a Spring application.</a:t>
            </a:r>
          </a:p>
          <a:p>
            <a:r>
              <a:rPr lang="en-US" sz="2400" dirty="0"/>
              <a:t>The </a:t>
            </a:r>
            <a:r>
              <a:rPr lang="en-US" sz="2400" b="1" dirty="0"/>
              <a:t>Web-</a:t>
            </a:r>
            <a:r>
              <a:rPr lang="en-US" sz="2400" b="1" dirty="0" err="1"/>
              <a:t>Portlet</a:t>
            </a:r>
            <a:r>
              <a:rPr lang="en-US" sz="2400" dirty="0"/>
              <a:t> module provides the MVC implementation to be used in a </a:t>
            </a:r>
            <a:r>
              <a:rPr lang="en-US" sz="2400" dirty="0" err="1"/>
              <a:t>portlet</a:t>
            </a:r>
            <a:r>
              <a:rPr lang="en-US" sz="2400" dirty="0"/>
              <a:t> environment and mirrors the functionality of Web-Servlet module.</a:t>
            </a:r>
          </a:p>
          <a:p>
            <a:endParaRPr lang="en-US" sz="2400" dirty="0"/>
          </a:p>
        </p:txBody>
      </p:sp>
    </p:spTree>
    <p:extLst>
      <p:ext uri="{BB962C8B-B14F-4D97-AF65-F5344CB8AC3E}">
        <p14:creationId xmlns:p14="http://schemas.microsoft.com/office/powerpoint/2010/main" val="1439543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Miscellaneous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marL="0" indent="0">
              <a:buNone/>
            </a:pPr>
            <a:r>
              <a:rPr lang="en-US" sz="2400" dirty="0"/>
              <a:t>There are few other important modules like AOP, Aspects, Instrumentation, Web and Test modules whose detail is as follows:</a:t>
            </a:r>
          </a:p>
          <a:p>
            <a:r>
              <a:rPr lang="en-US" sz="2400" dirty="0"/>
              <a:t>The </a:t>
            </a:r>
            <a:r>
              <a:rPr lang="en-US" sz="2400" b="1" dirty="0"/>
              <a:t>AOP</a:t>
            </a:r>
            <a:r>
              <a:rPr lang="en-US" sz="2400" dirty="0"/>
              <a:t> module provides aspect-oriented programming implementation allowing you to define method-interceptors and </a:t>
            </a:r>
            <a:r>
              <a:rPr lang="en-US" sz="2400" dirty="0" err="1"/>
              <a:t>pointcuts</a:t>
            </a:r>
            <a:r>
              <a:rPr lang="en-US" sz="2400" dirty="0"/>
              <a:t> to cleanly decouple code that implements functionality that should be separated.</a:t>
            </a:r>
          </a:p>
          <a:p>
            <a:r>
              <a:rPr lang="en-US" sz="2400" dirty="0"/>
              <a:t>The </a:t>
            </a:r>
            <a:r>
              <a:rPr lang="en-US" sz="2400" b="1" dirty="0"/>
              <a:t>Aspects</a:t>
            </a:r>
            <a:r>
              <a:rPr lang="en-US" sz="2400" dirty="0"/>
              <a:t> module provides integration with </a:t>
            </a:r>
            <a:r>
              <a:rPr lang="en-US" sz="2400" dirty="0" err="1"/>
              <a:t>AspectJ</a:t>
            </a:r>
            <a:r>
              <a:rPr lang="en-US" sz="2400" dirty="0"/>
              <a:t> which is again a powerful and mature aspect oriented programming (AOP) framework.</a:t>
            </a:r>
          </a:p>
          <a:p>
            <a:r>
              <a:rPr lang="en-US" sz="2400" dirty="0"/>
              <a:t>The </a:t>
            </a:r>
            <a:r>
              <a:rPr lang="en-US" sz="2400" b="1" dirty="0"/>
              <a:t>Instrumentation</a:t>
            </a:r>
            <a:r>
              <a:rPr lang="en-US" sz="2400" dirty="0"/>
              <a:t> module provides class instrumentation support and class loader implementations to be used in certain application servers.</a:t>
            </a:r>
          </a:p>
          <a:p>
            <a:r>
              <a:rPr lang="en-US" sz="2400" dirty="0"/>
              <a:t>The </a:t>
            </a:r>
            <a:r>
              <a:rPr lang="en-US" sz="2400" b="1" dirty="0"/>
              <a:t>Test</a:t>
            </a:r>
            <a:r>
              <a:rPr lang="en-US" sz="2400" dirty="0"/>
              <a:t> module supports the testing of Spring components with </a:t>
            </a:r>
            <a:r>
              <a:rPr lang="en-US" sz="2400" dirty="0" err="1"/>
              <a:t>JUnit</a:t>
            </a:r>
            <a:r>
              <a:rPr lang="en-US" sz="2400" dirty="0"/>
              <a:t> or </a:t>
            </a:r>
            <a:r>
              <a:rPr lang="en-US" sz="2400" dirty="0" err="1"/>
              <a:t>TestNG</a:t>
            </a:r>
            <a:r>
              <a:rPr lang="en-US" sz="2400" dirty="0"/>
              <a:t> frameworks.</a:t>
            </a:r>
          </a:p>
        </p:txBody>
      </p:sp>
    </p:spTree>
    <p:extLst>
      <p:ext uri="{BB962C8B-B14F-4D97-AF65-F5344CB8AC3E}">
        <p14:creationId xmlns:p14="http://schemas.microsoft.com/office/powerpoint/2010/main" val="1439543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Spring </a:t>
            </a:r>
            <a:r>
              <a:rPr lang="en-US" dirty="0" err="1" smtClean="0">
                <a:solidFill>
                  <a:schemeClr val="accent3">
                    <a:lumMod val="50000"/>
                  </a:schemeClr>
                </a:solidFill>
              </a:rPr>
              <a:t>IoC</a:t>
            </a:r>
            <a:r>
              <a:rPr lang="en-US" dirty="0" smtClean="0">
                <a:solidFill>
                  <a:schemeClr val="accent3">
                    <a:lumMod val="50000"/>
                  </a:schemeClr>
                </a:solidFill>
              </a:rPr>
              <a:t> Containers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000" dirty="0" smtClean="0"/>
              <a:t>Spring container </a:t>
            </a:r>
            <a:r>
              <a:rPr lang="en-US" sz="2000" dirty="0"/>
              <a:t>is at the core of the Spring Framework. </a:t>
            </a:r>
            <a:r>
              <a:rPr lang="en-US" sz="2000" dirty="0" smtClean="0"/>
              <a:t>Container is a component that contain another component. The </a:t>
            </a:r>
            <a:r>
              <a:rPr lang="en-US" sz="2000" dirty="0"/>
              <a:t>container will create the objects, wire them together, configure them, and manage their complete lifecycle from creation till destruction. The Spring container uses dependency injection (DI) to manage the components that make up an application. These objects are called Spring </a:t>
            </a:r>
            <a:r>
              <a:rPr lang="en-US" sz="2000" dirty="0" smtClean="0"/>
              <a:t>Beans</a:t>
            </a:r>
          </a:p>
          <a:p>
            <a:pPr marL="0" indent="0">
              <a:buNone/>
            </a:pPr>
            <a:endParaRPr lang="en-US" sz="2000" dirty="0"/>
          </a:p>
          <a:p>
            <a:endParaRPr lang="en-US" sz="2000" dirty="0" smtClean="0"/>
          </a:p>
          <a:p>
            <a:endParaRPr lang="en-US" sz="2000" dirty="0"/>
          </a:p>
          <a:p>
            <a:endParaRPr lang="en-US" sz="2000" dirty="0" smtClean="0"/>
          </a:p>
          <a:p>
            <a:endParaRPr lang="en-US" sz="2000" dirty="0" smtClean="0"/>
          </a:p>
          <a:p>
            <a:endParaRPr lang="en-US" sz="2000" dirty="0"/>
          </a:p>
          <a:p>
            <a:endParaRPr lang="en-US" sz="2000" dirty="0" smtClean="0"/>
          </a:p>
          <a:p>
            <a:endParaRPr lang="en-US" sz="2000" dirty="0" smtClean="0"/>
          </a:p>
          <a:p>
            <a:r>
              <a:rPr lang="en-US" sz="2000" dirty="0"/>
              <a:t>The container gets its instructions on what objects to instantiate, configure, and assemble by reading configuration metadata provided. The configuration metadata can be represented either by XML, Java annotations, or Java </a:t>
            </a:r>
            <a:r>
              <a:rPr lang="en-US" sz="2000" dirty="0" smtClean="0"/>
              <a:t>code.</a:t>
            </a:r>
            <a:endParaRPr lang="en-US" sz="2000" dirty="0"/>
          </a:p>
        </p:txBody>
      </p:sp>
      <p:sp>
        <p:nvSpPr>
          <p:cNvPr id="4" name="Rounded Rectangle 3"/>
          <p:cNvSpPr/>
          <p:nvPr/>
        </p:nvSpPr>
        <p:spPr>
          <a:xfrm>
            <a:off x="2895600" y="2923309"/>
            <a:ext cx="2438400" cy="9144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ysClr val="windowText" lastClr="000000"/>
                </a:solidFill>
              </a:rPr>
              <a:t>The Spring Container</a:t>
            </a:r>
            <a:endParaRPr lang="en-US" sz="2000" b="1" dirty="0">
              <a:solidFill>
                <a:sysClr val="windowText" lastClr="000000"/>
              </a:solidFill>
            </a:endParaRPr>
          </a:p>
        </p:txBody>
      </p:sp>
      <p:sp>
        <p:nvSpPr>
          <p:cNvPr id="5" name="Rounded Rectangle 4"/>
          <p:cNvSpPr/>
          <p:nvPr/>
        </p:nvSpPr>
        <p:spPr>
          <a:xfrm>
            <a:off x="2895600" y="4191000"/>
            <a:ext cx="2438400" cy="9144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ysClr val="windowText" lastClr="000000"/>
                </a:solidFill>
              </a:rPr>
              <a:t>Ready to use application</a:t>
            </a:r>
            <a:endParaRPr lang="en-US" b="1" dirty="0">
              <a:solidFill>
                <a:sysClr val="windowText" lastClr="000000"/>
              </a:solidFill>
            </a:endParaRPr>
          </a:p>
        </p:txBody>
      </p:sp>
      <p:cxnSp>
        <p:nvCxnSpPr>
          <p:cNvPr id="7" name="Elbow Connector 6"/>
          <p:cNvCxnSpPr>
            <a:endCxn id="4" idx="0"/>
          </p:cNvCxnSpPr>
          <p:nvPr/>
        </p:nvCxnSpPr>
        <p:spPr>
          <a:xfrm rot="5400000">
            <a:off x="3771900" y="2580409"/>
            <a:ext cx="685800"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2"/>
          </p:cNvCxnSpPr>
          <p:nvPr/>
        </p:nvCxnSpPr>
        <p:spPr>
          <a:xfrm rot="5400000">
            <a:off x="3921125" y="4025034"/>
            <a:ext cx="381000" cy="63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4" idx="1"/>
          </p:cNvCxnSpPr>
          <p:nvPr/>
        </p:nvCxnSpPr>
        <p:spPr>
          <a:xfrm flipV="1">
            <a:off x="1828800" y="3380509"/>
            <a:ext cx="1066800"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28800" y="3365500"/>
            <a:ext cx="1119024" cy="369332"/>
          </a:xfrm>
          <a:prstGeom prst="rect">
            <a:avLst/>
          </a:prstGeom>
          <a:noFill/>
        </p:spPr>
        <p:txBody>
          <a:bodyPr wrap="none" rtlCol="0">
            <a:spAutoFit/>
          </a:bodyPr>
          <a:lstStyle/>
          <a:p>
            <a:r>
              <a:rPr lang="en-US" b="1" dirty="0" smtClean="0"/>
              <a:t>Metadata</a:t>
            </a:r>
            <a:endParaRPr lang="en-US" b="1" dirty="0"/>
          </a:p>
        </p:txBody>
      </p:sp>
      <p:sp>
        <p:nvSpPr>
          <p:cNvPr id="14" name="TextBox 13"/>
          <p:cNvSpPr txBox="1"/>
          <p:nvPr/>
        </p:nvSpPr>
        <p:spPr>
          <a:xfrm>
            <a:off x="4191000" y="2590800"/>
            <a:ext cx="1862113" cy="369332"/>
          </a:xfrm>
          <a:prstGeom prst="rect">
            <a:avLst/>
          </a:prstGeom>
          <a:noFill/>
        </p:spPr>
        <p:txBody>
          <a:bodyPr wrap="none" rtlCol="0">
            <a:spAutoFit/>
          </a:bodyPr>
          <a:lstStyle/>
          <a:p>
            <a:r>
              <a:rPr lang="en-US" b="1" dirty="0" smtClean="0"/>
              <a:t>Java POJO classes</a:t>
            </a:r>
            <a:endParaRPr lang="en-US" b="1" dirty="0"/>
          </a:p>
        </p:txBody>
      </p:sp>
      <p:sp>
        <p:nvSpPr>
          <p:cNvPr id="15" name="TextBox 14"/>
          <p:cNvSpPr txBox="1"/>
          <p:nvPr/>
        </p:nvSpPr>
        <p:spPr>
          <a:xfrm>
            <a:off x="4191000" y="3821668"/>
            <a:ext cx="1285737" cy="369332"/>
          </a:xfrm>
          <a:prstGeom prst="rect">
            <a:avLst/>
          </a:prstGeom>
          <a:noFill/>
        </p:spPr>
        <p:txBody>
          <a:bodyPr wrap="none" rtlCol="0">
            <a:spAutoFit/>
          </a:bodyPr>
          <a:lstStyle/>
          <a:p>
            <a:r>
              <a:rPr lang="en-US" b="1" dirty="0" smtClean="0"/>
              <a:t>Final Result</a:t>
            </a:r>
            <a:endParaRPr lang="en-US" b="1" dirty="0"/>
          </a:p>
        </p:txBody>
      </p:sp>
    </p:spTree>
    <p:extLst>
      <p:ext uri="{BB962C8B-B14F-4D97-AF65-F5344CB8AC3E}">
        <p14:creationId xmlns:p14="http://schemas.microsoft.com/office/powerpoint/2010/main" val="4159555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Spring configuration </a:t>
            </a:r>
            <a:r>
              <a:rPr lang="en-US" dirty="0">
                <a:solidFill>
                  <a:schemeClr val="accent3">
                    <a:lumMod val="50000"/>
                  </a:schemeClr>
                </a:solidFill>
              </a:rPr>
              <a:t>file</a:t>
            </a:r>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sz="2400" b="1" dirty="0"/>
              <a:t>Spring configuration file</a:t>
            </a:r>
            <a:r>
              <a:rPr lang="en-US" sz="2400" dirty="0"/>
              <a:t> is an XML file. This file contains the classes information and describes how these classes are configured and introduced to each other</a:t>
            </a:r>
            <a:r>
              <a:rPr lang="en-US" sz="2400" dirty="0" smtClean="0"/>
              <a:t>.</a:t>
            </a:r>
          </a:p>
          <a:p>
            <a:r>
              <a:rPr lang="en-US" sz="2400" dirty="0" smtClean="0"/>
              <a:t>Any-file-name.xml can be taken as spring configuration file. But generally we use springCfg.xml</a:t>
            </a:r>
          </a:p>
          <a:p>
            <a:r>
              <a:rPr lang="en-US" sz="2400" dirty="0" smtClean="0"/>
              <a:t>If we don’t specify the spring configuration file name, spring will not take any default name. It will throw exception.</a:t>
            </a:r>
          </a:p>
          <a:p>
            <a:r>
              <a:rPr lang="en-US" sz="2400" dirty="0" smtClean="0"/>
              <a:t>Entries kept in configuration file, provide instruction to the spring container</a:t>
            </a:r>
          </a:p>
          <a:p>
            <a:r>
              <a:rPr lang="en-US" sz="2400" dirty="0" smtClean="0"/>
              <a:t>It contain </a:t>
            </a:r>
            <a:r>
              <a:rPr lang="en-US" sz="2400" dirty="0" err="1" smtClean="0"/>
              <a:t>springBean</a:t>
            </a:r>
            <a:r>
              <a:rPr lang="en-US" sz="2400" dirty="0" smtClean="0"/>
              <a:t> configuration, </a:t>
            </a:r>
            <a:r>
              <a:rPr lang="en-US" sz="2400" dirty="0" err="1" smtClean="0"/>
              <a:t>beanproperty</a:t>
            </a:r>
            <a:r>
              <a:rPr lang="en-US" sz="2400" dirty="0" smtClean="0"/>
              <a:t> configuration, their dependent value and mode of injection.</a:t>
            </a:r>
            <a:endParaRPr lang="en-US" sz="1800" dirty="0"/>
          </a:p>
          <a:p>
            <a:pPr marL="0" indent="0">
              <a:buNone/>
            </a:pPr>
            <a:r>
              <a:rPr lang="en-US" sz="2400" dirty="0" smtClean="0"/>
              <a:t>Spring Client Application</a:t>
            </a:r>
          </a:p>
          <a:p>
            <a:pPr marL="0" indent="0">
              <a:buNone/>
            </a:pPr>
            <a:r>
              <a:rPr lang="en-US" sz="2400" dirty="0" smtClean="0"/>
              <a:t>---------------------------</a:t>
            </a:r>
            <a:endParaRPr lang="en-US" sz="2400" dirty="0"/>
          </a:p>
          <a:p>
            <a:pPr marL="0" indent="0">
              <a:buNone/>
            </a:pPr>
            <a:r>
              <a:rPr lang="en-US" sz="2400" dirty="0" smtClean="0"/>
              <a:t>It Activate the spring container  by passing springCfg.xml name</a:t>
            </a:r>
          </a:p>
          <a:p>
            <a:pPr marL="0" indent="0">
              <a:buNone/>
            </a:pPr>
            <a:r>
              <a:rPr lang="en-US" sz="2400" dirty="0" smtClean="0"/>
              <a:t>It ask container to give </a:t>
            </a:r>
            <a:r>
              <a:rPr lang="en-US" sz="2400" dirty="0" err="1" smtClean="0"/>
              <a:t>springbean</a:t>
            </a:r>
            <a:r>
              <a:rPr lang="en-US" sz="2400" dirty="0" smtClean="0"/>
              <a:t> class object.</a:t>
            </a:r>
          </a:p>
          <a:p>
            <a:pPr marL="0" indent="0">
              <a:buNone/>
            </a:pPr>
            <a:r>
              <a:rPr lang="en-US" sz="2400" dirty="0" smtClean="0"/>
              <a:t>Can call </a:t>
            </a:r>
            <a:r>
              <a:rPr lang="en-US" sz="2400" dirty="0" err="1" smtClean="0"/>
              <a:t>buisness</a:t>
            </a:r>
            <a:r>
              <a:rPr lang="en-US" sz="2400" dirty="0" smtClean="0"/>
              <a:t> method on the object.</a:t>
            </a:r>
          </a:p>
          <a:p>
            <a:pPr marL="0" indent="0">
              <a:buNone/>
            </a:pPr>
            <a:endParaRPr lang="en-US" sz="1800" dirty="0"/>
          </a:p>
          <a:p>
            <a:pPr marL="0" indent="0">
              <a:buNone/>
            </a:pPr>
            <a:endParaRPr lang="en-US" sz="1800" dirty="0" smtClean="0"/>
          </a:p>
        </p:txBody>
      </p:sp>
    </p:spTree>
    <p:extLst>
      <p:ext uri="{BB962C8B-B14F-4D97-AF65-F5344CB8AC3E}">
        <p14:creationId xmlns:p14="http://schemas.microsoft.com/office/powerpoint/2010/main" val="3982340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 </a:t>
            </a:r>
            <a:r>
              <a:rPr lang="en-US" dirty="0">
                <a:solidFill>
                  <a:schemeClr val="accent3">
                    <a:lumMod val="50000"/>
                  </a:schemeClr>
                </a:solidFill>
              </a:rPr>
              <a:t>XML based configuration file</a:t>
            </a:r>
          </a:p>
        </p:txBody>
      </p:sp>
      <p:sp>
        <p:nvSpPr>
          <p:cNvPr id="3" name="Content Placeholder 2"/>
          <p:cNvSpPr>
            <a:spLocks noGrp="1"/>
          </p:cNvSpPr>
          <p:nvPr>
            <p:ph idx="1"/>
          </p:nvPr>
        </p:nvSpPr>
        <p:spPr>
          <a:xfrm>
            <a:off x="0" y="685800"/>
            <a:ext cx="9144000" cy="6172200"/>
          </a:xfrm>
        </p:spPr>
        <p:txBody>
          <a:bodyPr>
            <a:normAutofit lnSpcReduction="10000"/>
          </a:bodyPr>
          <a:lstStyle/>
          <a:p>
            <a:pPr marL="0" indent="0">
              <a:buNone/>
            </a:pPr>
            <a:r>
              <a:rPr lang="en-US" sz="1800" dirty="0"/>
              <a:t>&lt;?xml version="1.0" encoding="UTF-8"?&gt; </a:t>
            </a:r>
            <a:endParaRPr lang="en-US" sz="1800" dirty="0" smtClean="0"/>
          </a:p>
          <a:p>
            <a:pPr marL="0" indent="0">
              <a:buNone/>
            </a:pPr>
            <a:endParaRPr lang="en-US" sz="1800" dirty="0" smtClean="0"/>
          </a:p>
          <a:p>
            <a:pPr marL="0" indent="0">
              <a:buNone/>
            </a:pPr>
            <a:r>
              <a:rPr lang="en-US" sz="1800" dirty="0" smtClean="0"/>
              <a:t>&lt;</a:t>
            </a:r>
            <a:r>
              <a:rPr lang="en-US" sz="1800" dirty="0"/>
              <a:t>beans </a:t>
            </a:r>
            <a:r>
              <a:rPr lang="en-US" sz="1800" dirty="0" err="1"/>
              <a:t>xmlns</a:t>
            </a:r>
            <a:r>
              <a:rPr lang="en-US" sz="1800" dirty="0"/>
              <a:t>="http://www.springframework.org/schema/beans" </a:t>
            </a:r>
            <a:r>
              <a:rPr lang="en-US" sz="1800" dirty="0" smtClean="0"/>
              <a:t>	</a:t>
            </a:r>
            <a:r>
              <a:rPr lang="en-US" sz="1800" dirty="0" err="1" smtClean="0"/>
              <a:t>xmlns:xsi</a:t>
            </a:r>
            <a:r>
              <a:rPr lang="en-US" sz="1800" dirty="0"/>
              <a:t>="http://www.w3.org/2001/XMLSchema-instance" </a:t>
            </a:r>
            <a:r>
              <a:rPr lang="en-US" sz="1800" dirty="0" smtClean="0"/>
              <a:t>	</a:t>
            </a:r>
            <a:r>
              <a:rPr lang="en-US" sz="1800" dirty="0" err="1" smtClean="0"/>
              <a:t>xsi:schemaLocation</a:t>
            </a:r>
            <a:r>
              <a:rPr lang="en-US" sz="1800" dirty="0"/>
              <a:t>="http://www.springframework.org/schema/beans </a:t>
            </a:r>
            <a:r>
              <a:rPr lang="en-US" sz="1800" dirty="0" smtClean="0"/>
              <a:t>	http</a:t>
            </a:r>
            <a:r>
              <a:rPr lang="en-US" sz="1800" dirty="0"/>
              <a:t>://www.springframework.org/schema/beans/spring-beans-3.0.xsd"&gt; </a:t>
            </a:r>
            <a:endParaRPr lang="en-US" sz="1800" dirty="0" smtClean="0"/>
          </a:p>
          <a:p>
            <a:pPr marL="0" indent="0">
              <a:buNone/>
            </a:pPr>
            <a:endParaRPr lang="en-US" sz="1800" dirty="0"/>
          </a:p>
          <a:p>
            <a:pPr marL="0" indent="0">
              <a:buNone/>
            </a:pPr>
            <a:r>
              <a:rPr lang="en-US" sz="1800" dirty="0" smtClean="0"/>
              <a:t>    &lt;</a:t>
            </a:r>
            <a:r>
              <a:rPr lang="en-US" sz="1800" dirty="0"/>
              <a:t>bean id="..." class="..."&gt; </a:t>
            </a:r>
            <a:endParaRPr lang="en-US" sz="1800" dirty="0" smtClean="0"/>
          </a:p>
          <a:p>
            <a:pPr marL="0" indent="0">
              <a:buNone/>
            </a:pPr>
            <a:r>
              <a:rPr lang="en-US" sz="1800" dirty="0" smtClean="0"/>
              <a:t>	&lt;!-- </a:t>
            </a:r>
            <a:r>
              <a:rPr lang="en-US" sz="1800" dirty="0"/>
              <a:t>collaborators and configuration for this bean go here --&gt;</a:t>
            </a:r>
            <a:endParaRPr lang="en-US" sz="1800" dirty="0" smtClean="0"/>
          </a:p>
          <a:p>
            <a:pPr marL="0" indent="0">
              <a:buNone/>
            </a:pPr>
            <a:r>
              <a:rPr lang="en-US" sz="1800" dirty="0"/>
              <a:t> </a:t>
            </a:r>
            <a:r>
              <a:rPr lang="en-US" sz="1800" dirty="0" smtClean="0"/>
              <a:t>   &lt;/</a:t>
            </a:r>
            <a:r>
              <a:rPr lang="en-US" sz="1800" dirty="0"/>
              <a:t>bean&gt; </a:t>
            </a:r>
            <a:endParaRPr lang="en-US" sz="1800" dirty="0" smtClean="0"/>
          </a:p>
          <a:p>
            <a:pPr marL="0" indent="0">
              <a:buNone/>
            </a:pPr>
            <a:endParaRPr lang="en-US" sz="1800" dirty="0"/>
          </a:p>
          <a:p>
            <a:pPr marL="0" indent="0">
              <a:buNone/>
            </a:pPr>
            <a:r>
              <a:rPr lang="en-US" sz="1800" dirty="0"/>
              <a:t> </a:t>
            </a:r>
            <a:r>
              <a:rPr lang="en-US" sz="1800" dirty="0" smtClean="0"/>
              <a:t>   &lt;</a:t>
            </a:r>
            <a:r>
              <a:rPr lang="en-US" sz="1800" dirty="0"/>
              <a:t>bean id="..." class="..." lazy-</a:t>
            </a:r>
            <a:r>
              <a:rPr lang="en-US" sz="1800" dirty="0" err="1"/>
              <a:t>init</a:t>
            </a:r>
            <a:r>
              <a:rPr lang="en-US" sz="1800" dirty="0"/>
              <a:t>="true"&gt; </a:t>
            </a:r>
            <a:endParaRPr lang="en-US" sz="1800" dirty="0" smtClean="0"/>
          </a:p>
          <a:p>
            <a:pPr marL="0" indent="0">
              <a:buNone/>
            </a:pPr>
            <a:r>
              <a:rPr lang="en-US" sz="1800" dirty="0" smtClean="0"/>
              <a:t>     &lt;/</a:t>
            </a:r>
            <a:r>
              <a:rPr lang="en-US" sz="1800" dirty="0"/>
              <a:t>bean&gt; </a:t>
            </a:r>
            <a:endParaRPr lang="en-US" sz="1800" dirty="0" smtClean="0"/>
          </a:p>
          <a:p>
            <a:pPr marL="0" indent="0">
              <a:buNone/>
            </a:pPr>
            <a:endParaRPr lang="en-US" sz="1800" dirty="0"/>
          </a:p>
          <a:p>
            <a:pPr marL="0" indent="0">
              <a:buNone/>
            </a:pPr>
            <a:r>
              <a:rPr lang="en-US" sz="1800" dirty="0"/>
              <a:t> </a:t>
            </a:r>
            <a:r>
              <a:rPr lang="en-US" sz="1800" dirty="0" smtClean="0"/>
              <a:t>    &lt;</a:t>
            </a:r>
            <a:r>
              <a:rPr lang="en-US" sz="1800" dirty="0"/>
              <a:t>bean id="..." class="..." </a:t>
            </a:r>
            <a:r>
              <a:rPr lang="en-US" sz="1800" dirty="0" err="1"/>
              <a:t>init</a:t>
            </a:r>
            <a:r>
              <a:rPr lang="en-US" sz="1800" dirty="0"/>
              <a:t>-method="..."&gt; </a:t>
            </a:r>
            <a:endParaRPr lang="en-US" sz="1800" dirty="0" smtClean="0"/>
          </a:p>
          <a:p>
            <a:pPr marL="0" indent="0">
              <a:buNone/>
            </a:pPr>
            <a:r>
              <a:rPr lang="en-US" sz="1800" dirty="0" smtClean="0"/>
              <a:t>     &lt;/</a:t>
            </a:r>
            <a:r>
              <a:rPr lang="en-US" sz="1800" dirty="0"/>
              <a:t>bean&gt; </a:t>
            </a:r>
            <a:endParaRPr lang="en-US" sz="1800" dirty="0" smtClean="0"/>
          </a:p>
          <a:p>
            <a:pPr marL="0" indent="0">
              <a:buNone/>
            </a:pPr>
            <a:endParaRPr lang="en-US" sz="1800" dirty="0"/>
          </a:p>
          <a:p>
            <a:pPr marL="0" indent="0">
              <a:buNone/>
            </a:pPr>
            <a:r>
              <a:rPr lang="en-US" sz="1800" dirty="0"/>
              <a:t> </a:t>
            </a:r>
            <a:r>
              <a:rPr lang="en-US" sz="1800" dirty="0" smtClean="0"/>
              <a:t>     &lt;</a:t>
            </a:r>
            <a:r>
              <a:rPr lang="en-US" sz="1800" dirty="0"/>
              <a:t>bean id="..." class="..." destroy-method="..."&gt; </a:t>
            </a:r>
            <a:r>
              <a:rPr lang="en-US" sz="1800" dirty="0" smtClean="0"/>
              <a:t> </a:t>
            </a:r>
          </a:p>
          <a:p>
            <a:pPr marL="0" indent="0">
              <a:buNone/>
            </a:pPr>
            <a:r>
              <a:rPr lang="en-US" sz="1800" dirty="0" smtClean="0"/>
              <a:t>      &lt;/</a:t>
            </a:r>
            <a:r>
              <a:rPr lang="en-US" sz="1800" dirty="0"/>
              <a:t>bean&gt; </a:t>
            </a:r>
            <a:endParaRPr lang="en-US" sz="1800" dirty="0" smtClean="0"/>
          </a:p>
          <a:p>
            <a:pPr marL="0" indent="0">
              <a:buNone/>
            </a:pPr>
            <a:r>
              <a:rPr lang="en-US" sz="1800" dirty="0" smtClean="0"/>
              <a:t>&lt;/</a:t>
            </a:r>
            <a:r>
              <a:rPr lang="en-US" sz="1800" dirty="0"/>
              <a:t>beans&gt;</a:t>
            </a:r>
          </a:p>
        </p:txBody>
      </p:sp>
    </p:spTree>
    <p:extLst>
      <p:ext uri="{BB962C8B-B14F-4D97-AF65-F5344CB8AC3E}">
        <p14:creationId xmlns:p14="http://schemas.microsoft.com/office/powerpoint/2010/main" val="423880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 y="-9144"/>
            <a:ext cx="9162288" cy="771144"/>
          </a:xfrm>
          <a:solidFill>
            <a:schemeClr val="accent4">
              <a:lumMod val="20000"/>
              <a:lumOff val="80000"/>
            </a:schemeClr>
          </a:solidFill>
        </p:spPr>
        <p:txBody>
          <a:bodyPr/>
          <a:lstStyle/>
          <a:p>
            <a:r>
              <a:rPr lang="en-US" dirty="0" smtClean="0"/>
              <a:t>Annotation Based Configuration</a:t>
            </a: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Annotation based configuration is another way to configure bean property, dependency, life cycle using </a:t>
            </a:r>
            <a:r>
              <a:rPr lang="en-US" sz="2400" dirty="0" err="1" smtClean="0"/>
              <a:t>bytecode</a:t>
            </a:r>
            <a:r>
              <a:rPr lang="en-US" sz="2400" dirty="0" smtClean="0"/>
              <a:t> metadata define with the bean, bean property, field declaration.</a:t>
            </a:r>
          </a:p>
          <a:p>
            <a:r>
              <a:rPr lang="en-US" sz="2400" dirty="0" smtClean="0"/>
              <a:t>&lt;</a:t>
            </a:r>
            <a:r>
              <a:rPr lang="en-US" sz="2400" dirty="0" err="1" smtClean="0"/>
              <a:t>context:annotation-config</a:t>
            </a:r>
            <a:r>
              <a:rPr lang="en-US" sz="2400" dirty="0" smtClean="0"/>
              <a:t>/&gt; is use to enable it in spring </a:t>
            </a:r>
            <a:r>
              <a:rPr lang="en-US" sz="2400" smtClean="0"/>
              <a:t>configuration file.</a:t>
            </a:r>
            <a:endParaRPr lang="en-US" sz="2400"/>
          </a:p>
        </p:txBody>
      </p:sp>
    </p:spTree>
    <p:extLst>
      <p:ext uri="{BB962C8B-B14F-4D97-AF65-F5344CB8AC3E}">
        <p14:creationId xmlns:p14="http://schemas.microsoft.com/office/powerpoint/2010/main" val="30199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a:t>Spring </a:t>
            </a:r>
            <a:r>
              <a:rPr lang="en-US" dirty="0" err="1"/>
              <a:t>IoC</a:t>
            </a:r>
            <a:r>
              <a:rPr lang="en-US" dirty="0"/>
              <a:t> </a:t>
            </a:r>
            <a:r>
              <a:rPr lang="en-US" dirty="0" smtClean="0"/>
              <a:t>Containers</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b="1" dirty="0" smtClean="0"/>
              <a:t>Spring </a:t>
            </a:r>
            <a:r>
              <a:rPr lang="en-US" sz="2400" b="1" dirty="0"/>
              <a:t>provides following two distinct types of containers</a:t>
            </a:r>
            <a:r>
              <a:rPr lang="en-US" sz="2400" b="1" dirty="0" smtClean="0"/>
              <a:t>.</a:t>
            </a:r>
          </a:p>
          <a:p>
            <a:pPr marL="457200" indent="-457200">
              <a:buFont typeface="+mj-lt"/>
              <a:buAutoNum type="arabicPeriod"/>
            </a:pPr>
            <a:r>
              <a:rPr lang="en-US" sz="2400" dirty="0" smtClean="0">
                <a:hlinkClick r:id="rId3"/>
              </a:rPr>
              <a:t>Spring </a:t>
            </a:r>
            <a:r>
              <a:rPr lang="en-US" sz="2400" dirty="0" err="1">
                <a:hlinkClick r:id="rId3"/>
              </a:rPr>
              <a:t>BeanFactory</a:t>
            </a:r>
            <a:r>
              <a:rPr lang="en-US" sz="2400" dirty="0">
                <a:hlinkClick r:id="rId3"/>
              </a:rPr>
              <a:t> </a:t>
            </a:r>
            <a:r>
              <a:rPr lang="en-US" sz="2400" dirty="0" smtClean="0">
                <a:hlinkClick r:id="rId3"/>
              </a:rPr>
              <a:t>Container</a:t>
            </a:r>
            <a:endParaRPr lang="en-US" sz="2400" dirty="0"/>
          </a:p>
          <a:p>
            <a:pPr marL="857250" lvl="1" indent="-457200">
              <a:buFont typeface="Wingdings" pitchFamily="2" charset="2"/>
              <a:buChar char="§"/>
            </a:pPr>
            <a:r>
              <a:rPr lang="en-US" sz="2000" b="1" dirty="0" smtClean="0"/>
              <a:t>simplest </a:t>
            </a:r>
            <a:r>
              <a:rPr lang="en-US" sz="2000" b="1" dirty="0"/>
              <a:t>container</a:t>
            </a:r>
            <a:r>
              <a:rPr lang="en-US" sz="2000" dirty="0"/>
              <a:t> providing basic support for </a:t>
            </a:r>
            <a:r>
              <a:rPr lang="en-US" sz="2000" dirty="0" smtClean="0"/>
              <a:t>DI</a:t>
            </a:r>
            <a:endParaRPr lang="en-US" sz="2000" dirty="0"/>
          </a:p>
          <a:p>
            <a:pPr marL="857250" lvl="1" indent="-457200">
              <a:buFont typeface="Wingdings" pitchFamily="2" charset="2"/>
              <a:buChar char="§"/>
            </a:pPr>
            <a:r>
              <a:rPr lang="en-US" sz="2400" b="1" i="1" dirty="0" err="1" smtClean="0"/>
              <a:t>org.springframework.beans.factory.BeanFactory</a:t>
            </a:r>
            <a:r>
              <a:rPr lang="en-US" sz="2000" dirty="0"/>
              <a:t> interface. </a:t>
            </a:r>
            <a:endParaRPr lang="en-US" sz="2000" dirty="0" smtClean="0"/>
          </a:p>
          <a:p>
            <a:pPr marL="857250" lvl="1" indent="-457200">
              <a:buFont typeface="Wingdings" pitchFamily="2" charset="2"/>
              <a:buChar char="§"/>
            </a:pPr>
            <a:r>
              <a:rPr lang="en-US" sz="2000" dirty="0" err="1"/>
              <a:t>BeanFactory</a:t>
            </a:r>
            <a:r>
              <a:rPr lang="en-US" sz="2000" dirty="0"/>
              <a:t> usually prefer where resources are limited like light weight applications like mobile devices or applet based applications where data volume and speed is significant</a:t>
            </a:r>
            <a:r>
              <a:rPr lang="en-US" sz="2000" dirty="0" smtClean="0"/>
              <a:t>.</a:t>
            </a:r>
          </a:p>
          <a:p>
            <a:pPr marL="857250" lvl="1" indent="-457200">
              <a:buFont typeface="Wingdings" pitchFamily="2" charset="2"/>
              <a:buChar char="§"/>
            </a:pPr>
            <a:r>
              <a:rPr lang="en-US" sz="2000" dirty="0" smtClean="0"/>
              <a:t>The </a:t>
            </a:r>
            <a:r>
              <a:rPr lang="en-US" sz="2000" dirty="0" err="1"/>
              <a:t>BeanFactory</a:t>
            </a:r>
            <a:r>
              <a:rPr lang="en-US" sz="2000" dirty="0"/>
              <a:t> and related interfaces, such as </a:t>
            </a:r>
            <a:r>
              <a:rPr lang="en-US" sz="2000" dirty="0" err="1"/>
              <a:t>BeanFactoryAware</a:t>
            </a:r>
            <a:r>
              <a:rPr lang="en-US" sz="2000" dirty="0"/>
              <a:t>, </a:t>
            </a:r>
            <a:r>
              <a:rPr lang="en-US" sz="2000" dirty="0" err="1"/>
              <a:t>InitializingBean</a:t>
            </a:r>
            <a:r>
              <a:rPr lang="en-US" sz="2000" dirty="0"/>
              <a:t>, </a:t>
            </a:r>
            <a:r>
              <a:rPr lang="en-US" sz="2000" dirty="0" err="1"/>
              <a:t>DisposableBean</a:t>
            </a:r>
            <a:r>
              <a:rPr lang="en-US" sz="2000" dirty="0"/>
              <a:t>, are still present in Spring for the purposes of backward compatibility with the large number of third-party frameworks that integrate with Spring</a:t>
            </a:r>
            <a:r>
              <a:rPr lang="en-US" sz="2000" dirty="0" smtClean="0"/>
              <a:t>.</a:t>
            </a:r>
          </a:p>
          <a:p>
            <a:pPr marL="857250" lvl="1" indent="-457200">
              <a:buFont typeface="Wingdings" pitchFamily="2" charset="2"/>
              <a:buChar char="§"/>
            </a:pPr>
            <a:r>
              <a:rPr lang="en-US" sz="2000" dirty="0" smtClean="0"/>
              <a:t>The most commonly used simple </a:t>
            </a:r>
            <a:r>
              <a:rPr lang="en-US" sz="2000" dirty="0" err="1" smtClean="0"/>
              <a:t>BeanFactory</a:t>
            </a:r>
            <a:r>
              <a:rPr lang="en-US" sz="2000" dirty="0" smtClean="0"/>
              <a:t> implementation is</a:t>
            </a:r>
          </a:p>
          <a:p>
            <a:pPr marL="800100" lvl="2" indent="0">
              <a:buNone/>
            </a:pPr>
            <a:r>
              <a:rPr lang="en-US" sz="2200" b="1" dirty="0" smtClean="0"/>
              <a:t>	</a:t>
            </a:r>
            <a:r>
              <a:rPr lang="en-US" sz="2200" b="1" dirty="0" err="1" smtClean="0"/>
              <a:t>org.springframework.bean.factory.xml.XmlBeanFactory</a:t>
            </a:r>
            <a:endParaRPr lang="en-US" sz="2600" b="1" dirty="0"/>
          </a:p>
          <a:p>
            <a:pPr marL="857250" lvl="1" indent="-457200">
              <a:buFont typeface="Wingdings" pitchFamily="2" charset="2"/>
              <a:buChar char="§"/>
            </a:pPr>
            <a:r>
              <a:rPr lang="en-US" sz="2600" dirty="0" smtClean="0"/>
              <a:t>Uses</a:t>
            </a:r>
          </a:p>
          <a:p>
            <a:pPr marL="800100" lvl="2" indent="0">
              <a:buNone/>
            </a:pPr>
            <a:r>
              <a:rPr lang="en-US" sz="2200" dirty="0" smtClean="0"/>
              <a:t>Resource res = new </a:t>
            </a:r>
            <a:r>
              <a:rPr lang="en-US" sz="2200" dirty="0" err="1" smtClean="0"/>
              <a:t>ClassPathResource</a:t>
            </a:r>
            <a:r>
              <a:rPr lang="en-US" sz="2200" dirty="0" smtClean="0"/>
              <a:t>(“./</a:t>
            </a:r>
            <a:r>
              <a:rPr lang="en-US" sz="2200" dirty="0" err="1" smtClean="0"/>
              <a:t>mypackage</a:t>
            </a:r>
            <a:r>
              <a:rPr lang="en-US" sz="2200" dirty="0" smtClean="0"/>
              <a:t>/Spring1.xml”);</a:t>
            </a:r>
          </a:p>
          <a:p>
            <a:pPr marL="800100" lvl="2" indent="0">
              <a:buNone/>
            </a:pPr>
            <a:r>
              <a:rPr lang="en-US" sz="2200" dirty="0" err="1" smtClean="0"/>
              <a:t>BeanFactoty</a:t>
            </a:r>
            <a:r>
              <a:rPr lang="en-US" sz="2200" dirty="0" smtClean="0"/>
              <a:t> factory = new </a:t>
            </a:r>
            <a:r>
              <a:rPr lang="en-US" sz="2200" dirty="0" err="1" smtClean="0"/>
              <a:t>XmlBeanFactory</a:t>
            </a:r>
            <a:r>
              <a:rPr lang="en-US" sz="2200" dirty="0" smtClean="0"/>
              <a:t>(res);</a:t>
            </a:r>
            <a:endParaRPr lang="en-US" sz="2200" dirty="0"/>
          </a:p>
        </p:txBody>
      </p:sp>
    </p:spTree>
    <p:extLst>
      <p:ext uri="{BB962C8B-B14F-4D97-AF65-F5344CB8AC3E}">
        <p14:creationId xmlns:p14="http://schemas.microsoft.com/office/powerpoint/2010/main" val="4159555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Spring Application Context</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marL="0" indent="0">
              <a:buNone/>
            </a:pPr>
            <a:r>
              <a:rPr lang="en-US" sz="2400" dirty="0" smtClean="0">
                <a:solidFill>
                  <a:srgbClr val="0070C0"/>
                </a:solidFill>
              </a:rPr>
              <a:t>2. </a:t>
            </a:r>
            <a:r>
              <a:rPr lang="en-US" sz="2400" dirty="0" err="1" smtClean="0">
                <a:solidFill>
                  <a:srgbClr val="3509F1"/>
                </a:solidFill>
              </a:rPr>
              <a:t>ApplicationContext</a:t>
            </a:r>
            <a:r>
              <a:rPr lang="en-US" sz="2400" dirty="0" smtClean="0">
                <a:solidFill>
                  <a:srgbClr val="3509F1"/>
                </a:solidFill>
              </a:rPr>
              <a:t> </a:t>
            </a:r>
            <a:r>
              <a:rPr lang="en-US" sz="2400" dirty="0">
                <a:solidFill>
                  <a:srgbClr val="3509F1"/>
                </a:solidFill>
              </a:rPr>
              <a:t>Container </a:t>
            </a:r>
            <a:endParaRPr lang="en-US" sz="2400" dirty="0" smtClean="0">
              <a:solidFill>
                <a:srgbClr val="3509F1"/>
              </a:solidFill>
            </a:endParaRPr>
          </a:p>
          <a:p>
            <a:r>
              <a:rPr lang="en-US" sz="2400" dirty="0" smtClean="0"/>
              <a:t>defined by the</a:t>
            </a:r>
            <a:r>
              <a:rPr lang="en-US" sz="2400" dirty="0"/>
              <a:t> </a:t>
            </a:r>
          </a:p>
          <a:p>
            <a:pPr marL="0" indent="0">
              <a:buNone/>
            </a:pPr>
            <a:r>
              <a:rPr lang="en-US" sz="2000" i="1" dirty="0" smtClean="0"/>
              <a:t>	</a:t>
            </a:r>
            <a:r>
              <a:rPr lang="en-US" sz="2400" i="1" dirty="0" err="1" smtClean="0"/>
              <a:t>org.springframework.context.ApplicationContext</a:t>
            </a:r>
            <a:r>
              <a:rPr lang="en-US" sz="2400" i="1" dirty="0" smtClean="0"/>
              <a:t> </a:t>
            </a:r>
            <a:r>
              <a:rPr lang="en-US" sz="2400" dirty="0" smtClean="0"/>
              <a:t>interface</a:t>
            </a:r>
            <a:endParaRPr lang="en-US" sz="2400" dirty="0"/>
          </a:p>
          <a:p>
            <a:r>
              <a:rPr lang="en-US" sz="2400" dirty="0" smtClean="0"/>
              <a:t>adds </a:t>
            </a:r>
            <a:r>
              <a:rPr lang="en-US" sz="2400" dirty="0"/>
              <a:t>more enterprise-specific functionality such as the </a:t>
            </a:r>
            <a:r>
              <a:rPr lang="en-US" sz="2400" b="1" dirty="0"/>
              <a:t>ability to resolve textual messages</a:t>
            </a:r>
            <a:r>
              <a:rPr lang="en-US" sz="2400" dirty="0"/>
              <a:t> from a properties file and the ability to publish application events to interested event listeners. </a:t>
            </a:r>
          </a:p>
          <a:p>
            <a:r>
              <a:rPr lang="en-US" sz="2400" dirty="0" smtClean="0"/>
              <a:t>Includes enterprise services such as JNDI, EJB email, internationalization, validation and scheduling functionality</a:t>
            </a:r>
          </a:p>
          <a:p>
            <a:r>
              <a:rPr lang="en-US" sz="2400" dirty="0" smtClean="0"/>
              <a:t>It </a:t>
            </a:r>
            <a:r>
              <a:rPr lang="en-US" sz="2400" dirty="0"/>
              <a:t>is superset of </a:t>
            </a:r>
            <a:r>
              <a:rPr lang="en-US" sz="2400" dirty="0" err="1"/>
              <a:t>BeanFactory</a:t>
            </a:r>
            <a:r>
              <a:rPr lang="en-US" sz="2400" dirty="0"/>
              <a:t> i.e. subclass of </a:t>
            </a:r>
            <a:r>
              <a:rPr lang="en-US" sz="2400" dirty="0" err="1" smtClean="0"/>
              <a:t>BeanFactory</a:t>
            </a:r>
            <a:r>
              <a:rPr lang="en-US" sz="2400" dirty="0" smtClean="0"/>
              <a:t> and add other functionality such as easier integration with Spring’s AOP features, message event propagation, resource handling.</a:t>
            </a:r>
            <a:endParaRPr lang="en-US" sz="2400" dirty="0"/>
          </a:p>
          <a:p>
            <a:r>
              <a:rPr lang="en-US" sz="2000" dirty="0" smtClean="0"/>
              <a:t>Most commonly used Application context are</a:t>
            </a:r>
          </a:p>
          <a:p>
            <a:pPr marL="457200" lvl="1" indent="0">
              <a:buNone/>
            </a:pPr>
            <a:r>
              <a:rPr lang="en-US" sz="2000" b="1" dirty="0" err="1" smtClean="0"/>
              <a:t>ClassPathXmlApplicationContext</a:t>
            </a:r>
            <a:r>
              <a:rPr lang="en-US" sz="2000" dirty="0" smtClean="0"/>
              <a:t> : this class loads context definition from an XML file </a:t>
            </a:r>
          </a:p>
          <a:p>
            <a:pPr marL="457200" lvl="1" indent="0">
              <a:buNone/>
            </a:pPr>
            <a:r>
              <a:rPr lang="en-US" sz="2000" dirty="0" err="1" smtClean="0"/>
              <a:t>ApplicationContext</a:t>
            </a:r>
            <a:r>
              <a:rPr lang="en-US" sz="2000" dirty="0" smtClean="0"/>
              <a:t> context = new </a:t>
            </a:r>
            <a:r>
              <a:rPr lang="en-US" sz="2000" dirty="0" err="1" smtClean="0"/>
              <a:t>ClassPathXmlApplicationContext</a:t>
            </a:r>
            <a:r>
              <a:rPr lang="en-US" sz="2000" dirty="0" smtClean="0"/>
              <a:t>(“bean.xml”);</a:t>
            </a:r>
            <a:endParaRPr lang="en-US" sz="2000" dirty="0"/>
          </a:p>
        </p:txBody>
      </p:sp>
    </p:spTree>
    <p:extLst>
      <p:ext uri="{BB962C8B-B14F-4D97-AF65-F5344CB8AC3E}">
        <p14:creationId xmlns:p14="http://schemas.microsoft.com/office/powerpoint/2010/main" val="2242512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p:spPr>
        <p:txBody>
          <a:bodyPr>
            <a:normAutofit/>
          </a:bodyPr>
          <a:lstStyle/>
          <a:p>
            <a:r>
              <a:rPr lang="en-US" sz="2400" dirty="0"/>
              <a:t>Application contexts provide a means for resolving text messages, including support for i18n of those messages.</a:t>
            </a:r>
          </a:p>
          <a:p>
            <a:r>
              <a:rPr lang="en-US" sz="2400" dirty="0"/>
              <a:t>Application contexts provide a generic way to load file resources, such as images.</a:t>
            </a:r>
          </a:p>
          <a:p>
            <a:r>
              <a:rPr lang="en-US" sz="2400" dirty="0"/>
              <a:t>Application contexts can publish events to beans that are registered as listeners.</a:t>
            </a:r>
          </a:p>
          <a:p>
            <a:r>
              <a:rPr lang="en-US" sz="2400" dirty="0"/>
              <a:t>Certain operations on the container or beans in the container, which have to be handled in a programmatic fashion with a bean factory, can be handled declaratively in an application context.</a:t>
            </a:r>
          </a:p>
          <a:p>
            <a:r>
              <a:rPr lang="en-US" sz="2400" dirty="0"/>
              <a:t>The application context implements </a:t>
            </a:r>
            <a:r>
              <a:rPr lang="en-US" sz="2400" dirty="0" err="1"/>
              <a:t>MessageSource</a:t>
            </a:r>
            <a:r>
              <a:rPr lang="en-US" sz="2400" dirty="0"/>
              <a:t>, an interface used to obtain localized messages, with the actual implementation being pluggable.</a:t>
            </a:r>
          </a:p>
          <a:p>
            <a:endParaRPr lang="en-US" sz="2400" dirty="0"/>
          </a:p>
        </p:txBody>
      </p:sp>
      <p:sp>
        <p:nvSpPr>
          <p:cNvPr id="4" name="Title 1"/>
          <p:cNvSpPr>
            <a:spLocks noGrp="1"/>
          </p:cNvSpPr>
          <p:nvPr>
            <p:ph type="title"/>
          </p:nvPr>
        </p:nvSpPr>
        <p:spPr>
          <a:xfrm>
            <a:off x="-14377" y="0"/>
            <a:ext cx="9144000" cy="685800"/>
          </a:xfrm>
          <a:solidFill>
            <a:schemeClr val="accent4">
              <a:lumMod val="20000"/>
              <a:lumOff val="80000"/>
            </a:schemeClr>
          </a:solidFill>
        </p:spPr>
        <p:txBody>
          <a:bodyPr>
            <a:noAutofit/>
          </a:bodyPr>
          <a:lstStyle/>
          <a:p>
            <a:r>
              <a:rPr lang="en-US" sz="2800" dirty="0" smtClean="0">
                <a:solidFill>
                  <a:schemeClr val="accent3">
                    <a:lumMod val="50000"/>
                  </a:schemeClr>
                </a:solidFill>
              </a:rPr>
              <a:t>Difference between </a:t>
            </a:r>
            <a:r>
              <a:rPr lang="en-US" sz="2800" dirty="0" err="1" smtClean="0">
                <a:solidFill>
                  <a:schemeClr val="accent3">
                    <a:lumMod val="50000"/>
                  </a:schemeClr>
                </a:solidFill>
              </a:rPr>
              <a:t>ApplicationContext</a:t>
            </a:r>
            <a:r>
              <a:rPr lang="en-US" sz="2800" dirty="0" smtClean="0">
                <a:solidFill>
                  <a:schemeClr val="accent3">
                    <a:lumMod val="50000"/>
                  </a:schemeClr>
                </a:solidFill>
              </a:rPr>
              <a:t> and </a:t>
            </a:r>
            <a:r>
              <a:rPr lang="en-US" sz="2800" dirty="0" err="1" smtClean="0">
                <a:solidFill>
                  <a:schemeClr val="accent3">
                    <a:lumMod val="50000"/>
                  </a:schemeClr>
                </a:solidFill>
              </a:rPr>
              <a:t>BeanFactory</a:t>
            </a:r>
            <a:endParaRPr lang="en-US" sz="2800" dirty="0">
              <a:solidFill>
                <a:schemeClr val="accent3">
                  <a:lumMod val="50000"/>
                </a:schemeClr>
              </a:solidFill>
            </a:endParaRPr>
          </a:p>
        </p:txBody>
      </p:sp>
    </p:spTree>
    <p:extLst>
      <p:ext uri="{BB962C8B-B14F-4D97-AF65-F5344CB8AC3E}">
        <p14:creationId xmlns:p14="http://schemas.microsoft.com/office/powerpoint/2010/main" val="196667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A99904-CA4E-4B42-B9AA-402E9663F350}" type="slidenum">
              <a:rPr lang="en-US"/>
              <a:pPr/>
              <a:t>19</a:t>
            </a:fld>
            <a:endParaRPr lang="en-US"/>
          </a:p>
        </p:txBody>
      </p:sp>
      <p:sp>
        <p:nvSpPr>
          <p:cNvPr id="97282" name="Rectangle 2"/>
          <p:cNvSpPr>
            <a:spLocks noGrp="1" noChangeArrowheads="1"/>
          </p:cNvSpPr>
          <p:nvPr>
            <p:ph type="title"/>
          </p:nvPr>
        </p:nvSpPr>
        <p:spPr bwMode="auto">
          <a:xfrm>
            <a:off x="0" y="0"/>
            <a:ext cx="9144000" cy="723900"/>
          </a:xfrm>
          <a:solidFill>
            <a:schemeClr val="accent4">
              <a:lumMod val="20000"/>
              <a:lumOff val="80000"/>
            </a:schemeClr>
          </a:solidFill>
          <a:ln/>
          <a:extLst/>
        </p:spPr>
        <p:txBody>
          <a:bodyPr vert="horz" wrap="square" lIns="91440" tIns="45720" rIns="91440" bIns="45720" numCol="1" anchor="t" anchorCtr="0" compatLnSpc="1">
            <a:prstTxWarp prst="textNoShape">
              <a:avLst/>
            </a:prstTxWarp>
            <a:normAutofit fontScale="90000"/>
          </a:bodyPr>
          <a:lstStyle/>
          <a:p>
            <a:r>
              <a:rPr lang="en-US" dirty="0">
                <a:solidFill>
                  <a:schemeClr val="accent3">
                    <a:lumMod val="50000"/>
                  </a:schemeClr>
                </a:solidFill>
              </a:rPr>
              <a:t>What is a bean?</a:t>
            </a:r>
          </a:p>
        </p:txBody>
      </p:sp>
      <p:sp>
        <p:nvSpPr>
          <p:cNvPr id="97283" name="Rectangle 3"/>
          <p:cNvSpPr>
            <a:spLocks noGrp="1" noChangeArrowheads="1"/>
          </p:cNvSpPr>
          <p:nvPr>
            <p:ph type="body" idx="1"/>
          </p:nvPr>
        </p:nvSpPr>
        <p:spPr bwMode="auto">
          <a:xfrm>
            <a:off x="0" y="838200"/>
            <a:ext cx="9144000" cy="6019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nSpc>
                <a:spcPct val="90000"/>
              </a:lnSpc>
            </a:pPr>
            <a:r>
              <a:rPr lang="en-US" sz="2400" b="1" dirty="0" smtClean="0"/>
              <a:t>Java Bean Class </a:t>
            </a:r>
            <a:r>
              <a:rPr lang="en-US" sz="2400" dirty="0" smtClean="0"/>
              <a:t>: It is a class having property with getter and setter methods.</a:t>
            </a:r>
          </a:p>
          <a:p>
            <a:pPr>
              <a:lnSpc>
                <a:spcPct val="90000"/>
              </a:lnSpc>
            </a:pPr>
            <a:r>
              <a:rPr lang="en-US" sz="2400" b="1" dirty="0" smtClean="0"/>
              <a:t>POJO Class: </a:t>
            </a:r>
            <a:r>
              <a:rPr lang="en-US" sz="2400" dirty="0" smtClean="0"/>
              <a:t>It is a class that could not extend from related class.</a:t>
            </a:r>
          </a:p>
          <a:p>
            <a:pPr>
              <a:lnSpc>
                <a:spcPct val="90000"/>
              </a:lnSpc>
            </a:pPr>
            <a:r>
              <a:rPr lang="en-US" sz="2400" dirty="0" smtClean="0"/>
              <a:t>Java bean class can extend from other classes.</a:t>
            </a:r>
          </a:p>
          <a:p>
            <a:pPr>
              <a:lnSpc>
                <a:spcPct val="90000"/>
              </a:lnSpc>
            </a:pPr>
            <a:r>
              <a:rPr lang="en-US" sz="2400" b="1" dirty="0" smtClean="0"/>
              <a:t>Spring Bean Class : </a:t>
            </a:r>
            <a:r>
              <a:rPr lang="en-US" sz="2400" dirty="0" smtClean="0"/>
              <a:t>It is a class that implement spring interface</a:t>
            </a:r>
          </a:p>
          <a:p>
            <a:pPr lvl="1">
              <a:lnSpc>
                <a:spcPct val="90000"/>
              </a:lnSpc>
            </a:pPr>
            <a:r>
              <a:rPr lang="en-US" sz="2000" dirty="0" smtClean="0"/>
              <a:t>It can be a POJO class</a:t>
            </a:r>
          </a:p>
          <a:p>
            <a:pPr lvl="1">
              <a:lnSpc>
                <a:spcPct val="90000"/>
              </a:lnSpc>
            </a:pPr>
            <a:r>
              <a:rPr lang="en-US" sz="2000" dirty="0" smtClean="0"/>
              <a:t>A JavaBean can act as a </a:t>
            </a:r>
            <a:r>
              <a:rPr lang="en-US" sz="2000" dirty="0" err="1" smtClean="0"/>
              <a:t>SpringBean</a:t>
            </a:r>
            <a:r>
              <a:rPr lang="en-US" sz="2000" dirty="0" smtClean="0"/>
              <a:t>. But all Spring Bean class may not be a java bean.</a:t>
            </a:r>
          </a:p>
          <a:p>
            <a:pPr lvl="1">
              <a:lnSpc>
                <a:spcPct val="90000"/>
              </a:lnSpc>
            </a:pPr>
            <a:r>
              <a:rPr lang="en-US" sz="2000" dirty="0" smtClean="0"/>
              <a:t>Spring bean contain the implementation method of spring interface and other utility methods.</a:t>
            </a:r>
          </a:p>
          <a:p>
            <a:pPr lvl="1">
              <a:lnSpc>
                <a:spcPct val="90000"/>
              </a:lnSpc>
            </a:pPr>
            <a:r>
              <a:rPr lang="en-US" sz="2000" dirty="0" smtClean="0"/>
              <a:t>This class contain constructor, setter method, to support dependency injection.</a:t>
            </a:r>
          </a:p>
          <a:p>
            <a:pPr lvl="1">
              <a:lnSpc>
                <a:spcPct val="90000"/>
              </a:lnSpc>
            </a:pPr>
            <a:r>
              <a:rPr lang="en-US" sz="2000" dirty="0" smtClean="0"/>
              <a:t>It may also contain life cycle method</a:t>
            </a:r>
            <a:endParaRPr lang="en-US" sz="2000" dirty="0"/>
          </a:p>
        </p:txBody>
      </p:sp>
    </p:spTree>
    <p:extLst>
      <p:ext uri="{BB962C8B-B14F-4D97-AF65-F5344CB8AC3E}">
        <p14:creationId xmlns:p14="http://schemas.microsoft.com/office/powerpoint/2010/main" val="3224078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Characteristics/Benefit of Spring</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lnSpcReduction="10000"/>
          </a:bodyPr>
          <a:lstStyle/>
          <a:p>
            <a:r>
              <a:rPr lang="en-US" sz="2400" b="1" dirty="0" smtClean="0"/>
              <a:t>Lightweight</a:t>
            </a:r>
            <a:r>
              <a:rPr lang="en-US" sz="2400" dirty="0" smtClean="0"/>
              <a:t> – </a:t>
            </a:r>
            <a:r>
              <a:rPr lang="en-US" sz="2000" dirty="0" smtClean="0"/>
              <a:t>basic version is of 2MB</a:t>
            </a:r>
          </a:p>
          <a:p>
            <a:r>
              <a:rPr lang="en-US" sz="2400" b="1" dirty="0"/>
              <a:t>Inversion of control (IOC):</a:t>
            </a:r>
            <a:r>
              <a:rPr lang="en-US" sz="2000" dirty="0"/>
              <a:t> Loose coupling is achieved in spring using the technique Inversion of Control. The objects give their dependencies instead of creating or looking for dependent objects</a:t>
            </a:r>
            <a:r>
              <a:rPr lang="en-US" sz="2000" dirty="0" smtClean="0"/>
              <a:t>.</a:t>
            </a:r>
          </a:p>
          <a:p>
            <a:r>
              <a:rPr lang="en-US" sz="2400" b="1" dirty="0" smtClean="0"/>
              <a:t>Aspect – Oriented(AOP)</a:t>
            </a:r>
            <a:r>
              <a:rPr lang="en-US" sz="2400" dirty="0" smtClean="0"/>
              <a:t> – </a:t>
            </a:r>
            <a:r>
              <a:rPr lang="en-US" sz="2000" dirty="0" smtClean="0"/>
              <a:t>it enable cohesive development by </a:t>
            </a:r>
            <a:r>
              <a:rPr lang="en-US" sz="2000" dirty="0"/>
              <a:t>separating application business logic from system services</a:t>
            </a:r>
            <a:endParaRPr lang="en-US" sz="2400" dirty="0" smtClean="0"/>
          </a:p>
          <a:p>
            <a:r>
              <a:rPr lang="en-US" sz="2400" b="1" dirty="0" smtClean="0"/>
              <a:t>Container </a:t>
            </a:r>
            <a:r>
              <a:rPr lang="en-US" sz="2400" dirty="0" smtClean="0"/>
              <a:t>– </a:t>
            </a:r>
            <a:r>
              <a:rPr lang="en-US" sz="2000" dirty="0" smtClean="0"/>
              <a:t>It contains and manages the life cycle and configuration of application objects.</a:t>
            </a:r>
          </a:p>
          <a:p>
            <a:r>
              <a:rPr lang="en-US" sz="2400" b="1" dirty="0" smtClean="0"/>
              <a:t>MVC Framework - </a:t>
            </a:r>
            <a:r>
              <a:rPr lang="en-US" sz="2000" dirty="0"/>
              <a:t>Spring's web framework is a well-designed web MVC framework, which provides a great alternative to web frameworks such as Struts or other over engineered or less popular web frameworks</a:t>
            </a:r>
            <a:r>
              <a:rPr lang="en-US" sz="2000" dirty="0" smtClean="0"/>
              <a:t>.</a:t>
            </a:r>
          </a:p>
          <a:p>
            <a:r>
              <a:rPr lang="en-US" sz="2400" b="1" dirty="0"/>
              <a:t>Transaction Management:</a:t>
            </a:r>
            <a:r>
              <a:rPr lang="en-US" sz="2400" dirty="0"/>
              <a:t> </a:t>
            </a:r>
            <a:r>
              <a:rPr lang="en-US" sz="2000" dirty="0"/>
              <a:t>Spring provides a consistent transaction management interface that can scale down to a local transaction (using a single database, for example) and scale up to global transactions (using JTA, for example).</a:t>
            </a:r>
          </a:p>
          <a:p>
            <a:r>
              <a:rPr lang="en-US" sz="2400" b="1" dirty="0"/>
              <a:t>Exception Handling:</a:t>
            </a:r>
            <a:r>
              <a:rPr lang="en-US" sz="2400" dirty="0"/>
              <a:t> </a:t>
            </a:r>
            <a:r>
              <a:rPr lang="en-US" sz="2000" dirty="0"/>
              <a:t>Spring provides a convenient API to translate technology-specific exceptions (thrown by JDBC, Hibernate, or JDO, for example) into consistent, unchecked exceptions.</a:t>
            </a:r>
          </a:p>
          <a:p>
            <a:endParaRPr lang="en-US" sz="2400" b="1" dirty="0"/>
          </a:p>
        </p:txBody>
      </p:sp>
    </p:spTree>
    <p:extLst>
      <p:ext uri="{BB962C8B-B14F-4D97-AF65-F5344CB8AC3E}">
        <p14:creationId xmlns:p14="http://schemas.microsoft.com/office/powerpoint/2010/main" val="12816054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A99904-CA4E-4B42-B9AA-402E9663F350}" type="slidenum">
              <a:rPr lang="en-US"/>
              <a:pPr/>
              <a:t>20</a:t>
            </a:fld>
            <a:endParaRPr lang="en-US"/>
          </a:p>
        </p:txBody>
      </p:sp>
      <p:sp>
        <p:nvSpPr>
          <p:cNvPr id="97282" name="Rectangle 2"/>
          <p:cNvSpPr>
            <a:spLocks noGrp="1" noChangeArrowheads="1"/>
          </p:cNvSpPr>
          <p:nvPr>
            <p:ph type="title"/>
          </p:nvPr>
        </p:nvSpPr>
        <p:spPr bwMode="auto">
          <a:xfrm>
            <a:off x="0" y="0"/>
            <a:ext cx="9144000" cy="723900"/>
          </a:xfrm>
          <a:solidFill>
            <a:schemeClr val="accent4">
              <a:lumMod val="20000"/>
              <a:lumOff val="80000"/>
            </a:schemeClr>
          </a:solidFill>
          <a:ln/>
          <a:extLst/>
        </p:spPr>
        <p:txBody>
          <a:bodyPr vert="horz" wrap="square" lIns="91440" tIns="45720" rIns="91440" bIns="45720" numCol="1" anchor="t" anchorCtr="0" compatLnSpc="1">
            <a:prstTxWarp prst="textNoShape">
              <a:avLst/>
            </a:prstTxWarp>
            <a:normAutofit fontScale="90000"/>
          </a:bodyPr>
          <a:lstStyle/>
          <a:p>
            <a:r>
              <a:rPr lang="en-US" dirty="0">
                <a:solidFill>
                  <a:schemeClr val="accent3">
                    <a:lumMod val="50000"/>
                  </a:schemeClr>
                </a:solidFill>
              </a:rPr>
              <a:t>What is a bean?</a:t>
            </a:r>
          </a:p>
        </p:txBody>
      </p:sp>
      <p:sp>
        <p:nvSpPr>
          <p:cNvPr id="97283" name="Rectangle 3"/>
          <p:cNvSpPr>
            <a:spLocks noGrp="1" noChangeArrowheads="1"/>
          </p:cNvSpPr>
          <p:nvPr>
            <p:ph type="body" idx="1"/>
          </p:nvPr>
        </p:nvSpPr>
        <p:spPr bwMode="auto">
          <a:xfrm>
            <a:off x="0" y="838200"/>
            <a:ext cx="9144000" cy="6019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nSpc>
                <a:spcPct val="90000"/>
              </a:lnSpc>
            </a:pPr>
            <a:r>
              <a:rPr lang="en-US" sz="2400" dirty="0" smtClean="0"/>
              <a:t>Beans are the backbone of Spring application. It is a simple class that contain definition of object and setter-getter method to support DI.</a:t>
            </a:r>
          </a:p>
          <a:p>
            <a:pPr>
              <a:lnSpc>
                <a:spcPct val="90000"/>
              </a:lnSpc>
            </a:pPr>
            <a:r>
              <a:rPr lang="en-US" sz="2400" dirty="0"/>
              <a:t> A bean is an object that is instantiated, assembled, and otherwise managed by a Spring </a:t>
            </a:r>
            <a:r>
              <a:rPr lang="en-US" sz="2400" dirty="0" err="1"/>
              <a:t>IoC</a:t>
            </a:r>
            <a:r>
              <a:rPr lang="en-US" sz="2400" dirty="0"/>
              <a:t> container. </a:t>
            </a:r>
            <a:endParaRPr lang="en-US" sz="2400" dirty="0" smtClean="0"/>
          </a:p>
          <a:p>
            <a:pPr>
              <a:lnSpc>
                <a:spcPct val="90000"/>
              </a:lnSpc>
            </a:pPr>
            <a:r>
              <a:rPr lang="en-US" sz="2400" dirty="0" smtClean="0"/>
              <a:t>Beans </a:t>
            </a:r>
            <a:r>
              <a:rPr lang="en-US" sz="2400" dirty="0"/>
              <a:t>are </a:t>
            </a:r>
            <a:r>
              <a:rPr lang="en-US" sz="2400" b="1" dirty="0"/>
              <a:t>created with the configuration metadata</a:t>
            </a:r>
            <a:r>
              <a:rPr lang="en-US" sz="2400" dirty="0"/>
              <a:t> that </a:t>
            </a:r>
            <a:r>
              <a:rPr lang="en-US" sz="2400" dirty="0" smtClean="0"/>
              <a:t>we </a:t>
            </a:r>
            <a:r>
              <a:rPr lang="en-US" sz="2400" dirty="0"/>
              <a:t>supply to the </a:t>
            </a:r>
            <a:r>
              <a:rPr lang="en-US" sz="2400" dirty="0" smtClean="0"/>
              <a:t>container in </a:t>
            </a:r>
            <a:r>
              <a:rPr lang="en-US" sz="2400" dirty="0"/>
              <a:t>the form of XML &lt;bean/&gt; </a:t>
            </a:r>
            <a:r>
              <a:rPr lang="en-US" sz="2400" dirty="0" smtClean="0"/>
              <a:t>definitions. It contain info of bean, lifecycle of bean and its dependency.</a:t>
            </a:r>
          </a:p>
          <a:p>
            <a:pPr>
              <a:lnSpc>
                <a:spcPct val="90000"/>
              </a:lnSpc>
            </a:pPr>
            <a:r>
              <a:rPr lang="en-US" sz="2400" dirty="0" smtClean="0"/>
              <a:t>In </a:t>
            </a:r>
            <a:r>
              <a:rPr lang="en-US" sz="2400" dirty="0"/>
              <a:t>spring there are basically two </a:t>
            </a:r>
            <a:r>
              <a:rPr lang="en-US" sz="2400" dirty="0" smtClean="0"/>
              <a:t>types of bean</a:t>
            </a:r>
            <a:endParaRPr lang="en-US" sz="2400" dirty="0"/>
          </a:p>
          <a:p>
            <a:pPr lvl="1">
              <a:lnSpc>
                <a:spcPct val="90000"/>
              </a:lnSpc>
            </a:pPr>
            <a:r>
              <a:rPr lang="en-US" sz="2400" dirty="0"/>
              <a:t>Singleton</a:t>
            </a:r>
          </a:p>
          <a:p>
            <a:pPr lvl="2">
              <a:lnSpc>
                <a:spcPct val="90000"/>
              </a:lnSpc>
            </a:pPr>
            <a:r>
              <a:rPr lang="en-US" sz="2000" dirty="0"/>
              <a:t>One instance of the bean created and referenced each time it is requested</a:t>
            </a:r>
          </a:p>
          <a:p>
            <a:pPr lvl="1">
              <a:lnSpc>
                <a:spcPct val="90000"/>
              </a:lnSpc>
            </a:pPr>
            <a:r>
              <a:rPr lang="en-US" sz="2400" dirty="0"/>
              <a:t>Prototype (non-singleton)</a:t>
            </a:r>
          </a:p>
          <a:p>
            <a:pPr lvl="2">
              <a:lnSpc>
                <a:spcPct val="90000"/>
              </a:lnSpc>
            </a:pPr>
            <a:r>
              <a:rPr lang="en-US" sz="2000" dirty="0"/>
              <a:t>New bean created each time</a:t>
            </a:r>
          </a:p>
          <a:p>
            <a:pPr lvl="2">
              <a:lnSpc>
                <a:spcPct val="90000"/>
              </a:lnSpc>
            </a:pPr>
            <a:r>
              <a:rPr lang="en-US" sz="2000" dirty="0"/>
              <a:t>Same as </a:t>
            </a:r>
            <a:r>
              <a:rPr lang="en-US" sz="2000" b="1" dirty="0"/>
              <a:t>new</a:t>
            </a:r>
            <a:r>
              <a:rPr lang="en-US" sz="2000" dirty="0"/>
              <a:t> </a:t>
            </a:r>
            <a:r>
              <a:rPr lang="en-US" sz="2000" dirty="0" err="1"/>
              <a:t>ClassName</a:t>
            </a:r>
            <a:r>
              <a:rPr lang="en-US" sz="2000" dirty="0"/>
              <a:t>()</a:t>
            </a:r>
          </a:p>
          <a:p>
            <a:pPr>
              <a:lnSpc>
                <a:spcPct val="90000"/>
              </a:lnSpc>
            </a:pPr>
            <a:r>
              <a:rPr lang="en-US" sz="2400" dirty="0"/>
              <a:t>Beans are normally created by Spring as late as possible</a:t>
            </a:r>
          </a:p>
        </p:txBody>
      </p:sp>
    </p:spTree>
    <p:extLst>
      <p:ext uri="{BB962C8B-B14F-4D97-AF65-F5344CB8AC3E}">
        <p14:creationId xmlns:p14="http://schemas.microsoft.com/office/powerpoint/2010/main" val="1421128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0" y="0"/>
            <a:ext cx="9144000" cy="685800"/>
          </a:xfrm>
          <a:solidFill>
            <a:schemeClr val="accent4">
              <a:lumMod val="20000"/>
              <a:lumOff val="80000"/>
            </a:schemeClr>
          </a:solidFill>
          <a:ln/>
          <a:extLst/>
        </p:spPr>
        <p:txBody>
          <a:bodyPr vert="horz" wrap="square" lIns="91440" tIns="45720" rIns="91440" bIns="45720" numCol="1" anchor="t" anchorCtr="0" compatLnSpc="1">
            <a:prstTxWarp prst="textNoShape">
              <a:avLst/>
            </a:prstTxWarp>
            <a:normAutofit fontScale="90000"/>
          </a:bodyPr>
          <a:lstStyle/>
          <a:p>
            <a:r>
              <a:rPr lang="en-US" dirty="0">
                <a:solidFill>
                  <a:schemeClr val="accent3">
                    <a:lumMod val="50000"/>
                  </a:schemeClr>
                </a:solidFill>
              </a:rPr>
              <a:t>What is a bean definition?</a:t>
            </a:r>
          </a:p>
        </p:txBody>
      </p:sp>
      <p:sp>
        <p:nvSpPr>
          <p:cNvPr id="102403" name="Rectangle 3"/>
          <p:cNvSpPr>
            <a:spLocks noGrp="1" noChangeArrowheads="1"/>
          </p:cNvSpPr>
          <p:nvPr>
            <p:ph type="body" idx="1"/>
          </p:nvPr>
        </p:nvSpPr>
        <p:spPr bwMode="auto">
          <a:xfrm>
            <a:off x="0" y="685800"/>
            <a:ext cx="9144000" cy="6172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p>
            <a:r>
              <a:rPr lang="en-US" sz="2800" dirty="0" smtClean="0"/>
              <a:t>It contain all the information of the bean which is needed for the container to maintain its life-cycle. It is define in configuration file (i.e. xml file).</a:t>
            </a:r>
          </a:p>
          <a:p>
            <a:r>
              <a:rPr lang="en-US" sz="2800" dirty="0" smtClean="0"/>
              <a:t>Defines </a:t>
            </a:r>
            <a:r>
              <a:rPr lang="en-US" sz="2800" dirty="0"/>
              <a:t>a bean for Spring to manage</a:t>
            </a:r>
          </a:p>
          <a:p>
            <a:pPr lvl="1"/>
            <a:r>
              <a:rPr lang="en-US" sz="2600" dirty="0"/>
              <a:t>Key attributes</a:t>
            </a:r>
          </a:p>
          <a:p>
            <a:pPr lvl="2"/>
            <a:r>
              <a:rPr lang="en-US" sz="2200" b="1" dirty="0"/>
              <a:t>class </a:t>
            </a:r>
            <a:r>
              <a:rPr lang="en-US" sz="2200" dirty="0"/>
              <a:t>(required): fully qualified java class name</a:t>
            </a:r>
          </a:p>
          <a:p>
            <a:pPr lvl="2"/>
            <a:r>
              <a:rPr lang="en-US" sz="2200" b="1" dirty="0" smtClean="0"/>
              <a:t>Id / name</a:t>
            </a:r>
            <a:r>
              <a:rPr lang="en-US" sz="2200" dirty="0" smtClean="0"/>
              <a:t>: </a:t>
            </a:r>
            <a:r>
              <a:rPr lang="en-US" sz="2200" dirty="0"/>
              <a:t>the unique identifier for this </a:t>
            </a:r>
            <a:r>
              <a:rPr lang="en-US" sz="2200" dirty="0" smtClean="0"/>
              <a:t>bean</a:t>
            </a:r>
          </a:p>
          <a:p>
            <a:pPr lvl="2"/>
            <a:r>
              <a:rPr lang="en-US" sz="2200" b="1" dirty="0" smtClean="0"/>
              <a:t>Scope </a:t>
            </a:r>
            <a:r>
              <a:rPr lang="en-US" sz="2200" dirty="0" smtClean="0"/>
              <a:t>: specifies scope of the object created </a:t>
            </a:r>
            <a:endParaRPr lang="en-US" sz="2200" dirty="0"/>
          </a:p>
          <a:p>
            <a:pPr lvl="2"/>
            <a:r>
              <a:rPr lang="en-US" sz="2200" b="1" i="1" dirty="0"/>
              <a:t>configuration</a:t>
            </a:r>
            <a:r>
              <a:rPr lang="en-US" sz="2200" dirty="0"/>
              <a:t>: (singleton, </a:t>
            </a:r>
            <a:r>
              <a:rPr lang="en-US" sz="2200" dirty="0" err="1"/>
              <a:t>init</a:t>
            </a:r>
            <a:r>
              <a:rPr lang="en-US" sz="2200" dirty="0"/>
              <a:t>-method, etc.)</a:t>
            </a:r>
          </a:p>
          <a:p>
            <a:pPr lvl="2"/>
            <a:r>
              <a:rPr lang="en-US" sz="2200" b="1" dirty="0"/>
              <a:t>constructor-</a:t>
            </a:r>
            <a:r>
              <a:rPr lang="en-US" sz="2200" b="1" dirty="0" err="1"/>
              <a:t>arg</a:t>
            </a:r>
            <a:r>
              <a:rPr lang="en-US" sz="2200" dirty="0"/>
              <a:t>: arguments to pass to the constructor at creation </a:t>
            </a:r>
            <a:r>
              <a:rPr lang="en-US" sz="2200" dirty="0" smtClean="0"/>
              <a:t>time (i.e. used to inject the dependencies)</a:t>
            </a:r>
            <a:endParaRPr lang="en-US" sz="2200" dirty="0"/>
          </a:p>
          <a:p>
            <a:pPr lvl="2"/>
            <a:r>
              <a:rPr lang="en-US" sz="2200" b="1" dirty="0"/>
              <a:t>property</a:t>
            </a:r>
            <a:r>
              <a:rPr lang="en-US" sz="2200" dirty="0"/>
              <a:t>: arguments to pass to the bean setters at creation time</a:t>
            </a:r>
          </a:p>
          <a:p>
            <a:pPr lvl="2"/>
            <a:r>
              <a:rPr lang="en-US" sz="2200" b="1" dirty="0"/>
              <a:t>Collaborators</a:t>
            </a:r>
            <a:r>
              <a:rPr lang="en-US" sz="2200" dirty="0"/>
              <a:t>: other beans needed in this bean (</a:t>
            </a:r>
            <a:r>
              <a:rPr lang="en-US" sz="2200" dirty="0" err="1"/>
              <a:t>a.k.a</a:t>
            </a:r>
            <a:r>
              <a:rPr lang="en-US" sz="2200" dirty="0"/>
              <a:t> dependencies), specified in property or </a:t>
            </a:r>
            <a:r>
              <a:rPr lang="en-US" sz="2200" dirty="0" smtClean="0"/>
              <a:t>constructor-</a:t>
            </a:r>
            <a:r>
              <a:rPr lang="en-US" sz="2200" dirty="0" err="1" smtClean="0"/>
              <a:t>arg</a:t>
            </a:r>
            <a:endParaRPr lang="en-US" sz="2200" dirty="0" smtClean="0"/>
          </a:p>
          <a:p>
            <a:pPr lvl="2"/>
            <a:r>
              <a:rPr lang="en-US" sz="2200" b="1" dirty="0"/>
              <a:t>d</a:t>
            </a:r>
            <a:r>
              <a:rPr lang="en-US" sz="2200" b="1" dirty="0" smtClean="0"/>
              <a:t>estroy-method</a:t>
            </a:r>
            <a:r>
              <a:rPr lang="en-US" sz="2200" dirty="0" smtClean="0"/>
              <a:t>: used when container containing the bean is destroyed</a:t>
            </a:r>
          </a:p>
          <a:p>
            <a:pPr lvl="2"/>
            <a:r>
              <a:rPr lang="en-US" sz="2200" b="1" dirty="0"/>
              <a:t>l</a:t>
            </a:r>
            <a:r>
              <a:rPr lang="en-US" sz="2200" b="1" dirty="0" smtClean="0"/>
              <a:t>azy-</a:t>
            </a:r>
            <a:r>
              <a:rPr lang="en-US" sz="2200" b="1" dirty="0" err="1" smtClean="0"/>
              <a:t>init</a:t>
            </a:r>
            <a:r>
              <a:rPr lang="en-US" sz="2200" b="1" dirty="0" smtClean="0"/>
              <a:t> </a:t>
            </a:r>
            <a:r>
              <a:rPr lang="en-US" sz="2200" dirty="0" smtClean="0"/>
              <a:t>: </a:t>
            </a:r>
            <a:r>
              <a:rPr lang="en-US" sz="2200" dirty="0"/>
              <a:t> tells the </a:t>
            </a:r>
            <a:r>
              <a:rPr lang="en-US" sz="2200" dirty="0" err="1"/>
              <a:t>IoC</a:t>
            </a:r>
            <a:r>
              <a:rPr lang="en-US" sz="2200" dirty="0"/>
              <a:t> container to create a bean instance when it is first requested, rather than at startup</a:t>
            </a:r>
            <a:endParaRPr lang="en-US" sz="2200" dirty="0" smtClean="0"/>
          </a:p>
          <a:p>
            <a:pPr lvl="2"/>
            <a:r>
              <a:rPr lang="en-US" sz="2200" b="1" dirty="0" err="1" smtClean="0"/>
              <a:t>init</a:t>
            </a:r>
            <a:r>
              <a:rPr lang="en-US" sz="2200" b="1" dirty="0" smtClean="0"/>
              <a:t>-method</a:t>
            </a:r>
            <a:r>
              <a:rPr lang="en-US" sz="2200" dirty="0" smtClean="0"/>
              <a:t>: </a:t>
            </a:r>
            <a:r>
              <a:rPr lang="en-US" sz="2200" dirty="0"/>
              <a:t>A callback to be called just after all necessary properties on the bean have been set by the </a:t>
            </a:r>
            <a:r>
              <a:rPr lang="en-US" sz="2200" dirty="0" smtClean="0"/>
              <a:t>container</a:t>
            </a:r>
            <a:endParaRPr lang="en-US" sz="2200" dirty="0"/>
          </a:p>
        </p:txBody>
      </p:sp>
    </p:spTree>
    <p:extLst>
      <p:ext uri="{BB962C8B-B14F-4D97-AF65-F5344CB8AC3E}">
        <p14:creationId xmlns:p14="http://schemas.microsoft.com/office/powerpoint/2010/main" val="2037460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noChangeArrowheads="1"/>
          </p:cNvSpPr>
          <p:nvPr>
            <p:ph type="title"/>
          </p:nvPr>
        </p:nvSpPr>
        <p:spPr bwMode="auto">
          <a:xfrm>
            <a:off x="0" y="0"/>
            <a:ext cx="9144000" cy="68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0000"/>
          </a:bodyPr>
          <a:lstStyle/>
          <a:p>
            <a:r>
              <a:rPr lang="en-US" dirty="0"/>
              <a:t>Sample bean definition</a:t>
            </a:r>
          </a:p>
        </p:txBody>
      </p:sp>
      <p:sp>
        <p:nvSpPr>
          <p:cNvPr id="115716" name="Text Box 1028"/>
          <p:cNvSpPr txBox="1">
            <a:spLocks noChangeArrowheads="1"/>
          </p:cNvSpPr>
          <p:nvPr/>
        </p:nvSpPr>
        <p:spPr bwMode="auto">
          <a:xfrm>
            <a:off x="152400" y="914400"/>
            <a:ext cx="8629650" cy="1631216"/>
          </a:xfrm>
          <a:prstGeom prst="rect">
            <a:avLst/>
          </a:prstGeom>
          <a:solidFill>
            <a:schemeClr val="tx2">
              <a:lumMod val="20000"/>
              <a:lumOff val="80000"/>
            </a:schemeClr>
          </a:solidFill>
          <a:ln>
            <a:noFill/>
          </a:ln>
          <a:effectLst/>
          <a:extLst/>
        </p:spPr>
        <p:txBody>
          <a:bodyPr wrap="square">
            <a:spAutoFit/>
          </a:bodyPr>
          <a:lstStyle/>
          <a:p>
            <a:r>
              <a:rPr lang="en-US" sz="2000" dirty="0"/>
              <a:t>&lt;bean id="</a:t>
            </a:r>
            <a:r>
              <a:rPr lang="en-US" sz="2000" dirty="0" err="1"/>
              <a:t>exampleBean</a:t>
            </a:r>
            <a:r>
              <a:rPr lang="en-US" sz="2000" dirty="0"/>
              <a:t>" class=”</a:t>
            </a:r>
            <a:r>
              <a:rPr lang="en-US" sz="2000" dirty="0" err="1"/>
              <a:t>org.example.ExampleBean</a:t>
            </a:r>
            <a:r>
              <a:rPr lang="en-US" sz="2000" dirty="0"/>
              <a:t>"&gt; </a:t>
            </a:r>
          </a:p>
          <a:p>
            <a:r>
              <a:rPr lang="en-US" sz="2000" dirty="0"/>
              <a:t>   &lt;property name="</a:t>
            </a:r>
            <a:r>
              <a:rPr lang="en-US" sz="2000" dirty="0" err="1"/>
              <a:t>beanOne</a:t>
            </a:r>
            <a:r>
              <a:rPr lang="en-US" sz="2000" dirty="0"/>
              <a:t>"&gt;&lt;ref bean="</a:t>
            </a:r>
            <a:r>
              <a:rPr lang="en-US" sz="2000" dirty="0" err="1"/>
              <a:t>anotherExampleBean</a:t>
            </a:r>
            <a:r>
              <a:rPr lang="en-US" sz="2000" dirty="0"/>
              <a:t>"/&gt;&lt;/property&gt; </a:t>
            </a:r>
          </a:p>
          <a:p>
            <a:r>
              <a:rPr lang="en-US" sz="2000" dirty="0"/>
              <a:t>   &lt;property name="</a:t>
            </a:r>
            <a:r>
              <a:rPr lang="en-US" sz="2000" dirty="0" err="1"/>
              <a:t>beanTwo</a:t>
            </a:r>
            <a:r>
              <a:rPr lang="en-US" sz="2000" dirty="0"/>
              <a:t>"&gt;&lt;ref bean="</a:t>
            </a:r>
            <a:r>
              <a:rPr lang="en-US" sz="2000" dirty="0" err="1"/>
              <a:t>yetAnotherBean</a:t>
            </a:r>
            <a:r>
              <a:rPr lang="en-US" sz="2000" dirty="0"/>
              <a:t>"/&gt;&lt;/property&gt; </a:t>
            </a:r>
          </a:p>
          <a:p>
            <a:r>
              <a:rPr lang="en-US" sz="2000" dirty="0"/>
              <a:t>   &lt;property name="</a:t>
            </a:r>
            <a:r>
              <a:rPr lang="en-US" sz="2000" dirty="0" err="1"/>
              <a:t>integerProperty</a:t>
            </a:r>
            <a:r>
              <a:rPr lang="en-US" sz="2000" dirty="0"/>
              <a:t>"&gt;&lt;value&gt;1&lt;/value&gt;&lt;/property&gt; </a:t>
            </a:r>
          </a:p>
          <a:p>
            <a:r>
              <a:rPr lang="en-US" sz="2000" dirty="0"/>
              <a:t>&lt;/bean&gt;</a:t>
            </a:r>
          </a:p>
        </p:txBody>
      </p:sp>
      <p:sp>
        <p:nvSpPr>
          <p:cNvPr id="115719" name="Text Box 1031"/>
          <p:cNvSpPr txBox="1">
            <a:spLocks noChangeArrowheads="1"/>
          </p:cNvSpPr>
          <p:nvPr/>
        </p:nvSpPr>
        <p:spPr bwMode="auto">
          <a:xfrm>
            <a:off x="762000" y="2743200"/>
            <a:ext cx="6934200" cy="3785652"/>
          </a:xfrm>
          <a:prstGeom prst="rect">
            <a:avLst/>
          </a:prstGeom>
          <a:solidFill>
            <a:schemeClr val="tx2">
              <a:lumMod val="20000"/>
              <a:lumOff val="80000"/>
            </a:schemeClr>
          </a:solidFill>
          <a:ln>
            <a:noFill/>
          </a:ln>
          <a:effectLst/>
          <a:extLst/>
        </p:spPr>
        <p:txBody>
          <a:bodyPr wrap="square">
            <a:spAutoFit/>
          </a:bodyPr>
          <a:lstStyle/>
          <a:p>
            <a:r>
              <a:rPr lang="en-US" sz="2000" dirty="0"/>
              <a:t>public class </a:t>
            </a:r>
            <a:r>
              <a:rPr lang="en-US" sz="2000" dirty="0" err="1"/>
              <a:t>ExampleBean</a:t>
            </a:r>
            <a:r>
              <a:rPr lang="en-US" sz="2000" dirty="0"/>
              <a:t> { </a:t>
            </a:r>
          </a:p>
          <a:p>
            <a:pPr lvl="1"/>
            <a:r>
              <a:rPr lang="en-US" sz="2000" dirty="0"/>
              <a:t>private </a:t>
            </a:r>
            <a:r>
              <a:rPr lang="en-US" sz="2000" dirty="0" err="1"/>
              <a:t>AnotherBean</a:t>
            </a:r>
            <a:r>
              <a:rPr lang="en-US" sz="2000" dirty="0"/>
              <a:t> </a:t>
            </a:r>
            <a:r>
              <a:rPr lang="en-US" sz="2000" dirty="0" err="1"/>
              <a:t>beanOne</a:t>
            </a:r>
            <a:r>
              <a:rPr lang="en-US" sz="2000" dirty="0"/>
              <a:t>; </a:t>
            </a:r>
          </a:p>
          <a:p>
            <a:pPr lvl="1"/>
            <a:r>
              <a:rPr lang="en-US" sz="2000" dirty="0"/>
              <a:t>private </a:t>
            </a:r>
            <a:r>
              <a:rPr lang="en-US" sz="2000" dirty="0" err="1"/>
              <a:t>YetAnotherBean</a:t>
            </a:r>
            <a:r>
              <a:rPr lang="en-US" sz="2000" dirty="0"/>
              <a:t> </a:t>
            </a:r>
            <a:r>
              <a:rPr lang="en-US" sz="2000" dirty="0" err="1"/>
              <a:t>beanTwo</a:t>
            </a:r>
            <a:r>
              <a:rPr lang="en-US" sz="2000" dirty="0"/>
              <a:t>; </a:t>
            </a:r>
          </a:p>
          <a:p>
            <a:pPr lvl="1"/>
            <a:r>
              <a:rPr lang="en-US" sz="2000" dirty="0"/>
              <a:t>private </a:t>
            </a:r>
            <a:r>
              <a:rPr lang="en-US" sz="2000" dirty="0" err="1"/>
              <a:t>int</a:t>
            </a:r>
            <a:r>
              <a:rPr lang="en-US" sz="2000" dirty="0"/>
              <a:t> i; </a:t>
            </a:r>
          </a:p>
          <a:p>
            <a:pPr lvl="1"/>
            <a:r>
              <a:rPr lang="en-US" sz="2000" dirty="0"/>
              <a:t>public void </a:t>
            </a:r>
            <a:r>
              <a:rPr lang="en-US" sz="2000" dirty="0" err="1"/>
              <a:t>setBeanOne</a:t>
            </a:r>
            <a:r>
              <a:rPr lang="en-US" sz="2000" dirty="0"/>
              <a:t>(</a:t>
            </a:r>
            <a:r>
              <a:rPr lang="en-US" sz="2000" dirty="0" err="1"/>
              <a:t>AnotherBean</a:t>
            </a:r>
            <a:r>
              <a:rPr lang="en-US" sz="2000" dirty="0"/>
              <a:t> </a:t>
            </a:r>
            <a:r>
              <a:rPr lang="en-US" sz="2000" dirty="0" err="1"/>
              <a:t>beanOne</a:t>
            </a:r>
            <a:r>
              <a:rPr lang="en-US" sz="2000" dirty="0"/>
              <a:t>) { </a:t>
            </a:r>
          </a:p>
          <a:p>
            <a:pPr lvl="1"/>
            <a:r>
              <a:rPr lang="en-US" sz="2000" dirty="0"/>
              <a:t>	</a:t>
            </a:r>
            <a:r>
              <a:rPr lang="en-US" sz="2000" dirty="0" err="1"/>
              <a:t>this.beanOne</a:t>
            </a:r>
            <a:r>
              <a:rPr lang="en-US" sz="2000" dirty="0"/>
              <a:t> = </a:t>
            </a:r>
            <a:r>
              <a:rPr lang="en-US" sz="2000" dirty="0" err="1"/>
              <a:t>beanOne</a:t>
            </a:r>
            <a:r>
              <a:rPr lang="en-US" sz="2000" dirty="0"/>
              <a:t>; } </a:t>
            </a:r>
          </a:p>
          <a:p>
            <a:pPr lvl="1"/>
            <a:r>
              <a:rPr lang="en-US" sz="2000" dirty="0"/>
              <a:t>public void </a:t>
            </a:r>
            <a:r>
              <a:rPr lang="en-US" sz="2000" dirty="0" err="1"/>
              <a:t>setBeanTwo</a:t>
            </a:r>
            <a:r>
              <a:rPr lang="en-US" sz="2000" dirty="0"/>
              <a:t>(</a:t>
            </a:r>
            <a:r>
              <a:rPr lang="en-US" sz="2000" dirty="0" err="1"/>
              <a:t>YetAnotherBean</a:t>
            </a:r>
            <a:r>
              <a:rPr lang="en-US" sz="2000" dirty="0"/>
              <a:t> </a:t>
            </a:r>
            <a:r>
              <a:rPr lang="en-US" sz="2000" dirty="0" err="1"/>
              <a:t>beanTwo</a:t>
            </a:r>
            <a:r>
              <a:rPr lang="en-US" sz="2000" dirty="0"/>
              <a:t>) { </a:t>
            </a:r>
          </a:p>
          <a:p>
            <a:pPr lvl="1"/>
            <a:r>
              <a:rPr lang="en-US" sz="2000" dirty="0"/>
              <a:t>	</a:t>
            </a:r>
            <a:r>
              <a:rPr lang="en-US" sz="2000" dirty="0" err="1"/>
              <a:t>this.beanTwo</a:t>
            </a:r>
            <a:r>
              <a:rPr lang="en-US" sz="2000" dirty="0"/>
              <a:t> = </a:t>
            </a:r>
            <a:r>
              <a:rPr lang="en-US" sz="2000" dirty="0" err="1"/>
              <a:t>beanTwo</a:t>
            </a:r>
            <a:r>
              <a:rPr lang="en-US" sz="2000" dirty="0"/>
              <a:t>; } </a:t>
            </a:r>
          </a:p>
          <a:p>
            <a:pPr lvl="1"/>
            <a:r>
              <a:rPr lang="en-US" sz="2000" dirty="0"/>
              <a:t>public void </a:t>
            </a:r>
            <a:r>
              <a:rPr lang="en-US" sz="2000" dirty="0" err="1"/>
              <a:t>setIntegerProperty</a:t>
            </a:r>
            <a:r>
              <a:rPr lang="en-US" sz="2000" dirty="0"/>
              <a:t>(</a:t>
            </a:r>
            <a:r>
              <a:rPr lang="en-US" sz="2000" dirty="0" err="1"/>
              <a:t>int</a:t>
            </a:r>
            <a:r>
              <a:rPr lang="en-US" sz="2000" dirty="0"/>
              <a:t> i) { </a:t>
            </a:r>
          </a:p>
          <a:p>
            <a:pPr lvl="1"/>
            <a:r>
              <a:rPr lang="en-US" sz="2000" dirty="0"/>
              <a:t>	</a:t>
            </a:r>
            <a:r>
              <a:rPr lang="en-US" sz="2000" dirty="0" err="1"/>
              <a:t>this.i</a:t>
            </a:r>
            <a:r>
              <a:rPr lang="en-US" sz="2000" dirty="0"/>
              <a:t> = i; }</a:t>
            </a:r>
          </a:p>
          <a:p>
            <a:pPr lvl="1"/>
            <a:r>
              <a:rPr lang="en-US" sz="2000" dirty="0"/>
              <a:t>…</a:t>
            </a:r>
          </a:p>
          <a:p>
            <a:r>
              <a:rPr lang="en-US" sz="2000" dirty="0"/>
              <a:t>}</a:t>
            </a:r>
          </a:p>
        </p:txBody>
      </p:sp>
    </p:spTree>
    <p:extLst>
      <p:ext uri="{BB962C8B-B14F-4D97-AF65-F5344CB8AC3E}">
        <p14:creationId xmlns:p14="http://schemas.microsoft.com/office/powerpoint/2010/main" val="3616799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Spring Bean Scopes</a:t>
            </a:r>
            <a:endParaRPr lang="en-US" dirty="0">
              <a:solidFill>
                <a:schemeClr val="accent3">
                  <a:lumMod val="50000"/>
                </a:schemeClr>
              </a:solidFill>
            </a:endParaRPr>
          </a:p>
        </p:txBody>
      </p:sp>
      <p:sp>
        <p:nvSpPr>
          <p:cNvPr id="3" name="Content Placeholder 2"/>
          <p:cNvSpPr>
            <a:spLocks noGrp="1"/>
          </p:cNvSpPr>
          <p:nvPr>
            <p:ph idx="1"/>
          </p:nvPr>
        </p:nvSpPr>
        <p:spPr>
          <a:xfrm>
            <a:off x="0" y="609600"/>
            <a:ext cx="9144000" cy="6248400"/>
          </a:xfrm>
        </p:spPr>
        <p:txBody>
          <a:bodyPr>
            <a:normAutofit fontScale="92500" lnSpcReduction="10000"/>
          </a:bodyPr>
          <a:lstStyle/>
          <a:p>
            <a:r>
              <a:rPr lang="en-US" sz="2400" dirty="0"/>
              <a:t>bean scope is used to decide which type of bean instance should be return from Spring container back to the caller.</a:t>
            </a:r>
            <a:endParaRPr lang="en-US" sz="2400" dirty="0" smtClean="0"/>
          </a:p>
          <a:p>
            <a:r>
              <a:rPr lang="en-US" sz="2400" dirty="0" smtClean="0"/>
              <a:t>The </a:t>
            </a:r>
            <a:r>
              <a:rPr lang="en-US" sz="2400" dirty="0"/>
              <a:t>Spring Framework supports following five </a:t>
            </a:r>
            <a:r>
              <a:rPr lang="en-US" sz="2400" dirty="0" smtClean="0"/>
              <a:t>scopes</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r>
              <a:rPr lang="en-US" sz="2400" dirty="0" smtClean="0"/>
              <a:t>default </a:t>
            </a:r>
            <a:r>
              <a:rPr lang="en-US" sz="2400" dirty="0"/>
              <a:t>scope is always </a:t>
            </a:r>
            <a:r>
              <a:rPr lang="en-US" sz="2400" dirty="0" smtClean="0"/>
              <a:t>singleton</a:t>
            </a:r>
          </a:p>
        </p:txBody>
      </p:sp>
      <p:graphicFrame>
        <p:nvGraphicFramePr>
          <p:cNvPr id="4" name="Table 3"/>
          <p:cNvGraphicFramePr>
            <a:graphicFrameLocks noGrp="1"/>
          </p:cNvGraphicFramePr>
          <p:nvPr>
            <p:extLst>
              <p:ext uri="{D42A27DB-BD31-4B8C-83A1-F6EECF244321}">
                <p14:modId xmlns:p14="http://schemas.microsoft.com/office/powerpoint/2010/main" val="2413037340"/>
              </p:ext>
            </p:extLst>
          </p:nvPr>
        </p:nvGraphicFramePr>
        <p:xfrm>
          <a:off x="228600" y="1631950"/>
          <a:ext cx="8686800" cy="4692650"/>
        </p:xfrm>
        <a:graphic>
          <a:graphicData uri="http://schemas.openxmlformats.org/drawingml/2006/table">
            <a:tbl>
              <a:tblPr/>
              <a:tblGrid>
                <a:gridCol w="2453217"/>
                <a:gridCol w="6233583"/>
              </a:tblGrid>
              <a:tr h="422782">
                <a:tc>
                  <a:txBody>
                    <a:bodyPr/>
                    <a:lstStyle/>
                    <a:p>
                      <a:pPr algn="l"/>
                      <a:r>
                        <a:rPr lang="en-US" sz="2000" dirty="0">
                          <a:effectLst/>
                        </a:rPr>
                        <a:t>Scope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c>
                  <a:txBody>
                    <a:bodyPr/>
                    <a:lstStyle/>
                    <a:p>
                      <a:pPr algn="l"/>
                      <a:r>
                        <a:rPr lang="en-US" sz="2000" dirty="0">
                          <a:effectLst/>
                        </a:rPr>
                        <a:t>Description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EEEEE"/>
                    </a:solidFill>
                  </a:tcPr>
                </a:tc>
              </a:tr>
              <a:tr h="736600">
                <a:tc>
                  <a:txBody>
                    <a:bodyPr/>
                    <a:lstStyle/>
                    <a:p>
                      <a:r>
                        <a:rPr lang="en-US" sz="2000" dirty="0">
                          <a:effectLst/>
                        </a:rPr>
                        <a:t>singleton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dirty="0">
                          <a:effectLst/>
                        </a:rPr>
                        <a:t>This scopes the bean definition to a </a:t>
                      </a:r>
                      <a:r>
                        <a:rPr lang="en-US" sz="2000" b="1" dirty="0">
                          <a:effectLst/>
                        </a:rPr>
                        <a:t>single instance per Spring </a:t>
                      </a:r>
                      <a:r>
                        <a:rPr lang="en-US" sz="2000" b="1" dirty="0" err="1">
                          <a:effectLst/>
                        </a:rPr>
                        <a:t>IoC</a:t>
                      </a:r>
                      <a:r>
                        <a:rPr lang="en-US" sz="2000" b="1" dirty="0">
                          <a:effectLst/>
                        </a:rPr>
                        <a:t> container</a:t>
                      </a:r>
                      <a:r>
                        <a:rPr lang="en-US" sz="2000" dirty="0">
                          <a:effectLst/>
                        </a:rPr>
                        <a:t> </a:t>
                      </a:r>
                      <a:r>
                        <a:rPr lang="en-US" sz="2000" b="1" dirty="0">
                          <a:effectLst/>
                        </a:rPr>
                        <a:t>(default).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36600">
                <a:tc>
                  <a:txBody>
                    <a:bodyPr/>
                    <a:lstStyle/>
                    <a:p>
                      <a:r>
                        <a:rPr lang="en-US" sz="2000">
                          <a:effectLst/>
                        </a:rPr>
                        <a:t>prototype</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dirty="0">
                          <a:effectLst/>
                        </a:rPr>
                        <a:t>This scopes a single bean definition to have </a:t>
                      </a:r>
                      <a:r>
                        <a:rPr lang="en-US" sz="2000" b="1" dirty="0">
                          <a:effectLst/>
                        </a:rPr>
                        <a:t>any number of object instances.</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36600">
                <a:tc>
                  <a:txBody>
                    <a:bodyPr/>
                    <a:lstStyle/>
                    <a:p>
                      <a:r>
                        <a:rPr lang="en-US" sz="2000">
                          <a:effectLst/>
                        </a:rPr>
                        <a:t>request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dirty="0">
                          <a:effectLst/>
                        </a:rPr>
                        <a:t>This scopes a bean definition to an HTTP request. Only valid in the context of a web-aware Spring </a:t>
                      </a:r>
                      <a:r>
                        <a:rPr lang="en-US" sz="2000" dirty="0" err="1">
                          <a:effectLst/>
                        </a:rPr>
                        <a:t>ApplicationContext</a:t>
                      </a:r>
                      <a:r>
                        <a:rPr lang="en-US" sz="2000" dirty="0">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736600">
                <a:tc>
                  <a:txBody>
                    <a:bodyPr/>
                    <a:lstStyle/>
                    <a:p>
                      <a:r>
                        <a:rPr lang="en-US" sz="2000">
                          <a:effectLst/>
                        </a:rPr>
                        <a:t>session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a:effectLst/>
                        </a:rPr>
                        <a:t>This scopes a bean definition to an HTTP session. Only valid in the context of a web-aware Spring ApplicationContext.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r h="1050418">
                <a:tc>
                  <a:txBody>
                    <a:bodyPr/>
                    <a:lstStyle/>
                    <a:p>
                      <a:r>
                        <a:rPr lang="en-US" sz="2000">
                          <a:effectLst/>
                        </a:rPr>
                        <a:t>global-session</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c>
                  <a:txBody>
                    <a:bodyPr/>
                    <a:lstStyle/>
                    <a:p>
                      <a:r>
                        <a:rPr lang="en-US" sz="2000" dirty="0">
                          <a:effectLst/>
                        </a:rPr>
                        <a:t>This scopes a bean definition to a global HTTP session. Only valid in the context of a web-aware Spring </a:t>
                      </a:r>
                      <a:r>
                        <a:rPr lang="en-US" sz="2000" dirty="0" err="1">
                          <a:effectLst/>
                        </a:rPr>
                        <a:t>ApplicationContext</a:t>
                      </a:r>
                      <a:r>
                        <a:rPr lang="en-US" sz="2000" dirty="0">
                          <a:effectLst/>
                        </a:rPr>
                        <a:t>.</a:t>
                      </a:r>
                    </a:p>
                  </a:txBody>
                  <a:tcPr marL="47625" marR="47625" marT="47625" marB="47625">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7F7F7"/>
                    </a:solidFill>
                  </a:tcPr>
                </a:tc>
              </a:tr>
            </a:tbl>
          </a:graphicData>
        </a:graphic>
      </p:graphicFrame>
    </p:spTree>
    <p:extLst>
      <p:ext uri="{BB962C8B-B14F-4D97-AF65-F5344CB8AC3E}">
        <p14:creationId xmlns:p14="http://schemas.microsoft.com/office/powerpoint/2010/main" val="2331603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762000"/>
          </a:xfrm>
          <a:solidFill>
            <a:schemeClr val="accent4">
              <a:lumMod val="20000"/>
              <a:lumOff val="80000"/>
            </a:schemeClr>
          </a:solidFill>
        </p:spPr>
        <p:txBody>
          <a:bodyPr>
            <a:normAutofit/>
          </a:bodyPr>
          <a:lstStyle/>
          <a:p>
            <a:r>
              <a:rPr lang="en-US" dirty="0" smtClean="0">
                <a:solidFill>
                  <a:schemeClr val="accent3">
                    <a:lumMod val="50000"/>
                  </a:schemeClr>
                </a:solidFill>
              </a:rPr>
              <a:t>Spring Bean </a:t>
            </a:r>
            <a:r>
              <a:rPr lang="en-US" dirty="0">
                <a:solidFill>
                  <a:schemeClr val="accent3">
                    <a:lumMod val="50000"/>
                  </a:schemeClr>
                </a:solidFill>
              </a:rPr>
              <a:t>Life </a:t>
            </a:r>
            <a:r>
              <a:rPr lang="en-US" dirty="0" smtClean="0">
                <a:solidFill>
                  <a:schemeClr val="accent3">
                    <a:lumMod val="50000"/>
                  </a:schemeClr>
                </a:solidFill>
              </a:rPr>
              <a:t>Cycle</a:t>
            </a:r>
            <a:endParaRPr lang="en-GB" dirty="0" smtClean="0">
              <a:solidFill>
                <a:schemeClr val="accent3">
                  <a:lumMod val="50000"/>
                </a:schemeClr>
              </a:solidFill>
            </a:endParaRPr>
          </a:p>
        </p:txBody>
      </p:sp>
      <p:sp>
        <p:nvSpPr>
          <p:cNvPr id="1028" name="Rectangle 3"/>
          <p:cNvSpPr>
            <a:spLocks noGrp="1" noChangeArrowheads="1"/>
          </p:cNvSpPr>
          <p:nvPr>
            <p:ph type="body" idx="1"/>
          </p:nvPr>
        </p:nvSpPr>
        <p:spPr>
          <a:xfrm>
            <a:off x="0" y="762000"/>
            <a:ext cx="9144000" cy="1981200"/>
          </a:xfrm>
        </p:spPr>
        <p:txBody>
          <a:bodyPr/>
          <a:lstStyle/>
          <a:p>
            <a:pPr eaLnBrk="1" hangingPunct="1">
              <a:lnSpc>
                <a:spcPct val="90000"/>
              </a:lnSpc>
              <a:buSzTx/>
              <a:buFontTx/>
              <a:buChar char="•"/>
              <a:tabLst>
                <a:tab pos="3902075" algn="l"/>
              </a:tabLst>
            </a:pPr>
            <a:r>
              <a:rPr lang="en-GB" sz="2400" dirty="0" smtClean="0"/>
              <a:t>The two important life cycle of Spring bean are</a:t>
            </a:r>
            <a:endParaRPr lang="en-GB" sz="2400" dirty="0"/>
          </a:p>
          <a:p>
            <a:pPr lvl="1">
              <a:lnSpc>
                <a:spcPct val="90000"/>
              </a:lnSpc>
              <a:buFontTx/>
              <a:buChar char="•"/>
              <a:tabLst>
                <a:tab pos="3902075" algn="l"/>
              </a:tabLst>
            </a:pPr>
            <a:r>
              <a:rPr lang="en-GB" sz="2000" b="1" dirty="0" err="1" smtClean="0"/>
              <a:t>Init</a:t>
            </a:r>
            <a:r>
              <a:rPr lang="en-GB" sz="2000" b="1" dirty="0" smtClean="0"/>
              <a:t>-method</a:t>
            </a:r>
            <a:r>
              <a:rPr lang="en-GB" sz="2000" dirty="0" smtClean="0"/>
              <a:t> : Here bean get initialized after being instantiated.</a:t>
            </a:r>
          </a:p>
          <a:p>
            <a:pPr lvl="1">
              <a:lnSpc>
                <a:spcPct val="90000"/>
              </a:lnSpc>
              <a:buFontTx/>
              <a:buChar char="•"/>
              <a:tabLst>
                <a:tab pos="3902075" algn="l"/>
              </a:tabLst>
            </a:pPr>
            <a:r>
              <a:rPr lang="en-GB" sz="2000" b="1" dirty="0" smtClean="0"/>
              <a:t>Destroy-method </a:t>
            </a:r>
            <a:r>
              <a:rPr lang="en-GB" sz="2000" dirty="0" smtClean="0"/>
              <a:t>: Here bean is remove from container, when no longer require.</a:t>
            </a:r>
          </a:p>
          <a:p>
            <a:pPr lvl="1">
              <a:lnSpc>
                <a:spcPct val="90000"/>
              </a:lnSpc>
              <a:buFontTx/>
              <a:buChar char="•"/>
              <a:tabLst>
                <a:tab pos="3902075" algn="l"/>
              </a:tabLst>
            </a:pPr>
            <a:endParaRPr lang="en-GB" sz="2000" dirty="0"/>
          </a:p>
          <a:p>
            <a:pPr lvl="1">
              <a:lnSpc>
                <a:spcPct val="90000"/>
              </a:lnSpc>
              <a:buFontTx/>
              <a:buChar char="•"/>
              <a:tabLst>
                <a:tab pos="3902075" algn="l"/>
              </a:tabLst>
            </a:pPr>
            <a:endParaRPr lang="en-GB" sz="2000" dirty="0"/>
          </a:p>
        </p:txBody>
      </p:sp>
      <p:sp>
        <p:nvSpPr>
          <p:cNvPr id="6" name="Rectangle 2"/>
          <p:cNvSpPr txBox="1">
            <a:spLocks noChangeArrowheads="1"/>
          </p:cNvSpPr>
          <p:nvPr/>
        </p:nvSpPr>
        <p:spPr bwMode="auto">
          <a:xfrm>
            <a:off x="7882" y="2895600"/>
            <a:ext cx="9136118" cy="609600"/>
          </a:xfrm>
          <a:prstGeom prst="rect">
            <a:avLst/>
          </a:prstGeom>
          <a:solidFill>
            <a:schemeClr val="accent4">
              <a:lumMod val="20000"/>
              <a:lumOff val="80000"/>
            </a:schemeClr>
          </a:solidFill>
          <a:ln/>
          <a:extLst/>
        </p:spPr>
        <p:txBody>
          <a:bodyPr vert="horz" wrap="square" lIns="91440" tIns="45720" rIns="91440" bIns="45720" numCol="1" rtlCol="0" anchor="t" anchorCtr="0" compatLnSpc="1">
            <a:prstTxWarp prst="textNoShape">
              <a:avLst/>
            </a:prstTxWarp>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accent3">
                    <a:lumMod val="50000"/>
                  </a:schemeClr>
                </a:solidFill>
              </a:rPr>
              <a:t>1. Bean </a:t>
            </a:r>
            <a:r>
              <a:rPr lang="en-US" dirty="0" err="1" smtClean="0">
                <a:solidFill>
                  <a:schemeClr val="accent3">
                    <a:lumMod val="50000"/>
                  </a:schemeClr>
                </a:solidFill>
              </a:rPr>
              <a:t>init</a:t>
            </a:r>
            <a:r>
              <a:rPr lang="en-US" dirty="0" smtClean="0">
                <a:solidFill>
                  <a:schemeClr val="accent3">
                    <a:lumMod val="50000"/>
                  </a:schemeClr>
                </a:solidFill>
              </a:rPr>
              <a:t>-method</a:t>
            </a:r>
            <a:endParaRPr lang="en-US" dirty="0">
              <a:solidFill>
                <a:schemeClr val="accent3">
                  <a:lumMod val="50000"/>
                </a:schemeClr>
              </a:solidFill>
            </a:endParaRPr>
          </a:p>
        </p:txBody>
      </p:sp>
      <p:sp>
        <p:nvSpPr>
          <p:cNvPr id="7" name="Rectangle 3"/>
          <p:cNvSpPr txBox="1">
            <a:spLocks noChangeArrowheads="1"/>
          </p:cNvSpPr>
          <p:nvPr/>
        </p:nvSpPr>
        <p:spPr bwMode="auto">
          <a:xfrm>
            <a:off x="76200" y="3505200"/>
            <a:ext cx="7772400" cy="2286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smtClean="0"/>
              <a:t>The </a:t>
            </a:r>
            <a:r>
              <a:rPr lang="en-US" sz="2800" dirty="0" err="1" smtClean="0"/>
              <a:t>init</a:t>
            </a:r>
            <a:r>
              <a:rPr lang="en-US" sz="2800" dirty="0" smtClean="0"/>
              <a:t> method runs AFTER all bean dependencies are loaded</a:t>
            </a:r>
          </a:p>
          <a:p>
            <a:pPr lvl="1">
              <a:lnSpc>
                <a:spcPct val="90000"/>
              </a:lnSpc>
            </a:pPr>
            <a:r>
              <a:rPr lang="en-US" sz="2400" dirty="0" smtClean="0"/>
              <a:t>Constructor loads when the bean is first instantiated</a:t>
            </a:r>
          </a:p>
          <a:p>
            <a:pPr lvl="1">
              <a:lnSpc>
                <a:spcPct val="90000"/>
              </a:lnSpc>
            </a:pPr>
            <a:r>
              <a:rPr lang="en-US" sz="2400" dirty="0" smtClean="0"/>
              <a:t>Allows the programmer to execute code once all dependencies are present</a:t>
            </a:r>
            <a:endParaRPr lang="en-US" sz="2400" dirty="0"/>
          </a:p>
        </p:txBody>
      </p:sp>
    </p:spTree>
    <p:extLst>
      <p:ext uri="{BB962C8B-B14F-4D97-AF65-F5344CB8AC3E}">
        <p14:creationId xmlns:p14="http://schemas.microsoft.com/office/powerpoint/2010/main" val="3660469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DC2466F1-9777-4723-B493-C2863D6CD36A}" type="slidenum">
              <a:rPr lang="en-US"/>
              <a:pPr/>
              <a:t>25</a:t>
            </a:fld>
            <a:endParaRPr lang="en-US"/>
          </a:p>
        </p:txBody>
      </p:sp>
      <p:sp>
        <p:nvSpPr>
          <p:cNvPr id="109570" name="Rectangle 2"/>
          <p:cNvSpPr>
            <a:spLocks noGrp="1" noChangeArrowheads="1"/>
          </p:cNvSpPr>
          <p:nvPr>
            <p:ph type="title"/>
          </p:nvPr>
        </p:nvSpPr>
        <p:spPr bwMode="auto">
          <a:xfrm>
            <a:off x="7882" y="0"/>
            <a:ext cx="9136118" cy="609600"/>
          </a:xfrm>
          <a:solidFill>
            <a:schemeClr val="accent4">
              <a:lumMod val="20000"/>
              <a:lumOff val="80000"/>
            </a:schemeClr>
          </a:solidFill>
          <a:ln/>
          <a:extLst/>
        </p:spPr>
        <p:txBody>
          <a:bodyPr vert="horz" wrap="square" lIns="91440" tIns="45720" rIns="91440" bIns="45720" numCol="1" anchor="t" anchorCtr="0" compatLnSpc="1">
            <a:prstTxWarp prst="textNoShape">
              <a:avLst/>
            </a:prstTxWarp>
            <a:normAutofit fontScale="90000"/>
          </a:bodyPr>
          <a:lstStyle/>
          <a:p>
            <a:r>
              <a:rPr lang="en-US" dirty="0">
                <a:solidFill>
                  <a:schemeClr val="accent3">
                    <a:lumMod val="50000"/>
                  </a:schemeClr>
                </a:solidFill>
              </a:rPr>
              <a:t>Bean </a:t>
            </a:r>
            <a:r>
              <a:rPr lang="en-US" dirty="0" err="1">
                <a:solidFill>
                  <a:schemeClr val="accent3">
                    <a:lumMod val="50000"/>
                  </a:schemeClr>
                </a:solidFill>
              </a:rPr>
              <a:t>init</a:t>
            </a:r>
            <a:r>
              <a:rPr lang="en-US" dirty="0">
                <a:solidFill>
                  <a:schemeClr val="accent3">
                    <a:lumMod val="50000"/>
                  </a:schemeClr>
                </a:solidFill>
              </a:rPr>
              <a:t>-method</a:t>
            </a:r>
          </a:p>
        </p:txBody>
      </p:sp>
      <p:sp>
        <p:nvSpPr>
          <p:cNvPr id="109571" name="Rectangle 3"/>
          <p:cNvSpPr>
            <a:spLocks noGrp="1" noChangeArrowheads="1"/>
          </p:cNvSpPr>
          <p:nvPr>
            <p:ph type="body" idx="1"/>
          </p:nvPr>
        </p:nvSpPr>
        <p:spPr bwMode="auto">
          <a:xfrm>
            <a:off x="0" y="609600"/>
            <a:ext cx="9144000" cy="62484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400" dirty="0" smtClean="0"/>
              <a:t>We Can implement </a:t>
            </a:r>
            <a:r>
              <a:rPr lang="en-US" sz="2400" b="1" i="1" dirty="0" err="1"/>
              <a:t>org.springframework.beans.factory.InitializingBean</a:t>
            </a:r>
            <a:r>
              <a:rPr lang="en-US" sz="2400" dirty="0"/>
              <a:t> </a:t>
            </a:r>
            <a:r>
              <a:rPr lang="en-US" sz="2400" dirty="0" smtClean="0"/>
              <a:t>interface and initialize work </a:t>
            </a:r>
            <a:r>
              <a:rPr lang="en-US" sz="2400" dirty="0"/>
              <a:t>inside </a:t>
            </a:r>
            <a:r>
              <a:rPr lang="en-US" sz="2400" dirty="0" err="1"/>
              <a:t>afterPropertiesSet</a:t>
            </a:r>
            <a:r>
              <a:rPr lang="en-US" sz="2400" dirty="0"/>
              <a:t>() method as follows</a:t>
            </a:r>
            <a:r>
              <a:rPr lang="en-US" sz="2400" dirty="0" smtClean="0"/>
              <a:t>:</a:t>
            </a:r>
          </a:p>
          <a:p>
            <a:pPr>
              <a:lnSpc>
                <a:spcPct val="90000"/>
              </a:lnSpc>
            </a:pPr>
            <a:endParaRPr lang="en-US" sz="2400" dirty="0"/>
          </a:p>
          <a:p>
            <a:pPr>
              <a:lnSpc>
                <a:spcPct val="90000"/>
              </a:lnSpc>
            </a:pPr>
            <a:endParaRPr lang="en-US" sz="2400" dirty="0" smtClean="0"/>
          </a:p>
          <a:p>
            <a:pPr>
              <a:lnSpc>
                <a:spcPct val="90000"/>
              </a:lnSpc>
            </a:pPr>
            <a:endParaRPr lang="en-US" sz="2400" dirty="0"/>
          </a:p>
          <a:p>
            <a:pPr>
              <a:lnSpc>
                <a:spcPct val="90000"/>
              </a:lnSpc>
            </a:pPr>
            <a:endParaRPr lang="en-US" sz="2400" dirty="0" smtClean="0"/>
          </a:p>
          <a:p>
            <a:pPr>
              <a:lnSpc>
                <a:spcPct val="90000"/>
              </a:lnSpc>
            </a:pPr>
            <a:r>
              <a:rPr lang="en-US" sz="2400" dirty="0"/>
              <a:t>In the case of XML-based configuration </a:t>
            </a:r>
            <a:r>
              <a:rPr lang="en-US" sz="2400" dirty="0" smtClean="0"/>
              <a:t>metadata, </a:t>
            </a:r>
            <a:r>
              <a:rPr lang="en-US" sz="2400" b="1" dirty="0" err="1"/>
              <a:t>init</a:t>
            </a:r>
            <a:r>
              <a:rPr lang="en-US" sz="2400" b="1" dirty="0"/>
              <a:t>-method</a:t>
            </a:r>
            <a:r>
              <a:rPr lang="en-US" sz="2400" dirty="0"/>
              <a:t> attribute </a:t>
            </a:r>
            <a:r>
              <a:rPr lang="en-US" sz="2400" dirty="0" smtClean="0"/>
              <a:t>is use to </a:t>
            </a:r>
            <a:r>
              <a:rPr lang="en-US" sz="2400" dirty="0"/>
              <a:t>specify the name of the method that has a void no-argument </a:t>
            </a:r>
            <a:r>
              <a:rPr lang="en-US" sz="2400" dirty="0" smtClean="0"/>
              <a:t>signature as below:</a:t>
            </a:r>
            <a:endParaRPr lang="en-US" sz="2400" dirty="0"/>
          </a:p>
        </p:txBody>
      </p:sp>
      <p:sp>
        <p:nvSpPr>
          <p:cNvPr id="109572" name="Text Box 4"/>
          <p:cNvSpPr txBox="1">
            <a:spLocks noChangeArrowheads="1"/>
          </p:cNvSpPr>
          <p:nvPr/>
        </p:nvSpPr>
        <p:spPr bwMode="auto">
          <a:xfrm>
            <a:off x="457200" y="4495800"/>
            <a:ext cx="7086600" cy="641350"/>
          </a:xfrm>
          <a:prstGeom prst="rect">
            <a:avLst/>
          </a:prstGeom>
          <a:solidFill>
            <a:schemeClr val="tx2">
              <a:lumMod val="20000"/>
              <a:lumOff val="80000"/>
            </a:schemeClr>
          </a:solidFill>
          <a:ln>
            <a:noFill/>
          </a:ln>
          <a:effectLst/>
          <a:extLst/>
        </p:spPr>
        <p:txBody>
          <a:bodyPr>
            <a:spAutoFit/>
          </a:bodyPr>
          <a:lstStyle/>
          <a:p>
            <a:r>
              <a:rPr lang="en-US" dirty="0"/>
              <a:t>&lt;bean id="</a:t>
            </a:r>
            <a:r>
              <a:rPr lang="en-US" dirty="0" err="1"/>
              <a:t>exampleBean</a:t>
            </a:r>
            <a:r>
              <a:rPr lang="en-US" dirty="0"/>
              <a:t>" class=”</a:t>
            </a:r>
            <a:r>
              <a:rPr lang="en-US" dirty="0" err="1"/>
              <a:t>org.example.ExampleBean</a:t>
            </a:r>
            <a:r>
              <a:rPr lang="en-US" dirty="0"/>
              <a:t>" </a:t>
            </a:r>
          </a:p>
          <a:p>
            <a:r>
              <a:rPr lang="en-US" dirty="0"/>
              <a:t>	</a:t>
            </a:r>
            <a:r>
              <a:rPr lang="en-US" dirty="0" err="1"/>
              <a:t>init</a:t>
            </a:r>
            <a:r>
              <a:rPr lang="en-US" dirty="0"/>
              <a:t>-method=”</a:t>
            </a:r>
            <a:r>
              <a:rPr lang="en-US" dirty="0" err="1"/>
              <a:t>init</a:t>
            </a:r>
            <a:r>
              <a:rPr lang="en-US" dirty="0"/>
              <a:t>” /&gt;</a:t>
            </a:r>
          </a:p>
        </p:txBody>
      </p:sp>
      <p:sp>
        <p:nvSpPr>
          <p:cNvPr id="109574" name="Text Box 6"/>
          <p:cNvSpPr txBox="1">
            <a:spLocks noChangeArrowheads="1"/>
          </p:cNvSpPr>
          <p:nvPr/>
        </p:nvSpPr>
        <p:spPr bwMode="auto">
          <a:xfrm>
            <a:off x="600404" y="5257800"/>
            <a:ext cx="6172200" cy="1465263"/>
          </a:xfrm>
          <a:prstGeom prst="rect">
            <a:avLst/>
          </a:prstGeom>
          <a:solidFill>
            <a:schemeClr val="tx2">
              <a:lumMod val="20000"/>
              <a:lumOff val="80000"/>
            </a:schemeClr>
          </a:solidFill>
          <a:ln>
            <a:noFill/>
          </a:ln>
          <a:effectLst/>
          <a:extLst/>
        </p:spPr>
        <p:txBody>
          <a:bodyPr>
            <a:spAutoFit/>
          </a:bodyPr>
          <a:lstStyle/>
          <a:p>
            <a:r>
              <a:rPr lang="en-US" dirty="0"/>
              <a:t>public class </a:t>
            </a:r>
            <a:r>
              <a:rPr lang="en-US" dirty="0" err="1"/>
              <a:t>ExampleBean</a:t>
            </a:r>
            <a:r>
              <a:rPr lang="en-US" dirty="0"/>
              <a:t> { </a:t>
            </a:r>
          </a:p>
          <a:p>
            <a:pPr lvl="1"/>
            <a:r>
              <a:rPr lang="en-US" dirty="0"/>
              <a:t>public void </a:t>
            </a:r>
            <a:r>
              <a:rPr lang="en-US" dirty="0" err="1"/>
              <a:t>init</a:t>
            </a:r>
            <a:r>
              <a:rPr lang="en-US" dirty="0"/>
              <a:t>() {</a:t>
            </a:r>
          </a:p>
          <a:p>
            <a:pPr lvl="1"/>
            <a:r>
              <a:rPr lang="en-US" dirty="0"/>
              <a:t>	// do </a:t>
            </a:r>
            <a:r>
              <a:rPr lang="en-US" dirty="0" smtClean="0"/>
              <a:t>some initialization work</a:t>
            </a:r>
            <a:endParaRPr lang="en-US" dirty="0"/>
          </a:p>
          <a:p>
            <a:pPr lvl="1"/>
            <a:r>
              <a:rPr lang="en-US" dirty="0"/>
              <a:t>}</a:t>
            </a:r>
          </a:p>
          <a:p>
            <a:r>
              <a:rPr lang="en-US" dirty="0"/>
              <a:t>} </a:t>
            </a:r>
          </a:p>
        </p:txBody>
      </p:sp>
      <p:sp>
        <p:nvSpPr>
          <p:cNvPr id="9" name="Text Box 6"/>
          <p:cNvSpPr txBox="1">
            <a:spLocks noChangeArrowheads="1"/>
          </p:cNvSpPr>
          <p:nvPr/>
        </p:nvSpPr>
        <p:spPr bwMode="auto">
          <a:xfrm>
            <a:off x="457200" y="1752600"/>
            <a:ext cx="8001000" cy="1477328"/>
          </a:xfrm>
          <a:prstGeom prst="rect">
            <a:avLst/>
          </a:prstGeom>
          <a:solidFill>
            <a:schemeClr val="tx2">
              <a:lumMod val="20000"/>
              <a:lumOff val="80000"/>
            </a:schemeClr>
          </a:solidFill>
          <a:ln>
            <a:noFill/>
          </a:ln>
          <a:effectLst/>
          <a:extLst/>
        </p:spPr>
        <p:txBody>
          <a:bodyPr wrap="square">
            <a:spAutoFit/>
          </a:bodyPr>
          <a:lstStyle/>
          <a:p>
            <a:r>
              <a:rPr lang="en-US" dirty="0"/>
              <a:t>public class </a:t>
            </a:r>
            <a:r>
              <a:rPr lang="en-US" dirty="0" err="1"/>
              <a:t>ExampleBean</a:t>
            </a:r>
            <a:r>
              <a:rPr lang="en-US" dirty="0"/>
              <a:t> implements </a:t>
            </a:r>
            <a:r>
              <a:rPr lang="en-US" dirty="0" err="1"/>
              <a:t>InitializingBean</a:t>
            </a:r>
            <a:r>
              <a:rPr lang="en-US" dirty="0"/>
              <a:t> { </a:t>
            </a:r>
            <a:endParaRPr lang="en-US" dirty="0" smtClean="0"/>
          </a:p>
          <a:p>
            <a:r>
              <a:rPr lang="en-US" dirty="0" smtClean="0"/>
              <a:t>	public </a:t>
            </a:r>
            <a:r>
              <a:rPr lang="en-US" dirty="0"/>
              <a:t>void </a:t>
            </a:r>
            <a:r>
              <a:rPr lang="en-US" dirty="0" err="1"/>
              <a:t>afterPropertiesSet</a:t>
            </a:r>
            <a:r>
              <a:rPr lang="en-US" dirty="0"/>
              <a:t>() { </a:t>
            </a:r>
            <a:endParaRPr lang="en-US" dirty="0" smtClean="0"/>
          </a:p>
          <a:p>
            <a:r>
              <a:rPr lang="en-US" dirty="0"/>
              <a:t>	</a:t>
            </a:r>
            <a:r>
              <a:rPr lang="en-US" dirty="0" smtClean="0"/>
              <a:t>	// </a:t>
            </a:r>
            <a:r>
              <a:rPr lang="en-US" dirty="0"/>
              <a:t>do some initialization work </a:t>
            </a:r>
            <a:endParaRPr lang="en-US" dirty="0" smtClean="0"/>
          </a:p>
          <a:p>
            <a:r>
              <a:rPr lang="en-US" dirty="0"/>
              <a:t>	</a:t>
            </a:r>
            <a:r>
              <a:rPr lang="en-US" dirty="0" smtClean="0"/>
              <a:t>} </a:t>
            </a:r>
          </a:p>
          <a:p>
            <a:r>
              <a:rPr lang="en-US" dirty="0" smtClean="0"/>
              <a:t>}</a:t>
            </a:r>
            <a:endParaRPr lang="en-US" dirty="0"/>
          </a:p>
        </p:txBody>
      </p:sp>
    </p:spTree>
    <p:extLst>
      <p:ext uri="{BB962C8B-B14F-4D97-AF65-F5344CB8AC3E}">
        <p14:creationId xmlns:p14="http://schemas.microsoft.com/office/powerpoint/2010/main" val="1762297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r>
              <a:rPr lang="en-US" dirty="0" smtClean="0">
                <a:solidFill>
                  <a:schemeClr val="accent3">
                    <a:lumMod val="50000"/>
                  </a:schemeClr>
                </a:solidFill>
              </a:rPr>
              <a:t>2. Bean Destroy-method</a:t>
            </a:r>
            <a:endParaRPr lang="en-GB" dirty="0" smtClean="0">
              <a:solidFill>
                <a:schemeClr val="accent3">
                  <a:lumMod val="50000"/>
                </a:schemeClr>
              </a:solidFill>
            </a:endParaRPr>
          </a:p>
        </p:txBody>
      </p:sp>
      <p:sp>
        <p:nvSpPr>
          <p:cNvPr id="1028" name="Rectangle 3"/>
          <p:cNvSpPr>
            <a:spLocks noGrp="1" noChangeArrowheads="1"/>
          </p:cNvSpPr>
          <p:nvPr>
            <p:ph type="body" idx="1"/>
          </p:nvPr>
        </p:nvSpPr>
        <p:spPr>
          <a:xfrm>
            <a:off x="0" y="762000"/>
            <a:ext cx="9144000" cy="6096000"/>
          </a:xfrm>
        </p:spPr>
        <p:txBody>
          <a:bodyPr/>
          <a:lstStyle/>
          <a:p>
            <a:pPr>
              <a:lnSpc>
                <a:spcPct val="90000"/>
              </a:lnSpc>
            </a:pPr>
            <a:r>
              <a:rPr lang="en-US" sz="2400" dirty="0"/>
              <a:t>We Can implement </a:t>
            </a:r>
            <a:r>
              <a:rPr lang="en-US" sz="2400" b="1" i="1" dirty="0" err="1" smtClean="0"/>
              <a:t>org.springframework.beans.factory.DisposableBean</a:t>
            </a:r>
            <a:r>
              <a:rPr lang="en-US" sz="2400" dirty="0"/>
              <a:t> interface and </a:t>
            </a:r>
            <a:r>
              <a:rPr lang="en-US" sz="2400" dirty="0" smtClean="0"/>
              <a:t>finalize </a:t>
            </a:r>
            <a:r>
              <a:rPr lang="en-US" sz="2400" dirty="0"/>
              <a:t>work inside </a:t>
            </a:r>
            <a:r>
              <a:rPr lang="en-US" sz="2400" dirty="0" smtClean="0"/>
              <a:t>destroy() method </a:t>
            </a:r>
            <a:r>
              <a:rPr lang="en-US" sz="2400" dirty="0"/>
              <a:t>as follows: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r>
              <a:rPr lang="en-US" sz="2400" dirty="0"/>
              <a:t>In the case of XML-based configuration metadata, </a:t>
            </a:r>
            <a:r>
              <a:rPr lang="en-US" sz="2400" b="1" dirty="0" smtClean="0"/>
              <a:t>destroy-method</a:t>
            </a:r>
            <a:r>
              <a:rPr lang="en-US" sz="2400" dirty="0"/>
              <a:t> attribute is use to specify the name of the method that has a void no-argument signature as below:</a:t>
            </a:r>
          </a:p>
          <a:p>
            <a:pPr eaLnBrk="1" hangingPunct="1">
              <a:lnSpc>
                <a:spcPct val="90000"/>
              </a:lnSpc>
              <a:buSzTx/>
              <a:buFontTx/>
              <a:buChar char="•"/>
              <a:tabLst>
                <a:tab pos="3902075" algn="l"/>
              </a:tabLst>
            </a:pPr>
            <a:endParaRPr lang="en-GB" sz="2400" dirty="0" smtClean="0"/>
          </a:p>
        </p:txBody>
      </p:sp>
      <p:sp>
        <p:nvSpPr>
          <p:cNvPr id="6" name="Text Box 6"/>
          <p:cNvSpPr txBox="1">
            <a:spLocks noChangeArrowheads="1"/>
          </p:cNvSpPr>
          <p:nvPr/>
        </p:nvSpPr>
        <p:spPr bwMode="auto">
          <a:xfrm>
            <a:off x="457200" y="1799272"/>
            <a:ext cx="8001000" cy="1477328"/>
          </a:xfrm>
          <a:prstGeom prst="rect">
            <a:avLst/>
          </a:prstGeom>
          <a:solidFill>
            <a:schemeClr val="tx2">
              <a:lumMod val="20000"/>
              <a:lumOff val="80000"/>
            </a:schemeClr>
          </a:solidFill>
          <a:ln>
            <a:noFill/>
          </a:ln>
          <a:effectLst/>
          <a:extLst/>
        </p:spPr>
        <p:txBody>
          <a:bodyPr wrap="square">
            <a:spAutoFit/>
          </a:bodyPr>
          <a:lstStyle/>
          <a:p>
            <a:r>
              <a:rPr lang="en-US" dirty="0"/>
              <a:t>public class </a:t>
            </a:r>
            <a:r>
              <a:rPr lang="en-US" dirty="0" err="1"/>
              <a:t>ExampleBean</a:t>
            </a:r>
            <a:r>
              <a:rPr lang="en-US" dirty="0"/>
              <a:t> implements </a:t>
            </a:r>
            <a:r>
              <a:rPr lang="en-US" dirty="0" err="1" smtClean="0"/>
              <a:t>DisposableBean</a:t>
            </a:r>
            <a:r>
              <a:rPr lang="en-US" dirty="0" smtClean="0"/>
              <a:t> </a:t>
            </a:r>
            <a:r>
              <a:rPr lang="en-US" dirty="0"/>
              <a:t>{ </a:t>
            </a:r>
            <a:endParaRPr lang="en-US" dirty="0" smtClean="0"/>
          </a:p>
          <a:p>
            <a:r>
              <a:rPr lang="en-US" dirty="0" smtClean="0"/>
              <a:t>	public </a:t>
            </a:r>
            <a:r>
              <a:rPr lang="en-US" dirty="0"/>
              <a:t>void </a:t>
            </a:r>
            <a:r>
              <a:rPr lang="en-US" dirty="0" smtClean="0"/>
              <a:t>destroy() </a:t>
            </a:r>
            <a:r>
              <a:rPr lang="en-US" dirty="0"/>
              <a:t>{ </a:t>
            </a:r>
            <a:endParaRPr lang="en-US" dirty="0" smtClean="0"/>
          </a:p>
          <a:p>
            <a:r>
              <a:rPr lang="en-US" dirty="0"/>
              <a:t>	</a:t>
            </a:r>
            <a:r>
              <a:rPr lang="en-US" dirty="0" smtClean="0"/>
              <a:t>	// </a:t>
            </a:r>
            <a:r>
              <a:rPr lang="en-US" dirty="0"/>
              <a:t>do some </a:t>
            </a:r>
            <a:r>
              <a:rPr lang="en-US" dirty="0" smtClean="0"/>
              <a:t>destruction work </a:t>
            </a:r>
          </a:p>
          <a:p>
            <a:r>
              <a:rPr lang="en-US" dirty="0"/>
              <a:t>	</a:t>
            </a:r>
            <a:r>
              <a:rPr lang="en-US" dirty="0" smtClean="0"/>
              <a:t>} </a:t>
            </a:r>
          </a:p>
          <a:p>
            <a:r>
              <a:rPr lang="en-US" dirty="0" smtClean="0"/>
              <a:t>}</a:t>
            </a:r>
            <a:endParaRPr lang="en-US" dirty="0"/>
          </a:p>
        </p:txBody>
      </p:sp>
      <p:sp>
        <p:nvSpPr>
          <p:cNvPr id="7" name="Text Box 4"/>
          <p:cNvSpPr txBox="1">
            <a:spLocks noChangeArrowheads="1"/>
          </p:cNvSpPr>
          <p:nvPr/>
        </p:nvSpPr>
        <p:spPr bwMode="auto">
          <a:xfrm>
            <a:off x="457200" y="4495800"/>
            <a:ext cx="7086600" cy="641350"/>
          </a:xfrm>
          <a:prstGeom prst="rect">
            <a:avLst/>
          </a:prstGeom>
          <a:solidFill>
            <a:schemeClr val="tx2">
              <a:lumMod val="20000"/>
              <a:lumOff val="80000"/>
            </a:schemeClr>
          </a:solidFill>
          <a:ln>
            <a:noFill/>
          </a:ln>
          <a:effectLst/>
          <a:extLst/>
        </p:spPr>
        <p:txBody>
          <a:bodyPr>
            <a:spAutoFit/>
          </a:bodyPr>
          <a:lstStyle/>
          <a:p>
            <a:r>
              <a:rPr lang="en-US" dirty="0"/>
              <a:t>&lt;bean id="</a:t>
            </a:r>
            <a:r>
              <a:rPr lang="en-US" dirty="0" err="1"/>
              <a:t>exampleBean</a:t>
            </a:r>
            <a:r>
              <a:rPr lang="en-US" dirty="0"/>
              <a:t>" class=”</a:t>
            </a:r>
            <a:r>
              <a:rPr lang="en-US" dirty="0" err="1"/>
              <a:t>org.example.ExampleBean</a:t>
            </a:r>
            <a:r>
              <a:rPr lang="en-US" dirty="0"/>
              <a:t>" </a:t>
            </a:r>
          </a:p>
          <a:p>
            <a:r>
              <a:rPr lang="en-US" dirty="0"/>
              <a:t>	</a:t>
            </a:r>
            <a:r>
              <a:rPr lang="en-US" dirty="0" smtClean="0"/>
              <a:t>destroy-method=”destroy” </a:t>
            </a:r>
            <a:r>
              <a:rPr lang="en-US" dirty="0"/>
              <a:t>/&gt;</a:t>
            </a:r>
          </a:p>
        </p:txBody>
      </p:sp>
      <p:sp>
        <p:nvSpPr>
          <p:cNvPr id="8" name="Text Box 6"/>
          <p:cNvSpPr txBox="1">
            <a:spLocks noChangeArrowheads="1"/>
          </p:cNvSpPr>
          <p:nvPr/>
        </p:nvSpPr>
        <p:spPr bwMode="auto">
          <a:xfrm>
            <a:off x="600404" y="5257800"/>
            <a:ext cx="6172200" cy="1465263"/>
          </a:xfrm>
          <a:prstGeom prst="rect">
            <a:avLst/>
          </a:prstGeom>
          <a:solidFill>
            <a:schemeClr val="tx2">
              <a:lumMod val="20000"/>
              <a:lumOff val="80000"/>
            </a:schemeClr>
          </a:solidFill>
          <a:ln>
            <a:noFill/>
          </a:ln>
          <a:effectLst/>
          <a:extLst/>
        </p:spPr>
        <p:txBody>
          <a:bodyPr>
            <a:spAutoFit/>
          </a:bodyPr>
          <a:lstStyle/>
          <a:p>
            <a:r>
              <a:rPr lang="en-US" dirty="0"/>
              <a:t>public class </a:t>
            </a:r>
            <a:r>
              <a:rPr lang="en-US" dirty="0" err="1"/>
              <a:t>ExampleBean</a:t>
            </a:r>
            <a:r>
              <a:rPr lang="en-US" dirty="0"/>
              <a:t> { </a:t>
            </a:r>
          </a:p>
          <a:p>
            <a:pPr lvl="1"/>
            <a:r>
              <a:rPr lang="en-US" dirty="0"/>
              <a:t>public void </a:t>
            </a:r>
            <a:r>
              <a:rPr lang="en-US" dirty="0" smtClean="0"/>
              <a:t>destroy() </a:t>
            </a:r>
            <a:r>
              <a:rPr lang="en-US" dirty="0"/>
              <a:t>{</a:t>
            </a:r>
          </a:p>
          <a:p>
            <a:pPr lvl="1"/>
            <a:r>
              <a:rPr lang="en-US" dirty="0"/>
              <a:t>	// do </a:t>
            </a:r>
            <a:r>
              <a:rPr lang="en-US" dirty="0" smtClean="0"/>
              <a:t>some destruction work</a:t>
            </a:r>
            <a:endParaRPr lang="en-US" dirty="0"/>
          </a:p>
          <a:p>
            <a:pPr lvl="1"/>
            <a:r>
              <a:rPr lang="en-US" dirty="0"/>
              <a:t>}</a:t>
            </a:r>
          </a:p>
          <a:p>
            <a:r>
              <a:rPr lang="en-US" dirty="0"/>
              <a:t>} </a:t>
            </a:r>
          </a:p>
        </p:txBody>
      </p:sp>
    </p:spTree>
    <p:extLst>
      <p:ext uri="{BB962C8B-B14F-4D97-AF65-F5344CB8AC3E}">
        <p14:creationId xmlns:p14="http://schemas.microsoft.com/office/powerpoint/2010/main" val="38404440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80" y="0"/>
            <a:ext cx="9149080" cy="685800"/>
          </a:xfrm>
          <a:solidFill>
            <a:schemeClr val="accent4">
              <a:lumMod val="20000"/>
              <a:lumOff val="80000"/>
            </a:schemeClr>
          </a:solidFill>
        </p:spPr>
        <p:txBody>
          <a:bodyPr>
            <a:normAutofit fontScale="90000"/>
          </a:bodyPr>
          <a:lstStyle/>
          <a:p>
            <a:pPr eaLnBrk="1" hangingPunct="1"/>
            <a:r>
              <a:rPr lang="en-US" dirty="0" smtClean="0">
                <a:solidFill>
                  <a:schemeClr val="accent3">
                    <a:lumMod val="50000"/>
                  </a:schemeClr>
                </a:solidFill>
              </a:rPr>
              <a:t>Inversion of Control (</a:t>
            </a:r>
            <a:r>
              <a:rPr lang="en-US" dirty="0" err="1" smtClean="0">
                <a:solidFill>
                  <a:schemeClr val="accent3">
                    <a:lumMod val="50000"/>
                  </a:schemeClr>
                </a:solidFill>
              </a:rPr>
              <a:t>IoC</a:t>
            </a:r>
            <a:r>
              <a:rPr lang="en-US" dirty="0" smtClean="0">
                <a:solidFill>
                  <a:schemeClr val="accent3">
                    <a:lumMod val="50000"/>
                  </a:schemeClr>
                </a:solidFill>
              </a:rPr>
              <a:t>)</a:t>
            </a:r>
            <a:endParaRPr lang="en-GB" dirty="0" smtClean="0">
              <a:solidFill>
                <a:schemeClr val="accent3">
                  <a:lumMod val="50000"/>
                </a:schemeClr>
              </a:solidFill>
            </a:endParaRPr>
          </a:p>
        </p:txBody>
      </p:sp>
      <p:sp>
        <p:nvSpPr>
          <p:cNvPr id="13315" name="Rectangle 3"/>
          <p:cNvSpPr>
            <a:spLocks noGrp="1" noChangeArrowheads="1"/>
          </p:cNvSpPr>
          <p:nvPr>
            <p:ph type="body" idx="1"/>
          </p:nvPr>
        </p:nvSpPr>
        <p:spPr>
          <a:xfrm>
            <a:off x="0" y="685800"/>
            <a:ext cx="9144000" cy="6172200"/>
          </a:xfrm>
        </p:spPr>
        <p:txBody>
          <a:bodyPr>
            <a:normAutofit/>
          </a:bodyPr>
          <a:lstStyle/>
          <a:p>
            <a:pPr>
              <a:lnSpc>
                <a:spcPct val="90000"/>
              </a:lnSpc>
            </a:pPr>
            <a:r>
              <a:rPr lang="en-US" sz="2400" dirty="0" smtClean="0"/>
              <a:t>It is concept that state we need not need to create object and services in application but use different method </a:t>
            </a:r>
            <a:r>
              <a:rPr lang="en-US" sz="2400" dirty="0"/>
              <a:t>to create needed dependencies or look them up somehow without doing it in the dependent </a:t>
            </a:r>
            <a:r>
              <a:rPr lang="en-US" sz="2400" dirty="0" smtClean="0"/>
              <a:t>code.</a:t>
            </a:r>
          </a:p>
          <a:p>
            <a:pPr>
              <a:lnSpc>
                <a:spcPct val="90000"/>
              </a:lnSpc>
            </a:pPr>
            <a:r>
              <a:rPr lang="en-US" sz="2400" dirty="0" smtClean="0"/>
              <a:t>Dependency Injection(DI) is the concrete example of </a:t>
            </a:r>
            <a:r>
              <a:rPr lang="en-US" sz="2400" dirty="0" err="1" smtClean="0"/>
              <a:t>IoC</a:t>
            </a:r>
            <a:endParaRPr lang="en-US" sz="2400" dirty="0" smtClean="0"/>
          </a:p>
          <a:p>
            <a:pPr marL="0" indent="0">
              <a:buNone/>
            </a:pPr>
            <a:endParaRPr lang="en-US" sz="2400" dirty="0" smtClean="0"/>
          </a:p>
          <a:p>
            <a:pPr marL="0" indent="0">
              <a:buNone/>
            </a:pPr>
            <a:r>
              <a:rPr lang="en-US" sz="2400" dirty="0" smtClean="0"/>
              <a:t>The </a:t>
            </a:r>
            <a:r>
              <a:rPr lang="en-US" sz="2400" b="1" dirty="0"/>
              <a:t>main benefits of IOC</a:t>
            </a:r>
            <a:r>
              <a:rPr lang="en-US" sz="2400" dirty="0"/>
              <a:t> or dependency injection are:</a:t>
            </a:r>
          </a:p>
          <a:p>
            <a:r>
              <a:rPr lang="en-US" sz="2400" dirty="0"/>
              <a:t>It minimizes the amount of code in your application.</a:t>
            </a:r>
          </a:p>
          <a:p>
            <a:r>
              <a:rPr lang="en-US" sz="2400" dirty="0"/>
              <a:t>It makes your application easy to test as it doesn't require any singletons or JNDI lookup mechanisms in your unit test cases.</a:t>
            </a:r>
          </a:p>
          <a:p>
            <a:r>
              <a:rPr lang="en-US" sz="2400" dirty="0"/>
              <a:t>Loose coupling is promoted with minimal effort and least intrusive mechanism.</a:t>
            </a:r>
          </a:p>
          <a:p>
            <a:r>
              <a:rPr lang="en-US" sz="2400" dirty="0"/>
              <a:t>IOC containers support eager instantiation and lazy loading of services.</a:t>
            </a:r>
          </a:p>
          <a:p>
            <a:pPr>
              <a:lnSpc>
                <a:spcPct val="90000"/>
              </a:lnSpc>
            </a:pPr>
            <a:endParaRPr lang="en-US" sz="2400" dirty="0"/>
          </a:p>
          <a:p>
            <a:pPr eaLnBrk="1" hangingPunct="1">
              <a:lnSpc>
                <a:spcPct val="90000"/>
              </a:lnSpc>
              <a:buSzTx/>
              <a:buFontTx/>
              <a:buChar char="•"/>
            </a:pPr>
            <a:endParaRPr lang="en-US" sz="400" dirty="0" smtClean="0"/>
          </a:p>
          <a:p>
            <a:pPr eaLnBrk="1" hangingPunct="1">
              <a:lnSpc>
                <a:spcPct val="90000"/>
              </a:lnSpc>
              <a:buSzTx/>
              <a:buFontTx/>
              <a:buChar char="•"/>
            </a:pPr>
            <a:endParaRPr lang="en-US" sz="400" dirty="0" smtClean="0"/>
          </a:p>
        </p:txBody>
      </p:sp>
    </p:spTree>
    <p:extLst>
      <p:ext uri="{BB962C8B-B14F-4D97-AF65-F5344CB8AC3E}">
        <p14:creationId xmlns:p14="http://schemas.microsoft.com/office/powerpoint/2010/main" val="1683195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762000"/>
          </a:xfrm>
          <a:solidFill>
            <a:schemeClr val="accent4">
              <a:lumMod val="20000"/>
              <a:lumOff val="80000"/>
            </a:schemeClr>
          </a:solidFill>
        </p:spPr>
        <p:txBody>
          <a:bodyPr/>
          <a:lstStyle/>
          <a:p>
            <a:pPr eaLnBrk="1" hangingPunct="1"/>
            <a:r>
              <a:rPr lang="en-US" dirty="0" smtClean="0"/>
              <a:t>Non-</a:t>
            </a:r>
            <a:r>
              <a:rPr lang="en-US" dirty="0" err="1" smtClean="0"/>
              <a:t>IoC</a:t>
            </a:r>
            <a:r>
              <a:rPr lang="en-US" dirty="0" smtClean="0"/>
              <a:t> versus </a:t>
            </a:r>
            <a:r>
              <a:rPr lang="en-US" dirty="0" err="1" smtClean="0"/>
              <a:t>IoC</a:t>
            </a:r>
            <a:endParaRPr lang="en-GB" dirty="0" smtClean="0"/>
          </a:p>
        </p:txBody>
      </p:sp>
      <p:sp>
        <p:nvSpPr>
          <p:cNvPr id="16389" name="Text Box 6"/>
          <p:cNvSpPr txBox="1">
            <a:spLocks noChangeArrowheads="1"/>
          </p:cNvSpPr>
          <p:nvPr/>
        </p:nvSpPr>
        <p:spPr bwMode="auto">
          <a:xfrm>
            <a:off x="0" y="838200"/>
            <a:ext cx="4419600" cy="369332"/>
          </a:xfrm>
          <a:prstGeom prst="rect">
            <a:avLst/>
          </a:prstGeom>
          <a:solidFill>
            <a:schemeClr val="accent2">
              <a:lumMod val="20000"/>
              <a:lumOff val="80000"/>
            </a:schemeClr>
          </a:solidFill>
          <a:ln w="9525">
            <a:solidFill>
              <a:schemeClr val="tx1"/>
            </a:solidFill>
            <a:miter lim="800000"/>
            <a:headEnd/>
            <a:tailEnd/>
          </a:ln>
          <a:extLst/>
        </p:spPr>
        <p:txBody>
          <a:bodyPr wrap="squar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dirty="0" smtClean="0"/>
              <a:t>Non-Inversion Control </a:t>
            </a:r>
            <a:r>
              <a:rPr lang="en-US" dirty="0"/>
              <a:t>approach</a:t>
            </a:r>
            <a:endParaRPr lang="en-GB" dirty="0"/>
          </a:p>
        </p:txBody>
      </p:sp>
      <p:sp>
        <p:nvSpPr>
          <p:cNvPr id="16390" name="Text Box 7"/>
          <p:cNvSpPr txBox="1">
            <a:spLocks noChangeArrowheads="1"/>
          </p:cNvSpPr>
          <p:nvPr/>
        </p:nvSpPr>
        <p:spPr bwMode="auto">
          <a:xfrm>
            <a:off x="4724400" y="838200"/>
            <a:ext cx="4114800" cy="461665"/>
          </a:xfrm>
          <a:prstGeom prst="rect">
            <a:avLst/>
          </a:prstGeom>
          <a:solidFill>
            <a:schemeClr val="accent2">
              <a:lumMod val="20000"/>
              <a:lumOff val="80000"/>
            </a:schemeClr>
          </a:solidFill>
          <a:ln w="9525">
            <a:solidFill>
              <a:schemeClr val="tx1"/>
            </a:solidFill>
            <a:miter lim="800000"/>
            <a:headEnd/>
            <a:tailEnd/>
          </a:ln>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dirty="0"/>
              <a:t>Inversion of Control approach</a:t>
            </a:r>
            <a:endParaRPr lang="en-GB" dirty="0"/>
          </a:p>
        </p:txBody>
      </p:sp>
      <p:sp>
        <p:nvSpPr>
          <p:cNvPr id="16391" name="Line 8"/>
          <p:cNvSpPr>
            <a:spLocks noChangeShapeType="1"/>
          </p:cNvSpPr>
          <p:nvPr/>
        </p:nvSpPr>
        <p:spPr bwMode="auto">
          <a:xfrm>
            <a:off x="4572000" y="838200"/>
            <a:ext cx="0" cy="5791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 name="Line 7"/>
          <p:cNvSpPr>
            <a:spLocks noChangeShapeType="1"/>
          </p:cNvSpPr>
          <p:nvPr/>
        </p:nvSpPr>
        <p:spPr bwMode="auto">
          <a:xfrm flipV="1">
            <a:off x="1143000" y="1987998"/>
            <a:ext cx="1706880" cy="57640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Line 8"/>
          <p:cNvSpPr>
            <a:spLocks noChangeShapeType="1"/>
          </p:cNvSpPr>
          <p:nvPr/>
        </p:nvSpPr>
        <p:spPr bwMode="auto">
          <a:xfrm>
            <a:off x="1143000" y="3401096"/>
            <a:ext cx="1760220" cy="72050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0" name="Oval 9"/>
          <p:cNvSpPr>
            <a:spLocks noChangeArrowheads="1"/>
          </p:cNvSpPr>
          <p:nvPr/>
        </p:nvSpPr>
        <p:spPr bwMode="auto">
          <a:xfrm>
            <a:off x="152400" y="2299596"/>
            <a:ext cx="1066800" cy="1441002"/>
          </a:xfrm>
          <a:prstGeom prst="ellipse">
            <a:avLst/>
          </a:prstGeom>
          <a:solidFill>
            <a:srgbClr val="CC99FF"/>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A</a:t>
            </a:r>
          </a:p>
        </p:txBody>
      </p:sp>
      <p:sp>
        <p:nvSpPr>
          <p:cNvPr id="11" name="Oval 10"/>
          <p:cNvSpPr>
            <a:spLocks noChangeArrowheads="1"/>
          </p:cNvSpPr>
          <p:nvPr/>
        </p:nvSpPr>
        <p:spPr bwMode="auto">
          <a:xfrm>
            <a:off x="2819400" y="1302198"/>
            <a:ext cx="1066800" cy="14410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B</a:t>
            </a:r>
          </a:p>
        </p:txBody>
      </p:sp>
      <p:sp>
        <p:nvSpPr>
          <p:cNvPr id="12" name="Oval 11"/>
          <p:cNvSpPr>
            <a:spLocks noChangeArrowheads="1"/>
          </p:cNvSpPr>
          <p:nvPr/>
        </p:nvSpPr>
        <p:spPr bwMode="auto">
          <a:xfrm>
            <a:off x="2895600" y="3435798"/>
            <a:ext cx="1066800" cy="14410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C</a:t>
            </a:r>
          </a:p>
        </p:txBody>
      </p:sp>
      <p:sp>
        <p:nvSpPr>
          <p:cNvPr id="13" name="Text Box 12"/>
          <p:cNvSpPr txBox="1">
            <a:spLocks noChangeArrowheads="1"/>
          </p:cNvSpPr>
          <p:nvPr/>
        </p:nvSpPr>
        <p:spPr bwMode="auto">
          <a:xfrm>
            <a:off x="2133600" y="1739824"/>
            <a:ext cx="853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endParaRPr lang="en-US"/>
          </a:p>
        </p:txBody>
      </p:sp>
      <p:sp>
        <p:nvSpPr>
          <p:cNvPr id="14" name="Text Box 13"/>
          <p:cNvSpPr txBox="1">
            <a:spLocks noChangeArrowheads="1"/>
          </p:cNvSpPr>
          <p:nvPr/>
        </p:nvSpPr>
        <p:spPr bwMode="auto">
          <a:xfrm>
            <a:off x="1295400" y="1759398"/>
            <a:ext cx="11087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dirty="0"/>
              <a:t>creates</a:t>
            </a:r>
          </a:p>
        </p:txBody>
      </p:sp>
      <p:sp>
        <p:nvSpPr>
          <p:cNvPr id="15" name="Text Box 15"/>
          <p:cNvSpPr txBox="1">
            <a:spLocks noChangeArrowheads="1"/>
          </p:cNvSpPr>
          <p:nvPr/>
        </p:nvSpPr>
        <p:spPr bwMode="auto">
          <a:xfrm>
            <a:off x="1143000" y="3914499"/>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dirty="0"/>
              <a:t>creates</a:t>
            </a:r>
          </a:p>
        </p:txBody>
      </p:sp>
      <p:sp>
        <p:nvSpPr>
          <p:cNvPr id="16" name="Line 4"/>
          <p:cNvSpPr>
            <a:spLocks noChangeShapeType="1"/>
          </p:cNvSpPr>
          <p:nvPr/>
        </p:nvSpPr>
        <p:spPr bwMode="auto">
          <a:xfrm>
            <a:off x="6141720" y="2303137"/>
            <a:ext cx="1783080" cy="56116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7" name="Line 5"/>
          <p:cNvSpPr>
            <a:spLocks noChangeShapeType="1"/>
          </p:cNvSpPr>
          <p:nvPr/>
        </p:nvSpPr>
        <p:spPr bwMode="auto">
          <a:xfrm flipV="1">
            <a:off x="6141720" y="3092898"/>
            <a:ext cx="1783080" cy="84174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Oval 17"/>
          <p:cNvSpPr>
            <a:spLocks noChangeArrowheads="1"/>
          </p:cNvSpPr>
          <p:nvPr/>
        </p:nvSpPr>
        <p:spPr bwMode="auto">
          <a:xfrm>
            <a:off x="7848600" y="2337696"/>
            <a:ext cx="990600" cy="1402902"/>
          </a:xfrm>
          <a:prstGeom prst="ellipse">
            <a:avLst/>
          </a:prstGeom>
          <a:solidFill>
            <a:srgbClr val="CC99FF"/>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A</a:t>
            </a:r>
          </a:p>
        </p:txBody>
      </p:sp>
      <p:sp>
        <p:nvSpPr>
          <p:cNvPr id="19" name="Oval 18"/>
          <p:cNvSpPr>
            <a:spLocks noChangeArrowheads="1"/>
          </p:cNvSpPr>
          <p:nvPr/>
        </p:nvSpPr>
        <p:spPr bwMode="auto">
          <a:xfrm>
            <a:off x="5181600" y="1575696"/>
            <a:ext cx="990600" cy="14029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Object B</a:t>
            </a:r>
          </a:p>
        </p:txBody>
      </p:sp>
      <p:sp>
        <p:nvSpPr>
          <p:cNvPr id="20" name="Oval 19"/>
          <p:cNvSpPr>
            <a:spLocks noChangeArrowheads="1"/>
          </p:cNvSpPr>
          <p:nvPr/>
        </p:nvSpPr>
        <p:spPr bwMode="auto">
          <a:xfrm>
            <a:off x="5105400" y="3321498"/>
            <a:ext cx="990600" cy="1402902"/>
          </a:xfrm>
          <a:prstGeom prst="ellipse">
            <a:avLst/>
          </a:prstGeom>
          <a:solidFill>
            <a:srgbClr val="FFFF99"/>
          </a:solidFill>
          <a:ln w="76200">
            <a:solidFill>
              <a:schemeClr val="tx1"/>
            </a:solidFill>
            <a:round/>
            <a:headEnd/>
            <a:tailEnd/>
          </a:ln>
        </p:spPr>
        <p:txBody>
          <a:bodyPr wrap="none" anchor="ct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t>Object C</a:t>
            </a:r>
          </a:p>
        </p:txBody>
      </p:sp>
      <p:sp>
        <p:nvSpPr>
          <p:cNvPr id="21" name="Text Box 9"/>
          <p:cNvSpPr txBox="1">
            <a:spLocks noChangeArrowheads="1"/>
          </p:cNvSpPr>
          <p:nvPr/>
        </p:nvSpPr>
        <p:spPr bwMode="auto">
          <a:xfrm>
            <a:off x="5867400" y="1901249"/>
            <a:ext cx="792480" cy="33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endParaRPr lang="en-US"/>
          </a:p>
        </p:txBody>
      </p:sp>
      <p:sp>
        <p:nvSpPr>
          <p:cNvPr id="22" name="Text Box 10"/>
          <p:cNvSpPr txBox="1">
            <a:spLocks noChangeArrowheads="1"/>
          </p:cNvSpPr>
          <p:nvPr/>
        </p:nvSpPr>
        <p:spPr bwMode="auto">
          <a:xfrm>
            <a:off x="6477000" y="1873698"/>
            <a:ext cx="1371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sz="2000" dirty="0" err="1"/>
              <a:t>setB</a:t>
            </a:r>
            <a:r>
              <a:rPr lang="en-US" sz="2000" dirty="0"/>
              <a:t>(IB)</a:t>
            </a:r>
          </a:p>
        </p:txBody>
      </p:sp>
      <p:sp>
        <p:nvSpPr>
          <p:cNvPr id="23" name="Text Box 11"/>
          <p:cNvSpPr txBox="1">
            <a:spLocks noChangeArrowheads="1"/>
          </p:cNvSpPr>
          <p:nvPr/>
        </p:nvSpPr>
        <p:spPr bwMode="auto">
          <a:xfrm>
            <a:off x="6553200" y="3693537"/>
            <a:ext cx="1295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eaLnBrk="1" hangingPunct="1">
              <a:spcBef>
                <a:spcPct val="50000"/>
              </a:spcBef>
            </a:pPr>
            <a:r>
              <a:rPr lang="en-US" sz="2000" dirty="0" err="1"/>
              <a:t>setC</a:t>
            </a:r>
            <a:r>
              <a:rPr lang="en-US" sz="2000" dirty="0"/>
              <a:t>(IC)</a:t>
            </a:r>
          </a:p>
        </p:txBody>
      </p:sp>
      <p:sp>
        <p:nvSpPr>
          <p:cNvPr id="24" name="Text Box 6"/>
          <p:cNvSpPr txBox="1">
            <a:spLocks noChangeArrowheads="1"/>
          </p:cNvSpPr>
          <p:nvPr/>
        </p:nvSpPr>
        <p:spPr bwMode="auto">
          <a:xfrm>
            <a:off x="0" y="5029200"/>
            <a:ext cx="4419600" cy="11079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dirty="0"/>
              <a:t>An object creating its dependencies without </a:t>
            </a:r>
            <a:r>
              <a:rPr lang="en-US" dirty="0" err="1"/>
              <a:t>IoC</a:t>
            </a:r>
            <a:r>
              <a:rPr lang="en-US" dirty="0"/>
              <a:t> leads to tight object coupling</a:t>
            </a:r>
            <a:r>
              <a:rPr lang="en-US" dirty="0" smtClean="0"/>
              <a:t>.</a:t>
            </a:r>
            <a:endParaRPr lang="en-US" dirty="0"/>
          </a:p>
        </p:txBody>
      </p:sp>
      <p:sp>
        <p:nvSpPr>
          <p:cNvPr id="25" name="Text Box 6"/>
          <p:cNvSpPr txBox="1">
            <a:spLocks noChangeArrowheads="1"/>
          </p:cNvSpPr>
          <p:nvPr/>
        </p:nvSpPr>
        <p:spPr bwMode="auto">
          <a:xfrm>
            <a:off x="4648200" y="4876800"/>
            <a:ext cx="4419600"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en-US" sz="1800" dirty="0"/>
              <a:t>Allows objects to be created at higher levels and passed into object so they can use the implementation directly. Here </a:t>
            </a:r>
            <a:r>
              <a:rPr lang="en-US" sz="1800" i="1" dirty="0"/>
              <a:t>Object A contains setter methods that accept interfaces to objects B and C. This could have also been achieved with constructors in object A that accepts objects B and C.</a:t>
            </a:r>
            <a:r>
              <a:rPr lang="en-US" sz="1800" dirty="0"/>
              <a:t> </a:t>
            </a:r>
          </a:p>
        </p:txBody>
      </p:sp>
    </p:spTree>
    <p:extLst>
      <p:ext uri="{BB962C8B-B14F-4D97-AF65-F5344CB8AC3E}">
        <p14:creationId xmlns:p14="http://schemas.microsoft.com/office/powerpoint/2010/main" val="1726786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 y="0"/>
            <a:ext cx="9149255" cy="762000"/>
          </a:xfrm>
          <a:solidFill>
            <a:schemeClr val="accent4">
              <a:lumMod val="20000"/>
              <a:lumOff val="80000"/>
            </a:schemeClr>
          </a:solidFill>
        </p:spPr>
        <p:txBody>
          <a:bodyPr/>
          <a:lstStyle/>
          <a:p>
            <a:r>
              <a:rPr lang="en-US" dirty="0" smtClean="0"/>
              <a:t>Dependency lookup</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sz="2400" dirty="0"/>
              <a:t>Dependency Lookup is an approach where we get the resource after demand</a:t>
            </a:r>
            <a:r>
              <a:rPr lang="en-US" sz="2400" dirty="0" smtClean="0"/>
              <a:t>.</a:t>
            </a:r>
          </a:p>
          <a:p>
            <a:r>
              <a:rPr lang="en-US" sz="2400" dirty="0" smtClean="0"/>
              <a:t>There are various way given below :-</a:t>
            </a:r>
          </a:p>
          <a:p>
            <a:pPr lvl="1"/>
            <a:r>
              <a:rPr lang="en-US" sz="2400" b="1" dirty="0" smtClean="0"/>
              <a:t>Using new Keyword - </a:t>
            </a:r>
          </a:p>
          <a:p>
            <a:pPr lvl="1"/>
            <a:r>
              <a:rPr lang="en-US" sz="2400" b="1" dirty="0" smtClean="0"/>
              <a:t>Using static factory method</a:t>
            </a:r>
          </a:p>
          <a:p>
            <a:pPr lvl="1"/>
            <a:r>
              <a:rPr lang="en-US" sz="2400" b="1" dirty="0" smtClean="0"/>
              <a:t>Using Java Naming Directory Interface</a:t>
            </a:r>
          </a:p>
          <a:p>
            <a:pPr lvl="1"/>
            <a:endParaRPr lang="en-US" sz="2400" b="1" dirty="0"/>
          </a:p>
          <a:p>
            <a:pPr lvl="1"/>
            <a:endParaRPr lang="en-US" sz="2400" b="1" dirty="0" smtClean="0"/>
          </a:p>
          <a:p>
            <a:r>
              <a:rPr lang="en-US" sz="2400" dirty="0"/>
              <a:t>There are mainly two problems of dependency lookup.</a:t>
            </a:r>
          </a:p>
          <a:p>
            <a:pPr lvl="1"/>
            <a:r>
              <a:rPr lang="en-US" sz="2400" b="1" dirty="0" smtClean="0"/>
              <a:t>Tight </a:t>
            </a:r>
            <a:r>
              <a:rPr lang="en-US" sz="2400" b="1" dirty="0"/>
              <a:t>coupling</a:t>
            </a:r>
            <a:r>
              <a:rPr lang="en-US" sz="2400" dirty="0"/>
              <a:t> </a:t>
            </a:r>
            <a:r>
              <a:rPr lang="en-US" sz="2400" dirty="0" smtClean="0"/>
              <a:t>: The </a:t>
            </a:r>
            <a:r>
              <a:rPr lang="en-US" sz="2400" dirty="0"/>
              <a:t>dependency lookup approach makes the code tightly coupled. If resource is changed, we need to perform a lot of modification in the code.</a:t>
            </a:r>
          </a:p>
          <a:p>
            <a:pPr lvl="1"/>
            <a:r>
              <a:rPr lang="en-US" sz="2400" b="1" dirty="0"/>
              <a:t>Not easy for </a:t>
            </a:r>
            <a:r>
              <a:rPr lang="en-US" sz="2400" b="1" dirty="0" smtClean="0"/>
              <a:t>testing:</a:t>
            </a:r>
            <a:r>
              <a:rPr lang="en-US" sz="2400" dirty="0"/>
              <a:t> This approach creates a lot of problems while testing the application especially in black box testing.</a:t>
            </a:r>
          </a:p>
          <a:p>
            <a:pPr lvl="1"/>
            <a:endParaRPr lang="en-US" sz="2400" b="1" dirty="0"/>
          </a:p>
          <a:p>
            <a:pPr lvl="1"/>
            <a:endParaRPr lang="en-US" sz="2400" b="1" dirty="0" smtClean="0"/>
          </a:p>
        </p:txBody>
      </p:sp>
      <p:sp>
        <p:nvSpPr>
          <p:cNvPr id="4" name="Text Box 6"/>
          <p:cNvSpPr txBox="1">
            <a:spLocks noChangeArrowheads="1"/>
          </p:cNvSpPr>
          <p:nvPr/>
        </p:nvSpPr>
        <p:spPr bwMode="auto">
          <a:xfrm>
            <a:off x="981404" y="3352800"/>
            <a:ext cx="7248196" cy="1015663"/>
          </a:xfrm>
          <a:prstGeom prst="rect">
            <a:avLst/>
          </a:prstGeom>
          <a:solidFill>
            <a:schemeClr val="accent3">
              <a:lumMod val="20000"/>
              <a:lumOff val="80000"/>
            </a:schemeClr>
          </a:solidFill>
          <a:ln>
            <a:noFill/>
          </a:ln>
          <a:effectLst/>
          <a:extLst/>
        </p:spPr>
        <p:txBody>
          <a:bodyPr wrap="square">
            <a:spAutoFit/>
          </a:bodyPr>
          <a:lstStyle/>
          <a:p>
            <a:r>
              <a:rPr lang="en-US" sz="2000" dirty="0"/>
              <a:t>Context </a:t>
            </a:r>
            <a:r>
              <a:rPr lang="en-US" sz="2000" dirty="0" err="1"/>
              <a:t>ctx</a:t>
            </a:r>
            <a:r>
              <a:rPr lang="en-US" sz="2000" dirty="0"/>
              <a:t> = </a:t>
            </a:r>
            <a:r>
              <a:rPr lang="en-US" sz="2000" b="1" dirty="0"/>
              <a:t>new</a:t>
            </a:r>
            <a:r>
              <a:rPr lang="en-US" sz="2000" dirty="0"/>
              <a:t> </a:t>
            </a:r>
            <a:r>
              <a:rPr lang="en-US" sz="2000" dirty="0" err="1"/>
              <a:t>InitialContext</a:t>
            </a:r>
            <a:r>
              <a:rPr lang="en-US" sz="2000" dirty="0"/>
              <a:t>();  </a:t>
            </a:r>
          </a:p>
          <a:p>
            <a:r>
              <a:rPr lang="en-US" sz="2000" dirty="0"/>
              <a:t>Context </a:t>
            </a:r>
            <a:r>
              <a:rPr lang="en-US" sz="2000" dirty="0" err="1"/>
              <a:t>environmentCtx</a:t>
            </a:r>
            <a:r>
              <a:rPr lang="en-US" sz="2000" dirty="0"/>
              <a:t> = (Context) </a:t>
            </a:r>
            <a:r>
              <a:rPr lang="en-US" sz="2000" dirty="0" err="1"/>
              <a:t>ctx.lookup</a:t>
            </a:r>
            <a:r>
              <a:rPr lang="en-US" sz="2000" dirty="0"/>
              <a:t>("</a:t>
            </a:r>
            <a:r>
              <a:rPr lang="en-US" sz="2000" dirty="0" err="1"/>
              <a:t>java:comp</a:t>
            </a:r>
            <a:r>
              <a:rPr lang="en-US" sz="2000" dirty="0"/>
              <a:t>/</a:t>
            </a:r>
            <a:r>
              <a:rPr lang="en-US" sz="2000" dirty="0" err="1"/>
              <a:t>env</a:t>
            </a:r>
            <a:r>
              <a:rPr lang="en-US" sz="2000" dirty="0" smtClean="0"/>
              <a:t>");</a:t>
            </a:r>
            <a:endParaRPr lang="en-US" sz="2000" dirty="0"/>
          </a:p>
          <a:p>
            <a:r>
              <a:rPr lang="en-US" sz="2000" dirty="0"/>
              <a:t>A </a:t>
            </a:r>
            <a:r>
              <a:rPr lang="en-US" sz="2000" dirty="0" err="1"/>
              <a:t>obj</a:t>
            </a:r>
            <a:r>
              <a:rPr lang="en-US" sz="2000" dirty="0"/>
              <a:t> = (A)</a:t>
            </a:r>
            <a:r>
              <a:rPr lang="en-US" sz="2000" dirty="0" err="1"/>
              <a:t>environmentCtx.lookup</a:t>
            </a:r>
            <a:r>
              <a:rPr lang="en-US" sz="2000" dirty="0"/>
              <a:t>("A"); </a:t>
            </a:r>
            <a:r>
              <a:rPr lang="en-US" dirty="0"/>
              <a:t> </a:t>
            </a:r>
          </a:p>
        </p:txBody>
      </p:sp>
      <p:sp>
        <p:nvSpPr>
          <p:cNvPr id="5" name="Text Box 6"/>
          <p:cNvSpPr txBox="1">
            <a:spLocks noChangeArrowheads="1"/>
          </p:cNvSpPr>
          <p:nvPr/>
        </p:nvSpPr>
        <p:spPr bwMode="auto">
          <a:xfrm>
            <a:off x="4562804" y="2602468"/>
            <a:ext cx="2523796" cy="369332"/>
          </a:xfrm>
          <a:prstGeom prst="rect">
            <a:avLst/>
          </a:prstGeom>
          <a:solidFill>
            <a:schemeClr val="accent3">
              <a:lumMod val="20000"/>
              <a:lumOff val="80000"/>
            </a:schemeClr>
          </a:solidFill>
          <a:ln>
            <a:noFill/>
          </a:ln>
          <a:effectLst/>
          <a:extLst/>
        </p:spPr>
        <p:txBody>
          <a:bodyPr wrap="square">
            <a:spAutoFit/>
          </a:bodyPr>
          <a:lstStyle/>
          <a:p>
            <a:pPr marL="0" lvl="2"/>
            <a:r>
              <a:rPr lang="en-US" dirty="0"/>
              <a:t>A </a:t>
            </a:r>
            <a:r>
              <a:rPr lang="en-US" dirty="0" err="1"/>
              <a:t>obj</a:t>
            </a:r>
            <a:r>
              <a:rPr lang="en-US" dirty="0"/>
              <a:t> = </a:t>
            </a:r>
            <a:r>
              <a:rPr lang="en-US" dirty="0" err="1"/>
              <a:t>A.getA</a:t>
            </a:r>
            <a:r>
              <a:rPr lang="en-US" dirty="0" smtClean="0"/>
              <a:t>();</a:t>
            </a:r>
            <a:endParaRPr lang="en-US" dirty="0"/>
          </a:p>
        </p:txBody>
      </p:sp>
      <p:sp>
        <p:nvSpPr>
          <p:cNvPr id="6" name="Text Box 6"/>
          <p:cNvSpPr txBox="1">
            <a:spLocks noChangeArrowheads="1"/>
          </p:cNvSpPr>
          <p:nvPr/>
        </p:nvSpPr>
        <p:spPr bwMode="auto">
          <a:xfrm>
            <a:off x="3962400" y="2057400"/>
            <a:ext cx="3742996" cy="369332"/>
          </a:xfrm>
          <a:prstGeom prst="rect">
            <a:avLst/>
          </a:prstGeom>
          <a:solidFill>
            <a:schemeClr val="accent3">
              <a:lumMod val="20000"/>
              <a:lumOff val="80000"/>
            </a:schemeClr>
          </a:solidFill>
          <a:ln>
            <a:noFill/>
          </a:ln>
          <a:effectLst/>
          <a:extLst/>
        </p:spPr>
        <p:txBody>
          <a:bodyPr wrap="square">
            <a:spAutoFit/>
          </a:bodyPr>
          <a:lstStyle/>
          <a:p>
            <a:pPr lvl="2"/>
            <a:r>
              <a:rPr lang="en-US" dirty="0"/>
              <a:t>A </a:t>
            </a:r>
            <a:r>
              <a:rPr lang="en-US" dirty="0" err="1"/>
              <a:t>obj</a:t>
            </a:r>
            <a:r>
              <a:rPr lang="en-US" dirty="0"/>
              <a:t> = new </a:t>
            </a:r>
            <a:r>
              <a:rPr lang="en-US" dirty="0" err="1"/>
              <a:t>AImpl</a:t>
            </a:r>
            <a:r>
              <a:rPr lang="en-US" dirty="0"/>
              <a:t>();</a:t>
            </a:r>
          </a:p>
        </p:txBody>
      </p:sp>
    </p:spTree>
    <p:extLst>
      <p:ext uri="{BB962C8B-B14F-4D97-AF65-F5344CB8AC3E}">
        <p14:creationId xmlns:p14="http://schemas.microsoft.com/office/powerpoint/2010/main" val="225155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GB" sz="4000" dirty="0" smtClean="0">
                <a:solidFill>
                  <a:schemeClr val="accent3">
                    <a:lumMod val="50000"/>
                  </a:schemeClr>
                </a:solidFill>
              </a:rPr>
              <a:t>What are Lightweight Frameworks?</a:t>
            </a:r>
          </a:p>
        </p:txBody>
      </p:sp>
      <p:sp>
        <p:nvSpPr>
          <p:cNvPr id="6147" name="Rectangle 3"/>
          <p:cNvSpPr>
            <a:spLocks noGrp="1" noChangeArrowheads="1"/>
          </p:cNvSpPr>
          <p:nvPr>
            <p:ph type="body" idx="1"/>
          </p:nvPr>
        </p:nvSpPr>
        <p:spPr>
          <a:xfrm>
            <a:off x="0" y="838200"/>
            <a:ext cx="9144000" cy="6019800"/>
          </a:xfrm>
        </p:spPr>
        <p:txBody>
          <a:bodyPr>
            <a:normAutofit/>
          </a:bodyPr>
          <a:lstStyle/>
          <a:p>
            <a:pPr eaLnBrk="1" hangingPunct="1">
              <a:lnSpc>
                <a:spcPct val="80000"/>
              </a:lnSpc>
              <a:buSzTx/>
              <a:buFontTx/>
              <a:buChar char="•"/>
            </a:pPr>
            <a:r>
              <a:rPr lang="en-US" sz="2800" dirty="0" smtClean="0"/>
              <a:t>Non-intrusive</a:t>
            </a:r>
          </a:p>
          <a:p>
            <a:pPr eaLnBrk="1" hangingPunct="1">
              <a:lnSpc>
                <a:spcPct val="80000"/>
              </a:lnSpc>
              <a:buSzTx/>
              <a:buFontTx/>
              <a:buChar char="•"/>
            </a:pPr>
            <a:r>
              <a:rPr lang="en-US" sz="2800" dirty="0" smtClean="0"/>
              <a:t>No container requirements</a:t>
            </a:r>
          </a:p>
          <a:p>
            <a:pPr eaLnBrk="1" hangingPunct="1">
              <a:lnSpc>
                <a:spcPct val="80000"/>
              </a:lnSpc>
              <a:buSzTx/>
              <a:buFontTx/>
              <a:buChar char="•"/>
            </a:pPr>
            <a:r>
              <a:rPr lang="en-US" sz="2800" dirty="0" smtClean="0"/>
              <a:t>Simplify application development</a:t>
            </a:r>
          </a:p>
          <a:p>
            <a:pPr lvl="1" eaLnBrk="1" hangingPunct="1">
              <a:lnSpc>
                <a:spcPct val="80000"/>
              </a:lnSpc>
              <a:buSzTx/>
              <a:buFontTx/>
              <a:buChar char="•"/>
            </a:pPr>
            <a:r>
              <a:rPr lang="en-US" sz="2400" dirty="0" smtClean="0"/>
              <a:t>Remove re-occurring pattern code</a:t>
            </a:r>
          </a:p>
          <a:p>
            <a:pPr lvl="1" eaLnBrk="1" hangingPunct="1">
              <a:lnSpc>
                <a:spcPct val="80000"/>
              </a:lnSpc>
              <a:buSzTx/>
              <a:buFontTx/>
              <a:buChar char="•"/>
            </a:pPr>
            <a:r>
              <a:rPr lang="en-US" sz="2400" dirty="0" smtClean="0"/>
              <a:t>Productivity friendly</a:t>
            </a:r>
          </a:p>
          <a:p>
            <a:pPr lvl="1" eaLnBrk="1" hangingPunct="1">
              <a:lnSpc>
                <a:spcPct val="80000"/>
              </a:lnSpc>
              <a:buSzTx/>
              <a:buFontTx/>
              <a:buChar char="•"/>
            </a:pPr>
            <a:r>
              <a:rPr lang="en-US" sz="2400" dirty="0" smtClean="0"/>
              <a:t>Unit test friendly</a:t>
            </a:r>
          </a:p>
          <a:p>
            <a:pPr eaLnBrk="1" hangingPunct="1">
              <a:lnSpc>
                <a:spcPct val="80000"/>
              </a:lnSpc>
              <a:buSzTx/>
              <a:buFontTx/>
              <a:buChar char="•"/>
            </a:pPr>
            <a:r>
              <a:rPr lang="en-US" sz="2800" dirty="0" smtClean="0"/>
              <a:t>Very pluggable</a:t>
            </a:r>
          </a:p>
          <a:p>
            <a:pPr eaLnBrk="1" hangingPunct="1">
              <a:lnSpc>
                <a:spcPct val="80000"/>
              </a:lnSpc>
              <a:buSzTx/>
              <a:buFontTx/>
              <a:buChar char="•"/>
            </a:pPr>
            <a:r>
              <a:rPr lang="en-US" sz="2800" dirty="0" smtClean="0"/>
              <a:t>Usually open source</a:t>
            </a:r>
          </a:p>
          <a:p>
            <a:pPr eaLnBrk="1" hangingPunct="1">
              <a:lnSpc>
                <a:spcPct val="80000"/>
              </a:lnSpc>
              <a:buSzTx/>
              <a:buFontTx/>
              <a:buChar char="•"/>
            </a:pPr>
            <a:r>
              <a:rPr lang="en-US" sz="2800" dirty="0" smtClean="0"/>
              <a:t>Examples: </a:t>
            </a:r>
          </a:p>
          <a:p>
            <a:pPr lvl="1" eaLnBrk="1" hangingPunct="1">
              <a:lnSpc>
                <a:spcPct val="80000"/>
              </a:lnSpc>
              <a:buSzTx/>
              <a:buFontTx/>
              <a:buChar char="•"/>
            </a:pPr>
            <a:r>
              <a:rPr lang="en-US" sz="2400" dirty="0" smtClean="0"/>
              <a:t>Spring, Pico, </a:t>
            </a:r>
            <a:r>
              <a:rPr lang="en-US" sz="2400" dirty="0" err="1" smtClean="0"/>
              <a:t>Hivemind</a:t>
            </a:r>
            <a:endParaRPr lang="en-US" sz="2400" dirty="0" smtClean="0"/>
          </a:p>
          <a:p>
            <a:pPr lvl="1" eaLnBrk="1" hangingPunct="1">
              <a:lnSpc>
                <a:spcPct val="80000"/>
              </a:lnSpc>
              <a:buSzTx/>
              <a:buFontTx/>
              <a:buChar char="•"/>
            </a:pPr>
            <a:r>
              <a:rPr lang="en-US" sz="2400" dirty="0" smtClean="0"/>
              <a:t>Hibernate, </a:t>
            </a:r>
            <a:r>
              <a:rPr lang="en-US" sz="2400" dirty="0" err="1" smtClean="0"/>
              <a:t>IBatis</a:t>
            </a:r>
            <a:r>
              <a:rPr lang="en-US" sz="2400" dirty="0" smtClean="0"/>
              <a:t>, Castor</a:t>
            </a:r>
          </a:p>
          <a:p>
            <a:pPr lvl="1" eaLnBrk="1" hangingPunct="1">
              <a:lnSpc>
                <a:spcPct val="80000"/>
              </a:lnSpc>
              <a:buSzTx/>
              <a:buFontTx/>
              <a:buChar char="•"/>
            </a:pPr>
            <a:r>
              <a:rPr lang="en-US" sz="2400" dirty="0" err="1" smtClean="0"/>
              <a:t>WebWork</a:t>
            </a:r>
            <a:endParaRPr lang="en-US" sz="2400" dirty="0" smtClean="0"/>
          </a:p>
          <a:p>
            <a:pPr lvl="1" eaLnBrk="1" hangingPunct="1">
              <a:lnSpc>
                <a:spcPct val="80000"/>
              </a:lnSpc>
              <a:buSzTx/>
              <a:buFontTx/>
              <a:buChar char="•"/>
            </a:pPr>
            <a:r>
              <a:rPr lang="en-US" sz="2400" dirty="0" smtClean="0"/>
              <a:t>Quartz</a:t>
            </a:r>
          </a:p>
          <a:p>
            <a:pPr lvl="1" eaLnBrk="1" hangingPunct="1">
              <a:lnSpc>
                <a:spcPct val="80000"/>
              </a:lnSpc>
              <a:buSzTx/>
              <a:buFontTx/>
              <a:buChar char="•"/>
            </a:pPr>
            <a:r>
              <a:rPr lang="en-US" sz="2400" dirty="0" err="1" smtClean="0"/>
              <a:t>Sitemesh</a:t>
            </a:r>
            <a:endParaRPr lang="en-GB" sz="3200" dirty="0" smtClean="0"/>
          </a:p>
        </p:txBody>
      </p:sp>
    </p:spTree>
    <p:extLst>
      <p:ext uri="{BB962C8B-B14F-4D97-AF65-F5344CB8AC3E}">
        <p14:creationId xmlns:p14="http://schemas.microsoft.com/office/powerpoint/2010/main" val="737472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609600"/>
          </a:xfrm>
          <a:solidFill>
            <a:schemeClr val="accent4">
              <a:lumMod val="20000"/>
              <a:lumOff val="80000"/>
            </a:schemeClr>
          </a:solidFill>
        </p:spPr>
        <p:txBody>
          <a:bodyPr>
            <a:normAutofit fontScale="90000"/>
          </a:bodyPr>
          <a:lstStyle/>
          <a:p>
            <a:pPr eaLnBrk="1" hangingPunct="1"/>
            <a:r>
              <a:rPr lang="en-US" sz="3600" b="1" dirty="0" smtClean="0">
                <a:solidFill>
                  <a:schemeClr val="accent3">
                    <a:lumMod val="50000"/>
                  </a:schemeClr>
                </a:solidFill>
              </a:rPr>
              <a:t>Dependency Injection(DI)</a:t>
            </a:r>
          </a:p>
        </p:txBody>
      </p:sp>
      <p:sp>
        <p:nvSpPr>
          <p:cNvPr id="19459" name="Rectangle 3"/>
          <p:cNvSpPr>
            <a:spLocks noGrp="1" noChangeArrowheads="1"/>
          </p:cNvSpPr>
          <p:nvPr>
            <p:ph type="body" idx="1"/>
          </p:nvPr>
        </p:nvSpPr>
        <p:spPr>
          <a:xfrm>
            <a:off x="0" y="609600"/>
            <a:ext cx="9144000" cy="6248400"/>
          </a:xfrm>
        </p:spPr>
        <p:txBody>
          <a:bodyPr>
            <a:normAutofit/>
          </a:bodyPr>
          <a:lstStyle/>
          <a:p>
            <a:pPr>
              <a:lnSpc>
                <a:spcPct val="80000"/>
              </a:lnSpc>
            </a:pPr>
            <a:r>
              <a:rPr lang="en-US" sz="2400" dirty="0" smtClean="0"/>
              <a:t>It is a technique </a:t>
            </a:r>
            <a:r>
              <a:rPr lang="en-US" sz="2400" dirty="0"/>
              <a:t>t</a:t>
            </a:r>
            <a:r>
              <a:rPr lang="en-US" sz="2400" dirty="0" smtClean="0"/>
              <a:t>o avoid tight coupling</a:t>
            </a:r>
          </a:p>
          <a:p>
            <a:pPr>
              <a:lnSpc>
                <a:spcPct val="80000"/>
              </a:lnSpc>
            </a:pPr>
            <a:r>
              <a:rPr lang="en-US" sz="2400" dirty="0" smtClean="0"/>
              <a:t>DI is </a:t>
            </a:r>
            <a:r>
              <a:rPr lang="en-US" sz="2400" dirty="0"/>
              <a:t>one concrete </a:t>
            </a:r>
            <a:r>
              <a:rPr lang="en-US" sz="2400" b="1" dirty="0"/>
              <a:t>example of Inversion of </a:t>
            </a:r>
            <a:r>
              <a:rPr lang="en-US" sz="2400" b="1" dirty="0" smtClean="0"/>
              <a:t>Control</a:t>
            </a:r>
          </a:p>
          <a:p>
            <a:r>
              <a:rPr lang="en-US" sz="2400" dirty="0"/>
              <a:t>This concept says that you do not create your objects but describe how they should be created. </a:t>
            </a:r>
            <a:endParaRPr lang="en-US" sz="2400" dirty="0" smtClean="0"/>
          </a:p>
          <a:p>
            <a:r>
              <a:rPr lang="en-US" sz="2400" dirty="0" smtClean="0"/>
              <a:t>You </a:t>
            </a:r>
            <a:r>
              <a:rPr lang="en-US" sz="2400" dirty="0"/>
              <a:t>don't directly connect your components and services together in code but describe which services are needed by which components in a configuration file. A container (the IOC container) is then responsible for hooking it all up</a:t>
            </a:r>
            <a:r>
              <a:rPr lang="en-US" sz="2400" dirty="0" smtClean="0"/>
              <a:t>.</a:t>
            </a:r>
            <a:endParaRPr lang="en-US" sz="2400" dirty="0"/>
          </a:p>
          <a:p>
            <a:pPr>
              <a:lnSpc>
                <a:spcPct val="80000"/>
              </a:lnSpc>
            </a:pPr>
            <a:r>
              <a:rPr lang="en-US" sz="2400" dirty="0" smtClean="0"/>
              <a:t>It </a:t>
            </a:r>
            <a:r>
              <a:rPr lang="en-US" sz="2400" dirty="0"/>
              <a:t>makes our code loosely coupled and easier for </a:t>
            </a:r>
            <a:r>
              <a:rPr lang="en-US" sz="2400" dirty="0" smtClean="0"/>
              <a:t>testing</a:t>
            </a:r>
            <a:endParaRPr lang="en-US" sz="2400" dirty="0" smtClean="0">
              <a:solidFill>
                <a:schemeClr val="accent3">
                  <a:lumMod val="50000"/>
                </a:schemeClr>
              </a:solidFill>
            </a:endParaRPr>
          </a:p>
          <a:p>
            <a:pPr>
              <a:lnSpc>
                <a:spcPct val="80000"/>
              </a:lnSpc>
            </a:pPr>
            <a:r>
              <a:rPr lang="en-US" sz="2400" dirty="0" smtClean="0">
                <a:solidFill>
                  <a:schemeClr val="accent3">
                    <a:lumMod val="50000"/>
                  </a:schemeClr>
                </a:solidFill>
              </a:rPr>
              <a:t>Spring supports two types of dependency injection</a:t>
            </a:r>
            <a:endParaRPr lang="en-US" sz="2000" dirty="0">
              <a:solidFill>
                <a:schemeClr val="accent3">
                  <a:lumMod val="50000"/>
                </a:schemeClr>
              </a:solidFill>
            </a:endParaRPr>
          </a:p>
          <a:p>
            <a:pPr lvl="1">
              <a:lnSpc>
                <a:spcPct val="80000"/>
              </a:lnSpc>
            </a:pPr>
            <a:r>
              <a:rPr lang="en-US" sz="2400" dirty="0" smtClean="0">
                <a:solidFill>
                  <a:schemeClr val="accent3">
                    <a:lumMod val="50000"/>
                  </a:schemeClr>
                </a:solidFill>
              </a:rPr>
              <a:t> </a:t>
            </a:r>
            <a:r>
              <a:rPr lang="en-US" sz="2400" b="1" dirty="0" smtClean="0">
                <a:solidFill>
                  <a:schemeClr val="accent3">
                    <a:lumMod val="50000"/>
                  </a:schemeClr>
                </a:solidFill>
              </a:rPr>
              <a:t>setter-based injection</a:t>
            </a:r>
            <a:endParaRPr lang="en-US" sz="2400" dirty="0">
              <a:solidFill>
                <a:schemeClr val="accent3">
                  <a:lumMod val="50000"/>
                </a:schemeClr>
              </a:solidFill>
            </a:endParaRPr>
          </a:p>
          <a:p>
            <a:pPr lvl="1">
              <a:lnSpc>
                <a:spcPct val="80000"/>
              </a:lnSpc>
            </a:pPr>
            <a:r>
              <a:rPr lang="en-US" sz="2800" b="1" dirty="0" smtClean="0">
                <a:solidFill>
                  <a:schemeClr val="accent3">
                    <a:lumMod val="50000"/>
                  </a:schemeClr>
                </a:solidFill>
              </a:rPr>
              <a:t>constructor based” </a:t>
            </a:r>
            <a:r>
              <a:rPr lang="en-US" sz="2800" dirty="0" smtClean="0">
                <a:solidFill>
                  <a:schemeClr val="accent3">
                    <a:lumMod val="50000"/>
                  </a:schemeClr>
                </a:solidFill>
              </a:rPr>
              <a:t>injection</a:t>
            </a:r>
          </a:p>
          <a:p>
            <a:pPr lvl="1">
              <a:lnSpc>
                <a:spcPct val="80000"/>
              </a:lnSpc>
            </a:pPr>
            <a:r>
              <a:rPr lang="en-US" dirty="0" smtClean="0">
                <a:solidFill>
                  <a:schemeClr val="accent3">
                    <a:lumMod val="50000"/>
                  </a:schemeClr>
                </a:solidFill>
              </a:rPr>
              <a:t>Interface injection</a:t>
            </a:r>
            <a:endParaRPr lang="en-US" sz="2000" dirty="0" smtClean="0"/>
          </a:p>
          <a:p>
            <a:pPr eaLnBrk="1" hangingPunct="1">
              <a:lnSpc>
                <a:spcPct val="80000"/>
              </a:lnSpc>
              <a:buFontTx/>
              <a:buNone/>
            </a:pPr>
            <a:endParaRPr lang="en-US" sz="2000" dirty="0" smtClean="0"/>
          </a:p>
          <a:p>
            <a:pPr eaLnBrk="1" hangingPunct="1">
              <a:lnSpc>
                <a:spcPct val="80000"/>
              </a:lnSpc>
              <a:buFontTx/>
              <a:buNone/>
            </a:pPr>
            <a:endParaRPr lang="en-US" sz="2000" dirty="0" smtClean="0"/>
          </a:p>
          <a:p>
            <a:pPr eaLnBrk="1" hangingPunct="1">
              <a:lnSpc>
                <a:spcPct val="80000"/>
              </a:lnSpc>
              <a:buFontTx/>
              <a:buNone/>
            </a:pPr>
            <a:endParaRPr lang="en-US" sz="2000" dirty="0" smtClean="0"/>
          </a:p>
        </p:txBody>
      </p:sp>
    </p:spTree>
    <p:extLst>
      <p:ext uri="{BB962C8B-B14F-4D97-AF65-F5344CB8AC3E}">
        <p14:creationId xmlns:p14="http://schemas.microsoft.com/office/powerpoint/2010/main" val="333531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smtClean="0"/>
              <a:t>Setter Injection(SI)</a:t>
            </a:r>
            <a:endParaRPr lang="en-US" dirty="0"/>
          </a:p>
        </p:txBody>
      </p:sp>
      <p:sp>
        <p:nvSpPr>
          <p:cNvPr id="3" name="Content Placeholder 2"/>
          <p:cNvSpPr>
            <a:spLocks noGrp="1"/>
          </p:cNvSpPr>
          <p:nvPr>
            <p:ph idx="1"/>
          </p:nvPr>
        </p:nvSpPr>
        <p:spPr>
          <a:xfrm>
            <a:off x="28902" y="685800"/>
            <a:ext cx="9115097" cy="6172200"/>
          </a:xfrm>
        </p:spPr>
        <p:txBody>
          <a:bodyPr>
            <a:normAutofit/>
          </a:bodyPr>
          <a:lstStyle/>
          <a:p>
            <a:pPr>
              <a:lnSpc>
                <a:spcPct val="80000"/>
              </a:lnSpc>
            </a:pPr>
            <a:r>
              <a:rPr lang="en-US" dirty="0"/>
              <a:t>Code Example of </a:t>
            </a:r>
            <a:r>
              <a:rPr lang="en-US" b="1" dirty="0"/>
              <a:t>setter based injection</a:t>
            </a:r>
            <a:r>
              <a:rPr lang="en-US" dirty="0"/>
              <a:t>:</a:t>
            </a:r>
          </a:p>
          <a:p>
            <a:pPr>
              <a:lnSpc>
                <a:spcPct val="80000"/>
              </a:lnSpc>
              <a:buNone/>
            </a:pPr>
            <a:r>
              <a:rPr lang="en-US" sz="2400" dirty="0"/>
              <a:t>&lt;beans&gt;</a:t>
            </a:r>
          </a:p>
          <a:p>
            <a:pPr>
              <a:lnSpc>
                <a:spcPct val="80000"/>
              </a:lnSpc>
              <a:buNone/>
            </a:pPr>
            <a:r>
              <a:rPr lang="en-US" sz="2400" dirty="0"/>
              <a:t>  &lt;bean name="</a:t>
            </a:r>
            <a:r>
              <a:rPr lang="en-US" sz="2400" b="1" dirty="0">
                <a:solidFill>
                  <a:srgbClr val="CC3300"/>
                </a:solidFill>
              </a:rPr>
              <a:t>person</a:t>
            </a:r>
            <a:r>
              <a:rPr lang="en-US" sz="2400" dirty="0"/>
              <a:t>" class="</a:t>
            </a:r>
            <a:r>
              <a:rPr lang="en-US" sz="2400" dirty="0" err="1"/>
              <a:t>examples.spring.</a:t>
            </a:r>
            <a:r>
              <a:rPr lang="en-US" sz="2400" dirty="0" err="1">
                <a:solidFill>
                  <a:srgbClr val="CC3300"/>
                </a:solidFill>
              </a:rPr>
              <a:t>Person</a:t>
            </a:r>
            <a:r>
              <a:rPr lang="en-US" sz="2400" dirty="0"/>
              <a:t>"&gt;     </a:t>
            </a:r>
          </a:p>
          <a:p>
            <a:pPr>
              <a:lnSpc>
                <a:spcPct val="80000"/>
              </a:lnSpc>
              <a:buNone/>
            </a:pPr>
            <a:r>
              <a:rPr lang="en-US" sz="2400" dirty="0"/>
              <a:t>	&lt;property name="email"&gt;</a:t>
            </a:r>
          </a:p>
          <a:p>
            <a:pPr>
              <a:lnSpc>
                <a:spcPct val="80000"/>
              </a:lnSpc>
              <a:buNone/>
            </a:pPr>
            <a:r>
              <a:rPr lang="en-US" sz="2400" dirty="0"/>
              <a:t>          &lt;value&gt;</a:t>
            </a:r>
            <a:r>
              <a:rPr lang="en-US" sz="2400" b="1" dirty="0" err="1">
                <a:solidFill>
                  <a:srgbClr val="CC3300"/>
                </a:solidFill>
              </a:rPr>
              <a:t>my@email.address</a:t>
            </a:r>
            <a:r>
              <a:rPr lang="en-US" sz="2400" dirty="0"/>
              <a:t>&lt;/value&gt;</a:t>
            </a:r>
          </a:p>
          <a:p>
            <a:pPr>
              <a:lnSpc>
                <a:spcPct val="80000"/>
              </a:lnSpc>
              <a:buNone/>
            </a:pPr>
            <a:r>
              <a:rPr lang="en-US" sz="2400" dirty="0"/>
              <a:t>     &lt;/property&gt;</a:t>
            </a:r>
          </a:p>
          <a:p>
            <a:pPr>
              <a:lnSpc>
                <a:spcPct val="80000"/>
              </a:lnSpc>
              <a:buNone/>
            </a:pPr>
            <a:r>
              <a:rPr lang="en-US" sz="2400" dirty="0"/>
              <a:t>  &lt;/bean&gt; </a:t>
            </a:r>
          </a:p>
          <a:p>
            <a:pPr>
              <a:lnSpc>
                <a:spcPct val="80000"/>
              </a:lnSpc>
              <a:buNone/>
            </a:pPr>
            <a:r>
              <a:rPr lang="en-US" sz="2400" dirty="0"/>
              <a:t>&lt;/beans&gt;</a:t>
            </a:r>
          </a:p>
          <a:p>
            <a:pPr>
              <a:lnSpc>
                <a:spcPct val="80000"/>
              </a:lnSpc>
              <a:buNone/>
            </a:pPr>
            <a:endParaRPr lang="en-US" dirty="0"/>
          </a:p>
          <a:p>
            <a:pPr>
              <a:lnSpc>
                <a:spcPct val="80000"/>
              </a:lnSpc>
              <a:buNone/>
            </a:pPr>
            <a:r>
              <a:rPr lang="en-US" sz="2400" dirty="0"/>
              <a:t>*** beans are accessed by there “bean name”</a:t>
            </a:r>
          </a:p>
          <a:p>
            <a:pPr>
              <a:lnSpc>
                <a:spcPct val="80000"/>
              </a:lnSpc>
              <a:buNone/>
            </a:pPr>
            <a:endParaRPr lang="en-US" dirty="0"/>
          </a:p>
          <a:p>
            <a:pPr>
              <a:lnSpc>
                <a:spcPct val="80000"/>
              </a:lnSpc>
              <a:buNone/>
            </a:pPr>
            <a:r>
              <a:rPr lang="en-US" sz="2400" b="1" dirty="0"/>
              <a:t>Interpretation of the above code:</a:t>
            </a:r>
            <a:endParaRPr lang="en-US" sz="2400" dirty="0"/>
          </a:p>
          <a:p>
            <a:pPr>
              <a:lnSpc>
                <a:spcPct val="80000"/>
              </a:lnSpc>
              <a:buNone/>
            </a:pPr>
            <a:r>
              <a:rPr lang="en-US" sz="2400" b="1" dirty="0">
                <a:solidFill>
                  <a:srgbClr val="CC3300"/>
                </a:solidFill>
              </a:rPr>
              <a:t>Person</a:t>
            </a:r>
            <a:r>
              <a:rPr lang="en-US" sz="2400" dirty="0"/>
              <a:t> </a:t>
            </a:r>
            <a:r>
              <a:rPr lang="en-US" sz="2400" b="1" dirty="0" err="1">
                <a:solidFill>
                  <a:srgbClr val="CC3300"/>
                </a:solidFill>
              </a:rPr>
              <a:t>person</a:t>
            </a:r>
            <a:r>
              <a:rPr lang="en-US" sz="2400" dirty="0"/>
              <a:t> = new Person();</a:t>
            </a:r>
          </a:p>
          <a:p>
            <a:pPr>
              <a:lnSpc>
                <a:spcPct val="80000"/>
              </a:lnSpc>
              <a:buNone/>
            </a:pPr>
            <a:r>
              <a:rPr lang="en-US" sz="2400" dirty="0" err="1"/>
              <a:t>person.setEmail</a:t>
            </a:r>
            <a:r>
              <a:rPr lang="en-US" sz="2400" dirty="0"/>
              <a:t>(“</a:t>
            </a:r>
            <a:r>
              <a:rPr lang="en-US" sz="2400" b="1" dirty="0" err="1">
                <a:solidFill>
                  <a:srgbClr val="CC3300"/>
                </a:solidFill>
              </a:rPr>
              <a:t>my@email.address</a:t>
            </a:r>
            <a:r>
              <a:rPr lang="en-US" sz="2400" dirty="0"/>
              <a:t>”);</a:t>
            </a:r>
          </a:p>
          <a:p>
            <a:endParaRPr lang="en-US" dirty="0"/>
          </a:p>
        </p:txBody>
      </p:sp>
    </p:spTree>
    <p:extLst>
      <p:ext uri="{BB962C8B-B14F-4D97-AF65-F5344CB8AC3E}">
        <p14:creationId xmlns:p14="http://schemas.microsoft.com/office/powerpoint/2010/main" val="3621851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838200"/>
            <a:ext cx="9144000" cy="6019800"/>
          </a:xfrm>
        </p:spPr>
        <p:txBody>
          <a:bodyPr>
            <a:normAutofit/>
          </a:bodyPr>
          <a:lstStyle/>
          <a:p>
            <a:r>
              <a:rPr lang="en-US" sz="2400" dirty="0"/>
              <a:t>We can inject the dependency by constructor. The</a:t>
            </a:r>
            <a:r>
              <a:rPr lang="en-US" sz="2400" b="1" dirty="0"/>
              <a:t>&lt;constructor-</a:t>
            </a:r>
            <a:r>
              <a:rPr lang="en-US" sz="2400" b="1" dirty="0" err="1"/>
              <a:t>arg</a:t>
            </a:r>
            <a:r>
              <a:rPr lang="en-US" sz="2400" b="1" dirty="0"/>
              <a:t>&gt;</a:t>
            </a:r>
            <a:r>
              <a:rPr lang="en-US" sz="2400" dirty="0"/>
              <a:t> </a:t>
            </a:r>
            <a:r>
              <a:rPr lang="en-US" sz="2400" dirty="0" err="1"/>
              <a:t>subelement</a:t>
            </a:r>
            <a:r>
              <a:rPr lang="en-US" sz="2400" dirty="0"/>
              <a:t> of </a:t>
            </a:r>
            <a:r>
              <a:rPr lang="en-US" sz="2400" b="1" dirty="0"/>
              <a:t>&lt;bean&gt;</a:t>
            </a:r>
            <a:r>
              <a:rPr lang="en-US" sz="2400" dirty="0"/>
              <a:t> is used for constructor injection. Here we are going to inject</a:t>
            </a:r>
          </a:p>
          <a:p>
            <a:pPr lvl="1"/>
            <a:r>
              <a:rPr lang="en-US" sz="2000" dirty="0"/>
              <a:t>primitive and String-based </a:t>
            </a:r>
            <a:r>
              <a:rPr lang="en-US" sz="2000" dirty="0" smtClean="0"/>
              <a:t>values</a:t>
            </a:r>
          </a:p>
          <a:p>
            <a:pPr marL="0" indent="0">
              <a:buNone/>
            </a:pPr>
            <a:endParaRPr lang="en-US" sz="2000" dirty="0" smtClean="0"/>
          </a:p>
          <a:p>
            <a:pPr marL="0" indent="0">
              <a:buNone/>
            </a:pPr>
            <a:endParaRPr lang="en-US" sz="2000" dirty="0"/>
          </a:p>
          <a:p>
            <a:pPr lvl="1"/>
            <a:endParaRPr lang="en-US" sz="2000" dirty="0"/>
          </a:p>
          <a:p>
            <a:pPr lvl="1"/>
            <a:r>
              <a:rPr lang="en-US" sz="2000" dirty="0"/>
              <a:t>Dependent object (contained object)</a:t>
            </a:r>
          </a:p>
          <a:p>
            <a:pPr lvl="1"/>
            <a:r>
              <a:rPr lang="en-US" sz="2000" dirty="0"/>
              <a:t>Collection values etc</a:t>
            </a:r>
            <a:r>
              <a:rPr lang="en-US" sz="2000" dirty="0" smtClean="0"/>
              <a:t>. </a:t>
            </a:r>
            <a:r>
              <a:rPr lang="en-US" sz="2000" dirty="0"/>
              <a:t>There can be used three elements inside the </a:t>
            </a:r>
            <a:r>
              <a:rPr lang="en-US" sz="2000" b="1" dirty="0"/>
              <a:t>constructor-</a:t>
            </a:r>
            <a:r>
              <a:rPr lang="en-US" sz="2000" b="1" dirty="0" err="1"/>
              <a:t>arg</a:t>
            </a:r>
            <a:r>
              <a:rPr lang="en-US" sz="2000" dirty="0"/>
              <a:t> element</a:t>
            </a:r>
            <a:r>
              <a:rPr lang="en-US" sz="2000" dirty="0" smtClean="0"/>
              <a:t>. List, Set, Map</a:t>
            </a:r>
          </a:p>
          <a:p>
            <a:pPr lvl="1"/>
            <a:endParaRPr lang="en-US" sz="2000" dirty="0"/>
          </a:p>
          <a:p>
            <a:r>
              <a:rPr lang="en-US" sz="2400" dirty="0"/>
              <a:t>If you don't specify the </a:t>
            </a:r>
            <a:r>
              <a:rPr lang="en-US" sz="2400" dirty="0" smtClean="0"/>
              <a:t>“</a:t>
            </a:r>
            <a:r>
              <a:rPr lang="en-US" sz="2400" i="1" dirty="0" smtClean="0"/>
              <a:t>type</a:t>
            </a:r>
            <a:r>
              <a:rPr lang="en-US" sz="2400" dirty="0" smtClean="0"/>
              <a:t>” </a:t>
            </a:r>
            <a:r>
              <a:rPr lang="en-US" sz="2400" dirty="0"/>
              <a:t>attribute in the constructor-</a:t>
            </a:r>
            <a:r>
              <a:rPr lang="en-US" sz="2400" dirty="0" err="1"/>
              <a:t>arg</a:t>
            </a:r>
            <a:r>
              <a:rPr lang="en-US" sz="2400" dirty="0"/>
              <a:t> element, by default </a:t>
            </a:r>
            <a:r>
              <a:rPr lang="en-US" sz="2400" i="1" dirty="0"/>
              <a:t>string</a:t>
            </a:r>
            <a:r>
              <a:rPr lang="en-US" sz="2400" dirty="0"/>
              <a:t> type constructor will be invoked.</a:t>
            </a:r>
          </a:p>
          <a:p>
            <a:pPr eaLnBrk="1" hangingPunct="1">
              <a:lnSpc>
                <a:spcPct val="80000"/>
              </a:lnSpc>
              <a:buFontTx/>
              <a:buNone/>
            </a:pPr>
            <a:endParaRPr lang="en-US" sz="2400" dirty="0" smtClean="0"/>
          </a:p>
        </p:txBody>
      </p:sp>
      <p:sp>
        <p:nvSpPr>
          <p:cNvPr id="4"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a:lnSpc>
                <a:spcPct val="80000"/>
              </a:lnSpc>
            </a:pPr>
            <a:r>
              <a:rPr lang="en-US" sz="3600" b="1" dirty="0">
                <a:solidFill>
                  <a:schemeClr val="accent3">
                    <a:lumMod val="50000"/>
                  </a:schemeClr>
                </a:solidFill>
              </a:rPr>
              <a:t>Constructor based </a:t>
            </a:r>
            <a:r>
              <a:rPr lang="en-US" sz="3600" b="1" dirty="0" smtClean="0">
                <a:solidFill>
                  <a:schemeClr val="accent3">
                    <a:lumMod val="50000"/>
                  </a:schemeClr>
                </a:solidFill>
              </a:rPr>
              <a:t>injection(CI)</a:t>
            </a:r>
            <a:endParaRPr lang="en-US" sz="3600" b="1" dirty="0">
              <a:solidFill>
                <a:schemeClr val="accent3">
                  <a:lumMod val="50000"/>
                </a:schemeClr>
              </a:solidFill>
            </a:endParaRPr>
          </a:p>
        </p:txBody>
      </p:sp>
      <p:sp>
        <p:nvSpPr>
          <p:cNvPr id="5" name="Text Box 6"/>
          <p:cNvSpPr txBox="1">
            <a:spLocks noChangeArrowheads="1"/>
          </p:cNvSpPr>
          <p:nvPr/>
        </p:nvSpPr>
        <p:spPr bwMode="auto">
          <a:xfrm>
            <a:off x="1143000" y="2362200"/>
            <a:ext cx="6172200" cy="923330"/>
          </a:xfrm>
          <a:prstGeom prst="rect">
            <a:avLst/>
          </a:prstGeom>
          <a:solidFill>
            <a:schemeClr val="tx2">
              <a:lumMod val="20000"/>
              <a:lumOff val="80000"/>
            </a:schemeClr>
          </a:solidFill>
          <a:ln>
            <a:noFill/>
          </a:ln>
          <a:effectLst/>
          <a:extLst/>
        </p:spPr>
        <p:txBody>
          <a:bodyPr>
            <a:spAutoFit/>
          </a:bodyPr>
          <a:lstStyle/>
          <a:p>
            <a:r>
              <a:rPr lang="en-US" dirty="0"/>
              <a:t>&lt;bean id="e" </a:t>
            </a:r>
            <a:r>
              <a:rPr lang="en-US" b="1" dirty="0"/>
              <a:t>class</a:t>
            </a:r>
            <a:r>
              <a:rPr lang="en-US" dirty="0"/>
              <a:t>="</a:t>
            </a:r>
            <a:r>
              <a:rPr lang="en-US" dirty="0" err="1"/>
              <a:t>com.javatpoint.Employee</a:t>
            </a:r>
            <a:r>
              <a:rPr lang="en-US" dirty="0"/>
              <a:t>"&gt;  </a:t>
            </a:r>
          </a:p>
          <a:p>
            <a:r>
              <a:rPr lang="en-US" dirty="0"/>
              <a:t>&lt;constructor-</a:t>
            </a:r>
            <a:r>
              <a:rPr lang="en-US" dirty="0" err="1"/>
              <a:t>arg</a:t>
            </a:r>
            <a:r>
              <a:rPr lang="en-US" dirty="0"/>
              <a:t> value="10" type="</a:t>
            </a:r>
            <a:r>
              <a:rPr lang="en-US" dirty="0" err="1"/>
              <a:t>int</a:t>
            </a:r>
            <a:r>
              <a:rPr lang="en-US" dirty="0"/>
              <a:t>"&gt;&lt;/constructor-</a:t>
            </a:r>
            <a:r>
              <a:rPr lang="en-US" dirty="0" err="1"/>
              <a:t>arg</a:t>
            </a:r>
            <a:r>
              <a:rPr lang="en-US" dirty="0"/>
              <a:t>&gt;  </a:t>
            </a:r>
          </a:p>
          <a:p>
            <a:r>
              <a:rPr lang="en-US" dirty="0"/>
              <a:t>&lt;/bean&gt; </a:t>
            </a:r>
          </a:p>
        </p:txBody>
      </p:sp>
    </p:spTree>
    <p:extLst>
      <p:ext uri="{BB962C8B-B14F-4D97-AF65-F5344CB8AC3E}">
        <p14:creationId xmlns:p14="http://schemas.microsoft.com/office/powerpoint/2010/main" val="20806307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838200"/>
            <a:ext cx="9144000" cy="6019800"/>
          </a:xfrm>
        </p:spPr>
        <p:txBody>
          <a:bodyPr>
            <a:normAutofit/>
          </a:bodyPr>
          <a:lstStyle/>
          <a:p>
            <a:pPr marL="342900" lvl="1" indent="-342900">
              <a:lnSpc>
                <a:spcPct val="80000"/>
              </a:lnSpc>
              <a:buFont typeface="Calibri" pitchFamily="34" charset="0"/>
              <a:buChar char="—"/>
            </a:pPr>
            <a:r>
              <a:rPr lang="en-US" sz="2000" b="1" dirty="0"/>
              <a:t>Dependent object (contained object</a:t>
            </a:r>
            <a:r>
              <a:rPr lang="en-US" sz="2000" b="1" dirty="0" smtClean="0"/>
              <a:t>)</a:t>
            </a:r>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r>
              <a:rPr lang="en-US" sz="2400" b="1" dirty="0" smtClean="0"/>
              <a:t>Interpretation of the above code:</a:t>
            </a:r>
            <a:endParaRPr lang="en-US" sz="2400" dirty="0" smtClean="0"/>
          </a:p>
          <a:p>
            <a:pPr eaLnBrk="1" hangingPunct="1">
              <a:lnSpc>
                <a:spcPct val="80000"/>
              </a:lnSpc>
              <a:buFontTx/>
              <a:buNone/>
            </a:pPr>
            <a:r>
              <a:rPr lang="en-US" sz="2000" b="1" dirty="0" err="1" smtClean="0">
                <a:solidFill>
                  <a:srgbClr val="0070C0"/>
                </a:solidFill>
              </a:rPr>
              <a:t>FileDataReader</a:t>
            </a:r>
            <a:r>
              <a:rPr lang="en-US" sz="2000" dirty="0" smtClean="0"/>
              <a:t> </a:t>
            </a:r>
            <a:r>
              <a:rPr lang="en-US" sz="2000" b="1" dirty="0" err="1" smtClean="0">
                <a:solidFill>
                  <a:srgbClr val="CC3300"/>
                </a:solidFill>
              </a:rPr>
              <a:t>fileDataReader</a:t>
            </a:r>
            <a:r>
              <a:rPr lang="en-US" sz="2000" b="1" dirty="0" smtClean="0">
                <a:solidFill>
                  <a:schemeClr val="accent2"/>
                </a:solidFill>
              </a:rPr>
              <a:t> = </a:t>
            </a:r>
            <a:r>
              <a:rPr lang="en-US" sz="2000" b="1" dirty="0" smtClean="0">
                <a:solidFill>
                  <a:srgbClr val="0070C0"/>
                </a:solidFill>
              </a:rPr>
              <a:t>new </a:t>
            </a:r>
            <a:r>
              <a:rPr lang="en-US" sz="2000" b="1" dirty="0" err="1" smtClean="0">
                <a:solidFill>
                  <a:srgbClr val="0070C0"/>
                </a:solidFill>
              </a:rPr>
              <a:t>FileDataReader</a:t>
            </a:r>
            <a:r>
              <a:rPr lang="en-US" sz="2000" b="1" dirty="0" smtClean="0">
                <a:solidFill>
                  <a:srgbClr val="0070C0"/>
                </a:solidFill>
              </a:rPr>
              <a:t>(“/data/file1.data”);</a:t>
            </a:r>
          </a:p>
          <a:p>
            <a:pPr eaLnBrk="1" hangingPunct="1">
              <a:lnSpc>
                <a:spcPct val="80000"/>
              </a:lnSpc>
              <a:buFontTx/>
              <a:buNone/>
            </a:pPr>
            <a:r>
              <a:rPr lang="en-US" sz="2000" b="1" dirty="0" err="1" smtClean="0">
                <a:solidFill>
                  <a:srgbClr val="CC3300"/>
                </a:solidFill>
              </a:rPr>
              <a:t>DataProcessor</a:t>
            </a:r>
            <a:r>
              <a:rPr lang="en-US" sz="2000" dirty="0" smtClean="0"/>
              <a:t> </a:t>
            </a:r>
            <a:r>
              <a:rPr lang="en-US" sz="2000" b="1" dirty="0" err="1" smtClean="0">
                <a:solidFill>
                  <a:srgbClr val="CC3300"/>
                </a:solidFill>
              </a:rPr>
              <a:t>fileDataProcessor</a:t>
            </a:r>
            <a:r>
              <a:rPr lang="en-US" sz="2000" dirty="0" smtClean="0"/>
              <a:t> </a:t>
            </a:r>
            <a:r>
              <a:rPr lang="en-US" sz="2000" b="1" dirty="0" smtClean="0">
                <a:solidFill>
                  <a:srgbClr val="CC3300"/>
                </a:solidFill>
              </a:rPr>
              <a:t>= new </a:t>
            </a:r>
            <a:r>
              <a:rPr lang="en-US" sz="2000" b="1" dirty="0" err="1" smtClean="0">
                <a:solidFill>
                  <a:srgbClr val="CC3300"/>
                </a:solidFill>
              </a:rPr>
              <a:t>DataProcessor</a:t>
            </a:r>
            <a:r>
              <a:rPr lang="en-US" sz="2000" b="1" dirty="0" smtClean="0">
                <a:solidFill>
                  <a:srgbClr val="CC3300"/>
                </a:solidFill>
              </a:rPr>
              <a:t>(</a:t>
            </a:r>
            <a:r>
              <a:rPr lang="en-US" sz="2000" b="1" dirty="0" err="1" smtClean="0">
                <a:solidFill>
                  <a:srgbClr val="CC3300"/>
                </a:solidFill>
              </a:rPr>
              <a:t>fileDataReader</a:t>
            </a:r>
            <a:r>
              <a:rPr lang="en-US" sz="2000" dirty="0" smtClean="0"/>
              <a:t>);</a:t>
            </a:r>
          </a:p>
          <a:p>
            <a:pPr eaLnBrk="1" hangingPunct="1">
              <a:lnSpc>
                <a:spcPct val="80000"/>
              </a:lnSpc>
              <a:buFontTx/>
              <a:buNone/>
            </a:pPr>
            <a:endParaRPr lang="en-US" sz="1600" dirty="0" smtClean="0"/>
          </a:p>
        </p:txBody>
      </p:sp>
      <p:sp>
        <p:nvSpPr>
          <p:cNvPr id="21508" name="Line 4"/>
          <p:cNvSpPr>
            <a:spLocks noChangeShapeType="1"/>
          </p:cNvSpPr>
          <p:nvPr/>
        </p:nvSpPr>
        <p:spPr bwMode="auto">
          <a:xfrm flipV="1">
            <a:off x="3048000" y="2362200"/>
            <a:ext cx="0" cy="5334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Rectangle 2"/>
          <p:cNvSpPr>
            <a:spLocks noGrp="1" noChangeArrowheads="1"/>
          </p:cNvSpPr>
          <p:nvPr>
            <p:ph type="title"/>
          </p:nvPr>
        </p:nvSpPr>
        <p:spPr>
          <a:xfrm>
            <a:off x="0" y="0"/>
            <a:ext cx="9144000" cy="838200"/>
          </a:xfrm>
          <a:solidFill>
            <a:schemeClr val="accent4">
              <a:lumMod val="20000"/>
              <a:lumOff val="80000"/>
            </a:schemeClr>
          </a:solidFill>
        </p:spPr>
        <p:txBody>
          <a:bodyPr>
            <a:normAutofit/>
          </a:bodyPr>
          <a:lstStyle/>
          <a:p>
            <a:pPr>
              <a:lnSpc>
                <a:spcPct val="80000"/>
              </a:lnSpc>
            </a:pPr>
            <a:r>
              <a:rPr lang="en-US" sz="3600" b="1" dirty="0" smtClean="0">
                <a:solidFill>
                  <a:schemeClr val="accent3">
                    <a:lumMod val="50000"/>
                  </a:schemeClr>
                </a:solidFill>
              </a:rPr>
              <a:t>CI Reference object</a:t>
            </a:r>
            <a:endParaRPr lang="en-US" sz="3600" b="1" dirty="0">
              <a:solidFill>
                <a:schemeClr val="accent3">
                  <a:lumMod val="50000"/>
                </a:schemeClr>
              </a:solidFill>
            </a:endParaRPr>
          </a:p>
        </p:txBody>
      </p:sp>
      <p:sp>
        <p:nvSpPr>
          <p:cNvPr id="5" name="Text Box 6"/>
          <p:cNvSpPr txBox="1">
            <a:spLocks noChangeArrowheads="1"/>
          </p:cNvSpPr>
          <p:nvPr/>
        </p:nvSpPr>
        <p:spPr bwMode="auto">
          <a:xfrm>
            <a:off x="1066800" y="1219200"/>
            <a:ext cx="6934200" cy="3200235"/>
          </a:xfrm>
          <a:prstGeom prst="rect">
            <a:avLst/>
          </a:prstGeom>
          <a:solidFill>
            <a:schemeClr val="tx2">
              <a:lumMod val="20000"/>
              <a:lumOff val="80000"/>
            </a:schemeClr>
          </a:solidFill>
          <a:ln>
            <a:noFill/>
          </a:ln>
          <a:effectLst/>
          <a:extLst/>
        </p:spPr>
        <p:txBody>
          <a:bodyPr wrap="square">
            <a:spAutoFit/>
          </a:bodyPr>
          <a:lstStyle/>
          <a:p>
            <a:pPr>
              <a:lnSpc>
                <a:spcPct val="80000"/>
              </a:lnSpc>
            </a:pPr>
            <a:r>
              <a:rPr lang="en-US" dirty="0"/>
              <a:t>&lt;beans&gt;     </a:t>
            </a:r>
          </a:p>
          <a:p>
            <a:pPr>
              <a:lnSpc>
                <a:spcPct val="80000"/>
              </a:lnSpc>
            </a:pPr>
            <a:r>
              <a:rPr lang="en-US" dirty="0"/>
              <a:t>  &lt;bean name="</a:t>
            </a:r>
            <a:r>
              <a:rPr lang="en-US" b="1" dirty="0" err="1">
                <a:solidFill>
                  <a:srgbClr val="CC3300"/>
                </a:solidFill>
              </a:rPr>
              <a:t>fileDataProcessor</a:t>
            </a:r>
            <a:r>
              <a:rPr lang="en-US" dirty="0"/>
              <a:t>“ class="</a:t>
            </a:r>
            <a:r>
              <a:rPr lang="en-US" dirty="0" err="1"/>
              <a:t>examples.spring.</a:t>
            </a:r>
            <a:r>
              <a:rPr lang="en-US" b="1" dirty="0" err="1">
                <a:solidFill>
                  <a:srgbClr val="CC3300"/>
                </a:solidFill>
              </a:rPr>
              <a:t>DataProcessor</a:t>
            </a:r>
            <a:r>
              <a:rPr lang="en-US" dirty="0"/>
              <a:t>" singleton="true"&gt;          </a:t>
            </a:r>
          </a:p>
          <a:p>
            <a:pPr>
              <a:lnSpc>
                <a:spcPct val="80000"/>
              </a:lnSpc>
            </a:pPr>
            <a:r>
              <a:rPr lang="en-US" dirty="0"/>
              <a:t>	&lt;constructor-</a:t>
            </a:r>
            <a:r>
              <a:rPr lang="en-US" dirty="0" err="1"/>
              <a:t>arg</a:t>
            </a:r>
            <a:r>
              <a:rPr lang="en-US" dirty="0"/>
              <a:t>&gt;               </a:t>
            </a:r>
          </a:p>
          <a:p>
            <a:pPr>
              <a:lnSpc>
                <a:spcPct val="80000"/>
              </a:lnSpc>
            </a:pPr>
            <a:r>
              <a:rPr lang="en-US" dirty="0"/>
              <a:t>		&lt;ref bean="</a:t>
            </a:r>
            <a:r>
              <a:rPr lang="en-US" b="1" dirty="0" err="1">
                <a:solidFill>
                  <a:srgbClr val="CC3300"/>
                </a:solidFill>
              </a:rPr>
              <a:t>fileDataReader</a:t>
            </a:r>
            <a:r>
              <a:rPr lang="en-US" dirty="0"/>
              <a:t>"/&gt;          </a:t>
            </a:r>
          </a:p>
          <a:p>
            <a:pPr>
              <a:lnSpc>
                <a:spcPct val="80000"/>
              </a:lnSpc>
            </a:pPr>
            <a:r>
              <a:rPr lang="en-US" dirty="0"/>
              <a:t>	&lt;/constructor-</a:t>
            </a:r>
            <a:r>
              <a:rPr lang="en-US" dirty="0" err="1"/>
              <a:t>arg</a:t>
            </a:r>
            <a:r>
              <a:rPr lang="en-US" dirty="0"/>
              <a:t>&gt;        </a:t>
            </a:r>
          </a:p>
          <a:p>
            <a:pPr>
              <a:lnSpc>
                <a:spcPct val="80000"/>
              </a:lnSpc>
            </a:pPr>
            <a:r>
              <a:rPr lang="en-US" dirty="0"/>
              <a:t>  &lt;/bean&gt;     </a:t>
            </a:r>
          </a:p>
          <a:p>
            <a:pPr>
              <a:lnSpc>
                <a:spcPct val="80000"/>
              </a:lnSpc>
            </a:pPr>
            <a:r>
              <a:rPr lang="en-US" dirty="0"/>
              <a:t>  &lt;bean name="</a:t>
            </a:r>
            <a:r>
              <a:rPr lang="en-US" b="1" dirty="0" err="1">
                <a:solidFill>
                  <a:srgbClr val="0070C0"/>
                </a:solidFill>
              </a:rPr>
              <a:t>fileDataReader</a:t>
            </a:r>
            <a:r>
              <a:rPr lang="en-US" dirty="0"/>
              <a:t>" class="</a:t>
            </a:r>
            <a:r>
              <a:rPr lang="en-US" dirty="0" err="1"/>
              <a:t>examples.spring.</a:t>
            </a:r>
            <a:r>
              <a:rPr lang="en-US" b="1" dirty="0" err="1">
                <a:solidFill>
                  <a:srgbClr val="0070C0"/>
                </a:solidFill>
              </a:rPr>
              <a:t>FileDataReader</a:t>
            </a:r>
            <a:r>
              <a:rPr lang="en-US" dirty="0"/>
              <a:t>" singleton="true"&gt;          </a:t>
            </a:r>
          </a:p>
          <a:p>
            <a:pPr>
              <a:lnSpc>
                <a:spcPct val="80000"/>
              </a:lnSpc>
            </a:pPr>
            <a:r>
              <a:rPr lang="en-US" dirty="0"/>
              <a:t>	&lt;constructor-</a:t>
            </a:r>
            <a:r>
              <a:rPr lang="en-US" dirty="0" err="1"/>
              <a:t>arg</a:t>
            </a:r>
            <a:r>
              <a:rPr lang="en-US" dirty="0"/>
              <a:t>&gt;               </a:t>
            </a:r>
          </a:p>
          <a:p>
            <a:pPr>
              <a:lnSpc>
                <a:spcPct val="80000"/>
              </a:lnSpc>
            </a:pPr>
            <a:r>
              <a:rPr lang="en-US" dirty="0"/>
              <a:t>		&lt;value&gt;</a:t>
            </a:r>
            <a:r>
              <a:rPr lang="en-US" b="1" dirty="0">
                <a:solidFill>
                  <a:srgbClr val="0070C0"/>
                </a:solidFill>
              </a:rPr>
              <a:t>/data/file1.data</a:t>
            </a:r>
            <a:r>
              <a:rPr lang="en-US" dirty="0"/>
              <a:t>&lt;/value&gt;          </a:t>
            </a:r>
          </a:p>
          <a:p>
            <a:pPr>
              <a:lnSpc>
                <a:spcPct val="80000"/>
              </a:lnSpc>
            </a:pPr>
            <a:r>
              <a:rPr lang="en-US" dirty="0"/>
              <a:t>	&lt;/constructor-</a:t>
            </a:r>
            <a:r>
              <a:rPr lang="en-US" dirty="0" err="1"/>
              <a:t>arg</a:t>
            </a:r>
            <a:r>
              <a:rPr lang="en-US" dirty="0"/>
              <a:t>&gt;       </a:t>
            </a:r>
          </a:p>
          <a:p>
            <a:pPr>
              <a:lnSpc>
                <a:spcPct val="80000"/>
              </a:lnSpc>
            </a:pPr>
            <a:r>
              <a:rPr lang="en-US" dirty="0"/>
              <a:t>  &lt;/bean&gt;</a:t>
            </a:r>
          </a:p>
          <a:p>
            <a:pPr>
              <a:lnSpc>
                <a:spcPct val="80000"/>
              </a:lnSpc>
            </a:pPr>
            <a:r>
              <a:rPr lang="en-US" dirty="0"/>
              <a:t>&lt;/beans</a:t>
            </a:r>
            <a:r>
              <a:rPr lang="en-US" dirty="0" smtClean="0"/>
              <a:t>&gt;</a:t>
            </a:r>
            <a:endParaRPr lang="en-US" dirty="0"/>
          </a:p>
        </p:txBody>
      </p:sp>
    </p:spTree>
    <p:extLst>
      <p:ext uri="{BB962C8B-B14F-4D97-AF65-F5344CB8AC3E}">
        <p14:creationId xmlns:p14="http://schemas.microsoft.com/office/powerpoint/2010/main" val="1034247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2150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685800"/>
            <a:ext cx="9144000" cy="6172200"/>
          </a:xfrm>
        </p:spPr>
        <p:txBody>
          <a:bodyPr>
            <a:normAutofit/>
          </a:bodyPr>
          <a:lstStyle/>
          <a:p>
            <a:pPr>
              <a:lnSpc>
                <a:spcPct val="80000"/>
              </a:lnSpc>
            </a:pPr>
            <a:r>
              <a:rPr lang="en-US" sz="2400" dirty="0" smtClean="0"/>
              <a:t>List, Set, Map collection can be injected using CI</a:t>
            </a:r>
          </a:p>
          <a:p>
            <a:pPr>
              <a:lnSpc>
                <a:spcPct val="80000"/>
              </a:lnSpc>
            </a:pPr>
            <a:r>
              <a:rPr lang="en-US" sz="2400" dirty="0" smtClean="0"/>
              <a:t>Example of using List collection</a:t>
            </a:r>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smtClean="0"/>
          </a:p>
          <a:p>
            <a:pPr>
              <a:lnSpc>
                <a:spcPct val="80000"/>
              </a:lnSpc>
            </a:pPr>
            <a:r>
              <a:rPr lang="en-US" sz="2400" dirty="0" smtClean="0"/>
              <a:t>Similarly Map has &lt;entry&gt; sub-element of &lt;map&gt; and used as</a:t>
            </a:r>
            <a:endParaRPr lang="en-US" sz="2400" dirty="0"/>
          </a:p>
          <a:p>
            <a:pPr eaLnBrk="1" hangingPunct="1">
              <a:lnSpc>
                <a:spcPct val="80000"/>
              </a:lnSpc>
              <a:buFontTx/>
              <a:buNone/>
            </a:pPr>
            <a:endParaRPr lang="en-US" sz="2400" dirty="0" smtClean="0"/>
          </a:p>
          <a:p>
            <a:pPr marL="0" indent="0">
              <a:lnSpc>
                <a:spcPct val="80000"/>
              </a:lnSpc>
              <a:buNone/>
            </a:pPr>
            <a:endParaRPr lang="en-US" sz="1600" dirty="0" smtClean="0"/>
          </a:p>
        </p:txBody>
      </p:sp>
      <p:sp>
        <p:nvSpPr>
          <p:cNvPr id="21508" name="Line 4"/>
          <p:cNvSpPr>
            <a:spLocks noChangeShapeType="1"/>
          </p:cNvSpPr>
          <p:nvPr/>
        </p:nvSpPr>
        <p:spPr bwMode="auto">
          <a:xfrm flipV="1">
            <a:off x="3048000" y="2362200"/>
            <a:ext cx="0" cy="5334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a:bodyPr>
          <a:lstStyle/>
          <a:p>
            <a:pPr>
              <a:lnSpc>
                <a:spcPct val="80000"/>
              </a:lnSpc>
            </a:pPr>
            <a:r>
              <a:rPr lang="en-US" sz="3600" b="1" dirty="0" smtClean="0">
                <a:solidFill>
                  <a:schemeClr val="accent3">
                    <a:lumMod val="50000"/>
                  </a:schemeClr>
                </a:solidFill>
              </a:rPr>
              <a:t>CI with collection</a:t>
            </a:r>
            <a:endParaRPr lang="en-US" sz="3600" b="1" dirty="0">
              <a:solidFill>
                <a:schemeClr val="accent3">
                  <a:lumMod val="50000"/>
                </a:schemeClr>
              </a:solidFill>
            </a:endParaRPr>
          </a:p>
        </p:txBody>
      </p:sp>
      <p:sp>
        <p:nvSpPr>
          <p:cNvPr id="5" name="Text Box 6"/>
          <p:cNvSpPr txBox="1">
            <a:spLocks noChangeArrowheads="1"/>
          </p:cNvSpPr>
          <p:nvPr/>
        </p:nvSpPr>
        <p:spPr bwMode="auto">
          <a:xfrm>
            <a:off x="1066800" y="1447800"/>
            <a:ext cx="6934200" cy="3139321"/>
          </a:xfrm>
          <a:prstGeom prst="rect">
            <a:avLst/>
          </a:prstGeom>
          <a:solidFill>
            <a:schemeClr val="tx2">
              <a:lumMod val="20000"/>
              <a:lumOff val="80000"/>
            </a:schemeClr>
          </a:solidFill>
          <a:ln>
            <a:noFill/>
          </a:ln>
          <a:effectLst/>
          <a:extLst/>
        </p:spPr>
        <p:txBody>
          <a:bodyPr wrap="square">
            <a:spAutoFit/>
          </a:bodyPr>
          <a:lstStyle/>
          <a:p>
            <a:r>
              <a:rPr lang="en-US" dirty="0"/>
              <a:t>&lt;bean id="q" </a:t>
            </a:r>
            <a:r>
              <a:rPr lang="en-US" b="1" dirty="0"/>
              <a:t>class</a:t>
            </a:r>
            <a:r>
              <a:rPr lang="en-US" dirty="0"/>
              <a:t>="</a:t>
            </a:r>
            <a:r>
              <a:rPr lang="en-US" dirty="0" err="1"/>
              <a:t>com.javatpoint.Question</a:t>
            </a:r>
            <a:r>
              <a:rPr lang="en-US" dirty="0"/>
              <a:t>"&gt;  </a:t>
            </a:r>
          </a:p>
          <a:p>
            <a:r>
              <a:rPr lang="en-US" dirty="0"/>
              <a:t> </a:t>
            </a:r>
            <a:r>
              <a:rPr lang="en-US" dirty="0" smtClean="0"/>
              <a:t>     &lt;</a:t>
            </a:r>
            <a:r>
              <a:rPr lang="en-US" dirty="0"/>
              <a:t>constructor-</a:t>
            </a:r>
            <a:r>
              <a:rPr lang="en-US" dirty="0" err="1"/>
              <a:t>arg</a:t>
            </a:r>
            <a:r>
              <a:rPr lang="en-US" dirty="0"/>
              <a:t> value="111"&gt;&lt;/constructor-</a:t>
            </a:r>
            <a:r>
              <a:rPr lang="en-US" dirty="0" err="1"/>
              <a:t>arg</a:t>
            </a:r>
            <a:r>
              <a:rPr lang="en-US" dirty="0"/>
              <a:t>&gt;  </a:t>
            </a:r>
          </a:p>
          <a:p>
            <a:r>
              <a:rPr lang="en-US" dirty="0"/>
              <a:t> </a:t>
            </a:r>
            <a:r>
              <a:rPr lang="en-US" dirty="0" smtClean="0"/>
              <a:t>     &lt;</a:t>
            </a:r>
            <a:r>
              <a:rPr lang="en-US" dirty="0"/>
              <a:t>constructor-</a:t>
            </a:r>
            <a:r>
              <a:rPr lang="en-US" dirty="0" err="1"/>
              <a:t>arg</a:t>
            </a:r>
            <a:r>
              <a:rPr lang="en-US" dirty="0"/>
              <a:t> value="What is java?"&gt;&lt;/constructor-</a:t>
            </a:r>
            <a:r>
              <a:rPr lang="en-US" dirty="0" err="1"/>
              <a:t>arg</a:t>
            </a:r>
            <a:r>
              <a:rPr lang="en-US" dirty="0"/>
              <a:t>&gt;  </a:t>
            </a:r>
          </a:p>
          <a:p>
            <a:r>
              <a:rPr lang="en-US" dirty="0" smtClean="0"/>
              <a:t>      &lt;</a:t>
            </a:r>
            <a:r>
              <a:rPr lang="en-US" dirty="0"/>
              <a:t>constructor-</a:t>
            </a:r>
            <a:r>
              <a:rPr lang="en-US" dirty="0" err="1"/>
              <a:t>arg</a:t>
            </a:r>
            <a:r>
              <a:rPr lang="en-US" dirty="0"/>
              <a:t>&gt;  </a:t>
            </a:r>
            <a:r>
              <a:rPr lang="en-US" dirty="0" smtClean="0"/>
              <a:t> </a:t>
            </a:r>
            <a:endParaRPr lang="en-US" dirty="0"/>
          </a:p>
          <a:p>
            <a:r>
              <a:rPr lang="en-US" dirty="0"/>
              <a:t> </a:t>
            </a:r>
            <a:r>
              <a:rPr lang="en-US" dirty="0" smtClean="0"/>
              <a:t>             &lt;</a:t>
            </a:r>
            <a:r>
              <a:rPr lang="en-US" dirty="0"/>
              <a:t>list&gt;  </a:t>
            </a:r>
          </a:p>
          <a:p>
            <a:r>
              <a:rPr lang="en-US" dirty="0" smtClean="0"/>
              <a:t>	&lt;</a:t>
            </a:r>
            <a:r>
              <a:rPr lang="en-US" dirty="0"/>
              <a:t>value&gt;Java is a programming language&lt;/value&gt;  </a:t>
            </a:r>
          </a:p>
          <a:p>
            <a:r>
              <a:rPr lang="en-US" dirty="0" smtClean="0"/>
              <a:t>	&lt;</a:t>
            </a:r>
            <a:r>
              <a:rPr lang="en-US" dirty="0"/>
              <a:t>value&gt;Java is a Platform&lt;/value&gt;  </a:t>
            </a:r>
          </a:p>
          <a:p>
            <a:r>
              <a:rPr lang="en-US" dirty="0" smtClean="0"/>
              <a:t>	&lt;value&gt;Java is an Island of </a:t>
            </a:r>
            <a:r>
              <a:rPr lang="en-US" dirty="0" err="1" smtClean="0"/>
              <a:t>Indonasia</a:t>
            </a:r>
            <a:r>
              <a:rPr lang="en-US" dirty="0" smtClean="0"/>
              <a:t>&lt;/value&gt;  </a:t>
            </a:r>
          </a:p>
          <a:p>
            <a:r>
              <a:rPr lang="en-US" dirty="0" smtClean="0"/>
              <a:t>             &lt;/</a:t>
            </a:r>
            <a:r>
              <a:rPr lang="en-US" dirty="0"/>
              <a:t>list&gt;  </a:t>
            </a:r>
          </a:p>
          <a:p>
            <a:r>
              <a:rPr lang="en-US" dirty="0" smtClean="0"/>
              <a:t>      &lt;/</a:t>
            </a:r>
            <a:r>
              <a:rPr lang="en-US" dirty="0"/>
              <a:t>constructor-</a:t>
            </a:r>
            <a:r>
              <a:rPr lang="en-US" dirty="0" err="1"/>
              <a:t>arg</a:t>
            </a:r>
            <a:r>
              <a:rPr lang="en-US" dirty="0"/>
              <a:t>&gt;  </a:t>
            </a:r>
          </a:p>
          <a:p>
            <a:r>
              <a:rPr lang="en-US" dirty="0"/>
              <a:t>&lt;/bean&gt;  </a:t>
            </a:r>
          </a:p>
        </p:txBody>
      </p:sp>
      <p:sp>
        <p:nvSpPr>
          <p:cNvPr id="6" name="Text Box 6"/>
          <p:cNvSpPr txBox="1">
            <a:spLocks noChangeArrowheads="1"/>
          </p:cNvSpPr>
          <p:nvPr/>
        </p:nvSpPr>
        <p:spPr bwMode="auto">
          <a:xfrm>
            <a:off x="1219200" y="5152072"/>
            <a:ext cx="6934200" cy="1477328"/>
          </a:xfrm>
          <a:prstGeom prst="rect">
            <a:avLst/>
          </a:prstGeom>
          <a:solidFill>
            <a:schemeClr val="tx2">
              <a:lumMod val="20000"/>
              <a:lumOff val="80000"/>
            </a:schemeClr>
          </a:solidFill>
          <a:ln>
            <a:noFill/>
          </a:ln>
          <a:effectLst/>
          <a:extLst/>
        </p:spPr>
        <p:txBody>
          <a:bodyPr wrap="square">
            <a:spAutoFit/>
          </a:bodyPr>
          <a:lstStyle/>
          <a:p>
            <a:r>
              <a:rPr lang="en-US" dirty="0" smtClean="0"/>
              <a:t>&lt;</a:t>
            </a:r>
            <a:r>
              <a:rPr lang="en-US" dirty="0" err="1" smtClean="0"/>
              <a:t>contructor-arg</a:t>
            </a:r>
            <a:r>
              <a:rPr lang="en-US" dirty="0" smtClean="0"/>
              <a:t>&gt;</a:t>
            </a:r>
          </a:p>
          <a:p>
            <a:r>
              <a:rPr lang="en-US" dirty="0"/>
              <a:t> </a:t>
            </a:r>
            <a:r>
              <a:rPr lang="en-US" dirty="0" smtClean="0"/>
              <a:t>      &lt;map&gt;</a:t>
            </a:r>
          </a:p>
          <a:p>
            <a:r>
              <a:rPr lang="en-US" dirty="0"/>
              <a:t>	&lt;entry key="Java is a Platform" value="John Smith"&gt;&lt;/entry&gt;  </a:t>
            </a:r>
          </a:p>
          <a:p>
            <a:r>
              <a:rPr lang="en-US" dirty="0" smtClean="0"/>
              <a:t>       &lt;/map&gt;</a:t>
            </a:r>
          </a:p>
          <a:p>
            <a:r>
              <a:rPr lang="en-US" dirty="0" smtClean="0"/>
              <a:t>&lt;/</a:t>
            </a:r>
            <a:r>
              <a:rPr lang="en-US" dirty="0" err="1" smtClean="0"/>
              <a:t>contructor-arg</a:t>
            </a:r>
            <a:r>
              <a:rPr lang="en-US" dirty="0" smtClean="0"/>
              <a:t>&gt;</a:t>
            </a:r>
            <a:endParaRPr lang="en-US" dirty="0"/>
          </a:p>
        </p:txBody>
      </p:sp>
    </p:spTree>
    <p:extLst>
      <p:ext uri="{BB962C8B-B14F-4D97-AF65-F5344CB8AC3E}">
        <p14:creationId xmlns:p14="http://schemas.microsoft.com/office/powerpoint/2010/main" val="1394550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2150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685800"/>
            <a:ext cx="9144000" cy="6172200"/>
          </a:xfrm>
        </p:spPr>
        <p:txBody>
          <a:bodyPr>
            <a:normAutofit/>
          </a:bodyPr>
          <a:lstStyle/>
          <a:p>
            <a:pPr eaLnBrk="1" hangingPunct="1">
              <a:lnSpc>
                <a:spcPct val="80000"/>
              </a:lnSpc>
              <a:buFontTx/>
              <a:buNone/>
            </a:pPr>
            <a:endParaRPr lang="en-US" sz="2400" dirty="0" smtClean="0"/>
          </a:p>
          <a:p>
            <a:r>
              <a:rPr lang="en-US" sz="2400" b="1" dirty="0"/>
              <a:t>Partial dependency</a:t>
            </a:r>
            <a:r>
              <a:rPr lang="en-US" sz="2400" dirty="0"/>
              <a:t>: can be injected using setter injection but it is not possible by constructor. Suppose there are 3 properties in a class, having 3 </a:t>
            </a:r>
            <a:r>
              <a:rPr lang="en-US" sz="2400" dirty="0" err="1"/>
              <a:t>arg</a:t>
            </a:r>
            <a:r>
              <a:rPr lang="en-US" sz="2400" dirty="0"/>
              <a:t> constructor and setters methods. In such case, if you want to pass information for only one property, it is possible by setter method only.</a:t>
            </a:r>
          </a:p>
          <a:p>
            <a:r>
              <a:rPr lang="en-US" sz="2400" b="1" dirty="0"/>
              <a:t>Overriding</a:t>
            </a:r>
            <a:r>
              <a:rPr lang="en-US" sz="2400" dirty="0"/>
              <a:t>: Setter injection overrides the constructor injection. If we use both constructor and setter injection, IOC container will use the setter injection.</a:t>
            </a:r>
          </a:p>
          <a:p>
            <a:r>
              <a:rPr lang="en-US" sz="2400" b="1" dirty="0"/>
              <a:t>Changes</a:t>
            </a:r>
            <a:r>
              <a:rPr lang="en-US" sz="2400" dirty="0"/>
              <a:t>: We can easily change the value by setter injection. It doesn't create a new bean instance always like constructor. So setter injection is flexible than constructor injection.</a:t>
            </a:r>
          </a:p>
          <a:p>
            <a:pPr marL="0" indent="0">
              <a:lnSpc>
                <a:spcPct val="80000"/>
              </a:lnSpc>
              <a:buNone/>
            </a:pPr>
            <a:endParaRPr lang="en-US" sz="2400" dirty="0" smtClean="0"/>
          </a:p>
        </p:txBody>
      </p:sp>
      <p:sp>
        <p:nvSpPr>
          <p:cNvPr id="4"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fontScale="90000"/>
          </a:bodyPr>
          <a:lstStyle/>
          <a:p>
            <a:r>
              <a:rPr lang="en-US" sz="3600" dirty="0"/>
              <a:t>Difference between constructor and setter injection</a:t>
            </a:r>
          </a:p>
        </p:txBody>
      </p:sp>
    </p:spTree>
    <p:extLst>
      <p:ext uri="{BB962C8B-B14F-4D97-AF65-F5344CB8AC3E}">
        <p14:creationId xmlns:p14="http://schemas.microsoft.com/office/powerpoint/2010/main" val="3393062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err="1" smtClean="0"/>
              <a:t>Autowiring</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2400" dirty="0" err="1"/>
              <a:t>Autowiring</a:t>
            </a:r>
            <a:r>
              <a:rPr lang="en-US" sz="2400" dirty="0"/>
              <a:t> feature of spring framework </a:t>
            </a:r>
            <a:endParaRPr lang="en-US" sz="2400" dirty="0" smtClean="0"/>
          </a:p>
          <a:p>
            <a:r>
              <a:rPr lang="en-US" sz="2400" dirty="0" smtClean="0"/>
              <a:t>It is </a:t>
            </a:r>
            <a:r>
              <a:rPr lang="en-US" sz="2400" dirty="0" err="1" smtClean="0"/>
              <a:t>automagical</a:t>
            </a:r>
            <a:r>
              <a:rPr lang="en-US" sz="2400" dirty="0" smtClean="0"/>
              <a:t> process in which we doesn’t need to code explicitly for bean reference in xml bean definition file but rather spring container works out these dependency.</a:t>
            </a:r>
          </a:p>
          <a:p>
            <a:r>
              <a:rPr lang="en-US" sz="2400" smtClean="0"/>
              <a:t>It enables </a:t>
            </a:r>
            <a:r>
              <a:rPr lang="en-US" sz="2400" dirty="0"/>
              <a:t>you to inject the object dependency implicitly. It internally uses setter or constructor injection.</a:t>
            </a:r>
          </a:p>
          <a:p>
            <a:r>
              <a:rPr lang="en-US" sz="2400" dirty="0" err="1"/>
              <a:t>Autowiring</a:t>
            </a:r>
            <a:r>
              <a:rPr lang="en-US" sz="2400" dirty="0"/>
              <a:t> can't be used to inject primitive and string values. It works with reference only</a:t>
            </a:r>
            <a:r>
              <a:rPr lang="en-US" sz="2400" dirty="0" smtClean="0"/>
              <a:t>.</a:t>
            </a:r>
          </a:p>
          <a:p>
            <a:endParaRPr lang="en-US" sz="2400" dirty="0"/>
          </a:p>
          <a:p>
            <a:endParaRPr lang="en-US" sz="2400" dirty="0"/>
          </a:p>
        </p:txBody>
      </p:sp>
    </p:spTree>
    <p:extLst>
      <p:ext uri="{BB962C8B-B14F-4D97-AF65-F5344CB8AC3E}">
        <p14:creationId xmlns:p14="http://schemas.microsoft.com/office/powerpoint/2010/main" val="2699510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4">
              <a:lumMod val="20000"/>
              <a:lumOff val="80000"/>
            </a:schemeClr>
          </a:solidFill>
        </p:spPr>
        <p:txBody>
          <a:bodyPr>
            <a:normAutofit fontScale="90000"/>
          </a:bodyPr>
          <a:lstStyle/>
          <a:p>
            <a:r>
              <a:rPr lang="en-US" dirty="0" err="1" smtClean="0"/>
              <a:t>Autowiring</a:t>
            </a:r>
            <a:r>
              <a:rPr lang="en-US" dirty="0" smtClean="0"/>
              <a:t> Modes</a:t>
            </a:r>
            <a:endParaRPr lang="en-US" dirty="0"/>
          </a:p>
        </p:txBody>
      </p:sp>
      <p:sp>
        <p:nvSpPr>
          <p:cNvPr id="3" name="Content Placeholder 2"/>
          <p:cNvSpPr>
            <a:spLocks noGrp="1"/>
          </p:cNvSpPr>
          <p:nvPr>
            <p:ph idx="1"/>
          </p:nvPr>
        </p:nvSpPr>
        <p:spPr>
          <a:xfrm>
            <a:off x="0" y="685800"/>
            <a:ext cx="9144000" cy="6172200"/>
          </a:xfrm>
        </p:spPr>
        <p:txBody>
          <a:bodyPr>
            <a:normAutofit/>
          </a:bodyPr>
          <a:lstStyle/>
          <a:p>
            <a:pPr marL="0" indent="0">
              <a:buNone/>
            </a:pPr>
            <a:r>
              <a:rPr lang="en-US" sz="2400" b="1" dirty="0" smtClean="0"/>
              <a:t>There </a:t>
            </a:r>
            <a:r>
              <a:rPr lang="en-US" sz="2400" b="1" dirty="0"/>
              <a:t>are many </a:t>
            </a:r>
            <a:r>
              <a:rPr lang="en-US" sz="2400" b="1" dirty="0" err="1"/>
              <a:t>autowiring</a:t>
            </a:r>
            <a:r>
              <a:rPr lang="en-US" sz="2400" b="1" dirty="0"/>
              <a:t> modes:</a:t>
            </a:r>
          </a:p>
          <a:p>
            <a:r>
              <a:rPr lang="en-US" sz="2400" b="1" dirty="0" smtClean="0"/>
              <a:t>no</a:t>
            </a:r>
            <a:r>
              <a:rPr lang="en-US" sz="2400" dirty="0"/>
              <a:t> </a:t>
            </a:r>
            <a:r>
              <a:rPr lang="en-US" sz="2400" dirty="0" smtClean="0"/>
              <a:t>- It </a:t>
            </a:r>
            <a:r>
              <a:rPr lang="en-US" sz="2400" dirty="0"/>
              <a:t>is the default </a:t>
            </a:r>
            <a:r>
              <a:rPr lang="en-US" sz="2400" dirty="0" err="1"/>
              <a:t>autowiring</a:t>
            </a:r>
            <a:r>
              <a:rPr lang="en-US" sz="2400" dirty="0"/>
              <a:t> mode. It means no </a:t>
            </a:r>
            <a:r>
              <a:rPr lang="en-US" sz="2400" dirty="0" err="1"/>
              <a:t>autowiring</a:t>
            </a:r>
            <a:r>
              <a:rPr lang="en-US" sz="2400" dirty="0"/>
              <a:t> </a:t>
            </a:r>
            <a:r>
              <a:rPr lang="en-US" sz="2400" dirty="0" err="1"/>
              <a:t>bydefault</a:t>
            </a:r>
            <a:r>
              <a:rPr lang="en-US" sz="2400" dirty="0"/>
              <a:t>.</a:t>
            </a:r>
          </a:p>
          <a:p>
            <a:r>
              <a:rPr lang="en-US" sz="2400" b="1" dirty="0" err="1" smtClean="0"/>
              <a:t>byName</a:t>
            </a:r>
            <a:r>
              <a:rPr lang="en-US" sz="2400" dirty="0"/>
              <a:t> </a:t>
            </a:r>
            <a:r>
              <a:rPr lang="en-US" sz="2400" dirty="0" smtClean="0"/>
              <a:t>- </a:t>
            </a:r>
            <a:r>
              <a:rPr lang="en-US" sz="2400" dirty="0" err="1" smtClean="0"/>
              <a:t>Autowire</a:t>
            </a:r>
            <a:r>
              <a:rPr lang="en-US" sz="2400" dirty="0" smtClean="0"/>
              <a:t> by property name of beans. The </a:t>
            </a:r>
            <a:r>
              <a:rPr lang="en-US" sz="2400" dirty="0" err="1"/>
              <a:t>byName</a:t>
            </a:r>
            <a:r>
              <a:rPr lang="en-US" sz="2400" dirty="0"/>
              <a:t> mode injects the object dependency according to name of the bean. In such case, property name and bean name must be same. It internally calls setter method.</a:t>
            </a:r>
          </a:p>
          <a:p>
            <a:r>
              <a:rPr lang="en-US" sz="2400" b="1" dirty="0" err="1" smtClean="0"/>
              <a:t>byType</a:t>
            </a:r>
            <a:r>
              <a:rPr lang="en-US" sz="2400" dirty="0"/>
              <a:t> </a:t>
            </a:r>
            <a:r>
              <a:rPr lang="en-US" sz="2400" dirty="0" smtClean="0"/>
              <a:t>- </a:t>
            </a:r>
            <a:r>
              <a:rPr lang="en-US" sz="2400" dirty="0" err="1"/>
              <a:t>Autowire</a:t>
            </a:r>
            <a:r>
              <a:rPr lang="en-US" sz="2400" dirty="0"/>
              <a:t> by </a:t>
            </a:r>
            <a:r>
              <a:rPr lang="en-US" sz="2400" dirty="0" smtClean="0"/>
              <a:t>type </a:t>
            </a:r>
            <a:r>
              <a:rPr lang="en-US" sz="2400" dirty="0"/>
              <a:t>of </a:t>
            </a:r>
            <a:r>
              <a:rPr lang="en-US" sz="2400" dirty="0" smtClean="0"/>
              <a:t>bean property. </a:t>
            </a:r>
            <a:r>
              <a:rPr lang="en-US" sz="2400" dirty="0"/>
              <a:t>The </a:t>
            </a:r>
            <a:r>
              <a:rPr lang="en-US" sz="2400" dirty="0" err="1"/>
              <a:t>byType</a:t>
            </a:r>
            <a:r>
              <a:rPr lang="en-US" sz="2400" dirty="0"/>
              <a:t> mode injects the object dependency according to type. So property name and bean name can be different. It internally calls setter method.</a:t>
            </a:r>
          </a:p>
          <a:p>
            <a:r>
              <a:rPr lang="en-US" sz="2400" b="1" dirty="0" smtClean="0"/>
              <a:t>constructor</a:t>
            </a:r>
            <a:r>
              <a:rPr lang="en-US" sz="2400" dirty="0"/>
              <a:t> The constructor mode injects the dependency by calling the constructor of the class. It calls the constructor having large number of parameters.</a:t>
            </a:r>
          </a:p>
          <a:p>
            <a:r>
              <a:rPr lang="en-US" sz="2400" b="1" dirty="0" err="1" smtClean="0"/>
              <a:t>autodetect</a:t>
            </a:r>
            <a:r>
              <a:rPr lang="en-US" sz="2400" dirty="0"/>
              <a:t> It is deprecated since Spring 3.</a:t>
            </a:r>
          </a:p>
          <a:p>
            <a:endParaRPr lang="en-US" sz="2400" dirty="0"/>
          </a:p>
        </p:txBody>
      </p:sp>
    </p:spTree>
    <p:extLst>
      <p:ext uri="{BB962C8B-B14F-4D97-AF65-F5344CB8AC3E}">
        <p14:creationId xmlns:p14="http://schemas.microsoft.com/office/powerpoint/2010/main" val="3987155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685800"/>
            <a:ext cx="9144000" cy="6172200"/>
          </a:xfrm>
        </p:spPr>
        <p:txBody>
          <a:bodyPr>
            <a:normAutofit/>
          </a:bodyPr>
          <a:lstStyle/>
          <a:p>
            <a:pPr>
              <a:lnSpc>
                <a:spcPct val="80000"/>
              </a:lnSpc>
            </a:pPr>
            <a:r>
              <a:rPr lang="en-US" sz="2400" dirty="0" smtClean="0"/>
              <a:t>Spring bean Inheritance can be define using &lt;parent&gt; sub-element of &lt;bean&gt;</a:t>
            </a:r>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2400" dirty="0" smtClean="0"/>
          </a:p>
          <a:p>
            <a:pPr eaLnBrk="1" hangingPunct="1">
              <a:lnSpc>
                <a:spcPct val="80000"/>
              </a:lnSpc>
              <a:buFontTx/>
              <a:buNone/>
            </a:pPr>
            <a:endParaRPr lang="en-US" sz="2400" dirty="0"/>
          </a:p>
          <a:p>
            <a:pPr eaLnBrk="1" hangingPunct="1">
              <a:lnSpc>
                <a:spcPct val="80000"/>
              </a:lnSpc>
              <a:buFontTx/>
              <a:buNone/>
            </a:pPr>
            <a:endParaRPr lang="en-US" sz="2400" dirty="0" smtClean="0"/>
          </a:p>
          <a:p>
            <a:pPr eaLnBrk="1" hangingPunct="1">
              <a:lnSpc>
                <a:spcPct val="80000"/>
              </a:lnSpc>
              <a:buFontTx/>
              <a:buNone/>
            </a:pPr>
            <a:endParaRPr lang="en-US" sz="1600" dirty="0" smtClean="0"/>
          </a:p>
        </p:txBody>
      </p:sp>
      <p:sp>
        <p:nvSpPr>
          <p:cNvPr id="21508" name="Line 4"/>
          <p:cNvSpPr>
            <a:spLocks noChangeShapeType="1"/>
          </p:cNvSpPr>
          <p:nvPr/>
        </p:nvSpPr>
        <p:spPr bwMode="auto">
          <a:xfrm flipV="1">
            <a:off x="3048000" y="2362200"/>
            <a:ext cx="0" cy="5334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a:bodyPr>
          <a:lstStyle/>
          <a:p>
            <a:pPr>
              <a:lnSpc>
                <a:spcPct val="80000"/>
              </a:lnSpc>
            </a:pPr>
            <a:r>
              <a:rPr lang="en-US" sz="3600" dirty="0"/>
              <a:t>Spring Bean Definition </a:t>
            </a:r>
            <a:r>
              <a:rPr lang="en-US" sz="3600" dirty="0" smtClean="0"/>
              <a:t>Inheritance</a:t>
            </a:r>
            <a:r>
              <a:rPr lang="en-US" sz="3600" b="1" dirty="0" smtClean="0">
                <a:solidFill>
                  <a:schemeClr val="accent3">
                    <a:lumMod val="50000"/>
                  </a:schemeClr>
                </a:solidFill>
              </a:rPr>
              <a:t> </a:t>
            </a:r>
            <a:endParaRPr lang="en-US" sz="3600" b="1" dirty="0">
              <a:solidFill>
                <a:schemeClr val="accent3">
                  <a:lumMod val="50000"/>
                </a:schemeClr>
              </a:solidFill>
            </a:endParaRPr>
          </a:p>
        </p:txBody>
      </p:sp>
      <p:sp>
        <p:nvSpPr>
          <p:cNvPr id="5" name="Text Box 6"/>
          <p:cNvSpPr txBox="1">
            <a:spLocks noChangeArrowheads="1"/>
          </p:cNvSpPr>
          <p:nvPr/>
        </p:nvSpPr>
        <p:spPr bwMode="auto">
          <a:xfrm>
            <a:off x="381000" y="1447800"/>
            <a:ext cx="8001000" cy="1865126"/>
          </a:xfrm>
          <a:prstGeom prst="rect">
            <a:avLst/>
          </a:prstGeom>
          <a:solidFill>
            <a:schemeClr val="tx2">
              <a:lumMod val="20000"/>
              <a:lumOff val="80000"/>
            </a:schemeClr>
          </a:solidFill>
          <a:ln>
            <a:noFill/>
          </a:ln>
          <a:effectLst/>
          <a:extLst/>
        </p:spPr>
        <p:txBody>
          <a:bodyPr wrap="square">
            <a:spAutoFit/>
          </a:bodyPr>
          <a:lstStyle/>
          <a:p>
            <a:pPr>
              <a:lnSpc>
                <a:spcPct val="80000"/>
              </a:lnSpc>
            </a:pPr>
            <a:r>
              <a:rPr lang="en-US" dirty="0"/>
              <a:t>&lt;bean id="</a:t>
            </a:r>
            <a:r>
              <a:rPr lang="en-US" dirty="0" err="1"/>
              <a:t>helloWorld</a:t>
            </a:r>
            <a:r>
              <a:rPr lang="en-US" dirty="0"/>
              <a:t>" class="</a:t>
            </a:r>
            <a:r>
              <a:rPr lang="en-US" dirty="0" err="1"/>
              <a:t>com.tutorialspoint.HelloWorld</a:t>
            </a:r>
            <a:r>
              <a:rPr lang="en-US" dirty="0"/>
              <a:t>"&gt; </a:t>
            </a:r>
            <a:endParaRPr lang="en-US" dirty="0" smtClean="0"/>
          </a:p>
          <a:p>
            <a:pPr>
              <a:lnSpc>
                <a:spcPct val="80000"/>
              </a:lnSpc>
            </a:pPr>
            <a:r>
              <a:rPr lang="en-US" dirty="0" smtClean="0"/>
              <a:t>	&lt;</a:t>
            </a:r>
            <a:r>
              <a:rPr lang="en-US" dirty="0"/>
              <a:t>property name="message1" value="Hello World</a:t>
            </a:r>
            <a:r>
              <a:rPr lang="en-US" dirty="0" smtClean="0"/>
              <a:t>!"/&gt;</a:t>
            </a:r>
          </a:p>
          <a:p>
            <a:pPr>
              <a:lnSpc>
                <a:spcPct val="80000"/>
              </a:lnSpc>
            </a:pPr>
            <a:r>
              <a:rPr lang="en-US" dirty="0" smtClean="0"/>
              <a:t>	 </a:t>
            </a:r>
            <a:r>
              <a:rPr lang="en-US" dirty="0"/>
              <a:t>&lt;property name="message2" value="Hello Second World</a:t>
            </a:r>
            <a:r>
              <a:rPr lang="en-US" dirty="0" smtClean="0"/>
              <a:t>!"/&gt;</a:t>
            </a:r>
          </a:p>
          <a:p>
            <a:pPr>
              <a:lnSpc>
                <a:spcPct val="80000"/>
              </a:lnSpc>
            </a:pPr>
            <a:r>
              <a:rPr lang="en-US" dirty="0" smtClean="0"/>
              <a:t> </a:t>
            </a:r>
            <a:r>
              <a:rPr lang="en-US" dirty="0"/>
              <a:t>&lt;/bean&gt; </a:t>
            </a:r>
            <a:endParaRPr lang="en-US" dirty="0" smtClean="0"/>
          </a:p>
          <a:p>
            <a:pPr>
              <a:lnSpc>
                <a:spcPct val="80000"/>
              </a:lnSpc>
            </a:pPr>
            <a:r>
              <a:rPr lang="en-US" dirty="0" smtClean="0"/>
              <a:t>&lt;</a:t>
            </a:r>
            <a:r>
              <a:rPr lang="en-US" dirty="0"/>
              <a:t>bean id="</a:t>
            </a:r>
            <a:r>
              <a:rPr lang="en-US" dirty="0" err="1"/>
              <a:t>helloIndia</a:t>
            </a:r>
            <a:r>
              <a:rPr lang="en-US" dirty="0"/>
              <a:t>" class="</a:t>
            </a:r>
            <a:r>
              <a:rPr lang="en-US" dirty="0" err="1"/>
              <a:t>com.tutorialspoint.HelloIndia</a:t>
            </a:r>
            <a:r>
              <a:rPr lang="en-US" dirty="0"/>
              <a:t>" </a:t>
            </a:r>
            <a:r>
              <a:rPr lang="en-US" dirty="0">
                <a:solidFill>
                  <a:srgbClr val="FF0000"/>
                </a:solidFill>
              </a:rPr>
              <a:t>parent="</a:t>
            </a:r>
            <a:r>
              <a:rPr lang="en-US" dirty="0" err="1">
                <a:solidFill>
                  <a:srgbClr val="FF0000"/>
                </a:solidFill>
              </a:rPr>
              <a:t>helloWorld</a:t>
            </a:r>
            <a:r>
              <a:rPr lang="en-US" dirty="0">
                <a:solidFill>
                  <a:srgbClr val="FF0000"/>
                </a:solidFill>
              </a:rPr>
              <a:t>"</a:t>
            </a:r>
            <a:r>
              <a:rPr lang="en-US" dirty="0"/>
              <a:t>&gt; </a:t>
            </a:r>
            <a:r>
              <a:rPr lang="en-US" dirty="0" smtClean="0"/>
              <a:t>	&lt;</a:t>
            </a:r>
            <a:r>
              <a:rPr lang="en-US" dirty="0"/>
              <a:t>property name="message1" value="Hello India!"/&gt; </a:t>
            </a:r>
            <a:endParaRPr lang="en-US" dirty="0" smtClean="0"/>
          </a:p>
          <a:p>
            <a:pPr>
              <a:lnSpc>
                <a:spcPct val="80000"/>
              </a:lnSpc>
            </a:pPr>
            <a:r>
              <a:rPr lang="en-US" dirty="0" smtClean="0"/>
              <a:t>	&lt;</a:t>
            </a:r>
            <a:r>
              <a:rPr lang="en-US" dirty="0"/>
              <a:t>property name="message3" value="Namaste India!"/&gt; </a:t>
            </a:r>
            <a:endParaRPr lang="en-US" dirty="0" smtClean="0"/>
          </a:p>
          <a:p>
            <a:pPr>
              <a:lnSpc>
                <a:spcPct val="80000"/>
              </a:lnSpc>
            </a:pPr>
            <a:r>
              <a:rPr lang="en-US" dirty="0" smtClean="0"/>
              <a:t>&lt;/</a:t>
            </a:r>
            <a:r>
              <a:rPr lang="en-US" dirty="0"/>
              <a:t>bean&gt;</a:t>
            </a:r>
          </a:p>
        </p:txBody>
      </p:sp>
    </p:spTree>
    <p:extLst>
      <p:ext uri="{BB962C8B-B14F-4D97-AF65-F5344CB8AC3E}">
        <p14:creationId xmlns:p14="http://schemas.microsoft.com/office/powerpoint/2010/main" val="415651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2150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2">
              <a:lumMod val="20000"/>
              <a:lumOff val="80000"/>
            </a:schemeClr>
          </a:solidFill>
        </p:spPr>
        <p:txBody>
          <a:bodyPr>
            <a:normAutofit fontScale="90000"/>
          </a:bodyPr>
          <a:lstStyle/>
          <a:p>
            <a:r>
              <a:rPr lang="en-US" dirty="0" smtClean="0"/>
              <a:t>Spring Injection</a:t>
            </a:r>
            <a:endParaRPr lang="en-US" dirty="0"/>
          </a:p>
        </p:txBody>
      </p:sp>
      <p:sp>
        <p:nvSpPr>
          <p:cNvPr id="3" name="Content Placeholder 2"/>
          <p:cNvSpPr>
            <a:spLocks noGrp="1"/>
          </p:cNvSpPr>
          <p:nvPr>
            <p:ph idx="1"/>
          </p:nvPr>
        </p:nvSpPr>
        <p:spPr>
          <a:xfrm>
            <a:off x="0" y="685800"/>
            <a:ext cx="9144000" cy="6172200"/>
          </a:xfrm>
        </p:spPr>
        <p:txBody>
          <a:bodyPr/>
          <a:lstStyle/>
          <a:p>
            <a:r>
              <a:rPr lang="en-US" sz="2800" dirty="0"/>
              <a:t>If you need to pass an NULL value then you can pass it as follows</a:t>
            </a:r>
            <a:r>
              <a:rPr lang="en-US" sz="2800" dirty="0" smtClean="0"/>
              <a:t>:</a:t>
            </a:r>
          </a:p>
          <a:p>
            <a:endParaRPr lang="en-US" dirty="0" smtClean="0"/>
          </a:p>
          <a:p>
            <a:endParaRPr lang="en-US" dirty="0"/>
          </a:p>
          <a:p>
            <a:r>
              <a:rPr lang="en-US" sz="2800" dirty="0" smtClean="0"/>
              <a:t>If </a:t>
            </a:r>
            <a:r>
              <a:rPr lang="en-US" sz="2800" dirty="0"/>
              <a:t>you need to pass an empty string as a value then you can pass it as follows</a:t>
            </a:r>
            <a:r>
              <a:rPr lang="en-US" sz="2800" dirty="0" smtClean="0"/>
              <a:t>:</a:t>
            </a:r>
            <a:endParaRPr lang="en-US" sz="2800" dirty="0"/>
          </a:p>
        </p:txBody>
      </p:sp>
      <p:sp>
        <p:nvSpPr>
          <p:cNvPr id="4" name="Text Box 6"/>
          <p:cNvSpPr txBox="1">
            <a:spLocks noChangeArrowheads="1"/>
          </p:cNvSpPr>
          <p:nvPr/>
        </p:nvSpPr>
        <p:spPr bwMode="auto">
          <a:xfrm>
            <a:off x="1295400" y="3886200"/>
            <a:ext cx="6172200" cy="923330"/>
          </a:xfrm>
          <a:prstGeom prst="rect">
            <a:avLst/>
          </a:prstGeom>
          <a:solidFill>
            <a:schemeClr val="tx2">
              <a:lumMod val="20000"/>
              <a:lumOff val="80000"/>
            </a:schemeClr>
          </a:solidFill>
          <a:ln>
            <a:noFill/>
          </a:ln>
          <a:effectLst/>
          <a:extLst/>
        </p:spPr>
        <p:txBody>
          <a:bodyPr>
            <a:spAutoFit/>
          </a:bodyPr>
          <a:lstStyle/>
          <a:p>
            <a:r>
              <a:rPr lang="en-US" dirty="0"/>
              <a:t>&lt;bean id="..." class="</a:t>
            </a:r>
            <a:r>
              <a:rPr lang="en-US" dirty="0" err="1"/>
              <a:t>exampleBean</a:t>
            </a:r>
            <a:r>
              <a:rPr lang="en-US" dirty="0"/>
              <a:t>"&gt; </a:t>
            </a:r>
            <a:endParaRPr lang="en-US" dirty="0" smtClean="0"/>
          </a:p>
          <a:p>
            <a:r>
              <a:rPr lang="en-US" dirty="0" smtClean="0"/>
              <a:t>	&lt;</a:t>
            </a:r>
            <a:r>
              <a:rPr lang="en-US" dirty="0"/>
              <a:t>property name=“</a:t>
            </a:r>
            <a:r>
              <a:rPr lang="en-US" dirty="0" smtClean="0"/>
              <a:t>email“ value=“”&gt;&lt;/</a:t>
            </a:r>
            <a:r>
              <a:rPr lang="en-US" dirty="0"/>
              <a:t>property&gt; </a:t>
            </a:r>
            <a:endParaRPr lang="en-US" dirty="0" smtClean="0"/>
          </a:p>
          <a:p>
            <a:r>
              <a:rPr lang="en-US" dirty="0" smtClean="0"/>
              <a:t>&lt;/</a:t>
            </a:r>
            <a:r>
              <a:rPr lang="en-US" dirty="0"/>
              <a:t>bean</a:t>
            </a:r>
            <a:r>
              <a:rPr lang="en-US" dirty="0" smtClean="0"/>
              <a:t>&gt;</a:t>
            </a:r>
            <a:endParaRPr lang="en-US" dirty="0"/>
          </a:p>
        </p:txBody>
      </p:sp>
      <p:sp>
        <p:nvSpPr>
          <p:cNvPr id="5" name="Text Box 6"/>
          <p:cNvSpPr txBox="1">
            <a:spLocks noChangeArrowheads="1"/>
          </p:cNvSpPr>
          <p:nvPr/>
        </p:nvSpPr>
        <p:spPr bwMode="auto">
          <a:xfrm>
            <a:off x="1295400" y="1676400"/>
            <a:ext cx="6172200" cy="923330"/>
          </a:xfrm>
          <a:prstGeom prst="rect">
            <a:avLst/>
          </a:prstGeom>
          <a:solidFill>
            <a:schemeClr val="tx2">
              <a:lumMod val="20000"/>
              <a:lumOff val="80000"/>
            </a:schemeClr>
          </a:solidFill>
          <a:ln>
            <a:noFill/>
          </a:ln>
          <a:effectLst/>
          <a:extLst/>
        </p:spPr>
        <p:txBody>
          <a:bodyPr>
            <a:spAutoFit/>
          </a:bodyPr>
          <a:lstStyle/>
          <a:p>
            <a:r>
              <a:rPr lang="en-US" dirty="0"/>
              <a:t>&lt;bean id="..." class="</a:t>
            </a:r>
            <a:r>
              <a:rPr lang="en-US" dirty="0" err="1"/>
              <a:t>exampleBean</a:t>
            </a:r>
            <a:r>
              <a:rPr lang="en-US" dirty="0"/>
              <a:t>"&gt; </a:t>
            </a:r>
            <a:endParaRPr lang="en-US" dirty="0" smtClean="0"/>
          </a:p>
          <a:p>
            <a:r>
              <a:rPr lang="en-US" dirty="0" smtClean="0"/>
              <a:t>	&lt;</a:t>
            </a:r>
            <a:r>
              <a:rPr lang="en-US" dirty="0"/>
              <a:t>property name=“email"&gt;&lt;null/&gt;&lt;/property&gt; </a:t>
            </a:r>
            <a:endParaRPr lang="en-US" dirty="0" smtClean="0"/>
          </a:p>
          <a:p>
            <a:r>
              <a:rPr lang="en-US" dirty="0" smtClean="0"/>
              <a:t>&lt;/</a:t>
            </a:r>
            <a:r>
              <a:rPr lang="en-US" dirty="0"/>
              <a:t>bean</a:t>
            </a:r>
            <a:r>
              <a:rPr lang="en-US" dirty="0" smtClean="0"/>
              <a:t>&gt;</a:t>
            </a:r>
            <a:endParaRPr lang="en-US" dirty="0"/>
          </a:p>
        </p:txBody>
      </p:sp>
    </p:spTree>
    <p:extLst>
      <p:ext uri="{BB962C8B-B14F-4D97-AF65-F5344CB8AC3E}">
        <p14:creationId xmlns:p14="http://schemas.microsoft.com/office/powerpoint/2010/main" val="363414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685800"/>
          </a:xfrm>
          <a:solidFill>
            <a:schemeClr val="accent4">
              <a:lumMod val="20000"/>
              <a:lumOff val="80000"/>
            </a:schemeClr>
          </a:solidFill>
        </p:spPr>
        <p:txBody>
          <a:bodyPr>
            <a:normAutofit/>
          </a:bodyPr>
          <a:lstStyle/>
          <a:p>
            <a:pPr eaLnBrk="1" hangingPunct="1"/>
            <a:r>
              <a:rPr lang="en-US" sz="2400" b="1" dirty="0" smtClean="0"/>
              <a:t>Why Spring </a:t>
            </a:r>
            <a:r>
              <a:rPr lang="en-US" sz="2400" b="1" dirty="0" smtClean="0">
                <a:solidFill>
                  <a:schemeClr val="accent3">
                    <a:lumMod val="50000"/>
                  </a:schemeClr>
                </a:solidFill>
              </a:rPr>
              <a:t>Framework</a:t>
            </a:r>
            <a:r>
              <a:rPr lang="en-US" sz="2400" b="1" dirty="0" smtClean="0"/>
              <a:t>?</a:t>
            </a:r>
          </a:p>
        </p:txBody>
      </p:sp>
      <p:sp>
        <p:nvSpPr>
          <p:cNvPr id="10243" name="Rectangle 3"/>
          <p:cNvSpPr>
            <a:spLocks noGrp="1" noChangeArrowheads="1"/>
          </p:cNvSpPr>
          <p:nvPr>
            <p:ph type="body" idx="1"/>
          </p:nvPr>
        </p:nvSpPr>
        <p:spPr>
          <a:xfrm>
            <a:off x="0" y="685800"/>
            <a:ext cx="9144000" cy="6172200"/>
          </a:xfrm>
        </p:spPr>
        <p:txBody>
          <a:bodyPr/>
          <a:lstStyle/>
          <a:p>
            <a:pPr>
              <a:lnSpc>
                <a:spcPct val="80000"/>
              </a:lnSpc>
            </a:pPr>
            <a:r>
              <a:rPr lang="en-US" sz="2400" dirty="0" smtClean="0"/>
              <a:t>Spring framework provide no. of services.</a:t>
            </a:r>
          </a:p>
          <a:p>
            <a:pPr>
              <a:lnSpc>
                <a:spcPct val="80000"/>
              </a:lnSpc>
            </a:pPr>
            <a:r>
              <a:rPr lang="en-US" sz="2400" dirty="0" smtClean="0"/>
              <a:t>Spring </a:t>
            </a:r>
            <a:r>
              <a:rPr lang="en-US" sz="2400" dirty="0"/>
              <a:t>offers an open yet structured framework, using dependency-injection, a type of inversion-of-control to integrate different technologies together</a:t>
            </a:r>
            <a:r>
              <a:rPr lang="en-US" sz="2400" dirty="0" smtClean="0"/>
              <a:t>.</a:t>
            </a:r>
          </a:p>
          <a:p>
            <a:pPr eaLnBrk="1" hangingPunct="1">
              <a:lnSpc>
                <a:spcPct val="80000"/>
              </a:lnSpc>
            </a:pPr>
            <a:r>
              <a:rPr lang="en-US" sz="2400" dirty="0" smtClean="0"/>
              <a:t>All </a:t>
            </a:r>
            <a:r>
              <a:rPr lang="en-US" sz="2400" b="1" dirty="0" smtClean="0"/>
              <a:t>frameworks integrate </a:t>
            </a:r>
            <a:r>
              <a:rPr lang="en-US" sz="2400" dirty="0" smtClean="0"/>
              <a:t>well with Spring.</a:t>
            </a:r>
          </a:p>
          <a:p>
            <a:pPr eaLnBrk="1" hangingPunct="1">
              <a:lnSpc>
                <a:spcPct val="80000"/>
              </a:lnSpc>
            </a:pPr>
            <a:r>
              <a:rPr lang="en-US" sz="2400" dirty="0" smtClean="0"/>
              <a:t>Spring 2.x contain 6 modules. </a:t>
            </a:r>
          </a:p>
          <a:p>
            <a:pPr eaLnBrk="1" hangingPunct="1">
              <a:lnSpc>
                <a:spcPct val="80000"/>
              </a:lnSpc>
            </a:pPr>
            <a:r>
              <a:rPr lang="en-US" sz="2400" dirty="0" smtClean="0"/>
              <a:t>Consistent Configuration, open plug-in architecture</a:t>
            </a:r>
          </a:p>
          <a:p>
            <a:pPr eaLnBrk="1" hangingPunct="1">
              <a:lnSpc>
                <a:spcPct val="80000"/>
              </a:lnSpc>
            </a:pPr>
            <a:r>
              <a:rPr lang="en-US" sz="2400" dirty="0" smtClean="0"/>
              <a:t>Easier to test applications with.</a:t>
            </a:r>
          </a:p>
          <a:p>
            <a:pPr eaLnBrk="1" hangingPunct="1">
              <a:lnSpc>
                <a:spcPct val="80000"/>
              </a:lnSpc>
            </a:pPr>
            <a:r>
              <a:rPr lang="en-US" sz="2400" dirty="0" smtClean="0"/>
              <a:t>Less complicated then other frameworks.</a:t>
            </a:r>
          </a:p>
          <a:p>
            <a:pPr eaLnBrk="1" hangingPunct="1">
              <a:lnSpc>
                <a:spcPct val="80000"/>
              </a:lnSpc>
            </a:pPr>
            <a:r>
              <a:rPr lang="en-US" sz="2400" dirty="0" smtClean="0"/>
              <a:t>Active user community.</a:t>
            </a:r>
          </a:p>
          <a:p>
            <a:pPr>
              <a:lnSpc>
                <a:spcPct val="80000"/>
              </a:lnSpc>
            </a:pPr>
            <a:r>
              <a:rPr lang="en-US" sz="2400" dirty="0"/>
              <a:t>It's best to program to interfaces, rather than classes. Spring </a:t>
            </a:r>
            <a:r>
              <a:rPr lang="en-US" sz="2400" b="1" dirty="0"/>
              <a:t>reduces the complexity cost of using interfaces </a:t>
            </a:r>
            <a:r>
              <a:rPr lang="en-US" sz="2400" dirty="0"/>
              <a:t>to zero. </a:t>
            </a:r>
          </a:p>
          <a:p>
            <a:pPr eaLnBrk="1" hangingPunct="1">
              <a:lnSpc>
                <a:spcPct val="80000"/>
              </a:lnSpc>
            </a:pPr>
            <a:endParaRPr lang="en-US" sz="2400" dirty="0" smtClean="0"/>
          </a:p>
        </p:txBody>
      </p:sp>
    </p:spTree>
    <p:extLst>
      <p:ext uri="{BB962C8B-B14F-4D97-AF65-F5344CB8AC3E}">
        <p14:creationId xmlns:p14="http://schemas.microsoft.com/office/powerpoint/2010/main" val="36449805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533400"/>
          </a:xfrm>
        </p:spPr>
        <p:txBody>
          <a:bodyPr>
            <a:noAutofit/>
          </a:bodyPr>
          <a:lstStyle/>
          <a:p>
            <a:pPr eaLnBrk="1" hangingPunct="1"/>
            <a:r>
              <a:rPr lang="en-US" sz="2000" b="1" dirty="0" smtClean="0"/>
              <a:t>Spring provides a JDBC Template that manages your connections for you.</a:t>
            </a:r>
          </a:p>
        </p:txBody>
      </p:sp>
      <p:sp>
        <p:nvSpPr>
          <p:cNvPr id="21507" name="Rectangle 3"/>
          <p:cNvSpPr>
            <a:spLocks noGrp="1" noChangeArrowheads="1"/>
          </p:cNvSpPr>
          <p:nvPr>
            <p:ph type="body" idx="1"/>
          </p:nvPr>
        </p:nvSpPr>
        <p:spPr>
          <a:xfrm>
            <a:off x="457200" y="609600"/>
            <a:ext cx="8458200" cy="6096000"/>
          </a:xfrm>
        </p:spPr>
        <p:txBody>
          <a:bodyPr/>
          <a:lstStyle/>
          <a:p>
            <a:pPr eaLnBrk="1" hangingPunct="1">
              <a:lnSpc>
                <a:spcPct val="80000"/>
              </a:lnSpc>
              <a:buFontTx/>
              <a:buNone/>
            </a:pPr>
            <a:r>
              <a:rPr lang="en-US" sz="1800" b="1" i="1" dirty="0" smtClean="0"/>
              <a:t>*** Simple example of connecting to a </a:t>
            </a:r>
            <a:r>
              <a:rPr lang="en-US" sz="1800" b="1" i="1" dirty="0" err="1" smtClean="0"/>
              <a:t>datasource</a:t>
            </a:r>
            <a:r>
              <a:rPr lang="en-US" sz="1800" b="1" dirty="0" smtClean="0"/>
              <a:t>. ***</a:t>
            </a:r>
          </a:p>
          <a:p>
            <a:pPr eaLnBrk="1" hangingPunct="1">
              <a:lnSpc>
                <a:spcPct val="80000"/>
              </a:lnSpc>
              <a:buFontTx/>
              <a:buNone/>
            </a:pPr>
            <a:r>
              <a:rPr lang="en-US" sz="1800" b="1" dirty="0" err="1" smtClean="0">
                <a:solidFill>
                  <a:srgbClr val="CC3300"/>
                </a:solidFill>
              </a:rPr>
              <a:t>ProductManagerDaoJdbc</a:t>
            </a:r>
            <a:r>
              <a:rPr lang="en-US" sz="1800" b="1" dirty="0" smtClean="0">
                <a:solidFill>
                  <a:srgbClr val="CC3300"/>
                </a:solidFill>
              </a:rPr>
              <a:t> </a:t>
            </a:r>
            <a:r>
              <a:rPr lang="en-US" sz="1800" dirty="0" smtClean="0"/>
              <a:t>implements </a:t>
            </a:r>
            <a:r>
              <a:rPr lang="en-US" sz="1800" dirty="0" err="1" smtClean="0"/>
              <a:t>ProductManagerDao</a:t>
            </a:r>
            <a:r>
              <a:rPr lang="en-US" sz="1800" dirty="0" smtClean="0"/>
              <a:t> {</a:t>
            </a:r>
          </a:p>
          <a:p>
            <a:pPr eaLnBrk="1" hangingPunct="1">
              <a:lnSpc>
                <a:spcPct val="80000"/>
              </a:lnSpc>
              <a:buFontTx/>
              <a:buNone/>
            </a:pPr>
            <a:r>
              <a:rPr lang="en-US" sz="1800" dirty="0" smtClean="0"/>
              <a:t>	public void </a:t>
            </a:r>
            <a:r>
              <a:rPr lang="en-US" sz="1800" b="1" dirty="0" err="1" smtClean="0">
                <a:solidFill>
                  <a:srgbClr val="CC3300"/>
                </a:solidFill>
              </a:rPr>
              <a:t>setDataSource</a:t>
            </a:r>
            <a:r>
              <a:rPr lang="en-US" sz="1800" b="1" dirty="0" smtClean="0">
                <a:solidFill>
                  <a:srgbClr val="CC3300"/>
                </a:solidFill>
              </a:rPr>
              <a:t>(</a:t>
            </a:r>
            <a:r>
              <a:rPr lang="en-US" sz="1800" b="1" dirty="0" err="1" smtClean="0">
                <a:solidFill>
                  <a:srgbClr val="CC3300"/>
                </a:solidFill>
              </a:rPr>
              <a:t>DataSource</a:t>
            </a:r>
            <a:r>
              <a:rPr lang="en-US" sz="1800" b="1" dirty="0" smtClean="0">
                <a:solidFill>
                  <a:srgbClr val="CC3300"/>
                </a:solidFill>
              </a:rPr>
              <a:t> ds)</a:t>
            </a:r>
            <a:r>
              <a:rPr lang="en-US" sz="1800" dirty="0" smtClean="0"/>
              <a:t> {</a:t>
            </a:r>
          </a:p>
          <a:p>
            <a:pPr eaLnBrk="1" hangingPunct="1">
              <a:lnSpc>
                <a:spcPct val="80000"/>
              </a:lnSpc>
              <a:buFontTx/>
              <a:buNone/>
            </a:pPr>
            <a:r>
              <a:rPr lang="en-US" sz="1800" dirty="0" smtClean="0"/>
              <a:t>        	this.ds = ds;   </a:t>
            </a:r>
          </a:p>
          <a:p>
            <a:pPr eaLnBrk="1" hangingPunct="1">
              <a:lnSpc>
                <a:spcPct val="80000"/>
              </a:lnSpc>
              <a:buFontTx/>
              <a:buNone/>
            </a:pPr>
            <a:r>
              <a:rPr lang="en-US" sz="1800" dirty="0" smtClean="0"/>
              <a:t> 	}</a:t>
            </a:r>
          </a:p>
          <a:p>
            <a:pPr eaLnBrk="1" hangingPunct="1">
              <a:lnSpc>
                <a:spcPct val="80000"/>
              </a:lnSpc>
              <a:buFontTx/>
              <a:buNone/>
            </a:pPr>
            <a:r>
              <a:rPr lang="en-US" sz="1800" dirty="0" smtClean="0"/>
              <a:t>}</a:t>
            </a:r>
          </a:p>
          <a:p>
            <a:pPr eaLnBrk="1" hangingPunct="1">
              <a:lnSpc>
                <a:spcPct val="80000"/>
              </a:lnSpc>
              <a:buFontTx/>
              <a:buNone/>
            </a:pPr>
            <a:r>
              <a:rPr lang="en-US" sz="1800" b="1" dirty="0" smtClean="0">
                <a:solidFill>
                  <a:schemeClr val="accent2"/>
                </a:solidFill>
              </a:rPr>
              <a:t>*** No need to change java code when changing </a:t>
            </a:r>
            <a:r>
              <a:rPr lang="en-US" sz="1800" b="1" dirty="0" err="1" smtClean="0">
                <a:solidFill>
                  <a:schemeClr val="accent2"/>
                </a:solidFill>
              </a:rPr>
              <a:t>datasource</a:t>
            </a:r>
            <a:r>
              <a:rPr lang="en-US" sz="1800" b="1" dirty="0" smtClean="0">
                <a:solidFill>
                  <a:schemeClr val="accent2"/>
                </a:solidFill>
              </a:rPr>
              <a:t>; change in ‘Spring bean’ XML file below.</a:t>
            </a:r>
          </a:p>
          <a:p>
            <a:pPr eaLnBrk="1" hangingPunct="1">
              <a:lnSpc>
                <a:spcPct val="80000"/>
              </a:lnSpc>
              <a:buFontTx/>
              <a:buNone/>
            </a:pPr>
            <a:r>
              <a:rPr lang="en-US" sz="1800" dirty="0" smtClean="0"/>
              <a:t>&lt;beans&gt;</a:t>
            </a:r>
            <a:endParaRPr lang="en-US" sz="1800" dirty="0" smtClean="0">
              <a:sym typeface="Wingdings" pitchFamily="2" charset="2"/>
            </a:endParaRPr>
          </a:p>
          <a:p>
            <a:pPr eaLnBrk="1" hangingPunct="1">
              <a:lnSpc>
                <a:spcPct val="80000"/>
              </a:lnSpc>
              <a:buFontTx/>
              <a:buNone/>
            </a:pPr>
            <a:r>
              <a:rPr lang="en-US" sz="1800" dirty="0" smtClean="0"/>
              <a:t>	&lt;bean name="</a:t>
            </a:r>
            <a:r>
              <a:rPr lang="en-US" sz="1800" b="1" dirty="0" err="1" smtClean="0"/>
              <a:t>dataSource</a:t>
            </a:r>
            <a:r>
              <a:rPr lang="en-US" sz="1800" dirty="0" smtClean="0"/>
              <a:t>" class="com.mysql.jdbc.jdbc2.optional.MysqlDataSource" destroy-method="close"&gt;</a:t>
            </a:r>
          </a:p>
          <a:p>
            <a:pPr eaLnBrk="1" hangingPunct="1">
              <a:lnSpc>
                <a:spcPct val="80000"/>
              </a:lnSpc>
              <a:buFontTx/>
              <a:buNone/>
            </a:pPr>
            <a:r>
              <a:rPr lang="en-US" sz="1800" dirty="0" smtClean="0"/>
              <a:t>	&lt;property name="</a:t>
            </a:r>
            <a:r>
              <a:rPr lang="en-US" sz="1800" dirty="0" err="1" smtClean="0"/>
              <a:t>url</a:t>
            </a:r>
            <a:r>
              <a:rPr lang="en-US" sz="1800" dirty="0" smtClean="0"/>
              <a:t>"&gt;</a:t>
            </a:r>
          </a:p>
          <a:p>
            <a:pPr eaLnBrk="1" hangingPunct="1">
              <a:lnSpc>
                <a:spcPct val="80000"/>
              </a:lnSpc>
              <a:buFontTx/>
              <a:buNone/>
            </a:pPr>
            <a:r>
              <a:rPr lang="en-US" sz="1800" dirty="0" smtClean="0"/>
              <a:t>		&lt;value&gt;</a:t>
            </a:r>
            <a:r>
              <a:rPr lang="en-US" sz="1800" dirty="0" err="1" smtClean="0"/>
              <a:t>jdbc:mysql</a:t>
            </a:r>
            <a:r>
              <a:rPr lang="en-US" sz="1800" dirty="0" smtClean="0"/>
              <a:t>://</a:t>
            </a:r>
            <a:r>
              <a:rPr lang="en-US" sz="1800" dirty="0" err="1" smtClean="0"/>
              <a:t>localhost</a:t>
            </a:r>
            <a:r>
              <a:rPr lang="en-US" sz="1800" dirty="0" smtClean="0"/>
              <a:t>/test&lt;/value&gt;</a:t>
            </a:r>
          </a:p>
          <a:p>
            <a:pPr eaLnBrk="1" hangingPunct="1">
              <a:lnSpc>
                <a:spcPct val="80000"/>
              </a:lnSpc>
              <a:buFontTx/>
              <a:buNone/>
            </a:pPr>
            <a:r>
              <a:rPr lang="en-US" sz="1800" dirty="0" smtClean="0"/>
              <a:t>	&lt;/property&gt;</a:t>
            </a:r>
          </a:p>
          <a:p>
            <a:pPr eaLnBrk="1" hangingPunct="1">
              <a:lnSpc>
                <a:spcPct val="80000"/>
              </a:lnSpc>
              <a:buFontTx/>
              <a:buNone/>
            </a:pPr>
            <a:r>
              <a:rPr lang="en-US" sz="1800" dirty="0" smtClean="0"/>
              <a:t>&lt;beans&gt;</a:t>
            </a:r>
          </a:p>
          <a:p>
            <a:pPr eaLnBrk="1" hangingPunct="1">
              <a:lnSpc>
                <a:spcPct val="80000"/>
              </a:lnSpc>
              <a:buFontTx/>
              <a:buNone/>
            </a:pPr>
            <a:r>
              <a:rPr lang="en-US" sz="1800" dirty="0" smtClean="0"/>
              <a:t>&lt;bean id="</a:t>
            </a:r>
            <a:r>
              <a:rPr lang="en-US" sz="1800" dirty="0" err="1" smtClean="0"/>
              <a:t>prodManDao</a:t>
            </a:r>
            <a:r>
              <a:rPr lang="en-US" sz="1800" dirty="0" smtClean="0"/>
              <a:t>" class="</a:t>
            </a:r>
            <a:r>
              <a:rPr lang="en-US" sz="1800" dirty="0" err="1" smtClean="0"/>
              <a:t>db.</a:t>
            </a:r>
            <a:r>
              <a:rPr lang="en-US" sz="1800" b="1" dirty="0" err="1" smtClean="0"/>
              <a:t>ProductManagerDaoJdbc</a:t>
            </a:r>
            <a:r>
              <a:rPr lang="en-US" sz="1800" dirty="0" smtClean="0"/>
              <a:t>"&gt;</a:t>
            </a:r>
          </a:p>
          <a:p>
            <a:pPr eaLnBrk="1" hangingPunct="1">
              <a:lnSpc>
                <a:spcPct val="80000"/>
              </a:lnSpc>
              <a:buFontTx/>
              <a:buNone/>
            </a:pPr>
            <a:r>
              <a:rPr lang="en-US" sz="1800" dirty="0" smtClean="0"/>
              <a:t>	&lt;property name="</a:t>
            </a:r>
            <a:r>
              <a:rPr lang="en-US" sz="1800" b="1" dirty="0" err="1" smtClean="0"/>
              <a:t>dataSource</a:t>
            </a:r>
            <a:r>
              <a:rPr lang="en-US" sz="1800" dirty="0" smtClean="0"/>
              <a:t>"&gt;</a:t>
            </a:r>
          </a:p>
          <a:p>
            <a:pPr eaLnBrk="1" hangingPunct="1">
              <a:lnSpc>
                <a:spcPct val="80000"/>
              </a:lnSpc>
              <a:buFontTx/>
              <a:buNone/>
            </a:pPr>
            <a:r>
              <a:rPr lang="en-US" sz="1800" dirty="0" smtClean="0"/>
              <a:t>		&lt;ref bean="</a:t>
            </a:r>
            <a:r>
              <a:rPr lang="en-US" sz="1800" b="1" dirty="0" err="1" smtClean="0"/>
              <a:t>dataSource</a:t>
            </a:r>
            <a:r>
              <a:rPr lang="en-US" sz="1800" dirty="0" smtClean="0"/>
              <a:t>"/&gt;</a:t>
            </a:r>
          </a:p>
          <a:p>
            <a:pPr eaLnBrk="1" hangingPunct="1">
              <a:lnSpc>
                <a:spcPct val="80000"/>
              </a:lnSpc>
              <a:buFontTx/>
              <a:buNone/>
            </a:pPr>
            <a:r>
              <a:rPr lang="en-US" sz="1800" dirty="0" smtClean="0"/>
              <a:t>	&lt;/property&gt;</a:t>
            </a:r>
          </a:p>
          <a:p>
            <a:pPr eaLnBrk="1" hangingPunct="1">
              <a:lnSpc>
                <a:spcPct val="80000"/>
              </a:lnSpc>
              <a:buFontTx/>
              <a:buNone/>
            </a:pPr>
            <a:r>
              <a:rPr lang="en-US" sz="1800" dirty="0" smtClean="0"/>
              <a:t>&lt;/bean&gt;</a:t>
            </a:r>
          </a:p>
        </p:txBody>
      </p:sp>
      <p:sp>
        <p:nvSpPr>
          <p:cNvPr id="21508" name="Line 6"/>
          <p:cNvSpPr>
            <a:spLocks noChangeShapeType="1"/>
          </p:cNvSpPr>
          <p:nvPr/>
        </p:nvSpPr>
        <p:spPr bwMode="auto">
          <a:xfrm>
            <a:off x="4419600" y="5257800"/>
            <a:ext cx="441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Line 8"/>
          <p:cNvSpPr>
            <a:spLocks noChangeShapeType="1"/>
          </p:cNvSpPr>
          <p:nvPr/>
        </p:nvSpPr>
        <p:spPr bwMode="auto">
          <a:xfrm flipV="1">
            <a:off x="8839200" y="1295400"/>
            <a:ext cx="0" cy="396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9"/>
          <p:cNvSpPr>
            <a:spLocks noChangeShapeType="1"/>
          </p:cNvSpPr>
          <p:nvPr/>
        </p:nvSpPr>
        <p:spPr bwMode="auto">
          <a:xfrm flipH="1">
            <a:off x="5638800" y="1295400"/>
            <a:ext cx="32004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6296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0" y="13855"/>
            <a:ext cx="9144000" cy="748145"/>
          </a:xfrm>
          <a:solidFill>
            <a:schemeClr val="accent4">
              <a:lumMod val="20000"/>
              <a:lumOff val="80000"/>
            </a:schemeClr>
          </a:solidFill>
          <a:ln/>
          <a:extLst/>
        </p:spPr>
        <p:txBody>
          <a:bodyPr vert="horz" wrap="square" lIns="91440" tIns="45720" rIns="91440" bIns="45720" numCol="1" anchor="t" anchorCtr="0" compatLnSpc="1">
            <a:prstTxWarp prst="textNoShape">
              <a:avLst/>
            </a:prstTxWarp>
          </a:bodyPr>
          <a:lstStyle/>
          <a:p>
            <a:r>
              <a:rPr lang="en-US" sz="4000" dirty="0">
                <a:solidFill>
                  <a:schemeClr val="accent3">
                    <a:lumMod val="50000"/>
                  </a:schemeClr>
                </a:solidFill>
              </a:rPr>
              <a:t>Aspect Oriented Programming defined</a:t>
            </a:r>
          </a:p>
        </p:txBody>
      </p:sp>
      <p:sp>
        <p:nvSpPr>
          <p:cNvPr id="98307" name="Rectangle 3"/>
          <p:cNvSpPr>
            <a:spLocks noGrp="1" noChangeArrowheads="1"/>
          </p:cNvSpPr>
          <p:nvPr>
            <p:ph type="body" idx="1"/>
          </p:nvPr>
        </p:nvSpPr>
        <p:spPr bwMode="auto">
          <a:xfrm>
            <a:off x="0" y="762000"/>
            <a:ext cx="9144000" cy="6096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p>
            <a:r>
              <a:rPr lang="en-US" sz="2600" b="1" dirty="0"/>
              <a:t>Aspect-oriented programming</a:t>
            </a:r>
            <a:r>
              <a:rPr lang="en-US" sz="2600" dirty="0"/>
              <a:t> (</a:t>
            </a:r>
            <a:r>
              <a:rPr lang="en-US" sz="2600" b="1" dirty="0"/>
              <a:t>AOP</a:t>
            </a:r>
            <a:r>
              <a:rPr lang="en-US" sz="2600" dirty="0"/>
              <a:t>) is a </a:t>
            </a:r>
            <a:r>
              <a:rPr lang="en-US" sz="2600" dirty="0" smtClean="0">
                <a:hlinkClick r:id="rId3" tooltip="Programming paradigm"/>
              </a:rPr>
              <a:t>programing </a:t>
            </a:r>
            <a:r>
              <a:rPr lang="en-US" sz="2600" dirty="0">
                <a:hlinkClick r:id="rId3" tooltip="Programming paradigm"/>
              </a:rPr>
              <a:t>paradigm</a:t>
            </a:r>
            <a:r>
              <a:rPr lang="en-US" sz="2600" dirty="0"/>
              <a:t> that aims to increase </a:t>
            </a:r>
            <a:r>
              <a:rPr lang="en-US" sz="2600" dirty="0">
                <a:hlinkClick r:id="rId4" tooltip="Modularity (programming)"/>
              </a:rPr>
              <a:t>modularity</a:t>
            </a:r>
            <a:r>
              <a:rPr lang="en-US" sz="2600" dirty="0"/>
              <a:t> by allowing the </a:t>
            </a:r>
            <a:r>
              <a:rPr lang="en-US" sz="2600" dirty="0">
                <a:hlinkClick r:id="rId5" tooltip="Separation of concerns"/>
              </a:rPr>
              <a:t>separation </a:t>
            </a:r>
            <a:r>
              <a:rPr lang="en-US" sz="2600" dirty="0" err="1">
                <a:hlinkClick r:id="rId5" tooltip="Separation of concerns"/>
              </a:rPr>
              <a:t>of</a:t>
            </a:r>
            <a:r>
              <a:rPr lang="en-US" sz="2600" dirty="0" err="1">
                <a:hlinkClick r:id="rId6" tooltip="Cross-cutting concern"/>
              </a:rPr>
              <a:t>cross</a:t>
            </a:r>
            <a:r>
              <a:rPr lang="en-US" sz="2600" dirty="0">
                <a:hlinkClick r:id="rId6" tooltip="Cross-cutting concern"/>
              </a:rPr>
              <a:t>-cutting </a:t>
            </a:r>
            <a:r>
              <a:rPr lang="en-US" sz="2600" dirty="0" err="1" smtClean="0">
                <a:hlinkClick r:id="rId6" tooltip="Cross-cutting concern"/>
              </a:rPr>
              <a:t>concerns</a:t>
            </a:r>
            <a:r>
              <a:rPr lang="en-US" sz="2600" dirty="0" err="1" smtClean="0"/>
              <a:t>.The</a:t>
            </a:r>
            <a:r>
              <a:rPr lang="en-US" sz="2600" dirty="0" smtClean="0"/>
              <a:t> </a:t>
            </a:r>
            <a:r>
              <a:rPr lang="en-US" sz="2600" dirty="0"/>
              <a:t>key unit of modularity in OOP is the class, whereas in AOP the unit of modularity is the aspect. Whereas DI helps you decouple your application objects from each other, AOP helps you decouple cross-cutting concerns from the objects that they affect</a:t>
            </a:r>
            <a:r>
              <a:rPr lang="en-US" sz="2600" dirty="0" smtClean="0"/>
              <a:t>.</a:t>
            </a:r>
          </a:p>
          <a:p>
            <a:r>
              <a:rPr lang="en-US" sz="2800" dirty="0" smtClean="0"/>
              <a:t>Attempts </a:t>
            </a:r>
            <a:r>
              <a:rPr lang="en-US" sz="2800" dirty="0"/>
              <a:t>to separate concerns, increase modularity, and decrease redundancy</a:t>
            </a:r>
          </a:p>
          <a:p>
            <a:pPr lvl="1"/>
            <a:r>
              <a:rPr lang="en-US" sz="2400" dirty="0"/>
              <a:t>Separation of Concerns (</a:t>
            </a:r>
            <a:r>
              <a:rPr lang="en-US" sz="2400" dirty="0" err="1"/>
              <a:t>SoC</a:t>
            </a:r>
            <a:r>
              <a:rPr lang="en-US" sz="2400" dirty="0"/>
              <a:t>)</a:t>
            </a:r>
          </a:p>
          <a:p>
            <a:pPr lvl="2"/>
            <a:r>
              <a:rPr lang="en-US" sz="2000" dirty="0"/>
              <a:t>Break up features to minimize overlap</a:t>
            </a:r>
          </a:p>
          <a:p>
            <a:pPr lvl="1"/>
            <a:r>
              <a:rPr lang="en-US" sz="2400" dirty="0"/>
              <a:t>Don’t Repeat Yourself (DRY)</a:t>
            </a:r>
          </a:p>
          <a:p>
            <a:pPr lvl="2"/>
            <a:r>
              <a:rPr lang="en-US" sz="2000" dirty="0"/>
              <a:t>Minimize code duplication </a:t>
            </a:r>
          </a:p>
          <a:p>
            <a:pPr lvl="1"/>
            <a:r>
              <a:rPr lang="en-US" sz="2400" dirty="0"/>
              <a:t>Cross-Cutting Concerns</a:t>
            </a:r>
          </a:p>
          <a:p>
            <a:pPr lvl="2"/>
            <a:r>
              <a:rPr lang="en-US" sz="2000" dirty="0"/>
              <a:t>Program aspects that affect many others (e.g. logging)</a:t>
            </a:r>
          </a:p>
          <a:p>
            <a:r>
              <a:rPr lang="en-US" sz="2800" dirty="0" err="1">
                <a:hlinkClick r:id="rId7"/>
              </a:rPr>
              <a:t>AspectJ</a:t>
            </a:r>
            <a:r>
              <a:rPr lang="en-US" sz="2800" dirty="0"/>
              <a:t> is the top AOP package</a:t>
            </a:r>
          </a:p>
          <a:p>
            <a:pPr lvl="1"/>
            <a:r>
              <a:rPr lang="en-US" sz="2400" dirty="0"/>
              <a:t>Java like syntax, IDE integration</a:t>
            </a:r>
          </a:p>
        </p:txBody>
      </p:sp>
    </p:spTree>
    <p:extLst>
      <p:ext uri="{BB962C8B-B14F-4D97-AF65-F5344CB8AC3E}">
        <p14:creationId xmlns:p14="http://schemas.microsoft.com/office/powerpoint/2010/main" val="32438115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0" y="13855"/>
            <a:ext cx="9144000" cy="748145"/>
          </a:xfrm>
          <a:solidFill>
            <a:schemeClr val="accent4">
              <a:lumMod val="20000"/>
              <a:lumOff val="80000"/>
            </a:schemeClr>
          </a:solidFill>
          <a:ln/>
          <a:extLst/>
        </p:spPr>
        <p:txBody>
          <a:bodyPr vert="horz" wrap="square" lIns="91440" tIns="45720" rIns="91440" bIns="45720" numCol="1" anchor="t" anchorCtr="0" compatLnSpc="1">
            <a:prstTxWarp prst="textNoShape">
              <a:avLst/>
            </a:prstTxWarp>
          </a:bodyPr>
          <a:lstStyle/>
          <a:p>
            <a:r>
              <a:rPr lang="en-US" sz="4000" dirty="0" smtClean="0">
                <a:solidFill>
                  <a:schemeClr val="accent3">
                    <a:lumMod val="50000"/>
                  </a:schemeClr>
                </a:solidFill>
              </a:rPr>
              <a:t>Object </a:t>
            </a:r>
            <a:r>
              <a:rPr lang="en-US" sz="4000" dirty="0">
                <a:solidFill>
                  <a:schemeClr val="accent3">
                    <a:lumMod val="50000"/>
                  </a:schemeClr>
                </a:solidFill>
              </a:rPr>
              <a:t>Oriented Programming </a:t>
            </a:r>
            <a:r>
              <a:rPr lang="en-US" sz="4000" dirty="0" smtClean="0">
                <a:solidFill>
                  <a:schemeClr val="accent3">
                    <a:lumMod val="50000"/>
                  </a:schemeClr>
                </a:solidFill>
              </a:rPr>
              <a:t>flaw</a:t>
            </a:r>
            <a:endParaRPr lang="en-US" sz="4000" dirty="0">
              <a:solidFill>
                <a:schemeClr val="accent3">
                  <a:lumMod val="50000"/>
                </a:schemeClr>
              </a:solidFill>
            </a:endParaRPr>
          </a:p>
        </p:txBody>
      </p:sp>
      <p:sp>
        <p:nvSpPr>
          <p:cNvPr id="98307" name="Rectangle 3"/>
          <p:cNvSpPr>
            <a:spLocks noGrp="1" noChangeArrowheads="1"/>
          </p:cNvSpPr>
          <p:nvPr>
            <p:ph type="body" idx="1"/>
          </p:nvPr>
        </p:nvSpPr>
        <p:spPr bwMode="auto">
          <a:xfrm>
            <a:off x="0" y="762000"/>
            <a:ext cx="9144000" cy="6096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dirty="0" smtClean="0"/>
              <a:t>The major problem with OOP is its static approach of integrating the objects to build a system.</a:t>
            </a:r>
          </a:p>
          <a:p>
            <a:r>
              <a:rPr lang="en-US" sz="2400" dirty="0" smtClean="0"/>
              <a:t>Ex - </a:t>
            </a:r>
            <a:endParaRPr lang="en-US" sz="2400" dirty="0"/>
          </a:p>
        </p:txBody>
      </p:sp>
      <p:sp>
        <p:nvSpPr>
          <p:cNvPr id="2" name="Rectangle 1"/>
          <p:cNvSpPr/>
          <p:nvPr/>
        </p:nvSpPr>
        <p:spPr>
          <a:xfrm>
            <a:off x="1752600" y="1905000"/>
            <a:ext cx="1651438" cy="762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ysClr val="windowText" lastClr="000000"/>
                </a:solidFill>
              </a:rPr>
              <a:t>Bank Transaction Concern</a:t>
            </a:r>
            <a:endParaRPr lang="en-US" dirty="0">
              <a:solidFill>
                <a:sysClr val="windowText" lastClr="000000"/>
              </a:solidFill>
            </a:endParaRPr>
          </a:p>
        </p:txBody>
      </p:sp>
      <p:sp>
        <p:nvSpPr>
          <p:cNvPr id="5" name="Rectangle 4"/>
          <p:cNvSpPr/>
          <p:nvPr/>
        </p:nvSpPr>
        <p:spPr>
          <a:xfrm>
            <a:off x="1698078" y="3505200"/>
            <a:ext cx="1777562" cy="762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ysClr val="windowText" lastClr="000000"/>
                </a:solidFill>
              </a:rPr>
              <a:t>Inventory</a:t>
            </a:r>
          </a:p>
          <a:p>
            <a:pPr algn="ctr"/>
            <a:r>
              <a:rPr lang="en-US" dirty="0" smtClean="0">
                <a:solidFill>
                  <a:sysClr val="windowText" lastClr="000000"/>
                </a:solidFill>
              </a:rPr>
              <a:t>Concern</a:t>
            </a:r>
            <a:endParaRPr lang="en-US" dirty="0">
              <a:solidFill>
                <a:sysClr val="windowText" lastClr="000000"/>
              </a:solidFill>
            </a:endParaRPr>
          </a:p>
        </p:txBody>
      </p:sp>
      <p:sp>
        <p:nvSpPr>
          <p:cNvPr id="6" name="Rectangle 5"/>
          <p:cNvSpPr/>
          <p:nvPr/>
        </p:nvSpPr>
        <p:spPr>
          <a:xfrm>
            <a:off x="4953000" y="2362200"/>
            <a:ext cx="1600200" cy="1524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ysClr val="windowText" lastClr="000000"/>
                </a:solidFill>
              </a:rPr>
              <a:t>Bank Transaction Concern</a:t>
            </a:r>
            <a:endParaRPr lang="en-US" dirty="0">
              <a:solidFill>
                <a:sysClr val="windowText" lastClr="000000"/>
              </a:solidFill>
            </a:endParaRPr>
          </a:p>
        </p:txBody>
      </p:sp>
    </p:spTree>
    <p:extLst>
      <p:ext uri="{BB962C8B-B14F-4D97-AF65-F5344CB8AC3E}">
        <p14:creationId xmlns:p14="http://schemas.microsoft.com/office/powerpoint/2010/main" val="1375329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B83A8D05-71A0-4ED1-9462-8F99BC870D04}" type="slidenum">
              <a:rPr lang="en-US"/>
              <a:pPr/>
              <a:t>43</a:t>
            </a:fld>
            <a:endParaRPr lang="en-US"/>
          </a:p>
        </p:txBody>
      </p:sp>
      <p:sp>
        <p:nvSpPr>
          <p:cNvPr id="114690" name="Rectangle 2"/>
          <p:cNvSpPr>
            <a:spLocks noGrp="1" noChangeArrowheads="1"/>
          </p:cNvSpPr>
          <p:nvPr>
            <p:ph type="title"/>
          </p:nvPr>
        </p:nvSpPr>
        <p:spPr bwMode="auto">
          <a:xfrm>
            <a:off x="0" y="0"/>
            <a:ext cx="9144000" cy="685800"/>
          </a:xfrm>
          <a:solidFill>
            <a:schemeClr val="accent4">
              <a:lumMod val="20000"/>
              <a:lumOff val="80000"/>
            </a:schemeClr>
          </a:solidFill>
          <a:ln/>
          <a:extLst/>
        </p:spPr>
        <p:txBody>
          <a:bodyPr vert="horz" wrap="square" lIns="91440" tIns="45720" rIns="91440" bIns="45720" numCol="1" anchor="t" anchorCtr="0" compatLnSpc="1">
            <a:prstTxWarp prst="textNoShape">
              <a:avLst/>
            </a:prstTxWarp>
            <a:normAutofit fontScale="90000"/>
          </a:bodyPr>
          <a:lstStyle/>
          <a:p>
            <a:r>
              <a:rPr lang="en-US" dirty="0">
                <a:solidFill>
                  <a:schemeClr val="accent3">
                    <a:lumMod val="50000"/>
                  </a:schemeClr>
                </a:solidFill>
              </a:rPr>
              <a:t>Multiple bean </a:t>
            </a:r>
            <a:r>
              <a:rPr lang="en-US" dirty="0" err="1">
                <a:solidFill>
                  <a:schemeClr val="accent3">
                    <a:lumMod val="50000"/>
                  </a:schemeClr>
                </a:solidFill>
              </a:rPr>
              <a:t>config</a:t>
            </a:r>
            <a:r>
              <a:rPr lang="en-US" dirty="0">
                <a:solidFill>
                  <a:schemeClr val="accent3">
                    <a:lumMod val="50000"/>
                  </a:schemeClr>
                </a:solidFill>
              </a:rPr>
              <a:t> files</a:t>
            </a:r>
          </a:p>
        </p:txBody>
      </p:sp>
      <p:sp>
        <p:nvSpPr>
          <p:cNvPr id="114691" name="Rectangle 3"/>
          <p:cNvSpPr>
            <a:spLocks noGrp="1" noChangeArrowheads="1"/>
          </p:cNvSpPr>
          <p:nvPr>
            <p:ph type="body" idx="1"/>
          </p:nvPr>
        </p:nvSpPr>
        <p:spPr bwMode="auto">
          <a:xfrm>
            <a:off x="0" y="685800"/>
            <a:ext cx="9144000" cy="61722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nSpc>
                <a:spcPct val="90000"/>
              </a:lnSpc>
            </a:pPr>
            <a:r>
              <a:rPr lang="en-US" sz="2400" dirty="0"/>
              <a:t>There are 3 ways to load multiple bean </a:t>
            </a:r>
            <a:r>
              <a:rPr lang="en-US" sz="2400" dirty="0" err="1"/>
              <a:t>config</a:t>
            </a:r>
            <a:r>
              <a:rPr lang="en-US" sz="2400" dirty="0"/>
              <a:t> files (allows for logical division of beans)</a:t>
            </a:r>
          </a:p>
          <a:p>
            <a:pPr lvl="1">
              <a:lnSpc>
                <a:spcPct val="90000"/>
              </a:lnSpc>
            </a:pPr>
            <a:r>
              <a:rPr lang="en-US" sz="2000" dirty="0"/>
              <a:t>Load multiple </a:t>
            </a:r>
            <a:r>
              <a:rPr lang="en-US" sz="2000" dirty="0" err="1"/>
              <a:t>config</a:t>
            </a:r>
            <a:r>
              <a:rPr lang="en-US" sz="2000" dirty="0"/>
              <a:t> files from </a:t>
            </a:r>
            <a:r>
              <a:rPr lang="en-US" sz="2000" dirty="0" smtClean="0"/>
              <a:t>web.xml</a:t>
            </a:r>
          </a:p>
          <a:p>
            <a:pPr lvl="1">
              <a:lnSpc>
                <a:spcPct val="90000"/>
              </a:lnSpc>
            </a:pPr>
            <a:endParaRPr lang="en-US" sz="2000" dirty="0"/>
          </a:p>
          <a:p>
            <a:pPr lvl="1">
              <a:lnSpc>
                <a:spcPct val="90000"/>
              </a:lnSpc>
            </a:pPr>
            <a:endParaRPr lang="en-US" sz="2000" dirty="0" smtClean="0"/>
          </a:p>
          <a:p>
            <a:pPr lvl="1">
              <a:lnSpc>
                <a:spcPct val="90000"/>
              </a:lnSpc>
            </a:pPr>
            <a:endParaRPr lang="en-US" sz="2000" dirty="0"/>
          </a:p>
          <a:p>
            <a:pPr lvl="1">
              <a:lnSpc>
                <a:spcPct val="90000"/>
              </a:lnSpc>
            </a:pPr>
            <a:endParaRPr lang="en-US" sz="2000" dirty="0"/>
          </a:p>
          <a:p>
            <a:pPr lvl="1">
              <a:lnSpc>
                <a:spcPct val="90000"/>
              </a:lnSpc>
            </a:pPr>
            <a:endParaRPr lang="en-US" sz="2400" dirty="0" smtClean="0"/>
          </a:p>
          <a:p>
            <a:pPr lvl="1">
              <a:lnSpc>
                <a:spcPct val="90000"/>
              </a:lnSpc>
            </a:pPr>
            <a:r>
              <a:rPr lang="en-US" sz="2400" dirty="0" smtClean="0"/>
              <a:t>Use </a:t>
            </a:r>
            <a:r>
              <a:rPr lang="en-US" sz="2400" dirty="0"/>
              <a:t>the import tag</a:t>
            </a:r>
          </a:p>
          <a:p>
            <a:pPr lvl="2">
              <a:lnSpc>
                <a:spcPct val="90000"/>
              </a:lnSpc>
              <a:buFontTx/>
              <a:buNone/>
            </a:pPr>
            <a:r>
              <a:rPr lang="en-US" sz="2000" dirty="0">
                <a:latin typeface="Courier" pitchFamily="96" charset="0"/>
              </a:rPr>
              <a:t>&lt;import resource="services.xml"/&gt;</a:t>
            </a:r>
            <a:endParaRPr lang="en-US" sz="2000" dirty="0"/>
          </a:p>
          <a:p>
            <a:pPr lvl="1">
              <a:lnSpc>
                <a:spcPct val="90000"/>
              </a:lnSpc>
            </a:pPr>
            <a:r>
              <a:rPr lang="en-US" sz="2400" dirty="0"/>
              <a:t>Load multiple </a:t>
            </a:r>
            <a:r>
              <a:rPr lang="en-US" sz="2400" dirty="0" err="1"/>
              <a:t>config</a:t>
            </a:r>
            <a:r>
              <a:rPr lang="en-US" sz="2400" dirty="0"/>
              <a:t> files using Resources in the application context constructor</a:t>
            </a:r>
          </a:p>
          <a:p>
            <a:pPr lvl="2">
              <a:lnSpc>
                <a:spcPct val="90000"/>
              </a:lnSpc>
            </a:pPr>
            <a:r>
              <a:rPr lang="en-US" sz="2000" dirty="0"/>
              <a:t>Recommended by the spring team</a:t>
            </a:r>
          </a:p>
          <a:p>
            <a:pPr lvl="2">
              <a:lnSpc>
                <a:spcPct val="90000"/>
              </a:lnSpc>
            </a:pPr>
            <a:r>
              <a:rPr lang="en-US" sz="2000" dirty="0"/>
              <a:t>Not always possible though</a:t>
            </a:r>
          </a:p>
          <a:p>
            <a:pPr lvl="2">
              <a:lnSpc>
                <a:spcPct val="90000"/>
              </a:lnSpc>
              <a:buFontTx/>
              <a:buNone/>
            </a:pPr>
            <a:r>
              <a:rPr lang="en-US" sz="2000" dirty="0" err="1">
                <a:solidFill>
                  <a:srgbClr val="0070C0"/>
                </a:solidFill>
                <a:latin typeface="Courier" pitchFamily="96" charset="0"/>
              </a:rPr>
              <a:t>ClassPathXmlApplicationContext</a:t>
            </a:r>
            <a:r>
              <a:rPr lang="en-US" sz="2000" dirty="0">
                <a:solidFill>
                  <a:srgbClr val="0070C0"/>
                </a:solidFill>
                <a:latin typeface="Courier" pitchFamily="96" charset="0"/>
              </a:rPr>
              <a:t> </a:t>
            </a:r>
            <a:r>
              <a:rPr lang="en-US" sz="2000" dirty="0" err="1">
                <a:solidFill>
                  <a:srgbClr val="0070C0"/>
                </a:solidFill>
                <a:latin typeface="Courier" pitchFamily="96" charset="0"/>
              </a:rPr>
              <a:t>appContext</a:t>
            </a:r>
            <a:r>
              <a:rPr lang="en-US" sz="2000" dirty="0">
                <a:solidFill>
                  <a:srgbClr val="0070C0"/>
                </a:solidFill>
                <a:latin typeface="Courier" pitchFamily="96" charset="0"/>
              </a:rPr>
              <a:t> = new </a:t>
            </a:r>
            <a:r>
              <a:rPr lang="en-US" sz="2000" dirty="0" err="1">
                <a:solidFill>
                  <a:srgbClr val="0070C0"/>
                </a:solidFill>
                <a:latin typeface="Courier" pitchFamily="96" charset="0"/>
              </a:rPr>
              <a:t>ClassPathXmlApplicationContext</a:t>
            </a:r>
            <a:r>
              <a:rPr lang="en-US" sz="2000" dirty="0">
                <a:solidFill>
                  <a:srgbClr val="0070C0"/>
                </a:solidFill>
                <a:latin typeface="Courier" pitchFamily="96" charset="0"/>
              </a:rPr>
              <a:t>( new String[] {"applicationContext.xml", "applicationContext-part2.xml"});</a:t>
            </a:r>
          </a:p>
        </p:txBody>
      </p:sp>
      <p:sp>
        <p:nvSpPr>
          <p:cNvPr id="5" name="Text Box 4"/>
          <p:cNvSpPr txBox="1">
            <a:spLocks noChangeArrowheads="1"/>
          </p:cNvSpPr>
          <p:nvPr/>
        </p:nvSpPr>
        <p:spPr bwMode="auto">
          <a:xfrm>
            <a:off x="152400" y="1752600"/>
            <a:ext cx="8763000" cy="1477328"/>
          </a:xfrm>
          <a:prstGeom prst="rect">
            <a:avLst/>
          </a:prstGeom>
          <a:solidFill>
            <a:schemeClr val="accent3">
              <a:lumMod val="20000"/>
              <a:lumOff val="80000"/>
            </a:schemeClr>
          </a:solidFill>
          <a:ln>
            <a:noFill/>
          </a:ln>
          <a:effectLst/>
          <a:extLst/>
        </p:spPr>
        <p:txBody>
          <a:bodyPr wrap="square">
            <a:spAutoFit/>
          </a:bodyPr>
          <a:lstStyle/>
          <a:p>
            <a:pPr marL="0" lvl="1">
              <a:buFontTx/>
              <a:buNone/>
            </a:pPr>
            <a:r>
              <a:rPr lang="en-US" dirty="0">
                <a:solidFill>
                  <a:srgbClr val="0070C0"/>
                </a:solidFill>
                <a:latin typeface="Courier" pitchFamily="96" charset="0"/>
              </a:rPr>
              <a:t>&lt;context-</a:t>
            </a:r>
            <a:r>
              <a:rPr lang="en-US" dirty="0" err="1">
                <a:solidFill>
                  <a:srgbClr val="0070C0"/>
                </a:solidFill>
                <a:latin typeface="Courier" pitchFamily="96" charset="0"/>
              </a:rPr>
              <a:t>param</a:t>
            </a:r>
            <a:r>
              <a:rPr lang="en-US" dirty="0">
                <a:solidFill>
                  <a:srgbClr val="0070C0"/>
                </a:solidFill>
                <a:latin typeface="Courier" pitchFamily="96" charset="0"/>
              </a:rPr>
              <a:t>&gt;</a:t>
            </a:r>
          </a:p>
          <a:p>
            <a:pPr marL="0" lvl="1">
              <a:buFontTx/>
              <a:buNone/>
            </a:pPr>
            <a:r>
              <a:rPr lang="en-US" dirty="0">
                <a:solidFill>
                  <a:srgbClr val="0070C0"/>
                </a:solidFill>
                <a:latin typeface="Courier" pitchFamily="96" charset="0"/>
              </a:rPr>
              <a:t> </a:t>
            </a:r>
            <a:r>
              <a:rPr lang="en-US" dirty="0" smtClean="0">
                <a:solidFill>
                  <a:srgbClr val="0070C0"/>
                </a:solidFill>
                <a:latin typeface="Courier" pitchFamily="96" charset="0"/>
              </a:rPr>
              <a:t>        &lt;</a:t>
            </a:r>
            <a:r>
              <a:rPr lang="en-US" dirty="0" err="1">
                <a:solidFill>
                  <a:srgbClr val="0070C0"/>
                </a:solidFill>
                <a:latin typeface="Courier" pitchFamily="96" charset="0"/>
              </a:rPr>
              <a:t>param</a:t>
            </a:r>
            <a:r>
              <a:rPr lang="en-US" dirty="0">
                <a:solidFill>
                  <a:srgbClr val="0070C0"/>
                </a:solidFill>
                <a:latin typeface="Courier" pitchFamily="96" charset="0"/>
              </a:rPr>
              <a:t>-name&gt;</a:t>
            </a:r>
            <a:r>
              <a:rPr lang="en-US" dirty="0" err="1">
                <a:solidFill>
                  <a:schemeClr val="tx2">
                    <a:lumMod val="75000"/>
                  </a:schemeClr>
                </a:solidFill>
                <a:latin typeface="Courier" pitchFamily="96" charset="0"/>
              </a:rPr>
              <a:t>contextConfigLocation</a:t>
            </a:r>
            <a:r>
              <a:rPr lang="en-US" dirty="0">
                <a:solidFill>
                  <a:srgbClr val="0070C0"/>
                </a:solidFill>
                <a:latin typeface="Courier" pitchFamily="96" charset="0"/>
              </a:rPr>
              <a:t>&lt;/</a:t>
            </a:r>
            <a:r>
              <a:rPr lang="en-US" dirty="0" err="1">
                <a:solidFill>
                  <a:srgbClr val="0070C0"/>
                </a:solidFill>
                <a:latin typeface="Courier" pitchFamily="96" charset="0"/>
              </a:rPr>
              <a:t>param</a:t>
            </a:r>
            <a:r>
              <a:rPr lang="en-US" dirty="0">
                <a:solidFill>
                  <a:srgbClr val="0070C0"/>
                </a:solidFill>
                <a:latin typeface="Courier" pitchFamily="96" charset="0"/>
              </a:rPr>
              <a:t>-name</a:t>
            </a:r>
            <a:r>
              <a:rPr lang="en-US" dirty="0" smtClean="0">
                <a:solidFill>
                  <a:srgbClr val="0070C0"/>
                </a:solidFill>
                <a:latin typeface="Courier" pitchFamily="96" charset="0"/>
              </a:rPr>
              <a:t>&gt;</a:t>
            </a:r>
          </a:p>
          <a:p>
            <a:pPr marL="0" lvl="1">
              <a:buFontTx/>
              <a:buNone/>
            </a:pPr>
            <a:r>
              <a:rPr lang="en-US" dirty="0">
                <a:solidFill>
                  <a:srgbClr val="0070C0"/>
                </a:solidFill>
                <a:latin typeface="Courier" pitchFamily="96" charset="0"/>
              </a:rPr>
              <a:t> </a:t>
            </a:r>
            <a:r>
              <a:rPr lang="en-US" dirty="0" smtClean="0">
                <a:solidFill>
                  <a:srgbClr val="0070C0"/>
                </a:solidFill>
                <a:latin typeface="Courier" pitchFamily="96" charset="0"/>
              </a:rPr>
              <a:t>        &lt;</a:t>
            </a:r>
            <a:r>
              <a:rPr lang="en-US" dirty="0" err="1">
                <a:solidFill>
                  <a:srgbClr val="0070C0"/>
                </a:solidFill>
                <a:latin typeface="Courier" pitchFamily="96" charset="0"/>
              </a:rPr>
              <a:t>param</a:t>
            </a:r>
            <a:r>
              <a:rPr lang="en-US" dirty="0">
                <a:solidFill>
                  <a:srgbClr val="0070C0"/>
                </a:solidFill>
                <a:latin typeface="Courier" pitchFamily="96" charset="0"/>
              </a:rPr>
              <a:t>-value&gt;</a:t>
            </a:r>
            <a:r>
              <a:rPr lang="en-US" dirty="0" err="1">
                <a:solidFill>
                  <a:schemeClr val="tx2">
                    <a:lumMod val="75000"/>
                  </a:schemeClr>
                </a:solidFill>
                <a:latin typeface="Courier" pitchFamily="96" charset="0"/>
              </a:rPr>
              <a:t>classpath</a:t>
            </a:r>
            <a:r>
              <a:rPr lang="en-US" dirty="0">
                <a:solidFill>
                  <a:schemeClr val="tx2">
                    <a:lumMod val="75000"/>
                  </a:schemeClr>
                </a:solidFill>
                <a:latin typeface="Courier" pitchFamily="96" charset="0"/>
              </a:rPr>
              <a:t>:/WEB-INF/spring-config.xml, </a:t>
            </a:r>
            <a:r>
              <a:rPr lang="en-US" dirty="0" err="1">
                <a:solidFill>
                  <a:schemeClr val="tx2">
                    <a:lumMod val="75000"/>
                  </a:schemeClr>
                </a:solidFill>
                <a:latin typeface="Courier" pitchFamily="96" charset="0"/>
              </a:rPr>
              <a:t>classpath</a:t>
            </a:r>
            <a:r>
              <a:rPr lang="en-US" dirty="0">
                <a:solidFill>
                  <a:schemeClr val="tx2">
                    <a:lumMod val="75000"/>
                  </a:schemeClr>
                </a:solidFill>
                <a:latin typeface="Courier" pitchFamily="96" charset="0"/>
              </a:rPr>
              <a:t>:/WEB-INF/applicationContext.xm</a:t>
            </a:r>
            <a:r>
              <a:rPr lang="en-US" dirty="0">
                <a:solidFill>
                  <a:srgbClr val="0070C0"/>
                </a:solidFill>
                <a:latin typeface="Courier" pitchFamily="96" charset="0"/>
              </a:rPr>
              <a:t>l&lt;/</a:t>
            </a:r>
            <a:r>
              <a:rPr lang="en-US" dirty="0" err="1">
                <a:solidFill>
                  <a:srgbClr val="0070C0"/>
                </a:solidFill>
                <a:latin typeface="Courier" pitchFamily="96" charset="0"/>
              </a:rPr>
              <a:t>param</a:t>
            </a:r>
            <a:r>
              <a:rPr lang="en-US" dirty="0">
                <a:solidFill>
                  <a:srgbClr val="0070C0"/>
                </a:solidFill>
                <a:latin typeface="Courier" pitchFamily="96" charset="0"/>
              </a:rPr>
              <a:t>-value&gt;</a:t>
            </a:r>
          </a:p>
          <a:p>
            <a:pPr marL="0" lvl="1">
              <a:buFontTx/>
              <a:buNone/>
            </a:pPr>
            <a:r>
              <a:rPr lang="en-US" dirty="0">
                <a:solidFill>
                  <a:srgbClr val="0070C0"/>
                </a:solidFill>
                <a:latin typeface="Courier" pitchFamily="96" charset="0"/>
              </a:rPr>
              <a:t>&lt;/context-</a:t>
            </a:r>
            <a:r>
              <a:rPr lang="en-US" dirty="0" err="1">
                <a:solidFill>
                  <a:srgbClr val="0070C0"/>
                </a:solidFill>
                <a:latin typeface="Courier" pitchFamily="96" charset="0"/>
              </a:rPr>
              <a:t>param</a:t>
            </a:r>
            <a:r>
              <a:rPr lang="en-US" dirty="0">
                <a:solidFill>
                  <a:srgbClr val="0070C0"/>
                </a:solidFill>
                <a:latin typeface="Courier" pitchFamily="96" charset="0"/>
              </a:rPr>
              <a:t>&gt;</a:t>
            </a:r>
            <a:endParaRPr lang="en-US" sz="3200" dirty="0">
              <a:solidFill>
                <a:srgbClr val="0070C0"/>
              </a:solidFill>
            </a:endParaRPr>
          </a:p>
        </p:txBody>
      </p:sp>
    </p:spTree>
    <p:extLst>
      <p:ext uri="{BB962C8B-B14F-4D97-AF65-F5344CB8AC3E}">
        <p14:creationId xmlns:p14="http://schemas.microsoft.com/office/powerpoint/2010/main" val="7478102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0"/>
          </p:nvPr>
        </p:nvSpPr>
        <p:spPr/>
        <p:txBody>
          <a:bodyPr/>
          <a:lstStyle/>
          <a:p>
            <a:fld id="{D172310F-CBB1-4CB0-868A-30E955C5E3BC}" type="slidenum">
              <a:rPr lang="en-US"/>
              <a:pPr/>
              <a:t>44</a:t>
            </a:fld>
            <a:endParaRPr lang="en-US"/>
          </a:p>
        </p:txBody>
      </p:sp>
      <p:sp>
        <p:nvSpPr>
          <p:cNvPr id="111618" name="Rectangle 2"/>
          <p:cNvSpPr>
            <a:spLocks noGrp="1" noChangeArrowheads="1"/>
          </p:cNvSpPr>
          <p:nvPr>
            <p:ph type="title"/>
          </p:nvPr>
        </p:nvSpPr>
        <p:spPr bwMode="auto">
          <a:xfrm>
            <a:off x="0" y="0"/>
            <a:ext cx="9144000" cy="76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t>Anonymous </a:t>
            </a:r>
            <a:r>
              <a:rPr lang="en-US" dirty="0" err="1"/>
              <a:t>vs</a:t>
            </a:r>
            <a:r>
              <a:rPr lang="en-US" dirty="0"/>
              <a:t> ID</a:t>
            </a:r>
          </a:p>
        </p:txBody>
      </p:sp>
      <p:sp>
        <p:nvSpPr>
          <p:cNvPr id="111621" name="Rectangle 5"/>
          <p:cNvSpPr>
            <a:spLocks noChangeArrowheads="1"/>
          </p:cNvSpPr>
          <p:nvPr/>
        </p:nvSpPr>
        <p:spPr bwMode="auto">
          <a:xfrm>
            <a:off x="685800" y="5029200"/>
            <a:ext cx="6705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2" name="Rectangle 6"/>
          <p:cNvSpPr>
            <a:spLocks noGrp="1" noChangeArrowheads="1"/>
          </p:cNvSpPr>
          <p:nvPr>
            <p:ph type="body" idx="1"/>
          </p:nvPr>
        </p:nvSpPr>
        <p:spPr bwMode="auto">
          <a:xfrm>
            <a:off x="609600" y="1371600"/>
            <a:ext cx="7772400" cy="1828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dirty="0"/>
              <a:t>Beans that do not need to be referenced elsewhere can be defined anonymously</a:t>
            </a:r>
          </a:p>
          <a:p>
            <a:pPr>
              <a:lnSpc>
                <a:spcPct val="90000"/>
              </a:lnSpc>
            </a:pPr>
            <a:r>
              <a:rPr lang="en-US" sz="2800" dirty="0"/>
              <a:t>This bean is identified (has an id) and can be accessed to inject it into another bean</a:t>
            </a:r>
          </a:p>
        </p:txBody>
      </p:sp>
      <p:sp>
        <p:nvSpPr>
          <p:cNvPr id="111624" name="Rectangle 8"/>
          <p:cNvSpPr>
            <a:spLocks noChangeArrowheads="1"/>
          </p:cNvSpPr>
          <p:nvPr/>
        </p:nvSpPr>
        <p:spPr bwMode="auto">
          <a:xfrm>
            <a:off x="685800" y="4419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a:t>This bean is anonymous (no id)</a:t>
            </a:r>
          </a:p>
        </p:txBody>
      </p:sp>
      <p:sp>
        <p:nvSpPr>
          <p:cNvPr id="111625" name="Text Box 9"/>
          <p:cNvSpPr txBox="1">
            <a:spLocks noChangeArrowheads="1"/>
          </p:cNvSpPr>
          <p:nvPr/>
        </p:nvSpPr>
        <p:spPr bwMode="auto">
          <a:xfrm>
            <a:off x="838200" y="5029200"/>
            <a:ext cx="723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class="org.example.ExampleBean"&gt; </a:t>
            </a:r>
          </a:p>
          <a:p>
            <a:r>
              <a:rPr lang="en-US"/>
              <a:t>       &lt;property name="anotherBean" ref="someOtherBean" /&gt;</a:t>
            </a:r>
          </a:p>
          <a:p>
            <a:r>
              <a:rPr lang="en-US"/>
              <a:t>&lt;/bean&gt;</a:t>
            </a:r>
          </a:p>
        </p:txBody>
      </p:sp>
      <p:sp>
        <p:nvSpPr>
          <p:cNvPr id="111626" name="Rectangle 10"/>
          <p:cNvSpPr>
            <a:spLocks noChangeArrowheads="1"/>
          </p:cNvSpPr>
          <p:nvPr/>
        </p:nvSpPr>
        <p:spPr bwMode="auto">
          <a:xfrm>
            <a:off x="685800" y="3276600"/>
            <a:ext cx="6705600" cy="990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27" name="Text Box 11"/>
          <p:cNvSpPr txBox="1">
            <a:spLocks noChangeArrowheads="1"/>
          </p:cNvSpPr>
          <p:nvPr/>
        </p:nvSpPr>
        <p:spPr bwMode="auto">
          <a:xfrm>
            <a:off x="762000" y="3276600"/>
            <a:ext cx="7239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&lt;bean id="exampleBean" class="org.example.ExampleBean"&gt; </a:t>
            </a:r>
          </a:p>
          <a:p>
            <a:r>
              <a:rPr lang="en-US"/>
              <a:t>       &lt;property name="anotherBean" ref="someOtherBean" /&gt;</a:t>
            </a:r>
          </a:p>
          <a:p>
            <a:r>
              <a:rPr lang="en-US"/>
              <a:t>&lt;/bean&gt;</a:t>
            </a:r>
          </a:p>
        </p:txBody>
      </p:sp>
    </p:spTree>
    <p:extLst>
      <p:ext uri="{BB962C8B-B14F-4D97-AF65-F5344CB8AC3E}">
        <p14:creationId xmlns:p14="http://schemas.microsoft.com/office/powerpoint/2010/main" val="589289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2AFF943E-EDB9-4336-95DE-37F30C3B28C5}" type="slidenum">
              <a:rPr lang="en-US"/>
              <a:pPr/>
              <a:t>45</a:t>
            </a:fld>
            <a:endParaRPr lang="en-US"/>
          </a:p>
        </p:txBody>
      </p:sp>
      <p:sp>
        <p:nvSpPr>
          <p:cNvPr id="107525" name="Rectangle 5"/>
          <p:cNvSpPr>
            <a:spLocks noChangeArrowheads="1"/>
          </p:cNvSpPr>
          <p:nvPr/>
        </p:nvSpPr>
        <p:spPr bwMode="auto">
          <a:xfrm>
            <a:off x="685800" y="1447800"/>
            <a:ext cx="7696200" cy="2286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What is an inner bean?</a:t>
            </a:r>
          </a:p>
        </p:txBody>
      </p:sp>
      <p:sp>
        <p:nvSpPr>
          <p:cNvPr id="107523" name="Rectangle 3"/>
          <p:cNvSpPr>
            <a:spLocks noGrp="1" noChangeArrowheads="1"/>
          </p:cNvSpPr>
          <p:nvPr>
            <p:ph type="body" idx="1"/>
          </p:nvPr>
        </p:nvSpPr>
        <p:spPr bwMode="auto">
          <a:xfrm>
            <a:off x="685800" y="3886200"/>
            <a:ext cx="7772400" cy="2209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It is a way to define a bean needed by another bean in a shorthand way</a:t>
            </a:r>
          </a:p>
          <a:p>
            <a:pPr lvl="1"/>
            <a:r>
              <a:rPr lang="en-US"/>
              <a:t>Always anonymous (id is ignored)</a:t>
            </a:r>
          </a:p>
          <a:p>
            <a:pPr lvl="1"/>
            <a:r>
              <a:rPr lang="en-US"/>
              <a:t>Always prototype (non-singleton)</a:t>
            </a:r>
          </a:p>
        </p:txBody>
      </p:sp>
      <p:sp>
        <p:nvSpPr>
          <p:cNvPr id="107524" name="Text Box 4"/>
          <p:cNvSpPr txBox="1">
            <a:spLocks noChangeArrowheads="1"/>
          </p:cNvSpPr>
          <p:nvPr/>
        </p:nvSpPr>
        <p:spPr bwMode="auto">
          <a:xfrm>
            <a:off x="762000" y="1447800"/>
            <a:ext cx="769778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&lt;bean id="outer" class="org.example.SomeBean"&gt; </a:t>
            </a:r>
          </a:p>
          <a:p>
            <a:pPr lvl="1"/>
            <a:r>
              <a:rPr lang="en-US"/>
              <a:t>&lt;property name="person"&gt; </a:t>
            </a:r>
          </a:p>
          <a:p>
            <a:pPr lvl="2"/>
            <a:r>
              <a:rPr lang="en-US"/>
              <a:t>&lt;bean class="org.example.PersonImpl"&gt; </a:t>
            </a:r>
          </a:p>
          <a:p>
            <a:pPr lvl="3"/>
            <a:r>
              <a:rPr lang="en-US"/>
              <a:t>&lt;property name="name"&gt;&lt;value&gt;Aaron&lt;/value&gt;&lt;/property&gt; </a:t>
            </a:r>
          </a:p>
          <a:p>
            <a:pPr lvl="3"/>
            <a:r>
              <a:rPr lang="en-US"/>
              <a:t>&lt;property name="age"&gt;&lt;value&gt;31&lt;/value&gt;&lt;/property&gt; </a:t>
            </a:r>
          </a:p>
          <a:p>
            <a:pPr lvl="2"/>
            <a:r>
              <a:rPr lang="en-US"/>
              <a:t>&lt;/bean&gt; </a:t>
            </a:r>
          </a:p>
          <a:p>
            <a:pPr lvl="1"/>
            <a:r>
              <a:rPr lang="en-US"/>
              <a:t>&lt;/property&gt; </a:t>
            </a:r>
          </a:p>
          <a:p>
            <a:r>
              <a:rPr lang="en-US"/>
              <a:t>&lt;/bean&gt; </a:t>
            </a:r>
          </a:p>
        </p:txBody>
      </p:sp>
      <p:sp>
        <p:nvSpPr>
          <p:cNvPr id="107527" name="AutoShape 7"/>
          <p:cNvSpPr>
            <a:spLocks noChangeArrowheads="1"/>
          </p:cNvSpPr>
          <p:nvPr/>
        </p:nvSpPr>
        <p:spPr bwMode="auto">
          <a:xfrm>
            <a:off x="1752600" y="2057400"/>
            <a:ext cx="6553200" cy="1066800"/>
          </a:xfrm>
          <a:prstGeom prst="roundRect">
            <a:avLst>
              <a:gd name="adj" fmla="val 16667"/>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39142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E3BE14E6-A6CC-4DB2-B1D5-08D0F8CD73E6}" type="slidenum">
              <a:rPr lang="en-US"/>
              <a:pPr/>
              <a:t>46</a:t>
            </a:fld>
            <a:endParaRPr lang="en-US"/>
          </a:p>
        </p:txBody>
      </p:sp>
      <p:sp>
        <p:nvSpPr>
          <p:cNvPr id="113666" name="Rectangle 2"/>
          <p:cNvSpPr>
            <a:spLocks noGrp="1" noChangeArrowheads="1"/>
          </p:cNvSpPr>
          <p:nvPr>
            <p:ph type="title"/>
          </p:nvPr>
        </p:nvSpPr>
        <p:spPr bwMode="auto">
          <a:xfrm>
            <a:off x="0" y="-15240"/>
            <a:ext cx="9144000" cy="701040"/>
          </a:xfrm>
          <a:solidFill>
            <a:schemeClr val="accent4">
              <a:lumMod val="40000"/>
              <a:lumOff val="60000"/>
            </a:schemeClr>
          </a:solidFill>
          <a:ln/>
          <a:extLst/>
        </p:spPr>
        <p:txBody>
          <a:bodyPr vert="horz" wrap="square" lIns="91440" tIns="45720" rIns="91440" bIns="45720" numCol="1" anchor="t" anchorCtr="0" compatLnSpc="1">
            <a:prstTxWarp prst="textNoShape">
              <a:avLst/>
            </a:prstTxWarp>
            <a:normAutofit fontScale="90000"/>
          </a:bodyPr>
          <a:lstStyle/>
          <a:p>
            <a:r>
              <a:rPr lang="en-US" dirty="0">
                <a:solidFill>
                  <a:schemeClr val="accent3">
                    <a:lumMod val="50000"/>
                  </a:schemeClr>
                </a:solidFill>
              </a:rPr>
              <a:t>Abstract (parent) beans</a:t>
            </a:r>
          </a:p>
        </p:txBody>
      </p:sp>
      <p:sp>
        <p:nvSpPr>
          <p:cNvPr id="113667" name="Rectangle 3"/>
          <p:cNvSpPr>
            <a:spLocks noGrp="1" noChangeArrowheads="1"/>
          </p:cNvSpPr>
          <p:nvPr>
            <p:ph type="body" idx="1"/>
          </p:nvPr>
        </p:nvSpPr>
        <p:spPr bwMode="auto">
          <a:xfrm>
            <a:off x="0" y="685800"/>
            <a:ext cx="9144000" cy="21336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dirty="0"/>
              <a:t>Allows definition of part of a bean which can be reused many times in other bean definitions </a:t>
            </a:r>
          </a:p>
        </p:txBody>
      </p:sp>
      <p:sp>
        <p:nvSpPr>
          <p:cNvPr id="113668" name="Text Box 4"/>
          <p:cNvSpPr txBox="1">
            <a:spLocks noChangeArrowheads="1"/>
          </p:cNvSpPr>
          <p:nvPr/>
        </p:nvSpPr>
        <p:spPr bwMode="auto">
          <a:xfrm>
            <a:off x="762000" y="1600200"/>
            <a:ext cx="5334000" cy="3113088"/>
          </a:xfrm>
          <a:prstGeom prst="rect">
            <a:avLst/>
          </a:prstGeom>
          <a:solidFill>
            <a:schemeClr val="accent3">
              <a:lumMod val="20000"/>
              <a:lumOff val="80000"/>
            </a:schemeClr>
          </a:solidFill>
          <a:ln>
            <a:noFill/>
          </a:ln>
          <a:effectLst/>
          <a:extLst/>
        </p:spPr>
        <p:txBody>
          <a:bodyPr>
            <a:spAutoFit/>
          </a:bodyPr>
          <a:lstStyle/>
          <a:p>
            <a:r>
              <a:rPr lang="en-US" dirty="0"/>
              <a:t>&lt;bean id="</a:t>
            </a:r>
            <a:r>
              <a:rPr lang="en-US" dirty="0" err="1"/>
              <a:t>abstractBean</a:t>
            </a:r>
            <a:r>
              <a:rPr lang="en-US" dirty="0"/>
              <a:t>" abstract="true" </a:t>
            </a:r>
          </a:p>
          <a:p>
            <a:r>
              <a:rPr lang="en-US" dirty="0"/>
              <a:t>	class="</a:t>
            </a:r>
            <a:r>
              <a:rPr lang="en-US" dirty="0" err="1"/>
              <a:t>org.example.ParentBean</a:t>
            </a:r>
            <a:r>
              <a:rPr lang="en-US" dirty="0"/>
              <a:t>"&gt; </a:t>
            </a:r>
          </a:p>
          <a:p>
            <a:r>
              <a:rPr lang="en-US" dirty="0"/>
              <a:t>     &lt;property name="name" value="parent-AZ"/&gt; </a:t>
            </a:r>
          </a:p>
          <a:p>
            <a:r>
              <a:rPr lang="en-US" dirty="0"/>
              <a:t>     &lt;property name="age" value="31"/&gt; </a:t>
            </a:r>
          </a:p>
          <a:p>
            <a:r>
              <a:rPr lang="en-US" dirty="0"/>
              <a:t>&lt;/bean&gt;</a:t>
            </a:r>
          </a:p>
          <a:p>
            <a:endParaRPr lang="en-US" dirty="0"/>
          </a:p>
          <a:p>
            <a:r>
              <a:rPr lang="en-US" dirty="0"/>
              <a:t>&lt;bean id="</a:t>
            </a:r>
            <a:r>
              <a:rPr lang="en-US" dirty="0" err="1"/>
              <a:t>childBean</a:t>
            </a:r>
            <a:r>
              <a:rPr lang="en-US" dirty="0"/>
              <a:t>" </a:t>
            </a:r>
          </a:p>
          <a:p>
            <a:r>
              <a:rPr lang="en-US" dirty="0"/>
              <a:t>	class="</a:t>
            </a:r>
            <a:r>
              <a:rPr lang="en-US" dirty="0" err="1"/>
              <a:t>org.example.ChildBean</a:t>
            </a:r>
            <a:r>
              <a:rPr lang="en-US" dirty="0"/>
              <a:t>" </a:t>
            </a:r>
          </a:p>
          <a:p>
            <a:r>
              <a:rPr lang="en-US" dirty="0"/>
              <a:t>	parent="</a:t>
            </a:r>
            <a:r>
              <a:rPr lang="en-US" dirty="0" err="1"/>
              <a:t>abstractBean</a:t>
            </a:r>
            <a:r>
              <a:rPr lang="en-US" dirty="0"/>
              <a:t>" </a:t>
            </a:r>
            <a:r>
              <a:rPr lang="en-US" dirty="0" err="1"/>
              <a:t>init</a:t>
            </a:r>
            <a:r>
              <a:rPr lang="en-US" dirty="0"/>
              <a:t>-method="</a:t>
            </a:r>
            <a:r>
              <a:rPr lang="en-US" dirty="0" err="1"/>
              <a:t>init</a:t>
            </a:r>
            <a:r>
              <a:rPr lang="en-US" dirty="0"/>
              <a:t>"&gt; </a:t>
            </a:r>
          </a:p>
          <a:p>
            <a:r>
              <a:rPr lang="en-US" dirty="0"/>
              <a:t>     &lt;property name="name" value="child-AZ"/&gt;</a:t>
            </a:r>
          </a:p>
          <a:p>
            <a:r>
              <a:rPr lang="en-US" dirty="0"/>
              <a:t>&lt;/bean&gt; </a:t>
            </a:r>
          </a:p>
        </p:txBody>
      </p:sp>
      <p:sp>
        <p:nvSpPr>
          <p:cNvPr id="113670" name="Text Box 6"/>
          <p:cNvSpPr txBox="1">
            <a:spLocks noChangeArrowheads="1"/>
          </p:cNvSpPr>
          <p:nvPr/>
        </p:nvSpPr>
        <p:spPr bwMode="auto">
          <a:xfrm>
            <a:off x="6172200" y="1524000"/>
            <a:ext cx="27432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
            </a:pPr>
            <a:r>
              <a:rPr lang="en-US" i="1" dirty="0">
                <a:solidFill>
                  <a:schemeClr val="accent2"/>
                </a:solidFill>
              </a:rPr>
              <a:t>The parent bean defines 2 values (name, age)</a:t>
            </a:r>
          </a:p>
          <a:p>
            <a:pPr>
              <a:buFont typeface="Wingdings" pitchFamily="2" charset="2"/>
              <a:buChar char="§"/>
            </a:pPr>
            <a:r>
              <a:rPr lang="en-US" i="1" dirty="0">
                <a:solidFill>
                  <a:schemeClr val="accent2"/>
                </a:solidFill>
              </a:rPr>
              <a:t>The child bean uses the parent age value (31)</a:t>
            </a:r>
          </a:p>
          <a:p>
            <a:pPr>
              <a:buFont typeface="Wingdings" pitchFamily="2" charset="2"/>
              <a:buChar char="§"/>
            </a:pPr>
            <a:r>
              <a:rPr lang="en-US" i="1" dirty="0">
                <a:solidFill>
                  <a:schemeClr val="accent2"/>
                </a:solidFill>
              </a:rPr>
              <a:t>The child bean overrides the parent name value (from parent-AZ to child-AZ)</a:t>
            </a:r>
          </a:p>
          <a:p>
            <a:pPr>
              <a:buFont typeface="Wingdings" pitchFamily="2" charset="2"/>
              <a:buChar char="§"/>
            </a:pPr>
            <a:r>
              <a:rPr lang="en-US" i="1" dirty="0">
                <a:solidFill>
                  <a:schemeClr val="accent2"/>
                </a:solidFill>
              </a:rPr>
              <a:t>Parent bean could not be injected, child could</a:t>
            </a:r>
            <a:endParaRPr lang="en-US" dirty="0">
              <a:solidFill>
                <a:schemeClr val="accent2"/>
              </a:solidFill>
            </a:endParaRPr>
          </a:p>
        </p:txBody>
      </p:sp>
    </p:spTree>
    <p:extLst>
      <p:ext uri="{BB962C8B-B14F-4D97-AF65-F5344CB8AC3E}">
        <p14:creationId xmlns:p14="http://schemas.microsoft.com/office/powerpoint/2010/main" val="26890504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Annotation Based Configuration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800" dirty="0" smtClean="0"/>
              <a:t>Starting from </a:t>
            </a:r>
            <a:r>
              <a:rPr lang="en-US" sz="2800" b="1" dirty="0" smtClean="0"/>
              <a:t>spring 2.5</a:t>
            </a:r>
            <a:r>
              <a:rPr lang="en-US" sz="2800" dirty="0" smtClean="0"/>
              <a:t> </a:t>
            </a:r>
            <a:r>
              <a:rPr lang="en-US" sz="2800" dirty="0"/>
              <a:t> it became possible to </a:t>
            </a:r>
            <a:r>
              <a:rPr lang="en-US" sz="2800" u="sng" dirty="0"/>
              <a:t>configure the dependency injection using </a:t>
            </a:r>
            <a:r>
              <a:rPr lang="en-US" sz="2800" b="1" u="sng" dirty="0" smtClean="0"/>
              <a:t>annotations</a:t>
            </a:r>
            <a:r>
              <a:rPr lang="en-US" sz="2800" dirty="0" smtClean="0"/>
              <a:t>, instead </a:t>
            </a:r>
            <a:r>
              <a:rPr lang="en-US" sz="2800" dirty="0"/>
              <a:t>of using </a:t>
            </a:r>
            <a:r>
              <a:rPr lang="en-US" sz="2800" dirty="0" smtClean="0"/>
              <a:t>XML.</a:t>
            </a:r>
          </a:p>
          <a:p>
            <a:r>
              <a:rPr lang="en-US" sz="2800" dirty="0" smtClean="0"/>
              <a:t>define bean </a:t>
            </a:r>
            <a:r>
              <a:rPr lang="en-US" sz="2800" dirty="0"/>
              <a:t>configuration into the component class itself by using annotations on the relevant class, method, or field declaration</a:t>
            </a:r>
            <a:r>
              <a:rPr lang="en-US" sz="2800" dirty="0" smtClean="0"/>
              <a:t>.</a:t>
            </a:r>
            <a:endParaRPr lang="en-US" sz="2800" dirty="0"/>
          </a:p>
          <a:p>
            <a:r>
              <a:rPr lang="en-US" sz="2800" dirty="0"/>
              <a:t>Annotation injection is performed before XML </a:t>
            </a:r>
            <a:r>
              <a:rPr lang="en-US" sz="2800" dirty="0" smtClean="0"/>
              <a:t>injection</a:t>
            </a:r>
          </a:p>
          <a:p>
            <a:r>
              <a:rPr lang="en-US" sz="2800" dirty="0"/>
              <a:t>Annotation wiring is not turned on in the Spring container by </a:t>
            </a:r>
            <a:r>
              <a:rPr lang="en-US" sz="2800" dirty="0" smtClean="0"/>
              <a:t>default, </a:t>
            </a:r>
            <a:r>
              <a:rPr lang="en-US" sz="2800" dirty="0"/>
              <a:t>need to enable it in our Spring configuration </a:t>
            </a:r>
            <a:r>
              <a:rPr lang="en-US" sz="2800" dirty="0" smtClean="0"/>
              <a:t>file with below </a:t>
            </a:r>
          </a:p>
          <a:p>
            <a:pPr marL="457200" lvl="1" indent="0">
              <a:buNone/>
            </a:pPr>
            <a:r>
              <a:rPr lang="en-US" sz="2400" dirty="0" smtClean="0"/>
              <a:t>	</a:t>
            </a:r>
            <a:r>
              <a:rPr lang="en-US" sz="2400" dirty="0"/>
              <a:t> &lt;</a:t>
            </a:r>
            <a:r>
              <a:rPr lang="en-US" sz="2400" dirty="0" err="1"/>
              <a:t>context:annotation-config</a:t>
            </a:r>
            <a:r>
              <a:rPr lang="en-US" sz="2400" dirty="0" smtClean="0"/>
              <a:t>/&gt;</a:t>
            </a:r>
            <a:endParaRPr lang="en-US" sz="2400" dirty="0"/>
          </a:p>
        </p:txBody>
      </p:sp>
    </p:spTree>
    <p:extLst>
      <p:ext uri="{BB962C8B-B14F-4D97-AF65-F5344CB8AC3E}">
        <p14:creationId xmlns:p14="http://schemas.microsoft.com/office/powerpoint/2010/main" val="17243523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Important Annotation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sz="2400" dirty="0"/>
          </a:p>
        </p:txBody>
      </p:sp>
    </p:spTree>
    <p:extLst>
      <p:ext uri="{BB962C8B-B14F-4D97-AF65-F5344CB8AC3E}">
        <p14:creationId xmlns:p14="http://schemas.microsoft.com/office/powerpoint/2010/main" val="11765548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Java Based Annotation</a:t>
            </a:r>
            <a:endParaRPr lang="en-US" dirty="0">
              <a:solidFill>
                <a:schemeClr val="accent3">
                  <a:lumMod val="50000"/>
                </a:schemeClr>
              </a:solidFill>
            </a:endParaRPr>
          </a:p>
        </p:txBody>
      </p:sp>
      <p:sp>
        <p:nvSpPr>
          <p:cNvPr id="3" name="Content Placeholder 2"/>
          <p:cNvSpPr>
            <a:spLocks noGrp="1"/>
          </p:cNvSpPr>
          <p:nvPr>
            <p:ph idx="1"/>
          </p:nvPr>
        </p:nvSpPr>
        <p:spPr>
          <a:xfrm>
            <a:off x="0" y="685800"/>
            <a:ext cx="9144000" cy="6096000"/>
          </a:xfrm>
        </p:spPr>
        <p:txBody>
          <a:bodyPr>
            <a:normAutofit/>
          </a:bodyPr>
          <a:lstStyle/>
          <a:p>
            <a:pPr>
              <a:spcBef>
                <a:spcPts val="0"/>
              </a:spcBef>
            </a:pPr>
            <a:r>
              <a:rPr lang="en-US" sz="2400" dirty="0" smtClean="0"/>
              <a:t>Enable to configure spring without XML but with java-based annotation explain below:</a:t>
            </a:r>
          </a:p>
          <a:p>
            <a:pPr>
              <a:spcBef>
                <a:spcPts val="0"/>
              </a:spcBef>
            </a:pPr>
            <a:r>
              <a:rPr lang="en-US" sz="2400" dirty="0" smtClean="0"/>
              <a:t>@Configuration </a:t>
            </a:r>
          </a:p>
          <a:p>
            <a:pPr lvl="1">
              <a:spcBef>
                <a:spcPts val="0"/>
              </a:spcBef>
            </a:pPr>
            <a:r>
              <a:rPr lang="en-US" sz="2000" dirty="0"/>
              <a:t>indicates that the class can be used by the Spring </a:t>
            </a:r>
            <a:r>
              <a:rPr lang="en-US" sz="2000" dirty="0" err="1"/>
              <a:t>IoC</a:t>
            </a:r>
            <a:r>
              <a:rPr lang="en-US" sz="2000" dirty="0"/>
              <a:t> container as a source of bean definitions</a:t>
            </a:r>
          </a:p>
          <a:p>
            <a:pPr>
              <a:spcBef>
                <a:spcPts val="0"/>
              </a:spcBef>
            </a:pPr>
            <a:r>
              <a:rPr lang="en-US" sz="2400" dirty="0" smtClean="0"/>
              <a:t>@Bean Annotation</a:t>
            </a:r>
          </a:p>
          <a:p>
            <a:pPr lvl="1">
              <a:spcBef>
                <a:spcPts val="0"/>
              </a:spcBef>
            </a:pPr>
            <a:r>
              <a:rPr lang="en-US" sz="2000" dirty="0"/>
              <a:t> tells Spring that a </a:t>
            </a:r>
            <a:r>
              <a:rPr lang="en-US" sz="2000" u="sng" dirty="0"/>
              <a:t>method annotated with @Bean will return an object</a:t>
            </a:r>
            <a:r>
              <a:rPr lang="en-US" sz="2000" dirty="0"/>
              <a:t> that should be </a:t>
            </a:r>
            <a:r>
              <a:rPr lang="en-US" sz="2000" dirty="0" smtClean="0"/>
              <a:t>registered </a:t>
            </a:r>
            <a:r>
              <a:rPr lang="en-US" sz="2000" dirty="0"/>
              <a:t>as a bean in the Spring application context</a:t>
            </a:r>
            <a:r>
              <a:rPr lang="en-US" sz="2000" dirty="0" smtClean="0"/>
              <a:t>.</a:t>
            </a:r>
          </a:p>
        </p:txBody>
      </p:sp>
      <p:sp>
        <p:nvSpPr>
          <p:cNvPr id="4" name="Rectangle 3"/>
          <p:cNvSpPr/>
          <p:nvPr/>
        </p:nvSpPr>
        <p:spPr>
          <a:xfrm>
            <a:off x="914400" y="3505200"/>
            <a:ext cx="6705600" cy="2667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1"/>
            <a:r>
              <a:rPr lang="en-US" sz="2000" dirty="0">
                <a:solidFill>
                  <a:schemeClr val="tx1"/>
                </a:solidFill>
              </a:rPr>
              <a:t>package </a:t>
            </a:r>
            <a:r>
              <a:rPr lang="en-US" sz="2000" dirty="0" err="1">
                <a:solidFill>
                  <a:schemeClr val="tx1"/>
                </a:solidFill>
              </a:rPr>
              <a:t>com.tutorialspoint</a:t>
            </a:r>
            <a:r>
              <a:rPr lang="en-US" sz="2000" dirty="0">
                <a:solidFill>
                  <a:schemeClr val="tx1"/>
                </a:solidFill>
              </a:rPr>
              <a:t>; </a:t>
            </a:r>
          </a:p>
          <a:p>
            <a:pPr lvl="1"/>
            <a:r>
              <a:rPr lang="en-US" sz="2000" dirty="0">
                <a:solidFill>
                  <a:schemeClr val="tx1"/>
                </a:solidFill>
              </a:rPr>
              <a:t>import </a:t>
            </a:r>
            <a:r>
              <a:rPr lang="en-US" sz="2000" dirty="0" err="1">
                <a:solidFill>
                  <a:schemeClr val="tx1"/>
                </a:solidFill>
              </a:rPr>
              <a:t>org.springframework.context.annotation</a:t>
            </a:r>
            <a:r>
              <a:rPr lang="en-US" sz="2000" dirty="0">
                <a:solidFill>
                  <a:schemeClr val="tx1"/>
                </a:solidFill>
              </a:rPr>
              <a:t>.*; </a:t>
            </a:r>
          </a:p>
          <a:p>
            <a:pPr lvl="1"/>
            <a:r>
              <a:rPr lang="en-US" sz="2000" dirty="0">
                <a:solidFill>
                  <a:schemeClr val="tx1"/>
                </a:solidFill>
              </a:rPr>
              <a:t>@Configuration </a:t>
            </a:r>
          </a:p>
          <a:p>
            <a:pPr lvl="1"/>
            <a:r>
              <a:rPr lang="en-US" sz="2000" dirty="0" smtClean="0">
                <a:solidFill>
                  <a:schemeClr val="tx1"/>
                </a:solidFill>
              </a:rPr>
              <a:t>	public </a:t>
            </a:r>
            <a:r>
              <a:rPr lang="en-US" sz="2000" dirty="0">
                <a:solidFill>
                  <a:schemeClr val="tx1"/>
                </a:solidFill>
              </a:rPr>
              <a:t>class </a:t>
            </a:r>
            <a:r>
              <a:rPr lang="en-US" sz="2000" dirty="0" err="1">
                <a:solidFill>
                  <a:schemeClr val="tx1"/>
                </a:solidFill>
              </a:rPr>
              <a:t>HelloWorldConfig</a:t>
            </a:r>
            <a:r>
              <a:rPr lang="en-US" sz="2000" dirty="0">
                <a:solidFill>
                  <a:schemeClr val="tx1"/>
                </a:solidFill>
              </a:rPr>
              <a:t> { </a:t>
            </a:r>
          </a:p>
          <a:p>
            <a:pPr lvl="1"/>
            <a:r>
              <a:rPr lang="en-US" sz="2000" dirty="0" smtClean="0">
                <a:solidFill>
                  <a:schemeClr val="tx1"/>
                </a:solidFill>
              </a:rPr>
              <a:t>	     @</a:t>
            </a:r>
            <a:r>
              <a:rPr lang="en-US" sz="2000" dirty="0">
                <a:solidFill>
                  <a:schemeClr val="tx1"/>
                </a:solidFill>
              </a:rPr>
              <a:t>Bean </a:t>
            </a:r>
          </a:p>
          <a:p>
            <a:pPr lvl="1"/>
            <a:r>
              <a:rPr lang="en-US" sz="2000" dirty="0" smtClean="0">
                <a:solidFill>
                  <a:schemeClr val="tx1"/>
                </a:solidFill>
              </a:rPr>
              <a:t>	      public </a:t>
            </a:r>
            <a:r>
              <a:rPr lang="en-US" sz="2000" dirty="0" err="1">
                <a:solidFill>
                  <a:schemeClr val="tx1"/>
                </a:solidFill>
              </a:rPr>
              <a:t>HelloWorld</a:t>
            </a:r>
            <a:r>
              <a:rPr lang="en-US" sz="2000" dirty="0">
                <a:solidFill>
                  <a:schemeClr val="tx1"/>
                </a:solidFill>
              </a:rPr>
              <a:t> </a:t>
            </a:r>
            <a:r>
              <a:rPr lang="en-US" sz="2000" dirty="0" err="1">
                <a:solidFill>
                  <a:schemeClr val="tx1"/>
                </a:solidFill>
              </a:rPr>
              <a:t>helloWorld</a:t>
            </a:r>
            <a:r>
              <a:rPr lang="en-US" sz="2000" dirty="0">
                <a:solidFill>
                  <a:schemeClr val="tx1"/>
                </a:solidFill>
              </a:rPr>
              <a:t>(){</a:t>
            </a:r>
          </a:p>
          <a:p>
            <a:pPr lvl="1"/>
            <a:r>
              <a:rPr lang="en-US" sz="2000" dirty="0" smtClean="0">
                <a:solidFill>
                  <a:schemeClr val="tx1"/>
                </a:solidFill>
              </a:rPr>
              <a:t>	               </a:t>
            </a:r>
            <a:r>
              <a:rPr lang="en-US" sz="2000" dirty="0">
                <a:solidFill>
                  <a:schemeClr val="tx1"/>
                </a:solidFill>
              </a:rPr>
              <a:t>return new </a:t>
            </a:r>
            <a:r>
              <a:rPr lang="en-US" sz="2000" dirty="0" err="1">
                <a:solidFill>
                  <a:schemeClr val="tx1"/>
                </a:solidFill>
              </a:rPr>
              <a:t>HelloWorld</a:t>
            </a:r>
            <a:r>
              <a:rPr lang="en-US" sz="2000" dirty="0">
                <a:solidFill>
                  <a:schemeClr val="tx1"/>
                </a:solidFill>
              </a:rPr>
              <a:t>(); </a:t>
            </a:r>
          </a:p>
          <a:p>
            <a:pPr lvl="1"/>
            <a:r>
              <a:rPr lang="en-US" sz="2000" dirty="0" smtClean="0">
                <a:solidFill>
                  <a:schemeClr val="tx1"/>
                </a:solidFill>
              </a:rPr>
              <a:t>	      }	 </a:t>
            </a:r>
            <a:endParaRPr lang="en-US" sz="2000" dirty="0">
              <a:solidFill>
                <a:schemeClr val="tx1"/>
              </a:solidFill>
            </a:endParaRPr>
          </a:p>
          <a:p>
            <a:pPr lvl="1"/>
            <a:r>
              <a:rPr lang="en-US" sz="2000" dirty="0">
                <a:solidFill>
                  <a:schemeClr val="tx1"/>
                </a:solidFill>
              </a:rPr>
              <a:t>}</a:t>
            </a:r>
          </a:p>
        </p:txBody>
      </p:sp>
      <p:sp>
        <p:nvSpPr>
          <p:cNvPr id="6" name="Rectangle 5"/>
          <p:cNvSpPr/>
          <p:nvPr/>
        </p:nvSpPr>
        <p:spPr>
          <a:xfrm>
            <a:off x="0" y="6172200"/>
            <a:ext cx="9144000" cy="707886"/>
          </a:xfrm>
          <a:prstGeom prst="rect">
            <a:avLst/>
          </a:prstGeom>
        </p:spPr>
        <p:txBody>
          <a:bodyPr wrap="square">
            <a:spAutoFit/>
          </a:bodyPr>
          <a:lstStyle/>
          <a:p>
            <a:pPr marL="285750" indent="-285750">
              <a:buFont typeface="Arial" pitchFamily="34" charset="0"/>
              <a:buChar char="•"/>
            </a:pPr>
            <a:r>
              <a:rPr lang="en-US" sz="2000" dirty="0"/>
              <a:t>configuration class can have declaration for more than one @</a:t>
            </a:r>
            <a:r>
              <a:rPr lang="en-US" sz="2000" dirty="0" smtClean="0"/>
              <a:t>Bean</a:t>
            </a:r>
          </a:p>
          <a:p>
            <a:r>
              <a:rPr lang="en-US" sz="2000" dirty="0" smtClean="0"/>
              <a:t>Configure classes can loaded to spring container : </a:t>
            </a:r>
            <a:r>
              <a:rPr lang="en-US" sz="2000" b="1" dirty="0" err="1" smtClean="0"/>
              <a:t>AnnotaionConfigApplicationContext</a:t>
            </a:r>
            <a:endParaRPr lang="en-US" sz="2000" b="1" dirty="0"/>
          </a:p>
        </p:txBody>
      </p:sp>
    </p:spTree>
    <p:extLst>
      <p:ext uri="{BB962C8B-B14F-4D97-AF65-F5344CB8AC3E}">
        <p14:creationId xmlns:p14="http://schemas.microsoft.com/office/powerpoint/2010/main" val="436406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20320"/>
            <a:ext cx="9144000" cy="706120"/>
          </a:xfrm>
          <a:solidFill>
            <a:schemeClr val="accent4">
              <a:lumMod val="20000"/>
              <a:lumOff val="80000"/>
            </a:schemeClr>
          </a:solidFill>
        </p:spPr>
        <p:txBody>
          <a:bodyPr>
            <a:normAutofit fontScale="90000"/>
          </a:bodyPr>
          <a:lstStyle/>
          <a:p>
            <a:pPr eaLnBrk="1" hangingPunct="1"/>
            <a:r>
              <a:rPr lang="en-US" dirty="0" smtClean="0">
                <a:solidFill>
                  <a:schemeClr val="accent3">
                    <a:lumMod val="50000"/>
                  </a:schemeClr>
                </a:solidFill>
              </a:rPr>
              <a:t>Spring </a:t>
            </a:r>
            <a:r>
              <a:rPr lang="lv-LV" dirty="0" smtClean="0">
                <a:solidFill>
                  <a:schemeClr val="accent3">
                    <a:lumMod val="50000"/>
                  </a:schemeClr>
                </a:solidFill>
              </a:rPr>
              <a:t>Details</a:t>
            </a:r>
            <a:endParaRPr lang="en-GB" dirty="0" smtClean="0">
              <a:solidFill>
                <a:schemeClr val="accent3">
                  <a:lumMod val="50000"/>
                </a:schemeClr>
              </a:solidFill>
            </a:endParaRPr>
          </a:p>
        </p:txBody>
      </p:sp>
      <p:sp>
        <p:nvSpPr>
          <p:cNvPr id="10243" name="Rectangle 3"/>
          <p:cNvSpPr>
            <a:spLocks noGrp="1" noChangeArrowheads="1"/>
          </p:cNvSpPr>
          <p:nvPr>
            <p:ph type="body" idx="1"/>
          </p:nvPr>
        </p:nvSpPr>
        <p:spPr>
          <a:xfrm>
            <a:off x="0" y="685800"/>
            <a:ext cx="9144000" cy="6172200"/>
          </a:xfrm>
        </p:spPr>
        <p:txBody>
          <a:bodyPr>
            <a:normAutofit/>
          </a:bodyPr>
          <a:lstStyle/>
          <a:p>
            <a:pPr eaLnBrk="1" hangingPunct="1">
              <a:lnSpc>
                <a:spcPct val="80000"/>
              </a:lnSpc>
              <a:buSzTx/>
              <a:buFontTx/>
              <a:buChar char="•"/>
            </a:pPr>
            <a:r>
              <a:rPr lang="en-US" sz="2400" dirty="0" smtClean="0"/>
              <a:t>Spring allows to decouple software layers by injecting a component’s dependencies at runtime rather than having them declared at compile time via importing and instantiating classes. </a:t>
            </a:r>
          </a:p>
          <a:p>
            <a:pPr marL="0" indent="0" eaLnBrk="1" hangingPunct="1">
              <a:lnSpc>
                <a:spcPct val="80000"/>
              </a:lnSpc>
              <a:buSzTx/>
              <a:buNone/>
            </a:pPr>
            <a:endParaRPr lang="en-US" sz="600" dirty="0" smtClean="0"/>
          </a:p>
          <a:p>
            <a:pPr eaLnBrk="1" hangingPunct="1">
              <a:lnSpc>
                <a:spcPct val="80000"/>
              </a:lnSpc>
              <a:buSzTx/>
              <a:buFontTx/>
              <a:buChar char="•"/>
            </a:pPr>
            <a:r>
              <a:rPr lang="en-US" sz="2400" dirty="0" smtClean="0"/>
              <a:t>One of the highly touted features is </a:t>
            </a:r>
            <a:r>
              <a:rPr lang="en-US" sz="2400" b="1" dirty="0" smtClean="0"/>
              <a:t>declarative transactions</a:t>
            </a:r>
            <a:r>
              <a:rPr lang="en-US" sz="2400" dirty="0" smtClean="0"/>
              <a:t>, which </a:t>
            </a:r>
            <a:r>
              <a:rPr lang="en-US" sz="2400" u="sng" dirty="0" smtClean="0"/>
              <a:t>allows the developer to write transaction-unaware code and configure transactions in Spring </a:t>
            </a:r>
            <a:r>
              <a:rPr lang="en-US" sz="2400" u="sng" dirty="0" err="1" smtClean="0"/>
              <a:t>config</a:t>
            </a:r>
            <a:r>
              <a:rPr lang="en-US" sz="2400" u="sng" dirty="0" smtClean="0"/>
              <a:t> files</a:t>
            </a:r>
            <a:r>
              <a:rPr lang="en-US" sz="2400" dirty="0" smtClean="0"/>
              <a:t>.</a:t>
            </a:r>
          </a:p>
          <a:p>
            <a:pPr eaLnBrk="1" hangingPunct="1">
              <a:lnSpc>
                <a:spcPct val="80000"/>
              </a:lnSpc>
              <a:buSzTx/>
              <a:buFontTx/>
              <a:buChar char="•"/>
            </a:pPr>
            <a:endParaRPr lang="en-US" sz="600" dirty="0" smtClean="0"/>
          </a:p>
          <a:p>
            <a:pPr eaLnBrk="1" hangingPunct="1">
              <a:lnSpc>
                <a:spcPct val="80000"/>
              </a:lnSpc>
              <a:buSzTx/>
              <a:buFontTx/>
              <a:buChar char="•"/>
            </a:pPr>
            <a:r>
              <a:rPr lang="en-US" sz="2400" dirty="0" smtClean="0"/>
              <a:t>Spring is built on the principle of unchecked exception handling. This also reduces code dependencies between layers. Spring </a:t>
            </a:r>
            <a:r>
              <a:rPr lang="en-US" sz="2400" b="1" dirty="0" smtClean="0"/>
              <a:t>provides a granular exception hierarchy for data access operations and maps </a:t>
            </a:r>
            <a:r>
              <a:rPr lang="en-US" sz="2400" dirty="0" smtClean="0"/>
              <a:t>JDBC, EJB, and ORM </a:t>
            </a:r>
            <a:r>
              <a:rPr lang="en-US" sz="2400" b="1" dirty="0" smtClean="0"/>
              <a:t>exceptions to Spring exceptions </a:t>
            </a:r>
            <a:r>
              <a:rPr lang="en-US" sz="2400" dirty="0" smtClean="0"/>
              <a:t>so that applications can get better information about the error condition.</a:t>
            </a:r>
          </a:p>
          <a:p>
            <a:pPr eaLnBrk="1" hangingPunct="1">
              <a:lnSpc>
                <a:spcPct val="80000"/>
              </a:lnSpc>
              <a:buSzTx/>
              <a:buFontTx/>
              <a:buChar char="•"/>
            </a:pPr>
            <a:endParaRPr lang="en-US" sz="600" dirty="0" smtClean="0"/>
          </a:p>
          <a:p>
            <a:pPr eaLnBrk="1" hangingPunct="1">
              <a:lnSpc>
                <a:spcPct val="80000"/>
              </a:lnSpc>
              <a:buSzTx/>
              <a:buFontTx/>
              <a:buChar char="•"/>
            </a:pPr>
            <a:r>
              <a:rPr lang="en-US" sz="2400" dirty="0" smtClean="0"/>
              <a:t>With highly decoupled software layers and programming to interfaces, each layer is </a:t>
            </a:r>
            <a:r>
              <a:rPr lang="en-US" sz="2400" b="1" dirty="0" smtClean="0"/>
              <a:t>easier to test</a:t>
            </a:r>
            <a:r>
              <a:rPr lang="en-US" sz="2400" dirty="0" smtClean="0"/>
              <a:t>. Mock objects is a testing pattern that is very useful in this regard.</a:t>
            </a:r>
            <a:endParaRPr lang="en-GB" sz="2400" dirty="0" smtClean="0"/>
          </a:p>
        </p:txBody>
      </p:sp>
    </p:spTree>
    <p:extLst>
      <p:ext uri="{BB962C8B-B14F-4D97-AF65-F5344CB8AC3E}">
        <p14:creationId xmlns:p14="http://schemas.microsoft.com/office/powerpoint/2010/main" val="16155770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Java Based Annotation (contd.)</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r>
              <a:rPr lang="en-US" sz="2400" dirty="0"/>
              <a:t> @Import Annotation:</a:t>
            </a:r>
          </a:p>
          <a:p>
            <a:pPr lvl="1"/>
            <a:r>
              <a:rPr lang="en-US" sz="2000" dirty="0"/>
              <a:t>allows for loading @Bean definitions from another configuration class</a:t>
            </a:r>
          </a:p>
        </p:txBody>
      </p:sp>
      <p:sp>
        <p:nvSpPr>
          <p:cNvPr id="4" name="Rectangle 3"/>
          <p:cNvSpPr/>
          <p:nvPr/>
        </p:nvSpPr>
        <p:spPr>
          <a:xfrm>
            <a:off x="1219200" y="1752600"/>
            <a:ext cx="5715000" cy="1752600"/>
          </a:xfrm>
          <a:prstGeom prst="rect">
            <a:avLst/>
          </a:prstGeom>
          <a:solidFill>
            <a:schemeClr val="accent3">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dirty="0" smtClean="0">
                <a:solidFill>
                  <a:sysClr val="windowText" lastClr="000000"/>
                </a:solidFill>
              </a:rPr>
              <a:t>@</a:t>
            </a:r>
            <a:r>
              <a:rPr lang="en-US" dirty="0">
                <a:solidFill>
                  <a:sysClr val="windowText" lastClr="000000"/>
                </a:solidFill>
              </a:rPr>
              <a:t>Configuration </a:t>
            </a:r>
            <a:endParaRPr lang="en-US" dirty="0" smtClean="0">
              <a:solidFill>
                <a:sysClr val="windowText" lastClr="000000"/>
              </a:solidFill>
            </a:endParaRPr>
          </a:p>
          <a:p>
            <a:r>
              <a:rPr lang="en-US" dirty="0" smtClean="0">
                <a:solidFill>
                  <a:sysClr val="windowText" lastClr="000000"/>
                </a:solidFill>
              </a:rPr>
              <a:t>public </a:t>
            </a:r>
            <a:r>
              <a:rPr lang="en-US" dirty="0">
                <a:solidFill>
                  <a:sysClr val="windowText" lastClr="000000"/>
                </a:solidFill>
              </a:rPr>
              <a:t>class </a:t>
            </a:r>
            <a:r>
              <a:rPr lang="en-US" dirty="0" err="1">
                <a:solidFill>
                  <a:sysClr val="windowText" lastClr="000000"/>
                </a:solidFill>
              </a:rPr>
              <a:t>ConfigA</a:t>
            </a:r>
            <a:r>
              <a:rPr lang="en-US" dirty="0">
                <a:solidFill>
                  <a:sysClr val="windowText" lastClr="000000"/>
                </a:solidFill>
              </a:rPr>
              <a:t> { </a:t>
            </a:r>
            <a:endParaRPr lang="en-US" dirty="0" smtClean="0">
              <a:solidFill>
                <a:sysClr val="windowText" lastClr="000000"/>
              </a:solidFill>
            </a:endParaRPr>
          </a:p>
          <a:p>
            <a:r>
              <a:rPr lang="en-US" dirty="0" smtClean="0">
                <a:solidFill>
                  <a:sysClr val="windowText" lastClr="000000"/>
                </a:solidFill>
              </a:rPr>
              <a:t>	@</a:t>
            </a:r>
            <a:r>
              <a:rPr lang="en-US" dirty="0">
                <a:solidFill>
                  <a:sysClr val="windowText" lastClr="000000"/>
                </a:solidFill>
              </a:rPr>
              <a:t>Bean public A a() { </a:t>
            </a:r>
            <a:endParaRPr lang="en-US" dirty="0" smtClean="0">
              <a:solidFill>
                <a:sysClr val="windowText" lastClr="000000"/>
              </a:solidFill>
            </a:endParaRPr>
          </a:p>
          <a:p>
            <a:r>
              <a:rPr lang="en-US" dirty="0" smtClean="0">
                <a:solidFill>
                  <a:sysClr val="windowText" lastClr="000000"/>
                </a:solidFill>
              </a:rPr>
              <a:t>	       return </a:t>
            </a:r>
            <a:r>
              <a:rPr lang="en-US" dirty="0">
                <a:solidFill>
                  <a:sysClr val="windowText" lastClr="000000"/>
                </a:solidFill>
              </a:rPr>
              <a:t>new A(); </a:t>
            </a:r>
            <a:endParaRPr lang="en-US" dirty="0" smtClean="0">
              <a:solidFill>
                <a:sysClr val="windowText" lastClr="000000"/>
              </a:solidFill>
            </a:endParaRPr>
          </a:p>
          <a:p>
            <a:r>
              <a:rPr lang="en-US" dirty="0">
                <a:solidFill>
                  <a:sysClr val="windowText" lastClr="000000"/>
                </a:solidFill>
              </a:rPr>
              <a:t>	</a:t>
            </a:r>
            <a:r>
              <a:rPr lang="en-US" dirty="0" smtClean="0">
                <a:solidFill>
                  <a:sysClr val="windowText" lastClr="000000"/>
                </a:solidFill>
              </a:rPr>
              <a:t>} </a:t>
            </a:r>
          </a:p>
          <a:p>
            <a:r>
              <a:rPr lang="en-US" dirty="0" smtClean="0">
                <a:solidFill>
                  <a:sysClr val="windowText" lastClr="000000"/>
                </a:solidFill>
              </a:rPr>
              <a:t>}</a:t>
            </a:r>
          </a:p>
          <a:p>
            <a:endParaRPr lang="en-US" dirty="0">
              <a:solidFill>
                <a:sysClr val="windowText" lastClr="000000"/>
              </a:solidFill>
            </a:endParaRPr>
          </a:p>
          <a:p>
            <a:endParaRPr lang="en-US" dirty="0">
              <a:solidFill>
                <a:sysClr val="windowText" lastClr="000000"/>
              </a:solidFill>
            </a:endParaRPr>
          </a:p>
        </p:txBody>
      </p:sp>
      <p:sp>
        <p:nvSpPr>
          <p:cNvPr id="7" name="Rectangle 6"/>
          <p:cNvSpPr/>
          <p:nvPr/>
        </p:nvSpPr>
        <p:spPr>
          <a:xfrm>
            <a:off x="1143000" y="3886200"/>
            <a:ext cx="5715000" cy="2286000"/>
          </a:xfrm>
          <a:prstGeom prst="rect">
            <a:avLst/>
          </a:prstGeom>
          <a:solidFill>
            <a:schemeClr val="accent3">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dirty="0" smtClean="0">
                <a:solidFill>
                  <a:schemeClr val="tx1"/>
                </a:solidFill>
              </a:rPr>
              <a:t>@</a:t>
            </a:r>
            <a:r>
              <a:rPr lang="en-US" dirty="0">
                <a:solidFill>
                  <a:schemeClr val="tx1"/>
                </a:solidFill>
              </a:rPr>
              <a:t>Configuration </a:t>
            </a:r>
            <a:endParaRPr lang="en-US" dirty="0" smtClean="0">
              <a:solidFill>
                <a:schemeClr val="tx1"/>
              </a:solidFill>
            </a:endParaRPr>
          </a:p>
          <a:p>
            <a:r>
              <a:rPr lang="en-US" dirty="0" smtClean="0">
                <a:solidFill>
                  <a:schemeClr val="tx1"/>
                </a:solidFill>
              </a:rPr>
              <a:t>@</a:t>
            </a:r>
            <a:r>
              <a:rPr lang="en-US" dirty="0">
                <a:solidFill>
                  <a:schemeClr val="tx1"/>
                </a:solidFill>
              </a:rPr>
              <a:t>Import(</a:t>
            </a:r>
            <a:r>
              <a:rPr lang="en-US" dirty="0" err="1">
                <a:solidFill>
                  <a:schemeClr val="tx1"/>
                </a:solidFill>
              </a:rPr>
              <a:t>ConfigA.class</a:t>
            </a:r>
            <a:r>
              <a:rPr lang="en-US" dirty="0">
                <a:solidFill>
                  <a:schemeClr val="tx1"/>
                </a:solidFill>
              </a:rPr>
              <a:t>) </a:t>
            </a:r>
            <a:endParaRPr lang="en-US" dirty="0" smtClean="0">
              <a:solidFill>
                <a:schemeClr val="tx1"/>
              </a:solidFill>
            </a:endParaRPr>
          </a:p>
          <a:p>
            <a:r>
              <a:rPr lang="en-US" dirty="0" smtClean="0">
                <a:solidFill>
                  <a:schemeClr val="tx1"/>
                </a:solidFill>
              </a:rPr>
              <a:t>public </a:t>
            </a:r>
            <a:r>
              <a:rPr lang="en-US" dirty="0">
                <a:solidFill>
                  <a:schemeClr val="tx1"/>
                </a:solidFill>
              </a:rPr>
              <a:t>class </a:t>
            </a:r>
            <a:r>
              <a:rPr lang="en-US" dirty="0" err="1">
                <a:solidFill>
                  <a:schemeClr val="tx1"/>
                </a:solidFill>
              </a:rPr>
              <a:t>ConfigB</a:t>
            </a:r>
            <a:r>
              <a:rPr lang="en-US" dirty="0">
                <a:solidFill>
                  <a:schemeClr val="tx1"/>
                </a:solidFill>
              </a:rPr>
              <a:t> { </a:t>
            </a:r>
            <a:endParaRPr lang="en-US" dirty="0" smtClean="0">
              <a:solidFill>
                <a:schemeClr val="tx1"/>
              </a:solidFill>
            </a:endParaRPr>
          </a:p>
          <a:p>
            <a:r>
              <a:rPr lang="en-US" dirty="0" smtClean="0">
                <a:solidFill>
                  <a:schemeClr val="tx1"/>
                </a:solidFill>
              </a:rPr>
              <a:t>     @</a:t>
            </a:r>
            <a:r>
              <a:rPr lang="en-US" dirty="0">
                <a:solidFill>
                  <a:schemeClr val="tx1"/>
                </a:solidFill>
              </a:rPr>
              <a:t>Bean </a:t>
            </a:r>
            <a:endParaRPr lang="en-US" dirty="0" smtClean="0">
              <a:solidFill>
                <a:schemeClr val="tx1"/>
              </a:solidFill>
            </a:endParaRPr>
          </a:p>
          <a:p>
            <a:r>
              <a:rPr lang="en-US" dirty="0">
                <a:solidFill>
                  <a:schemeClr val="tx1"/>
                </a:solidFill>
              </a:rPr>
              <a:t> </a:t>
            </a:r>
            <a:r>
              <a:rPr lang="en-US" dirty="0" smtClean="0">
                <a:solidFill>
                  <a:schemeClr val="tx1"/>
                </a:solidFill>
              </a:rPr>
              <a:t>      public </a:t>
            </a:r>
            <a:r>
              <a:rPr lang="en-US" dirty="0">
                <a:solidFill>
                  <a:schemeClr val="tx1"/>
                </a:solidFill>
              </a:rPr>
              <a:t>B a() { </a:t>
            </a:r>
            <a:endParaRPr lang="en-US" dirty="0" smtClean="0">
              <a:solidFill>
                <a:schemeClr val="tx1"/>
              </a:solidFill>
            </a:endParaRPr>
          </a:p>
          <a:p>
            <a:r>
              <a:rPr lang="en-US" dirty="0" smtClean="0">
                <a:solidFill>
                  <a:schemeClr val="tx1"/>
                </a:solidFill>
              </a:rPr>
              <a:t>	return </a:t>
            </a:r>
            <a:r>
              <a:rPr lang="en-US" dirty="0">
                <a:solidFill>
                  <a:schemeClr val="tx1"/>
                </a:solidFill>
              </a:rPr>
              <a:t>new A(); </a:t>
            </a:r>
            <a:endParaRPr lang="en-US" dirty="0" smtClean="0">
              <a:solidFill>
                <a:schemeClr val="tx1"/>
              </a:solidFill>
            </a:endParaRPr>
          </a:p>
          <a:p>
            <a:r>
              <a:rPr lang="en-US" dirty="0" smtClean="0">
                <a:solidFill>
                  <a:schemeClr val="tx1"/>
                </a:solidFill>
              </a:rPr>
              <a:t>        }</a:t>
            </a:r>
          </a:p>
          <a:p>
            <a:r>
              <a:rPr lang="en-US" dirty="0" smtClean="0">
                <a:solidFill>
                  <a:schemeClr val="tx1"/>
                </a:solidFill>
              </a:rPr>
              <a:t> </a:t>
            </a:r>
            <a:r>
              <a:rPr lang="en-US"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18335973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4E8B39-FE3E-4966-9012-283624617EBA}" type="slidenum">
              <a:rPr lang="en-US"/>
              <a:pPr/>
              <a:t>51</a:t>
            </a:fld>
            <a:endParaRPr lang="en-US"/>
          </a:p>
        </p:txBody>
      </p:sp>
      <p:sp>
        <p:nvSpPr>
          <p:cNvPr id="11878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AOP in Spring</a:t>
            </a:r>
          </a:p>
        </p:txBody>
      </p:sp>
      <p:sp>
        <p:nvSpPr>
          <p:cNvPr id="118787" name="Rectangle 3"/>
          <p:cNvSpPr>
            <a:spLocks noGrp="1" noChangeArrowheads="1"/>
          </p:cNvSpPr>
          <p:nvPr>
            <p:ph type="body" idx="1"/>
          </p:nvPr>
        </p:nvSpPr>
        <p:spPr bwMode="auto">
          <a:xfrm>
            <a:off x="685800" y="1600200"/>
            <a:ext cx="7772400" cy="449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Provides way to create declarative services and custom aspects</a:t>
            </a:r>
          </a:p>
          <a:p>
            <a:pPr>
              <a:lnSpc>
                <a:spcPct val="90000"/>
              </a:lnSpc>
            </a:pPr>
            <a:r>
              <a:rPr lang="en-US" sz="2800"/>
              <a:t>Transaction management is the most common aspect (or concern)</a:t>
            </a:r>
          </a:p>
          <a:p>
            <a:pPr>
              <a:lnSpc>
                <a:spcPct val="90000"/>
              </a:lnSpc>
            </a:pPr>
            <a:r>
              <a:rPr lang="en-US" sz="2800"/>
              <a:t>Spring handles AOP via advisors or interceptors</a:t>
            </a:r>
          </a:p>
          <a:p>
            <a:pPr lvl="1">
              <a:lnSpc>
                <a:spcPct val="90000"/>
              </a:lnSpc>
            </a:pPr>
            <a:r>
              <a:rPr lang="en-US" sz="2400"/>
              <a:t>Interception point is a </a:t>
            </a:r>
            <a:r>
              <a:rPr lang="en-US" sz="2400" i="1"/>
              <a:t>joinpoint</a:t>
            </a:r>
          </a:p>
          <a:p>
            <a:pPr lvl="1">
              <a:lnSpc>
                <a:spcPct val="90000"/>
              </a:lnSpc>
            </a:pPr>
            <a:r>
              <a:rPr lang="en-US" sz="2400"/>
              <a:t>A set of joinpoints are called a </a:t>
            </a:r>
            <a:r>
              <a:rPr lang="en-US" sz="2400" i="1"/>
              <a:t>pointcut</a:t>
            </a:r>
          </a:p>
          <a:p>
            <a:pPr lvl="2">
              <a:lnSpc>
                <a:spcPct val="90000"/>
              </a:lnSpc>
            </a:pPr>
            <a:r>
              <a:rPr lang="en-US" sz="2000"/>
              <a:t>pointcuts are key to Spring AOP, they allow intercepts without explicit knowledge of the OO hierarchy</a:t>
            </a:r>
          </a:p>
          <a:p>
            <a:pPr lvl="1">
              <a:lnSpc>
                <a:spcPct val="90000"/>
              </a:lnSpc>
            </a:pPr>
            <a:r>
              <a:rPr lang="en-US" sz="2400"/>
              <a:t>Action taken by an interceptor is called </a:t>
            </a:r>
            <a:r>
              <a:rPr lang="en-US" sz="2400" i="1"/>
              <a:t>advice</a:t>
            </a:r>
            <a:endParaRPr lang="en-US" sz="2400"/>
          </a:p>
        </p:txBody>
      </p:sp>
    </p:spTree>
    <p:extLst>
      <p:ext uri="{BB962C8B-B14F-4D97-AF65-F5344CB8AC3E}">
        <p14:creationId xmlns:p14="http://schemas.microsoft.com/office/powerpoint/2010/main" val="10607550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D632A1-D3B5-45CF-8466-7B5FCE59B59E}" type="slidenum">
              <a:rPr lang="en-US"/>
              <a:pPr/>
              <a:t>52</a:t>
            </a:fld>
            <a:endParaRPr lang="en-US"/>
          </a:p>
        </p:txBody>
      </p:sp>
      <p:sp>
        <p:nvSpPr>
          <p:cNvPr id="151554" name="Rectangle 1026"/>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AOP advice types</a:t>
            </a:r>
          </a:p>
        </p:txBody>
      </p:sp>
      <p:sp>
        <p:nvSpPr>
          <p:cNvPr id="151555" name="Rectangle 1027"/>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Around</a:t>
            </a:r>
          </a:p>
          <a:p>
            <a:pPr lvl="1">
              <a:lnSpc>
                <a:spcPct val="90000"/>
              </a:lnSpc>
            </a:pPr>
            <a:r>
              <a:rPr lang="en-US" sz="2400"/>
              <a:t>Most common and powerful</a:t>
            </a:r>
          </a:p>
          <a:p>
            <a:pPr lvl="1">
              <a:lnSpc>
                <a:spcPct val="90000"/>
              </a:lnSpc>
            </a:pPr>
            <a:r>
              <a:rPr lang="en-US" sz="2400"/>
              <a:t>Execute code before and after joinpoint</a:t>
            </a:r>
          </a:p>
          <a:p>
            <a:pPr>
              <a:lnSpc>
                <a:spcPct val="90000"/>
              </a:lnSpc>
            </a:pPr>
            <a:r>
              <a:rPr lang="en-US" sz="2800"/>
              <a:t>Before</a:t>
            </a:r>
          </a:p>
          <a:p>
            <a:pPr lvl="1">
              <a:lnSpc>
                <a:spcPct val="90000"/>
              </a:lnSpc>
            </a:pPr>
            <a:r>
              <a:rPr lang="en-US" sz="2400"/>
              <a:t>Executes before joinpoint, cannot stop execution</a:t>
            </a:r>
          </a:p>
          <a:p>
            <a:pPr>
              <a:lnSpc>
                <a:spcPct val="90000"/>
              </a:lnSpc>
            </a:pPr>
            <a:r>
              <a:rPr lang="en-US" sz="2800"/>
              <a:t>Throws</a:t>
            </a:r>
          </a:p>
          <a:p>
            <a:pPr lvl="1">
              <a:lnSpc>
                <a:spcPct val="90000"/>
              </a:lnSpc>
            </a:pPr>
            <a:r>
              <a:rPr lang="en-US" sz="2400"/>
              <a:t>Executes code if exception is thrown</a:t>
            </a:r>
          </a:p>
          <a:p>
            <a:pPr>
              <a:lnSpc>
                <a:spcPct val="90000"/>
              </a:lnSpc>
            </a:pPr>
            <a:r>
              <a:rPr lang="en-US" sz="2800"/>
              <a:t>After return</a:t>
            </a:r>
          </a:p>
          <a:p>
            <a:pPr lvl="1">
              <a:lnSpc>
                <a:spcPct val="90000"/>
              </a:lnSpc>
            </a:pPr>
            <a:r>
              <a:rPr lang="en-US" sz="2400"/>
              <a:t>Executes code after normal joinpoint execution</a:t>
            </a:r>
          </a:p>
        </p:txBody>
      </p:sp>
    </p:spTree>
    <p:extLst>
      <p:ext uri="{BB962C8B-B14F-4D97-AF65-F5344CB8AC3E}">
        <p14:creationId xmlns:p14="http://schemas.microsoft.com/office/powerpoint/2010/main" val="1233897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79FB226-C82A-463C-A793-F6C520E6A8C6}" type="slidenum">
              <a:rPr lang="en-US"/>
              <a:pPr/>
              <a:t>53</a:t>
            </a:fld>
            <a:endParaRPr lang="en-US"/>
          </a:p>
        </p:txBody>
      </p:sp>
      <p:sp>
        <p:nvSpPr>
          <p:cNvPr id="152578" name="Rectangle 1026"/>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Spring AOP key points</a:t>
            </a:r>
          </a:p>
        </p:txBody>
      </p:sp>
      <p:sp>
        <p:nvSpPr>
          <p:cNvPr id="152579" name="Rectangle 1027"/>
          <p:cNvSpPr>
            <a:spLocks noGrp="1" noChangeArrowheads="1"/>
          </p:cNvSpPr>
          <p:nvPr>
            <p:ph type="body" idx="1"/>
          </p:nvPr>
        </p:nvSpPr>
        <p:spPr bwMode="auto">
          <a:xfrm>
            <a:off x="685800" y="1524000"/>
            <a:ext cx="7772400" cy="4572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t>Pure java implementation</a:t>
            </a:r>
          </a:p>
          <a:p>
            <a:pPr>
              <a:lnSpc>
                <a:spcPct val="90000"/>
              </a:lnSpc>
            </a:pPr>
            <a:r>
              <a:rPr lang="en-US"/>
              <a:t>Allows method interception</a:t>
            </a:r>
          </a:p>
          <a:p>
            <a:pPr lvl="1">
              <a:lnSpc>
                <a:spcPct val="90000"/>
              </a:lnSpc>
            </a:pPr>
            <a:r>
              <a:rPr lang="en-US"/>
              <a:t>No field or property intercepts yet</a:t>
            </a:r>
          </a:p>
          <a:p>
            <a:pPr>
              <a:lnSpc>
                <a:spcPct val="90000"/>
              </a:lnSpc>
            </a:pPr>
            <a:r>
              <a:rPr lang="en-US"/>
              <a:t>AOP advice is specified using typical bean definitions</a:t>
            </a:r>
          </a:p>
          <a:p>
            <a:pPr lvl="1">
              <a:lnSpc>
                <a:spcPct val="90000"/>
              </a:lnSpc>
            </a:pPr>
            <a:r>
              <a:rPr lang="en-US"/>
              <a:t>Closely integrates with Spring IoC</a:t>
            </a:r>
          </a:p>
          <a:p>
            <a:pPr>
              <a:lnSpc>
                <a:spcPct val="90000"/>
              </a:lnSpc>
            </a:pPr>
            <a:r>
              <a:rPr lang="en-US"/>
              <a:t>Proxy based AOP</a:t>
            </a:r>
          </a:p>
          <a:p>
            <a:pPr lvl="1">
              <a:lnSpc>
                <a:spcPct val="90000"/>
              </a:lnSpc>
            </a:pPr>
            <a:r>
              <a:rPr lang="en-US"/>
              <a:t>J2SE dynamic proxies or CGLIB proxies</a:t>
            </a:r>
          </a:p>
          <a:p>
            <a:pPr>
              <a:lnSpc>
                <a:spcPct val="90000"/>
              </a:lnSpc>
            </a:pPr>
            <a:r>
              <a:rPr lang="en-US"/>
              <a:t>Not a replacement for AspectJ</a:t>
            </a:r>
          </a:p>
        </p:txBody>
      </p:sp>
    </p:spTree>
    <p:extLst>
      <p:ext uri="{BB962C8B-B14F-4D97-AF65-F5344CB8AC3E}">
        <p14:creationId xmlns:p14="http://schemas.microsoft.com/office/powerpoint/2010/main" val="14349646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1D28BA75-F744-410D-B29E-26BCC87EE18B}" type="slidenum">
              <a:rPr lang="en-US"/>
              <a:pPr/>
              <a:t>54</a:t>
            </a:fld>
            <a:endParaRPr lang="en-US"/>
          </a:p>
        </p:txBody>
      </p:sp>
      <p:sp>
        <p:nvSpPr>
          <p:cNvPr id="153606" name="Rectangle 1030"/>
          <p:cNvSpPr>
            <a:spLocks noChangeArrowheads="1"/>
          </p:cNvSpPr>
          <p:nvPr/>
        </p:nvSpPr>
        <p:spPr bwMode="auto">
          <a:xfrm>
            <a:off x="762000" y="2362200"/>
            <a:ext cx="7772400" cy="3505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2" name="Rectangle 1026"/>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Example transaction proxy</a:t>
            </a:r>
          </a:p>
        </p:txBody>
      </p:sp>
      <p:sp>
        <p:nvSpPr>
          <p:cNvPr id="153604" name="Text Box 1028"/>
          <p:cNvSpPr txBox="1">
            <a:spLocks noChangeArrowheads="1"/>
          </p:cNvSpPr>
          <p:nvPr/>
        </p:nvSpPr>
        <p:spPr bwMode="auto">
          <a:xfrm>
            <a:off x="762000" y="2362200"/>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&lt;bean id="daoBeanTarget" class="org.example.dao.impl.DaoImpl"&gt; </a:t>
            </a:r>
          </a:p>
          <a:p>
            <a:r>
              <a:rPr lang="en-US" sz="1600"/>
              <a:t>&lt;property name="sessionFactory"&gt;&lt;ref bean="mySessionFactory"/&gt;&lt;/property&gt; </a:t>
            </a:r>
          </a:p>
          <a:p>
            <a:r>
              <a:rPr lang="en-US" sz="1600"/>
              <a:t>&lt;/bean&gt;</a:t>
            </a:r>
          </a:p>
          <a:p>
            <a:endParaRPr lang="en-US" sz="1600"/>
          </a:p>
          <a:p>
            <a:r>
              <a:rPr lang="en-US" sz="1600"/>
              <a:t>&lt;bean id="daoBean" class="org.springframework.transaction.interceptor.TransactionProxyFactoryBean"&gt; </a:t>
            </a:r>
          </a:p>
          <a:p>
            <a:r>
              <a:rPr lang="en-US" sz="1600"/>
              <a:t>   &lt;property name="transactionManager" ref="transactionManager"/&gt; </a:t>
            </a:r>
          </a:p>
          <a:p>
            <a:r>
              <a:rPr lang="en-US" sz="1600"/>
              <a:t>   &lt;property name="target" ref="daoBeanTarget"/&gt; </a:t>
            </a:r>
          </a:p>
          <a:p>
            <a:r>
              <a:rPr lang="en-US" sz="1600"/>
              <a:t>   &lt;property name="transactionAttributes"&gt; </a:t>
            </a:r>
          </a:p>
          <a:p>
            <a:r>
              <a:rPr lang="en-US" sz="1600"/>
              <a:t>     &lt;props&gt;</a:t>
            </a:r>
          </a:p>
          <a:p>
            <a:r>
              <a:rPr lang="en-US" sz="1600"/>
              <a:t>        &lt;prop key="*"&gt;PROPAGATION_REQUIRED&lt;/prop&gt; </a:t>
            </a:r>
          </a:p>
          <a:p>
            <a:r>
              <a:rPr lang="en-US" sz="1600"/>
              <a:t>     &lt;/props&gt; </a:t>
            </a:r>
          </a:p>
          <a:p>
            <a:r>
              <a:rPr lang="en-US" sz="1600"/>
              <a:t>   &lt;/property&gt; </a:t>
            </a:r>
          </a:p>
          <a:p>
            <a:r>
              <a:rPr lang="en-US" sz="1600"/>
              <a:t>&lt;/bean&gt;</a:t>
            </a:r>
          </a:p>
        </p:txBody>
      </p:sp>
      <p:sp>
        <p:nvSpPr>
          <p:cNvPr id="153605" name="Rectangle 1029"/>
          <p:cNvSpPr>
            <a:spLocks noGrp="1" noChangeArrowheads="1"/>
          </p:cNvSpPr>
          <p:nvPr>
            <p:ph type="body" idx="1"/>
          </p:nvPr>
        </p:nvSpPr>
        <p:spPr bwMode="auto">
          <a:xfrm>
            <a:off x="685800" y="1447800"/>
            <a:ext cx="7772400" cy="106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This wraps a transaction interceptor around a DAO</a:t>
            </a:r>
          </a:p>
        </p:txBody>
      </p:sp>
    </p:spTree>
    <p:extLst>
      <p:ext uri="{BB962C8B-B14F-4D97-AF65-F5344CB8AC3E}">
        <p14:creationId xmlns:p14="http://schemas.microsoft.com/office/powerpoint/2010/main" val="31165644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6F95EC0-065C-475C-AAF1-668E8E112D4C}" type="slidenum">
              <a:rPr lang="en-US"/>
              <a:pPr/>
              <a:t>55</a:t>
            </a:fld>
            <a:endParaRPr lang="en-US"/>
          </a:p>
        </p:txBody>
      </p:sp>
      <p:sp>
        <p:nvSpPr>
          <p:cNvPr id="103426" name="Rectangle 2"/>
          <p:cNvSpPr>
            <a:spLocks noGrp="1" noChangeArrowheads="1"/>
          </p:cNvSpPr>
          <p:nvPr>
            <p:ph type="title"/>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Working example</a:t>
            </a:r>
          </a:p>
        </p:txBody>
      </p:sp>
      <p:sp>
        <p:nvSpPr>
          <p:cNvPr id="103427" name="Rectangle 3"/>
          <p:cNvSpPr>
            <a:spLocks noGrp="1" noChangeArrowheads="1"/>
          </p:cNvSpPr>
          <p:nvPr>
            <p:ph type="body" idx="1"/>
          </p:nvPr>
        </p:nvSpPr>
        <p:spPr bwMode="auto">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Let’s look at some example code pre and post spring</a:t>
            </a:r>
          </a:p>
          <a:p>
            <a:pPr lvl="1"/>
            <a:r>
              <a:rPr lang="en-US"/>
              <a:t>Simple application that allows a user to add, remove, and list a set of strings</a:t>
            </a:r>
          </a:p>
          <a:p>
            <a:r>
              <a:rPr lang="en-US"/>
              <a:t>Pre spring code</a:t>
            </a:r>
          </a:p>
          <a:p>
            <a:pPr lvl="1"/>
            <a:r>
              <a:rPr lang="en-US">
                <a:hlinkClick r:id="rId3"/>
              </a:rPr>
              <a:t>Programmers Cafe - Example App</a:t>
            </a:r>
            <a:endParaRPr lang="en-US"/>
          </a:p>
          <a:p>
            <a:r>
              <a:rPr lang="en-US"/>
              <a:t>Post spring code</a:t>
            </a:r>
          </a:p>
          <a:p>
            <a:pPr lvl="1"/>
            <a:r>
              <a:rPr lang="en-US">
                <a:hlinkClick r:id="rId4"/>
              </a:rPr>
              <a:t>Programmers Cafe - Example App Spring</a:t>
            </a:r>
            <a:endParaRPr lang="en-US"/>
          </a:p>
        </p:txBody>
      </p:sp>
    </p:spTree>
    <p:extLst>
      <p:ext uri="{BB962C8B-B14F-4D97-AF65-F5344CB8AC3E}">
        <p14:creationId xmlns:p14="http://schemas.microsoft.com/office/powerpoint/2010/main" val="10737422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14F4990-3338-4063-B29C-75330F31A01A}" type="slidenum">
              <a:rPr lang="en-US"/>
              <a:pPr/>
              <a:t>56</a:t>
            </a:fld>
            <a:endParaRPr lang="en-US"/>
          </a:p>
        </p:txBody>
      </p:sp>
      <p:sp>
        <p:nvSpPr>
          <p:cNvPr id="116738"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Example App</a:t>
            </a:r>
          </a:p>
        </p:txBody>
      </p:sp>
      <p:sp>
        <p:nvSpPr>
          <p:cNvPr id="116739" name="Rectangle 3"/>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The example app is a simple command line Java app which is meant to demonstrate a reasonable dependency structure</a:t>
            </a:r>
          </a:p>
          <a:p>
            <a:r>
              <a:rPr lang="en-US"/>
              <a:t>This app allows a user to save, delete, and list a set of strings associated with their username</a:t>
            </a:r>
          </a:p>
        </p:txBody>
      </p:sp>
    </p:spTree>
    <p:extLst>
      <p:ext uri="{BB962C8B-B14F-4D97-AF65-F5344CB8AC3E}">
        <p14:creationId xmlns:p14="http://schemas.microsoft.com/office/powerpoint/2010/main" val="30118066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0"/>
          </p:nvPr>
        </p:nvSpPr>
        <p:spPr/>
        <p:txBody>
          <a:bodyPr/>
          <a:lstStyle/>
          <a:p>
            <a:fld id="{1C293C67-A0B6-4E32-A14C-1BC5CF09D6E5}" type="slidenum">
              <a:rPr lang="en-US"/>
              <a:pPr/>
              <a:t>57</a:t>
            </a:fld>
            <a:endParaRPr lang="en-US"/>
          </a:p>
        </p:txBody>
      </p:sp>
      <p:sp>
        <p:nvSpPr>
          <p:cNvPr id="119824" name="Rectangle 16"/>
          <p:cNvSpPr>
            <a:spLocks noChangeArrowheads="1"/>
          </p:cNvSpPr>
          <p:nvPr/>
        </p:nvSpPr>
        <p:spPr bwMode="auto">
          <a:xfrm>
            <a:off x="5410200" y="5638800"/>
            <a:ext cx="2438400" cy="304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0"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Example App Structure</a:t>
            </a:r>
          </a:p>
        </p:txBody>
      </p:sp>
      <p:sp>
        <p:nvSpPr>
          <p:cNvPr id="119811" name="Rectangle 3"/>
          <p:cNvSpPr>
            <a:spLocks noGrp="1" noChangeArrowheads="1"/>
          </p:cNvSpPr>
          <p:nvPr>
            <p:ph type="body" sz="half" idx="1"/>
          </p:nvPr>
        </p:nvSpPr>
        <p:spPr bwMode="auto">
          <a:xfrm>
            <a:off x="685800" y="1981200"/>
            <a:ext cx="38100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sz="2400"/>
              <a:t>Alpha is the main class</a:t>
            </a:r>
          </a:p>
          <a:p>
            <a:r>
              <a:rPr lang="en-US" sz="2400"/>
              <a:t>Bravo handles user interaction</a:t>
            </a:r>
          </a:p>
          <a:p>
            <a:r>
              <a:rPr lang="en-US" sz="2400"/>
              <a:t>Charlie handles application logic</a:t>
            </a:r>
          </a:p>
          <a:p>
            <a:r>
              <a:rPr lang="en-US" sz="2400"/>
              <a:t>Delta handles data access</a:t>
            </a:r>
          </a:p>
          <a:p>
            <a:r>
              <a:rPr lang="en-US" sz="2400"/>
              <a:t>Dependency graph is non-cyclical</a:t>
            </a:r>
          </a:p>
          <a:p>
            <a:pPr lvl="1"/>
            <a:r>
              <a:rPr lang="en-US" sz="2000"/>
              <a:t>No A =&gt; B =&gt; C =&gt; A</a:t>
            </a:r>
            <a:endParaRPr lang="en-US" sz="2400"/>
          </a:p>
        </p:txBody>
      </p:sp>
      <p:sp>
        <p:nvSpPr>
          <p:cNvPr id="119813" name="Rectangle 5"/>
          <p:cNvSpPr>
            <a:spLocks noChangeArrowheads="1"/>
          </p:cNvSpPr>
          <p:nvPr/>
        </p:nvSpPr>
        <p:spPr bwMode="auto">
          <a:xfrm>
            <a:off x="7162800" y="1981200"/>
            <a:ext cx="16002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Alpha</a:t>
            </a:r>
          </a:p>
        </p:txBody>
      </p:sp>
      <p:sp>
        <p:nvSpPr>
          <p:cNvPr id="119814" name="Rectangle 6"/>
          <p:cNvSpPr>
            <a:spLocks noChangeArrowheads="1"/>
          </p:cNvSpPr>
          <p:nvPr/>
        </p:nvSpPr>
        <p:spPr bwMode="auto">
          <a:xfrm>
            <a:off x="7162800" y="3352800"/>
            <a:ext cx="1600200" cy="685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Charlie</a:t>
            </a:r>
          </a:p>
        </p:txBody>
      </p:sp>
      <p:sp>
        <p:nvSpPr>
          <p:cNvPr id="119815" name="Rectangle 7"/>
          <p:cNvSpPr>
            <a:spLocks noChangeArrowheads="1"/>
          </p:cNvSpPr>
          <p:nvPr/>
        </p:nvSpPr>
        <p:spPr bwMode="auto">
          <a:xfrm>
            <a:off x="5029200" y="2667000"/>
            <a:ext cx="1600200" cy="6858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Bravo</a:t>
            </a:r>
          </a:p>
        </p:txBody>
      </p:sp>
      <p:sp>
        <p:nvSpPr>
          <p:cNvPr id="119816" name="Rectangle 8"/>
          <p:cNvSpPr>
            <a:spLocks noChangeArrowheads="1"/>
          </p:cNvSpPr>
          <p:nvPr/>
        </p:nvSpPr>
        <p:spPr bwMode="auto">
          <a:xfrm>
            <a:off x="7162800" y="4648200"/>
            <a:ext cx="1600200" cy="6858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solidFill>
              </a:rPr>
              <a:t>Delta</a:t>
            </a:r>
          </a:p>
        </p:txBody>
      </p:sp>
      <p:sp>
        <p:nvSpPr>
          <p:cNvPr id="119817" name="Line 9"/>
          <p:cNvSpPr>
            <a:spLocks noChangeShapeType="1"/>
          </p:cNvSpPr>
          <p:nvPr/>
        </p:nvSpPr>
        <p:spPr bwMode="auto">
          <a:xfrm flipH="1">
            <a:off x="5791200" y="2286000"/>
            <a:ext cx="1371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9" name="Line 11"/>
          <p:cNvSpPr>
            <a:spLocks noChangeShapeType="1"/>
          </p:cNvSpPr>
          <p:nvPr/>
        </p:nvSpPr>
        <p:spPr bwMode="auto">
          <a:xfrm>
            <a:off x="8001000" y="2667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0" name="Line 12"/>
          <p:cNvSpPr>
            <a:spLocks noChangeShapeType="1"/>
          </p:cNvSpPr>
          <p:nvPr/>
        </p:nvSpPr>
        <p:spPr bwMode="auto">
          <a:xfrm flipH="1" flipV="1">
            <a:off x="5791200" y="3352800"/>
            <a:ext cx="1371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1" name="Line 13"/>
          <p:cNvSpPr>
            <a:spLocks noChangeShapeType="1"/>
          </p:cNvSpPr>
          <p:nvPr/>
        </p:nvSpPr>
        <p:spPr bwMode="auto">
          <a:xfrm>
            <a:off x="8001000" y="40386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2" name="Text Box 14"/>
          <p:cNvSpPr txBox="1">
            <a:spLocks noChangeArrowheads="1"/>
          </p:cNvSpPr>
          <p:nvPr/>
        </p:nvSpPr>
        <p:spPr bwMode="auto">
          <a:xfrm>
            <a:off x="5486400" y="5638800"/>
            <a:ext cx="23336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         B = A depends on B</a:t>
            </a:r>
          </a:p>
        </p:txBody>
      </p:sp>
      <p:sp>
        <p:nvSpPr>
          <p:cNvPr id="119823" name="Line 15"/>
          <p:cNvSpPr>
            <a:spLocks noChangeShapeType="1"/>
          </p:cNvSpPr>
          <p:nvPr/>
        </p:nvSpPr>
        <p:spPr bwMode="auto">
          <a:xfrm>
            <a:off x="5715000" y="5791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25" name="Rectangle 17"/>
          <p:cNvSpPr>
            <a:spLocks noChangeArrowheads="1"/>
          </p:cNvSpPr>
          <p:nvPr/>
        </p:nvSpPr>
        <p:spPr bwMode="auto">
          <a:xfrm>
            <a:off x="5029200" y="4648200"/>
            <a:ext cx="1600200" cy="6858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bg1"/>
                </a:solidFill>
              </a:rPr>
              <a:t>DeltaImpl</a:t>
            </a:r>
          </a:p>
        </p:txBody>
      </p:sp>
      <p:sp>
        <p:nvSpPr>
          <p:cNvPr id="119826" name="Line 18"/>
          <p:cNvSpPr>
            <a:spLocks noChangeShapeType="1"/>
          </p:cNvSpPr>
          <p:nvPr/>
        </p:nvSpPr>
        <p:spPr bwMode="auto">
          <a:xfrm flipH="1">
            <a:off x="6629400" y="5029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8900192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963CD2B-8899-427E-8B59-7CBEF9D15C22}" type="slidenum">
              <a:rPr lang="en-US"/>
              <a:pPr/>
              <a:t>58</a:t>
            </a:fld>
            <a:endParaRPr lang="en-US"/>
          </a:p>
        </p:txBody>
      </p:sp>
      <p:sp>
        <p:nvSpPr>
          <p:cNvPr id="122882"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Non-spring version</a:t>
            </a:r>
          </a:p>
        </p:txBody>
      </p:sp>
      <p:sp>
        <p:nvSpPr>
          <p:cNvPr id="122883" name="Rectangle 3"/>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sz="2800"/>
              <a:t>Involves using new to create needed dependencies</a:t>
            </a:r>
          </a:p>
          <a:p>
            <a:pPr>
              <a:lnSpc>
                <a:spcPct val="90000"/>
              </a:lnSpc>
            </a:pPr>
            <a:r>
              <a:rPr lang="en-US" sz="2800"/>
              <a:t>Each class must know about the dependencies that it needs</a:t>
            </a:r>
          </a:p>
          <a:p>
            <a:pPr>
              <a:lnSpc>
                <a:spcPct val="90000"/>
              </a:lnSpc>
            </a:pPr>
            <a:r>
              <a:rPr lang="en-US" sz="2800"/>
              <a:t>Singletons have to be created and handed to the classes that need them at the same time or you need a static way to access them (or a framework)</a:t>
            </a:r>
          </a:p>
          <a:p>
            <a:pPr>
              <a:lnSpc>
                <a:spcPct val="90000"/>
              </a:lnSpc>
            </a:pPr>
            <a:r>
              <a:rPr lang="en-US" sz="2800"/>
              <a:t>Tightly coupled code structure</a:t>
            </a:r>
          </a:p>
        </p:txBody>
      </p:sp>
    </p:spTree>
    <p:extLst>
      <p:ext uri="{BB962C8B-B14F-4D97-AF65-F5344CB8AC3E}">
        <p14:creationId xmlns:p14="http://schemas.microsoft.com/office/powerpoint/2010/main" val="41147879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1250605-5E80-4257-8D24-1B90215B7C45}" type="slidenum">
              <a:rPr lang="en-US"/>
              <a:pPr/>
              <a:t>59</a:t>
            </a:fld>
            <a:endParaRPr lang="en-US"/>
          </a:p>
        </p:txBody>
      </p:sp>
      <p:sp>
        <p:nvSpPr>
          <p:cNvPr id="123906" name="Rectangle 2"/>
          <p:cNvSpPr>
            <a:spLocks noGrp="1" noChangeArrowheads="1"/>
          </p:cNvSpPr>
          <p:nvPr>
            <p:ph type="title"/>
          </p:nvPr>
        </p:nvSpPr>
        <p:spPr bwMode="auto">
          <a:xfrm>
            <a:off x="685800" y="609600"/>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Spring version</a:t>
            </a:r>
          </a:p>
        </p:txBody>
      </p:sp>
      <p:sp>
        <p:nvSpPr>
          <p:cNvPr id="123907" name="Rectangle 3"/>
          <p:cNvSpPr>
            <a:spLocks noGrp="1" noChangeArrowheads="1"/>
          </p:cNvSpPr>
          <p:nvPr>
            <p:ph type="body" idx="1"/>
          </p:nvPr>
        </p:nvSpPr>
        <p:spPr bwMode="auto">
          <a:xfrm>
            <a:off x="685800" y="1981200"/>
            <a:ext cx="77724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t>No more new use</a:t>
            </a:r>
          </a:p>
          <a:p>
            <a:r>
              <a:rPr lang="en-US"/>
              <a:t>Classes only have to know about the interface</a:t>
            </a:r>
          </a:p>
          <a:p>
            <a:pPr lvl="1"/>
            <a:r>
              <a:rPr lang="en-US"/>
              <a:t>or class if no interface available</a:t>
            </a:r>
          </a:p>
          <a:p>
            <a:r>
              <a:rPr lang="en-US"/>
              <a:t>Singletons easy to handle</a:t>
            </a:r>
          </a:p>
          <a:p>
            <a:r>
              <a:rPr lang="en-US"/>
              <a:t>Loose coupling allows flexible changes</a:t>
            </a:r>
          </a:p>
        </p:txBody>
      </p:sp>
    </p:spTree>
    <p:extLst>
      <p:ext uri="{BB962C8B-B14F-4D97-AF65-F5344CB8AC3E}">
        <p14:creationId xmlns:p14="http://schemas.microsoft.com/office/powerpoint/2010/main" val="995103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838200"/>
          </a:xfrm>
          <a:solidFill>
            <a:schemeClr val="accent4">
              <a:lumMod val="20000"/>
              <a:lumOff val="80000"/>
            </a:schemeClr>
          </a:solidFill>
        </p:spPr>
        <p:txBody>
          <a:bodyPr/>
          <a:lstStyle/>
          <a:p>
            <a:pPr eaLnBrk="1" hangingPunct="1"/>
            <a:r>
              <a:rPr lang="en-US" sz="4000" dirty="0" smtClean="0">
                <a:solidFill>
                  <a:schemeClr val="accent3">
                    <a:lumMod val="50000"/>
                  </a:schemeClr>
                </a:solidFill>
              </a:rPr>
              <a:t>Advantages of Spring Architecture</a:t>
            </a:r>
            <a:endParaRPr lang="en-GB" sz="4000" dirty="0" smtClean="0">
              <a:solidFill>
                <a:schemeClr val="accent3">
                  <a:lumMod val="50000"/>
                </a:schemeClr>
              </a:solidFill>
            </a:endParaRPr>
          </a:p>
        </p:txBody>
      </p:sp>
      <p:sp>
        <p:nvSpPr>
          <p:cNvPr id="11267" name="Rectangle 3"/>
          <p:cNvSpPr>
            <a:spLocks noGrp="1" noChangeArrowheads="1"/>
          </p:cNvSpPr>
          <p:nvPr>
            <p:ph type="body" idx="1"/>
          </p:nvPr>
        </p:nvSpPr>
        <p:spPr>
          <a:xfrm>
            <a:off x="0" y="838200"/>
            <a:ext cx="9144000" cy="6019800"/>
          </a:xfrm>
        </p:spPr>
        <p:txBody>
          <a:bodyPr>
            <a:noAutofit/>
          </a:bodyPr>
          <a:lstStyle/>
          <a:p>
            <a:pPr eaLnBrk="1" hangingPunct="1">
              <a:lnSpc>
                <a:spcPct val="90000"/>
              </a:lnSpc>
              <a:buSzTx/>
              <a:buFontTx/>
              <a:buChar char="•"/>
            </a:pPr>
            <a:r>
              <a:rPr lang="en-US" sz="2400" dirty="0" smtClean="0"/>
              <a:t>Enable</a:t>
            </a:r>
            <a:r>
              <a:rPr lang="en-GB" sz="2400" dirty="0" smtClean="0"/>
              <a:t> you to write powerful, scalable applications using POJOs</a:t>
            </a:r>
            <a:endParaRPr lang="en-US" sz="2400" dirty="0" smtClean="0"/>
          </a:p>
          <a:p>
            <a:pPr eaLnBrk="1" hangingPunct="1">
              <a:lnSpc>
                <a:spcPct val="90000"/>
              </a:lnSpc>
              <a:buSzTx/>
              <a:buFontTx/>
              <a:buChar char="•"/>
            </a:pPr>
            <a:endParaRPr lang="en-US" sz="300" dirty="0" smtClean="0"/>
          </a:p>
          <a:p>
            <a:pPr eaLnBrk="1" hangingPunct="1">
              <a:lnSpc>
                <a:spcPct val="80000"/>
              </a:lnSpc>
              <a:buSzTx/>
              <a:buFontTx/>
              <a:buChar char="•"/>
            </a:pPr>
            <a:r>
              <a:rPr lang="en-US" sz="2400" b="1" dirty="0" smtClean="0"/>
              <a:t>Lifecycle </a:t>
            </a:r>
            <a:r>
              <a:rPr lang="en-US" sz="2400" dirty="0" smtClean="0"/>
              <a:t>– responsible for managing all your app</a:t>
            </a:r>
            <a:r>
              <a:rPr lang="lv-LV" sz="2400" dirty="0" smtClean="0"/>
              <a:t>lication</a:t>
            </a:r>
            <a:r>
              <a:rPr lang="en-US" sz="2400" dirty="0" smtClean="0"/>
              <a:t> components, particularly those in the middle tier container sees components through well-defined lifecycle: </a:t>
            </a:r>
            <a:r>
              <a:rPr lang="en-US" sz="2400" dirty="0" err="1" smtClean="0"/>
              <a:t>init</a:t>
            </a:r>
            <a:r>
              <a:rPr lang="en-US" sz="2400" dirty="0" smtClean="0"/>
              <a:t>(), </a:t>
            </a:r>
            <a:r>
              <a:rPr lang="en-US" sz="2400" dirty="0" err="1" smtClean="0"/>
              <a:t>destr</a:t>
            </a:r>
            <a:r>
              <a:rPr lang="lv-LV" sz="2400" dirty="0" smtClean="0"/>
              <a:t>oy</a:t>
            </a:r>
            <a:r>
              <a:rPr lang="en-US" sz="2400" dirty="0" smtClean="0"/>
              <a:t>()</a:t>
            </a:r>
          </a:p>
          <a:p>
            <a:pPr eaLnBrk="1" hangingPunct="1">
              <a:lnSpc>
                <a:spcPct val="80000"/>
              </a:lnSpc>
              <a:buSzTx/>
              <a:buFontTx/>
              <a:buChar char="•"/>
            </a:pPr>
            <a:endParaRPr lang="en-US" sz="300" dirty="0" smtClean="0"/>
          </a:p>
          <a:p>
            <a:pPr eaLnBrk="1" hangingPunct="1">
              <a:lnSpc>
                <a:spcPct val="80000"/>
              </a:lnSpc>
              <a:buSzTx/>
              <a:buFontTx/>
              <a:buChar char="•"/>
            </a:pPr>
            <a:r>
              <a:rPr lang="en-US" sz="2400" b="1" dirty="0" smtClean="0"/>
              <a:t>Dependencies </a:t>
            </a:r>
            <a:r>
              <a:rPr lang="en-US" sz="2400" dirty="0" smtClean="0"/>
              <a:t>- Spring handles injecting dependent components without a component knowing where they came from (</a:t>
            </a:r>
            <a:r>
              <a:rPr lang="en-US" sz="2400" dirty="0" err="1" smtClean="0"/>
              <a:t>IoC</a:t>
            </a:r>
            <a:r>
              <a:rPr lang="en-US" sz="2400" dirty="0" smtClean="0"/>
              <a:t>)</a:t>
            </a:r>
          </a:p>
          <a:p>
            <a:pPr eaLnBrk="1" hangingPunct="1">
              <a:lnSpc>
                <a:spcPct val="80000"/>
              </a:lnSpc>
              <a:buSzTx/>
              <a:buFontTx/>
              <a:buChar char="•"/>
            </a:pPr>
            <a:endParaRPr lang="en-US" sz="300" dirty="0" smtClean="0"/>
          </a:p>
          <a:p>
            <a:pPr eaLnBrk="1" hangingPunct="1">
              <a:lnSpc>
                <a:spcPct val="80000"/>
              </a:lnSpc>
              <a:buSzTx/>
              <a:buFontTx/>
              <a:buChar char="•"/>
            </a:pPr>
            <a:r>
              <a:rPr lang="lv-LV" sz="2400" b="1" dirty="0" smtClean="0"/>
              <a:t>Configuration</a:t>
            </a:r>
            <a:r>
              <a:rPr lang="en-US" sz="2400" b="1" dirty="0" smtClean="0"/>
              <a:t> information </a:t>
            </a:r>
            <a:r>
              <a:rPr lang="en-US" sz="2400" dirty="0" smtClean="0"/>
              <a:t>- Spring provides one consistent way of configuring everything, separate configuration from application logic, varying configuration</a:t>
            </a:r>
          </a:p>
          <a:p>
            <a:pPr eaLnBrk="1" hangingPunct="1">
              <a:lnSpc>
                <a:spcPct val="80000"/>
              </a:lnSpc>
              <a:buSzTx/>
              <a:buFontTx/>
              <a:buChar char="•"/>
            </a:pPr>
            <a:endParaRPr lang="en-US" sz="300" dirty="0" smtClean="0"/>
          </a:p>
          <a:p>
            <a:pPr eaLnBrk="1" hangingPunct="1">
              <a:lnSpc>
                <a:spcPct val="80000"/>
              </a:lnSpc>
              <a:buSzTx/>
              <a:buFontTx/>
              <a:buChar char="•"/>
            </a:pPr>
            <a:r>
              <a:rPr lang="en-US" sz="2400" dirty="0" smtClean="0"/>
              <a:t>In J2EE (e.g. EJB) it is easy to become dependent on container and deployment environment, proliferation of pointless classes (locators/delegates); Spring eliminates them</a:t>
            </a:r>
          </a:p>
          <a:p>
            <a:pPr eaLnBrk="1" hangingPunct="1">
              <a:lnSpc>
                <a:spcPct val="80000"/>
              </a:lnSpc>
              <a:buSzTx/>
              <a:buFontTx/>
              <a:buChar char="•"/>
            </a:pPr>
            <a:endParaRPr lang="en-US" sz="300" dirty="0" smtClean="0"/>
          </a:p>
          <a:p>
            <a:pPr eaLnBrk="1" hangingPunct="1">
              <a:lnSpc>
                <a:spcPct val="80000"/>
              </a:lnSpc>
              <a:buSzTx/>
              <a:buFontTx/>
              <a:buChar char="•"/>
            </a:pPr>
            <a:r>
              <a:rPr lang="en-US" sz="2400" dirty="0" smtClean="0"/>
              <a:t>Cross-cutting behavior (resource management is cross-cutting concern, easy to copy-and-paste everywhere)</a:t>
            </a:r>
          </a:p>
          <a:p>
            <a:pPr eaLnBrk="1" hangingPunct="1">
              <a:lnSpc>
                <a:spcPct val="80000"/>
              </a:lnSpc>
              <a:buSzTx/>
              <a:buFontTx/>
              <a:buChar char="•"/>
            </a:pPr>
            <a:endParaRPr lang="en-US" sz="300" dirty="0" smtClean="0"/>
          </a:p>
          <a:p>
            <a:pPr eaLnBrk="1" hangingPunct="1">
              <a:lnSpc>
                <a:spcPct val="80000"/>
              </a:lnSpc>
              <a:buSzTx/>
              <a:buFontTx/>
              <a:buChar char="•"/>
            </a:pPr>
            <a:r>
              <a:rPr lang="en-US" sz="2400" dirty="0" smtClean="0"/>
              <a:t>Portable (can use server-side in web/</a:t>
            </a:r>
            <a:r>
              <a:rPr lang="en-US" sz="2400" dirty="0" err="1" smtClean="0"/>
              <a:t>ejb</a:t>
            </a:r>
            <a:r>
              <a:rPr lang="en-US" sz="2400" dirty="0" smtClean="0"/>
              <a:t> app, client-side in swing app, business logic is completely portable)</a:t>
            </a:r>
            <a:endParaRPr lang="en-GB" sz="2400" dirty="0" smtClean="0"/>
          </a:p>
        </p:txBody>
      </p:sp>
    </p:spTree>
    <p:extLst>
      <p:ext uri="{BB962C8B-B14F-4D97-AF65-F5344CB8AC3E}">
        <p14:creationId xmlns:p14="http://schemas.microsoft.com/office/powerpoint/2010/main" val="18696899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1981200" y="2514600"/>
            <a:ext cx="475615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400" b="1">
                <a:solidFill>
                  <a:schemeClr val="tx2"/>
                </a:solidFill>
              </a:rPr>
              <a:t>Spring Web</a:t>
            </a:r>
          </a:p>
          <a:p>
            <a:r>
              <a:rPr lang="en-US" sz="5400" b="1">
                <a:solidFill>
                  <a:schemeClr val="tx2"/>
                </a:solidFill>
              </a:rPr>
              <a:t>Key Concepts</a:t>
            </a:r>
          </a:p>
        </p:txBody>
      </p:sp>
    </p:spTree>
    <p:extLst>
      <p:ext uri="{BB962C8B-B14F-4D97-AF65-F5344CB8AC3E}">
        <p14:creationId xmlns:p14="http://schemas.microsoft.com/office/powerpoint/2010/main" val="10041411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944562"/>
          </a:xfrm>
        </p:spPr>
        <p:txBody>
          <a:bodyPr/>
          <a:lstStyle/>
          <a:p>
            <a:pPr eaLnBrk="1" hangingPunct="1"/>
            <a:r>
              <a:rPr lang="en-US" smtClean="0"/>
              <a:t>Spring Web Controllers	</a:t>
            </a:r>
          </a:p>
        </p:txBody>
      </p:sp>
      <p:sp>
        <p:nvSpPr>
          <p:cNvPr id="23555" name="Rectangle 3"/>
          <p:cNvSpPr>
            <a:spLocks noGrp="1" noChangeArrowheads="1"/>
          </p:cNvSpPr>
          <p:nvPr>
            <p:ph type="body" idx="1"/>
          </p:nvPr>
        </p:nvSpPr>
        <p:spPr>
          <a:xfrm>
            <a:off x="457200" y="1295400"/>
            <a:ext cx="8229600" cy="4830763"/>
          </a:xfrm>
        </p:spPr>
        <p:txBody>
          <a:bodyPr/>
          <a:lstStyle/>
          <a:p>
            <a:pPr eaLnBrk="1" hangingPunct="1"/>
            <a:r>
              <a:rPr lang="en-US" smtClean="0"/>
              <a:t>In an MVC architecture your controllers handle all requests. </a:t>
            </a:r>
          </a:p>
          <a:p>
            <a:pPr eaLnBrk="1" hangingPunct="1"/>
            <a:endParaRPr lang="en-US" smtClean="0"/>
          </a:p>
          <a:p>
            <a:pPr eaLnBrk="1" hangingPunct="1"/>
            <a:r>
              <a:rPr lang="en-US" smtClean="0"/>
              <a:t>Spring uses a ‘DispatcherServlet” defined in the web.xml file to analyze a request URL pattern and then pass control to the correct Controller by using a URL mapping defined in a “ Spring bean” XML file.</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9910001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sz="2800" b="1" smtClean="0"/>
              <a:t>Spring Web Container Setup</a:t>
            </a:r>
          </a:p>
        </p:txBody>
      </p:sp>
      <p:sp>
        <p:nvSpPr>
          <p:cNvPr id="24579" name="Rectangle 3"/>
          <p:cNvSpPr>
            <a:spLocks noGrp="1" noChangeArrowheads="1"/>
          </p:cNvSpPr>
          <p:nvPr>
            <p:ph type="body" idx="1"/>
          </p:nvPr>
        </p:nvSpPr>
        <p:spPr>
          <a:xfrm>
            <a:off x="152400" y="914400"/>
            <a:ext cx="8839200" cy="5791200"/>
          </a:xfrm>
        </p:spPr>
        <p:txBody>
          <a:bodyPr/>
          <a:lstStyle/>
          <a:p>
            <a:pPr eaLnBrk="1" hangingPunct="1">
              <a:lnSpc>
                <a:spcPct val="80000"/>
              </a:lnSpc>
              <a:buFontTx/>
              <a:buNone/>
            </a:pPr>
            <a:r>
              <a:rPr lang="en-US" sz="2800" smtClean="0"/>
              <a:t>In your Web Container, the Spring “bean” XML file exists in the same directory as your </a:t>
            </a:r>
            <a:r>
              <a:rPr lang="en-US" sz="2800" b="1" smtClean="0"/>
              <a:t>web.xml</a:t>
            </a:r>
            <a:r>
              <a:rPr lang="en-US" sz="2800" smtClean="0"/>
              <a:t> file with a “</a:t>
            </a:r>
            <a:r>
              <a:rPr lang="en-US" sz="2800" b="1" smtClean="0"/>
              <a:t>-servlet.xml</a:t>
            </a:r>
            <a:r>
              <a:rPr lang="en-US" sz="2800" smtClean="0"/>
              <a:t>” appended to it.</a:t>
            </a:r>
          </a:p>
          <a:p>
            <a:pPr eaLnBrk="1" hangingPunct="1">
              <a:lnSpc>
                <a:spcPct val="80000"/>
              </a:lnSpc>
              <a:buFontTx/>
              <a:buNone/>
            </a:pPr>
            <a:endParaRPr lang="en-US" sz="2800" smtClean="0"/>
          </a:p>
          <a:p>
            <a:pPr eaLnBrk="1" hangingPunct="1">
              <a:lnSpc>
                <a:spcPct val="80000"/>
              </a:lnSpc>
              <a:buFontTx/>
              <a:buNone/>
            </a:pPr>
            <a:r>
              <a:rPr lang="en-US" sz="2800" smtClean="0"/>
              <a:t>webapps</a:t>
            </a:r>
          </a:p>
          <a:p>
            <a:pPr eaLnBrk="1" hangingPunct="1">
              <a:lnSpc>
                <a:spcPct val="80000"/>
              </a:lnSpc>
              <a:buFontTx/>
              <a:buNone/>
            </a:pPr>
            <a:r>
              <a:rPr lang="en-US" sz="2800" smtClean="0"/>
              <a:t>	/tradingapp </a:t>
            </a:r>
          </a:p>
          <a:p>
            <a:pPr eaLnBrk="1" hangingPunct="1">
              <a:lnSpc>
                <a:spcPct val="80000"/>
              </a:lnSpc>
              <a:buFontTx/>
              <a:buNone/>
            </a:pPr>
            <a:r>
              <a:rPr lang="en-US" sz="2800" smtClean="0"/>
              <a:t>		/WEB-INF/</a:t>
            </a:r>
            <a:r>
              <a:rPr lang="en-US" sz="2800" b="1" smtClean="0">
                <a:solidFill>
                  <a:schemeClr val="accent2"/>
                </a:solidFill>
              </a:rPr>
              <a:t>tradingapp-servlet.xml, web.xml)</a:t>
            </a:r>
          </a:p>
          <a:p>
            <a:pPr eaLnBrk="1" hangingPunct="1">
              <a:lnSpc>
                <a:spcPct val="80000"/>
              </a:lnSpc>
              <a:buFontTx/>
              <a:buNone/>
            </a:pPr>
            <a:r>
              <a:rPr lang="en-US" sz="2800" smtClean="0"/>
              <a:t>			/classes </a:t>
            </a:r>
            <a:endParaRPr lang="en-US" sz="2800" b="1" smtClean="0">
              <a:solidFill>
                <a:schemeClr val="folHlink"/>
              </a:solidFill>
            </a:endParaRPr>
          </a:p>
          <a:p>
            <a:pPr eaLnBrk="1" hangingPunct="1">
              <a:lnSpc>
                <a:spcPct val="80000"/>
              </a:lnSpc>
              <a:buFontTx/>
              <a:buNone/>
            </a:pPr>
            <a:r>
              <a:rPr lang="en-US" sz="2800" smtClean="0"/>
              <a:t>			/lib (all jar files)</a:t>
            </a:r>
          </a:p>
          <a:p>
            <a:pPr eaLnBrk="1" hangingPunct="1">
              <a:lnSpc>
                <a:spcPct val="80000"/>
              </a:lnSpc>
              <a:buFontTx/>
              <a:buNone/>
            </a:pPr>
            <a:endParaRPr lang="en-US" sz="2800" smtClean="0"/>
          </a:p>
          <a:p>
            <a:pPr eaLnBrk="1" hangingPunct="1">
              <a:lnSpc>
                <a:spcPct val="80000"/>
              </a:lnSpc>
              <a:buFontTx/>
              <a:buNone/>
            </a:pPr>
            <a:r>
              <a:rPr lang="en-US" sz="2800" smtClean="0"/>
              <a:t>The dispatcher servlet is mapped to the name “</a:t>
            </a:r>
            <a:r>
              <a:rPr lang="en-US" sz="2800" b="1" smtClean="0"/>
              <a:t>tradingapp</a:t>
            </a:r>
            <a:r>
              <a:rPr lang="en-US" sz="2800" smtClean="0"/>
              <a:t>” so it knows to look in the “</a:t>
            </a:r>
            <a:r>
              <a:rPr lang="en-US" sz="2800" b="1" smtClean="0"/>
              <a:t>tradingapp-servlet.xml</a:t>
            </a:r>
            <a:r>
              <a:rPr lang="en-US" sz="2800" smtClean="0"/>
              <a:t>” file to look-up a URL-to- Controller match.</a:t>
            </a:r>
          </a:p>
          <a:p>
            <a:pPr eaLnBrk="1" hangingPunct="1">
              <a:lnSpc>
                <a:spcPct val="80000"/>
              </a:lnSpc>
              <a:buFontTx/>
              <a:buNone/>
            </a:pPr>
            <a:endParaRPr lang="en-US" sz="2800" smtClean="0"/>
          </a:p>
          <a:p>
            <a:pPr eaLnBrk="1" hangingPunct="1">
              <a:lnSpc>
                <a:spcPct val="80000"/>
              </a:lnSpc>
              <a:buFontTx/>
              <a:buNone/>
            </a:pPr>
            <a:endParaRPr lang="en-US" sz="2800" smtClean="0"/>
          </a:p>
        </p:txBody>
      </p:sp>
      <p:sp>
        <p:nvSpPr>
          <p:cNvPr id="24580" name="Line 5"/>
          <p:cNvSpPr>
            <a:spLocks noChangeShapeType="1"/>
          </p:cNvSpPr>
          <p:nvPr/>
        </p:nvSpPr>
        <p:spPr bwMode="auto">
          <a:xfrm flipV="1">
            <a:off x="1828800" y="25908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Line 6"/>
          <p:cNvSpPr>
            <a:spLocks noChangeShapeType="1"/>
          </p:cNvSpPr>
          <p:nvPr/>
        </p:nvSpPr>
        <p:spPr bwMode="auto">
          <a:xfrm>
            <a:off x="1828800" y="2590800"/>
            <a:ext cx="3962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12"/>
          <p:cNvSpPr>
            <a:spLocks noChangeShapeType="1"/>
          </p:cNvSpPr>
          <p:nvPr/>
        </p:nvSpPr>
        <p:spPr bwMode="auto">
          <a:xfrm>
            <a:off x="5791200" y="2590800"/>
            <a:ext cx="0" cy="533400"/>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91746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sz="4000" smtClean="0"/>
              <a:t>Example of web.xml file</a:t>
            </a:r>
          </a:p>
        </p:txBody>
      </p:sp>
      <p:sp>
        <p:nvSpPr>
          <p:cNvPr id="25603" name="Rectangle 3"/>
          <p:cNvSpPr>
            <a:spLocks noGrp="1" noChangeArrowheads="1"/>
          </p:cNvSpPr>
          <p:nvPr>
            <p:ph type="body" idx="1"/>
          </p:nvPr>
        </p:nvSpPr>
        <p:spPr>
          <a:xfrm>
            <a:off x="457200" y="838200"/>
            <a:ext cx="8229600" cy="5638800"/>
          </a:xfrm>
        </p:spPr>
        <p:txBody>
          <a:bodyPr/>
          <a:lstStyle/>
          <a:p>
            <a:pPr eaLnBrk="1" hangingPunct="1">
              <a:buFontTx/>
              <a:buNone/>
            </a:pPr>
            <a:r>
              <a:rPr lang="en-US" sz="2000" smtClean="0"/>
              <a:t>&lt;web-app&gt;</a:t>
            </a:r>
          </a:p>
          <a:p>
            <a:pPr eaLnBrk="1" hangingPunct="1">
              <a:buFontTx/>
              <a:buNone/>
            </a:pPr>
            <a:r>
              <a:rPr lang="en-US" sz="2000" smtClean="0"/>
              <a:t>&lt;servlet&gt;</a:t>
            </a:r>
          </a:p>
          <a:p>
            <a:pPr eaLnBrk="1" hangingPunct="1">
              <a:buFontTx/>
              <a:buNone/>
            </a:pPr>
            <a:r>
              <a:rPr lang="en-US" sz="2000" smtClean="0"/>
              <a:t>    &lt;servlet-name&gt;</a:t>
            </a:r>
            <a:r>
              <a:rPr lang="en-US" sz="2000" smtClean="0">
                <a:solidFill>
                  <a:srgbClr val="CC3300"/>
                </a:solidFill>
              </a:rPr>
              <a:t>tradingapp</a:t>
            </a:r>
            <a:r>
              <a:rPr lang="en-US" sz="2000" smtClean="0"/>
              <a:t>&lt;/servlet-name&gt;</a:t>
            </a:r>
          </a:p>
          <a:p>
            <a:pPr eaLnBrk="1" hangingPunct="1">
              <a:buFontTx/>
              <a:buNone/>
            </a:pPr>
            <a:r>
              <a:rPr lang="en-US" sz="2000" smtClean="0"/>
              <a:t>	&lt;servlet-class&gt;</a:t>
            </a:r>
            <a:r>
              <a:rPr lang="en-US" sz="2000" smtClean="0">
                <a:solidFill>
                  <a:srgbClr val="CC3300"/>
                </a:solidFill>
              </a:rPr>
              <a:t>DispatcherServlet</a:t>
            </a:r>
            <a:r>
              <a:rPr lang="en-US" sz="2000" smtClean="0"/>
              <a:t>&lt;/servlet-class&gt;</a:t>
            </a:r>
          </a:p>
          <a:p>
            <a:pPr eaLnBrk="1" hangingPunct="1">
              <a:buFontTx/>
              <a:buNone/>
            </a:pPr>
            <a:r>
              <a:rPr lang="en-US" sz="2000" smtClean="0"/>
              <a:t>&lt;/servlet&gt;</a:t>
            </a:r>
          </a:p>
          <a:p>
            <a:pPr eaLnBrk="1" hangingPunct="1">
              <a:buFontTx/>
              <a:buNone/>
            </a:pPr>
            <a:r>
              <a:rPr lang="en-US" sz="2000" smtClean="0"/>
              <a:t>&lt;servlet-mapping&gt;</a:t>
            </a:r>
          </a:p>
          <a:p>
            <a:pPr eaLnBrk="1" hangingPunct="1">
              <a:buFontTx/>
              <a:buNone/>
            </a:pPr>
            <a:r>
              <a:rPr lang="en-US" sz="2000" smtClean="0"/>
              <a:t>&lt;servlet-name&gt;</a:t>
            </a:r>
            <a:r>
              <a:rPr lang="en-US" sz="2000" smtClean="0">
                <a:solidFill>
                  <a:srgbClr val="CC3300"/>
                </a:solidFill>
              </a:rPr>
              <a:t>tradingapp</a:t>
            </a:r>
            <a:r>
              <a:rPr lang="en-US" sz="2000" smtClean="0"/>
              <a:t>&lt;/servlet-name&gt;</a:t>
            </a:r>
          </a:p>
          <a:p>
            <a:pPr eaLnBrk="1" hangingPunct="1">
              <a:buFontTx/>
              <a:buNone/>
            </a:pPr>
            <a:r>
              <a:rPr lang="en-US" sz="2000" smtClean="0"/>
              <a:t>    &lt;url-pattern&gt;</a:t>
            </a:r>
            <a:r>
              <a:rPr lang="en-US" sz="2000" smtClean="0">
                <a:solidFill>
                  <a:srgbClr val="CC3300"/>
                </a:solidFill>
              </a:rPr>
              <a:t>*.htm</a:t>
            </a:r>
            <a:r>
              <a:rPr lang="en-US" sz="2000" smtClean="0"/>
              <a:t>&lt;/url-pattern&gt;</a:t>
            </a:r>
          </a:p>
          <a:p>
            <a:pPr eaLnBrk="1" hangingPunct="1">
              <a:buFontTx/>
              <a:buNone/>
            </a:pPr>
            <a:r>
              <a:rPr lang="en-US" sz="2000" smtClean="0"/>
              <a:t>&lt;/servlet-mapping&gt;</a:t>
            </a:r>
          </a:p>
          <a:p>
            <a:pPr eaLnBrk="1" hangingPunct="1">
              <a:buFontTx/>
              <a:buNone/>
            </a:pPr>
            <a:r>
              <a:rPr lang="en-US" sz="2000" smtClean="0"/>
              <a:t>&lt;/web-app&gt;</a:t>
            </a:r>
          </a:p>
          <a:p>
            <a:pPr eaLnBrk="1" hangingPunct="1">
              <a:buFontTx/>
              <a:buNone/>
            </a:pPr>
            <a:endParaRPr lang="en-US" sz="2000" smtClean="0"/>
          </a:p>
          <a:p>
            <a:pPr eaLnBrk="1" hangingPunct="1">
              <a:buFontTx/>
              <a:buNone/>
            </a:pPr>
            <a:r>
              <a:rPr lang="en-US" sz="2000" smtClean="0"/>
              <a:t>*** Any URL ending with an “.htm” pattern is routed to the DispatcherServlet, the DispatcherServlet loads the </a:t>
            </a:r>
            <a:r>
              <a:rPr lang="en-US" sz="2000" b="1" smtClean="0"/>
              <a:t>tradingapp-servlet.xml </a:t>
            </a:r>
            <a:r>
              <a:rPr lang="en-US" sz="2000" smtClean="0"/>
              <a:t>file and routes the user to the correct controller. </a:t>
            </a:r>
          </a:p>
        </p:txBody>
      </p:sp>
      <p:sp>
        <p:nvSpPr>
          <p:cNvPr id="25604" name="Line 6"/>
          <p:cNvSpPr>
            <a:spLocks noChangeShapeType="1"/>
          </p:cNvSpPr>
          <p:nvPr/>
        </p:nvSpPr>
        <p:spPr bwMode="auto">
          <a:xfrm flipH="1" flipV="1">
            <a:off x="2743200" y="3733800"/>
            <a:ext cx="1295400" cy="11430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339019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381000" y="228600"/>
            <a:ext cx="8763000" cy="944563"/>
          </a:xfrm>
        </p:spPr>
        <p:txBody>
          <a:bodyPr>
            <a:normAutofit fontScale="90000"/>
          </a:bodyPr>
          <a:lstStyle/>
          <a:p>
            <a:pPr eaLnBrk="1" hangingPunct="1"/>
            <a:r>
              <a:rPr lang="en-US" sz="3200" smtClean="0"/>
              <a:t>Our Demo Logon Form at URL</a:t>
            </a:r>
            <a:br>
              <a:rPr lang="en-US" sz="3200" smtClean="0"/>
            </a:br>
            <a:r>
              <a:rPr lang="en-US" sz="3200" smtClean="0"/>
              <a:t>http://localhost/tradingapp/logon</a:t>
            </a:r>
            <a:r>
              <a:rPr lang="en-US" sz="3200" b="1" smtClean="0"/>
              <a:t>.htm</a:t>
            </a:r>
          </a:p>
        </p:txBody>
      </p:sp>
      <p:graphicFrame>
        <p:nvGraphicFramePr>
          <p:cNvPr id="1026" name="Object 4"/>
          <p:cNvGraphicFramePr>
            <a:graphicFrameLocks noGrp="1" noChangeAspect="1"/>
          </p:cNvGraphicFramePr>
          <p:nvPr>
            <p:ph idx="1"/>
          </p:nvPr>
        </p:nvGraphicFramePr>
        <p:xfrm>
          <a:off x="762000" y="1371600"/>
          <a:ext cx="7924800" cy="5146675"/>
        </p:xfrm>
        <a:graphic>
          <a:graphicData uri="http://schemas.openxmlformats.org/presentationml/2006/ole">
            <mc:AlternateContent xmlns:mc="http://schemas.openxmlformats.org/markup-compatibility/2006">
              <mc:Choice xmlns:v="urn:schemas-microsoft-com:vml" Requires="v">
                <p:oleObj spid="_x0000_s2521" name="Bitmap Image" r:id="rId3" imgW="4086795" imgH="2542857" progId="Paint.Picture">
                  <p:embed/>
                </p:oleObj>
              </mc:Choice>
              <mc:Fallback>
                <p:oleObj name="Bitmap Image" r:id="rId3" imgW="4086795" imgH="25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924800"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69492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algn="l" eaLnBrk="1" hangingPunct="1"/>
            <a:r>
              <a:rPr lang="en-US" sz="3200" smtClean="0"/>
              <a:t>The tradingapp-servlet.xml file a.k.a. Spring beans XML file is where the majority of your configuration is done.</a:t>
            </a:r>
          </a:p>
        </p:txBody>
      </p:sp>
      <p:sp>
        <p:nvSpPr>
          <p:cNvPr id="26627" name="Rectangle 3"/>
          <p:cNvSpPr>
            <a:spLocks noGrp="1" noChangeArrowheads="1"/>
          </p:cNvSpPr>
          <p:nvPr>
            <p:ph type="body" idx="1"/>
          </p:nvPr>
        </p:nvSpPr>
        <p:spPr>
          <a:xfrm>
            <a:off x="304800" y="1752600"/>
            <a:ext cx="8610600" cy="4754563"/>
          </a:xfrm>
        </p:spPr>
        <p:txBody>
          <a:bodyPr/>
          <a:lstStyle/>
          <a:p>
            <a:pPr eaLnBrk="1" hangingPunct="1">
              <a:buFontTx/>
              <a:buNone/>
            </a:pPr>
            <a:r>
              <a:rPr lang="en-US" sz="2400" smtClean="0"/>
              <a:t>For example: If working with the URL: </a:t>
            </a:r>
            <a:r>
              <a:rPr lang="en-US" sz="2400" b="1" smtClean="0">
                <a:solidFill>
                  <a:srgbClr val="CC3300"/>
                </a:solidFill>
              </a:rPr>
              <a:t>/logon.htm</a:t>
            </a:r>
          </a:p>
          <a:p>
            <a:pPr eaLnBrk="1" hangingPunct="1">
              <a:buFontTx/>
              <a:buNone/>
            </a:pPr>
            <a:r>
              <a:rPr lang="en-US" sz="2400" smtClean="0"/>
              <a:t>Because the URL ends with </a:t>
            </a:r>
            <a:r>
              <a:rPr lang="en-US" sz="2400" b="1" smtClean="0"/>
              <a:t>.htm</a:t>
            </a:r>
            <a:r>
              <a:rPr lang="en-US" sz="2400" smtClean="0"/>
              <a:t> the DispatcherServlet loads the </a:t>
            </a:r>
            <a:r>
              <a:rPr lang="en-US" sz="2400" b="1" smtClean="0"/>
              <a:t>tradingapp-servlet.xml </a:t>
            </a:r>
            <a:r>
              <a:rPr lang="en-US" sz="2400" smtClean="0"/>
              <a:t>file to determine which controller to use.</a:t>
            </a:r>
          </a:p>
          <a:p>
            <a:pPr eaLnBrk="1" hangingPunct="1">
              <a:buFontTx/>
              <a:buNone/>
            </a:pPr>
            <a:endParaRPr lang="en-US" sz="2400" smtClean="0"/>
          </a:p>
          <a:p>
            <a:pPr eaLnBrk="1" hangingPunct="1">
              <a:buFontTx/>
              <a:buNone/>
            </a:pPr>
            <a:r>
              <a:rPr lang="en-US" sz="2400" smtClean="0"/>
              <a:t>The tradingapp-servlet.xml file uses Springs SimpleUrlHandlerMapping class to map the URL to a controller, in this case the LogonFormController</a:t>
            </a:r>
          </a:p>
          <a:p>
            <a:pPr eaLnBrk="1" hangingPunct="1">
              <a:buFontTx/>
              <a:buNone/>
            </a:pPr>
            <a:endParaRPr lang="en-US" sz="2400" smtClean="0"/>
          </a:p>
          <a:p>
            <a:pPr eaLnBrk="1" hangingPunct="1">
              <a:buFontTx/>
              <a:buNone/>
            </a:pPr>
            <a:r>
              <a:rPr lang="en-US" sz="2400" smtClean="0"/>
              <a:t>Next…what the tradingapp-servlet.xml looks like.</a:t>
            </a:r>
          </a:p>
        </p:txBody>
      </p:sp>
    </p:spTree>
    <p:extLst>
      <p:ext uri="{BB962C8B-B14F-4D97-AF65-F5344CB8AC3E}">
        <p14:creationId xmlns:p14="http://schemas.microsoft.com/office/powerpoint/2010/main" val="31494837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487362"/>
          </a:xfrm>
        </p:spPr>
        <p:txBody>
          <a:bodyPr/>
          <a:lstStyle/>
          <a:p>
            <a:pPr eaLnBrk="1" hangingPunct="1"/>
            <a:r>
              <a:rPr lang="en-US" sz="2400" smtClean="0"/>
              <a:t>tradingapp-servlet.xml</a:t>
            </a:r>
          </a:p>
        </p:txBody>
      </p:sp>
      <p:sp>
        <p:nvSpPr>
          <p:cNvPr id="27651" name="Rectangle 3"/>
          <p:cNvSpPr>
            <a:spLocks noGrp="1" noChangeArrowheads="1"/>
          </p:cNvSpPr>
          <p:nvPr>
            <p:ph type="body" idx="1"/>
          </p:nvPr>
        </p:nvSpPr>
        <p:spPr>
          <a:xfrm>
            <a:off x="228600" y="838200"/>
            <a:ext cx="8610600" cy="5867400"/>
          </a:xfrm>
        </p:spPr>
        <p:txBody>
          <a:bodyPr/>
          <a:lstStyle/>
          <a:p>
            <a:pPr eaLnBrk="1" hangingPunct="1">
              <a:lnSpc>
                <a:spcPct val="80000"/>
              </a:lnSpc>
              <a:buFontTx/>
              <a:buNone/>
            </a:pPr>
            <a:r>
              <a:rPr lang="en-US" sz="1800" smtClean="0"/>
              <a:t>&lt;bean id="urlMapping"           class="org.springframework.SimpleUrlHandlerMapping"&gt;</a:t>
            </a:r>
          </a:p>
          <a:p>
            <a:pPr eaLnBrk="1" hangingPunct="1">
              <a:lnSpc>
                <a:spcPct val="80000"/>
              </a:lnSpc>
              <a:buFontTx/>
              <a:buNone/>
            </a:pPr>
            <a:r>
              <a:rPr lang="en-US" sz="1800" smtClean="0"/>
              <a:t>  &lt;property name="urlMap"&gt;</a:t>
            </a:r>
          </a:p>
          <a:p>
            <a:pPr eaLnBrk="1" hangingPunct="1">
              <a:lnSpc>
                <a:spcPct val="80000"/>
              </a:lnSpc>
              <a:buFontTx/>
              <a:buNone/>
            </a:pPr>
            <a:r>
              <a:rPr lang="en-US" sz="1800" smtClean="0"/>
              <a:t>	&lt;map&gt;</a:t>
            </a:r>
          </a:p>
          <a:p>
            <a:pPr eaLnBrk="1" hangingPunct="1">
              <a:lnSpc>
                <a:spcPct val="80000"/>
              </a:lnSpc>
              <a:buFontTx/>
              <a:buNone/>
            </a:pPr>
            <a:r>
              <a:rPr lang="en-US" sz="1800" smtClean="0"/>
              <a:t>		&lt;entry key="</a:t>
            </a:r>
            <a:r>
              <a:rPr lang="en-US" sz="1800" b="1" smtClean="0">
                <a:solidFill>
                  <a:srgbClr val="CC3300"/>
                </a:solidFill>
              </a:rPr>
              <a:t>/logon.htm</a:t>
            </a:r>
            <a:r>
              <a:rPr lang="en-US" sz="1800" smtClean="0"/>
              <a:t>"&gt;</a:t>
            </a:r>
          </a:p>
          <a:p>
            <a:pPr eaLnBrk="1" hangingPunct="1">
              <a:lnSpc>
                <a:spcPct val="80000"/>
              </a:lnSpc>
              <a:buFontTx/>
              <a:buNone/>
            </a:pPr>
            <a:r>
              <a:rPr lang="en-US" sz="1800" smtClean="0"/>
              <a:t>			&lt;ref bean="</a:t>
            </a:r>
            <a:r>
              <a:rPr lang="en-US" sz="2000" smtClean="0">
                <a:solidFill>
                  <a:srgbClr val="CC3300"/>
                </a:solidFill>
              </a:rPr>
              <a:t>logonForm</a:t>
            </a:r>
            <a:r>
              <a:rPr lang="en-US" sz="1800" smtClean="0"/>
              <a:t>"/&gt;</a:t>
            </a:r>
          </a:p>
          <a:p>
            <a:pPr eaLnBrk="1" hangingPunct="1">
              <a:lnSpc>
                <a:spcPct val="80000"/>
              </a:lnSpc>
              <a:buFontTx/>
              <a:buNone/>
            </a:pPr>
            <a:r>
              <a:rPr lang="en-US" sz="1800" smtClean="0"/>
              <a:t>		&lt;/entry&gt;</a:t>
            </a:r>
          </a:p>
          <a:p>
            <a:pPr eaLnBrk="1" hangingPunct="1">
              <a:lnSpc>
                <a:spcPct val="80000"/>
              </a:lnSpc>
              <a:buFontTx/>
              <a:buNone/>
            </a:pPr>
            <a:r>
              <a:rPr lang="en-US" sz="1800" smtClean="0"/>
              <a:t>	&lt;/map&gt;</a:t>
            </a:r>
          </a:p>
          <a:p>
            <a:pPr eaLnBrk="1" hangingPunct="1">
              <a:lnSpc>
                <a:spcPct val="80000"/>
              </a:lnSpc>
              <a:buFontTx/>
              <a:buNone/>
            </a:pPr>
            <a:r>
              <a:rPr lang="en-US" sz="1800" smtClean="0"/>
              <a:t>  &lt;/property&gt;</a:t>
            </a:r>
          </a:p>
          <a:p>
            <a:pPr eaLnBrk="1" hangingPunct="1">
              <a:lnSpc>
                <a:spcPct val="80000"/>
              </a:lnSpc>
              <a:buFontTx/>
              <a:buNone/>
            </a:pPr>
            <a:r>
              <a:rPr lang="en-US" sz="1800" smtClean="0"/>
              <a:t>&lt;/bean&gt;</a:t>
            </a:r>
          </a:p>
          <a:p>
            <a:pPr eaLnBrk="1" hangingPunct="1">
              <a:lnSpc>
                <a:spcPct val="80000"/>
              </a:lnSpc>
              <a:buFontTx/>
              <a:buNone/>
            </a:pPr>
            <a:endParaRPr lang="en-US" sz="1800" smtClean="0"/>
          </a:p>
          <a:p>
            <a:pPr eaLnBrk="1" hangingPunct="1">
              <a:lnSpc>
                <a:spcPct val="80000"/>
              </a:lnSpc>
              <a:buFontTx/>
              <a:buNone/>
            </a:pPr>
            <a:r>
              <a:rPr lang="en-US" sz="1800" smtClean="0"/>
              <a:t>&lt;bean id="</a:t>
            </a:r>
            <a:r>
              <a:rPr lang="en-US" sz="1800" b="1" smtClean="0">
                <a:solidFill>
                  <a:srgbClr val="CC3300"/>
                </a:solidFill>
              </a:rPr>
              <a:t>logonForm</a:t>
            </a:r>
            <a:r>
              <a:rPr lang="en-US" sz="1800" smtClean="0"/>
              <a:t>" class="com.tradingapp.LogonFormController"&gt;</a:t>
            </a:r>
          </a:p>
          <a:p>
            <a:pPr eaLnBrk="1" hangingPunct="1">
              <a:lnSpc>
                <a:spcPct val="80000"/>
              </a:lnSpc>
              <a:buFontTx/>
              <a:buNone/>
            </a:pPr>
            <a:r>
              <a:rPr lang="en-US" sz="1800" smtClean="0"/>
              <a:t>	&lt;property name="sessionForm"&gt;&lt;value&gt;true&lt;/value&gt;&lt;/property&gt;</a:t>
            </a:r>
          </a:p>
          <a:p>
            <a:pPr eaLnBrk="1" hangingPunct="1">
              <a:lnSpc>
                <a:spcPct val="80000"/>
              </a:lnSpc>
              <a:buFontTx/>
              <a:buNone/>
            </a:pPr>
            <a:r>
              <a:rPr lang="en-US" sz="1800" smtClean="0"/>
              <a:t>	&lt;property name="commandName"&gt;&lt;value&gt;credentials&lt;/value&gt;&lt;/property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&lt;value&gt;com.tradingapp.Credentials&lt;/value&gt;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bean="logonValidator"/&gt;&lt;/property&gt;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name="successView"&gt;&lt;value&gt;portfolio.htm&lt;/value&gt;&lt;/property&gt;</a:t>
            </a:r>
          </a:p>
          <a:p>
            <a:pPr eaLnBrk="1" hangingPunct="1">
              <a:lnSpc>
                <a:spcPct val="80000"/>
              </a:lnSpc>
              <a:buFontTx/>
              <a:buNone/>
            </a:pPr>
            <a:r>
              <a:rPr lang="en-US" sz="1800" smtClean="0"/>
              <a:t>&lt;/bean&gt;</a:t>
            </a:r>
          </a:p>
        </p:txBody>
      </p:sp>
      <p:sp>
        <p:nvSpPr>
          <p:cNvPr id="27652" name="Line 4"/>
          <p:cNvSpPr>
            <a:spLocks noChangeShapeType="1"/>
          </p:cNvSpPr>
          <p:nvPr/>
        </p:nvSpPr>
        <p:spPr bwMode="auto">
          <a:xfrm flipH="1">
            <a:off x="1981200" y="2514600"/>
            <a:ext cx="1600200" cy="1295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53" name="Text Box 5"/>
          <p:cNvSpPr txBox="1">
            <a:spLocks noChangeArrowheads="1"/>
          </p:cNvSpPr>
          <p:nvPr/>
        </p:nvSpPr>
        <p:spPr bwMode="auto">
          <a:xfrm>
            <a:off x="3581400" y="2819400"/>
            <a:ext cx="5216525" cy="669925"/>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This class extends Springs SimpleFormController</a:t>
            </a:r>
          </a:p>
          <a:p>
            <a:pPr algn="l" eaLnBrk="1" hangingPunct="1"/>
            <a:r>
              <a:rPr lang="en-US"/>
              <a:t>Which defines a setSuccessView() method</a:t>
            </a:r>
          </a:p>
        </p:txBody>
      </p:sp>
      <p:sp>
        <p:nvSpPr>
          <p:cNvPr id="27654" name="Line 6"/>
          <p:cNvSpPr>
            <a:spLocks noChangeShapeType="1"/>
          </p:cNvSpPr>
          <p:nvPr/>
        </p:nvSpPr>
        <p:spPr bwMode="auto">
          <a:xfrm>
            <a:off x="5791200" y="3505200"/>
            <a:ext cx="0" cy="304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55" name="Line 7"/>
          <p:cNvSpPr>
            <a:spLocks noChangeShapeType="1"/>
          </p:cNvSpPr>
          <p:nvPr/>
        </p:nvSpPr>
        <p:spPr bwMode="auto">
          <a:xfrm>
            <a:off x="6705600" y="3505200"/>
            <a:ext cx="20574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8"/>
          <p:cNvSpPr>
            <a:spLocks noChangeShapeType="1"/>
          </p:cNvSpPr>
          <p:nvPr/>
        </p:nvSpPr>
        <p:spPr bwMode="auto">
          <a:xfrm>
            <a:off x="8763000" y="4267200"/>
            <a:ext cx="0" cy="1905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9"/>
          <p:cNvSpPr>
            <a:spLocks noChangeShapeType="1"/>
          </p:cNvSpPr>
          <p:nvPr/>
        </p:nvSpPr>
        <p:spPr bwMode="auto">
          <a:xfrm flipH="1">
            <a:off x="8305800" y="6172200"/>
            <a:ext cx="45720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58" name="Text Box 10"/>
          <p:cNvSpPr txBox="1">
            <a:spLocks noChangeArrowheads="1"/>
          </p:cNvSpPr>
          <p:nvPr/>
        </p:nvSpPr>
        <p:spPr bwMode="auto">
          <a:xfrm>
            <a:off x="1447800" y="6324600"/>
            <a:ext cx="7467600" cy="404813"/>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a:t>If it passes “validator” then successView, passes to portfolio.htm page</a:t>
            </a:r>
          </a:p>
        </p:txBody>
      </p:sp>
    </p:spTree>
    <p:extLst>
      <p:ext uri="{BB962C8B-B14F-4D97-AF65-F5344CB8AC3E}">
        <p14:creationId xmlns:p14="http://schemas.microsoft.com/office/powerpoint/2010/main" val="10265529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563562"/>
          </a:xfrm>
        </p:spPr>
        <p:txBody>
          <a:bodyPr/>
          <a:lstStyle/>
          <a:p>
            <a:pPr eaLnBrk="1" hangingPunct="1"/>
            <a:r>
              <a:rPr lang="en-US" sz="2800" smtClean="0"/>
              <a:t>Review of the process so far</a:t>
            </a:r>
          </a:p>
        </p:txBody>
      </p:sp>
      <p:sp>
        <p:nvSpPr>
          <p:cNvPr id="28675" name="Rectangle 3"/>
          <p:cNvSpPr>
            <a:spLocks noGrp="1" noChangeArrowheads="1"/>
          </p:cNvSpPr>
          <p:nvPr>
            <p:ph type="body" idx="1"/>
          </p:nvPr>
        </p:nvSpPr>
        <p:spPr>
          <a:xfrm>
            <a:off x="457200" y="914400"/>
            <a:ext cx="8229600" cy="5638800"/>
          </a:xfrm>
        </p:spPr>
        <p:txBody>
          <a:bodyPr/>
          <a:lstStyle/>
          <a:p>
            <a:pPr eaLnBrk="1" hangingPunct="1"/>
            <a:r>
              <a:rPr lang="en-US" sz="2800" smtClean="0"/>
              <a:t>User goes to this URL: </a:t>
            </a:r>
            <a:r>
              <a:rPr lang="en-US" sz="2800" smtClean="0">
                <a:solidFill>
                  <a:schemeClr val="accent2"/>
                </a:solidFill>
              </a:rPr>
              <a:t>http://tradingapp/logon.htm</a:t>
            </a:r>
          </a:p>
          <a:p>
            <a:pPr eaLnBrk="1" hangingPunct="1"/>
            <a:r>
              <a:rPr lang="en-US" sz="2800" smtClean="0"/>
              <a:t>Since the URL ends with “</a:t>
            </a:r>
            <a:r>
              <a:rPr lang="en-US" sz="2800" b="1" smtClean="0"/>
              <a:t>.htm</a:t>
            </a:r>
            <a:r>
              <a:rPr lang="en-US" sz="2800" smtClean="0"/>
              <a:t>”, the </a:t>
            </a:r>
            <a:r>
              <a:rPr lang="en-US" sz="2800" b="1" smtClean="0"/>
              <a:t>tradingapp-servlet.xml</a:t>
            </a:r>
            <a:r>
              <a:rPr lang="en-US" sz="2800" smtClean="0"/>
              <a:t> file is loaded to determine what controller to use.</a:t>
            </a:r>
          </a:p>
          <a:p>
            <a:pPr eaLnBrk="1" hangingPunct="1"/>
            <a:r>
              <a:rPr lang="en-US" sz="2800" smtClean="0"/>
              <a:t>The &lt;bean name urlMapping …/&gt; says to refer to the &lt;bean id="</a:t>
            </a:r>
            <a:r>
              <a:rPr lang="en-US" sz="2800" b="1" smtClean="0">
                <a:solidFill>
                  <a:srgbClr val="CC3300"/>
                </a:solidFill>
              </a:rPr>
              <a:t>logonForm</a:t>
            </a:r>
            <a:r>
              <a:rPr lang="en-US" sz="2800" smtClean="0"/>
              <a:t>" class="com.tradingapp.LogonFormController"&gt;</a:t>
            </a:r>
          </a:p>
          <a:p>
            <a:pPr eaLnBrk="1" hangingPunct="1"/>
            <a:r>
              <a:rPr lang="en-US" sz="2800" smtClean="0"/>
              <a:t>Since the LogonFormController extends SimpleFormController we can use the methods defined in the SimpleFormController class to do all kinds of form checking, e.g. validation.</a:t>
            </a:r>
          </a:p>
        </p:txBody>
      </p:sp>
    </p:spTree>
    <p:extLst>
      <p:ext uri="{BB962C8B-B14F-4D97-AF65-F5344CB8AC3E}">
        <p14:creationId xmlns:p14="http://schemas.microsoft.com/office/powerpoint/2010/main" val="33685333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sz="3200" smtClean="0"/>
              <a:t>What our LogonFormController Looks Like.</a:t>
            </a:r>
          </a:p>
        </p:txBody>
      </p:sp>
      <p:sp>
        <p:nvSpPr>
          <p:cNvPr id="29699" name="Rectangle 3"/>
          <p:cNvSpPr>
            <a:spLocks noGrp="1" noChangeArrowheads="1"/>
          </p:cNvSpPr>
          <p:nvPr>
            <p:ph type="body" idx="1"/>
          </p:nvPr>
        </p:nvSpPr>
        <p:spPr>
          <a:xfrm>
            <a:off x="457200" y="685800"/>
            <a:ext cx="8382000" cy="5943600"/>
          </a:xfrm>
        </p:spPr>
        <p:txBody>
          <a:bodyPr/>
          <a:lstStyle/>
          <a:p>
            <a:pPr eaLnBrk="1" hangingPunct="1">
              <a:lnSpc>
                <a:spcPct val="80000"/>
              </a:lnSpc>
              <a:buFontTx/>
              <a:buNone/>
            </a:pPr>
            <a:r>
              <a:rPr lang="en-US" sz="1800" smtClean="0"/>
              <a:t>public class LogonFormController </a:t>
            </a:r>
            <a:r>
              <a:rPr lang="en-US" sz="1800" smtClean="0">
                <a:solidFill>
                  <a:srgbClr val="CC3300"/>
                </a:solidFill>
              </a:rPr>
              <a:t>extends SimpleFormController</a:t>
            </a:r>
            <a:r>
              <a:rPr lang="en-US" sz="1800" smtClean="0"/>
              <a:t> {</a:t>
            </a:r>
          </a:p>
          <a:p>
            <a:pPr eaLnBrk="1" hangingPunct="1">
              <a:lnSpc>
                <a:spcPct val="80000"/>
              </a:lnSpc>
              <a:buFontTx/>
              <a:buNone/>
            </a:pPr>
            <a:r>
              <a:rPr lang="en-US" sz="1800" smtClean="0"/>
              <a:t>    public ModelAndView onSubmit(Object command) throws ServletException {</a:t>
            </a:r>
          </a:p>
          <a:p>
            <a:pPr eaLnBrk="1" hangingPunct="1">
              <a:lnSpc>
                <a:spcPct val="80000"/>
              </a:lnSpc>
              <a:buFontTx/>
              <a:buNone/>
            </a:pPr>
            <a:r>
              <a:rPr lang="en-US" sz="1800" smtClean="0"/>
              <a:t>        return new ModelAndView(new RedirectView(</a:t>
            </a:r>
            <a:r>
              <a:rPr lang="en-US" sz="1800" b="1" u="sng" smtClean="0"/>
              <a:t>getSuccessView()</a:t>
            </a:r>
            <a:r>
              <a:rPr lang="en-US" sz="1800" smtClean="0"/>
              <a:t>));</a:t>
            </a:r>
          </a:p>
          <a:p>
            <a:pPr eaLnBrk="1" hangingPunct="1">
              <a:lnSpc>
                <a:spcPct val="80000"/>
              </a:lnSpc>
              <a:buFontTx/>
              <a:buNone/>
            </a:pPr>
            <a:r>
              <a:rPr lang="en-US" sz="1800" smtClean="0"/>
              <a:t>    }</a:t>
            </a:r>
          </a:p>
          <a:p>
            <a:pPr eaLnBrk="1" hangingPunct="1">
              <a:lnSpc>
                <a:spcPct val="80000"/>
              </a:lnSpc>
              <a:buFontTx/>
              <a:buNone/>
            </a:pPr>
            <a:r>
              <a:rPr lang="en-US" sz="1800" smtClean="0"/>
              <a:t>}</a:t>
            </a:r>
          </a:p>
          <a:p>
            <a:pPr eaLnBrk="1" hangingPunct="1">
              <a:lnSpc>
                <a:spcPct val="80000"/>
              </a:lnSpc>
              <a:buFontTx/>
              <a:buNone/>
            </a:pPr>
            <a:endParaRPr lang="en-US" sz="1800" smtClean="0"/>
          </a:p>
          <a:p>
            <a:pPr eaLnBrk="1" hangingPunct="1">
              <a:lnSpc>
                <a:spcPct val="80000"/>
              </a:lnSpc>
              <a:buFontTx/>
              <a:buNone/>
            </a:pPr>
            <a:r>
              <a:rPr lang="en-US" sz="2000" b="1" smtClean="0">
                <a:solidFill>
                  <a:srgbClr val="CC3300"/>
                </a:solidFill>
              </a:rPr>
              <a:t>Remember our tradingapp-servler.xml file?</a:t>
            </a:r>
          </a:p>
          <a:p>
            <a:pPr eaLnBrk="1" hangingPunct="1">
              <a:lnSpc>
                <a:spcPct val="80000"/>
              </a:lnSpc>
              <a:buFontTx/>
              <a:buNone/>
            </a:pPr>
            <a:endParaRPr lang="en-US" sz="1800" smtClean="0"/>
          </a:p>
          <a:p>
            <a:pPr eaLnBrk="1" hangingPunct="1">
              <a:lnSpc>
                <a:spcPct val="80000"/>
              </a:lnSpc>
              <a:buFontTx/>
              <a:buNone/>
            </a:pPr>
            <a:r>
              <a:rPr lang="en-US" sz="1800" smtClean="0"/>
              <a:t>&lt;bean id="</a:t>
            </a:r>
            <a:r>
              <a:rPr lang="en-US" sz="1800" b="1" smtClean="0"/>
              <a:t>logonForm</a:t>
            </a:r>
            <a:r>
              <a:rPr lang="en-US" sz="1800" smtClean="0"/>
              <a:t>" class="com.tradingapp.LogonFormController"&gt;</a:t>
            </a:r>
          </a:p>
          <a:p>
            <a:pPr eaLnBrk="1" hangingPunct="1">
              <a:lnSpc>
                <a:spcPct val="80000"/>
              </a:lnSpc>
              <a:buFontTx/>
              <a:buNone/>
            </a:pPr>
            <a:r>
              <a:rPr lang="en-US" sz="1800" smtClean="0"/>
              <a:t>	&lt;property name="sessionForm"&gt;&lt;value&gt;true&lt;/value&gt;&lt;/property&gt;</a:t>
            </a:r>
          </a:p>
          <a:p>
            <a:pPr eaLnBrk="1" hangingPunct="1">
              <a:lnSpc>
                <a:spcPct val="80000"/>
              </a:lnSpc>
              <a:buFontTx/>
              <a:buNone/>
            </a:pPr>
            <a:r>
              <a:rPr lang="en-US" sz="1800" smtClean="0"/>
              <a:t>	&lt;property name="commandName"&gt;&lt;value&gt;credentials&lt;/value&gt;&lt;/property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&lt;value&gt;com.tradingapp.Credentials&lt;/value&gt;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bean="logonValidator"/&gt;&lt;/property&gt;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a:t>
            </a:r>
            <a:r>
              <a:rPr lang="en-US" sz="1800" b="1" smtClean="0"/>
              <a:t>portfolio.htm</a:t>
            </a:r>
            <a:r>
              <a:rPr lang="en-US" sz="1800" smtClean="0"/>
              <a:t>&lt;/value&gt;&lt;/property&gt;</a:t>
            </a:r>
          </a:p>
          <a:p>
            <a:pPr eaLnBrk="1" hangingPunct="1">
              <a:lnSpc>
                <a:spcPct val="80000"/>
              </a:lnSpc>
              <a:buFontTx/>
              <a:buNone/>
            </a:pPr>
            <a:r>
              <a:rPr lang="en-US" sz="1800" smtClean="0"/>
              <a:t>&lt;/bean&gt;</a:t>
            </a:r>
          </a:p>
          <a:p>
            <a:pPr eaLnBrk="1" hangingPunct="1">
              <a:lnSpc>
                <a:spcPct val="80000"/>
              </a:lnSpc>
              <a:buFontTx/>
              <a:buNone/>
            </a:pPr>
            <a:endParaRPr lang="en-US" sz="1800" smtClean="0"/>
          </a:p>
        </p:txBody>
      </p:sp>
      <p:sp>
        <p:nvSpPr>
          <p:cNvPr id="29700" name="Line 4"/>
          <p:cNvSpPr>
            <a:spLocks noChangeShapeType="1"/>
          </p:cNvSpPr>
          <p:nvPr/>
        </p:nvSpPr>
        <p:spPr bwMode="auto">
          <a:xfrm>
            <a:off x="6781800" y="1524000"/>
            <a:ext cx="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6781800" y="2286000"/>
            <a:ext cx="1905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8686800" y="2286000"/>
            <a:ext cx="0" cy="419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3429000" y="6477000"/>
            <a:ext cx="5257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flipV="1">
            <a:off x="3429000" y="5410200"/>
            <a:ext cx="0" cy="10668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05" name="Line 9"/>
          <p:cNvSpPr>
            <a:spLocks noChangeShapeType="1"/>
          </p:cNvSpPr>
          <p:nvPr/>
        </p:nvSpPr>
        <p:spPr bwMode="auto">
          <a:xfrm flipV="1">
            <a:off x="5410200" y="5410200"/>
            <a:ext cx="0" cy="228600"/>
          </a:xfrm>
          <a:prstGeom prst="line">
            <a:avLst/>
          </a:prstGeom>
          <a:noFill/>
          <a:ln w="38100">
            <a:solidFill>
              <a:srgbClr val="FFFF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06" name="Line 10"/>
          <p:cNvSpPr>
            <a:spLocks noChangeShapeType="1"/>
          </p:cNvSpPr>
          <p:nvPr/>
        </p:nvSpPr>
        <p:spPr bwMode="auto">
          <a:xfrm>
            <a:off x="5410200" y="5638800"/>
            <a:ext cx="6096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Text Box 11"/>
          <p:cNvSpPr txBox="1">
            <a:spLocks noChangeArrowheads="1"/>
          </p:cNvSpPr>
          <p:nvPr/>
        </p:nvSpPr>
        <p:spPr bwMode="auto">
          <a:xfrm>
            <a:off x="5965825" y="5554663"/>
            <a:ext cx="157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endParaRPr lang="en-US"/>
          </a:p>
        </p:txBody>
      </p:sp>
      <p:sp>
        <p:nvSpPr>
          <p:cNvPr id="29708" name="Text Box 12"/>
          <p:cNvSpPr txBox="1">
            <a:spLocks noChangeArrowheads="1"/>
          </p:cNvSpPr>
          <p:nvPr/>
        </p:nvSpPr>
        <p:spPr bwMode="auto">
          <a:xfrm>
            <a:off x="6019800" y="5486400"/>
            <a:ext cx="2057400" cy="698500"/>
          </a:xfrm>
          <a:prstGeom prst="rect">
            <a:avLst/>
          </a:prstGeom>
          <a:noFill/>
          <a:ln w="571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If no validation errors, go here</a:t>
            </a:r>
          </a:p>
        </p:txBody>
      </p:sp>
    </p:spTree>
    <p:extLst>
      <p:ext uri="{BB962C8B-B14F-4D97-AF65-F5344CB8AC3E}">
        <p14:creationId xmlns:p14="http://schemas.microsoft.com/office/powerpoint/2010/main" val="21580795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successView /portfolio.htm</a:t>
            </a:r>
          </a:p>
        </p:txBody>
      </p:sp>
      <p:graphicFrame>
        <p:nvGraphicFramePr>
          <p:cNvPr id="2050" name="Object 4"/>
          <p:cNvGraphicFramePr>
            <a:graphicFrameLocks noGrp="1" noChangeAspect="1"/>
          </p:cNvGraphicFramePr>
          <p:nvPr>
            <p:ph idx="1"/>
          </p:nvPr>
        </p:nvGraphicFramePr>
        <p:xfrm>
          <a:off x="0" y="1447800"/>
          <a:ext cx="8991600" cy="4083050"/>
        </p:xfrm>
        <a:graphic>
          <a:graphicData uri="http://schemas.openxmlformats.org/presentationml/2006/ole">
            <mc:AlternateContent xmlns:mc="http://schemas.openxmlformats.org/markup-compatibility/2006">
              <mc:Choice xmlns:v="urn:schemas-microsoft-com:vml" Requires="v">
                <p:oleObj spid="_x0000_s3545" name="Bitmap Image" r:id="rId3" imgW="7238095" imgH="3285714" progId="Paint.Picture">
                  <p:embed/>
                </p:oleObj>
              </mc:Choice>
              <mc:Fallback>
                <p:oleObj name="Bitmap Image" r:id="rId3" imgW="7238095" imgH="32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47800"/>
                        <a:ext cx="8991600"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70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09600"/>
            <a:ext cx="9067800" cy="6248400"/>
          </a:xfrm>
        </p:spPr>
        <p:txBody>
          <a:bodyPr/>
          <a:lstStyle/>
          <a:p>
            <a:pPr marL="0" indent="0">
              <a:buNone/>
            </a:pPr>
            <a:r>
              <a:rPr lang="en-US" dirty="0" smtClean="0"/>
              <a:t> </a:t>
            </a:r>
            <a:endParaRPr lang="en-US" dirty="0"/>
          </a:p>
        </p:txBody>
      </p:sp>
      <p:sp>
        <p:nvSpPr>
          <p:cNvPr id="4" name="Title 3"/>
          <p:cNvSpPr>
            <a:spLocks noGrp="1"/>
          </p:cNvSpPr>
          <p:nvPr>
            <p:ph type="title"/>
          </p:nvPr>
        </p:nvSpPr>
        <p:spPr>
          <a:xfrm>
            <a:off x="0" y="0"/>
            <a:ext cx="9144000" cy="533400"/>
          </a:xfrm>
        </p:spPr>
        <p:txBody>
          <a:bodyPr>
            <a:normAutofit fontScale="90000"/>
          </a:bodyPr>
          <a:lstStyle/>
          <a:p>
            <a:r>
              <a:rPr lang="en-US" dirty="0" smtClean="0">
                <a:solidFill>
                  <a:schemeClr val="accent3">
                    <a:lumMod val="50000"/>
                  </a:schemeClr>
                </a:solidFill>
              </a:rPr>
              <a:t> Spring Framework</a:t>
            </a:r>
            <a:endParaRPr lang="en-US" dirty="0">
              <a:solidFill>
                <a:schemeClr val="accent3">
                  <a:lumMod val="50000"/>
                </a:schemeClr>
              </a:solidFill>
            </a:endParaRPr>
          </a:p>
        </p:txBody>
      </p:sp>
      <p:sp>
        <p:nvSpPr>
          <p:cNvPr id="5" name="Rectangle 4"/>
          <p:cNvSpPr/>
          <p:nvPr/>
        </p:nvSpPr>
        <p:spPr>
          <a:xfrm>
            <a:off x="228600" y="838200"/>
            <a:ext cx="8686800" cy="5943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b="1" dirty="0" smtClean="0">
                <a:solidFill>
                  <a:sysClr val="windowText" lastClr="000000"/>
                </a:solidFill>
              </a:rPr>
              <a:t>Spring Framework Runtime</a:t>
            </a:r>
            <a:endParaRPr lang="en-US" sz="2400" b="1" dirty="0">
              <a:solidFill>
                <a:sysClr val="windowText" lastClr="000000"/>
              </a:solidFill>
            </a:endParaRPr>
          </a:p>
        </p:txBody>
      </p:sp>
      <p:sp>
        <p:nvSpPr>
          <p:cNvPr id="6" name="Rounded Rectangle 5"/>
          <p:cNvSpPr/>
          <p:nvPr/>
        </p:nvSpPr>
        <p:spPr>
          <a:xfrm>
            <a:off x="609600" y="1447800"/>
            <a:ext cx="3657600" cy="2133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b="1" dirty="0" smtClean="0">
                <a:solidFill>
                  <a:schemeClr val="tx1"/>
                </a:solidFill>
              </a:rPr>
              <a:t>Data Access/Integration</a:t>
            </a:r>
            <a:endParaRPr lang="en-US" b="1" dirty="0">
              <a:solidFill>
                <a:schemeClr val="tx1"/>
              </a:solidFill>
            </a:endParaRPr>
          </a:p>
        </p:txBody>
      </p:sp>
      <p:sp>
        <p:nvSpPr>
          <p:cNvPr id="7" name="Rounded Rectangle 6"/>
          <p:cNvSpPr/>
          <p:nvPr/>
        </p:nvSpPr>
        <p:spPr>
          <a:xfrm>
            <a:off x="4495800" y="1524000"/>
            <a:ext cx="3886198" cy="1981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000" b="1" dirty="0" smtClean="0">
                <a:solidFill>
                  <a:schemeClr val="tx1"/>
                </a:solidFill>
              </a:rPr>
              <a:t>Web</a:t>
            </a:r>
          </a:p>
          <a:p>
            <a:pPr algn="ctr"/>
            <a:r>
              <a:rPr lang="en-US" sz="2000" b="1" dirty="0" smtClean="0">
                <a:solidFill>
                  <a:schemeClr val="tx1"/>
                </a:solidFill>
              </a:rPr>
              <a:t>(MVC / </a:t>
            </a:r>
            <a:r>
              <a:rPr lang="en-US" sz="2000" b="1" dirty="0" err="1" smtClean="0">
                <a:solidFill>
                  <a:schemeClr val="tx1"/>
                </a:solidFill>
              </a:rPr>
              <a:t>Remoting</a:t>
            </a:r>
            <a:r>
              <a:rPr lang="en-US" sz="2000" b="1" dirty="0" smtClean="0">
                <a:solidFill>
                  <a:schemeClr val="tx1"/>
                </a:solidFill>
              </a:rPr>
              <a:t>)</a:t>
            </a:r>
            <a:endParaRPr lang="en-US" sz="2000" b="1" dirty="0">
              <a:solidFill>
                <a:schemeClr val="tx1"/>
              </a:solidFill>
            </a:endParaRPr>
          </a:p>
        </p:txBody>
      </p:sp>
      <p:sp>
        <p:nvSpPr>
          <p:cNvPr id="8" name="Rounded Rectangle 7"/>
          <p:cNvSpPr/>
          <p:nvPr/>
        </p:nvSpPr>
        <p:spPr>
          <a:xfrm>
            <a:off x="609600" y="4495800"/>
            <a:ext cx="8001000" cy="1295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000" b="1" dirty="0" smtClean="0">
                <a:solidFill>
                  <a:schemeClr val="tx1"/>
                </a:solidFill>
              </a:rPr>
              <a:t>Core Container</a:t>
            </a:r>
            <a:endParaRPr lang="en-US" sz="2000" b="1" dirty="0">
              <a:solidFill>
                <a:schemeClr val="tx1"/>
              </a:solidFill>
            </a:endParaRPr>
          </a:p>
        </p:txBody>
      </p:sp>
      <p:sp>
        <p:nvSpPr>
          <p:cNvPr id="9" name="Rounded Rectangle 8"/>
          <p:cNvSpPr/>
          <p:nvPr/>
        </p:nvSpPr>
        <p:spPr>
          <a:xfrm rot="10800000" flipV="1">
            <a:off x="914400" y="5029200"/>
            <a:ext cx="1676400" cy="60960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Beans</a:t>
            </a:r>
            <a:endParaRPr lang="en-US" sz="2800" b="1" dirty="0">
              <a:solidFill>
                <a:sysClr val="windowText" lastClr="000000"/>
              </a:solidFill>
            </a:endParaRPr>
          </a:p>
        </p:txBody>
      </p:sp>
      <p:sp>
        <p:nvSpPr>
          <p:cNvPr id="10" name="Rounded Rectangle 9"/>
          <p:cNvSpPr/>
          <p:nvPr/>
        </p:nvSpPr>
        <p:spPr>
          <a:xfrm rot="10800000" flipV="1">
            <a:off x="2895600" y="5029200"/>
            <a:ext cx="1676400" cy="60960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Core</a:t>
            </a:r>
            <a:endParaRPr lang="en-US" sz="2800" b="1" dirty="0">
              <a:solidFill>
                <a:sysClr val="windowText" lastClr="000000"/>
              </a:solidFill>
            </a:endParaRPr>
          </a:p>
        </p:txBody>
      </p:sp>
      <p:sp>
        <p:nvSpPr>
          <p:cNvPr id="11" name="Rounded Rectangle 10"/>
          <p:cNvSpPr/>
          <p:nvPr/>
        </p:nvSpPr>
        <p:spPr>
          <a:xfrm rot="10800000" flipV="1">
            <a:off x="4724401" y="5029200"/>
            <a:ext cx="1676400" cy="609601"/>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Context</a:t>
            </a:r>
            <a:endParaRPr lang="en-US" sz="2800" b="1" dirty="0">
              <a:solidFill>
                <a:sysClr val="windowText" lastClr="000000"/>
              </a:solidFill>
            </a:endParaRPr>
          </a:p>
        </p:txBody>
      </p:sp>
      <p:sp>
        <p:nvSpPr>
          <p:cNvPr id="12" name="Rounded Rectangle 11"/>
          <p:cNvSpPr/>
          <p:nvPr/>
        </p:nvSpPr>
        <p:spPr>
          <a:xfrm rot="10800000" flipV="1">
            <a:off x="6553200" y="4800600"/>
            <a:ext cx="1981200" cy="80009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Expression Language</a:t>
            </a:r>
            <a:endParaRPr lang="en-US" sz="2800" b="1" dirty="0">
              <a:solidFill>
                <a:sysClr val="windowText" lastClr="000000"/>
              </a:solidFill>
            </a:endParaRPr>
          </a:p>
        </p:txBody>
      </p:sp>
      <p:sp>
        <p:nvSpPr>
          <p:cNvPr id="13" name="Rounded Rectangle 12"/>
          <p:cNvSpPr/>
          <p:nvPr/>
        </p:nvSpPr>
        <p:spPr>
          <a:xfrm rot="10800000" flipV="1">
            <a:off x="761995" y="1905001"/>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JDBC</a:t>
            </a:r>
            <a:endParaRPr lang="en-US" sz="2800" b="1" dirty="0">
              <a:solidFill>
                <a:sysClr val="windowText" lastClr="000000"/>
              </a:solidFill>
            </a:endParaRPr>
          </a:p>
        </p:txBody>
      </p:sp>
      <p:sp>
        <p:nvSpPr>
          <p:cNvPr id="14" name="Rounded Rectangle 13"/>
          <p:cNvSpPr/>
          <p:nvPr/>
        </p:nvSpPr>
        <p:spPr>
          <a:xfrm rot="10800000" flipV="1">
            <a:off x="2438398" y="1905001"/>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ORM</a:t>
            </a:r>
            <a:endParaRPr lang="en-US" sz="2800" b="1" dirty="0">
              <a:solidFill>
                <a:sysClr val="windowText" lastClr="000000"/>
              </a:solidFill>
            </a:endParaRPr>
          </a:p>
        </p:txBody>
      </p:sp>
      <p:sp>
        <p:nvSpPr>
          <p:cNvPr id="15" name="Rounded Rectangle 14"/>
          <p:cNvSpPr/>
          <p:nvPr/>
        </p:nvSpPr>
        <p:spPr>
          <a:xfrm rot="10800000" flipV="1">
            <a:off x="762000" y="2514600"/>
            <a:ext cx="1295399" cy="45720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OXM</a:t>
            </a:r>
            <a:endParaRPr lang="en-US" sz="2800" b="1" dirty="0">
              <a:solidFill>
                <a:sysClr val="windowText" lastClr="000000"/>
              </a:solidFill>
            </a:endParaRPr>
          </a:p>
        </p:txBody>
      </p:sp>
      <p:sp>
        <p:nvSpPr>
          <p:cNvPr id="16" name="Rounded Rectangle 15"/>
          <p:cNvSpPr/>
          <p:nvPr/>
        </p:nvSpPr>
        <p:spPr>
          <a:xfrm rot="10800000" flipV="1">
            <a:off x="2438401" y="2476499"/>
            <a:ext cx="1295399" cy="4953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JMS</a:t>
            </a:r>
            <a:endParaRPr lang="en-US" sz="2800" b="1" dirty="0">
              <a:solidFill>
                <a:sysClr val="windowText" lastClr="000000"/>
              </a:solidFill>
            </a:endParaRPr>
          </a:p>
        </p:txBody>
      </p:sp>
      <p:sp>
        <p:nvSpPr>
          <p:cNvPr id="17" name="Rounded Rectangle 16"/>
          <p:cNvSpPr/>
          <p:nvPr/>
        </p:nvSpPr>
        <p:spPr>
          <a:xfrm rot="10800000" flipV="1">
            <a:off x="914399" y="3047996"/>
            <a:ext cx="2819397" cy="45720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Transactions</a:t>
            </a:r>
            <a:endParaRPr lang="en-US" sz="2800" b="1" dirty="0">
              <a:solidFill>
                <a:sysClr val="windowText" lastClr="000000"/>
              </a:solidFill>
            </a:endParaRPr>
          </a:p>
        </p:txBody>
      </p:sp>
      <p:sp>
        <p:nvSpPr>
          <p:cNvPr id="18" name="Rounded Rectangle 17"/>
          <p:cNvSpPr/>
          <p:nvPr/>
        </p:nvSpPr>
        <p:spPr>
          <a:xfrm rot="10800000" flipV="1">
            <a:off x="762001" y="3809996"/>
            <a:ext cx="2819397" cy="45720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AOP</a:t>
            </a:r>
            <a:endParaRPr lang="en-US" sz="2800" b="1" dirty="0">
              <a:solidFill>
                <a:sysClr val="windowText" lastClr="000000"/>
              </a:solidFill>
            </a:endParaRPr>
          </a:p>
        </p:txBody>
      </p:sp>
      <p:sp>
        <p:nvSpPr>
          <p:cNvPr id="19" name="Rounded Rectangle 18"/>
          <p:cNvSpPr/>
          <p:nvPr/>
        </p:nvSpPr>
        <p:spPr>
          <a:xfrm rot="10800000" flipV="1">
            <a:off x="4343401" y="3710940"/>
            <a:ext cx="1524000" cy="48006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Aspects</a:t>
            </a:r>
            <a:endParaRPr lang="en-US" sz="2800" b="1" dirty="0">
              <a:solidFill>
                <a:sysClr val="windowText" lastClr="000000"/>
              </a:solidFill>
            </a:endParaRPr>
          </a:p>
        </p:txBody>
      </p:sp>
      <p:sp>
        <p:nvSpPr>
          <p:cNvPr id="20" name="Rounded Rectangle 19"/>
          <p:cNvSpPr/>
          <p:nvPr/>
        </p:nvSpPr>
        <p:spPr>
          <a:xfrm rot="10800000" flipV="1">
            <a:off x="5943600" y="3657600"/>
            <a:ext cx="2590800" cy="53339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800" b="1" dirty="0" smtClean="0">
                <a:solidFill>
                  <a:sysClr val="windowText" lastClr="000000"/>
                </a:solidFill>
              </a:rPr>
              <a:t>Instrumentation</a:t>
            </a:r>
            <a:endParaRPr lang="en-US" sz="2800" b="1" dirty="0">
              <a:solidFill>
                <a:sysClr val="windowText" lastClr="000000"/>
              </a:solidFill>
            </a:endParaRPr>
          </a:p>
        </p:txBody>
      </p:sp>
      <p:sp>
        <p:nvSpPr>
          <p:cNvPr id="21" name="Rounded Rectangle 20"/>
          <p:cNvSpPr/>
          <p:nvPr/>
        </p:nvSpPr>
        <p:spPr>
          <a:xfrm rot="10800000" flipV="1">
            <a:off x="4724401" y="2263140"/>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Web</a:t>
            </a:r>
            <a:endParaRPr lang="en-US" sz="2800" b="1" dirty="0">
              <a:solidFill>
                <a:sysClr val="windowText" lastClr="000000"/>
              </a:solidFill>
            </a:endParaRPr>
          </a:p>
        </p:txBody>
      </p:sp>
      <p:sp>
        <p:nvSpPr>
          <p:cNvPr id="22" name="Rounded Rectangle 21"/>
          <p:cNvSpPr/>
          <p:nvPr/>
        </p:nvSpPr>
        <p:spPr>
          <a:xfrm rot="10800000" flipV="1">
            <a:off x="6629401" y="2286000"/>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Servlet</a:t>
            </a:r>
            <a:endParaRPr lang="en-US" sz="2800" b="1" dirty="0">
              <a:solidFill>
                <a:sysClr val="windowText" lastClr="000000"/>
              </a:solidFill>
            </a:endParaRPr>
          </a:p>
        </p:txBody>
      </p:sp>
      <p:sp>
        <p:nvSpPr>
          <p:cNvPr id="23" name="Rounded Rectangle 22"/>
          <p:cNvSpPr/>
          <p:nvPr/>
        </p:nvSpPr>
        <p:spPr>
          <a:xfrm rot="10800000" flipV="1">
            <a:off x="6705600" y="2948941"/>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ysClr val="windowText" lastClr="000000"/>
                </a:solidFill>
              </a:rPr>
              <a:t>Struts</a:t>
            </a:r>
            <a:endParaRPr lang="en-US" sz="2800" b="1" dirty="0">
              <a:solidFill>
                <a:sysClr val="windowText" lastClr="000000"/>
              </a:solidFill>
            </a:endParaRPr>
          </a:p>
        </p:txBody>
      </p:sp>
      <p:sp>
        <p:nvSpPr>
          <p:cNvPr id="24" name="Rounded Rectangle 23"/>
          <p:cNvSpPr/>
          <p:nvPr/>
        </p:nvSpPr>
        <p:spPr>
          <a:xfrm rot="10800000" flipV="1">
            <a:off x="4800600" y="2895600"/>
            <a:ext cx="1295399" cy="480059"/>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ysClr val="windowText" lastClr="000000"/>
                </a:solidFill>
              </a:rPr>
              <a:t>Portlet</a:t>
            </a:r>
            <a:endParaRPr lang="en-US" sz="2800" b="1" dirty="0">
              <a:solidFill>
                <a:sysClr val="windowText" lastClr="000000"/>
              </a:solidFill>
            </a:endParaRPr>
          </a:p>
        </p:txBody>
      </p:sp>
      <p:sp>
        <p:nvSpPr>
          <p:cNvPr id="25" name="Rounded Rectangle 24"/>
          <p:cNvSpPr/>
          <p:nvPr/>
        </p:nvSpPr>
        <p:spPr>
          <a:xfrm>
            <a:off x="609600" y="6019800"/>
            <a:ext cx="8001000" cy="609599"/>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3200" b="1" dirty="0" smtClean="0">
                <a:solidFill>
                  <a:schemeClr val="tx1"/>
                </a:solidFill>
              </a:rPr>
              <a:t>Test</a:t>
            </a:r>
            <a:endParaRPr lang="en-US" sz="3200" b="1" dirty="0">
              <a:solidFill>
                <a:schemeClr val="tx1"/>
              </a:solidFill>
            </a:endParaRPr>
          </a:p>
        </p:txBody>
      </p:sp>
    </p:spTree>
    <p:extLst>
      <p:ext uri="{BB962C8B-B14F-4D97-AF65-F5344CB8AC3E}">
        <p14:creationId xmlns:p14="http://schemas.microsoft.com/office/powerpoint/2010/main" val="38635756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 y="228600"/>
            <a:ext cx="8991600" cy="411163"/>
          </a:xfrm>
        </p:spPr>
        <p:txBody>
          <a:bodyPr>
            <a:normAutofit fontScale="90000"/>
          </a:bodyPr>
          <a:lstStyle/>
          <a:p>
            <a:pPr algn="l" eaLnBrk="1" hangingPunct="1"/>
            <a:r>
              <a:rPr lang="en-US" sz="2400" b="1" smtClean="0"/>
              <a:t>Where do I go if there is a validation error in my logon page?</a:t>
            </a:r>
          </a:p>
        </p:txBody>
      </p:sp>
      <p:sp>
        <p:nvSpPr>
          <p:cNvPr id="30723" name="Rectangle 3"/>
          <p:cNvSpPr>
            <a:spLocks noGrp="1" noChangeArrowheads="1"/>
          </p:cNvSpPr>
          <p:nvPr>
            <p:ph type="body" idx="1"/>
          </p:nvPr>
        </p:nvSpPr>
        <p:spPr>
          <a:xfrm>
            <a:off x="0" y="762000"/>
            <a:ext cx="9144000" cy="6096000"/>
          </a:xfrm>
        </p:spPr>
        <p:txBody>
          <a:bodyPr/>
          <a:lstStyle/>
          <a:p>
            <a:pPr eaLnBrk="1" hangingPunct="1">
              <a:lnSpc>
                <a:spcPct val="90000"/>
              </a:lnSpc>
              <a:buFontTx/>
              <a:buNone/>
            </a:pPr>
            <a:r>
              <a:rPr lang="en-US" sz="1800" b="1" smtClean="0">
                <a:solidFill>
                  <a:srgbClr val="CC3300"/>
                </a:solidFill>
              </a:rPr>
              <a:t>tradingapp-servler.xml</a:t>
            </a:r>
            <a:endParaRPr lang="en-US" sz="1800" smtClean="0"/>
          </a:p>
          <a:p>
            <a:pPr eaLnBrk="1" hangingPunct="1">
              <a:lnSpc>
                <a:spcPct val="90000"/>
              </a:lnSpc>
              <a:buFontTx/>
              <a:buNone/>
            </a:pPr>
            <a:r>
              <a:rPr lang="en-US" sz="1800" smtClean="0"/>
              <a:t>&lt;bean id="</a:t>
            </a:r>
            <a:r>
              <a:rPr lang="en-US" sz="1800" b="1" smtClean="0"/>
              <a:t>logonForm</a:t>
            </a:r>
            <a:r>
              <a:rPr lang="en-US" sz="1800" smtClean="0"/>
              <a:t>" class="com.tradingapp.LogonFormController"&gt;</a:t>
            </a:r>
          </a:p>
          <a:p>
            <a:pPr eaLnBrk="1" hangingPunct="1">
              <a:lnSpc>
                <a:spcPct val="90000"/>
              </a:lnSpc>
              <a:buFontTx/>
              <a:buNone/>
            </a:pPr>
            <a:r>
              <a:rPr lang="en-US" sz="1800" smtClean="0"/>
              <a:t>	&lt;property name="sessionForm"&gt;&lt;value&gt;true&lt;/value&gt;&lt;/property&gt;</a:t>
            </a:r>
          </a:p>
          <a:p>
            <a:pPr eaLnBrk="1" hangingPunct="1">
              <a:lnSpc>
                <a:spcPct val="90000"/>
              </a:lnSpc>
              <a:buFontTx/>
              <a:buNone/>
            </a:pPr>
            <a:r>
              <a:rPr lang="en-US" sz="1800" smtClean="0"/>
              <a:t>	&lt;property name="commandName"&gt;&lt;value&gt;credentials&lt;/value&gt;&lt;/property</a:t>
            </a:r>
          </a:p>
          <a:p>
            <a:pPr eaLnBrk="1" hangingPunct="1">
              <a:lnSpc>
                <a:spcPct val="90000"/>
              </a:lnSpc>
              <a:buFontTx/>
              <a:buNone/>
            </a:pPr>
            <a:r>
              <a:rPr lang="en-US" sz="1800" smtClean="0"/>
              <a:t>	&lt;property name="commandClass"&gt;</a:t>
            </a:r>
          </a:p>
          <a:p>
            <a:pPr eaLnBrk="1" hangingPunct="1">
              <a:lnSpc>
                <a:spcPct val="90000"/>
              </a:lnSpc>
              <a:buFontTx/>
              <a:buNone/>
            </a:pPr>
            <a:r>
              <a:rPr lang="en-US" sz="1800" smtClean="0"/>
              <a:t>		&lt;value&gt;com.tradingapp.Credentials&lt;/value&gt;</a:t>
            </a:r>
          </a:p>
          <a:p>
            <a:pPr eaLnBrk="1" hangingPunct="1">
              <a:lnSpc>
                <a:spcPct val="90000"/>
              </a:lnSpc>
              <a:buFontTx/>
              <a:buNone/>
            </a:pPr>
            <a:r>
              <a:rPr lang="en-US" sz="1800" smtClean="0"/>
              <a:t>	&lt;/property&gt;</a:t>
            </a:r>
          </a:p>
          <a:p>
            <a:pPr eaLnBrk="1" hangingPunct="1">
              <a:lnSpc>
                <a:spcPct val="90000"/>
              </a:lnSpc>
              <a:buFontTx/>
              <a:buNone/>
            </a:pPr>
            <a:r>
              <a:rPr lang="en-US" sz="1800" smtClean="0"/>
              <a:t>	&lt;property name="validator"&gt;&lt;ref bean="logonValidator"/&gt;&lt;/property&gt;</a:t>
            </a:r>
          </a:p>
          <a:p>
            <a:pPr eaLnBrk="1" hangingPunct="1">
              <a:lnSpc>
                <a:spcPct val="90000"/>
              </a:lnSpc>
              <a:buFontTx/>
              <a:buNone/>
            </a:pPr>
            <a:r>
              <a:rPr lang="en-US" sz="1800" smtClean="0"/>
              <a:t>	&lt;property name="formView"&gt;&lt;value&gt;logon&lt;/value&gt;&lt;/property&gt;</a:t>
            </a:r>
          </a:p>
          <a:p>
            <a:pPr eaLnBrk="1" hangingPunct="1">
              <a:lnSpc>
                <a:spcPct val="90000"/>
              </a:lnSpc>
              <a:buFontTx/>
              <a:buNone/>
            </a:pPr>
            <a:r>
              <a:rPr lang="en-US" sz="1800" smtClean="0"/>
              <a:t>	&lt;property name="successView"&gt;&lt;value&gt;portfolio.htm&lt;/value&gt;&lt;/property&gt;</a:t>
            </a:r>
          </a:p>
          <a:p>
            <a:pPr eaLnBrk="1" hangingPunct="1">
              <a:lnSpc>
                <a:spcPct val="90000"/>
              </a:lnSpc>
              <a:buFontTx/>
              <a:buNone/>
            </a:pPr>
            <a:r>
              <a:rPr lang="en-US" sz="1800" smtClean="0"/>
              <a:t>  &lt;/bean&gt;</a:t>
            </a:r>
          </a:p>
          <a:p>
            <a:pPr eaLnBrk="1" hangingPunct="1">
              <a:lnSpc>
                <a:spcPct val="90000"/>
              </a:lnSpc>
              <a:buFontTx/>
              <a:buNone/>
            </a:pPr>
            <a:endParaRPr lang="en-US" sz="1800" smtClean="0"/>
          </a:p>
          <a:p>
            <a:pPr eaLnBrk="1" hangingPunct="1">
              <a:lnSpc>
                <a:spcPct val="90000"/>
              </a:lnSpc>
              <a:buFontTx/>
              <a:buNone/>
            </a:pPr>
            <a:r>
              <a:rPr lang="en-US" sz="1800" smtClean="0"/>
              <a:t>  &lt;bean id="logonValidator" class="com.devx.tradingapp.web.LogonValidator"/&gt;</a:t>
            </a:r>
          </a:p>
          <a:p>
            <a:pPr eaLnBrk="1" hangingPunct="1">
              <a:lnSpc>
                <a:spcPct val="90000"/>
              </a:lnSpc>
              <a:buFontTx/>
              <a:buNone/>
            </a:pPr>
            <a:endParaRPr lang="en-US" sz="1800" smtClean="0"/>
          </a:p>
          <a:p>
            <a:pPr eaLnBrk="1" hangingPunct="1">
              <a:lnSpc>
                <a:spcPct val="90000"/>
              </a:lnSpc>
              <a:buFontTx/>
              <a:buNone/>
            </a:pPr>
            <a:r>
              <a:rPr lang="en-US" sz="1800" b="1" smtClean="0">
                <a:solidFill>
                  <a:schemeClr val="accent2"/>
                </a:solidFill>
              </a:rPr>
              <a:t>  *** Your LogonFormController will check the validation “first” without writing </a:t>
            </a:r>
          </a:p>
          <a:p>
            <a:pPr eaLnBrk="1" hangingPunct="1">
              <a:lnSpc>
                <a:spcPct val="90000"/>
              </a:lnSpc>
              <a:buFontTx/>
              <a:buNone/>
            </a:pPr>
            <a:r>
              <a:rPr lang="en-US" sz="1800" b="1" smtClean="0">
                <a:solidFill>
                  <a:schemeClr val="accent2"/>
                </a:solidFill>
              </a:rPr>
              <a:t>   any additional code because your LogonFormController extends Springs SimpleFormController.</a:t>
            </a:r>
          </a:p>
          <a:p>
            <a:pPr eaLnBrk="1" hangingPunct="1">
              <a:lnSpc>
                <a:spcPct val="90000"/>
              </a:lnSpc>
              <a:buFontTx/>
              <a:buNone/>
            </a:pPr>
            <a:r>
              <a:rPr lang="en-US" sz="1800" b="1" smtClean="0">
                <a:solidFill>
                  <a:schemeClr val="accent2"/>
                </a:solidFill>
              </a:rPr>
              <a:t>    </a:t>
            </a:r>
            <a:r>
              <a:rPr lang="en-US" sz="1800" b="1" smtClean="0">
                <a:solidFill>
                  <a:srgbClr val="CC3300"/>
                </a:solidFill>
              </a:rPr>
              <a:t>Next:</a:t>
            </a:r>
            <a:r>
              <a:rPr lang="en-US" sz="1800" b="1" smtClean="0">
                <a:solidFill>
                  <a:schemeClr val="accent2"/>
                </a:solidFill>
              </a:rPr>
              <a:t> The LogonValidator implements Springs Validator interface.</a:t>
            </a:r>
          </a:p>
        </p:txBody>
      </p:sp>
      <p:sp>
        <p:nvSpPr>
          <p:cNvPr id="30724" name="Line 4"/>
          <p:cNvSpPr>
            <a:spLocks noChangeShapeType="1"/>
          </p:cNvSpPr>
          <p:nvPr/>
        </p:nvSpPr>
        <p:spPr bwMode="auto">
          <a:xfrm flipV="1">
            <a:off x="5562600" y="2590800"/>
            <a:ext cx="0" cy="3048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5"/>
          <p:cNvSpPr>
            <a:spLocks noChangeShapeType="1"/>
          </p:cNvSpPr>
          <p:nvPr/>
        </p:nvSpPr>
        <p:spPr bwMode="auto">
          <a:xfrm>
            <a:off x="5562600" y="2590800"/>
            <a:ext cx="31242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6"/>
          <p:cNvSpPr>
            <a:spLocks noChangeShapeType="1"/>
          </p:cNvSpPr>
          <p:nvPr/>
        </p:nvSpPr>
        <p:spPr bwMode="auto">
          <a:xfrm>
            <a:off x="8686800" y="2590800"/>
            <a:ext cx="0" cy="1524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
          <p:cNvSpPr>
            <a:spLocks noChangeShapeType="1"/>
          </p:cNvSpPr>
          <p:nvPr/>
        </p:nvSpPr>
        <p:spPr bwMode="auto">
          <a:xfrm flipH="1">
            <a:off x="2438400" y="4114800"/>
            <a:ext cx="6248400"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8"/>
          <p:cNvSpPr>
            <a:spLocks noChangeShapeType="1"/>
          </p:cNvSpPr>
          <p:nvPr/>
        </p:nvSpPr>
        <p:spPr bwMode="auto">
          <a:xfrm>
            <a:off x="2438400" y="4114800"/>
            <a:ext cx="0" cy="228600"/>
          </a:xfrm>
          <a:prstGeom prst="line">
            <a:avLst/>
          </a:prstGeom>
          <a:noFill/>
          <a:ln w="38100">
            <a:solidFill>
              <a:srgbClr val="CC33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729" name="Line 9"/>
          <p:cNvSpPr>
            <a:spLocks noChangeShapeType="1"/>
          </p:cNvSpPr>
          <p:nvPr/>
        </p:nvSpPr>
        <p:spPr bwMode="auto">
          <a:xfrm>
            <a:off x="2286000" y="6096000"/>
            <a:ext cx="0" cy="15240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Line 10"/>
          <p:cNvSpPr>
            <a:spLocks noChangeShapeType="1"/>
          </p:cNvSpPr>
          <p:nvPr/>
        </p:nvSpPr>
        <p:spPr bwMode="auto">
          <a:xfrm>
            <a:off x="2286000" y="6248400"/>
            <a:ext cx="6553200"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Line 11"/>
          <p:cNvSpPr>
            <a:spLocks noChangeShapeType="1"/>
          </p:cNvSpPr>
          <p:nvPr/>
        </p:nvSpPr>
        <p:spPr bwMode="auto">
          <a:xfrm flipV="1">
            <a:off x="8839200" y="4572000"/>
            <a:ext cx="0" cy="1676400"/>
          </a:xfrm>
          <a:prstGeom prst="line">
            <a:avLst/>
          </a:prstGeom>
          <a:noFill/>
          <a:ln w="76200">
            <a:solidFill>
              <a:schemeClr val="fo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2" name="Line 12"/>
          <p:cNvSpPr>
            <a:spLocks noChangeShapeType="1"/>
          </p:cNvSpPr>
          <p:nvPr/>
        </p:nvSpPr>
        <p:spPr bwMode="auto">
          <a:xfrm flipH="1">
            <a:off x="8229600" y="4572000"/>
            <a:ext cx="609600" cy="0"/>
          </a:xfrm>
          <a:prstGeom prst="line">
            <a:avLst/>
          </a:prstGeom>
          <a:noFill/>
          <a:ln w="57150">
            <a:solidFill>
              <a:schemeClr val="folHlink"/>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0733" name="Text Box 13"/>
          <p:cNvSpPr txBox="1">
            <a:spLocks noChangeArrowheads="1"/>
          </p:cNvSpPr>
          <p:nvPr/>
        </p:nvSpPr>
        <p:spPr bwMode="auto">
          <a:xfrm>
            <a:off x="381000" y="6324600"/>
            <a:ext cx="6172200" cy="404813"/>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On error go back to formView, that is where you started.</a:t>
            </a:r>
          </a:p>
        </p:txBody>
      </p:sp>
      <p:sp>
        <p:nvSpPr>
          <p:cNvPr id="30734" name="Line 14"/>
          <p:cNvSpPr>
            <a:spLocks noChangeShapeType="1"/>
          </p:cNvSpPr>
          <p:nvPr/>
        </p:nvSpPr>
        <p:spPr bwMode="auto">
          <a:xfrm flipH="1">
            <a:off x="152400" y="6629400"/>
            <a:ext cx="2286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5"/>
          <p:cNvSpPr>
            <a:spLocks noChangeShapeType="1"/>
          </p:cNvSpPr>
          <p:nvPr/>
        </p:nvSpPr>
        <p:spPr bwMode="auto">
          <a:xfrm flipV="1">
            <a:off x="152400" y="3352800"/>
            <a:ext cx="0" cy="32766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6"/>
          <p:cNvSpPr>
            <a:spLocks noChangeShapeType="1"/>
          </p:cNvSpPr>
          <p:nvPr/>
        </p:nvSpPr>
        <p:spPr bwMode="auto">
          <a:xfrm>
            <a:off x="152400" y="3352800"/>
            <a:ext cx="304800" cy="0"/>
          </a:xfrm>
          <a:prstGeom prst="line">
            <a:avLst/>
          </a:prstGeom>
          <a:noFill/>
          <a:ln w="57150">
            <a:solidFill>
              <a:srgbClr val="FFFF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378138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457200" y="274638"/>
            <a:ext cx="8229600" cy="411162"/>
          </a:xfrm>
        </p:spPr>
        <p:txBody>
          <a:bodyPr>
            <a:normAutofit fontScale="90000"/>
          </a:bodyPr>
          <a:lstStyle/>
          <a:p>
            <a:pPr eaLnBrk="1" hangingPunct="1"/>
            <a:r>
              <a:rPr lang="en-US" sz="2800" smtClean="0"/>
              <a:t>Logon page with error message</a:t>
            </a:r>
          </a:p>
        </p:txBody>
      </p:sp>
      <p:graphicFrame>
        <p:nvGraphicFramePr>
          <p:cNvPr id="3074" name="Object 3"/>
          <p:cNvGraphicFramePr>
            <a:graphicFrameLocks noGrp="1" noChangeAspect="1"/>
          </p:cNvGraphicFramePr>
          <p:nvPr>
            <p:ph idx="1"/>
          </p:nvPr>
        </p:nvGraphicFramePr>
        <p:xfrm>
          <a:off x="0" y="1281113"/>
          <a:ext cx="9144000" cy="5010150"/>
        </p:xfrm>
        <a:graphic>
          <a:graphicData uri="http://schemas.openxmlformats.org/presentationml/2006/ole">
            <mc:AlternateContent xmlns:mc="http://schemas.openxmlformats.org/markup-compatibility/2006">
              <mc:Choice xmlns:v="urn:schemas-microsoft-com:vml" Requires="v">
                <p:oleObj spid="_x0000_s4569" name="Bitmap Image" r:id="rId3" imgW="7249537" imgH="3971429" progId="Paint.Picture">
                  <p:embed/>
                </p:oleObj>
              </mc:Choice>
              <mc:Fallback>
                <p:oleObj name="Bitmap Image" r:id="rId3" imgW="7249537" imgH="39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81113"/>
                        <a:ext cx="9144000"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 name="Text Box 6"/>
          <p:cNvSpPr txBox="1">
            <a:spLocks noChangeArrowheads="1"/>
          </p:cNvSpPr>
          <p:nvPr/>
        </p:nvSpPr>
        <p:spPr bwMode="auto">
          <a:xfrm>
            <a:off x="1219200" y="6400800"/>
            <a:ext cx="685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b="1">
                <a:solidFill>
                  <a:schemeClr val="accent2"/>
                </a:solidFill>
              </a:rPr>
              <a:t>Next: code for LogonValidator implements Springs Validator</a:t>
            </a:r>
          </a:p>
        </p:txBody>
      </p:sp>
    </p:spTree>
    <p:extLst>
      <p:ext uri="{BB962C8B-B14F-4D97-AF65-F5344CB8AC3E}">
        <p14:creationId xmlns:p14="http://schemas.microsoft.com/office/powerpoint/2010/main" val="40558422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sz="4000" smtClean="0"/>
              <a:t>Example code of validator</a:t>
            </a:r>
          </a:p>
        </p:txBody>
      </p:sp>
      <p:sp>
        <p:nvSpPr>
          <p:cNvPr id="31747" name="Rectangle 3"/>
          <p:cNvSpPr>
            <a:spLocks noGrp="1" noChangeArrowheads="1"/>
          </p:cNvSpPr>
          <p:nvPr>
            <p:ph type="body" idx="1"/>
          </p:nvPr>
        </p:nvSpPr>
        <p:spPr>
          <a:xfrm>
            <a:off x="0" y="838200"/>
            <a:ext cx="9144000" cy="5791200"/>
          </a:xfrm>
        </p:spPr>
        <p:txBody>
          <a:bodyPr>
            <a:normAutofit lnSpcReduction="10000"/>
          </a:bodyPr>
          <a:lstStyle/>
          <a:p>
            <a:pPr eaLnBrk="1" hangingPunct="1">
              <a:lnSpc>
                <a:spcPct val="80000"/>
              </a:lnSpc>
              <a:buFontTx/>
              <a:buNone/>
            </a:pPr>
            <a:r>
              <a:rPr lang="en-US" sz="1800" b="1" smtClean="0">
                <a:solidFill>
                  <a:srgbClr val="CC3300"/>
                </a:solidFill>
              </a:rPr>
              <a:t>tradingapp-servler.xml</a:t>
            </a:r>
            <a:endParaRPr lang="en-US" sz="1800" smtClean="0"/>
          </a:p>
          <a:p>
            <a:pPr eaLnBrk="1" hangingPunct="1">
              <a:lnSpc>
                <a:spcPct val="80000"/>
              </a:lnSpc>
              <a:buFontTx/>
              <a:buNone/>
            </a:pPr>
            <a:r>
              <a:rPr lang="en-US" sz="1800" smtClean="0"/>
              <a:t>&lt;bean id="</a:t>
            </a:r>
            <a:r>
              <a:rPr lang="en-US" sz="1800" b="1" smtClean="0"/>
              <a:t>logonForm</a:t>
            </a:r>
            <a:r>
              <a:rPr lang="en-US" sz="1800" smtClean="0"/>
              <a:t>" class="com.tradingapp.LogonFormController"&gt;</a:t>
            </a:r>
          </a:p>
          <a:p>
            <a:pPr eaLnBrk="1" hangingPunct="1">
              <a:lnSpc>
                <a:spcPct val="80000"/>
              </a:lnSpc>
              <a:buFontTx/>
              <a:buNone/>
            </a:pPr>
            <a:r>
              <a:rPr lang="en-US" sz="1800" smtClean="0"/>
              <a:t>	&lt;property name="commandName"&gt;&lt;value&gt;</a:t>
            </a:r>
            <a:r>
              <a:rPr lang="en-US" sz="1800" b="1" smtClean="0">
                <a:solidFill>
                  <a:srgbClr val="FF9900"/>
                </a:solidFill>
              </a:rPr>
              <a:t>credentials</a:t>
            </a:r>
            <a:r>
              <a:rPr lang="en-US" sz="1800" smtClean="0"/>
              <a:t>&lt;/value&gt;&lt;/property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a:t>
            </a:r>
            <a:r>
              <a:rPr lang="en-US" sz="1800" b="1" smtClean="0">
                <a:solidFill>
                  <a:srgbClr val="FF9900"/>
                </a:solidFill>
              </a:rPr>
              <a:t>Credentials</a:t>
            </a:r>
            <a:r>
              <a:rPr lang="en-US" sz="1800" smtClean="0"/>
              <a:t>&lt;/value&gt;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a:t>
            </a:r>
            <a:r>
              <a:rPr lang="en-US" sz="1800" b="1" smtClean="0"/>
              <a:t>logonValidator</a:t>
            </a:r>
            <a:r>
              <a:rPr lang="en-US" sz="1800" smtClean="0"/>
              <a:t>"/&gt;&lt;/property&gt;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name="successView"&gt;&lt;value&gt;portfolio.htm&lt;/value&gt;&lt;/property&gt;</a:t>
            </a:r>
          </a:p>
          <a:p>
            <a:pPr eaLnBrk="1" hangingPunct="1">
              <a:lnSpc>
                <a:spcPct val="80000"/>
              </a:lnSpc>
              <a:buFontTx/>
              <a:buNone/>
            </a:pPr>
            <a:r>
              <a:rPr lang="en-US" sz="1800" smtClean="0"/>
              <a:t>&lt;/bean&gt;</a:t>
            </a:r>
          </a:p>
          <a:p>
            <a:pPr eaLnBrk="1" hangingPunct="1">
              <a:lnSpc>
                <a:spcPct val="80000"/>
              </a:lnSpc>
              <a:buFontTx/>
              <a:buNone/>
            </a:pPr>
            <a:endParaRPr lang="en-US" sz="1800" smtClean="0"/>
          </a:p>
          <a:p>
            <a:pPr eaLnBrk="1" hangingPunct="1">
              <a:lnSpc>
                <a:spcPct val="80000"/>
              </a:lnSpc>
              <a:buFontTx/>
              <a:buNone/>
            </a:pPr>
            <a:r>
              <a:rPr lang="en-US" sz="1800" smtClean="0"/>
              <a:t>&lt;bean id="logonValidator" class="com.devx.tradingapp.web.</a:t>
            </a:r>
            <a:r>
              <a:rPr lang="en-US" sz="1800" b="1" smtClean="0"/>
              <a:t>LogonValidator</a:t>
            </a:r>
            <a:r>
              <a:rPr lang="en-US" sz="1800" smtClean="0"/>
              <a:t>"/&gt;</a:t>
            </a:r>
          </a:p>
          <a:p>
            <a:pPr eaLnBrk="1" hangingPunct="1">
              <a:lnSpc>
                <a:spcPct val="80000"/>
              </a:lnSpc>
              <a:buFontTx/>
              <a:buNone/>
            </a:pPr>
            <a:endParaRPr lang="en-US" sz="1800" smtClean="0"/>
          </a:p>
          <a:p>
            <a:pPr eaLnBrk="1" hangingPunct="1">
              <a:lnSpc>
                <a:spcPct val="80000"/>
              </a:lnSpc>
              <a:buFontTx/>
              <a:buNone/>
            </a:pPr>
            <a:r>
              <a:rPr lang="en-US" sz="1800" b="1" smtClean="0">
                <a:solidFill>
                  <a:schemeClr val="accent2"/>
                </a:solidFill>
              </a:rPr>
              <a:t>public class LogonValidator implements Validator {</a:t>
            </a:r>
          </a:p>
          <a:p>
            <a:pPr eaLnBrk="1" hangingPunct="1">
              <a:lnSpc>
                <a:spcPct val="80000"/>
              </a:lnSpc>
              <a:buFontTx/>
              <a:buNone/>
            </a:pPr>
            <a:r>
              <a:rPr lang="en-US" sz="1800" b="1" smtClean="0">
                <a:solidFill>
                  <a:schemeClr val="accent2"/>
                </a:solidFill>
              </a:rPr>
              <a:t>	public void validate(Object obj, Errors errors) {</a:t>
            </a:r>
          </a:p>
          <a:p>
            <a:pPr eaLnBrk="1" hangingPunct="1">
              <a:lnSpc>
                <a:spcPct val="80000"/>
              </a:lnSpc>
              <a:buFontTx/>
              <a:buNone/>
            </a:pPr>
            <a:r>
              <a:rPr lang="en-US" sz="1800" b="1" smtClean="0">
                <a:solidFill>
                  <a:schemeClr val="accent2"/>
                </a:solidFill>
              </a:rPr>
              <a:t>	Credentials credentials = (Credentials) obj; </a:t>
            </a:r>
          </a:p>
          <a:p>
            <a:pPr eaLnBrk="1" hangingPunct="1">
              <a:lnSpc>
                <a:spcPct val="80000"/>
              </a:lnSpc>
              <a:buFontTx/>
              <a:buNone/>
            </a:pPr>
            <a:r>
              <a:rPr lang="en-US" sz="1800" b="1" smtClean="0">
                <a:solidFill>
                  <a:schemeClr val="accent2"/>
                </a:solidFill>
              </a:rPr>
              <a:t>	if (credentials.getPassword().equals("guest") == false) {</a:t>
            </a:r>
          </a:p>
          <a:p>
            <a:pPr eaLnBrk="1" hangingPunct="1">
              <a:lnSpc>
                <a:spcPct val="80000"/>
              </a:lnSpc>
              <a:buFontTx/>
              <a:buNone/>
            </a:pPr>
            <a:r>
              <a:rPr lang="en-US" sz="1800" b="1" smtClean="0">
                <a:solidFill>
                  <a:schemeClr val="accent2"/>
                </a:solidFill>
              </a:rPr>
              <a:t>		errors.rejectValue("password", "error.login.invalid-pass",</a:t>
            </a:r>
          </a:p>
          <a:p>
            <a:pPr eaLnBrk="1" hangingPunct="1">
              <a:lnSpc>
                <a:spcPct val="80000"/>
              </a:lnSpc>
              <a:buFontTx/>
              <a:buNone/>
            </a:pPr>
            <a:r>
              <a:rPr lang="en-US" sz="1800" b="1" smtClean="0">
                <a:solidFill>
                  <a:schemeClr val="accent2"/>
                </a:solidFill>
              </a:rPr>
              <a:t>                            null, "Incorrect Password.");</a:t>
            </a:r>
          </a:p>
          <a:p>
            <a:pPr eaLnBrk="1" hangingPunct="1">
              <a:lnSpc>
                <a:spcPct val="80000"/>
              </a:lnSpc>
              <a:buFontTx/>
              <a:buNone/>
            </a:pPr>
            <a:r>
              <a:rPr lang="en-US" sz="1800" b="1" smtClean="0">
                <a:solidFill>
                  <a:schemeClr val="accent2"/>
                </a:solidFill>
              </a:rPr>
              <a:t>                }</a:t>
            </a:r>
          </a:p>
          <a:p>
            <a:pPr eaLnBrk="1" hangingPunct="1">
              <a:lnSpc>
                <a:spcPct val="80000"/>
              </a:lnSpc>
              <a:buFontTx/>
              <a:buNone/>
            </a:pPr>
            <a:r>
              <a:rPr lang="en-US" sz="1800" b="1" smtClean="0">
                <a:solidFill>
                  <a:schemeClr val="accent2"/>
                </a:solidFill>
              </a:rPr>
              <a:t>} 			</a:t>
            </a:r>
            <a:r>
              <a:rPr lang="en-US" sz="2400" b="1" smtClean="0">
                <a:solidFill>
                  <a:schemeClr val="accent2"/>
                </a:solidFill>
              </a:rPr>
              <a:t>Next: Command/Form Backing Bean</a:t>
            </a:r>
          </a:p>
          <a:p>
            <a:pPr eaLnBrk="1" hangingPunct="1">
              <a:lnSpc>
                <a:spcPct val="80000"/>
              </a:lnSpc>
            </a:pPr>
            <a:endParaRPr lang="en-US" sz="2000" b="1" smtClean="0">
              <a:solidFill>
                <a:srgbClr val="FFFF00"/>
              </a:solidFill>
            </a:endParaRPr>
          </a:p>
        </p:txBody>
      </p:sp>
      <p:sp>
        <p:nvSpPr>
          <p:cNvPr id="31748" name="Line 5"/>
          <p:cNvSpPr>
            <a:spLocks noChangeShapeType="1"/>
          </p:cNvSpPr>
          <p:nvPr/>
        </p:nvSpPr>
        <p:spPr bwMode="auto">
          <a:xfrm flipH="1">
            <a:off x="5410200" y="5105400"/>
            <a:ext cx="381000" cy="0"/>
          </a:xfrm>
          <a:prstGeom prst="line">
            <a:avLst/>
          </a:prstGeom>
          <a:noFill/>
          <a:ln w="57150">
            <a:solidFill>
              <a:srgbClr val="FF99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1749" name="Rectangle 7"/>
          <p:cNvSpPr>
            <a:spLocks noChangeArrowheads="1"/>
          </p:cNvSpPr>
          <p:nvPr/>
        </p:nvSpPr>
        <p:spPr bwMode="auto">
          <a:xfrm>
            <a:off x="5791200" y="4953000"/>
            <a:ext cx="3352800" cy="304800"/>
          </a:xfrm>
          <a:prstGeom prst="rect">
            <a:avLst/>
          </a:prstGeom>
          <a:solidFill>
            <a:schemeClr val="accent1"/>
          </a:solidFill>
          <a:ln w="38100">
            <a:solidFill>
              <a:srgbClr val="FF9900"/>
            </a:solidFill>
            <a:miter lim="800000"/>
            <a:headEnd/>
            <a:tailEnd/>
          </a:ln>
        </p:spPr>
        <p:txBody>
          <a:bodyPr wrap="none" anchor="ctr"/>
          <a:lstStyle/>
          <a:p>
            <a:r>
              <a:rPr lang="en-US"/>
              <a:t>Command / form backing bean</a:t>
            </a:r>
          </a:p>
        </p:txBody>
      </p:sp>
      <p:sp>
        <p:nvSpPr>
          <p:cNvPr id="31750" name="Line 8"/>
          <p:cNvSpPr>
            <a:spLocks noChangeShapeType="1"/>
          </p:cNvSpPr>
          <p:nvPr/>
        </p:nvSpPr>
        <p:spPr bwMode="auto">
          <a:xfrm flipV="1">
            <a:off x="5486400" y="1676400"/>
            <a:ext cx="0" cy="228600"/>
          </a:xfrm>
          <a:prstGeom prst="line">
            <a:avLst/>
          </a:prstGeom>
          <a:noFill/>
          <a:ln w="38100">
            <a:solidFill>
              <a:srgbClr val="FF99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1751" name="Line 9"/>
          <p:cNvSpPr>
            <a:spLocks noChangeShapeType="1"/>
          </p:cNvSpPr>
          <p:nvPr/>
        </p:nvSpPr>
        <p:spPr bwMode="auto">
          <a:xfrm>
            <a:off x="5486400" y="1905000"/>
            <a:ext cx="281940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10"/>
          <p:cNvSpPr>
            <a:spLocks noChangeShapeType="1"/>
          </p:cNvSpPr>
          <p:nvPr/>
        </p:nvSpPr>
        <p:spPr bwMode="auto">
          <a:xfrm>
            <a:off x="8305800" y="1905000"/>
            <a:ext cx="0" cy="30480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11"/>
          <p:cNvSpPr>
            <a:spLocks noChangeShapeType="1"/>
          </p:cNvSpPr>
          <p:nvPr/>
        </p:nvSpPr>
        <p:spPr bwMode="auto">
          <a:xfrm flipH="1">
            <a:off x="1905000" y="4191000"/>
            <a:ext cx="152400" cy="2286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1754" name="Line 12"/>
          <p:cNvSpPr>
            <a:spLocks noChangeShapeType="1"/>
          </p:cNvSpPr>
          <p:nvPr/>
        </p:nvSpPr>
        <p:spPr bwMode="auto">
          <a:xfrm>
            <a:off x="2057400" y="4191000"/>
            <a:ext cx="449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781778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52400"/>
            <a:ext cx="8382000" cy="411163"/>
          </a:xfrm>
        </p:spPr>
        <p:txBody>
          <a:bodyPr>
            <a:normAutofit fontScale="90000"/>
          </a:bodyPr>
          <a:lstStyle/>
          <a:p>
            <a:pPr eaLnBrk="1" hangingPunct="1"/>
            <a:r>
              <a:rPr lang="en-US" sz="2800" b="1" smtClean="0">
                <a:solidFill>
                  <a:schemeClr val="tx1"/>
                </a:solidFill>
              </a:rPr>
              <a:t>Command/Form Backing Bean is a POJO</a:t>
            </a:r>
          </a:p>
        </p:txBody>
      </p:sp>
      <p:sp>
        <p:nvSpPr>
          <p:cNvPr id="32771" name="Rectangle 3"/>
          <p:cNvSpPr>
            <a:spLocks noGrp="1" noChangeArrowheads="1"/>
          </p:cNvSpPr>
          <p:nvPr>
            <p:ph type="body" idx="1"/>
          </p:nvPr>
        </p:nvSpPr>
        <p:spPr>
          <a:xfrm>
            <a:off x="228600" y="685800"/>
            <a:ext cx="8686800" cy="5791200"/>
          </a:xfrm>
        </p:spPr>
        <p:txBody>
          <a:bodyPr>
            <a:normAutofit lnSpcReduction="10000"/>
          </a:bodyPr>
          <a:lstStyle/>
          <a:p>
            <a:pPr eaLnBrk="1" hangingPunct="1">
              <a:lnSpc>
                <a:spcPct val="80000"/>
              </a:lnSpc>
              <a:buFontTx/>
              <a:buNone/>
            </a:pPr>
            <a:r>
              <a:rPr lang="en-US" sz="1800" smtClean="0"/>
              <a:t>public class Credentials {</a:t>
            </a:r>
          </a:p>
          <a:p>
            <a:pPr eaLnBrk="1" hangingPunct="1">
              <a:lnSpc>
                <a:spcPct val="80000"/>
              </a:lnSpc>
              <a:buFontTx/>
              <a:buNone/>
            </a:pPr>
            <a:r>
              <a:rPr lang="en-US" sz="1800" smtClean="0"/>
              <a:t>	private String </a:t>
            </a:r>
            <a:r>
              <a:rPr lang="en-US" sz="1800" b="1" smtClean="0"/>
              <a:t>username</a:t>
            </a:r>
            <a:r>
              <a:rPr lang="en-US" sz="1800" smtClean="0"/>
              <a:t>;</a:t>
            </a:r>
          </a:p>
          <a:p>
            <a:pPr eaLnBrk="1" hangingPunct="1">
              <a:lnSpc>
                <a:spcPct val="80000"/>
              </a:lnSpc>
              <a:buFontTx/>
              <a:buNone/>
            </a:pPr>
            <a:endParaRPr lang="en-US" sz="1800" smtClean="0"/>
          </a:p>
          <a:p>
            <a:pPr eaLnBrk="1" hangingPunct="1">
              <a:lnSpc>
                <a:spcPct val="80000"/>
              </a:lnSpc>
              <a:buFontTx/>
              <a:buNone/>
            </a:pPr>
            <a:r>
              <a:rPr lang="en-US" sz="1800" smtClean="0"/>
              <a:t>	private String </a:t>
            </a:r>
            <a:r>
              <a:rPr lang="en-US" sz="1800" b="1" smtClean="0"/>
              <a:t>password</a:t>
            </a:r>
            <a:r>
              <a:rPr lang="en-US" sz="1800" smtClean="0"/>
              <a:t>;</a:t>
            </a:r>
          </a:p>
          <a:p>
            <a:pPr eaLnBrk="1" hangingPunct="1">
              <a:lnSpc>
                <a:spcPct val="80000"/>
              </a:lnSpc>
              <a:buFontTx/>
              <a:buNone/>
            </a:pPr>
            <a:endParaRPr lang="en-US" sz="1800" smtClean="0"/>
          </a:p>
          <a:p>
            <a:pPr eaLnBrk="1" hangingPunct="1">
              <a:lnSpc>
                <a:spcPct val="80000"/>
              </a:lnSpc>
              <a:buFontTx/>
              <a:buNone/>
            </a:pPr>
            <a:r>
              <a:rPr lang="en-US" sz="1800" smtClean="0"/>
              <a:t>	public String getPassword() {</a:t>
            </a:r>
          </a:p>
          <a:p>
            <a:pPr eaLnBrk="1" hangingPunct="1">
              <a:lnSpc>
                <a:spcPct val="80000"/>
              </a:lnSpc>
              <a:buFontTx/>
              <a:buNone/>
            </a:pPr>
            <a:r>
              <a:rPr lang="en-US" sz="1800" smtClean="0"/>
              <a:t>		return password;</a:t>
            </a:r>
          </a:p>
          <a:p>
            <a:pPr eaLnBrk="1" hangingPunct="1">
              <a:lnSpc>
                <a:spcPct val="80000"/>
              </a:lnSpc>
              <a:buFontTx/>
              <a:buNone/>
            </a:pPr>
            <a:r>
              <a:rPr lang="en-US" sz="1800" smtClean="0"/>
              <a:t>	}</a:t>
            </a:r>
          </a:p>
          <a:p>
            <a:pPr eaLnBrk="1" hangingPunct="1">
              <a:lnSpc>
                <a:spcPct val="80000"/>
              </a:lnSpc>
            </a:pPr>
            <a:endParaRPr lang="en-US" sz="1800" smtClean="0"/>
          </a:p>
          <a:p>
            <a:pPr eaLnBrk="1" hangingPunct="1">
              <a:lnSpc>
                <a:spcPct val="80000"/>
              </a:lnSpc>
              <a:buFontTx/>
              <a:buNone/>
            </a:pPr>
            <a:r>
              <a:rPr lang="en-US" sz="1800" smtClean="0"/>
              <a:t>	public void setPassword(String password) {</a:t>
            </a:r>
          </a:p>
          <a:p>
            <a:pPr eaLnBrk="1" hangingPunct="1">
              <a:lnSpc>
                <a:spcPct val="80000"/>
              </a:lnSpc>
              <a:buFontTx/>
              <a:buNone/>
            </a:pPr>
            <a:r>
              <a:rPr lang="en-US" sz="1800" smtClean="0"/>
              <a:t>		this.password = password;</a:t>
            </a:r>
          </a:p>
          <a:p>
            <a:pPr eaLnBrk="1" hangingPunct="1">
              <a:lnSpc>
                <a:spcPct val="80000"/>
              </a:lnSpc>
              <a:buFontTx/>
              <a:buNone/>
            </a:pPr>
            <a:r>
              <a:rPr lang="en-US" sz="1800" smtClean="0"/>
              <a:t>	}</a:t>
            </a:r>
          </a:p>
          <a:p>
            <a:pPr eaLnBrk="1" hangingPunct="1">
              <a:lnSpc>
                <a:spcPct val="80000"/>
              </a:lnSpc>
              <a:buFontTx/>
              <a:buNone/>
            </a:pPr>
            <a:endParaRPr lang="en-US" sz="1800" smtClean="0"/>
          </a:p>
          <a:p>
            <a:pPr eaLnBrk="1" hangingPunct="1">
              <a:lnSpc>
                <a:spcPct val="80000"/>
              </a:lnSpc>
              <a:buFontTx/>
              <a:buNone/>
            </a:pPr>
            <a:r>
              <a:rPr lang="en-US" sz="1800" smtClean="0"/>
              <a:t>	public String getUsername() {</a:t>
            </a:r>
          </a:p>
          <a:p>
            <a:pPr eaLnBrk="1" hangingPunct="1">
              <a:lnSpc>
                <a:spcPct val="80000"/>
              </a:lnSpc>
              <a:buFontTx/>
              <a:buNone/>
            </a:pPr>
            <a:r>
              <a:rPr lang="en-US" sz="1800" smtClean="0"/>
              <a:t>		return username;</a:t>
            </a:r>
          </a:p>
          <a:p>
            <a:pPr eaLnBrk="1" hangingPunct="1">
              <a:lnSpc>
                <a:spcPct val="80000"/>
              </a:lnSpc>
              <a:buFontTx/>
              <a:buNone/>
            </a:pPr>
            <a:r>
              <a:rPr lang="en-US" sz="1800" smtClean="0"/>
              <a:t>	}</a:t>
            </a:r>
          </a:p>
          <a:p>
            <a:pPr eaLnBrk="1" hangingPunct="1">
              <a:lnSpc>
                <a:spcPct val="80000"/>
              </a:lnSpc>
              <a:buFontTx/>
              <a:buNone/>
            </a:pPr>
            <a:endParaRPr lang="en-US" sz="1800" smtClean="0"/>
          </a:p>
          <a:p>
            <a:pPr eaLnBrk="1" hangingPunct="1">
              <a:lnSpc>
                <a:spcPct val="80000"/>
              </a:lnSpc>
              <a:buFontTx/>
              <a:buNone/>
            </a:pPr>
            <a:r>
              <a:rPr lang="en-US" sz="1800" smtClean="0"/>
              <a:t>	public void setUsername(String username) {</a:t>
            </a:r>
          </a:p>
          <a:p>
            <a:pPr eaLnBrk="1" hangingPunct="1">
              <a:lnSpc>
                <a:spcPct val="80000"/>
              </a:lnSpc>
              <a:buFontTx/>
              <a:buNone/>
            </a:pPr>
            <a:r>
              <a:rPr lang="en-US" sz="1800" smtClean="0"/>
              <a:t>	this.username = username; </a:t>
            </a:r>
          </a:p>
          <a:p>
            <a:pPr eaLnBrk="1" hangingPunct="1">
              <a:lnSpc>
                <a:spcPct val="80000"/>
              </a:lnSpc>
              <a:buFontTx/>
              <a:buNone/>
            </a:pPr>
            <a:r>
              <a:rPr lang="en-US" sz="1800" smtClean="0"/>
              <a:t>	}</a:t>
            </a:r>
          </a:p>
          <a:p>
            <a:pPr eaLnBrk="1" hangingPunct="1">
              <a:lnSpc>
                <a:spcPct val="80000"/>
              </a:lnSpc>
              <a:buFontTx/>
              <a:buNone/>
            </a:pPr>
            <a:r>
              <a:rPr lang="en-US" sz="1800" smtClean="0"/>
              <a:t>}</a:t>
            </a:r>
          </a:p>
        </p:txBody>
      </p:sp>
      <p:sp>
        <p:nvSpPr>
          <p:cNvPr id="32772" name="Text Box 4"/>
          <p:cNvSpPr txBox="1">
            <a:spLocks noChangeArrowheads="1"/>
          </p:cNvSpPr>
          <p:nvPr/>
        </p:nvSpPr>
        <p:spPr bwMode="auto">
          <a:xfrm>
            <a:off x="1600200" y="6096000"/>
            <a:ext cx="6858000" cy="404813"/>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b="1">
                <a:solidFill>
                  <a:schemeClr val="accent2"/>
                </a:solidFill>
              </a:rPr>
              <a:t>Next: Why its called a “command” or “form backing bean”</a:t>
            </a:r>
          </a:p>
        </p:txBody>
      </p:sp>
    </p:spTree>
    <p:extLst>
      <p:ext uri="{BB962C8B-B14F-4D97-AF65-F5344CB8AC3E}">
        <p14:creationId xmlns:p14="http://schemas.microsoft.com/office/powerpoint/2010/main" val="41887623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153400" cy="609600"/>
          </a:xfrm>
        </p:spPr>
        <p:txBody>
          <a:bodyPr/>
          <a:lstStyle/>
          <a:p>
            <a:pPr eaLnBrk="1" hangingPunct="1"/>
            <a:r>
              <a:rPr lang="en-US" sz="2400" b="1" smtClean="0">
                <a:solidFill>
                  <a:schemeClr val="tx1"/>
                </a:solidFill>
              </a:rPr>
              <a:t>Command/Form Backing Bean is a POJO</a:t>
            </a:r>
          </a:p>
        </p:txBody>
      </p:sp>
      <p:sp>
        <p:nvSpPr>
          <p:cNvPr id="33795" name="Rectangle 3"/>
          <p:cNvSpPr>
            <a:spLocks noGrp="1" noChangeArrowheads="1"/>
          </p:cNvSpPr>
          <p:nvPr>
            <p:ph type="body" idx="1"/>
          </p:nvPr>
        </p:nvSpPr>
        <p:spPr>
          <a:xfrm>
            <a:off x="152400" y="838200"/>
            <a:ext cx="8534400" cy="5287963"/>
          </a:xfrm>
        </p:spPr>
        <p:txBody>
          <a:bodyPr/>
          <a:lstStyle/>
          <a:p>
            <a:pPr eaLnBrk="1" hangingPunct="1">
              <a:buFontTx/>
              <a:buNone/>
            </a:pPr>
            <a:r>
              <a:rPr lang="en-US" smtClean="0"/>
              <a:t>logon.htm form</a:t>
            </a:r>
          </a:p>
        </p:txBody>
      </p:sp>
      <p:sp>
        <p:nvSpPr>
          <p:cNvPr id="33796" name="Rectangle 4"/>
          <p:cNvSpPr>
            <a:spLocks noChangeArrowheads="1"/>
          </p:cNvSpPr>
          <p:nvPr/>
        </p:nvSpPr>
        <p:spPr bwMode="auto">
          <a:xfrm>
            <a:off x="152400" y="1447800"/>
            <a:ext cx="3429000" cy="2209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33797" name="Text Box 6"/>
          <p:cNvSpPr txBox="1">
            <a:spLocks noChangeArrowheads="1"/>
          </p:cNvSpPr>
          <p:nvPr/>
        </p:nvSpPr>
        <p:spPr bwMode="auto">
          <a:xfrm>
            <a:off x="381000" y="17526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Username:</a:t>
            </a:r>
          </a:p>
        </p:txBody>
      </p:sp>
      <p:sp>
        <p:nvSpPr>
          <p:cNvPr id="33798" name="Text Box 7"/>
          <p:cNvSpPr txBox="1">
            <a:spLocks noChangeArrowheads="1"/>
          </p:cNvSpPr>
          <p:nvPr/>
        </p:nvSpPr>
        <p:spPr bwMode="auto">
          <a:xfrm>
            <a:off x="381000" y="29718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Password:</a:t>
            </a:r>
          </a:p>
        </p:txBody>
      </p:sp>
      <p:sp>
        <p:nvSpPr>
          <p:cNvPr id="33799" name="Text Box 8"/>
          <p:cNvSpPr txBox="1">
            <a:spLocks noChangeArrowheads="1"/>
          </p:cNvSpPr>
          <p:nvPr/>
        </p:nvSpPr>
        <p:spPr bwMode="auto">
          <a:xfrm>
            <a:off x="1905000" y="1752600"/>
            <a:ext cx="1447800"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endParaRPr lang="en-US"/>
          </a:p>
        </p:txBody>
      </p:sp>
      <p:sp>
        <p:nvSpPr>
          <p:cNvPr id="33800" name="Text Box 9"/>
          <p:cNvSpPr txBox="1">
            <a:spLocks noChangeArrowheads="1"/>
          </p:cNvSpPr>
          <p:nvPr/>
        </p:nvSpPr>
        <p:spPr bwMode="auto">
          <a:xfrm>
            <a:off x="1981200" y="2971800"/>
            <a:ext cx="1447800" cy="40481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endParaRPr lang="en-US"/>
          </a:p>
        </p:txBody>
      </p:sp>
      <p:sp>
        <p:nvSpPr>
          <p:cNvPr id="33801" name="Text Box 10"/>
          <p:cNvSpPr txBox="1">
            <a:spLocks noChangeArrowheads="1"/>
          </p:cNvSpPr>
          <p:nvPr/>
        </p:nvSpPr>
        <p:spPr bwMode="auto">
          <a:xfrm>
            <a:off x="4419600" y="838200"/>
            <a:ext cx="4419600" cy="596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r>
              <a:rPr lang="en-US" sz="1600" b="1"/>
              <a:t>public class Credentials {</a:t>
            </a:r>
          </a:p>
          <a:p>
            <a:pPr algn="l" eaLnBrk="1" hangingPunct="1"/>
            <a:r>
              <a:rPr lang="en-US" sz="1600" b="1"/>
              <a:t>    private String username;</a:t>
            </a:r>
          </a:p>
          <a:p>
            <a:pPr algn="l" eaLnBrk="1" hangingPunct="1"/>
            <a:endParaRPr lang="en-US" sz="1600" b="1"/>
          </a:p>
          <a:p>
            <a:pPr algn="l" eaLnBrk="1" hangingPunct="1"/>
            <a:r>
              <a:rPr lang="en-US" sz="1600" b="1"/>
              <a:t>    private String password;</a:t>
            </a:r>
          </a:p>
          <a:p>
            <a:pPr algn="l" eaLnBrk="1" hangingPunct="1"/>
            <a:endParaRPr lang="en-US" sz="1600" b="1"/>
          </a:p>
          <a:p>
            <a:pPr algn="l" eaLnBrk="1" hangingPunct="1"/>
            <a:r>
              <a:rPr lang="en-US" sz="1600" b="1"/>
              <a:t>    public String getPassword() {</a:t>
            </a:r>
          </a:p>
          <a:p>
            <a:pPr algn="l" eaLnBrk="1" hangingPunct="1"/>
            <a:r>
              <a:rPr lang="en-US" sz="1600" b="1"/>
              <a:t>        return password;</a:t>
            </a:r>
          </a:p>
          <a:p>
            <a:pPr algn="l" eaLnBrk="1" hangingPunct="1"/>
            <a:r>
              <a:rPr lang="en-US" sz="1600" b="1"/>
              <a:t>    }</a:t>
            </a:r>
          </a:p>
          <a:p>
            <a:pPr algn="l" eaLnBrk="1" hangingPunct="1"/>
            <a:endParaRPr lang="en-US" sz="1600" b="1"/>
          </a:p>
          <a:p>
            <a:pPr algn="l" eaLnBrk="1" hangingPunct="1"/>
            <a:r>
              <a:rPr lang="en-US" sz="1600" b="1"/>
              <a:t>    public void setPassword(String password) {</a:t>
            </a:r>
          </a:p>
          <a:p>
            <a:pPr algn="l" eaLnBrk="1" hangingPunct="1"/>
            <a:r>
              <a:rPr lang="en-US" sz="1600" b="1"/>
              <a:t>        this.password = password;</a:t>
            </a:r>
          </a:p>
          <a:p>
            <a:pPr algn="l" eaLnBrk="1" hangingPunct="1"/>
            <a:r>
              <a:rPr lang="en-US" sz="1600" b="1"/>
              <a:t>    }</a:t>
            </a:r>
          </a:p>
          <a:p>
            <a:pPr algn="l" eaLnBrk="1" hangingPunct="1"/>
            <a:endParaRPr lang="en-US" sz="1600" b="1"/>
          </a:p>
          <a:p>
            <a:pPr algn="l" eaLnBrk="1" hangingPunct="1"/>
            <a:r>
              <a:rPr lang="en-US" sz="1600" b="1"/>
              <a:t>    public String getUsername() {</a:t>
            </a:r>
          </a:p>
          <a:p>
            <a:pPr algn="l" eaLnBrk="1" hangingPunct="1"/>
            <a:r>
              <a:rPr lang="en-US" sz="1600" b="1"/>
              <a:t>        return username;</a:t>
            </a:r>
          </a:p>
          <a:p>
            <a:pPr algn="l" eaLnBrk="1" hangingPunct="1"/>
            <a:r>
              <a:rPr lang="en-US" sz="1600" b="1"/>
              <a:t>    }</a:t>
            </a:r>
          </a:p>
          <a:p>
            <a:pPr algn="l" eaLnBrk="1" hangingPunct="1"/>
            <a:endParaRPr lang="en-US" sz="1600" b="1"/>
          </a:p>
          <a:p>
            <a:pPr algn="l" eaLnBrk="1" hangingPunct="1"/>
            <a:r>
              <a:rPr lang="en-US" sz="1600" b="1"/>
              <a:t>    public void setUsername(String username) {</a:t>
            </a:r>
          </a:p>
          <a:p>
            <a:pPr algn="l" eaLnBrk="1" hangingPunct="1"/>
            <a:r>
              <a:rPr lang="en-US" sz="1600" b="1"/>
              <a:t>        this.username = username;</a:t>
            </a:r>
          </a:p>
          <a:p>
            <a:pPr algn="l" eaLnBrk="1" hangingPunct="1"/>
            <a:endParaRPr lang="en-US" sz="1600" b="1"/>
          </a:p>
          <a:p>
            <a:pPr algn="l" eaLnBrk="1" hangingPunct="1"/>
            <a:r>
              <a:rPr lang="en-US" sz="1600" b="1"/>
              <a:t>    }</a:t>
            </a:r>
          </a:p>
          <a:p>
            <a:pPr algn="l" eaLnBrk="1" hangingPunct="1"/>
            <a:r>
              <a:rPr lang="en-US" sz="1600" b="1"/>
              <a:t>}</a:t>
            </a:r>
          </a:p>
        </p:txBody>
      </p:sp>
      <p:sp>
        <p:nvSpPr>
          <p:cNvPr id="33802" name="Text Box 11"/>
          <p:cNvSpPr txBox="1">
            <a:spLocks noChangeArrowheads="1"/>
          </p:cNvSpPr>
          <p:nvPr/>
        </p:nvSpPr>
        <p:spPr bwMode="auto">
          <a:xfrm>
            <a:off x="152400" y="3733800"/>
            <a:ext cx="3810000" cy="2090738"/>
          </a:xfrm>
          <a:prstGeom prst="rect">
            <a:avLst/>
          </a:prstGeom>
          <a:noFill/>
          <a:ln w="762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a:t>The logon form is “backed” by the Credentials bean and given a </a:t>
            </a:r>
            <a:r>
              <a:rPr lang="en-US" b="1"/>
              <a:t>commandName</a:t>
            </a:r>
            <a:r>
              <a:rPr lang="en-US"/>
              <a:t> of “credentials” defined in out springapp-servlet.xml file. “credentials” will be our “command object” we will use to bind the form to the bean.</a:t>
            </a:r>
          </a:p>
        </p:txBody>
      </p:sp>
      <p:sp>
        <p:nvSpPr>
          <p:cNvPr id="33803" name="Line 12"/>
          <p:cNvSpPr>
            <a:spLocks noChangeShapeType="1"/>
          </p:cNvSpPr>
          <p:nvPr/>
        </p:nvSpPr>
        <p:spPr bwMode="auto">
          <a:xfrm flipV="1">
            <a:off x="3429000" y="1295400"/>
            <a:ext cx="1219200" cy="533400"/>
          </a:xfrm>
          <a:prstGeom prst="line">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3804" name="Line 13"/>
          <p:cNvSpPr>
            <a:spLocks noChangeShapeType="1"/>
          </p:cNvSpPr>
          <p:nvPr/>
        </p:nvSpPr>
        <p:spPr bwMode="auto">
          <a:xfrm flipV="1">
            <a:off x="3505200" y="1828800"/>
            <a:ext cx="1143000" cy="1295400"/>
          </a:xfrm>
          <a:prstGeom prst="line">
            <a:avLst/>
          </a:prstGeom>
          <a:noFill/>
          <a:ln w="571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3805" name="Text Box 14"/>
          <p:cNvSpPr txBox="1">
            <a:spLocks noChangeArrowheads="1"/>
          </p:cNvSpPr>
          <p:nvPr/>
        </p:nvSpPr>
        <p:spPr bwMode="auto">
          <a:xfrm>
            <a:off x="228600" y="60198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b="1">
                <a:solidFill>
                  <a:schemeClr val="accent2"/>
                </a:solidFill>
              </a:rPr>
              <a:t>Next: another look at springapp-servlet.xml file</a:t>
            </a:r>
          </a:p>
        </p:txBody>
      </p:sp>
    </p:spTree>
    <p:extLst>
      <p:ext uri="{BB962C8B-B14F-4D97-AF65-F5344CB8AC3E}">
        <p14:creationId xmlns:p14="http://schemas.microsoft.com/office/powerpoint/2010/main" val="12059478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715962"/>
          </a:xfrm>
        </p:spPr>
        <p:txBody>
          <a:bodyPr/>
          <a:lstStyle/>
          <a:p>
            <a:pPr eaLnBrk="1" hangingPunct="1"/>
            <a:r>
              <a:rPr lang="en-US" sz="4000" b="1" smtClean="0">
                <a:solidFill>
                  <a:schemeClr val="tx1"/>
                </a:solidFill>
              </a:rPr>
              <a:t>springapp-servlet.xml file</a:t>
            </a:r>
          </a:p>
        </p:txBody>
      </p:sp>
      <p:sp>
        <p:nvSpPr>
          <p:cNvPr id="34819" name="Rectangle 3"/>
          <p:cNvSpPr>
            <a:spLocks noGrp="1" noChangeArrowheads="1"/>
          </p:cNvSpPr>
          <p:nvPr>
            <p:ph type="body" idx="1"/>
          </p:nvPr>
        </p:nvSpPr>
        <p:spPr>
          <a:xfrm>
            <a:off x="457200" y="1600200"/>
            <a:ext cx="8229600" cy="3124200"/>
          </a:xfrm>
        </p:spPr>
        <p:txBody>
          <a:bodyPr/>
          <a:lstStyle/>
          <a:p>
            <a:pPr eaLnBrk="1" hangingPunct="1">
              <a:lnSpc>
                <a:spcPct val="80000"/>
              </a:lnSpc>
              <a:buFontTx/>
              <a:buNone/>
            </a:pPr>
            <a:r>
              <a:rPr lang="en-US" sz="1800" smtClean="0"/>
              <a:t>&lt;bean id="</a:t>
            </a:r>
            <a:r>
              <a:rPr lang="en-US" sz="1800" b="1" smtClean="0"/>
              <a:t>logonForm</a:t>
            </a:r>
            <a:r>
              <a:rPr lang="en-US" sz="1800" smtClean="0"/>
              <a:t>" class="com.tradingapp.LogonFormController"&gt;</a:t>
            </a:r>
          </a:p>
          <a:p>
            <a:pPr eaLnBrk="1" hangingPunct="1">
              <a:lnSpc>
                <a:spcPct val="80000"/>
              </a:lnSpc>
              <a:buFontTx/>
              <a:buNone/>
            </a:pPr>
            <a:r>
              <a:rPr lang="en-US" sz="1800" smtClean="0"/>
              <a:t>	&lt;property name="commandName"&gt;&lt;value&gt;</a:t>
            </a:r>
            <a:r>
              <a:rPr lang="en-US" sz="1800" b="1" smtClean="0"/>
              <a:t>credentials</a:t>
            </a:r>
            <a:r>
              <a:rPr lang="en-US" sz="1800" smtClean="0"/>
              <a:t>&lt;/value&gt;&lt;/property</a:t>
            </a:r>
          </a:p>
          <a:p>
            <a:pPr eaLnBrk="1" hangingPunct="1">
              <a:lnSpc>
                <a:spcPct val="80000"/>
              </a:lnSpc>
              <a:buFontTx/>
              <a:buNone/>
            </a:pPr>
            <a:r>
              <a:rPr lang="en-US" sz="1800" smtClean="0"/>
              <a:t>	&lt;property name="commandClass"&gt;</a:t>
            </a:r>
          </a:p>
          <a:p>
            <a:pPr eaLnBrk="1" hangingPunct="1">
              <a:lnSpc>
                <a:spcPct val="80000"/>
              </a:lnSpc>
              <a:buFontTx/>
              <a:buNone/>
            </a:pPr>
            <a:r>
              <a:rPr lang="en-US" sz="1800" smtClean="0"/>
              <a:t>		&lt;value&gt;com.tradingapp.</a:t>
            </a:r>
            <a:r>
              <a:rPr lang="en-US" sz="1800" b="1" smtClean="0"/>
              <a:t>Credentials</a:t>
            </a:r>
            <a:r>
              <a:rPr lang="en-US" sz="1800" smtClean="0"/>
              <a:t>&lt;/value&gt;</a:t>
            </a:r>
          </a:p>
          <a:p>
            <a:pPr eaLnBrk="1" hangingPunct="1">
              <a:lnSpc>
                <a:spcPct val="80000"/>
              </a:lnSpc>
              <a:buFontTx/>
              <a:buNone/>
            </a:pPr>
            <a:r>
              <a:rPr lang="en-US" sz="1800" smtClean="0"/>
              <a:t>	&lt;/property&gt;</a:t>
            </a:r>
          </a:p>
          <a:p>
            <a:pPr eaLnBrk="1" hangingPunct="1">
              <a:lnSpc>
                <a:spcPct val="80000"/>
              </a:lnSpc>
              <a:buFontTx/>
              <a:buNone/>
            </a:pPr>
            <a:r>
              <a:rPr lang="en-US" sz="1800" smtClean="0"/>
              <a:t>	&lt;property name="validator"&gt;&lt;ref bean="logonValidator"/&gt;&lt;/property&gt;</a:t>
            </a:r>
          </a:p>
          <a:p>
            <a:pPr eaLnBrk="1" hangingPunct="1">
              <a:lnSpc>
                <a:spcPct val="80000"/>
              </a:lnSpc>
              <a:buFontTx/>
              <a:buNone/>
            </a:pPr>
            <a:r>
              <a:rPr lang="en-US" sz="1800" smtClean="0"/>
              <a:t>	&lt;property name="formView"&gt;&lt;value&gt;logon&lt;/value&gt;&lt;/property&gt;</a:t>
            </a:r>
          </a:p>
          <a:p>
            <a:pPr eaLnBrk="1" hangingPunct="1">
              <a:lnSpc>
                <a:spcPct val="80000"/>
              </a:lnSpc>
              <a:buFontTx/>
              <a:buNone/>
            </a:pPr>
            <a:r>
              <a:rPr lang="en-US" sz="1800" smtClean="0"/>
              <a:t>	&lt;property name="successView"&gt;&lt;value&gt;portfolio.htm&lt;/value&gt;&lt;/property&gt;</a:t>
            </a:r>
          </a:p>
          <a:p>
            <a:pPr eaLnBrk="1" hangingPunct="1">
              <a:lnSpc>
                <a:spcPct val="80000"/>
              </a:lnSpc>
              <a:buFontTx/>
              <a:buNone/>
            </a:pPr>
            <a:r>
              <a:rPr lang="en-US" sz="1800" smtClean="0"/>
              <a:t>&lt;/bean&gt;</a:t>
            </a:r>
          </a:p>
          <a:p>
            <a:pPr lvl="3" eaLnBrk="1" hangingPunct="1">
              <a:lnSpc>
                <a:spcPct val="80000"/>
              </a:lnSpc>
              <a:buFontTx/>
              <a:buNone/>
            </a:pPr>
            <a:endParaRPr lang="en-US" sz="1400" smtClean="0"/>
          </a:p>
        </p:txBody>
      </p:sp>
      <p:sp>
        <p:nvSpPr>
          <p:cNvPr id="34820" name="Text Box 4"/>
          <p:cNvSpPr txBox="1">
            <a:spLocks noChangeArrowheads="1"/>
          </p:cNvSpPr>
          <p:nvPr/>
        </p:nvSpPr>
        <p:spPr bwMode="auto">
          <a:xfrm>
            <a:off x="990600" y="4572000"/>
            <a:ext cx="6934200" cy="1430338"/>
          </a:xfrm>
          <a:prstGeom prst="rect">
            <a:avLst/>
          </a:prstGeom>
          <a:noFill/>
          <a:ln w="571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800"/>
              <a:t>We use the commandName “</a:t>
            </a:r>
            <a:r>
              <a:rPr lang="en-US" sz="2800" b="1"/>
              <a:t>credentials</a:t>
            </a:r>
            <a:r>
              <a:rPr lang="en-US" sz="2800"/>
              <a:t>” with Spring’s tag library, to bind the Credentials bean to the logon form.</a:t>
            </a:r>
          </a:p>
        </p:txBody>
      </p:sp>
      <p:sp>
        <p:nvSpPr>
          <p:cNvPr id="34821" name="Line 6"/>
          <p:cNvSpPr>
            <a:spLocks noChangeShapeType="1"/>
          </p:cNvSpPr>
          <p:nvPr/>
        </p:nvSpPr>
        <p:spPr bwMode="auto">
          <a:xfrm flipH="1" flipV="1">
            <a:off x="6248400" y="2209800"/>
            <a:ext cx="2362200" cy="1066800"/>
          </a:xfrm>
          <a:prstGeom prst="line">
            <a:avLst/>
          </a:prstGeom>
          <a:noFill/>
          <a:ln w="57150">
            <a:solidFill>
              <a:srgbClr val="FFFF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4822" name="Line 7"/>
          <p:cNvSpPr>
            <a:spLocks noChangeShapeType="1"/>
          </p:cNvSpPr>
          <p:nvPr/>
        </p:nvSpPr>
        <p:spPr bwMode="auto">
          <a:xfrm>
            <a:off x="8610600" y="3276600"/>
            <a:ext cx="0" cy="19050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8"/>
          <p:cNvSpPr>
            <a:spLocks noChangeShapeType="1"/>
          </p:cNvSpPr>
          <p:nvPr/>
        </p:nvSpPr>
        <p:spPr bwMode="auto">
          <a:xfrm flipH="1">
            <a:off x="7924800" y="5181600"/>
            <a:ext cx="6858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Text Box 9"/>
          <p:cNvSpPr txBox="1">
            <a:spLocks noChangeArrowheads="1"/>
          </p:cNvSpPr>
          <p:nvPr/>
        </p:nvSpPr>
        <p:spPr bwMode="auto">
          <a:xfrm>
            <a:off x="457200" y="62484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400"/>
              <a:t>Next: Code that shows logon form binding to commandName</a:t>
            </a:r>
          </a:p>
        </p:txBody>
      </p:sp>
    </p:spTree>
    <p:extLst>
      <p:ext uri="{BB962C8B-B14F-4D97-AF65-F5344CB8AC3E}">
        <p14:creationId xmlns:p14="http://schemas.microsoft.com/office/powerpoint/2010/main" val="12986130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274638"/>
            <a:ext cx="8610600" cy="944562"/>
          </a:xfrm>
        </p:spPr>
        <p:txBody>
          <a:bodyPr>
            <a:normAutofit fontScale="90000"/>
          </a:bodyPr>
          <a:lstStyle/>
          <a:p>
            <a:pPr algn="l" eaLnBrk="1" hangingPunct="1"/>
            <a:r>
              <a:rPr lang="en-US" sz="3200" smtClean="0">
                <a:solidFill>
                  <a:schemeClr val="tx1"/>
                </a:solidFill>
              </a:rPr>
              <a:t>logon form binding to commandName using Springs Tag Library</a:t>
            </a:r>
          </a:p>
        </p:txBody>
      </p:sp>
      <p:sp>
        <p:nvSpPr>
          <p:cNvPr id="35843" name="Rectangle 3"/>
          <p:cNvSpPr>
            <a:spLocks noGrp="1" noChangeArrowheads="1"/>
          </p:cNvSpPr>
          <p:nvPr>
            <p:ph type="body" idx="1"/>
          </p:nvPr>
        </p:nvSpPr>
        <p:spPr>
          <a:xfrm>
            <a:off x="228600" y="1295400"/>
            <a:ext cx="8915400" cy="5334000"/>
          </a:xfrm>
        </p:spPr>
        <p:txBody>
          <a:bodyPr/>
          <a:lstStyle/>
          <a:p>
            <a:pPr eaLnBrk="1" hangingPunct="1">
              <a:buFontTx/>
              <a:buNone/>
            </a:pPr>
            <a:r>
              <a:rPr lang="en-US" sz="2400" b="1" smtClean="0"/>
              <a:t>&lt;%@ taglib prefix="spring" uri="/spring" %&gt;</a:t>
            </a:r>
          </a:p>
          <a:p>
            <a:pPr eaLnBrk="1" hangingPunct="1">
              <a:buFontTx/>
              <a:buNone/>
            </a:pPr>
            <a:r>
              <a:rPr lang="en-US" sz="2400" smtClean="0"/>
              <a:t>&lt;html&gt;</a:t>
            </a:r>
          </a:p>
          <a:p>
            <a:pPr eaLnBrk="1" hangingPunct="1">
              <a:buFontTx/>
              <a:buNone/>
            </a:pPr>
            <a:r>
              <a:rPr lang="en-US" sz="2400" smtClean="0"/>
              <a:t>&lt;head&gt;&lt;title&gt;DevX.com Stock-Trading System Logon&lt;/title&gt;&lt;/head&gt;</a:t>
            </a:r>
          </a:p>
          <a:p>
            <a:pPr eaLnBrk="1" hangingPunct="1">
              <a:buFontTx/>
              <a:buNone/>
            </a:pPr>
            <a:r>
              <a:rPr lang="en-US" sz="2400" smtClean="0"/>
              <a:t>&lt;body&gt;</a:t>
            </a:r>
          </a:p>
          <a:p>
            <a:pPr eaLnBrk="1" hangingPunct="1">
              <a:buFontTx/>
              <a:buNone/>
            </a:pPr>
            <a:r>
              <a:rPr lang="en-US" sz="2400" b="1" smtClean="0"/>
              <a:t>&lt;spring:bind path="credentials.username"&gt;</a:t>
            </a:r>
          </a:p>
          <a:p>
            <a:pPr eaLnBrk="1" hangingPunct="1">
              <a:buFontTx/>
              <a:buNone/>
            </a:pPr>
            <a:r>
              <a:rPr lang="en-US" sz="2400" smtClean="0"/>
              <a:t>&lt;input type="text" name="username" </a:t>
            </a:r>
          </a:p>
          <a:p>
            <a:pPr eaLnBrk="1" hangingPunct="1">
              <a:buFontTx/>
              <a:buNone/>
            </a:pPr>
            <a:r>
              <a:rPr lang="en-US" sz="2400" b="1" smtClean="0"/>
              <a:t>&lt;spring:bind path="credentials.password"&gt;</a:t>
            </a:r>
          </a:p>
          <a:p>
            <a:pPr eaLnBrk="1" hangingPunct="1">
              <a:buFontTx/>
              <a:buNone/>
            </a:pPr>
            <a:r>
              <a:rPr lang="en-US" sz="2400" smtClean="0"/>
              <a:t>&lt;input type="password" name="password" /&gt;</a:t>
            </a:r>
          </a:p>
          <a:p>
            <a:pPr eaLnBrk="1" hangingPunct="1">
              <a:buFontTx/>
              <a:buNone/>
            </a:pPr>
            <a:r>
              <a:rPr lang="en-US" sz="2400" smtClean="0"/>
              <a:t>&lt;/body&gt;</a:t>
            </a:r>
          </a:p>
          <a:p>
            <a:pPr eaLnBrk="1" hangingPunct="1">
              <a:buFontTx/>
              <a:buNone/>
            </a:pPr>
            <a:r>
              <a:rPr lang="en-US" sz="2400" smtClean="0"/>
              <a:t>&lt;/html&gt;</a:t>
            </a:r>
          </a:p>
        </p:txBody>
      </p:sp>
      <p:sp>
        <p:nvSpPr>
          <p:cNvPr id="35844" name="Text Box 4"/>
          <p:cNvSpPr txBox="1">
            <a:spLocks noChangeArrowheads="1"/>
          </p:cNvSpPr>
          <p:nvPr/>
        </p:nvSpPr>
        <p:spPr bwMode="auto">
          <a:xfrm>
            <a:off x="1752600" y="5334000"/>
            <a:ext cx="7086600" cy="495300"/>
          </a:xfrm>
          <a:prstGeom prst="rect">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eaLnBrk="1" hangingPunct="1">
              <a:spcBef>
                <a:spcPct val="50000"/>
              </a:spcBef>
            </a:pPr>
            <a:r>
              <a:rPr lang="en-US" sz="2400" b="1"/>
              <a:t>Spring’s taglib has bound the bean to the form</a:t>
            </a:r>
          </a:p>
        </p:txBody>
      </p:sp>
      <p:sp>
        <p:nvSpPr>
          <p:cNvPr id="35845" name="Line 5"/>
          <p:cNvSpPr>
            <a:spLocks noChangeShapeType="1"/>
          </p:cNvSpPr>
          <p:nvPr/>
        </p:nvSpPr>
        <p:spPr bwMode="auto">
          <a:xfrm flipH="1" flipV="1">
            <a:off x="6705600" y="4572000"/>
            <a:ext cx="914400" cy="762000"/>
          </a:xfrm>
          <a:prstGeom prst="line">
            <a:avLst/>
          </a:prstGeom>
          <a:noFill/>
          <a:ln w="57150">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35846" name="Line 6"/>
          <p:cNvSpPr>
            <a:spLocks noChangeShapeType="1"/>
          </p:cNvSpPr>
          <p:nvPr/>
        </p:nvSpPr>
        <p:spPr bwMode="auto">
          <a:xfrm flipH="1" flipV="1">
            <a:off x="6705600" y="3733800"/>
            <a:ext cx="1828800" cy="1600200"/>
          </a:xfrm>
          <a:prstGeom prst="line">
            <a:avLst/>
          </a:prstGeom>
          <a:noFill/>
          <a:ln w="57150">
            <a:solidFill>
              <a:srgbClr val="FF66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750711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err="1" smtClean="0">
                <a:solidFill>
                  <a:schemeClr val="accent3">
                    <a:lumMod val="50000"/>
                  </a:schemeClr>
                </a:solidFill>
              </a:rPr>
              <a:t>asf</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lstStyle/>
          <a:p>
            <a:endParaRPr lang="en-US" dirty="0"/>
          </a:p>
        </p:txBody>
      </p:sp>
    </p:spTree>
    <p:extLst>
      <p:ext uri="{BB962C8B-B14F-4D97-AF65-F5344CB8AC3E}">
        <p14:creationId xmlns:p14="http://schemas.microsoft.com/office/powerpoint/2010/main" val="3195238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Core Container</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rmAutofit/>
          </a:bodyPr>
          <a:lstStyle/>
          <a:p>
            <a:pPr marL="0" indent="0">
              <a:buNone/>
            </a:pPr>
            <a:r>
              <a:rPr lang="en-US" sz="2400" dirty="0"/>
              <a:t>The Core Container consists of the Core, Beans, Context, and Expression Language modules whose detail is as follows:</a:t>
            </a:r>
          </a:p>
          <a:p>
            <a:r>
              <a:rPr lang="en-US" sz="2400" dirty="0"/>
              <a:t>The </a:t>
            </a:r>
            <a:r>
              <a:rPr lang="en-US" sz="2400" b="1" dirty="0"/>
              <a:t>Core</a:t>
            </a:r>
            <a:r>
              <a:rPr lang="en-US" sz="2400" dirty="0"/>
              <a:t> module provides the fundamental parts of the framework, including the </a:t>
            </a:r>
            <a:r>
              <a:rPr lang="en-US" sz="2400" dirty="0" err="1"/>
              <a:t>IoC</a:t>
            </a:r>
            <a:r>
              <a:rPr lang="en-US" sz="2400" dirty="0"/>
              <a:t> and Dependency Injection features.</a:t>
            </a:r>
          </a:p>
          <a:p>
            <a:r>
              <a:rPr lang="en-US" sz="2400" dirty="0"/>
              <a:t>The </a:t>
            </a:r>
            <a:r>
              <a:rPr lang="en-US" sz="2400" b="1" dirty="0"/>
              <a:t>Bean</a:t>
            </a:r>
            <a:r>
              <a:rPr lang="en-US" sz="2400" dirty="0"/>
              <a:t> module provides </a:t>
            </a:r>
            <a:r>
              <a:rPr lang="en-US" sz="2400" dirty="0" err="1"/>
              <a:t>BeanFactory</a:t>
            </a:r>
            <a:r>
              <a:rPr lang="en-US" sz="2400" dirty="0"/>
              <a:t> which is a sophisticated implementation of the factory pattern.</a:t>
            </a:r>
          </a:p>
          <a:p>
            <a:r>
              <a:rPr lang="en-US" sz="2400" dirty="0"/>
              <a:t>The </a:t>
            </a:r>
            <a:r>
              <a:rPr lang="en-US" sz="2400" b="1" dirty="0"/>
              <a:t>Context</a:t>
            </a:r>
            <a:r>
              <a:rPr lang="en-US" sz="2400" dirty="0"/>
              <a:t> module builds on the solid base provided by the Core and Beans modules and it is a medium to access any objects defined and configured. The </a:t>
            </a:r>
            <a:r>
              <a:rPr lang="en-US" sz="2400" dirty="0" err="1"/>
              <a:t>ApplicationContext</a:t>
            </a:r>
            <a:r>
              <a:rPr lang="en-US" sz="2400" dirty="0"/>
              <a:t> interface is the focal point of the Context module.</a:t>
            </a:r>
          </a:p>
          <a:p>
            <a:r>
              <a:rPr lang="en-US" sz="2400" dirty="0"/>
              <a:t>The </a:t>
            </a:r>
            <a:r>
              <a:rPr lang="en-US" sz="2400" b="1" dirty="0"/>
              <a:t>Expression Language</a:t>
            </a:r>
            <a:r>
              <a:rPr lang="en-US" sz="2400" dirty="0"/>
              <a:t> module provides a powerful expression language for querying and manipulating an object graph at runtime.</a:t>
            </a:r>
          </a:p>
          <a:p>
            <a:endParaRPr lang="en-US" sz="2800" dirty="0"/>
          </a:p>
        </p:txBody>
      </p:sp>
    </p:spTree>
    <p:extLst>
      <p:ext uri="{BB962C8B-B14F-4D97-AF65-F5344CB8AC3E}">
        <p14:creationId xmlns:p14="http://schemas.microsoft.com/office/powerpoint/2010/main" val="1785610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7" y="0"/>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Data Access/Integration</a:t>
            </a:r>
            <a:endParaRPr lang="en-US" dirty="0">
              <a:solidFill>
                <a:schemeClr val="accent3">
                  <a:lumMod val="50000"/>
                </a:schemeClr>
              </a:solidFill>
            </a:endParaRPr>
          </a:p>
        </p:txBody>
      </p:sp>
      <p:sp>
        <p:nvSpPr>
          <p:cNvPr id="3" name="Content Placeholder 2"/>
          <p:cNvSpPr>
            <a:spLocks noGrp="1"/>
          </p:cNvSpPr>
          <p:nvPr>
            <p:ph idx="1"/>
          </p:nvPr>
        </p:nvSpPr>
        <p:spPr>
          <a:xfrm>
            <a:off x="0" y="762000"/>
            <a:ext cx="9144000" cy="6096000"/>
          </a:xfrm>
        </p:spPr>
        <p:txBody>
          <a:bodyPr>
            <a:noAutofit/>
          </a:bodyPr>
          <a:lstStyle/>
          <a:p>
            <a:pPr marL="0" indent="0">
              <a:buNone/>
            </a:pPr>
            <a:r>
              <a:rPr lang="en-US" sz="2400" dirty="0"/>
              <a:t>The Data Access/Integration layer consists of the JDBC, ORM, OXM, JMS and Transaction modules whose detail is as follows:</a:t>
            </a:r>
          </a:p>
          <a:p>
            <a:r>
              <a:rPr lang="en-US" sz="2400" dirty="0"/>
              <a:t>The </a:t>
            </a:r>
            <a:r>
              <a:rPr lang="en-US" sz="2400" b="1" dirty="0"/>
              <a:t>JDBC</a:t>
            </a:r>
            <a:r>
              <a:rPr lang="en-US" sz="2400" dirty="0"/>
              <a:t> module provides a JDBC-abstraction layer that removes the need to do tedious JDBC related coding.</a:t>
            </a:r>
          </a:p>
          <a:p>
            <a:r>
              <a:rPr lang="en-US" sz="2400" dirty="0"/>
              <a:t>The </a:t>
            </a:r>
            <a:r>
              <a:rPr lang="en-US" sz="2400" b="1" dirty="0"/>
              <a:t>ORM</a:t>
            </a:r>
            <a:r>
              <a:rPr lang="en-US" sz="2400" dirty="0"/>
              <a:t> module provides integration layers for popular </a:t>
            </a:r>
            <a:r>
              <a:rPr lang="en-US" sz="2400" u="sng" dirty="0"/>
              <a:t>object-relational mapping APIs</a:t>
            </a:r>
            <a:r>
              <a:rPr lang="en-US" sz="2400" dirty="0"/>
              <a:t>, including JPA, JDO, Hibernate, and </a:t>
            </a:r>
            <a:r>
              <a:rPr lang="en-US" sz="2400" dirty="0" err="1"/>
              <a:t>iBatis</a:t>
            </a:r>
            <a:r>
              <a:rPr lang="en-US" sz="2400" dirty="0"/>
              <a:t>.</a:t>
            </a:r>
          </a:p>
          <a:p>
            <a:r>
              <a:rPr lang="en-US" sz="2400" dirty="0"/>
              <a:t>The </a:t>
            </a:r>
            <a:r>
              <a:rPr lang="en-US" sz="2400" b="1" dirty="0"/>
              <a:t>OXM</a:t>
            </a:r>
            <a:r>
              <a:rPr lang="en-US" sz="2400" dirty="0"/>
              <a:t> module provides an abstraction layer that supports </a:t>
            </a:r>
            <a:r>
              <a:rPr lang="en-US" sz="2400" u="sng" dirty="0"/>
              <a:t>Object/XML mapping implementations</a:t>
            </a:r>
            <a:r>
              <a:rPr lang="en-US" sz="2400" dirty="0"/>
              <a:t> for JAXB, Castor, </a:t>
            </a:r>
            <a:r>
              <a:rPr lang="en-US" sz="2400" dirty="0" err="1"/>
              <a:t>XMLBeans</a:t>
            </a:r>
            <a:r>
              <a:rPr lang="en-US" sz="2400" dirty="0"/>
              <a:t>, </a:t>
            </a:r>
            <a:r>
              <a:rPr lang="en-US" sz="2400" dirty="0" err="1"/>
              <a:t>JiBX</a:t>
            </a:r>
            <a:r>
              <a:rPr lang="en-US" sz="2400" dirty="0"/>
              <a:t> and </a:t>
            </a:r>
            <a:r>
              <a:rPr lang="en-US" sz="2400" dirty="0" err="1"/>
              <a:t>XStream</a:t>
            </a:r>
            <a:r>
              <a:rPr lang="en-US" sz="2400" dirty="0"/>
              <a:t>.</a:t>
            </a:r>
          </a:p>
          <a:p>
            <a:r>
              <a:rPr lang="en-US" sz="2400" dirty="0"/>
              <a:t>The Java Messaging Service </a:t>
            </a:r>
            <a:r>
              <a:rPr lang="en-US" sz="2400" b="1" dirty="0"/>
              <a:t>JMS</a:t>
            </a:r>
            <a:r>
              <a:rPr lang="en-US" sz="2400" dirty="0"/>
              <a:t> module contains features for producing and consuming messages.</a:t>
            </a:r>
          </a:p>
          <a:p>
            <a:r>
              <a:rPr lang="en-US" sz="2400" dirty="0"/>
              <a:t>The </a:t>
            </a:r>
            <a:r>
              <a:rPr lang="en-US" sz="2400" b="1" dirty="0"/>
              <a:t>Transaction</a:t>
            </a:r>
            <a:r>
              <a:rPr lang="en-US" sz="2400" dirty="0"/>
              <a:t> module supports programmatic and declarative transaction management for classes that implement special interfaces and for all your POJOs.</a:t>
            </a:r>
          </a:p>
          <a:p>
            <a:endParaRPr lang="en-US" sz="2800" dirty="0"/>
          </a:p>
        </p:txBody>
      </p:sp>
    </p:spTree>
    <p:extLst>
      <p:ext uri="{BB962C8B-B14F-4D97-AF65-F5344CB8AC3E}">
        <p14:creationId xmlns:p14="http://schemas.microsoft.com/office/powerpoint/2010/main" val="178561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5865</TotalTime>
  <Words>5459</Words>
  <Application>Microsoft Office PowerPoint</Application>
  <PresentationFormat>On-screen Show (4:3)</PresentationFormat>
  <Paragraphs>1149</Paragraphs>
  <Slides>78</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0" baseType="lpstr">
      <vt:lpstr>Office Theme</vt:lpstr>
      <vt:lpstr>Bitmap Image</vt:lpstr>
      <vt:lpstr>Spring Overview</vt:lpstr>
      <vt:lpstr>Characteristics/Benefit of Spring</vt:lpstr>
      <vt:lpstr>What are Lightweight Frameworks?</vt:lpstr>
      <vt:lpstr>Why Spring Framework?</vt:lpstr>
      <vt:lpstr>Spring Details</vt:lpstr>
      <vt:lpstr>Advantages of Spring Architecture</vt:lpstr>
      <vt:lpstr> Spring Framework</vt:lpstr>
      <vt:lpstr>Core Container</vt:lpstr>
      <vt:lpstr>Data Access/Integration</vt:lpstr>
      <vt:lpstr>Web</vt:lpstr>
      <vt:lpstr>Miscellaneous</vt:lpstr>
      <vt:lpstr>Spring IoC Containers</vt:lpstr>
      <vt:lpstr>Spring configuration file</vt:lpstr>
      <vt:lpstr> XML based configuration file</vt:lpstr>
      <vt:lpstr>Annotation Based Configuration</vt:lpstr>
      <vt:lpstr>Spring IoC Containers</vt:lpstr>
      <vt:lpstr>Spring Application Context</vt:lpstr>
      <vt:lpstr>Difference between ApplicationContext and BeanFactory</vt:lpstr>
      <vt:lpstr>What is a bean?</vt:lpstr>
      <vt:lpstr>What is a bean?</vt:lpstr>
      <vt:lpstr>What is a bean definition?</vt:lpstr>
      <vt:lpstr>Sample bean definition</vt:lpstr>
      <vt:lpstr>Spring Bean Scopes</vt:lpstr>
      <vt:lpstr>Spring Bean Life Cycle</vt:lpstr>
      <vt:lpstr>Bean init-method</vt:lpstr>
      <vt:lpstr>2. Bean Destroy-method</vt:lpstr>
      <vt:lpstr>Inversion of Control (IoC)</vt:lpstr>
      <vt:lpstr>Non-IoC versus IoC</vt:lpstr>
      <vt:lpstr>Dependency lookup</vt:lpstr>
      <vt:lpstr>Dependency Injection(DI)</vt:lpstr>
      <vt:lpstr>Setter Injection(SI)</vt:lpstr>
      <vt:lpstr>Constructor based injection(CI)</vt:lpstr>
      <vt:lpstr>CI Reference object</vt:lpstr>
      <vt:lpstr>CI with collection</vt:lpstr>
      <vt:lpstr>Difference between constructor and setter injection</vt:lpstr>
      <vt:lpstr>Autowiring</vt:lpstr>
      <vt:lpstr>Autowiring Modes</vt:lpstr>
      <vt:lpstr>Spring Bean Definition Inheritance </vt:lpstr>
      <vt:lpstr>Spring Injection</vt:lpstr>
      <vt:lpstr>Spring provides a JDBC Template that manages your connections for you.</vt:lpstr>
      <vt:lpstr>Aspect Oriented Programming defined</vt:lpstr>
      <vt:lpstr>Object Oriented Programming flaw</vt:lpstr>
      <vt:lpstr>Multiple bean config files</vt:lpstr>
      <vt:lpstr>Anonymous vs ID</vt:lpstr>
      <vt:lpstr>What is an inner bean?</vt:lpstr>
      <vt:lpstr>Abstract (parent) beans</vt:lpstr>
      <vt:lpstr>Annotation Based Configuration</vt:lpstr>
      <vt:lpstr>Important Annotation</vt:lpstr>
      <vt:lpstr>Java Based Annotation</vt:lpstr>
      <vt:lpstr>Java Based Annotation (contd.)</vt:lpstr>
      <vt:lpstr>AOP in Spring</vt:lpstr>
      <vt:lpstr>AOP advice types</vt:lpstr>
      <vt:lpstr>Spring AOP key points</vt:lpstr>
      <vt:lpstr>Example transaction proxy</vt:lpstr>
      <vt:lpstr>Working example</vt:lpstr>
      <vt:lpstr>Example App</vt:lpstr>
      <vt:lpstr>Example App Structure</vt:lpstr>
      <vt:lpstr>Non-spring version</vt:lpstr>
      <vt:lpstr>Spring version</vt:lpstr>
      <vt:lpstr>PowerPoint Presentation</vt:lpstr>
      <vt:lpstr>Spring Web Controllers </vt:lpstr>
      <vt:lpstr>Spring Web Container Setup</vt:lpstr>
      <vt:lpstr>Example of web.xml file</vt:lpstr>
      <vt:lpstr>Our Demo Logon Form at URL http://localhost/tradingapp/logon.htm</vt:lpstr>
      <vt:lpstr>The tradingapp-servlet.xml file a.k.a. Spring beans XML file is where the majority of your configuration is done.</vt:lpstr>
      <vt:lpstr>tradingapp-servlet.xml</vt:lpstr>
      <vt:lpstr>Review of the process so far</vt:lpstr>
      <vt:lpstr>What our LogonFormController Looks Like.</vt:lpstr>
      <vt:lpstr>successView /portfolio.htm</vt:lpstr>
      <vt:lpstr>Where do I go if there is a validation error in my logon page?</vt:lpstr>
      <vt:lpstr>Logon page with error message</vt:lpstr>
      <vt:lpstr>Example code of validator</vt:lpstr>
      <vt:lpstr>Command/Form Backing Bean is a POJO</vt:lpstr>
      <vt:lpstr>Command/Form Backing Bean is a POJO</vt:lpstr>
      <vt:lpstr>springapp-servlet.xml file</vt:lpstr>
      <vt:lpstr>logon form binding to commandName using Springs Tag Library</vt:lpstr>
      <vt:lpstr>asf</vt:lpstr>
      <vt:lpstr>asf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asf</dc:title>
  <dc:creator>Manish</dc:creator>
  <cp:lastModifiedBy>Manish</cp:lastModifiedBy>
  <cp:revision>554</cp:revision>
  <dcterms:created xsi:type="dcterms:W3CDTF">2006-08-16T00:00:00Z</dcterms:created>
  <dcterms:modified xsi:type="dcterms:W3CDTF">2014-08-23T14:17:33Z</dcterms:modified>
</cp:coreProperties>
</file>