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1" r:id="rId3"/>
    <p:sldId id="257" r:id="rId4"/>
    <p:sldId id="259" r:id="rId5"/>
    <p:sldId id="258"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647" autoAdjust="0"/>
  </p:normalViewPr>
  <p:slideViewPr>
    <p:cSldViewPr>
      <p:cViewPr varScale="1">
        <p:scale>
          <a:sx n="51" d="100"/>
          <a:sy n="51" d="100"/>
        </p:scale>
        <p:origin x="-15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0A4C74-B1AC-4B29-9FC8-06DAECD75CBC}" type="datetimeFigureOut">
              <a:rPr lang="en-US" smtClean="0"/>
              <a:t>5/12/2014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290E9E-8A5D-4451-B347-D6BBE010BCE4}" type="slidenum">
              <a:rPr lang="en-US" smtClean="0"/>
              <a:t>‹#›</a:t>
            </a:fld>
            <a:endParaRPr lang="en-US"/>
          </a:p>
        </p:txBody>
      </p:sp>
    </p:spTree>
    <p:extLst>
      <p:ext uri="{BB962C8B-B14F-4D97-AF65-F5344CB8AC3E}">
        <p14:creationId xmlns:p14="http://schemas.microsoft.com/office/powerpoint/2010/main" val="3096673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290E9E-8A5D-4451-B347-D6BBE010BCE4}" type="slidenum">
              <a:rPr lang="en-US" smtClean="0"/>
              <a:t>1</a:t>
            </a:fld>
            <a:endParaRPr lang="en-US"/>
          </a:p>
        </p:txBody>
      </p:sp>
    </p:spTree>
    <p:extLst>
      <p:ext uri="{BB962C8B-B14F-4D97-AF65-F5344CB8AC3E}">
        <p14:creationId xmlns:p14="http://schemas.microsoft.com/office/powerpoint/2010/main" val="1261119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290E9E-8A5D-4451-B347-D6BBE010BCE4}" type="slidenum">
              <a:rPr lang="en-US" smtClean="0"/>
              <a:t>2</a:t>
            </a:fld>
            <a:endParaRPr lang="en-US"/>
          </a:p>
        </p:txBody>
      </p:sp>
    </p:spTree>
    <p:extLst>
      <p:ext uri="{BB962C8B-B14F-4D97-AF65-F5344CB8AC3E}">
        <p14:creationId xmlns:p14="http://schemas.microsoft.com/office/powerpoint/2010/main" val="1261119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of the enterprise applications have some common crosscutting concerns that is applicable for different types of Objects and modules. Some of the common crosscutting concerns are logging, transaction management, data validation </a:t>
            </a:r>
            <a:r>
              <a:rPr lang="en-US" sz="1200" b="0" i="0" kern="1200" dirty="0" err="1" smtClean="0">
                <a:solidFill>
                  <a:schemeClr val="tx1"/>
                </a:solidFill>
                <a:effectLst/>
                <a:latin typeface="+mn-lt"/>
                <a:ea typeface="+mn-ea"/>
                <a:cs typeface="+mn-cs"/>
              </a:rPr>
              <a:t>etc</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Spring AOP a join points is always the execution of a method.</a:t>
            </a:r>
            <a:endParaRPr lang="en-US" dirty="0"/>
          </a:p>
        </p:txBody>
      </p:sp>
      <p:sp>
        <p:nvSpPr>
          <p:cNvPr id="4" name="Slide Number Placeholder 3"/>
          <p:cNvSpPr>
            <a:spLocks noGrp="1"/>
          </p:cNvSpPr>
          <p:nvPr>
            <p:ph type="sldNum" sz="quarter" idx="10"/>
          </p:nvPr>
        </p:nvSpPr>
        <p:spPr/>
        <p:txBody>
          <a:bodyPr/>
          <a:lstStyle/>
          <a:p>
            <a:fld id="{97290E9E-8A5D-4451-B347-D6BBE010BCE4}" type="slidenum">
              <a:rPr lang="en-US" smtClean="0"/>
              <a:t>3</a:t>
            </a:fld>
            <a:endParaRPr lang="en-US"/>
          </a:p>
        </p:txBody>
      </p:sp>
    </p:spTree>
    <p:extLst>
      <p:ext uri="{BB962C8B-B14F-4D97-AF65-F5344CB8AC3E}">
        <p14:creationId xmlns:p14="http://schemas.microsoft.com/office/powerpoint/2010/main" val="1261119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7290E9E-8A5D-4451-B347-D6BBE010BCE4}" type="slidenum">
              <a:rPr lang="en-US" smtClean="0"/>
              <a:t>4</a:t>
            </a:fld>
            <a:endParaRPr lang="en-US"/>
          </a:p>
        </p:txBody>
      </p:sp>
    </p:spTree>
    <p:extLst>
      <p:ext uri="{BB962C8B-B14F-4D97-AF65-F5344CB8AC3E}">
        <p14:creationId xmlns:p14="http://schemas.microsoft.com/office/powerpoint/2010/main" val="1261119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290E9E-8A5D-4451-B347-D6BBE010BCE4}" type="slidenum">
              <a:rPr lang="en-US" smtClean="0"/>
              <a:t>5</a:t>
            </a:fld>
            <a:endParaRPr lang="en-US"/>
          </a:p>
        </p:txBody>
      </p:sp>
    </p:spTree>
    <p:extLst>
      <p:ext uri="{BB962C8B-B14F-4D97-AF65-F5344CB8AC3E}">
        <p14:creationId xmlns:p14="http://schemas.microsoft.com/office/powerpoint/2010/main" val="1261119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Advantage of AOP over OOP</a:t>
            </a:r>
            <a:endParaRPr lang="en-US" dirty="0">
              <a:solidFill>
                <a:schemeClr val="accent3">
                  <a:lumMod val="50000"/>
                </a:schemeClr>
              </a:solidFill>
            </a:endParaRPr>
          </a:p>
        </p:txBody>
      </p:sp>
      <p:sp>
        <p:nvSpPr>
          <p:cNvPr id="3" name="Subtitle 2"/>
          <p:cNvSpPr>
            <a:spLocks noGrp="1"/>
          </p:cNvSpPr>
          <p:nvPr>
            <p:ph type="subTitle" idx="1"/>
          </p:nvPr>
        </p:nvSpPr>
        <p:spPr>
          <a:xfrm>
            <a:off x="0" y="685800"/>
            <a:ext cx="9144000" cy="6172200"/>
          </a:xfrm>
        </p:spPr>
        <p:txBody>
          <a:bodyPr lIns="0" tIns="0" rIns="0" bIns="0">
            <a:normAutofit/>
          </a:bodyPr>
          <a:lstStyle/>
          <a:p>
            <a:pPr marL="457200" indent="-457200" algn="l">
              <a:buFont typeface="Arial" pitchFamily="34" charset="0"/>
              <a:buChar char="•"/>
            </a:pPr>
            <a:r>
              <a:rPr lang="en-US" sz="2400" dirty="0" smtClean="0">
                <a:solidFill>
                  <a:schemeClr val="tx1"/>
                </a:solidFill>
              </a:rPr>
              <a:t>In OOP, modularity </a:t>
            </a:r>
            <a:r>
              <a:rPr lang="en-US" sz="2400" dirty="0">
                <a:solidFill>
                  <a:schemeClr val="tx1"/>
                </a:solidFill>
              </a:rPr>
              <a:t>of application is achieved by Classes whereas in </a:t>
            </a:r>
            <a:r>
              <a:rPr lang="en-US" sz="2400" dirty="0" smtClean="0">
                <a:solidFill>
                  <a:schemeClr val="tx1"/>
                </a:solidFill>
              </a:rPr>
              <a:t>AOP application modularity </a:t>
            </a:r>
            <a:r>
              <a:rPr lang="en-US" sz="2400" dirty="0">
                <a:solidFill>
                  <a:schemeClr val="tx1"/>
                </a:solidFill>
              </a:rPr>
              <a:t>is achieved by </a:t>
            </a:r>
            <a:r>
              <a:rPr lang="en-US" sz="2400" dirty="0" smtClean="0">
                <a:solidFill>
                  <a:schemeClr val="tx1"/>
                </a:solidFill>
              </a:rPr>
              <a:t>Aspects.</a:t>
            </a:r>
          </a:p>
          <a:p>
            <a:pPr marL="457200" indent="-457200" algn="l">
              <a:buFont typeface="Arial" pitchFamily="34" charset="0"/>
              <a:buChar char="•"/>
            </a:pPr>
            <a:r>
              <a:rPr lang="en-US" sz="2400" dirty="0">
                <a:solidFill>
                  <a:schemeClr val="tx1"/>
                </a:solidFill>
              </a:rPr>
              <a:t>AOP takes out the direct dependency of crosscutting tasks from classes that we can’t achieve through normal object oriented programming mode. For example, we can have a separate class for logging but again the functional classes will have to call these methods to achieve logging across the </a:t>
            </a:r>
            <a:r>
              <a:rPr lang="en-US" sz="2400" dirty="0" smtClean="0">
                <a:solidFill>
                  <a:schemeClr val="tx1"/>
                </a:solidFill>
              </a:rPr>
              <a:t>application</a:t>
            </a:r>
          </a:p>
          <a:p>
            <a:pPr marL="457200" indent="-457200" algn="l">
              <a:buFont typeface="Arial" pitchFamily="34" charset="0"/>
              <a:buChar char="•"/>
            </a:pPr>
            <a:r>
              <a:rPr lang="en-US" sz="2400" dirty="0" smtClean="0">
                <a:solidFill>
                  <a:schemeClr val="tx1"/>
                </a:solidFill>
              </a:rPr>
              <a:t>In OOP, Application Code are sprinkled with secondary/cross cutting concerns, but in AOP all are </a:t>
            </a:r>
            <a:r>
              <a:rPr lang="en-US" sz="2400" dirty="0" err="1" smtClean="0">
                <a:solidFill>
                  <a:schemeClr val="tx1"/>
                </a:solidFill>
              </a:rPr>
              <a:t>saperate</a:t>
            </a:r>
            <a:r>
              <a:rPr lang="en-US" sz="2400" dirty="0" smtClean="0">
                <a:solidFill>
                  <a:schemeClr val="tx1"/>
                </a:solidFill>
              </a:rPr>
              <a:t> </a:t>
            </a:r>
            <a:endParaRPr lang="en-US" sz="2400" b="1" dirty="0">
              <a:solidFill>
                <a:schemeClr val="tx1"/>
              </a:solidFill>
              <a:latin typeface="Arial Unicode MS" pitchFamily="34" charset="-128"/>
              <a:ea typeface="Arial Unicode MS" pitchFamily="34" charset="-128"/>
              <a:cs typeface="Arial Unicode MS" pitchFamily="34" charset="-128"/>
            </a:endParaRPr>
          </a:p>
        </p:txBody>
      </p:sp>
      <p:sp>
        <p:nvSpPr>
          <p:cNvPr id="4" name="Rounded Rectangle 3"/>
          <p:cNvSpPr/>
          <p:nvPr/>
        </p:nvSpPr>
        <p:spPr>
          <a:xfrm>
            <a:off x="381000" y="4191000"/>
            <a:ext cx="1405232"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81000" y="4572000"/>
            <a:ext cx="1405232" cy="2286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81000" y="4843365"/>
            <a:ext cx="1405232" cy="2286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81000" y="5200261"/>
            <a:ext cx="1405232" cy="2286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286000" y="4191000"/>
            <a:ext cx="1405232"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286000" y="4572000"/>
            <a:ext cx="1405232" cy="2286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286000" y="4843365"/>
            <a:ext cx="1405232" cy="2286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286000" y="5200261"/>
            <a:ext cx="1405232" cy="2286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5867400" y="4191000"/>
            <a:ext cx="1405232"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Core </a:t>
            </a:r>
            <a:r>
              <a:rPr lang="en-US" dirty="0" err="1" smtClean="0"/>
              <a:t>Buissness</a:t>
            </a:r>
            <a:r>
              <a:rPr lang="en-US" dirty="0" smtClean="0"/>
              <a:t> Logic</a:t>
            </a:r>
            <a:endParaRPr lang="en-US" dirty="0"/>
          </a:p>
        </p:txBody>
      </p:sp>
      <p:sp>
        <p:nvSpPr>
          <p:cNvPr id="14" name="Rounded Rectangle 13"/>
          <p:cNvSpPr/>
          <p:nvPr/>
        </p:nvSpPr>
        <p:spPr>
          <a:xfrm>
            <a:off x="5909261" y="6248400"/>
            <a:ext cx="872539" cy="2286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755084" y="6172200"/>
            <a:ext cx="2188516" cy="369332"/>
          </a:xfrm>
          <a:prstGeom prst="rect">
            <a:avLst/>
          </a:prstGeom>
          <a:noFill/>
        </p:spPr>
        <p:txBody>
          <a:bodyPr wrap="square" rtlCol="0">
            <a:spAutoFit/>
          </a:bodyPr>
          <a:lstStyle/>
          <a:p>
            <a:r>
              <a:rPr lang="en-US" dirty="0" smtClean="0"/>
              <a:t>Secondary Concern</a:t>
            </a:r>
            <a:endParaRPr lang="en-US" dirty="0"/>
          </a:p>
        </p:txBody>
      </p:sp>
      <p:sp>
        <p:nvSpPr>
          <p:cNvPr id="16" name="Rounded Rectangle 15"/>
          <p:cNvSpPr/>
          <p:nvPr/>
        </p:nvSpPr>
        <p:spPr>
          <a:xfrm>
            <a:off x="6976061" y="6248400"/>
            <a:ext cx="872539" cy="2286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7966661" y="6248400"/>
            <a:ext cx="872539" cy="2286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7510168" y="4191000"/>
            <a:ext cx="1405232" cy="1752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 </a:t>
            </a:r>
            <a:r>
              <a:rPr lang="en-US" dirty="0" err="1"/>
              <a:t>Buissness</a:t>
            </a:r>
            <a:r>
              <a:rPr lang="en-US" dirty="0"/>
              <a:t> Logic</a:t>
            </a:r>
            <a:endParaRPr lang="en-US" dirty="0"/>
          </a:p>
        </p:txBody>
      </p:sp>
      <p:sp>
        <p:nvSpPr>
          <p:cNvPr id="19" name="TextBox 18"/>
          <p:cNvSpPr txBox="1"/>
          <p:nvPr/>
        </p:nvSpPr>
        <p:spPr>
          <a:xfrm>
            <a:off x="6629400" y="3733800"/>
            <a:ext cx="738279" cy="461665"/>
          </a:xfrm>
          <a:prstGeom prst="rect">
            <a:avLst/>
          </a:prstGeom>
          <a:noFill/>
        </p:spPr>
        <p:txBody>
          <a:bodyPr wrap="none" rtlCol="0">
            <a:spAutoFit/>
          </a:bodyPr>
          <a:lstStyle/>
          <a:p>
            <a:r>
              <a:rPr lang="en-US" sz="2400" b="1" dirty="0" smtClean="0"/>
              <a:t>AOP</a:t>
            </a:r>
            <a:endParaRPr lang="en-US" sz="2400" b="1" dirty="0"/>
          </a:p>
        </p:txBody>
      </p:sp>
    </p:spTree>
    <p:extLst>
      <p:ext uri="{BB962C8B-B14F-4D97-AF65-F5344CB8AC3E}">
        <p14:creationId xmlns:p14="http://schemas.microsoft.com/office/powerpoint/2010/main" val="3912229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a:bodyPr>
          <a:lstStyle/>
          <a:p>
            <a:r>
              <a:rPr lang="en-US" sz="3600" dirty="0" smtClean="0"/>
              <a:t>AOP</a:t>
            </a:r>
            <a:endParaRPr lang="en-US" sz="3600" dirty="0">
              <a:solidFill>
                <a:schemeClr val="accent3">
                  <a:lumMod val="50000"/>
                </a:schemeClr>
              </a:solidFill>
            </a:endParaRPr>
          </a:p>
        </p:txBody>
      </p:sp>
      <p:sp>
        <p:nvSpPr>
          <p:cNvPr id="3" name="Subtitle 2"/>
          <p:cNvSpPr>
            <a:spLocks noGrp="1"/>
          </p:cNvSpPr>
          <p:nvPr>
            <p:ph type="subTitle" idx="1"/>
          </p:nvPr>
        </p:nvSpPr>
        <p:spPr>
          <a:xfrm>
            <a:off x="0" y="685800"/>
            <a:ext cx="9144000" cy="6172200"/>
          </a:xfrm>
        </p:spPr>
        <p:txBody>
          <a:bodyPr lIns="0" tIns="0" rIns="0" bIns="0">
            <a:normAutofit/>
          </a:bodyPr>
          <a:lstStyle/>
          <a:p>
            <a:pPr marL="457200" indent="-457200" algn="l">
              <a:buFont typeface="Arial" pitchFamily="34" charset="0"/>
              <a:buChar char="•"/>
            </a:pPr>
            <a:r>
              <a:rPr lang="en-US" sz="2400" dirty="0" smtClean="0">
                <a:solidFill>
                  <a:schemeClr val="tx1"/>
                </a:solidFill>
              </a:rPr>
              <a:t>AOP complements OOP by providing another way of thinking about program structure.</a:t>
            </a:r>
          </a:p>
          <a:p>
            <a:pPr marL="457200" indent="-457200" algn="l">
              <a:buFont typeface="Arial" pitchFamily="34" charset="0"/>
              <a:buChar char="•"/>
            </a:pPr>
            <a:r>
              <a:rPr lang="en-US" sz="2400" dirty="0" smtClean="0">
                <a:solidFill>
                  <a:schemeClr val="tx1"/>
                </a:solidFill>
              </a:rPr>
              <a:t>In OOP, the unit of modularity is the </a:t>
            </a:r>
            <a:r>
              <a:rPr lang="en-US" sz="2400" smtClean="0">
                <a:solidFill>
                  <a:schemeClr val="tx1"/>
                </a:solidFill>
              </a:rPr>
              <a:t>class but in AOP, </a:t>
            </a:r>
            <a:r>
              <a:rPr lang="en-US" sz="2400" dirty="0" smtClean="0">
                <a:solidFill>
                  <a:schemeClr val="tx1"/>
                </a:solidFill>
              </a:rPr>
              <a:t>the unit of modularity is the </a:t>
            </a:r>
            <a:r>
              <a:rPr lang="en-US" sz="2400" b="1" dirty="0" smtClean="0">
                <a:solidFill>
                  <a:schemeClr val="tx1"/>
                </a:solidFill>
              </a:rPr>
              <a:t>aspect. </a:t>
            </a:r>
            <a:endParaRPr lang="en-US" sz="2400" b="1" dirty="0">
              <a:solidFill>
                <a:schemeClr val="tx1"/>
              </a:solidFill>
            </a:endParaRPr>
          </a:p>
        </p:txBody>
      </p:sp>
    </p:spTree>
    <p:extLst>
      <p:ext uri="{BB962C8B-B14F-4D97-AF65-F5344CB8AC3E}">
        <p14:creationId xmlns:p14="http://schemas.microsoft.com/office/powerpoint/2010/main" val="51401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a:bodyPr>
          <a:lstStyle/>
          <a:p>
            <a:r>
              <a:rPr lang="en-US" sz="3600" dirty="0" smtClean="0"/>
              <a:t>AOP Core Concepts Terminology</a:t>
            </a:r>
            <a:endParaRPr lang="en-US" sz="3600" dirty="0">
              <a:solidFill>
                <a:schemeClr val="accent3">
                  <a:lumMod val="50000"/>
                </a:schemeClr>
              </a:solidFill>
            </a:endParaRPr>
          </a:p>
        </p:txBody>
      </p:sp>
      <p:sp>
        <p:nvSpPr>
          <p:cNvPr id="3" name="Subtitle 2"/>
          <p:cNvSpPr>
            <a:spLocks noGrp="1"/>
          </p:cNvSpPr>
          <p:nvPr>
            <p:ph type="subTitle" idx="1"/>
          </p:nvPr>
        </p:nvSpPr>
        <p:spPr>
          <a:xfrm>
            <a:off x="0" y="685800"/>
            <a:ext cx="9144000" cy="6172200"/>
          </a:xfrm>
        </p:spPr>
        <p:txBody>
          <a:bodyPr lIns="0" tIns="0" rIns="0" bIns="0">
            <a:normAutofit lnSpcReduction="10000"/>
          </a:bodyPr>
          <a:lstStyle/>
          <a:p>
            <a:pPr marL="457200" indent="-457200" algn="l">
              <a:buFont typeface="Arial" pitchFamily="34" charset="0"/>
              <a:buChar char="•"/>
            </a:pPr>
            <a:r>
              <a:rPr lang="en-US" sz="2400" b="1" dirty="0" smtClean="0">
                <a:solidFill>
                  <a:schemeClr val="tx1"/>
                </a:solidFill>
              </a:rPr>
              <a:t>Concern</a:t>
            </a:r>
            <a:r>
              <a:rPr lang="en-US" sz="2400" dirty="0" smtClean="0">
                <a:solidFill>
                  <a:schemeClr val="tx1"/>
                </a:solidFill>
              </a:rPr>
              <a:t>: It is a part of the system divided  on the basis of the functionality i.e. Core and cross-cutting</a:t>
            </a:r>
          </a:p>
          <a:p>
            <a:pPr marL="914400" lvl="1" indent="-457200" algn="l">
              <a:buFont typeface="Arial" pitchFamily="34" charset="0"/>
              <a:buChar char="•"/>
            </a:pPr>
            <a:r>
              <a:rPr lang="en-US" sz="2400" b="1" dirty="0" smtClean="0">
                <a:solidFill>
                  <a:schemeClr val="tx1"/>
                </a:solidFill>
              </a:rPr>
              <a:t>Core concern</a:t>
            </a:r>
            <a:r>
              <a:rPr lang="en-US" sz="2400" dirty="0" smtClean="0">
                <a:solidFill>
                  <a:schemeClr val="tx1"/>
                </a:solidFill>
              </a:rPr>
              <a:t> – The concerns representing single and specific functionality for </a:t>
            </a:r>
            <a:r>
              <a:rPr lang="en-US" sz="2400" u="sng" dirty="0" smtClean="0">
                <a:solidFill>
                  <a:schemeClr val="tx1"/>
                </a:solidFill>
              </a:rPr>
              <a:t>primary requirement</a:t>
            </a:r>
          </a:p>
          <a:p>
            <a:pPr marL="914400" lvl="1" indent="-457200" algn="l">
              <a:buFont typeface="Arial" pitchFamily="34" charset="0"/>
              <a:buChar char="•"/>
            </a:pPr>
            <a:r>
              <a:rPr lang="en-US" sz="2400" b="1" dirty="0" smtClean="0">
                <a:solidFill>
                  <a:schemeClr val="tx1"/>
                </a:solidFill>
              </a:rPr>
              <a:t>Cross-cutting concern</a:t>
            </a:r>
            <a:r>
              <a:rPr lang="en-US" sz="2400" dirty="0" smtClean="0">
                <a:solidFill>
                  <a:schemeClr val="tx1"/>
                </a:solidFill>
              </a:rPr>
              <a:t> – It represent </a:t>
            </a:r>
            <a:r>
              <a:rPr lang="en-US" sz="2400" u="sng" dirty="0" smtClean="0">
                <a:solidFill>
                  <a:schemeClr val="tx1"/>
                </a:solidFill>
              </a:rPr>
              <a:t>secondary requirement</a:t>
            </a:r>
            <a:r>
              <a:rPr lang="en-US" sz="2400" dirty="0" smtClean="0">
                <a:solidFill>
                  <a:schemeClr val="tx1"/>
                </a:solidFill>
              </a:rPr>
              <a:t> like logging, security etc. i.e. system wide concern </a:t>
            </a:r>
          </a:p>
          <a:p>
            <a:pPr marL="457200" indent="-457200" algn="l">
              <a:buFont typeface="Arial" pitchFamily="34" charset="0"/>
              <a:buChar char="•"/>
            </a:pPr>
            <a:r>
              <a:rPr lang="en-US" dirty="0" err="1" smtClean="0">
                <a:solidFill>
                  <a:schemeClr val="tx1"/>
                </a:solidFill>
              </a:rPr>
              <a:t>Joinpoint</a:t>
            </a:r>
            <a:r>
              <a:rPr lang="en-US" dirty="0" smtClean="0">
                <a:solidFill>
                  <a:schemeClr val="tx1"/>
                </a:solidFill>
              </a:rPr>
              <a:t> : </a:t>
            </a:r>
            <a:r>
              <a:rPr lang="en-US" sz="2400" dirty="0" smtClean="0">
                <a:solidFill>
                  <a:schemeClr val="tx1"/>
                </a:solidFill>
              </a:rPr>
              <a:t>It is a point in the execution flow of a system like method execution , </a:t>
            </a:r>
            <a:r>
              <a:rPr lang="en-US" sz="2400" dirty="0">
                <a:solidFill>
                  <a:schemeClr val="tx1"/>
                </a:solidFill>
              </a:rPr>
              <a:t>exception handling, changing object variable </a:t>
            </a:r>
            <a:r>
              <a:rPr lang="en-US" sz="2400" dirty="0" smtClean="0">
                <a:solidFill>
                  <a:schemeClr val="tx1"/>
                </a:solidFill>
              </a:rPr>
              <a:t>value etc.</a:t>
            </a:r>
          </a:p>
          <a:p>
            <a:pPr marL="457200" indent="-457200" algn="l">
              <a:buFont typeface="Arial" pitchFamily="34" charset="0"/>
              <a:buChar char="•"/>
            </a:pPr>
            <a:r>
              <a:rPr lang="en-US" sz="2400" b="1" dirty="0">
                <a:solidFill>
                  <a:schemeClr val="tx1"/>
                </a:solidFill>
              </a:rPr>
              <a:t>Advice: </a:t>
            </a:r>
            <a:r>
              <a:rPr lang="en-US" sz="2400" dirty="0">
                <a:solidFill>
                  <a:schemeClr val="tx1"/>
                </a:solidFill>
              </a:rPr>
              <a:t>Advices are actions taken for a particular join point. In terms of programming, they are methods that gets executed when a certain join point with matching </a:t>
            </a:r>
            <a:r>
              <a:rPr lang="en-US" sz="2400" dirty="0" err="1">
                <a:solidFill>
                  <a:schemeClr val="tx1"/>
                </a:solidFill>
              </a:rPr>
              <a:t>pointcut</a:t>
            </a:r>
            <a:r>
              <a:rPr lang="en-US" sz="2400" dirty="0">
                <a:solidFill>
                  <a:schemeClr val="tx1"/>
                </a:solidFill>
              </a:rPr>
              <a:t> is reached in the application. </a:t>
            </a:r>
            <a:endParaRPr lang="en-US" sz="2400" dirty="0" smtClean="0">
              <a:solidFill>
                <a:schemeClr val="tx1"/>
              </a:solidFill>
            </a:endParaRPr>
          </a:p>
          <a:p>
            <a:pPr marL="457200" indent="-457200" algn="l">
              <a:buFont typeface="Arial" pitchFamily="34" charset="0"/>
              <a:buChar char="•"/>
            </a:pPr>
            <a:r>
              <a:rPr lang="en-US" sz="2400" b="1" dirty="0" err="1">
                <a:solidFill>
                  <a:schemeClr val="tx1"/>
                </a:solidFill>
              </a:rPr>
              <a:t>Pointcut</a:t>
            </a:r>
            <a:r>
              <a:rPr lang="en-US" sz="2400" b="1" dirty="0">
                <a:solidFill>
                  <a:schemeClr val="tx1"/>
                </a:solidFill>
              </a:rPr>
              <a:t>: </a:t>
            </a:r>
            <a:r>
              <a:rPr lang="en-US" sz="2400" dirty="0" err="1">
                <a:solidFill>
                  <a:schemeClr val="tx1"/>
                </a:solidFill>
              </a:rPr>
              <a:t>Pointcut</a:t>
            </a:r>
            <a:r>
              <a:rPr lang="en-US" sz="2400" dirty="0">
                <a:solidFill>
                  <a:schemeClr val="tx1"/>
                </a:solidFill>
              </a:rPr>
              <a:t> are expressions that is matched with join points to determine whether advice needs to be executed or not. </a:t>
            </a:r>
            <a:r>
              <a:rPr lang="en-US" sz="2400" dirty="0" err="1">
                <a:solidFill>
                  <a:schemeClr val="tx1"/>
                </a:solidFill>
              </a:rPr>
              <a:t>Pointcut</a:t>
            </a:r>
            <a:r>
              <a:rPr lang="en-US" sz="2400" dirty="0">
                <a:solidFill>
                  <a:schemeClr val="tx1"/>
                </a:solidFill>
              </a:rPr>
              <a:t> uses different kinds of expressions that are matched with the join points and Spring framework uses the </a:t>
            </a:r>
            <a:r>
              <a:rPr lang="en-US" sz="2400" dirty="0" err="1">
                <a:solidFill>
                  <a:schemeClr val="tx1"/>
                </a:solidFill>
              </a:rPr>
              <a:t>AspectJ</a:t>
            </a:r>
            <a:r>
              <a:rPr lang="en-US" sz="2400" dirty="0">
                <a:solidFill>
                  <a:schemeClr val="tx1"/>
                </a:solidFill>
              </a:rPr>
              <a:t> </a:t>
            </a:r>
            <a:r>
              <a:rPr lang="en-US" sz="2400" dirty="0" err="1">
                <a:solidFill>
                  <a:schemeClr val="tx1"/>
                </a:solidFill>
              </a:rPr>
              <a:t>pointcut</a:t>
            </a:r>
            <a:r>
              <a:rPr lang="en-US" sz="2400" dirty="0">
                <a:solidFill>
                  <a:schemeClr val="tx1"/>
                </a:solidFill>
              </a:rPr>
              <a:t> expression language.</a:t>
            </a:r>
          </a:p>
        </p:txBody>
      </p:sp>
    </p:spTree>
    <p:extLst>
      <p:ext uri="{BB962C8B-B14F-4D97-AF65-F5344CB8AC3E}">
        <p14:creationId xmlns:p14="http://schemas.microsoft.com/office/powerpoint/2010/main" val="216557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a:bodyPr>
          <a:lstStyle/>
          <a:p>
            <a:r>
              <a:rPr lang="en-US" sz="3600" dirty="0" smtClean="0"/>
              <a:t>AOP Core Concepts Terminology</a:t>
            </a:r>
            <a:endParaRPr lang="en-US" sz="3600" dirty="0">
              <a:solidFill>
                <a:schemeClr val="accent3">
                  <a:lumMod val="50000"/>
                </a:schemeClr>
              </a:solidFill>
            </a:endParaRPr>
          </a:p>
        </p:txBody>
      </p:sp>
      <p:sp>
        <p:nvSpPr>
          <p:cNvPr id="3" name="Subtitle 2"/>
          <p:cNvSpPr>
            <a:spLocks noGrp="1"/>
          </p:cNvSpPr>
          <p:nvPr>
            <p:ph type="subTitle" idx="1"/>
          </p:nvPr>
        </p:nvSpPr>
        <p:spPr>
          <a:xfrm>
            <a:off x="0" y="685800"/>
            <a:ext cx="9144000" cy="6172200"/>
          </a:xfrm>
        </p:spPr>
        <p:txBody>
          <a:bodyPr lIns="0" tIns="0" rIns="0" bIns="0">
            <a:normAutofit lnSpcReduction="10000"/>
          </a:bodyPr>
          <a:lstStyle/>
          <a:p>
            <a:pPr marL="457200" indent="-457200" algn="l">
              <a:buFont typeface="Arial" pitchFamily="34" charset="0"/>
              <a:buChar char="•"/>
            </a:pPr>
            <a:r>
              <a:rPr lang="en-US" sz="2800" b="1" dirty="0">
                <a:solidFill>
                  <a:schemeClr val="tx1"/>
                </a:solidFill>
              </a:rPr>
              <a:t>Aspect:</a:t>
            </a:r>
            <a:r>
              <a:rPr lang="en-US" sz="2400" dirty="0">
                <a:solidFill>
                  <a:schemeClr val="tx1"/>
                </a:solidFill>
              </a:rPr>
              <a:t> </a:t>
            </a:r>
            <a:r>
              <a:rPr lang="en-US" sz="2400" dirty="0" smtClean="0">
                <a:solidFill>
                  <a:schemeClr val="tx1"/>
                </a:solidFill>
              </a:rPr>
              <a:t>An </a:t>
            </a:r>
            <a:r>
              <a:rPr lang="en-US" sz="2400" dirty="0">
                <a:solidFill>
                  <a:schemeClr val="tx1"/>
                </a:solidFill>
              </a:rPr>
              <a:t>aspect is a class that implements enterprise application concerns that cut across multiple classes, such as transaction management. </a:t>
            </a:r>
            <a:r>
              <a:rPr lang="en-US" sz="2400" dirty="0" smtClean="0">
                <a:solidFill>
                  <a:schemeClr val="tx1"/>
                </a:solidFill>
              </a:rPr>
              <a:t>It is a combination of advice and </a:t>
            </a:r>
            <a:r>
              <a:rPr lang="en-US" sz="2400" dirty="0" err="1" smtClean="0">
                <a:solidFill>
                  <a:schemeClr val="tx1"/>
                </a:solidFill>
              </a:rPr>
              <a:t>pointcut</a:t>
            </a:r>
            <a:endParaRPr lang="en-US" sz="2400" dirty="0" smtClean="0">
              <a:solidFill>
                <a:schemeClr val="tx1"/>
              </a:solidFill>
            </a:endParaRPr>
          </a:p>
          <a:p>
            <a:pPr marL="914400" lvl="1" indent="-457200" algn="l">
              <a:buFont typeface="Arial" pitchFamily="34" charset="0"/>
              <a:buChar char="•"/>
            </a:pPr>
            <a:r>
              <a:rPr lang="en-US" sz="2000" dirty="0" smtClean="0">
                <a:solidFill>
                  <a:schemeClr val="tx1"/>
                </a:solidFill>
              </a:rPr>
              <a:t>Aspects </a:t>
            </a:r>
            <a:r>
              <a:rPr lang="en-US" sz="2000" dirty="0">
                <a:solidFill>
                  <a:schemeClr val="tx1"/>
                </a:solidFill>
              </a:rPr>
              <a:t>can be a normal class configured through Spring XML configuration or we can use Spring </a:t>
            </a:r>
            <a:r>
              <a:rPr lang="en-US" sz="2000" dirty="0" err="1">
                <a:solidFill>
                  <a:schemeClr val="tx1"/>
                </a:solidFill>
              </a:rPr>
              <a:t>AspectJ</a:t>
            </a:r>
            <a:r>
              <a:rPr lang="en-US" sz="2000" dirty="0">
                <a:solidFill>
                  <a:schemeClr val="tx1"/>
                </a:solidFill>
              </a:rPr>
              <a:t> integration to define a class as Aspect using @Aspect annotation</a:t>
            </a:r>
            <a:r>
              <a:rPr lang="en-US" sz="2000" dirty="0" smtClean="0">
                <a:solidFill>
                  <a:schemeClr val="tx1"/>
                </a:solidFill>
              </a:rPr>
              <a:t>.</a:t>
            </a:r>
          </a:p>
          <a:p>
            <a:pPr marL="457200" indent="-457200" algn="l">
              <a:buFont typeface="Arial" pitchFamily="34" charset="0"/>
              <a:buChar char="•"/>
            </a:pPr>
            <a:r>
              <a:rPr lang="en-US" sz="2400" b="1" dirty="0">
                <a:solidFill>
                  <a:schemeClr val="tx1"/>
                </a:solidFill>
              </a:rPr>
              <a:t>Target Object</a:t>
            </a:r>
            <a:r>
              <a:rPr lang="en-US" sz="2400" dirty="0">
                <a:solidFill>
                  <a:schemeClr val="tx1"/>
                </a:solidFill>
              </a:rPr>
              <a:t>: They are the object on which advices are applied. Spring AOP is implemented using runtime proxies so this object is always a </a:t>
            </a:r>
            <a:r>
              <a:rPr lang="en-US" sz="2400" dirty="0" err="1">
                <a:solidFill>
                  <a:schemeClr val="tx1"/>
                </a:solidFill>
              </a:rPr>
              <a:t>proxied</a:t>
            </a:r>
            <a:r>
              <a:rPr lang="en-US" sz="2400" dirty="0">
                <a:solidFill>
                  <a:schemeClr val="tx1"/>
                </a:solidFill>
              </a:rPr>
              <a:t> object. What is means is that a subclass is created at runtime where the target method is overridden and advices are included based on their configuration</a:t>
            </a:r>
            <a:r>
              <a:rPr lang="en-US" sz="2400" dirty="0" smtClean="0">
                <a:solidFill>
                  <a:schemeClr val="tx1"/>
                </a:solidFill>
              </a:rPr>
              <a:t>.</a:t>
            </a:r>
          </a:p>
          <a:p>
            <a:pPr marL="457200" indent="-457200" algn="l">
              <a:buFont typeface="Arial" pitchFamily="34" charset="0"/>
              <a:buChar char="•"/>
            </a:pPr>
            <a:r>
              <a:rPr lang="en-US" sz="2400" b="1" dirty="0">
                <a:solidFill>
                  <a:schemeClr val="tx1"/>
                </a:solidFill>
              </a:rPr>
              <a:t>AOP proxy</a:t>
            </a:r>
            <a:r>
              <a:rPr lang="en-US" sz="2400" dirty="0">
                <a:solidFill>
                  <a:schemeClr val="tx1"/>
                </a:solidFill>
              </a:rPr>
              <a:t>: Spring AOP implementation uses JDK dynamic proxy to create the Proxy classes with target classes and advice invocations, these are called AOP proxy classes. We can also use CGLIB proxy by adding it as the dependency in the Spring AOP project.</a:t>
            </a:r>
          </a:p>
          <a:p>
            <a:pPr marL="457200" indent="-457200" algn="l">
              <a:buFont typeface="Arial" pitchFamily="34" charset="0"/>
              <a:buChar char="•"/>
            </a:pPr>
            <a:r>
              <a:rPr lang="en-US" sz="2400" b="1" dirty="0">
                <a:solidFill>
                  <a:schemeClr val="tx1"/>
                </a:solidFill>
              </a:rPr>
              <a:t>Weaving:</a:t>
            </a:r>
            <a:r>
              <a:rPr lang="en-US" sz="2400" dirty="0">
                <a:solidFill>
                  <a:schemeClr val="tx1"/>
                </a:solidFill>
              </a:rPr>
              <a:t> It is the process of linking aspects with other objects to create the advised proxy objects. This can be done at compile time, load time or at runtime. Spring AOP performs weaving at the runtime.</a:t>
            </a:r>
          </a:p>
        </p:txBody>
      </p:sp>
    </p:spTree>
    <p:extLst>
      <p:ext uri="{BB962C8B-B14F-4D97-AF65-F5344CB8AC3E}">
        <p14:creationId xmlns:p14="http://schemas.microsoft.com/office/powerpoint/2010/main" val="3840008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
          </a:xfrm>
          <a:solidFill>
            <a:schemeClr val="accent4">
              <a:lumMod val="20000"/>
              <a:lumOff val="80000"/>
            </a:schemeClr>
          </a:solidFill>
        </p:spPr>
        <p:txBody>
          <a:bodyPr>
            <a:normAutofit fontScale="90000"/>
          </a:bodyPr>
          <a:lstStyle/>
          <a:p>
            <a:r>
              <a:rPr lang="en-US" dirty="0" smtClean="0">
                <a:solidFill>
                  <a:schemeClr val="accent3">
                    <a:lumMod val="50000"/>
                  </a:schemeClr>
                </a:solidFill>
              </a:rPr>
              <a:t>Advantage of AOP over OOP</a:t>
            </a:r>
            <a:endParaRPr lang="en-US" dirty="0">
              <a:solidFill>
                <a:schemeClr val="accent3">
                  <a:lumMod val="50000"/>
                </a:schemeClr>
              </a:solidFill>
            </a:endParaRPr>
          </a:p>
        </p:txBody>
      </p:sp>
      <p:sp>
        <p:nvSpPr>
          <p:cNvPr id="3" name="Subtitle 2"/>
          <p:cNvSpPr>
            <a:spLocks noGrp="1"/>
          </p:cNvSpPr>
          <p:nvPr>
            <p:ph type="subTitle" idx="1"/>
          </p:nvPr>
        </p:nvSpPr>
        <p:spPr>
          <a:xfrm>
            <a:off x="0" y="685800"/>
            <a:ext cx="9144000" cy="6172200"/>
          </a:xfrm>
        </p:spPr>
        <p:txBody>
          <a:bodyPr lIns="0" tIns="0" rIns="0" bIns="0">
            <a:normAutofit/>
          </a:bodyPr>
          <a:lstStyle/>
          <a:p>
            <a:pPr marL="457200" indent="-457200" algn="l">
              <a:buFont typeface="Arial" pitchFamily="34" charset="0"/>
              <a:buChar char="•"/>
            </a:pPr>
            <a:r>
              <a:rPr lang="en-US" sz="2400" dirty="0" smtClean="0">
                <a:solidFill>
                  <a:schemeClr val="tx1"/>
                </a:solidFill>
              </a:rPr>
              <a:t>In OOP, modularity </a:t>
            </a:r>
            <a:r>
              <a:rPr lang="en-US" sz="2400" dirty="0">
                <a:solidFill>
                  <a:schemeClr val="tx1"/>
                </a:solidFill>
              </a:rPr>
              <a:t>of application is achieved by Classes whereas in </a:t>
            </a:r>
            <a:r>
              <a:rPr lang="en-US" sz="2400" dirty="0" smtClean="0">
                <a:solidFill>
                  <a:schemeClr val="tx1"/>
                </a:solidFill>
              </a:rPr>
              <a:t>AOP application modularity </a:t>
            </a:r>
            <a:r>
              <a:rPr lang="en-US" sz="2400" dirty="0">
                <a:solidFill>
                  <a:schemeClr val="tx1"/>
                </a:solidFill>
              </a:rPr>
              <a:t>is achieved by </a:t>
            </a:r>
            <a:r>
              <a:rPr lang="en-US" sz="2400" dirty="0" smtClean="0">
                <a:solidFill>
                  <a:schemeClr val="tx1"/>
                </a:solidFill>
              </a:rPr>
              <a:t>Aspects.</a:t>
            </a:r>
          </a:p>
          <a:p>
            <a:pPr marL="457200" indent="-457200" algn="l">
              <a:buFont typeface="Arial" pitchFamily="34" charset="0"/>
              <a:buChar char="•"/>
            </a:pPr>
            <a:r>
              <a:rPr lang="en-US" sz="2400" dirty="0">
                <a:solidFill>
                  <a:schemeClr val="tx1"/>
                </a:solidFill>
              </a:rPr>
              <a:t>AOP takes out the direct dependency of crosscutting tasks from classes that we can’t achieve through normal object oriented programming mode. For example, we can have a separate class for logging but again the functional classes will have to call these methods to achieve logging across the application</a:t>
            </a:r>
          </a:p>
        </p:txBody>
      </p:sp>
    </p:spTree>
    <p:extLst>
      <p:ext uri="{BB962C8B-B14F-4D97-AF65-F5344CB8AC3E}">
        <p14:creationId xmlns:p14="http://schemas.microsoft.com/office/powerpoint/2010/main" val="2165579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TotalTime>
  <Words>639</Words>
  <Application>Microsoft Office PowerPoint</Application>
  <PresentationFormat>On-screen Show (4:3)</PresentationFormat>
  <Paragraphs>35</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Advantage of AOP over OOP</vt:lpstr>
      <vt:lpstr>AOP</vt:lpstr>
      <vt:lpstr>AOP Core Concepts Terminology</vt:lpstr>
      <vt:lpstr>AOP Core Concepts Terminology</vt:lpstr>
      <vt:lpstr>Advantage of AOP over OOP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Aspect Oriented Programming</dc:title>
  <dc:creator>Manish</dc:creator>
  <cp:lastModifiedBy>Manish</cp:lastModifiedBy>
  <cp:revision>32</cp:revision>
  <dcterms:created xsi:type="dcterms:W3CDTF">2006-08-16T00:00:00Z</dcterms:created>
  <dcterms:modified xsi:type="dcterms:W3CDTF">2014-05-11T20:28:33Z</dcterms:modified>
</cp:coreProperties>
</file>