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1" r:id="rId2"/>
    <p:sldId id="273" r:id="rId3"/>
    <p:sldId id="272" r:id="rId4"/>
    <p:sldId id="274" r:id="rId5"/>
    <p:sldId id="275" r:id="rId6"/>
    <p:sldId id="276" r:id="rId7"/>
    <p:sldId id="27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harmvir_Singh"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075" autoAdjust="0"/>
  </p:normalViewPr>
  <p:slideViewPr>
    <p:cSldViewPr>
      <p:cViewPr varScale="1">
        <p:scale>
          <a:sx n="47" d="100"/>
          <a:sy n="47" d="100"/>
        </p:scale>
        <p:origin x="-204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ABBFE-A503-431F-BFE1-94E1393FC166}" type="datetimeFigureOut">
              <a:rPr lang="en-US" smtClean="0"/>
              <a:t>7/11/2014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C596-ADB8-4B2C-B3C3-A31DB2696095}" type="slidenum">
              <a:rPr lang="en-US" smtClean="0"/>
              <a:t>‹#›</a:t>
            </a:fld>
            <a:endParaRPr lang="en-US"/>
          </a:p>
        </p:txBody>
      </p:sp>
    </p:spTree>
    <p:extLst>
      <p:ext uri="{BB962C8B-B14F-4D97-AF65-F5344CB8AC3E}">
        <p14:creationId xmlns:p14="http://schemas.microsoft.com/office/powerpoint/2010/main" val="23133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solidFill>
                  <a:srgbClr val="FF0000"/>
                </a:solidFill>
              </a:rPr>
              <a:t>Front Controller – </a:t>
            </a:r>
            <a:r>
              <a:rPr lang="en-GB" b="1" dirty="0" err="1" smtClean="0">
                <a:solidFill>
                  <a:srgbClr val="FF0000"/>
                </a:solidFill>
              </a:rPr>
              <a:t>Responsiblities</a:t>
            </a:r>
            <a:endParaRPr lang="en-GB" b="1" dirty="0" smtClean="0">
              <a:solidFill>
                <a:srgbClr val="FF0000"/>
              </a:solidFill>
            </a:endParaRPr>
          </a:p>
          <a:p>
            <a:pPr marL="171450" indent="-171450" eaLnBrk="1" hangingPunct="1">
              <a:buFont typeface="Arial" pitchFamily="34" charset="0"/>
              <a:buChar char="•"/>
            </a:pPr>
            <a:r>
              <a:rPr lang="en-GB" b="0" dirty="0" smtClean="0">
                <a:solidFill>
                  <a:srgbClr val="00B050"/>
                </a:solidFill>
              </a:rPr>
              <a:t>Initialize the framework to cater to the requests.</a:t>
            </a:r>
          </a:p>
          <a:p>
            <a:pPr marL="171450" indent="-171450" eaLnBrk="1" hangingPunct="1">
              <a:buFont typeface="Arial" pitchFamily="34" charset="0"/>
              <a:buChar char="•"/>
            </a:pPr>
            <a:r>
              <a:rPr lang="en-GB" b="0" dirty="0" smtClean="0">
                <a:solidFill>
                  <a:srgbClr val="00B050"/>
                </a:solidFill>
              </a:rPr>
              <a:t>Load the map of all the URLs and the components responsible to handle the request.</a:t>
            </a:r>
          </a:p>
          <a:p>
            <a:pPr marL="171450" indent="-171450" eaLnBrk="1" hangingPunct="1">
              <a:buFont typeface="Arial" pitchFamily="34" charset="0"/>
              <a:buChar char="•"/>
            </a:pPr>
            <a:r>
              <a:rPr lang="en-GB" b="0" dirty="0" smtClean="0">
                <a:solidFill>
                  <a:srgbClr val="00B050"/>
                </a:solidFill>
              </a:rPr>
              <a:t>Prepare the map for the views.</a:t>
            </a:r>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a:t>
            </a:fld>
            <a:endParaRPr lang="en-US"/>
          </a:p>
        </p:txBody>
      </p:sp>
    </p:spTree>
    <p:extLst>
      <p:ext uri="{BB962C8B-B14F-4D97-AF65-F5344CB8AC3E}">
        <p14:creationId xmlns:p14="http://schemas.microsoft.com/office/powerpoint/2010/main" val="401579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err="1" smtClean="0">
                <a:solidFill>
                  <a:schemeClr val="tx1"/>
                </a:solidFill>
                <a:effectLst/>
                <a:latin typeface="+mn-lt"/>
                <a:ea typeface="+mn-ea"/>
                <a:cs typeface="+mn-cs"/>
              </a:rPr>
              <a:t>DispatcherServlet</a:t>
            </a:r>
            <a:r>
              <a:rPr lang="en-US" sz="1200" b="0" i="0" kern="1200" dirty="0" smtClean="0">
                <a:solidFill>
                  <a:schemeClr val="tx1"/>
                </a:solidFill>
                <a:effectLst/>
                <a:latin typeface="+mn-lt"/>
                <a:ea typeface="+mn-ea"/>
                <a:cs typeface="+mn-cs"/>
              </a:rPr>
              <a:t> consults the </a:t>
            </a:r>
            <a:r>
              <a:rPr lang="en-US" sz="1200" b="0" i="1" kern="1200" dirty="0" err="1" smtClean="0">
                <a:solidFill>
                  <a:schemeClr val="tx1"/>
                </a:solidFill>
                <a:effectLst/>
                <a:latin typeface="+mn-lt"/>
                <a:ea typeface="+mn-ea"/>
                <a:cs typeface="+mn-cs"/>
              </a:rPr>
              <a:t>HandlerMapping</a:t>
            </a:r>
            <a:r>
              <a:rPr lang="en-US" sz="1200" b="0" i="0" kern="1200" dirty="0" smtClean="0">
                <a:solidFill>
                  <a:schemeClr val="tx1"/>
                </a:solidFill>
                <a:effectLst/>
                <a:latin typeface="+mn-lt"/>
                <a:ea typeface="+mn-ea"/>
                <a:cs typeface="+mn-cs"/>
              </a:rPr>
              <a:t> to call the appropriate </a:t>
            </a:r>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Controller</a:t>
            </a:r>
            <a:r>
              <a:rPr lang="en-US" sz="1200" b="0" i="0" kern="1200" dirty="0" smtClean="0">
                <a:solidFill>
                  <a:schemeClr val="tx1"/>
                </a:solidFill>
                <a:effectLst/>
                <a:latin typeface="+mn-lt"/>
                <a:ea typeface="+mn-ea"/>
                <a:cs typeface="+mn-cs"/>
              </a:rPr>
              <a:t> takes the request and calls the appropriate service methods based on used GET or POST method. The service method will set model data based on defined business logic and returns view name to the </a:t>
            </a:r>
            <a:r>
              <a:rPr lang="en-US" sz="1200" b="0" i="1" kern="1200" dirty="0" err="1" smtClean="0">
                <a:solidFill>
                  <a:schemeClr val="tx1"/>
                </a:solidFill>
                <a:effectLst/>
                <a:latin typeface="+mn-lt"/>
                <a:ea typeface="+mn-ea"/>
                <a:cs typeface="+mn-cs"/>
              </a:rPr>
              <a:t>DispatcherServlet</a:t>
            </a:r>
            <a:r>
              <a:rPr lang="en-US" sz="1200" b="0" i="0" kern="1200" dirty="0" smtClean="0">
                <a:solidFill>
                  <a:schemeClr val="tx1"/>
                </a:solidFill>
                <a:effectLst/>
                <a:latin typeface="+mn-lt"/>
                <a:ea typeface="+mn-ea"/>
                <a:cs typeface="+mn-cs"/>
              </a:rPr>
              <a:t>.</a:t>
            </a:r>
          </a:p>
          <a:p>
            <a:endParaRPr lang="en-US" sz="1200" b="0" i="1" kern="1200" dirty="0" smtClean="0">
              <a:solidFill>
                <a:schemeClr val="tx1"/>
              </a:solidFill>
              <a:effectLst/>
              <a:latin typeface="+mn-lt"/>
              <a:ea typeface="+mn-ea"/>
              <a:cs typeface="+mn-cs"/>
            </a:endParaRPr>
          </a:p>
          <a:p>
            <a:r>
              <a:rPr lang="en-US" sz="1200" b="0" i="1" kern="1200" dirty="0" err="1" smtClean="0">
                <a:solidFill>
                  <a:schemeClr val="tx1"/>
                </a:solidFill>
                <a:effectLst/>
                <a:latin typeface="+mn-lt"/>
                <a:ea typeface="+mn-ea"/>
                <a:cs typeface="+mn-cs"/>
              </a:rPr>
              <a:t>DispatcherServlet</a:t>
            </a:r>
            <a:r>
              <a:rPr lang="en-US" sz="1200" b="0" i="0" kern="1200" dirty="0" smtClean="0">
                <a:solidFill>
                  <a:schemeClr val="tx1"/>
                </a:solidFill>
                <a:effectLst/>
                <a:latin typeface="+mn-lt"/>
                <a:ea typeface="+mn-ea"/>
                <a:cs typeface="+mn-cs"/>
              </a:rPr>
              <a:t> will take help from </a:t>
            </a:r>
            <a:r>
              <a:rPr lang="en-US" sz="1200" b="0" i="1" kern="1200" dirty="0" err="1" smtClean="0">
                <a:solidFill>
                  <a:schemeClr val="tx1"/>
                </a:solidFill>
                <a:effectLst/>
                <a:latin typeface="+mn-lt"/>
                <a:ea typeface="+mn-ea"/>
                <a:cs typeface="+mn-cs"/>
              </a:rPr>
              <a:t>ViewResolver</a:t>
            </a:r>
            <a:r>
              <a:rPr lang="en-US" sz="1200" b="0" i="0" kern="1200" dirty="0" smtClean="0">
                <a:solidFill>
                  <a:schemeClr val="tx1"/>
                </a:solidFill>
                <a:effectLst/>
                <a:latin typeface="+mn-lt"/>
                <a:ea typeface="+mn-ea"/>
                <a:cs typeface="+mn-cs"/>
              </a:rPr>
              <a:t> to pickup the defined view for the request.</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Once view is finalized, The </a:t>
            </a:r>
            <a:r>
              <a:rPr lang="en-US" sz="1200" b="0" i="1" kern="1200" dirty="0" err="1" smtClean="0">
                <a:solidFill>
                  <a:schemeClr val="tx1"/>
                </a:solidFill>
                <a:effectLst/>
                <a:latin typeface="+mn-lt"/>
                <a:ea typeface="+mn-ea"/>
                <a:cs typeface="+mn-cs"/>
              </a:rPr>
              <a:t>DispatcherServlet</a:t>
            </a:r>
            <a:r>
              <a:rPr lang="en-US" sz="1200" b="0" i="0" kern="1200" dirty="0" smtClean="0">
                <a:solidFill>
                  <a:schemeClr val="tx1"/>
                </a:solidFill>
                <a:effectLst/>
                <a:latin typeface="+mn-lt"/>
                <a:ea typeface="+mn-ea"/>
                <a:cs typeface="+mn-cs"/>
              </a:rPr>
              <a:t> passes the model data to the view which is finally rendered on the browser.</a:t>
            </a:r>
          </a:p>
          <a:p>
            <a:endParaRPr lang="en-US" dirty="0" smtClean="0"/>
          </a:p>
          <a:p>
            <a:r>
              <a:rPr lang="en-US" sz="1200" b="0" i="0" kern="1200" dirty="0" err="1" smtClean="0">
                <a:solidFill>
                  <a:schemeClr val="tx1"/>
                </a:solidFill>
                <a:effectLst/>
                <a:latin typeface="+mn-lt"/>
                <a:ea typeface="+mn-ea"/>
                <a:cs typeface="+mn-cs"/>
              </a:rPr>
              <a:t>HandlerMapping</a:t>
            </a:r>
            <a:r>
              <a:rPr lang="en-US" sz="1200" b="0" i="0" kern="1200" dirty="0" smtClean="0">
                <a:solidFill>
                  <a:schemeClr val="tx1"/>
                </a:solidFill>
                <a:effectLst/>
                <a:latin typeface="+mn-lt"/>
                <a:ea typeface="+mn-ea"/>
                <a:cs typeface="+mn-cs"/>
              </a:rPr>
              <a:t>, Controller and </a:t>
            </a:r>
            <a:r>
              <a:rPr lang="en-US" sz="1200" b="0" i="0" kern="1200" dirty="0" err="1" smtClean="0">
                <a:solidFill>
                  <a:schemeClr val="tx1"/>
                </a:solidFill>
                <a:effectLst/>
                <a:latin typeface="+mn-lt"/>
                <a:ea typeface="+mn-ea"/>
                <a:cs typeface="+mn-cs"/>
              </a:rPr>
              <a:t>ViewResolver</a:t>
            </a:r>
            <a:r>
              <a:rPr lang="en-US" sz="1200" b="0" i="0" kern="1200" dirty="0" smtClean="0">
                <a:solidFill>
                  <a:schemeClr val="tx1"/>
                </a:solidFill>
                <a:effectLst/>
                <a:latin typeface="+mn-lt"/>
                <a:ea typeface="+mn-ea"/>
                <a:cs typeface="+mn-cs"/>
              </a:rPr>
              <a:t> are parts </a:t>
            </a:r>
            <a:r>
              <a:rPr lang="en-US" sz="1200" b="0" i="0" kern="1200" dirty="0" err="1" smtClean="0">
                <a:solidFill>
                  <a:schemeClr val="tx1"/>
                </a:solidFill>
                <a:effectLst/>
                <a:latin typeface="+mn-lt"/>
                <a:ea typeface="+mn-ea"/>
                <a:cs typeface="+mn-cs"/>
              </a:rPr>
              <a:t>of</a:t>
            </a:r>
            <a:r>
              <a:rPr lang="en-US" sz="1200" b="0" i="1" kern="1200" dirty="0" err="1" smtClean="0">
                <a:solidFill>
                  <a:schemeClr val="tx1"/>
                </a:solidFill>
                <a:effectLst/>
                <a:latin typeface="+mn-lt"/>
                <a:ea typeface="+mn-ea"/>
                <a:cs typeface="+mn-cs"/>
              </a:rPr>
              <a:t>WebApplicationContext</a:t>
            </a:r>
            <a:r>
              <a:rPr lang="en-US" sz="1200" b="0" i="0" kern="1200" dirty="0" smtClean="0">
                <a:solidFill>
                  <a:schemeClr val="tx1"/>
                </a:solidFill>
                <a:effectLst/>
                <a:latin typeface="+mn-lt"/>
                <a:ea typeface="+mn-ea"/>
                <a:cs typeface="+mn-cs"/>
              </a:rPr>
              <a:t> which is an extension of the plain </a:t>
            </a:r>
            <a:r>
              <a:rPr lang="en-US" sz="1200" b="0" i="1" kern="1200" dirty="0" err="1" smtClean="0">
                <a:solidFill>
                  <a:schemeClr val="tx1"/>
                </a:solidFill>
                <a:effectLst/>
                <a:latin typeface="+mn-lt"/>
                <a:ea typeface="+mn-ea"/>
                <a:cs typeface="+mn-cs"/>
              </a:rPr>
              <a:t>ApplicationContext</a:t>
            </a:r>
            <a:r>
              <a:rPr lang="en-US" sz="1200" b="0" i="0" kern="1200" dirty="0" smtClean="0">
                <a:solidFill>
                  <a:schemeClr val="tx1"/>
                </a:solidFill>
                <a:effectLst/>
                <a:latin typeface="+mn-lt"/>
                <a:ea typeface="+mn-ea"/>
                <a:cs typeface="+mn-cs"/>
              </a:rPr>
              <a:t> with some extra features necessary for web applications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upon initialization of </a:t>
            </a:r>
            <a:r>
              <a:rPr lang="en-US" sz="1200" b="1" i="0" kern="1200" dirty="0" err="1" smtClean="0">
                <a:solidFill>
                  <a:schemeClr val="tx1"/>
                </a:solidFill>
                <a:effectLst/>
                <a:latin typeface="+mn-lt"/>
                <a:ea typeface="+mn-ea"/>
                <a:cs typeface="+mn-cs"/>
              </a:rPr>
              <a:t>HelloWeb</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DispatcherServlet</a:t>
            </a:r>
            <a:r>
              <a:rPr lang="en-US" sz="1200" b="0" i="0" kern="1200" dirty="0" smtClean="0">
                <a:solidFill>
                  <a:schemeClr val="tx1"/>
                </a:solidFill>
                <a:effectLst/>
                <a:latin typeface="+mn-lt"/>
                <a:ea typeface="+mn-ea"/>
                <a:cs typeface="+mn-cs"/>
              </a:rPr>
              <a:t>, the framework will try to load the application context from a file named </a:t>
            </a:r>
            <a:r>
              <a:rPr lang="en-US" sz="1200" b="1" i="0" kern="1200" dirty="0" smtClean="0">
                <a:solidFill>
                  <a:schemeClr val="tx1"/>
                </a:solidFill>
                <a:effectLst/>
                <a:latin typeface="+mn-lt"/>
                <a:ea typeface="+mn-ea"/>
                <a:cs typeface="+mn-cs"/>
              </a:rPr>
              <a:t>[servlet-name]-servlet.xml</a:t>
            </a:r>
            <a:r>
              <a:rPr lang="en-US" sz="1200" b="0" i="0" kern="1200" dirty="0" smtClean="0">
                <a:solidFill>
                  <a:schemeClr val="tx1"/>
                </a:solidFill>
                <a:effectLst/>
                <a:latin typeface="+mn-lt"/>
                <a:ea typeface="+mn-ea"/>
                <a:cs typeface="+mn-cs"/>
              </a:rPr>
              <a:t> located in the application's </a:t>
            </a:r>
            <a:r>
              <a:rPr lang="en-US" sz="1200" b="0" i="1" kern="1200" dirty="0" err="1" smtClean="0">
                <a:solidFill>
                  <a:schemeClr val="tx1"/>
                </a:solidFill>
                <a:effectLst/>
                <a:latin typeface="+mn-lt"/>
                <a:ea typeface="+mn-ea"/>
                <a:cs typeface="+mn-cs"/>
              </a:rPr>
              <a:t>WebContent</a:t>
            </a:r>
            <a:r>
              <a:rPr lang="en-US" sz="1200" b="0" i="1" kern="1200" dirty="0" smtClean="0">
                <a:solidFill>
                  <a:schemeClr val="tx1"/>
                </a:solidFill>
                <a:effectLst/>
                <a:latin typeface="+mn-lt"/>
                <a:ea typeface="+mn-ea"/>
                <a:cs typeface="+mn-cs"/>
              </a:rPr>
              <a:t>/WEB-INF</a:t>
            </a:r>
            <a:r>
              <a:rPr lang="en-US" sz="1200" b="0" i="0" kern="1200" dirty="0" smtClean="0">
                <a:solidFill>
                  <a:schemeClr val="tx1"/>
                </a:solidFill>
                <a:effectLst/>
                <a:latin typeface="+mn-lt"/>
                <a:ea typeface="+mn-ea"/>
                <a:cs typeface="+mn-cs"/>
              </a:rPr>
              <a:t> directory.</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2</a:t>
            </a:fld>
            <a:endParaRPr lang="en-US"/>
          </a:p>
        </p:txBody>
      </p:sp>
    </p:spTree>
    <p:extLst>
      <p:ext uri="{BB962C8B-B14F-4D97-AF65-F5344CB8AC3E}">
        <p14:creationId xmlns:p14="http://schemas.microsoft.com/office/powerpoint/2010/main" val="301176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Spring MVC</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lnSpcReduction="10000"/>
          </a:bodyPr>
          <a:lstStyle/>
          <a:p>
            <a:r>
              <a:rPr lang="en-US" dirty="0"/>
              <a:t>Spring web MVC framework provides </a:t>
            </a:r>
            <a:r>
              <a:rPr lang="en-US" dirty="0" smtClean="0"/>
              <a:t>model-view-controller architecture</a:t>
            </a:r>
          </a:p>
          <a:p>
            <a:r>
              <a:rPr lang="en-US" dirty="0"/>
              <a:t>used to develop flexible and loosely coupled web </a:t>
            </a:r>
            <a:r>
              <a:rPr lang="en-US" dirty="0" smtClean="0"/>
              <a:t>applications</a:t>
            </a:r>
          </a:p>
          <a:p>
            <a:r>
              <a:rPr lang="en-US" b="1" dirty="0" smtClean="0"/>
              <a:t>Model</a:t>
            </a:r>
            <a:r>
              <a:rPr lang="en-US" dirty="0"/>
              <a:t> encapsulates the application data and in general they will consist of POJO.</a:t>
            </a:r>
          </a:p>
          <a:p>
            <a:r>
              <a:rPr lang="en-US" dirty="0"/>
              <a:t>The </a:t>
            </a:r>
            <a:r>
              <a:rPr lang="en-US" b="1" dirty="0"/>
              <a:t>View</a:t>
            </a:r>
            <a:r>
              <a:rPr lang="en-US" dirty="0"/>
              <a:t> is responsible for rendering the model data and in general it generates HTML output that the client's browser can interpret.</a:t>
            </a:r>
          </a:p>
          <a:p>
            <a:r>
              <a:rPr lang="en-US" dirty="0"/>
              <a:t>The </a:t>
            </a:r>
            <a:r>
              <a:rPr lang="en-US" b="1" dirty="0"/>
              <a:t>Controller</a:t>
            </a:r>
            <a:r>
              <a:rPr lang="en-US" dirty="0"/>
              <a:t> is responsible for processing user requests and building appropriate model and passes it to the view for rendering.</a:t>
            </a:r>
          </a:p>
          <a:p>
            <a:endParaRPr lang="en-US" dirty="0"/>
          </a:p>
        </p:txBody>
      </p:sp>
    </p:spTree>
    <p:extLst>
      <p:ext uri="{BB962C8B-B14F-4D97-AF65-F5344CB8AC3E}">
        <p14:creationId xmlns:p14="http://schemas.microsoft.com/office/powerpoint/2010/main" val="31952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9144000" cy="1143000"/>
          </a:xfrm>
        </p:spPr>
        <p:txBody>
          <a:bodyPr/>
          <a:lstStyle/>
          <a:p>
            <a:pPr eaLnBrk="1" hangingPunct="1"/>
            <a:r>
              <a:rPr lang="en-GB" b="1" dirty="0" smtClean="0">
                <a:solidFill>
                  <a:srgbClr val="FF0000"/>
                </a:solidFill>
              </a:rPr>
              <a:t>Spring 3 MVC- Basic Architecture</a:t>
            </a:r>
          </a:p>
        </p:txBody>
      </p:sp>
      <p:sp>
        <p:nvSpPr>
          <p:cNvPr id="4" name="Rectangle 3"/>
          <p:cNvSpPr/>
          <p:nvPr/>
        </p:nvSpPr>
        <p:spPr>
          <a:xfrm>
            <a:off x="1066800" y="2286000"/>
            <a:ext cx="2362200" cy="3657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600" b="1" dirty="0" err="1"/>
              <a:t>DispactherServlet</a:t>
            </a:r>
            <a:endParaRPr lang="en-GB" sz="3600" b="1" dirty="0"/>
          </a:p>
          <a:p>
            <a:pPr algn="ctr" fontAlgn="auto">
              <a:spcBef>
                <a:spcPts val="0"/>
              </a:spcBef>
              <a:spcAft>
                <a:spcPts val="0"/>
              </a:spcAft>
              <a:defRPr/>
            </a:pPr>
            <a:r>
              <a:rPr lang="en-GB" sz="2400" b="1" dirty="0"/>
              <a:t>(Front controller)</a:t>
            </a:r>
          </a:p>
        </p:txBody>
      </p:sp>
      <p:sp>
        <p:nvSpPr>
          <p:cNvPr id="5" name="Rectangle 4"/>
          <p:cNvSpPr/>
          <p:nvPr/>
        </p:nvSpPr>
        <p:spPr>
          <a:xfrm>
            <a:off x="5257800" y="1219200"/>
            <a:ext cx="2667000" cy="1295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2400" b="1" dirty="0" err="1">
                <a:solidFill>
                  <a:schemeClr val="tx1"/>
                </a:solidFill>
              </a:rPr>
              <a:t>HandlerMapping</a:t>
            </a:r>
            <a:endParaRPr lang="en-GB" sz="2400" b="1" dirty="0">
              <a:solidFill>
                <a:schemeClr val="tx1"/>
              </a:solidFill>
            </a:endParaRPr>
          </a:p>
          <a:p>
            <a:pPr algn="ctr" fontAlgn="auto">
              <a:spcBef>
                <a:spcPts val="0"/>
              </a:spcBef>
              <a:spcAft>
                <a:spcPts val="0"/>
              </a:spcAft>
              <a:defRPr/>
            </a:pPr>
            <a:r>
              <a:rPr lang="en-GB" sz="1600" b="1" dirty="0">
                <a:solidFill>
                  <a:schemeClr val="tx1"/>
                </a:solidFill>
              </a:rPr>
              <a:t>(Map of URL and controllers)</a:t>
            </a:r>
          </a:p>
        </p:txBody>
      </p:sp>
      <p:sp>
        <p:nvSpPr>
          <p:cNvPr id="6" name="Rectangle 5"/>
          <p:cNvSpPr/>
          <p:nvPr/>
        </p:nvSpPr>
        <p:spPr>
          <a:xfrm>
            <a:off x="6019800" y="3048000"/>
            <a:ext cx="2362200" cy="1524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3200" b="1" dirty="0">
                <a:solidFill>
                  <a:schemeClr val="tx1"/>
                </a:solidFill>
              </a:rPr>
              <a:t>Controller</a:t>
            </a:r>
          </a:p>
          <a:p>
            <a:pPr algn="ctr" fontAlgn="auto">
              <a:spcBef>
                <a:spcPts val="0"/>
              </a:spcBef>
              <a:spcAft>
                <a:spcPts val="0"/>
              </a:spcAft>
              <a:defRPr/>
            </a:pPr>
            <a:r>
              <a:rPr lang="en-GB" sz="2000" b="1" dirty="0">
                <a:solidFill>
                  <a:schemeClr val="tx1"/>
                </a:solidFill>
              </a:rPr>
              <a:t>(Responsible to handle request)</a:t>
            </a:r>
          </a:p>
        </p:txBody>
      </p:sp>
      <p:sp>
        <p:nvSpPr>
          <p:cNvPr id="7" name="Rectangle 6"/>
          <p:cNvSpPr/>
          <p:nvPr/>
        </p:nvSpPr>
        <p:spPr>
          <a:xfrm>
            <a:off x="5105400" y="5257800"/>
            <a:ext cx="1524000" cy="12954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chemeClr val="tx1"/>
                </a:solidFill>
              </a:rPr>
              <a:t>View (JSP, XML, Velocity)</a:t>
            </a:r>
          </a:p>
        </p:txBody>
      </p:sp>
      <p:cxnSp>
        <p:nvCxnSpPr>
          <p:cNvPr id="9" name="Straight Arrow Connector 8"/>
          <p:cNvCxnSpPr>
            <a:endCxn id="5" idx="1"/>
          </p:cNvCxnSpPr>
          <p:nvPr/>
        </p:nvCxnSpPr>
        <p:spPr>
          <a:xfrm flipV="1">
            <a:off x="3429000" y="1866900"/>
            <a:ext cx="1828800" cy="1143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3429000" y="2209800"/>
            <a:ext cx="1828800" cy="12573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6" idx="1"/>
          </p:cNvCxnSpPr>
          <p:nvPr/>
        </p:nvCxnSpPr>
        <p:spPr>
          <a:xfrm flipV="1">
            <a:off x="3429000" y="3810000"/>
            <a:ext cx="2590800" cy="3048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3429000" y="4191000"/>
            <a:ext cx="2590800" cy="1524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a:off x="3429000" y="5181600"/>
            <a:ext cx="1676400" cy="7239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3429000" y="5486400"/>
            <a:ext cx="1676400" cy="7620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200" y="4038600"/>
            <a:ext cx="990600" cy="1588"/>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391400" y="4953000"/>
            <a:ext cx="1371600" cy="1295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2400" b="1" dirty="0">
                <a:solidFill>
                  <a:schemeClr val="tx1"/>
                </a:solidFill>
              </a:rPr>
              <a:t>Model</a:t>
            </a:r>
          </a:p>
          <a:p>
            <a:pPr algn="ctr" fontAlgn="auto">
              <a:spcBef>
                <a:spcPts val="0"/>
              </a:spcBef>
              <a:spcAft>
                <a:spcPts val="0"/>
              </a:spcAft>
              <a:defRPr/>
            </a:pPr>
            <a:r>
              <a:rPr lang="en-GB" b="1" dirty="0">
                <a:solidFill>
                  <a:schemeClr val="tx1"/>
                </a:solidFill>
              </a:rPr>
              <a:t>(POJO)</a:t>
            </a:r>
            <a:endParaRPr lang="en-GB" sz="2400" b="1" dirty="0">
              <a:solidFill>
                <a:schemeClr val="tx1"/>
              </a:solidFill>
            </a:endParaRPr>
          </a:p>
        </p:txBody>
      </p:sp>
      <p:cxnSp>
        <p:nvCxnSpPr>
          <p:cNvPr id="36" name="Straight Arrow Connector 35"/>
          <p:cNvCxnSpPr>
            <a:stCxn id="6" idx="2"/>
            <a:endCxn id="34" idx="0"/>
          </p:cNvCxnSpPr>
          <p:nvPr/>
        </p:nvCxnSpPr>
        <p:spPr>
          <a:xfrm rot="16200000" flipH="1">
            <a:off x="7448550" y="4324350"/>
            <a:ext cx="381000" cy="8763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1"/>
            <a:endCxn id="7" idx="3"/>
          </p:cNvCxnSpPr>
          <p:nvPr/>
        </p:nvCxnSpPr>
        <p:spPr>
          <a:xfrm rot="10800000" flipV="1">
            <a:off x="6629400" y="5600700"/>
            <a:ext cx="762000" cy="30480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76200" y="3657600"/>
            <a:ext cx="957263" cy="369888"/>
          </a:xfrm>
          <a:prstGeom prst="rect">
            <a:avLst/>
          </a:prstGeom>
          <a:noFill/>
          <a:ln w="9525">
            <a:noFill/>
            <a:miter lim="800000"/>
            <a:headEnd/>
            <a:tailEnd/>
          </a:ln>
        </p:spPr>
        <p:txBody>
          <a:bodyPr wrap="none">
            <a:spAutoFit/>
          </a:bodyPr>
          <a:lstStyle/>
          <a:p>
            <a:r>
              <a:rPr lang="en-GB" b="1" dirty="0">
                <a:latin typeface="Calibri" pitchFamily="34" charset="0"/>
              </a:rPr>
              <a:t>Request</a:t>
            </a:r>
          </a:p>
        </p:txBody>
      </p:sp>
      <p:sp>
        <p:nvSpPr>
          <p:cNvPr id="41" name="Oval 40"/>
          <p:cNvSpPr/>
          <p:nvPr/>
        </p:nvSpPr>
        <p:spPr>
          <a:xfrm>
            <a:off x="304800" y="4191000"/>
            <a:ext cx="381000" cy="381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rgbClr val="C00000"/>
                </a:solidFill>
              </a:rPr>
              <a:t>1</a:t>
            </a:r>
          </a:p>
        </p:txBody>
      </p:sp>
      <p:sp>
        <p:nvSpPr>
          <p:cNvPr id="42" name="Oval 41"/>
          <p:cNvSpPr/>
          <p:nvPr/>
        </p:nvSpPr>
        <p:spPr>
          <a:xfrm>
            <a:off x="4343400" y="5257800"/>
            <a:ext cx="381000" cy="381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rgbClr val="C00000"/>
                </a:solidFill>
              </a:rPr>
              <a:t>5</a:t>
            </a:r>
          </a:p>
        </p:txBody>
      </p:sp>
      <p:sp>
        <p:nvSpPr>
          <p:cNvPr id="43" name="Oval 42"/>
          <p:cNvSpPr/>
          <p:nvPr/>
        </p:nvSpPr>
        <p:spPr>
          <a:xfrm>
            <a:off x="6934200" y="4648200"/>
            <a:ext cx="381000" cy="381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rgbClr val="C00000"/>
                </a:solidFill>
              </a:rPr>
              <a:t>4</a:t>
            </a:r>
          </a:p>
        </p:txBody>
      </p:sp>
      <p:sp>
        <p:nvSpPr>
          <p:cNvPr id="44" name="Oval 43"/>
          <p:cNvSpPr/>
          <p:nvPr/>
        </p:nvSpPr>
        <p:spPr>
          <a:xfrm>
            <a:off x="4343400" y="3581400"/>
            <a:ext cx="381000" cy="381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rgbClr val="C00000"/>
                </a:solidFill>
              </a:rPr>
              <a:t>3</a:t>
            </a:r>
          </a:p>
        </p:txBody>
      </p:sp>
      <p:sp>
        <p:nvSpPr>
          <p:cNvPr id="45" name="Oval 44"/>
          <p:cNvSpPr/>
          <p:nvPr/>
        </p:nvSpPr>
        <p:spPr>
          <a:xfrm>
            <a:off x="4114800" y="1981200"/>
            <a:ext cx="381000" cy="381000"/>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rgbClr val="C00000"/>
                </a:solidFill>
              </a:rPr>
              <a:t>2</a:t>
            </a:r>
          </a:p>
        </p:txBody>
      </p:sp>
      <p:sp>
        <p:nvSpPr>
          <p:cNvPr id="23" name="TextBox 22"/>
          <p:cNvSpPr txBox="1"/>
          <p:nvPr/>
        </p:nvSpPr>
        <p:spPr>
          <a:xfrm>
            <a:off x="152400" y="6324600"/>
            <a:ext cx="2362200" cy="400110"/>
          </a:xfrm>
          <a:prstGeom prst="rect">
            <a:avLst/>
          </a:prstGeom>
        </p:spPr>
        <p:style>
          <a:lnRef idx="0">
            <a:schemeClr val="accent3"/>
          </a:lnRef>
          <a:fillRef idx="3">
            <a:schemeClr val="accent3"/>
          </a:fillRef>
          <a:effectRef idx="3">
            <a:schemeClr val="accent3"/>
          </a:effectRef>
          <a:fontRef idx="minor">
            <a:schemeClr val="lt1"/>
          </a:fontRef>
        </p:style>
        <p:txBody>
          <a:bodyPr>
            <a:spAutoFit/>
          </a:bodyPr>
          <a:lstStyle/>
          <a:p>
            <a:pPr fontAlgn="auto">
              <a:spcBef>
                <a:spcPts val="0"/>
              </a:spcBef>
              <a:spcAft>
                <a:spcPts val="0"/>
              </a:spcAft>
              <a:defRPr/>
            </a:pPr>
            <a:r>
              <a:rPr lang="en-GB" sz="2000" b="1" dirty="0"/>
              <a:t>www.JAVA9S.com</a:t>
            </a:r>
          </a:p>
        </p:txBody>
      </p:sp>
      <p:cxnSp>
        <p:nvCxnSpPr>
          <p:cNvPr id="24" name="Straight Arrow Connector 23"/>
          <p:cNvCxnSpPr/>
          <p:nvPr/>
        </p:nvCxnSpPr>
        <p:spPr>
          <a:xfrm flipH="1">
            <a:off x="185736" y="5181600"/>
            <a:ext cx="881064" cy="0"/>
          </a:xfrm>
          <a:prstGeom prst="straightConnector1">
            <a:avLst/>
          </a:prstGeom>
          <a:ln w="254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48020" y="5269468"/>
            <a:ext cx="1094980" cy="369332"/>
          </a:xfrm>
          <a:prstGeom prst="rect">
            <a:avLst/>
          </a:prstGeom>
          <a:noFill/>
          <a:ln w="9525">
            <a:noFill/>
            <a:miter lim="800000"/>
            <a:headEnd/>
            <a:tailEnd/>
          </a:ln>
        </p:spPr>
        <p:txBody>
          <a:bodyPr wrap="none">
            <a:spAutoFit/>
          </a:bodyPr>
          <a:lstStyle/>
          <a:p>
            <a:r>
              <a:rPr lang="en-GB" b="1" dirty="0" smtClean="0">
                <a:latin typeface="Calibri" pitchFamily="34" charset="0"/>
              </a:rPr>
              <a:t>Response</a:t>
            </a:r>
            <a:endParaRPr lang="en-GB" b="1" dirty="0">
              <a:latin typeface="Calibri" pitchFamily="34" charset="0"/>
            </a:endParaRPr>
          </a:p>
        </p:txBody>
      </p:sp>
    </p:spTree>
    <p:extLst>
      <p:ext uri="{BB962C8B-B14F-4D97-AF65-F5344CB8AC3E}">
        <p14:creationId xmlns:p14="http://schemas.microsoft.com/office/powerpoint/2010/main" val="174571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checkerboard(across)">
                                      <p:cBhvr>
                                        <p:cTn id="12" dur="500"/>
                                        <p:tgtEl>
                                          <p:spTgt spid="41"/>
                                        </p:tgtEl>
                                      </p:cBhvr>
                                    </p:animEffect>
                                  </p:childTnLst>
                                </p:cTn>
                              </p:par>
                              <p:par>
                                <p:cTn id="13" presetID="5" presetClass="entr" presetSubtype="1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checkerboard(across)">
                                      <p:cBhvr>
                                        <p:cTn id="15" dur="500"/>
                                        <p:tgtEl>
                                          <p:spTgt spid="2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checkerboard(across)">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checkerboard(across)">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checkerboard(across)">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checkerboard(across)">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checkerboard(across)">
                                      <p:cBhvr>
                                        <p:cTn id="46" dur="500"/>
                                        <p:tgtEl>
                                          <p:spTgt spid="14"/>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checkerboard(across)">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checkerboard(across)">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checkerboard(across)">
                                      <p:cBhvr>
                                        <p:cTn id="59" dur="500"/>
                                        <p:tgtEl>
                                          <p:spTgt spid="36"/>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checkerboard(across)">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checkerboard(across)">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checkerboard(across)">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checkerboard(across)">
                                      <p:cBhvr>
                                        <p:cTn id="77" dur="500"/>
                                        <p:tgtEl>
                                          <p:spTgt spid="42"/>
                                        </p:tgtEl>
                                      </p:cBhvr>
                                    </p:animEffect>
                                  </p:childTnLst>
                                </p:cTn>
                              </p:par>
                              <p:par>
                                <p:cTn id="78" presetID="5" presetClass="entr" presetSubtype="1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checkerboard(across)">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checkerboard(across)">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checkerboard(across)">
                                      <p:cBhvr>
                                        <p:cTn id="90" dur="500"/>
                                        <p:tgtEl>
                                          <p:spTgt spid="21"/>
                                        </p:tgtEl>
                                      </p:cBhvr>
                                    </p:animEffect>
                                  </p:childTnLst>
                                </p:cTn>
                              </p:par>
                              <p:par>
                                <p:cTn id="91" presetID="5" presetClass="entr" presetSubtype="10" fill="hold"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checkerboard(across)">
                                      <p:cBhvr>
                                        <p:cTn id="93" dur="500"/>
                                        <p:tgtEl>
                                          <p:spTgt spid="24"/>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checkerboard(across)">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4" grpId="0" animBg="1"/>
      <p:bldP spid="39" grpId="0"/>
      <p:bldP spid="41" grpId="0" animBg="1"/>
      <p:bldP spid="42" grpId="0" animBg="1"/>
      <p:bldP spid="43" grpId="0" animBg="1"/>
      <p:bldP spid="44" grpId="0" animBg="1"/>
      <p:bldP spid="45"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fontScale="70000" lnSpcReduction="20000"/>
          </a:bodyPr>
          <a:lstStyle/>
          <a:p>
            <a:r>
              <a:rPr lang="en-US" sz="3400" dirty="0"/>
              <a:t>default filename as </a:t>
            </a:r>
            <a:r>
              <a:rPr lang="en-US" sz="3400" i="1" dirty="0"/>
              <a:t>[servlet-name]-servlet.xml</a:t>
            </a:r>
            <a:r>
              <a:rPr lang="en-US" sz="3400" dirty="0"/>
              <a:t> and default location </a:t>
            </a:r>
            <a:r>
              <a:rPr lang="en-US" sz="3400" dirty="0" err="1"/>
              <a:t>as</a:t>
            </a:r>
            <a:r>
              <a:rPr lang="en-US" sz="3400" i="1" dirty="0" err="1"/>
              <a:t>WebContent</a:t>
            </a:r>
            <a:r>
              <a:rPr lang="en-US" sz="3400" i="1" dirty="0"/>
              <a:t>/WEB-INF</a:t>
            </a:r>
            <a:r>
              <a:rPr lang="en-US" sz="3400" dirty="0"/>
              <a:t>, you can customize this file name and location by adding the servlet </a:t>
            </a:r>
            <a:r>
              <a:rPr lang="en-US" sz="3400" dirty="0" err="1"/>
              <a:t>listener</a:t>
            </a:r>
            <a:r>
              <a:rPr lang="en-US" sz="3400" i="1" dirty="0" err="1"/>
              <a:t>ContextLoaderListener</a:t>
            </a:r>
            <a:r>
              <a:rPr lang="en-US" sz="3400" dirty="0"/>
              <a:t> in your web.xml file as follows</a:t>
            </a:r>
            <a:r>
              <a:rPr lang="en-US" sz="3400" dirty="0" smtClean="0"/>
              <a:t>:</a:t>
            </a:r>
          </a:p>
          <a:p>
            <a:pPr marL="0" indent="0">
              <a:buNone/>
            </a:pPr>
            <a:endParaRPr lang="en-US" dirty="0" smtClean="0"/>
          </a:p>
          <a:p>
            <a:pPr marL="0" indent="0">
              <a:buNone/>
            </a:pPr>
            <a:r>
              <a:rPr lang="en-US" dirty="0"/>
              <a:t>&lt;web-app...&gt; </a:t>
            </a:r>
            <a:endParaRPr lang="en-US" dirty="0" smtClean="0"/>
          </a:p>
          <a:p>
            <a:pPr marL="0" indent="0">
              <a:buNone/>
            </a:pPr>
            <a:r>
              <a:rPr lang="en-US" dirty="0" smtClean="0"/>
              <a:t>&lt;!-------- </a:t>
            </a:r>
            <a:r>
              <a:rPr lang="en-US" i="1" dirty="0" err="1"/>
              <a:t>DispatcherServlet</a:t>
            </a:r>
            <a:r>
              <a:rPr lang="en-US" dirty="0"/>
              <a:t> definition goes here-----&gt; </a:t>
            </a:r>
            <a:endParaRPr lang="en-US" dirty="0" smtClean="0"/>
          </a:p>
          <a:p>
            <a:pPr marL="0" indent="0">
              <a:buNone/>
            </a:pPr>
            <a:r>
              <a:rPr lang="en-US" dirty="0" smtClean="0"/>
              <a:t>.... </a:t>
            </a:r>
          </a:p>
          <a:p>
            <a:pPr marL="0" indent="0">
              <a:buNone/>
            </a:pPr>
            <a:r>
              <a:rPr lang="en-US" dirty="0" smtClean="0"/>
              <a:t>&lt;</a:t>
            </a:r>
            <a:r>
              <a:rPr lang="en-US" dirty="0"/>
              <a:t>context-</a:t>
            </a:r>
            <a:r>
              <a:rPr lang="en-US" dirty="0" err="1"/>
              <a:t>param</a:t>
            </a:r>
            <a:r>
              <a:rPr lang="en-US" dirty="0"/>
              <a:t>&gt; </a:t>
            </a:r>
            <a:endParaRPr lang="en-US" dirty="0" smtClean="0"/>
          </a:p>
          <a:p>
            <a:pPr marL="0" indent="0">
              <a:buNone/>
            </a:pPr>
            <a:r>
              <a:rPr lang="en-US" dirty="0" smtClean="0"/>
              <a:t>    &lt;</a:t>
            </a:r>
            <a:r>
              <a:rPr lang="en-US" dirty="0" err="1"/>
              <a:t>param</a:t>
            </a:r>
            <a:r>
              <a:rPr lang="en-US" dirty="0"/>
              <a:t>-name&gt;</a:t>
            </a:r>
            <a:r>
              <a:rPr lang="en-US" dirty="0" err="1"/>
              <a:t>contextConfigLocation</a:t>
            </a:r>
            <a:r>
              <a:rPr lang="en-US" dirty="0"/>
              <a:t>&lt;/</a:t>
            </a:r>
            <a:r>
              <a:rPr lang="en-US" dirty="0" err="1"/>
              <a:t>param</a:t>
            </a:r>
            <a:r>
              <a:rPr lang="en-US" dirty="0"/>
              <a:t>-name&gt; </a:t>
            </a:r>
            <a:endParaRPr lang="en-US" dirty="0" smtClean="0"/>
          </a:p>
          <a:p>
            <a:pPr marL="0" indent="0">
              <a:buNone/>
            </a:pPr>
            <a:r>
              <a:rPr lang="en-US" dirty="0"/>
              <a:t> </a:t>
            </a:r>
            <a:r>
              <a:rPr lang="en-US" dirty="0" smtClean="0"/>
              <a:t>   &lt;</a:t>
            </a:r>
            <a:r>
              <a:rPr lang="en-US" dirty="0" err="1"/>
              <a:t>param</a:t>
            </a:r>
            <a:r>
              <a:rPr lang="en-US" dirty="0"/>
              <a:t>-value&gt;/WEB-INF/HelloWeb-servlet.xml&lt;/</a:t>
            </a:r>
            <a:r>
              <a:rPr lang="en-US" dirty="0" err="1"/>
              <a:t>param</a:t>
            </a:r>
            <a:r>
              <a:rPr lang="en-US" dirty="0"/>
              <a:t>-value&gt; </a:t>
            </a:r>
            <a:endParaRPr lang="en-US" dirty="0" smtClean="0"/>
          </a:p>
          <a:p>
            <a:pPr marL="0" indent="0">
              <a:buNone/>
            </a:pPr>
            <a:r>
              <a:rPr lang="en-US" dirty="0" smtClean="0"/>
              <a:t>&lt;/</a:t>
            </a:r>
            <a:r>
              <a:rPr lang="en-US" dirty="0"/>
              <a:t>context-</a:t>
            </a:r>
            <a:r>
              <a:rPr lang="en-US" dirty="0" err="1"/>
              <a:t>param</a:t>
            </a:r>
            <a:r>
              <a:rPr lang="en-US" dirty="0"/>
              <a:t>&gt; </a:t>
            </a:r>
            <a:endParaRPr lang="en-US" dirty="0" smtClean="0"/>
          </a:p>
          <a:p>
            <a:pPr marL="0" indent="0">
              <a:buNone/>
            </a:pPr>
            <a:r>
              <a:rPr lang="en-US" dirty="0" smtClean="0"/>
              <a:t>&lt;</a:t>
            </a:r>
            <a:r>
              <a:rPr lang="en-US" dirty="0"/>
              <a:t>listener&gt; </a:t>
            </a:r>
            <a:endParaRPr lang="en-US" dirty="0" smtClean="0"/>
          </a:p>
          <a:p>
            <a:pPr marL="0" indent="0">
              <a:buNone/>
            </a:pPr>
            <a:r>
              <a:rPr lang="en-US" dirty="0"/>
              <a:t> </a:t>
            </a:r>
            <a:r>
              <a:rPr lang="en-US" dirty="0" smtClean="0"/>
              <a:t>    &lt;</a:t>
            </a:r>
            <a:r>
              <a:rPr lang="en-US" dirty="0"/>
              <a:t>listener-class&gt; </a:t>
            </a:r>
            <a:r>
              <a:rPr lang="en-US" dirty="0" smtClean="0"/>
              <a:t>	</a:t>
            </a:r>
            <a:r>
              <a:rPr lang="en-US" dirty="0" err="1" smtClean="0"/>
              <a:t>org.springframework.web.context.ContextLoaderListener</a:t>
            </a:r>
            <a:r>
              <a:rPr lang="en-US" dirty="0" smtClean="0"/>
              <a:t>                                                                                        .    &lt;/</a:t>
            </a:r>
            <a:r>
              <a:rPr lang="en-US" dirty="0"/>
              <a:t>listener-class&gt; </a:t>
            </a:r>
            <a:endParaRPr lang="en-US" dirty="0" smtClean="0"/>
          </a:p>
          <a:p>
            <a:pPr marL="0" indent="0">
              <a:buNone/>
            </a:pPr>
            <a:r>
              <a:rPr lang="en-US" dirty="0" smtClean="0"/>
              <a:t>&lt;/</a:t>
            </a:r>
            <a:r>
              <a:rPr lang="en-US" dirty="0"/>
              <a:t>listener&gt; </a:t>
            </a:r>
            <a:endParaRPr lang="en-US" dirty="0" smtClean="0"/>
          </a:p>
          <a:p>
            <a:pPr marL="0" indent="0">
              <a:buNone/>
            </a:pPr>
            <a:r>
              <a:rPr lang="en-US" dirty="0" smtClean="0"/>
              <a:t>&lt;/</a:t>
            </a:r>
            <a:r>
              <a:rPr lang="en-US" dirty="0"/>
              <a:t>web-app&gt;</a:t>
            </a:r>
          </a:p>
        </p:txBody>
      </p:sp>
    </p:spTree>
    <p:extLst>
      <p:ext uri="{BB962C8B-B14F-4D97-AF65-F5344CB8AC3E}">
        <p14:creationId xmlns:p14="http://schemas.microsoft.com/office/powerpoint/2010/main" val="3195238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fontScale="92500" lnSpcReduction="10000"/>
          </a:bodyPr>
          <a:lstStyle/>
          <a:p>
            <a:r>
              <a:rPr lang="en-US" dirty="0" smtClean="0"/>
              <a:t>@Controller</a:t>
            </a:r>
          </a:p>
          <a:p>
            <a:pPr marL="0" indent="0">
              <a:buNone/>
            </a:pPr>
            <a:r>
              <a:rPr lang="en-US" dirty="0" smtClean="0"/>
              <a:t>	Used at the class level</a:t>
            </a:r>
          </a:p>
          <a:p>
            <a:pPr marL="0" indent="0">
              <a:buNone/>
            </a:pPr>
            <a:r>
              <a:rPr lang="en-US" dirty="0" smtClean="0"/>
              <a:t>Tells the spring framework that the marked class acts as a controller</a:t>
            </a:r>
          </a:p>
          <a:p>
            <a:r>
              <a:rPr lang="en-US" dirty="0" smtClean="0"/>
              <a:t>@</a:t>
            </a:r>
            <a:r>
              <a:rPr lang="en-US" dirty="0" err="1" smtClean="0"/>
              <a:t>RequestMapping</a:t>
            </a:r>
            <a:endParaRPr lang="en-US" dirty="0" smtClean="0"/>
          </a:p>
          <a:p>
            <a:r>
              <a:rPr lang="en-US" dirty="0" smtClean="0"/>
              <a:t>Can be used at the </a:t>
            </a:r>
            <a:r>
              <a:rPr lang="en-US" dirty="0" err="1" smtClean="0"/>
              <a:t>classs</a:t>
            </a:r>
            <a:r>
              <a:rPr lang="en-US" dirty="0" smtClean="0"/>
              <a:t> level and method level in controllers.</a:t>
            </a:r>
          </a:p>
          <a:p>
            <a:r>
              <a:rPr lang="en-US" dirty="0" smtClean="0"/>
              <a:t>Arguments:</a:t>
            </a:r>
          </a:p>
          <a:p>
            <a:pPr lvl="1"/>
            <a:r>
              <a:rPr lang="en-US" dirty="0" smtClean="0"/>
              <a:t>URL</a:t>
            </a:r>
          </a:p>
          <a:p>
            <a:pPr lvl="1"/>
            <a:r>
              <a:rPr lang="en-US" dirty="0"/>
              <a:t>HTTP </a:t>
            </a:r>
            <a:r>
              <a:rPr lang="en-US" dirty="0" smtClean="0"/>
              <a:t>Methods[] – GET, POST, DELETE</a:t>
            </a:r>
          </a:p>
          <a:p>
            <a:pPr lvl="1"/>
            <a:r>
              <a:rPr lang="en-US" dirty="0" err="1" smtClean="0"/>
              <a:t>Params</a:t>
            </a:r>
            <a:r>
              <a:rPr lang="en-US" dirty="0" smtClean="0"/>
              <a:t>[] – used to check if a </a:t>
            </a:r>
            <a:r>
              <a:rPr lang="en-US" dirty="0" err="1" smtClean="0"/>
              <a:t>rquest</a:t>
            </a:r>
            <a:r>
              <a:rPr lang="en-US" dirty="0" smtClean="0"/>
              <a:t> parameter </a:t>
            </a:r>
            <a:r>
              <a:rPr lang="en-US" dirty="0" err="1" smtClean="0"/>
              <a:t>matchess</a:t>
            </a:r>
            <a:r>
              <a:rPr lang="en-US" dirty="0" smtClean="0"/>
              <a:t> with a value if the condition passed </a:t>
            </a:r>
            <a:r>
              <a:rPr lang="en-US" dirty="0" err="1" smtClean="0"/>
              <a:t>te</a:t>
            </a:r>
            <a:r>
              <a:rPr lang="en-US" dirty="0" smtClean="0"/>
              <a:t> method or </a:t>
            </a:r>
            <a:r>
              <a:rPr lang="en-US" dirty="0" err="1" smtClean="0"/>
              <a:t>controll</a:t>
            </a:r>
            <a:endParaRPr lang="en-US" dirty="0" smtClean="0"/>
          </a:p>
          <a:p>
            <a:pPr lvl="1"/>
            <a:r>
              <a:rPr lang="en-US" smtClean="0"/>
              <a:t>Headers[] -</a:t>
            </a:r>
            <a:endParaRPr lang="en-US" dirty="0" smtClean="0"/>
          </a:p>
          <a:p>
            <a:pPr lvl="1"/>
            <a:endParaRPr lang="en-US" dirty="0" smtClean="0"/>
          </a:p>
          <a:p>
            <a:endParaRPr lang="en-US" dirty="0"/>
          </a:p>
        </p:txBody>
      </p:sp>
    </p:spTree>
    <p:extLst>
      <p:ext uri="{BB962C8B-B14F-4D97-AF65-F5344CB8AC3E}">
        <p14:creationId xmlns:p14="http://schemas.microsoft.com/office/powerpoint/2010/main" val="1873544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Web.xml</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a:t>The web.xml file is the file that defines everything about an application that a server needs to know. It is placed in /WEB-INF/ directory of the application. The &lt;servlet&gt; element declares the </a:t>
            </a:r>
            <a:r>
              <a:rPr lang="en-US" sz="2400" dirty="0" err="1"/>
              <a:t>DispatcherServlet</a:t>
            </a:r>
            <a:r>
              <a:rPr lang="en-US" sz="2400" dirty="0"/>
              <a:t>. When the </a:t>
            </a:r>
            <a:r>
              <a:rPr lang="en-US" sz="2400" dirty="0" err="1"/>
              <a:t>DispatcherServlet</a:t>
            </a:r>
            <a:r>
              <a:rPr lang="en-US" sz="2400" dirty="0"/>
              <a:t> is initialized, the framework will try to load the application context from a file named [servlet-name]-servlet.xml located in /WEB-INF/ directory. So, we have created the mvc-dispatcher-servlet.xml file, that will be explained below. The &lt;servlet-mapping&gt; element of web.xml file specifies what URLs will be handled by the </a:t>
            </a:r>
            <a:r>
              <a:rPr lang="en-US" sz="2400" dirty="0" err="1"/>
              <a:t>DispatcherServlet</a:t>
            </a:r>
            <a:r>
              <a:rPr lang="en-US" sz="2400" dirty="0"/>
              <a:t>.</a:t>
            </a:r>
            <a:endParaRPr lang="en-US" sz="2400" dirty="0"/>
          </a:p>
        </p:txBody>
      </p:sp>
    </p:spTree>
    <p:extLst>
      <p:ext uri="{BB962C8B-B14F-4D97-AF65-F5344CB8AC3E}">
        <p14:creationId xmlns:p14="http://schemas.microsoft.com/office/powerpoint/2010/main" val="595034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endParaRPr lang="en-US" dirty="0"/>
          </a:p>
        </p:txBody>
      </p:sp>
    </p:spTree>
    <p:extLst>
      <p:ext uri="{BB962C8B-B14F-4D97-AF65-F5344CB8AC3E}">
        <p14:creationId xmlns:p14="http://schemas.microsoft.com/office/powerpoint/2010/main" val="595034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endParaRPr lang="en-US" dirty="0"/>
          </a:p>
        </p:txBody>
      </p:sp>
    </p:spTree>
    <p:extLst>
      <p:ext uri="{BB962C8B-B14F-4D97-AF65-F5344CB8AC3E}">
        <p14:creationId xmlns:p14="http://schemas.microsoft.com/office/powerpoint/2010/main" val="595034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TotalTime>
  <Words>216</Words>
  <Application>Microsoft Office PowerPoint</Application>
  <PresentationFormat>On-screen Show (4:3)</PresentationFormat>
  <Paragraphs>70</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Spring MVC</vt:lpstr>
      <vt:lpstr>Spring 3 MVC- Basic Architecture</vt:lpstr>
      <vt:lpstr>asf</vt:lpstr>
      <vt:lpstr>asf</vt:lpstr>
      <vt:lpstr>Web.xml</vt:lpstr>
      <vt:lpstr>asf</vt:lpstr>
      <vt:lpstr>asf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asf</dc:title>
  <dc:creator>Manish</dc:creator>
  <cp:lastModifiedBy>Manish</cp:lastModifiedBy>
  <cp:revision>162</cp:revision>
  <dcterms:created xsi:type="dcterms:W3CDTF">2006-08-16T00:00:00Z</dcterms:created>
  <dcterms:modified xsi:type="dcterms:W3CDTF">2014-07-11T01:47:52Z</dcterms:modified>
</cp:coreProperties>
</file>