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73" r:id="rId2"/>
    <p:sldId id="333" r:id="rId3"/>
    <p:sldId id="274" r:id="rId4"/>
    <p:sldId id="312" r:id="rId5"/>
    <p:sldId id="276" r:id="rId6"/>
    <p:sldId id="277" r:id="rId7"/>
    <p:sldId id="334" r:id="rId8"/>
    <p:sldId id="335" r:id="rId9"/>
    <p:sldId id="336" r:id="rId10"/>
    <p:sldId id="337" r:id="rId11"/>
    <p:sldId id="338" r:id="rId12"/>
    <p:sldId id="339" r:id="rId13"/>
    <p:sldId id="340" r:id="rId14"/>
    <p:sldId id="278" r:id="rId15"/>
    <p:sldId id="279" r:id="rId16"/>
    <p:sldId id="280" r:id="rId17"/>
    <p:sldId id="281" r:id="rId18"/>
    <p:sldId id="282" r:id="rId19"/>
    <p:sldId id="283" r:id="rId20"/>
    <p:sldId id="284" r:id="rId21"/>
    <p:sldId id="285" r:id="rId22"/>
    <p:sldId id="313" r:id="rId23"/>
    <p:sldId id="314" r:id="rId24"/>
    <p:sldId id="31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271" r:id="rId69"/>
    <p:sldId id="272"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D87D16-9732-442D-A2BB-86FD20AE47D2}">
          <p14:sldIdLst>
            <p14:sldId id="273"/>
            <p14:sldId id="333"/>
            <p14:sldId id="274"/>
            <p14:sldId id="312"/>
            <p14:sldId id="276"/>
            <p14:sldId id="277"/>
          </p14:sldIdLst>
        </p14:section>
        <p14:section name="Default" id="{AB631C44-B8FC-4319-A9BC-E720321683E0}">
          <p14:sldIdLst>
            <p14:sldId id="334"/>
            <p14:sldId id="335"/>
            <p14:sldId id="336"/>
            <p14:sldId id="337"/>
            <p14:sldId id="338"/>
            <p14:sldId id="339"/>
            <p14:sldId id="340"/>
            <p14:sldId id="278"/>
            <p14:sldId id="279"/>
            <p14:sldId id="280"/>
            <p14:sldId id="281"/>
            <p14:sldId id="282"/>
            <p14:sldId id="283"/>
            <p14:sldId id="284"/>
            <p14:sldId id="285"/>
            <p14:sldId id="313"/>
            <p14:sldId id="314"/>
            <p14:sldId id="31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6"/>
            <p14:sldId id="317"/>
            <p14:sldId id="318"/>
            <p14:sldId id="319"/>
            <p14:sldId id="320"/>
            <p14:sldId id="321"/>
            <p14:sldId id="322"/>
            <p14:sldId id="323"/>
            <p14:sldId id="324"/>
            <p14:sldId id="325"/>
            <p14:sldId id="326"/>
            <p14:sldId id="327"/>
            <p14:sldId id="328"/>
            <p14:sldId id="329"/>
            <p14:sldId id="330"/>
            <p14:sldId id="331"/>
            <p14:sldId id="332"/>
            <p14:sldId id="271"/>
            <p14:sldId id="27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harmvir_Singh"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6075" autoAdjust="0"/>
  </p:normalViewPr>
  <p:slideViewPr>
    <p:cSldViewPr>
      <p:cViewPr varScale="1">
        <p:scale>
          <a:sx n="50" d="100"/>
          <a:sy n="50" d="100"/>
        </p:scale>
        <p:origin x="-186" y="-90"/>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ABBFE-A503-431F-BFE1-94E1393FC166}" type="datetimeFigureOut">
              <a:rPr lang="en-US" smtClean="0"/>
              <a:t>3/22/2014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C596-ADB8-4B2C-B3C3-A31DB2696095}" type="slidenum">
              <a:rPr lang="en-US" smtClean="0"/>
              <a:t>‹#›</a:t>
            </a:fld>
            <a:endParaRPr lang="en-US"/>
          </a:p>
        </p:txBody>
      </p:sp>
    </p:spTree>
    <p:extLst>
      <p:ext uri="{BB962C8B-B14F-4D97-AF65-F5344CB8AC3E}">
        <p14:creationId xmlns:p14="http://schemas.microsoft.com/office/powerpoint/2010/main" val="23133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Concern_(computer_science)" TargetMode="External"/><Relationship Id="rId3" Type="http://schemas.openxmlformats.org/officeDocument/2006/relationships/hyperlink" Target="http://en.wikipedia.org/wiki/Programming_paradigm" TargetMode="External"/><Relationship Id="rId7" Type="http://schemas.openxmlformats.org/officeDocument/2006/relationships/hyperlink" Target="http://en.wikipedia.org/wiki/Computer_program" TargetMode="External"/><Relationship Id="rId12" Type="http://schemas.openxmlformats.org/officeDocument/2006/relationships/hyperlink" Target="http://en.wikipedia.org/wiki/Data_logging"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en.wikipedia.org/wiki/Cross-cutting_concern" TargetMode="External"/><Relationship Id="rId11" Type="http://schemas.openxmlformats.org/officeDocument/2006/relationships/hyperlink" Target="http://en.wikipedia.org/wiki/Core_concern" TargetMode="External"/><Relationship Id="rId5" Type="http://schemas.openxmlformats.org/officeDocument/2006/relationships/hyperlink" Target="http://en.wikipedia.org/wiki/Separation_of_concerns" TargetMode="External"/><Relationship Id="rId10" Type="http://schemas.openxmlformats.org/officeDocument/2006/relationships/hyperlink" Target="http://en.wikipedia.org/wiki/Application_software" TargetMode="External"/><Relationship Id="rId4" Type="http://schemas.openxmlformats.org/officeDocument/2006/relationships/hyperlink" Target="http://en.wikipedia.org/wiki/Modularity_(programming)" TargetMode="External"/><Relationship Id="rId9" Type="http://schemas.openxmlformats.org/officeDocument/2006/relationships/hyperlink" Target="http://en.wikipedia.org/wiki/Source_cod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provides elegant integration points</a:t>
            </a:r>
            <a:r>
              <a:rPr lang="en-US" baseline="0" dirty="0" smtClean="0"/>
              <a:t> with standard and </a:t>
            </a:r>
            <a:r>
              <a:rPr lang="en-US" baseline="0" dirty="0" err="1" smtClean="0"/>
              <a:t>defacto</a:t>
            </a:r>
            <a:r>
              <a:rPr lang="en-US" baseline="0" dirty="0" smtClean="0"/>
              <a:t>-standard interfaces: Hibernate, JDO, </a:t>
            </a:r>
            <a:r>
              <a:rPr lang="en-US" baseline="0" dirty="0" err="1" smtClean="0"/>
              <a:t>TopLink</a:t>
            </a:r>
            <a:r>
              <a:rPr lang="en-US" baseline="0" dirty="0" smtClean="0"/>
              <a:t>, EJB, RMI, JNDI, JMS, Web Services, Struts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a:t>
            </a:fld>
            <a:endParaRPr lang="en-US"/>
          </a:p>
        </p:txBody>
      </p:sp>
    </p:spTree>
    <p:extLst>
      <p:ext uri="{BB962C8B-B14F-4D97-AF65-F5344CB8AC3E}">
        <p14:creationId xmlns:p14="http://schemas.microsoft.com/office/powerpoint/2010/main" val="370341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A965D9-1CFC-454F-9D50-2768F1D96001}" type="slidenum">
              <a:rPr lang="en-US"/>
              <a:pPr/>
              <a:t>32</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2600F7-23FF-422D-A901-BF46314A8819}" type="slidenum">
              <a:rPr lang="en-US"/>
              <a:pPr/>
              <a:t>33</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DC6E0-740D-4905-8B6C-6AF0A5CD0187}" type="slidenum">
              <a:rPr lang="en-US"/>
              <a:pPr/>
              <a:t>34</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32FC94-D946-482B-BFC4-CFC279229460}" type="slidenum">
              <a:rPr lang="en-US"/>
              <a:pPr/>
              <a:t>35</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226D4E-0AEE-4B38-8978-23B1AB6BF2D6}" type="slidenum">
              <a:rPr lang="en-US"/>
              <a:pPr/>
              <a:t>36</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3DD73-F513-4EE7-800F-4F0D1F5E2FBE}" type="slidenum">
              <a:rPr lang="en-US"/>
              <a:pPr/>
              <a:t>37</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0BCA49-D4DA-4BB5-B58A-D5181640B2AB}" type="slidenum">
              <a:rPr lang="en-US"/>
              <a:pPr/>
              <a:t>38</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31990-DDD0-473D-8684-AB1F8920762D}" type="slidenum">
              <a:rPr lang="en-US"/>
              <a:pPr/>
              <a:t>39</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C9CF8-44A0-4FCA-B964-0729B934C1D9}" type="slidenum">
              <a:rPr lang="en-US"/>
              <a:pPr/>
              <a:t>40</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F8279-BB5A-48A8-9A03-922D135944D1}" type="slidenum">
              <a:rPr lang="en-US"/>
              <a:pPr/>
              <a:t>41</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Want to integrate your existing web-app with a </a:t>
            </a:r>
            <a:r>
              <a:rPr lang="en-US" sz="1200" dirty="0" smtClean="0"/>
              <a:t>Spring </a:t>
            </a:r>
            <a:r>
              <a:rPr lang="en-US" sz="1200" dirty="0" smtClean="0"/>
              <a:t>middle tier?</a:t>
            </a:r>
          </a:p>
          <a:p>
            <a:r>
              <a:rPr lang="en-US" sz="1200" dirty="0" smtClean="0"/>
              <a:t>Struts, Web</a:t>
            </a:r>
            <a:r>
              <a:rPr lang="en-US" sz="1200" baseline="0" dirty="0" smtClean="0"/>
              <a:t> Work, Tapestry </a:t>
            </a:r>
          </a:p>
          <a:p>
            <a:r>
              <a:rPr lang="en-US" sz="1200" baseline="0" dirty="0" smtClean="0"/>
              <a:t>If working </a:t>
            </a:r>
            <a:r>
              <a:rPr lang="en-US" sz="1200" baseline="0" dirty="0" smtClean="0"/>
              <a:t>with </a:t>
            </a:r>
            <a:r>
              <a:rPr lang="en-US" sz="1200" baseline="0" dirty="0" smtClean="0"/>
              <a:t>.NET then can use spring framework .</a:t>
            </a:r>
            <a:r>
              <a:rPr lang="en-US" sz="1200" baseline="0" dirty="0" smtClean="0"/>
              <a:t>NET</a:t>
            </a:r>
          </a:p>
          <a:p>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Spring enables developers to develop enterprise-class applications using POJOs. The benefit of using only POJOs is that you do not need an EJB container product such as an application server but you have the option of using only a robust servlet container such as Tomcat or some commercial product.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Checked exceptions are overused in Java. A framework shouldn't force you to catch exceptions you're unlikely to be able to recover from.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It's best to program to interfaces, rather than classes. Spring </a:t>
            </a:r>
            <a:r>
              <a:rPr lang="en-US" sz="1200" b="1" dirty="0" smtClean="0"/>
              <a:t>reduces the complexity cost of using interfaces </a:t>
            </a:r>
            <a:r>
              <a:rPr lang="en-US" sz="1200" dirty="0" smtClean="0"/>
              <a:t>to zero. </a:t>
            </a:r>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4</a:t>
            </a:fld>
            <a:endParaRPr lang="en-US"/>
          </a:p>
        </p:txBody>
      </p:sp>
    </p:spTree>
    <p:extLst>
      <p:ext uri="{BB962C8B-B14F-4D97-AF65-F5344CB8AC3E}">
        <p14:creationId xmlns:p14="http://schemas.microsoft.com/office/powerpoint/2010/main" val="3876740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E5E17-A939-453B-A6DD-AFE8C24D36BA}" type="slidenum">
              <a:rPr lang="en-US"/>
              <a:pPr/>
              <a:t>42</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386C9-7C91-4551-AFBA-28F931DC17E6}" type="slidenum">
              <a:rPr lang="en-US"/>
              <a:pPr/>
              <a:t>43</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DCE94-4A4C-432A-84AD-CB5946C08B04}" type="slidenum">
              <a:rPr lang="en-US"/>
              <a:pPr/>
              <a:t>44</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7C6FD-E13C-48C3-916B-923C27CB103D}" type="slidenum">
              <a:rPr lang="en-US"/>
              <a:pPr/>
              <a:t>45</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0F2FBE-69CB-4527-83A8-090D00014821}" type="slidenum">
              <a:rPr lang="en-US"/>
              <a:pPr/>
              <a:t>46</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C7B50-5951-40AC-A13B-8E8F48FDD249}" type="slidenum">
              <a:rPr lang="en-US"/>
              <a:pPr/>
              <a:t>47</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2D94-05AB-4CC9-AA18-A2E2CE2A384E}" type="slidenum">
              <a:rPr lang="en-US"/>
              <a:pPr/>
              <a:t>48</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20EE5F-F533-457B-8903-F207CF8077E2}" type="slidenum">
              <a:rPr lang="en-US"/>
              <a:pPr/>
              <a:t>49</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6B0DC-F0A5-4201-9AEA-97B9FA4EE59B}" type="slidenum">
              <a:rPr lang="en-US"/>
              <a:pPr/>
              <a:t>50</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All </a:t>
            </a:r>
            <a:r>
              <a:rPr lang="en-GB" sz="1200" dirty="0" smtClean="0"/>
              <a:t>together form the object lifecycle which is one of the most important features</a:t>
            </a:r>
            <a:endParaRPr lang="en-US" sz="1200" b="1" dirty="0" smtClean="0"/>
          </a:p>
          <a:p>
            <a:pPr marL="171450" indent="-171450" eaLnBrk="1" hangingPunct="1">
              <a:lnSpc>
                <a:spcPct val="80000"/>
              </a:lnSpc>
              <a:buFont typeface="Arial" pitchFamily="34" charset="0"/>
              <a:buChar char="•"/>
            </a:pPr>
            <a:r>
              <a:rPr lang="en-US" sz="1200" dirty="0" smtClean="0"/>
              <a:t>Dependency-injection (a type of </a:t>
            </a:r>
            <a:r>
              <a:rPr lang="en-US" sz="1200" dirty="0" err="1" smtClean="0"/>
              <a:t>IoC</a:t>
            </a:r>
            <a:r>
              <a:rPr lang="en-US" sz="1200" dirty="0" smtClean="0"/>
              <a:t>) is when you let your framework control your application.</a:t>
            </a:r>
          </a:p>
          <a:p>
            <a:pPr marL="171450" indent="-171450" eaLnBrk="1" hangingPunct="1">
              <a:lnSpc>
                <a:spcPct val="80000"/>
              </a:lnSpc>
              <a:buFont typeface="Arial" pitchFamily="34" charset="0"/>
              <a:buChar char="•"/>
            </a:pPr>
            <a:r>
              <a:rPr lang="en-US" sz="1200" dirty="0" smtClean="0"/>
              <a:t>Spring links objects together instead of the objects linking themselves together.</a:t>
            </a:r>
          </a:p>
          <a:p>
            <a:pPr marL="171450" indent="-171450" eaLnBrk="1" hangingPunct="1">
              <a:lnSpc>
                <a:spcPct val="80000"/>
              </a:lnSpc>
              <a:buFont typeface="Arial" pitchFamily="34" charset="0"/>
              <a:buChar char="•"/>
            </a:pPr>
            <a:r>
              <a:rPr lang="en-US" sz="1200" dirty="0" smtClean="0"/>
              <a:t>Spring object linking is defined in XML files, allowing easy changes for different application configurations thus working as a plug in architecture.</a:t>
            </a:r>
          </a:p>
          <a:p>
            <a:pPr marL="171450" indent="-171450" eaLnBrk="1" hangingPunct="1">
              <a:lnSpc>
                <a:spcPct val="80000"/>
              </a:lnSpc>
              <a:buFont typeface="Arial" pitchFamily="34" charset="0"/>
              <a:buChar char="•"/>
            </a:pPr>
            <a:r>
              <a:rPr lang="en-US" sz="1200" dirty="0" smtClean="0"/>
              <a:t>Dependency injection is where the control of the application is inverted to the framework. This control is configured in the framework with an XML file.</a:t>
            </a:r>
          </a:p>
          <a:p>
            <a:r>
              <a:rPr lang="en-US" sz="1200" b="0" i="0" kern="1200" dirty="0" smtClean="0">
                <a:solidFill>
                  <a:schemeClr val="tx1"/>
                </a:solidFill>
                <a:effectLst/>
                <a:latin typeface="+mn-lt"/>
                <a:ea typeface="+mn-ea"/>
                <a:cs typeface="+mn-cs"/>
              </a:rPr>
              <a:t>DEPENDENCY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part translates into an association between two classes. For example, class A is dependent on class B. </a:t>
            </a:r>
          </a:p>
          <a:p>
            <a:r>
              <a:rPr lang="en-US" sz="1200" b="0" i="0" kern="1200" dirty="0" smtClean="0">
                <a:solidFill>
                  <a:schemeClr val="tx1"/>
                </a:solidFill>
                <a:effectLst/>
                <a:latin typeface="+mn-lt"/>
                <a:ea typeface="+mn-ea"/>
                <a:cs typeface="+mn-cs"/>
              </a:rPr>
              <a:t>INJECTION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means is that class B will get injected into class A by the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injection can happen in the way of passing parameters to the constructor or by post-construction using setter methods.</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18</a:t>
            </a:fld>
            <a:endParaRPr lang="en-US"/>
          </a:p>
        </p:txBody>
      </p:sp>
    </p:spTree>
    <p:extLst>
      <p:ext uri="{BB962C8B-B14F-4D97-AF65-F5344CB8AC3E}">
        <p14:creationId xmlns:p14="http://schemas.microsoft.com/office/powerpoint/2010/main" val="331285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t>IoC</a:t>
            </a:r>
            <a:r>
              <a:rPr lang="en-US" sz="1200" b="1" dirty="0" smtClean="0"/>
              <a:t> - </a:t>
            </a:r>
            <a:r>
              <a:rPr lang="en-US" sz="1200" dirty="0" smtClean="0"/>
              <a:t>Allows objects to be created at higher levels and passed into object so they can use the implementation directly. Here </a:t>
            </a:r>
            <a:r>
              <a:rPr lang="en-US" i="1" dirty="0" smtClean="0"/>
              <a:t>Object A contains setter methods that accept interfaces to objects B and C. This could have also been achieved with constructors in object A that accepts objects B and C.</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Non-</a:t>
            </a:r>
            <a:r>
              <a:rPr lang="en-US" sz="1200" b="1" dirty="0" err="1" smtClean="0"/>
              <a:t>IoC</a:t>
            </a:r>
            <a:r>
              <a:rPr lang="en-US" sz="1200" b="1" dirty="0" smtClean="0"/>
              <a:t> - </a:t>
            </a:r>
            <a:r>
              <a:rPr lang="en-US" dirty="0" smtClean="0"/>
              <a:t>An object creating its dependencies without </a:t>
            </a:r>
            <a:r>
              <a:rPr lang="en-US" dirty="0" err="1" smtClean="0"/>
              <a:t>IoC</a:t>
            </a:r>
            <a:r>
              <a:rPr lang="en-US" dirty="0" smtClean="0"/>
              <a:t> leads to tight object coupling.</a:t>
            </a:r>
          </a:p>
          <a:p>
            <a:endParaRPr lang="en-US" sz="1200" b="1" dirty="0" smtClean="0"/>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21</a:t>
            </a:fld>
            <a:endParaRPr lang="en-US"/>
          </a:p>
        </p:txBody>
      </p:sp>
    </p:spTree>
    <p:extLst>
      <p:ext uri="{BB962C8B-B14F-4D97-AF65-F5344CB8AC3E}">
        <p14:creationId xmlns:p14="http://schemas.microsoft.com/office/powerpoint/2010/main" val="412278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3998F-C31F-44AD-A2A2-3ECEB73B07C7}" type="slidenum">
              <a:rPr lang="en-US"/>
              <a:pPr/>
              <a:t>27</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sz="1200" b="1" i="0" kern="1200" dirty="0" smtClean="0">
                <a:solidFill>
                  <a:schemeClr val="tx1"/>
                </a:solidFill>
                <a:effectLst/>
                <a:latin typeface="+mn-lt"/>
                <a:ea typeface="+mn-ea"/>
                <a:cs typeface="+mn-cs"/>
              </a:rPr>
              <a:t>Aspect-oriented programming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AOP</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Programming paradigm"/>
              </a:rPr>
              <a:t>programming paradigm</a:t>
            </a:r>
            <a:r>
              <a:rPr lang="en-US" sz="1200" b="0" i="0" kern="1200" dirty="0" smtClean="0">
                <a:solidFill>
                  <a:schemeClr val="tx1"/>
                </a:solidFill>
                <a:effectLst/>
                <a:latin typeface="+mn-lt"/>
                <a:ea typeface="+mn-ea"/>
                <a:cs typeface="+mn-cs"/>
              </a:rPr>
              <a:t> that aims to increase </a:t>
            </a:r>
            <a:r>
              <a:rPr lang="en-US" sz="1200" b="0" i="0" u="none" strike="noStrike" kern="1200" dirty="0" smtClean="0">
                <a:solidFill>
                  <a:schemeClr val="tx1"/>
                </a:solidFill>
                <a:effectLst/>
                <a:latin typeface="+mn-lt"/>
                <a:ea typeface="+mn-ea"/>
                <a:cs typeface="+mn-cs"/>
                <a:hlinkClick r:id="rId4" tooltip="Modularity (programming)"/>
              </a:rPr>
              <a:t>modularity</a:t>
            </a:r>
            <a:r>
              <a:rPr lang="en-US" sz="1200" b="0" i="0" kern="1200" dirty="0" smtClean="0">
                <a:solidFill>
                  <a:schemeClr val="tx1"/>
                </a:solidFill>
                <a:effectLst/>
                <a:latin typeface="+mn-lt"/>
                <a:ea typeface="+mn-ea"/>
                <a:cs typeface="+mn-cs"/>
              </a:rPr>
              <a:t> by allowing the </a:t>
            </a:r>
            <a:r>
              <a:rPr lang="en-US" sz="1200" b="0" i="0" u="none" strike="noStrike" kern="1200" dirty="0" smtClean="0">
                <a:solidFill>
                  <a:schemeClr val="tx1"/>
                </a:solidFill>
                <a:effectLst/>
                <a:latin typeface="+mn-lt"/>
                <a:ea typeface="+mn-ea"/>
                <a:cs typeface="+mn-cs"/>
                <a:hlinkClick r:id="rId5" tooltip="Separation of concerns"/>
              </a:rPr>
              <a:t>separation </a:t>
            </a:r>
            <a:r>
              <a:rPr lang="en-US" sz="1200" b="0" i="0" u="none" strike="noStrike" kern="1200" dirty="0" err="1" smtClean="0">
                <a:solidFill>
                  <a:schemeClr val="tx1"/>
                </a:solidFill>
                <a:effectLst/>
                <a:latin typeface="+mn-lt"/>
                <a:ea typeface="+mn-ea"/>
                <a:cs typeface="+mn-cs"/>
                <a:hlinkClick r:id="rId5" tooltip="Separation of concerns"/>
              </a:rPr>
              <a:t>of</a:t>
            </a:r>
            <a:r>
              <a:rPr lang="en-US" sz="1200" b="0" i="0" u="none" strike="noStrike" kern="1200" dirty="0" err="1" smtClean="0">
                <a:solidFill>
                  <a:schemeClr val="tx1"/>
                </a:solidFill>
                <a:effectLst/>
                <a:latin typeface="+mn-lt"/>
                <a:ea typeface="+mn-ea"/>
                <a:cs typeface="+mn-cs"/>
                <a:hlinkClick r:id="rId6" tooltip="Cross-cutting concern"/>
              </a:rPr>
              <a:t>cross</a:t>
            </a:r>
            <a:r>
              <a:rPr lang="en-US" sz="1200" b="0" i="0" u="none" strike="noStrike" kern="1200" dirty="0" smtClean="0">
                <a:solidFill>
                  <a:schemeClr val="tx1"/>
                </a:solidFill>
                <a:effectLst/>
                <a:latin typeface="+mn-lt"/>
                <a:ea typeface="+mn-ea"/>
                <a:cs typeface="+mn-cs"/>
                <a:hlinkClick r:id="rId6" tooltip="Cross-cutting concern"/>
              </a:rPr>
              <a:t>-cutting concerns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key unit of modularity in OOP is the class, whereas in AOP the unit of modularity is the aspect. Whereas DI helps you decouple your application objects from each other, AOP helps you decouple cross-cutting concerns from the objects that they affect.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Cross-cutting concerns</a:t>
            </a:r>
            <a:r>
              <a:rPr lang="en-US" sz="1200" b="0" i="0" kern="1200" dirty="0" smtClean="0">
                <a:solidFill>
                  <a:schemeClr val="tx1"/>
                </a:solidFill>
                <a:effectLst/>
                <a:latin typeface="+mn-lt"/>
                <a:ea typeface="+mn-ea"/>
                <a:cs typeface="+mn-cs"/>
              </a:rPr>
              <a:t> are aspects of a </a:t>
            </a:r>
            <a:r>
              <a:rPr lang="en-US" sz="1200" b="0" i="0" u="none" strike="noStrike" kern="1200" dirty="0" smtClean="0">
                <a:solidFill>
                  <a:schemeClr val="tx1"/>
                </a:solidFill>
                <a:effectLst/>
                <a:latin typeface="+mn-lt"/>
                <a:ea typeface="+mn-ea"/>
                <a:cs typeface="+mn-cs"/>
                <a:hlinkClick r:id="rId7" tooltip="Computer program"/>
              </a:rPr>
              <a:t>program</a:t>
            </a:r>
            <a:r>
              <a:rPr lang="en-US" sz="1200" b="0" i="0" kern="1200" dirty="0" smtClean="0">
                <a:solidFill>
                  <a:schemeClr val="tx1"/>
                </a:solidFill>
                <a:effectLst/>
                <a:latin typeface="+mn-lt"/>
                <a:ea typeface="+mn-ea"/>
                <a:cs typeface="+mn-cs"/>
              </a:rPr>
              <a:t> that affect other </a:t>
            </a:r>
            <a:r>
              <a:rPr lang="en-US" sz="1200" b="0" i="0" u="none" strike="noStrike" kern="1200" dirty="0" smtClean="0">
                <a:solidFill>
                  <a:schemeClr val="tx1"/>
                </a:solidFill>
                <a:effectLst/>
                <a:latin typeface="+mn-lt"/>
                <a:ea typeface="+mn-ea"/>
                <a:cs typeface="+mn-cs"/>
                <a:hlinkClick r:id="rId8" tooltip="Concern (computer science)"/>
              </a:rPr>
              <a:t>concerns</a:t>
            </a:r>
            <a:r>
              <a:rPr lang="en-US" sz="1200" b="0" i="0" kern="1200" dirty="0" smtClean="0">
                <a:solidFill>
                  <a:schemeClr val="tx1"/>
                </a:solidFill>
                <a:effectLst/>
                <a:latin typeface="+mn-lt"/>
                <a:ea typeface="+mn-ea"/>
                <a:cs typeface="+mn-cs"/>
              </a:rPr>
              <a:t>. These concerns often cannot be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cleanly </a:t>
            </a:r>
            <a:r>
              <a:rPr lang="en-US" sz="1200" b="0" i="0" u="none" strike="noStrike" kern="1200" dirty="0" smtClean="0">
                <a:solidFill>
                  <a:schemeClr val="tx1"/>
                </a:solidFill>
                <a:effectLst/>
                <a:latin typeface="+mn-lt"/>
                <a:ea typeface="+mn-ea"/>
                <a:cs typeface="+mn-cs"/>
                <a:hlinkClick r:id="rId4" tooltip="Modularity (programming)"/>
              </a:rPr>
              <a:t>decomposed</a:t>
            </a:r>
            <a:r>
              <a:rPr lang="en-US" sz="1200" b="0" i="0" kern="1200" dirty="0" smtClean="0">
                <a:solidFill>
                  <a:schemeClr val="tx1"/>
                </a:solidFill>
                <a:effectLst/>
                <a:latin typeface="+mn-lt"/>
                <a:ea typeface="+mn-ea"/>
                <a:cs typeface="+mn-cs"/>
              </a:rPr>
              <a:t> from the rest of the system in both the design and implementation, and can result in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either </a:t>
            </a:r>
            <a:r>
              <a:rPr lang="en-US" sz="1200" b="0" i="1" kern="1200" dirty="0" smtClean="0">
                <a:solidFill>
                  <a:schemeClr val="tx1"/>
                </a:solidFill>
                <a:effectLst/>
                <a:latin typeface="+mn-lt"/>
                <a:ea typeface="+mn-ea"/>
                <a:cs typeface="+mn-cs"/>
              </a:rPr>
              <a:t>scattering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tooltip="Source code"/>
              </a:rPr>
              <a:t>code</a:t>
            </a:r>
            <a:r>
              <a:rPr lang="en-US" sz="1200" b="0" i="0" kern="1200" dirty="0" smtClean="0">
                <a:solidFill>
                  <a:schemeClr val="tx1"/>
                </a:solidFill>
                <a:effectLst/>
                <a:latin typeface="+mn-lt"/>
                <a:ea typeface="+mn-ea"/>
                <a:cs typeface="+mn-cs"/>
              </a:rPr>
              <a:t> duplication), </a:t>
            </a:r>
            <a:r>
              <a:rPr lang="en-US" sz="1200" b="0" i="1" kern="1200" dirty="0" smtClean="0">
                <a:solidFill>
                  <a:schemeClr val="tx1"/>
                </a:solidFill>
                <a:effectLst/>
                <a:latin typeface="+mn-lt"/>
                <a:ea typeface="+mn-ea"/>
                <a:cs typeface="+mn-cs"/>
              </a:rPr>
              <a:t>tangling</a:t>
            </a:r>
            <a:r>
              <a:rPr lang="en-US" sz="1200" b="0" i="0" kern="1200" dirty="0" smtClean="0">
                <a:solidFill>
                  <a:schemeClr val="tx1"/>
                </a:solidFill>
                <a:effectLst/>
                <a:latin typeface="+mn-lt"/>
                <a:ea typeface="+mn-ea"/>
                <a:cs typeface="+mn-cs"/>
              </a:rPr>
              <a:t> (significant dependencies between systems), or both.</a:t>
            </a:r>
          </a:p>
          <a:p>
            <a:r>
              <a:rPr lang="en-US" sz="1200" b="0" i="0" kern="1200" dirty="0" smtClean="0">
                <a:solidFill>
                  <a:schemeClr val="tx1"/>
                </a:solidFill>
                <a:effectLst/>
                <a:latin typeface="+mn-lt"/>
                <a:ea typeface="+mn-ea"/>
                <a:cs typeface="+mn-cs"/>
              </a:rPr>
              <a:t>For instance, if writing an </a:t>
            </a:r>
            <a:r>
              <a:rPr lang="en-US" sz="1200" b="0" i="0" u="none" strike="noStrike" kern="1200" dirty="0" smtClean="0">
                <a:solidFill>
                  <a:schemeClr val="tx1"/>
                </a:solidFill>
                <a:effectLst/>
                <a:latin typeface="+mn-lt"/>
                <a:ea typeface="+mn-ea"/>
                <a:cs typeface="+mn-cs"/>
                <a:hlinkClick r:id="rId10" tooltip="Application software"/>
              </a:rPr>
              <a:t>application</a:t>
            </a:r>
            <a:r>
              <a:rPr lang="en-US" sz="1200" b="0" i="0" kern="1200" dirty="0" smtClean="0">
                <a:solidFill>
                  <a:schemeClr val="tx1"/>
                </a:solidFill>
                <a:effectLst/>
                <a:latin typeface="+mn-lt"/>
                <a:ea typeface="+mn-ea"/>
                <a:cs typeface="+mn-cs"/>
              </a:rPr>
              <a:t> for handling medical records, the indexing of such records is a </a:t>
            </a:r>
            <a:r>
              <a:rPr lang="en-US" sz="1200" b="0" i="0" u="none" strike="noStrike" kern="1200" dirty="0" smtClean="0">
                <a:solidFill>
                  <a:schemeClr val="tx1"/>
                </a:solidFill>
                <a:effectLst/>
                <a:latin typeface="+mn-lt"/>
                <a:ea typeface="+mn-ea"/>
                <a:cs typeface="+mn-cs"/>
                <a:hlinkClick r:id="rId11" tooltip="Core concern"/>
              </a:rPr>
              <a:t>core concern</a:t>
            </a:r>
            <a:r>
              <a:rPr lang="en-US" sz="1200" b="0" i="0" kern="1200" dirty="0" smtClean="0">
                <a:solidFill>
                  <a:schemeClr val="tx1"/>
                </a:solidFill>
                <a:effectLst/>
                <a:latin typeface="+mn-lt"/>
                <a:ea typeface="+mn-ea"/>
                <a:cs typeface="+mn-cs"/>
              </a:rPr>
              <a:t>, while </a:t>
            </a:r>
            <a:r>
              <a:rPr lang="en-US" sz="1200" b="0" i="0" u="none" strike="noStrike" kern="1200" dirty="0" smtClean="0">
                <a:solidFill>
                  <a:schemeClr val="tx1"/>
                </a:solidFill>
                <a:effectLst/>
                <a:latin typeface="+mn-lt"/>
                <a:ea typeface="+mn-ea"/>
                <a:cs typeface="+mn-cs"/>
                <a:hlinkClick r:id="rId12" tooltip="Data logging"/>
              </a:rPr>
              <a:t>logging</a:t>
            </a:r>
            <a:r>
              <a:rPr lang="en-US" sz="1200" b="0" i="0" kern="1200" dirty="0" smtClean="0">
                <a:solidFill>
                  <a:schemeClr val="tx1"/>
                </a:solidFill>
                <a:effectLst/>
                <a:latin typeface="+mn-lt"/>
                <a:ea typeface="+mn-ea"/>
                <a:cs typeface="+mn-cs"/>
              </a:rPr>
              <a:t> a history of changes to the record database or user database, or an authentication system, would be cross-cutting concerns since they touch more parts of the program.</a:t>
            </a:r>
          </a:p>
          <a:p>
            <a:endParaRPr lang="en-US" dirty="0" smtClean="0"/>
          </a:p>
          <a:p>
            <a:r>
              <a:rPr lang="en-US" dirty="0" smtClean="0"/>
              <a:t>AOP decomposes</a:t>
            </a:r>
            <a:r>
              <a:rPr lang="en-US" baseline="0" dirty="0" smtClean="0"/>
              <a:t> programs into aspects or concerns</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BFDF3-714E-4E13-8BC1-1F4555044063}" type="slidenum">
              <a:rPr lang="en-US"/>
              <a:pPr/>
              <a:t>28</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2D98D-B095-4FE6-888F-377F7EB5F580}" type="slidenum">
              <a:rPr lang="en-US"/>
              <a:pPr/>
              <a:t>29</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7CACF4-7ED6-4A89-B847-B30E73B74CA6}" type="slidenum">
              <a:rPr lang="en-US"/>
              <a:pPr/>
              <a:t>30</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1BFB9-B60B-4E32-8FB4-53455C3183CC}" type="slidenum">
              <a:rPr lang="en-US"/>
              <a:pPr/>
              <a:t>31</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 3"/>
          <p:cNvSpPr>
            <a:spLocks noGrp="1"/>
          </p:cNvSpPr>
          <p:nvPr>
            <p:ph type="chart" sz="half" idx="2"/>
          </p:nvPr>
        </p:nvSpPr>
        <p:spPr>
          <a:xfrm>
            <a:off x="4648200" y="1600200"/>
            <a:ext cx="4038600" cy="4525963"/>
          </a:xfrm>
          <a:prstGeom prst="rect">
            <a:avLst/>
          </a:prstGeom>
        </p:spPr>
        <p:txBody>
          <a:bodyPr/>
          <a:lstStyle/>
          <a:p>
            <a:endParaRPr lang="en-US"/>
          </a:p>
        </p:txBody>
      </p:sp>
      <p:sp>
        <p:nvSpPr>
          <p:cNvPr id="5" name="Slide Number Placeholder 4"/>
          <p:cNvSpPr>
            <a:spLocks noGrp="1"/>
          </p:cNvSpPr>
          <p:nvPr>
            <p:ph type="sldNum" sz="quarter" idx="10"/>
          </p:nvPr>
        </p:nvSpPr>
        <p:spPr>
          <a:xfrm>
            <a:off x="8458200" y="6473825"/>
            <a:ext cx="533400" cy="231775"/>
          </a:xfrm>
        </p:spPr>
        <p:txBody>
          <a:bodyPr/>
          <a:lstStyle>
            <a:lvl1pPr>
              <a:defRPr/>
            </a:lvl1pPr>
          </a:lstStyle>
          <a:p>
            <a:fld id="{73E57030-0FA9-440B-8DF6-1BEFE02D85BB}" type="slidenum">
              <a:rPr lang="en-US"/>
              <a:pPr/>
              <a:t>‹#›</a:t>
            </a:fld>
            <a:endParaRPr lang="en-US"/>
          </a:p>
        </p:txBody>
      </p:sp>
    </p:spTree>
    <p:extLst>
      <p:ext uri="{BB962C8B-B14F-4D97-AF65-F5344CB8AC3E}">
        <p14:creationId xmlns:p14="http://schemas.microsoft.com/office/powerpoint/2010/main" val="199612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pringframework.org/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AspectJ"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ource.sakaiproject.org/contrib/programmerscafe/trunk/concept-examples/example-ap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source.sakaiproject.org/contrib/programmerscafe/trunk/concept-examples/example-app-spring/"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0320"/>
            <a:ext cx="9144000" cy="741680"/>
          </a:xfrm>
          <a:solidFill>
            <a:schemeClr val="accent4">
              <a:lumMod val="20000"/>
              <a:lumOff val="80000"/>
            </a:schemeClr>
          </a:solidFill>
        </p:spPr>
        <p:txBody>
          <a:bodyPr>
            <a:normAutofit fontScale="90000"/>
          </a:bodyPr>
          <a:lstStyle/>
          <a:p>
            <a:pPr eaLnBrk="1" hangingPunct="1"/>
            <a:r>
              <a:rPr lang="en-US" dirty="0" smtClean="0">
                <a:solidFill>
                  <a:schemeClr val="accent3">
                    <a:lumMod val="50000"/>
                  </a:schemeClr>
                </a:solidFill>
              </a:rPr>
              <a:t>Spring Overview</a:t>
            </a:r>
            <a:endParaRPr lang="en-GB" dirty="0" smtClean="0">
              <a:solidFill>
                <a:schemeClr val="accent3">
                  <a:lumMod val="50000"/>
                </a:schemeClr>
              </a:solidFill>
            </a:endParaRPr>
          </a:p>
        </p:txBody>
      </p:sp>
      <p:sp>
        <p:nvSpPr>
          <p:cNvPr id="5123" name="Rectangle 3"/>
          <p:cNvSpPr>
            <a:spLocks noGrp="1" noChangeArrowheads="1"/>
          </p:cNvSpPr>
          <p:nvPr>
            <p:ph type="body" idx="1"/>
          </p:nvPr>
        </p:nvSpPr>
        <p:spPr>
          <a:xfrm>
            <a:off x="0" y="838200"/>
            <a:ext cx="9144000" cy="6019800"/>
          </a:xfrm>
        </p:spPr>
        <p:txBody>
          <a:bodyPr/>
          <a:lstStyle/>
          <a:p>
            <a:pPr eaLnBrk="1" fontAlgn="t" hangingPunct="1">
              <a:lnSpc>
                <a:spcPct val="90000"/>
              </a:lnSpc>
              <a:buSzTx/>
              <a:buFontTx/>
              <a:buChar char="•"/>
            </a:pPr>
            <a:r>
              <a:rPr lang="en-GB" sz="2400" dirty="0" smtClean="0"/>
              <a:t>Spring is a</a:t>
            </a:r>
            <a:r>
              <a:rPr lang="en-US" sz="2400" dirty="0" smtClean="0"/>
              <a:t>n open source</a:t>
            </a:r>
            <a:r>
              <a:rPr lang="en-GB" sz="2400" dirty="0" smtClean="0"/>
              <a:t> layered Java/J2EE application framework</a:t>
            </a:r>
            <a:endParaRPr lang="en-US" sz="2400" dirty="0" smtClean="0"/>
          </a:p>
          <a:p>
            <a:pPr eaLnBrk="1" fontAlgn="t" hangingPunct="1">
              <a:lnSpc>
                <a:spcPct val="90000"/>
              </a:lnSpc>
              <a:buSzTx/>
              <a:buFontTx/>
              <a:buChar char="•"/>
            </a:pPr>
            <a:endParaRPr lang="en-US" sz="1000" dirty="0" smtClean="0"/>
          </a:p>
          <a:p>
            <a:pPr eaLnBrk="1" fontAlgn="t" hangingPunct="1">
              <a:lnSpc>
                <a:spcPct val="90000"/>
              </a:lnSpc>
              <a:buSzTx/>
              <a:buFontTx/>
              <a:buChar char="•"/>
            </a:pPr>
            <a:r>
              <a:rPr lang="en-GB" sz="2400" dirty="0" smtClean="0"/>
              <a:t>Created by Rod Johnson</a:t>
            </a:r>
            <a:endParaRPr lang="en-US" sz="2400" dirty="0" smtClean="0"/>
          </a:p>
          <a:p>
            <a:pPr lvl="1" eaLnBrk="1" fontAlgn="t" hangingPunct="1">
              <a:lnSpc>
                <a:spcPct val="90000"/>
              </a:lnSpc>
              <a:buSzTx/>
              <a:buFontTx/>
              <a:buChar char="•"/>
            </a:pPr>
            <a:r>
              <a:rPr lang="en-US" sz="2000" dirty="0" smtClean="0"/>
              <a:t>Based on book “Expert one-on-one J2EE Design and Development” (October, 2002)</a:t>
            </a:r>
          </a:p>
          <a:p>
            <a:pPr lvl="1" eaLnBrk="1" fontAlgn="t" hangingPunct="1">
              <a:lnSpc>
                <a:spcPct val="90000"/>
              </a:lnSpc>
              <a:buSzTx/>
              <a:buFontTx/>
              <a:buChar char="•"/>
            </a:pPr>
            <a:r>
              <a:rPr lang="en-US" sz="2000" dirty="0" smtClean="0"/>
              <a:t>Current </a:t>
            </a:r>
            <a:r>
              <a:rPr lang="en-US" sz="2000" dirty="0" smtClean="0"/>
              <a:t>version of Spring is  3.0.x</a:t>
            </a:r>
            <a:endParaRPr lang="en-US" sz="1000" dirty="0" smtClean="0"/>
          </a:p>
          <a:p>
            <a:pPr eaLnBrk="1" fontAlgn="t" hangingPunct="1">
              <a:lnSpc>
                <a:spcPct val="90000"/>
              </a:lnSpc>
              <a:buSzTx/>
              <a:buFontTx/>
              <a:buChar char="•"/>
            </a:pPr>
            <a:r>
              <a:rPr lang="en-US" sz="2400" dirty="0" smtClean="0"/>
              <a:t>The Spring Framework is licensed under the terms of the Apache License, Version 2.0 and can be downloaded at:</a:t>
            </a:r>
          </a:p>
          <a:p>
            <a:pPr lvl="1" eaLnBrk="1" fontAlgn="t" hangingPunct="1">
              <a:lnSpc>
                <a:spcPct val="90000"/>
              </a:lnSpc>
              <a:buSzTx/>
              <a:buFontTx/>
              <a:buChar char="•"/>
            </a:pPr>
            <a:r>
              <a:rPr lang="en-US" sz="1600" b="1" dirty="0" smtClean="0">
                <a:latin typeface="Courier New" pitchFamily="49" charset="0"/>
                <a:hlinkClick r:id="rId3"/>
              </a:rPr>
              <a:t>http://www.springframework.org/download</a:t>
            </a:r>
            <a:r>
              <a:rPr lang="lv-LV" sz="1600" b="1" dirty="0" smtClean="0">
                <a:latin typeface="Courier New" pitchFamily="49" charset="0"/>
              </a:rPr>
              <a:t> </a:t>
            </a:r>
            <a:endParaRPr lang="en-US" sz="1600" b="1" dirty="0" smtClean="0">
              <a:latin typeface="Courier New" pitchFamily="49" charset="0"/>
            </a:endParaRPr>
          </a:p>
          <a:p>
            <a:pPr eaLnBrk="1" fontAlgn="t" hangingPunct="1">
              <a:lnSpc>
                <a:spcPct val="90000"/>
              </a:lnSpc>
              <a:buSzTx/>
              <a:buFontTx/>
              <a:buChar char="•"/>
            </a:pPr>
            <a:endParaRPr lang="en-US" sz="1000" dirty="0" smtClean="0"/>
          </a:p>
          <a:p>
            <a:pPr eaLnBrk="1" fontAlgn="t" hangingPunct="1">
              <a:lnSpc>
                <a:spcPct val="90000"/>
              </a:lnSpc>
              <a:buSzTx/>
              <a:buFontTx/>
              <a:buChar char="•"/>
            </a:pPr>
            <a:r>
              <a:rPr lang="en-US" sz="2400" dirty="0" smtClean="0"/>
              <a:t>Philosophy: J2EE should be easier to use, 			    	  “Lightweight Container” concept</a:t>
            </a:r>
          </a:p>
        </p:txBody>
      </p:sp>
      <p:sp>
        <p:nvSpPr>
          <p:cNvPr id="5124" name="Text Box 4"/>
          <p:cNvSpPr txBox="1">
            <a:spLocks noChangeArrowheads="1"/>
          </p:cNvSpPr>
          <p:nvPr/>
        </p:nvSpPr>
        <p:spPr bwMode="auto">
          <a:xfrm>
            <a:off x="4953000" y="4756150"/>
            <a:ext cx="3962400" cy="730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u="sng" dirty="0"/>
              <a:t>A software framework</a:t>
            </a:r>
            <a:r>
              <a:rPr lang="en-GB" sz="2000" dirty="0"/>
              <a:t> is a re-usable design for a software system</a:t>
            </a:r>
            <a:r>
              <a:rPr lang="en-US" sz="2000" dirty="0"/>
              <a:t>. </a:t>
            </a:r>
            <a:endParaRPr lang="en-GB" sz="2000" dirty="0"/>
          </a:p>
        </p:txBody>
      </p:sp>
    </p:spTree>
    <p:extLst>
      <p:ext uri="{BB962C8B-B14F-4D97-AF65-F5344CB8AC3E}">
        <p14:creationId xmlns:p14="http://schemas.microsoft.com/office/powerpoint/2010/main" val="500012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Web</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fontScale="85000" lnSpcReduction="10000"/>
          </a:bodyPr>
          <a:lstStyle/>
          <a:p>
            <a:pPr marL="0" indent="0">
              <a:buNone/>
            </a:pPr>
            <a:r>
              <a:rPr lang="en-US" dirty="0"/>
              <a:t>The Web layer consists of the Web, Web-Servlet, Web-Struts, and Web-</a:t>
            </a:r>
            <a:r>
              <a:rPr lang="en-US" dirty="0" err="1"/>
              <a:t>Portlet</a:t>
            </a:r>
            <a:r>
              <a:rPr lang="en-US" dirty="0"/>
              <a:t> modules whose detail is as follows:</a:t>
            </a:r>
          </a:p>
          <a:p>
            <a:r>
              <a:rPr lang="en-US" dirty="0"/>
              <a:t>The </a:t>
            </a:r>
            <a:r>
              <a:rPr lang="en-US" b="1" dirty="0"/>
              <a:t>Web</a:t>
            </a:r>
            <a:r>
              <a:rPr lang="en-US" dirty="0"/>
              <a:t> module provides basic web-oriented integration features such as multipart file-upload functionality and the initialization of the </a:t>
            </a:r>
            <a:r>
              <a:rPr lang="en-US" dirty="0" err="1"/>
              <a:t>IoC</a:t>
            </a:r>
            <a:r>
              <a:rPr lang="en-US" dirty="0"/>
              <a:t> container using servlet listeners and a web-oriented application context.</a:t>
            </a:r>
          </a:p>
          <a:p>
            <a:r>
              <a:rPr lang="en-US" dirty="0"/>
              <a:t>The </a:t>
            </a:r>
            <a:r>
              <a:rPr lang="en-US" b="1" dirty="0"/>
              <a:t>Web-Servlet</a:t>
            </a:r>
            <a:r>
              <a:rPr lang="en-US" dirty="0"/>
              <a:t> module contains Spring's model-view-controller (MVC) implementation for web applications.</a:t>
            </a:r>
          </a:p>
          <a:p>
            <a:r>
              <a:rPr lang="en-US" dirty="0"/>
              <a:t>The </a:t>
            </a:r>
            <a:r>
              <a:rPr lang="en-US" b="1" dirty="0"/>
              <a:t>Web-Struts</a:t>
            </a:r>
            <a:r>
              <a:rPr lang="en-US" dirty="0"/>
              <a:t> module contains the support classes for integrating a classic Struts web tier within a Spring application.</a:t>
            </a:r>
          </a:p>
          <a:p>
            <a:r>
              <a:rPr lang="en-US" dirty="0"/>
              <a:t>The </a:t>
            </a:r>
            <a:r>
              <a:rPr lang="en-US" b="1" dirty="0"/>
              <a:t>Web-</a:t>
            </a:r>
            <a:r>
              <a:rPr lang="en-US" b="1" dirty="0" err="1"/>
              <a:t>Portlet</a:t>
            </a:r>
            <a:r>
              <a:rPr lang="en-US" dirty="0"/>
              <a:t> module provides the MVC implementation to be used in a </a:t>
            </a:r>
            <a:r>
              <a:rPr lang="en-US" dirty="0" err="1"/>
              <a:t>portlet</a:t>
            </a:r>
            <a:r>
              <a:rPr lang="en-US" dirty="0"/>
              <a:t> environment and mirrors the functionality of Web-Servlet module.</a:t>
            </a:r>
          </a:p>
          <a:p>
            <a:endParaRPr lang="en-US" dirty="0"/>
          </a:p>
        </p:txBody>
      </p:sp>
    </p:spTree>
    <p:extLst>
      <p:ext uri="{BB962C8B-B14F-4D97-AF65-F5344CB8AC3E}">
        <p14:creationId xmlns:p14="http://schemas.microsoft.com/office/powerpoint/2010/main" val="1439543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Miscellaneous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fontScale="85000" lnSpcReduction="10000"/>
          </a:bodyPr>
          <a:lstStyle/>
          <a:p>
            <a:pPr marL="0" indent="0">
              <a:buNone/>
            </a:pPr>
            <a:r>
              <a:rPr lang="en-US" dirty="0"/>
              <a:t>There are few other important modules like AOP, Aspects, Instrumentation, Web and Test modules whose detail is as follows:</a:t>
            </a:r>
          </a:p>
          <a:p>
            <a:r>
              <a:rPr lang="en-US" dirty="0"/>
              <a:t>The </a:t>
            </a:r>
            <a:r>
              <a:rPr lang="en-US" b="1" dirty="0"/>
              <a:t>AOP</a:t>
            </a:r>
            <a:r>
              <a:rPr lang="en-US" dirty="0"/>
              <a:t> module provides aspect-oriented programming implementation allowing you to define method-interceptors and </a:t>
            </a:r>
            <a:r>
              <a:rPr lang="en-US" dirty="0" err="1"/>
              <a:t>pointcuts</a:t>
            </a:r>
            <a:r>
              <a:rPr lang="en-US" dirty="0"/>
              <a:t> to cleanly decouple code that implements functionality that should be separated.</a:t>
            </a:r>
          </a:p>
          <a:p>
            <a:r>
              <a:rPr lang="en-US" dirty="0"/>
              <a:t>The </a:t>
            </a:r>
            <a:r>
              <a:rPr lang="en-US" b="1" dirty="0"/>
              <a:t>Aspects</a:t>
            </a:r>
            <a:r>
              <a:rPr lang="en-US" dirty="0"/>
              <a:t> module provides integration with </a:t>
            </a:r>
            <a:r>
              <a:rPr lang="en-US" dirty="0" err="1"/>
              <a:t>AspectJ</a:t>
            </a:r>
            <a:r>
              <a:rPr lang="en-US" dirty="0"/>
              <a:t> which is again a powerful and mature aspect oriented programming (AOP) framework.</a:t>
            </a:r>
          </a:p>
          <a:p>
            <a:r>
              <a:rPr lang="en-US" dirty="0"/>
              <a:t>The </a:t>
            </a:r>
            <a:r>
              <a:rPr lang="en-US" b="1" dirty="0"/>
              <a:t>Instrumentation</a:t>
            </a:r>
            <a:r>
              <a:rPr lang="en-US" dirty="0"/>
              <a:t> module provides class instrumentation support and class loader implementations to be used in certain application servers.</a:t>
            </a:r>
          </a:p>
          <a:p>
            <a:r>
              <a:rPr lang="en-US" dirty="0"/>
              <a:t>The </a:t>
            </a:r>
            <a:r>
              <a:rPr lang="en-US" b="1" dirty="0"/>
              <a:t>Test</a:t>
            </a:r>
            <a:r>
              <a:rPr lang="en-US" dirty="0"/>
              <a:t> module supports the testing of Spring components with </a:t>
            </a:r>
            <a:r>
              <a:rPr lang="en-US" dirty="0" err="1"/>
              <a:t>JUnit</a:t>
            </a:r>
            <a:r>
              <a:rPr lang="en-US" dirty="0"/>
              <a:t> or </a:t>
            </a:r>
            <a:r>
              <a:rPr lang="en-US" dirty="0" err="1"/>
              <a:t>TestNG</a:t>
            </a:r>
            <a:r>
              <a:rPr lang="en-US" dirty="0"/>
              <a:t> frameworks.</a:t>
            </a:r>
          </a:p>
        </p:txBody>
      </p:sp>
    </p:spTree>
    <p:extLst>
      <p:ext uri="{BB962C8B-B14F-4D97-AF65-F5344CB8AC3E}">
        <p14:creationId xmlns:p14="http://schemas.microsoft.com/office/powerpoint/2010/main" val="1439543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Spring </a:t>
            </a:r>
            <a:r>
              <a:rPr lang="en-US" dirty="0" err="1" smtClean="0">
                <a:solidFill>
                  <a:schemeClr val="accent3">
                    <a:lumMod val="50000"/>
                  </a:schemeClr>
                </a:solidFill>
              </a:rPr>
              <a:t>IoC</a:t>
            </a:r>
            <a:r>
              <a:rPr lang="en-US" dirty="0" smtClean="0">
                <a:solidFill>
                  <a:schemeClr val="accent3">
                    <a:lumMod val="50000"/>
                  </a:schemeClr>
                </a:solidFill>
              </a:rPr>
              <a:t> Containers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Spring container </a:t>
            </a:r>
            <a:r>
              <a:rPr lang="en-US" sz="2400" dirty="0"/>
              <a:t>is at the core of the Spring Framework. The container will create the objects, wire them together, configure them, and manage their complete lifecycle from creation till destruction. The Spring container uses dependency injection (DI) to manage the components that make up an application. These objects are called Spring </a:t>
            </a:r>
            <a:r>
              <a:rPr lang="en-US" sz="2400" dirty="0" smtClean="0"/>
              <a:t>Beans</a:t>
            </a:r>
          </a:p>
          <a:p>
            <a:pPr marL="0" indent="0">
              <a:buNone/>
            </a:pPr>
            <a:endParaRPr lang="en-US" sz="2400" dirty="0"/>
          </a:p>
          <a:p>
            <a:endParaRPr lang="en-US" sz="2400" dirty="0" smtClean="0"/>
          </a:p>
          <a:p>
            <a:endParaRPr lang="en-US" sz="2400" dirty="0"/>
          </a:p>
          <a:p>
            <a:endParaRPr lang="en-US" sz="2400" dirty="0" smtClean="0"/>
          </a:p>
          <a:p>
            <a:endParaRPr lang="en-US" sz="2400" dirty="0" smtClean="0"/>
          </a:p>
          <a:p>
            <a:r>
              <a:rPr lang="en-US" sz="2400" dirty="0"/>
              <a:t>The container gets its instructions on what objects to instantiate, configure, and assemble by reading configuration metadata provided. The configuration metadata can be represented either by XML, Java annotations, or Java code.</a:t>
            </a:r>
            <a:endParaRPr lang="en-US" sz="2400" dirty="0"/>
          </a:p>
        </p:txBody>
      </p:sp>
      <p:sp>
        <p:nvSpPr>
          <p:cNvPr id="4" name="Rounded Rectangle 3"/>
          <p:cNvSpPr/>
          <p:nvPr/>
        </p:nvSpPr>
        <p:spPr>
          <a:xfrm>
            <a:off x="2895600" y="2923309"/>
            <a:ext cx="2438400" cy="9144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ysClr val="windowText" lastClr="000000"/>
                </a:solidFill>
              </a:rPr>
              <a:t>The Spring Container</a:t>
            </a:r>
            <a:endParaRPr lang="en-US" sz="2000" b="1" dirty="0">
              <a:solidFill>
                <a:sysClr val="windowText" lastClr="000000"/>
              </a:solidFill>
            </a:endParaRPr>
          </a:p>
        </p:txBody>
      </p:sp>
      <p:sp>
        <p:nvSpPr>
          <p:cNvPr id="5" name="Rounded Rectangle 4"/>
          <p:cNvSpPr/>
          <p:nvPr/>
        </p:nvSpPr>
        <p:spPr>
          <a:xfrm>
            <a:off x="2895600" y="4191000"/>
            <a:ext cx="2438400" cy="9144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Ready to use application</a:t>
            </a:r>
            <a:endParaRPr lang="en-US" b="1" dirty="0">
              <a:solidFill>
                <a:sysClr val="windowText" lastClr="000000"/>
              </a:solidFill>
            </a:endParaRPr>
          </a:p>
        </p:txBody>
      </p:sp>
      <p:cxnSp>
        <p:nvCxnSpPr>
          <p:cNvPr id="7" name="Elbow Connector 6"/>
          <p:cNvCxnSpPr>
            <a:endCxn id="4" idx="0"/>
          </p:cNvCxnSpPr>
          <p:nvPr/>
        </p:nvCxnSpPr>
        <p:spPr>
          <a:xfrm rot="5400000">
            <a:off x="3771900" y="2580409"/>
            <a:ext cx="685800"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2"/>
          </p:cNvCxnSpPr>
          <p:nvPr/>
        </p:nvCxnSpPr>
        <p:spPr>
          <a:xfrm rot="5400000">
            <a:off x="3921125" y="4025034"/>
            <a:ext cx="381000" cy="63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4" idx="1"/>
          </p:cNvCxnSpPr>
          <p:nvPr/>
        </p:nvCxnSpPr>
        <p:spPr>
          <a:xfrm flipV="1">
            <a:off x="1828800" y="3380509"/>
            <a:ext cx="1066800"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800" y="3365500"/>
            <a:ext cx="1119024" cy="369332"/>
          </a:xfrm>
          <a:prstGeom prst="rect">
            <a:avLst/>
          </a:prstGeom>
          <a:noFill/>
        </p:spPr>
        <p:txBody>
          <a:bodyPr wrap="none" rtlCol="0">
            <a:spAutoFit/>
          </a:bodyPr>
          <a:lstStyle/>
          <a:p>
            <a:r>
              <a:rPr lang="en-US" b="1" dirty="0" smtClean="0"/>
              <a:t>Metadata</a:t>
            </a:r>
            <a:endParaRPr lang="en-US" b="1" dirty="0"/>
          </a:p>
        </p:txBody>
      </p:sp>
      <p:sp>
        <p:nvSpPr>
          <p:cNvPr id="14" name="TextBox 13"/>
          <p:cNvSpPr txBox="1"/>
          <p:nvPr/>
        </p:nvSpPr>
        <p:spPr>
          <a:xfrm>
            <a:off x="4191000" y="2590800"/>
            <a:ext cx="1862113" cy="369332"/>
          </a:xfrm>
          <a:prstGeom prst="rect">
            <a:avLst/>
          </a:prstGeom>
          <a:noFill/>
        </p:spPr>
        <p:txBody>
          <a:bodyPr wrap="none" rtlCol="0">
            <a:spAutoFit/>
          </a:bodyPr>
          <a:lstStyle/>
          <a:p>
            <a:r>
              <a:rPr lang="en-US" b="1" dirty="0" smtClean="0"/>
              <a:t>Java POJO classes</a:t>
            </a:r>
            <a:endParaRPr lang="en-US" b="1" dirty="0"/>
          </a:p>
        </p:txBody>
      </p:sp>
      <p:sp>
        <p:nvSpPr>
          <p:cNvPr id="15" name="TextBox 14"/>
          <p:cNvSpPr txBox="1"/>
          <p:nvPr/>
        </p:nvSpPr>
        <p:spPr>
          <a:xfrm>
            <a:off x="4191000" y="3821668"/>
            <a:ext cx="1285737" cy="369332"/>
          </a:xfrm>
          <a:prstGeom prst="rect">
            <a:avLst/>
          </a:prstGeom>
          <a:noFill/>
        </p:spPr>
        <p:txBody>
          <a:bodyPr wrap="none" rtlCol="0">
            <a:spAutoFit/>
          </a:bodyPr>
          <a:lstStyle/>
          <a:p>
            <a:r>
              <a:rPr lang="en-US" b="1" dirty="0" smtClean="0"/>
              <a:t>Final Result</a:t>
            </a:r>
            <a:endParaRPr lang="en-US" b="1" dirty="0"/>
          </a:p>
        </p:txBody>
      </p:sp>
    </p:spTree>
    <p:extLst>
      <p:ext uri="{BB962C8B-B14F-4D97-AF65-F5344CB8AC3E}">
        <p14:creationId xmlns:p14="http://schemas.microsoft.com/office/powerpoint/2010/main" val="4159555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4159555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20320"/>
            <a:ext cx="9144000" cy="706120"/>
          </a:xfrm>
          <a:solidFill>
            <a:schemeClr val="accent4">
              <a:lumMod val="20000"/>
              <a:lumOff val="80000"/>
            </a:schemeClr>
          </a:solidFill>
        </p:spPr>
        <p:txBody>
          <a:bodyPr>
            <a:normAutofit fontScale="90000"/>
          </a:bodyPr>
          <a:lstStyle/>
          <a:p>
            <a:pPr eaLnBrk="1" hangingPunct="1"/>
            <a:r>
              <a:rPr lang="en-US" dirty="0" smtClean="0"/>
              <a:t>Spring </a:t>
            </a:r>
            <a:r>
              <a:rPr lang="lv-LV" dirty="0" smtClean="0">
                <a:solidFill>
                  <a:schemeClr val="accent3">
                    <a:lumMod val="50000"/>
                  </a:schemeClr>
                </a:solidFill>
              </a:rPr>
              <a:t>Details</a:t>
            </a:r>
            <a:endParaRPr lang="en-GB" dirty="0" smtClean="0">
              <a:solidFill>
                <a:schemeClr val="accent3">
                  <a:lumMod val="50000"/>
                </a:schemeClr>
              </a:solidFill>
            </a:endParaRPr>
          </a:p>
        </p:txBody>
      </p:sp>
      <p:sp>
        <p:nvSpPr>
          <p:cNvPr id="10243" name="Rectangle 3"/>
          <p:cNvSpPr>
            <a:spLocks noGrp="1" noChangeArrowheads="1"/>
          </p:cNvSpPr>
          <p:nvPr>
            <p:ph type="body" idx="1"/>
          </p:nvPr>
        </p:nvSpPr>
        <p:spPr>
          <a:xfrm>
            <a:off x="0" y="685800"/>
            <a:ext cx="9144000" cy="6172200"/>
          </a:xfrm>
        </p:spPr>
        <p:txBody>
          <a:bodyPr>
            <a:normAutofit/>
          </a:bodyPr>
          <a:lstStyle/>
          <a:p>
            <a:pPr eaLnBrk="1" hangingPunct="1">
              <a:lnSpc>
                <a:spcPct val="80000"/>
              </a:lnSpc>
              <a:buSzTx/>
              <a:buFontTx/>
              <a:buChar char="•"/>
            </a:pPr>
            <a:r>
              <a:rPr lang="en-US" sz="2400" dirty="0" smtClean="0"/>
              <a:t>Spring allows to decouple software layers by injecting a component’s dependencies at runtime rather than having them declared at compile time via importing and instantiating classes. </a:t>
            </a:r>
          </a:p>
          <a:p>
            <a:pPr eaLnBrk="1" hangingPunct="1">
              <a:lnSpc>
                <a:spcPct val="80000"/>
              </a:lnSpc>
              <a:buSzTx/>
              <a:buFontTx/>
              <a:buChar char="•"/>
            </a:pPr>
            <a:endParaRPr lang="en-US" sz="600" dirty="0" smtClean="0"/>
          </a:p>
          <a:p>
            <a:pPr eaLnBrk="1" hangingPunct="1">
              <a:lnSpc>
                <a:spcPct val="80000"/>
              </a:lnSpc>
              <a:buSzTx/>
              <a:buFontTx/>
              <a:buChar char="•"/>
            </a:pPr>
            <a:r>
              <a:rPr lang="en-US" sz="2400" dirty="0" smtClean="0"/>
              <a:t>Spring provides integration for J2EE services such as EJB, JDBC, JNDI, JMS, JTA. It also integrates several popular ORM toolkits such as Hibernate and JDO and assorted other services as well. </a:t>
            </a:r>
          </a:p>
          <a:p>
            <a:pPr eaLnBrk="1" hangingPunct="1">
              <a:lnSpc>
                <a:spcPct val="80000"/>
              </a:lnSpc>
              <a:buSzTx/>
              <a:buFontTx/>
              <a:buChar char="•"/>
            </a:pPr>
            <a:endParaRPr lang="en-US" sz="600" dirty="0" smtClean="0"/>
          </a:p>
          <a:p>
            <a:pPr eaLnBrk="1" hangingPunct="1">
              <a:lnSpc>
                <a:spcPct val="80000"/>
              </a:lnSpc>
              <a:buSzTx/>
              <a:buFontTx/>
              <a:buChar char="•"/>
            </a:pPr>
            <a:r>
              <a:rPr lang="en-US" sz="2400" dirty="0" smtClean="0"/>
              <a:t>One of the highly touted features is declarative transactions, which allows the developer to write transaction-unaware code and configure transactions in Spring </a:t>
            </a:r>
            <a:r>
              <a:rPr lang="en-US" sz="2400" dirty="0" err="1" smtClean="0"/>
              <a:t>config</a:t>
            </a:r>
            <a:r>
              <a:rPr lang="en-US" sz="2400" dirty="0" smtClean="0"/>
              <a:t> files.</a:t>
            </a:r>
          </a:p>
          <a:p>
            <a:pPr eaLnBrk="1" hangingPunct="1">
              <a:lnSpc>
                <a:spcPct val="80000"/>
              </a:lnSpc>
              <a:buSzTx/>
              <a:buFontTx/>
              <a:buChar char="•"/>
            </a:pPr>
            <a:endParaRPr lang="en-US" sz="600" dirty="0" smtClean="0"/>
          </a:p>
          <a:p>
            <a:pPr eaLnBrk="1" hangingPunct="1">
              <a:lnSpc>
                <a:spcPct val="80000"/>
              </a:lnSpc>
              <a:buSzTx/>
              <a:buFontTx/>
              <a:buChar char="•"/>
            </a:pPr>
            <a:r>
              <a:rPr lang="en-US" sz="2400" dirty="0" smtClean="0"/>
              <a:t>Spring is built on the principle of unchecked exception handling. This also reduces code dependencies between layers. Spring provides a granular exception hierarchy for data access operations and maps JDBC, EJB, and ORM exceptions to Spring exceptions so that applications can get better information about the error condition.</a:t>
            </a:r>
          </a:p>
          <a:p>
            <a:pPr eaLnBrk="1" hangingPunct="1">
              <a:lnSpc>
                <a:spcPct val="80000"/>
              </a:lnSpc>
              <a:buSzTx/>
              <a:buFontTx/>
              <a:buChar char="•"/>
            </a:pPr>
            <a:endParaRPr lang="en-US" sz="600" dirty="0" smtClean="0"/>
          </a:p>
          <a:p>
            <a:pPr eaLnBrk="1" hangingPunct="1">
              <a:lnSpc>
                <a:spcPct val="80000"/>
              </a:lnSpc>
              <a:buSzTx/>
              <a:buFontTx/>
              <a:buChar char="•"/>
            </a:pPr>
            <a:r>
              <a:rPr lang="en-US" sz="2400" dirty="0" smtClean="0"/>
              <a:t>With highly decoupled software layers and programming to interfaces, each layer is easier to test. Mock objects is a testing pattern that is very useful in this regard.</a:t>
            </a:r>
            <a:endParaRPr lang="en-GB" sz="2400" dirty="0" smtClean="0"/>
          </a:p>
        </p:txBody>
      </p:sp>
    </p:spTree>
    <p:extLst>
      <p:ext uri="{BB962C8B-B14F-4D97-AF65-F5344CB8AC3E}">
        <p14:creationId xmlns:p14="http://schemas.microsoft.com/office/powerpoint/2010/main" val="2232729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r>
              <a:rPr lang="en-US" sz="4000" dirty="0" smtClean="0">
                <a:solidFill>
                  <a:schemeClr val="accent3">
                    <a:lumMod val="50000"/>
                  </a:schemeClr>
                </a:solidFill>
              </a:rPr>
              <a:t>Advantages of Spring Architecture</a:t>
            </a:r>
            <a:endParaRPr lang="en-GB" sz="4000" dirty="0" smtClean="0">
              <a:solidFill>
                <a:schemeClr val="accent3">
                  <a:lumMod val="50000"/>
                </a:schemeClr>
              </a:solidFill>
            </a:endParaRPr>
          </a:p>
        </p:txBody>
      </p:sp>
      <p:sp>
        <p:nvSpPr>
          <p:cNvPr id="11267" name="Rectangle 3"/>
          <p:cNvSpPr>
            <a:spLocks noGrp="1" noChangeArrowheads="1"/>
          </p:cNvSpPr>
          <p:nvPr>
            <p:ph type="body" idx="1"/>
          </p:nvPr>
        </p:nvSpPr>
        <p:spPr>
          <a:xfrm>
            <a:off x="0" y="838200"/>
            <a:ext cx="9144000" cy="6019800"/>
          </a:xfrm>
        </p:spPr>
        <p:txBody>
          <a:bodyPr>
            <a:noAutofit/>
          </a:bodyPr>
          <a:lstStyle/>
          <a:p>
            <a:pPr eaLnBrk="1" hangingPunct="1">
              <a:lnSpc>
                <a:spcPct val="90000"/>
              </a:lnSpc>
              <a:buSzTx/>
              <a:buFontTx/>
              <a:buChar char="•"/>
            </a:pPr>
            <a:r>
              <a:rPr lang="en-US" sz="2400" dirty="0" smtClean="0"/>
              <a:t>Enable</a:t>
            </a:r>
            <a:r>
              <a:rPr lang="en-GB" sz="2400" dirty="0" smtClean="0"/>
              <a:t> you to write powerful, scalable applications using POJOs</a:t>
            </a:r>
            <a:endParaRPr lang="en-US" sz="2400" dirty="0" smtClean="0"/>
          </a:p>
          <a:p>
            <a:pPr eaLnBrk="1" hangingPunct="1">
              <a:lnSpc>
                <a:spcPct val="90000"/>
              </a:lnSpc>
              <a:buSzTx/>
              <a:buFontTx/>
              <a:buChar char="•"/>
            </a:pPr>
            <a:endParaRPr lang="en-US" sz="300" dirty="0" smtClean="0"/>
          </a:p>
          <a:p>
            <a:pPr eaLnBrk="1" hangingPunct="1">
              <a:lnSpc>
                <a:spcPct val="80000"/>
              </a:lnSpc>
              <a:buSzTx/>
              <a:buFontTx/>
              <a:buChar char="•"/>
            </a:pPr>
            <a:r>
              <a:rPr lang="en-US" sz="2400" b="1" dirty="0" smtClean="0"/>
              <a:t>Lifecycle </a:t>
            </a:r>
            <a:r>
              <a:rPr lang="en-US" sz="2400" dirty="0" smtClean="0"/>
              <a:t>– responsible for managing all your app</a:t>
            </a:r>
            <a:r>
              <a:rPr lang="lv-LV" sz="2400" dirty="0" smtClean="0"/>
              <a:t>lication</a:t>
            </a:r>
            <a:r>
              <a:rPr lang="en-US" sz="2400" dirty="0" smtClean="0"/>
              <a:t> components, particularly those in the middle tier container sees components through well-defined lifecycle: </a:t>
            </a:r>
            <a:r>
              <a:rPr lang="en-US" sz="2400" dirty="0" err="1" smtClean="0"/>
              <a:t>init</a:t>
            </a:r>
            <a:r>
              <a:rPr lang="en-US" sz="2400" dirty="0" smtClean="0"/>
              <a:t>(), </a:t>
            </a:r>
            <a:r>
              <a:rPr lang="en-US" sz="2400" dirty="0" err="1" smtClean="0"/>
              <a:t>destr</a:t>
            </a:r>
            <a:r>
              <a:rPr lang="lv-LV" sz="2400" dirty="0" smtClean="0"/>
              <a:t>oy</a:t>
            </a:r>
            <a:r>
              <a:rPr lang="en-US" sz="2400" dirty="0" smtClean="0"/>
              <a:t>()</a:t>
            </a:r>
          </a:p>
          <a:p>
            <a:pPr eaLnBrk="1" hangingPunct="1">
              <a:lnSpc>
                <a:spcPct val="80000"/>
              </a:lnSpc>
              <a:buSzTx/>
              <a:buFontTx/>
              <a:buChar char="•"/>
            </a:pPr>
            <a:endParaRPr lang="en-US" sz="300" dirty="0" smtClean="0"/>
          </a:p>
          <a:p>
            <a:pPr eaLnBrk="1" hangingPunct="1">
              <a:lnSpc>
                <a:spcPct val="80000"/>
              </a:lnSpc>
              <a:buSzTx/>
              <a:buFontTx/>
              <a:buChar char="•"/>
            </a:pPr>
            <a:r>
              <a:rPr lang="en-US" sz="2400" b="1" dirty="0" smtClean="0"/>
              <a:t>Dependencies </a:t>
            </a:r>
            <a:r>
              <a:rPr lang="en-US" sz="2400" dirty="0" smtClean="0"/>
              <a:t>- Spring handles injecting dependent components without a component knowing where they came from (</a:t>
            </a:r>
            <a:r>
              <a:rPr lang="en-US" sz="2400" dirty="0" err="1" smtClean="0"/>
              <a:t>IoC</a:t>
            </a:r>
            <a:r>
              <a:rPr lang="en-US" sz="2400" dirty="0" smtClean="0"/>
              <a:t>)</a:t>
            </a:r>
          </a:p>
          <a:p>
            <a:pPr eaLnBrk="1" hangingPunct="1">
              <a:lnSpc>
                <a:spcPct val="80000"/>
              </a:lnSpc>
              <a:buSzTx/>
              <a:buFontTx/>
              <a:buChar char="•"/>
            </a:pPr>
            <a:endParaRPr lang="en-US" sz="300" dirty="0" smtClean="0"/>
          </a:p>
          <a:p>
            <a:pPr eaLnBrk="1" hangingPunct="1">
              <a:lnSpc>
                <a:spcPct val="80000"/>
              </a:lnSpc>
              <a:buSzTx/>
              <a:buFontTx/>
              <a:buChar char="•"/>
            </a:pPr>
            <a:r>
              <a:rPr lang="lv-LV" sz="2400" b="1" dirty="0" smtClean="0"/>
              <a:t>Configuration</a:t>
            </a:r>
            <a:r>
              <a:rPr lang="en-US" sz="2400" b="1" dirty="0" smtClean="0"/>
              <a:t> information </a:t>
            </a:r>
            <a:r>
              <a:rPr lang="en-US" sz="2400" dirty="0" smtClean="0"/>
              <a:t>- Spring provides one consistent way of configuring everything, separate configuration from application logic, varying configuration</a:t>
            </a:r>
          </a:p>
          <a:p>
            <a:pPr eaLnBrk="1" hangingPunct="1">
              <a:lnSpc>
                <a:spcPct val="80000"/>
              </a:lnSpc>
              <a:buSzTx/>
              <a:buFontTx/>
              <a:buChar char="•"/>
            </a:pPr>
            <a:endParaRPr lang="en-US" sz="300" dirty="0" smtClean="0"/>
          </a:p>
          <a:p>
            <a:pPr eaLnBrk="1" hangingPunct="1">
              <a:lnSpc>
                <a:spcPct val="80000"/>
              </a:lnSpc>
              <a:buSzTx/>
              <a:buFontTx/>
              <a:buChar char="•"/>
            </a:pPr>
            <a:r>
              <a:rPr lang="en-US" sz="2400" dirty="0" smtClean="0"/>
              <a:t>In J2EE (e.g. EJB) it is easy to become dependent on container and deployment environment, proliferation of pointless classes (locators/delegates); Spring eliminates them</a:t>
            </a:r>
          </a:p>
          <a:p>
            <a:pPr eaLnBrk="1" hangingPunct="1">
              <a:lnSpc>
                <a:spcPct val="80000"/>
              </a:lnSpc>
              <a:buSzTx/>
              <a:buFontTx/>
              <a:buChar char="•"/>
            </a:pPr>
            <a:endParaRPr lang="en-US" sz="300" dirty="0" smtClean="0"/>
          </a:p>
          <a:p>
            <a:pPr eaLnBrk="1" hangingPunct="1">
              <a:lnSpc>
                <a:spcPct val="80000"/>
              </a:lnSpc>
              <a:buSzTx/>
              <a:buFontTx/>
              <a:buChar char="•"/>
            </a:pPr>
            <a:r>
              <a:rPr lang="en-US" sz="2400" dirty="0" smtClean="0"/>
              <a:t>Cross-cutting behavior (resource management is cross-cutting concern, easy to copy-and-paste everywhere)</a:t>
            </a:r>
          </a:p>
          <a:p>
            <a:pPr eaLnBrk="1" hangingPunct="1">
              <a:lnSpc>
                <a:spcPct val="80000"/>
              </a:lnSpc>
              <a:buSzTx/>
              <a:buFontTx/>
              <a:buChar char="•"/>
            </a:pPr>
            <a:endParaRPr lang="en-US" sz="300" dirty="0" smtClean="0"/>
          </a:p>
          <a:p>
            <a:pPr eaLnBrk="1" hangingPunct="1">
              <a:lnSpc>
                <a:spcPct val="80000"/>
              </a:lnSpc>
              <a:buSzTx/>
              <a:buFontTx/>
              <a:buChar char="•"/>
            </a:pPr>
            <a:r>
              <a:rPr lang="en-US" sz="2400" dirty="0" smtClean="0"/>
              <a:t>Portable (can use server-side in web/</a:t>
            </a:r>
            <a:r>
              <a:rPr lang="en-US" sz="2400" dirty="0" err="1" smtClean="0"/>
              <a:t>ejb</a:t>
            </a:r>
            <a:r>
              <a:rPr lang="en-US" sz="2400" dirty="0" smtClean="0"/>
              <a:t> app, client-side in swing app, business logic is completely portable)</a:t>
            </a:r>
            <a:endParaRPr lang="en-GB" sz="2400" dirty="0" smtClean="0"/>
          </a:p>
        </p:txBody>
      </p:sp>
    </p:spTree>
    <p:extLst>
      <p:ext uri="{BB962C8B-B14F-4D97-AF65-F5344CB8AC3E}">
        <p14:creationId xmlns:p14="http://schemas.microsoft.com/office/powerpoint/2010/main" val="2276316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r>
              <a:rPr lang="en-US" dirty="0" smtClean="0">
                <a:solidFill>
                  <a:schemeClr val="accent3">
                    <a:lumMod val="50000"/>
                  </a:schemeClr>
                </a:solidFill>
              </a:rPr>
              <a:t>Spring Solutions</a:t>
            </a:r>
            <a:endParaRPr lang="en-GB" dirty="0" smtClean="0">
              <a:solidFill>
                <a:schemeClr val="accent3">
                  <a:lumMod val="50000"/>
                </a:schemeClr>
              </a:solidFill>
            </a:endParaRPr>
          </a:p>
        </p:txBody>
      </p:sp>
      <p:sp>
        <p:nvSpPr>
          <p:cNvPr id="12291" name="Rectangle 3"/>
          <p:cNvSpPr>
            <a:spLocks noGrp="1" noChangeArrowheads="1"/>
          </p:cNvSpPr>
          <p:nvPr>
            <p:ph type="body" idx="1"/>
          </p:nvPr>
        </p:nvSpPr>
        <p:spPr>
          <a:xfrm>
            <a:off x="0" y="838200"/>
            <a:ext cx="9144000" cy="6019800"/>
          </a:xfrm>
        </p:spPr>
        <p:txBody>
          <a:bodyPr/>
          <a:lstStyle/>
          <a:p>
            <a:pPr eaLnBrk="1" hangingPunct="1">
              <a:lnSpc>
                <a:spcPct val="90000"/>
              </a:lnSpc>
              <a:buSzTx/>
              <a:buFontTx/>
              <a:buChar char="•"/>
            </a:pPr>
            <a:r>
              <a:rPr lang="en-US" sz="2800" dirty="0" smtClean="0"/>
              <a:t>Solutions address major J2EE problem areas:</a:t>
            </a:r>
          </a:p>
          <a:p>
            <a:pPr lvl="1" eaLnBrk="1" hangingPunct="1">
              <a:lnSpc>
                <a:spcPct val="90000"/>
              </a:lnSpc>
              <a:buSzTx/>
              <a:buFontTx/>
              <a:buChar char="•"/>
            </a:pPr>
            <a:r>
              <a:rPr lang="en-US" sz="2400" dirty="0" smtClean="0"/>
              <a:t>Web application development (MVC)</a:t>
            </a:r>
          </a:p>
          <a:p>
            <a:pPr lvl="1" eaLnBrk="1" hangingPunct="1">
              <a:lnSpc>
                <a:spcPct val="90000"/>
              </a:lnSpc>
              <a:buSzTx/>
              <a:buFontTx/>
              <a:buChar char="•"/>
            </a:pPr>
            <a:r>
              <a:rPr lang="en-US" sz="2400" dirty="0" smtClean="0"/>
              <a:t>Enterprise Java Beans (EJB, JNDI)</a:t>
            </a:r>
          </a:p>
          <a:p>
            <a:pPr lvl="1" eaLnBrk="1" hangingPunct="1">
              <a:lnSpc>
                <a:spcPct val="90000"/>
              </a:lnSpc>
              <a:buSzTx/>
              <a:buFontTx/>
              <a:buChar char="•"/>
            </a:pPr>
            <a:r>
              <a:rPr lang="en-US" sz="2400" dirty="0" smtClean="0"/>
              <a:t>Database access (JDBC, </a:t>
            </a:r>
            <a:r>
              <a:rPr lang="en-US" sz="2400" dirty="0" err="1" smtClean="0"/>
              <a:t>iBatis</a:t>
            </a:r>
            <a:r>
              <a:rPr lang="en-US" sz="2400" dirty="0" smtClean="0"/>
              <a:t>, ORM)</a:t>
            </a:r>
          </a:p>
          <a:p>
            <a:pPr lvl="1" eaLnBrk="1" hangingPunct="1">
              <a:lnSpc>
                <a:spcPct val="90000"/>
              </a:lnSpc>
              <a:buSzTx/>
              <a:buFontTx/>
              <a:buChar char="•"/>
            </a:pPr>
            <a:r>
              <a:rPr lang="en-US" sz="2400" dirty="0" smtClean="0"/>
              <a:t>Transaction management (JTA, Hibernate, JDBC)</a:t>
            </a:r>
          </a:p>
          <a:p>
            <a:pPr lvl="1" eaLnBrk="1" hangingPunct="1">
              <a:lnSpc>
                <a:spcPct val="90000"/>
              </a:lnSpc>
              <a:buSzTx/>
              <a:buFontTx/>
              <a:buChar char="•"/>
            </a:pPr>
            <a:r>
              <a:rPr lang="en-US" sz="2400" dirty="0" smtClean="0"/>
              <a:t>Remote access (Web Services, RMI)</a:t>
            </a:r>
          </a:p>
          <a:p>
            <a:pPr eaLnBrk="1" hangingPunct="1">
              <a:lnSpc>
                <a:spcPct val="90000"/>
              </a:lnSpc>
              <a:buSzTx/>
              <a:buFontTx/>
              <a:buChar char="•"/>
            </a:pPr>
            <a:r>
              <a:rPr lang="en-US" sz="2800" dirty="0" smtClean="0"/>
              <a:t>Each solution builds on the core architecture</a:t>
            </a:r>
          </a:p>
          <a:p>
            <a:pPr eaLnBrk="1" hangingPunct="1">
              <a:lnSpc>
                <a:spcPct val="90000"/>
              </a:lnSpc>
              <a:buSzTx/>
              <a:buFontTx/>
              <a:buChar char="•"/>
            </a:pPr>
            <a:r>
              <a:rPr lang="en-US" sz="2800" dirty="0" smtClean="0"/>
              <a:t>Solutions foster integration, they </a:t>
            </a:r>
            <a:r>
              <a:rPr lang="en-US" sz="2800" u="sng" dirty="0" smtClean="0"/>
              <a:t>do not</a:t>
            </a:r>
            <a:r>
              <a:rPr lang="en-US" sz="2800" dirty="0" smtClean="0"/>
              <a:t> re-invent the wheel</a:t>
            </a:r>
            <a:endParaRPr lang="en-GB" sz="2800" dirty="0" smtClean="0"/>
          </a:p>
        </p:txBody>
      </p:sp>
    </p:spTree>
    <p:extLst>
      <p:ext uri="{BB962C8B-B14F-4D97-AF65-F5344CB8AC3E}">
        <p14:creationId xmlns:p14="http://schemas.microsoft.com/office/powerpoint/2010/main" val="3512298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eaLnBrk="1" hangingPunct="1"/>
            <a:r>
              <a:rPr lang="en-US" dirty="0" smtClean="0">
                <a:solidFill>
                  <a:schemeClr val="accent3">
                    <a:lumMod val="50000"/>
                  </a:schemeClr>
                </a:solidFill>
              </a:rPr>
              <a:t>How to Start Using Spring</a:t>
            </a:r>
            <a:endParaRPr lang="en-GB" dirty="0" smtClean="0">
              <a:solidFill>
                <a:schemeClr val="accent3">
                  <a:lumMod val="50000"/>
                </a:schemeClr>
              </a:solidFill>
            </a:endParaRPr>
          </a:p>
        </p:txBody>
      </p:sp>
      <p:sp>
        <p:nvSpPr>
          <p:cNvPr id="1028" name="Rectangle 3"/>
          <p:cNvSpPr>
            <a:spLocks noGrp="1" noChangeArrowheads="1"/>
          </p:cNvSpPr>
          <p:nvPr>
            <p:ph type="body" idx="1"/>
          </p:nvPr>
        </p:nvSpPr>
        <p:spPr>
          <a:xfrm>
            <a:off x="0" y="762000"/>
            <a:ext cx="9144000" cy="6096000"/>
          </a:xfrm>
        </p:spPr>
        <p:txBody>
          <a:bodyPr/>
          <a:lstStyle/>
          <a:p>
            <a:pPr eaLnBrk="1" hangingPunct="1">
              <a:lnSpc>
                <a:spcPct val="90000"/>
              </a:lnSpc>
              <a:buSzTx/>
              <a:buFontTx/>
              <a:buChar char="•"/>
              <a:tabLst>
                <a:tab pos="3902075" algn="l"/>
              </a:tabLst>
            </a:pPr>
            <a:r>
              <a:rPr lang="en-US" sz="2400" dirty="0" smtClean="0"/>
              <a:t>Download Spring from www.springframework.org, e.g. </a:t>
            </a:r>
          </a:p>
          <a:p>
            <a:pPr eaLnBrk="1" hangingPunct="1">
              <a:lnSpc>
                <a:spcPct val="90000"/>
              </a:lnSpc>
              <a:buSzTx/>
              <a:buFontTx/>
              <a:buNone/>
              <a:tabLst>
                <a:tab pos="3902075" algn="l"/>
              </a:tabLst>
            </a:pPr>
            <a:r>
              <a:rPr lang="en-US" sz="1600" b="1" dirty="0" smtClean="0">
                <a:latin typeface="Courier New" pitchFamily="49" charset="0"/>
              </a:rPr>
              <a:t>	</a:t>
            </a:r>
            <a:r>
              <a:rPr lang="en-US" sz="1800" b="1" dirty="0" smtClean="0">
                <a:latin typeface="Courier New" pitchFamily="49" charset="0"/>
              </a:rPr>
              <a:t>spring-framework-2.0.6-with-dependencies.zip</a:t>
            </a:r>
          </a:p>
          <a:p>
            <a:pPr eaLnBrk="1" hangingPunct="1">
              <a:lnSpc>
                <a:spcPct val="90000"/>
              </a:lnSpc>
              <a:buSzTx/>
              <a:buFontTx/>
              <a:buChar char="•"/>
              <a:tabLst>
                <a:tab pos="3902075" algn="l"/>
              </a:tabLst>
            </a:pPr>
            <a:endParaRPr lang="en-US" sz="1800" dirty="0" smtClean="0"/>
          </a:p>
          <a:p>
            <a:pPr eaLnBrk="1" hangingPunct="1">
              <a:lnSpc>
                <a:spcPct val="90000"/>
              </a:lnSpc>
              <a:buSzTx/>
              <a:buFontTx/>
              <a:buChar char="•"/>
              <a:tabLst>
                <a:tab pos="3902075" algn="l"/>
              </a:tabLst>
            </a:pPr>
            <a:r>
              <a:rPr lang="en-US" sz="2400" dirty="0" smtClean="0"/>
              <a:t>Unzip to some location, e.g.</a:t>
            </a:r>
            <a:r>
              <a:rPr lang="en-US" sz="2200" dirty="0" smtClean="0"/>
              <a:t> </a:t>
            </a:r>
          </a:p>
          <a:p>
            <a:pPr eaLnBrk="1" hangingPunct="1">
              <a:lnSpc>
                <a:spcPct val="90000"/>
              </a:lnSpc>
              <a:buSzTx/>
              <a:buFontTx/>
              <a:buNone/>
              <a:tabLst>
                <a:tab pos="3902075" algn="l"/>
              </a:tabLst>
            </a:pPr>
            <a:r>
              <a:rPr lang="en-US" sz="1800" b="1" dirty="0" smtClean="0">
                <a:latin typeface="Courier New" pitchFamily="49" charset="0"/>
              </a:rPr>
              <a:t>	C:\tools\spring-framework-2.0.6</a:t>
            </a:r>
          </a:p>
          <a:p>
            <a:pPr eaLnBrk="1" hangingPunct="1">
              <a:lnSpc>
                <a:spcPct val="90000"/>
              </a:lnSpc>
              <a:buSzTx/>
              <a:buFontTx/>
              <a:buChar char="•"/>
              <a:tabLst>
                <a:tab pos="3902075" algn="l"/>
              </a:tabLst>
            </a:pPr>
            <a:endParaRPr lang="en-US" sz="1800" dirty="0" smtClean="0"/>
          </a:p>
          <a:p>
            <a:pPr eaLnBrk="1" hangingPunct="1">
              <a:lnSpc>
                <a:spcPct val="90000"/>
              </a:lnSpc>
              <a:buSzTx/>
              <a:buFontTx/>
              <a:buChar char="•"/>
              <a:tabLst>
                <a:tab pos="3902075" algn="l"/>
              </a:tabLst>
            </a:pPr>
            <a:r>
              <a:rPr lang="en-US" sz="2400" dirty="0" smtClean="0"/>
              <a:t>Folder</a:t>
            </a:r>
            <a:r>
              <a:rPr lang="en-US" sz="2200" dirty="0" smtClean="0"/>
              <a:t> </a:t>
            </a:r>
            <a:r>
              <a:rPr lang="en-GB" sz="1800" b="1" dirty="0" smtClean="0">
                <a:latin typeface="Courier New" pitchFamily="49" charset="0"/>
              </a:rPr>
              <a:t>C:\tools\spring-framework-2.0.6\dist</a:t>
            </a:r>
            <a:endParaRPr lang="en-US" sz="1800" b="1" dirty="0" smtClean="0">
              <a:latin typeface="Courier New" pitchFamily="49" charset="0"/>
            </a:endParaRPr>
          </a:p>
          <a:p>
            <a:pPr eaLnBrk="1" hangingPunct="1">
              <a:lnSpc>
                <a:spcPct val="90000"/>
              </a:lnSpc>
              <a:buSzTx/>
              <a:buFontTx/>
              <a:buNone/>
              <a:tabLst>
                <a:tab pos="3902075" algn="l"/>
              </a:tabLst>
            </a:pPr>
            <a:r>
              <a:rPr lang="en-US" sz="2400" b="1" dirty="0" smtClean="0">
                <a:latin typeface="Courier New" pitchFamily="49" charset="0"/>
              </a:rPr>
              <a:t>	</a:t>
            </a:r>
            <a:r>
              <a:rPr lang="en-US" sz="2400" dirty="0" smtClean="0"/>
              <a:t>contains </a:t>
            </a:r>
            <a:r>
              <a:rPr lang="en-GB" sz="2400" dirty="0" smtClean="0"/>
              <a:t>Spring distribution jar files</a:t>
            </a:r>
            <a:endParaRPr lang="en-US" sz="2400" dirty="0" smtClean="0"/>
          </a:p>
          <a:p>
            <a:pPr eaLnBrk="1" hangingPunct="1">
              <a:lnSpc>
                <a:spcPct val="90000"/>
              </a:lnSpc>
              <a:buSzTx/>
              <a:buFontTx/>
              <a:buNone/>
              <a:tabLst>
                <a:tab pos="3902075" algn="l"/>
              </a:tabLst>
            </a:pPr>
            <a:endParaRPr lang="en-US" sz="2400" dirty="0" smtClean="0"/>
          </a:p>
          <a:p>
            <a:pPr eaLnBrk="1" hangingPunct="1">
              <a:lnSpc>
                <a:spcPct val="90000"/>
              </a:lnSpc>
              <a:buSzTx/>
              <a:buFontTx/>
              <a:buChar char="•"/>
              <a:tabLst>
                <a:tab pos="3902075" algn="l"/>
              </a:tabLst>
            </a:pPr>
            <a:r>
              <a:rPr lang="en-US" sz="2400" dirty="0" smtClean="0"/>
              <a:t>Add libraries to your application </a:t>
            </a:r>
            <a:r>
              <a:rPr lang="en-US" sz="2400" dirty="0" err="1" smtClean="0"/>
              <a:t>classpath</a:t>
            </a:r>
            <a:endParaRPr lang="en-US" sz="2400" dirty="0" smtClean="0"/>
          </a:p>
          <a:p>
            <a:pPr eaLnBrk="1" hangingPunct="1">
              <a:lnSpc>
                <a:spcPct val="90000"/>
              </a:lnSpc>
              <a:buSzTx/>
              <a:buFontTx/>
              <a:buNone/>
              <a:tabLst>
                <a:tab pos="3902075" algn="l"/>
              </a:tabLst>
            </a:pPr>
            <a:r>
              <a:rPr lang="en-US" sz="2400" dirty="0" smtClean="0"/>
              <a:t>	and start programming with Spring</a:t>
            </a:r>
            <a:endParaRPr lang="en-GB" sz="2400" dirty="0" smtClean="0"/>
          </a:p>
        </p:txBody>
      </p:sp>
      <p:graphicFrame>
        <p:nvGraphicFramePr>
          <p:cNvPr id="1026" name="Object 5"/>
          <p:cNvGraphicFramePr>
            <a:graphicFrameLocks noChangeAspect="1"/>
          </p:cNvGraphicFramePr>
          <p:nvPr>
            <p:extLst>
              <p:ext uri="{D42A27DB-BD31-4B8C-83A1-F6EECF244321}">
                <p14:modId xmlns:p14="http://schemas.microsoft.com/office/powerpoint/2010/main" val="3198057898"/>
              </p:ext>
            </p:extLst>
          </p:nvPr>
        </p:nvGraphicFramePr>
        <p:xfrm>
          <a:off x="7239000" y="1600200"/>
          <a:ext cx="1676400" cy="4564109"/>
        </p:xfrm>
        <a:graphic>
          <a:graphicData uri="http://schemas.openxmlformats.org/presentationml/2006/ole">
            <mc:AlternateContent xmlns:mc="http://schemas.openxmlformats.org/markup-compatibility/2006">
              <mc:Choice xmlns:v="urn:schemas-microsoft-com:vml" Requires="v">
                <p:oleObj spid="_x0000_s1143" name="Bitmap Image" r:id="rId3" imgW="1200318" imgH="3266667" progId="Paint.Picture">
                  <p:embed/>
                </p:oleObj>
              </mc:Choice>
              <mc:Fallback>
                <p:oleObj name="Bitmap Image" r:id="rId3" imgW="1200318" imgH="32666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600200"/>
                        <a:ext cx="1676400" cy="4564109"/>
                      </a:xfrm>
                      <a:prstGeom prst="rect">
                        <a:avLst/>
                      </a:prstGeom>
                      <a:noFill/>
                      <a:ln w="9525">
                        <a:solidFill>
                          <a:schemeClr val="tx1"/>
                        </a:solidFill>
                        <a:miter lim="800000"/>
                        <a:headEnd/>
                        <a:tailEnd/>
                      </a:ln>
                      <a:effectLst/>
                    </p:spPr>
                  </p:pic>
                </p:oleObj>
              </mc:Fallback>
            </mc:AlternateContent>
          </a:graphicData>
        </a:graphic>
      </p:graphicFrame>
      <p:sp>
        <p:nvSpPr>
          <p:cNvPr id="1029" name="Line 6"/>
          <p:cNvSpPr>
            <a:spLocks noChangeShapeType="1"/>
          </p:cNvSpPr>
          <p:nvPr/>
        </p:nvSpPr>
        <p:spPr bwMode="auto">
          <a:xfrm>
            <a:off x="5791200" y="2286000"/>
            <a:ext cx="12954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660469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80" y="0"/>
            <a:ext cx="9149080" cy="914400"/>
          </a:xfrm>
          <a:solidFill>
            <a:schemeClr val="accent4">
              <a:lumMod val="20000"/>
              <a:lumOff val="80000"/>
            </a:schemeClr>
          </a:solidFill>
        </p:spPr>
        <p:txBody>
          <a:bodyPr/>
          <a:lstStyle/>
          <a:p>
            <a:pPr eaLnBrk="1" hangingPunct="1"/>
            <a:r>
              <a:rPr lang="en-US" dirty="0" smtClean="0">
                <a:solidFill>
                  <a:schemeClr val="accent3">
                    <a:lumMod val="50000"/>
                  </a:schemeClr>
                </a:solidFill>
              </a:rPr>
              <a:t>Inversion of Control (</a:t>
            </a:r>
            <a:r>
              <a:rPr lang="en-US" dirty="0" err="1" smtClean="0">
                <a:solidFill>
                  <a:schemeClr val="accent3">
                    <a:lumMod val="50000"/>
                  </a:schemeClr>
                </a:solidFill>
              </a:rPr>
              <a:t>IoC</a:t>
            </a:r>
            <a:r>
              <a:rPr lang="en-US" dirty="0" smtClean="0">
                <a:solidFill>
                  <a:schemeClr val="accent3">
                    <a:lumMod val="50000"/>
                  </a:schemeClr>
                </a:solidFill>
              </a:rPr>
              <a:t>)</a:t>
            </a:r>
            <a:endParaRPr lang="en-GB" dirty="0" smtClean="0">
              <a:solidFill>
                <a:schemeClr val="accent3">
                  <a:lumMod val="50000"/>
                </a:schemeClr>
              </a:solidFill>
            </a:endParaRPr>
          </a:p>
        </p:txBody>
      </p:sp>
      <p:sp>
        <p:nvSpPr>
          <p:cNvPr id="13315" name="Rectangle 3"/>
          <p:cNvSpPr>
            <a:spLocks noGrp="1" noChangeArrowheads="1"/>
          </p:cNvSpPr>
          <p:nvPr>
            <p:ph type="body" idx="1"/>
          </p:nvPr>
        </p:nvSpPr>
        <p:spPr>
          <a:xfrm>
            <a:off x="0" y="914400"/>
            <a:ext cx="9144000" cy="5943600"/>
          </a:xfrm>
        </p:spPr>
        <p:txBody>
          <a:bodyPr>
            <a:normAutofit/>
          </a:bodyPr>
          <a:lstStyle/>
          <a:p>
            <a:pPr>
              <a:lnSpc>
                <a:spcPct val="90000"/>
              </a:lnSpc>
            </a:pPr>
            <a:r>
              <a:rPr lang="en-US" sz="2800" dirty="0"/>
              <a:t>Method to create needed dependencies or look them up somehow without doing it in the dependent code</a:t>
            </a:r>
          </a:p>
          <a:p>
            <a:pPr lvl="1">
              <a:lnSpc>
                <a:spcPct val="90000"/>
              </a:lnSpc>
            </a:pPr>
            <a:r>
              <a:rPr lang="en-US" sz="2400" dirty="0"/>
              <a:t>Often called Inversion of Control (</a:t>
            </a:r>
            <a:r>
              <a:rPr lang="en-US" sz="2400" dirty="0" err="1"/>
              <a:t>IoC</a:t>
            </a:r>
            <a:r>
              <a:rPr lang="en-US" sz="2400" dirty="0"/>
              <a:t>)</a:t>
            </a:r>
          </a:p>
          <a:p>
            <a:pPr>
              <a:lnSpc>
                <a:spcPct val="90000"/>
              </a:lnSpc>
            </a:pPr>
            <a:r>
              <a:rPr lang="en-US" sz="2800" dirty="0" err="1"/>
              <a:t>IoC</a:t>
            </a:r>
            <a:r>
              <a:rPr lang="en-US" sz="2800" dirty="0"/>
              <a:t> injects needed dependencies into the object instead</a:t>
            </a:r>
          </a:p>
          <a:p>
            <a:pPr lvl="1">
              <a:lnSpc>
                <a:spcPct val="90000"/>
              </a:lnSpc>
            </a:pPr>
            <a:r>
              <a:rPr lang="en-US" sz="2400" dirty="0"/>
              <a:t>Setters or </a:t>
            </a:r>
            <a:r>
              <a:rPr lang="en-US" sz="2400" dirty="0" err="1"/>
              <a:t>Contructor</a:t>
            </a:r>
            <a:endParaRPr lang="en-US" sz="2400" dirty="0"/>
          </a:p>
          <a:p>
            <a:pPr>
              <a:lnSpc>
                <a:spcPct val="90000"/>
              </a:lnSpc>
            </a:pPr>
            <a:r>
              <a:rPr lang="en-US" sz="2800" dirty="0"/>
              <a:t>Primary goal is reduction of dependencies in </a:t>
            </a:r>
            <a:r>
              <a:rPr lang="en-US" sz="2800" dirty="0" smtClean="0"/>
              <a:t>code</a:t>
            </a:r>
            <a:endParaRPr lang="en-US" sz="2400" dirty="0"/>
          </a:p>
          <a:p>
            <a:pPr lvl="1">
              <a:lnSpc>
                <a:spcPct val="90000"/>
              </a:lnSpc>
            </a:pPr>
            <a:r>
              <a:rPr lang="en-US" sz="2400" dirty="0"/>
              <a:t>This is the central part of </a:t>
            </a:r>
            <a:r>
              <a:rPr lang="en-US" sz="2400" dirty="0" smtClean="0"/>
              <a:t>Spring</a:t>
            </a:r>
          </a:p>
          <a:p>
            <a:pPr lvl="1">
              <a:lnSpc>
                <a:spcPct val="90000"/>
              </a:lnSpc>
            </a:pPr>
            <a:endParaRPr lang="en-US" sz="2400" dirty="0"/>
          </a:p>
          <a:p>
            <a:pPr eaLnBrk="1" hangingPunct="1">
              <a:lnSpc>
                <a:spcPct val="90000"/>
              </a:lnSpc>
              <a:buSzTx/>
              <a:buFontTx/>
              <a:buChar char="•"/>
            </a:pPr>
            <a:endParaRPr lang="en-US" sz="400" dirty="0" smtClean="0"/>
          </a:p>
          <a:p>
            <a:pPr eaLnBrk="1" hangingPunct="1">
              <a:lnSpc>
                <a:spcPct val="90000"/>
              </a:lnSpc>
              <a:buSzTx/>
              <a:buFontTx/>
              <a:buChar char="•"/>
            </a:pPr>
            <a:r>
              <a:rPr lang="en-US" sz="2200" dirty="0" smtClean="0"/>
              <a:t>Provides </a:t>
            </a:r>
            <a:r>
              <a:rPr lang="en-GB" sz="2200" dirty="0" smtClean="0"/>
              <a:t>centralized, automated configuration</a:t>
            </a:r>
            <a:r>
              <a:rPr lang="en-US" sz="2200" dirty="0" smtClean="0"/>
              <a:t>, managing</a:t>
            </a:r>
            <a:r>
              <a:rPr lang="en-GB" sz="2200" dirty="0" smtClean="0"/>
              <a:t> and wiring of application </a:t>
            </a:r>
            <a:r>
              <a:rPr lang="en-US" sz="2200" dirty="0" smtClean="0"/>
              <a:t>Java </a:t>
            </a:r>
            <a:r>
              <a:rPr lang="en-GB" sz="2200" dirty="0" smtClean="0"/>
              <a:t>objects</a:t>
            </a:r>
            <a:endParaRPr lang="en-US" sz="2200" dirty="0" smtClean="0"/>
          </a:p>
          <a:p>
            <a:pPr eaLnBrk="1" hangingPunct="1">
              <a:lnSpc>
                <a:spcPct val="90000"/>
              </a:lnSpc>
              <a:buSzTx/>
              <a:buFontTx/>
              <a:buChar char="•"/>
            </a:pPr>
            <a:endParaRPr lang="en-US" sz="400" dirty="0" smtClean="0"/>
          </a:p>
          <a:p>
            <a:pPr eaLnBrk="1" hangingPunct="1">
              <a:lnSpc>
                <a:spcPct val="90000"/>
              </a:lnSpc>
              <a:buSzTx/>
              <a:buFontTx/>
              <a:buChar char="•"/>
            </a:pPr>
            <a:r>
              <a:rPr lang="en-US" sz="2200" dirty="0" smtClean="0"/>
              <a:t>Container responsibilities: </a:t>
            </a:r>
          </a:p>
          <a:p>
            <a:pPr lvl="1" eaLnBrk="1" hangingPunct="1">
              <a:lnSpc>
                <a:spcPct val="90000"/>
              </a:lnSpc>
              <a:buSzTx/>
              <a:buFontTx/>
              <a:buChar char="•"/>
            </a:pPr>
            <a:r>
              <a:rPr lang="en-GB" sz="1800" dirty="0" smtClean="0"/>
              <a:t>creating objects, </a:t>
            </a:r>
            <a:endParaRPr lang="en-US" sz="1800" dirty="0" smtClean="0"/>
          </a:p>
          <a:p>
            <a:pPr lvl="1" eaLnBrk="1" hangingPunct="1">
              <a:lnSpc>
                <a:spcPct val="90000"/>
              </a:lnSpc>
              <a:buSzTx/>
              <a:buFontTx/>
              <a:buChar char="•"/>
            </a:pPr>
            <a:r>
              <a:rPr lang="en-GB" sz="1800" dirty="0" smtClean="0"/>
              <a:t>configuring objects, </a:t>
            </a:r>
            <a:endParaRPr lang="en-US" sz="1800" dirty="0" smtClean="0"/>
          </a:p>
          <a:p>
            <a:pPr lvl="1" eaLnBrk="1" hangingPunct="1">
              <a:lnSpc>
                <a:spcPct val="90000"/>
              </a:lnSpc>
              <a:buSzTx/>
              <a:buFontTx/>
              <a:buChar char="•"/>
            </a:pPr>
            <a:r>
              <a:rPr lang="en-GB" sz="1800" dirty="0" smtClean="0"/>
              <a:t>calling initialization methods</a:t>
            </a:r>
            <a:endParaRPr lang="en-US" sz="1800" dirty="0" smtClean="0"/>
          </a:p>
          <a:p>
            <a:pPr lvl="1" eaLnBrk="1" hangingPunct="1">
              <a:lnSpc>
                <a:spcPct val="90000"/>
              </a:lnSpc>
              <a:buSzTx/>
              <a:buFontTx/>
              <a:buChar char="•"/>
            </a:pPr>
            <a:r>
              <a:rPr lang="en-GB" sz="1800" dirty="0" smtClean="0"/>
              <a:t>passing objects to registered </a:t>
            </a:r>
            <a:r>
              <a:rPr lang="en-GB" sz="1800" dirty="0" err="1" smtClean="0"/>
              <a:t>callback</a:t>
            </a:r>
            <a:r>
              <a:rPr lang="en-GB" sz="1800" dirty="0" smtClean="0"/>
              <a:t> objects</a:t>
            </a:r>
          </a:p>
          <a:p>
            <a:pPr eaLnBrk="1" hangingPunct="1">
              <a:lnSpc>
                <a:spcPct val="90000"/>
              </a:lnSpc>
              <a:buSzTx/>
              <a:buFontTx/>
              <a:buChar char="•"/>
            </a:pPr>
            <a:endParaRPr lang="en-US" sz="400" dirty="0" smtClean="0"/>
          </a:p>
        </p:txBody>
      </p:sp>
      <p:sp>
        <p:nvSpPr>
          <p:cNvPr id="13316" name="Text Box 4"/>
          <p:cNvSpPr txBox="1">
            <a:spLocks noChangeArrowheads="1"/>
          </p:cNvSpPr>
          <p:nvPr/>
        </p:nvSpPr>
        <p:spPr bwMode="auto">
          <a:xfrm>
            <a:off x="5943600" y="3368675"/>
            <a:ext cx="3124200" cy="9747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800" dirty="0"/>
              <a:t>Java objects that are managed by the Spring </a:t>
            </a:r>
            <a:r>
              <a:rPr lang="en-GB" sz="1800" dirty="0" err="1"/>
              <a:t>IoC</a:t>
            </a:r>
            <a:r>
              <a:rPr lang="en-GB" sz="1800" dirty="0"/>
              <a:t> container</a:t>
            </a:r>
            <a:r>
              <a:rPr lang="en-US" sz="1800" dirty="0"/>
              <a:t> </a:t>
            </a:r>
            <a:r>
              <a:rPr lang="en-GB" sz="1800" dirty="0"/>
              <a:t>are referred to as </a:t>
            </a:r>
            <a:r>
              <a:rPr lang="en-GB" sz="2000" b="1" dirty="0"/>
              <a:t>beans</a:t>
            </a:r>
          </a:p>
        </p:txBody>
      </p:sp>
    </p:spTree>
    <p:extLst>
      <p:ext uri="{BB962C8B-B14F-4D97-AF65-F5344CB8AC3E}">
        <p14:creationId xmlns:p14="http://schemas.microsoft.com/office/powerpoint/2010/main" val="1683195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r>
              <a:rPr lang="en-US" dirty="0" smtClean="0">
                <a:solidFill>
                  <a:schemeClr val="accent3">
                    <a:lumMod val="50000"/>
                  </a:schemeClr>
                </a:solidFill>
              </a:rPr>
              <a:t>Dependency Injection – Non-</a:t>
            </a:r>
            <a:r>
              <a:rPr lang="en-US" dirty="0" err="1" smtClean="0">
                <a:solidFill>
                  <a:schemeClr val="accent3">
                    <a:lumMod val="50000"/>
                  </a:schemeClr>
                </a:solidFill>
              </a:rPr>
              <a:t>IoC</a:t>
            </a:r>
            <a:endParaRPr lang="en-GB" dirty="0" smtClean="0">
              <a:solidFill>
                <a:schemeClr val="accent3">
                  <a:lumMod val="50000"/>
                </a:schemeClr>
              </a:solidFill>
            </a:endParaRPr>
          </a:p>
        </p:txBody>
      </p:sp>
      <p:sp>
        <p:nvSpPr>
          <p:cNvPr id="14339" name="Rectangle 3"/>
          <p:cNvSpPr>
            <a:spLocks noGrp="1" noChangeArrowheads="1"/>
          </p:cNvSpPr>
          <p:nvPr>
            <p:ph type="body" idx="1"/>
          </p:nvPr>
        </p:nvSpPr>
        <p:spPr/>
        <p:txBody>
          <a:bodyPr/>
          <a:lstStyle/>
          <a:p>
            <a:pPr eaLnBrk="1" hangingPunct="1">
              <a:buSzTx/>
              <a:buFontTx/>
              <a:buChar char="•"/>
            </a:pPr>
            <a:endParaRPr lang="en-US" sz="2200" smtClean="0"/>
          </a:p>
          <a:p>
            <a:pPr eaLnBrk="1" hangingPunct="1">
              <a:buSzTx/>
              <a:buFontTx/>
              <a:buChar char="•"/>
            </a:pPr>
            <a:endParaRPr lang="en-US" sz="2200" smtClean="0"/>
          </a:p>
          <a:p>
            <a:pPr eaLnBrk="1" hangingPunct="1">
              <a:buSzTx/>
              <a:buFontTx/>
              <a:buChar char="•"/>
            </a:pPr>
            <a:endParaRPr lang="en-US" sz="2200" smtClean="0"/>
          </a:p>
          <a:p>
            <a:pPr eaLnBrk="1" hangingPunct="1">
              <a:buSzTx/>
              <a:buFontTx/>
              <a:buChar char="•"/>
            </a:pPr>
            <a:endParaRPr lang="en-US" sz="2200" smtClean="0"/>
          </a:p>
          <a:p>
            <a:pPr eaLnBrk="1" hangingPunct="1">
              <a:buSzTx/>
              <a:buFontTx/>
              <a:buChar char="•"/>
            </a:pPr>
            <a:endParaRPr lang="en-US" sz="2200" smtClean="0"/>
          </a:p>
          <a:p>
            <a:pPr eaLnBrk="1" hangingPunct="1">
              <a:buSzTx/>
              <a:buFontTx/>
              <a:buChar char="•"/>
            </a:pPr>
            <a:endParaRPr lang="en-US" sz="2200" smtClean="0"/>
          </a:p>
        </p:txBody>
      </p:sp>
      <p:pic>
        <p:nvPicPr>
          <p:cNvPr id="14340" name="Picture 4" descr="nonio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76400"/>
            <a:ext cx="2971800" cy="252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5"/>
          <p:cNvSpPr txBox="1">
            <a:spLocks noChangeArrowheads="1"/>
          </p:cNvSpPr>
          <p:nvPr/>
        </p:nvSpPr>
        <p:spPr bwMode="auto">
          <a:xfrm>
            <a:off x="0" y="838201"/>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800" b="1" dirty="0">
                <a:solidFill>
                  <a:srgbClr val="7F0055"/>
                </a:solidFill>
                <a:latin typeface="Courier New" pitchFamily="49" charset="0"/>
              </a:rPr>
              <a:t>public</a:t>
            </a:r>
            <a:r>
              <a:rPr lang="en-GB" sz="1800" dirty="0">
                <a:solidFill>
                  <a:srgbClr val="000000"/>
                </a:solidFill>
                <a:latin typeface="Courier New" pitchFamily="49" charset="0"/>
              </a:rPr>
              <a:t> </a:t>
            </a:r>
            <a:r>
              <a:rPr lang="en-GB" sz="1800" b="1" dirty="0">
                <a:solidFill>
                  <a:srgbClr val="7F0055"/>
                </a:solidFill>
                <a:latin typeface="Courier New" pitchFamily="49" charset="0"/>
              </a:rPr>
              <a:t>class</a:t>
            </a:r>
            <a:r>
              <a:rPr lang="en-GB" sz="1800" dirty="0">
                <a:solidFill>
                  <a:srgbClr val="000000"/>
                </a:solidFill>
                <a:latin typeface="Courier New" pitchFamily="49" charset="0"/>
              </a:rPr>
              <a:t> </a:t>
            </a:r>
            <a:r>
              <a:rPr lang="en-GB" sz="1800" dirty="0" err="1">
                <a:solidFill>
                  <a:srgbClr val="000000"/>
                </a:solidFill>
                <a:latin typeface="Courier New" pitchFamily="49" charset="0"/>
              </a:rPr>
              <a:t>MainBookmarkProcessor</a:t>
            </a:r>
            <a:r>
              <a:rPr lang="en-GB" sz="1800" dirty="0">
                <a:solidFill>
                  <a:srgbClr val="000000"/>
                </a:solidFill>
                <a:latin typeface="Courier New" pitchFamily="49" charset="0"/>
              </a:rPr>
              <a:t> </a:t>
            </a:r>
            <a:r>
              <a:rPr lang="en-GB" sz="1800" b="1" dirty="0">
                <a:solidFill>
                  <a:srgbClr val="7F0055"/>
                </a:solidFill>
                <a:latin typeface="Courier New" pitchFamily="49" charset="0"/>
              </a:rPr>
              <a:t>implements</a:t>
            </a:r>
            <a:r>
              <a:rPr lang="en-GB" sz="1800" dirty="0">
                <a:solidFill>
                  <a:srgbClr val="000000"/>
                </a:solidFill>
                <a:latin typeface="Courier New" pitchFamily="49" charset="0"/>
              </a:rPr>
              <a:t> </a:t>
            </a:r>
            <a:r>
              <a:rPr lang="en-GB" sz="1800" dirty="0" err="1">
                <a:solidFill>
                  <a:srgbClr val="000000"/>
                </a:solidFill>
                <a:latin typeface="Courier New" pitchFamily="49" charset="0"/>
              </a:rPr>
              <a:t>BookmarkProcessor</a:t>
            </a:r>
            <a:r>
              <a:rPr lang="en-GB" sz="1800" dirty="0">
                <a:solidFill>
                  <a:srgbClr val="000000"/>
                </a:solidFill>
                <a:latin typeface="Courier New" pitchFamily="49" charset="0"/>
              </a:rPr>
              <a:t>{</a:t>
            </a:r>
            <a:endParaRPr lang="en-GB" sz="1800" dirty="0">
              <a:latin typeface="Courier New" pitchFamily="49" charset="0"/>
            </a:endParaRPr>
          </a:p>
          <a:p>
            <a:pPr eaLnBrk="1" hangingPunct="1"/>
            <a:endParaRPr lang="en-US" sz="1800" b="1" dirty="0">
              <a:solidFill>
                <a:srgbClr val="7F0055"/>
              </a:solidFill>
              <a:latin typeface="Courier New" pitchFamily="49" charset="0"/>
            </a:endParaRPr>
          </a:p>
          <a:p>
            <a:pPr eaLnBrk="1" hangingPunct="1"/>
            <a:r>
              <a:rPr lang="en-GB" sz="1800" b="1" dirty="0">
                <a:solidFill>
                  <a:srgbClr val="7F0055"/>
                </a:solidFill>
                <a:latin typeface="Courier New" pitchFamily="49" charset="0"/>
              </a:rPr>
              <a:t>private</a:t>
            </a:r>
            <a:r>
              <a:rPr lang="en-GB" sz="1800" dirty="0">
                <a:solidFill>
                  <a:srgbClr val="000000"/>
                </a:solidFill>
                <a:latin typeface="Courier New" pitchFamily="49" charset="0"/>
              </a:rPr>
              <a:t> </a:t>
            </a:r>
            <a:r>
              <a:rPr lang="en-GB" sz="1800" dirty="0" err="1">
                <a:solidFill>
                  <a:srgbClr val="000000"/>
                </a:solidFill>
                <a:latin typeface="Courier New" pitchFamily="49" charset="0"/>
              </a:rPr>
              <a:t>PageDownloader</a:t>
            </a:r>
            <a:r>
              <a:rPr lang="en-GB" sz="1800" dirty="0">
                <a:solidFill>
                  <a:srgbClr val="000000"/>
                </a:solidFill>
                <a:latin typeface="Courier New" pitchFamily="49" charset="0"/>
              </a:rPr>
              <a:t> </a:t>
            </a:r>
            <a:r>
              <a:rPr lang="en-GB" sz="1800" dirty="0" err="1">
                <a:solidFill>
                  <a:srgbClr val="0000C0"/>
                </a:solidFill>
                <a:latin typeface="Courier New" pitchFamily="49" charset="0"/>
              </a:rPr>
              <a:t>pageDownloader</a:t>
            </a:r>
            <a:r>
              <a:rPr lang="en-GB" sz="1800" dirty="0">
                <a:solidFill>
                  <a:srgbClr val="000000"/>
                </a:solidFill>
                <a:latin typeface="Courier New" pitchFamily="49" charset="0"/>
              </a:rPr>
              <a:t>;</a:t>
            </a:r>
            <a:endParaRPr lang="en-GB" sz="1800" dirty="0">
              <a:latin typeface="Courier New" pitchFamily="49" charset="0"/>
            </a:endParaRPr>
          </a:p>
          <a:p>
            <a:pPr eaLnBrk="1" hangingPunct="1"/>
            <a:r>
              <a:rPr lang="en-GB" sz="1800" b="1" dirty="0">
                <a:solidFill>
                  <a:srgbClr val="7F0055"/>
                </a:solidFill>
                <a:latin typeface="Courier New" pitchFamily="49" charset="0"/>
              </a:rPr>
              <a:t>private</a:t>
            </a:r>
            <a:r>
              <a:rPr lang="en-GB" sz="1800" dirty="0">
                <a:solidFill>
                  <a:srgbClr val="000000"/>
                </a:solidFill>
                <a:latin typeface="Courier New" pitchFamily="49" charset="0"/>
              </a:rPr>
              <a:t> </a:t>
            </a:r>
            <a:r>
              <a:rPr lang="en-GB" sz="1800" dirty="0" err="1">
                <a:solidFill>
                  <a:srgbClr val="000000"/>
                </a:solidFill>
                <a:latin typeface="Courier New" pitchFamily="49" charset="0"/>
              </a:rPr>
              <a:t>RssParser</a:t>
            </a:r>
            <a:r>
              <a:rPr lang="en-GB" sz="1800" dirty="0">
                <a:solidFill>
                  <a:srgbClr val="000000"/>
                </a:solidFill>
                <a:latin typeface="Courier New" pitchFamily="49" charset="0"/>
              </a:rPr>
              <a:t> </a:t>
            </a:r>
            <a:r>
              <a:rPr lang="en-GB" sz="1800" dirty="0" err="1">
                <a:solidFill>
                  <a:srgbClr val="0000C0"/>
                </a:solidFill>
                <a:latin typeface="Courier New" pitchFamily="49" charset="0"/>
              </a:rPr>
              <a:t>rssParser</a:t>
            </a:r>
            <a:r>
              <a:rPr lang="en-GB" sz="1800" dirty="0">
                <a:solidFill>
                  <a:srgbClr val="000000"/>
                </a:solidFill>
                <a:latin typeface="Courier New" pitchFamily="49" charset="0"/>
              </a:rPr>
              <a:t>;</a:t>
            </a:r>
            <a:endParaRPr lang="en-GB" sz="1800" dirty="0">
              <a:latin typeface="Courier New" pitchFamily="49" charset="0"/>
            </a:endParaRPr>
          </a:p>
          <a:p>
            <a:pPr eaLnBrk="1" hangingPunct="1"/>
            <a:endParaRPr lang="en-GB" sz="1800" dirty="0">
              <a:latin typeface="Courier New" pitchFamily="49" charset="0"/>
            </a:endParaRPr>
          </a:p>
          <a:p>
            <a:pPr eaLnBrk="1" hangingPunct="1"/>
            <a:r>
              <a:rPr lang="en-GB" sz="1800" b="1" dirty="0">
                <a:solidFill>
                  <a:srgbClr val="7F0055"/>
                </a:solidFill>
                <a:latin typeface="Courier New" pitchFamily="49" charset="0"/>
              </a:rPr>
              <a:t>public</a:t>
            </a:r>
            <a:r>
              <a:rPr lang="en-GB" sz="1800" dirty="0">
                <a:solidFill>
                  <a:srgbClr val="000000"/>
                </a:solidFill>
                <a:latin typeface="Courier New" pitchFamily="49" charset="0"/>
              </a:rPr>
              <a:t> List&lt;Bookmark&gt; </a:t>
            </a:r>
            <a:r>
              <a:rPr lang="en-GB" sz="1800" dirty="0" err="1">
                <a:solidFill>
                  <a:srgbClr val="000000"/>
                </a:solidFill>
                <a:latin typeface="Courier New" pitchFamily="49" charset="0"/>
              </a:rPr>
              <a:t>loadBookmarks</a:t>
            </a:r>
            <a:r>
              <a:rPr lang="en-GB" sz="1800" dirty="0">
                <a:solidFill>
                  <a:srgbClr val="000000"/>
                </a:solidFill>
                <a:latin typeface="Courier New" pitchFamily="49" charset="0"/>
              </a:rPr>
              <a:t>()</a:t>
            </a:r>
            <a:endParaRPr lang="en-US" sz="1800" dirty="0">
              <a:solidFill>
                <a:srgbClr val="000000"/>
              </a:solidFill>
              <a:latin typeface="Courier New" pitchFamily="49" charset="0"/>
            </a:endParaRPr>
          </a:p>
          <a:p>
            <a:pPr eaLnBrk="1" hangingPunct="1"/>
            <a:r>
              <a:rPr lang="en-GB" sz="1800" dirty="0">
                <a:solidFill>
                  <a:srgbClr val="000000"/>
                </a:solidFill>
                <a:latin typeface="Courier New" pitchFamily="49" charset="0"/>
              </a:rPr>
              <a:t>{</a:t>
            </a:r>
            <a:endParaRPr lang="en-GB" sz="1800" dirty="0">
              <a:latin typeface="Courier New" pitchFamily="49" charset="0"/>
            </a:endParaRPr>
          </a:p>
          <a:p>
            <a:pPr eaLnBrk="1" hangingPunct="1"/>
            <a:r>
              <a:rPr lang="en-US" sz="1800" dirty="0">
                <a:solidFill>
                  <a:srgbClr val="3F7F5F"/>
                </a:solidFill>
                <a:latin typeface="Courier New" pitchFamily="49" charset="0"/>
              </a:rPr>
              <a:t>   </a:t>
            </a:r>
            <a:r>
              <a:rPr lang="en-GB" sz="1800" dirty="0">
                <a:solidFill>
                  <a:srgbClr val="3F7F5F"/>
                </a:solidFill>
                <a:latin typeface="Courier New" pitchFamily="49" charset="0"/>
              </a:rPr>
              <a:t>// direct initialization</a:t>
            </a:r>
            <a:endParaRPr lang="en-GB" sz="1800" dirty="0">
              <a:latin typeface="Courier New" pitchFamily="49" charset="0"/>
            </a:endParaRPr>
          </a:p>
          <a:p>
            <a:pPr eaLnBrk="1" hangingPunct="1"/>
            <a:r>
              <a:rPr lang="en-US" sz="1800" dirty="0">
                <a:solidFill>
                  <a:srgbClr val="0000C0"/>
                </a:solidFill>
                <a:latin typeface="Courier New" pitchFamily="49" charset="0"/>
              </a:rPr>
              <a:t>   </a:t>
            </a:r>
            <a:r>
              <a:rPr lang="en-GB" sz="1800" b="1" dirty="0" err="1">
                <a:solidFill>
                  <a:srgbClr val="0000C0"/>
                </a:solidFill>
                <a:latin typeface="Courier New" pitchFamily="49" charset="0"/>
              </a:rPr>
              <a:t>pageDownloader</a:t>
            </a:r>
            <a:r>
              <a:rPr lang="en-GB" sz="1800" b="1" dirty="0">
                <a:solidFill>
                  <a:srgbClr val="000000"/>
                </a:solidFill>
                <a:latin typeface="Courier New" pitchFamily="49" charset="0"/>
              </a:rPr>
              <a:t> = </a:t>
            </a:r>
            <a:r>
              <a:rPr lang="en-GB" sz="1800" b="1" dirty="0">
                <a:solidFill>
                  <a:srgbClr val="7F0055"/>
                </a:solidFill>
                <a:latin typeface="Courier New" pitchFamily="49" charset="0"/>
              </a:rPr>
              <a:t>new</a:t>
            </a:r>
            <a:r>
              <a:rPr lang="en-GB" sz="1800" b="1" dirty="0">
                <a:solidFill>
                  <a:srgbClr val="000000"/>
                </a:solidFill>
                <a:latin typeface="Courier New" pitchFamily="49" charset="0"/>
              </a:rPr>
              <a:t> </a:t>
            </a:r>
            <a:r>
              <a:rPr lang="en-GB" sz="1800" b="1" dirty="0" err="1">
                <a:solidFill>
                  <a:srgbClr val="000000"/>
                </a:solidFill>
                <a:latin typeface="Courier New" pitchFamily="49" charset="0"/>
              </a:rPr>
              <a:t>ApachePageDownloader</a:t>
            </a:r>
            <a:r>
              <a:rPr lang="en-GB" sz="1800" b="1" dirty="0">
                <a:solidFill>
                  <a:srgbClr val="000000"/>
                </a:solidFill>
                <a:latin typeface="Courier New" pitchFamily="49" charset="0"/>
              </a:rPr>
              <a:t>();</a:t>
            </a:r>
            <a:endParaRPr lang="en-GB" sz="1800" b="1" dirty="0">
              <a:latin typeface="Courier New" pitchFamily="49" charset="0"/>
            </a:endParaRPr>
          </a:p>
          <a:p>
            <a:pPr eaLnBrk="1" hangingPunct="1"/>
            <a:r>
              <a:rPr lang="en-US" sz="1800" b="1" dirty="0">
                <a:solidFill>
                  <a:srgbClr val="0000C0"/>
                </a:solidFill>
                <a:latin typeface="Courier New" pitchFamily="49" charset="0"/>
              </a:rPr>
              <a:t>   </a:t>
            </a:r>
            <a:r>
              <a:rPr lang="en-GB" sz="1800" b="1" dirty="0" err="1">
                <a:solidFill>
                  <a:srgbClr val="0000C0"/>
                </a:solidFill>
                <a:latin typeface="Courier New" pitchFamily="49" charset="0"/>
              </a:rPr>
              <a:t>rssParser</a:t>
            </a:r>
            <a:r>
              <a:rPr lang="en-GB" sz="1800" b="1" dirty="0">
                <a:solidFill>
                  <a:srgbClr val="000000"/>
                </a:solidFill>
                <a:latin typeface="Courier New" pitchFamily="49" charset="0"/>
              </a:rPr>
              <a:t> = </a:t>
            </a:r>
            <a:r>
              <a:rPr lang="en-GB" sz="1800" b="1" dirty="0">
                <a:solidFill>
                  <a:srgbClr val="7F0055"/>
                </a:solidFill>
                <a:latin typeface="Courier New" pitchFamily="49" charset="0"/>
              </a:rPr>
              <a:t>new</a:t>
            </a:r>
            <a:r>
              <a:rPr lang="en-GB" sz="1800" b="1" dirty="0">
                <a:solidFill>
                  <a:srgbClr val="000000"/>
                </a:solidFill>
                <a:latin typeface="Courier New" pitchFamily="49" charset="0"/>
              </a:rPr>
              <a:t> </a:t>
            </a:r>
            <a:r>
              <a:rPr lang="en-GB" sz="1800" b="1" dirty="0" err="1">
                <a:solidFill>
                  <a:srgbClr val="000000"/>
                </a:solidFill>
                <a:latin typeface="Courier New" pitchFamily="49" charset="0"/>
              </a:rPr>
              <a:t>JenaRssParser</a:t>
            </a:r>
            <a:r>
              <a:rPr lang="en-GB" sz="1800" b="1" dirty="0">
                <a:solidFill>
                  <a:srgbClr val="000000"/>
                </a:solidFill>
                <a:latin typeface="Courier New" pitchFamily="49" charset="0"/>
              </a:rPr>
              <a:t>();</a:t>
            </a:r>
            <a:endParaRPr lang="en-GB" sz="1800" b="1" dirty="0">
              <a:latin typeface="Courier New" pitchFamily="49" charset="0"/>
            </a:endParaRPr>
          </a:p>
          <a:p>
            <a:pPr eaLnBrk="1" hangingPunct="1"/>
            <a:endParaRPr lang="en-GB" sz="1800" dirty="0">
              <a:latin typeface="Courier New" pitchFamily="49" charset="0"/>
            </a:endParaRPr>
          </a:p>
          <a:p>
            <a:pPr eaLnBrk="1" hangingPunct="1"/>
            <a:r>
              <a:rPr lang="en-US" sz="1800" dirty="0">
                <a:solidFill>
                  <a:srgbClr val="3F7F5F"/>
                </a:solidFill>
                <a:latin typeface="Courier New" pitchFamily="49" charset="0"/>
              </a:rPr>
              <a:t>   </a:t>
            </a:r>
            <a:r>
              <a:rPr lang="en-GB" sz="1800" dirty="0">
                <a:solidFill>
                  <a:srgbClr val="3F7F5F"/>
                </a:solidFill>
                <a:latin typeface="Courier New" pitchFamily="49" charset="0"/>
              </a:rPr>
              <a:t>// </a:t>
            </a:r>
            <a:r>
              <a:rPr lang="en-US" sz="1800" dirty="0">
                <a:solidFill>
                  <a:srgbClr val="3F7F5F"/>
                </a:solidFill>
                <a:latin typeface="Courier New" pitchFamily="49" charset="0"/>
              </a:rPr>
              <a:t>or </a:t>
            </a:r>
            <a:r>
              <a:rPr lang="en-GB" sz="1800" dirty="0">
                <a:solidFill>
                  <a:srgbClr val="3F7F5F"/>
                </a:solidFill>
                <a:latin typeface="Courier New" pitchFamily="49" charset="0"/>
              </a:rPr>
              <a:t>factory initialization</a:t>
            </a:r>
            <a:endParaRPr lang="en-GB" sz="1800" dirty="0">
              <a:latin typeface="Courier New" pitchFamily="49" charset="0"/>
            </a:endParaRPr>
          </a:p>
          <a:p>
            <a:pPr eaLnBrk="1" hangingPunct="1"/>
            <a:r>
              <a:rPr lang="en-US" sz="1800" b="1" dirty="0">
                <a:solidFill>
                  <a:srgbClr val="3F7F5F"/>
                </a:solidFill>
                <a:latin typeface="Courier New" pitchFamily="49" charset="0"/>
              </a:rPr>
              <a:t>   </a:t>
            </a:r>
            <a:r>
              <a:rPr lang="en-GB" sz="1800" b="1" dirty="0">
                <a:solidFill>
                  <a:srgbClr val="3F7F5F"/>
                </a:solidFill>
                <a:latin typeface="Courier New" pitchFamily="49" charset="0"/>
              </a:rPr>
              <a:t>// </a:t>
            </a:r>
            <a:r>
              <a:rPr lang="en-GB" sz="1800" b="1" dirty="0" err="1">
                <a:solidFill>
                  <a:srgbClr val="3F7F5F"/>
                </a:solidFill>
                <a:latin typeface="Courier New" pitchFamily="49" charset="0"/>
              </a:rPr>
              <a:t>pageDownloader</a:t>
            </a:r>
            <a:r>
              <a:rPr lang="en-GB" sz="1800" b="1" dirty="0">
                <a:solidFill>
                  <a:srgbClr val="3F7F5F"/>
                </a:solidFill>
                <a:latin typeface="Courier New" pitchFamily="49" charset="0"/>
              </a:rPr>
              <a:t> = </a:t>
            </a:r>
            <a:r>
              <a:rPr lang="en-GB" sz="1800" b="1" dirty="0" err="1">
                <a:solidFill>
                  <a:srgbClr val="3F7F5F"/>
                </a:solidFill>
                <a:latin typeface="Courier New" pitchFamily="49" charset="0"/>
              </a:rPr>
              <a:t>PageDownloaderFactory.getPageDownloader</a:t>
            </a:r>
            <a:r>
              <a:rPr lang="en-GB" sz="1800" b="1" dirty="0">
                <a:solidFill>
                  <a:srgbClr val="3F7F5F"/>
                </a:solidFill>
                <a:latin typeface="Courier New" pitchFamily="49" charset="0"/>
              </a:rPr>
              <a:t>();</a:t>
            </a:r>
            <a:endParaRPr lang="en-GB" sz="1800" b="1" dirty="0">
              <a:latin typeface="Courier New" pitchFamily="49" charset="0"/>
            </a:endParaRPr>
          </a:p>
          <a:p>
            <a:pPr eaLnBrk="1" hangingPunct="1"/>
            <a:r>
              <a:rPr lang="en-US" sz="1800" b="1" dirty="0">
                <a:solidFill>
                  <a:srgbClr val="3F7F5F"/>
                </a:solidFill>
                <a:latin typeface="Courier New" pitchFamily="49" charset="0"/>
              </a:rPr>
              <a:t>   </a:t>
            </a:r>
            <a:r>
              <a:rPr lang="en-GB" sz="1800" b="1" dirty="0">
                <a:solidFill>
                  <a:srgbClr val="3F7F5F"/>
                </a:solidFill>
                <a:latin typeface="Courier New" pitchFamily="49" charset="0"/>
              </a:rPr>
              <a:t>// </a:t>
            </a:r>
            <a:r>
              <a:rPr lang="en-GB" sz="1800" b="1" dirty="0" err="1">
                <a:solidFill>
                  <a:srgbClr val="3F7F5F"/>
                </a:solidFill>
                <a:latin typeface="Courier New" pitchFamily="49" charset="0"/>
              </a:rPr>
              <a:t>rssParser</a:t>
            </a:r>
            <a:r>
              <a:rPr lang="en-GB" sz="1800" b="1" dirty="0">
                <a:solidFill>
                  <a:srgbClr val="3F7F5F"/>
                </a:solidFill>
                <a:latin typeface="Courier New" pitchFamily="49" charset="0"/>
              </a:rPr>
              <a:t> = </a:t>
            </a:r>
            <a:r>
              <a:rPr lang="en-GB" sz="1800" b="1" dirty="0" err="1">
                <a:solidFill>
                  <a:srgbClr val="3F7F5F"/>
                </a:solidFill>
                <a:latin typeface="Courier New" pitchFamily="49" charset="0"/>
              </a:rPr>
              <a:t>RssParserFactory.getRssParser</a:t>
            </a:r>
            <a:r>
              <a:rPr lang="en-GB" sz="1800" b="1" dirty="0" smtClean="0">
                <a:solidFill>
                  <a:srgbClr val="3F7F5F"/>
                </a:solidFill>
                <a:latin typeface="Courier New" pitchFamily="49" charset="0"/>
              </a:rPr>
              <a:t>();</a:t>
            </a:r>
            <a:endParaRPr lang="en-US" sz="1800" dirty="0">
              <a:solidFill>
                <a:srgbClr val="0000C0"/>
              </a:solidFill>
              <a:latin typeface="Courier New" pitchFamily="49" charset="0"/>
            </a:endParaRPr>
          </a:p>
          <a:p>
            <a:pPr eaLnBrk="1" hangingPunct="1"/>
            <a:r>
              <a:rPr lang="en-US" sz="1800" dirty="0">
                <a:solidFill>
                  <a:srgbClr val="3F7F5F"/>
                </a:solidFill>
                <a:latin typeface="Courier New" pitchFamily="49" charset="0"/>
              </a:rPr>
              <a:t>   // use initialized objects</a:t>
            </a:r>
            <a:endParaRPr lang="en-US" sz="1800" dirty="0">
              <a:solidFill>
                <a:srgbClr val="0000C0"/>
              </a:solidFill>
              <a:latin typeface="Courier New" pitchFamily="49" charset="0"/>
            </a:endParaRPr>
          </a:p>
          <a:p>
            <a:pPr eaLnBrk="1" hangingPunct="1"/>
            <a:r>
              <a:rPr lang="en-US" sz="1800" dirty="0">
                <a:solidFill>
                  <a:srgbClr val="0000C0"/>
                </a:solidFill>
                <a:latin typeface="Courier New" pitchFamily="49" charset="0"/>
              </a:rPr>
              <a:t>   </a:t>
            </a:r>
            <a:r>
              <a:rPr lang="en-GB" sz="1800" dirty="0" err="1">
                <a:solidFill>
                  <a:srgbClr val="0000C0"/>
                </a:solidFill>
                <a:latin typeface="Courier New" pitchFamily="49" charset="0"/>
              </a:rPr>
              <a:t>pageDownloader</a:t>
            </a:r>
            <a:r>
              <a:rPr lang="en-GB" sz="1800" dirty="0" err="1">
                <a:solidFill>
                  <a:srgbClr val="000000"/>
                </a:solidFill>
                <a:latin typeface="Courier New" pitchFamily="49" charset="0"/>
              </a:rPr>
              <a:t>.downloadPage</a:t>
            </a:r>
            <a:r>
              <a:rPr lang="en-GB" sz="1800" dirty="0">
                <a:solidFill>
                  <a:srgbClr val="000000"/>
                </a:solidFill>
                <a:latin typeface="Courier New" pitchFamily="49" charset="0"/>
              </a:rPr>
              <a:t>(</a:t>
            </a:r>
            <a:r>
              <a:rPr lang="en-GB" sz="1800" dirty="0" err="1">
                <a:solidFill>
                  <a:srgbClr val="0000C0"/>
                </a:solidFill>
                <a:latin typeface="Courier New" pitchFamily="49" charset="0"/>
              </a:rPr>
              <a:t>url</a:t>
            </a:r>
            <a:r>
              <a:rPr lang="en-GB" sz="1800" dirty="0">
                <a:solidFill>
                  <a:srgbClr val="000000"/>
                </a:solidFill>
                <a:latin typeface="Courier New" pitchFamily="49" charset="0"/>
              </a:rPr>
              <a:t>);</a:t>
            </a:r>
            <a:endParaRPr lang="en-GB" sz="1800" dirty="0">
              <a:latin typeface="Courier New" pitchFamily="49" charset="0"/>
            </a:endParaRPr>
          </a:p>
          <a:p>
            <a:pPr eaLnBrk="1" hangingPunct="1"/>
            <a:r>
              <a:rPr lang="en-US" sz="1800" dirty="0">
                <a:solidFill>
                  <a:srgbClr val="0000C0"/>
                </a:solidFill>
                <a:latin typeface="Courier New" pitchFamily="49" charset="0"/>
              </a:rPr>
              <a:t>   </a:t>
            </a:r>
            <a:r>
              <a:rPr lang="en-GB" sz="1800" dirty="0" err="1">
                <a:solidFill>
                  <a:srgbClr val="0000C0"/>
                </a:solidFill>
                <a:latin typeface="Courier New" pitchFamily="49" charset="0"/>
              </a:rPr>
              <a:t>rssParser</a:t>
            </a:r>
            <a:r>
              <a:rPr lang="en-GB" sz="1800" dirty="0" err="1">
                <a:solidFill>
                  <a:srgbClr val="000000"/>
                </a:solidFill>
                <a:latin typeface="Courier New" pitchFamily="49" charset="0"/>
              </a:rPr>
              <a:t>.extractBookmarks</a:t>
            </a:r>
            <a:r>
              <a:rPr lang="en-GB" sz="1800" dirty="0">
                <a:solidFill>
                  <a:srgbClr val="000000"/>
                </a:solidFill>
                <a:latin typeface="Courier New" pitchFamily="49" charset="0"/>
              </a:rPr>
              <a:t>(</a:t>
            </a:r>
            <a:r>
              <a:rPr lang="en-GB" sz="1800" dirty="0" err="1">
                <a:solidFill>
                  <a:srgbClr val="0000C0"/>
                </a:solidFill>
                <a:latin typeface="Courier New" pitchFamily="49" charset="0"/>
              </a:rPr>
              <a:t>fileName</a:t>
            </a:r>
            <a:r>
              <a:rPr lang="en-GB" sz="1800" dirty="0">
                <a:solidFill>
                  <a:srgbClr val="000000"/>
                </a:solidFill>
                <a:latin typeface="Courier New" pitchFamily="49" charset="0"/>
              </a:rPr>
              <a:t>, </a:t>
            </a:r>
            <a:r>
              <a:rPr lang="en-GB" sz="1800" dirty="0" err="1">
                <a:solidFill>
                  <a:srgbClr val="0000C0"/>
                </a:solidFill>
                <a:latin typeface="Courier New" pitchFamily="49" charset="0"/>
              </a:rPr>
              <a:t>resourceName</a:t>
            </a:r>
            <a:r>
              <a:rPr lang="en-GB" sz="1800" dirty="0">
                <a:solidFill>
                  <a:srgbClr val="000000"/>
                </a:solidFill>
                <a:latin typeface="Courier New" pitchFamily="49" charset="0"/>
              </a:rPr>
              <a:t>);</a:t>
            </a:r>
            <a:endParaRPr lang="en-GB" sz="1800" dirty="0">
              <a:latin typeface="Courier New" pitchFamily="49" charset="0"/>
            </a:endParaRPr>
          </a:p>
          <a:p>
            <a:pPr eaLnBrk="1" hangingPunct="1"/>
            <a:r>
              <a:rPr lang="en-US" sz="1800" dirty="0">
                <a:solidFill>
                  <a:srgbClr val="3F7F5F"/>
                </a:solidFill>
                <a:latin typeface="Courier New" pitchFamily="49" charset="0"/>
              </a:rPr>
              <a:t>   </a:t>
            </a:r>
            <a:r>
              <a:rPr lang="en-GB" sz="1800" dirty="0">
                <a:solidFill>
                  <a:srgbClr val="3F7F5F"/>
                </a:solidFill>
                <a:latin typeface="Courier New" pitchFamily="49" charset="0"/>
              </a:rPr>
              <a:t>// ...</a:t>
            </a:r>
            <a:endParaRPr lang="en-GB" sz="1800" dirty="0">
              <a:latin typeface="Courier New" pitchFamily="49" charset="0"/>
            </a:endParaRPr>
          </a:p>
          <a:p>
            <a:pPr eaLnBrk="1" hangingPunct="1"/>
            <a:r>
              <a:rPr lang="en-GB" sz="1800" dirty="0">
                <a:solidFill>
                  <a:srgbClr val="000000"/>
                </a:solidFill>
                <a:latin typeface="Courier New" pitchFamily="49" charset="0"/>
              </a:rPr>
              <a:t>}</a:t>
            </a:r>
          </a:p>
        </p:txBody>
      </p:sp>
    </p:spTree>
    <p:extLst>
      <p:ext uri="{BB962C8B-B14F-4D97-AF65-F5344CB8AC3E}">
        <p14:creationId xmlns:p14="http://schemas.microsoft.com/office/powerpoint/2010/main" val="3386410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Characteristics of Spring</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dirty="0" smtClean="0"/>
              <a:t>Lightweight</a:t>
            </a:r>
          </a:p>
          <a:p>
            <a:r>
              <a:rPr lang="en-US" dirty="0" smtClean="0"/>
              <a:t>Dependency Injection</a:t>
            </a:r>
          </a:p>
          <a:p>
            <a:r>
              <a:rPr lang="en-US" dirty="0" smtClean="0"/>
              <a:t>Aspect – Oriented</a:t>
            </a:r>
          </a:p>
          <a:p>
            <a:r>
              <a:rPr lang="en-US" dirty="0" smtClean="0"/>
              <a:t>Container</a:t>
            </a:r>
          </a:p>
          <a:p>
            <a:r>
              <a:rPr lang="en-US" dirty="0" smtClean="0"/>
              <a:t>Framework</a:t>
            </a:r>
            <a:endParaRPr lang="en-US" dirty="0"/>
          </a:p>
        </p:txBody>
      </p:sp>
    </p:spTree>
    <p:extLst>
      <p:ext uri="{BB962C8B-B14F-4D97-AF65-F5344CB8AC3E}">
        <p14:creationId xmlns:p14="http://schemas.microsoft.com/office/powerpoint/2010/main" val="2868048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5080"/>
            <a:ext cx="9144000" cy="843280"/>
          </a:xfrm>
        </p:spPr>
        <p:txBody>
          <a:bodyPr/>
          <a:lstStyle/>
          <a:p>
            <a:pPr eaLnBrk="1" hangingPunct="1"/>
            <a:r>
              <a:rPr lang="en-US" smtClean="0"/>
              <a:t>Dependency Injection - IoC</a:t>
            </a:r>
            <a:endParaRPr lang="en-GB" smtClean="0"/>
          </a:p>
        </p:txBody>
      </p:sp>
      <p:sp>
        <p:nvSpPr>
          <p:cNvPr id="15363" name="Rectangle 3"/>
          <p:cNvSpPr>
            <a:spLocks noGrp="1" noChangeArrowheads="1"/>
          </p:cNvSpPr>
          <p:nvPr>
            <p:ph type="body" idx="1"/>
          </p:nvPr>
        </p:nvSpPr>
        <p:spPr>
          <a:xfrm>
            <a:off x="0" y="838200"/>
            <a:ext cx="9144000" cy="6019800"/>
          </a:xfrm>
        </p:spPr>
        <p:txBody>
          <a:bodyPr>
            <a:normAutofit/>
          </a:bodyPr>
          <a:lstStyle/>
          <a:p>
            <a:pPr eaLnBrk="1" hangingPunct="1">
              <a:lnSpc>
                <a:spcPct val="90000"/>
              </a:lnSpc>
              <a:buSzTx/>
              <a:buFontTx/>
              <a:buChar char="•"/>
            </a:pPr>
            <a:r>
              <a:rPr lang="en-US" sz="2400" dirty="0" smtClean="0"/>
              <a:t>Beans define their dependencies through constructor arguments or properties</a:t>
            </a:r>
          </a:p>
          <a:p>
            <a:pPr eaLnBrk="1" hangingPunct="1">
              <a:lnSpc>
                <a:spcPct val="90000"/>
              </a:lnSpc>
              <a:buSzTx/>
              <a:buFontTx/>
              <a:buChar char="•"/>
            </a:pPr>
            <a:endParaRPr lang="en-US" sz="500" dirty="0" smtClean="0"/>
          </a:p>
          <a:p>
            <a:pPr eaLnBrk="1" hangingPunct="1">
              <a:lnSpc>
                <a:spcPct val="90000"/>
              </a:lnSpc>
              <a:buSzTx/>
              <a:buFontTx/>
              <a:buChar char="•"/>
            </a:pPr>
            <a:r>
              <a:rPr lang="en-GB" sz="2400" dirty="0" smtClean="0"/>
              <a:t>Container resolves </a:t>
            </a:r>
            <a:r>
              <a:rPr lang="en-US" sz="2400" dirty="0" smtClean="0"/>
              <a:t>(injects) </a:t>
            </a:r>
            <a:r>
              <a:rPr lang="en-GB" sz="2400" dirty="0" smtClean="0"/>
              <a:t>dependencies of components by setting implementation object</a:t>
            </a:r>
            <a:r>
              <a:rPr lang="en-US" sz="2400" dirty="0" smtClean="0"/>
              <a:t> during runtime</a:t>
            </a:r>
          </a:p>
          <a:p>
            <a:pPr eaLnBrk="1" hangingPunct="1">
              <a:lnSpc>
                <a:spcPct val="90000"/>
              </a:lnSpc>
              <a:buSzTx/>
              <a:buFontTx/>
              <a:buChar char="•"/>
            </a:pPr>
            <a:endParaRPr lang="en-US" sz="500" dirty="0" smtClean="0"/>
          </a:p>
          <a:p>
            <a:pPr eaLnBrk="1" hangingPunct="1">
              <a:lnSpc>
                <a:spcPct val="90000"/>
              </a:lnSpc>
              <a:buSzTx/>
              <a:buFontTx/>
              <a:buChar char="•"/>
            </a:pPr>
            <a:r>
              <a:rPr lang="en-US" sz="2400" b="1" dirty="0" err="1" smtClean="0">
                <a:latin typeface="Courier New" pitchFamily="49" charset="0"/>
              </a:rPr>
              <a:t>BeanFactory</a:t>
            </a:r>
            <a:r>
              <a:rPr lang="en-US" sz="2400" dirty="0" smtClean="0"/>
              <a:t> interface - the core that </a:t>
            </a:r>
          </a:p>
          <a:p>
            <a:pPr eaLnBrk="1" hangingPunct="1">
              <a:lnSpc>
                <a:spcPct val="90000"/>
              </a:lnSpc>
              <a:buSzTx/>
              <a:buFontTx/>
              <a:buNone/>
            </a:pPr>
            <a:r>
              <a:rPr lang="en-US" sz="2400" dirty="0" smtClean="0"/>
              <a:t>	loads bean definitions and manages beans</a:t>
            </a:r>
          </a:p>
          <a:p>
            <a:pPr eaLnBrk="1" hangingPunct="1">
              <a:lnSpc>
                <a:spcPct val="90000"/>
              </a:lnSpc>
              <a:buSzTx/>
              <a:buFontTx/>
              <a:buChar char="•"/>
            </a:pPr>
            <a:endParaRPr lang="en-US" sz="500" dirty="0" smtClean="0"/>
          </a:p>
          <a:p>
            <a:pPr eaLnBrk="1" hangingPunct="1">
              <a:lnSpc>
                <a:spcPct val="90000"/>
              </a:lnSpc>
              <a:buSzTx/>
              <a:buFontTx/>
              <a:buChar char="•"/>
            </a:pPr>
            <a:r>
              <a:rPr lang="en-US" sz="2400" dirty="0" smtClean="0"/>
              <a:t>Most commonly used 	implementation </a:t>
            </a:r>
          </a:p>
          <a:p>
            <a:pPr eaLnBrk="1" hangingPunct="1">
              <a:lnSpc>
                <a:spcPct val="90000"/>
              </a:lnSpc>
              <a:buSzTx/>
              <a:buFontTx/>
              <a:buNone/>
            </a:pPr>
            <a:r>
              <a:rPr lang="en-US" sz="2400" dirty="0" smtClean="0"/>
              <a:t>	is the </a:t>
            </a:r>
            <a:r>
              <a:rPr lang="en-US" sz="2400" b="1" dirty="0" err="1" smtClean="0">
                <a:latin typeface="Courier New" pitchFamily="49" charset="0"/>
              </a:rPr>
              <a:t>XmlBeanFactory</a:t>
            </a:r>
            <a:r>
              <a:rPr lang="en-US" sz="2400" dirty="0" smtClean="0"/>
              <a:t> class</a:t>
            </a:r>
          </a:p>
          <a:p>
            <a:pPr eaLnBrk="1" hangingPunct="1">
              <a:lnSpc>
                <a:spcPct val="90000"/>
              </a:lnSpc>
              <a:buSzTx/>
              <a:buFontTx/>
              <a:buChar char="•"/>
            </a:pPr>
            <a:endParaRPr lang="en-US" sz="500" dirty="0" smtClean="0"/>
          </a:p>
          <a:p>
            <a:pPr eaLnBrk="1" hangingPunct="1">
              <a:lnSpc>
                <a:spcPct val="90000"/>
              </a:lnSpc>
              <a:buSzTx/>
              <a:buFontTx/>
              <a:buChar char="•"/>
            </a:pPr>
            <a:r>
              <a:rPr lang="en-US" sz="2400" dirty="0" smtClean="0"/>
              <a:t>Allows to express the objects that compose </a:t>
            </a:r>
          </a:p>
          <a:p>
            <a:pPr eaLnBrk="1" hangingPunct="1">
              <a:lnSpc>
                <a:spcPct val="90000"/>
              </a:lnSpc>
              <a:buSzTx/>
              <a:buFontTx/>
              <a:buNone/>
            </a:pPr>
            <a:r>
              <a:rPr lang="en-US" sz="2400" dirty="0" smtClean="0"/>
              <a:t>	application, and the interdependencies </a:t>
            </a:r>
          </a:p>
          <a:p>
            <a:pPr eaLnBrk="1" hangingPunct="1">
              <a:lnSpc>
                <a:spcPct val="90000"/>
              </a:lnSpc>
              <a:buSzTx/>
              <a:buFontTx/>
              <a:buNone/>
            </a:pPr>
            <a:r>
              <a:rPr lang="en-US" sz="2400" dirty="0" smtClean="0"/>
              <a:t>	between such objects, in terms of XML</a:t>
            </a:r>
          </a:p>
          <a:p>
            <a:pPr eaLnBrk="1" hangingPunct="1">
              <a:lnSpc>
                <a:spcPct val="90000"/>
              </a:lnSpc>
              <a:buSzTx/>
              <a:buFontTx/>
              <a:buChar char="•"/>
            </a:pPr>
            <a:endParaRPr lang="en-US" sz="500" dirty="0" smtClean="0"/>
          </a:p>
          <a:p>
            <a:pPr eaLnBrk="1" hangingPunct="1">
              <a:lnSpc>
                <a:spcPct val="90000"/>
              </a:lnSpc>
              <a:buSzTx/>
              <a:buFontTx/>
              <a:buChar char="•"/>
            </a:pPr>
            <a:r>
              <a:rPr lang="en-GB" sz="2400" dirty="0" smtClean="0"/>
              <a:t>The </a:t>
            </a:r>
            <a:r>
              <a:rPr lang="en-GB" sz="2400" b="1" dirty="0" err="1" smtClean="0">
                <a:latin typeface="Courier New" pitchFamily="49" charset="0"/>
              </a:rPr>
              <a:t>XmlBeanFactory</a:t>
            </a:r>
            <a:r>
              <a:rPr lang="en-GB" sz="2400" dirty="0" smtClean="0"/>
              <a:t> takes this XML </a:t>
            </a:r>
            <a:endParaRPr lang="en-US" sz="2400" dirty="0" smtClean="0"/>
          </a:p>
          <a:p>
            <a:pPr eaLnBrk="1" hangingPunct="1">
              <a:lnSpc>
                <a:spcPct val="90000"/>
              </a:lnSpc>
              <a:buSzTx/>
              <a:buFontTx/>
              <a:buNone/>
            </a:pPr>
            <a:r>
              <a:rPr lang="en-US" sz="2400" dirty="0" smtClean="0"/>
              <a:t>	</a:t>
            </a:r>
            <a:r>
              <a:rPr lang="en-GB" sz="2400" dirty="0" smtClean="0"/>
              <a:t>configuration metadata and uses it to create a fully configured system</a:t>
            </a:r>
          </a:p>
        </p:txBody>
      </p:sp>
      <p:pic>
        <p:nvPicPr>
          <p:cNvPr id="15364" name="Picture 6" descr="E:\Univer\LU\Lekcija01\container-mag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86000"/>
            <a:ext cx="3048000" cy="28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756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Non-IoC versus IoC</a:t>
            </a:r>
            <a:endParaRPr lang="en-GB" smtClean="0"/>
          </a:p>
        </p:txBody>
      </p:sp>
      <p:sp>
        <p:nvSpPr>
          <p:cNvPr id="16389" name="Text Box 6"/>
          <p:cNvSpPr txBox="1">
            <a:spLocks noChangeArrowheads="1"/>
          </p:cNvSpPr>
          <p:nvPr/>
        </p:nvSpPr>
        <p:spPr bwMode="auto">
          <a:xfrm>
            <a:off x="609600" y="5715000"/>
            <a:ext cx="3505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dirty="0"/>
              <a:t>Non Inversion of Control approach</a:t>
            </a:r>
            <a:endParaRPr lang="en-GB" dirty="0"/>
          </a:p>
        </p:txBody>
      </p:sp>
      <p:sp>
        <p:nvSpPr>
          <p:cNvPr id="16390" name="Text Box 7"/>
          <p:cNvSpPr txBox="1">
            <a:spLocks noChangeArrowheads="1"/>
          </p:cNvSpPr>
          <p:nvPr/>
        </p:nvSpPr>
        <p:spPr bwMode="auto">
          <a:xfrm>
            <a:off x="5791200" y="5715000"/>
            <a:ext cx="28194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t>Inversion of Control approach</a:t>
            </a:r>
            <a:endParaRPr lang="en-GB"/>
          </a:p>
        </p:txBody>
      </p:sp>
      <p:sp>
        <p:nvSpPr>
          <p:cNvPr id="16391" name="Line 8"/>
          <p:cNvSpPr>
            <a:spLocks noChangeShapeType="1"/>
          </p:cNvSpPr>
          <p:nvPr/>
        </p:nvSpPr>
        <p:spPr bwMode="auto">
          <a:xfrm>
            <a:off x="4419600" y="1447800"/>
            <a:ext cx="0" cy="434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 name="Line 7"/>
          <p:cNvSpPr>
            <a:spLocks noChangeShapeType="1"/>
          </p:cNvSpPr>
          <p:nvPr/>
        </p:nvSpPr>
        <p:spPr bwMode="auto">
          <a:xfrm flipV="1">
            <a:off x="1143000" y="2209800"/>
            <a:ext cx="1706880" cy="57640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9" name="Line 8"/>
          <p:cNvSpPr>
            <a:spLocks noChangeShapeType="1"/>
          </p:cNvSpPr>
          <p:nvPr/>
        </p:nvSpPr>
        <p:spPr bwMode="auto">
          <a:xfrm>
            <a:off x="1143000" y="3622898"/>
            <a:ext cx="1760220" cy="72050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0" name="Oval 9"/>
          <p:cNvSpPr>
            <a:spLocks noChangeArrowheads="1"/>
          </p:cNvSpPr>
          <p:nvPr/>
        </p:nvSpPr>
        <p:spPr bwMode="auto">
          <a:xfrm>
            <a:off x="152400" y="2521398"/>
            <a:ext cx="1066800" cy="1441002"/>
          </a:xfrm>
          <a:prstGeom prst="ellipse">
            <a:avLst/>
          </a:prstGeom>
          <a:solidFill>
            <a:srgbClr val="CC99FF"/>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t>Object A</a:t>
            </a:r>
          </a:p>
        </p:txBody>
      </p:sp>
      <p:sp>
        <p:nvSpPr>
          <p:cNvPr id="11" name="Oval 10"/>
          <p:cNvSpPr>
            <a:spLocks noChangeArrowheads="1"/>
          </p:cNvSpPr>
          <p:nvPr/>
        </p:nvSpPr>
        <p:spPr bwMode="auto">
          <a:xfrm>
            <a:off x="2819400" y="1524000"/>
            <a:ext cx="1066800" cy="1441002"/>
          </a:xfrm>
          <a:prstGeom prst="ellipse">
            <a:avLst/>
          </a:prstGeom>
          <a:solidFill>
            <a:srgbClr val="FFFF99"/>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t>Object B</a:t>
            </a:r>
          </a:p>
        </p:txBody>
      </p:sp>
      <p:sp>
        <p:nvSpPr>
          <p:cNvPr id="12" name="Oval 11"/>
          <p:cNvSpPr>
            <a:spLocks noChangeArrowheads="1"/>
          </p:cNvSpPr>
          <p:nvPr/>
        </p:nvSpPr>
        <p:spPr bwMode="auto">
          <a:xfrm>
            <a:off x="2895600" y="3657600"/>
            <a:ext cx="1066800" cy="1441002"/>
          </a:xfrm>
          <a:prstGeom prst="ellipse">
            <a:avLst/>
          </a:prstGeom>
          <a:solidFill>
            <a:srgbClr val="FFFF99"/>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t>Object C</a:t>
            </a:r>
          </a:p>
        </p:txBody>
      </p:sp>
      <p:sp>
        <p:nvSpPr>
          <p:cNvPr id="13" name="Text Box 12"/>
          <p:cNvSpPr txBox="1">
            <a:spLocks noChangeArrowheads="1"/>
          </p:cNvSpPr>
          <p:nvPr/>
        </p:nvSpPr>
        <p:spPr bwMode="auto">
          <a:xfrm>
            <a:off x="2133600" y="1961626"/>
            <a:ext cx="853440" cy="34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endParaRPr lang="en-US"/>
          </a:p>
        </p:txBody>
      </p:sp>
      <p:sp>
        <p:nvSpPr>
          <p:cNvPr id="14" name="Text Box 13"/>
          <p:cNvSpPr txBox="1">
            <a:spLocks noChangeArrowheads="1"/>
          </p:cNvSpPr>
          <p:nvPr/>
        </p:nvSpPr>
        <p:spPr bwMode="auto">
          <a:xfrm>
            <a:off x="1295400" y="1981200"/>
            <a:ext cx="11087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spcBef>
                <a:spcPct val="50000"/>
              </a:spcBef>
            </a:pPr>
            <a:r>
              <a:rPr lang="en-US" dirty="0"/>
              <a:t>creates</a:t>
            </a:r>
          </a:p>
        </p:txBody>
      </p:sp>
      <p:sp>
        <p:nvSpPr>
          <p:cNvPr id="15" name="Text Box 15"/>
          <p:cNvSpPr txBox="1">
            <a:spLocks noChangeArrowheads="1"/>
          </p:cNvSpPr>
          <p:nvPr/>
        </p:nvSpPr>
        <p:spPr bwMode="auto">
          <a:xfrm>
            <a:off x="1143000" y="4136301"/>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spcBef>
                <a:spcPct val="50000"/>
              </a:spcBef>
            </a:pPr>
            <a:r>
              <a:rPr lang="en-US" dirty="0"/>
              <a:t>creates</a:t>
            </a:r>
          </a:p>
        </p:txBody>
      </p:sp>
      <p:sp>
        <p:nvSpPr>
          <p:cNvPr id="16" name="Line 4"/>
          <p:cNvSpPr>
            <a:spLocks noChangeShapeType="1"/>
          </p:cNvSpPr>
          <p:nvPr/>
        </p:nvSpPr>
        <p:spPr bwMode="auto">
          <a:xfrm>
            <a:off x="6294120" y="2486839"/>
            <a:ext cx="1783080" cy="56116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7" name="Line 5"/>
          <p:cNvSpPr>
            <a:spLocks noChangeShapeType="1"/>
          </p:cNvSpPr>
          <p:nvPr/>
        </p:nvSpPr>
        <p:spPr bwMode="auto">
          <a:xfrm flipV="1">
            <a:off x="6294120" y="3276600"/>
            <a:ext cx="1783080" cy="84174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8" name="Oval 17"/>
          <p:cNvSpPr>
            <a:spLocks noChangeArrowheads="1"/>
          </p:cNvSpPr>
          <p:nvPr/>
        </p:nvSpPr>
        <p:spPr bwMode="auto">
          <a:xfrm>
            <a:off x="8001000" y="2521398"/>
            <a:ext cx="990600" cy="1402902"/>
          </a:xfrm>
          <a:prstGeom prst="ellipse">
            <a:avLst/>
          </a:prstGeom>
          <a:solidFill>
            <a:srgbClr val="CC99FF"/>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t>Object A</a:t>
            </a:r>
          </a:p>
        </p:txBody>
      </p:sp>
      <p:sp>
        <p:nvSpPr>
          <p:cNvPr id="19" name="Oval 18"/>
          <p:cNvSpPr>
            <a:spLocks noChangeArrowheads="1"/>
          </p:cNvSpPr>
          <p:nvPr/>
        </p:nvSpPr>
        <p:spPr bwMode="auto">
          <a:xfrm>
            <a:off x="5334000" y="1759398"/>
            <a:ext cx="990600" cy="1402902"/>
          </a:xfrm>
          <a:prstGeom prst="ellipse">
            <a:avLst/>
          </a:prstGeom>
          <a:solidFill>
            <a:srgbClr val="FFFF99"/>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Object B</a:t>
            </a:r>
          </a:p>
        </p:txBody>
      </p:sp>
      <p:sp>
        <p:nvSpPr>
          <p:cNvPr id="20" name="Oval 19"/>
          <p:cNvSpPr>
            <a:spLocks noChangeArrowheads="1"/>
          </p:cNvSpPr>
          <p:nvPr/>
        </p:nvSpPr>
        <p:spPr bwMode="auto">
          <a:xfrm>
            <a:off x="5257800" y="3505200"/>
            <a:ext cx="990600" cy="1402902"/>
          </a:xfrm>
          <a:prstGeom prst="ellipse">
            <a:avLst/>
          </a:prstGeom>
          <a:solidFill>
            <a:srgbClr val="FFFF99"/>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t>Object C</a:t>
            </a:r>
          </a:p>
        </p:txBody>
      </p:sp>
      <p:sp>
        <p:nvSpPr>
          <p:cNvPr id="21" name="Text Box 9"/>
          <p:cNvSpPr txBox="1">
            <a:spLocks noChangeArrowheads="1"/>
          </p:cNvSpPr>
          <p:nvPr/>
        </p:nvSpPr>
        <p:spPr bwMode="auto">
          <a:xfrm>
            <a:off x="6019800" y="2084951"/>
            <a:ext cx="792480" cy="33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endParaRPr lang="en-US"/>
          </a:p>
        </p:txBody>
      </p:sp>
      <p:sp>
        <p:nvSpPr>
          <p:cNvPr id="22" name="Text Box 10"/>
          <p:cNvSpPr txBox="1">
            <a:spLocks noChangeArrowheads="1"/>
          </p:cNvSpPr>
          <p:nvPr/>
        </p:nvSpPr>
        <p:spPr bwMode="auto">
          <a:xfrm>
            <a:off x="6629400" y="2057400"/>
            <a:ext cx="1371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spcBef>
                <a:spcPct val="50000"/>
              </a:spcBef>
            </a:pPr>
            <a:r>
              <a:rPr lang="en-US" sz="2000" dirty="0" err="1"/>
              <a:t>setB</a:t>
            </a:r>
            <a:r>
              <a:rPr lang="en-US" sz="2000" dirty="0"/>
              <a:t>(IB)</a:t>
            </a:r>
          </a:p>
        </p:txBody>
      </p:sp>
      <p:sp>
        <p:nvSpPr>
          <p:cNvPr id="23" name="Text Box 11"/>
          <p:cNvSpPr txBox="1">
            <a:spLocks noChangeArrowheads="1"/>
          </p:cNvSpPr>
          <p:nvPr/>
        </p:nvSpPr>
        <p:spPr bwMode="auto">
          <a:xfrm>
            <a:off x="6705600" y="3877239"/>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spcBef>
                <a:spcPct val="50000"/>
              </a:spcBef>
            </a:pPr>
            <a:r>
              <a:rPr lang="en-US" sz="2000" dirty="0" err="1"/>
              <a:t>setC</a:t>
            </a:r>
            <a:r>
              <a:rPr lang="en-US" sz="2000" dirty="0"/>
              <a:t>(IC)</a:t>
            </a:r>
          </a:p>
        </p:txBody>
      </p:sp>
    </p:spTree>
    <p:extLst>
      <p:ext uri="{BB962C8B-B14F-4D97-AF65-F5344CB8AC3E}">
        <p14:creationId xmlns:p14="http://schemas.microsoft.com/office/powerpoint/2010/main" val="3475097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838200"/>
          </a:xfrm>
        </p:spPr>
        <p:txBody>
          <a:bodyPr>
            <a:normAutofit fontScale="90000"/>
          </a:bodyPr>
          <a:lstStyle/>
          <a:p>
            <a:pPr eaLnBrk="1" hangingPunct="1"/>
            <a:r>
              <a:rPr lang="en-US" sz="2800" dirty="0" smtClean="0">
                <a:solidFill>
                  <a:schemeClr val="accent3">
                    <a:lumMod val="50000"/>
                  </a:schemeClr>
                </a:solidFill>
              </a:rPr>
              <a:t>Spring supports two types of dependency injection</a:t>
            </a:r>
            <a:r>
              <a:rPr lang="en-US" sz="2400" dirty="0" smtClean="0">
                <a:solidFill>
                  <a:schemeClr val="accent3">
                    <a:lumMod val="50000"/>
                  </a:schemeClr>
                </a:solidFill>
              </a:rPr>
              <a:t/>
            </a:r>
            <a:br>
              <a:rPr lang="en-US" sz="2400" dirty="0" smtClean="0">
                <a:solidFill>
                  <a:schemeClr val="accent3">
                    <a:lumMod val="50000"/>
                  </a:schemeClr>
                </a:solidFill>
              </a:rPr>
            </a:br>
            <a:r>
              <a:rPr lang="en-US" sz="2400" dirty="0" smtClean="0">
                <a:solidFill>
                  <a:schemeClr val="accent3">
                    <a:lumMod val="50000"/>
                  </a:schemeClr>
                </a:solidFill>
              </a:rPr>
              <a:t> </a:t>
            </a:r>
            <a:r>
              <a:rPr lang="en-US" sz="2400" b="1" dirty="0" smtClean="0">
                <a:solidFill>
                  <a:schemeClr val="accent3">
                    <a:lumMod val="50000"/>
                  </a:schemeClr>
                </a:solidFill>
              </a:rPr>
              <a:t>“setter-based” </a:t>
            </a:r>
            <a:r>
              <a:rPr lang="en-US" sz="2400" dirty="0" smtClean="0">
                <a:solidFill>
                  <a:schemeClr val="accent3">
                    <a:lumMod val="50000"/>
                  </a:schemeClr>
                </a:solidFill>
              </a:rPr>
              <a:t>and</a:t>
            </a:r>
            <a:r>
              <a:rPr lang="en-US" sz="2400" b="1" dirty="0" smtClean="0">
                <a:solidFill>
                  <a:schemeClr val="accent3">
                    <a:lumMod val="50000"/>
                  </a:schemeClr>
                </a:solidFill>
              </a:rPr>
              <a:t> “constructor based” </a:t>
            </a:r>
            <a:r>
              <a:rPr lang="en-US" sz="2400" dirty="0" smtClean="0">
                <a:solidFill>
                  <a:schemeClr val="accent3">
                    <a:lumMod val="50000"/>
                  </a:schemeClr>
                </a:solidFill>
              </a:rPr>
              <a:t>injection</a:t>
            </a:r>
          </a:p>
        </p:txBody>
      </p:sp>
      <p:sp>
        <p:nvSpPr>
          <p:cNvPr id="19459" name="Rectangle 3"/>
          <p:cNvSpPr>
            <a:spLocks noGrp="1" noChangeArrowheads="1"/>
          </p:cNvSpPr>
          <p:nvPr>
            <p:ph type="body" idx="1"/>
          </p:nvPr>
        </p:nvSpPr>
        <p:spPr>
          <a:xfrm>
            <a:off x="0" y="914400"/>
            <a:ext cx="9144000" cy="5943600"/>
          </a:xfrm>
        </p:spPr>
        <p:txBody>
          <a:bodyPr>
            <a:normAutofit/>
          </a:bodyPr>
          <a:lstStyle/>
          <a:p>
            <a:pPr eaLnBrk="1" hangingPunct="1">
              <a:lnSpc>
                <a:spcPct val="80000"/>
              </a:lnSpc>
            </a:pPr>
            <a:r>
              <a:rPr lang="en-US" sz="2000" dirty="0" smtClean="0"/>
              <a:t>Code Example of </a:t>
            </a:r>
            <a:r>
              <a:rPr lang="en-US" sz="2000" b="1" dirty="0" smtClean="0"/>
              <a:t>setter based injection</a:t>
            </a:r>
            <a:r>
              <a:rPr lang="en-US" sz="2000" dirty="0" smtClean="0"/>
              <a:t>:</a:t>
            </a:r>
          </a:p>
          <a:p>
            <a:pPr eaLnBrk="1" hangingPunct="1">
              <a:lnSpc>
                <a:spcPct val="80000"/>
              </a:lnSpc>
              <a:buFontTx/>
              <a:buNone/>
            </a:pPr>
            <a:r>
              <a:rPr lang="en-US" sz="2000" dirty="0" smtClean="0"/>
              <a:t>&lt;beans&gt;</a:t>
            </a:r>
          </a:p>
          <a:p>
            <a:pPr eaLnBrk="1" hangingPunct="1">
              <a:lnSpc>
                <a:spcPct val="80000"/>
              </a:lnSpc>
              <a:buFontTx/>
              <a:buNone/>
            </a:pPr>
            <a:r>
              <a:rPr lang="en-US" sz="2000" dirty="0" smtClean="0"/>
              <a:t>  &lt;bean name="</a:t>
            </a:r>
            <a:r>
              <a:rPr lang="en-US" sz="2000" b="1" dirty="0" smtClean="0">
                <a:solidFill>
                  <a:srgbClr val="CC3300"/>
                </a:solidFill>
              </a:rPr>
              <a:t>person</a:t>
            </a:r>
            <a:r>
              <a:rPr lang="en-US" sz="2000" dirty="0" smtClean="0"/>
              <a:t>" class="</a:t>
            </a:r>
            <a:r>
              <a:rPr lang="en-US" sz="2000" dirty="0" err="1" smtClean="0"/>
              <a:t>examples.spring.</a:t>
            </a:r>
            <a:r>
              <a:rPr lang="en-US" sz="2000" dirty="0" err="1" smtClean="0">
                <a:solidFill>
                  <a:srgbClr val="CC3300"/>
                </a:solidFill>
              </a:rPr>
              <a:t>Person</a:t>
            </a:r>
            <a:r>
              <a:rPr lang="en-US" sz="2000" dirty="0" smtClean="0"/>
              <a:t>"&gt;     </a:t>
            </a:r>
          </a:p>
          <a:p>
            <a:pPr eaLnBrk="1" hangingPunct="1">
              <a:lnSpc>
                <a:spcPct val="80000"/>
              </a:lnSpc>
              <a:buFontTx/>
              <a:buNone/>
            </a:pPr>
            <a:r>
              <a:rPr lang="en-US" sz="2000" dirty="0" smtClean="0"/>
              <a:t>	&lt;property name="email"&gt;</a:t>
            </a:r>
          </a:p>
          <a:p>
            <a:pPr eaLnBrk="1" hangingPunct="1">
              <a:lnSpc>
                <a:spcPct val="80000"/>
              </a:lnSpc>
              <a:buFontTx/>
              <a:buNone/>
            </a:pPr>
            <a:r>
              <a:rPr lang="en-US" sz="2000" dirty="0" smtClean="0"/>
              <a:t>          &lt;value&gt;</a:t>
            </a:r>
            <a:r>
              <a:rPr lang="en-US" sz="2000" b="1" dirty="0" err="1" smtClean="0">
                <a:solidFill>
                  <a:srgbClr val="CC3300"/>
                </a:solidFill>
              </a:rPr>
              <a:t>my@email.address</a:t>
            </a:r>
            <a:r>
              <a:rPr lang="en-US" sz="2000" dirty="0" smtClean="0"/>
              <a:t>&lt;/value&gt;</a:t>
            </a:r>
          </a:p>
          <a:p>
            <a:pPr eaLnBrk="1" hangingPunct="1">
              <a:lnSpc>
                <a:spcPct val="80000"/>
              </a:lnSpc>
              <a:buFontTx/>
              <a:buNone/>
            </a:pPr>
            <a:r>
              <a:rPr lang="en-US" sz="2000" dirty="0" smtClean="0"/>
              <a:t>     &lt;/property&gt;</a:t>
            </a:r>
          </a:p>
          <a:p>
            <a:pPr eaLnBrk="1" hangingPunct="1">
              <a:lnSpc>
                <a:spcPct val="80000"/>
              </a:lnSpc>
              <a:buFontTx/>
              <a:buNone/>
            </a:pPr>
            <a:r>
              <a:rPr lang="en-US" sz="2000" dirty="0" smtClean="0"/>
              <a:t>  &lt;/bean&gt; </a:t>
            </a:r>
          </a:p>
          <a:p>
            <a:pPr eaLnBrk="1" hangingPunct="1">
              <a:lnSpc>
                <a:spcPct val="80000"/>
              </a:lnSpc>
              <a:buFontTx/>
              <a:buNone/>
            </a:pPr>
            <a:r>
              <a:rPr lang="en-US" sz="2000" dirty="0" smtClean="0"/>
              <a:t>&lt;/beans&gt;</a:t>
            </a:r>
          </a:p>
          <a:p>
            <a:pPr eaLnBrk="1" hangingPunct="1">
              <a:lnSpc>
                <a:spcPct val="80000"/>
              </a:lnSpc>
              <a:buFontTx/>
              <a:buNone/>
            </a:pPr>
            <a:endParaRPr lang="en-US" sz="2000" dirty="0" smtClean="0"/>
          </a:p>
          <a:p>
            <a:pPr eaLnBrk="1" hangingPunct="1">
              <a:lnSpc>
                <a:spcPct val="80000"/>
              </a:lnSpc>
              <a:buFontTx/>
              <a:buNone/>
            </a:pPr>
            <a:r>
              <a:rPr lang="en-US" sz="2000" dirty="0" smtClean="0"/>
              <a:t>*** beans are accessed by there “bean name”</a:t>
            </a:r>
          </a:p>
          <a:p>
            <a:pPr eaLnBrk="1" hangingPunct="1">
              <a:lnSpc>
                <a:spcPct val="80000"/>
              </a:lnSpc>
              <a:buFontTx/>
              <a:buNone/>
            </a:pPr>
            <a:endParaRPr lang="en-US" sz="2000" dirty="0" smtClean="0"/>
          </a:p>
          <a:p>
            <a:pPr eaLnBrk="1" hangingPunct="1">
              <a:lnSpc>
                <a:spcPct val="80000"/>
              </a:lnSpc>
              <a:buFontTx/>
              <a:buNone/>
            </a:pPr>
            <a:r>
              <a:rPr lang="en-US" sz="2000" b="1" dirty="0" smtClean="0"/>
              <a:t>Interpretation of the above code:</a:t>
            </a:r>
            <a:endParaRPr lang="en-US" sz="2000" dirty="0" smtClean="0"/>
          </a:p>
          <a:p>
            <a:pPr eaLnBrk="1" hangingPunct="1">
              <a:lnSpc>
                <a:spcPct val="80000"/>
              </a:lnSpc>
              <a:buFontTx/>
              <a:buNone/>
            </a:pPr>
            <a:r>
              <a:rPr lang="en-US" sz="2000" b="1" dirty="0" smtClean="0">
                <a:solidFill>
                  <a:srgbClr val="CC3300"/>
                </a:solidFill>
              </a:rPr>
              <a:t>Person</a:t>
            </a:r>
            <a:r>
              <a:rPr lang="en-US" sz="2000" dirty="0" smtClean="0"/>
              <a:t> </a:t>
            </a:r>
            <a:r>
              <a:rPr lang="en-US" sz="2000" b="1" dirty="0" err="1" smtClean="0">
                <a:solidFill>
                  <a:srgbClr val="CC3300"/>
                </a:solidFill>
              </a:rPr>
              <a:t>person</a:t>
            </a:r>
            <a:r>
              <a:rPr lang="en-US" sz="2000" dirty="0" smtClean="0"/>
              <a:t> = new Person();</a:t>
            </a:r>
          </a:p>
          <a:p>
            <a:pPr eaLnBrk="1" hangingPunct="1">
              <a:lnSpc>
                <a:spcPct val="80000"/>
              </a:lnSpc>
              <a:buFontTx/>
              <a:buNone/>
            </a:pPr>
            <a:r>
              <a:rPr lang="en-US" sz="2000" dirty="0" err="1" smtClean="0"/>
              <a:t>person.setEmail</a:t>
            </a:r>
            <a:r>
              <a:rPr lang="en-US" sz="2000" dirty="0" smtClean="0"/>
              <a:t>(“</a:t>
            </a:r>
            <a:r>
              <a:rPr lang="en-US" sz="2000" b="1" dirty="0" err="1" smtClean="0">
                <a:solidFill>
                  <a:srgbClr val="CC3300"/>
                </a:solidFill>
              </a:rPr>
              <a:t>my@email.address</a:t>
            </a:r>
            <a:r>
              <a:rPr lang="en-US" sz="2000" dirty="0" smtClean="0"/>
              <a:t>”);</a:t>
            </a:r>
          </a:p>
          <a:p>
            <a:pPr eaLnBrk="1" hangingPunct="1">
              <a:lnSpc>
                <a:spcPct val="80000"/>
              </a:lnSpc>
              <a:buFontTx/>
              <a:buNone/>
            </a:pPr>
            <a:endParaRPr lang="en-US" sz="2000" dirty="0" smtClean="0"/>
          </a:p>
          <a:p>
            <a:pPr eaLnBrk="1" hangingPunct="1">
              <a:lnSpc>
                <a:spcPct val="80000"/>
              </a:lnSpc>
              <a:buFontTx/>
              <a:buNone/>
            </a:pPr>
            <a:endParaRPr lang="en-US" sz="2000" dirty="0" smtClean="0"/>
          </a:p>
          <a:p>
            <a:pPr eaLnBrk="1" hangingPunct="1">
              <a:lnSpc>
                <a:spcPct val="80000"/>
              </a:lnSpc>
              <a:buFontTx/>
              <a:buNone/>
            </a:pPr>
            <a:r>
              <a:rPr lang="en-US" sz="2000" dirty="0" smtClean="0"/>
              <a:t>This code creates a Person object and calls the </a:t>
            </a:r>
            <a:r>
              <a:rPr lang="en-US" sz="2000" dirty="0" err="1" smtClean="0"/>
              <a:t>setEmail</a:t>
            </a:r>
            <a:r>
              <a:rPr lang="en-US" sz="2000" dirty="0" smtClean="0"/>
              <a:t>() method,</a:t>
            </a:r>
          </a:p>
          <a:p>
            <a:pPr eaLnBrk="1" hangingPunct="1">
              <a:lnSpc>
                <a:spcPct val="80000"/>
              </a:lnSpc>
              <a:buFontTx/>
              <a:buNone/>
            </a:pPr>
            <a:r>
              <a:rPr lang="en-US" sz="2000" dirty="0" smtClean="0"/>
              <a:t>passing in the string defined as a value.</a:t>
            </a:r>
          </a:p>
          <a:p>
            <a:pPr eaLnBrk="1" hangingPunct="1">
              <a:lnSpc>
                <a:spcPct val="80000"/>
              </a:lnSpc>
              <a:buFontTx/>
              <a:buNone/>
            </a:pPr>
            <a:endParaRPr lang="en-US" sz="2000" dirty="0" smtClean="0"/>
          </a:p>
        </p:txBody>
      </p:sp>
    </p:spTree>
    <p:extLst>
      <p:ext uri="{BB962C8B-B14F-4D97-AF65-F5344CB8AC3E}">
        <p14:creationId xmlns:p14="http://schemas.microsoft.com/office/powerpoint/2010/main" val="477213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0" y="0"/>
            <a:ext cx="9144000" cy="6858000"/>
          </a:xfrm>
        </p:spPr>
        <p:txBody>
          <a:bodyPr>
            <a:normAutofit fontScale="92500" lnSpcReduction="10000"/>
          </a:bodyPr>
          <a:lstStyle/>
          <a:p>
            <a:pPr eaLnBrk="1" hangingPunct="1">
              <a:lnSpc>
                <a:spcPct val="80000"/>
              </a:lnSpc>
              <a:buFontTx/>
              <a:buNone/>
            </a:pPr>
            <a:endParaRPr lang="en-US" sz="1800" dirty="0" smtClean="0"/>
          </a:p>
          <a:p>
            <a:pPr algn="ctr" eaLnBrk="1" hangingPunct="1">
              <a:lnSpc>
                <a:spcPct val="80000"/>
              </a:lnSpc>
              <a:buFontTx/>
              <a:buNone/>
            </a:pPr>
            <a:r>
              <a:rPr lang="en-US" sz="3000" b="1" dirty="0" smtClean="0">
                <a:solidFill>
                  <a:schemeClr val="accent3">
                    <a:lumMod val="50000"/>
                  </a:schemeClr>
                </a:solidFill>
              </a:rPr>
              <a:t>Constructor based injection</a:t>
            </a:r>
          </a:p>
          <a:p>
            <a:pPr eaLnBrk="1" hangingPunct="1">
              <a:lnSpc>
                <a:spcPct val="80000"/>
              </a:lnSpc>
              <a:buFontTx/>
              <a:buNone/>
            </a:pPr>
            <a:endParaRPr lang="en-US" sz="2400" dirty="0" smtClean="0"/>
          </a:p>
          <a:p>
            <a:pPr eaLnBrk="1" hangingPunct="1">
              <a:lnSpc>
                <a:spcPct val="80000"/>
              </a:lnSpc>
              <a:buFontTx/>
              <a:buNone/>
            </a:pPr>
            <a:r>
              <a:rPr lang="en-US" sz="2400" dirty="0" smtClean="0"/>
              <a:t>&lt;beans&gt;     </a:t>
            </a:r>
          </a:p>
          <a:p>
            <a:pPr eaLnBrk="1" hangingPunct="1">
              <a:lnSpc>
                <a:spcPct val="80000"/>
              </a:lnSpc>
              <a:buFontTx/>
              <a:buNone/>
            </a:pPr>
            <a:r>
              <a:rPr lang="en-US" sz="2400" dirty="0" smtClean="0"/>
              <a:t>  &lt;bean name="</a:t>
            </a:r>
            <a:r>
              <a:rPr lang="en-US" sz="2400" b="1" dirty="0" err="1" smtClean="0">
                <a:solidFill>
                  <a:srgbClr val="CC3300"/>
                </a:solidFill>
              </a:rPr>
              <a:t>fileDataProcessor</a:t>
            </a:r>
            <a:r>
              <a:rPr lang="en-US" sz="2400" dirty="0" smtClean="0"/>
              <a:t>“  class="</a:t>
            </a:r>
            <a:r>
              <a:rPr lang="en-US" sz="2400" dirty="0" err="1" smtClean="0"/>
              <a:t>examples.spring.</a:t>
            </a:r>
            <a:r>
              <a:rPr lang="en-US" sz="2400" b="1" dirty="0" err="1" smtClean="0">
                <a:solidFill>
                  <a:srgbClr val="CC3300"/>
                </a:solidFill>
              </a:rPr>
              <a:t>DataProcessor</a:t>
            </a:r>
            <a:r>
              <a:rPr lang="en-US" sz="2400" dirty="0" smtClean="0"/>
              <a:t>"           </a:t>
            </a:r>
          </a:p>
          <a:p>
            <a:pPr eaLnBrk="1" hangingPunct="1">
              <a:lnSpc>
                <a:spcPct val="80000"/>
              </a:lnSpc>
              <a:buFontTx/>
              <a:buNone/>
            </a:pPr>
            <a:r>
              <a:rPr lang="en-US" sz="2400" dirty="0" smtClean="0"/>
              <a:t>	singleton="true"&gt;          </a:t>
            </a:r>
          </a:p>
          <a:p>
            <a:pPr eaLnBrk="1" hangingPunct="1">
              <a:lnSpc>
                <a:spcPct val="80000"/>
              </a:lnSpc>
              <a:buFontTx/>
              <a:buNone/>
            </a:pPr>
            <a:r>
              <a:rPr lang="en-US" sz="2400" dirty="0" smtClean="0"/>
              <a:t>	&lt;constructor-</a:t>
            </a:r>
            <a:r>
              <a:rPr lang="en-US" sz="2400" dirty="0" err="1" smtClean="0"/>
              <a:t>arg</a:t>
            </a:r>
            <a:r>
              <a:rPr lang="en-US" sz="2400" dirty="0" smtClean="0"/>
              <a:t>&gt;               </a:t>
            </a:r>
          </a:p>
          <a:p>
            <a:pPr eaLnBrk="1" hangingPunct="1">
              <a:lnSpc>
                <a:spcPct val="80000"/>
              </a:lnSpc>
              <a:buFontTx/>
              <a:buNone/>
            </a:pPr>
            <a:r>
              <a:rPr lang="en-US" sz="2400" dirty="0" smtClean="0"/>
              <a:t>		&lt;ref bean="</a:t>
            </a:r>
            <a:r>
              <a:rPr lang="en-US" sz="2400" b="1" dirty="0" err="1" smtClean="0">
                <a:solidFill>
                  <a:srgbClr val="CC3300"/>
                </a:solidFill>
              </a:rPr>
              <a:t>fileDataReader</a:t>
            </a:r>
            <a:r>
              <a:rPr lang="en-US" sz="2400" dirty="0" smtClean="0"/>
              <a:t>"/&gt;          </a:t>
            </a:r>
          </a:p>
          <a:p>
            <a:pPr eaLnBrk="1" hangingPunct="1">
              <a:lnSpc>
                <a:spcPct val="80000"/>
              </a:lnSpc>
              <a:buFontTx/>
              <a:buNone/>
            </a:pPr>
            <a:r>
              <a:rPr lang="en-US" sz="2400" dirty="0" smtClean="0"/>
              <a:t>	&lt;/constructor-</a:t>
            </a:r>
            <a:r>
              <a:rPr lang="en-US" sz="2400" dirty="0" err="1" smtClean="0"/>
              <a:t>arg</a:t>
            </a:r>
            <a:r>
              <a:rPr lang="en-US" sz="2400" dirty="0" smtClean="0"/>
              <a:t>&gt;        </a:t>
            </a:r>
          </a:p>
          <a:p>
            <a:pPr eaLnBrk="1" hangingPunct="1">
              <a:lnSpc>
                <a:spcPct val="80000"/>
              </a:lnSpc>
              <a:buFontTx/>
              <a:buNone/>
            </a:pPr>
            <a:r>
              <a:rPr lang="en-US" sz="2400" dirty="0" smtClean="0"/>
              <a:t>  &lt;/bean&gt;     </a:t>
            </a:r>
          </a:p>
          <a:p>
            <a:pPr eaLnBrk="1" hangingPunct="1">
              <a:lnSpc>
                <a:spcPct val="80000"/>
              </a:lnSpc>
              <a:buFontTx/>
              <a:buNone/>
            </a:pPr>
            <a:r>
              <a:rPr lang="en-US" sz="2400" dirty="0" smtClean="0"/>
              <a:t>  &lt;bean name="</a:t>
            </a:r>
            <a:r>
              <a:rPr lang="en-US" sz="2400" b="1" dirty="0" err="1" smtClean="0">
                <a:solidFill>
                  <a:srgbClr val="0070C0"/>
                </a:solidFill>
              </a:rPr>
              <a:t>fileDataReader</a:t>
            </a:r>
            <a:r>
              <a:rPr lang="en-US" sz="2400" dirty="0" smtClean="0"/>
              <a:t>" class="</a:t>
            </a:r>
            <a:r>
              <a:rPr lang="en-US" sz="2400" dirty="0" err="1" smtClean="0"/>
              <a:t>examples.spring.</a:t>
            </a:r>
            <a:r>
              <a:rPr lang="en-US" sz="2400" b="1" dirty="0" err="1" smtClean="0">
                <a:solidFill>
                  <a:srgbClr val="0070C0"/>
                </a:solidFill>
              </a:rPr>
              <a:t>FileDataReader</a:t>
            </a:r>
            <a:r>
              <a:rPr lang="en-US" sz="2400" dirty="0" smtClean="0"/>
              <a:t>" singleton="true"&gt;          </a:t>
            </a:r>
          </a:p>
          <a:p>
            <a:pPr eaLnBrk="1" hangingPunct="1">
              <a:lnSpc>
                <a:spcPct val="80000"/>
              </a:lnSpc>
              <a:buFontTx/>
              <a:buNone/>
            </a:pPr>
            <a:r>
              <a:rPr lang="en-US" sz="2400" dirty="0" smtClean="0"/>
              <a:t>	&lt;constructor-</a:t>
            </a:r>
            <a:r>
              <a:rPr lang="en-US" sz="2400" dirty="0" err="1" smtClean="0"/>
              <a:t>arg</a:t>
            </a:r>
            <a:r>
              <a:rPr lang="en-US" sz="2400" dirty="0" smtClean="0"/>
              <a:t>&gt;               </a:t>
            </a:r>
          </a:p>
          <a:p>
            <a:pPr eaLnBrk="1" hangingPunct="1">
              <a:lnSpc>
                <a:spcPct val="80000"/>
              </a:lnSpc>
              <a:buFontTx/>
              <a:buNone/>
            </a:pPr>
            <a:r>
              <a:rPr lang="en-US" sz="2400" dirty="0" smtClean="0"/>
              <a:t>		&lt;value&gt;</a:t>
            </a:r>
            <a:r>
              <a:rPr lang="en-US" sz="2400" b="1" dirty="0" smtClean="0">
                <a:solidFill>
                  <a:srgbClr val="0070C0"/>
                </a:solidFill>
              </a:rPr>
              <a:t>/data/file1.data</a:t>
            </a:r>
            <a:r>
              <a:rPr lang="en-US" sz="2400" dirty="0" smtClean="0"/>
              <a:t>&lt;/value&gt;          </a:t>
            </a:r>
          </a:p>
          <a:p>
            <a:pPr eaLnBrk="1" hangingPunct="1">
              <a:lnSpc>
                <a:spcPct val="80000"/>
              </a:lnSpc>
              <a:buFontTx/>
              <a:buNone/>
            </a:pPr>
            <a:r>
              <a:rPr lang="en-US" sz="2400" dirty="0" smtClean="0"/>
              <a:t>	&lt;/constructor-</a:t>
            </a:r>
            <a:r>
              <a:rPr lang="en-US" sz="2400" dirty="0" err="1" smtClean="0"/>
              <a:t>arg</a:t>
            </a:r>
            <a:r>
              <a:rPr lang="en-US" sz="2400" dirty="0" smtClean="0"/>
              <a:t>&gt;       </a:t>
            </a:r>
          </a:p>
          <a:p>
            <a:pPr eaLnBrk="1" hangingPunct="1">
              <a:lnSpc>
                <a:spcPct val="80000"/>
              </a:lnSpc>
              <a:buFontTx/>
              <a:buNone/>
            </a:pPr>
            <a:r>
              <a:rPr lang="en-US" sz="2400" dirty="0" smtClean="0"/>
              <a:t>  &lt;/bean&gt;</a:t>
            </a:r>
          </a:p>
          <a:p>
            <a:pPr eaLnBrk="1" hangingPunct="1">
              <a:lnSpc>
                <a:spcPct val="80000"/>
              </a:lnSpc>
              <a:buFontTx/>
              <a:buNone/>
            </a:pPr>
            <a:r>
              <a:rPr lang="en-US" sz="2400" dirty="0" smtClean="0"/>
              <a:t>&lt;/beans&gt;</a:t>
            </a:r>
          </a:p>
          <a:p>
            <a:pPr eaLnBrk="1" hangingPunct="1">
              <a:lnSpc>
                <a:spcPct val="80000"/>
              </a:lnSpc>
              <a:buFontTx/>
              <a:buNone/>
            </a:pPr>
            <a:endParaRPr lang="en-US" sz="2400" dirty="0" smtClean="0"/>
          </a:p>
          <a:p>
            <a:pPr eaLnBrk="1" hangingPunct="1">
              <a:lnSpc>
                <a:spcPct val="80000"/>
              </a:lnSpc>
              <a:buFontTx/>
              <a:buNone/>
            </a:pPr>
            <a:r>
              <a:rPr lang="en-US" sz="2400" b="1" dirty="0" smtClean="0"/>
              <a:t>Interpretation of the above code:</a:t>
            </a:r>
            <a:endParaRPr lang="en-US" sz="2400" dirty="0" smtClean="0"/>
          </a:p>
          <a:p>
            <a:pPr eaLnBrk="1" hangingPunct="1">
              <a:lnSpc>
                <a:spcPct val="80000"/>
              </a:lnSpc>
              <a:buFontTx/>
              <a:buNone/>
            </a:pPr>
            <a:r>
              <a:rPr lang="en-US" sz="2000" b="1" dirty="0" err="1" smtClean="0">
                <a:solidFill>
                  <a:srgbClr val="0070C0"/>
                </a:solidFill>
              </a:rPr>
              <a:t>FileDataReader</a:t>
            </a:r>
            <a:r>
              <a:rPr lang="en-US" sz="2000" dirty="0" smtClean="0"/>
              <a:t> </a:t>
            </a:r>
            <a:r>
              <a:rPr lang="en-US" sz="2000" b="1" dirty="0" err="1" smtClean="0">
                <a:solidFill>
                  <a:srgbClr val="CC3300"/>
                </a:solidFill>
              </a:rPr>
              <a:t>fileDataReader</a:t>
            </a:r>
            <a:r>
              <a:rPr lang="en-US" sz="2000" b="1" dirty="0" smtClean="0">
                <a:solidFill>
                  <a:schemeClr val="accent2"/>
                </a:solidFill>
              </a:rPr>
              <a:t> = </a:t>
            </a:r>
            <a:r>
              <a:rPr lang="en-US" sz="2000" b="1" dirty="0" smtClean="0">
                <a:solidFill>
                  <a:srgbClr val="0070C0"/>
                </a:solidFill>
              </a:rPr>
              <a:t>new </a:t>
            </a:r>
            <a:r>
              <a:rPr lang="en-US" sz="2000" b="1" dirty="0" err="1" smtClean="0">
                <a:solidFill>
                  <a:srgbClr val="0070C0"/>
                </a:solidFill>
              </a:rPr>
              <a:t>FileDataReader</a:t>
            </a:r>
            <a:r>
              <a:rPr lang="en-US" sz="2000" b="1" dirty="0" smtClean="0">
                <a:solidFill>
                  <a:srgbClr val="0070C0"/>
                </a:solidFill>
              </a:rPr>
              <a:t>(“/data/file1.data”);</a:t>
            </a:r>
          </a:p>
          <a:p>
            <a:pPr eaLnBrk="1" hangingPunct="1">
              <a:lnSpc>
                <a:spcPct val="80000"/>
              </a:lnSpc>
              <a:buFontTx/>
              <a:buNone/>
            </a:pPr>
            <a:r>
              <a:rPr lang="en-US" sz="2000" b="1" dirty="0" err="1" smtClean="0">
                <a:solidFill>
                  <a:srgbClr val="CC3300"/>
                </a:solidFill>
              </a:rPr>
              <a:t>DataProcessor</a:t>
            </a:r>
            <a:r>
              <a:rPr lang="en-US" sz="2000" dirty="0" smtClean="0"/>
              <a:t> </a:t>
            </a:r>
            <a:r>
              <a:rPr lang="en-US" sz="2000" b="1" dirty="0" err="1" smtClean="0">
                <a:solidFill>
                  <a:srgbClr val="CC3300"/>
                </a:solidFill>
              </a:rPr>
              <a:t>fileDataProcessor</a:t>
            </a:r>
            <a:r>
              <a:rPr lang="en-US" sz="2000" dirty="0" smtClean="0"/>
              <a:t> </a:t>
            </a:r>
            <a:r>
              <a:rPr lang="en-US" sz="2000" b="1" dirty="0" smtClean="0">
                <a:solidFill>
                  <a:srgbClr val="CC3300"/>
                </a:solidFill>
              </a:rPr>
              <a:t>= new </a:t>
            </a:r>
            <a:r>
              <a:rPr lang="en-US" sz="2000" b="1" dirty="0" err="1" smtClean="0">
                <a:solidFill>
                  <a:srgbClr val="CC3300"/>
                </a:solidFill>
              </a:rPr>
              <a:t>DataProcessor</a:t>
            </a:r>
            <a:r>
              <a:rPr lang="en-US" sz="2000" b="1" dirty="0" smtClean="0">
                <a:solidFill>
                  <a:srgbClr val="CC3300"/>
                </a:solidFill>
              </a:rPr>
              <a:t>(</a:t>
            </a:r>
            <a:r>
              <a:rPr lang="en-US" sz="2000" b="1" dirty="0" err="1" smtClean="0">
                <a:solidFill>
                  <a:srgbClr val="CC3300"/>
                </a:solidFill>
              </a:rPr>
              <a:t>fileDataReader</a:t>
            </a:r>
            <a:r>
              <a:rPr lang="en-US" sz="2000" dirty="0" smtClean="0"/>
              <a:t>);</a:t>
            </a:r>
          </a:p>
          <a:p>
            <a:pPr eaLnBrk="1" hangingPunct="1">
              <a:lnSpc>
                <a:spcPct val="80000"/>
              </a:lnSpc>
              <a:buFontTx/>
              <a:buNone/>
            </a:pPr>
            <a:endParaRPr lang="en-US" sz="1600" dirty="0" smtClean="0"/>
          </a:p>
        </p:txBody>
      </p:sp>
      <p:sp>
        <p:nvSpPr>
          <p:cNvPr id="21508" name="Line 4"/>
          <p:cNvSpPr>
            <a:spLocks noChangeShapeType="1"/>
          </p:cNvSpPr>
          <p:nvPr/>
        </p:nvSpPr>
        <p:spPr bwMode="auto">
          <a:xfrm flipV="1">
            <a:off x="3352800" y="2514600"/>
            <a:ext cx="0" cy="5334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8063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2150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533400"/>
          </a:xfrm>
        </p:spPr>
        <p:txBody>
          <a:bodyPr>
            <a:noAutofit/>
          </a:bodyPr>
          <a:lstStyle/>
          <a:p>
            <a:pPr eaLnBrk="1" hangingPunct="1"/>
            <a:r>
              <a:rPr lang="en-US" sz="2000" b="1" dirty="0" smtClean="0"/>
              <a:t>Spring provides a JDBC Template that manages your connections for you.</a:t>
            </a:r>
          </a:p>
        </p:txBody>
      </p:sp>
      <p:sp>
        <p:nvSpPr>
          <p:cNvPr id="21507" name="Rectangle 3"/>
          <p:cNvSpPr>
            <a:spLocks noGrp="1" noChangeArrowheads="1"/>
          </p:cNvSpPr>
          <p:nvPr>
            <p:ph type="body" idx="1"/>
          </p:nvPr>
        </p:nvSpPr>
        <p:spPr>
          <a:xfrm>
            <a:off x="457200" y="609600"/>
            <a:ext cx="8458200" cy="6096000"/>
          </a:xfrm>
        </p:spPr>
        <p:txBody>
          <a:bodyPr/>
          <a:lstStyle/>
          <a:p>
            <a:pPr eaLnBrk="1" hangingPunct="1">
              <a:lnSpc>
                <a:spcPct val="80000"/>
              </a:lnSpc>
              <a:buFontTx/>
              <a:buNone/>
            </a:pPr>
            <a:r>
              <a:rPr lang="en-US" sz="1800" b="1" i="1" dirty="0" smtClean="0"/>
              <a:t>*** Simple example of connecting to a </a:t>
            </a:r>
            <a:r>
              <a:rPr lang="en-US" sz="1800" b="1" i="1" dirty="0" err="1" smtClean="0"/>
              <a:t>datasource</a:t>
            </a:r>
            <a:r>
              <a:rPr lang="en-US" sz="1800" b="1" dirty="0" smtClean="0"/>
              <a:t>. ***</a:t>
            </a:r>
          </a:p>
          <a:p>
            <a:pPr eaLnBrk="1" hangingPunct="1">
              <a:lnSpc>
                <a:spcPct val="80000"/>
              </a:lnSpc>
              <a:buFontTx/>
              <a:buNone/>
            </a:pPr>
            <a:r>
              <a:rPr lang="en-US" sz="1800" b="1" dirty="0" err="1" smtClean="0">
                <a:solidFill>
                  <a:srgbClr val="CC3300"/>
                </a:solidFill>
              </a:rPr>
              <a:t>ProductManagerDaoJdbc</a:t>
            </a:r>
            <a:r>
              <a:rPr lang="en-US" sz="1800" b="1" dirty="0" smtClean="0">
                <a:solidFill>
                  <a:srgbClr val="CC3300"/>
                </a:solidFill>
              </a:rPr>
              <a:t> </a:t>
            </a:r>
            <a:r>
              <a:rPr lang="en-US" sz="1800" dirty="0" smtClean="0"/>
              <a:t>implements </a:t>
            </a:r>
            <a:r>
              <a:rPr lang="en-US" sz="1800" dirty="0" err="1" smtClean="0"/>
              <a:t>ProductManagerDao</a:t>
            </a:r>
            <a:r>
              <a:rPr lang="en-US" sz="1800" dirty="0" smtClean="0"/>
              <a:t> {</a:t>
            </a:r>
          </a:p>
          <a:p>
            <a:pPr eaLnBrk="1" hangingPunct="1">
              <a:lnSpc>
                <a:spcPct val="80000"/>
              </a:lnSpc>
              <a:buFontTx/>
              <a:buNone/>
            </a:pPr>
            <a:r>
              <a:rPr lang="en-US" sz="1800" dirty="0" smtClean="0"/>
              <a:t>	public void </a:t>
            </a:r>
            <a:r>
              <a:rPr lang="en-US" sz="1800" b="1" dirty="0" err="1" smtClean="0">
                <a:solidFill>
                  <a:srgbClr val="CC3300"/>
                </a:solidFill>
              </a:rPr>
              <a:t>setDataSource</a:t>
            </a:r>
            <a:r>
              <a:rPr lang="en-US" sz="1800" b="1" dirty="0" smtClean="0">
                <a:solidFill>
                  <a:srgbClr val="CC3300"/>
                </a:solidFill>
              </a:rPr>
              <a:t>(</a:t>
            </a:r>
            <a:r>
              <a:rPr lang="en-US" sz="1800" b="1" dirty="0" err="1" smtClean="0">
                <a:solidFill>
                  <a:srgbClr val="CC3300"/>
                </a:solidFill>
              </a:rPr>
              <a:t>DataSource</a:t>
            </a:r>
            <a:r>
              <a:rPr lang="en-US" sz="1800" b="1" dirty="0" smtClean="0">
                <a:solidFill>
                  <a:srgbClr val="CC3300"/>
                </a:solidFill>
              </a:rPr>
              <a:t> ds)</a:t>
            </a:r>
            <a:r>
              <a:rPr lang="en-US" sz="1800" dirty="0" smtClean="0"/>
              <a:t> {</a:t>
            </a:r>
          </a:p>
          <a:p>
            <a:pPr eaLnBrk="1" hangingPunct="1">
              <a:lnSpc>
                <a:spcPct val="80000"/>
              </a:lnSpc>
              <a:buFontTx/>
              <a:buNone/>
            </a:pPr>
            <a:r>
              <a:rPr lang="en-US" sz="1800" dirty="0" smtClean="0"/>
              <a:t>        	this.ds = ds;   </a:t>
            </a:r>
          </a:p>
          <a:p>
            <a:pPr eaLnBrk="1" hangingPunct="1">
              <a:lnSpc>
                <a:spcPct val="80000"/>
              </a:lnSpc>
              <a:buFontTx/>
              <a:buNone/>
            </a:pPr>
            <a:r>
              <a:rPr lang="en-US" sz="1800" dirty="0" smtClean="0"/>
              <a:t> 	}</a:t>
            </a:r>
          </a:p>
          <a:p>
            <a:pPr eaLnBrk="1" hangingPunct="1">
              <a:lnSpc>
                <a:spcPct val="80000"/>
              </a:lnSpc>
              <a:buFontTx/>
              <a:buNone/>
            </a:pPr>
            <a:r>
              <a:rPr lang="en-US" sz="1800" dirty="0" smtClean="0"/>
              <a:t>}</a:t>
            </a:r>
          </a:p>
          <a:p>
            <a:pPr eaLnBrk="1" hangingPunct="1">
              <a:lnSpc>
                <a:spcPct val="80000"/>
              </a:lnSpc>
              <a:buFontTx/>
              <a:buNone/>
            </a:pPr>
            <a:r>
              <a:rPr lang="en-US" sz="1800" b="1" dirty="0" smtClean="0">
                <a:solidFill>
                  <a:schemeClr val="accent2"/>
                </a:solidFill>
              </a:rPr>
              <a:t>*** No need to change java code when changing </a:t>
            </a:r>
            <a:r>
              <a:rPr lang="en-US" sz="1800" b="1" dirty="0" err="1" smtClean="0">
                <a:solidFill>
                  <a:schemeClr val="accent2"/>
                </a:solidFill>
              </a:rPr>
              <a:t>datasource</a:t>
            </a:r>
            <a:r>
              <a:rPr lang="en-US" sz="1800" b="1" dirty="0" smtClean="0">
                <a:solidFill>
                  <a:schemeClr val="accent2"/>
                </a:solidFill>
              </a:rPr>
              <a:t>; change in ‘Spring bean’ XML file below.</a:t>
            </a:r>
          </a:p>
          <a:p>
            <a:pPr eaLnBrk="1" hangingPunct="1">
              <a:lnSpc>
                <a:spcPct val="80000"/>
              </a:lnSpc>
              <a:buFontTx/>
              <a:buNone/>
            </a:pPr>
            <a:r>
              <a:rPr lang="en-US" sz="1800" dirty="0" smtClean="0"/>
              <a:t>&lt;beans&gt;</a:t>
            </a:r>
            <a:endParaRPr lang="en-US" sz="1800" dirty="0" smtClean="0">
              <a:sym typeface="Wingdings" pitchFamily="2" charset="2"/>
            </a:endParaRPr>
          </a:p>
          <a:p>
            <a:pPr eaLnBrk="1" hangingPunct="1">
              <a:lnSpc>
                <a:spcPct val="80000"/>
              </a:lnSpc>
              <a:buFontTx/>
              <a:buNone/>
            </a:pPr>
            <a:r>
              <a:rPr lang="en-US" sz="1800" dirty="0" smtClean="0"/>
              <a:t>	&lt;bean name="</a:t>
            </a:r>
            <a:r>
              <a:rPr lang="en-US" sz="1800" b="1" dirty="0" err="1" smtClean="0"/>
              <a:t>dataSource</a:t>
            </a:r>
            <a:r>
              <a:rPr lang="en-US" sz="1800" dirty="0" smtClean="0"/>
              <a:t>" class="com.mysql.jdbc.jdbc2.optional.MysqlDataSource" destroy-method="close"&gt;</a:t>
            </a:r>
          </a:p>
          <a:p>
            <a:pPr eaLnBrk="1" hangingPunct="1">
              <a:lnSpc>
                <a:spcPct val="80000"/>
              </a:lnSpc>
              <a:buFontTx/>
              <a:buNone/>
            </a:pPr>
            <a:r>
              <a:rPr lang="en-US" sz="1800" dirty="0" smtClean="0"/>
              <a:t>	&lt;property name="</a:t>
            </a:r>
            <a:r>
              <a:rPr lang="en-US" sz="1800" dirty="0" err="1" smtClean="0"/>
              <a:t>url</a:t>
            </a:r>
            <a:r>
              <a:rPr lang="en-US" sz="1800" dirty="0" smtClean="0"/>
              <a:t>"&gt;</a:t>
            </a:r>
          </a:p>
          <a:p>
            <a:pPr eaLnBrk="1" hangingPunct="1">
              <a:lnSpc>
                <a:spcPct val="80000"/>
              </a:lnSpc>
              <a:buFontTx/>
              <a:buNone/>
            </a:pPr>
            <a:r>
              <a:rPr lang="en-US" sz="1800" dirty="0" smtClean="0"/>
              <a:t>		&lt;value&gt;</a:t>
            </a:r>
            <a:r>
              <a:rPr lang="en-US" sz="1800" dirty="0" err="1" smtClean="0"/>
              <a:t>jdbc:mysql</a:t>
            </a:r>
            <a:r>
              <a:rPr lang="en-US" sz="1800" dirty="0" smtClean="0"/>
              <a:t>://</a:t>
            </a:r>
            <a:r>
              <a:rPr lang="en-US" sz="1800" dirty="0" err="1" smtClean="0"/>
              <a:t>localhost</a:t>
            </a:r>
            <a:r>
              <a:rPr lang="en-US" sz="1800" dirty="0" smtClean="0"/>
              <a:t>/test&lt;/value&gt;</a:t>
            </a:r>
          </a:p>
          <a:p>
            <a:pPr eaLnBrk="1" hangingPunct="1">
              <a:lnSpc>
                <a:spcPct val="80000"/>
              </a:lnSpc>
              <a:buFontTx/>
              <a:buNone/>
            </a:pPr>
            <a:r>
              <a:rPr lang="en-US" sz="1800" dirty="0" smtClean="0"/>
              <a:t>	&lt;/property&gt;</a:t>
            </a:r>
          </a:p>
          <a:p>
            <a:pPr eaLnBrk="1" hangingPunct="1">
              <a:lnSpc>
                <a:spcPct val="80000"/>
              </a:lnSpc>
              <a:buFontTx/>
              <a:buNone/>
            </a:pPr>
            <a:r>
              <a:rPr lang="en-US" sz="1800" dirty="0" smtClean="0"/>
              <a:t>&lt;beans&gt;</a:t>
            </a:r>
          </a:p>
          <a:p>
            <a:pPr eaLnBrk="1" hangingPunct="1">
              <a:lnSpc>
                <a:spcPct val="80000"/>
              </a:lnSpc>
              <a:buFontTx/>
              <a:buNone/>
            </a:pPr>
            <a:r>
              <a:rPr lang="en-US" sz="1800" dirty="0" smtClean="0"/>
              <a:t>&lt;bean id="</a:t>
            </a:r>
            <a:r>
              <a:rPr lang="en-US" sz="1800" dirty="0" err="1" smtClean="0"/>
              <a:t>prodManDao</a:t>
            </a:r>
            <a:r>
              <a:rPr lang="en-US" sz="1800" dirty="0" smtClean="0"/>
              <a:t>" class="</a:t>
            </a:r>
            <a:r>
              <a:rPr lang="en-US" sz="1800" dirty="0" err="1" smtClean="0"/>
              <a:t>db.</a:t>
            </a:r>
            <a:r>
              <a:rPr lang="en-US" sz="1800" b="1" dirty="0" err="1" smtClean="0"/>
              <a:t>ProductManagerDaoJdbc</a:t>
            </a:r>
            <a:r>
              <a:rPr lang="en-US" sz="1800" dirty="0" smtClean="0"/>
              <a:t>"&gt;</a:t>
            </a:r>
          </a:p>
          <a:p>
            <a:pPr eaLnBrk="1" hangingPunct="1">
              <a:lnSpc>
                <a:spcPct val="80000"/>
              </a:lnSpc>
              <a:buFontTx/>
              <a:buNone/>
            </a:pPr>
            <a:r>
              <a:rPr lang="en-US" sz="1800" dirty="0" smtClean="0"/>
              <a:t>	&lt;property name="</a:t>
            </a:r>
            <a:r>
              <a:rPr lang="en-US" sz="1800" b="1" dirty="0" err="1" smtClean="0"/>
              <a:t>dataSource</a:t>
            </a:r>
            <a:r>
              <a:rPr lang="en-US" sz="1800" dirty="0" smtClean="0"/>
              <a:t>"&gt;</a:t>
            </a:r>
          </a:p>
          <a:p>
            <a:pPr eaLnBrk="1" hangingPunct="1">
              <a:lnSpc>
                <a:spcPct val="80000"/>
              </a:lnSpc>
              <a:buFontTx/>
              <a:buNone/>
            </a:pPr>
            <a:r>
              <a:rPr lang="en-US" sz="1800" dirty="0" smtClean="0"/>
              <a:t>		&lt;ref bean="</a:t>
            </a:r>
            <a:r>
              <a:rPr lang="en-US" sz="1800" b="1" dirty="0" err="1" smtClean="0"/>
              <a:t>dataSource</a:t>
            </a:r>
            <a:r>
              <a:rPr lang="en-US" sz="1800" dirty="0" smtClean="0"/>
              <a:t>"/&gt;</a:t>
            </a:r>
          </a:p>
          <a:p>
            <a:pPr eaLnBrk="1" hangingPunct="1">
              <a:lnSpc>
                <a:spcPct val="80000"/>
              </a:lnSpc>
              <a:buFontTx/>
              <a:buNone/>
            </a:pPr>
            <a:r>
              <a:rPr lang="en-US" sz="1800" dirty="0" smtClean="0"/>
              <a:t>	&lt;/property&gt;</a:t>
            </a:r>
          </a:p>
          <a:p>
            <a:pPr eaLnBrk="1" hangingPunct="1">
              <a:lnSpc>
                <a:spcPct val="80000"/>
              </a:lnSpc>
              <a:buFontTx/>
              <a:buNone/>
            </a:pPr>
            <a:r>
              <a:rPr lang="en-US" sz="1800" dirty="0" smtClean="0"/>
              <a:t>&lt;/bean&gt;</a:t>
            </a:r>
          </a:p>
        </p:txBody>
      </p:sp>
      <p:sp>
        <p:nvSpPr>
          <p:cNvPr id="21508" name="Line 6"/>
          <p:cNvSpPr>
            <a:spLocks noChangeShapeType="1"/>
          </p:cNvSpPr>
          <p:nvPr/>
        </p:nvSpPr>
        <p:spPr bwMode="auto">
          <a:xfrm>
            <a:off x="4419600" y="5257800"/>
            <a:ext cx="441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Line 8"/>
          <p:cNvSpPr>
            <a:spLocks noChangeShapeType="1"/>
          </p:cNvSpPr>
          <p:nvPr/>
        </p:nvSpPr>
        <p:spPr bwMode="auto">
          <a:xfrm flipV="1">
            <a:off x="8839200" y="1295400"/>
            <a:ext cx="0" cy="3962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9"/>
          <p:cNvSpPr>
            <a:spLocks noChangeShapeType="1"/>
          </p:cNvSpPr>
          <p:nvPr/>
        </p:nvSpPr>
        <p:spPr bwMode="auto">
          <a:xfrm flipH="1">
            <a:off x="5638800" y="1295400"/>
            <a:ext cx="320040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6296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err="1" smtClean="0"/>
              <a:t>IoC</a:t>
            </a:r>
            <a:r>
              <a:rPr lang="en-US" dirty="0" smtClean="0"/>
              <a:t> Basics</a:t>
            </a:r>
            <a:endParaRPr lang="en-GB" dirty="0" smtClean="0"/>
          </a:p>
        </p:txBody>
      </p:sp>
      <p:sp>
        <p:nvSpPr>
          <p:cNvPr id="17411" name="Rectangle 3"/>
          <p:cNvSpPr>
            <a:spLocks noGrp="1" noChangeArrowheads="1"/>
          </p:cNvSpPr>
          <p:nvPr>
            <p:ph type="body" idx="1"/>
          </p:nvPr>
        </p:nvSpPr>
        <p:spPr>
          <a:xfrm>
            <a:off x="1066800" y="2101850"/>
            <a:ext cx="7772400" cy="4527550"/>
          </a:xfrm>
        </p:spPr>
        <p:txBody>
          <a:bodyPr/>
          <a:lstStyle/>
          <a:p>
            <a:pPr eaLnBrk="1" hangingPunct="1">
              <a:lnSpc>
                <a:spcPct val="80000"/>
              </a:lnSpc>
              <a:buSzTx/>
              <a:buFontTx/>
              <a:buChar char="•"/>
            </a:pPr>
            <a:r>
              <a:rPr lang="en-US" sz="2000" smtClean="0"/>
              <a:t>Basic JavaBean pattern:</a:t>
            </a:r>
          </a:p>
          <a:p>
            <a:pPr lvl="1" eaLnBrk="1" hangingPunct="1">
              <a:lnSpc>
                <a:spcPct val="80000"/>
              </a:lnSpc>
              <a:buSzTx/>
              <a:buFontTx/>
              <a:buChar char="•"/>
            </a:pPr>
            <a:r>
              <a:rPr lang="en-US" sz="1800" smtClean="0"/>
              <a:t>include a “getter” and “setter” method for each field:</a:t>
            </a:r>
          </a:p>
          <a:p>
            <a:pPr eaLnBrk="1" hangingPunct="1">
              <a:lnSpc>
                <a:spcPct val="80000"/>
              </a:lnSpc>
              <a:buSzTx/>
              <a:buFontTx/>
              <a:buChar char="•"/>
            </a:pPr>
            <a:endParaRPr lang="en-US" sz="2200" smtClean="0"/>
          </a:p>
          <a:p>
            <a:pPr eaLnBrk="1" hangingPunct="1">
              <a:lnSpc>
                <a:spcPct val="80000"/>
              </a:lnSpc>
              <a:buSzTx/>
              <a:buFontTx/>
              <a:buChar char="•"/>
            </a:pPr>
            <a:endParaRPr lang="en-US" sz="2200" smtClean="0"/>
          </a:p>
          <a:p>
            <a:pPr eaLnBrk="1" hangingPunct="1">
              <a:lnSpc>
                <a:spcPct val="80000"/>
              </a:lnSpc>
              <a:buSzTx/>
              <a:buFontTx/>
              <a:buChar char="•"/>
            </a:pPr>
            <a:endParaRPr lang="en-US" sz="2200" smtClean="0"/>
          </a:p>
          <a:p>
            <a:pPr eaLnBrk="1" hangingPunct="1">
              <a:lnSpc>
                <a:spcPct val="80000"/>
              </a:lnSpc>
              <a:buSzTx/>
              <a:buFontTx/>
              <a:buChar char="•"/>
            </a:pPr>
            <a:endParaRPr lang="en-US" sz="2200" smtClean="0"/>
          </a:p>
          <a:p>
            <a:pPr eaLnBrk="1" hangingPunct="1">
              <a:lnSpc>
                <a:spcPct val="80000"/>
              </a:lnSpc>
              <a:buSzTx/>
              <a:buFontTx/>
              <a:buChar char="•"/>
            </a:pPr>
            <a:endParaRPr lang="en-US" sz="2200" smtClean="0"/>
          </a:p>
          <a:p>
            <a:pPr eaLnBrk="1" hangingPunct="1">
              <a:lnSpc>
                <a:spcPct val="80000"/>
              </a:lnSpc>
              <a:buSzTx/>
              <a:buFontTx/>
              <a:buChar char="•"/>
            </a:pPr>
            <a:endParaRPr lang="en-US" smtClean="0"/>
          </a:p>
          <a:p>
            <a:pPr eaLnBrk="1" hangingPunct="1">
              <a:lnSpc>
                <a:spcPct val="80000"/>
              </a:lnSpc>
              <a:buSzTx/>
              <a:buFontTx/>
              <a:buChar char="•"/>
            </a:pPr>
            <a:r>
              <a:rPr lang="en-US" sz="2000" smtClean="0"/>
              <a:t>Rather than locating needed resources, application components provide setters through which resources are passed in during initialization</a:t>
            </a:r>
          </a:p>
          <a:p>
            <a:pPr eaLnBrk="1" hangingPunct="1">
              <a:lnSpc>
                <a:spcPct val="90000"/>
              </a:lnSpc>
              <a:buSzTx/>
              <a:buFontTx/>
              <a:buChar char="•"/>
            </a:pPr>
            <a:r>
              <a:rPr lang="en-US" sz="2000" smtClean="0"/>
              <a:t>In Spring Framework, this pattern is used extensively, and initialization is usually done through configuration file rather than application code</a:t>
            </a:r>
            <a:endParaRPr lang="en-GB" sz="2000" smtClean="0"/>
          </a:p>
        </p:txBody>
      </p:sp>
      <p:sp>
        <p:nvSpPr>
          <p:cNvPr id="17412" name="Text Box 4"/>
          <p:cNvSpPr txBox="1">
            <a:spLocks noChangeArrowheads="1"/>
          </p:cNvSpPr>
          <p:nvPr/>
        </p:nvSpPr>
        <p:spPr bwMode="auto">
          <a:xfrm>
            <a:off x="2430463" y="2743200"/>
            <a:ext cx="4351337" cy="1982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20000"/>
              </a:spcBef>
            </a:pPr>
            <a:r>
              <a:rPr lang="en-US" sz="1400" b="1">
                <a:latin typeface="Courier New" pitchFamily="49" charset="0"/>
              </a:rPr>
              <a:t>class MyBean {</a:t>
            </a:r>
          </a:p>
          <a:p>
            <a:pPr eaLnBrk="1" hangingPunct="1">
              <a:lnSpc>
                <a:spcPct val="80000"/>
              </a:lnSpc>
              <a:spcBef>
                <a:spcPct val="20000"/>
              </a:spcBef>
            </a:pPr>
            <a:r>
              <a:rPr lang="en-US" sz="1400" b="1">
                <a:latin typeface="Courier New" pitchFamily="49" charset="0"/>
              </a:rPr>
              <a:t>    private int counter;</a:t>
            </a:r>
          </a:p>
          <a:p>
            <a:pPr eaLnBrk="1" hangingPunct="1">
              <a:lnSpc>
                <a:spcPct val="80000"/>
              </a:lnSpc>
              <a:spcBef>
                <a:spcPct val="20000"/>
              </a:spcBef>
            </a:pPr>
            <a:r>
              <a:rPr lang="en-US" sz="1400" b="1">
                <a:latin typeface="Courier New" pitchFamily="49" charset="0"/>
              </a:rPr>
              <a:t>  </a:t>
            </a:r>
          </a:p>
          <a:p>
            <a:pPr eaLnBrk="1" hangingPunct="1">
              <a:lnSpc>
                <a:spcPct val="80000"/>
              </a:lnSpc>
              <a:spcBef>
                <a:spcPct val="20000"/>
              </a:spcBef>
            </a:pPr>
            <a:r>
              <a:rPr lang="en-US" sz="1400" b="1">
                <a:latin typeface="Courier New" pitchFamily="49" charset="0"/>
              </a:rPr>
              <a:t>    public int getCounter()</a:t>
            </a:r>
          </a:p>
          <a:p>
            <a:pPr eaLnBrk="1" hangingPunct="1">
              <a:lnSpc>
                <a:spcPct val="80000"/>
              </a:lnSpc>
              <a:spcBef>
                <a:spcPct val="20000"/>
              </a:spcBef>
            </a:pPr>
            <a:r>
              <a:rPr lang="en-US" sz="1400" b="1">
                <a:latin typeface="Courier New" pitchFamily="49" charset="0"/>
              </a:rPr>
              <a:t>    { return counter; }</a:t>
            </a:r>
          </a:p>
          <a:p>
            <a:pPr eaLnBrk="1" hangingPunct="1">
              <a:lnSpc>
                <a:spcPct val="80000"/>
              </a:lnSpc>
              <a:spcBef>
                <a:spcPct val="20000"/>
              </a:spcBef>
            </a:pPr>
            <a:endParaRPr lang="en-US" sz="1400" b="1">
              <a:latin typeface="Courier New" pitchFamily="49" charset="0"/>
            </a:endParaRPr>
          </a:p>
          <a:p>
            <a:pPr eaLnBrk="1" hangingPunct="1">
              <a:lnSpc>
                <a:spcPct val="80000"/>
              </a:lnSpc>
              <a:spcBef>
                <a:spcPct val="20000"/>
              </a:spcBef>
            </a:pPr>
            <a:r>
              <a:rPr lang="en-US" sz="1400" b="1">
                <a:latin typeface="Courier New" pitchFamily="49" charset="0"/>
              </a:rPr>
              <a:t>    public void setCounter(int counter)</a:t>
            </a:r>
          </a:p>
          <a:p>
            <a:pPr eaLnBrk="1" hangingPunct="1">
              <a:lnSpc>
                <a:spcPct val="80000"/>
              </a:lnSpc>
              <a:spcBef>
                <a:spcPct val="20000"/>
              </a:spcBef>
            </a:pPr>
            <a:r>
              <a:rPr lang="en-US" sz="1400" b="1">
                <a:latin typeface="Courier New" pitchFamily="49" charset="0"/>
              </a:rPr>
              <a:t>    { this.counter = counter; }</a:t>
            </a:r>
          </a:p>
          <a:p>
            <a:pPr eaLnBrk="1" hangingPunct="1">
              <a:lnSpc>
                <a:spcPct val="80000"/>
              </a:lnSpc>
              <a:spcBef>
                <a:spcPct val="20000"/>
              </a:spcBef>
            </a:pPr>
            <a:r>
              <a:rPr lang="en-US" sz="1400" b="1">
                <a:latin typeface="Courier New" pitchFamily="49" charset="0"/>
              </a:rPr>
              <a:t>}</a:t>
            </a:r>
            <a:endParaRPr lang="en-GB" sz="1400" b="1">
              <a:latin typeface="Courier New" pitchFamily="49" charset="0"/>
            </a:endParaRPr>
          </a:p>
        </p:txBody>
      </p:sp>
    </p:spTree>
    <p:extLst>
      <p:ext uri="{BB962C8B-B14F-4D97-AF65-F5344CB8AC3E}">
        <p14:creationId xmlns:p14="http://schemas.microsoft.com/office/powerpoint/2010/main" val="1033193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IoC Java Bean</a:t>
            </a:r>
            <a:endParaRPr lang="en-GB" smtClean="0"/>
          </a:p>
        </p:txBody>
      </p:sp>
      <p:sp>
        <p:nvSpPr>
          <p:cNvPr id="18435" name="Text Box 5"/>
          <p:cNvSpPr>
            <a:spLocks noGrp="1" noChangeArrowheads="1"/>
          </p:cNvSpPr>
          <p:nvPr>
            <p:ph type="body" idx="1"/>
          </p:nvPr>
        </p:nvSpPr>
        <p:spPr>
          <a:xfrm>
            <a:off x="990600" y="2209800"/>
            <a:ext cx="8077200" cy="4495800"/>
          </a:xfrm>
          <a:noFill/>
        </p:spPr>
        <p:txBody>
          <a:bodyPr/>
          <a:lstStyle/>
          <a:p>
            <a:pPr eaLnBrk="1" hangingPunct="1">
              <a:spcBef>
                <a:spcPct val="0"/>
              </a:spcBef>
              <a:buClrTx/>
              <a:buSzTx/>
              <a:buFontTx/>
              <a:buNone/>
            </a:pPr>
            <a:r>
              <a:rPr lang="en-GB" sz="1600" b="1" smtClean="0">
                <a:solidFill>
                  <a:srgbClr val="7F0055"/>
                </a:solidFill>
                <a:latin typeface="Courier New" pitchFamily="49" charset="0"/>
              </a:rPr>
              <a:t>public</a:t>
            </a:r>
            <a:r>
              <a:rPr lang="en-GB" sz="1600" smtClean="0">
                <a:solidFill>
                  <a:srgbClr val="000000"/>
                </a:solidFill>
                <a:latin typeface="Courier New" pitchFamily="49" charset="0"/>
              </a:rPr>
              <a:t> </a:t>
            </a:r>
            <a:r>
              <a:rPr lang="en-GB" sz="1600" b="1" smtClean="0">
                <a:solidFill>
                  <a:srgbClr val="7F0055"/>
                </a:solidFill>
                <a:latin typeface="Courier New" pitchFamily="49" charset="0"/>
              </a:rPr>
              <a:t>class</a:t>
            </a:r>
            <a:r>
              <a:rPr lang="en-GB" sz="1600" smtClean="0">
                <a:solidFill>
                  <a:srgbClr val="000000"/>
                </a:solidFill>
                <a:latin typeface="Courier New" pitchFamily="49" charset="0"/>
              </a:rPr>
              <a:t> MainBookmarkProcessor </a:t>
            </a:r>
            <a:r>
              <a:rPr lang="en-GB" sz="1600" b="1" smtClean="0">
                <a:solidFill>
                  <a:srgbClr val="7F0055"/>
                </a:solidFill>
                <a:latin typeface="Courier New" pitchFamily="49" charset="0"/>
              </a:rPr>
              <a:t>implements</a:t>
            </a:r>
            <a:r>
              <a:rPr lang="en-GB" sz="1600" smtClean="0">
                <a:solidFill>
                  <a:srgbClr val="000000"/>
                </a:solidFill>
                <a:latin typeface="Courier New" pitchFamily="49" charset="0"/>
              </a:rPr>
              <a:t> BookmarkProcessor{</a:t>
            </a:r>
            <a:endParaRPr lang="en-GB" sz="1600" smtClean="0">
              <a:latin typeface="Courier New" pitchFamily="49" charset="0"/>
            </a:endParaRPr>
          </a:p>
          <a:p>
            <a:pPr eaLnBrk="1" hangingPunct="1">
              <a:spcBef>
                <a:spcPct val="0"/>
              </a:spcBef>
              <a:buClrTx/>
              <a:buSzTx/>
              <a:buFontTx/>
              <a:buNone/>
            </a:pPr>
            <a:endParaRPr lang="en-GB" sz="800" smtClean="0">
              <a:latin typeface="Courier New" pitchFamily="49" charset="0"/>
            </a:endParaRPr>
          </a:p>
          <a:p>
            <a:pPr eaLnBrk="1" hangingPunct="1">
              <a:spcBef>
                <a:spcPct val="0"/>
              </a:spcBef>
              <a:buClrTx/>
              <a:buSzTx/>
              <a:buFontTx/>
              <a:buNone/>
            </a:pPr>
            <a:r>
              <a:rPr lang="en-GB" sz="1600" b="1" smtClean="0">
                <a:solidFill>
                  <a:srgbClr val="7F0055"/>
                </a:solidFill>
                <a:latin typeface="Courier New" pitchFamily="49" charset="0"/>
              </a:rPr>
              <a:t>private</a:t>
            </a:r>
            <a:r>
              <a:rPr lang="en-GB" sz="1600" smtClean="0">
                <a:solidFill>
                  <a:srgbClr val="000000"/>
                </a:solidFill>
                <a:latin typeface="Courier New" pitchFamily="49" charset="0"/>
              </a:rPr>
              <a:t> PageDownloader </a:t>
            </a:r>
            <a:r>
              <a:rPr lang="en-GB" sz="1600" smtClean="0">
                <a:solidFill>
                  <a:srgbClr val="0000C0"/>
                </a:solidFill>
                <a:latin typeface="Courier New" pitchFamily="49" charset="0"/>
              </a:rPr>
              <a:t>pageDownloader</a:t>
            </a:r>
            <a:r>
              <a:rPr lang="en-GB" sz="1600" smtClean="0">
                <a:solidFill>
                  <a:srgbClr val="000000"/>
                </a:solidFill>
                <a:latin typeface="Courier New" pitchFamily="49" charset="0"/>
              </a:rPr>
              <a:t>;</a:t>
            </a:r>
            <a:r>
              <a:rPr lang="en-GB" sz="1600" smtClean="0">
                <a:solidFill>
                  <a:srgbClr val="3F7F5F"/>
                </a:solidFill>
                <a:latin typeface="Courier New" pitchFamily="49" charset="0"/>
              </a:rPr>
              <a:t> </a:t>
            </a:r>
            <a:endParaRPr lang="en-US" sz="1600" smtClean="0">
              <a:solidFill>
                <a:srgbClr val="3F7F5F"/>
              </a:solidFill>
              <a:latin typeface="Courier New" pitchFamily="49" charset="0"/>
            </a:endParaRPr>
          </a:p>
          <a:p>
            <a:pPr eaLnBrk="1" hangingPunct="1">
              <a:spcBef>
                <a:spcPct val="0"/>
              </a:spcBef>
              <a:buClrTx/>
              <a:buSzTx/>
              <a:buFontTx/>
              <a:buNone/>
            </a:pPr>
            <a:r>
              <a:rPr lang="en-GB" sz="1600" b="1" smtClean="0">
                <a:solidFill>
                  <a:srgbClr val="7F0055"/>
                </a:solidFill>
                <a:latin typeface="Courier New" pitchFamily="49" charset="0"/>
              </a:rPr>
              <a:t>private</a:t>
            </a:r>
            <a:r>
              <a:rPr lang="en-GB" sz="1600" smtClean="0">
                <a:solidFill>
                  <a:srgbClr val="000000"/>
                </a:solidFill>
                <a:latin typeface="Courier New" pitchFamily="49" charset="0"/>
              </a:rPr>
              <a:t> RssParser </a:t>
            </a:r>
            <a:r>
              <a:rPr lang="en-GB" sz="1600" smtClean="0">
                <a:solidFill>
                  <a:srgbClr val="0000C0"/>
                </a:solidFill>
                <a:latin typeface="Courier New" pitchFamily="49" charset="0"/>
              </a:rPr>
              <a:t>rssParser</a:t>
            </a: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endParaRPr lang="en-US" sz="800" b="1" smtClean="0">
              <a:solidFill>
                <a:srgbClr val="7F0055"/>
              </a:solidFill>
              <a:latin typeface="Courier New" pitchFamily="49" charset="0"/>
            </a:endParaRPr>
          </a:p>
          <a:p>
            <a:pPr eaLnBrk="1" hangingPunct="1">
              <a:spcBef>
                <a:spcPct val="0"/>
              </a:spcBef>
              <a:buClrTx/>
              <a:buSzTx/>
              <a:buFontTx/>
              <a:buNone/>
            </a:pPr>
            <a:r>
              <a:rPr lang="en-GB" sz="1600" b="1" smtClean="0">
                <a:solidFill>
                  <a:srgbClr val="7F0055"/>
                </a:solidFill>
                <a:latin typeface="Courier New" pitchFamily="49" charset="0"/>
              </a:rPr>
              <a:t>public</a:t>
            </a:r>
            <a:r>
              <a:rPr lang="en-GB" sz="1600" smtClean="0">
                <a:solidFill>
                  <a:srgbClr val="000000"/>
                </a:solidFill>
                <a:latin typeface="Courier New" pitchFamily="49" charset="0"/>
              </a:rPr>
              <a:t> List&lt;Bookmark&gt; loadBookmarks()</a:t>
            </a:r>
            <a:endParaRPr lang="en-US" sz="1600" smtClean="0">
              <a:solidFill>
                <a:srgbClr val="000000"/>
              </a:solidFill>
              <a:latin typeface="Courier New" pitchFamily="49" charset="0"/>
            </a:endParaRPr>
          </a:p>
          <a:p>
            <a:pPr eaLnBrk="1" hangingPunct="1">
              <a:spcBef>
                <a:spcPct val="0"/>
              </a:spcBef>
              <a:buClrTx/>
              <a:buSzTx/>
              <a:buFontTx/>
              <a:buNone/>
            </a:pP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r>
              <a:rPr lang="en-US" sz="1600" smtClean="0">
                <a:solidFill>
                  <a:srgbClr val="0000C0"/>
                </a:solidFill>
                <a:latin typeface="Courier New" pitchFamily="49" charset="0"/>
              </a:rPr>
              <a:t>	</a:t>
            </a:r>
            <a:r>
              <a:rPr lang="en-GB" sz="1600" smtClean="0">
                <a:solidFill>
                  <a:srgbClr val="0000C0"/>
                </a:solidFill>
                <a:latin typeface="Courier New" pitchFamily="49" charset="0"/>
              </a:rPr>
              <a:t>pageDownloader</a:t>
            </a:r>
            <a:r>
              <a:rPr lang="en-GB" sz="1600" smtClean="0">
                <a:solidFill>
                  <a:srgbClr val="000000"/>
                </a:solidFill>
                <a:latin typeface="Courier New" pitchFamily="49" charset="0"/>
              </a:rPr>
              <a:t>.downloadPage(</a:t>
            </a:r>
            <a:r>
              <a:rPr lang="en-GB" sz="1600" smtClean="0">
                <a:solidFill>
                  <a:srgbClr val="0000C0"/>
                </a:solidFill>
                <a:latin typeface="Courier New" pitchFamily="49" charset="0"/>
              </a:rPr>
              <a:t>url</a:t>
            </a: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r>
              <a:rPr lang="en-US" sz="1600" smtClean="0">
                <a:solidFill>
                  <a:srgbClr val="0000C0"/>
                </a:solidFill>
                <a:latin typeface="Courier New" pitchFamily="49" charset="0"/>
              </a:rPr>
              <a:t>	</a:t>
            </a:r>
            <a:r>
              <a:rPr lang="en-GB" sz="1600" smtClean="0">
                <a:solidFill>
                  <a:srgbClr val="0000C0"/>
                </a:solidFill>
                <a:latin typeface="Courier New" pitchFamily="49" charset="0"/>
              </a:rPr>
              <a:t>rssParser</a:t>
            </a:r>
            <a:r>
              <a:rPr lang="en-GB" sz="1600" smtClean="0">
                <a:solidFill>
                  <a:srgbClr val="000000"/>
                </a:solidFill>
                <a:latin typeface="Courier New" pitchFamily="49" charset="0"/>
              </a:rPr>
              <a:t>.extractBookmarks(</a:t>
            </a:r>
            <a:r>
              <a:rPr lang="en-GB" sz="1600" smtClean="0">
                <a:solidFill>
                  <a:srgbClr val="0000C0"/>
                </a:solidFill>
                <a:latin typeface="Courier New" pitchFamily="49" charset="0"/>
              </a:rPr>
              <a:t>fileName</a:t>
            </a:r>
            <a:r>
              <a:rPr lang="en-GB" sz="1600" smtClean="0">
                <a:solidFill>
                  <a:srgbClr val="000000"/>
                </a:solidFill>
                <a:latin typeface="Courier New" pitchFamily="49" charset="0"/>
              </a:rPr>
              <a:t>, </a:t>
            </a:r>
            <a:r>
              <a:rPr lang="en-GB" sz="1600" smtClean="0">
                <a:solidFill>
                  <a:srgbClr val="0000C0"/>
                </a:solidFill>
                <a:latin typeface="Courier New" pitchFamily="49" charset="0"/>
              </a:rPr>
              <a:t>resourceName</a:t>
            </a: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r>
              <a:rPr lang="en-US" sz="1600" smtClean="0">
                <a:solidFill>
                  <a:srgbClr val="3F7F5F"/>
                </a:solidFill>
                <a:latin typeface="Courier New" pitchFamily="49" charset="0"/>
              </a:rPr>
              <a:t>	</a:t>
            </a:r>
            <a:r>
              <a:rPr lang="en-GB" sz="1600" smtClean="0">
                <a:solidFill>
                  <a:srgbClr val="3F7F5F"/>
                </a:solidFill>
                <a:latin typeface="Courier New" pitchFamily="49" charset="0"/>
              </a:rPr>
              <a:t>// ...</a:t>
            </a:r>
            <a:endParaRPr lang="en-GB" sz="1600" smtClean="0">
              <a:latin typeface="Courier New" pitchFamily="49" charset="0"/>
            </a:endParaRPr>
          </a:p>
          <a:p>
            <a:pPr eaLnBrk="1" hangingPunct="1">
              <a:spcBef>
                <a:spcPct val="0"/>
              </a:spcBef>
              <a:buClrTx/>
              <a:buSzTx/>
              <a:buFontTx/>
              <a:buNone/>
            </a:pP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endParaRPr lang="en-GB" sz="800" smtClean="0">
              <a:latin typeface="Courier New" pitchFamily="49" charset="0"/>
            </a:endParaRPr>
          </a:p>
          <a:p>
            <a:pPr eaLnBrk="1" hangingPunct="1">
              <a:spcBef>
                <a:spcPct val="0"/>
              </a:spcBef>
              <a:buClrTx/>
              <a:buSzTx/>
              <a:buFontTx/>
              <a:buNone/>
            </a:pPr>
            <a:r>
              <a:rPr lang="en-GB" sz="1600" b="1" smtClean="0">
                <a:solidFill>
                  <a:srgbClr val="7F0055"/>
                </a:solidFill>
                <a:latin typeface="Courier New" pitchFamily="49" charset="0"/>
              </a:rPr>
              <a:t>public</a:t>
            </a:r>
            <a:r>
              <a:rPr lang="en-GB" sz="1600" smtClean="0">
                <a:solidFill>
                  <a:srgbClr val="000000"/>
                </a:solidFill>
                <a:latin typeface="Courier New" pitchFamily="49" charset="0"/>
              </a:rPr>
              <a:t> </a:t>
            </a:r>
            <a:r>
              <a:rPr lang="en-GB" sz="1600" b="1" smtClean="0">
                <a:solidFill>
                  <a:srgbClr val="7F0055"/>
                </a:solidFill>
                <a:latin typeface="Courier New" pitchFamily="49" charset="0"/>
              </a:rPr>
              <a:t>void</a:t>
            </a:r>
            <a:r>
              <a:rPr lang="en-GB" sz="1600" smtClean="0">
                <a:solidFill>
                  <a:srgbClr val="000000"/>
                </a:solidFill>
                <a:latin typeface="Courier New" pitchFamily="49" charset="0"/>
              </a:rPr>
              <a:t> </a:t>
            </a:r>
            <a:r>
              <a:rPr lang="en-GB" sz="1600" b="1" u="sng" smtClean="0">
                <a:solidFill>
                  <a:srgbClr val="000000"/>
                </a:solidFill>
                <a:latin typeface="Courier New" pitchFamily="49" charset="0"/>
              </a:rPr>
              <a:t>setPageDownloader</a:t>
            </a:r>
            <a:r>
              <a:rPr lang="en-GB" sz="1600" smtClean="0">
                <a:solidFill>
                  <a:srgbClr val="000000"/>
                </a:solidFill>
                <a:latin typeface="Courier New" pitchFamily="49" charset="0"/>
              </a:rPr>
              <a:t>(PageDownloader pageDownloader){</a:t>
            </a:r>
            <a:endParaRPr lang="en-GB" sz="1600" smtClean="0">
              <a:latin typeface="Courier New" pitchFamily="49" charset="0"/>
            </a:endParaRPr>
          </a:p>
          <a:p>
            <a:pPr eaLnBrk="1" hangingPunct="1">
              <a:spcBef>
                <a:spcPct val="0"/>
              </a:spcBef>
              <a:buClrTx/>
              <a:buSzTx/>
              <a:buFontTx/>
              <a:buNone/>
            </a:pPr>
            <a:r>
              <a:rPr lang="en-US" sz="1600" b="1" smtClean="0">
                <a:solidFill>
                  <a:srgbClr val="7F0055"/>
                </a:solidFill>
                <a:latin typeface="Courier New" pitchFamily="49" charset="0"/>
              </a:rPr>
              <a:t>	</a:t>
            </a:r>
            <a:r>
              <a:rPr lang="en-GB" sz="1600" b="1" smtClean="0">
                <a:solidFill>
                  <a:srgbClr val="7F0055"/>
                </a:solidFill>
                <a:latin typeface="Courier New" pitchFamily="49" charset="0"/>
              </a:rPr>
              <a:t>this</a:t>
            </a:r>
            <a:r>
              <a:rPr lang="en-GB" sz="1600" smtClean="0">
                <a:solidFill>
                  <a:srgbClr val="000000"/>
                </a:solidFill>
                <a:latin typeface="Courier New" pitchFamily="49" charset="0"/>
              </a:rPr>
              <a:t>.</a:t>
            </a:r>
            <a:r>
              <a:rPr lang="en-GB" sz="1600" smtClean="0">
                <a:solidFill>
                  <a:srgbClr val="0000C0"/>
                </a:solidFill>
                <a:latin typeface="Courier New" pitchFamily="49" charset="0"/>
              </a:rPr>
              <a:t>pageDownloader</a:t>
            </a:r>
            <a:r>
              <a:rPr lang="en-GB" sz="1600" smtClean="0">
                <a:solidFill>
                  <a:srgbClr val="000000"/>
                </a:solidFill>
                <a:latin typeface="Courier New" pitchFamily="49" charset="0"/>
              </a:rPr>
              <a:t> = pageDownloader;</a:t>
            </a:r>
            <a:endParaRPr lang="en-GB" sz="1600" smtClean="0">
              <a:latin typeface="Courier New" pitchFamily="49" charset="0"/>
            </a:endParaRPr>
          </a:p>
          <a:p>
            <a:pPr eaLnBrk="1" hangingPunct="1">
              <a:spcBef>
                <a:spcPct val="0"/>
              </a:spcBef>
              <a:buClrTx/>
              <a:buSzTx/>
              <a:buFontTx/>
              <a:buNone/>
            </a:pPr>
            <a:r>
              <a:rPr lang="en-GB" sz="1600" smtClean="0">
                <a:solidFill>
                  <a:srgbClr val="000000"/>
                </a:solidFill>
                <a:latin typeface="Courier New" pitchFamily="49" charset="0"/>
              </a:rPr>
              <a:t>}</a:t>
            </a:r>
            <a:endParaRPr lang="en-GB" sz="1600" smtClean="0">
              <a:latin typeface="Courier New" pitchFamily="49" charset="0"/>
            </a:endParaRPr>
          </a:p>
          <a:p>
            <a:pPr eaLnBrk="1" hangingPunct="1">
              <a:spcBef>
                <a:spcPct val="0"/>
              </a:spcBef>
              <a:buClrTx/>
              <a:buSzTx/>
              <a:buFontTx/>
              <a:buNone/>
            </a:pPr>
            <a:endParaRPr lang="en-GB" sz="800" smtClean="0">
              <a:latin typeface="Courier New" pitchFamily="49" charset="0"/>
            </a:endParaRPr>
          </a:p>
          <a:p>
            <a:pPr eaLnBrk="1" hangingPunct="1">
              <a:spcBef>
                <a:spcPct val="0"/>
              </a:spcBef>
              <a:buClrTx/>
              <a:buSzTx/>
              <a:buFontTx/>
              <a:buNone/>
            </a:pPr>
            <a:r>
              <a:rPr lang="en-GB" sz="1600" b="1" smtClean="0">
                <a:solidFill>
                  <a:srgbClr val="7F0055"/>
                </a:solidFill>
                <a:latin typeface="Courier New" pitchFamily="49" charset="0"/>
              </a:rPr>
              <a:t>public</a:t>
            </a:r>
            <a:r>
              <a:rPr lang="en-GB" sz="1600" smtClean="0">
                <a:solidFill>
                  <a:srgbClr val="000000"/>
                </a:solidFill>
                <a:latin typeface="Courier New" pitchFamily="49" charset="0"/>
              </a:rPr>
              <a:t> </a:t>
            </a:r>
            <a:r>
              <a:rPr lang="en-GB" sz="1600" b="1" smtClean="0">
                <a:solidFill>
                  <a:srgbClr val="7F0055"/>
                </a:solidFill>
                <a:latin typeface="Courier New" pitchFamily="49" charset="0"/>
              </a:rPr>
              <a:t>void</a:t>
            </a:r>
            <a:r>
              <a:rPr lang="en-GB" sz="1600" smtClean="0">
                <a:solidFill>
                  <a:srgbClr val="000000"/>
                </a:solidFill>
                <a:latin typeface="Courier New" pitchFamily="49" charset="0"/>
              </a:rPr>
              <a:t> </a:t>
            </a:r>
            <a:r>
              <a:rPr lang="en-GB" sz="1600" b="1" u="sng" smtClean="0">
                <a:solidFill>
                  <a:srgbClr val="000000"/>
                </a:solidFill>
                <a:latin typeface="Courier New" pitchFamily="49" charset="0"/>
              </a:rPr>
              <a:t>setRssParser</a:t>
            </a:r>
            <a:r>
              <a:rPr lang="en-GB" sz="1600" smtClean="0">
                <a:solidFill>
                  <a:srgbClr val="000000"/>
                </a:solidFill>
                <a:latin typeface="Courier New" pitchFamily="49" charset="0"/>
              </a:rPr>
              <a:t>(RssParser rssParser){</a:t>
            </a:r>
            <a:endParaRPr lang="en-GB" sz="1600" smtClean="0">
              <a:latin typeface="Courier New" pitchFamily="49" charset="0"/>
            </a:endParaRPr>
          </a:p>
          <a:p>
            <a:pPr eaLnBrk="1" hangingPunct="1">
              <a:spcBef>
                <a:spcPct val="0"/>
              </a:spcBef>
              <a:buClrTx/>
              <a:buSzTx/>
              <a:buFontTx/>
              <a:buNone/>
            </a:pPr>
            <a:r>
              <a:rPr lang="en-US" sz="1600" b="1" smtClean="0">
                <a:solidFill>
                  <a:srgbClr val="7F0055"/>
                </a:solidFill>
                <a:latin typeface="Courier New" pitchFamily="49" charset="0"/>
              </a:rPr>
              <a:t>	</a:t>
            </a:r>
            <a:r>
              <a:rPr lang="en-GB" sz="1600" b="1" smtClean="0">
                <a:solidFill>
                  <a:srgbClr val="7F0055"/>
                </a:solidFill>
                <a:latin typeface="Courier New" pitchFamily="49" charset="0"/>
              </a:rPr>
              <a:t>this</a:t>
            </a:r>
            <a:r>
              <a:rPr lang="en-GB" sz="1600" smtClean="0">
                <a:solidFill>
                  <a:srgbClr val="000000"/>
                </a:solidFill>
                <a:latin typeface="Courier New" pitchFamily="49" charset="0"/>
              </a:rPr>
              <a:t>.</a:t>
            </a:r>
            <a:r>
              <a:rPr lang="en-GB" sz="1600" smtClean="0">
                <a:solidFill>
                  <a:srgbClr val="0000C0"/>
                </a:solidFill>
                <a:latin typeface="Courier New" pitchFamily="49" charset="0"/>
              </a:rPr>
              <a:t>rssParser</a:t>
            </a:r>
            <a:r>
              <a:rPr lang="en-GB" sz="1600" smtClean="0">
                <a:solidFill>
                  <a:srgbClr val="000000"/>
                </a:solidFill>
                <a:latin typeface="Courier New" pitchFamily="49" charset="0"/>
              </a:rPr>
              <a:t> = rssParser;</a:t>
            </a:r>
            <a:endParaRPr lang="en-GB" sz="1600" smtClean="0">
              <a:latin typeface="Courier New" pitchFamily="49" charset="0"/>
            </a:endParaRPr>
          </a:p>
          <a:p>
            <a:pPr eaLnBrk="1" hangingPunct="1">
              <a:spcBef>
                <a:spcPct val="0"/>
              </a:spcBef>
              <a:buClrTx/>
              <a:buSzTx/>
              <a:buFontTx/>
              <a:buNone/>
            </a:pPr>
            <a:r>
              <a:rPr lang="en-GB" sz="1600" smtClean="0">
                <a:solidFill>
                  <a:srgbClr val="000000"/>
                </a:solidFill>
                <a:latin typeface="Courier New" pitchFamily="49" charset="0"/>
              </a:rPr>
              <a:t>}</a:t>
            </a:r>
          </a:p>
        </p:txBody>
      </p:sp>
    </p:spTree>
    <p:extLst>
      <p:ext uri="{BB962C8B-B14F-4D97-AF65-F5344CB8AC3E}">
        <p14:creationId xmlns:p14="http://schemas.microsoft.com/office/powerpoint/2010/main" val="56776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0" y="13855"/>
            <a:ext cx="9144000" cy="748145"/>
          </a:xfrm>
          <a:solidFill>
            <a:schemeClr val="accent4">
              <a:lumMod val="20000"/>
              <a:lumOff val="80000"/>
            </a:schemeClr>
          </a:solidFill>
          <a:ln/>
          <a:extLst/>
        </p:spPr>
        <p:txBody>
          <a:bodyPr vert="horz" wrap="square" lIns="91440" tIns="45720" rIns="91440" bIns="45720" numCol="1" anchor="t" anchorCtr="0" compatLnSpc="1">
            <a:prstTxWarp prst="textNoShape">
              <a:avLst/>
            </a:prstTxWarp>
          </a:bodyPr>
          <a:lstStyle/>
          <a:p>
            <a:r>
              <a:rPr lang="en-US" sz="4000" dirty="0">
                <a:solidFill>
                  <a:schemeClr val="accent3">
                    <a:lumMod val="50000"/>
                  </a:schemeClr>
                </a:solidFill>
              </a:rPr>
              <a:t>Aspect Oriented Programming defined</a:t>
            </a:r>
          </a:p>
        </p:txBody>
      </p:sp>
      <p:sp>
        <p:nvSpPr>
          <p:cNvPr id="98307" name="Rectangle 3"/>
          <p:cNvSpPr>
            <a:spLocks noGrp="1" noChangeArrowheads="1"/>
          </p:cNvSpPr>
          <p:nvPr>
            <p:ph type="body" idx="1"/>
          </p:nvPr>
        </p:nvSpPr>
        <p:spPr bwMode="auto">
          <a:xfrm>
            <a:off x="0" y="762000"/>
            <a:ext cx="9144000" cy="6096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800" dirty="0"/>
              <a:t>Attempts to separate concerns, increase modularity, and decrease redundancy</a:t>
            </a:r>
          </a:p>
          <a:p>
            <a:pPr lvl="1"/>
            <a:r>
              <a:rPr lang="en-US" sz="2400" dirty="0"/>
              <a:t>Separation of Concerns (</a:t>
            </a:r>
            <a:r>
              <a:rPr lang="en-US" sz="2400" dirty="0" err="1"/>
              <a:t>SoC</a:t>
            </a:r>
            <a:r>
              <a:rPr lang="en-US" sz="2400" dirty="0"/>
              <a:t>)</a:t>
            </a:r>
          </a:p>
          <a:p>
            <a:pPr lvl="2"/>
            <a:r>
              <a:rPr lang="en-US" sz="2000" dirty="0"/>
              <a:t>Break up features to minimize overlap</a:t>
            </a:r>
          </a:p>
          <a:p>
            <a:pPr lvl="1"/>
            <a:r>
              <a:rPr lang="en-US" sz="2400" dirty="0"/>
              <a:t>Don’t Repeat Yourself (DRY)</a:t>
            </a:r>
          </a:p>
          <a:p>
            <a:pPr lvl="2"/>
            <a:r>
              <a:rPr lang="en-US" sz="2000" dirty="0"/>
              <a:t>Minimize code duplication </a:t>
            </a:r>
          </a:p>
          <a:p>
            <a:pPr lvl="1"/>
            <a:r>
              <a:rPr lang="en-US" sz="2400" dirty="0"/>
              <a:t>Cross-Cutting Concerns</a:t>
            </a:r>
          </a:p>
          <a:p>
            <a:pPr lvl="2"/>
            <a:r>
              <a:rPr lang="en-US" sz="2000" dirty="0"/>
              <a:t>Program aspects that affect many others (e.g. logging)</a:t>
            </a:r>
          </a:p>
          <a:p>
            <a:r>
              <a:rPr lang="en-US" sz="2800" dirty="0" err="1">
                <a:hlinkClick r:id="rId3"/>
              </a:rPr>
              <a:t>AspectJ</a:t>
            </a:r>
            <a:r>
              <a:rPr lang="en-US" sz="2800" dirty="0"/>
              <a:t> is the top AOP package</a:t>
            </a:r>
          </a:p>
          <a:p>
            <a:pPr lvl="1"/>
            <a:r>
              <a:rPr lang="en-US" sz="2400" dirty="0"/>
              <a:t>Java like syntax, IDE integration</a:t>
            </a:r>
          </a:p>
        </p:txBody>
      </p:sp>
    </p:spTree>
    <p:extLst>
      <p:ext uri="{BB962C8B-B14F-4D97-AF65-F5344CB8AC3E}">
        <p14:creationId xmlns:p14="http://schemas.microsoft.com/office/powerpoint/2010/main" val="32438115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6039923-FBDA-420A-B4F1-F85C3ACDF0CB}" type="slidenum">
              <a:rPr lang="en-US"/>
              <a:pPr/>
              <a:t>28</a:t>
            </a:fld>
            <a:endParaRPr lang="en-US"/>
          </a:p>
        </p:txBody>
      </p:sp>
      <p:sp>
        <p:nvSpPr>
          <p:cNvPr id="99330"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4000"/>
              <a:t>Portable Service Abstractions defined</a:t>
            </a:r>
          </a:p>
        </p:txBody>
      </p:sp>
      <p:sp>
        <p:nvSpPr>
          <p:cNvPr id="99331"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Services that easily move between systems without heavy reworking</a:t>
            </a:r>
          </a:p>
          <a:p>
            <a:pPr lvl="1"/>
            <a:r>
              <a:rPr lang="en-US"/>
              <a:t>Ideally easy to run on any system</a:t>
            </a:r>
          </a:p>
          <a:p>
            <a:pPr lvl="1"/>
            <a:r>
              <a:rPr lang="en-US"/>
              <a:t>Abstraction without exposing service dependencies</a:t>
            </a:r>
          </a:p>
          <a:p>
            <a:pPr lvl="2"/>
            <a:r>
              <a:rPr lang="en-US"/>
              <a:t>LDAP access without knowing what LDAP is</a:t>
            </a:r>
          </a:p>
          <a:p>
            <a:pPr lvl="2"/>
            <a:r>
              <a:rPr lang="en-US"/>
              <a:t>Database access without typical JDBC hoops</a:t>
            </a:r>
          </a:p>
          <a:p>
            <a:r>
              <a:rPr lang="en-US"/>
              <a:t>Basically everything in Spring that is not IoC or AOP</a:t>
            </a:r>
          </a:p>
        </p:txBody>
      </p:sp>
    </p:spTree>
    <p:extLst>
      <p:ext uri="{BB962C8B-B14F-4D97-AF65-F5344CB8AC3E}">
        <p14:creationId xmlns:p14="http://schemas.microsoft.com/office/powerpoint/2010/main" val="3616635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A99904-CA4E-4B42-B9AA-402E9663F350}" type="slidenum">
              <a:rPr lang="en-US"/>
              <a:pPr/>
              <a:t>29</a:t>
            </a:fld>
            <a:endParaRPr lang="en-US"/>
          </a:p>
        </p:txBody>
      </p:sp>
      <p:sp>
        <p:nvSpPr>
          <p:cNvPr id="97282"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What is a bean?</a:t>
            </a:r>
          </a:p>
        </p:txBody>
      </p:sp>
      <p:sp>
        <p:nvSpPr>
          <p:cNvPr id="97283"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t>Typical java bean with a unique id</a:t>
            </a:r>
          </a:p>
          <a:p>
            <a:pPr>
              <a:lnSpc>
                <a:spcPct val="90000"/>
              </a:lnSpc>
            </a:pPr>
            <a:r>
              <a:rPr lang="en-US"/>
              <a:t>In spring there are basically two types</a:t>
            </a:r>
          </a:p>
          <a:p>
            <a:pPr lvl="1">
              <a:lnSpc>
                <a:spcPct val="90000"/>
              </a:lnSpc>
            </a:pPr>
            <a:r>
              <a:rPr lang="en-US"/>
              <a:t>Singleton</a:t>
            </a:r>
          </a:p>
          <a:p>
            <a:pPr lvl="2">
              <a:lnSpc>
                <a:spcPct val="90000"/>
              </a:lnSpc>
            </a:pPr>
            <a:r>
              <a:rPr lang="en-US"/>
              <a:t>One instance of the bean created and referenced each time it is requested</a:t>
            </a:r>
          </a:p>
          <a:p>
            <a:pPr lvl="1">
              <a:lnSpc>
                <a:spcPct val="90000"/>
              </a:lnSpc>
            </a:pPr>
            <a:r>
              <a:rPr lang="en-US"/>
              <a:t>Prototype (non-singleton)</a:t>
            </a:r>
          </a:p>
          <a:p>
            <a:pPr lvl="2">
              <a:lnSpc>
                <a:spcPct val="90000"/>
              </a:lnSpc>
            </a:pPr>
            <a:r>
              <a:rPr lang="en-US"/>
              <a:t>New bean created each time</a:t>
            </a:r>
          </a:p>
          <a:p>
            <a:pPr lvl="2">
              <a:lnSpc>
                <a:spcPct val="90000"/>
              </a:lnSpc>
            </a:pPr>
            <a:r>
              <a:rPr lang="en-US"/>
              <a:t>Same as </a:t>
            </a:r>
            <a:r>
              <a:rPr lang="en-US" b="1"/>
              <a:t>new</a:t>
            </a:r>
            <a:r>
              <a:rPr lang="en-US"/>
              <a:t> ClassName()</a:t>
            </a:r>
          </a:p>
          <a:p>
            <a:pPr>
              <a:lnSpc>
                <a:spcPct val="90000"/>
              </a:lnSpc>
            </a:pPr>
            <a:r>
              <a:rPr lang="en-US"/>
              <a:t>Beans are normally created by Spring as late as possible</a:t>
            </a:r>
          </a:p>
        </p:txBody>
      </p:sp>
    </p:spTree>
    <p:extLst>
      <p:ext uri="{BB962C8B-B14F-4D97-AF65-F5344CB8AC3E}">
        <p14:creationId xmlns:p14="http://schemas.microsoft.com/office/powerpoint/2010/main" val="957412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r>
              <a:rPr lang="en-GB" sz="4000" dirty="0" smtClean="0">
                <a:solidFill>
                  <a:schemeClr val="accent3">
                    <a:lumMod val="50000"/>
                  </a:schemeClr>
                </a:solidFill>
              </a:rPr>
              <a:t>What are Lightweight Frameworks?</a:t>
            </a:r>
          </a:p>
        </p:txBody>
      </p:sp>
      <p:sp>
        <p:nvSpPr>
          <p:cNvPr id="6147" name="Rectangle 3"/>
          <p:cNvSpPr>
            <a:spLocks noGrp="1" noChangeArrowheads="1"/>
          </p:cNvSpPr>
          <p:nvPr>
            <p:ph type="body" idx="1"/>
          </p:nvPr>
        </p:nvSpPr>
        <p:spPr>
          <a:xfrm>
            <a:off x="0" y="838200"/>
            <a:ext cx="9144000" cy="6019800"/>
          </a:xfrm>
        </p:spPr>
        <p:txBody>
          <a:bodyPr>
            <a:normAutofit/>
          </a:bodyPr>
          <a:lstStyle/>
          <a:p>
            <a:pPr eaLnBrk="1" hangingPunct="1">
              <a:lnSpc>
                <a:spcPct val="80000"/>
              </a:lnSpc>
              <a:buSzTx/>
              <a:buFontTx/>
              <a:buChar char="•"/>
            </a:pPr>
            <a:r>
              <a:rPr lang="en-US" sz="2800" dirty="0" smtClean="0"/>
              <a:t>Non-intrusive</a:t>
            </a:r>
          </a:p>
          <a:p>
            <a:pPr eaLnBrk="1" hangingPunct="1">
              <a:lnSpc>
                <a:spcPct val="80000"/>
              </a:lnSpc>
              <a:buSzTx/>
              <a:buFontTx/>
              <a:buChar char="•"/>
            </a:pPr>
            <a:r>
              <a:rPr lang="en-US" sz="2800" dirty="0" smtClean="0"/>
              <a:t>No container requirements</a:t>
            </a:r>
          </a:p>
          <a:p>
            <a:pPr eaLnBrk="1" hangingPunct="1">
              <a:lnSpc>
                <a:spcPct val="80000"/>
              </a:lnSpc>
              <a:buSzTx/>
              <a:buFontTx/>
              <a:buChar char="•"/>
            </a:pPr>
            <a:r>
              <a:rPr lang="en-US" sz="2800" dirty="0" smtClean="0"/>
              <a:t>Simplify application development</a:t>
            </a:r>
          </a:p>
          <a:p>
            <a:pPr lvl="1" eaLnBrk="1" hangingPunct="1">
              <a:lnSpc>
                <a:spcPct val="80000"/>
              </a:lnSpc>
              <a:buSzTx/>
              <a:buFontTx/>
              <a:buChar char="•"/>
            </a:pPr>
            <a:r>
              <a:rPr lang="en-US" sz="2400" dirty="0" smtClean="0"/>
              <a:t>Remove re-occurring pattern code</a:t>
            </a:r>
          </a:p>
          <a:p>
            <a:pPr lvl="1" eaLnBrk="1" hangingPunct="1">
              <a:lnSpc>
                <a:spcPct val="80000"/>
              </a:lnSpc>
              <a:buSzTx/>
              <a:buFontTx/>
              <a:buChar char="•"/>
            </a:pPr>
            <a:r>
              <a:rPr lang="en-US" sz="2400" dirty="0" smtClean="0"/>
              <a:t>Productivity friendly</a:t>
            </a:r>
          </a:p>
          <a:p>
            <a:pPr lvl="1" eaLnBrk="1" hangingPunct="1">
              <a:lnSpc>
                <a:spcPct val="80000"/>
              </a:lnSpc>
              <a:buSzTx/>
              <a:buFontTx/>
              <a:buChar char="•"/>
            </a:pPr>
            <a:r>
              <a:rPr lang="en-US" sz="2400" dirty="0" smtClean="0"/>
              <a:t>Unit test friendly</a:t>
            </a:r>
          </a:p>
          <a:p>
            <a:pPr eaLnBrk="1" hangingPunct="1">
              <a:lnSpc>
                <a:spcPct val="80000"/>
              </a:lnSpc>
              <a:buSzTx/>
              <a:buFontTx/>
              <a:buChar char="•"/>
            </a:pPr>
            <a:r>
              <a:rPr lang="en-US" sz="2800" dirty="0" smtClean="0"/>
              <a:t>Very pluggable</a:t>
            </a:r>
          </a:p>
          <a:p>
            <a:pPr eaLnBrk="1" hangingPunct="1">
              <a:lnSpc>
                <a:spcPct val="80000"/>
              </a:lnSpc>
              <a:buSzTx/>
              <a:buFontTx/>
              <a:buChar char="•"/>
            </a:pPr>
            <a:r>
              <a:rPr lang="en-US" sz="2800" dirty="0" smtClean="0"/>
              <a:t>Usually open source</a:t>
            </a:r>
          </a:p>
          <a:p>
            <a:pPr eaLnBrk="1" hangingPunct="1">
              <a:lnSpc>
                <a:spcPct val="80000"/>
              </a:lnSpc>
              <a:buSzTx/>
              <a:buFontTx/>
              <a:buChar char="•"/>
            </a:pPr>
            <a:r>
              <a:rPr lang="en-US" sz="2800" dirty="0" smtClean="0"/>
              <a:t>Examples: </a:t>
            </a:r>
          </a:p>
          <a:p>
            <a:pPr lvl="1" eaLnBrk="1" hangingPunct="1">
              <a:lnSpc>
                <a:spcPct val="80000"/>
              </a:lnSpc>
              <a:buSzTx/>
              <a:buFontTx/>
              <a:buChar char="•"/>
            </a:pPr>
            <a:r>
              <a:rPr lang="en-US" sz="2400" dirty="0" smtClean="0"/>
              <a:t>Spring, Pico, </a:t>
            </a:r>
            <a:r>
              <a:rPr lang="en-US" sz="2400" dirty="0" err="1" smtClean="0"/>
              <a:t>Hivemind</a:t>
            </a:r>
            <a:endParaRPr lang="en-US" sz="2400" dirty="0" smtClean="0"/>
          </a:p>
          <a:p>
            <a:pPr lvl="1" eaLnBrk="1" hangingPunct="1">
              <a:lnSpc>
                <a:spcPct val="80000"/>
              </a:lnSpc>
              <a:buSzTx/>
              <a:buFontTx/>
              <a:buChar char="•"/>
            </a:pPr>
            <a:r>
              <a:rPr lang="en-US" sz="2400" dirty="0" smtClean="0"/>
              <a:t>Hibernate, </a:t>
            </a:r>
            <a:r>
              <a:rPr lang="en-US" sz="2400" dirty="0" err="1" smtClean="0"/>
              <a:t>IBatis</a:t>
            </a:r>
            <a:r>
              <a:rPr lang="en-US" sz="2400" dirty="0" smtClean="0"/>
              <a:t>, Castor</a:t>
            </a:r>
          </a:p>
          <a:p>
            <a:pPr lvl="1" eaLnBrk="1" hangingPunct="1">
              <a:lnSpc>
                <a:spcPct val="80000"/>
              </a:lnSpc>
              <a:buSzTx/>
              <a:buFontTx/>
              <a:buChar char="•"/>
            </a:pPr>
            <a:r>
              <a:rPr lang="en-US" sz="2400" dirty="0" err="1" smtClean="0"/>
              <a:t>WebWork</a:t>
            </a:r>
            <a:endParaRPr lang="en-US" sz="2400" dirty="0" smtClean="0"/>
          </a:p>
          <a:p>
            <a:pPr lvl="1" eaLnBrk="1" hangingPunct="1">
              <a:lnSpc>
                <a:spcPct val="80000"/>
              </a:lnSpc>
              <a:buSzTx/>
              <a:buFontTx/>
              <a:buChar char="•"/>
            </a:pPr>
            <a:r>
              <a:rPr lang="en-US" sz="2400" dirty="0" smtClean="0"/>
              <a:t>Quartz</a:t>
            </a:r>
          </a:p>
          <a:p>
            <a:pPr lvl="1" eaLnBrk="1" hangingPunct="1">
              <a:lnSpc>
                <a:spcPct val="80000"/>
              </a:lnSpc>
              <a:buSzTx/>
              <a:buFontTx/>
              <a:buChar char="•"/>
            </a:pPr>
            <a:r>
              <a:rPr lang="en-US" sz="2400" dirty="0" err="1" smtClean="0"/>
              <a:t>Sitemesh</a:t>
            </a:r>
            <a:endParaRPr lang="en-GB" sz="3200" dirty="0" smtClean="0"/>
          </a:p>
        </p:txBody>
      </p:sp>
    </p:spTree>
    <p:extLst>
      <p:ext uri="{BB962C8B-B14F-4D97-AF65-F5344CB8AC3E}">
        <p14:creationId xmlns:p14="http://schemas.microsoft.com/office/powerpoint/2010/main" val="1897126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A43BA83-87FB-4BE6-89DD-74846498AB30}" type="slidenum">
              <a:rPr lang="en-US"/>
              <a:pPr/>
              <a:t>30</a:t>
            </a:fld>
            <a:endParaRPr lang="en-US"/>
          </a:p>
        </p:txBody>
      </p:sp>
      <p:sp>
        <p:nvSpPr>
          <p:cNvPr id="102402"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What is a bean definition?</a:t>
            </a:r>
          </a:p>
        </p:txBody>
      </p:sp>
      <p:sp>
        <p:nvSpPr>
          <p:cNvPr id="102403" name="Rectangle 3"/>
          <p:cNvSpPr>
            <a:spLocks noGrp="1" noChangeArrowheads="1"/>
          </p:cNvSpPr>
          <p:nvPr>
            <p:ph type="body" idx="1"/>
          </p:nvPr>
        </p:nvSpPr>
        <p:spPr bwMode="auto">
          <a:xfrm>
            <a:off x="457200" y="1600200"/>
            <a:ext cx="8229600" cy="4800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800"/>
              <a:t>Defines a bean for Spring to manage</a:t>
            </a:r>
          </a:p>
          <a:p>
            <a:pPr lvl="1"/>
            <a:r>
              <a:rPr lang="en-US" sz="2400"/>
              <a:t>Key attributes</a:t>
            </a:r>
          </a:p>
          <a:p>
            <a:pPr lvl="2"/>
            <a:r>
              <a:rPr lang="en-US" sz="2000"/>
              <a:t>class (required): fully qualified java class name</a:t>
            </a:r>
          </a:p>
          <a:p>
            <a:pPr lvl="2"/>
            <a:r>
              <a:rPr lang="en-US" sz="2000"/>
              <a:t>id: the unique identifier for this bean</a:t>
            </a:r>
          </a:p>
          <a:p>
            <a:pPr lvl="2"/>
            <a:r>
              <a:rPr lang="en-US" sz="2000" i="1"/>
              <a:t>configuration</a:t>
            </a:r>
            <a:r>
              <a:rPr lang="en-US" sz="2000"/>
              <a:t>: (singleton, init-method, etc.)</a:t>
            </a:r>
          </a:p>
          <a:p>
            <a:pPr lvl="2"/>
            <a:r>
              <a:rPr lang="en-US" sz="2000"/>
              <a:t>constructor-arg: arguments to pass to the constructor at creation time</a:t>
            </a:r>
          </a:p>
          <a:p>
            <a:pPr lvl="2"/>
            <a:r>
              <a:rPr lang="en-US" sz="2000"/>
              <a:t>property: arguments to pass to the bean setters at creation time</a:t>
            </a:r>
          </a:p>
          <a:p>
            <a:pPr lvl="2"/>
            <a:r>
              <a:rPr lang="en-US" sz="2000"/>
              <a:t>Collaborators: other beans needed in this bean (a.k.a dependencies), specified in property or constructor-arg</a:t>
            </a:r>
          </a:p>
          <a:p>
            <a:r>
              <a:rPr lang="en-US" sz="2800"/>
              <a:t>Typically defined in an XML file</a:t>
            </a:r>
          </a:p>
        </p:txBody>
      </p:sp>
    </p:spTree>
    <p:extLst>
      <p:ext uri="{BB962C8B-B14F-4D97-AF65-F5344CB8AC3E}">
        <p14:creationId xmlns:p14="http://schemas.microsoft.com/office/powerpoint/2010/main" val="2254189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839ECED3-89F0-46B7-91E1-02FE90AC0AE5}" type="slidenum">
              <a:rPr lang="en-US"/>
              <a:pPr/>
              <a:t>31</a:t>
            </a:fld>
            <a:endParaRPr lang="en-US"/>
          </a:p>
        </p:txBody>
      </p:sp>
      <p:sp>
        <p:nvSpPr>
          <p:cNvPr id="115720" name="Rectangle 1032"/>
          <p:cNvSpPr>
            <a:spLocks noChangeArrowheads="1"/>
          </p:cNvSpPr>
          <p:nvPr/>
        </p:nvSpPr>
        <p:spPr bwMode="auto">
          <a:xfrm>
            <a:off x="1371600" y="3124200"/>
            <a:ext cx="6096000" cy="3505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17" name="Rectangle 1029"/>
          <p:cNvSpPr>
            <a:spLocks noChangeArrowheads="1"/>
          </p:cNvSpPr>
          <p:nvPr/>
        </p:nvSpPr>
        <p:spPr bwMode="auto">
          <a:xfrm>
            <a:off x="533400" y="1371600"/>
            <a:ext cx="8229600" cy="1600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14" name="Rectangle 1026"/>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Sample bean definition</a:t>
            </a:r>
          </a:p>
        </p:txBody>
      </p:sp>
      <p:sp>
        <p:nvSpPr>
          <p:cNvPr id="115716" name="Text Box 1028"/>
          <p:cNvSpPr txBox="1">
            <a:spLocks noChangeArrowheads="1"/>
          </p:cNvSpPr>
          <p:nvPr/>
        </p:nvSpPr>
        <p:spPr bwMode="auto">
          <a:xfrm>
            <a:off x="533400" y="1447800"/>
            <a:ext cx="82486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&lt;bean id="exampleBean" class=”org.example.ExampleBean"&gt; </a:t>
            </a:r>
          </a:p>
          <a:p>
            <a:r>
              <a:rPr lang="en-US"/>
              <a:t>   &lt;property name="beanOne"&gt;&lt;ref bean="anotherExampleBean"/&gt;&lt;/property&gt; </a:t>
            </a:r>
          </a:p>
          <a:p>
            <a:r>
              <a:rPr lang="en-US"/>
              <a:t>   &lt;property name="beanTwo"&gt;&lt;ref bean="yetAnotherBean"/&gt;&lt;/property&gt; </a:t>
            </a:r>
          </a:p>
          <a:p>
            <a:r>
              <a:rPr lang="en-US"/>
              <a:t>   &lt;property name="integerProperty"&gt;&lt;value&gt;1&lt;/value&gt;&lt;/property&gt; </a:t>
            </a:r>
          </a:p>
          <a:p>
            <a:r>
              <a:rPr lang="en-US"/>
              <a:t>&lt;/bean&gt;</a:t>
            </a:r>
          </a:p>
        </p:txBody>
      </p:sp>
      <p:sp>
        <p:nvSpPr>
          <p:cNvPr id="115719" name="Text Box 1031"/>
          <p:cNvSpPr txBox="1">
            <a:spLocks noChangeArrowheads="1"/>
          </p:cNvSpPr>
          <p:nvPr/>
        </p:nvSpPr>
        <p:spPr bwMode="auto">
          <a:xfrm>
            <a:off x="1371600" y="3124200"/>
            <a:ext cx="609282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public class ExampleBean { </a:t>
            </a:r>
          </a:p>
          <a:p>
            <a:pPr lvl="1"/>
            <a:r>
              <a:rPr lang="en-US"/>
              <a:t>private AnotherBean beanOne; </a:t>
            </a:r>
          </a:p>
          <a:p>
            <a:pPr lvl="1"/>
            <a:r>
              <a:rPr lang="en-US"/>
              <a:t>private YetAnotherBean beanTwo; </a:t>
            </a:r>
          </a:p>
          <a:p>
            <a:pPr lvl="1"/>
            <a:r>
              <a:rPr lang="en-US"/>
              <a:t>private int i; </a:t>
            </a:r>
          </a:p>
          <a:p>
            <a:pPr lvl="1"/>
            <a:r>
              <a:rPr lang="en-US"/>
              <a:t>public void setBeanOne(AnotherBean beanOne) { </a:t>
            </a:r>
          </a:p>
          <a:p>
            <a:pPr lvl="1"/>
            <a:r>
              <a:rPr lang="en-US"/>
              <a:t>	this.beanOne = beanOne; } </a:t>
            </a:r>
          </a:p>
          <a:p>
            <a:pPr lvl="1"/>
            <a:r>
              <a:rPr lang="en-US"/>
              <a:t>public void setBeanTwo(YetAnotherBean beanTwo) { </a:t>
            </a:r>
          </a:p>
          <a:p>
            <a:pPr lvl="1"/>
            <a:r>
              <a:rPr lang="en-US"/>
              <a:t>	this.beanTwo = beanTwo; } </a:t>
            </a:r>
          </a:p>
          <a:p>
            <a:pPr lvl="1"/>
            <a:r>
              <a:rPr lang="en-US"/>
              <a:t>public void setIntegerProperty(int i) { </a:t>
            </a:r>
          </a:p>
          <a:p>
            <a:pPr lvl="1"/>
            <a:r>
              <a:rPr lang="en-US"/>
              <a:t>	this.i = i; }</a:t>
            </a:r>
          </a:p>
          <a:p>
            <a:pPr lvl="1"/>
            <a:r>
              <a:rPr lang="en-US"/>
              <a:t>…</a:t>
            </a:r>
          </a:p>
          <a:p>
            <a:r>
              <a:rPr lang="en-US"/>
              <a:t>}</a:t>
            </a:r>
          </a:p>
        </p:txBody>
      </p:sp>
    </p:spTree>
    <p:extLst>
      <p:ext uri="{BB962C8B-B14F-4D97-AF65-F5344CB8AC3E}">
        <p14:creationId xmlns:p14="http://schemas.microsoft.com/office/powerpoint/2010/main" val="1524472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DCE2317-3C99-4902-ACFE-E3D710D6C84D}" type="slidenum">
              <a:rPr lang="en-US"/>
              <a:pPr/>
              <a:t>32</a:t>
            </a:fld>
            <a:endParaRPr lang="en-US"/>
          </a:p>
        </p:txBody>
      </p:sp>
      <p:sp>
        <p:nvSpPr>
          <p:cNvPr id="100354"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What is a bean factory?</a:t>
            </a:r>
          </a:p>
        </p:txBody>
      </p:sp>
      <p:sp>
        <p:nvSpPr>
          <p:cNvPr id="100355" name="Rectangle 3"/>
          <p:cNvSpPr>
            <a:spLocks noGrp="1" noChangeArrowheads="1"/>
          </p:cNvSpPr>
          <p:nvPr>
            <p:ph type="body" idx="1"/>
          </p:nvPr>
        </p:nvSpPr>
        <p:spPr bwMode="auto">
          <a:xfrm>
            <a:off x="457200" y="1600200"/>
            <a:ext cx="82296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800"/>
              <a:t>Often seen as an ApplicationContext</a:t>
            </a:r>
          </a:p>
          <a:p>
            <a:pPr lvl="1"/>
            <a:r>
              <a:rPr lang="en-US" sz="2400"/>
              <a:t>BeanFactory is not used directly often</a:t>
            </a:r>
          </a:p>
          <a:p>
            <a:pPr lvl="1"/>
            <a:r>
              <a:rPr lang="en-US" sz="2400"/>
              <a:t>ApplicationContext is a complete superset of bean factory methods</a:t>
            </a:r>
          </a:p>
          <a:p>
            <a:pPr lvl="2"/>
            <a:r>
              <a:rPr lang="en-US" sz="2000"/>
              <a:t>Same interface implemented</a:t>
            </a:r>
          </a:p>
          <a:p>
            <a:pPr lvl="2"/>
            <a:r>
              <a:rPr lang="en-US" sz="2000"/>
              <a:t>Offers a richer set of features</a:t>
            </a:r>
          </a:p>
          <a:p>
            <a:r>
              <a:rPr lang="en-US" sz="2800"/>
              <a:t>Spring uses a BeanFactory to create, manage and locate “beans” which are basically instances of a class</a:t>
            </a:r>
          </a:p>
          <a:p>
            <a:pPr lvl="1"/>
            <a:r>
              <a:rPr lang="en-US" sz="2400"/>
              <a:t>Typical usage is an XML bean factory which allows configuration via XML files</a:t>
            </a:r>
          </a:p>
        </p:txBody>
      </p:sp>
    </p:spTree>
    <p:extLst>
      <p:ext uri="{BB962C8B-B14F-4D97-AF65-F5344CB8AC3E}">
        <p14:creationId xmlns:p14="http://schemas.microsoft.com/office/powerpoint/2010/main" val="3735243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D80C56F7-F6CF-4DFA-A6FF-CA0D80DD419F}" type="slidenum">
              <a:rPr lang="en-US"/>
              <a:pPr/>
              <a:t>33</a:t>
            </a:fld>
            <a:endParaRPr lang="en-US"/>
          </a:p>
        </p:txBody>
      </p:sp>
      <p:sp>
        <p:nvSpPr>
          <p:cNvPr id="106501" name="Rectangle 5"/>
          <p:cNvSpPr>
            <a:spLocks noChangeArrowheads="1"/>
          </p:cNvSpPr>
          <p:nvPr/>
        </p:nvSpPr>
        <p:spPr bwMode="auto">
          <a:xfrm>
            <a:off x="1524000" y="2743200"/>
            <a:ext cx="4648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99" name="Rectangle 3"/>
          <p:cNvSpPr>
            <a:spLocks noGrp="1" noChangeArrowheads="1"/>
          </p:cNvSpPr>
          <p:nvPr>
            <p:ph type="body" idx="1"/>
          </p:nvPr>
        </p:nvSpPr>
        <p:spPr bwMode="auto">
          <a:xfrm>
            <a:off x="609600" y="1219200"/>
            <a:ext cx="8153400" cy="495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533400" indent="-533400"/>
            <a:r>
              <a:rPr lang="en-US" sz="2400"/>
              <a:t>Beans are created in order based on the dependency graph</a:t>
            </a:r>
          </a:p>
          <a:p>
            <a:pPr marL="914400" lvl="1" indent="-457200"/>
            <a:r>
              <a:rPr lang="en-US" sz="2000"/>
              <a:t>Often they are created when the factory loads the definitions</a:t>
            </a:r>
          </a:p>
          <a:p>
            <a:pPr marL="914400" lvl="1" indent="-457200"/>
            <a:r>
              <a:rPr lang="en-US" sz="2000"/>
              <a:t>Can override this behavior in bean</a:t>
            </a:r>
          </a:p>
          <a:p>
            <a:pPr marL="1295400" lvl="2" indent="-381000">
              <a:buFontTx/>
              <a:buNone/>
            </a:pPr>
            <a:r>
              <a:rPr lang="en-US" sz="1800"/>
              <a:t>&lt;bean class=“className” lazy-init=“true” /&gt;</a:t>
            </a:r>
          </a:p>
          <a:p>
            <a:pPr marL="914400" lvl="1" indent="-457200"/>
            <a:r>
              <a:rPr lang="en-US" sz="2000"/>
              <a:t>You can also override this in the factory or context but this is not recommended</a:t>
            </a:r>
          </a:p>
          <a:p>
            <a:pPr marL="533400" indent="-533400"/>
            <a:r>
              <a:rPr lang="en-US" sz="2400"/>
              <a:t>Spring will instantiate beans in the order required by their dependencies</a:t>
            </a:r>
          </a:p>
          <a:p>
            <a:pPr marL="914400" lvl="1" indent="-457200">
              <a:buFontTx/>
              <a:buAutoNum type="arabicPeriod"/>
            </a:pPr>
            <a:r>
              <a:rPr lang="en-US" sz="2000">
                <a:solidFill>
                  <a:srgbClr val="000000"/>
                </a:solidFill>
                <a:latin typeface="Helvetica" pitchFamily="96" charset="0"/>
              </a:rPr>
              <a:t>app scope singleton - eagerly instantiated at container startup</a:t>
            </a:r>
          </a:p>
          <a:p>
            <a:pPr marL="914400" lvl="1" indent="-457200">
              <a:buFontTx/>
              <a:buAutoNum type="arabicPeriod"/>
            </a:pPr>
            <a:r>
              <a:rPr lang="en-US" sz="2000">
                <a:solidFill>
                  <a:srgbClr val="000000"/>
                </a:solidFill>
                <a:latin typeface="Helvetica" pitchFamily="96" charset="0"/>
              </a:rPr>
              <a:t>lazy dependency - created when dependent bean created</a:t>
            </a:r>
          </a:p>
          <a:p>
            <a:pPr marL="914400" lvl="1" indent="-457200">
              <a:buFontTx/>
              <a:buAutoNum type="arabicPeriod"/>
            </a:pPr>
            <a:r>
              <a:rPr lang="en-US" sz="2000">
                <a:solidFill>
                  <a:srgbClr val="000000"/>
                </a:solidFill>
                <a:latin typeface="Helvetica" pitchFamily="96" charset="0"/>
              </a:rPr>
              <a:t>VERY lazy dependency - created when accessed in code</a:t>
            </a:r>
          </a:p>
        </p:txBody>
      </p:sp>
      <p:sp>
        <p:nvSpPr>
          <p:cNvPr id="106498" name="Rectangle 2"/>
          <p:cNvSpPr>
            <a:spLocks noGrp="1" noChangeArrowheads="1"/>
          </p:cNvSpPr>
          <p:nvPr>
            <p:ph type="title"/>
          </p:nvPr>
        </p:nvSpPr>
        <p:spPr bwMode="auto">
          <a:xfrm>
            <a:off x="685800" y="381000"/>
            <a:ext cx="77724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How are beans created?</a:t>
            </a:r>
          </a:p>
        </p:txBody>
      </p:sp>
    </p:spTree>
    <p:extLst>
      <p:ext uri="{BB962C8B-B14F-4D97-AF65-F5344CB8AC3E}">
        <p14:creationId xmlns:p14="http://schemas.microsoft.com/office/powerpoint/2010/main" val="40522305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38D2460-ED28-440C-A2D1-A9209FAF7D78}" type="slidenum">
              <a:rPr lang="en-US"/>
              <a:pPr/>
              <a:t>34</a:t>
            </a:fld>
            <a:endParaRPr lang="en-US"/>
          </a:p>
        </p:txBody>
      </p:sp>
      <p:sp>
        <p:nvSpPr>
          <p:cNvPr id="101378"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How are beans injected?</a:t>
            </a:r>
          </a:p>
        </p:txBody>
      </p:sp>
      <p:sp>
        <p:nvSpPr>
          <p:cNvPr id="101379" name="Rectangle 3"/>
          <p:cNvSpPr>
            <a:spLocks noGrp="1" noChangeArrowheads="1"/>
          </p:cNvSpPr>
          <p:nvPr>
            <p:ph type="body" idx="1"/>
          </p:nvPr>
        </p:nvSpPr>
        <p:spPr bwMode="auto">
          <a:xfrm>
            <a:off x="457200" y="12954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A dependency graph is constructed based on the various bean definitions</a:t>
            </a:r>
          </a:p>
          <a:p>
            <a:r>
              <a:rPr lang="en-US"/>
              <a:t>Beans are created using constructors (mostly no-arg) or factory methods</a:t>
            </a:r>
          </a:p>
          <a:p>
            <a:r>
              <a:rPr lang="en-US"/>
              <a:t>Dependencies that were not injected via constructor are then injected using setters</a:t>
            </a:r>
          </a:p>
          <a:p>
            <a:r>
              <a:rPr lang="en-US"/>
              <a:t>Any dependency that has not been created is created as needed</a:t>
            </a:r>
          </a:p>
        </p:txBody>
      </p:sp>
    </p:spTree>
    <p:extLst>
      <p:ext uri="{BB962C8B-B14F-4D97-AF65-F5344CB8AC3E}">
        <p14:creationId xmlns:p14="http://schemas.microsoft.com/office/powerpoint/2010/main" val="3262581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B83A8D05-71A0-4ED1-9462-8F99BC870D04}" type="slidenum">
              <a:rPr lang="en-US"/>
              <a:pPr/>
              <a:t>35</a:t>
            </a:fld>
            <a:endParaRPr lang="en-US"/>
          </a:p>
        </p:txBody>
      </p:sp>
      <p:sp>
        <p:nvSpPr>
          <p:cNvPr id="114696" name="Rectangle 8"/>
          <p:cNvSpPr>
            <a:spLocks noChangeArrowheads="1"/>
          </p:cNvSpPr>
          <p:nvPr/>
        </p:nvSpPr>
        <p:spPr bwMode="auto">
          <a:xfrm>
            <a:off x="1752600" y="5638800"/>
            <a:ext cx="60960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5" name="Rectangle 7"/>
          <p:cNvSpPr>
            <a:spLocks noChangeArrowheads="1"/>
          </p:cNvSpPr>
          <p:nvPr/>
        </p:nvSpPr>
        <p:spPr bwMode="auto">
          <a:xfrm>
            <a:off x="1676400" y="3886200"/>
            <a:ext cx="533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4" name="Rectangle 6"/>
          <p:cNvSpPr>
            <a:spLocks noChangeArrowheads="1"/>
          </p:cNvSpPr>
          <p:nvPr/>
        </p:nvSpPr>
        <p:spPr bwMode="auto">
          <a:xfrm>
            <a:off x="1219200" y="2362200"/>
            <a:ext cx="73914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0"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Multiple bean config files</a:t>
            </a:r>
          </a:p>
        </p:txBody>
      </p:sp>
      <p:sp>
        <p:nvSpPr>
          <p:cNvPr id="114691" name="Rectangle 3"/>
          <p:cNvSpPr>
            <a:spLocks noGrp="1" noChangeArrowheads="1"/>
          </p:cNvSpPr>
          <p:nvPr>
            <p:ph type="body" idx="1"/>
          </p:nvPr>
        </p:nvSpPr>
        <p:spPr bwMode="auto">
          <a:xfrm>
            <a:off x="838200" y="1295400"/>
            <a:ext cx="7772400"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400"/>
              <a:t>There are 3 ways to load multiple bean config files (allows for logical division of beans)</a:t>
            </a:r>
          </a:p>
          <a:p>
            <a:pPr lvl="1">
              <a:lnSpc>
                <a:spcPct val="90000"/>
              </a:lnSpc>
            </a:pPr>
            <a:r>
              <a:rPr lang="en-US" sz="2000"/>
              <a:t>Load multiple config files from web.xml</a:t>
            </a:r>
          </a:p>
          <a:p>
            <a:pPr lvl="1">
              <a:lnSpc>
                <a:spcPct val="90000"/>
              </a:lnSpc>
              <a:buFontTx/>
              <a:buNone/>
            </a:pPr>
            <a:r>
              <a:rPr lang="en-US" sz="1400">
                <a:latin typeface="Courier" pitchFamily="96" charset="0"/>
              </a:rPr>
              <a:t>&lt;context-param&gt;</a:t>
            </a:r>
          </a:p>
          <a:p>
            <a:pPr lvl="1">
              <a:lnSpc>
                <a:spcPct val="90000"/>
              </a:lnSpc>
              <a:buFontTx/>
              <a:buNone/>
            </a:pPr>
            <a:r>
              <a:rPr lang="en-US" sz="1400">
                <a:latin typeface="Courier" pitchFamily="96" charset="0"/>
              </a:rPr>
              <a:t>&lt;param-name&gt;contextConfigLocation&lt;/param-name&gt;</a:t>
            </a:r>
          </a:p>
          <a:p>
            <a:pPr lvl="1">
              <a:lnSpc>
                <a:spcPct val="90000"/>
              </a:lnSpc>
              <a:buFontTx/>
              <a:buNone/>
            </a:pPr>
            <a:r>
              <a:rPr lang="en-US" sz="1400">
                <a:latin typeface="Courier" pitchFamily="96" charset="0"/>
              </a:rPr>
              <a:t>&lt;param-value&gt;classpath:/WEB-INF/spring-config.xml, classpath:/WEB-INF/applicationContext.xml&lt;/param-value&gt;</a:t>
            </a:r>
          </a:p>
          <a:p>
            <a:pPr lvl="1">
              <a:lnSpc>
                <a:spcPct val="90000"/>
              </a:lnSpc>
              <a:buFontTx/>
              <a:buNone/>
            </a:pPr>
            <a:r>
              <a:rPr lang="en-US" sz="1400">
                <a:latin typeface="Courier" pitchFamily="96" charset="0"/>
              </a:rPr>
              <a:t>&lt;/context-param&gt;</a:t>
            </a:r>
            <a:endParaRPr lang="en-US" sz="2400"/>
          </a:p>
          <a:p>
            <a:pPr lvl="1">
              <a:lnSpc>
                <a:spcPct val="90000"/>
              </a:lnSpc>
            </a:pPr>
            <a:r>
              <a:rPr lang="en-US" sz="2400"/>
              <a:t>Use the import tag</a:t>
            </a:r>
          </a:p>
          <a:p>
            <a:pPr lvl="2">
              <a:lnSpc>
                <a:spcPct val="90000"/>
              </a:lnSpc>
              <a:buFontTx/>
              <a:buNone/>
            </a:pPr>
            <a:r>
              <a:rPr lang="en-US" sz="2000">
                <a:latin typeface="Courier" pitchFamily="96" charset="0"/>
              </a:rPr>
              <a:t>&lt;import resource="services.xml"/&gt;</a:t>
            </a:r>
            <a:endParaRPr lang="en-US" sz="2000"/>
          </a:p>
          <a:p>
            <a:pPr lvl="1">
              <a:lnSpc>
                <a:spcPct val="90000"/>
              </a:lnSpc>
            </a:pPr>
            <a:r>
              <a:rPr lang="en-US" sz="2400"/>
              <a:t>Load multiple config files using Resources in the application context constructor</a:t>
            </a:r>
          </a:p>
          <a:p>
            <a:pPr lvl="2">
              <a:lnSpc>
                <a:spcPct val="90000"/>
              </a:lnSpc>
            </a:pPr>
            <a:r>
              <a:rPr lang="en-US" sz="2000"/>
              <a:t>Recommended by the spring team</a:t>
            </a:r>
          </a:p>
          <a:p>
            <a:pPr lvl="2">
              <a:lnSpc>
                <a:spcPct val="90000"/>
              </a:lnSpc>
            </a:pPr>
            <a:r>
              <a:rPr lang="en-US" sz="2000"/>
              <a:t>Not always possible though</a:t>
            </a:r>
          </a:p>
          <a:p>
            <a:pPr lvl="2">
              <a:lnSpc>
                <a:spcPct val="90000"/>
              </a:lnSpc>
              <a:buFontTx/>
              <a:buNone/>
            </a:pPr>
            <a:r>
              <a:rPr lang="en-US" sz="1600">
                <a:latin typeface="Courier" pitchFamily="96" charset="0"/>
              </a:rPr>
              <a:t>ClassPathXmlApplicationContext appContext = new ClassPathXmlApplicationContext( new String[] {"applicationContext.xml", "applicationContext-part2.xml"});</a:t>
            </a:r>
          </a:p>
        </p:txBody>
      </p:sp>
    </p:spTree>
    <p:extLst>
      <p:ext uri="{BB962C8B-B14F-4D97-AF65-F5344CB8AC3E}">
        <p14:creationId xmlns:p14="http://schemas.microsoft.com/office/powerpoint/2010/main" val="747810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0"/>
          </p:nvPr>
        </p:nvSpPr>
        <p:spPr/>
        <p:txBody>
          <a:bodyPr/>
          <a:lstStyle/>
          <a:p>
            <a:fld id="{EA9923F8-AC28-4B56-9F2E-A3FDF9D92E75}" type="slidenum">
              <a:rPr lang="en-US"/>
              <a:pPr/>
              <a:t>36</a:t>
            </a:fld>
            <a:endParaRPr lang="en-US"/>
          </a:p>
        </p:txBody>
      </p:sp>
      <p:sp>
        <p:nvSpPr>
          <p:cNvPr id="108552" name="Rectangle 8"/>
          <p:cNvSpPr>
            <a:spLocks noChangeArrowheads="1"/>
          </p:cNvSpPr>
          <p:nvPr/>
        </p:nvSpPr>
        <p:spPr bwMode="auto">
          <a:xfrm>
            <a:off x="685800" y="2514600"/>
            <a:ext cx="6705600" cy="152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3" name="Rectangle 9"/>
          <p:cNvSpPr>
            <a:spLocks noChangeArrowheads="1"/>
          </p:cNvSpPr>
          <p:nvPr/>
        </p:nvSpPr>
        <p:spPr bwMode="auto">
          <a:xfrm>
            <a:off x="685800" y="4724400"/>
            <a:ext cx="67056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46"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Bean properties?</a:t>
            </a:r>
          </a:p>
        </p:txBody>
      </p:sp>
      <p:sp>
        <p:nvSpPr>
          <p:cNvPr id="108547" name="Rectangle 3"/>
          <p:cNvSpPr>
            <a:spLocks noGrp="1" noChangeArrowheads="1"/>
          </p:cNvSpPr>
          <p:nvPr>
            <p:ph type="body" idx="1"/>
          </p:nvPr>
        </p:nvSpPr>
        <p:spPr bwMode="auto">
          <a:xfrm>
            <a:off x="609600" y="1371600"/>
            <a:ext cx="7772400" cy="1219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800"/>
              <a:t>The primary method of dependency injection</a:t>
            </a:r>
          </a:p>
          <a:p>
            <a:r>
              <a:rPr lang="en-US" sz="2800"/>
              <a:t>Can be another bean, value, collection, etc.</a:t>
            </a:r>
          </a:p>
        </p:txBody>
      </p:sp>
      <p:sp>
        <p:nvSpPr>
          <p:cNvPr id="108548" name="Text Box 4"/>
          <p:cNvSpPr txBox="1">
            <a:spLocks noChangeArrowheads="1"/>
          </p:cNvSpPr>
          <p:nvPr/>
        </p:nvSpPr>
        <p:spPr bwMode="auto">
          <a:xfrm>
            <a:off x="762000" y="2514600"/>
            <a:ext cx="72390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&lt;bean id="exampleBean" class="org.example.ExampleBean"&gt; </a:t>
            </a:r>
          </a:p>
          <a:p>
            <a:r>
              <a:rPr lang="en-US"/>
              <a:t>       &lt;property name="anotherBean"&gt;</a:t>
            </a:r>
          </a:p>
          <a:p>
            <a:r>
              <a:rPr lang="en-US"/>
              <a:t>	&lt;ref bean="someOtherBean" /&gt;</a:t>
            </a:r>
          </a:p>
          <a:p>
            <a:r>
              <a:rPr lang="en-US"/>
              <a:t>       &lt;/property&gt; </a:t>
            </a:r>
          </a:p>
          <a:p>
            <a:r>
              <a:rPr lang="en-US"/>
              <a:t>&lt;/bean&gt;</a:t>
            </a:r>
          </a:p>
        </p:txBody>
      </p:sp>
      <p:sp>
        <p:nvSpPr>
          <p:cNvPr id="108550" name="Rectangle 6"/>
          <p:cNvSpPr>
            <a:spLocks noChangeArrowheads="1"/>
          </p:cNvSpPr>
          <p:nvPr/>
        </p:nvSpPr>
        <p:spPr bwMode="auto">
          <a:xfrm>
            <a:off x="685800" y="41148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This can be written in shorthand as follows</a:t>
            </a:r>
          </a:p>
        </p:txBody>
      </p:sp>
      <p:sp>
        <p:nvSpPr>
          <p:cNvPr id="108551" name="Text Box 7"/>
          <p:cNvSpPr txBox="1">
            <a:spLocks noChangeArrowheads="1"/>
          </p:cNvSpPr>
          <p:nvPr/>
        </p:nvSpPr>
        <p:spPr bwMode="auto">
          <a:xfrm>
            <a:off x="762000" y="4724400"/>
            <a:ext cx="7239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&lt;bean id="exampleBean" class="org.example.ExampleBean"&gt; </a:t>
            </a:r>
          </a:p>
          <a:p>
            <a:r>
              <a:rPr lang="en-US"/>
              <a:t>       &lt;property name="anotherBean" ref="someOtherBean" /&gt;</a:t>
            </a:r>
          </a:p>
          <a:p>
            <a:r>
              <a:rPr lang="en-US"/>
              <a:t>&lt;/bean&gt;</a:t>
            </a:r>
          </a:p>
        </p:txBody>
      </p:sp>
    </p:spTree>
    <p:extLst>
      <p:ext uri="{BB962C8B-B14F-4D97-AF65-F5344CB8AC3E}">
        <p14:creationId xmlns:p14="http://schemas.microsoft.com/office/powerpoint/2010/main" val="38015213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0"/>
          </p:nvPr>
        </p:nvSpPr>
        <p:spPr/>
        <p:txBody>
          <a:bodyPr/>
          <a:lstStyle/>
          <a:p>
            <a:fld id="{D172310F-CBB1-4CB0-868A-30E955C5E3BC}" type="slidenum">
              <a:rPr lang="en-US"/>
              <a:pPr/>
              <a:t>37</a:t>
            </a:fld>
            <a:endParaRPr lang="en-US"/>
          </a:p>
        </p:txBody>
      </p:sp>
      <p:sp>
        <p:nvSpPr>
          <p:cNvPr id="111618"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Anonymous vs ID</a:t>
            </a:r>
          </a:p>
        </p:txBody>
      </p:sp>
      <p:sp>
        <p:nvSpPr>
          <p:cNvPr id="111621" name="Rectangle 5"/>
          <p:cNvSpPr>
            <a:spLocks noChangeArrowheads="1"/>
          </p:cNvSpPr>
          <p:nvPr/>
        </p:nvSpPr>
        <p:spPr bwMode="auto">
          <a:xfrm>
            <a:off x="685800" y="5029200"/>
            <a:ext cx="67056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2" name="Rectangle 6"/>
          <p:cNvSpPr>
            <a:spLocks noGrp="1" noChangeArrowheads="1"/>
          </p:cNvSpPr>
          <p:nvPr>
            <p:ph type="body" idx="1"/>
          </p:nvPr>
        </p:nvSpPr>
        <p:spPr bwMode="auto">
          <a:xfrm>
            <a:off x="609600" y="1371600"/>
            <a:ext cx="7772400" cy="1828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a:t>Beans that do not need to be referenced elsewhere can be defined anonymously</a:t>
            </a:r>
          </a:p>
          <a:p>
            <a:pPr>
              <a:lnSpc>
                <a:spcPct val="90000"/>
              </a:lnSpc>
            </a:pPr>
            <a:r>
              <a:rPr lang="en-US" sz="2800"/>
              <a:t>This bean is identified (has an id) and can be accessed to inject it into another bean</a:t>
            </a:r>
          </a:p>
        </p:txBody>
      </p:sp>
      <p:sp>
        <p:nvSpPr>
          <p:cNvPr id="111624" name="Rectangle 8"/>
          <p:cNvSpPr>
            <a:spLocks noChangeArrowheads="1"/>
          </p:cNvSpPr>
          <p:nvPr/>
        </p:nvSpPr>
        <p:spPr bwMode="auto">
          <a:xfrm>
            <a:off x="685800" y="44196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This bean is anonymous (no id)</a:t>
            </a:r>
          </a:p>
        </p:txBody>
      </p:sp>
      <p:sp>
        <p:nvSpPr>
          <p:cNvPr id="111625" name="Text Box 9"/>
          <p:cNvSpPr txBox="1">
            <a:spLocks noChangeArrowheads="1"/>
          </p:cNvSpPr>
          <p:nvPr/>
        </p:nvSpPr>
        <p:spPr bwMode="auto">
          <a:xfrm>
            <a:off x="838200" y="5029200"/>
            <a:ext cx="7239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&lt;bean class="org.example.ExampleBean"&gt; </a:t>
            </a:r>
          </a:p>
          <a:p>
            <a:r>
              <a:rPr lang="en-US"/>
              <a:t>       &lt;property name="anotherBean" ref="someOtherBean" /&gt;</a:t>
            </a:r>
          </a:p>
          <a:p>
            <a:r>
              <a:rPr lang="en-US"/>
              <a:t>&lt;/bean&gt;</a:t>
            </a:r>
          </a:p>
        </p:txBody>
      </p:sp>
      <p:sp>
        <p:nvSpPr>
          <p:cNvPr id="111626" name="Rectangle 10"/>
          <p:cNvSpPr>
            <a:spLocks noChangeArrowheads="1"/>
          </p:cNvSpPr>
          <p:nvPr/>
        </p:nvSpPr>
        <p:spPr bwMode="auto">
          <a:xfrm>
            <a:off x="685800" y="3276600"/>
            <a:ext cx="67056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7" name="Text Box 11"/>
          <p:cNvSpPr txBox="1">
            <a:spLocks noChangeArrowheads="1"/>
          </p:cNvSpPr>
          <p:nvPr/>
        </p:nvSpPr>
        <p:spPr bwMode="auto">
          <a:xfrm>
            <a:off x="762000" y="3276600"/>
            <a:ext cx="7239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&lt;bean id="exampleBean" class="org.example.ExampleBean"&gt; </a:t>
            </a:r>
          </a:p>
          <a:p>
            <a:r>
              <a:rPr lang="en-US"/>
              <a:t>       &lt;property name="anotherBean" ref="someOtherBean" /&gt;</a:t>
            </a:r>
          </a:p>
          <a:p>
            <a:r>
              <a:rPr lang="en-US"/>
              <a:t>&lt;/bean&gt;</a:t>
            </a:r>
          </a:p>
        </p:txBody>
      </p:sp>
    </p:spTree>
    <p:extLst>
      <p:ext uri="{BB962C8B-B14F-4D97-AF65-F5344CB8AC3E}">
        <p14:creationId xmlns:p14="http://schemas.microsoft.com/office/powerpoint/2010/main" val="5892893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2AFF943E-EDB9-4336-95DE-37F30C3B28C5}" type="slidenum">
              <a:rPr lang="en-US"/>
              <a:pPr/>
              <a:t>38</a:t>
            </a:fld>
            <a:endParaRPr lang="en-US"/>
          </a:p>
        </p:txBody>
      </p:sp>
      <p:sp>
        <p:nvSpPr>
          <p:cNvPr id="107525" name="Rectangle 5"/>
          <p:cNvSpPr>
            <a:spLocks noChangeArrowheads="1"/>
          </p:cNvSpPr>
          <p:nvPr/>
        </p:nvSpPr>
        <p:spPr bwMode="auto">
          <a:xfrm>
            <a:off x="685800" y="1447800"/>
            <a:ext cx="76962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2"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What is an inner bean?</a:t>
            </a:r>
          </a:p>
        </p:txBody>
      </p:sp>
      <p:sp>
        <p:nvSpPr>
          <p:cNvPr id="107523" name="Rectangle 3"/>
          <p:cNvSpPr>
            <a:spLocks noGrp="1" noChangeArrowheads="1"/>
          </p:cNvSpPr>
          <p:nvPr>
            <p:ph type="body" idx="1"/>
          </p:nvPr>
        </p:nvSpPr>
        <p:spPr bwMode="auto">
          <a:xfrm>
            <a:off x="685800" y="3886200"/>
            <a:ext cx="7772400" cy="2209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It is a way to define a bean needed by another bean in a shorthand way</a:t>
            </a:r>
          </a:p>
          <a:p>
            <a:pPr lvl="1"/>
            <a:r>
              <a:rPr lang="en-US"/>
              <a:t>Always anonymous (id is ignored)</a:t>
            </a:r>
          </a:p>
          <a:p>
            <a:pPr lvl="1"/>
            <a:r>
              <a:rPr lang="en-US"/>
              <a:t>Always prototype (non-singleton)</a:t>
            </a:r>
          </a:p>
        </p:txBody>
      </p:sp>
      <p:sp>
        <p:nvSpPr>
          <p:cNvPr id="107524" name="Text Box 4"/>
          <p:cNvSpPr txBox="1">
            <a:spLocks noChangeArrowheads="1"/>
          </p:cNvSpPr>
          <p:nvPr/>
        </p:nvSpPr>
        <p:spPr bwMode="auto">
          <a:xfrm>
            <a:off x="762000" y="1447800"/>
            <a:ext cx="7697788"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&lt;bean id="outer" class="org.example.SomeBean"&gt; </a:t>
            </a:r>
          </a:p>
          <a:p>
            <a:pPr lvl="1"/>
            <a:r>
              <a:rPr lang="en-US"/>
              <a:t>&lt;property name="person"&gt; </a:t>
            </a:r>
          </a:p>
          <a:p>
            <a:pPr lvl="2"/>
            <a:r>
              <a:rPr lang="en-US"/>
              <a:t>&lt;bean class="org.example.PersonImpl"&gt; </a:t>
            </a:r>
          </a:p>
          <a:p>
            <a:pPr lvl="3"/>
            <a:r>
              <a:rPr lang="en-US"/>
              <a:t>&lt;property name="name"&gt;&lt;value&gt;Aaron&lt;/value&gt;&lt;/property&gt; </a:t>
            </a:r>
          </a:p>
          <a:p>
            <a:pPr lvl="3"/>
            <a:r>
              <a:rPr lang="en-US"/>
              <a:t>&lt;property name="age"&gt;&lt;value&gt;31&lt;/value&gt;&lt;/property&gt; </a:t>
            </a:r>
          </a:p>
          <a:p>
            <a:pPr lvl="2"/>
            <a:r>
              <a:rPr lang="en-US"/>
              <a:t>&lt;/bean&gt; </a:t>
            </a:r>
          </a:p>
          <a:p>
            <a:pPr lvl="1"/>
            <a:r>
              <a:rPr lang="en-US"/>
              <a:t>&lt;/property&gt; </a:t>
            </a:r>
          </a:p>
          <a:p>
            <a:r>
              <a:rPr lang="en-US"/>
              <a:t>&lt;/bean&gt; </a:t>
            </a:r>
          </a:p>
        </p:txBody>
      </p:sp>
      <p:sp>
        <p:nvSpPr>
          <p:cNvPr id="107527" name="AutoShape 7"/>
          <p:cNvSpPr>
            <a:spLocks noChangeArrowheads="1"/>
          </p:cNvSpPr>
          <p:nvPr/>
        </p:nvSpPr>
        <p:spPr bwMode="auto">
          <a:xfrm>
            <a:off x="1752600" y="2057400"/>
            <a:ext cx="6553200" cy="1066800"/>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39142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DC2466F1-9777-4723-B493-C2863D6CD36A}" type="slidenum">
              <a:rPr lang="en-US"/>
              <a:pPr/>
              <a:t>39</a:t>
            </a:fld>
            <a:endParaRPr lang="en-US"/>
          </a:p>
        </p:txBody>
      </p:sp>
      <p:sp>
        <p:nvSpPr>
          <p:cNvPr id="109575" name="Rectangle 7"/>
          <p:cNvSpPr>
            <a:spLocks noChangeArrowheads="1"/>
          </p:cNvSpPr>
          <p:nvPr/>
        </p:nvSpPr>
        <p:spPr bwMode="auto">
          <a:xfrm>
            <a:off x="1219200" y="4648200"/>
            <a:ext cx="61722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3" name="Rectangle 5"/>
          <p:cNvSpPr>
            <a:spLocks noChangeArrowheads="1"/>
          </p:cNvSpPr>
          <p:nvPr/>
        </p:nvSpPr>
        <p:spPr bwMode="auto">
          <a:xfrm>
            <a:off x="685800" y="3810000"/>
            <a:ext cx="7543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0"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Bean init-method</a:t>
            </a:r>
          </a:p>
        </p:txBody>
      </p:sp>
      <p:sp>
        <p:nvSpPr>
          <p:cNvPr id="109571" name="Rectangle 3"/>
          <p:cNvSpPr>
            <a:spLocks noGrp="1" noChangeArrowheads="1"/>
          </p:cNvSpPr>
          <p:nvPr>
            <p:ph type="body" idx="1"/>
          </p:nvPr>
        </p:nvSpPr>
        <p:spPr bwMode="auto">
          <a:xfrm>
            <a:off x="762000" y="1371600"/>
            <a:ext cx="7772400" cy="2286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a:t>The init method runs AFTER all bean dependencies are loaded</a:t>
            </a:r>
          </a:p>
          <a:p>
            <a:pPr lvl="1">
              <a:lnSpc>
                <a:spcPct val="90000"/>
              </a:lnSpc>
            </a:pPr>
            <a:r>
              <a:rPr lang="en-US" sz="2400"/>
              <a:t>Constructor loads when the bean is first instantiated</a:t>
            </a:r>
          </a:p>
          <a:p>
            <a:pPr lvl="1">
              <a:lnSpc>
                <a:spcPct val="90000"/>
              </a:lnSpc>
            </a:pPr>
            <a:r>
              <a:rPr lang="en-US" sz="2400"/>
              <a:t>Allows the programmer to execute code once all dependencies are present</a:t>
            </a:r>
          </a:p>
        </p:txBody>
      </p:sp>
      <p:sp>
        <p:nvSpPr>
          <p:cNvPr id="109572" name="Text Box 4"/>
          <p:cNvSpPr txBox="1">
            <a:spLocks noChangeArrowheads="1"/>
          </p:cNvSpPr>
          <p:nvPr/>
        </p:nvSpPr>
        <p:spPr bwMode="auto">
          <a:xfrm>
            <a:off x="685800" y="3810000"/>
            <a:ext cx="708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&lt;bean id="exampleBean" class=”org.example.ExampleBean" </a:t>
            </a:r>
          </a:p>
          <a:p>
            <a:r>
              <a:rPr lang="en-US"/>
              <a:t>	init-method=”init” /&gt;</a:t>
            </a:r>
          </a:p>
        </p:txBody>
      </p:sp>
      <p:sp>
        <p:nvSpPr>
          <p:cNvPr id="109574" name="Text Box 6"/>
          <p:cNvSpPr txBox="1">
            <a:spLocks noChangeArrowheads="1"/>
          </p:cNvSpPr>
          <p:nvPr/>
        </p:nvSpPr>
        <p:spPr bwMode="auto">
          <a:xfrm>
            <a:off x="1219200" y="4648200"/>
            <a:ext cx="61722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public class ExampleBean { </a:t>
            </a:r>
          </a:p>
          <a:p>
            <a:pPr lvl="1"/>
            <a:r>
              <a:rPr lang="en-US"/>
              <a:t>public void init() {</a:t>
            </a:r>
          </a:p>
          <a:p>
            <a:pPr lvl="1"/>
            <a:r>
              <a:rPr lang="en-US"/>
              <a:t>	// do something</a:t>
            </a:r>
          </a:p>
          <a:p>
            <a:pPr lvl="1"/>
            <a:r>
              <a:rPr lang="en-US"/>
              <a:t>}</a:t>
            </a:r>
          </a:p>
          <a:p>
            <a:r>
              <a:rPr lang="en-US"/>
              <a:t>} </a:t>
            </a:r>
          </a:p>
        </p:txBody>
      </p:sp>
    </p:spTree>
    <p:extLst>
      <p:ext uri="{BB962C8B-B14F-4D97-AF65-F5344CB8AC3E}">
        <p14:creationId xmlns:p14="http://schemas.microsoft.com/office/powerpoint/2010/main" val="353193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a:bodyPr>
          <a:lstStyle/>
          <a:p>
            <a:pPr eaLnBrk="1" hangingPunct="1"/>
            <a:r>
              <a:rPr lang="en-US" sz="2400" b="1" dirty="0" smtClean="0"/>
              <a:t>Why Spring </a:t>
            </a:r>
            <a:r>
              <a:rPr lang="en-US" sz="2400" b="1" dirty="0" smtClean="0">
                <a:solidFill>
                  <a:schemeClr val="accent3">
                    <a:lumMod val="50000"/>
                  </a:schemeClr>
                </a:solidFill>
              </a:rPr>
              <a:t>Framework</a:t>
            </a:r>
            <a:r>
              <a:rPr lang="en-US" sz="2400" b="1" dirty="0" smtClean="0"/>
              <a:t>?</a:t>
            </a:r>
          </a:p>
        </p:txBody>
      </p:sp>
      <p:sp>
        <p:nvSpPr>
          <p:cNvPr id="10243" name="Rectangle 3"/>
          <p:cNvSpPr>
            <a:spLocks noGrp="1" noChangeArrowheads="1"/>
          </p:cNvSpPr>
          <p:nvPr>
            <p:ph type="body" idx="1"/>
          </p:nvPr>
        </p:nvSpPr>
        <p:spPr>
          <a:xfrm>
            <a:off x="457200" y="762000"/>
            <a:ext cx="8382000" cy="5867400"/>
          </a:xfrm>
        </p:spPr>
        <p:txBody>
          <a:bodyPr/>
          <a:lstStyle/>
          <a:p>
            <a:pPr eaLnBrk="1" hangingPunct="1">
              <a:lnSpc>
                <a:spcPct val="80000"/>
              </a:lnSpc>
            </a:pPr>
            <a:r>
              <a:rPr lang="en-US" sz="2400" dirty="0" smtClean="0"/>
              <a:t>All </a:t>
            </a:r>
            <a:r>
              <a:rPr lang="en-US" sz="2400" b="1" dirty="0" smtClean="0"/>
              <a:t>frameworks integrate </a:t>
            </a:r>
            <a:r>
              <a:rPr lang="en-US" sz="2400" dirty="0" smtClean="0"/>
              <a:t>well with Spring</a:t>
            </a:r>
            <a:r>
              <a:rPr lang="en-US" sz="2400" dirty="0" smtClean="0"/>
              <a:t>.</a:t>
            </a:r>
            <a:endParaRPr lang="en-US" sz="2400" dirty="0" smtClean="0"/>
          </a:p>
          <a:p>
            <a:pPr eaLnBrk="1" hangingPunct="1">
              <a:lnSpc>
                <a:spcPct val="80000"/>
              </a:lnSpc>
            </a:pPr>
            <a:r>
              <a:rPr lang="en-US" sz="2400" dirty="0" smtClean="0"/>
              <a:t>Spring offers an open yet structured framework, using dependency-injection, a type of inversion-of-control to integrate different technologies together.</a:t>
            </a:r>
          </a:p>
          <a:p>
            <a:pPr eaLnBrk="1" hangingPunct="1">
              <a:lnSpc>
                <a:spcPct val="80000"/>
              </a:lnSpc>
            </a:pPr>
            <a:endParaRPr lang="en-US" sz="2400" dirty="0" smtClean="0"/>
          </a:p>
          <a:p>
            <a:pPr eaLnBrk="1" hangingPunct="1">
              <a:lnSpc>
                <a:spcPct val="80000"/>
              </a:lnSpc>
            </a:pPr>
            <a:r>
              <a:rPr lang="en-US" sz="2400" dirty="0" smtClean="0"/>
              <a:t>Consistent Configuration, open plug-in architecture</a:t>
            </a:r>
          </a:p>
          <a:p>
            <a:pPr eaLnBrk="1" hangingPunct="1">
              <a:lnSpc>
                <a:spcPct val="80000"/>
              </a:lnSpc>
            </a:pPr>
            <a:endParaRPr lang="en-US" sz="2400" dirty="0" smtClean="0"/>
          </a:p>
          <a:p>
            <a:pPr eaLnBrk="1" hangingPunct="1">
              <a:lnSpc>
                <a:spcPct val="80000"/>
              </a:lnSpc>
            </a:pPr>
            <a:r>
              <a:rPr lang="en-US" sz="2400" dirty="0" smtClean="0"/>
              <a:t>Integrates well with different O/R Mapping frameworks like Hibernate</a:t>
            </a:r>
          </a:p>
          <a:p>
            <a:pPr eaLnBrk="1" hangingPunct="1">
              <a:lnSpc>
                <a:spcPct val="80000"/>
              </a:lnSpc>
            </a:pPr>
            <a:endParaRPr lang="en-US" sz="2400" dirty="0" smtClean="0"/>
          </a:p>
          <a:p>
            <a:pPr eaLnBrk="1" hangingPunct="1">
              <a:lnSpc>
                <a:spcPct val="80000"/>
              </a:lnSpc>
            </a:pPr>
            <a:r>
              <a:rPr lang="en-US" sz="2400" dirty="0" smtClean="0"/>
              <a:t>Easier to test applications with.</a:t>
            </a:r>
          </a:p>
          <a:p>
            <a:pPr eaLnBrk="1" hangingPunct="1">
              <a:lnSpc>
                <a:spcPct val="80000"/>
              </a:lnSpc>
            </a:pPr>
            <a:endParaRPr lang="en-US" sz="2400" dirty="0" smtClean="0"/>
          </a:p>
          <a:p>
            <a:pPr eaLnBrk="1" hangingPunct="1">
              <a:lnSpc>
                <a:spcPct val="80000"/>
              </a:lnSpc>
            </a:pPr>
            <a:r>
              <a:rPr lang="en-US" sz="2400" dirty="0" smtClean="0"/>
              <a:t>Less complicated then other frameworks.</a:t>
            </a:r>
          </a:p>
          <a:p>
            <a:pPr eaLnBrk="1" hangingPunct="1">
              <a:lnSpc>
                <a:spcPct val="80000"/>
              </a:lnSpc>
            </a:pPr>
            <a:endParaRPr lang="en-US" sz="2400" dirty="0" smtClean="0"/>
          </a:p>
          <a:p>
            <a:pPr eaLnBrk="1" hangingPunct="1">
              <a:lnSpc>
                <a:spcPct val="80000"/>
              </a:lnSpc>
            </a:pPr>
            <a:r>
              <a:rPr lang="en-US" sz="2400" dirty="0" smtClean="0"/>
              <a:t>Active user community.</a:t>
            </a:r>
          </a:p>
        </p:txBody>
      </p:sp>
    </p:spTree>
    <p:extLst>
      <p:ext uri="{BB962C8B-B14F-4D97-AF65-F5344CB8AC3E}">
        <p14:creationId xmlns:p14="http://schemas.microsoft.com/office/powerpoint/2010/main" val="6730435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5B0E1315-C36E-44F8-ADD1-EC454C189E29}" type="slidenum">
              <a:rPr lang="en-US"/>
              <a:pPr/>
              <a:t>40</a:t>
            </a:fld>
            <a:endParaRPr lang="en-US"/>
          </a:p>
        </p:txBody>
      </p:sp>
      <p:sp>
        <p:nvSpPr>
          <p:cNvPr id="110598" name="Rectangle 6"/>
          <p:cNvSpPr>
            <a:spLocks noChangeArrowheads="1"/>
          </p:cNvSpPr>
          <p:nvPr/>
        </p:nvSpPr>
        <p:spPr bwMode="auto">
          <a:xfrm>
            <a:off x="1676400" y="5105400"/>
            <a:ext cx="51054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4"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Bean values</a:t>
            </a:r>
          </a:p>
        </p:txBody>
      </p:sp>
      <p:sp>
        <p:nvSpPr>
          <p:cNvPr id="110595" name="Rectangle 3"/>
          <p:cNvSpPr>
            <a:spLocks noGrp="1" noChangeArrowheads="1"/>
          </p:cNvSpPr>
          <p:nvPr>
            <p:ph type="body" idx="1"/>
          </p:nvPr>
        </p:nvSpPr>
        <p:spPr bwMode="auto">
          <a:xfrm>
            <a:off x="685800" y="1447800"/>
            <a:ext cx="7772400" cy="2971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800"/>
              <a:t>Spring can inject more than just other beans</a:t>
            </a:r>
          </a:p>
          <a:p>
            <a:r>
              <a:rPr lang="en-US" sz="2800"/>
              <a:t>Values on beans can be of a few types</a:t>
            </a:r>
          </a:p>
          <a:p>
            <a:pPr lvl="1"/>
            <a:r>
              <a:rPr lang="en-US" sz="2400"/>
              <a:t>Direct value (string, int, etc.)</a:t>
            </a:r>
          </a:p>
          <a:p>
            <a:pPr lvl="1"/>
            <a:r>
              <a:rPr lang="en-US" sz="2400"/>
              <a:t>Collection (list, set, map, props)</a:t>
            </a:r>
          </a:p>
          <a:p>
            <a:pPr lvl="1"/>
            <a:r>
              <a:rPr lang="en-US" sz="2400"/>
              <a:t>Bean</a:t>
            </a:r>
          </a:p>
          <a:p>
            <a:pPr lvl="1"/>
            <a:r>
              <a:rPr lang="en-US" sz="2400"/>
              <a:t>Compound property</a:t>
            </a:r>
          </a:p>
        </p:txBody>
      </p:sp>
      <p:sp>
        <p:nvSpPr>
          <p:cNvPr id="110596" name="Text Box 4"/>
          <p:cNvSpPr txBox="1">
            <a:spLocks noChangeArrowheads="1"/>
          </p:cNvSpPr>
          <p:nvPr/>
        </p:nvSpPr>
        <p:spPr bwMode="auto">
          <a:xfrm>
            <a:off x="1676400" y="5105400"/>
            <a:ext cx="5065713"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&lt;bean class="org.example.ExampleBean"&gt; </a:t>
            </a:r>
          </a:p>
          <a:p>
            <a:r>
              <a:rPr lang="en-US"/>
              <a:t>    &lt;property name="email"&gt;</a:t>
            </a:r>
          </a:p>
          <a:p>
            <a:r>
              <a:rPr lang="en-US"/>
              <a:t>	&lt;value&gt;azeckoski@gmail.com&lt;/value&gt;</a:t>
            </a:r>
          </a:p>
          <a:p>
            <a:r>
              <a:rPr lang="en-US"/>
              <a:t>    &lt;/property&gt; </a:t>
            </a:r>
          </a:p>
          <a:p>
            <a:r>
              <a:rPr lang="en-US"/>
              <a:t>&lt;/bean&gt;</a:t>
            </a:r>
          </a:p>
        </p:txBody>
      </p:sp>
      <p:sp>
        <p:nvSpPr>
          <p:cNvPr id="110597" name="Text Box 5"/>
          <p:cNvSpPr txBox="1">
            <a:spLocks noChangeArrowheads="1"/>
          </p:cNvSpPr>
          <p:nvPr/>
        </p:nvSpPr>
        <p:spPr bwMode="auto">
          <a:xfrm>
            <a:off x="2209800" y="4648200"/>
            <a:ext cx="3652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Example of injecting a string value</a:t>
            </a:r>
            <a:endParaRPr lang="en-US"/>
          </a:p>
        </p:txBody>
      </p:sp>
    </p:spTree>
    <p:extLst>
      <p:ext uri="{BB962C8B-B14F-4D97-AF65-F5344CB8AC3E}">
        <p14:creationId xmlns:p14="http://schemas.microsoft.com/office/powerpoint/2010/main" val="2798919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E3BE14E6-A6CC-4DB2-B1D5-08D0F8CD73E6}" type="slidenum">
              <a:rPr lang="en-US"/>
              <a:pPr/>
              <a:t>41</a:t>
            </a:fld>
            <a:endParaRPr lang="en-US"/>
          </a:p>
        </p:txBody>
      </p:sp>
      <p:sp>
        <p:nvSpPr>
          <p:cNvPr id="113669" name="Rectangle 5"/>
          <p:cNvSpPr>
            <a:spLocks noChangeArrowheads="1"/>
          </p:cNvSpPr>
          <p:nvPr/>
        </p:nvSpPr>
        <p:spPr bwMode="auto">
          <a:xfrm>
            <a:off x="762000" y="2895600"/>
            <a:ext cx="5334000" cy="3124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66"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Abstract (parent) beans</a:t>
            </a:r>
          </a:p>
        </p:txBody>
      </p:sp>
      <p:sp>
        <p:nvSpPr>
          <p:cNvPr id="113667" name="Rectangle 3"/>
          <p:cNvSpPr>
            <a:spLocks noGrp="1" noChangeArrowheads="1"/>
          </p:cNvSpPr>
          <p:nvPr>
            <p:ph type="body" idx="1"/>
          </p:nvPr>
        </p:nvSpPr>
        <p:spPr bwMode="auto">
          <a:xfrm>
            <a:off x="685800" y="1600200"/>
            <a:ext cx="7772400" cy="1219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a:t>Allows definition of part of a bean which can be reused many times in other bean definitions </a:t>
            </a:r>
          </a:p>
        </p:txBody>
      </p:sp>
      <p:sp>
        <p:nvSpPr>
          <p:cNvPr id="113668" name="Text Box 4"/>
          <p:cNvSpPr txBox="1">
            <a:spLocks noChangeArrowheads="1"/>
          </p:cNvSpPr>
          <p:nvPr/>
        </p:nvSpPr>
        <p:spPr bwMode="auto">
          <a:xfrm>
            <a:off x="762000" y="2895600"/>
            <a:ext cx="53340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&lt;bean id="abstractBean" abstract="true" </a:t>
            </a:r>
          </a:p>
          <a:p>
            <a:r>
              <a:rPr lang="en-US"/>
              <a:t>	class="org.example.ParentBean"&gt; </a:t>
            </a:r>
          </a:p>
          <a:p>
            <a:r>
              <a:rPr lang="en-US"/>
              <a:t>     &lt;property name="name" value="parent-AZ"/&gt; </a:t>
            </a:r>
          </a:p>
          <a:p>
            <a:r>
              <a:rPr lang="en-US"/>
              <a:t>     &lt;property name="age" value="31"/&gt; </a:t>
            </a:r>
          </a:p>
          <a:p>
            <a:r>
              <a:rPr lang="en-US"/>
              <a:t>&lt;/bean&gt;</a:t>
            </a:r>
          </a:p>
          <a:p>
            <a:endParaRPr lang="en-US"/>
          </a:p>
          <a:p>
            <a:r>
              <a:rPr lang="en-US"/>
              <a:t>&lt;bean id="childBean" </a:t>
            </a:r>
          </a:p>
          <a:p>
            <a:r>
              <a:rPr lang="en-US"/>
              <a:t>	class="org.example.ChildBean" </a:t>
            </a:r>
          </a:p>
          <a:p>
            <a:r>
              <a:rPr lang="en-US"/>
              <a:t>	parent="abstractBean" init-method="init"&gt; </a:t>
            </a:r>
          </a:p>
          <a:p>
            <a:r>
              <a:rPr lang="en-US"/>
              <a:t>     &lt;property name="name" value="child-AZ"/&gt;</a:t>
            </a:r>
          </a:p>
          <a:p>
            <a:r>
              <a:rPr lang="en-US"/>
              <a:t>&lt;/bean&gt; </a:t>
            </a:r>
          </a:p>
        </p:txBody>
      </p:sp>
      <p:sp>
        <p:nvSpPr>
          <p:cNvPr id="113670" name="Text Box 6"/>
          <p:cNvSpPr txBox="1">
            <a:spLocks noChangeArrowheads="1"/>
          </p:cNvSpPr>
          <p:nvPr/>
        </p:nvSpPr>
        <p:spPr bwMode="auto">
          <a:xfrm>
            <a:off x="6172200" y="2895600"/>
            <a:ext cx="27432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
            </a:pPr>
            <a:r>
              <a:rPr lang="en-US" i="1">
                <a:solidFill>
                  <a:schemeClr val="accent2"/>
                </a:solidFill>
              </a:rPr>
              <a:t>The parent bean defines 2 values (name, age)</a:t>
            </a:r>
          </a:p>
          <a:p>
            <a:pPr>
              <a:buFont typeface="Wingdings" pitchFamily="2" charset="2"/>
              <a:buChar char="§"/>
            </a:pPr>
            <a:r>
              <a:rPr lang="en-US" i="1">
                <a:solidFill>
                  <a:schemeClr val="accent2"/>
                </a:solidFill>
              </a:rPr>
              <a:t>The child bean uses the parent age value (31)</a:t>
            </a:r>
          </a:p>
          <a:p>
            <a:pPr>
              <a:buFont typeface="Wingdings" pitchFamily="2" charset="2"/>
              <a:buChar char="§"/>
            </a:pPr>
            <a:r>
              <a:rPr lang="en-US" i="1">
                <a:solidFill>
                  <a:schemeClr val="accent2"/>
                </a:solidFill>
              </a:rPr>
              <a:t>The child bean overrides the parent name value (from parent-AZ to child-AZ)</a:t>
            </a:r>
          </a:p>
          <a:p>
            <a:pPr>
              <a:buFont typeface="Wingdings" pitchFamily="2" charset="2"/>
              <a:buChar char="§"/>
            </a:pPr>
            <a:r>
              <a:rPr lang="en-US" i="1">
                <a:solidFill>
                  <a:schemeClr val="accent2"/>
                </a:solidFill>
              </a:rPr>
              <a:t>Parent bean could not be injected, child could</a:t>
            </a:r>
            <a:endParaRPr lang="en-US">
              <a:solidFill>
                <a:schemeClr val="accent2"/>
              </a:solidFill>
            </a:endParaRPr>
          </a:p>
        </p:txBody>
      </p:sp>
    </p:spTree>
    <p:extLst>
      <p:ext uri="{BB962C8B-B14F-4D97-AF65-F5344CB8AC3E}">
        <p14:creationId xmlns:p14="http://schemas.microsoft.com/office/powerpoint/2010/main" val="26890504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4E8B39-FE3E-4966-9012-283624617EBA}" type="slidenum">
              <a:rPr lang="en-US"/>
              <a:pPr/>
              <a:t>42</a:t>
            </a:fld>
            <a:endParaRPr lang="en-US"/>
          </a:p>
        </p:txBody>
      </p:sp>
      <p:sp>
        <p:nvSpPr>
          <p:cNvPr id="118786"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AOP in Spring</a:t>
            </a:r>
          </a:p>
        </p:txBody>
      </p:sp>
      <p:sp>
        <p:nvSpPr>
          <p:cNvPr id="118787" name="Rectangle 3"/>
          <p:cNvSpPr>
            <a:spLocks noGrp="1" noChangeArrowheads="1"/>
          </p:cNvSpPr>
          <p:nvPr>
            <p:ph type="body" idx="1"/>
          </p:nvPr>
        </p:nvSpPr>
        <p:spPr bwMode="auto">
          <a:xfrm>
            <a:off x="685800" y="1600200"/>
            <a:ext cx="7772400" cy="449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a:t>Provides way to create declarative services and custom aspects</a:t>
            </a:r>
          </a:p>
          <a:p>
            <a:pPr>
              <a:lnSpc>
                <a:spcPct val="90000"/>
              </a:lnSpc>
            </a:pPr>
            <a:r>
              <a:rPr lang="en-US" sz="2800"/>
              <a:t>Transaction management is the most common aspect (or concern)</a:t>
            </a:r>
          </a:p>
          <a:p>
            <a:pPr>
              <a:lnSpc>
                <a:spcPct val="90000"/>
              </a:lnSpc>
            </a:pPr>
            <a:r>
              <a:rPr lang="en-US" sz="2800"/>
              <a:t>Spring handles AOP via advisors or interceptors</a:t>
            </a:r>
          </a:p>
          <a:p>
            <a:pPr lvl="1">
              <a:lnSpc>
                <a:spcPct val="90000"/>
              </a:lnSpc>
            </a:pPr>
            <a:r>
              <a:rPr lang="en-US" sz="2400"/>
              <a:t>Interception point is a </a:t>
            </a:r>
            <a:r>
              <a:rPr lang="en-US" sz="2400" i="1"/>
              <a:t>joinpoint</a:t>
            </a:r>
          </a:p>
          <a:p>
            <a:pPr lvl="1">
              <a:lnSpc>
                <a:spcPct val="90000"/>
              </a:lnSpc>
            </a:pPr>
            <a:r>
              <a:rPr lang="en-US" sz="2400"/>
              <a:t>A set of joinpoints are called a </a:t>
            </a:r>
            <a:r>
              <a:rPr lang="en-US" sz="2400" i="1"/>
              <a:t>pointcut</a:t>
            </a:r>
          </a:p>
          <a:p>
            <a:pPr lvl="2">
              <a:lnSpc>
                <a:spcPct val="90000"/>
              </a:lnSpc>
            </a:pPr>
            <a:r>
              <a:rPr lang="en-US" sz="2000"/>
              <a:t>pointcuts are key to Spring AOP, they allow intercepts without explicit knowledge of the OO hierarchy</a:t>
            </a:r>
          </a:p>
          <a:p>
            <a:pPr lvl="1">
              <a:lnSpc>
                <a:spcPct val="90000"/>
              </a:lnSpc>
            </a:pPr>
            <a:r>
              <a:rPr lang="en-US" sz="2400"/>
              <a:t>Action taken by an interceptor is called </a:t>
            </a:r>
            <a:r>
              <a:rPr lang="en-US" sz="2400" i="1"/>
              <a:t>advice</a:t>
            </a:r>
            <a:endParaRPr lang="en-US" sz="2400"/>
          </a:p>
        </p:txBody>
      </p:sp>
    </p:spTree>
    <p:extLst>
      <p:ext uri="{BB962C8B-B14F-4D97-AF65-F5344CB8AC3E}">
        <p14:creationId xmlns:p14="http://schemas.microsoft.com/office/powerpoint/2010/main" val="10607550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D632A1-D3B5-45CF-8466-7B5FCE59B59E}" type="slidenum">
              <a:rPr lang="en-US"/>
              <a:pPr/>
              <a:t>43</a:t>
            </a:fld>
            <a:endParaRPr lang="en-US"/>
          </a:p>
        </p:txBody>
      </p:sp>
      <p:sp>
        <p:nvSpPr>
          <p:cNvPr id="151554" name="Rectangle 1026"/>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AOP advice types</a:t>
            </a:r>
          </a:p>
        </p:txBody>
      </p:sp>
      <p:sp>
        <p:nvSpPr>
          <p:cNvPr id="151555" name="Rectangle 1027"/>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a:t>Around</a:t>
            </a:r>
          </a:p>
          <a:p>
            <a:pPr lvl="1">
              <a:lnSpc>
                <a:spcPct val="90000"/>
              </a:lnSpc>
            </a:pPr>
            <a:r>
              <a:rPr lang="en-US" sz="2400"/>
              <a:t>Most common and powerful</a:t>
            </a:r>
          </a:p>
          <a:p>
            <a:pPr lvl="1">
              <a:lnSpc>
                <a:spcPct val="90000"/>
              </a:lnSpc>
            </a:pPr>
            <a:r>
              <a:rPr lang="en-US" sz="2400"/>
              <a:t>Execute code before and after joinpoint</a:t>
            </a:r>
          </a:p>
          <a:p>
            <a:pPr>
              <a:lnSpc>
                <a:spcPct val="90000"/>
              </a:lnSpc>
            </a:pPr>
            <a:r>
              <a:rPr lang="en-US" sz="2800"/>
              <a:t>Before</a:t>
            </a:r>
          </a:p>
          <a:p>
            <a:pPr lvl="1">
              <a:lnSpc>
                <a:spcPct val="90000"/>
              </a:lnSpc>
            </a:pPr>
            <a:r>
              <a:rPr lang="en-US" sz="2400"/>
              <a:t>Executes before joinpoint, cannot stop execution</a:t>
            </a:r>
          </a:p>
          <a:p>
            <a:pPr>
              <a:lnSpc>
                <a:spcPct val="90000"/>
              </a:lnSpc>
            </a:pPr>
            <a:r>
              <a:rPr lang="en-US" sz="2800"/>
              <a:t>Throws</a:t>
            </a:r>
          </a:p>
          <a:p>
            <a:pPr lvl="1">
              <a:lnSpc>
                <a:spcPct val="90000"/>
              </a:lnSpc>
            </a:pPr>
            <a:r>
              <a:rPr lang="en-US" sz="2400"/>
              <a:t>Executes code if exception is thrown</a:t>
            </a:r>
          </a:p>
          <a:p>
            <a:pPr>
              <a:lnSpc>
                <a:spcPct val="90000"/>
              </a:lnSpc>
            </a:pPr>
            <a:r>
              <a:rPr lang="en-US" sz="2800"/>
              <a:t>After return</a:t>
            </a:r>
          </a:p>
          <a:p>
            <a:pPr lvl="1">
              <a:lnSpc>
                <a:spcPct val="90000"/>
              </a:lnSpc>
            </a:pPr>
            <a:r>
              <a:rPr lang="en-US" sz="2400"/>
              <a:t>Executes code after normal joinpoint execution</a:t>
            </a:r>
          </a:p>
        </p:txBody>
      </p:sp>
    </p:spTree>
    <p:extLst>
      <p:ext uri="{BB962C8B-B14F-4D97-AF65-F5344CB8AC3E}">
        <p14:creationId xmlns:p14="http://schemas.microsoft.com/office/powerpoint/2010/main" val="12338971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79FB226-C82A-463C-A793-F6C520E6A8C6}" type="slidenum">
              <a:rPr lang="en-US"/>
              <a:pPr/>
              <a:t>44</a:t>
            </a:fld>
            <a:endParaRPr lang="en-US"/>
          </a:p>
        </p:txBody>
      </p:sp>
      <p:sp>
        <p:nvSpPr>
          <p:cNvPr id="152578" name="Rectangle 1026"/>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Spring AOP key points</a:t>
            </a:r>
          </a:p>
        </p:txBody>
      </p:sp>
      <p:sp>
        <p:nvSpPr>
          <p:cNvPr id="152579" name="Rectangle 1027"/>
          <p:cNvSpPr>
            <a:spLocks noGrp="1" noChangeArrowheads="1"/>
          </p:cNvSpPr>
          <p:nvPr>
            <p:ph type="body" idx="1"/>
          </p:nvPr>
        </p:nvSpPr>
        <p:spPr bwMode="auto">
          <a:xfrm>
            <a:off x="685800" y="1524000"/>
            <a:ext cx="7772400" cy="457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t>Pure java implementation</a:t>
            </a:r>
          </a:p>
          <a:p>
            <a:pPr>
              <a:lnSpc>
                <a:spcPct val="90000"/>
              </a:lnSpc>
            </a:pPr>
            <a:r>
              <a:rPr lang="en-US"/>
              <a:t>Allows method interception</a:t>
            </a:r>
          </a:p>
          <a:p>
            <a:pPr lvl="1">
              <a:lnSpc>
                <a:spcPct val="90000"/>
              </a:lnSpc>
            </a:pPr>
            <a:r>
              <a:rPr lang="en-US"/>
              <a:t>No field or property intercepts yet</a:t>
            </a:r>
          </a:p>
          <a:p>
            <a:pPr>
              <a:lnSpc>
                <a:spcPct val="90000"/>
              </a:lnSpc>
            </a:pPr>
            <a:r>
              <a:rPr lang="en-US"/>
              <a:t>AOP advice is specified using typical bean definitions</a:t>
            </a:r>
          </a:p>
          <a:p>
            <a:pPr lvl="1">
              <a:lnSpc>
                <a:spcPct val="90000"/>
              </a:lnSpc>
            </a:pPr>
            <a:r>
              <a:rPr lang="en-US"/>
              <a:t>Closely integrates with Spring IoC</a:t>
            </a:r>
          </a:p>
          <a:p>
            <a:pPr>
              <a:lnSpc>
                <a:spcPct val="90000"/>
              </a:lnSpc>
            </a:pPr>
            <a:r>
              <a:rPr lang="en-US"/>
              <a:t>Proxy based AOP</a:t>
            </a:r>
          </a:p>
          <a:p>
            <a:pPr lvl="1">
              <a:lnSpc>
                <a:spcPct val="90000"/>
              </a:lnSpc>
            </a:pPr>
            <a:r>
              <a:rPr lang="en-US"/>
              <a:t>J2SE dynamic proxies or CGLIB proxies</a:t>
            </a:r>
          </a:p>
          <a:p>
            <a:pPr>
              <a:lnSpc>
                <a:spcPct val="90000"/>
              </a:lnSpc>
            </a:pPr>
            <a:r>
              <a:rPr lang="en-US"/>
              <a:t>Not a replacement for AspectJ</a:t>
            </a:r>
          </a:p>
        </p:txBody>
      </p:sp>
    </p:spTree>
    <p:extLst>
      <p:ext uri="{BB962C8B-B14F-4D97-AF65-F5344CB8AC3E}">
        <p14:creationId xmlns:p14="http://schemas.microsoft.com/office/powerpoint/2010/main" val="14349646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1D28BA75-F744-410D-B29E-26BCC87EE18B}" type="slidenum">
              <a:rPr lang="en-US"/>
              <a:pPr/>
              <a:t>45</a:t>
            </a:fld>
            <a:endParaRPr lang="en-US"/>
          </a:p>
        </p:txBody>
      </p:sp>
      <p:sp>
        <p:nvSpPr>
          <p:cNvPr id="153606" name="Rectangle 1030"/>
          <p:cNvSpPr>
            <a:spLocks noChangeArrowheads="1"/>
          </p:cNvSpPr>
          <p:nvPr/>
        </p:nvSpPr>
        <p:spPr bwMode="auto">
          <a:xfrm>
            <a:off x="762000" y="2362200"/>
            <a:ext cx="7772400" cy="3505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2" name="Rectangle 1026"/>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Example transaction proxy</a:t>
            </a:r>
          </a:p>
        </p:txBody>
      </p:sp>
      <p:sp>
        <p:nvSpPr>
          <p:cNvPr id="153604" name="Text Box 1028"/>
          <p:cNvSpPr txBox="1">
            <a:spLocks noChangeArrowheads="1"/>
          </p:cNvSpPr>
          <p:nvPr/>
        </p:nvSpPr>
        <p:spPr bwMode="auto">
          <a:xfrm>
            <a:off x="762000" y="2362200"/>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&lt;bean id="daoBeanTarget" class="org.example.dao.impl.DaoImpl"&gt; </a:t>
            </a:r>
          </a:p>
          <a:p>
            <a:r>
              <a:rPr lang="en-US" sz="1600"/>
              <a:t>&lt;property name="sessionFactory"&gt;&lt;ref bean="mySessionFactory"/&gt;&lt;/property&gt; </a:t>
            </a:r>
          </a:p>
          <a:p>
            <a:r>
              <a:rPr lang="en-US" sz="1600"/>
              <a:t>&lt;/bean&gt;</a:t>
            </a:r>
          </a:p>
          <a:p>
            <a:endParaRPr lang="en-US" sz="1600"/>
          </a:p>
          <a:p>
            <a:r>
              <a:rPr lang="en-US" sz="1600"/>
              <a:t>&lt;bean id="daoBean" class="org.springframework.transaction.interceptor.TransactionProxyFactoryBean"&gt; </a:t>
            </a:r>
          </a:p>
          <a:p>
            <a:r>
              <a:rPr lang="en-US" sz="1600"/>
              <a:t>   &lt;property name="transactionManager" ref="transactionManager"/&gt; </a:t>
            </a:r>
          </a:p>
          <a:p>
            <a:r>
              <a:rPr lang="en-US" sz="1600"/>
              <a:t>   &lt;property name="target" ref="daoBeanTarget"/&gt; </a:t>
            </a:r>
          </a:p>
          <a:p>
            <a:r>
              <a:rPr lang="en-US" sz="1600"/>
              <a:t>   &lt;property name="transactionAttributes"&gt; </a:t>
            </a:r>
          </a:p>
          <a:p>
            <a:r>
              <a:rPr lang="en-US" sz="1600"/>
              <a:t>     &lt;props&gt;</a:t>
            </a:r>
          </a:p>
          <a:p>
            <a:r>
              <a:rPr lang="en-US" sz="1600"/>
              <a:t>        &lt;prop key="*"&gt;PROPAGATION_REQUIRED&lt;/prop&gt; </a:t>
            </a:r>
          </a:p>
          <a:p>
            <a:r>
              <a:rPr lang="en-US" sz="1600"/>
              <a:t>     &lt;/props&gt; </a:t>
            </a:r>
          </a:p>
          <a:p>
            <a:r>
              <a:rPr lang="en-US" sz="1600"/>
              <a:t>   &lt;/property&gt; </a:t>
            </a:r>
          </a:p>
          <a:p>
            <a:r>
              <a:rPr lang="en-US" sz="1600"/>
              <a:t>&lt;/bean&gt;</a:t>
            </a:r>
          </a:p>
        </p:txBody>
      </p:sp>
      <p:sp>
        <p:nvSpPr>
          <p:cNvPr id="153605" name="Rectangle 1029"/>
          <p:cNvSpPr>
            <a:spLocks noGrp="1" noChangeArrowheads="1"/>
          </p:cNvSpPr>
          <p:nvPr>
            <p:ph type="body" idx="1"/>
          </p:nvPr>
        </p:nvSpPr>
        <p:spPr bwMode="auto">
          <a:xfrm>
            <a:off x="685800" y="1447800"/>
            <a:ext cx="7772400" cy="106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400"/>
              <a:t>This wraps a transaction interceptor around a DAO</a:t>
            </a:r>
          </a:p>
        </p:txBody>
      </p:sp>
    </p:spTree>
    <p:extLst>
      <p:ext uri="{BB962C8B-B14F-4D97-AF65-F5344CB8AC3E}">
        <p14:creationId xmlns:p14="http://schemas.microsoft.com/office/powerpoint/2010/main" val="31165644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6F95EC0-065C-475C-AAF1-668E8E112D4C}" type="slidenum">
              <a:rPr lang="en-US"/>
              <a:pPr/>
              <a:t>46</a:t>
            </a:fld>
            <a:endParaRPr lang="en-US"/>
          </a:p>
        </p:txBody>
      </p:sp>
      <p:sp>
        <p:nvSpPr>
          <p:cNvPr id="103426"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Working example</a:t>
            </a:r>
          </a:p>
        </p:txBody>
      </p:sp>
      <p:sp>
        <p:nvSpPr>
          <p:cNvPr id="103427"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Let’s look at some example code pre and post spring</a:t>
            </a:r>
          </a:p>
          <a:p>
            <a:pPr lvl="1"/>
            <a:r>
              <a:rPr lang="en-US"/>
              <a:t>Simple application that allows a user to add, remove, and list a set of strings</a:t>
            </a:r>
          </a:p>
          <a:p>
            <a:r>
              <a:rPr lang="en-US"/>
              <a:t>Pre spring code</a:t>
            </a:r>
          </a:p>
          <a:p>
            <a:pPr lvl="1"/>
            <a:r>
              <a:rPr lang="en-US">
                <a:hlinkClick r:id="rId3"/>
              </a:rPr>
              <a:t>Programmers Cafe - Example App</a:t>
            </a:r>
            <a:endParaRPr lang="en-US"/>
          </a:p>
          <a:p>
            <a:r>
              <a:rPr lang="en-US"/>
              <a:t>Post spring code</a:t>
            </a:r>
          </a:p>
          <a:p>
            <a:pPr lvl="1"/>
            <a:r>
              <a:rPr lang="en-US">
                <a:hlinkClick r:id="rId4"/>
              </a:rPr>
              <a:t>Programmers Cafe - Example App Spring</a:t>
            </a:r>
            <a:endParaRPr lang="en-US"/>
          </a:p>
        </p:txBody>
      </p:sp>
    </p:spTree>
    <p:extLst>
      <p:ext uri="{BB962C8B-B14F-4D97-AF65-F5344CB8AC3E}">
        <p14:creationId xmlns:p14="http://schemas.microsoft.com/office/powerpoint/2010/main" val="10737422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14F4990-3338-4063-B29C-75330F31A01A}" type="slidenum">
              <a:rPr lang="en-US"/>
              <a:pPr/>
              <a:t>47</a:t>
            </a:fld>
            <a:endParaRPr lang="en-US"/>
          </a:p>
        </p:txBody>
      </p:sp>
      <p:sp>
        <p:nvSpPr>
          <p:cNvPr id="116738"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Example App</a:t>
            </a:r>
          </a:p>
        </p:txBody>
      </p:sp>
      <p:sp>
        <p:nvSpPr>
          <p:cNvPr id="116739" name="Rectangle 3"/>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The example app is a simple command line Java app which is meant to demonstrate a reasonable dependency structure</a:t>
            </a:r>
          </a:p>
          <a:p>
            <a:r>
              <a:rPr lang="en-US"/>
              <a:t>This app allows a user to save, delete, and list a set of strings associated with their username</a:t>
            </a:r>
          </a:p>
        </p:txBody>
      </p:sp>
    </p:spTree>
    <p:extLst>
      <p:ext uri="{BB962C8B-B14F-4D97-AF65-F5344CB8AC3E}">
        <p14:creationId xmlns:p14="http://schemas.microsoft.com/office/powerpoint/2010/main" val="30118066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0"/>
          </p:nvPr>
        </p:nvSpPr>
        <p:spPr/>
        <p:txBody>
          <a:bodyPr/>
          <a:lstStyle/>
          <a:p>
            <a:fld id="{1C293C67-A0B6-4E32-A14C-1BC5CF09D6E5}" type="slidenum">
              <a:rPr lang="en-US"/>
              <a:pPr/>
              <a:t>48</a:t>
            </a:fld>
            <a:endParaRPr lang="en-US"/>
          </a:p>
        </p:txBody>
      </p:sp>
      <p:sp>
        <p:nvSpPr>
          <p:cNvPr id="119824" name="Rectangle 16"/>
          <p:cNvSpPr>
            <a:spLocks noChangeArrowheads="1"/>
          </p:cNvSpPr>
          <p:nvPr/>
        </p:nvSpPr>
        <p:spPr bwMode="auto">
          <a:xfrm>
            <a:off x="5410200" y="5638800"/>
            <a:ext cx="2438400" cy="304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0"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Example App Structure</a:t>
            </a:r>
          </a:p>
        </p:txBody>
      </p:sp>
      <p:sp>
        <p:nvSpPr>
          <p:cNvPr id="119811" name="Rectangle 3"/>
          <p:cNvSpPr>
            <a:spLocks noGrp="1" noChangeArrowheads="1"/>
          </p:cNvSpPr>
          <p:nvPr>
            <p:ph type="body" sz="half" idx="1"/>
          </p:nvPr>
        </p:nvSpPr>
        <p:spPr bwMode="auto">
          <a:xfrm>
            <a:off x="685800" y="1981200"/>
            <a:ext cx="38100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400"/>
              <a:t>Alpha is the main class</a:t>
            </a:r>
          </a:p>
          <a:p>
            <a:r>
              <a:rPr lang="en-US" sz="2400"/>
              <a:t>Bravo handles user interaction</a:t>
            </a:r>
          </a:p>
          <a:p>
            <a:r>
              <a:rPr lang="en-US" sz="2400"/>
              <a:t>Charlie handles application logic</a:t>
            </a:r>
          </a:p>
          <a:p>
            <a:r>
              <a:rPr lang="en-US" sz="2400"/>
              <a:t>Delta handles data access</a:t>
            </a:r>
          </a:p>
          <a:p>
            <a:r>
              <a:rPr lang="en-US" sz="2400"/>
              <a:t>Dependency graph is non-cyclical</a:t>
            </a:r>
          </a:p>
          <a:p>
            <a:pPr lvl="1"/>
            <a:r>
              <a:rPr lang="en-US" sz="2000"/>
              <a:t>No A =&gt; B =&gt; C =&gt; A</a:t>
            </a:r>
            <a:endParaRPr lang="en-US" sz="2400"/>
          </a:p>
        </p:txBody>
      </p:sp>
      <p:sp>
        <p:nvSpPr>
          <p:cNvPr id="119813" name="Rectangle 5"/>
          <p:cNvSpPr>
            <a:spLocks noChangeArrowheads="1"/>
          </p:cNvSpPr>
          <p:nvPr/>
        </p:nvSpPr>
        <p:spPr bwMode="auto">
          <a:xfrm>
            <a:off x="7162800" y="1981200"/>
            <a:ext cx="16002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Alpha</a:t>
            </a:r>
          </a:p>
        </p:txBody>
      </p:sp>
      <p:sp>
        <p:nvSpPr>
          <p:cNvPr id="119814" name="Rectangle 6"/>
          <p:cNvSpPr>
            <a:spLocks noChangeArrowheads="1"/>
          </p:cNvSpPr>
          <p:nvPr/>
        </p:nvSpPr>
        <p:spPr bwMode="auto">
          <a:xfrm>
            <a:off x="7162800" y="3352800"/>
            <a:ext cx="1600200" cy="685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Charlie</a:t>
            </a:r>
          </a:p>
        </p:txBody>
      </p:sp>
      <p:sp>
        <p:nvSpPr>
          <p:cNvPr id="119815" name="Rectangle 7"/>
          <p:cNvSpPr>
            <a:spLocks noChangeArrowheads="1"/>
          </p:cNvSpPr>
          <p:nvPr/>
        </p:nvSpPr>
        <p:spPr bwMode="auto">
          <a:xfrm>
            <a:off x="5029200" y="2667000"/>
            <a:ext cx="1600200" cy="6858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Bravo</a:t>
            </a:r>
          </a:p>
        </p:txBody>
      </p:sp>
      <p:sp>
        <p:nvSpPr>
          <p:cNvPr id="119816" name="Rectangle 8"/>
          <p:cNvSpPr>
            <a:spLocks noChangeArrowheads="1"/>
          </p:cNvSpPr>
          <p:nvPr/>
        </p:nvSpPr>
        <p:spPr bwMode="auto">
          <a:xfrm>
            <a:off x="7162800" y="4648200"/>
            <a:ext cx="1600200" cy="6858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1"/>
                </a:solidFill>
              </a:rPr>
              <a:t>Delta</a:t>
            </a:r>
          </a:p>
        </p:txBody>
      </p:sp>
      <p:sp>
        <p:nvSpPr>
          <p:cNvPr id="119817" name="Line 9"/>
          <p:cNvSpPr>
            <a:spLocks noChangeShapeType="1"/>
          </p:cNvSpPr>
          <p:nvPr/>
        </p:nvSpPr>
        <p:spPr bwMode="auto">
          <a:xfrm flipH="1">
            <a:off x="5791200" y="2286000"/>
            <a:ext cx="1371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9" name="Line 11"/>
          <p:cNvSpPr>
            <a:spLocks noChangeShapeType="1"/>
          </p:cNvSpPr>
          <p:nvPr/>
        </p:nvSpPr>
        <p:spPr bwMode="auto">
          <a:xfrm>
            <a:off x="8001000" y="2667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20" name="Line 12"/>
          <p:cNvSpPr>
            <a:spLocks noChangeShapeType="1"/>
          </p:cNvSpPr>
          <p:nvPr/>
        </p:nvSpPr>
        <p:spPr bwMode="auto">
          <a:xfrm flipH="1" flipV="1">
            <a:off x="5791200" y="3352800"/>
            <a:ext cx="1371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21" name="Line 13"/>
          <p:cNvSpPr>
            <a:spLocks noChangeShapeType="1"/>
          </p:cNvSpPr>
          <p:nvPr/>
        </p:nvSpPr>
        <p:spPr bwMode="auto">
          <a:xfrm>
            <a:off x="8001000" y="4038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22" name="Text Box 14"/>
          <p:cNvSpPr txBox="1">
            <a:spLocks noChangeArrowheads="1"/>
          </p:cNvSpPr>
          <p:nvPr/>
        </p:nvSpPr>
        <p:spPr bwMode="auto">
          <a:xfrm>
            <a:off x="5486400" y="5638800"/>
            <a:ext cx="2333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         B = A depends on B</a:t>
            </a:r>
          </a:p>
        </p:txBody>
      </p:sp>
      <p:sp>
        <p:nvSpPr>
          <p:cNvPr id="119823" name="Line 15"/>
          <p:cNvSpPr>
            <a:spLocks noChangeShapeType="1"/>
          </p:cNvSpPr>
          <p:nvPr/>
        </p:nvSpPr>
        <p:spPr bwMode="auto">
          <a:xfrm>
            <a:off x="5715000" y="5791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25" name="Rectangle 17"/>
          <p:cNvSpPr>
            <a:spLocks noChangeArrowheads="1"/>
          </p:cNvSpPr>
          <p:nvPr/>
        </p:nvSpPr>
        <p:spPr bwMode="auto">
          <a:xfrm>
            <a:off x="5029200" y="4648200"/>
            <a:ext cx="1600200" cy="6858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1"/>
                </a:solidFill>
              </a:rPr>
              <a:t>DeltaImpl</a:t>
            </a:r>
          </a:p>
        </p:txBody>
      </p:sp>
      <p:sp>
        <p:nvSpPr>
          <p:cNvPr id="119826" name="Line 18"/>
          <p:cNvSpPr>
            <a:spLocks noChangeShapeType="1"/>
          </p:cNvSpPr>
          <p:nvPr/>
        </p:nvSpPr>
        <p:spPr bwMode="auto">
          <a:xfrm flipH="1">
            <a:off x="6629400" y="5029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900192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963CD2B-8899-427E-8B59-7CBEF9D15C22}" type="slidenum">
              <a:rPr lang="en-US"/>
              <a:pPr/>
              <a:t>49</a:t>
            </a:fld>
            <a:endParaRPr lang="en-US"/>
          </a:p>
        </p:txBody>
      </p:sp>
      <p:sp>
        <p:nvSpPr>
          <p:cNvPr id="122882"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Non-spring version</a:t>
            </a:r>
          </a:p>
        </p:txBody>
      </p:sp>
      <p:sp>
        <p:nvSpPr>
          <p:cNvPr id="122883" name="Rectangle 3"/>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a:t>Involves using new to create needed dependencies</a:t>
            </a:r>
          </a:p>
          <a:p>
            <a:pPr>
              <a:lnSpc>
                <a:spcPct val="90000"/>
              </a:lnSpc>
            </a:pPr>
            <a:r>
              <a:rPr lang="en-US" sz="2800"/>
              <a:t>Each class must know about the dependencies that it needs</a:t>
            </a:r>
          </a:p>
          <a:p>
            <a:pPr>
              <a:lnSpc>
                <a:spcPct val="90000"/>
              </a:lnSpc>
            </a:pPr>
            <a:r>
              <a:rPr lang="en-US" sz="2800"/>
              <a:t>Singletons have to be created and handed to the classes that need them at the same time or you need a static way to access them (or a framework)</a:t>
            </a:r>
          </a:p>
          <a:p>
            <a:pPr>
              <a:lnSpc>
                <a:spcPct val="90000"/>
              </a:lnSpc>
            </a:pPr>
            <a:r>
              <a:rPr lang="en-US" sz="2800"/>
              <a:t>Tightly coupled code structure</a:t>
            </a:r>
          </a:p>
        </p:txBody>
      </p:sp>
    </p:spTree>
    <p:extLst>
      <p:ext uri="{BB962C8B-B14F-4D97-AF65-F5344CB8AC3E}">
        <p14:creationId xmlns:p14="http://schemas.microsoft.com/office/powerpoint/2010/main" val="4114787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r>
              <a:rPr lang="en-US" sz="4000" dirty="0" smtClean="0">
                <a:solidFill>
                  <a:schemeClr val="accent3">
                    <a:lumMod val="50000"/>
                  </a:schemeClr>
                </a:solidFill>
              </a:rPr>
              <a:t>Modules of the Spring Framework</a:t>
            </a:r>
            <a:endParaRPr lang="en-GB" sz="4000" dirty="0" smtClean="0">
              <a:solidFill>
                <a:schemeClr val="accent3">
                  <a:lumMod val="50000"/>
                </a:schemeClr>
              </a:solidFill>
            </a:endParaRPr>
          </a:p>
        </p:txBody>
      </p:sp>
      <p:sp>
        <p:nvSpPr>
          <p:cNvPr id="8195" name="Rectangle 3"/>
          <p:cNvSpPr>
            <a:spLocks noGrp="1" noChangeArrowheads="1"/>
          </p:cNvSpPr>
          <p:nvPr>
            <p:ph type="body" idx="1"/>
          </p:nvPr>
        </p:nvSpPr>
        <p:spPr>
          <a:xfrm>
            <a:off x="0" y="762000"/>
            <a:ext cx="9144000" cy="6096000"/>
          </a:xfrm>
        </p:spPr>
        <p:txBody>
          <a:bodyPr>
            <a:normAutofit/>
          </a:bodyPr>
          <a:lstStyle/>
          <a:p>
            <a:pPr eaLnBrk="1" hangingPunct="1">
              <a:lnSpc>
                <a:spcPct val="90000"/>
              </a:lnSpc>
              <a:buFont typeface="Wingdings" pitchFamily="2" charset="2"/>
              <a:buNone/>
            </a:pPr>
            <a:r>
              <a:rPr lang="en-US" dirty="0" smtClean="0"/>
              <a:t>	The Spring Framework can be considered as a collection of </a:t>
            </a:r>
            <a:r>
              <a:rPr lang="en-GB" dirty="0" smtClean="0"/>
              <a:t>frameworks-in-the-framework</a:t>
            </a:r>
            <a:r>
              <a:rPr lang="en-US" dirty="0" smtClean="0"/>
              <a:t>:</a:t>
            </a:r>
          </a:p>
          <a:p>
            <a:pPr eaLnBrk="1" hangingPunct="1">
              <a:lnSpc>
                <a:spcPct val="90000"/>
              </a:lnSpc>
              <a:buSzTx/>
              <a:buFontTx/>
              <a:buChar char="•"/>
            </a:pPr>
            <a:r>
              <a:rPr lang="en-US" sz="2800" b="1" u="sng" dirty="0" smtClean="0"/>
              <a:t>Core</a:t>
            </a:r>
            <a:r>
              <a:rPr lang="en-US" sz="2800" dirty="0" smtClean="0"/>
              <a:t> - I</a:t>
            </a:r>
            <a:r>
              <a:rPr lang="en-GB" sz="2800" dirty="0" err="1" smtClean="0"/>
              <a:t>nversion</a:t>
            </a:r>
            <a:r>
              <a:rPr lang="en-GB" sz="2800" dirty="0" smtClean="0"/>
              <a:t> of Control </a:t>
            </a:r>
            <a:r>
              <a:rPr lang="en-US" sz="2800" dirty="0" smtClean="0"/>
              <a:t>(</a:t>
            </a:r>
            <a:r>
              <a:rPr lang="en-US" sz="2800" dirty="0" err="1" smtClean="0"/>
              <a:t>IoC</a:t>
            </a:r>
            <a:r>
              <a:rPr lang="en-US" sz="2800" dirty="0" smtClean="0"/>
              <a:t>) and Dependency Injection</a:t>
            </a:r>
            <a:endParaRPr lang="en-GB" sz="2800" dirty="0" smtClean="0"/>
          </a:p>
          <a:p>
            <a:pPr eaLnBrk="1" hangingPunct="1">
              <a:lnSpc>
                <a:spcPct val="90000"/>
              </a:lnSpc>
              <a:buSzTx/>
              <a:buFontTx/>
              <a:buChar char="•"/>
            </a:pPr>
            <a:r>
              <a:rPr lang="en-US" sz="2800" b="1" u="sng" dirty="0" smtClean="0"/>
              <a:t>AOP</a:t>
            </a:r>
            <a:r>
              <a:rPr lang="en-US" sz="2800" dirty="0" smtClean="0"/>
              <a:t> - </a:t>
            </a:r>
            <a:r>
              <a:rPr lang="en-GB" sz="2800" dirty="0" smtClean="0"/>
              <a:t>Aspect-oriented programming</a:t>
            </a:r>
          </a:p>
          <a:p>
            <a:pPr eaLnBrk="1" hangingPunct="1">
              <a:lnSpc>
                <a:spcPct val="90000"/>
              </a:lnSpc>
              <a:buSzTx/>
              <a:buFontTx/>
              <a:buChar char="•"/>
            </a:pPr>
            <a:r>
              <a:rPr lang="en-US" sz="2800" b="1" u="sng" dirty="0" smtClean="0"/>
              <a:t>DAO</a:t>
            </a:r>
            <a:r>
              <a:rPr lang="en-US" sz="2800" dirty="0" smtClean="0"/>
              <a:t> - </a:t>
            </a:r>
            <a:r>
              <a:rPr lang="en-GB" sz="2800" dirty="0" smtClean="0"/>
              <a:t>Data Access Object support</a:t>
            </a:r>
            <a:r>
              <a:rPr lang="en-US" sz="2800" dirty="0" smtClean="0"/>
              <a:t>, transaction management, JDBC-abstraction</a:t>
            </a:r>
            <a:endParaRPr lang="en-GB" sz="2800" dirty="0" smtClean="0"/>
          </a:p>
          <a:p>
            <a:pPr eaLnBrk="1" hangingPunct="1">
              <a:lnSpc>
                <a:spcPct val="90000"/>
              </a:lnSpc>
              <a:buSzTx/>
              <a:buFontTx/>
              <a:buChar char="•"/>
            </a:pPr>
            <a:r>
              <a:rPr lang="en-US" sz="2800" b="1" u="sng" dirty="0" smtClean="0"/>
              <a:t>ORM</a:t>
            </a:r>
            <a:r>
              <a:rPr lang="en-US" sz="2800" dirty="0" smtClean="0"/>
              <a:t> - Object Relational Mapping data access, integration layers for JPA, JDO, Hibernate, and </a:t>
            </a:r>
            <a:r>
              <a:rPr lang="en-US" sz="2800" dirty="0" err="1" smtClean="0"/>
              <a:t>iBatis</a:t>
            </a:r>
            <a:endParaRPr lang="en-US" sz="2800" dirty="0" smtClean="0"/>
          </a:p>
          <a:p>
            <a:pPr eaLnBrk="1" hangingPunct="1">
              <a:lnSpc>
                <a:spcPct val="90000"/>
              </a:lnSpc>
              <a:buSzTx/>
              <a:buFontTx/>
              <a:buChar char="•"/>
            </a:pPr>
            <a:r>
              <a:rPr lang="en-US" sz="2800" b="1" u="sng" dirty="0" smtClean="0"/>
              <a:t>MVC</a:t>
            </a:r>
            <a:r>
              <a:rPr lang="en-US" sz="2800" b="1" dirty="0" smtClean="0"/>
              <a:t> - </a:t>
            </a:r>
            <a:r>
              <a:rPr lang="en-GB" sz="2800" dirty="0" smtClean="0"/>
              <a:t>Model-</a:t>
            </a:r>
            <a:r>
              <a:rPr lang="en-US" sz="2800" dirty="0" smtClean="0"/>
              <a:t>V</a:t>
            </a:r>
            <a:r>
              <a:rPr lang="en-GB" sz="2800" dirty="0" err="1" smtClean="0"/>
              <a:t>iew</a:t>
            </a:r>
            <a:r>
              <a:rPr lang="en-GB" sz="2800" dirty="0" smtClean="0"/>
              <a:t>-</a:t>
            </a:r>
            <a:r>
              <a:rPr lang="en-US" sz="2800" dirty="0" smtClean="0"/>
              <a:t>C</a:t>
            </a:r>
            <a:r>
              <a:rPr lang="en-GB" sz="2800" dirty="0" err="1" smtClean="0"/>
              <a:t>ontroller</a:t>
            </a:r>
            <a:r>
              <a:rPr lang="en-GB" sz="2800" dirty="0" smtClean="0"/>
              <a:t> </a:t>
            </a:r>
            <a:r>
              <a:rPr lang="en-US" sz="2800" dirty="0" smtClean="0"/>
              <a:t>implementation for web-applications</a:t>
            </a:r>
            <a:endParaRPr lang="en-GB" sz="2800" dirty="0" smtClean="0"/>
          </a:p>
          <a:p>
            <a:pPr eaLnBrk="1" hangingPunct="1">
              <a:lnSpc>
                <a:spcPct val="90000"/>
              </a:lnSpc>
              <a:buSzTx/>
              <a:buFontTx/>
              <a:buChar char="•"/>
            </a:pPr>
            <a:r>
              <a:rPr lang="en-GB" sz="2800" dirty="0" smtClean="0"/>
              <a:t>Remote </a:t>
            </a:r>
            <a:r>
              <a:rPr lang="en-US" sz="2800" dirty="0" smtClean="0"/>
              <a:t>A</a:t>
            </a:r>
            <a:r>
              <a:rPr lang="en-GB" sz="2800" dirty="0" err="1" smtClean="0"/>
              <a:t>ccess</a:t>
            </a:r>
            <a:r>
              <a:rPr lang="en-US" sz="2800" dirty="0" smtClean="0"/>
              <a:t>, </a:t>
            </a:r>
            <a:r>
              <a:rPr lang="en-GB" sz="2800" dirty="0" smtClean="0"/>
              <a:t>Authentication and </a:t>
            </a:r>
            <a:r>
              <a:rPr lang="en-US" sz="2800" dirty="0" smtClean="0"/>
              <a:t>A</a:t>
            </a:r>
            <a:r>
              <a:rPr lang="en-GB" sz="2800" dirty="0" err="1" smtClean="0"/>
              <a:t>uthorization</a:t>
            </a:r>
            <a:r>
              <a:rPr lang="en-US" sz="2800" dirty="0" smtClean="0"/>
              <a:t>, </a:t>
            </a:r>
            <a:r>
              <a:rPr lang="en-GB" sz="2800" dirty="0" smtClean="0"/>
              <a:t>Remote </a:t>
            </a:r>
            <a:r>
              <a:rPr lang="en-US" sz="2800" dirty="0" smtClean="0"/>
              <a:t>M</a:t>
            </a:r>
            <a:r>
              <a:rPr lang="en-GB" sz="2800" dirty="0" err="1" smtClean="0"/>
              <a:t>anagement</a:t>
            </a:r>
            <a:r>
              <a:rPr lang="en-US" sz="2800" dirty="0" smtClean="0"/>
              <a:t>, </a:t>
            </a:r>
            <a:r>
              <a:rPr lang="en-GB" sz="2800" dirty="0" smtClean="0"/>
              <a:t>Messaging </a:t>
            </a:r>
            <a:r>
              <a:rPr lang="en-US" sz="2800" dirty="0" smtClean="0"/>
              <a:t>F</a:t>
            </a:r>
            <a:r>
              <a:rPr lang="en-GB" sz="2800" dirty="0" err="1" smtClean="0"/>
              <a:t>ramework</a:t>
            </a:r>
            <a:r>
              <a:rPr lang="en-US" sz="2800" dirty="0" smtClean="0"/>
              <a:t>, Web Services, Email, </a:t>
            </a:r>
            <a:r>
              <a:rPr lang="en-GB" sz="2800" dirty="0" smtClean="0"/>
              <a:t>Testing</a:t>
            </a:r>
            <a:r>
              <a:rPr lang="en-US" sz="2800" dirty="0" smtClean="0"/>
              <a:t>, …</a:t>
            </a:r>
            <a:endParaRPr lang="en-GB" sz="2800" dirty="0" smtClean="0"/>
          </a:p>
        </p:txBody>
      </p:sp>
    </p:spTree>
    <p:extLst>
      <p:ext uri="{BB962C8B-B14F-4D97-AF65-F5344CB8AC3E}">
        <p14:creationId xmlns:p14="http://schemas.microsoft.com/office/powerpoint/2010/main" val="5820141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1250605-5E80-4257-8D24-1B90215B7C45}" type="slidenum">
              <a:rPr lang="en-US"/>
              <a:pPr/>
              <a:t>50</a:t>
            </a:fld>
            <a:endParaRPr lang="en-US"/>
          </a:p>
        </p:txBody>
      </p:sp>
      <p:sp>
        <p:nvSpPr>
          <p:cNvPr id="123906"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Spring version</a:t>
            </a:r>
          </a:p>
        </p:txBody>
      </p:sp>
      <p:sp>
        <p:nvSpPr>
          <p:cNvPr id="123907" name="Rectangle 3"/>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No more new use</a:t>
            </a:r>
          </a:p>
          <a:p>
            <a:r>
              <a:rPr lang="en-US"/>
              <a:t>Classes only have to know about the interface</a:t>
            </a:r>
          </a:p>
          <a:p>
            <a:pPr lvl="1"/>
            <a:r>
              <a:rPr lang="en-US"/>
              <a:t>or class if no interface available</a:t>
            </a:r>
          </a:p>
          <a:p>
            <a:r>
              <a:rPr lang="en-US"/>
              <a:t>Singletons easy to handle</a:t>
            </a:r>
          </a:p>
          <a:p>
            <a:r>
              <a:rPr lang="en-US"/>
              <a:t>Loose coupling allows flexible changes</a:t>
            </a:r>
          </a:p>
        </p:txBody>
      </p:sp>
    </p:spTree>
    <p:extLst>
      <p:ext uri="{BB962C8B-B14F-4D97-AF65-F5344CB8AC3E}">
        <p14:creationId xmlns:p14="http://schemas.microsoft.com/office/powerpoint/2010/main" val="9951030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1981200" y="2514600"/>
            <a:ext cx="475615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400" b="1">
                <a:solidFill>
                  <a:schemeClr val="tx2"/>
                </a:solidFill>
              </a:rPr>
              <a:t>Spring Web</a:t>
            </a:r>
          </a:p>
          <a:p>
            <a:r>
              <a:rPr lang="en-US" sz="5400" b="1">
                <a:solidFill>
                  <a:schemeClr val="tx2"/>
                </a:solidFill>
              </a:rPr>
              <a:t>Key Concepts</a:t>
            </a:r>
          </a:p>
        </p:txBody>
      </p:sp>
    </p:spTree>
    <p:extLst>
      <p:ext uri="{BB962C8B-B14F-4D97-AF65-F5344CB8AC3E}">
        <p14:creationId xmlns:p14="http://schemas.microsoft.com/office/powerpoint/2010/main" val="10041411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944562"/>
          </a:xfrm>
        </p:spPr>
        <p:txBody>
          <a:bodyPr/>
          <a:lstStyle/>
          <a:p>
            <a:pPr eaLnBrk="1" hangingPunct="1"/>
            <a:r>
              <a:rPr lang="en-US" smtClean="0"/>
              <a:t>Spring Web Controllers	</a:t>
            </a:r>
          </a:p>
        </p:txBody>
      </p:sp>
      <p:sp>
        <p:nvSpPr>
          <p:cNvPr id="23555" name="Rectangle 3"/>
          <p:cNvSpPr>
            <a:spLocks noGrp="1" noChangeArrowheads="1"/>
          </p:cNvSpPr>
          <p:nvPr>
            <p:ph type="body" idx="1"/>
          </p:nvPr>
        </p:nvSpPr>
        <p:spPr>
          <a:xfrm>
            <a:off x="457200" y="1295400"/>
            <a:ext cx="8229600" cy="4830763"/>
          </a:xfrm>
        </p:spPr>
        <p:txBody>
          <a:bodyPr/>
          <a:lstStyle/>
          <a:p>
            <a:pPr eaLnBrk="1" hangingPunct="1"/>
            <a:r>
              <a:rPr lang="en-US" smtClean="0"/>
              <a:t>In an MVC architecture your controllers handle all requests. </a:t>
            </a:r>
          </a:p>
          <a:p>
            <a:pPr eaLnBrk="1" hangingPunct="1"/>
            <a:endParaRPr lang="en-US" smtClean="0"/>
          </a:p>
          <a:p>
            <a:pPr eaLnBrk="1" hangingPunct="1"/>
            <a:r>
              <a:rPr lang="en-US" smtClean="0"/>
              <a:t>Spring uses a ‘DispatcherServlet” defined in the web.xml file to analyze a request URL pattern and then pass control to the correct Controller by using a URL mapping defined in a “ Spring bean” XML file.</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9910001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sz="2800" b="1" smtClean="0"/>
              <a:t>Spring Web Container Setup</a:t>
            </a:r>
          </a:p>
        </p:txBody>
      </p:sp>
      <p:sp>
        <p:nvSpPr>
          <p:cNvPr id="24579" name="Rectangle 3"/>
          <p:cNvSpPr>
            <a:spLocks noGrp="1" noChangeArrowheads="1"/>
          </p:cNvSpPr>
          <p:nvPr>
            <p:ph type="body" idx="1"/>
          </p:nvPr>
        </p:nvSpPr>
        <p:spPr>
          <a:xfrm>
            <a:off x="152400" y="914400"/>
            <a:ext cx="8839200" cy="5791200"/>
          </a:xfrm>
        </p:spPr>
        <p:txBody>
          <a:bodyPr/>
          <a:lstStyle/>
          <a:p>
            <a:pPr eaLnBrk="1" hangingPunct="1">
              <a:lnSpc>
                <a:spcPct val="80000"/>
              </a:lnSpc>
              <a:buFontTx/>
              <a:buNone/>
            </a:pPr>
            <a:r>
              <a:rPr lang="en-US" sz="2800" smtClean="0"/>
              <a:t>In your Web Container, the Spring “bean” XML file exists in the same directory as your </a:t>
            </a:r>
            <a:r>
              <a:rPr lang="en-US" sz="2800" b="1" smtClean="0"/>
              <a:t>web.xml</a:t>
            </a:r>
            <a:r>
              <a:rPr lang="en-US" sz="2800" smtClean="0"/>
              <a:t> file with a “</a:t>
            </a:r>
            <a:r>
              <a:rPr lang="en-US" sz="2800" b="1" smtClean="0"/>
              <a:t>-servlet.xml</a:t>
            </a:r>
            <a:r>
              <a:rPr lang="en-US" sz="2800" smtClean="0"/>
              <a:t>” appended to it.</a:t>
            </a:r>
          </a:p>
          <a:p>
            <a:pPr eaLnBrk="1" hangingPunct="1">
              <a:lnSpc>
                <a:spcPct val="80000"/>
              </a:lnSpc>
              <a:buFontTx/>
              <a:buNone/>
            </a:pPr>
            <a:endParaRPr lang="en-US" sz="2800" smtClean="0"/>
          </a:p>
          <a:p>
            <a:pPr eaLnBrk="1" hangingPunct="1">
              <a:lnSpc>
                <a:spcPct val="80000"/>
              </a:lnSpc>
              <a:buFontTx/>
              <a:buNone/>
            </a:pPr>
            <a:r>
              <a:rPr lang="en-US" sz="2800" smtClean="0"/>
              <a:t>webapps</a:t>
            </a:r>
          </a:p>
          <a:p>
            <a:pPr eaLnBrk="1" hangingPunct="1">
              <a:lnSpc>
                <a:spcPct val="80000"/>
              </a:lnSpc>
              <a:buFontTx/>
              <a:buNone/>
            </a:pPr>
            <a:r>
              <a:rPr lang="en-US" sz="2800" smtClean="0"/>
              <a:t>	/tradingapp </a:t>
            </a:r>
          </a:p>
          <a:p>
            <a:pPr eaLnBrk="1" hangingPunct="1">
              <a:lnSpc>
                <a:spcPct val="80000"/>
              </a:lnSpc>
              <a:buFontTx/>
              <a:buNone/>
            </a:pPr>
            <a:r>
              <a:rPr lang="en-US" sz="2800" smtClean="0"/>
              <a:t>		/WEB-INF/</a:t>
            </a:r>
            <a:r>
              <a:rPr lang="en-US" sz="2800" b="1" smtClean="0">
                <a:solidFill>
                  <a:schemeClr val="accent2"/>
                </a:solidFill>
              </a:rPr>
              <a:t>tradingapp-servlet.xml, web.xml)</a:t>
            </a:r>
          </a:p>
          <a:p>
            <a:pPr eaLnBrk="1" hangingPunct="1">
              <a:lnSpc>
                <a:spcPct val="80000"/>
              </a:lnSpc>
              <a:buFontTx/>
              <a:buNone/>
            </a:pPr>
            <a:r>
              <a:rPr lang="en-US" sz="2800" smtClean="0"/>
              <a:t>			/classes </a:t>
            </a:r>
            <a:endParaRPr lang="en-US" sz="2800" b="1" smtClean="0">
              <a:solidFill>
                <a:schemeClr val="folHlink"/>
              </a:solidFill>
            </a:endParaRPr>
          </a:p>
          <a:p>
            <a:pPr eaLnBrk="1" hangingPunct="1">
              <a:lnSpc>
                <a:spcPct val="80000"/>
              </a:lnSpc>
              <a:buFontTx/>
              <a:buNone/>
            </a:pPr>
            <a:r>
              <a:rPr lang="en-US" sz="2800" smtClean="0"/>
              <a:t>			/lib (all jar files)</a:t>
            </a:r>
          </a:p>
          <a:p>
            <a:pPr eaLnBrk="1" hangingPunct="1">
              <a:lnSpc>
                <a:spcPct val="80000"/>
              </a:lnSpc>
              <a:buFontTx/>
              <a:buNone/>
            </a:pPr>
            <a:endParaRPr lang="en-US" sz="2800" smtClean="0"/>
          </a:p>
          <a:p>
            <a:pPr eaLnBrk="1" hangingPunct="1">
              <a:lnSpc>
                <a:spcPct val="80000"/>
              </a:lnSpc>
              <a:buFontTx/>
              <a:buNone/>
            </a:pPr>
            <a:r>
              <a:rPr lang="en-US" sz="2800" smtClean="0"/>
              <a:t>The dispatcher servlet is mapped to the name “</a:t>
            </a:r>
            <a:r>
              <a:rPr lang="en-US" sz="2800" b="1" smtClean="0"/>
              <a:t>tradingapp</a:t>
            </a:r>
            <a:r>
              <a:rPr lang="en-US" sz="2800" smtClean="0"/>
              <a:t>” so it knows to look in the “</a:t>
            </a:r>
            <a:r>
              <a:rPr lang="en-US" sz="2800" b="1" smtClean="0"/>
              <a:t>tradingapp-servlet.xml</a:t>
            </a:r>
            <a:r>
              <a:rPr lang="en-US" sz="2800" smtClean="0"/>
              <a:t>” file to look-up a URL-to- Controller match.</a:t>
            </a:r>
          </a:p>
          <a:p>
            <a:pPr eaLnBrk="1" hangingPunct="1">
              <a:lnSpc>
                <a:spcPct val="80000"/>
              </a:lnSpc>
              <a:buFontTx/>
              <a:buNone/>
            </a:pPr>
            <a:endParaRPr lang="en-US" sz="2800" smtClean="0"/>
          </a:p>
          <a:p>
            <a:pPr eaLnBrk="1" hangingPunct="1">
              <a:lnSpc>
                <a:spcPct val="80000"/>
              </a:lnSpc>
              <a:buFontTx/>
              <a:buNone/>
            </a:pPr>
            <a:endParaRPr lang="en-US" sz="2800" smtClean="0"/>
          </a:p>
        </p:txBody>
      </p:sp>
      <p:sp>
        <p:nvSpPr>
          <p:cNvPr id="24580" name="Line 5"/>
          <p:cNvSpPr>
            <a:spLocks noChangeShapeType="1"/>
          </p:cNvSpPr>
          <p:nvPr/>
        </p:nvSpPr>
        <p:spPr bwMode="auto">
          <a:xfrm flipV="1">
            <a:off x="1828800" y="259080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1" name="Line 6"/>
          <p:cNvSpPr>
            <a:spLocks noChangeShapeType="1"/>
          </p:cNvSpPr>
          <p:nvPr/>
        </p:nvSpPr>
        <p:spPr bwMode="auto">
          <a:xfrm>
            <a:off x="1828800" y="2590800"/>
            <a:ext cx="396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12"/>
          <p:cNvSpPr>
            <a:spLocks noChangeShapeType="1"/>
          </p:cNvSpPr>
          <p:nvPr/>
        </p:nvSpPr>
        <p:spPr bwMode="auto">
          <a:xfrm>
            <a:off x="5791200" y="2590800"/>
            <a:ext cx="0" cy="533400"/>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891746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sz="4000" smtClean="0"/>
              <a:t>Example of web.xml file</a:t>
            </a:r>
          </a:p>
        </p:txBody>
      </p:sp>
      <p:sp>
        <p:nvSpPr>
          <p:cNvPr id="25603" name="Rectangle 3"/>
          <p:cNvSpPr>
            <a:spLocks noGrp="1" noChangeArrowheads="1"/>
          </p:cNvSpPr>
          <p:nvPr>
            <p:ph type="body" idx="1"/>
          </p:nvPr>
        </p:nvSpPr>
        <p:spPr>
          <a:xfrm>
            <a:off x="457200" y="838200"/>
            <a:ext cx="8229600" cy="5638800"/>
          </a:xfrm>
        </p:spPr>
        <p:txBody>
          <a:bodyPr/>
          <a:lstStyle/>
          <a:p>
            <a:pPr eaLnBrk="1" hangingPunct="1">
              <a:buFontTx/>
              <a:buNone/>
            </a:pPr>
            <a:r>
              <a:rPr lang="en-US" sz="2000" smtClean="0"/>
              <a:t>&lt;web-app&gt;</a:t>
            </a:r>
          </a:p>
          <a:p>
            <a:pPr eaLnBrk="1" hangingPunct="1">
              <a:buFontTx/>
              <a:buNone/>
            </a:pPr>
            <a:r>
              <a:rPr lang="en-US" sz="2000" smtClean="0"/>
              <a:t>&lt;servlet&gt;</a:t>
            </a:r>
          </a:p>
          <a:p>
            <a:pPr eaLnBrk="1" hangingPunct="1">
              <a:buFontTx/>
              <a:buNone/>
            </a:pPr>
            <a:r>
              <a:rPr lang="en-US" sz="2000" smtClean="0"/>
              <a:t>    &lt;servlet-name&gt;</a:t>
            </a:r>
            <a:r>
              <a:rPr lang="en-US" sz="2000" smtClean="0">
                <a:solidFill>
                  <a:srgbClr val="CC3300"/>
                </a:solidFill>
              </a:rPr>
              <a:t>tradingapp</a:t>
            </a:r>
            <a:r>
              <a:rPr lang="en-US" sz="2000" smtClean="0"/>
              <a:t>&lt;/servlet-name&gt;</a:t>
            </a:r>
          </a:p>
          <a:p>
            <a:pPr eaLnBrk="1" hangingPunct="1">
              <a:buFontTx/>
              <a:buNone/>
            </a:pPr>
            <a:r>
              <a:rPr lang="en-US" sz="2000" smtClean="0"/>
              <a:t>	&lt;servlet-class&gt;</a:t>
            </a:r>
            <a:r>
              <a:rPr lang="en-US" sz="2000" smtClean="0">
                <a:solidFill>
                  <a:srgbClr val="CC3300"/>
                </a:solidFill>
              </a:rPr>
              <a:t>DispatcherServlet</a:t>
            </a:r>
            <a:r>
              <a:rPr lang="en-US" sz="2000" smtClean="0"/>
              <a:t>&lt;/servlet-class&gt;</a:t>
            </a:r>
          </a:p>
          <a:p>
            <a:pPr eaLnBrk="1" hangingPunct="1">
              <a:buFontTx/>
              <a:buNone/>
            </a:pPr>
            <a:r>
              <a:rPr lang="en-US" sz="2000" smtClean="0"/>
              <a:t>&lt;/servlet&gt;</a:t>
            </a:r>
          </a:p>
          <a:p>
            <a:pPr eaLnBrk="1" hangingPunct="1">
              <a:buFontTx/>
              <a:buNone/>
            </a:pPr>
            <a:r>
              <a:rPr lang="en-US" sz="2000" smtClean="0"/>
              <a:t>&lt;servlet-mapping&gt;</a:t>
            </a:r>
          </a:p>
          <a:p>
            <a:pPr eaLnBrk="1" hangingPunct="1">
              <a:buFontTx/>
              <a:buNone/>
            </a:pPr>
            <a:r>
              <a:rPr lang="en-US" sz="2000" smtClean="0"/>
              <a:t>&lt;servlet-name&gt;</a:t>
            </a:r>
            <a:r>
              <a:rPr lang="en-US" sz="2000" smtClean="0">
                <a:solidFill>
                  <a:srgbClr val="CC3300"/>
                </a:solidFill>
              </a:rPr>
              <a:t>tradingapp</a:t>
            </a:r>
            <a:r>
              <a:rPr lang="en-US" sz="2000" smtClean="0"/>
              <a:t>&lt;/servlet-name&gt;</a:t>
            </a:r>
          </a:p>
          <a:p>
            <a:pPr eaLnBrk="1" hangingPunct="1">
              <a:buFontTx/>
              <a:buNone/>
            </a:pPr>
            <a:r>
              <a:rPr lang="en-US" sz="2000" smtClean="0"/>
              <a:t>    &lt;url-pattern&gt;</a:t>
            </a:r>
            <a:r>
              <a:rPr lang="en-US" sz="2000" smtClean="0">
                <a:solidFill>
                  <a:srgbClr val="CC3300"/>
                </a:solidFill>
              </a:rPr>
              <a:t>*.htm</a:t>
            </a:r>
            <a:r>
              <a:rPr lang="en-US" sz="2000" smtClean="0"/>
              <a:t>&lt;/url-pattern&gt;</a:t>
            </a:r>
          </a:p>
          <a:p>
            <a:pPr eaLnBrk="1" hangingPunct="1">
              <a:buFontTx/>
              <a:buNone/>
            </a:pPr>
            <a:r>
              <a:rPr lang="en-US" sz="2000" smtClean="0"/>
              <a:t>&lt;/servlet-mapping&gt;</a:t>
            </a:r>
          </a:p>
          <a:p>
            <a:pPr eaLnBrk="1" hangingPunct="1">
              <a:buFontTx/>
              <a:buNone/>
            </a:pPr>
            <a:r>
              <a:rPr lang="en-US" sz="2000" smtClean="0"/>
              <a:t>&lt;/web-app&gt;</a:t>
            </a:r>
          </a:p>
          <a:p>
            <a:pPr eaLnBrk="1" hangingPunct="1">
              <a:buFontTx/>
              <a:buNone/>
            </a:pPr>
            <a:endParaRPr lang="en-US" sz="2000" smtClean="0"/>
          </a:p>
          <a:p>
            <a:pPr eaLnBrk="1" hangingPunct="1">
              <a:buFontTx/>
              <a:buNone/>
            </a:pPr>
            <a:r>
              <a:rPr lang="en-US" sz="2000" smtClean="0"/>
              <a:t>*** Any URL ending with an “.htm” pattern is routed to the DispatcherServlet, the DispatcherServlet loads the </a:t>
            </a:r>
            <a:r>
              <a:rPr lang="en-US" sz="2000" b="1" smtClean="0"/>
              <a:t>tradingapp-servlet.xml </a:t>
            </a:r>
            <a:r>
              <a:rPr lang="en-US" sz="2000" smtClean="0"/>
              <a:t>file and routes the user to the correct controller. </a:t>
            </a:r>
          </a:p>
        </p:txBody>
      </p:sp>
      <p:sp>
        <p:nvSpPr>
          <p:cNvPr id="25604" name="Line 6"/>
          <p:cNvSpPr>
            <a:spLocks noChangeShapeType="1"/>
          </p:cNvSpPr>
          <p:nvPr/>
        </p:nvSpPr>
        <p:spPr bwMode="auto">
          <a:xfrm flipH="1" flipV="1">
            <a:off x="2743200" y="3733800"/>
            <a:ext cx="1295400" cy="11430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339019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a:xfrm>
            <a:off x="381000" y="228600"/>
            <a:ext cx="8763000" cy="944563"/>
          </a:xfrm>
        </p:spPr>
        <p:txBody>
          <a:bodyPr>
            <a:normAutofit fontScale="90000"/>
          </a:bodyPr>
          <a:lstStyle/>
          <a:p>
            <a:pPr eaLnBrk="1" hangingPunct="1"/>
            <a:r>
              <a:rPr lang="en-US" sz="3200" smtClean="0"/>
              <a:t>Our Demo Logon Form at URL</a:t>
            </a:r>
            <a:br>
              <a:rPr lang="en-US" sz="3200" smtClean="0"/>
            </a:br>
            <a:r>
              <a:rPr lang="en-US" sz="3200" smtClean="0"/>
              <a:t>http://localhost/tradingapp/logon</a:t>
            </a:r>
            <a:r>
              <a:rPr lang="en-US" sz="3200" b="1" smtClean="0"/>
              <a:t>.htm</a:t>
            </a:r>
          </a:p>
        </p:txBody>
      </p:sp>
      <p:graphicFrame>
        <p:nvGraphicFramePr>
          <p:cNvPr id="1026" name="Object 4"/>
          <p:cNvGraphicFramePr>
            <a:graphicFrameLocks noGrp="1" noChangeAspect="1"/>
          </p:cNvGraphicFramePr>
          <p:nvPr>
            <p:ph idx="1"/>
          </p:nvPr>
        </p:nvGraphicFramePr>
        <p:xfrm>
          <a:off x="762000" y="1371600"/>
          <a:ext cx="7924800" cy="5146675"/>
        </p:xfrm>
        <a:graphic>
          <a:graphicData uri="http://schemas.openxmlformats.org/presentationml/2006/ole">
            <mc:AlternateContent xmlns:mc="http://schemas.openxmlformats.org/markup-compatibility/2006">
              <mc:Choice xmlns:v="urn:schemas-microsoft-com:vml" Requires="v">
                <p:oleObj spid="_x0000_s2098" name="Bitmap Image" r:id="rId3" imgW="4086795" imgH="2542857" progId="Paint.Picture">
                  <p:embed/>
                </p:oleObj>
              </mc:Choice>
              <mc:Fallback>
                <p:oleObj name="Bitmap Image" r:id="rId3" imgW="4086795" imgH="254285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7924800" cy="514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6949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algn="l" eaLnBrk="1" hangingPunct="1"/>
            <a:r>
              <a:rPr lang="en-US" sz="3200" smtClean="0"/>
              <a:t>The tradingapp-servlet.xml file a.k.a. Spring beans XML file is where the majority of your configuration is done.</a:t>
            </a:r>
          </a:p>
        </p:txBody>
      </p:sp>
      <p:sp>
        <p:nvSpPr>
          <p:cNvPr id="26627" name="Rectangle 3"/>
          <p:cNvSpPr>
            <a:spLocks noGrp="1" noChangeArrowheads="1"/>
          </p:cNvSpPr>
          <p:nvPr>
            <p:ph type="body" idx="1"/>
          </p:nvPr>
        </p:nvSpPr>
        <p:spPr>
          <a:xfrm>
            <a:off x="304800" y="1752600"/>
            <a:ext cx="8610600" cy="4754563"/>
          </a:xfrm>
        </p:spPr>
        <p:txBody>
          <a:bodyPr/>
          <a:lstStyle/>
          <a:p>
            <a:pPr eaLnBrk="1" hangingPunct="1">
              <a:buFontTx/>
              <a:buNone/>
            </a:pPr>
            <a:r>
              <a:rPr lang="en-US" sz="2400" smtClean="0"/>
              <a:t>For example: If working with the URL: </a:t>
            </a:r>
            <a:r>
              <a:rPr lang="en-US" sz="2400" b="1" smtClean="0">
                <a:solidFill>
                  <a:srgbClr val="CC3300"/>
                </a:solidFill>
              </a:rPr>
              <a:t>/logon.htm</a:t>
            </a:r>
          </a:p>
          <a:p>
            <a:pPr eaLnBrk="1" hangingPunct="1">
              <a:buFontTx/>
              <a:buNone/>
            </a:pPr>
            <a:r>
              <a:rPr lang="en-US" sz="2400" smtClean="0"/>
              <a:t>Because the URL ends with </a:t>
            </a:r>
            <a:r>
              <a:rPr lang="en-US" sz="2400" b="1" smtClean="0"/>
              <a:t>.htm</a:t>
            </a:r>
            <a:r>
              <a:rPr lang="en-US" sz="2400" smtClean="0"/>
              <a:t> the DispatcherServlet loads the </a:t>
            </a:r>
            <a:r>
              <a:rPr lang="en-US" sz="2400" b="1" smtClean="0"/>
              <a:t>tradingapp-servlet.xml </a:t>
            </a:r>
            <a:r>
              <a:rPr lang="en-US" sz="2400" smtClean="0"/>
              <a:t>file to determine which controller to use.</a:t>
            </a:r>
          </a:p>
          <a:p>
            <a:pPr eaLnBrk="1" hangingPunct="1">
              <a:buFontTx/>
              <a:buNone/>
            </a:pPr>
            <a:endParaRPr lang="en-US" sz="2400" smtClean="0"/>
          </a:p>
          <a:p>
            <a:pPr eaLnBrk="1" hangingPunct="1">
              <a:buFontTx/>
              <a:buNone/>
            </a:pPr>
            <a:r>
              <a:rPr lang="en-US" sz="2400" smtClean="0"/>
              <a:t>The tradingapp-servlet.xml file uses Springs SimpleUrlHandlerMapping class to map the URL to a controller, in this case the LogonFormController</a:t>
            </a:r>
          </a:p>
          <a:p>
            <a:pPr eaLnBrk="1" hangingPunct="1">
              <a:buFontTx/>
              <a:buNone/>
            </a:pPr>
            <a:endParaRPr lang="en-US" sz="2400" smtClean="0"/>
          </a:p>
          <a:p>
            <a:pPr eaLnBrk="1" hangingPunct="1">
              <a:buFontTx/>
              <a:buNone/>
            </a:pPr>
            <a:r>
              <a:rPr lang="en-US" sz="2400" smtClean="0"/>
              <a:t>Next…what the tradingapp-servlet.xml looks like.</a:t>
            </a:r>
          </a:p>
        </p:txBody>
      </p:sp>
    </p:spTree>
    <p:extLst>
      <p:ext uri="{BB962C8B-B14F-4D97-AF65-F5344CB8AC3E}">
        <p14:creationId xmlns:p14="http://schemas.microsoft.com/office/powerpoint/2010/main" val="31494837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487362"/>
          </a:xfrm>
        </p:spPr>
        <p:txBody>
          <a:bodyPr/>
          <a:lstStyle/>
          <a:p>
            <a:pPr eaLnBrk="1" hangingPunct="1"/>
            <a:r>
              <a:rPr lang="en-US" sz="2400" smtClean="0"/>
              <a:t>tradingapp-servlet.xml</a:t>
            </a:r>
          </a:p>
        </p:txBody>
      </p:sp>
      <p:sp>
        <p:nvSpPr>
          <p:cNvPr id="27651" name="Rectangle 3"/>
          <p:cNvSpPr>
            <a:spLocks noGrp="1" noChangeArrowheads="1"/>
          </p:cNvSpPr>
          <p:nvPr>
            <p:ph type="body" idx="1"/>
          </p:nvPr>
        </p:nvSpPr>
        <p:spPr>
          <a:xfrm>
            <a:off x="228600" y="838200"/>
            <a:ext cx="8610600" cy="5867400"/>
          </a:xfrm>
        </p:spPr>
        <p:txBody>
          <a:bodyPr/>
          <a:lstStyle/>
          <a:p>
            <a:pPr eaLnBrk="1" hangingPunct="1">
              <a:lnSpc>
                <a:spcPct val="80000"/>
              </a:lnSpc>
              <a:buFontTx/>
              <a:buNone/>
            </a:pPr>
            <a:r>
              <a:rPr lang="en-US" sz="1800" smtClean="0"/>
              <a:t>&lt;bean id="urlMapping"           class="org.springframework.SimpleUrlHandlerMapping"&gt;</a:t>
            </a:r>
          </a:p>
          <a:p>
            <a:pPr eaLnBrk="1" hangingPunct="1">
              <a:lnSpc>
                <a:spcPct val="80000"/>
              </a:lnSpc>
              <a:buFontTx/>
              <a:buNone/>
            </a:pPr>
            <a:r>
              <a:rPr lang="en-US" sz="1800" smtClean="0"/>
              <a:t>  &lt;property name="urlMap"&gt;</a:t>
            </a:r>
          </a:p>
          <a:p>
            <a:pPr eaLnBrk="1" hangingPunct="1">
              <a:lnSpc>
                <a:spcPct val="80000"/>
              </a:lnSpc>
              <a:buFontTx/>
              <a:buNone/>
            </a:pPr>
            <a:r>
              <a:rPr lang="en-US" sz="1800" smtClean="0"/>
              <a:t>	&lt;map&gt;</a:t>
            </a:r>
          </a:p>
          <a:p>
            <a:pPr eaLnBrk="1" hangingPunct="1">
              <a:lnSpc>
                <a:spcPct val="80000"/>
              </a:lnSpc>
              <a:buFontTx/>
              <a:buNone/>
            </a:pPr>
            <a:r>
              <a:rPr lang="en-US" sz="1800" smtClean="0"/>
              <a:t>		&lt;entry key="</a:t>
            </a:r>
            <a:r>
              <a:rPr lang="en-US" sz="1800" b="1" smtClean="0">
                <a:solidFill>
                  <a:srgbClr val="CC3300"/>
                </a:solidFill>
              </a:rPr>
              <a:t>/logon.htm</a:t>
            </a:r>
            <a:r>
              <a:rPr lang="en-US" sz="1800" smtClean="0"/>
              <a:t>"&gt;</a:t>
            </a:r>
          </a:p>
          <a:p>
            <a:pPr eaLnBrk="1" hangingPunct="1">
              <a:lnSpc>
                <a:spcPct val="80000"/>
              </a:lnSpc>
              <a:buFontTx/>
              <a:buNone/>
            </a:pPr>
            <a:r>
              <a:rPr lang="en-US" sz="1800" smtClean="0"/>
              <a:t>			&lt;ref bean="</a:t>
            </a:r>
            <a:r>
              <a:rPr lang="en-US" sz="2000" smtClean="0">
                <a:solidFill>
                  <a:srgbClr val="CC3300"/>
                </a:solidFill>
              </a:rPr>
              <a:t>logonForm</a:t>
            </a:r>
            <a:r>
              <a:rPr lang="en-US" sz="1800" smtClean="0"/>
              <a:t>"/&gt;</a:t>
            </a:r>
          </a:p>
          <a:p>
            <a:pPr eaLnBrk="1" hangingPunct="1">
              <a:lnSpc>
                <a:spcPct val="80000"/>
              </a:lnSpc>
              <a:buFontTx/>
              <a:buNone/>
            </a:pPr>
            <a:r>
              <a:rPr lang="en-US" sz="1800" smtClean="0"/>
              <a:t>		&lt;/entry&gt;</a:t>
            </a:r>
          </a:p>
          <a:p>
            <a:pPr eaLnBrk="1" hangingPunct="1">
              <a:lnSpc>
                <a:spcPct val="80000"/>
              </a:lnSpc>
              <a:buFontTx/>
              <a:buNone/>
            </a:pPr>
            <a:r>
              <a:rPr lang="en-US" sz="1800" smtClean="0"/>
              <a:t>	&lt;/map&gt;</a:t>
            </a:r>
          </a:p>
          <a:p>
            <a:pPr eaLnBrk="1" hangingPunct="1">
              <a:lnSpc>
                <a:spcPct val="80000"/>
              </a:lnSpc>
              <a:buFontTx/>
              <a:buNone/>
            </a:pPr>
            <a:r>
              <a:rPr lang="en-US" sz="1800" smtClean="0"/>
              <a:t>  &lt;/property&gt;</a:t>
            </a:r>
          </a:p>
          <a:p>
            <a:pPr eaLnBrk="1" hangingPunct="1">
              <a:lnSpc>
                <a:spcPct val="80000"/>
              </a:lnSpc>
              <a:buFontTx/>
              <a:buNone/>
            </a:pPr>
            <a:r>
              <a:rPr lang="en-US" sz="1800" smtClean="0"/>
              <a:t>&lt;/bean&gt;</a:t>
            </a:r>
          </a:p>
          <a:p>
            <a:pPr eaLnBrk="1" hangingPunct="1">
              <a:lnSpc>
                <a:spcPct val="80000"/>
              </a:lnSpc>
              <a:buFontTx/>
              <a:buNone/>
            </a:pPr>
            <a:endParaRPr lang="en-US" sz="1800" smtClean="0"/>
          </a:p>
          <a:p>
            <a:pPr eaLnBrk="1" hangingPunct="1">
              <a:lnSpc>
                <a:spcPct val="80000"/>
              </a:lnSpc>
              <a:buFontTx/>
              <a:buNone/>
            </a:pPr>
            <a:r>
              <a:rPr lang="en-US" sz="1800" smtClean="0"/>
              <a:t>&lt;bean id="</a:t>
            </a:r>
            <a:r>
              <a:rPr lang="en-US" sz="1800" b="1" smtClean="0">
                <a:solidFill>
                  <a:srgbClr val="CC3300"/>
                </a:solidFill>
              </a:rPr>
              <a:t>logonForm</a:t>
            </a:r>
            <a:r>
              <a:rPr lang="en-US" sz="1800" smtClean="0"/>
              <a:t>" class="com.tradingapp.LogonFormController"&gt;</a:t>
            </a:r>
          </a:p>
          <a:p>
            <a:pPr eaLnBrk="1" hangingPunct="1">
              <a:lnSpc>
                <a:spcPct val="80000"/>
              </a:lnSpc>
              <a:buFontTx/>
              <a:buNone/>
            </a:pPr>
            <a:r>
              <a:rPr lang="en-US" sz="1800" smtClean="0"/>
              <a:t>	&lt;property name="sessionForm"&gt;&lt;value&gt;true&lt;/value&gt;&lt;/property&gt;</a:t>
            </a:r>
          </a:p>
          <a:p>
            <a:pPr eaLnBrk="1" hangingPunct="1">
              <a:lnSpc>
                <a:spcPct val="80000"/>
              </a:lnSpc>
              <a:buFontTx/>
              <a:buNone/>
            </a:pPr>
            <a:r>
              <a:rPr lang="en-US" sz="1800" smtClean="0"/>
              <a:t>	&lt;property name="commandName"&gt;&lt;value&gt;credentials&lt;/value&gt;&lt;/property</a:t>
            </a:r>
          </a:p>
          <a:p>
            <a:pPr eaLnBrk="1" hangingPunct="1">
              <a:lnSpc>
                <a:spcPct val="80000"/>
              </a:lnSpc>
              <a:buFontTx/>
              <a:buNone/>
            </a:pPr>
            <a:r>
              <a:rPr lang="en-US" sz="1800" smtClean="0"/>
              <a:t>	&lt;property name="commandClass"&gt;</a:t>
            </a:r>
          </a:p>
          <a:p>
            <a:pPr eaLnBrk="1" hangingPunct="1">
              <a:lnSpc>
                <a:spcPct val="80000"/>
              </a:lnSpc>
              <a:buFontTx/>
              <a:buNone/>
            </a:pPr>
            <a:r>
              <a:rPr lang="en-US" sz="1800" smtClean="0"/>
              <a:t>		&lt;value&gt;com.tradingapp.Credentials&lt;/value&gt;</a:t>
            </a:r>
          </a:p>
          <a:p>
            <a:pPr eaLnBrk="1" hangingPunct="1">
              <a:lnSpc>
                <a:spcPct val="80000"/>
              </a:lnSpc>
              <a:buFontTx/>
              <a:buNone/>
            </a:pPr>
            <a:r>
              <a:rPr lang="en-US" sz="1800" smtClean="0"/>
              <a:t>	&lt;/property&gt;</a:t>
            </a:r>
          </a:p>
          <a:p>
            <a:pPr eaLnBrk="1" hangingPunct="1">
              <a:lnSpc>
                <a:spcPct val="80000"/>
              </a:lnSpc>
              <a:buFontTx/>
              <a:buNone/>
            </a:pPr>
            <a:r>
              <a:rPr lang="en-US" sz="1800" smtClean="0"/>
              <a:t>	&lt;property name="validator"&gt;&lt;ref bean="logonValidator"/&gt;&lt;/property&gt;</a:t>
            </a:r>
          </a:p>
          <a:p>
            <a:pPr eaLnBrk="1" hangingPunct="1">
              <a:lnSpc>
                <a:spcPct val="80000"/>
              </a:lnSpc>
              <a:buFontTx/>
              <a:buNone/>
            </a:pPr>
            <a:r>
              <a:rPr lang="en-US" sz="1800" smtClean="0"/>
              <a:t>	&lt;property name="formView"&gt;&lt;value&gt;logon&lt;/value&gt;&lt;/property&gt;</a:t>
            </a:r>
          </a:p>
          <a:p>
            <a:pPr eaLnBrk="1" hangingPunct="1">
              <a:lnSpc>
                <a:spcPct val="80000"/>
              </a:lnSpc>
              <a:buFontTx/>
              <a:buNone/>
            </a:pPr>
            <a:r>
              <a:rPr lang="en-US" sz="1800" smtClean="0"/>
              <a:t>	&lt;property name="successView"&gt;&lt;value&gt;portfolio.htm&lt;/value&gt;&lt;/property&gt;</a:t>
            </a:r>
          </a:p>
          <a:p>
            <a:pPr eaLnBrk="1" hangingPunct="1">
              <a:lnSpc>
                <a:spcPct val="80000"/>
              </a:lnSpc>
              <a:buFontTx/>
              <a:buNone/>
            </a:pPr>
            <a:r>
              <a:rPr lang="en-US" sz="1800" smtClean="0"/>
              <a:t>&lt;/bean&gt;</a:t>
            </a:r>
          </a:p>
        </p:txBody>
      </p:sp>
      <p:sp>
        <p:nvSpPr>
          <p:cNvPr id="27652" name="Line 4"/>
          <p:cNvSpPr>
            <a:spLocks noChangeShapeType="1"/>
          </p:cNvSpPr>
          <p:nvPr/>
        </p:nvSpPr>
        <p:spPr bwMode="auto">
          <a:xfrm flipH="1">
            <a:off x="1981200" y="2514600"/>
            <a:ext cx="1600200" cy="12954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53" name="Text Box 5"/>
          <p:cNvSpPr txBox="1">
            <a:spLocks noChangeArrowheads="1"/>
          </p:cNvSpPr>
          <p:nvPr/>
        </p:nvSpPr>
        <p:spPr bwMode="auto">
          <a:xfrm>
            <a:off x="3581400" y="2819400"/>
            <a:ext cx="5216525" cy="669925"/>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This class extends Springs SimpleFormController</a:t>
            </a:r>
          </a:p>
          <a:p>
            <a:pPr algn="l" eaLnBrk="1" hangingPunct="1"/>
            <a:r>
              <a:rPr lang="en-US"/>
              <a:t>Which defines a setSuccessView() method</a:t>
            </a:r>
          </a:p>
        </p:txBody>
      </p:sp>
      <p:sp>
        <p:nvSpPr>
          <p:cNvPr id="27654" name="Line 6"/>
          <p:cNvSpPr>
            <a:spLocks noChangeShapeType="1"/>
          </p:cNvSpPr>
          <p:nvPr/>
        </p:nvSpPr>
        <p:spPr bwMode="auto">
          <a:xfrm>
            <a:off x="5791200" y="3505200"/>
            <a:ext cx="0" cy="3048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55" name="Line 7"/>
          <p:cNvSpPr>
            <a:spLocks noChangeShapeType="1"/>
          </p:cNvSpPr>
          <p:nvPr/>
        </p:nvSpPr>
        <p:spPr bwMode="auto">
          <a:xfrm>
            <a:off x="6705600" y="3505200"/>
            <a:ext cx="20574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8"/>
          <p:cNvSpPr>
            <a:spLocks noChangeShapeType="1"/>
          </p:cNvSpPr>
          <p:nvPr/>
        </p:nvSpPr>
        <p:spPr bwMode="auto">
          <a:xfrm>
            <a:off x="8763000" y="4267200"/>
            <a:ext cx="0" cy="1905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9"/>
          <p:cNvSpPr>
            <a:spLocks noChangeShapeType="1"/>
          </p:cNvSpPr>
          <p:nvPr/>
        </p:nvSpPr>
        <p:spPr bwMode="auto">
          <a:xfrm flipH="1">
            <a:off x="8305800" y="6172200"/>
            <a:ext cx="45720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58" name="Text Box 10"/>
          <p:cNvSpPr txBox="1">
            <a:spLocks noChangeArrowheads="1"/>
          </p:cNvSpPr>
          <p:nvPr/>
        </p:nvSpPr>
        <p:spPr bwMode="auto">
          <a:xfrm>
            <a:off x="1447800" y="6324600"/>
            <a:ext cx="7467600" cy="404813"/>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If it passes “validator” then successView, passes to portfolio.htm page</a:t>
            </a:r>
          </a:p>
        </p:txBody>
      </p:sp>
    </p:spTree>
    <p:extLst>
      <p:ext uri="{BB962C8B-B14F-4D97-AF65-F5344CB8AC3E}">
        <p14:creationId xmlns:p14="http://schemas.microsoft.com/office/powerpoint/2010/main" val="10265529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563562"/>
          </a:xfrm>
        </p:spPr>
        <p:txBody>
          <a:bodyPr/>
          <a:lstStyle/>
          <a:p>
            <a:pPr eaLnBrk="1" hangingPunct="1"/>
            <a:r>
              <a:rPr lang="en-US" sz="2800" smtClean="0"/>
              <a:t>Review of the process so far</a:t>
            </a:r>
          </a:p>
        </p:txBody>
      </p:sp>
      <p:sp>
        <p:nvSpPr>
          <p:cNvPr id="28675" name="Rectangle 3"/>
          <p:cNvSpPr>
            <a:spLocks noGrp="1" noChangeArrowheads="1"/>
          </p:cNvSpPr>
          <p:nvPr>
            <p:ph type="body" idx="1"/>
          </p:nvPr>
        </p:nvSpPr>
        <p:spPr>
          <a:xfrm>
            <a:off x="457200" y="914400"/>
            <a:ext cx="8229600" cy="5638800"/>
          </a:xfrm>
        </p:spPr>
        <p:txBody>
          <a:bodyPr/>
          <a:lstStyle/>
          <a:p>
            <a:pPr eaLnBrk="1" hangingPunct="1"/>
            <a:r>
              <a:rPr lang="en-US" sz="2800" smtClean="0"/>
              <a:t>User goes to this URL: </a:t>
            </a:r>
            <a:r>
              <a:rPr lang="en-US" sz="2800" smtClean="0">
                <a:solidFill>
                  <a:schemeClr val="accent2"/>
                </a:solidFill>
              </a:rPr>
              <a:t>http://tradingapp/logon.htm</a:t>
            </a:r>
          </a:p>
          <a:p>
            <a:pPr eaLnBrk="1" hangingPunct="1"/>
            <a:r>
              <a:rPr lang="en-US" sz="2800" smtClean="0"/>
              <a:t>Since the URL ends with “</a:t>
            </a:r>
            <a:r>
              <a:rPr lang="en-US" sz="2800" b="1" smtClean="0"/>
              <a:t>.htm</a:t>
            </a:r>
            <a:r>
              <a:rPr lang="en-US" sz="2800" smtClean="0"/>
              <a:t>”, the </a:t>
            </a:r>
            <a:r>
              <a:rPr lang="en-US" sz="2800" b="1" smtClean="0"/>
              <a:t>tradingapp-servlet.xml</a:t>
            </a:r>
            <a:r>
              <a:rPr lang="en-US" sz="2800" smtClean="0"/>
              <a:t> file is loaded to determine what controller to use.</a:t>
            </a:r>
          </a:p>
          <a:p>
            <a:pPr eaLnBrk="1" hangingPunct="1"/>
            <a:r>
              <a:rPr lang="en-US" sz="2800" smtClean="0"/>
              <a:t>The &lt;bean name urlMapping …/&gt; says to refer to the &lt;bean id="</a:t>
            </a:r>
            <a:r>
              <a:rPr lang="en-US" sz="2800" b="1" smtClean="0">
                <a:solidFill>
                  <a:srgbClr val="CC3300"/>
                </a:solidFill>
              </a:rPr>
              <a:t>logonForm</a:t>
            </a:r>
            <a:r>
              <a:rPr lang="en-US" sz="2800" smtClean="0"/>
              <a:t>" class="com.tradingapp.LogonFormController"&gt;</a:t>
            </a:r>
          </a:p>
          <a:p>
            <a:pPr eaLnBrk="1" hangingPunct="1"/>
            <a:r>
              <a:rPr lang="en-US" sz="2800" smtClean="0"/>
              <a:t>Since the LogonFormController extends SimpleFormController we can use the methods defined in the SimpleFormController class to do all kinds of form checking, e.g. validation.</a:t>
            </a:r>
          </a:p>
        </p:txBody>
      </p:sp>
    </p:spTree>
    <p:extLst>
      <p:ext uri="{BB962C8B-B14F-4D97-AF65-F5344CB8AC3E}">
        <p14:creationId xmlns:p14="http://schemas.microsoft.com/office/powerpoint/2010/main" val="33685333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sz="3200" smtClean="0"/>
              <a:t>What our LogonFormController Looks Like.</a:t>
            </a:r>
          </a:p>
        </p:txBody>
      </p:sp>
      <p:sp>
        <p:nvSpPr>
          <p:cNvPr id="29699" name="Rectangle 3"/>
          <p:cNvSpPr>
            <a:spLocks noGrp="1" noChangeArrowheads="1"/>
          </p:cNvSpPr>
          <p:nvPr>
            <p:ph type="body" idx="1"/>
          </p:nvPr>
        </p:nvSpPr>
        <p:spPr>
          <a:xfrm>
            <a:off x="457200" y="685800"/>
            <a:ext cx="8382000" cy="5943600"/>
          </a:xfrm>
        </p:spPr>
        <p:txBody>
          <a:bodyPr/>
          <a:lstStyle/>
          <a:p>
            <a:pPr eaLnBrk="1" hangingPunct="1">
              <a:lnSpc>
                <a:spcPct val="80000"/>
              </a:lnSpc>
              <a:buFontTx/>
              <a:buNone/>
            </a:pPr>
            <a:r>
              <a:rPr lang="en-US" sz="1800" smtClean="0"/>
              <a:t>public class LogonFormController </a:t>
            </a:r>
            <a:r>
              <a:rPr lang="en-US" sz="1800" smtClean="0">
                <a:solidFill>
                  <a:srgbClr val="CC3300"/>
                </a:solidFill>
              </a:rPr>
              <a:t>extends SimpleFormController</a:t>
            </a:r>
            <a:r>
              <a:rPr lang="en-US" sz="1800" smtClean="0"/>
              <a:t> {</a:t>
            </a:r>
          </a:p>
          <a:p>
            <a:pPr eaLnBrk="1" hangingPunct="1">
              <a:lnSpc>
                <a:spcPct val="80000"/>
              </a:lnSpc>
              <a:buFontTx/>
              <a:buNone/>
            </a:pPr>
            <a:r>
              <a:rPr lang="en-US" sz="1800" smtClean="0"/>
              <a:t>    public ModelAndView onSubmit(Object command) throws ServletException {</a:t>
            </a:r>
          </a:p>
          <a:p>
            <a:pPr eaLnBrk="1" hangingPunct="1">
              <a:lnSpc>
                <a:spcPct val="80000"/>
              </a:lnSpc>
              <a:buFontTx/>
              <a:buNone/>
            </a:pPr>
            <a:r>
              <a:rPr lang="en-US" sz="1800" smtClean="0"/>
              <a:t>        return new ModelAndView(new RedirectView(</a:t>
            </a:r>
            <a:r>
              <a:rPr lang="en-US" sz="1800" b="1" u="sng" smtClean="0"/>
              <a:t>getSuccessView()</a:t>
            </a:r>
            <a:r>
              <a:rPr lang="en-US" sz="1800" smtClean="0"/>
              <a:t>));</a:t>
            </a:r>
          </a:p>
          <a:p>
            <a:pPr eaLnBrk="1" hangingPunct="1">
              <a:lnSpc>
                <a:spcPct val="80000"/>
              </a:lnSpc>
              <a:buFontTx/>
              <a:buNone/>
            </a:pPr>
            <a:r>
              <a:rPr lang="en-US" sz="1800" smtClean="0"/>
              <a:t>    }</a:t>
            </a:r>
          </a:p>
          <a:p>
            <a:pPr eaLnBrk="1" hangingPunct="1">
              <a:lnSpc>
                <a:spcPct val="80000"/>
              </a:lnSpc>
              <a:buFontTx/>
              <a:buNone/>
            </a:pPr>
            <a:r>
              <a:rPr lang="en-US" sz="1800" smtClean="0"/>
              <a:t>}</a:t>
            </a:r>
          </a:p>
          <a:p>
            <a:pPr eaLnBrk="1" hangingPunct="1">
              <a:lnSpc>
                <a:spcPct val="80000"/>
              </a:lnSpc>
              <a:buFontTx/>
              <a:buNone/>
            </a:pPr>
            <a:endParaRPr lang="en-US" sz="1800" smtClean="0"/>
          </a:p>
          <a:p>
            <a:pPr eaLnBrk="1" hangingPunct="1">
              <a:lnSpc>
                <a:spcPct val="80000"/>
              </a:lnSpc>
              <a:buFontTx/>
              <a:buNone/>
            </a:pPr>
            <a:r>
              <a:rPr lang="en-US" sz="2000" b="1" smtClean="0">
                <a:solidFill>
                  <a:srgbClr val="CC3300"/>
                </a:solidFill>
              </a:rPr>
              <a:t>Remember our tradingapp-servler.xml file?</a:t>
            </a:r>
          </a:p>
          <a:p>
            <a:pPr eaLnBrk="1" hangingPunct="1">
              <a:lnSpc>
                <a:spcPct val="80000"/>
              </a:lnSpc>
              <a:buFontTx/>
              <a:buNone/>
            </a:pPr>
            <a:endParaRPr lang="en-US" sz="1800" smtClean="0"/>
          </a:p>
          <a:p>
            <a:pPr eaLnBrk="1" hangingPunct="1">
              <a:lnSpc>
                <a:spcPct val="80000"/>
              </a:lnSpc>
              <a:buFontTx/>
              <a:buNone/>
            </a:pPr>
            <a:r>
              <a:rPr lang="en-US" sz="1800" smtClean="0"/>
              <a:t>&lt;bean id="</a:t>
            </a:r>
            <a:r>
              <a:rPr lang="en-US" sz="1800" b="1" smtClean="0"/>
              <a:t>logonForm</a:t>
            </a:r>
            <a:r>
              <a:rPr lang="en-US" sz="1800" smtClean="0"/>
              <a:t>" class="com.tradingapp.LogonFormController"&gt;</a:t>
            </a:r>
          </a:p>
          <a:p>
            <a:pPr eaLnBrk="1" hangingPunct="1">
              <a:lnSpc>
                <a:spcPct val="80000"/>
              </a:lnSpc>
              <a:buFontTx/>
              <a:buNone/>
            </a:pPr>
            <a:r>
              <a:rPr lang="en-US" sz="1800" smtClean="0"/>
              <a:t>	&lt;property name="sessionForm"&gt;&lt;value&gt;true&lt;/value&gt;&lt;/property&gt;</a:t>
            </a:r>
          </a:p>
          <a:p>
            <a:pPr eaLnBrk="1" hangingPunct="1">
              <a:lnSpc>
                <a:spcPct val="80000"/>
              </a:lnSpc>
              <a:buFontTx/>
              <a:buNone/>
            </a:pPr>
            <a:r>
              <a:rPr lang="en-US" sz="1800" smtClean="0"/>
              <a:t>	&lt;property name="commandName"&gt;&lt;value&gt;credentials&lt;/value&gt;&lt;/property</a:t>
            </a:r>
          </a:p>
          <a:p>
            <a:pPr eaLnBrk="1" hangingPunct="1">
              <a:lnSpc>
                <a:spcPct val="80000"/>
              </a:lnSpc>
              <a:buFontTx/>
              <a:buNone/>
            </a:pPr>
            <a:r>
              <a:rPr lang="en-US" sz="1800" smtClean="0"/>
              <a:t>	&lt;property name="commandClass"&gt;</a:t>
            </a:r>
          </a:p>
          <a:p>
            <a:pPr eaLnBrk="1" hangingPunct="1">
              <a:lnSpc>
                <a:spcPct val="80000"/>
              </a:lnSpc>
              <a:buFontTx/>
              <a:buNone/>
            </a:pPr>
            <a:r>
              <a:rPr lang="en-US" sz="1800" smtClean="0"/>
              <a:t>		&lt;value&gt;com.tradingapp.Credentials&lt;/value&gt;</a:t>
            </a:r>
          </a:p>
          <a:p>
            <a:pPr eaLnBrk="1" hangingPunct="1">
              <a:lnSpc>
                <a:spcPct val="80000"/>
              </a:lnSpc>
              <a:buFontTx/>
              <a:buNone/>
            </a:pPr>
            <a:r>
              <a:rPr lang="en-US" sz="1800" smtClean="0"/>
              <a:t>	&lt;/property&gt;</a:t>
            </a:r>
          </a:p>
          <a:p>
            <a:pPr eaLnBrk="1" hangingPunct="1">
              <a:lnSpc>
                <a:spcPct val="80000"/>
              </a:lnSpc>
              <a:buFontTx/>
              <a:buNone/>
            </a:pPr>
            <a:r>
              <a:rPr lang="en-US" sz="1800" smtClean="0"/>
              <a:t>	&lt;property name="validator"&gt;&lt;ref bean="logonValidator"/&gt;&lt;/property&gt;</a:t>
            </a:r>
          </a:p>
          <a:p>
            <a:pPr eaLnBrk="1" hangingPunct="1">
              <a:lnSpc>
                <a:spcPct val="80000"/>
              </a:lnSpc>
              <a:buFontTx/>
              <a:buNone/>
            </a:pPr>
            <a:r>
              <a:rPr lang="en-US" sz="1800" smtClean="0"/>
              <a:t>	&lt;property name="formView"&gt;&lt;value&gt;logon&lt;/value&gt;&lt;/property&gt;</a:t>
            </a:r>
          </a:p>
          <a:p>
            <a:pPr eaLnBrk="1" hangingPunct="1">
              <a:lnSpc>
                <a:spcPct val="80000"/>
              </a:lnSpc>
              <a:buFontTx/>
              <a:buNone/>
            </a:pPr>
            <a:r>
              <a:rPr lang="en-US" sz="1800" smtClean="0"/>
              <a:t>	&lt;property name="successView"&gt;&lt;value&gt;</a:t>
            </a:r>
            <a:r>
              <a:rPr lang="en-US" sz="1800" b="1" smtClean="0"/>
              <a:t>portfolio.htm</a:t>
            </a:r>
            <a:r>
              <a:rPr lang="en-US" sz="1800" smtClean="0"/>
              <a:t>&lt;/value&gt;&lt;/property&gt;</a:t>
            </a:r>
          </a:p>
          <a:p>
            <a:pPr eaLnBrk="1" hangingPunct="1">
              <a:lnSpc>
                <a:spcPct val="80000"/>
              </a:lnSpc>
              <a:buFontTx/>
              <a:buNone/>
            </a:pPr>
            <a:r>
              <a:rPr lang="en-US" sz="1800" smtClean="0"/>
              <a:t>&lt;/bean&gt;</a:t>
            </a:r>
          </a:p>
          <a:p>
            <a:pPr eaLnBrk="1" hangingPunct="1">
              <a:lnSpc>
                <a:spcPct val="80000"/>
              </a:lnSpc>
              <a:buFontTx/>
              <a:buNone/>
            </a:pPr>
            <a:endParaRPr lang="en-US" sz="1800" smtClean="0"/>
          </a:p>
        </p:txBody>
      </p:sp>
      <p:sp>
        <p:nvSpPr>
          <p:cNvPr id="29700" name="Line 4"/>
          <p:cNvSpPr>
            <a:spLocks noChangeShapeType="1"/>
          </p:cNvSpPr>
          <p:nvPr/>
        </p:nvSpPr>
        <p:spPr bwMode="auto">
          <a:xfrm>
            <a:off x="6781800" y="1524000"/>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5"/>
          <p:cNvSpPr>
            <a:spLocks noChangeShapeType="1"/>
          </p:cNvSpPr>
          <p:nvPr/>
        </p:nvSpPr>
        <p:spPr bwMode="auto">
          <a:xfrm>
            <a:off x="6781800" y="2286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6"/>
          <p:cNvSpPr>
            <a:spLocks noChangeShapeType="1"/>
          </p:cNvSpPr>
          <p:nvPr/>
        </p:nvSpPr>
        <p:spPr bwMode="auto">
          <a:xfrm>
            <a:off x="8686800" y="2286000"/>
            <a:ext cx="0" cy="419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p:cNvSpPr>
            <a:spLocks noChangeShapeType="1"/>
          </p:cNvSpPr>
          <p:nvPr/>
        </p:nvSpPr>
        <p:spPr bwMode="auto">
          <a:xfrm flipH="1">
            <a:off x="3429000" y="6477000"/>
            <a:ext cx="525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8"/>
          <p:cNvSpPr>
            <a:spLocks noChangeShapeType="1"/>
          </p:cNvSpPr>
          <p:nvPr/>
        </p:nvSpPr>
        <p:spPr bwMode="auto">
          <a:xfrm flipV="1">
            <a:off x="3429000" y="5410200"/>
            <a:ext cx="0" cy="10668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05" name="Line 9"/>
          <p:cNvSpPr>
            <a:spLocks noChangeShapeType="1"/>
          </p:cNvSpPr>
          <p:nvPr/>
        </p:nvSpPr>
        <p:spPr bwMode="auto">
          <a:xfrm flipV="1">
            <a:off x="5410200" y="5410200"/>
            <a:ext cx="0" cy="228600"/>
          </a:xfrm>
          <a:prstGeom prst="line">
            <a:avLst/>
          </a:prstGeom>
          <a:noFill/>
          <a:ln w="38100">
            <a:solidFill>
              <a:srgbClr val="FFFF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06" name="Line 10"/>
          <p:cNvSpPr>
            <a:spLocks noChangeShapeType="1"/>
          </p:cNvSpPr>
          <p:nvPr/>
        </p:nvSpPr>
        <p:spPr bwMode="auto">
          <a:xfrm>
            <a:off x="5410200" y="5638800"/>
            <a:ext cx="6096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Text Box 11"/>
          <p:cNvSpPr txBox="1">
            <a:spLocks noChangeArrowheads="1"/>
          </p:cNvSpPr>
          <p:nvPr/>
        </p:nvSpPr>
        <p:spPr bwMode="auto">
          <a:xfrm>
            <a:off x="5965825" y="5554663"/>
            <a:ext cx="157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endParaRPr lang="en-US"/>
          </a:p>
        </p:txBody>
      </p:sp>
      <p:sp>
        <p:nvSpPr>
          <p:cNvPr id="29708" name="Text Box 12"/>
          <p:cNvSpPr txBox="1">
            <a:spLocks noChangeArrowheads="1"/>
          </p:cNvSpPr>
          <p:nvPr/>
        </p:nvSpPr>
        <p:spPr bwMode="auto">
          <a:xfrm>
            <a:off x="6019800" y="5486400"/>
            <a:ext cx="2057400" cy="698500"/>
          </a:xfrm>
          <a:prstGeom prst="rect">
            <a:avLst/>
          </a:prstGeom>
          <a:noFill/>
          <a:ln w="571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If no validation errors, go here</a:t>
            </a:r>
          </a:p>
        </p:txBody>
      </p:sp>
    </p:spTree>
    <p:extLst>
      <p:ext uri="{BB962C8B-B14F-4D97-AF65-F5344CB8AC3E}">
        <p14:creationId xmlns:p14="http://schemas.microsoft.com/office/powerpoint/2010/main" val="2158079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914400"/>
          </a:xfrm>
          <a:solidFill>
            <a:schemeClr val="accent4">
              <a:lumMod val="20000"/>
              <a:lumOff val="80000"/>
            </a:schemeClr>
          </a:solidFill>
        </p:spPr>
        <p:txBody>
          <a:bodyPr/>
          <a:lstStyle/>
          <a:p>
            <a:pPr eaLnBrk="1" hangingPunct="1"/>
            <a:r>
              <a:rPr lang="en-US" sz="4000" dirty="0" smtClean="0">
                <a:solidFill>
                  <a:schemeClr val="accent3">
                    <a:lumMod val="50000"/>
                  </a:schemeClr>
                </a:solidFill>
              </a:rPr>
              <a:t>Overview of the Spring Framework</a:t>
            </a:r>
            <a:endParaRPr lang="en-GB" sz="4000" dirty="0" smtClean="0">
              <a:solidFill>
                <a:schemeClr val="accent3">
                  <a:lumMod val="50000"/>
                </a:schemeClr>
              </a:solidFill>
            </a:endParaRPr>
          </a:p>
        </p:txBody>
      </p:sp>
      <p:sp>
        <p:nvSpPr>
          <p:cNvPr id="9219" name="Rectangle 3"/>
          <p:cNvSpPr>
            <a:spLocks noGrp="1" noChangeArrowheads="1"/>
          </p:cNvSpPr>
          <p:nvPr>
            <p:ph type="body" idx="1"/>
          </p:nvPr>
        </p:nvSpPr>
        <p:spPr>
          <a:xfrm>
            <a:off x="1" y="5762625"/>
            <a:ext cx="9144000" cy="1095375"/>
          </a:xfrm>
        </p:spPr>
        <p:txBody>
          <a:bodyPr>
            <a:normAutofit/>
          </a:bodyPr>
          <a:lstStyle/>
          <a:p>
            <a:pPr marL="0" indent="0" eaLnBrk="1" hangingPunct="1">
              <a:buFont typeface="Wingdings" pitchFamily="2" charset="2"/>
              <a:buNone/>
            </a:pPr>
            <a:r>
              <a:rPr lang="en-GB" sz="2400" dirty="0" smtClean="0"/>
              <a:t>Very loosely coupled</a:t>
            </a:r>
            <a:r>
              <a:rPr lang="en-US" sz="2400" dirty="0" smtClean="0"/>
              <a:t>, </a:t>
            </a:r>
            <a:r>
              <a:rPr lang="en-GB" sz="2400" dirty="0" smtClean="0"/>
              <a:t>components widely reusable and separately packaged</a:t>
            </a:r>
            <a:r>
              <a:rPr lang="en-US" sz="2400" dirty="0" smtClean="0"/>
              <a:t>.</a:t>
            </a:r>
            <a:endParaRPr lang="en-GB" sz="2400" dirty="0" smtClean="0"/>
          </a:p>
        </p:txBody>
      </p:sp>
      <p:pic>
        <p:nvPicPr>
          <p:cNvPr id="9220" name="Picture 4"/>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228600" y="1066800"/>
            <a:ext cx="8725519"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78401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successView /portfolio.htm</a:t>
            </a:r>
          </a:p>
        </p:txBody>
      </p:sp>
      <p:graphicFrame>
        <p:nvGraphicFramePr>
          <p:cNvPr id="2050" name="Object 4"/>
          <p:cNvGraphicFramePr>
            <a:graphicFrameLocks noGrp="1" noChangeAspect="1"/>
          </p:cNvGraphicFramePr>
          <p:nvPr>
            <p:ph idx="1"/>
          </p:nvPr>
        </p:nvGraphicFramePr>
        <p:xfrm>
          <a:off x="0" y="1447800"/>
          <a:ext cx="8991600" cy="4083050"/>
        </p:xfrm>
        <a:graphic>
          <a:graphicData uri="http://schemas.openxmlformats.org/presentationml/2006/ole">
            <mc:AlternateContent xmlns:mc="http://schemas.openxmlformats.org/markup-compatibility/2006">
              <mc:Choice xmlns:v="urn:schemas-microsoft-com:vml" Requires="v">
                <p:oleObj spid="_x0000_s3122" name="Bitmap Image" r:id="rId3" imgW="7238095" imgH="3285714" progId="Paint.Picture">
                  <p:embed/>
                </p:oleObj>
              </mc:Choice>
              <mc:Fallback>
                <p:oleObj name="Bitmap Image" r:id="rId3" imgW="7238095" imgH="32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7800"/>
                        <a:ext cx="8991600" cy="40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07037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 y="228600"/>
            <a:ext cx="8991600" cy="411163"/>
          </a:xfrm>
        </p:spPr>
        <p:txBody>
          <a:bodyPr>
            <a:normAutofit fontScale="90000"/>
          </a:bodyPr>
          <a:lstStyle/>
          <a:p>
            <a:pPr algn="l" eaLnBrk="1" hangingPunct="1"/>
            <a:r>
              <a:rPr lang="en-US" sz="2400" b="1" smtClean="0"/>
              <a:t>Where do I go if there is a validation error in my logon page?</a:t>
            </a:r>
          </a:p>
        </p:txBody>
      </p:sp>
      <p:sp>
        <p:nvSpPr>
          <p:cNvPr id="30723" name="Rectangle 3"/>
          <p:cNvSpPr>
            <a:spLocks noGrp="1" noChangeArrowheads="1"/>
          </p:cNvSpPr>
          <p:nvPr>
            <p:ph type="body" idx="1"/>
          </p:nvPr>
        </p:nvSpPr>
        <p:spPr>
          <a:xfrm>
            <a:off x="0" y="762000"/>
            <a:ext cx="9144000" cy="6096000"/>
          </a:xfrm>
        </p:spPr>
        <p:txBody>
          <a:bodyPr/>
          <a:lstStyle/>
          <a:p>
            <a:pPr eaLnBrk="1" hangingPunct="1">
              <a:lnSpc>
                <a:spcPct val="90000"/>
              </a:lnSpc>
              <a:buFontTx/>
              <a:buNone/>
            </a:pPr>
            <a:r>
              <a:rPr lang="en-US" sz="1800" b="1" smtClean="0">
                <a:solidFill>
                  <a:srgbClr val="CC3300"/>
                </a:solidFill>
              </a:rPr>
              <a:t>tradingapp-servler.xml</a:t>
            </a:r>
            <a:endParaRPr lang="en-US" sz="1800" smtClean="0"/>
          </a:p>
          <a:p>
            <a:pPr eaLnBrk="1" hangingPunct="1">
              <a:lnSpc>
                <a:spcPct val="90000"/>
              </a:lnSpc>
              <a:buFontTx/>
              <a:buNone/>
            </a:pPr>
            <a:r>
              <a:rPr lang="en-US" sz="1800" smtClean="0"/>
              <a:t>&lt;bean id="</a:t>
            </a:r>
            <a:r>
              <a:rPr lang="en-US" sz="1800" b="1" smtClean="0"/>
              <a:t>logonForm</a:t>
            </a:r>
            <a:r>
              <a:rPr lang="en-US" sz="1800" smtClean="0"/>
              <a:t>" class="com.tradingapp.LogonFormController"&gt;</a:t>
            </a:r>
          </a:p>
          <a:p>
            <a:pPr eaLnBrk="1" hangingPunct="1">
              <a:lnSpc>
                <a:spcPct val="90000"/>
              </a:lnSpc>
              <a:buFontTx/>
              <a:buNone/>
            </a:pPr>
            <a:r>
              <a:rPr lang="en-US" sz="1800" smtClean="0"/>
              <a:t>	&lt;property name="sessionForm"&gt;&lt;value&gt;true&lt;/value&gt;&lt;/property&gt;</a:t>
            </a:r>
          </a:p>
          <a:p>
            <a:pPr eaLnBrk="1" hangingPunct="1">
              <a:lnSpc>
                <a:spcPct val="90000"/>
              </a:lnSpc>
              <a:buFontTx/>
              <a:buNone/>
            </a:pPr>
            <a:r>
              <a:rPr lang="en-US" sz="1800" smtClean="0"/>
              <a:t>	&lt;property name="commandName"&gt;&lt;value&gt;credentials&lt;/value&gt;&lt;/property</a:t>
            </a:r>
          </a:p>
          <a:p>
            <a:pPr eaLnBrk="1" hangingPunct="1">
              <a:lnSpc>
                <a:spcPct val="90000"/>
              </a:lnSpc>
              <a:buFontTx/>
              <a:buNone/>
            </a:pPr>
            <a:r>
              <a:rPr lang="en-US" sz="1800" smtClean="0"/>
              <a:t>	&lt;property name="commandClass"&gt;</a:t>
            </a:r>
          </a:p>
          <a:p>
            <a:pPr eaLnBrk="1" hangingPunct="1">
              <a:lnSpc>
                <a:spcPct val="90000"/>
              </a:lnSpc>
              <a:buFontTx/>
              <a:buNone/>
            </a:pPr>
            <a:r>
              <a:rPr lang="en-US" sz="1800" smtClean="0"/>
              <a:t>		&lt;value&gt;com.tradingapp.Credentials&lt;/value&gt;</a:t>
            </a:r>
          </a:p>
          <a:p>
            <a:pPr eaLnBrk="1" hangingPunct="1">
              <a:lnSpc>
                <a:spcPct val="90000"/>
              </a:lnSpc>
              <a:buFontTx/>
              <a:buNone/>
            </a:pPr>
            <a:r>
              <a:rPr lang="en-US" sz="1800" smtClean="0"/>
              <a:t>	&lt;/property&gt;</a:t>
            </a:r>
          </a:p>
          <a:p>
            <a:pPr eaLnBrk="1" hangingPunct="1">
              <a:lnSpc>
                <a:spcPct val="90000"/>
              </a:lnSpc>
              <a:buFontTx/>
              <a:buNone/>
            </a:pPr>
            <a:r>
              <a:rPr lang="en-US" sz="1800" smtClean="0"/>
              <a:t>	&lt;property name="validator"&gt;&lt;ref bean="logonValidator"/&gt;&lt;/property&gt;</a:t>
            </a:r>
          </a:p>
          <a:p>
            <a:pPr eaLnBrk="1" hangingPunct="1">
              <a:lnSpc>
                <a:spcPct val="90000"/>
              </a:lnSpc>
              <a:buFontTx/>
              <a:buNone/>
            </a:pPr>
            <a:r>
              <a:rPr lang="en-US" sz="1800" smtClean="0"/>
              <a:t>	&lt;property name="formView"&gt;&lt;value&gt;logon&lt;/value&gt;&lt;/property&gt;</a:t>
            </a:r>
          </a:p>
          <a:p>
            <a:pPr eaLnBrk="1" hangingPunct="1">
              <a:lnSpc>
                <a:spcPct val="90000"/>
              </a:lnSpc>
              <a:buFontTx/>
              <a:buNone/>
            </a:pPr>
            <a:r>
              <a:rPr lang="en-US" sz="1800" smtClean="0"/>
              <a:t>	&lt;property name="successView"&gt;&lt;value&gt;portfolio.htm&lt;/value&gt;&lt;/property&gt;</a:t>
            </a:r>
          </a:p>
          <a:p>
            <a:pPr eaLnBrk="1" hangingPunct="1">
              <a:lnSpc>
                <a:spcPct val="90000"/>
              </a:lnSpc>
              <a:buFontTx/>
              <a:buNone/>
            </a:pPr>
            <a:r>
              <a:rPr lang="en-US" sz="1800" smtClean="0"/>
              <a:t>  &lt;/bean&gt;</a:t>
            </a:r>
          </a:p>
          <a:p>
            <a:pPr eaLnBrk="1" hangingPunct="1">
              <a:lnSpc>
                <a:spcPct val="90000"/>
              </a:lnSpc>
              <a:buFontTx/>
              <a:buNone/>
            </a:pPr>
            <a:endParaRPr lang="en-US" sz="1800" smtClean="0"/>
          </a:p>
          <a:p>
            <a:pPr eaLnBrk="1" hangingPunct="1">
              <a:lnSpc>
                <a:spcPct val="90000"/>
              </a:lnSpc>
              <a:buFontTx/>
              <a:buNone/>
            </a:pPr>
            <a:r>
              <a:rPr lang="en-US" sz="1800" smtClean="0"/>
              <a:t>  &lt;bean id="logonValidator" class="com.devx.tradingapp.web.LogonValidator"/&gt;</a:t>
            </a:r>
          </a:p>
          <a:p>
            <a:pPr eaLnBrk="1" hangingPunct="1">
              <a:lnSpc>
                <a:spcPct val="90000"/>
              </a:lnSpc>
              <a:buFontTx/>
              <a:buNone/>
            </a:pPr>
            <a:endParaRPr lang="en-US" sz="1800" smtClean="0"/>
          </a:p>
          <a:p>
            <a:pPr eaLnBrk="1" hangingPunct="1">
              <a:lnSpc>
                <a:spcPct val="90000"/>
              </a:lnSpc>
              <a:buFontTx/>
              <a:buNone/>
            </a:pPr>
            <a:r>
              <a:rPr lang="en-US" sz="1800" b="1" smtClean="0">
                <a:solidFill>
                  <a:schemeClr val="accent2"/>
                </a:solidFill>
              </a:rPr>
              <a:t>  *** Your LogonFormController will check the validation “first” without writing </a:t>
            </a:r>
          </a:p>
          <a:p>
            <a:pPr eaLnBrk="1" hangingPunct="1">
              <a:lnSpc>
                <a:spcPct val="90000"/>
              </a:lnSpc>
              <a:buFontTx/>
              <a:buNone/>
            </a:pPr>
            <a:r>
              <a:rPr lang="en-US" sz="1800" b="1" smtClean="0">
                <a:solidFill>
                  <a:schemeClr val="accent2"/>
                </a:solidFill>
              </a:rPr>
              <a:t>   any additional code because your LogonFormController extends Springs SimpleFormController.</a:t>
            </a:r>
          </a:p>
          <a:p>
            <a:pPr eaLnBrk="1" hangingPunct="1">
              <a:lnSpc>
                <a:spcPct val="90000"/>
              </a:lnSpc>
              <a:buFontTx/>
              <a:buNone/>
            </a:pPr>
            <a:r>
              <a:rPr lang="en-US" sz="1800" b="1" smtClean="0">
                <a:solidFill>
                  <a:schemeClr val="accent2"/>
                </a:solidFill>
              </a:rPr>
              <a:t>    </a:t>
            </a:r>
            <a:r>
              <a:rPr lang="en-US" sz="1800" b="1" smtClean="0">
                <a:solidFill>
                  <a:srgbClr val="CC3300"/>
                </a:solidFill>
              </a:rPr>
              <a:t>Next:</a:t>
            </a:r>
            <a:r>
              <a:rPr lang="en-US" sz="1800" b="1" smtClean="0">
                <a:solidFill>
                  <a:schemeClr val="accent2"/>
                </a:solidFill>
              </a:rPr>
              <a:t> The LogonValidator implements Springs Validator interface.</a:t>
            </a:r>
          </a:p>
        </p:txBody>
      </p:sp>
      <p:sp>
        <p:nvSpPr>
          <p:cNvPr id="30724" name="Line 4"/>
          <p:cNvSpPr>
            <a:spLocks noChangeShapeType="1"/>
          </p:cNvSpPr>
          <p:nvPr/>
        </p:nvSpPr>
        <p:spPr bwMode="auto">
          <a:xfrm flipV="1">
            <a:off x="5562600" y="2590800"/>
            <a:ext cx="0" cy="3048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Line 5"/>
          <p:cNvSpPr>
            <a:spLocks noChangeShapeType="1"/>
          </p:cNvSpPr>
          <p:nvPr/>
        </p:nvSpPr>
        <p:spPr bwMode="auto">
          <a:xfrm>
            <a:off x="5562600" y="2590800"/>
            <a:ext cx="31242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6"/>
          <p:cNvSpPr>
            <a:spLocks noChangeShapeType="1"/>
          </p:cNvSpPr>
          <p:nvPr/>
        </p:nvSpPr>
        <p:spPr bwMode="auto">
          <a:xfrm>
            <a:off x="8686800" y="2590800"/>
            <a:ext cx="0" cy="1524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7"/>
          <p:cNvSpPr>
            <a:spLocks noChangeShapeType="1"/>
          </p:cNvSpPr>
          <p:nvPr/>
        </p:nvSpPr>
        <p:spPr bwMode="auto">
          <a:xfrm flipH="1">
            <a:off x="2438400" y="4114800"/>
            <a:ext cx="62484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8"/>
          <p:cNvSpPr>
            <a:spLocks noChangeShapeType="1"/>
          </p:cNvSpPr>
          <p:nvPr/>
        </p:nvSpPr>
        <p:spPr bwMode="auto">
          <a:xfrm>
            <a:off x="2438400" y="4114800"/>
            <a:ext cx="0" cy="228600"/>
          </a:xfrm>
          <a:prstGeom prst="line">
            <a:avLst/>
          </a:prstGeom>
          <a:noFill/>
          <a:ln w="38100">
            <a:solidFill>
              <a:srgbClr val="CC33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0729" name="Line 9"/>
          <p:cNvSpPr>
            <a:spLocks noChangeShapeType="1"/>
          </p:cNvSpPr>
          <p:nvPr/>
        </p:nvSpPr>
        <p:spPr bwMode="auto">
          <a:xfrm>
            <a:off x="2286000" y="6096000"/>
            <a:ext cx="0" cy="15240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10"/>
          <p:cNvSpPr>
            <a:spLocks noChangeShapeType="1"/>
          </p:cNvSpPr>
          <p:nvPr/>
        </p:nvSpPr>
        <p:spPr bwMode="auto">
          <a:xfrm>
            <a:off x="2286000" y="6248400"/>
            <a:ext cx="65532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11"/>
          <p:cNvSpPr>
            <a:spLocks noChangeShapeType="1"/>
          </p:cNvSpPr>
          <p:nvPr/>
        </p:nvSpPr>
        <p:spPr bwMode="auto">
          <a:xfrm flipV="1">
            <a:off x="8839200" y="4572000"/>
            <a:ext cx="0" cy="167640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12"/>
          <p:cNvSpPr>
            <a:spLocks noChangeShapeType="1"/>
          </p:cNvSpPr>
          <p:nvPr/>
        </p:nvSpPr>
        <p:spPr bwMode="auto">
          <a:xfrm flipH="1">
            <a:off x="8229600" y="4572000"/>
            <a:ext cx="609600" cy="0"/>
          </a:xfrm>
          <a:prstGeom prst="line">
            <a:avLst/>
          </a:prstGeom>
          <a:noFill/>
          <a:ln w="57150">
            <a:solidFill>
              <a:schemeClr val="folHlink"/>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0733" name="Text Box 13"/>
          <p:cNvSpPr txBox="1">
            <a:spLocks noChangeArrowheads="1"/>
          </p:cNvSpPr>
          <p:nvPr/>
        </p:nvSpPr>
        <p:spPr bwMode="auto">
          <a:xfrm>
            <a:off x="381000" y="6324600"/>
            <a:ext cx="6172200" cy="404813"/>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On error go back to formView, that is where you started.</a:t>
            </a:r>
          </a:p>
        </p:txBody>
      </p:sp>
      <p:sp>
        <p:nvSpPr>
          <p:cNvPr id="30734" name="Line 14"/>
          <p:cNvSpPr>
            <a:spLocks noChangeShapeType="1"/>
          </p:cNvSpPr>
          <p:nvPr/>
        </p:nvSpPr>
        <p:spPr bwMode="auto">
          <a:xfrm flipH="1">
            <a:off x="152400" y="6629400"/>
            <a:ext cx="2286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5"/>
          <p:cNvSpPr>
            <a:spLocks noChangeShapeType="1"/>
          </p:cNvSpPr>
          <p:nvPr/>
        </p:nvSpPr>
        <p:spPr bwMode="auto">
          <a:xfrm flipV="1">
            <a:off x="152400" y="3352800"/>
            <a:ext cx="0" cy="32766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16"/>
          <p:cNvSpPr>
            <a:spLocks noChangeShapeType="1"/>
          </p:cNvSpPr>
          <p:nvPr/>
        </p:nvSpPr>
        <p:spPr bwMode="auto">
          <a:xfrm>
            <a:off x="152400" y="3352800"/>
            <a:ext cx="304800" cy="0"/>
          </a:xfrm>
          <a:prstGeom prst="line">
            <a:avLst/>
          </a:prstGeom>
          <a:noFill/>
          <a:ln w="57150">
            <a:solidFill>
              <a:srgbClr val="FFFF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378138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a:xfrm>
            <a:off x="457200" y="274638"/>
            <a:ext cx="8229600" cy="411162"/>
          </a:xfrm>
        </p:spPr>
        <p:txBody>
          <a:bodyPr>
            <a:normAutofit fontScale="90000"/>
          </a:bodyPr>
          <a:lstStyle/>
          <a:p>
            <a:pPr eaLnBrk="1" hangingPunct="1"/>
            <a:r>
              <a:rPr lang="en-US" sz="2800" smtClean="0"/>
              <a:t>Logon page with error message</a:t>
            </a:r>
          </a:p>
        </p:txBody>
      </p:sp>
      <p:graphicFrame>
        <p:nvGraphicFramePr>
          <p:cNvPr id="3074" name="Object 3"/>
          <p:cNvGraphicFramePr>
            <a:graphicFrameLocks noGrp="1" noChangeAspect="1"/>
          </p:cNvGraphicFramePr>
          <p:nvPr>
            <p:ph idx="1"/>
          </p:nvPr>
        </p:nvGraphicFramePr>
        <p:xfrm>
          <a:off x="0" y="1281113"/>
          <a:ext cx="9144000" cy="5010150"/>
        </p:xfrm>
        <a:graphic>
          <a:graphicData uri="http://schemas.openxmlformats.org/presentationml/2006/ole">
            <mc:AlternateContent xmlns:mc="http://schemas.openxmlformats.org/markup-compatibility/2006">
              <mc:Choice xmlns:v="urn:schemas-microsoft-com:vml" Requires="v">
                <p:oleObj spid="_x0000_s4146" name="Bitmap Image" r:id="rId3" imgW="7249537" imgH="3971429" progId="Paint.Picture">
                  <p:embed/>
                </p:oleObj>
              </mc:Choice>
              <mc:Fallback>
                <p:oleObj name="Bitmap Image" r:id="rId3" imgW="7249537" imgH="39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81113"/>
                        <a:ext cx="9144000" cy="501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 name="Text Box 6"/>
          <p:cNvSpPr txBox="1">
            <a:spLocks noChangeArrowheads="1"/>
          </p:cNvSpPr>
          <p:nvPr/>
        </p:nvSpPr>
        <p:spPr bwMode="auto">
          <a:xfrm>
            <a:off x="1219200" y="6400800"/>
            <a:ext cx="685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b="1">
                <a:solidFill>
                  <a:schemeClr val="accent2"/>
                </a:solidFill>
              </a:rPr>
              <a:t>Next: code for LogonValidator implements Springs Validator</a:t>
            </a:r>
          </a:p>
        </p:txBody>
      </p:sp>
    </p:spTree>
    <p:extLst>
      <p:ext uri="{BB962C8B-B14F-4D97-AF65-F5344CB8AC3E}">
        <p14:creationId xmlns:p14="http://schemas.microsoft.com/office/powerpoint/2010/main" val="40558422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sz="4000" smtClean="0"/>
              <a:t>Example code of validator</a:t>
            </a:r>
          </a:p>
        </p:txBody>
      </p:sp>
      <p:sp>
        <p:nvSpPr>
          <p:cNvPr id="31747" name="Rectangle 3"/>
          <p:cNvSpPr>
            <a:spLocks noGrp="1" noChangeArrowheads="1"/>
          </p:cNvSpPr>
          <p:nvPr>
            <p:ph type="body" idx="1"/>
          </p:nvPr>
        </p:nvSpPr>
        <p:spPr>
          <a:xfrm>
            <a:off x="0" y="838200"/>
            <a:ext cx="9144000" cy="5791200"/>
          </a:xfrm>
        </p:spPr>
        <p:txBody>
          <a:bodyPr>
            <a:normAutofit lnSpcReduction="10000"/>
          </a:bodyPr>
          <a:lstStyle/>
          <a:p>
            <a:pPr eaLnBrk="1" hangingPunct="1">
              <a:lnSpc>
                <a:spcPct val="80000"/>
              </a:lnSpc>
              <a:buFontTx/>
              <a:buNone/>
            </a:pPr>
            <a:r>
              <a:rPr lang="en-US" sz="1800" b="1" smtClean="0">
                <a:solidFill>
                  <a:srgbClr val="CC3300"/>
                </a:solidFill>
              </a:rPr>
              <a:t>tradingapp-servler.xml</a:t>
            </a:r>
            <a:endParaRPr lang="en-US" sz="1800" smtClean="0"/>
          </a:p>
          <a:p>
            <a:pPr eaLnBrk="1" hangingPunct="1">
              <a:lnSpc>
                <a:spcPct val="80000"/>
              </a:lnSpc>
              <a:buFontTx/>
              <a:buNone/>
            </a:pPr>
            <a:r>
              <a:rPr lang="en-US" sz="1800" smtClean="0"/>
              <a:t>&lt;bean id="</a:t>
            </a:r>
            <a:r>
              <a:rPr lang="en-US" sz="1800" b="1" smtClean="0"/>
              <a:t>logonForm</a:t>
            </a:r>
            <a:r>
              <a:rPr lang="en-US" sz="1800" smtClean="0"/>
              <a:t>" class="com.tradingapp.LogonFormController"&gt;</a:t>
            </a:r>
          </a:p>
          <a:p>
            <a:pPr eaLnBrk="1" hangingPunct="1">
              <a:lnSpc>
                <a:spcPct val="80000"/>
              </a:lnSpc>
              <a:buFontTx/>
              <a:buNone/>
            </a:pPr>
            <a:r>
              <a:rPr lang="en-US" sz="1800" smtClean="0"/>
              <a:t>	&lt;property name="commandName"&gt;&lt;value&gt;</a:t>
            </a:r>
            <a:r>
              <a:rPr lang="en-US" sz="1800" b="1" smtClean="0">
                <a:solidFill>
                  <a:srgbClr val="FF9900"/>
                </a:solidFill>
              </a:rPr>
              <a:t>credentials</a:t>
            </a:r>
            <a:r>
              <a:rPr lang="en-US" sz="1800" smtClean="0"/>
              <a:t>&lt;/value&gt;&lt;/property</a:t>
            </a:r>
          </a:p>
          <a:p>
            <a:pPr eaLnBrk="1" hangingPunct="1">
              <a:lnSpc>
                <a:spcPct val="80000"/>
              </a:lnSpc>
              <a:buFontTx/>
              <a:buNone/>
            </a:pPr>
            <a:r>
              <a:rPr lang="en-US" sz="1800" smtClean="0"/>
              <a:t>	&lt;property name="commandClass"&gt;</a:t>
            </a:r>
          </a:p>
          <a:p>
            <a:pPr eaLnBrk="1" hangingPunct="1">
              <a:lnSpc>
                <a:spcPct val="80000"/>
              </a:lnSpc>
              <a:buFontTx/>
              <a:buNone/>
            </a:pPr>
            <a:r>
              <a:rPr lang="en-US" sz="1800" smtClean="0"/>
              <a:t>		&lt;value&gt;com.tradingapp.</a:t>
            </a:r>
            <a:r>
              <a:rPr lang="en-US" sz="1800" b="1" smtClean="0">
                <a:solidFill>
                  <a:srgbClr val="FF9900"/>
                </a:solidFill>
              </a:rPr>
              <a:t>Credentials</a:t>
            </a:r>
            <a:r>
              <a:rPr lang="en-US" sz="1800" smtClean="0"/>
              <a:t>&lt;/value&gt;</a:t>
            </a:r>
          </a:p>
          <a:p>
            <a:pPr eaLnBrk="1" hangingPunct="1">
              <a:lnSpc>
                <a:spcPct val="80000"/>
              </a:lnSpc>
              <a:buFontTx/>
              <a:buNone/>
            </a:pPr>
            <a:r>
              <a:rPr lang="en-US" sz="1800" smtClean="0"/>
              <a:t>	&lt;/property&gt;</a:t>
            </a:r>
          </a:p>
          <a:p>
            <a:pPr eaLnBrk="1" hangingPunct="1">
              <a:lnSpc>
                <a:spcPct val="80000"/>
              </a:lnSpc>
              <a:buFontTx/>
              <a:buNone/>
            </a:pPr>
            <a:r>
              <a:rPr lang="en-US" sz="1800" smtClean="0"/>
              <a:t>	&lt;property name="validator"&gt;&lt;ref bean="</a:t>
            </a:r>
            <a:r>
              <a:rPr lang="en-US" sz="1800" b="1" smtClean="0"/>
              <a:t>logonValidator</a:t>
            </a:r>
            <a:r>
              <a:rPr lang="en-US" sz="1800" smtClean="0"/>
              <a:t>"/&gt;&lt;/property&gt;</a:t>
            </a:r>
          </a:p>
          <a:p>
            <a:pPr eaLnBrk="1" hangingPunct="1">
              <a:lnSpc>
                <a:spcPct val="80000"/>
              </a:lnSpc>
              <a:buFontTx/>
              <a:buNone/>
            </a:pPr>
            <a:r>
              <a:rPr lang="en-US" sz="1800" smtClean="0"/>
              <a:t>	&lt;property name="formView"&gt;&lt;value&gt;logon&lt;/value&gt;&lt;/property&gt;</a:t>
            </a:r>
          </a:p>
          <a:p>
            <a:pPr eaLnBrk="1" hangingPunct="1">
              <a:lnSpc>
                <a:spcPct val="80000"/>
              </a:lnSpc>
              <a:buFontTx/>
              <a:buNone/>
            </a:pPr>
            <a:r>
              <a:rPr lang="en-US" sz="1800" smtClean="0"/>
              <a:t>	&lt;property name="successView"&gt;&lt;value&gt;portfolio.htm&lt;/value&gt;&lt;/property&gt;</a:t>
            </a:r>
          </a:p>
          <a:p>
            <a:pPr eaLnBrk="1" hangingPunct="1">
              <a:lnSpc>
                <a:spcPct val="80000"/>
              </a:lnSpc>
              <a:buFontTx/>
              <a:buNone/>
            </a:pPr>
            <a:r>
              <a:rPr lang="en-US" sz="1800" smtClean="0"/>
              <a:t>&lt;/bean&gt;</a:t>
            </a:r>
          </a:p>
          <a:p>
            <a:pPr eaLnBrk="1" hangingPunct="1">
              <a:lnSpc>
                <a:spcPct val="80000"/>
              </a:lnSpc>
              <a:buFontTx/>
              <a:buNone/>
            </a:pPr>
            <a:endParaRPr lang="en-US" sz="1800" smtClean="0"/>
          </a:p>
          <a:p>
            <a:pPr eaLnBrk="1" hangingPunct="1">
              <a:lnSpc>
                <a:spcPct val="80000"/>
              </a:lnSpc>
              <a:buFontTx/>
              <a:buNone/>
            </a:pPr>
            <a:r>
              <a:rPr lang="en-US" sz="1800" smtClean="0"/>
              <a:t>&lt;bean id="logonValidator" class="com.devx.tradingapp.web.</a:t>
            </a:r>
            <a:r>
              <a:rPr lang="en-US" sz="1800" b="1" smtClean="0"/>
              <a:t>LogonValidator</a:t>
            </a:r>
            <a:r>
              <a:rPr lang="en-US" sz="1800" smtClean="0"/>
              <a:t>"/&gt;</a:t>
            </a:r>
          </a:p>
          <a:p>
            <a:pPr eaLnBrk="1" hangingPunct="1">
              <a:lnSpc>
                <a:spcPct val="80000"/>
              </a:lnSpc>
              <a:buFontTx/>
              <a:buNone/>
            </a:pPr>
            <a:endParaRPr lang="en-US" sz="1800" smtClean="0"/>
          </a:p>
          <a:p>
            <a:pPr eaLnBrk="1" hangingPunct="1">
              <a:lnSpc>
                <a:spcPct val="80000"/>
              </a:lnSpc>
              <a:buFontTx/>
              <a:buNone/>
            </a:pPr>
            <a:r>
              <a:rPr lang="en-US" sz="1800" b="1" smtClean="0">
                <a:solidFill>
                  <a:schemeClr val="accent2"/>
                </a:solidFill>
              </a:rPr>
              <a:t>public class LogonValidator implements Validator {</a:t>
            </a:r>
          </a:p>
          <a:p>
            <a:pPr eaLnBrk="1" hangingPunct="1">
              <a:lnSpc>
                <a:spcPct val="80000"/>
              </a:lnSpc>
              <a:buFontTx/>
              <a:buNone/>
            </a:pPr>
            <a:r>
              <a:rPr lang="en-US" sz="1800" b="1" smtClean="0">
                <a:solidFill>
                  <a:schemeClr val="accent2"/>
                </a:solidFill>
              </a:rPr>
              <a:t>	public void validate(Object obj, Errors errors) {</a:t>
            </a:r>
          </a:p>
          <a:p>
            <a:pPr eaLnBrk="1" hangingPunct="1">
              <a:lnSpc>
                <a:spcPct val="80000"/>
              </a:lnSpc>
              <a:buFontTx/>
              <a:buNone/>
            </a:pPr>
            <a:r>
              <a:rPr lang="en-US" sz="1800" b="1" smtClean="0">
                <a:solidFill>
                  <a:schemeClr val="accent2"/>
                </a:solidFill>
              </a:rPr>
              <a:t>	Credentials credentials = (Credentials) obj; </a:t>
            </a:r>
          </a:p>
          <a:p>
            <a:pPr eaLnBrk="1" hangingPunct="1">
              <a:lnSpc>
                <a:spcPct val="80000"/>
              </a:lnSpc>
              <a:buFontTx/>
              <a:buNone/>
            </a:pPr>
            <a:r>
              <a:rPr lang="en-US" sz="1800" b="1" smtClean="0">
                <a:solidFill>
                  <a:schemeClr val="accent2"/>
                </a:solidFill>
              </a:rPr>
              <a:t>	if (credentials.getPassword().equals("guest") == false) {</a:t>
            </a:r>
          </a:p>
          <a:p>
            <a:pPr eaLnBrk="1" hangingPunct="1">
              <a:lnSpc>
                <a:spcPct val="80000"/>
              </a:lnSpc>
              <a:buFontTx/>
              <a:buNone/>
            </a:pPr>
            <a:r>
              <a:rPr lang="en-US" sz="1800" b="1" smtClean="0">
                <a:solidFill>
                  <a:schemeClr val="accent2"/>
                </a:solidFill>
              </a:rPr>
              <a:t>		errors.rejectValue("password", "error.login.invalid-pass",</a:t>
            </a:r>
          </a:p>
          <a:p>
            <a:pPr eaLnBrk="1" hangingPunct="1">
              <a:lnSpc>
                <a:spcPct val="80000"/>
              </a:lnSpc>
              <a:buFontTx/>
              <a:buNone/>
            </a:pPr>
            <a:r>
              <a:rPr lang="en-US" sz="1800" b="1" smtClean="0">
                <a:solidFill>
                  <a:schemeClr val="accent2"/>
                </a:solidFill>
              </a:rPr>
              <a:t>                            null, "Incorrect Password.");</a:t>
            </a:r>
          </a:p>
          <a:p>
            <a:pPr eaLnBrk="1" hangingPunct="1">
              <a:lnSpc>
                <a:spcPct val="80000"/>
              </a:lnSpc>
              <a:buFontTx/>
              <a:buNone/>
            </a:pPr>
            <a:r>
              <a:rPr lang="en-US" sz="1800" b="1" smtClean="0">
                <a:solidFill>
                  <a:schemeClr val="accent2"/>
                </a:solidFill>
              </a:rPr>
              <a:t>                }</a:t>
            </a:r>
          </a:p>
          <a:p>
            <a:pPr eaLnBrk="1" hangingPunct="1">
              <a:lnSpc>
                <a:spcPct val="80000"/>
              </a:lnSpc>
              <a:buFontTx/>
              <a:buNone/>
            </a:pPr>
            <a:r>
              <a:rPr lang="en-US" sz="1800" b="1" smtClean="0">
                <a:solidFill>
                  <a:schemeClr val="accent2"/>
                </a:solidFill>
              </a:rPr>
              <a:t>} 			</a:t>
            </a:r>
            <a:r>
              <a:rPr lang="en-US" sz="2400" b="1" smtClean="0">
                <a:solidFill>
                  <a:schemeClr val="accent2"/>
                </a:solidFill>
              </a:rPr>
              <a:t>Next: Command/Form Backing Bean</a:t>
            </a:r>
          </a:p>
          <a:p>
            <a:pPr eaLnBrk="1" hangingPunct="1">
              <a:lnSpc>
                <a:spcPct val="80000"/>
              </a:lnSpc>
            </a:pPr>
            <a:endParaRPr lang="en-US" sz="2000" b="1" smtClean="0">
              <a:solidFill>
                <a:srgbClr val="FFFF00"/>
              </a:solidFill>
            </a:endParaRPr>
          </a:p>
        </p:txBody>
      </p:sp>
      <p:sp>
        <p:nvSpPr>
          <p:cNvPr id="31748" name="Line 5"/>
          <p:cNvSpPr>
            <a:spLocks noChangeShapeType="1"/>
          </p:cNvSpPr>
          <p:nvPr/>
        </p:nvSpPr>
        <p:spPr bwMode="auto">
          <a:xfrm flipH="1">
            <a:off x="5410200" y="5105400"/>
            <a:ext cx="381000" cy="0"/>
          </a:xfrm>
          <a:prstGeom prst="line">
            <a:avLst/>
          </a:prstGeom>
          <a:noFill/>
          <a:ln w="57150">
            <a:solidFill>
              <a:srgbClr val="FF99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1749" name="Rectangle 7"/>
          <p:cNvSpPr>
            <a:spLocks noChangeArrowheads="1"/>
          </p:cNvSpPr>
          <p:nvPr/>
        </p:nvSpPr>
        <p:spPr bwMode="auto">
          <a:xfrm>
            <a:off x="5791200" y="4953000"/>
            <a:ext cx="3352800" cy="304800"/>
          </a:xfrm>
          <a:prstGeom prst="rect">
            <a:avLst/>
          </a:prstGeom>
          <a:solidFill>
            <a:schemeClr val="accent1"/>
          </a:solidFill>
          <a:ln w="38100">
            <a:solidFill>
              <a:srgbClr val="FF9900"/>
            </a:solidFill>
            <a:miter lim="800000"/>
            <a:headEnd/>
            <a:tailEnd/>
          </a:ln>
        </p:spPr>
        <p:txBody>
          <a:bodyPr wrap="none" anchor="ctr"/>
          <a:lstStyle/>
          <a:p>
            <a:r>
              <a:rPr lang="en-US"/>
              <a:t>Command / form backing bean</a:t>
            </a:r>
          </a:p>
        </p:txBody>
      </p:sp>
      <p:sp>
        <p:nvSpPr>
          <p:cNvPr id="31750" name="Line 8"/>
          <p:cNvSpPr>
            <a:spLocks noChangeShapeType="1"/>
          </p:cNvSpPr>
          <p:nvPr/>
        </p:nvSpPr>
        <p:spPr bwMode="auto">
          <a:xfrm flipV="1">
            <a:off x="5486400" y="1676400"/>
            <a:ext cx="0" cy="228600"/>
          </a:xfrm>
          <a:prstGeom prst="line">
            <a:avLst/>
          </a:prstGeom>
          <a:noFill/>
          <a:ln w="38100">
            <a:solidFill>
              <a:srgbClr val="FF99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1751" name="Line 9"/>
          <p:cNvSpPr>
            <a:spLocks noChangeShapeType="1"/>
          </p:cNvSpPr>
          <p:nvPr/>
        </p:nvSpPr>
        <p:spPr bwMode="auto">
          <a:xfrm>
            <a:off x="5486400" y="1905000"/>
            <a:ext cx="28194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2" name="Line 10"/>
          <p:cNvSpPr>
            <a:spLocks noChangeShapeType="1"/>
          </p:cNvSpPr>
          <p:nvPr/>
        </p:nvSpPr>
        <p:spPr bwMode="auto">
          <a:xfrm>
            <a:off x="8305800" y="1905000"/>
            <a:ext cx="0" cy="304800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11"/>
          <p:cNvSpPr>
            <a:spLocks noChangeShapeType="1"/>
          </p:cNvSpPr>
          <p:nvPr/>
        </p:nvSpPr>
        <p:spPr bwMode="auto">
          <a:xfrm flipH="1">
            <a:off x="1905000" y="4191000"/>
            <a:ext cx="152400" cy="2286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1754" name="Line 12"/>
          <p:cNvSpPr>
            <a:spLocks noChangeShapeType="1"/>
          </p:cNvSpPr>
          <p:nvPr/>
        </p:nvSpPr>
        <p:spPr bwMode="auto">
          <a:xfrm>
            <a:off x="2057400" y="4191000"/>
            <a:ext cx="4495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781778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52400"/>
            <a:ext cx="8382000" cy="411163"/>
          </a:xfrm>
        </p:spPr>
        <p:txBody>
          <a:bodyPr>
            <a:normAutofit fontScale="90000"/>
          </a:bodyPr>
          <a:lstStyle/>
          <a:p>
            <a:pPr eaLnBrk="1" hangingPunct="1"/>
            <a:r>
              <a:rPr lang="en-US" sz="2800" b="1" smtClean="0">
                <a:solidFill>
                  <a:schemeClr val="tx1"/>
                </a:solidFill>
              </a:rPr>
              <a:t>Command/Form Backing Bean is a POJO</a:t>
            </a:r>
          </a:p>
        </p:txBody>
      </p:sp>
      <p:sp>
        <p:nvSpPr>
          <p:cNvPr id="32771" name="Rectangle 3"/>
          <p:cNvSpPr>
            <a:spLocks noGrp="1" noChangeArrowheads="1"/>
          </p:cNvSpPr>
          <p:nvPr>
            <p:ph type="body" idx="1"/>
          </p:nvPr>
        </p:nvSpPr>
        <p:spPr>
          <a:xfrm>
            <a:off x="228600" y="685800"/>
            <a:ext cx="8686800" cy="5791200"/>
          </a:xfrm>
        </p:spPr>
        <p:txBody>
          <a:bodyPr>
            <a:normAutofit lnSpcReduction="10000"/>
          </a:bodyPr>
          <a:lstStyle/>
          <a:p>
            <a:pPr eaLnBrk="1" hangingPunct="1">
              <a:lnSpc>
                <a:spcPct val="80000"/>
              </a:lnSpc>
              <a:buFontTx/>
              <a:buNone/>
            </a:pPr>
            <a:r>
              <a:rPr lang="en-US" sz="1800" smtClean="0"/>
              <a:t>public class Credentials {</a:t>
            </a:r>
          </a:p>
          <a:p>
            <a:pPr eaLnBrk="1" hangingPunct="1">
              <a:lnSpc>
                <a:spcPct val="80000"/>
              </a:lnSpc>
              <a:buFontTx/>
              <a:buNone/>
            </a:pPr>
            <a:r>
              <a:rPr lang="en-US" sz="1800" smtClean="0"/>
              <a:t>	private String </a:t>
            </a:r>
            <a:r>
              <a:rPr lang="en-US" sz="1800" b="1" smtClean="0"/>
              <a:t>username</a:t>
            </a:r>
            <a:r>
              <a:rPr lang="en-US" sz="1800" smtClean="0"/>
              <a:t>;</a:t>
            </a:r>
          </a:p>
          <a:p>
            <a:pPr eaLnBrk="1" hangingPunct="1">
              <a:lnSpc>
                <a:spcPct val="80000"/>
              </a:lnSpc>
              <a:buFontTx/>
              <a:buNone/>
            </a:pPr>
            <a:endParaRPr lang="en-US" sz="1800" smtClean="0"/>
          </a:p>
          <a:p>
            <a:pPr eaLnBrk="1" hangingPunct="1">
              <a:lnSpc>
                <a:spcPct val="80000"/>
              </a:lnSpc>
              <a:buFontTx/>
              <a:buNone/>
            </a:pPr>
            <a:r>
              <a:rPr lang="en-US" sz="1800" smtClean="0"/>
              <a:t>	private String </a:t>
            </a:r>
            <a:r>
              <a:rPr lang="en-US" sz="1800" b="1" smtClean="0"/>
              <a:t>password</a:t>
            </a:r>
            <a:r>
              <a:rPr lang="en-US" sz="1800" smtClean="0"/>
              <a:t>;</a:t>
            </a:r>
          </a:p>
          <a:p>
            <a:pPr eaLnBrk="1" hangingPunct="1">
              <a:lnSpc>
                <a:spcPct val="80000"/>
              </a:lnSpc>
              <a:buFontTx/>
              <a:buNone/>
            </a:pPr>
            <a:endParaRPr lang="en-US" sz="1800" smtClean="0"/>
          </a:p>
          <a:p>
            <a:pPr eaLnBrk="1" hangingPunct="1">
              <a:lnSpc>
                <a:spcPct val="80000"/>
              </a:lnSpc>
              <a:buFontTx/>
              <a:buNone/>
            </a:pPr>
            <a:r>
              <a:rPr lang="en-US" sz="1800" smtClean="0"/>
              <a:t>	public String getPassword() {</a:t>
            </a:r>
          </a:p>
          <a:p>
            <a:pPr eaLnBrk="1" hangingPunct="1">
              <a:lnSpc>
                <a:spcPct val="80000"/>
              </a:lnSpc>
              <a:buFontTx/>
              <a:buNone/>
            </a:pPr>
            <a:r>
              <a:rPr lang="en-US" sz="1800" smtClean="0"/>
              <a:t>		return password;</a:t>
            </a:r>
          </a:p>
          <a:p>
            <a:pPr eaLnBrk="1" hangingPunct="1">
              <a:lnSpc>
                <a:spcPct val="80000"/>
              </a:lnSpc>
              <a:buFontTx/>
              <a:buNone/>
            </a:pPr>
            <a:r>
              <a:rPr lang="en-US" sz="1800" smtClean="0"/>
              <a:t>	}</a:t>
            </a:r>
          </a:p>
          <a:p>
            <a:pPr eaLnBrk="1" hangingPunct="1">
              <a:lnSpc>
                <a:spcPct val="80000"/>
              </a:lnSpc>
            </a:pPr>
            <a:endParaRPr lang="en-US" sz="1800" smtClean="0"/>
          </a:p>
          <a:p>
            <a:pPr eaLnBrk="1" hangingPunct="1">
              <a:lnSpc>
                <a:spcPct val="80000"/>
              </a:lnSpc>
              <a:buFontTx/>
              <a:buNone/>
            </a:pPr>
            <a:r>
              <a:rPr lang="en-US" sz="1800" smtClean="0"/>
              <a:t>	public void setPassword(String password) {</a:t>
            </a:r>
          </a:p>
          <a:p>
            <a:pPr eaLnBrk="1" hangingPunct="1">
              <a:lnSpc>
                <a:spcPct val="80000"/>
              </a:lnSpc>
              <a:buFontTx/>
              <a:buNone/>
            </a:pPr>
            <a:r>
              <a:rPr lang="en-US" sz="1800" smtClean="0"/>
              <a:t>		this.password = password;</a:t>
            </a:r>
          </a:p>
          <a:p>
            <a:pPr eaLnBrk="1" hangingPunct="1">
              <a:lnSpc>
                <a:spcPct val="80000"/>
              </a:lnSpc>
              <a:buFontTx/>
              <a:buNone/>
            </a:pPr>
            <a:r>
              <a:rPr lang="en-US" sz="1800" smtClean="0"/>
              <a:t>	}</a:t>
            </a:r>
          </a:p>
          <a:p>
            <a:pPr eaLnBrk="1" hangingPunct="1">
              <a:lnSpc>
                <a:spcPct val="80000"/>
              </a:lnSpc>
              <a:buFontTx/>
              <a:buNone/>
            </a:pPr>
            <a:endParaRPr lang="en-US" sz="1800" smtClean="0"/>
          </a:p>
          <a:p>
            <a:pPr eaLnBrk="1" hangingPunct="1">
              <a:lnSpc>
                <a:spcPct val="80000"/>
              </a:lnSpc>
              <a:buFontTx/>
              <a:buNone/>
            </a:pPr>
            <a:r>
              <a:rPr lang="en-US" sz="1800" smtClean="0"/>
              <a:t>	public String getUsername() {</a:t>
            </a:r>
          </a:p>
          <a:p>
            <a:pPr eaLnBrk="1" hangingPunct="1">
              <a:lnSpc>
                <a:spcPct val="80000"/>
              </a:lnSpc>
              <a:buFontTx/>
              <a:buNone/>
            </a:pPr>
            <a:r>
              <a:rPr lang="en-US" sz="1800" smtClean="0"/>
              <a:t>		return username;</a:t>
            </a:r>
          </a:p>
          <a:p>
            <a:pPr eaLnBrk="1" hangingPunct="1">
              <a:lnSpc>
                <a:spcPct val="80000"/>
              </a:lnSpc>
              <a:buFontTx/>
              <a:buNone/>
            </a:pPr>
            <a:r>
              <a:rPr lang="en-US" sz="1800" smtClean="0"/>
              <a:t>	}</a:t>
            </a:r>
          </a:p>
          <a:p>
            <a:pPr eaLnBrk="1" hangingPunct="1">
              <a:lnSpc>
                <a:spcPct val="80000"/>
              </a:lnSpc>
              <a:buFontTx/>
              <a:buNone/>
            </a:pPr>
            <a:endParaRPr lang="en-US" sz="1800" smtClean="0"/>
          </a:p>
          <a:p>
            <a:pPr eaLnBrk="1" hangingPunct="1">
              <a:lnSpc>
                <a:spcPct val="80000"/>
              </a:lnSpc>
              <a:buFontTx/>
              <a:buNone/>
            </a:pPr>
            <a:r>
              <a:rPr lang="en-US" sz="1800" smtClean="0"/>
              <a:t>	public void setUsername(String username) {</a:t>
            </a:r>
          </a:p>
          <a:p>
            <a:pPr eaLnBrk="1" hangingPunct="1">
              <a:lnSpc>
                <a:spcPct val="80000"/>
              </a:lnSpc>
              <a:buFontTx/>
              <a:buNone/>
            </a:pPr>
            <a:r>
              <a:rPr lang="en-US" sz="1800" smtClean="0"/>
              <a:t>	this.username = username; </a:t>
            </a:r>
          </a:p>
          <a:p>
            <a:pPr eaLnBrk="1" hangingPunct="1">
              <a:lnSpc>
                <a:spcPct val="80000"/>
              </a:lnSpc>
              <a:buFontTx/>
              <a:buNone/>
            </a:pPr>
            <a:r>
              <a:rPr lang="en-US" sz="1800" smtClean="0"/>
              <a:t>	}</a:t>
            </a:r>
          </a:p>
          <a:p>
            <a:pPr eaLnBrk="1" hangingPunct="1">
              <a:lnSpc>
                <a:spcPct val="80000"/>
              </a:lnSpc>
              <a:buFontTx/>
              <a:buNone/>
            </a:pPr>
            <a:r>
              <a:rPr lang="en-US" sz="1800" smtClean="0"/>
              <a:t>}</a:t>
            </a:r>
          </a:p>
        </p:txBody>
      </p:sp>
      <p:sp>
        <p:nvSpPr>
          <p:cNvPr id="32772" name="Text Box 4"/>
          <p:cNvSpPr txBox="1">
            <a:spLocks noChangeArrowheads="1"/>
          </p:cNvSpPr>
          <p:nvPr/>
        </p:nvSpPr>
        <p:spPr bwMode="auto">
          <a:xfrm>
            <a:off x="1600200" y="6096000"/>
            <a:ext cx="6858000" cy="404813"/>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b="1">
                <a:solidFill>
                  <a:schemeClr val="accent2"/>
                </a:solidFill>
              </a:rPr>
              <a:t>Next: Why its called a “command” or “form backing bean”</a:t>
            </a:r>
          </a:p>
        </p:txBody>
      </p:sp>
    </p:spTree>
    <p:extLst>
      <p:ext uri="{BB962C8B-B14F-4D97-AF65-F5344CB8AC3E}">
        <p14:creationId xmlns:p14="http://schemas.microsoft.com/office/powerpoint/2010/main" val="41887623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28600"/>
            <a:ext cx="8153400" cy="609600"/>
          </a:xfrm>
        </p:spPr>
        <p:txBody>
          <a:bodyPr/>
          <a:lstStyle/>
          <a:p>
            <a:pPr eaLnBrk="1" hangingPunct="1"/>
            <a:r>
              <a:rPr lang="en-US" sz="2400" b="1" smtClean="0">
                <a:solidFill>
                  <a:schemeClr val="tx1"/>
                </a:solidFill>
              </a:rPr>
              <a:t>Command/Form Backing Bean is a POJO</a:t>
            </a:r>
          </a:p>
        </p:txBody>
      </p:sp>
      <p:sp>
        <p:nvSpPr>
          <p:cNvPr id="33795" name="Rectangle 3"/>
          <p:cNvSpPr>
            <a:spLocks noGrp="1" noChangeArrowheads="1"/>
          </p:cNvSpPr>
          <p:nvPr>
            <p:ph type="body" idx="1"/>
          </p:nvPr>
        </p:nvSpPr>
        <p:spPr>
          <a:xfrm>
            <a:off x="152400" y="838200"/>
            <a:ext cx="8534400" cy="5287963"/>
          </a:xfrm>
        </p:spPr>
        <p:txBody>
          <a:bodyPr/>
          <a:lstStyle/>
          <a:p>
            <a:pPr eaLnBrk="1" hangingPunct="1">
              <a:buFontTx/>
              <a:buNone/>
            </a:pPr>
            <a:r>
              <a:rPr lang="en-US" smtClean="0"/>
              <a:t>logon.htm form</a:t>
            </a:r>
          </a:p>
        </p:txBody>
      </p:sp>
      <p:sp>
        <p:nvSpPr>
          <p:cNvPr id="33796" name="Rectangle 4"/>
          <p:cNvSpPr>
            <a:spLocks noChangeArrowheads="1"/>
          </p:cNvSpPr>
          <p:nvPr/>
        </p:nvSpPr>
        <p:spPr bwMode="auto">
          <a:xfrm>
            <a:off x="152400" y="1447800"/>
            <a:ext cx="3429000" cy="2209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3797" name="Text Box 6"/>
          <p:cNvSpPr txBox="1">
            <a:spLocks noChangeArrowheads="1"/>
          </p:cNvSpPr>
          <p:nvPr/>
        </p:nvSpPr>
        <p:spPr bwMode="auto">
          <a:xfrm>
            <a:off x="381000" y="17526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Username:</a:t>
            </a:r>
          </a:p>
        </p:txBody>
      </p:sp>
      <p:sp>
        <p:nvSpPr>
          <p:cNvPr id="33798" name="Text Box 7"/>
          <p:cNvSpPr txBox="1">
            <a:spLocks noChangeArrowheads="1"/>
          </p:cNvSpPr>
          <p:nvPr/>
        </p:nvSpPr>
        <p:spPr bwMode="auto">
          <a:xfrm>
            <a:off x="381000" y="29718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Password:</a:t>
            </a:r>
          </a:p>
        </p:txBody>
      </p:sp>
      <p:sp>
        <p:nvSpPr>
          <p:cNvPr id="33799" name="Text Box 8"/>
          <p:cNvSpPr txBox="1">
            <a:spLocks noChangeArrowheads="1"/>
          </p:cNvSpPr>
          <p:nvPr/>
        </p:nvSpPr>
        <p:spPr bwMode="auto">
          <a:xfrm>
            <a:off x="1905000" y="1752600"/>
            <a:ext cx="1447800" cy="404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endParaRPr lang="en-US"/>
          </a:p>
        </p:txBody>
      </p:sp>
      <p:sp>
        <p:nvSpPr>
          <p:cNvPr id="33800" name="Text Box 9"/>
          <p:cNvSpPr txBox="1">
            <a:spLocks noChangeArrowheads="1"/>
          </p:cNvSpPr>
          <p:nvPr/>
        </p:nvSpPr>
        <p:spPr bwMode="auto">
          <a:xfrm>
            <a:off x="1981200" y="2971800"/>
            <a:ext cx="1447800" cy="404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endParaRPr lang="en-US"/>
          </a:p>
        </p:txBody>
      </p:sp>
      <p:sp>
        <p:nvSpPr>
          <p:cNvPr id="33801" name="Text Box 10"/>
          <p:cNvSpPr txBox="1">
            <a:spLocks noChangeArrowheads="1"/>
          </p:cNvSpPr>
          <p:nvPr/>
        </p:nvSpPr>
        <p:spPr bwMode="auto">
          <a:xfrm>
            <a:off x="4419600" y="838200"/>
            <a:ext cx="4419600" cy="596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600" b="1"/>
              <a:t>public class Credentials {</a:t>
            </a:r>
          </a:p>
          <a:p>
            <a:pPr algn="l" eaLnBrk="1" hangingPunct="1"/>
            <a:r>
              <a:rPr lang="en-US" sz="1600" b="1"/>
              <a:t>    private String username;</a:t>
            </a:r>
          </a:p>
          <a:p>
            <a:pPr algn="l" eaLnBrk="1" hangingPunct="1"/>
            <a:endParaRPr lang="en-US" sz="1600" b="1"/>
          </a:p>
          <a:p>
            <a:pPr algn="l" eaLnBrk="1" hangingPunct="1"/>
            <a:r>
              <a:rPr lang="en-US" sz="1600" b="1"/>
              <a:t>    private String password;</a:t>
            </a:r>
          </a:p>
          <a:p>
            <a:pPr algn="l" eaLnBrk="1" hangingPunct="1"/>
            <a:endParaRPr lang="en-US" sz="1600" b="1"/>
          </a:p>
          <a:p>
            <a:pPr algn="l" eaLnBrk="1" hangingPunct="1"/>
            <a:r>
              <a:rPr lang="en-US" sz="1600" b="1"/>
              <a:t>    public String getPassword() {</a:t>
            </a:r>
          </a:p>
          <a:p>
            <a:pPr algn="l" eaLnBrk="1" hangingPunct="1"/>
            <a:r>
              <a:rPr lang="en-US" sz="1600" b="1"/>
              <a:t>        return password;</a:t>
            </a:r>
          </a:p>
          <a:p>
            <a:pPr algn="l" eaLnBrk="1" hangingPunct="1"/>
            <a:r>
              <a:rPr lang="en-US" sz="1600" b="1"/>
              <a:t>    }</a:t>
            </a:r>
          </a:p>
          <a:p>
            <a:pPr algn="l" eaLnBrk="1" hangingPunct="1"/>
            <a:endParaRPr lang="en-US" sz="1600" b="1"/>
          </a:p>
          <a:p>
            <a:pPr algn="l" eaLnBrk="1" hangingPunct="1"/>
            <a:r>
              <a:rPr lang="en-US" sz="1600" b="1"/>
              <a:t>    public void setPassword(String password) {</a:t>
            </a:r>
          </a:p>
          <a:p>
            <a:pPr algn="l" eaLnBrk="1" hangingPunct="1"/>
            <a:r>
              <a:rPr lang="en-US" sz="1600" b="1"/>
              <a:t>        this.password = password;</a:t>
            </a:r>
          </a:p>
          <a:p>
            <a:pPr algn="l" eaLnBrk="1" hangingPunct="1"/>
            <a:r>
              <a:rPr lang="en-US" sz="1600" b="1"/>
              <a:t>    }</a:t>
            </a:r>
          </a:p>
          <a:p>
            <a:pPr algn="l" eaLnBrk="1" hangingPunct="1"/>
            <a:endParaRPr lang="en-US" sz="1600" b="1"/>
          </a:p>
          <a:p>
            <a:pPr algn="l" eaLnBrk="1" hangingPunct="1"/>
            <a:r>
              <a:rPr lang="en-US" sz="1600" b="1"/>
              <a:t>    public String getUsername() {</a:t>
            </a:r>
          </a:p>
          <a:p>
            <a:pPr algn="l" eaLnBrk="1" hangingPunct="1"/>
            <a:r>
              <a:rPr lang="en-US" sz="1600" b="1"/>
              <a:t>        return username;</a:t>
            </a:r>
          </a:p>
          <a:p>
            <a:pPr algn="l" eaLnBrk="1" hangingPunct="1"/>
            <a:r>
              <a:rPr lang="en-US" sz="1600" b="1"/>
              <a:t>    }</a:t>
            </a:r>
          </a:p>
          <a:p>
            <a:pPr algn="l" eaLnBrk="1" hangingPunct="1"/>
            <a:endParaRPr lang="en-US" sz="1600" b="1"/>
          </a:p>
          <a:p>
            <a:pPr algn="l" eaLnBrk="1" hangingPunct="1"/>
            <a:r>
              <a:rPr lang="en-US" sz="1600" b="1"/>
              <a:t>    public void setUsername(String username) {</a:t>
            </a:r>
          </a:p>
          <a:p>
            <a:pPr algn="l" eaLnBrk="1" hangingPunct="1"/>
            <a:r>
              <a:rPr lang="en-US" sz="1600" b="1"/>
              <a:t>        this.username = username;</a:t>
            </a:r>
          </a:p>
          <a:p>
            <a:pPr algn="l" eaLnBrk="1" hangingPunct="1"/>
            <a:endParaRPr lang="en-US" sz="1600" b="1"/>
          </a:p>
          <a:p>
            <a:pPr algn="l" eaLnBrk="1" hangingPunct="1"/>
            <a:r>
              <a:rPr lang="en-US" sz="1600" b="1"/>
              <a:t>    }</a:t>
            </a:r>
          </a:p>
          <a:p>
            <a:pPr algn="l" eaLnBrk="1" hangingPunct="1"/>
            <a:r>
              <a:rPr lang="en-US" sz="1600" b="1"/>
              <a:t>}</a:t>
            </a:r>
          </a:p>
        </p:txBody>
      </p:sp>
      <p:sp>
        <p:nvSpPr>
          <p:cNvPr id="33802" name="Text Box 11"/>
          <p:cNvSpPr txBox="1">
            <a:spLocks noChangeArrowheads="1"/>
          </p:cNvSpPr>
          <p:nvPr/>
        </p:nvSpPr>
        <p:spPr bwMode="auto">
          <a:xfrm>
            <a:off x="152400" y="3733800"/>
            <a:ext cx="3810000" cy="2090738"/>
          </a:xfrm>
          <a:prstGeom prst="rect">
            <a:avLst/>
          </a:prstGeom>
          <a:noFill/>
          <a:ln w="762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The logon form is “backed” by the Credentials bean and given a </a:t>
            </a:r>
            <a:r>
              <a:rPr lang="en-US" b="1"/>
              <a:t>commandName</a:t>
            </a:r>
            <a:r>
              <a:rPr lang="en-US"/>
              <a:t> of “credentials” defined in out springapp-servlet.xml file. “credentials” will be our “command object” we will use to bind the form to the bean.</a:t>
            </a:r>
          </a:p>
        </p:txBody>
      </p:sp>
      <p:sp>
        <p:nvSpPr>
          <p:cNvPr id="33803" name="Line 12"/>
          <p:cNvSpPr>
            <a:spLocks noChangeShapeType="1"/>
          </p:cNvSpPr>
          <p:nvPr/>
        </p:nvSpPr>
        <p:spPr bwMode="auto">
          <a:xfrm flipV="1">
            <a:off x="3429000" y="1295400"/>
            <a:ext cx="1219200" cy="533400"/>
          </a:xfrm>
          <a:prstGeom prst="line">
            <a:avLst/>
          </a:prstGeom>
          <a:noFill/>
          <a:ln w="571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3804" name="Line 13"/>
          <p:cNvSpPr>
            <a:spLocks noChangeShapeType="1"/>
          </p:cNvSpPr>
          <p:nvPr/>
        </p:nvSpPr>
        <p:spPr bwMode="auto">
          <a:xfrm flipV="1">
            <a:off x="3505200" y="1828800"/>
            <a:ext cx="1143000" cy="1295400"/>
          </a:xfrm>
          <a:prstGeom prst="line">
            <a:avLst/>
          </a:prstGeom>
          <a:noFill/>
          <a:ln w="571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3805" name="Text Box 14"/>
          <p:cNvSpPr txBox="1">
            <a:spLocks noChangeArrowheads="1"/>
          </p:cNvSpPr>
          <p:nvPr/>
        </p:nvSpPr>
        <p:spPr bwMode="auto">
          <a:xfrm>
            <a:off x="228600" y="6019800"/>
            <a:ext cx="381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b="1">
                <a:solidFill>
                  <a:schemeClr val="accent2"/>
                </a:solidFill>
              </a:rPr>
              <a:t>Next: another look at springapp-servlet.xml file</a:t>
            </a:r>
          </a:p>
        </p:txBody>
      </p:sp>
    </p:spTree>
    <p:extLst>
      <p:ext uri="{BB962C8B-B14F-4D97-AF65-F5344CB8AC3E}">
        <p14:creationId xmlns:p14="http://schemas.microsoft.com/office/powerpoint/2010/main" val="12059478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715962"/>
          </a:xfrm>
        </p:spPr>
        <p:txBody>
          <a:bodyPr/>
          <a:lstStyle/>
          <a:p>
            <a:pPr eaLnBrk="1" hangingPunct="1"/>
            <a:r>
              <a:rPr lang="en-US" sz="4000" b="1" smtClean="0">
                <a:solidFill>
                  <a:schemeClr val="tx1"/>
                </a:solidFill>
              </a:rPr>
              <a:t>springapp-servlet.xml file</a:t>
            </a:r>
          </a:p>
        </p:txBody>
      </p:sp>
      <p:sp>
        <p:nvSpPr>
          <p:cNvPr id="34819" name="Rectangle 3"/>
          <p:cNvSpPr>
            <a:spLocks noGrp="1" noChangeArrowheads="1"/>
          </p:cNvSpPr>
          <p:nvPr>
            <p:ph type="body" idx="1"/>
          </p:nvPr>
        </p:nvSpPr>
        <p:spPr>
          <a:xfrm>
            <a:off x="457200" y="1600200"/>
            <a:ext cx="8229600" cy="3124200"/>
          </a:xfrm>
        </p:spPr>
        <p:txBody>
          <a:bodyPr/>
          <a:lstStyle/>
          <a:p>
            <a:pPr eaLnBrk="1" hangingPunct="1">
              <a:lnSpc>
                <a:spcPct val="80000"/>
              </a:lnSpc>
              <a:buFontTx/>
              <a:buNone/>
            </a:pPr>
            <a:r>
              <a:rPr lang="en-US" sz="1800" smtClean="0"/>
              <a:t>&lt;bean id="</a:t>
            </a:r>
            <a:r>
              <a:rPr lang="en-US" sz="1800" b="1" smtClean="0"/>
              <a:t>logonForm</a:t>
            </a:r>
            <a:r>
              <a:rPr lang="en-US" sz="1800" smtClean="0"/>
              <a:t>" class="com.tradingapp.LogonFormController"&gt;</a:t>
            </a:r>
          </a:p>
          <a:p>
            <a:pPr eaLnBrk="1" hangingPunct="1">
              <a:lnSpc>
                <a:spcPct val="80000"/>
              </a:lnSpc>
              <a:buFontTx/>
              <a:buNone/>
            </a:pPr>
            <a:r>
              <a:rPr lang="en-US" sz="1800" smtClean="0"/>
              <a:t>	&lt;property name="commandName"&gt;&lt;value&gt;</a:t>
            </a:r>
            <a:r>
              <a:rPr lang="en-US" sz="1800" b="1" smtClean="0"/>
              <a:t>credentials</a:t>
            </a:r>
            <a:r>
              <a:rPr lang="en-US" sz="1800" smtClean="0"/>
              <a:t>&lt;/value&gt;&lt;/property</a:t>
            </a:r>
          </a:p>
          <a:p>
            <a:pPr eaLnBrk="1" hangingPunct="1">
              <a:lnSpc>
                <a:spcPct val="80000"/>
              </a:lnSpc>
              <a:buFontTx/>
              <a:buNone/>
            </a:pPr>
            <a:r>
              <a:rPr lang="en-US" sz="1800" smtClean="0"/>
              <a:t>	&lt;property name="commandClass"&gt;</a:t>
            </a:r>
          </a:p>
          <a:p>
            <a:pPr eaLnBrk="1" hangingPunct="1">
              <a:lnSpc>
                <a:spcPct val="80000"/>
              </a:lnSpc>
              <a:buFontTx/>
              <a:buNone/>
            </a:pPr>
            <a:r>
              <a:rPr lang="en-US" sz="1800" smtClean="0"/>
              <a:t>		&lt;value&gt;com.tradingapp.</a:t>
            </a:r>
            <a:r>
              <a:rPr lang="en-US" sz="1800" b="1" smtClean="0"/>
              <a:t>Credentials</a:t>
            </a:r>
            <a:r>
              <a:rPr lang="en-US" sz="1800" smtClean="0"/>
              <a:t>&lt;/value&gt;</a:t>
            </a:r>
          </a:p>
          <a:p>
            <a:pPr eaLnBrk="1" hangingPunct="1">
              <a:lnSpc>
                <a:spcPct val="80000"/>
              </a:lnSpc>
              <a:buFontTx/>
              <a:buNone/>
            </a:pPr>
            <a:r>
              <a:rPr lang="en-US" sz="1800" smtClean="0"/>
              <a:t>	&lt;/property&gt;</a:t>
            </a:r>
          </a:p>
          <a:p>
            <a:pPr eaLnBrk="1" hangingPunct="1">
              <a:lnSpc>
                <a:spcPct val="80000"/>
              </a:lnSpc>
              <a:buFontTx/>
              <a:buNone/>
            </a:pPr>
            <a:r>
              <a:rPr lang="en-US" sz="1800" smtClean="0"/>
              <a:t>	&lt;property name="validator"&gt;&lt;ref bean="logonValidator"/&gt;&lt;/property&gt;</a:t>
            </a:r>
          </a:p>
          <a:p>
            <a:pPr eaLnBrk="1" hangingPunct="1">
              <a:lnSpc>
                <a:spcPct val="80000"/>
              </a:lnSpc>
              <a:buFontTx/>
              <a:buNone/>
            </a:pPr>
            <a:r>
              <a:rPr lang="en-US" sz="1800" smtClean="0"/>
              <a:t>	&lt;property name="formView"&gt;&lt;value&gt;logon&lt;/value&gt;&lt;/property&gt;</a:t>
            </a:r>
          </a:p>
          <a:p>
            <a:pPr eaLnBrk="1" hangingPunct="1">
              <a:lnSpc>
                <a:spcPct val="80000"/>
              </a:lnSpc>
              <a:buFontTx/>
              <a:buNone/>
            </a:pPr>
            <a:r>
              <a:rPr lang="en-US" sz="1800" smtClean="0"/>
              <a:t>	&lt;property name="successView"&gt;&lt;value&gt;portfolio.htm&lt;/value&gt;&lt;/property&gt;</a:t>
            </a:r>
          </a:p>
          <a:p>
            <a:pPr eaLnBrk="1" hangingPunct="1">
              <a:lnSpc>
                <a:spcPct val="80000"/>
              </a:lnSpc>
              <a:buFontTx/>
              <a:buNone/>
            </a:pPr>
            <a:r>
              <a:rPr lang="en-US" sz="1800" smtClean="0"/>
              <a:t>&lt;/bean&gt;</a:t>
            </a:r>
          </a:p>
          <a:p>
            <a:pPr lvl="3" eaLnBrk="1" hangingPunct="1">
              <a:lnSpc>
                <a:spcPct val="80000"/>
              </a:lnSpc>
              <a:buFontTx/>
              <a:buNone/>
            </a:pPr>
            <a:endParaRPr lang="en-US" sz="1400" smtClean="0"/>
          </a:p>
        </p:txBody>
      </p:sp>
      <p:sp>
        <p:nvSpPr>
          <p:cNvPr id="34820" name="Text Box 4"/>
          <p:cNvSpPr txBox="1">
            <a:spLocks noChangeArrowheads="1"/>
          </p:cNvSpPr>
          <p:nvPr/>
        </p:nvSpPr>
        <p:spPr bwMode="auto">
          <a:xfrm>
            <a:off x="990600" y="4572000"/>
            <a:ext cx="6934200" cy="1430338"/>
          </a:xfrm>
          <a:prstGeom prst="rect">
            <a:avLst/>
          </a:prstGeom>
          <a:noFill/>
          <a:ln w="571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800"/>
              <a:t>We use the commandName “</a:t>
            </a:r>
            <a:r>
              <a:rPr lang="en-US" sz="2800" b="1"/>
              <a:t>credentials</a:t>
            </a:r>
            <a:r>
              <a:rPr lang="en-US" sz="2800"/>
              <a:t>” with Spring’s tag library, to bind the Credentials bean to the logon form.</a:t>
            </a:r>
          </a:p>
        </p:txBody>
      </p:sp>
      <p:sp>
        <p:nvSpPr>
          <p:cNvPr id="34821" name="Line 6"/>
          <p:cNvSpPr>
            <a:spLocks noChangeShapeType="1"/>
          </p:cNvSpPr>
          <p:nvPr/>
        </p:nvSpPr>
        <p:spPr bwMode="auto">
          <a:xfrm flipH="1" flipV="1">
            <a:off x="6248400" y="2209800"/>
            <a:ext cx="2362200" cy="1066800"/>
          </a:xfrm>
          <a:prstGeom prst="line">
            <a:avLst/>
          </a:prstGeom>
          <a:noFill/>
          <a:ln w="57150">
            <a:solidFill>
              <a:srgbClr val="FFFF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4822" name="Line 7"/>
          <p:cNvSpPr>
            <a:spLocks noChangeShapeType="1"/>
          </p:cNvSpPr>
          <p:nvPr/>
        </p:nvSpPr>
        <p:spPr bwMode="auto">
          <a:xfrm>
            <a:off x="8610600" y="3276600"/>
            <a:ext cx="0" cy="19050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8"/>
          <p:cNvSpPr>
            <a:spLocks noChangeShapeType="1"/>
          </p:cNvSpPr>
          <p:nvPr/>
        </p:nvSpPr>
        <p:spPr bwMode="auto">
          <a:xfrm flipH="1">
            <a:off x="7924800" y="5181600"/>
            <a:ext cx="6858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Text Box 9"/>
          <p:cNvSpPr txBox="1">
            <a:spLocks noChangeArrowheads="1"/>
          </p:cNvSpPr>
          <p:nvPr/>
        </p:nvSpPr>
        <p:spPr bwMode="auto">
          <a:xfrm>
            <a:off x="457200" y="62484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400"/>
              <a:t>Next: Code that shows logon form binding to commandName</a:t>
            </a:r>
          </a:p>
        </p:txBody>
      </p:sp>
    </p:spTree>
    <p:extLst>
      <p:ext uri="{BB962C8B-B14F-4D97-AF65-F5344CB8AC3E}">
        <p14:creationId xmlns:p14="http://schemas.microsoft.com/office/powerpoint/2010/main" val="12986130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274638"/>
            <a:ext cx="8610600" cy="944562"/>
          </a:xfrm>
        </p:spPr>
        <p:txBody>
          <a:bodyPr>
            <a:normAutofit fontScale="90000"/>
          </a:bodyPr>
          <a:lstStyle/>
          <a:p>
            <a:pPr algn="l" eaLnBrk="1" hangingPunct="1"/>
            <a:r>
              <a:rPr lang="en-US" sz="3200" smtClean="0">
                <a:solidFill>
                  <a:schemeClr val="tx1"/>
                </a:solidFill>
              </a:rPr>
              <a:t>logon form binding to commandName using Springs Tag Library</a:t>
            </a:r>
          </a:p>
        </p:txBody>
      </p:sp>
      <p:sp>
        <p:nvSpPr>
          <p:cNvPr id="35843" name="Rectangle 3"/>
          <p:cNvSpPr>
            <a:spLocks noGrp="1" noChangeArrowheads="1"/>
          </p:cNvSpPr>
          <p:nvPr>
            <p:ph type="body" idx="1"/>
          </p:nvPr>
        </p:nvSpPr>
        <p:spPr>
          <a:xfrm>
            <a:off x="228600" y="1295400"/>
            <a:ext cx="8915400" cy="5334000"/>
          </a:xfrm>
        </p:spPr>
        <p:txBody>
          <a:bodyPr/>
          <a:lstStyle/>
          <a:p>
            <a:pPr eaLnBrk="1" hangingPunct="1">
              <a:buFontTx/>
              <a:buNone/>
            </a:pPr>
            <a:r>
              <a:rPr lang="en-US" sz="2400" b="1" smtClean="0"/>
              <a:t>&lt;%@ taglib prefix="spring" uri="/spring" %&gt;</a:t>
            </a:r>
          </a:p>
          <a:p>
            <a:pPr eaLnBrk="1" hangingPunct="1">
              <a:buFontTx/>
              <a:buNone/>
            </a:pPr>
            <a:r>
              <a:rPr lang="en-US" sz="2400" smtClean="0"/>
              <a:t>&lt;html&gt;</a:t>
            </a:r>
          </a:p>
          <a:p>
            <a:pPr eaLnBrk="1" hangingPunct="1">
              <a:buFontTx/>
              <a:buNone/>
            </a:pPr>
            <a:r>
              <a:rPr lang="en-US" sz="2400" smtClean="0"/>
              <a:t>&lt;head&gt;&lt;title&gt;DevX.com Stock-Trading System Logon&lt;/title&gt;&lt;/head&gt;</a:t>
            </a:r>
          </a:p>
          <a:p>
            <a:pPr eaLnBrk="1" hangingPunct="1">
              <a:buFontTx/>
              <a:buNone/>
            </a:pPr>
            <a:r>
              <a:rPr lang="en-US" sz="2400" smtClean="0"/>
              <a:t>&lt;body&gt;</a:t>
            </a:r>
          </a:p>
          <a:p>
            <a:pPr eaLnBrk="1" hangingPunct="1">
              <a:buFontTx/>
              <a:buNone/>
            </a:pPr>
            <a:r>
              <a:rPr lang="en-US" sz="2400" b="1" smtClean="0"/>
              <a:t>&lt;spring:bind path="credentials.username"&gt;</a:t>
            </a:r>
          </a:p>
          <a:p>
            <a:pPr eaLnBrk="1" hangingPunct="1">
              <a:buFontTx/>
              <a:buNone/>
            </a:pPr>
            <a:r>
              <a:rPr lang="en-US" sz="2400" smtClean="0"/>
              <a:t>&lt;input type="text" name="username" </a:t>
            </a:r>
          </a:p>
          <a:p>
            <a:pPr eaLnBrk="1" hangingPunct="1">
              <a:buFontTx/>
              <a:buNone/>
            </a:pPr>
            <a:r>
              <a:rPr lang="en-US" sz="2400" b="1" smtClean="0"/>
              <a:t>&lt;spring:bind path="credentials.password"&gt;</a:t>
            </a:r>
          </a:p>
          <a:p>
            <a:pPr eaLnBrk="1" hangingPunct="1">
              <a:buFontTx/>
              <a:buNone/>
            </a:pPr>
            <a:r>
              <a:rPr lang="en-US" sz="2400" smtClean="0"/>
              <a:t>&lt;input type="password" name="password" /&gt;</a:t>
            </a:r>
          </a:p>
          <a:p>
            <a:pPr eaLnBrk="1" hangingPunct="1">
              <a:buFontTx/>
              <a:buNone/>
            </a:pPr>
            <a:r>
              <a:rPr lang="en-US" sz="2400" smtClean="0"/>
              <a:t>&lt;/body&gt;</a:t>
            </a:r>
          </a:p>
          <a:p>
            <a:pPr eaLnBrk="1" hangingPunct="1">
              <a:buFontTx/>
              <a:buNone/>
            </a:pPr>
            <a:r>
              <a:rPr lang="en-US" sz="2400" smtClean="0"/>
              <a:t>&lt;/html&gt;</a:t>
            </a:r>
          </a:p>
        </p:txBody>
      </p:sp>
      <p:sp>
        <p:nvSpPr>
          <p:cNvPr id="35844" name="Text Box 4"/>
          <p:cNvSpPr txBox="1">
            <a:spLocks noChangeArrowheads="1"/>
          </p:cNvSpPr>
          <p:nvPr/>
        </p:nvSpPr>
        <p:spPr bwMode="auto">
          <a:xfrm>
            <a:off x="1752600" y="5334000"/>
            <a:ext cx="7086600" cy="49530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400" b="1"/>
              <a:t>Spring’s taglib has bound the bean to the form</a:t>
            </a:r>
          </a:p>
        </p:txBody>
      </p:sp>
      <p:sp>
        <p:nvSpPr>
          <p:cNvPr id="35845" name="Line 5"/>
          <p:cNvSpPr>
            <a:spLocks noChangeShapeType="1"/>
          </p:cNvSpPr>
          <p:nvPr/>
        </p:nvSpPr>
        <p:spPr bwMode="auto">
          <a:xfrm flipH="1" flipV="1">
            <a:off x="6705600" y="4572000"/>
            <a:ext cx="914400" cy="762000"/>
          </a:xfrm>
          <a:prstGeom prst="line">
            <a:avLst/>
          </a:prstGeom>
          <a:noFill/>
          <a:ln w="57150">
            <a:solidFill>
              <a:srgbClr val="FF66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5846" name="Line 6"/>
          <p:cNvSpPr>
            <a:spLocks noChangeShapeType="1"/>
          </p:cNvSpPr>
          <p:nvPr/>
        </p:nvSpPr>
        <p:spPr bwMode="auto">
          <a:xfrm flipH="1" flipV="1">
            <a:off x="6705600" y="3733800"/>
            <a:ext cx="1828800" cy="1600200"/>
          </a:xfrm>
          <a:prstGeom prst="line">
            <a:avLst/>
          </a:prstGeom>
          <a:noFill/>
          <a:ln w="57150">
            <a:solidFill>
              <a:srgbClr val="FF66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750711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1952381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195238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p:spPr>
        <p:txBody>
          <a:bodyPr/>
          <a:lstStyle/>
          <a:p>
            <a:endParaRPr lang="en-US" dirty="0"/>
          </a:p>
        </p:txBody>
      </p:sp>
      <p:sp>
        <p:nvSpPr>
          <p:cNvPr id="4" name="Title 3"/>
          <p:cNvSpPr>
            <a:spLocks noGrp="1"/>
          </p:cNvSpPr>
          <p:nvPr>
            <p:ph type="title"/>
          </p:nvPr>
        </p:nvSpPr>
        <p:spPr>
          <a:xfrm>
            <a:off x="0" y="0"/>
            <a:ext cx="9144000" cy="533400"/>
          </a:xfrm>
        </p:spPr>
        <p:txBody>
          <a:bodyPr>
            <a:normAutofit fontScale="90000"/>
          </a:bodyPr>
          <a:lstStyle/>
          <a:p>
            <a:r>
              <a:rPr lang="en-US" dirty="0" smtClean="0"/>
              <a:t> </a:t>
            </a:r>
            <a:r>
              <a:rPr lang="en-US" dirty="0" err="1" smtClean="0"/>
              <a:t>SPring</a:t>
            </a:r>
            <a:endParaRPr lang="en-US" dirty="0"/>
          </a:p>
        </p:txBody>
      </p:sp>
      <p:sp>
        <p:nvSpPr>
          <p:cNvPr id="5" name="Rectangle 4"/>
          <p:cNvSpPr/>
          <p:nvPr/>
        </p:nvSpPr>
        <p:spPr>
          <a:xfrm>
            <a:off x="228600" y="914400"/>
            <a:ext cx="8686800" cy="5943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smtClean="0">
                <a:solidFill>
                  <a:sysClr val="windowText" lastClr="000000"/>
                </a:solidFill>
              </a:rPr>
              <a:t>Spring Framework Runtime</a:t>
            </a:r>
            <a:endParaRPr lang="en-US" sz="2400" b="1" dirty="0">
              <a:solidFill>
                <a:sysClr val="windowText" lastClr="000000"/>
              </a:solidFill>
            </a:endParaRPr>
          </a:p>
        </p:txBody>
      </p:sp>
      <p:sp>
        <p:nvSpPr>
          <p:cNvPr id="6" name="Rounded Rectangle 5"/>
          <p:cNvSpPr/>
          <p:nvPr/>
        </p:nvSpPr>
        <p:spPr>
          <a:xfrm>
            <a:off x="609600" y="1447800"/>
            <a:ext cx="3657600" cy="21336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b="1" dirty="0" smtClean="0">
                <a:solidFill>
                  <a:schemeClr val="tx1"/>
                </a:solidFill>
              </a:rPr>
              <a:t>Data Access/Integration</a:t>
            </a:r>
            <a:endParaRPr lang="en-US" b="1" dirty="0">
              <a:solidFill>
                <a:schemeClr val="tx1"/>
              </a:solidFill>
            </a:endParaRPr>
          </a:p>
        </p:txBody>
      </p:sp>
      <p:sp>
        <p:nvSpPr>
          <p:cNvPr id="7" name="Rounded Rectangle 6"/>
          <p:cNvSpPr/>
          <p:nvPr/>
        </p:nvSpPr>
        <p:spPr>
          <a:xfrm>
            <a:off x="4495800" y="1524000"/>
            <a:ext cx="3886198" cy="1981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2000" b="1" dirty="0" smtClean="0">
                <a:solidFill>
                  <a:schemeClr val="tx1"/>
                </a:solidFill>
              </a:rPr>
              <a:t>Web</a:t>
            </a:r>
          </a:p>
          <a:p>
            <a:pPr algn="ctr"/>
            <a:r>
              <a:rPr lang="en-US" sz="2000" b="1" dirty="0" smtClean="0">
                <a:solidFill>
                  <a:schemeClr val="tx1"/>
                </a:solidFill>
              </a:rPr>
              <a:t>(MVC / </a:t>
            </a:r>
            <a:r>
              <a:rPr lang="en-US" sz="2000" b="1" dirty="0" err="1" smtClean="0">
                <a:solidFill>
                  <a:schemeClr val="tx1"/>
                </a:solidFill>
              </a:rPr>
              <a:t>Remoting</a:t>
            </a:r>
            <a:r>
              <a:rPr lang="en-US" sz="2000" b="1" dirty="0" smtClean="0">
                <a:solidFill>
                  <a:schemeClr val="tx1"/>
                </a:solidFill>
              </a:rPr>
              <a:t>)</a:t>
            </a:r>
            <a:endParaRPr lang="en-US" sz="2000" b="1" dirty="0">
              <a:solidFill>
                <a:schemeClr val="tx1"/>
              </a:solidFill>
            </a:endParaRPr>
          </a:p>
        </p:txBody>
      </p:sp>
      <p:sp>
        <p:nvSpPr>
          <p:cNvPr id="8" name="Rounded Rectangle 7"/>
          <p:cNvSpPr/>
          <p:nvPr/>
        </p:nvSpPr>
        <p:spPr>
          <a:xfrm>
            <a:off x="609600" y="4495800"/>
            <a:ext cx="8001000" cy="1295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2000" b="1" dirty="0" smtClean="0">
                <a:solidFill>
                  <a:schemeClr val="tx1"/>
                </a:solidFill>
              </a:rPr>
              <a:t>Core Container</a:t>
            </a:r>
            <a:endParaRPr lang="en-US" sz="2000" b="1" dirty="0">
              <a:solidFill>
                <a:schemeClr val="tx1"/>
              </a:solidFill>
            </a:endParaRPr>
          </a:p>
        </p:txBody>
      </p:sp>
      <p:sp>
        <p:nvSpPr>
          <p:cNvPr id="9" name="Rounded Rectangle 8"/>
          <p:cNvSpPr/>
          <p:nvPr/>
        </p:nvSpPr>
        <p:spPr>
          <a:xfrm rot="10800000" flipV="1">
            <a:off x="914400" y="5029200"/>
            <a:ext cx="1676400" cy="60960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Beans</a:t>
            </a:r>
            <a:endParaRPr lang="en-US" sz="2800" b="1" dirty="0">
              <a:solidFill>
                <a:sysClr val="windowText" lastClr="000000"/>
              </a:solidFill>
            </a:endParaRPr>
          </a:p>
        </p:txBody>
      </p:sp>
      <p:sp>
        <p:nvSpPr>
          <p:cNvPr id="10" name="Rounded Rectangle 9"/>
          <p:cNvSpPr/>
          <p:nvPr/>
        </p:nvSpPr>
        <p:spPr>
          <a:xfrm rot="10800000" flipV="1">
            <a:off x="2895600" y="5029200"/>
            <a:ext cx="1676400" cy="60960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Core</a:t>
            </a:r>
            <a:endParaRPr lang="en-US" sz="2800" b="1" dirty="0">
              <a:solidFill>
                <a:sysClr val="windowText" lastClr="000000"/>
              </a:solidFill>
            </a:endParaRPr>
          </a:p>
        </p:txBody>
      </p:sp>
      <p:sp>
        <p:nvSpPr>
          <p:cNvPr id="11" name="Rounded Rectangle 10"/>
          <p:cNvSpPr/>
          <p:nvPr/>
        </p:nvSpPr>
        <p:spPr>
          <a:xfrm rot="10800000" flipV="1">
            <a:off x="4724401" y="5029200"/>
            <a:ext cx="1676400" cy="60960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Context</a:t>
            </a:r>
            <a:endParaRPr lang="en-US" sz="2800" b="1" dirty="0">
              <a:solidFill>
                <a:sysClr val="windowText" lastClr="000000"/>
              </a:solidFill>
            </a:endParaRPr>
          </a:p>
        </p:txBody>
      </p:sp>
      <p:sp>
        <p:nvSpPr>
          <p:cNvPr id="12" name="Rounded Rectangle 11"/>
          <p:cNvSpPr/>
          <p:nvPr/>
        </p:nvSpPr>
        <p:spPr>
          <a:xfrm rot="10800000" flipV="1">
            <a:off x="6553200" y="4800600"/>
            <a:ext cx="1981200" cy="80009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Expression Language</a:t>
            </a:r>
            <a:endParaRPr lang="en-US" sz="2800" b="1" dirty="0">
              <a:solidFill>
                <a:sysClr val="windowText" lastClr="000000"/>
              </a:solidFill>
            </a:endParaRPr>
          </a:p>
        </p:txBody>
      </p:sp>
      <p:sp>
        <p:nvSpPr>
          <p:cNvPr id="13" name="Rounded Rectangle 12"/>
          <p:cNvSpPr/>
          <p:nvPr/>
        </p:nvSpPr>
        <p:spPr>
          <a:xfrm rot="10800000" flipV="1">
            <a:off x="761995" y="1905001"/>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JDBC</a:t>
            </a:r>
            <a:endParaRPr lang="en-US" sz="2800" b="1" dirty="0">
              <a:solidFill>
                <a:sysClr val="windowText" lastClr="000000"/>
              </a:solidFill>
            </a:endParaRPr>
          </a:p>
        </p:txBody>
      </p:sp>
      <p:sp>
        <p:nvSpPr>
          <p:cNvPr id="14" name="Rounded Rectangle 13"/>
          <p:cNvSpPr/>
          <p:nvPr/>
        </p:nvSpPr>
        <p:spPr>
          <a:xfrm rot="10800000" flipV="1">
            <a:off x="2438398" y="1905001"/>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ORM</a:t>
            </a:r>
            <a:endParaRPr lang="en-US" sz="2800" b="1" dirty="0">
              <a:solidFill>
                <a:sysClr val="windowText" lastClr="000000"/>
              </a:solidFill>
            </a:endParaRPr>
          </a:p>
        </p:txBody>
      </p:sp>
      <p:sp>
        <p:nvSpPr>
          <p:cNvPr id="15" name="Rounded Rectangle 14"/>
          <p:cNvSpPr/>
          <p:nvPr/>
        </p:nvSpPr>
        <p:spPr>
          <a:xfrm rot="10800000" flipV="1">
            <a:off x="762000" y="2514600"/>
            <a:ext cx="1295399" cy="45720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OXM</a:t>
            </a:r>
            <a:endParaRPr lang="en-US" sz="2800" b="1" dirty="0">
              <a:solidFill>
                <a:sysClr val="windowText" lastClr="000000"/>
              </a:solidFill>
            </a:endParaRPr>
          </a:p>
        </p:txBody>
      </p:sp>
      <p:sp>
        <p:nvSpPr>
          <p:cNvPr id="16" name="Rounded Rectangle 15"/>
          <p:cNvSpPr/>
          <p:nvPr/>
        </p:nvSpPr>
        <p:spPr>
          <a:xfrm rot="10800000" flipV="1">
            <a:off x="2438401" y="2476499"/>
            <a:ext cx="1295399" cy="4953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JMS</a:t>
            </a:r>
            <a:endParaRPr lang="en-US" sz="2800" b="1" dirty="0">
              <a:solidFill>
                <a:sysClr val="windowText" lastClr="000000"/>
              </a:solidFill>
            </a:endParaRPr>
          </a:p>
        </p:txBody>
      </p:sp>
      <p:sp>
        <p:nvSpPr>
          <p:cNvPr id="17" name="Rounded Rectangle 16"/>
          <p:cNvSpPr/>
          <p:nvPr/>
        </p:nvSpPr>
        <p:spPr>
          <a:xfrm rot="10800000" flipV="1">
            <a:off x="914399" y="3047996"/>
            <a:ext cx="2819397" cy="45720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Transactions</a:t>
            </a:r>
            <a:endParaRPr lang="en-US" sz="2800" b="1" dirty="0">
              <a:solidFill>
                <a:sysClr val="windowText" lastClr="000000"/>
              </a:solidFill>
            </a:endParaRPr>
          </a:p>
        </p:txBody>
      </p:sp>
      <p:sp>
        <p:nvSpPr>
          <p:cNvPr id="18" name="Rounded Rectangle 17"/>
          <p:cNvSpPr/>
          <p:nvPr/>
        </p:nvSpPr>
        <p:spPr>
          <a:xfrm rot="10800000" flipV="1">
            <a:off x="762001" y="3809996"/>
            <a:ext cx="2819397" cy="45720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AOP</a:t>
            </a:r>
            <a:endParaRPr lang="en-US" sz="2800" b="1" dirty="0">
              <a:solidFill>
                <a:sysClr val="windowText" lastClr="000000"/>
              </a:solidFill>
            </a:endParaRPr>
          </a:p>
        </p:txBody>
      </p:sp>
      <p:sp>
        <p:nvSpPr>
          <p:cNvPr id="19" name="Rounded Rectangle 18"/>
          <p:cNvSpPr/>
          <p:nvPr/>
        </p:nvSpPr>
        <p:spPr>
          <a:xfrm rot="10800000" flipV="1">
            <a:off x="4343401" y="3710940"/>
            <a:ext cx="1524000" cy="48006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Aspects</a:t>
            </a:r>
            <a:endParaRPr lang="en-US" sz="2800" b="1" dirty="0">
              <a:solidFill>
                <a:sysClr val="windowText" lastClr="000000"/>
              </a:solidFill>
            </a:endParaRPr>
          </a:p>
        </p:txBody>
      </p:sp>
      <p:sp>
        <p:nvSpPr>
          <p:cNvPr id="20" name="Rounded Rectangle 19"/>
          <p:cNvSpPr/>
          <p:nvPr/>
        </p:nvSpPr>
        <p:spPr>
          <a:xfrm rot="10800000" flipV="1">
            <a:off x="5943600" y="3657600"/>
            <a:ext cx="2590800" cy="53339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2800" b="1" dirty="0" smtClean="0">
                <a:solidFill>
                  <a:sysClr val="windowText" lastClr="000000"/>
                </a:solidFill>
              </a:rPr>
              <a:t>Instrumentation</a:t>
            </a:r>
            <a:endParaRPr lang="en-US" sz="2800" b="1" dirty="0">
              <a:solidFill>
                <a:sysClr val="windowText" lastClr="000000"/>
              </a:solidFill>
            </a:endParaRPr>
          </a:p>
        </p:txBody>
      </p:sp>
      <p:sp>
        <p:nvSpPr>
          <p:cNvPr id="21" name="Rounded Rectangle 20"/>
          <p:cNvSpPr/>
          <p:nvPr/>
        </p:nvSpPr>
        <p:spPr>
          <a:xfrm rot="10800000" flipV="1">
            <a:off x="4724401" y="2263140"/>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Web</a:t>
            </a:r>
            <a:endParaRPr lang="en-US" sz="2800" b="1" dirty="0">
              <a:solidFill>
                <a:sysClr val="windowText" lastClr="000000"/>
              </a:solidFill>
            </a:endParaRPr>
          </a:p>
        </p:txBody>
      </p:sp>
      <p:sp>
        <p:nvSpPr>
          <p:cNvPr id="22" name="Rounded Rectangle 21"/>
          <p:cNvSpPr/>
          <p:nvPr/>
        </p:nvSpPr>
        <p:spPr>
          <a:xfrm rot="10800000" flipV="1">
            <a:off x="6629401" y="2286000"/>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Servlet</a:t>
            </a:r>
            <a:endParaRPr lang="en-US" sz="2800" b="1" dirty="0">
              <a:solidFill>
                <a:sysClr val="windowText" lastClr="000000"/>
              </a:solidFill>
            </a:endParaRPr>
          </a:p>
        </p:txBody>
      </p:sp>
      <p:sp>
        <p:nvSpPr>
          <p:cNvPr id="23" name="Rounded Rectangle 22"/>
          <p:cNvSpPr/>
          <p:nvPr/>
        </p:nvSpPr>
        <p:spPr>
          <a:xfrm rot="10800000" flipV="1">
            <a:off x="6705600" y="2948941"/>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Struts</a:t>
            </a:r>
            <a:endParaRPr lang="en-US" sz="2800" b="1" dirty="0">
              <a:solidFill>
                <a:sysClr val="windowText" lastClr="000000"/>
              </a:solidFill>
            </a:endParaRPr>
          </a:p>
        </p:txBody>
      </p:sp>
      <p:sp>
        <p:nvSpPr>
          <p:cNvPr id="24" name="Rounded Rectangle 23"/>
          <p:cNvSpPr/>
          <p:nvPr/>
        </p:nvSpPr>
        <p:spPr>
          <a:xfrm rot="10800000" flipV="1">
            <a:off x="4800600" y="2895600"/>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ysClr val="windowText" lastClr="000000"/>
                </a:solidFill>
              </a:rPr>
              <a:t>Portlet</a:t>
            </a:r>
            <a:endParaRPr lang="en-US" sz="2800" b="1" dirty="0">
              <a:solidFill>
                <a:sysClr val="windowText" lastClr="000000"/>
              </a:solidFill>
            </a:endParaRPr>
          </a:p>
        </p:txBody>
      </p:sp>
      <p:sp>
        <p:nvSpPr>
          <p:cNvPr id="25" name="Rounded Rectangle 24"/>
          <p:cNvSpPr/>
          <p:nvPr/>
        </p:nvSpPr>
        <p:spPr>
          <a:xfrm>
            <a:off x="609600" y="6096001"/>
            <a:ext cx="8001000" cy="60959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3200" b="1" dirty="0" smtClean="0">
                <a:solidFill>
                  <a:schemeClr val="tx1"/>
                </a:solidFill>
              </a:rPr>
              <a:t>Test</a:t>
            </a:r>
            <a:endParaRPr lang="en-US" sz="3200" b="1" dirty="0">
              <a:solidFill>
                <a:schemeClr val="tx1"/>
              </a:solidFill>
            </a:endParaRPr>
          </a:p>
        </p:txBody>
      </p:sp>
    </p:spTree>
    <p:extLst>
      <p:ext uri="{BB962C8B-B14F-4D97-AF65-F5344CB8AC3E}">
        <p14:creationId xmlns:p14="http://schemas.microsoft.com/office/powerpoint/2010/main" val="3118798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Core Container</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fontScale="92500"/>
          </a:bodyPr>
          <a:lstStyle/>
          <a:p>
            <a:pPr marL="0" indent="0">
              <a:buNone/>
            </a:pPr>
            <a:r>
              <a:rPr lang="en-US" sz="3000" dirty="0"/>
              <a:t>The Core Container consists of the Core, Beans, Context, and Expression Language modules whose detail is as follows:</a:t>
            </a:r>
          </a:p>
          <a:p>
            <a:r>
              <a:rPr lang="en-US" sz="2800" dirty="0"/>
              <a:t>The </a:t>
            </a:r>
            <a:r>
              <a:rPr lang="en-US" sz="2800" b="1" dirty="0"/>
              <a:t>Core</a:t>
            </a:r>
            <a:r>
              <a:rPr lang="en-US" sz="2800" dirty="0"/>
              <a:t> module provides the fundamental parts of the framework, including the </a:t>
            </a:r>
            <a:r>
              <a:rPr lang="en-US" sz="2800" dirty="0" err="1"/>
              <a:t>IoC</a:t>
            </a:r>
            <a:r>
              <a:rPr lang="en-US" sz="2800" dirty="0"/>
              <a:t> and Dependency Injection features.</a:t>
            </a:r>
          </a:p>
          <a:p>
            <a:r>
              <a:rPr lang="en-US" sz="2800" dirty="0"/>
              <a:t>The </a:t>
            </a:r>
            <a:r>
              <a:rPr lang="en-US" sz="2800" b="1" dirty="0"/>
              <a:t>Bean</a:t>
            </a:r>
            <a:r>
              <a:rPr lang="en-US" sz="2800" dirty="0"/>
              <a:t> module provides </a:t>
            </a:r>
            <a:r>
              <a:rPr lang="en-US" sz="2800" dirty="0" err="1"/>
              <a:t>BeanFactory</a:t>
            </a:r>
            <a:r>
              <a:rPr lang="en-US" sz="2800" dirty="0"/>
              <a:t> which is a sophisticated implementation of the factory pattern.</a:t>
            </a:r>
          </a:p>
          <a:p>
            <a:r>
              <a:rPr lang="en-US" sz="2800" dirty="0"/>
              <a:t>The </a:t>
            </a:r>
            <a:r>
              <a:rPr lang="en-US" sz="2800" b="1" dirty="0"/>
              <a:t>Context</a:t>
            </a:r>
            <a:r>
              <a:rPr lang="en-US" sz="2800" dirty="0"/>
              <a:t> module builds on the solid base provided by the Core and Beans modules and it is a medium to access any objects defined and configured. The </a:t>
            </a:r>
            <a:r>
              <a:rPr lang="en-US" sz="2800" dirty="0" err="1"/>
              <a:t>ApplicationContext</a:t>
            </a:r>
            <a:r>
              <a:rPr lang="en-US" sz="2800" dirty="0"/>
              <a:t> interface is the focal point of the Context module.</a:t>
            </a:r>
          </a:p>
          <a:p>
            <a:r>
              <a:rPr lang="en-US" sz="2800" dirty="0"/>
              <a:t>The </a:t>
            </a:r>
            <a:r>
              <a:rPr lang="en-US" sz="2800" b="1" dirty="0"/>
              <a:t>Expression Language</a:t>
            </a:r>
            <a:r>
              <a:rPr lang="en-US" sz="2800" dirty="0"/>
              <a:t> module provides a powerful expression language for querying and manipulating an object graph at runtime.</a:t>
            </a:r>
          </a:p>
          <a:p>
            <a:endParaRPr lang="en-US" dirty="0"/>
          </a:p>
        </p:txBody>
      </p:sp>
    </p:spTree>
    <p:extLst>
      <p:ext uri="{BB962C8B-B14F-4D97-AF65-F5344CB8AC3E}">
        <p14:creationId xmlns:p14="http://schemas.microsoft.com/office/powerpoint/2010/main" val="1785610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Data Access/Integration</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fontScale="92500" lnSpcReduction="20000"/>
          </a:bodyPr>
          <a:lstStyle/>
          <a:p>
            <a:pPr marL="0" indent="0">
              <a:buNone/>
            </a:pPr>
            <a:r>
              <a:rPr lang="en-US" dirty="0"/>
              <a:t>The Data Access/Integration layer consists of the JDBC, ORM, OXM, JMS and Transaction modules whose detail is as follows:</a:t>
            </a:r>
          </a:p>
          <a:p>
            <a:r>
              <a:rPr lang="en-US" sz="2800" dirty="0"/>
              <a:t>The </a:t>
            </a:r>
            <a:r>
              <a:rPr lang="en-US" sz="2800" b="1" dirty="0"/>
              <a:t>JDBC</a:t>
            </a:r>
            <a:r>
              <a:rPr lang="en-US" sz="2800" dirty="0"/>
              <a:t> module provides a JDBC-abstraction layer that removes the need to do tedious JDBC related coding.</a:t>
            </a:r>
          </a:p>
          <a:p>
            <a:r>
              <a:rPr lang="en-US" sz="2800" dirty="0"/>
              <a:t>The </a:t>
            </a:r>
            <a:r>
              <a:rPr lang="en-US" sz="2800" b="1" dirty="0"/>
              <a:t>ORM</a:t>
            </a:r>
            <a:r>
              <a:rPr lang="en-US" sz="2800" dirty="0"/>
              <a:t> module provides integration layers for popular object-relational mapping APIs, including JPA, JDO, Hibernate, and </a:t>
            </a:r>
            <a:r>
              <a:rPr lang="en-US" sz="2800" dirty="0" err="1"/>
              <a:t>iBatis</a:t>
            </a:r>
            <a:r>
              <a:rPr lang="en-US" sz="2800" dirty="0"/>
              <a:t>.</a:t>
            </a:r>
          </a:p>
          <a:p>
            <a:r>
              <a:rPr lang="en-US" sz="2800" dirty="0"/>
              <a:t>The </a:t>
            </a:r>
            <a:r>
              <a:rPr lang="en-US" sz="2800" b="1" dirty="0"/>
              <a:t>OXM</a:t>
            </a:r>
            <a:r>
              <a:rPr lang="en-US" sz="2800" dirty="0"/>
              <a:t> module provides an abstraction layer that supports Object/XML mapping implementations for JAXB, Castor, </a:t>
            </a:r>
            <a:r>
              <a:rPr lang="en-US" sz="2800" dirty="0" err="1"/>
              <a:t>XMLBeans</a:t>
            </a:r>
            <a:r>
              <a:rPr lang="en-US" sz="2800" dirty="0"/>
              <a:t>, </a:t>
            </a:r>
            <a:r>
              <a:rPr lang="en-US" sz="2800" dirty="0" err="1"/>
              <a:t>JiBX</a:t>
            </a:r>
            <a:r>
              <a:rPr lang="en-US" sz="2800" dirty="0"/>
              <a:t> and </a:t>
            </a:r>
            <a:r>
              <a:rPr lang="en-US" sz="2800" dirty="0" err="1"/>
              <a:t>XStream</a:t>
            </a:r>
            <a:r>
              <a:rPr lang="en-US" sz="2800" dirty="0"/>
              <a:t>.</a:t>
            </a:r>
          </a:p>
          <a:p>
            <a:r>
              <a:rPr lang="en-US" sz="2800" dirty="0"/>
              <a:t>The Java Messaging Service </a:t>
            </a:r>
            <a:r>
              <a:rPr lang="en-US" sz="2800" b="1" dirty="0"/>
              <a:t>JMS</a:t>
            </a:r>
            <a:r>
              <a:rPr lang="en-US" sz="2800" dirty="0"/>
              <a:t> module contains features for producing and consuming messages.</a:t>
            </a:r>
          </a:p>
          <a:p>
            <a:r>
              <a:rPr lang="en-US" sz="2800" dirty="0"/>
              <a:t>The </a:t>
            </a:r>
            <a:r>
              <a:rPr lang="en-US" sz="2800" b="1" dirty="0"/>
              <a:t>Transaction</a:t>
            </a:r>
            <a:r>
              <a:rPr lang="en-US" sz="2800" dirty="0"/>
              <a:t> module supports programmatic and declarative transaction management for classes that implement special interfaces and for all your POJOs.</a:t>
            </a:r>
          </a:p>
          <a:p>
            <a:endParaRPr lang="en-US" dirty="0"/>
          </a:p>
        </p:txBody>
      </p:sp>
    </p:spTree>
    <p:extLst>
      <p:ext uri="{BB962C8B-B14F-4D97-AF65-F5344CB8AC3E}">
        <p14:creationId xmlns:p14="http://schemas.microsoft.com/office/powerpoint/2010/main" val="178561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1773</TotalTime>
  <Words>3991</Words>
  <Application>Microsoft Office PowerPoint</Application>
  <PresentationFormat>On-screen Show (4:3)</PresentationFormat>
  <Paragraphs>860</Paragraphs>
  <Slides>69</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Office Theme</vt:lpstr>
      <vt:lpstr>Bitmap Image</vt:lpstr>
      <vt:lpstr>Spring Overview</vt:lpstr>
      <vt:lpstr>Characteristics of Spring</vt:lpstr>
      <vt:lpstr>What are Lightweight Frameworks?</vt:lpstr>
      <vt:lpstr>Why Spring Framework?</vt:lpstr>
      <vt:lpstr>Modules of the Spring Framework</vt:lpstr>
      <vt:lpstr>Overview of the Spring Framework</vt:lpstr>
      <vt:lpstr> SPring</vt:lpstr>
      <vt:lpstr>Core Container</vt:lpstr>
      <vt:lpstr>Data Access/Integration</vt:lpstr>
      <vt:lpstr>Web</vt:lpstr>
      <vt:lpstr>Miscellaneous</vt:lpstr>
      <vt:lpstr>Spring IoC Containers</vt:lpstr>
      <vt:lpstr>asf</vt:lpstr>
      <vt:lpstr>Spring Details</vt:lpstr>
      <vt:lpstr>Advantages of Spring Architecture</vt:lpstr>
      <vt:lpstr>Spring Solutions</vt:lpstr>
      <vt:lpstr>How to Start Using Spring</vt:lpstr>
      <vt:lpstr>Inversion of Control (IoC)</vt:lpstr>
      <vt:lpstr>Dependency Injection – Non-IoC</vt:lpstr>
      <vt:lpstr>Dependency Injection - IoC</vt:lpstr>
      <vt:lpstr>Non-IoC versus IoC</vt:lpstr>
      <vt:lpstr>Spring supports two types of dependency injection  “setter-based” and “constructor based” injection</vt:lpstr>
      <vt:lpstr>PowerPoint Presentation</vt:lpstr>
      <vt:lpstr>Spring provides a JDBC Template that manages your connections for you.</vt:lpstr>
      <vt:lpstr>IoC Basics</vt:lpstr>
      <vt:lpstr>IoC Java Bean</vt:lpstr>
      <vt:lpstr>Aspect Oriented Programming defined</vt:lpstr>
      <vt:lpstr>Portable Service Abstractions defined</vt:lpstr>
      <vt:lpstr>What is a bean?</vt:lpstr>
      <vt:lpstr>What is a bean definition?</vt:lpstr>
      <vt:lpstr>Sample bean definition</vt:lpstr>
      <vt:lpstr>What is a bean factory?</vt:lpstr>
      <vt:lpstr>How are beans created?</vt:lpstr>
      <vt:lpstr>How are beans injected?</vt:lpstr>
      <vt:lpstr>Multiple bean config files</vt:lpstr>
      <vt:lpstr>Bean properties?</vt:lpstr>
      <vt:lpstr>Anonymous vs ID</vt:lpstr>
      <vt:lpstr>What is an inner bean?</vt:lpstr>
      <vt:lpstr>Bean init-method</vt:lpstr>
      <vt:lpstr>Bean values</vt:lpstr>
      <vt:lpstr>Abstract (parent) beans</vt:lpstr>
      <vt:lpstr>AOP in Spring</vt:lpstr>
      <vt:lpstr>AOP advice types</vt:lpstr>
      <vt:lpstr>Spring AOP key points</vt:lpstr>
      <vt:lpstr>Example transaction proxy</vt:lpstr>
      <vt:lpstr>Working example</vt:lpstr>
      <vt:lpstr>Example App</vt:lpstr>
      <vt:lpstr>Example App Structure</vt:lpstr>
      <vt:lpstr>Non-spring version</vt:lpstr>
      <vt:lpstr>Spring version</vt:lpstr>
      <vt:lpstr>PowerPoint Presentation</vt:lpstr>
      <vt:lpstr>Spring Web Controllers </vt:lpstr>
      <vt:lpstr>Spring Web Container Setup</vt:lpstr>
      <vt:lpstr>Example of web.xml file</vt:lpstr>
      <vt:lpstr>Our Demo Logon Form at URL http://localhost/tradingapp/logon.htm</vt:lpstr>
      <vt:lpstr>The tradingapp-servlet.xml file a.k.a. Spring beans XML file is where the majority of your configuration is done.</vt:lpstr>
      <vt:lpstr>tradingapp-servlet.xml</vt:lpstr>
      <vt:lpstr>Review of the process so far</vt:lpstr>
      <vt:lpstr>What our LogonFormController Looks Like.</vt:lpstr>
      <vt:lpstr>successView /portfolio.htm</vt:lpstr>
      <vt:lpstr>Where do I go if there is a validation error in my logon page?</vt:lpstr>
      <vt:lpstr>Logon page with error message</vt:lpstr>
      <vt:lpstr>Example code of validator</vt:lpstr>
      <vt:lpstr>Command/Form Backing Bean is a POJO</vt:lpstr>
      <vt:lpstr>Command/Form Backing Bean is a POJO</vt:lpstr>
      <vt:lpstr>springapp-servlet.xml file</vt:lpstr>
      <vt:lpstr>logon form binding to commandName using Springs Tag Library</vt:lpstr>
      <vt:lpstr>asf</vt:lpstr>
      <vt:lpstr>asf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asf</dc:title>
  <dc:creator>Manish</dc:creator>
  <cp:lastModifiedBy>Manish</cp:lastModifiedBy>
  <cp:revision>212</cp:revision>
  <dcterms:created xsi:type="dcterms:W3CDTF">2006-08-16T00:00:00Z</dcterms:created>
  <dcterms:modified xsi:type="dcterms:W3CDTF">2014-03-22T12:22:57Z</dcterms:modified>
</cp:coreProperties>
</file>