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1" i="0" u="none" strike="noStrike" baseline="0">
                <a:solidFill>
                  <a:srgbClr val="404040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>
        <c:manualLayout>
          <c:layoutTarget val="inner"/>
          <c:xMode val="edge"/>
          <c:yMode val="edge"/>
          <c:x val="0.078780934"/>
          <c:y val="0.33635333"/>
          <c:w val="0.654033"/>
          <c:h val="0.45988676"/>
        </c:manualLayout>
      </c:layout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13.0</c:v>
                </c:pt>
                <c:pt idx="1">
                  <c:v>15.0</c:v>
                </c:pt>
                <c:pt idx="2">
                  <c:v>8.0</c:v>
                </c:pt>
                <c:pt idx="3">
                  <c:v>12.0</c:v>
                </c:pt>
                <c:pt idx="4">
                  <c:v>15.0</c:v>
                </c:pt>
                <c:pt idx="5">
                  <c:v>11.0</c:v>
                </c:pt>
                <c:pt idx="6">
                  <c:v>14.0</c:v>
                </c:pt>
                <c:pt idx="7">
                  <c:v>19.0</c:v>
                </c:pt>
                <c:pt idx="8">
                  <c:v>17.0</c:v>
                </c:pt>
                <c:pt idx="9">
                  <c:v>16.0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23.0</c:v>
                </c:pt>
                <c:pt idx="1">
                  <c:v>31.0</c:v>
                </c:pt>
                <c:pt idx="2">
                  <c:v>29.0</c:v>
                </c:pt>
                <c:pt idx="3">
                  <c:v>24.0</c:v>
                </c:pt>
                <c:pt idx="4">
                  <c:v>33.0</c:v>
                </c:pt>
                <c:pt idx="5">
                  <c:v>25.0</c:v>
                </c:pt>
                <c:pt idx="6">
                  <c:v>22.0</c:v>
                </c:pt>
                <c:pt idx="7">
                  <c:v>18.0</c:v>
                </c:pt>
                <c:pt idx="8">
                  <c:v>18.0</c:v>
                </c:pt>
                <c:pt idx="9">
                  <c:v>33.0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43.0</c:v>
                </c:pt>
                <c:pt idx="1">
                  <c:v>46.0</c:v>
                </c:pt>
                <c:pt idx="2">
                  <c:v>53.0</c:v>
                </c:pt>
                <c:pt idx="3">
                  <c:v>49.0</c:v>
                </c:pt>
                <c:pt idx="4">
                  <c:v>65.0</c:v>
                </c:pt>
                <c:pt idx="5">
                  <c:v>48.0</c:v>
                </c:pt>
                <c:pt idx="6">
                  <c:v>48.0</c:v>
                </c:pt>
                <c:pt idx="7">
                  <c:v>58.0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v>VERYHIGH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9.0</c:v>
                </c:pt>
                <c:pt idx="1">
                  <c:v>3.0</c:v>
                </c:pt>
                <c:pt idx="2">
                  <c:v>10.0</c:v>
                </c:pt>
                <c:pt idx="3">
                  <c:v>13.0</c:v>
                </c:pt>
                <c:pt idx="4">
                  <c:v>13.0</c:v>
                </c:pt>
                <c:pt idx="5">
                  <c:v>6.0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overlap val="-28"/>
        <c:gapWidth val="246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E6E6E6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347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80599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344688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4061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06367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41142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51256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29483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26255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4548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06912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49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33981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4265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09984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649631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263122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6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6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7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74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75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76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85695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83923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96877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426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9540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23090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30243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09228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81077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95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MANISHVARAN.R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312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6970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III YEAR B.COM GENERAL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 AGURCUAND MANMULL JAIN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80594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EXPLANATION</a:t>
            </a:r>
            <a:endParaRPr lang="zh-CN" altLang="en-US" sz="4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8" name="曲线"/>
          <p:cNvSpPr>
            <a:spLocks/>
          </p:cNvSpPr>
          <p:nvPr/>
        </p:nvSpPr>
        <p:spPr>
          <a:xfrm rot="5400000">
            <a:off x="2326399" y="2439105"/>
            <a:ext cx="996119" cy="113404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198" y="0"/>
                </a:moveTo>
                <a:lnTo>
                  <a:pt x="10797" y="6787"/>
                </a:lnTo>
                <a:lnTo>
                  <a:pt x="12654" y="6787"/>
                </a:lnTo>
                <a:lnTo>
                  <a:pt x="12654" y="13841"/>
                </a:lnTo>
                <a:lnTo>
                  <a:pt x="0" y="13841"/>
                </a:lnTo>
                <a:lnTo>
                  <a:pt x="0" y="21598"/>
                </a:lnTo>
                <a:lnTo>
                  <a:pt x="19743" y="21598"/>
                </a:lnTo>
                <a:lnTo>
                  <a:pt x="19743" y="6787"/>
                </a:lnTo>
                <a:lnTo>
                  <a:pt x="21598" y="6787"/>
                </a:lnTo>
                <a:close/>
              </a:path>
            </a:pathLst>
          </a:custGeom>
          <a:solidFill>
            <a:srgbClr val="C1CCE1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79" name="圆角矩形"/>
          <p:cNvSpPr>
            <a:spLocks/>
          </p:cNvSpPr>
          <p:nvPr/>
        </p:nvSpPr>
        <p:spPr>
          <a:xfrm rot="0">
            <a:off x="2101760" y="1107840"/>
            <a:ext cx="1676878" cy="1678372"/>
          </a:xfrm>
          <a:prstGeom prst="roundRect">
            <a:avLst>
              <a:gd name="adj" fmla="val 16671"/>
            </a:avLst>
          </a:prstGeom>
          <a:solidFill>
            <a:srgbClr val="4F81BD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80" name="矩形"/>
          <p:cNvSpPr>
            <a:spLocks/>
          </p:cNvSpPr>
          <p:nvPr/>
        </p:nvSpPr>
        <p:spPr>
          <a:xfrm rot="0">
            <a:off x="2183633" y="1189713"/>
            <a:ext cx="1513129" cy="151462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41910" tIns="41910" rIns="41910" bIns="41910" anchor="ctr" anchorCtr="0">
            <a:prstTxWarp prst="textNoShape"/>
          </a:bodyPr>
          <a:lstStyle/>
          <a:p>
            <a:pPr marL="0" indent="0" algn="l" defTabSz="466725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05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Create the performance level for showing rating employee by using the Formula of =@IFS(Z3&gt;=5,”VERYHIGH”,Z3&gt;=4,”HIGH”,Z3&gt;=3,”MED”,TRUE,”LOW”)Drag the value each every row to apply it for all.</a:t>
            </a:r>
            <a:endParaRPr lang="en-US" altLang="zh-CN" sz="2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 defTabSz="466725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endParaRPr lang="en-US" altLang="zh-CN" sz="1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 defTabSz="466725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endParaRPr lang="zh-CN" altLang="en-US" sz="1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81" name="矩形"/>
          <p:cNvSpPr>
            <a:spLocks/>
          </p:cNvSpPr>
          <p:nvPr/>
        </p:nvSpPr>
        <p:spPr>
          <a:xfrm rot="0">
            <a:off x="3739365" y="1446829"/>
            <a:ext cx="1219599" cy="948683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82" name="矩形"/>
          <p:cNvSpPr>
            <a:spLocks/>
          </p:cNvSpPr>
          <p:nvPr/>
        </p:nvSpPr>
        <p:spPr>
          <a:xfrm rot="0">
            <a:off x="3739365" y="1446829"/>
            <a:ext cx="1219599" cy="948683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3" name="曲线"/>
          <p:cNvSpPr>
            <a:spLocks/>
          </p:cNvSpPr>
          <p:nvPr/>
        </p:nvSpPr>
        <p:spPr>
          <a:xfrm rot="5400000">
            <a:off x="3809139" y="3847231"/>
            <a:ext cx="996119" cy="113404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198" y="0"/>
                </a:moveTo>
                <a:lnTo>
                  <a:pt x="10799" y="6787"/>
                </a:lnTo>
                <a:lnTo>
                  <a:pt x="12652" y="6787"/>
                </a:lnTo>
                <a:lnTo>
                  <a:pt x="12652" y="13841"/>
                </a:lnTo>
                <a:lnTo>
                  <a:pt x="0" y="13841"/>
                </a:lnTo>
                <a:lnTo>
                  <a:pt x="0" y="21599"/>
                </a:lnTo>
                <a:lnTo>
                  <a:pt x="19743" y="21599"/>
                </a:lnTo>
                <a:lnTo>
                  <a:pt x="19743" y="6787"/>
                </a:lnTo>
                <a:lnTo>
                  <a:pt x="21599" y="6787"/>
                </a:lnTo>
                <a:close/>
              </a:path>
            </a:pathLst>
          </a:custGeom>
          <a:solidFill>
            <a:srgbClr val="C1CCE1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84" name="圆角矩形"/>
          <p:cNvSpPr>
            <a:spLocks/>
          </p:cNvSpPr>
          <p:nvPr/>
        </p:nvSpPr>
        <p:spPr>
          <a:xfrm rot="0">
            <a:off x="3452798" y="2653407"/>
            <a:ext cx="1861738" cy="1352970"/>
          </a:xfrm>
          <a:prstGeom prst="roundRect">
            <a:avLst>
              <a:gd name="adj" fmla="val 16671"/>
            </a:avLst>
          </a:prstGeom>
          <a:solidFill>
            <a:srgbClr val="4F81BD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85" name="矩形"/>
          <p:cNvSpPr>
            <a:spLocks/>
          </p:cNvSpPr>
          <p:nvPr/>
        </p:nvSpPr>
        <p:spPr>
          <a:xfrm rot="0">
            <a:off x="3518856" y="2719465"/>
            <a:ext cx="1729621" cy="122085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34290" tIns="34290" rIns="34290" bIns="34290" anchor="ctr" anchorCtr="0">
            <a:prstTxWarp prst="textNoShape"/>
          </a:bodyPr>
          <a:lstStyle/>
          <a:p>
            <a:pPr marL="0" indent="0" algn="l" defTabSz="4000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9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summarize this you have to create pivot table in that enter</a:t>
            </a:r>
            <a:endParaRPr lang="en-US" altLang="zh-CN" sz="9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defTabSz="4000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9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Enter business until in rows, performance level in columns, put gender in</a:t>
            </a:r>
            <a:endParaRPr lang="en-US" altLang="zh-CN" sz="9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defTabSz="4000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9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Filters and remove the blank in the filter</a:t>
            </a:r>
            <a:endParaRPr lang="zh-CN" altLang="en-US" sz="9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86" name="矩形"/>
          <p:cNvSpPr>
            <a:spLocks/>
          </p:cNvSpPr>
          <p:nvPr/>
        </p:nvSpPr>
        <p:spPr>
          <a:xfrm rot="0">
            <a:off x="5222107" y="2854957"/>
            <a:ext cx="1219600" cy="948684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87" name="矩形"/>
          <p:cNvSpPr>
            <a:spLocks/>
          </p:cNvSpPr>
          <p:nvPr/>
        </p:nvSpPr>
        <p:spPr>
          <a:xfrm rot="0">
            <a:off x="5222107" y="2854957"/>
            <a:ext cx="1219600" cy="948684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8" name="曲线"/>
          <p:cNvSpPr>
            <a:spLocks/>
          </p:cNvSpPr>
          <p:nvPr/>
        </p:nvSpPr>
        <p:spPr>
          <a:xfrm rot="5400000">
            <a:off x="5285792" y="5230543"/>
            <a:ext cx="996118" cy="113404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198" y="0"/>
                </a:moveTo>
                <a:lnTo>
                  <a:pt x="10799" y="6787"/>
                </a:lnTo>
                <a:lnTo>
                  <a:pt x="12652" y="6787"/>
                </a:lnTo>
                <a:lnTo>
                  <a:pt x="12652" y="13842"/>
                </a:lnTo>
                <a:lnTo>
                  <a:pt x="0" y="13842"/>
                </a:lnTo>
                <a:lnTo>
                  <a:pt x="0" y="21599"/>
                </a:lnTo>
                <a:lnTo>
                  <a:pt x="19744" y="21599"/>
                </a:lnTo>
                <a:lnTo>
                  <a:pt x="19744" y="6787"/>
                </a:lnTo>
                <a:lnTo>
                  <a:pt x="21599" y="6787"/>
                </a:lnTo>
                <a:close/>
              </a:path>
            </a:pathLst>
          </a:custGeom>
          <a:solidFill>
            <a:srgbClr val="C1CCE1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89" name="圆角矩形"/>
          <p:cNvSpPr>
            <a:spLocks/>
          </p:cNvSpPr>
          <p:nvPr/>
        </p:nvSpPr>
        <p:spPr>
          <a:xfrm rot="0">
            <a:off x="4633516" y="3989124"/>
            <a:ext cx="2034423" cy="1303343"/>
          </a:xfrm>
          <a:prstGeom prst="roundRect">
            <a:avLst>
              <a:gd name="adj" fmla="val 16671"/>
            </a:avLst>
          </a:prstGeom>
          <a:solidFill>
            <a:srgbClr val="4F81BD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90" name="矩形"/>
          <p:cNvSpPr>
            <a:spLocks/>
          </p:cNvSpPr>
          <p:nvPr/>
        </p:nvSpPr>
        <p:spPr>
          <a:xfrm rot="0">
            <a:off x="4697151" y="4052759"/>
            <a:ext cx="1907153" cy="11760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38100" tIns="38100" rIns="38100" bIns="38100" anchor="ctr" anchorCtr="0">
            <a:prstTxWarp prst="textNoShape"/>
          </a:bodyPr>
          <a:lstStyle/>
          <a:p>
            <a:pPr marL="0" indent="0" algn="l" defTabSz="4445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Slicer option is used to know what type of employee are working in the Organizations When click on  any type it generated in the pivot table too. </a:t>
            </a:r>
            <a:endParaRPr lang="zh-CN" altLang="en-US" sz="10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91" name="矩形"/>
          <p:cNvSpPr>
            <a:spLocks/>
          </p:cNvSpPr>
          <p:nvPr/>
        </p:nvSpPr>
        <p:spPr>
          <a:xfrm rot="0">
            <a:off x="6698760" y="4238269"/>
            <a:ext cx="1219601" cy="948684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92" name="矩形"/>
          <p:cNvSpPr>
            <a:spLocks/>
          </p:cNvSpPr>
          <p:nvPr/>
        </p:nvSpPr>
        <p:spPr>
          <a:xfrm rot="0">
            <a:off x="6698760" y="4238269"/>
            <a:ext cx="1219601" cy="948684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3" name="圆角矩形"/>
          <p:cNvSpPr>
            <a:spLocks/>
          </p:cNvSpPr>
          <p:nvPr/>
        </p:nvSpPr>
        <p:spPr>
          <a:xfrm rot="0">
            <a:off x="6233420" y="5444844"/>
            <a:ext cx="1861838" cy="1308260"/>
          </a:xfrm>
          <a:prstGeom prst="roundRect">
            <a:avLst>
              <a:gd name="adj" fmla="val 16671"/>
            </a:avLst>
          </a:prstGeom>
          <a:solidFill>
            <a:srgbClr val="4F81BD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94" name="矩形"/>
          <p:cNvSpPr>
            <a:spLocks/>
          </p:cNvSpPr>
          <p:nvPr/>
        </p:nvSpPr>
        <p:spPr>
          <a:xfrm rot="0">
            <a:off x="6297296" y="5508721"/>
            <a:ext cx="1734086" cy="11805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30480" tIns="30480" rIns="30480" bIns="30480" anchor="ctr" anchorCtr="0">
            <a:prstTxWarp prst="textNoShape"/>
          </a:bodyPr>
          <a:lstStyle/>
          <a:p>
            <a:pPr marL="0" indent="0" algn="l" defTabSz="3556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8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Create the graph using the pivot table in that you have trend line show which </a:t>
            </a:r>
            <a:endParaRPr lang="en-US" altLang="zh-CN" sz="8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defTabSz="3556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8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Higher whether Very high, </a:t>
            </a:r>
            <a:r>
              <a:rPr lang="en-US" altLang="zh-CN" sz="8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High,Med,Low</a:t>
            </a:r>
            <a:r>
              <a:rPr lang="en-US" altLang="zh-CN" sz="8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8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defTabSz="3556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endParaRPr lang="en-US" altLang="zh-CN" sz="8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defTabSz="3556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8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analysis to find performance of employees .</a:t>
            </a:r>
            <a:endParaRPr lang="en-US" altLang="zh-CN" sz="8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defTabSz="3556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endParaRPr lang="zh-CN" altLang="en-US" sz="8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65258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9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20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0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0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03" name="矩形"/>
          <p:cNvSpPr>
            <a:spLocks/>
          </p:cNvSpPr>
          <p:nvPr/>
        </p:nvSpPr>
        <p:spPr>
          <a:xfrm rot="0">
            <a:off x="755332" y="1297289"/>
            <a:ext cx="8598218" cy="4522486"/>
          </a:xfrm>
          <a:prstGeom prst="rect"/>
          <a:noFill/>
          <a:ln w="12700" cmpd="sng" cap="flat">
            <a:noFill/>
            <a:prstDash val="solid"/>
            <a:miter/>
          </a:ln>
        </p:spPr>
      </p:sp>
      <p:graphicFrame>
        <p:nvGraphicFramePr>
          <p:cNvPr id="204" name="图表"/>
          <p:cNvGraphicFramePr/>
          <p:nvPr/>
        </p:nvGraphicFramePr>
        <p:xfrm>
          <a:off x="881653" y="1143634"/>
          <a:ext cx="9143999" cy="4417077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20003987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15071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7223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flipH="1" rot="0">
            <a:off x="777337" y="1695448"/>
            <a:ext cx="6200583" cy="276319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them.Effective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or not. This performance helps us to growth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ourEconomy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of our company.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96838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4" name="曲线"/>
          <p:cNvSpPr>
            <a:spLocks/>
          </p:cNvSpPr>
          <p:nvPr/>
        </p:nvSpPr>
        <p:spPr>
          <a:xfrm flipH="1" rot="0">
            <a:off x="676275" y="1695448"/>
            <a:ext cx="7485311" cy="40226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600"/>
                </a:lnTo>
                <a:lnTo>
                  <a:pt x="21599" y="21600"/>
                </a:lnTo>
                <a:lnTo>
                  <a:pt x="21599" y="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856462" y="1921965"/>
            <a:ext cx="7166579" cy="47967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Employees performance analysis is to know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by rating it.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Create pivot table to analysis what are the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Fields that you going to insert for business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Purpose.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According to  this I have inserted gender wise, performance rating, business unit, employ first name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 analyzing the performance of employee.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74841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flipH="1" rot="0">
            <a:off x="466016" y="1695448"/>
            <a:ext cx="9068507" cy="477788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66016" y="1695448"/>
            <a:ext cx="9068507" cy="496252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1916372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3602182" y="1695448"/>
            <a:ext cx="6612396" cy="336775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formatting: it’s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ueed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find the missing value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Sort &amp;filter:  It is used remove missing value and to fill it.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IPS: This formula is used for multiple condition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to rate the employee performance through this formula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table: It is used to summarize  what we have done.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Graph: This  is used for visual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88071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flipH="1" rot="0">
            <a:off x="409337" y="1206609"/>
            <a:ext cx="7613703" cy="329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Employee=kaggle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 features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 features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 Id  : Number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 Text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Business unit: Text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type: full time, contract, part time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level: Very high, High,Med,Low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Gender: male, female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66698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矩形"/>
          <p:cNvSpPr>
            <a:spLocks/>
          </p:cNvSpPr>
          <p:nvPr/>
        </p:nvSpPr>
        <p:spPr>
          <a:xfrm flipV="1" rot="10800000">
            <a:off x="587553" y="1082468"/>
            <a:ext cx="8765996" cy="4091939"/>
          </a:xfrm>
          <a:prstGeom prst="rect"/>
          <a:noFill/>
          <a:ln w="25400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Collect the data which you are going to use it.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Select the column and fill it with color so it can be identified.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If there is missing number in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seIected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column use conditional formatting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fill it.  Click on highlight in that more rules click on blank and choose format and click on the any color that you want to fill on the blanks.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If you want to identify the missing value click on sort&amp;filter to remove the blanks it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fill the blank. Click on the column which has blank value&amp; click on sort &amp;filter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that click no fill to remove the blank.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8987480" y="10150343"/>
            <a:ext cx="2518338" cy="920698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92217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197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19</cp:revision>
  <dcterms:created xsi:type="dcterms:W3CDTF">2024-03-29T15:07:22Z</dcterms:created>
  <dcterms:modified xsi:type="dcterms:W3CDTF">2024-09-10T08:24:30Z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