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382" r:id="rId4"/>
    <p:sldId id="385" r:id="rId5"/>
    <p:sldId id="386" r:id="rId6"/>
    <p:sldId id="383" r:id="rId7"/>
    <p:sldId id="384" r:id="rId8"/>
    <p:sldId id="329" r:id="rId9"/>
    <p:sldId id="387" r:id="rId10"/>
    <p:sldId id="388" r:id="rId11"/>
    <p:sldId id="379" r:id="rId12"/>
    <p:sldId id="389" r:id="rId13"/>
    <p:sldId id="390" r:id="rId14"/>
    <p:sldId id="392" r:id="rId15"/>
    <p:sldId id="393" r:id="rId16"/>
    <p:sldId id="391" r:id="rId17"/>
    <p:sldId id="394" r:id="rId18"/>
    <p:sldId id="28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48CC"/>
    <a:srgbClr val="E4E941"/>
    <a:srgbClr val="3399FF"/>
    <a:srgbClr val="46788D"/>
    <a:srgbClr val="66FF66"/>
    <a:srgbClr val="6699FF"/>
    <a:srgbClr val="FF6600"/>
    <a:srgbClr val="00FFFF"/>
    <a:srgbClr val="FF8C41"/>
    <a:srgbClr val="69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ä¸­åº¦æ ·å¼ 4 - å¼ºè°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autoAdjust="0"/>
    <p:restoredTop sz="94660"/>
  </p:normalViewPr>
  <p:slideViewPr>
    <p:cSldViewPr snapToGrid="0">
      <p:cViewPr varScale="1">
        <p:scale>
          <a:sx n="118" d="100"/>
          <a:sy n="118" d="100"/>
        </p:scale>
        <p:origin x="36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41C6B-E744-425D-98C7-15F52D49CA9C}" type="datetimeFigureOut">
              <a:rPr lang="en-IN" smtClean="0"/>
              <a:pPr/>
              <a:t>29/10/21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07FD8-CE3A-4B85-95F3-5653EA65E510}"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hasCustomPrompt="1"/>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hasCustomPrompt="1"/>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hasCustomPrompt="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hasCustomPrompt="1"/>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hasCustomPrompt="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hasCustomPrompt="1"/>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hasCustomPrompt="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hasCustomPrompt="1"/>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hasCustomPrompt="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hasCustomPrompt="1"/>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220136-D9F5-4856-A028-2A40A4CFB2B5}" type="datetimeFigureOut">
              <a:rPr lang="en-IN" smtClean="0"/>
              <a:pPr/>
              <a:t>29/10/21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9220136-D9F5-4856-A028-2A40A4CFB2B5}" type="datetimeFigureOut">
              <a:rPr lang="en-IN" smtClean="0"/>
              <a:pPr/>
              <a:t>29/10/21</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DFE3177-BBD8-4006-AF43-4B30EC516D36}"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wip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yroid-classification.herokuapp.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The%20data%20for%20training%20is%20obtained%20from%20famous%20machine%20learning%20repository.%20UCI%20Machine%20Learning%20Repository:%20https:/archive.ics.uci.edu/ml/datasets/thyroid+diseas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hyroid-classification.herokuapp.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chive.ics.uci.edu/ml/datasets/thyroid+disease"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p:nvPr/>
        </p:nvSpPr>
        <p:spPr>
          <a:xfrm>
            <a:off x="504497" y="2571043"/>
            <a:ext cx="2942897" cy="249819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marL="0" indent="0" algn="just">
              <a:buNone/>
            </a:pPr>
            <a:r>
              <a:rPr lang="en-US" sz="2400" b="1" dirty="0">
                <a:solidFill>
                  <a:schemeClr val="bg1"/>
                </a:solidFill>
                <a:latin typeface="Leelawadee UI" panose="020B0502040204020203" pitchFamily="34" charset="-34"/>
                <a:cs typeface="Leelawadee UI" panose="020B0502040204020203" pitchFamily="34" charset="-34"/>
              </a:rPr>
              <a:t>Group Members :-</a:t>
            </a:r>
            <a:endParaRPr lang="en-US" sz="2400" b="1" dirty="0">
              <a:solidFill>
                <a:schemeClr val="tx2">
                  <a:lumMod val="50000"/>
                </a:schemeClr>
              </a:solidFill>
              <a:latin typeface="Leelawadee UI" panose="020B0502040204020203" pitchFamily="34" charset="-34"/>
              <a:cs typeface="Leelawadee UI" panose="020B0502040204020203" pitchFamily="34" charset="-34"/>
            </a:endParaRPr>
          </a:p>
          <a:p>
            <a:pPr marL="0" indent="0" algn="just">
              <a:buNone/>
            </a:pPr>
            <a:r>
              <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Ahmad Taquee</a:t>
            </a:r>
            <a:endParaRPr lang="en-US" sz="2400" b="1" dirty="0">
              <a:solidFill>
                <a:srgbClr val="002060"/>
              </a:solidFill>
              <a:latin typeface="Segoe UI Semibold" panose="020B0702040204020203" pitchFamily="34" charset="0"/>
              <a:ea typeface="Ebrima" panose="02000000000000000000" pitchFamily="2" charset="0"/>
              <a:cs typeface="Segoe UI Semibold" panose="020B0702040204020203" pitchFamily="34" charset="0"/>
            </a:endParaRPr>
          </a:p>
          <a:p>
            <a:pPr marL="0" indent="0" algn="just">
              <a:buNone/>
            </a:pPr>
            <a:r>
              <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Priyanka Gupta</a:t>
            </a:r>
          </a:p>
          <a:p>
            <a:pPr marL="0" indent="0" algn="just">
              <a:buNone/>
            </a:pPr>
            <a:r>
              <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Diksha Sharma</a:t>
            </a:r>
          </a:p>
        </p:txBody>
      </p:sp>
      <p:sp>
        <p:nvSpPr>
          <p:cNvPr id="8" name="Title 5"/>
          <p:cNvSpPr txBox="1"/>
          <p:nvPr/>
        </p:nvSpPr>
        <p:spPr>
          <a:xfrm>
            <a:off x="78377" y="202474"/>
            <a:ext cx="12028714" cy="1524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Dubai" panose="020B0503030403030204" pitchFamily="34" charset="-78"/>
                <a:cs typeface="Dubai" panose="020B0503030403030204" pitchFamily="34" charset="-78"/>
              </a:rPr>
              <a:t>DETAILED PROJECT REPORT</a:t>
            </a:r>
          </a:p>
          <a:p>
            <a:pPr algn="ctr"/>
            <a:r>
              <a:rPr lang="en-IN" sz="1000" b="1" dirty="0">
                <a:solidFill>
                  <a:schemeClr val="bg1"/>
                </a:solidFill>
                <a:latin typeface="Dubai" panose="020B0503030403030204" pitchFamily="34" charset="-78"/>
                <a:cs typeface="Dubai" panose="020B0503030403030204" pitchFamily="34" charset="-78"/>
              </a:rPr>
              <a:t> </a:t>
            </a:r>
            <a:endParaRPr lang="en-IN" sz="1000" b="1" dirty="0">
              <a:solidFill>
                <a:schemeClr val="bg1"/>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endParaRPr>
          </a:p>
          <a:p>
            <a:pPr algn="ctr"/>
            <a:r>
              <a:rPr lang="en-IN" sz="2000" b="1" dirty="0">
                <a:ln w="0"/>
                <a:solidFill>
                  <a:schemeClr val="bg1"/>
                </a:solidFill>
                <a:effectLst>
                  <a:outerShdw blurRad="38100" dist="25400" dir="5400000" algn="ctr" rotWithShape="0">
                    <a:srgbClr val="6E747A">
                      <a:alpha val="43000"/>
                    </a:srgbClr>
                  </a:outerShdw>
                </a:effectLst>
                <a:latin typeface="Dubai" panose="020B0503030403030204" pitchFamily="34" charset="-78"/>
                <a:cs typeface="Dubai" panose="020B0503030403030204" pitchFamily="34" charset="-78"/>
              </a:rPr>
              <a:t>On</a:t>
            </a:r>
          </a:p>
          <a:p>
            <a:pPr algn="ctr"/>
            <a:br>
              <a:rPr lang="en-IN" sz="1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panose="020B0503030403030204" pitchFamily="34" charset="-78"/>
                <a:cs typeface="Dubai" panose="020B0503030403030204" pitchFamily="34" charset="-78"/>
              </a:rPr>
            </a:br>
            <a:r>
              <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cs typeface="Dubai" panose="020B0503030403030204" pitchFamily="34" charset="-78"/>
              </a:rPr>
              <a:t>THYROID DISEASE DETECTION</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cs typeface="Dubai" panose="020B0503030403030204" pitchFamily="34" charset="-78"/>
            </a:endParaRPr>
          </a:p>
        </p:txBody>
      </p:sp>
      <p:sp>
        <p:nvSpPr>
          <p:cNvPr id="9"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a:t>
            </a:fld>
            <a:endParaRPr lang="en-US" sz="3200" b="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p:blipFill>
        <p:spPr>
          <a:xfrm>
            <a:off x="6825608" y="2088558"/>
            <a:ext cx="3838000" cy="3217413"/>
          </a:xfrm>
          <a:prstGeom prst="rect">
            <a:avLst/>
          </a:prstGeom>
          <a:effectLst>
            <a:glow rad="203200">
              <a:srgbClr val="5341FF">
                <a:alpha val="40000"/>
              </a:srgbClr>
            </a:glow>
          </a:effec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10</a:t>
            </a:fld>
            <a:endParaRPr lang="en-US" sz="3200" b="1" dirty="0">
              <a:solidFill>
                <a:schemeClr val="tx1"/>
              </a:solidFill>
            </a:endParaRPr>
          </a:p>
        </p:txBody>
      </p:sp>
      <p:sp>
        <p:nvSpPr>
          <p:cNvPr id="7" name="Rectangle 6">
            <a:extLst>
              <a:ext uri="{FF2B5EF4-FFF2-40B4-BE49-F238E27FC236}">
                <a16:creationId xmlns:a16="http://schemas.microsoft.com/office/drawing/2014/main" id="{274872FE-E258-334F-A4BB-0CF3FB6E2D0A}"/>
              </a:ext>
            </a:extLst>
          </p:cNvPr>
          <p:cNvSpPr/>
          <p:nvPr/>
        </p:nvSpPr>
        <p:spPr>
          <a:xfrm>
            <a:off x="2120900" y="75387"/>
            <a:ext cx="77343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ML Model Building Workflow</a:t>
            </a:r>
          </a:p>
        </p:txBody>
      </p:sp>
      <p:sp>
        <p:nvSpPr>
          <p:cNvPr id="4" name="TextBox 3">
            <a:extLst>
              <a:ext uri="{FF2B5EF4-FFF2-40B4-BE49-F238E27FC236}">
                <a16:creationId xmlns:a16="http://schemas.microsoft.com/office/drawing/2014/main" id="{808C40B7-7D19-ED42-ABAA-BCC7868E901E}"/>
              </a:ext>
            </a:extLst>
          </p:cNvPr>
          <p:cNvSpPr txBox="1"/>
          <p:nvPr/>
        </p:nvSpPr>
        <p:spPr>
          <a:xfrm>
            <a:off x="165100" y="2222760"/>
            <a:ext cx="11861800" cy="2345835"/>
          </a:xfrm>
          <a:prstGeom prst="rect">
            <a:avLst/>
          </a:prstGeom>
          <a:noFill/>
        </p:spPr>
        <p:txBody>
          <a:bodyPr wrap="square" rtlCol="0">
            <a:spAutoFit/>
          </a:bodyPr>
          <a:lstStyle/>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Different classification algorithms like SVM, Decision Tree, Random Forest, K-NN, XGBoost, etc. created and tested</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Random Forest, XGBoost, Decision Tree were given good result</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Random Forest as the best model chosen for training and testing purpose</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Model performance evaluated based on Accuracy, Confusion Matrix, Recall</a:t>
            </a:r>
          </a:p>
        </p:txBody>
      </p:sp>
      <p:sp>
        <p:nvSpPr>
          <p:cNvPr id="10" name="Rectangle 9">
            <a:hlinkClick r:id="rId2" action="ppaction://hlinksldjump"/>
            <a:extLst>
              <a:ext uri="{FF2B5EF4-FFF2-40B4-BE49-F238E27FC236}">
                <a16:creationId xmlns:a16="http://schemas.microsoft.com/office/drawing/2014/main" id="{12F5DDEC-777D-364D-8424-387EEBB5924D}"/>
              </a:ext>
            </a:extLst>
          </p:cNvPr>
          <p:cNvSpPr/>
          <p:nvPr/>
        </p:nvSpPr>
        <p:spPr>
          <a:xfrm>
            <a:off x="2690678" y="1155139"/>
            <a:ext cx="6810644"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rPr>
              <a:t>Model Creation and Evaluation</a:t>
            </a:r>
            <a:endParaRPr lang="en-IN" sz="2200" b="1" u="sng" dirty="0">
              <a:solidFill>
                <a:schemeClr val="accent5"/>
              </a:solidFill>
              <a:latin typeface="Georgia" pitchFamily="18" charset="0"/>
            </a:endParaRPr>
          </a:p>
        </p:txBody>
      </p:sp>
      <p:pic>
        <p:nvPicPr>
          <p:cNvPr id="6" name="Picture 5">
            <a:extLst>
              <a:ext uri="{FF2B5EF4-FFF2-40B4-BE49-F238E27FC236}">
                <a16:creationId xmlns:a16="http://schemas.microsoft.com/office/drawing/2014/main" id="{779F23B3-1C6C-DC42-9036-A79B4C09FB8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146175318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177334"/>
            <a:ext cx="6913880" cy="4401205"/>
          </a:xfrm>
          <a:prstGeom prst="rect">
            <a:avLst/>
          </a:prstGeom>
          <a:noFill/>
        </p:spPr>
        <p:txBody>
          <a:bodyPr wrap="square" rtlCol="0">
            <a:spAutoFit/>
          </a:bodyPr>
          <a:lstStyle/>
          <a:p>
            <a:pPr marL="342900" indent="-342900" algn="just">
              <a:buFont typeface="Wingdings" pitchFamily="2" charset="2"/>
              <a:buChar char="Ø"/>
            </a:pPr>
            <a:r>
              <a:rPr lang="en-IN" sz="2000" b="1" dirty="0">
                <a:solidFill>
                  <a:srgbClr val="002060"/>
                </a:solidFill>
                <a:latin typeface="Bookman Old Style" panose="02050604050505020204" pitchFamily="18" charset="0"/>
              </a:rPr>
              <a:t>Random forest is a flexible, easy to use machine learning algorithm that produces, even without hyper-parameter tuning, a great result most of the time. It is also one of the most used algorithms, because of its simplicity and diversity (it can be used for both classification and regression tasks).</a:t>
            </a:r>
          </a:p>
          <a:p>
            <a:pPr algn="just"/>
            <a:endParaRPr lang="en-IN" sz="2000" b="1" dirty="0">
              <a:solidFill>
                <a:srgbClr val="002060"/>
              </a:solidFill>
              <a:latin typeface="Bookman Old Style" panose="02050604050505020204" pitchFamily="18" charset="0"/>
            </a:endParaRPr>
          </a:p>
          <a:p>
            <a:pPr marL="342900" indent="-342900" algn="just">
              <a:buFont typeface="Wingdings" pitchFamily="2" charset="2"/>
              <a:buChar char="Ø"/>
            </a:pPr>
            <a:r>
              <a:rPr lang="en-IN" sz="2000" b="1" dirty="0">
                <a:solidFill>
                  <a:srgbClr val="002060"/>
                </a:solidFill>
                <a:latin typeface="Bookman Old Style" panose="02050604050505020204" pitchFamily="18" charset="0"/>
              </a:rPr>
              <a:t>Random forest, like its name implies, consists of a large number of individual decision trees that operate as an ensemble. Each individual tree in the random forest spits out a class prediction and the class with the most votes becomes our model’s prediction.</a:t>
            </a:r>
          </a:p>
        </p:txBody>
      </p:sp>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11</a:t>
            </a:fld>
            <a:endParaRPr lang="en-US" sz="3200" b="1" dirty="0">
              <a:solidFill>
                <a:schemeClr val="tx1"/>
              </a:solidFill>
            </a:endParaRPr>
          </a:p>
        </p:txBody>
      </p:sp>
      <p:sp>
        <p:nvSpPr>
          <p:cNvPr id="7" name="Rectangle 6">
            <a:extLst>
              <a:ext uri="{FF2B5EF4-FFF2-40B4-BE49-F238E27FC236}">
                <a16:creationId xmlns:a16="http://schemas.microsoft.com/office/drawing/2014/main" id="{274872FE-E258-334F-A4BB-0CF3FB6E2D0A}"/>
              </a:ext>
            </a:extLst>
          </p:cNvPr>
          <p:cNvSpPr/>
          <p:nvPr/>
        </p:nvSpPr>
        <p:spPr>
          <a:xfrm>
            <a:off x="2273382" y="42495"/>
            <a:ext cx="7797718"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RANDOM FOREST CLASSIFIER</a:t>
            </a:r>
          </a:p>
        </p:txBody>
      </p:sp>
      <p:pic>
        <p:nvPicPr>
          <p:cNvPr id="8" name="Picture 7">
            <a:extLst>
              <a:ext uri="{FF2B5EF4-FFF2-40B4-BE49-F238E27FC236}">
                <a16:creationId xmlns:a16="http://schemas.microsoft.com/office/drawing/2014/main" id="{27B1F552-4F94-2B4B-93A6-8F5053A3A8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93324" y="1304334"/>
            <a:ext cx="4593877" cy="2835865"/>
          </a:xfrm>
          <a:prstGeom prst="rect">
            <a:avLst/>
          </a:prstGeom>
          <a:effectLst>
            <a:glow rad="152400">
              <a:srgbClr val="5341FF">
                <a:alpha val="40000"/>
              </a:srgbClr>
            </a:glow>
          </a:effectLst>
        </p:spPr>
      </p:pic>
      <p:pic>
        <p:nvPicPr>
          <p:cNvPr id="12" name="Picture 11">
            <a:extLst>
              <a:ext uri="{FF2B5EF4-FFF2-40B4-BE49-F238E27FC236}">
                <a16:creationId xmlns:a16="http://schemas.microsoft.com/office/drawing/2014/main" id="{1DFBAC3E-CEB7-7349-AA64-577838CE23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
        <p:nvSpPr>
          <p:cNvPr id="13" name="Rectangle 12">
            <a:extLst>
              <a:ext uri="{FF2B5EF4-FFF2-40B4-BE49-F238E27FC236}">
                <a16:creationId xmlns:a16="http://schemas.microsoft.com/office/drawing/2014/main" id="{1B5338EB-CCB8-BB48-A96E-E09A920C3A18}"/>
              </a:ext>
            </a:extLst>
          </p:cNvPr>
          <p:cNvSpPr/>
          <p:nvPr/>
        </p:nvSpPr>
        <p:spPr>
          <a:xfrm>
            <a:off x="7293324" y="4675777"/>
            <a:ext cx="4593877" cy="400110"/>
          </a:xfrm>
          <a:prstGeom prst="rect">
            <a:avLst/>
          </a:prstGeom>
          <a:solidFill>
            <a:srgbClr val="002060"/>
          </a:solidFill>
          <a:effectLst>
            <a:glow rad="1270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sz="2000" b="1" dirty="0">
                <a:solidFill>
                  <a:schemeClr val="tx1"/>
                </a:solidFill>
                <a:latin typeface="Trebuchet MS" pitchFamily="34" charset="0"/>
                <a:cs typeface="Times New Roman" pitchFamily="18" charset="0"/>
              </a:rPr>
              <a:t>Decision Tree vs Random Forest</a:t>
            </a:r>
          </a:p>
        </p:txBody>
      </p:sp>
    </p:spTree>
    <p:extLst>
      <p:ext uri="{BB962C8B-B14F-4D97-AF65-F5344CB8AC3E}">
        <p14:creationId xmlns:p14="http://schemas.microsoft.com/office/powerpoint/2010/main" val="236222862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12</a:t>
            </a:fld>
            <a:endParaRPr lang="en-US" sz="3200" b="1" dirty="0">
              <a:solidFill>
                <a:schemeClr val="tx1"/>
              </a:solidFill>
            </a:endParaRPr>
          </a:p>
        </p:txBody>
      </p:sp>
      <p:sp>
        <p:nvSpPr>
          <p:cNvPr id="7" name="Rectangle 6">
            <a:extLst>
              <a:ext uri="{FF2B5EF4-FFF2-40B4-BE49-F238E27FC236}">
                <a16:creationId xmlns:a16="http://schemas.microsoft.com/office/drawing/2014/main" id="{274872FE-E258-334F-A4BB-0CF3FB6E2D0A}"/>
              </a:ext>
            </a:extLst>
          </p:cNvPr>
          <p:cNvSpPr/>
          <p:nvPr/>
        </p:nvSpPr>
        <p:spPr>
          <a:xfrm>
            <a:off x="2197141" y="65791"/>
            <a:ext cx="7797718"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Prediction Result on Test Data</a:t>
            </a:r>
          </a:p>
        </p:txBody>
      </p:sp>
      <p:pic>
        <p:nvPicPr>
          <p:cNvPr id="8" name="Picture 7">
            <a:extLst>
              <a:ext uri="{FF2B5EF4-FFF2-40B4-BE49-F238E27FC236}">
                <a16:creationId xmlns:a16="http://schemas.microsoft.com/office/drawing/2014/main" id="{27B1F552-4F94-2B4B-93A6-8F5053A3A8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46440" y="936035"/>
            <a:ext cx="6451601" cy="4309066"/>
          </a:xfrm>
          <a:prstGeom prst="rect">
            <a:avLst/>
          </a:prstGeom>
          <a:effectLst>
            <a:glow rad="152400">
              <a:srgbClr val="5341FF">
                <a:alpha val="40000"/>
              </a:srgbClr>
            </a:glow>
          </a:effectLst>
        </p:spPr>
      </p:pic>
      <p:sp>
        <p:nvSpPr>
          <p:cNvPr id="6" name="Rectangle 5">
            <a:extLst>
              <a:ext uri="{FF2B5EF4-FFF2-40B4-BE49-F238E27FC236}">
                <a16:creationId xmlns:a16="http://schemas.microsoft.com/office/drawing/2014/main" id="{E2DD2B02-C7EB-944F-B051-E5958A264FF8}"/>
              </a:ext>
            </a:extLst>
          </p:cNvPr>
          <p:cNvSpPr/>
          <p:nvPr/>
        </p:nvSpPr>
        <p:spPr>
          <a:xfrm>
            <a:off x="0" y="5792179"/>
            <a:ext cx="12192000" cy="461665"/>
          </a:xfrm>
          <a:prstGeom prst="rect">
            <a:avLst/>
          </a:prstGeom>
          <a:solidFill>
            <a:srgbClr val="002060"/>
          </a:solidFill>
          <a:effectLst>
            <a:glow rad="228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just"/>
            <a:r>
              <a:rPr lang="en-IN" sz="2400" b="1" dirty="0">
                <a:solidFill>
                  <a:schemeClr val="tx1"/>
                </a:solidFill>
                <a:latin typeface="Trebuchet MS" panose="020B0603020202020204" pitchFamily="34" charset="0"/>
                <a:cs typeface="Times New Roman" panose="02020603050405020304" pitchFamily="18" charset="0"/>
              </a:rPr>
              <a:t>Where 2: Negative, 1: Hypothyroid, 0: Hyperthyroid</a:t>
            </a:r>
          </a:p>
        </p:txBody>
      </p:sp>
      <p:pic>
        <p:nvPicPr>
          <p:cNvPr id="10" name="Picture 9">
            <a:extLst>
              <a:ext uri="{FF2B5EF4-FFF2-40B4-BE49-F238E27FC236}">
                <a16:creationId xmlns:a16="http://schemas.microsoft.com/office/drawing/2014/main" id="{0DB859D4-E974-7E4E-9FEB-2B592D14D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315054687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1359021"/>
            <a:ext cx="11655973" cy="4241679"/>
          </a:xfrm>
          <a:noFill/>
          <a:ln>
            <a:noFill/>
          </a:ln>
        </p:spPr>
        <p:txBody>
          <a:bodyPr>
            <a:noAutofit/>
          </a:bodyPr>
          <a:lstStyle/>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PyCharm is used as IDE.</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Matplotlib and Seaborn are used for visualization of the plots. </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Heroku is used for deployment of the model.</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MongoDB is used to retrieve, insert, delete, and update the database. </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Front-end development is done using html, CSS, bootstrap</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Flask is used for backend development and for API development. </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GitHub is used as version control system.</a:t>
            </a: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SOFTWARES</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13</a:t>
            </a:fld>
            <a:endParaRPr lang="en-US" sz="3200" b="1" dirty="0">
              <a:solidFill>
                <a:schemeClr val="tx1"/>
              </a:solidFill>
            </a:endParaRPr>
          </a:p>
        </p:txBody>
      </p:sp>
      <p:pic>
        <p:nvPicPr>
          <p:cNvPr id="7" name="Picture 6">
            <a:extLst>
              <a:ext uri="{FF2B5EF4-FFF2-40B4-BE49-F238E27FC236}">
                <a16:creationId xmlns:a16="http://schemas.microsoft.com/office/drawing/2014/main" id="{9FDD1DA5-B105-4E4A-8CDA-17A8570BA9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361358374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278927" y="80624"/>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DATABASE</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14</a:t>
            </a:fld>
            <a:endParaRPr lang="en-US" sz="3200" b="1" dirty="0">
              <a:solidFill>
                <a:schemeClr val="tx1"/>
              </a:solidFill>
            </a:endParaRPr>
          </a:p>
        </p:txBody>
      </p:sp>
      <p:pic>
        <p:nvPicPr>
          <p:cNvPr id="7" name="Picture 6">
            <a:extLst>
              <a:ext uri="{FF2B5EF4-FFF2-40B4-BE49-F238E27FC236}">
                <a16:creationId xmlns:a16="http://schemas.microsoft.com/office/drawing/2014/main" id="{9FDD1DA5-B105-4E4A-8CDA-17A8570BA9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pic>
        <p:nvPicPr>
          <p:cNvPr id="8" name="Picture 7">
            <a:extLst>
              <a:ext uri="{FF2B5EF4-FFF2-40B4-BE49-F238E27FC236}">
                <a16:creationId xmlns:a16="http://schemas.microsoft.com/office/drawing/2014/main" id="{D38A496A-2418-0043-A94E-0FD1460C81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92425" y="1442687"/>
            <a:ext cx="7395197" cy="3972626"/>
          </a:xfrm>
          <a:prstGeom prst="rect">
            <a:avLst/>
          </a:prstGeom>
          <a:effectLst>
            <a:glow rad="152400">
              <a:srgbClr val="5341FF">
                <a:alpha val="40000"/>
              </a:srgbClr>
            </a:glow>
          </a:effectLst>
        </p:spPr>
      </p:pic>
      <p:sp>
        <p:nvSpPr>
          <p:cNvPr id="11" name="Rectangle 10">
            <a:extLst>
              <a:ext uri="{FF2B5EF4-FFF2-40B4-BE49-F238E27FC236}">
                <a16:creationId xmlns:a16="http://schemas.microsoft.com/office/drawing/2014/main" id="{15A81F8B-89FC-A745-8C42-DB8E5F8E6114}"/>
              </a:ext>
            </a:extLst>
          </p:cNvPr>
          <p:cNvSpPr/>
          <p:nvPr/>
        </p:nvSpPr>
        <p:spPr>
          <a:xfrm>
            <a:off x="3993084" y="5936766"/>
            <a:ext cx="4593877" cy="400110"/>
          </a:xfrm>
          <a:prstGeom prst="rect">
            <a:avLst/>
          </a:prstGeom>
          <a:solidFill>
            <a:srgbClr val="002060"/>
          </a:solidFill>
          <a:effectLst>
            <a:glow rad="1270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sz="2000" b="1" dirty="0">
                <a:solidFill>
                  <a:schemeClr val="tx1"/>
                </a:solidFill>
                <a:latin typeface="Trebuchet MS" pitchFamily="34" charset="0"/>
                <a:cs typeface="Times New Roman" pitchFamily="18" charset="0"/>
              </a:rPr>
              <a:t>MongoDB ATLAS Database</a:t>
            </a:r>
          </a:p>
        </p:txBody>
      </p:sp>
    </p:spTree>
    <p:extLst>
      <p:ext uri="{BB962C8B-B14F-4D97-AF65-F5344CB8AC3E}">
        <p14:creationId xmlns:p14="http://schemas.microsoft.com/office/powerpoint/2010/main" val="235082109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278927" y="80624"/>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DEPOLYMENT</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15</a:t>
            </a:fld>
            <a:endParaRPr lang="en-US" sz="3200" b="1" dirty="0">
              <a:solidFill>
                <a:schemeClr val="tx1"/>
              </a:solidFill>
            </a:endParaRPr>
          </a:p>
        </p:txBody>
      </p:sp>
      <p:pic>
        <p:nvPicPr>
          <p:cNvPr id="7" name="Picture 6">
            <a:extLst>
              <a:ext uri="{FF2B5EF4-FFF2-40B4-BE49-F238E27FC236}">
                <a16:creationId xmlns:a16="http://schemas.microsoft.com/office/drawing/2014/main" id="{9FDD1DA5-B105-4E4A-8CDA-17A8570BA9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
        <p:nvSpPr>
          <p:cNvPr id="9" name="Content Placeholder 2">
            <a:extLst>
              <a:ext uri="{FF2B5EF4-FFF2-40B4-BE49-F238E27FC236}">
                <a16:creationId xmlns:a16="http://schemas.microsoft.com/office/drawing/2014/main" id="{D34C6184-E80E-7F4A-BF2C-FEC20863EC1F}"/>
              </a:ext>
            </a:extLst>
          </p:cNvPr>
          <p:cNvSpPr>
            <a:spLocks noGrp="1"/>
          </p:cNvSpPr>
          <p:nvPr>
            <p:ph idx="1"/>
          </p:nvPr>
        </p:nvSpPr>
        <p:spPr>
          <a:xfrm>
            <a:off x="268011" y="1359021"/>
            <a:ext cx="7542489" cy="1219079"/>
          </a:xfrm>
          <a:noFill/>
          <a:ln>
            <a:noFill/>
          </a:ln>
        </p:spPr>
        <p:txBody>
          <a:bodyPr>
            <a:noAutofit/>
          </a:bodyPr>
          <a:lstStyle/>
          <a:p>
            <a:pPr>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The final model is deployed on Heroku Cloud</a:t>
            </a:r>
            <a:br>
              <a:rPr lang="en-IN" b="1" dirty="0">
                <a:solidFill>
                  <a:srgbClr val="002060"/>
                </a:solidFill>
                <a:latin typeface="Trebuchet MS" panose="020B0703020202090204" pitchFamily="34" charset="0"/>
                <a:cs typeface="Times New Roman" pitchFamily="18" charset="0"/>
              </a:rPr>
            </a:br>
            <a:r>
              <a:rPr lang="en-IN" b="1" dirty="0">
                <a:solidFill>
                  <a:srgbClr val="002060"/>
                </a:solidFill>
                <a:latin typeface="Trebuchet MS" panose="020B0703020202090204" pitchFamily="34" charset="0"/>
                <a:cs typeface="Times New Roman" pitchFamily="18" charset="0"/>
              </a:rPr>
              <a:t>URL: </a:t>
            </a:r>
            <a:r>
              <a:rPr lang="en-IN" b="1" dirty="0">
                <a:solidFill>
                  <a:srgbClr val="002060"/>
                </a:solidFill>
                <a:latin typeface="Trebuchet MS" panose="020B0703020202090204" pitchFamily="34" charset="0"/>
                <a:cs typeface="Times New Roman" pitchFamily="18" charset="0"/>
                <a:hlinkClick r:id="rId3"/>
              </a:rPr>
              <a:t>https://thyroid-</a:t>
            </a:r>
            <a:r>
              <a:rPr lang="en-IN" b="1" dirty="0" err="1">
                <a:solidFill>
                  <a:srgbClr val="002060"/>
                </a:solidFill>
                <a:latin typeface="Trebuchet MS" panose="020B0703020202090204" pitchFamily="34" charset="0"/>
                <a:cs typeface="Times New Roman" pitchFamily="18" charset="0"/>
                <a:hlinkClick r:id="rId3"/>
              </a:rPr>
              <a:t>classification.herokuapp.com</a:t>
            </a:r>
            <a:r>
              <a:rPr lang="en-IN" b="1" dirty="0">
                <a:solidFill>
                  <a:srgbClr val="002060"/>
                </a:solidFill>
                <a:latin typeface="Trebuchet MS" panose="020B0703020202090204" pitchFamily="34" charset="0"/>
                <a:cs typeface="Times New Roman" pitchFamily="18" charset="0"/>
                <a:hlinkClick r:id="rId3"/>
              </a:rPr>
              <a:t>/</a:t>
            </a:r>
            <a:endParaRPr lang="en-IN" b="1" dirty="0">
              <a:solidFill>
                <a:srgbClr val="002060"/>
              </a:solidFill>
              <a:latin typeface="Trebuchet MS" panose="020B0703020202090204" pitchFamily="34" charset="0"/>
              <a:cs typeface="Times New Roman" pitchFamily="18" charset="0"/>
            </a:endParaRPr>
          </a:p>
        </p:txBody>
      </p:sp>
    </p:spTree>
    <p:extLst>
      <p:ext uri="{BB962C8B-B14F-4D97-AF65-F5344CB8AC3E}">
        <p14:creationId xmlns:p14="http://schemas.microsoft.com/office/powerpoint/2010/main" val="387628685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977462"/>
            <a:ext cx="11655973" cy="5686097"/>
          </a:xfrm>
          <a:noFill/>
          <a:ln>
            <a:noFill/>
          </a:ln>
        </p:spPr>
        <p:txBody>
          <a:bodyPr>
            <a:noAutofit/>
          </a:bodyPr>
          <a:lstStyle/>
          <a:p>
            <a:pPr marL="0" indent="0">
              <a:lnSpc>
                <a:spcPct val="150000"/>
              </a:lnSpc>
              <a:buClrTx/>
              <a:buSzPct val="120000"/>
              <a:buNone/>
            </a:pPr>
            <a:r>
              <a:rPr lang="en-IN" sz="1600" b="1" dirty="0">
                <a:solidFill>
                  <a:srgbClr val="002060"/>
                </a:solidFill>
                <a:latin typeface="Trebuchet MS" panose="020B0703020202090204" pitchFamily="34" charset="0"/>
                <a:cs typeface="Times New Roman" pitchFamily="18" charset="0"/>
              </a:rPr>
              <a:t>Q1) What is the source of data?</a:t>
            </a:r>
            <a:br>
              <a:rPr lang="en-IN" sz="1600" dirty="0">
                <a:solidFill>
                  <a:srgbClr val="002060"/>
                </a:solidFill>
                <a:latin typeface="Trebuchet MS" panose="020B0703020202090204" pitchFamily="34" charset="0"/>
                <a:cs typeface="Times New Roman" pitchFamily="18" charset="0"/>
              </a:rPr>
            </a:br>
            <a:r>
              <a:rPr lang="en-IN" sz="1600" b="1" dirty="0">
                <a:solidFill>
                  <a:srgbClr val="002060"/>
                </a:solidFill>
                <a:latin typeface="Trebuchet MS" panose="020B0703020202090204" pitchFamily="34" charset="0"/>
                <a:cs typeface="Times New Roman" pitchFamily="18" charset="0"/>
              </a:rPr>
              <a:t>A1) </a:t>
            </a:r>
            <a:r>
              <a:rPr lang="en-IN" sz="1600" dirty="0">
                <a:solidFill>
                  <a:srgbClr val="002060"/>
                </a:solidFill>
                <a:latin typeface="Trebuchet MS" panose="020B0703020202090204" pitchFamily="34" charset="0"/>
                <a:cs typeface="Times New Roman" pitchFamily="18" charset="0"/>
              </a:rPr>
              <a:t>The dataset is obtained from famous machine learning </a:t>
            </a:r>
            <a:r>
              <a:rPr lang="en-IN" sz="1600">
                <a:solidFill>
                  <a:srgbClr val="002060"/>
                </a:solidFill>
                <a:latin typeface="Trebuchet MS" panose="020B0703020202090204" pitchFamily="34" charset="0"/>
                <a:cs typeface="Times New Roman" pitchFamily="18" charset="0"/>
              </a:rPr>
              <a:t>repository.</a:t>
            </a:r>
            <a:br>
              <a:rPr lang="en-IN" sz="1600">
                <a:solidFill>
                  <a:srgbClr val="002060"/>
                </a:solidFill>
                <a:latin typeface="Trebuchet MS" panose="020B0703020202090204" pitchFamily="34" charset="0"/>
                <a:cs typeface="Times New Roman" pitchFamily="18" charset="0"/>
              </a:rPr>
            </a:br>
            <a:r>
              <a:rPr lang="en-IN" sz="1600">
                <a:solidFill>
                  <a:srgbClr val="002060"/>
                </a:solidFill>
                <a:latin typeface="Trebuchet MS" panose="020B0703020202090204" pitchFamily="34" charset="0"/>
                <a:cs typeface="Times New Roman" pitchFamily="18" charset="0"/>
              </a:rPr>
              <a:t>UCI </a:t>
            </a:r>
            <a:r>
              <a:rPr lang="en-IN" sz="1600" dirty="0">
                <a:solidFill>
                  <a:srgbClr val="002060"/>
                </a:solidFill>
                <a:latin typeface="Trebuchet MS" panose="020B0703020202090204" pitchFamily="34" charset="0"/>
                <a:cs typeface="Times New Roman" pitchFamily="18" charset="0"/>
              </a:rPr>
              <a:t>Machine Learning Repository: </a:t>
            </a:r>
            <a:r>
              <a:rPr lang="en-IN" sz="1600" dirty="0">
                <a:solidFill>
                  <a:srgbClr val="002060"/>
                </a:solidFill>
                <a:latin typeface="Trebuchet MS" panose="020B0703020202090204" pitchFamily="34" charset="0"/>
                <a:cs typeface="Times New Roman" pitchFamily="18" charset="0"/>
                <a:hlinkClick r:id="rId2"/>
              </a:rPr>
              <a:t>https://archive.ics.uci.edu/ml/datasets/thyroid+disease </a:t>
            </a:r>
            <a:endParaRPr lang="en-IN" sz="1600" dirty="0">
              <a:solidFill>
                <a:srgbClr val="002060"/>
              </a:solidFill>
              <a:latin typeface="Trebuchet MS" panose="020B0703020202090204" pitchFamily="34" charset="0"/>
              <a:cs typeface="Times New Roman" pitchFamily="18" charset="0"/>
            </a:endParaRPr>
          </a:p>
          <a:p>
            <a:pPr marL="0" indent="0">
              <a:buClrTx/>
              <a:buSzPct val="120000"/>
              <a:buNone/>
            </a:pPr>
            <a:r>
              <a:rPr lang="en-IN" sz="1600" b="1" dirty="0">
                <a:solidFill>
                  <a:srgbClr val="002060"/>
                </a:solidFill>
                <a:latin typeface="Trebuchet MS" panose="020B0703020202090204" pitchFamily="34" charset="0"/>
                <a:cs typeface="Times New Roman" pitchFamily="18" charset="0"/>
              </a:rPr>
              <a:t>Q2) What was the type of data?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A2) </a:t>
            </a:r>
            <a:r>
              <a:rPr lang="en-IN" sz="1600" dirty="0">
                <a:solidFill>
                  <a:srgbClr val="002060"/>
                </a:solidFill>
                <a:latin typeface="Trebuchet MS" panose="020B0703020202090204" pitchFamily="34" charset="0"/>
                <a:cs typeface="Times New Roman" pitchFamily="18" charset="0"/>
              </a:rPr>
              <a:t>The dataset was the combination of Numerical and Categorical features.</a:t>
            </a:r>
          </a:p>
          <a:p>
            <a:pPr marL="0" lvl="1" indent="0">
              <a:buClrTx/>
              <a:buSzPct val="120000"/>
              <a:buNone/>
            </a:pPr>
            <a:r>
              <a:rPr lang="en-IN" sz="1600" b="1" dirty="0">
                <a:solidFill>
                  <a:srgbClr val="002060"/>
                </a:solidFill>
                <a:latin typeface="Trebuchet MS" panose="020B0703020202090204" pitchFamily="34" charset="0"/>
                <a:cs typeface="Times New Roman" pitchFamily="18" charset="0"/>
              </a:rPr>
              <a:t>Q3) What’s the complete flow you followed in this Project?</a:t>
            </a:r>
          </a:p>
          <a:p>
            <a:pPr marL="0" lvl="1" indent="0">
              <a:buClrTx/>
              <a:buSzPct val="120000"/>
              <a:buNone/>
            </a:pPr>
            <a:r>
              <a:rPr lang="en-IN" sz="1600" b="1" dirty="0">
                <a:solidFill>
                  <a:srgbClr val="002060"/>
                </a:solidFill>
                <a:latin typeface="Trebuchet MS" panose="020B0703020202090204" pitchFamily="34" charset="0"/>
                <a:cs typeface="Times New Roman" pitchFamily="18" charset="0"/>
              </a:rPr>
              <a:t>A3) </a:t>
            </a:r>
            <a:r>
              <a:rPr lang="en-IN" sz="1600" dirty="0">
                <a:solidFill>
                  <a:srgbClr val="002060"/>
                </a:solidFill>
                <a:latin typeface="Trebuchet MS" panose="020B0703020202090204" pitchFamily="34" charset="0"/>
                <a:cs typeface="Times New Roman" pitchFamily="18" charset="0"/>
              </a:rPr>
              <a:t>Refer slide 7th for better understanding of the project and flow</a:t>
            </a:r>
          </a:p>
          <a:p>
            <a:pPr marL="0" lvl="1" indent="0">
              <a:buClrTx/>
              <a:buSzPct val="120000"/>
              <a:buNone/>
            </a:pPr>
            <a:r>
              <a:rPr lang="en-IN" sz="1600" b="1" dirty="0">
                <a:solidFill>
                  <a:srgbClr val="002060"/>
                </a:solidFill>
                <a:latin typeface="Trebuchet MS" panose="020B0703020202090204" pitchFamily="34" charset="0"/>
                <a:cs typeface="Times New Roman" pitchFamily="18" charset="0"/>
              </a:rPr>
              <a:t>Q4) What techniques were you using for data pre-processing? </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Dropping the irrelevant features from the dataset</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Separating the numerical and categorical features</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Handling missing values in numerical features using median</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Handling missing values in categorical features using mode</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Numerical features transformation using ‘Log’ and ‘Square Root’ Transformation</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Encoding categorical features using ‘One-Hot-Encoding’ and ‘Label Encoding’</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Checking multi-collinearity and dropping highly correlated independent features</a:t>
            </a: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FAQs</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16</a:t>
            </a:fld>
            <a:endParaRPr lang="en-US" sz="3200" b="1" dirty="0">
              <a:solidFill>
                <a:schemeClr val="tx1"/>
              </a:solidFill>
            </a:endParaRPr>
          </a:p>
        </p:txBody>
      </p:sp>
      <p:pic>
        <p:nvPicPr>
          <p:cNvPr id="7" name="Picture 6">
            <a:extLst>
              <a:ext uri="{FF2B5EF4-FFF2-40B4-BE49-F238E27FC236}">
                <a16:creationId xmlns:a16="http://schemas.microsoft.com/office/drawing/2014/main" id="{9FDD1DA5-B105-4E4A-8CDA-17A8570BA9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83961544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977462"/>
            <a:ext cx="11655973" cy="4477407"/>
          </a:xfrm>
          <a:noFill/>
          <a:ln>
            <a:noFill/>
          </a:ln>
        </p:spPr>
        <p:txBody>
          <a:bodyPr>
            <a:noAutofit/>
          </a:bodyPr>
          <a:lstStyle/>
          <a:p>
            <a:pPr marL="0" indent="0">
              <a:buClrTx/>
              <a:buSzPct val="120000"/>
              <a:buNone/>
            </a:pPr>
            <a:r>
              <a:rPr lang="en-IN" sz="1600" b="1" dirty="0">
                <a:solidFill>
                  <a:srgbClr val="002060"/>
                </a:solidFill>
                <a:latin typeface="Trebuchet MS" panose="020B0703020202090204" pitchFamily="34" charset="0"/>
                <a:cs typeface="Times New Roman" pitchFamily="18" charset="0"/>
              </a:rPr>
              <a:t>Q5) How training was done or what models were used?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A5) </a:t>
            </a:r>
            <a:r>
              <a:rPr lang="en-IN" sz="1600" dirty="0">
                <a:solidFill>
                  <a:srgbClr val="002060"/>
                </a:solidFill>
                <a:latin typeface="Trebuchet MS" panose="020B0703020202090204" pitchFamily="34" charset="0"/>
                <a:cs typeface="Times New Roman" pitchFamily="18" charset="0"/>
              </a:rPr>
              <a:t>First Data pre-processing done on final CSV file after cleaning the dataset. After that we did exploratory data analysis and feature selection and then different ML model such as Decision Tree, Random Forest and XGBoost are trained and based on performance we selected the best model.</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Q6) How Prediction was done?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A6) </a:t>
            </a:r>
            <a:r>
              <a:rPr lang="en-IN" sz="1600" dirty="0">
                <a:solidFill>
                  <a:srgbClr val="002060"/>
                </a:solidFill>
                <a:latin typeface="Trebuchet MS" panose="020B0703020202090204" pitchFamily="34" charset="0"/>
                <a:cs typeface="Times New Roman" pitchFamily="18" charset="0"/>
              </a:rPr>
              <a:t>The testing files are shared by the client. We perform the same life cycle and then loaded the best model and perform prediction. In the end we get the prediction.</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Q7) What are the different stages of deployment?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A7) </a:t>
            </a:r>
            <a:r>
              <a:rPr lang="en-IN" sz="1600" dirty="0">
                <a:solidFill>
                  <a:srgbClr val="002060"/>
                </a:solidFill>
                <a:latin typeface="Trebuchet MS" panose="020B0703020202090204" pitchFamily="34" charset="0"/>
                <a:cs typeface="Times New Roman" pitchFamily="18" charset="0"/>
              </a:rPr>
              <a:t>After model training and finalizing a model, we created required files for deployment.  And finally deployed our model over Heroku.</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Q8) How is the User Interface present for this project?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A8) </a:t>
            </a:r>
            <a:r>
              <a:rPr lang="en-IN" sz="1600" dirty="0">
                <a:solidFill>
                  <a:srgbClr val="002060"/>
                </a:solidFill>
                <a:latin typeface="Trebuchet MS" panose="020B0703020202090204" pitchFamily="34" charset="0"/>
                <a:cs typeface="Times New Roman" pitchFamily="18" charset="0"/>
              </a:rPr>
              <a:t>UI is very user friendly and easy to use. </a:t>
            </a:r>
            <a:br>
              <a:rPr lang="en-IN" sz="1600" dirty="0">
                <a:solidFill>
                  <a:srgbClr val="002060"/>
                </a:solidFill>
                <a:latin typeface="Trebuchet MS" panose="020B0703020202090204" pitchFamily="34" charset="0"/>
                <a:cs typeface="Times New Roman" pitchFamily="18" charset="0"/>
              </a:rPr>
            </a:br>
            <a:r>
              <a:rPr lang="en-IN" sz="1600" dirty="0">
                <a:solidFill>
                  <a:srgbClr val="002060"/>
                </a:solidFill>
                <a:latin typeface="Trebuchet MS" panose="020B0703020202090204" pitchFamily="34" charset="0"/>
                <a:cs typeface="Times New Roman" pitchFamily="18" charset="0"/>
              </a:rPr>
              <a:t>URL: </a:t>
            </a:r>
            <a:r>
              <a:rPr lang="en-IN" sz="1600" dirty="0">
                <a:solidFill>
                  <a:srgbClr val="002060"/>
                </a:solidFill>
                <a:latin typeface="Trebuchet MS" panose="020B0703020202090204" pitchFamily="34" charset="0"/>
                <a:cs typeface="Times New Roman" pitchFamily="18" charset="0"/>
                <a:hlinkClick r:id="rId2"/>
              </a:rPr>
              <a:t>https://thyroid-</a:t>
            </a:r>
            <a:r>
              <a:rPr lang="en-IN" sz="1600" dirty="0" err="1">
                <a:solidFill>
                  <a:srgbClr val="002060"/>
                </a:solidFill>
                <a:latin typeface="Trebuchet MS" panose="020B0703020202090204" pitchFamily="34" charset="0"/>
                <a:cs typeface="Times New Roman" pitchFamily="18" charset="0"/>
                <a:hlinkClick r:id="rId2"/>
              </a:rPr>
              <a:t>classification.herokuapp.com</a:t>
            </a:r>
            <a:r>
              <a:rPr lang="en-IN" sz="1600" dirty="0">
                <a:solidFill>
                  <a:srgbClr val="002060"/>
                </a:solidFill>
                <a:latin typeface="Trebuchet MS" panose="020B0703020202090204" pitchFamily="34" charset="0"/>
                <a:cs typeface="Times New Roman" pitchFamily="18" charset="0"/>
                <a:hlinkClick r:id="rId2"/>
              </a:rPr>
              <a:t>/</a:t>
            </a:r>
            <a:endParaRPr lang="en-IN" sz="1600" dirty="0">
              <a:solidFill>
                <a:srgbClr val="002060"/>
              </a:solidFill>
              <a:latin typeface="Trebuchet MS" panose="020B0703020202090204" pitchFamily="34" charset="0"/>
              <a:cs typeface="Times New Roman" pitchFamily="18" charset="0"/>
            </a:endParaRP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FAQs</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17</a:t>
            </a:fld>
            <a:endParaRPr lang="en-US" sz="3200" b="1" dirty="0">
              <a:solidFill>
                <a:schemeClr val="tx1"/>
              </a:solidFill>
            </a:endParaRPr>
          </a:p>
        </p:txBody>
      </p:sp>
      <p:pic>
        <p:nvPicPr>
          <p:cNvPr id="7" name="Picture 6">
            <a:extLst>
              <a:ext uri="{FF2B5EF4-FFF2-40B4-BE49-F238E27FC236}">
                <a16:creationId xmlns:a16="http://schemas.microsoft.com/office/drawing/2014/main" id="{9FDD1DA5-B105-4E4A-8CDA-17A8570BA9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18424059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02532"/>
            <a:ext cx="11887200" cy="4278094"/>
          </a:xfrm>
          <a:prstGeom prst="rect">
            <a:avLst/>
          </a:prstGeom>
        </p:spPr>
        <p:txBody>
          <a:bodyPr wrap="square">
            <a:spAutoFit/>
          </a:bodyPr>
          <a:lstStyle/>
          <a:p>
            <a:pPr algn="just"/>
            <a:r>
              <a:rPr lang="en-IN" sz="1600" b="1" dirty="0">
                <a:solidFill>
                  <a:srgbClr val="002060"/>
                </a:solidFill>
                <a:latin typeface="Trebuchet MS" pitchFamily="34" charset="0"/>
                <a:cs typeface="Times New Roman" pitchFamily="18" charset="0"/>
              </a:rPr>
              <a:t>[1] </a:t>
            </a:r>
            <a:r>
              <a:rPr lang="en-IN" sz="1600" dirty="0">
                <a:solidFill>
                  <a:srgbClr val="002060"/>
                </a:solidFill>
                <a:latin typeface="Trebuchet MS" pitchFamily="34" charset="0"/>
                <a:cs typeface="Times New Roman" pitchFamily="18" charset="0"/>
              </a:rPr>
              <a:t>K. Chandel, V. Kunwar, S. </a:t>
            </a:r>
            <a:r>
              <a:rPr lang="en-IN" sz="1600" dirty="0" err="1">
                <a:solidFill>
                  <a:srgbClr val="002060"/>
                </a:solidFill>
                <a:latin typeface="Trebuchet MS" pitchFamily="34" charset="0"/>
                <a:cs typeface="Times New Roman" pitchFamily="18" charset="0"/>
              </a:rPr>
              <a:t>Sabitha</a:t>
            </a:r>
            <a:r>
              <a:rPr lang="en-IN" sz="1600" dirty="0">
                <a:solidFill>
                  <a:srgbClr val="002060"/>
                </a:solidFill>
                <a:latin typeface="Trebuchet MS" pitchFamily="34" charset="0"/>
                <a:cs typeface="Times New Roman" pitchFamily="18" charset="0"/>
              </a:rPr>
              <a:t>, T. Choudhury, S. Mukherjee, “A comparative study on thyroid disease detection using K-nearest </a:t>
            </a:r>
            <a:r>
              <a:rPr lang="en-IN" sz="1600" dirty="0" err="1">
                <a:solidFill>
                  <a:srgbClr val="002060"/>
                </a:solidFill>
                <a:latin typeface="Trebuchet MS" pitchFamily="34" charset="0"/>
                <a:cs typeface="Times New Roman" pitchFamily="18" charset="0"/>
              </a:rPr>
              <a:t>neighbor</a:t>
            </a:r>
            <a:r>
              <a:rPr lang="en-IN" sz="1600" dirty="0">
                <a:solidFill>
                  <a:srgbClr val="002060"/>
                </a:solidFill>
                <a:latin typeface="Trebuchet MS" pitchFamily="34" charset="0"/>
                <a:cs typeface="Times New Roman" pitchFamily="18" charset="0"/>
              </a:rPr>
              <a:t> and Naive Bayes classification techniques”, pp. 1-7, 2017.</a:t>
            </a:r>
            <a:endParaRPr lang="en-US" sz="1600" dirty="0">
              <a:solidFill>
                <a:srgbClr val="002060"/>
              </a:solidFill>
              <a:latin typeface="Trebuchet MS" pitchFamily="34" charset="0"/>
              <a:cs typeface="Times New Roman" pitchFamily="18" charset="0"/>
            </a:endParaRPr>
          </a:p>
          <a:p>
            <a:pPr algn="just"/>
            <a:r>
              <a:rPr lang="en-IN" sz="1600" b="1" dirty="0">
                <a:solidFill>
                  <a:srgbClr val="002060"/>
                </a:solidFill>
                <a:latin typeface="Trebuchet MS" pitchFamily="34" charset="0"/>
                <a:cs typeface="Times New Roman" pitchFamily="18" charset="0"/>
              </a:rPr>
              <a:t>[2] </a:t>
            </a:r>
            <a:r>
              <a:rPr lang="en-IN" sz="1600" dirty="0">
                <a:solidFill>
                  <a:srgbClr val="002060"/>
                </a:solidFill>
                <a:latin typeface="Trebuchet MS" pitchFamily="34" charset="0"/>
                <a:cs typeface="Times New Roman" pitchFamily="18" charset="0"/>
              </a:rPr>
              <a:t>H. Kumar H S, “A Novel Approach of SVM based Classification on Thyroid Disease Stage Detection”, pp. 836-841, 2020.</a:t>
            </a:r>
          </a:p>
          <a:p>
            <a:pPr algn="just"/>
            <a:r>
              <a:rPr lang="en-IN" sz="1600" b="1" dirty="0">
                <a:solidFill>
                  <a:srgbClr val="002060"/>
                </a:solidFill>
                <a:latin typeface="Trebuchet MS" pitchFamily="34" charset="0"/>
                <a:cs typeface="Times New Roman" pitchFamily="18" charset="0"/>
              </a:rPr>
              <a:t>[3] </a:t>
            </a:r>
            <a:r>
              <a:rPr lang="en-IN" sz="1600" dirty="0">
                <a:solidFill>
                  <a:srgbClr val="002060"/>
                </a:solidFill>
                <a:latin typeface="Trebuchet MS" pitchFamily="34" charset="0"/>
                <a:cs typeface="Times New Roman" pitchFamily="18" charset="0"/>
              </a:rPr>
              <a:t>S. Razia, M. R. N. Rao, “Machine Learning Techniques for Thyroid Disease Diagnosis - A Review”, vol. 9(28), pp. 1-9, 2016.</a:t>
            </a:r>
          </a:p>
          <a:p>
            <a:pPr algn="just"/>
            <a:r>
              <a:rPr lang="en-IN" sz="1600" b="1" dirty="0">
                <a:solidFill>
                  <a:srgbClr val="002060"/>
                </a:solidFill>
                <a:latin typeface="Trebuchet MS" pitchFamily="34" charset="0"/>
                <a:cs typeface="Times New Roman" pitchFamily="18" charset="0"/>
              </a:rPr>
              <a:t>[4] </a:t>
            </a:r>
            <a:r>
              <a:rPr lang="en-IN" sz="1600" dirty="0">
                <a:solidFill>
                  <a:srgbClr val="002060"/>
                </a:solidFill>
                <a:latin typeface="Trebuchet MS" pitchFamily="34" charset="0"/>
                <a:cs typeface="Times New Roman" pitchFamily="18" charset="0"/>
              </a:rPr>
              <a:t>Z. Parry and R. Macnab, “Thyroid disease and thyroid surgery,” Anaesthesia &amp; Intensive Care Medicine, vol. 18, no. 10, pp. 488–495, 2017.View at: Publisher Site | Google Scholar</a:t>
            </a:r>
          </a:p>
          <a:p>
            <a:pPr algn="just"/>
            <a:r>
              <a:rPr lang="en-IN" sz="1600" b="1" dirty="0">
                <a:solidFill>
                  <a:srgbClr val="002060"/>
                </a:solidFill>
                <a:latin typeface="Trebuchet MS" pitchFamily="34" charset="0"/>
                <a:cs typeface="Times New Roman" pitchFamily="18" charset="0"/>
              </a:rPr>
              <a:t>[5] </a:t>
            </a:r>
            <a:r>
              <a:rPr lang="en-IN" sz="1600" dirty="0">
                <a:solidFill>
                  <a:srgbClr val="002060"/>
                </a:solidFill>
                <a:latin typeface="Trebuchet MS" pitchFamily="34" charset="0"/>
                <a:cs typeface="Times New Roman" pitchFamily="18" charset="0"/>
              </a:rPr>
              <a:t>G. </a:t>
            </a:r>
            <a:r>
              <a:rPr lang="en-IN" sz="1600" dirty="0" err="1">
                <a:solidFill>
                  <a:srgbClr val="002060"/>
                </a:solidFill>
                <a:latin typeface="Trebuchet MS" pitchFamily="34" charset="0"/>
                <a:cs typeface="Times New Roman" pitchFamily="18" charset="0"/>
              </a:rPr>
              <a:t>Serpen</a:t>
            </a:r>
            <a:r>
              <a:rPr lang="en-IN" sz="1600" dirty="0">
                <a:solidFill>
                  <a:srgbClr val="002060"/>
                </a:solidFill>
                <a:latin typeface="Trebuchet MS" pitchFamily="34" charset="0"/>
                <a:cs typeface="Times New Roman" pitchFamily="18" charset="0"/>
              </a:rPr>
              <a:t>, H. Jiang, and L. Allred, “Performance analysis of probabilistic potential function neural network classifier,” in Proceedings of Artificial Neural Networks in Engineering Conference, vol. 7, pp. 471–476, St. Louis, MO, USA, 1997.View at: Google Scholar</a:t>
            </a:r>
          </a:p>
          <a:p>
            <a:pPr algn="just"/>
            <a:r>
              <a:rPr lang="en-IN" sz="1600" b="1" dirty="0">
                <a:solidFill>
                  <a:srgbClr val="002060"/>
                </a:solidFill>
                <a:latin typeface="Trebuchet MS" pitchFamily="34" charset="0"/>
                <a:cs typeface="Times New Roman" pitchFamily="18" charset="0"/>
              </a:rPr>
              <a:t>[6] </a:t>
            </a:r>
            <a:r>
              <a:rPr lang="en-IN" sz="1600" dirty="0" err="1">
                <a:solidFill>
                  <a:srgbClr val="002060"/>
                </a:solidFill>
                <a:latin typeface="Trebuchet MS" pitchFamily="34" charset="0"/>
                <a:cs typeface="Times New Roman" pitchFamily="18" charset="0"/>
              </a:rPr>
              <a:t>Ozyilmaz</a:t>
            </a:r>
            <a:r>
              <a:rPr lang="en-IN" sz="1600" dirty="0">
                <a:solidFill>
                  <a:srgbClr val="002060"/>
                </a:solidFill>
                <a:latin typeface="Trebuchet MS" pitchFamily="34" charset="0"/>
                <a:cs typeface="Times New Roman" pitchFamily="18" charset="0"/>
              </a:rPr>
              <a:t> and T. Yildirim, “Diagnosis of thyroid disease using artificial neural network methods,” in Proceedings of International Conference on Neural Information Processing, pp. 2033–2036, Singapore, 2002.View at: Google Scholar</a:t>
            </a:r>
          </a:p>
          <a:p>
            <a:pPr algn="just"/>
            <a:r>
              <a:rPr lang="en-IN" sz="1600" b="1" dirty="0">
                <a:solidFill>
                  <a:srgbClr val="002060"/>
                </a:solidFill>
                <a:latin typeface="Trebuchet MS" pitchFamily="34" charset="0"/>
                <a:cs typeface="Times New Roman" pitchFamily="18" charset="0"/>
              </a:rPr>
              <a:t>[7] </a:t>
            </a:r>
            <a:r>
              <a:rPr lang="en-IN" sz="1600" dirty="0">
                <a:solidFill>
                  <a:srgbClr val="002060"/>
                </a:solidFill>
                <a:latin typeface="Trebuchet MS" pitchFamily="34" charset="0"/>
                <a:cs typeface="Times New Roman" pitchFamily="18" charset="0"/>
              </a:rPr>
              <a:t>E. </a:t>
            </a:r>
            <a:r>
              <a:rPr lang="en-IN" sz="1600" dirty="0" err="1">
                <a:solidFill>
                  <a:srgbClr val="002060"/>
                </a:solidFill>
                <a:latin typeface="Trebuchet MS" pitchFamily="34" charset="0"/>
                <a:cs typeface="Times New Roman" pitchFamily="18" charset="0"/>
              </a:rPr>
              <a:t>Dogantekin</a:t>
            </a:r>
            <a:r>
              <a:rPr lang="en-IN" sz="1600" dirty="0">
                <a:solidFill>
                  <a:srgbClr val="002060"/>
                </a:solidFill>
                <a:latin typeface="Trebuchet MS" pitchFamily="34" charset="0"/>
                <a:cs typeface="Times New Roman" pitchFamily="18" charset="0"/>
              </a:rPr>
              <a:t>, A. </a:t>
            </a:r>
            <a:r>
              <a:rPr lang="en-IN" sz="1600" dirty="0" err="1">
                <a:solidFill>
                  <a:srgbClr val="002060"/>
                </a:solidFill>
                <a:latin typeface="Trebuchet MS" pitchFamily="34" charset="0"/>
                <a:cs typeface="Times New Roman" pitchFamily="18" charset="0"/>
              </a:rPr>
              <a:t>Dogantekin</a:t>
            </a:r>
            <a:r>
              <a:rPr lang="en-IN" sz="1600" dirty="0">
                <a:solidFill>
                  <a:srgbClr val="002060"/>
                </a:solidFill>
                <a:latin typeface="Trebuchet MS" pitchFamily="34" charset="0"/>
                <a:cs typeface="Times New Roman" pitchFamily="18" charset="0"/>
              </a:rPr>
              <a:t>, and D. </a:t>
            </a:r>
            <a:r>
              <a:rPr lang="en-IN" sz="1600" dirty="0" err="1">
                <a:solidFill>
                  <a:srgbClr val="002060"/>
                </a:solidFill>
                <a:latin typeface="Trebuchet MS" pitchFamily="34" charset="0"/>
                <a:cs typeface="Times New Roman" pitchFamily="18" charset="0"/>
              </a:rPr>
              <a:t>Avci</a:t>
            </a:r>
            <a:r>
              <a:rPr lang="en-IN" sz="1600" dirty="0">
                <a:solidFill>
                  <a:srgbClr val="002060"/>
                </a:solidFill>
                <a:latin typeface="Trebuchet MS" pitchFamily="34" charset="0"/>
                <a:cs typeface="Times New Roman" pitchFamily="18" charset="0"/>
              </a:rPr>
              <a:t>, “An expert system based on generalized discriminant analysis and wavelet support	vector	machine	for diagnosis of thyroid diseases,” Expert Systems with Applications, vol. 38, no. 1, pp. 146–150, 2011.View at: Publisher Site | Google Scholar</a:t>
            </a:r>
          </a:p>
          <a:p>
            <a:pPr algn="just"/>
            <a:r>
              <a:rPr lang="en-IN" sz="1600" b="1" dirty="0">
                <a:solidFill>
                  <a:srgbClr val="002060"/>
                </a:solidFill>
                <a:latin typeface="Trebuchet MS" pitchFamily="34" charset="0"/>
                <a:cs typeface="Times New Roman" pitchFamily="18" charset="0"/>
              </a:rPr>
              <a:t>[8] </a:t>
            </a:r>
            <a:r>
              <a:rPr lang="en-IN" sz="1600" dirty="0">
                <a:solidFill>
                  <a:srgbClr val="002060"/>
                </a:solidFill>
                <a:latin typeface="Trebuchet MS" pitchFamily="34" charset="0"/>
                <a:cs typeface="Times New Roman" pitchFamily="18" charset="0"/>
              </a:rPr>
              <a:t>H.-L. Chen, B. Yang, G. Wang, J. Liu, Y.-D. Chen, and D.-Y. Liu, “A three-stage expert system based on support vector machines for thyroid disease diagnosis,” Journal of Medical Systems, vol. 36, no. 3, pp. 1953–1963, 2011.View at: Publisher Site | Google Scholar</a:t>
            </a:r>
          </a:p>
        </p:txBody>
      </p:sp>
      <p:sp>
        <p:nvSpPr>
          <p:cNvPr id="7" name="Rectangle 6"/>
          <p:cNvSpPr/>
          <p:nvPr/>
        </p:nvSpPr>
        <p:spPr>
          <a:xfrm>
            <a:off x="3352800" y="107180"/>
            <a:ext cx="53340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REFERENCES</a:t>
            </a:r>
          </a:p>
        </p:txBody>
      </p:sp>
      <p:sp>
        <p:nvSpPr>
          <p:cNvPr id="8"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18</a:t>
            </a:fld>
            <a:endParaRPr lang="en-US" sz="3200" b="1" dirty="0">
              <a:solidFill>
                <a:schemeClr val="tx1"/>
              </a:solidFill>
            </a:endParaRPr>
          </a:p>
        </p:txBody>
      </p:sp>
      <p:pic>
        <p:nvPicPr>
          <p:cNvPr id="11" name="Picture 10">
            <a:extLst>
              <a:ext uri="{FF2B5EF4-FFF2-40B4-BE49-F238E27FC236}">
                <a16:creationId xmlns:a16="http://schemas.microsoft.com/office/drawing/2014/main" id="{C4450B58-6AD5-1A4C-8EBE-AD1CBDB0A7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52400" y="1219200"/>
            <a:ext cx="11887200" cy="2844800"/>
          </a:xfrm>
          <a:noFill/>
          <a:ln>
            <a:noFill/>
          </a:ln>
        </p:spPr>
        <p:txBody>
          <a:bodyPr>
            <a:noAutofit/>
          </a:bodyPr>
          <a:lstStyle/>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Thyroid gland plays a major role in maintaining the metabolism of human body. Data mining in health care industry provides a systematic use of the medical data.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Thyroid diseases are most common today. Early changes in the thyroid gland will not affect the proper working of the gland.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By the early identification of thyroid disorders, better treatment can be provided in the early stage thus can avoid thyroid replacement therapy and thyroid removal up to an extent. </a:t>
            </a: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2</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ABSTRACT</a:t>
            </a:r>
          </a:p>
        </p:txBody>
      </p:sp>
      <p:pic>
        <p:nvPicPr>
          <p:cNvPr id="9" name="Picture 8">
            <a:extLst>
              <a:ext uri="{FF2B5EF4-FFF2-40B4-BE49-F238E27FC236}">
                <a16:creationId xmlns:a16="http://schemas.microsoft.com/office/drawing/2014/main" id="{509DEBDF-A4EB-D04F-A89D-5C5B4F0791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39700" y="1030014"/>
            <a:ext cx="11874500" cy="4583386"/>
          </a:xfrm>
          <a:noFill/>
          <a:ln>
            <a:noFill/>
          </a:ln>
        </p:spPr>
        <p:txBody>
          <a:bodyPr>
            <a:noAutofit/>
          </a:bodyPr>
          <a:lstStyle/>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The thyroid gland is a small organ that’s located in the front of the neck, wrapped around the windpipe (trachea).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It’s shaped like a butterfly, smaller in the middle with two wide wings that extend around the side of your throat.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The thyroid is a gland. You have glands throughout your body, where they create and release substances that help your body do a specific thing.</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Your thyroid makes hormones that help control many vital functions of your body.</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If your body makes too much thyroid hormone, you can develop a condition called ‘</a:t>
            </a:r>
            <a:r>
              <a:rPr lang="en-IN" sz="1800" b="1" dirty="0">
                <a:solidFill>
                  <a:schemeClr val="bg1"/>
                </a:solidFill>
                <a:latin typeface="Trebuchet MS" pitchFamily="34" charset="0"/>
                <a:cs typeface="Times New Roman" pitchFamily="18" charset="0"/>
              </a:rPr>
              <a:t>hyperthyroidism</a:t>
            </a:r>
            <a:r>
              <a:rPr lang="en-IN" sz="1800" b="1" dirty="0">
                <a:solidFill>
                  <a:srgbClr val="002060"/>
                </a:solidFill>
                <a:latin typeface="Trebuchet MS" pitchFamily="34" charset="0"/>
                <a:cs typeface="Times New Roman" pitchFamily="18" charset="0"/>
              </a:rPr>
              <a:t>’. If your body makes too little thyroid hormone, it’s called ‘</a:t>
            </a:r>
            <a:r>
              <a:rPr lang="en-IN" sz="1800" b="1" dirty="0">
                <a:solidFill>
                  <a:schemeClr val="bg1"/>
                </a:solidFill>
                <a:latin typeface="Trebuchet MS" pitchFamily="34" charset="0"/>
                <a:cs typeface="Times New Roman" pitchFamily="18" charset="0"/>
              </a:rPr>
              <a:t>hypothyroidism</a:t>
            </a:r>
            <a:r>
              <a:rPr lang="en-IN" sz="1800" b="1" dirty="0">
                <a:solidFill>
                  <a:srgbClr val="002060"/>
                </a:solidFill>
                <a:latin typeface="Trebuchet MS" pitchFamily="34" charset="0"/>
                <a:cs typeface="Times New Roman" pitchFamily="18" charset="0"/>
              </a:rPr>
              <a:t>’.</a:t>
            </a: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3</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INTRODUCTION</a:t>
            </a:r>
          </a:p>
        </p:txBody>
      </p:sp>
      <p:pic>
        <p:nvPicPr>
          <p:cNvPr id="9" name="Picture 8">
            <a:extLst>
              <a:ext uri="{FF2B5EF4-FFF2-40B4-BE49-F238E27FC236}">
                <a16:creationId xmlns:a16="http://schemas.microsoft.com/office/drawing/2014/main" id="{509DEBDF-A4EB-D04F-A89D-5C5B4F0791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408641084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90500" y="1219200"/>
            <a:ext cx="11823700" cy="3746500"/>
          </a:xfrm>
          <a:noFill/>
          <a:ln>
            <a:noFill/>
          </a:ln>
        </p:spPr>
        <p:txBody>
          <a:bodyPr>
            <a:noAutofit/>
          </a:bodyPr>
          <a:lstStyle/>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Thyroid disease is a common cause of medical diagnosis and prediction, with an onset that is difficult to forecast in medical research.</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The thyroid gland is one of our body's most vital organs. Thyroid hormone releases are responsible for metabolic regulation.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Hyperthyroidism and hypothyroidism are one of the two common diseases of the thyroid that releases thyroid hormones in regulating the rate of body's metabolism.</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The main goal is to predict the estimated risk on a patient's chance of obtaining thyroid disease or not.</a:t>
            </a: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4</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Business Problem</a:t>
            </a:r>
          </a:p>
        </p:txBody>
      </p:sp>
      <p:pic>
        <p:nvPicPr>
          <p:cNvPr id="9" name="Picture 8">
            <a:extLst>
              <a:ext uri="{FF2B5EF4-FFF2-40B4-BE49-F238E27FC236}">
                <a16:creationId xmlns:a16="http://schemas.microsoft.com/office/drawing/2014/main" id="{509DEBDF-A4EB-D04F-A89D-5C5B4F0791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42923867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227" y="1066921"/>
            <a:ext cx="11655973" cy="863871"/>
          </a:xfrm>
          <a:noFill/>
          <a:ln>
            <a:noFill/>
          </a:ln>
        </p:spPr>
        <p:txBody>
          <a:bodyPr>
            <a:normAutofit/>
          </a:bodyPr>
          <a:lstStyle/>
          <a:p>
            <a:pPr algn="ctr">
              <a:lnSpc>
                <a:spcPct val="150000"/>
              </a:lnSpc>
              <a:buNone/>
            </a:pPr>
            <a:r>
              <a:rPr lang="en-IN" b="1" dirty="0">
                <a:solidFill>
                  <a:srgbClr val="002060"/>
                </a:solidFill>
                <a:latin typeface="Trebuchet MS" panose="020B0703020202090204" pitchFamily="34" charset="0"/>
                <a:cs typeface="Times New Roman" pitchFamily="18" charset="0"/>
              </a:rPr>
              <a:t>The aim of this project is to predict the risk of hypothyroid and hyperthyroid in a patient.</a:t>
            </a:r>
            <a:endParaRPr lang="en-US" b="1" dirty="0">
              <a:solidFill>
                <a:schemeClr val="accent1">
                  <a:lumMod val="75000"/>
                </a:schemeClr>
              </a:solidFill>
              <a:latin typeface="Trebuchet MS" panose="020B0703020202090204" pitchFamily="34" charset="0"/>
              <a:cs typeface="Times New Roman" pitchFamily="18" charset="0"/>
            </a:endParaRPr>
          </a:p>
        </p:txBody>
      </p:sp>
      <p:sp>
        <p:nvSpPr>
          <p:cNvPr id="30" name="Rectangle 29"/>
          <p:cNvSpPr/>
          <p:nvPr/>
        </p:nvSpPr>
        <p:spPr>
          <a:xfrm>
            <a:off x="4456625" y="84782"/>
            <a:ext cx="327875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AIM</a:t>
            </a:r>
          </a:p>
        </p:txBody>
      </p:sp>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5</a:t>
            </a:fld>
            <a:endParaRPr lang="en-US" sz="3200" b="1" dirty="0">
              <a:solidFill>
                <a:schemeClr val="tx1"/>
              </a:solidFill>
            </a:endParaRPr>
          </a:p>
        </p:txBody>
      </p:sp>
      <p:sp>
        <p:nvSpPr>
          <p:cNvPr id="25" name="Rectangle 24">
            <a:hlinkClick r:id="rId2" action="ppaction://hlinksldjump"/>
            <a:extLst>
              <a:ext uri="{FF2B5EF4-FFF2-40B4-BE49-F238E27FC236}">
                <a16:creationId xmlns:a16="http://schemas.microsoft.com/office/drawing/2014/main" id="{031B056E-D147-184F-A32C-87EE289BF038}"/>
              </a:ext>
            </a:extLst>
          </p:cNvPr>
          <p:cNvSpPr/>
          <p:nvPr/>
        </p:nvSpPr>
        <p:spPr>
          <a:xfrm>
            <a:off x="4666712" y="2311238"/>
            <a:ext cx="2858575"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rPr>
              <a:t>BENEFITS</a:t>
            </a:r>
            <a:endParaRPr lang="en-IN" sz="2200" b="1" u="sng" dirty="0">
              <a:solidFill>
                <a:schemeClr val="accent5"/>
              </a:solidFill>
              <a:latin typeface="Georgia" pitchFamily="18" charset="0"/>
            </a:endParaRPr>
          </a:p>
        </p:txBody>
      </p:sp>
      <p:sp>
        <p:nvSpPr>
          <p:cNvPr id="27" name="Subtitle 2">
            <a:extLst>
              <a:ext uri="{FF2B5EF4-FFF2-40B4-BE49-F238E27FC236}">
                <a16:creationId xmlns:a16="http://schemas.microsoft.com/office/drawing/2014/main" id="{48C10CE8-B46A-5E41-8149-BB994463430B}"/>
              </a:ext>
            </a:extLst>
          </p:cNvPr>
          <p:cNvSpPr txBox="1">
            <a:spLocks/>
          </p:cNvSpPr>
          <p:nvPr/>
        </p:nvSpPr>
        <p:spPr>
          <a:xfrm>
            <a:off x="231227" y="3220262"/>
            <a:ext cx="11655972" cy="1706947"/>
          </a:xfrm>
          <a:prstGeom prst="rect">
            <a:avLst/>
          </a:prstGeom>
          <a:noFill/>
          <a:ln>
            <a:noFill/>
          </a:ln>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Non-invasive: Detection of Thyroid disease</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Saves Time: Easy to use and access</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Less intervention of doctor</a:t>
            </a:r>
          </a:p>
        </p:txBody>
      </p:sp>
      <p:pic>
        <p:nvPicPr>
          <p:cNvPr id="7" name="Picture 6">
            <a:extLst>
              <a:ext uri="{FF2B5EF4-FFF2-40B4-BE49-F238E27FC236}">
                <a16:creationId xmlns:a16="http://schemas.microsoft.com/office/drawing/2014/main" id="{BAA901D8-56E0-3E4B-811C-299931F5D97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270004648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1359021"/>
            <a:ext cx="11655973" cy="2222379"/>
          </a:xfrm>
          <a:noFill/>
          <a:ln>
            <a:noFill/>
          </a:ln>
        </p:spPr>
        <p:txBody>
          <a:bodyPr>
            <a:noAutofit/>
          </a:bodyPr>
          <a:lstStyle/>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In the proposed method, we are performing Data pre-processing step, in which feature engineering, feature selection, feature scaling steps are performed and then we are doing model building and performance testing. </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We are using different classification algorithms to classify the thyroid disease type.</a:t>
            </a:r>
            <a:endParaRPr lang="en-US" b="1" dirty="0">
              <a:solidFill>
                <a:schemeClr val="accent1">
                  <a:lumMod val="75000"/>
                </a:schemeClr>
              </a:solidFill>
              <a:latin typeface="Trebuchet MS" panose="020B0703020202090204" pitchFamily="34" charset="0"/>
              <a:cs typeface="Times New Roman" pitchFamily="18" charset="0"/>
            </a:endParaRP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PROPOSED METHOD</a:t>
            </a:r>
          </a:p>
        </p:txBody>
      </p:sp>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6</a:t>
            </a:fld>
            <a:endParaRPr lang="en-US" sz="3200" b="1" dirty="0">
              <a:solidFill>
                <a:schemeClr val="tx1"/>
              </a:solidFill>
            </a:endParaRPr>
          </a:p>
        </p:txBody>
      </p:sp>
      <p:pic>
        <p:nvPicPr>
          <p:cNvPr id="7" name="Picture 6">
            <a:extLst>
              <a:ext uri="{FF2B5EF4-FFF2-40B4-BE49-F238E27FC236}">
                <a16:creationId xmlns:a16="http://schemas.microsoft.com/office/drawing/2014/main" id="{9FDD1DA5-B105-4E4A-8CDA-17A8570BA9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198264859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7</a:t>
            </a:fld>
            <a:endParaRPr lang="en-US" sz="3200" b="1" dirty="0">
              <a:solidFill>
                <a:schemeClr val="tx1"/>
              </a:solidFill>
            </a:endParaRPr>
          </a:p>
        </p:txBody>
      </p:sp>
      <p:sp>
        <p:nvSpPr>
          <p:cNvPr id="61" name="Magnetic Disk 60">
            <a:extLst>
              <a:ext uri="{FF2B5EF4-FFF2-40B4-BE49-F238E27FC236}">
                <a16:creationId xmlns:a16="http://schemas.microsoft.com/office/drawing/2014/main" id="{38C2CBF2-6E0F-4F41-8ADF-ABDAA82AE223}"/>
              </a:ext>
            </a:extLst>
          </p:cNvPr>
          <p:cNvSpPr>
            <a:spLocks noChangeArrowheads="1"/>
          </p:cNvSpPr>
          <p:nvPr/>
        </p:nvSpPr>
        <p:spPr bwMode="auto">
          <a:xfrm>
            <a:off x="3219056" y="1658681"/>
            <a:ext cx="1140460" cy="882015"/>
          </a:xfrm>
          <a:prstGeom prst="flowChartMagneticDisk">
            <a:avLst/>
          </a:prstGeom>
          <a:gradFill rotWithShape="1">
            <a:gsLst>
              <a:gs pos="0">
                <a:srgbClr val="8080FF"/>
              </a:gs>
              <a:gs pos="50000">
                <a:srgbClr val="B3B3FF"/>
              </a:gs>
              <a:gs pos="100000">
                <a:srgbClr val="DADAFF"/>
              </a:gs>
            </a:gsLst>
            <a:lin ang="16200000" scaled="1"/>
          </a:gradFill>
          <a:ln w="9525">
            <a:solidFill>
              <a:sysClr val="windowText" lastClr="000000">
                <a:lumMod val="100000"/>
                <a:lumOff val="0"/>
              </a:sysClr>
            </a:solidFill>
            <a:round/>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Database</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(UCI Repository)</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2" name="Rectangle 61">
            <a:extLst>
              <a:ext uri="{FF2B5EF4-FFF2-40B4-BE49-F238E27FC236}">
                <a16:creationId xmlns:a16="http://schemas.microsoft.com/office/drawing/2014/main" id="{A1C798FB-7C6D-3C4F-A806-C2F5CEA7B640}"/>
              </a:ext>
            </a:extLst>
          </p:cNvPr>
          <p:cNvSpPr>
            <a:spLocks noChangeArrowheads="1"/>
          </p:cNvSpPr>
          <p:nvPr/>
        </p:nvSpPr>
        <p:spPr bwMode="auto">
          <a:xfrm>
            <a:off x="4812906" y="1699321"/>
            <a:ext cx="1141730" cy="79756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Data Collection</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3" name="Rectangle 62">
            <a:extLst>
              <a:ext uri="{FF2B5EF4-FFF2-40B4-BE49-F238E27FC236}">
                <a16:creationId xmlns:a16="http://schemas.microsoft.com/office/drawing/2014/main" id="{6AEC85B4-9AED-9A4A-AEDE-A1D4F5898EF4}"/>
              </a:ext>
            </a:extLst>
          </p:cNvPr>
          <p:cNvSpPr>
            <a:spLocks noChangeArrowheads="1"/>
          </p:cNvSpPr>
          <p:nvPr/>
        </p:nvSpPr>
        <p:spPr bwMode="auto">
          <a:xfrm>
            <a:off x="6415011" y="1699321"/>
            <a:ext cx="796925" cy="79756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EDA</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4" name="Rectangle 63">
            <a:extLst>
              <a:ext uri="{FF2B5EF4-FFF2-40B4-BE49-F238E27FC236}">
                <a16:creationId xmlns:a16="http://schemas.microsoft.com/office/drawing/2014/main" id="{6F7D0550-63C5-B84D-BB09-46040B7A8C6F}"/>
              </a:ext>
            </a:extLst>
          </p:cNvPr>
          <p:cNvSpPr>
            <a:spLocks noChangeArrowheads="1"/>
          </p:cNvSpPr>
          <p:nvPr/>
        </p:nvSpPr>
        <p:spPr bwMode="auto">
          <a:xfrm>
            <a:off x="7670406" y="1701226"/>
            <a:ext cx="1027430" cy="79756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Engineering</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5" name="Rectangle 64">
            <a:extLst>
              <a:ext uri="{FF2B5EF4-FFF2-40B4-BE49-F238E27FC236}">
                <a16:creationId xmlns:a16="http://schemas.microsoft.com/office/drawing/2014/main" id="{90FFB57C-A1BA-2C43-9188-9CFAE083D8F3}"/>
              </a:ext>
            </a:extLst>
          </p:cNvPr>
          <p:cNvSpPr>
            <a:spLocks noChangeArrowheads="1"/>
          </p:cNvSpPr>
          <p:nvPr/>
        </p:nvSpPr>
        <p:spPr bwMode="auto">
          <a:xfrm>
            <a:off x="7670406" y="3068381"/>
            <a:ext cx="1034415" cy="70739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Selection</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6" name="Rectangle 65">
            <a:extLst>
              <a:ext uri="{FF2B5EF4-FFF2-40B4-BE49-F238E27FC236}">
                <a16:creationId xmlns:a16="http://schemas.microsoft.com/office/drawing/2014/main" id="{06ECC3D0-7DCB-8142-BACB-E7CA8D15BBCA}"/>
              </a:ext>
            </a:extLst>
          </p:cNvPr>
          <p:cNvSpPr>
            <a:spLocks noChangeArrowheads="1"/>
          </p:cNvSpPr>
          <p:nvPr/>
        </p:nvSpPr>
        <p:spPr bwMode="auto">
          <a:xfrm>
            <a:off x="4812906" y="3066476"/>
            <a:ext cx="1156335" cy="68770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Performance</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7" name="Rectangle 66">
            <a:extLst>
              <a:ext uri="{FF2B5EF4-FFF2-40B4-BE49-F238E27FC236}">
                <a16:creationId xmlns:a16="http://schemas.microsoft.com/office/drawing/2014/main" id="{F4CB724A-A55A-644E-B84D-C8BE462AC3C3}"/>
              </a:ext>
            </a:extLst>
          </p:cNvPr>
          <p:cNvSpPr>
            <a:spLocks noChangeArrowheads="1"/>
          </p:cNvSpPr>
          <p:nvPr/>
        </p:nvSpPr>
        <p:spPr bwMode="auto">
          <a:xfrm>
            <a:off x="3219056" y="3066476"/>
            <a:ext cx="1140460" cy="68770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Saving</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8" name="Rectangle 67">
            <a:extLst>
              <a:ext uri="{FF2B5EF4-FFF2-40B4-BE49-F238E27FC236}">
                <a16:creationId xmlns:a16="http://schemas.microsoft.com/office/drawing/2014/main" id="{3E8DB63F-B954-EF40-9734-9B7A8D5E763D}"/>
              </a:ext>
            </a:extLst>
          </p:cNvPr>
          <p:cNvSpPr>
            <a:spLocks noChangeArrowheads="1"/>
          </p:cNvSpPr>
          <p:nvPr/>
        </p:nvSpPr>
        <p:spPr bwMode="auto">
          <a:xfrm>
            <a:off x="3219056" y="4328856"/>
            <a:ext cx="1140460" cy="68262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User Interface Designing</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8F1778FF-287C-2740-B351-11A2FE188740}"/>
              </a:ext>
            </a:extLst>
          </p:cNvPr>
          <p:cNvSpPr>
            <a:spLocks noChangeArrowheads="1"/>
          </p:cNvSpPr>
          <p:nvPr/>
        </p:nvSpPr>
        <p:spPr bwMode="auto">
          <a:xfrm>
            <a:off x="5152631" y="4328856"/>
            <a:ext cx="1144905" cy="68262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Flask API Development</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79B368A6-A666-1D41-B2D5-F331EB698328}"/>
              </a:ext>
            </a:extLst>
          </p:cNvPr>
          <p:cNvSpPr>
            <a:spLocks noChangeArrowheads="1"/>
          </p:cNvSpPr>
          <p:nvPr/>
        </p:nvSpPr>
        <p:spPr bwMode="auto">
          <a:xfrm>
            <a:off x="7102081" y="5595681"/>
            <a:ext cx="1616710" cy="68580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Cloud Setup</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FC8D1924-1932-364C-8783-27320E3929E0}"/>
              </a:ext>
            </a:extLst>
          </p:cNvPr>
          <p:cNvSpPr>
            <a:spLocks noChangeArrowheads="1"/>
          </p:cNvSpPr>
          <p:nvPr/>
        </p:nvSpPr>
        <p:spPr bwMode="auto">
          <a:xfrm>
            <a:off x="5155171" y="5600126"/>
            <a:ext cx="1142365" cy="66929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Deployment</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2" name="Down Arrow 71">
            <a:extLst>
              <a:ext uri="{FF2B5EF4-FFF2-40B4-BE49-F238E27FC236}">
                <a16:creationId xmlns:a16="http://schemas.microsoft.com/office/drawing/2014/main" id="{FDEE6A92-D872-754B-95A2-D91FF3E6CF28}"/>
              </a:ext>
            </a:extLst>
          </p:cNvPr>
          <p:cNvSpPr>
            <a:spLocks noChangeArrowheads="1"/>
          </p:cNvSpPr>
          <p:nvPr/>
        </p:nvSpPr>
        <p:spPr bwMode="auto">
          <a:xfrm rot="16200000">
            <a:off x="4433494" y="1900933"/>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Down Arrow 72">
            <a:extLst>
              <a:ext uri="{FF2B5EF4-FFF2-40B4-BE49-F238E27FC236}">
                <a16:creationId xmlns:a16="http://schemas.microsoft.com/office/drawing/2014/main" id="{2FE6D5BA-6E55-4D44-A893-0540510CC1BE}"/>
              </a:ext>
            </a:extLst>
          </p:cNvPr>
          <p:cNvSpPr>
            <a:spLocks noChangeArrowheads="1"/>
          </p:cNvSpPr>
          <p:nvPr/>
        </p:nvSpPr>
        <p:spPr bwMode="auto">
          <a:xfrm rot="16200000">
            <a:off x="6031471" y="1881566"/>
            <a:ext cx="307340" cy="46228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Down Arrow 73">
            <a:extLst>
              <a:ext uri="{FF2B5EF4-FFF2-40B4-BE49-F238E27FC236}">
                <a16:creationId xmlns:a16="http://schemas.microsoft.com/office/drawing/2014/main" id="{7ED3737A-9A94-F843-B08C-6C2AC6109709}"/>
              </a:ext>
            </a:extLst>
          </p:cNvPr>
          <p:cNvSpPr>
            <a:spLocks noChangeArrowheads="1"/>
          </p:cNvSpPr>
          <p:nvPr/>
        </p:nvSpPr>
        <p:spPr bwMode="auto">
          <a:xfrm rot="16200000">
            <a:off x="7290359" y="1874263"/>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5" name="Down Arrow 74">
            <a:extLst>
              <a:ext uri="{FF2B5EF4-FFF2-40B4-BE49-F238E27FC236}">
                <a16:creationId xmlns:a16="http://schemas.microsoft.com/office/drawing/2014/main" id="{CB8DA5B8-D084-D149-B5CE-5EC1C77B327A}"/>
              </a:ext>
            </a:extLst>
          </p:cNvPr>
          <p:cNvSpPr>
            <a:spLocks noChangeArrowheads="1"/>
          </p:cNvSpPr>
          <p:nvPr/>
        </p:nvSpPr>
        <p:spPr bwMode="auto">
          <a:xfrm>
            <a:off x="8014576" y="2498786"/>
            <a:ext cx="307340" cy="56388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6" name="Down Arrow 75">
            <a:extLst>
              <a:ext uri="{FF2B5EF4-FFF2-40B4-BE49-F238E27FC236}">
                <a16:creationId xmlns:a16="http://schemas.microsoft.com/office/drawing/2014/main" id="{19A55181-B6C8-BD4E-8B86-E0352602EB64}"/>
              </a:ext>
            </a:extLst>
          </p:cNvPr>
          <p:cNvSpPr>
            <a:spLocks noChangeArrowheads="1"/>
          </p:cNvSpPr>
          <p:nvPr/>
        </p:nvSpPr>
        <p:spPr bwMode="auto">
          <a:xfrm rot="5400000">
            <a:off x="7280199" y="3199508"/>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7" name="Down Arrow 76">
            <a:extLst>
              <a:ext uri="{FF2B5EF4-FFF2-40B4-BE49-F238E27FC236}">
                <a16:creationId xmlns:a16="http://schemas.microsoft.com/office/drawing/2014/main" id="{BC7A9194-82D5-8842-B148-59BD1CC09D34}"/>
              </a:ext>
            </a:extLst>
          </p:cNvPr>
          <p:cNvSpPr>
            <a:spLocks noChangeArrowheads="1"/>
          </p:cNvSpPr>
          <p:nvPr/>
        </p:nvSpPr>
        <p:spPr bwMode="auto">
          <a:xfrm rot="5400000">
            <a:off x="6022264" y="3205858"/>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8" name="Down Arrow 77">
            <a:extLst>
              <a:ext uri="{FF2B5EF4-FFF2-40B4-BE49-F238E27FC236}">
                <a16:creationId xmlns:a16="http://schemas.microsoft.com/office/drawing/2014/main" id="{6B76CD4C-14B3-9E4A-9C1F-500DAB1876D1}"/>
              </a:ext>
            </a:extLst>
          </p:cNvPr>
          <p:cNvSpPr>
            <a:spLocks noChangeArrowheads="1"/>
          </p:cNvSpPr>
          <p:nvPr/>
        </p:nvSpPr>
        <p:spPr bwMode="auto">
          <a:xfrm rot="5400000">
            <a:off x="4427144" y="3205858"/>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9" name="Down Arrow 78">
            <a:extLst>
              <a:ext uri="{FF2B5EF4-FFF2-40B4-BE49-F238E27FC236}">
                <a16:creationId xmlns:a16="http://schemas.microsoft.com/office/drawing/2014/main" id="{8B45EFF8-BF98-2C44-818C-29B9D94DE39F}"/>
              </a:ext>
            </a:extLst>
          </p:cNvPr>
          <p:cNvSpPr>
            <a:spLocks noChangeArrowheads="1"/>
          </p:cNvSpPr>
          <p:nvPr/>
        </p:nvSpPr>
        <p:spPr bwMode="auto">
          <a:xfrm>
            <a:off x="3617836" y="3763071"/>
            <a:ext cx="307340" cy="56896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Down Arrow 79">
            <a:extLst>
              <a:ext uri="{FF2B5EF4-FFF2-40B4-BE49-F238E27FC236}">
                <a16:creationId xmlns:a16="http://schemas.microsoft.com/office/drawing/2014/main" id="{CF7CAB70-4EEE-4F41-BF23-2F0AF4F70313}"/>
              </a:ext>
            </a:extLst>
          </p:cNvPr>
          <p:cNvSpPr>
            <a:spLocks noChangeArrowheads="1"/>
          </p:cNvSpPr>
          <p:nvPr/>
        </p:nvSpPr>
        <p:spPr bwMode="auto">
          <a:xfrm rot="16200000">
            <a:off x="4600499" y="4306948"/>
            <a:ext cx="307340" cy="79438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Down Arrow 80">
            <a:extLst>
              <a:ext uri="{FF2B5EF4-FFF2-40B4-BE49-F238E27FC236}">
                <a16:creationId xmlns:a16="http://schemas.microsoft.com/office/drawing/2014/main" id="{6E64E081-D07D-6C4D-AEA1-9BCD5AABD2D4}"/>
              </a:ext>
            </a:extLst>
          </p:cNvPr>
          <p:cNvSpPr>
            <a:spLocks noChangeArrowheads="1"/>
          </p:cNvSpPr>
          <p:nvPr/>
        </p:nvSpPr>
        <p:spPr bwMode="auto">
          <a:xfrm rot="16200000">
            <a:off x="6537884" y="4305678"/>
            <a:ext cx="307340" cy="79438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2" name="Down Arrow 81">
            <a:extLst>
              <a:ext uri="{FF2B5EF4-FFF2-40B4-BE49-F238E27FC236}">
                <a16:creationId xmlns:a16="http://schemas.microsoft.com/office/drawing/2014/main" id="{D9D1A5D9-2778-1B4C-8F93-57B0E67427C5}"/>
              </a:ext>
            </a:extLst>
          </p:cNvPr>
          <p:cNvSpPr>
            <a:spLocks noChangeArrowheads="1"/>
          </p:cNvSpPr>
          <p:nvPr/>
        </p:nvSpPr>
        <p:spPr bwMode="auto">
          <a:xfrm>
            <a:off x="7765656" y="5031166"/>
            <a:ext cx="307340" cy="56896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3" name="Rectangle 82">
            <a:extLst>
              <a:ext uri="{FF2B5EF4-FFF2-40B4-BE49-F238E27FC236}">
                <a16:creationId xmlns:a16="http://schemas.microsoft.com/office/drawing/2014/main" id="{57A6318F-459D-7E40-BC3B-8B0C516C7812}"/>
              </a:ext>
            </a:extLst>
          </p:cNvPr>
          <p:cNvSpPr>
            <a:spLocks noChangeArrowheads="1"/>
          </p:cNvSpPr>
          <p:nvPr/>
        </p:nvSpPr>
        <p:spPr bwMode="auto">
          <a:xfrm>
            <a:off x="7103986" y="4342826"/>
            <a:ext cx="1616710" cy="68580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User Data Validation</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4" name="Down Arrow 83">
            <a:extLst>
              <a:ext uri="{FF2B5EF4-FFF2-40B4-BE49-F238E27FC236}">
                <a16:creationId xmlns:a16="http://schemas.microsoft.com/office/drawing/2014/main" id="{542C200A-1954-7846-8DBC-E2F4F565EE9B}"/>
              </a:ext>
            </a:extLst>
          </p:cNvPr>
          <p:cNvSpPr>
            <a:spLocks noChangeArrowheads="1"/>
          </p:cNvSpPr>
          <p:nvPr/>
        </p:nvSpPr>
        <p:spPr bwMode="auto">
          <a:xfrm rot="5400000">
            <a:off x="6552489" y="5561073"/>
            <a:ext cx="307340" cy="79438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6" name="Rectangle 85">
            <a:extLst>
              <a:ext uri="{FF2B5EF4-FFF2-40B4-BE49-F238E27FC236}">
                <a16:creationId xmlns:a16="http://schemas.microsoft.com/office/drawing/2014/main" id="{2F0A22B4-0DBC-2E4A-9AF3-4DFEA6AA2C02}"/>
              </a:ext>
            </a:extLst>
          </p:cNvPr>
          <p:cNvSpPr>
            <a:spLocks noChangeArrowheads="1"/>
          </p:cNvSpPr>
          <p:nvPr/>
        </p:nvSpPr>
        <p:spPr bwMode="auto">
          <a:xfrm>
            <a:off x="6413106" y="3075366"/>
            <a:ext cx="796290" cy="687705"/>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Model Creation</a:t>
            </a:r>
            <a:endParaRPr kumimoji="0" lang="en-IN"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7" name="Rectangle 86">
            <a:extLst>
              <a:ext uri="{FF2B5EF4-FFF2-40B4-BE49-F238E27FC236}">
                <a16:creationId xmlns:a16="http://schemas.microsoft.com/office/drawing/2014/main" id="{E9D9E3CB-96A0-9144-9BA6-9D78B6130A85}"/>
              </a:ext>
            </a:extLst>
          </p:cNvPr>
          <p:cNvSpPr/>
          <p:nvPr/>
        </p:nvSpPr>
        <p:spPr>
          <a:xfrm>
            <a:off x="3346132" y="73235"/>
            <a:ext cx="5499735"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Architecture</a:t>
            </a:r>
          </a:p>
        </p:txBody>
      </p:sp>
      <p:pic>
        <p:nvPicPr>
          <p:cNvPr id="29" name="Picture 28">
            <a:extLst>
              <a:ext uri="{FF2B5EF4-FFF2-40B4-BE49-F238E27FC236}">
                <a16:creationId xmlns:a16="http://schemas.microsoft.com/office/drawing/2014/main" id="{82F77F5F-0159-A240-9CC3-E84EC0AC8D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335917694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8</a:t>
            </a:fld>
            <a:endParaRPr lang="en-US" sz="3200" b="1" dirty="0">
              <a:solidFill>
                <a:schemeClr val="tx1"/>
              </a:solidFill>
            </a:endParaRPr>
          </a:p>
        </p:txBody>
      </p:sp>
      <p:sp>
        <p:nvSpPr>
          <p:cNvPr id="7" name="Rectangle 6">
            <a:extLst>
              <a:ext uri="{FF2B5EF4-FFF2-40B4-BE49-F238E27FC236}">
                <a16:creationId xmlns:a16="http://schemas.microsoft.com/office/drawing/2014/main" id="{274872FE-E258-334F-A4BB-0CF3FB6E2D0A}"/>
              </a:ext>
            </a:extLst>
          </p:cNvPr>
          <p:cNvSpPr/>
          <p:nvPr/>
        </p:nvSpPr>
        <p:spPr>
          <a:xfrm>
            <a:off x="3158836" y="80625"/>
            <a:ext cx="601633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DATASET</a:t>
            </a:r>
          </a:p>
        </p:txBody>
      </p:sp>
      <p:sp>
        <p:nvSpPr>
          <p:cNvPr id="4" name="TextBox 3">
            <a:extLst>
              <a:ext uri="{FF2B5EF4-FFF2-40B4-BE49-F238E27FC236}">
                <a16:creationId xmlns:a16="http://schemas.microsoft.com/office/drawing/2014/main" id="{808C40B7-7D19-ED42-ABAA-BCC7868E901E}"/>
              </a:ext>
            </a:extLst>
          </p:cNvPr>
          <p:cNvSpPr txBox="1"/>
          <p:nvPr/>
        </p:nvSpPr>
        <p:spPr>
          <a:xfrm>
            <a:off x="190500" y="1224881"/>
            <a:ext cx="11811000" cy="2120517"/>
          </a:xfrm>
          <a:prstGeom prst="rect">
            <a:avLst/>
          </a:prstGeom>
          <a:noFill/>
        </p:spPr>
        <p:txBody>
          <a:bodyPr wrap="square" rtlCol="0">
            <a:spAutoFit/>
          </a:bodyPr>
          <a:lstStyle/>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Thyroid Disease Dataset taken from UCI Machine Learning Repository:</a:t>
            </a:r>
            <a:br>
              <a:rPr lang="en-US" b="1" dirty="0">
                <a:solidFill>
                  <a:srgbClr val="002060"/>
                </a:solidFill>
                <a:latin typeface="Bookman Old Style" panose="02050604050505020204" pitchFamily="18" charset="0"/>
              </a:rPr>
            </a:br>
            <a:r>
              <a:rPr lang="en-US" b="1" dirty="0">
                <a:solidFill>
                  <a:srgbClr val="002060"/>
                </a:solidFill>
                <a:latin typeface="Bookman Old Style" panose="02050604050505020204" pitchFamily="18" charset="0"/>
              </a:rPr>
              <a:t>URL: </a:t>
            </a:r>
            <a:r>
              <a:rPr lang="en-US" b="1" dirty="0">
                <a:solidFill>
                  <a:srgbClr val="0070C0"/>
                </a:solidFill>
                <a:latin typeface="Bookman Old Style" panose="02050604050505020204" pitchFamily="18" charset="0"/>
                <a:hlinkClick r:id="rId2">
                  <a:extLst>
                    <a:ext uri="{A12FA001-AC4F-418D-AE19-62706E023703}">
                      <ahyp:hlinkClr xmlns:ahyp="http://schemas.microsoft.com/office/drawing/2018/hyperlinkcolor" val="tx"/>
                    </a:ext>
                  </a:extLst>
                </a:hlinkClick>
              </a:rPr>
              <a:t>https://archive.ics.uci.edu/ml/datasets/thyroid+disease </a:t>
            </a:r>
            <a:endParaRPr lang="en-US" b="1" dirty="0">
              <a:solidFill>
                <a:srgbClr val="002060"/>
              </a:solidFill>
              <a:latin typeface="Bookman Old Style" panose="02050604050505020204" pitchFamily="18" charset="0"/>
            </a:endParaRPr>
          </a:p>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Total patients = </a:t>
            </a:r>
            <a:r>
              <a:rPr lang="en-US" b="1" dirty="0">
                <a:solidFill>
                  <a:srgbClr val="0070C0"/>
                </a:solidFill>
                <a:latin typeface="Bookman Old Style" panose="02050604050505020204" pitchFamily="18" charset="0"/>
              </a:rPr>
              <a:t>2800</a:t>
            </a:r>
          </a:p>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Healthy Subjects = </a:t>
            </a:r>
            <a:r>
              <a:rPr lang="en-US" b="1" dirty="0">
                <a:solidFill>
                  <a:srgbClr val="0070C0"/>
                </a:solidFill>
                <a:latin typeface="Bookman Old Style" panose="02050604050505020204" pitchFamily="18" charset="0"/>
              </a:rPr>
              <a:t>2503</a:t>
            </a:r>
          </a:p>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Abnormal Subjects = </a:t>
            </a:r>
            <a:r>
              <a:rPr lang="en-US" b="1" dirty="0">
                <a:solidFill>
                  <a:srgbClr val="0070C0"/>
                </a:solidFill>
                <a:latin typeface="Bookman Old Style" panose="02050604050505020204" pitchFamily="18" charset="0"/>
              </a:rPr>
              <a:t>297</a:t>
            </a:r>
          </a:p>
        </p:txBody>
      </p:sp>
      <p:sp>
        <p:nvSpPr>
          <p:cNvPr id="13" name="TextBox 12">
            <a:extLst>
              <a:ext uri="{FF2B5EF4-FFF2-40B4-BE49-F238E27FC236}">
                <a16:creationId xmlns:a16="http://schemas.microsoft.com/office/drawing/2014/main" id="{8D9E7046-6D80-FF43-8A50-845D30C3975A}"/>
              </a:ext>
            </a:extLst>
          </p:cNvPr>
          <p:cNvSpPr txBox="1"/>
          <p:nvPr/>
        </p:nvSpPr>
        <p:spPr>
          <a:xfrm>
            <a:off x="190500" y="3282030"/>
            <a:ext cx="11811000" cy="1705019"/>
          </a:xfrm>
          <a:prstGeom prst="rect">
            <a:avLst/>
          </a:prstGeom>
          <a:noFill/>
        </p:spPr>
        <p:txBody>
          <a:bodyPr wrap="square" rtlCol="0">
            <a:spAutoFit/>
          </a:bodyPr>
          <a:lstStyle/>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Numerical Features: </a:t>
            </a:r>
            <a:r>
              <a:rPr lang="en-US" b="1" dirty="0">
                <a:solidFill>
                  <a:srgbClr val="0070C0"/>
                </a:solidFill>
                <a:latin typeface="Bookman Old Style" panose="02050604050505020204" pitchFamily="18" charset="0"/>
              </a:rPr>
              <a:t>age, TSH, T3, T4U, FTI</a:t>
            </a:r>
          </a:p>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Categorical Features: </a:t>
            </a:r>
            <a:r>
              <a:rPr lang="en-US" b="1" dirty="0">
                <a:solidFill>
                  <a:srgbClr val="0070C0"/>
                </a:solidFill>
                <a:latin typeface="Bookman Old Style" panose="02050604050505020204" pitchFamily="18" charset="0"/>
              </a:rPr>
              <a:t>sex, </a:t>
            </a:r>
            <a:r>
              <a:rPr lang="en-US" b="1" dirty="0" err="1">
                <a:solidFill>
                  <a:srgbClr val="0070C0"/>
                </a:solidFill>
                <a:latin typeface="Bookman Old Style" panose="02050604050505020204" pitchFamily="18" charset="0"/>
              </a:rPr>
              <a:t>on_thyroxine</a:t>
            </a:r>
            <a:r>
              <a:rPr lang="en-US" b="1" dirty="0">
                <a:solidFill>
                  <a:srgbClr val="0070C0"/>
                </a:solidFill>
                <a:latin typeface="Bookman Old Style" panose="02050604050505020204" pitchFamily="18" charset="0"/>
              </a:rPr>
              <a:t>, </a:t>
            </a:r>
            <a:r>
              <a:rPr lang="en-US" b="1" dirty="0" err="1">
                <a:solidFill>
                  <a:srgbClr val="0070C0"/>
                </a:solidFill>
                <a:latin typeface="Bookman Old Style" panose="02050604050505020204" pitchFamily="18" charset="0"/>
              </a:rPr>
              <a:t>query_on_thyroxine</a:t>
            </a:r>
            <a:r>
              <a:rPr lang="en-US" b="1" dirty="0">
                <a:solidFill>
                  <a:srgbClr val="002060"/>
                </a:solidFill>
                <a:latin typeface="Bookman Old Style" panose="02050604050505020204" pitchFamily="18" charset="0"/>
              </a:rPr>
              <a:t>, </a:t>
            </a:r>
            <a:r>
              <a:rPr lang="en-US" b="1" dirty="0" err="1">
                <a:solidFill>
                  <a:srgbClr val="0070C0"/>
                </a:solidFill>
                <a:latin typeface="Bookman Old Style" panose="02050604050505020204" pitchFamily="18" charset="0"/>
              </a:rPr>
              <a:t>on_anti_thyroid_medication</a:t>
            </a:r>
            <a:r>
              <a:rPr lang="en-US" b="1" dirty="0">
                <a:solidFill>
                  <a:srgbClr val="0070C0"/>
                </a:solidFill>
                <a:latin typeface="Bookman Old Style" panose="02050604050505020204" pitchFamily="18" charset="0"/>
              </a:rPr>
              <a:t>, sick, pregnant, </a:t>
            </a:r>
            <a:r>
              <a:rPr lang="en-US" b="1" dirty="0" err="1">
                <a:solidFill>
                  <a:srgbClr val="0070C0"/>
                </a:solidFill>
                <a:latin typeface="Bookman Old Style" panose="02050604050505020204" pitchFamily="18" charset="0"/>
              </a:rPr>
              <a:t>thyroid_surgery</a:t>
            </a:r>
            <a:r>
              <a:rPr lang="en-US" b="1" dirty="0">
                <a:solidFill>
                  <a:srgbClr val="0070C0"/>
                </a:solidFill>
                <a:latin typeface="Bookman Old Style" panose="02050604050505020204" pitchFamily="18" charset="0"/>
              </a:rPr>
              <a:t>, I131_treatment, </a:t>
            </a:r>
            <a:r>
              <a:rPr lang="en-US" b="1" dirty="0" err="1">
                <a:solidFill>
                  <a:srgbClr val="0070C0"/>
                </a:solidFill>
                <a:latin typeface="Bookman Old Style" panose="02050604050505020204" pitchFamily="18" charset="0"/>
              </a:rPr>
              <a:t>query_hypothyroid</a:t>
            </a:r>
            <a:r>
              <a:rPr lang="en-US" b="1" dirty="0">
                <a:solidFill>
                  <a:srgbClr val="0070C0"/>
                </a:solidFill>
                <a:latin typeface="Bookman Old Style" panose="02050604050505020204" pitchFamily="18" charset="0"/>
              </a:rPr>
              <a:t>, </a:t>
            </a:r>
            <a:r>
              <a:rPr lang="en-US" b="1" dirty="0" err="1">
                <a:solidFill>
                  <a:srgbClr val="0070C0"/>
                </a:solidFill>
                <a:latin typeface="Bookman Old Style" panose="02050604050505020204" pitchFamily="18" charset="0"/>
              </a:rPr>
              <a:t>query_hyperthyroid</a:t>
            </a:r>
            <a:r>
              <a:rPr lang="en-US" b="1" dirty="0">
                <a:solidFill>
                  <a:srgbClr val="0070C0"/>
                </a:solidFill>
                <a:latin typeface="Bookman Old Style" panose="02050604050505020204" pitchFamily="18" charset="0"/>
              </a:rPr>
              <a:t>, lithium, goitre, tumor, hypopituitary, psych, labels</a:t>
            </a:r>
          </a:p>
        </p:txBody>
      </p:sp>
      <p:pic>
        <p:nvPicPr>
          <p:cNvPr id="14" name="Picture 13">
            <a:extLst>
              <a:ext uri="{FF2B5EF4-FFF2-40B4-BE49-F238E27FC236}">
                <a16:creationId xmlns:a16="http://schemas.microsoft.com/office/drawing/2014/main" id="{77B5927E-6840-774D-AF15-A928333656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9</a:t>
            </a:fld>
            <a:endParaRPr lang="en-US" sz="3200" b="1" dirty="0">
              <a:solidFill>
                <a:schemeClr val="tx1"/>
              </a:solidFill>
            </a:endParaRPr>
          </a:p>
        </p:txBody>
      </p:sp>
      <p:sp>
        <p:nvSpPr>
          <p:cNvPr id="7" name="Rectangle 6">
            <a:extLst>
              <a:ext uri="{FF2B5EF4-FFF2-40B4-BE49-F238E27FC236}">
                <a16:creationId xmlns:a16="http://schemas.microsoft.com/office/drawing/2014/main" id="{274872FE-E258-334F-A4BB-0CF3FB6E2D0A}"/>
              </a:ext>
            </a:extLst>
          </p:cNvPr>
          <p:cNvSpPr/>
          <p:nvPr/>
        </p:nvSpPr>
        <p:spPr>
          <a:xfrm>
            <a:off x="1739900" y="75387"/>
            <a:ext cx="81153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ML Model Building Workflow</a:t>
            </a:r>
          </a:p>
        </p:txBody>
      </p:sp>
      <p:sp>
        <p:nvSpPr>
          <p:cNvPr id="4" name="TextBox 3">
            <a:extLst>
              <a:ext uri="{FF2B5EF4-FFF2-40B4-BE49-F238E27FC236}">
                <a16:creationId xmlns:a16="http://schemas.microsoft.com/office/drawing/2014/main" id="{808C40B7-7D19-ED42-ABAA-BCC7868E901E}"/>
              </a:ext>
            </a:extLst>
          </p:cNvPr>
          <p:cNvSpPr txBox="1"/>
          <p:nvPr/>
        </p:nvSpPr>
        <p:spPr>
          <a:xfrm>
            <a:off x="165100" y="2222760"/>
            <a:ext cx="11861800" cy="3269165"/>
          </a:xfrm>
          <a:prstGeom prst="rect">
            <a:avLst/>
          </a:prstGeom>
          <a:noFill/>
        </p:spPr>
        <p:txBody>
          <a:bodyPr wrap="square" rtlCol="0">
            <a:spAutoFit/>
          </a:bodyPr>
          <a:lstStyle/>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Dropping the irrelevant features from the dataset</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Separating the numerical and categorical features</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Handling missing values in numerical features using median</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Handling missing values in categorical features using mode</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Numerical features transformation using ‘Log’ and ‘Square Root’ Transformation</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Encoding categorical features using ‘One-Hot-Encoding’ and ‘Label Encoding’</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Checking multi-collinearity and dropping highly correlated independent features</a:t>
            </a:r>
          </a:p>
        </p:txBody>
      </p:sp>
      <p:sp>
        <p:nvSpPr>
          <p:cNvPr id="10" name="Rectangle 9">
            <a:hlinkClick r:id="rId2" action="ppaction://hlinksldjump"/>
            <a:extLst>
              <a:ext uri="{FF2B5EF4-FFF2-40B4-BE49-F238E27FC236}">
                <a16:creationId xmlns:a16="http://schemas.microsoft.com/office/drawing/2014/main" id="{12F5DDEC-777D-364D-8424-387EEBB5924D}"/>
              </a:ext>
            </a:extLst>
          </p:cNvPr>
          <p:cNvSpPr/>
          <p:nvPr/>
        </p:nvSpPr>
        <p:spPr>
          <a:xfrm>
            <a:off x="3730356" y="1231406"/>
            <a:ext cx="4731288"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rPr>
              <a:t>Data Pre-Processing</a:t>
            </a:r>
            <a:endParaRPr lang="en-IN" sz="2200" b="1" u="sng" dirty="0">
              <a:solidFill>
                <a:schemeClr val="accent5"/>
              </a:solidFill>
              <a:latin typeface="Georgia" pitchFamily="18" charset="0"/>
            </a:endParaRPr>
          </a:p>
        </p:txBody>
      </p:sp>
      <p:pic>
        <p:nvPicPr>
          <p:cNvPr id="11" name="Picture 10">
            <a:extLst>
              <a:ext uri="{FF2B5EF4-FFF2-40B4-BE49-F238E27FC236}">
                <a16:creationId xmlns:a16="http://schemas.microsoft.com/office/drawing/2014/main" id="{D3418EEF-A4D1-454F-95CB-AD4A35A107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1125274323"/>
      </p:ext>
    </p:extLst>
  </p:cSld>
  <p:clrMapOvr>
    <a:masterClrMapping/>
  </p:clrMapOvr>
  <p:transition spd="slow">
    <p:wip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1231</TotalTime>
  <Words>1663</Words>
  <Application>Microsoft Macintosh PowerPoint</Application>
  <PresentationFormat>Widescreen</PresentationFormat>
  <Paragraphs>138</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Bookman Old Style</vt:lpstr>
      <vt:lpstr>Calibri</vt:lpstr>
      <vt:lpstr>Calibri Light</vt:lpstr>
      <vt:lpstr>Dubai</vt:lpstr>
      <vt:lpstr>Georgia</vt:lpstr>
      <vt:lpstr>Leelawadee UI</vt:lpstr>
      <vt:lpstr>Segoe UI Semibold</vt:lpstr>
      <vt:lpstr>Times New Roman</vt:lpstr>
      <vt:lpstr>Trebuchet MS</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Agam Srivastava</dc:creator>
  <cp:lastModifiedBy>Ahmad Taquee</cp:lastModifiedBy>
  <cp:revision>1390</cp:revision>
  <dcterms:created xsi:type="dcterms:W3CDTF">2018-11-26T03:58:43Z</dcterms:created>
  <dcterms:modified xsi:type="dcterms:W3CDTF">2021-10-29T05:01:45Z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16393΂-10.1.0.5672</vt:lpwstr>
  </property>
</Properties>
</file>