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2" r:id="rId5"/>
    <p:sldId id="263" r:id="rId6"/>
    <p:sldId id="264" r:id="rId7"/>
    <p:sldId id="265" r:id="rId8"/>
    <p:sldId id="259" r:id="rId9"/>
    <p:sldId id="260" r:id="rId10"/>
    <p:sldId id="261"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A8852-6D6B-46B2-8F3C-981E8D323E54}" v="30" dt="2022-07-25T06:02:47.051"/>
    <p1510:client id="{568AE93B-5A0A-47ED-B090-9344DD6EE452}" v="163" dt="2022-07-25T02:11:13.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123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184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2155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824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264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93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590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332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582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9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946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314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247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523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073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561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052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70033488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694" y="1063416"/>
            <a:ext cx="6034406" cy="4811730"/>
          </a:xfrm>
        </p:spPr>
        <p:txBody>
          <a:bodyPr anchor="ctr">
            <a:normAutofit/>
          </a:bodyPr>
          <a:lstStyle/>
          <a:p>
            <a:pPr algn="r"/>
            <a:r>
              <a:rPr lang="en-US" sz="6600" dirty="0">
                <a:ea typeface="+mj-lt"/>
                <a:cs typeface="+mj-lt"/>
              </a:rPr>
              <a:t>Software vs Software Framework</a:t>
            </a:r>
            <a:endParaRPr lang="en-US" sz="6600" dirty="0"/>
          </a:p>
        </p:txBody>
      </p:sp>
      <p:sp>
        <p:nvSpPr>
          <p:cNvPr id="3" name="Subtitle 2"/>
          <p:cNvSpPr>
            <a:spLocks noGrp="1"/>
          </p:cNvSpPr>
          <p:nvPr>
            <p:ph type="subTitle" idx="1"/>
          </p:nvPr>
        </p:nvSpPr>
        <p:spPr>
          <a:xfrm>
            <a:off x="7885882" y="1063416"/>
            <a:ext cx="2591618" cy="4811730"/>
          </a:xfrm>
        </p:spPr>
        <p:txBody>
          <a:bodyPr anchor="ctr">
            <a:normAutofit/>
          </a:bodyPr>
          <a:lstStyle/>
          <a:p>
            <a:r>
              <a:rPr lang="en-US" dirty="0" err="1">
                <a:ea typeface="+mj-lt"/>
                <a:cs typeface="+mj-lt"/>
              </a:rPr>
              <a:t>.Net</a:t>
            </a:r>
            <a:r>
              <a:rPr lang="en-US" dirty="0">
                <a:ea typeface="+mj-lt"/>
                <a:cs typeface="+mj-lt"/>
              </a:rPr>
              <a:t>, Angular and Java</a:t>
            </a:r>
            <a:endParaRPr lang="en-US" dirty="0"/>
          </a:p>
          <a:p>
            <a:r>
              <a:rPr lang="en-US" dirty="0">
                <a:ea typeface="+mj-lt"/>
                <a:cs typeface="+mj-lt"/>
              </a:rPr>
              <a:t>Desktop Application, Web Application, Database</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554474"/>
          </a:xfrm>
        </p:spPr>
        <p:txBody>
          <a:bodyPr/>
          <a:lstStyle/>
          <a:p>
            <a:r>
              <a:rPr lang="en-US" sz="1400" b="1" u="sng" dirty="0">
                <a:ea typeface="+mj-lt"/>
                <a:cs typeface="+mj-lt"/>
              </a:rPr>
              <a:t>C#:</a:t>
            </a:r>
            <a:br>
              <a:rPr lang="en-US" sz="1400" b="1" u="sng" dirty="0">
                <a:ea typeface="+mj-lt"/>
                <a:cs typeface="+mj-lt"/>
              </a:rPr>
            </a:br>
            <a:br>
              <a:rPr lang="en-US" sz="1400" b="1" dirty="0">
                <a:ea typeface="+mj-lt"/>
                <a:cs typeface="+mj-lt"/>
              </a:rPr>
            </a:br>
            <a:r>
              <a:rPr lang="en-US" sz="1400" b="1" u="sng" dirty="0">
                <a:ea typeface="+mj-lt"/>
                <a:cs typeface="+mj-lt"/>
              </a:rPr>
              <a:t>OOPs:</a:t>
            </a:r>
            <a:br>
              <a:rPr lang="en-US" sz="1400" b="1" dirty="0">
                <a:ea typeface="+mj-lt"/>
                <a:cs typeface="+mj-lt"/>
              </a:rPr>
            </a:br>
            <a:r>
              <a:rPr lang="en-US" sz="1800" b="1" dirty="0">
                <a:ea typeface="+mj-lt"/>
                <a:cs typeface="+mj-lt"/>
              </a:rPr>
              <a:t>Classes/Objects</a:t>
            </a:r>
            <a:br>
              <a:rPr lang="en-US" sz="1800" b="1" dirty="0">
                <a:ea typeface="+mj-lt"/>
                <a:cs typeface="+mj-lt"/>
              </a:rPr>
            </a:br>
            <a:r>
              <a:rPr lang="en-US" sz="1800" b="1" dirty="0">
                <a:ea typeface="+mj-lt"/>
                <a:cs typeface="+mj-lt"/>
              </a:rPr>
              <a:t>Class Members</a:t>
            </a:r>
            <a:br>
              <a:rPr lang="en-US" sz="1800" b="1" dirty="0">
                <a:ea typeface="+mj-lt"/>
                <a:cs typeface="+mj-lt"/>
              </a:rPr>
            </a:br>
            <a:r>
              <a:rPr lang="en-US" sz="1800" b="1" dirty="0">
                <a:ea typeface="+mj-lt"/>
                <a:cs typeface="+mj-lt"/>
              </a:rPr>
              <a:t>Access Modifiers(Private, Public, Protected, Internal - Assemblies)</a:t>
            </a:r>
            <a:br>
              <a:rPr lang="en-US" sz="1800" b="1" dirty="0">
                <a:ea typeface="+mj-lt"/>
                <a:cs typeface="+mj-lt"/>
              </a:rPr>
            </a:br>
            <a:r>
              <a:rPr lang="en-US" sz="1800" b="1" dirty="0">
                <a:ea typeface="+mj-lt"/>
                <a:cs typeface="+mj-lt"/>
              </a:rPr>
              <a:t>Count char in an array</a:t>
            </a:r>
            <a:br>
              <a:rPr lang="en-US" sz="1800" b="1" dirty="0">
                <a:ea typeface="+mj-lt"/>
                <a:cs typeface="+mj-lt"/>
              </a:rPr>
            </a:br>
            <a:r>
              <a:rPr lang="en-US" sz="1800" b="1" dirty="0" err="1">
                <a:ea typeface="+mj-lt"/>
                <a:cs typeface="+mj-lt"/>
              </a:rPr>
              <a:t>Inheritence</a:t>
            </a:r>
            <a:br>
              <a:rPr lang="en-US" sz="1800" b="1" dirty="0">
                <a:ea typeface="+mj-lt"/>
                <a:cs typeface="+mj-lt"/>
              </a:rPr>
            </a:br>
            <a:r>
              <a:rPr lang="en-US" sz="1400" b="1" dirty="0">
                <a:ea typeface="+mj-lt"/>
                <a:cs typeface="+mj-lt"/>
              </a:rPr>
              <a:t>Single</a:t>
            </a:r>
            <a:br>
              <a:rPr lang="en-US" sz="1400" b="1" dirty="0">
                <a:ea typeface="+mj-lt"/>
                <a:cs typeface="+mj-lt"/>
              </a:rPr>
            </a:br>
            <a:r>
              <a:rPr lang="en-US" sz="1400" b="1" dirty="0" err="1">
                <a:ea typeface="+mj-lt"/>
                <a:cs typeface="+mj-lt"/>
              </a:rPr>
              <a:t>MultiLevel</a:t>
            </a:r>
            <a:r>
              <a:rPr lang="en-US" sz="1400" b="1" dirty="0">
                <a:ea typeface="+mj-lt"/>
                <a:cs typeface="+mj-lt"/>
              </a:rPr>
              <a:t> A, B, C </a:t>
            </a:r>
            <a:br>
              <a:rPr lang="en-US" sz="1400" b="1" dirty="0">
                <a:ea typeface="+mj-lt"/>
                <a:cs typeface="+mj-lt"/>
              </a:rPr>
            </a:br>
            <a:r>
              <a:rPr lang="en-US" sz="1400" b="1" dirty="0">
                <a:ea typeface="+mj-lt"/>
                <a:cs typeface="+mj-lt"/>
              </a:rPr>
              <a:t>Multiple </a:t>
            </a:r>
            <a:r>
              <a:rPr lang="en-US" sz="1400" b="1" dirty="0" err="1">
                <a:ea typeface="+mj-lt"/>
                <a:cs typeface="+mj-lt"/>
              </a:rPr>
              <a:t>Inheritence</a:t>
            </a:r>
            <a:br>
              <a:rPr lang="en-US" sz="1400" b="1" dirty="0">
                <a:ea typeface="+mj-lt"/>
                <a:cs typeface="+mj-lt"/>
              </a:rPr>
            </a:br>
            <a:r>
              <a:rPr lang="en-US" sz="1400" b="1" dirty="0">
                <a:ea typeface="+mj-lt"/>
                <a:cs typeface="+mj-lt"/>
              </a:rPr>
              <a:t>Hybrid </a:t>
            </a:r>
            <a:r>
              <a:rPr lang="en-US" sz="1400" b="1" dirty="0" err="1">
                <a:ea typeface="+mj-lt"/>
                <a:cs typeface="+mj-lt"/>
              </a:rPr>
              <a:t>Inheritence</a:t>
            </a:r>
            <a:r>
              <a:rPr lang="en-US" sz="1400" b="1" dirty="0">
                <a:ea typeface="+mj-lt"/>
                <a:cs typeface="+mj-lt"/>
              </a:rPr>
              <a:t> A, B, ABC, ABD</a:t>
            </a:r>
            <a:br>
              <a:rPr lang="en-US" sz="1400" b="1" dirty="0">
                <a:ea typeface="+mj-lt"/>
                <a:cs typeface="+mj-lt"/>
              </a:rPr>
            </a:br>
            <a:r>
              <a:rPr lang="en-US" sz="1400" b="1" dirty="0">
                <a:ea typeface="+mj-lt"/>
                <a:cs typeface="+mj-lt"/>
              </a:rPr>
              <a:t>Hierarchical Inheritance - A, AB, AC</a:t>
            </a:r>
            <a:br>
              <a:rPr lang="en-US" sz="1400" b="1" dirty="0">
                <a:ea typeface="+mj-lt"/>
                <a:cs typeface="+mj-lt"/>
              </a:rPr>
            </a:br>
            <a:r>
              <a:rPr lang="en-US" sz="1400" b="1" dirty="0">
                <a:ea typeface="+mj-lt"/>
                <a:cs typeface="+mj-lt"/>
              </a:rPr>
              <a:t>Multiple derived class</a:t>
            </a:r>
            <a:br>
              <a:rPr lang="en-US" sz="1400" b="1" dirty="0">
                <a:ea typeface="+mj-lt"/>
                <a:cs typeface="+mj-lt"/>
              </a:rPr>
            </a:br>
            <a:r>
              <a:rPr lang="en-US" sz="1400" b="1" dirty="0">
                <a:ea typeface="+mj-lt"/>
                <a:cs typeface="+mj-lt"/>
              </a:rPr>
              <a:t>Method overriding vs Method overloading</a:t>
            </a:r>
            <a:br>
              <a:rPr lang="en-US" sz="1400" b="1" dirty="0">
                <a:ea typeface="+mj-lt"/>
                <a:cs typeface="+mj-lt"/>
              </a:rPr>
            </a:br>
            <a:r>
              <a:rPr lang="en-US" sz="1400" b="1" dirty="0">
                <a:ea typeface="+mj-lt"/>
                <a:cs typeface="+mj-lt"/>
              </a:rPr>
              <a:t>Base keyword</a:t>
            </a:r>
            <a:br>
              <a:rPr lang="en-US" sz="1800" b="1" dirty="0">
                <a:ea typeface="+mj-lt"/>
                <a:cs typeface="+mj-lt"/>
              </a:rPr>
            </a:br>
            <a:r>
              <a:rPr lang="en-US" sz="1800" b="1" dirty="0">
                <a:ea typeface="+mj-lt"/>
                <a:cs typeface="+mj-lt"/>
              </a:rPr>
              <a:t>Assemblies(Private, Public, Satellite – Resource)</a:t>
            </a:r>
            <a:br>
              <a:rPr lang="en-US" sz="1800" b="1" dirty="0">
                <a:ea typeface="+mj-lt"/>
                <a:cs typeface="+mj-lt"/>
              </a:rPr>
            </a:br>
            <a:r>
              <a:rPr lang="en-US" sz="1800" b="1" dirty="0">
                <a:ea typeface="+mj-lt"/>
                <a:cs typeface="+mj-lt"/>
              </a:rPr>
              <a:t>Classes:</a:t>
            </a:r>
            <a:br>
              <a:rPr lang="en-US" sz="1800" b="1" dirty="0">
                <a:ea typeface="+mj-lt"/>
                <a:cs typeface="+mj-lt"/>
              </a:rPr>
            </a:br>
            <a:r>
              <a:rPr lang="en-US" sz="1800" b="1" dirty="0">
                <a:ea typeface="+mj-lt"/>
                <a:cs typeface="+mj-lt"/>
              </a:rPr>
              <a:t>abstract class</a:t>
            </a:r>
            <a:br>
              <a:rPr lang="en-US" sz="1800" b="1" dirty="0">
                <a:ea typeface="+mj-lt"/>
                <a:cs typeface="+mj-lt"/>
              </a:rPr>
            </a:br>
            <a:r>
              <a:rPr lang="en-US" sz="1800" b="1" dirty="0">
                <a:ea typeface="+mj-lt"/>
                <a:cs typeface="+mj-lt"/>
              </a:rPr>
              <a:t>sealed class – Can’t inherit for security purpose, </a:t>
            </a:r>
            <a:br>
              <a:rPr lang="en-US" sz="1800" b="1" dirty="0">
                <a:ea typeface="+mj-lt"/>
                <a:cs typeface="+mj-lt"/>
              </a:rPr>
            </a:br>
            <a:r>
              <a:rPr lang="en-US" sz="1800" b="1" dirty="0">
                <a:ea typeface="+mj-lt"/>
                <a:cs typeface="+mj-lt"/>
              </a:rPr>
              <a:t>static class – This, can have static and non-static methods, </a:t>
            </a:r>
            <a:br>
              <a:rPr lang="en-US" sz="1800" b="1" dirty="0">
                <a:ea typeface="+mj-lt"/>
                <a:cs typeface="+mj-lt"/>
              </a:rPr>
            </a:br>
            <a:r>
              <a:rPr lang="en-US" sz="1800" b="1" dirty="0">
                <a:ea typeface="+mj-lt"/>
                <a:cs typeface="+mj-lt"/>
              </a:rPr>
              <a:t>partial class – Logic can be </a:t>
            </a:r>
            <a:r>
              <a:rPr lang="en-US" sz="1800" b="1" dirty="0" err="1">
                <a:ea typeface="+mj-lt"/>
                <a:cs typeface="+mj-lt"/>
              </a:rPr>
              <a:t>splitted</a:t>
            </a:r>
            <a:r>
              <a:rPr lang="en-US" sz="1800" b="1" dirty="0">
                <a:ea typeface="+mj-lt"/>
                <a:cs typeface="+mj-lt"/>
              </a:rPr>
              <a:t> then can be added as a single class</a:t>
            </a:r>
            <a:br>
              <a:rPr lang="en-US" sz="1800" b="1" dirty="0">
                <a:ea typeface="+mj-lt"/>
                <a:cs typeface="+mj-lt"/>
              </a:rPr>
            </a:br>
            <a:endParaRPr lang="en-US" sz="1800" dirty="0"/>
          </a:p>
        </p:txBody>
      </p:sp>
    </p:spTree>
    <p:extLst>
      <p:ext uri="{BB962C8B-B14F-4D97-AF65-F5344CB8AC3E}">
        <p14:creationId xmlns:p14="http://schemas.microsoft.com/office/powerpoint/2010/main" val="3152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E4E9-8E29-D743-8019-8A28664C13B8}"/>
              </a:ext>
            </a:extLst>
          </p:cNvPr>
          <p:cNvSpPr>
            <a:spLocks noGrp="1"/>
          </p:cNvSpPr>
          <p:nvPr>
            <p:ph type="title"/>
          </p:nvPr>
        </p:nvSpPr>
        <p:spPr>
          <a:xfrm>
            <a:off x="646111" y="452717"/>
            <a:ext cx="9404723" cy="6246465"/>
          </a:xfrm>
        </p:spPr>
        <p:txBody>
          <a:bodyPr/>
          <a:lstStyle/>
          <a:p>
            <a:pPr algn="l" fontAlgn="base">
              <a:buFont typeface="Arial" panose="020B0604020202020204" pitchFamily="34" charset="0"/>
              <a:buChar char="•"/>
            </a:pPr>
            <a:r>
              <a:rPr lang="en-US" sz="2200" b="1" dirty="0">
                <a:ea typeface="+mj-lt"/>
                <a:cs typeface="+mj-lt"/>
              </a:rPr>
              <a:t>Abstraction – Hiding the implementation. It has private variable</a:t>
            </a:r>
            <a:br>
              <a:rPr lang="en-US" sz="2200" b="1" dirty="0">
                <a:ea typeface="+mj-lt"/>
                <a:cs typeface="+mj-lt"/>
              </a:rPr>
            </a:br>
            <a:r>
              <a:rPr lang="en-US" sz="2200" b="1" dirty="0">
                <a:ea typeface="+mj-lt"/>
                <a:cs typeface="+mj-lt"/>
              </a:rPr>
              <a:t>Encapsulation – Encapsulation is data hiding(information hiding) while Abstraction is detail hiding(implementation hiding).</a:t>
            </a:r>
            <a:br>
              <a:rPr lang="en-US" sz="2200" b="1" dirty="0">
                <a:ea typeface="+mj-lt"/>
                <a:cs typeface="+mj-lt"/>
              </a:rPr>
            </a:br>
            <a:r>
              <a:rPr lang="en-US" sz="2200" b="1" dirty="0">
                <a:ea typeface="+mj-lt"/>
                <a:cs typeface="+mj-lt"/>
              </a:rPr>
              <a:t>While encapsulation groups together data and methods that act upon the data, data abstraction deal with exposing to the user and hiding the details of implementation.</a:t>
            </a:r>
            <a:br>
              <a:rPr lang="en-US" sz="2200" b="1" dirty="0">
                <a:ea typeface="+mj-lt"/>
                <a:cs typeface="+mj-lt"/>
              </a:rPr>
            </a:br>
            <a:r>
              <a:rPr lang="en-US" sz="2200" b="1" dirty="0">
                <a:ea typeface="+mj-lt"/>
                <a:cs typeface="+mj-lt"/>
              </a:rPr>
              <a:t>Properties { get; set; }</a:t>
            </a:r>
            <a:br>
              <a:rPr lang="en-US" sz="2200" b="0" i="0" dirty="0">
                <a:solidFill>
                  <a:srgbClr val="273239"/>
                </a:solidFill>
                <a:effectLst/>
                <a:latin typeface="urw-din"/>
              </a:rPr>
            </a:br>
            <a:r>
              <a:rPr lang="en-US" sz="2200" b="1" dirty="0">
                <a:ea typeface="+mj-lt"/>
                <a:cs typeface="+mj-lt"/>
              </a:rPr>
              <a:t>Polymorphism – provide a unique interface for different implementations of methods. Early binding(Compile - Overloading), late binding(Run - Overriding)</a:t>
            </a:r>
            <a:br>
              <a:rPr lang="en-US" sz="2200" b="1" dirty="0">
                <a:ea typeface="+mj-lt"/>
                <a:cs typeface="+mj-lt"/>
              </a:rPr>
            </a:br>
            <a:r>
              <a:rPr lang="en-US" sz="2200" b="1" dirty="0">
                <a:ea typeface="+mj-lt"/>
                <a:cs typeface="+mj-lt"/>
              </a:rPr>
              <a:t>Interface</a:t>
            </a:r>
            <a:br>
              <a:rPr lang="en-US" sz="2200" b="1" dirty="0">
                <a:ea typeface="+mj-lt"/>
                <a:cs typeface="+mj-lt"/>
              </a:rPr>
            </a:br>
            <a:r>
              <a:rPr lang="en-US" sz="2200" b="1" dirty="0">
                <a:ea typeface="+mj-lt"/>
                <a:cs typeface="+mj-lt"/>
              </a:rPr>
              <a:t>Constructors</a:t>
            </a:r>
            <a:br>
              <a:rPr lang="en-US" sz="2200" b="1" dirty="0">
                <a:ea typeface="+mj-lt"/>
                <a:cs typeface="+mj-lt"/>
              </a:rPr>
            </a:br>
            <a:r>
              <a:rPr lang="en-US" sz="2200" b="1" dirty="0">
                <a:ea typeface="+mj-lt"/>
                <a:cs typeface="+mj-lt"/>
              </a:rPr>
              <a:t>1.Default Constructor</a:t>
            </a:r>
            <a:br>
              <a:rPr lang="en-US" sz="2200" b="1" dirty="0">
                <a:ea typeface="+mj-lt"/>
                <a:cs typeface="+mj-lt"/>
              </a:rPr>
            </a:br>
            <a:r>
              <a:rPr lang="en-US" sz="2200" b="1" dirty="0">
                <a:ea typeface="+mj-lt"/>
                <a:cs typeface="+mj-lt"/>
              </a:rPr>
              <a:t>2.Parameterized Constructor</a:t>
            </a:r>
            <a:br>
              <a:rPr lang="en-US" sz="2200" b="1" dirty="0">
                <a:ea typeface="+mj-lt"/>
                <a:cs typeface="+mj-lt"/>
              </a:rPr>
            </a:br>
            <a:r>
              <a:rPr lang="en-US" sz="2200" b="1" dirty="0">
                <a:ea typeface="+mj-lt"/>
                <a:cs typeface="+mj-lt"/>
              </a:rPr>
              <a:t>3.Copy Constructor - To initialize the members of a newly created object by copying the members of an already existing object.</a:t>
            </a:r>
            <a:br>
              <a:rPr lang="en-US" sz="2200" b="1" dirty="0">
                <a:ea typeface="+mj-lt"/>
                <a:cs typeface="+mj-lt"/>
              </a:rPr>
            </a:br>
            <a:r>
              <a:rPr lang="en-US" sz="2200" b="1" dirty="0">
                <a:ea typeface="+mj-lt"/>
                <a:cs typeface="+mj-lt"/>
              </a:rPr>
              <a:t>4.Private Constructor</a:t>
            </a:r>
            <a:br>
              <a:rPr lang="en-US" sz="2200" b="1" dirty="0">
                <a:ea typeface="+mj-lt"/>
                <a:cs typeface="+mj-lt"/>
              </a:rPr>
            </a:br>
            <a:r>
              <a:rPr lang="en-US" sz="2200" b="1" dirty="0">
                <a:ea typeface="+mj-lt"/>
                <a:cs typeface="+mj-lt"/>
              </a:rPr>
              <a:t>5.Static Constructor</a:t>
            </a:r>
            <a:br>
              <a:rPr lang="en-US" sz="2200" b="1" dirty="0">
                <a:ea typeface="+mj-lt"/>
                <a:cs typeface="+mj-lt"/>
              </a:rPr>
            </a:br>
            <a:r>
              <a:rPr lang="en-US" sz="1800" b="1" dirty="0">
                <a:ea typeface="+mj-lt"/>
                <a:cs typeface="+mj-lt"/>
              </a:rPr>
              <a:t>https://www.geeksforgeeks.org/c-sharp-constructors/</a:t>
            </a:r>
            <a:br>
              <a:rPr lang="en-US" sz="2200" b="1" dirty="0">
                <a:ea typeface="+mj-lt"/>
                <a:cs typeface="+mj-lt"/>
              </a:rPr>
            </a:br>
            <a:endParaRPr lang="en-IN" sz="2200" dirty="0"/>
          </a:p>
        </p:txBody>
      </p:sp>
    </p:spTree>
    <p:extLst>
      <p:ext uri="{BB962C8B-B14F-4D97-AF65-F5344CB8AC3E}">
        <p14:creationId xmlns:p14="http://schemas.microsoft.com/office/powerpoint/2010/main" val="115930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6005-795E-DEE8-7B1C-ECFC140632E8}"/>
              </a:ext>
            </a:extLst>
          </p:cNvPr>
          <p:cNvSpPr>
            <a:spLocks noGrp="1"/>
          </p:cNvSpPr>
          <p:nvPr>
            <p:ph type="title"/>
          </p:nvPr>
        </p:nvSpPr>
        <p:spPr>
          <a:xfrm>
            <a:off x="646111" y="452717"/>
            <a:ext cx="9404723" cy="5226187"/>
          </a:xfrm>
        </p:spPr>
        <p:txBody>
          <a:bodyPr/>
          <a:lstStyle/>
          <a:p>
            <a:br>
              <a:rPr lang="en-US" sz="2200" b="1" dirty="0">
                <a:ea typeface="+mj-lt"/>
                <a:cs typeface="+mj-lt"/>
              </a:rPr>
            </a:br>
            <a:r>
              <a:rPr lang="en-US" sz="2200" b="1" dirty="0">
                <a:ea typeface="+mj-lt"/>
                <a:cs typeface="+mj-lt"/>
              </a:rPr>
              <a:t>Model POCO(</a:t>
            </a:r>
            <a:r>
              <a:rPr lang="en-IN" sz="2200" b="1" dirty="0">
                <a:ea typeface="+mj-lt"/>
                <a:cs typeface="+mj-lt"/>
              </a:rPr>
              <a:t>Plain Old CLR Objects)</a:t>
            </a:r>
            <a:r>
              <a:rPr lang="en-US" sz="2200" b="1" dirty="0">
                <a:ea typeface="+mj-lt"/>
                <a:cs typeface="+mj-lt"/>
              </a:rPr>
              <a:t> class</a:t>
            </a:r>
            <a:br>
              <a:rPr lang="en-US" sz="2200" b="1" dirty="0">
                <a:ea typeface="+mj-lt"/>
                <a:cs typeface="+mj-lt"/>
              </a:rPr>
            </a:br>
            <a:r>
              <a:rPr lang="en-US" sz="2200" b="1" dirty="0">
                <a:ea typeface="+mj-lt"/>
                <a:cs typeface="+mj-lt"/>
              </a:rPr>
              <a:t>Value type – Value stores directly vs Reference type – Address stores and value will be retrieved based on the address</a:t>
            </a:r>
            <a:br>
              <a:rPr lang="en-US" sz="2200" b="1" dirty="0">
                <a:ea typeface="+mj-lt"/>
                <a:cs typeface="+mj-lt"/>
              </a:rPr>
            </a:br>
            <a:r>
              <a:rPr lang="en-US" sz="2200" b="1" dirty="0">
                <a:ea typeface="+mj-lt"/>
                <a:cs typeface="+mj-lt"/>
              </a:rPr>
              <a:t>Collections – Array, Dictionary, List, </a:t>
            </a:r>
            <a:r>
              <a:rPr lang="en-US" sz="2200" b="1" dirty="0" err="1">
                <a:ea typeface="+mj-lt"/>
                <a:cs typeface="+mj-lt"/>
              </a:rPr>
              <a:t>SortedList</a:t>
            </a:r>
            <a:br>
              <a:rPr lang="en-US" sz="2200" b="1" dirty="0">
                <a:ea typeface="+mj-lt"/>
                <a:cs typeface="+mj-lt"/>
              </a:rPr>
            </a:br>
            <a:r>
              <a:rPr lang="en-US" sz="2200" b="1" dirty="0">
                <a:ea typeface="+mj-lt"/>
                <a:cs typeface="+mj-lt"/>
              </a:rPr>
              <a:t>Enums – To maintain the constant values</a:t>
            </a:r>
            <a:br>
              <a:rPr lang="en-US" sz="2200" b="1" dirty="0">
                <a:ea typeface="+mj-lt"/>
                <a:cs typeface="+mj-lt"/>
              </a:rPr>
            </a:br>
            <a:r>
              <a:rPr lang="en-US" sz="2200" b="1" dirty="0">
                <a:ea typeface="+mj-lt"/>
                <a:cs typeface="+mj-lt"/>
              </a:rPr>
              <a:t>Files – Create, Write, Delete</a:t>
            </a:r>
            <a:br>
              <a:rPr lang="en-US" sz="2200" b="1" dirty="0">
                <a:ea typeface="+mj-lt"/>
                <a:cs typeface="+mj-lt"/>
              </a:rPr>
            </a:br>
            <a:r>
              <a:rPr lang="en-US" sz="2200" b="1" dirty="0">
                <a:ea typeface="+mj-lt"/>
                <a:cs typeface="+mj-lt"/>
              </a:rPr>
              <a:t>Exceptions – throw new exception </a:t>
            </a:r>
            <a:br>
              <a:rPr lang="en-US" sz="7200" b="1" dirty="0">
                <a:ea typeface="+mj-lt"/>
                <a:cs typeface="+mj-lt"/>
              </a:rPr>
            </a:br>
            <a:endParaRPr lang="en-IN" dirty="0"/>
          </a:p>
        </p:txBody>
      </p:sp>
    </p:spTree>
    <p:extLst>
      <p:ext uri="{BB962C8B-B14F-4D97-AF65-F5344CB8AC3E}">
        <p14:creationId xmlns:p14="http://schemas.microsoft.com/office/powerpoint/2010/main" val="341936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0FDF-E5DA-5279-CF10-385E9C4BE85C}"/>
              </a:ext>
            </a:extLst>
          </p:cNvPr>
          <p:cNvSpPr>
            <a:spLocks noGrp="1"/>
          </p:cNvSpPr>
          <p:nvPr>
            <p:ph type="title"/>
          </p:nvPr>
        </p:nvSpPr>
        <p:spPr>
          <a:xfrm>
            <a:off x="646111" y="452718"/>
            <a:ext cx="10403691" cy="5245438"/>
          </a:xfrm>
        </p:spPr>
        <p:txBody>
          <a:bodyPr/>
          <a:lstStyle/>
          <a:p>
            <a:r>
              <a:rPr lang="en-US" b="1" dirty="0"/>
              <a:t>What </a:t>
            </a:r>
            <a:r>
              <a:rPr lang="en-US" dirty="0"/>
              <a:t>– Early beginner</a:t>
            </a:r>
            <a:br>
              <a:rPr lang="en-US" b="1" dirty="0"/>
            </a:br>
            <a:br>
              <a:rPr lang="en-US" b="1" dirty="0"/>
            </a:br>
            <a:r>
              <a:rPr lang="en-US" b="1" dirty="0"/>
              <a:t>How</a:t>
            </a:r>
            <a:r>
              <a:rPr lang="en-US" dirty="0"/>
              <a:t> – Beginner</a:t>
            </a:r>
            <a:br>
              <a:rPr lang="en-US" dirty="0"/>
            </a:br>
            <a:br>
              <a:rPr lang="en-US" dirty="0"/>
            </a:br>
            <a:r>
              <a:rPr lang="en-US" b="1" dirty="0"/>
              <a:t>Why</a:t>
            </a:r>
            <a:r>
              <a:rPr lang="en-US" dirty="0"/>
              <a:t> – Intermediate - Critical because of understanding the concept</a:t>
            </a:r>
            <a:br>
              <a:rPr lang="en-US" dirty="0"/>
            </a:br>
            <a:br>
              <a:rPr lang="en-US" dirty="0"/>
            </a:br>
            <a:r>
              <a:rPr lang="en-US" b="1" dirty="0"/>
              <a:t>Why not</a:t>
            </a:r>
            <a:r>
              <a:rPr lang="en-US" dirty="0"/>
              <a:t> – Advance </a:t>
            </a:r>
            <a:endParaRPr lang="en-IN" dirty="0"/>
          </a:p>
        </p:txBody>
      </p:sp>
    </p:spTree>
    <p:extLst>
      <p:ext uri="{BB962C8B-B14F-4D97-AF65-F5344CB8AC3E}">
        <p14:creationId xmlns:p14="http://schemas.microsoft.com/office/powerpoint/2010/main" val="3154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793D-79B8-68DC-8694-2073AE04CEA1}"/>
              </a:ext>
            </a:extLst>
          </p:cNvPr>
          <p:cNvSpPr>
            <a:spLocks noGrp="1"/>
          </p:cNvSpPr>
          <p:nvPr>
            <p:ph type="title"/>
          </p:nvPr>
        </p:nvSpPr>
        <p:spPr>
          <a:xfrm>
            <a:off x="1154955" y="571500"/>
            <a:ext cx="6974915" cy="5107581"/>
          </a:xfrm>
        </p:spPr>
        <p:txBody>
          <a:bodyPr vert="horz" lIns="91440" tIns="45720" rIns="91440" bIns="45720" rtlCol="0" anchor="b">
            <a:normAutofit/>
          </a:bodyPr>
          <a:lstStyle/>
          <a:p>
            <a:pPr>
              <a:lnSpc>
                <a:spcPct val="90000"/>
              </a:lnSpc>
            </a:pPr>
            <a:r>
              <a:rPr lang="en-US" sz="4500" b="0" i="0" u="sng" kern="1200" dirty="0">
                <a:latin typeface="+mj-lt"/>
                <a:ea typeface="+mj-ea"/>
                <a:cs typeface="+mj-cs"/>
              </a:rPr>
              <a:t>Versions:</a:t>
            </a:r>
            <a:br>
              <a:rPr lang="en-US" sz="4500" b="0" i="0" kern="1200" dirty="0">
                <a:solidFill>
                  <a:schemeClr val="tx2"/>
                </a:solidFill>
                <a:latin typeface="+mj-lt"/>
                <a:ea typeface="+mj-ea"/>
                <a:cs typeface="+mj-cs"/>
              </a:rPr>
            </a:br>
            <a:r>
              <a:rPr lang="en-US" sz="4500" b="0" i="0" kern="1200" dirty="0">
                <a:latin typeface="+mj-lt"/>
                <a:ea typeface="+mj-ea"/>
                <a:cs typeface="+mj-cs"/>
              </a:rPr>
              <a:t>.</a:t>
            </a:r>
            <a:r>
              <a:rPr lang="en-US" sz="4500" b="1" i="0" kern="1200" dirty="0">
                <a:latin typeface="+mj-lt"/>
                <a:ea typeface="+mj-ea"/>
                <a:cs typeface="+mj-cs"/>
              </a:rPr>
              <a:t>NET Framework</a:t>
            </a:r>
            <a:r>
              <a:rPr lang="en-US" sz="4500" b="0" i="0" kern="1200" dirty="0">
                <a:latin typeface="+mj-lt"/>
                <a:ea typeface="+mj-ea"/>
                <a:cs typeface="+mj-cs"/>
              </a:rPr>
              <a:t> -&gt; 1.0 to 4.8 -&gt; Apr, 2019</a:t>
            </a:r>
            <a:br>
              <a:rPr lang="en-US" sz="4500" b="0" i="0" kern="1200" dirty="0">
                <a:latin typeface="+mj-lt"/>
              </a:rPr>
            </a:br>
            <a:br>
              <a:rPr lang="en-US" sz="4500" dirty="0"/>
            </a:br>
            <a:r>
              <a:rPr lang="en-US" sz="4500" b="1" i="0" kern="1200" dirty="0" err="1">
                <a:latin typeface="+mj-lt"/>
                <a:ea typeface="+mj-ea"/>
                <a:cs typeface="+mj-cs"/>
              </a:rPr>
              <a:t>.Net</a:t>
            </a:r>
            <a:r>
              <a:rPr lang="en-US" sz="4500" b="1" i="0" kern="1200" dirty="0">
                <a:latin typeface="+mj-lt"/>
                <a:ea typeface="+mj-ea"/>
                <a:cs typeface="+mj-cs"/>
              </a:rPr>
              <a:t> Core </a:t>
            </a:r>
            <a:r>
              <a:rPr lang="en-US" sz="4500" b="0" i="0" kern="1200" dirty="0">
                <a:latin typeface="+mj-lt"/>
                <a:ea typeface="+mj-ea"/>
                <a:cs typeface="+mj-cs"/>
              </a:rPr>
              <a:t>-&gt; 1.0 to 6 -&gt; November, 2021</a:t>
            </a:r>
          </a:p>
        </p:txBody>
      </p:sp>
    </p:spTree>
    <p:extLst>
      <p:ext uri="{BB962C8B-B14F-4D97-AF65-F5344CB8AC3E}">
        <p14:creationId xmlns:p14="http://schemas.microsoft.com/office/powerpoint/2010/main" val="404590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9303-E880-16FD-96B7-FD82EBCD3F3E}"/>
              </a:ext>
            </a:extLst>
          </p:cNvPr>
          <p:cNvSpPr>
            <a:spLocks noGrp="1"/>
          </p:cNvSpPr>
          <p:nvPr>
            <p:ph type="title"/>
          </p:nvPr>
        </p:nvSpPr>
        <p:spPr>
          <a:xfrm>
            <a:off x="1154955" y="1447800"/>
            <a:ext cx="6974915" cy="3329581"/>
          </a:xfrm>
        </p:spPr>
        <p:txBody>
          <a:bodyPr vert="horz" lIns="91440" tIns="45720" rIns="91440" bIns="45720" rtlCol="0" anchor="b">
            <a:normAutofit fontScale="90000"/>
          </a:bodyPr>
          <a:lstStyle/>
          <a:p>
            <a:pPr>
              <a:lnSpc>
                <a:spcPct val="90000"/>
              </a:lnSpc>
            </a:pPr>
            <a:r>
              <a:rPr lang="en-US" sz="2900" b="1" i="0" kern="1200" dirty="0">
                <a:latin typeface="+mj-lt"/>
                <a:ea typeface="+mj-ea"/>
                <a:cs typeface="+mj-cs"/>
              </a:rPr>
              <a:t>.Net Framework vs .Net Core:</a:t>
            </a:r>
          </a:p>
          <a:p>
            <a:pPr>
              <a:lnSpc>
                <a:spcPct val="90000"/>
              </a:lnSpc>
            </a:pPr>
            <a:r>
              <a:rPr lang="en-US" sz="2900" b="0" i="0" kern="1200" dirty="0">
                <a:solidFill>
                  <a:schemeClr val="tx2"/>
                </a:solidFill>
                <a:latin typeface="+mj-lt"/>
                <a:ea typeface="+mj-ea"/>
                <a:cs typeface="+mj-cs"/>
              </a:rPr>
              <a:t>Open Source    </a:t>
            </a:r>
          </a:p>
          <a:p>
            <a:pPr>
              <a:lnSpc>
                <a:spcPct val="90000"/>
              </a:lnSpc>
            </a:pPr>
            <a:r>
              <a:rPr lang="en-US" sz="2900" b="0" i="0" kern="1200" dirty="0">
                <a:solidFill>
                  <a:schemeClr val="tx2"/>
                </a:solidFill>
                <a:latin typeface="+mj-lt"/>
                <a:ea typeface="+mj-ea"/>
                <a:cs typeface="+mj-cs"/>
              </a:rPr>
              <a:t>Cross-Platform</a:t>
            </a:r>
          </a:p>
          <a:p>
            <a:pPr>
              <a:lnSpc>
                <a:spcPct val="90000"/>
              </a:lnSpc>
            </a:pPr>
            <a:r>
              <a:rPr lang="en-US" sz="2900" b="0" i="0" kern="1200" dirty="0">
                <a:solidFill>
                  <a:schemeClr val="tx2"/>
                </a:solidFill>
                <a:latin typeface="+mj-lt"/>
                <a:ea typeface="+mj-ea"/>
                <a:cs typeface="+mj-cs"/>
              </a:rPr>
              <a:t>Application Models(Core doesn't support windows/desktop applications)</a:t>
            </a:r>
          </a:p>
          <a:p>
            <a:pPr>
              <a:lnSpc>
                <a:spcPct val="90000"/>
              </a:lnSpc>
            </a:pPr>
            <a:r>
              <a:rPr lang="en-US" sz="2900" b="0" i="0" kern="1200" dirty="0">
                <a:solidFill>
                  <a:schemeClr val="tx2"/>
                </a:solidFill>
                <a:latin typeface="+mj-lt"/>
                <a:ea typeface="+mj-ea"/>
                <a:cs typeface="+mj-cs"/>
              </a:rPr>
              <a:t>Support for Micro-Services and REST Services</a:t>
            </a:r>
          </a:p>
          <a:p>
            <a:pPr>
              <a:lnSpc>
                <a:spcPct val="90000"/>
              </a:lnSpc>
            </a:pPr>
            <a:r>
              <a:rPr lang="en-US" sz="2900" b="0" i="0" kern="1200" dirty="0">
                <a:solidFill>
                  <a:schemeClr val="tx2"/>
                </a:solidFill>
                <a:latin typeface="+mj-lt"/>
                <a:ea typeface="+mj-ea"/>
                <a:cs typeface="+mj-cs"/>
              </a:rPr>
              <a:t>Android Development(Xamarin)</a:t>
            </a:r>
          </a:p>
        </p:txBody>
      </p:sp>
    </p:spTree>
    <p:extLst>
      <p:ext uri="{BB962C8B-B14F-4D97-AF65-F5344CB8AC3E}">
        <p14:creationId xmlns:p14="http://schemas.microsoft.com/office/powerpoint/2010/main" val="68762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Project Types: - </a:t>
            </a:r>
            <a:r>
              <a:rPr lang="en-US" b="1" u="sng" dirty="0" err="1">
                <a:ea typeface="+mj-lt"/>
                <a:cs typeface="+mj-lt"/>
              </a:rPr>
              <a:t>.Net</a:t>
            </a:r>
            <a:r>
              <a:rPr lang="en-US" b="1" u="sng" dirty="0">
                <a:ea typeface="+mj-lt"/>
                <a:cs typeface="+mj-lt"/>
              </a:rPr>
              <a:t> Framework:</a:t>
            </a:r>
            <a:endParaRPr lang="en-US" b="1" u="sng" dirty="0"/>
          </a:p>
          <a:p>
            <a:pPr marL="457200" indent="-457200">
              <a:buFont typeface="Arial"/>
              <a:buChar char="•"/>
            </a:pPr>
            <a:r>
              <a:rPr lang="en-US" sz="2600" b="1" dirty="0">
                <a:ea typeface="+mj-lt"/>
                <a:cs typeface="+mj-lt"/>
              </a:rPr>
              <a:t>Console Application</a:t>
            </a:r>
            <a:r>
              <a:rPr lang="en-US" sz="2600" dirty="0">
                <a:ea typeface="+mj-lt"/>
                <a:cs typeface="+mj-lt"/>
              </a:rPr>
              <a:t> - That can be executed and there will be no UI</a:t>
            </a:r>
            <a:endParaRPr lang="en-US" sz="2600" dirty="0"/>
          </a:p>
          <a:p>
            <a:pPr marL="457200" indent="-457200">
              <a:buFont typeface="Arial"/>
              <a:buChar char="•"/>
            </a:pPr>
            <a:r>
              <a:rPr lang="en-US" sz="2600" b="1" dirty="0">
                <a:ea typeface="+mj-lt"/>
                <a:cs typeface="+mj-lt"/>
              </a:rPr>
              <a:t>Windows Application</a:t>
            </a:r>
            <a:endParaRPr lang="en-US" sz="2600" b="1" dirty="0"/>
          </a:p>
          <a:p>
            <a:pPr marL="457200" indent="-457200">
              <a:buFont typeface="Arial"/>
              <a:buChar char="•"/>
            </a:pPr>
            <a:r>
              <a:rPr lang="en-US" sz="2600" b="1" dirty="0">
                <a:ea typeface="+mj-lt"/>
                <a:cs typeface="+mj-lt"/>
              </a:rPr>
              <a:t>Web Forms</a:t>
            </a:r>
            <a:r>
              <a:rPr lang="en-US" sz="2600" dirty="0">
                <a:ea typeface="+mj-lt"/>
                <a:cs typeface="+mj-lt"/>
              </a:rPr>
              <a:t> - Web application ends with </a:t>
            </a:r>
            <a:r>
              <a:rPr lang="en-US" sz="2600" dirty="0" err="1">
                <a:ea typeface="+mj-lt"/>
                <a:cs typeface="+mj-lt"/>
              </a:rPr>
              <a:t>aspx</a:t>
            </a:r>
            <a:r>
              <a:rPr lang="en-US" sz="2600" dirty="0">
                <a:ea typeface="+mj-lt"/>
                <a:cs typeface="+mj-lt"/>
              </a:rPr>
              <a:t>, </a:t>
            </a:r>
            <a:r>
              <a:rPr lang="en-US" sz="2600" dirty="0" err="1">
                <a:ea typeface="+mj-lt"/>
                <a:cs typeface="+mj-lt"/>
              </a:rPr>
              <a:t>ascx</a:t>
            </a:r>
            <a:r>
              <a:rPr lang="en-US" sz="2600" dirty="0">
                <a:ea typeface="+mj-lt"/>
                <a:cs typeface="+mj-lt"/>
              </a:rPr>
              <a:t> and </a:t>
            </a:r>
            <a:r>
              <a:rPr lang="en-US" sz="2600" dirty="0" err="1">
                <a:ea typeface="+mj-lt"/>
                <a:cs typeface="+mj-lt"/>
              </a:rPr>
              <a:t>asmx</a:t>
            </a:r>
            <a:endParaRPr lang="en-US" sz="2600" dirty="0"/>
          </a:p>
          <a:p>
            <a:pPr marL="457200" indent="-457200">
              <a:buFont typeface="Arial"/>
              <a:buChar char="•"/>
            </a:pPr>
            <a:r>
              <a:rPr lang="en-US" sz="2600" b="1" dirty="0">
                <a:ea typeface="+mj-lt"/>
                <a:cs typeface="+mj-lt"/>
              </a:rPr>
              <a:t>Class Library</a:t>
            </a:r>
            <a:r>
              <a:rPr lang="en-US" sz="2600" dirty="0">
                <a:ea typeface="+mj-lt"/>
                <a:cs typeface="+mj-lt"/>
              </a:rPr>
              <a:t> - Logics are being written and packaged as the </a:t>
            </a:r>
            <a:r>
              <a:rPr lang="en-US" sz="2600" dirty="0" err="1">
                <a:ea typeface="+mj-lt"/>
                <a:cs typeface="+mj-lt"/>
              </a:rPr>
              <a:t>dll</a:t>
            </a:r>
            <a:r>
              <a:rPr lang="en-US" sz="2600" dirty="0">
                <a:ea typeface="+mj-lt"/>
                <a:cs typeface="+mj-lt"/>
              </a:rPr>
              <a:t> and it can't run independently. It needs to be integrated with either console, windows, web app </a:t>
            </a:r>
            <a:r>
              <a:rPr lang="en-US" sz="2600" dirty="0" err="1">
                <a:ea typeface="+mj-lt"/>
                <a:cs typeface="+mj-lt"/>
              </a:rPr>
              <a:t>etc</a:t>
            </a:r>
            <a:endParaRPr lang="en-US" sz="2600" dirty="0"/>
          </a:p>
          <a:p>
            <a:pPr marL="457200" indent="-457200">
              <a:buFont typeface="Arial"/>
              <a:buChar char="•"/>
            </a:pPr>
            <a:r>
              <a:rPr lang="en-US" sz="2600" b="1" dirty="0">
                <a:ea typeface="+mj-lt"/>
                <a:cs typeface="+mj-lt"/>
              </a:rPr>
              <a:t>MVC </a:t>
            </a:r>
            <a:r>
              <a:rPr lang="en-US" sz="2600" dirty="0">
                <a:ea typeface="+mj-lt"/>
                <a:cs typeface="+mj-lt"/>
              </a:rPr>
              <a:t>- Model view controller design pattern for web applications and it has UI</a:t>
            </a:r>
            <a:endParaRPr lang="en-US" sz="2600" dirty="0"/>
          </a:p>
          <a:p>
            <a:pPr marL="457200" indent="-457200">
              <a:buFont typeface="Arial"/>
              <a:buChar char="•"/>
            </a:pPr>
            <a:r>
              <a:rPr lang="en-US" sz="2600" b="1" dirty="0">
                <a:ea typeface="+mj-lt"/>
                <a:cs typeface="+mj-lt"/>
              </a:rPr>
              <a:t>Web API JSON/XML</a:t>
            </a:r>
            <a:r>
              <a:rPr lang="en-US" sz="2600" dirty="0">
                <a:ea typeface="+mj-lt"/>
                <a:cs typeface="+mj-lt"/>
              </a:rPr>
              <a:t>- It returns only data and will not have any UI</a:t>
            </a:r>
            <a:endParaRPr lang="en-US" sz="2600" dirty="0"/>
          </a:p>
          <a:p>
            <a:pPr marL="457200" indent="-457200">
              <a:buFont typeface="Arial"/>
              <a:buChar char="•"/>
            </a:pPr>
            <a:r>
              <a:rPr lang="en-US" sz="2600" b="1" dirty="0">
                <a:ea typeface="+mj-lt"/>
                <a:cs typeface="+mj-lt"/>
              </a:rPr>
              <a:t>WCF XML</a:t>
            </a:r>
            <a:r>
              <a:rPr lang="en-US" sz="2600" dirty="0">
                <a:ea typeface="+mj-lt"/>
                <a:cs typeface="+mj-lt"/>
              </a:rPr>
              <a:t>- Windows communication foundation. SOAP(xml) based service</a:t>
            </a:r>
            <a:endParaRPr lang="en-US" sz="2600" dirty="0"/>
          </a:p>
        </p:txBody>
      </p:sp>
    </p:spTree>
    <p:extLst>
      <p:ext uri="{BB962C8B-B14F-4D97-AF65-F5344CB8AC3E}">
        <p14:creationId xmlns:p14="http://schemas.microsoft.com/office/powerpoint/2010/main" val="124956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EC1D-54F6-A6F4-F0EE-C656C74C72DD}"/>
              </a:ext>
            </a:extLst>
          </p:cNvPr>
          <p:cNvSpPr>
            <a:spLocks noGrp="1"/>
          </p:cNvSpPr>
          <p:nvPr>
            <p:ph type="title"/>
          </p:nvPr>
        </p:nvSpPr>
        <p:spPr>
          <a:xfrm>
            <a:off x="717548" y="281"/>
            <a:ext cx="9404723" cy="852843"/>
          </a:xfrm>
        </p:spPr>
        <p:txBody>
          <a:bodyPr/>
          <a:lstStyle/>
          <a:p>
            <a:r>
              <a:rPr lang="en-US" b="1" dirty="0" err="1"/>
              <a:t>.Net</a:t>
            </a:r>
            <a:r>
              <a:rPr lang="en-US" b="1" dirty="0"/>
              <a:t> Framework</a:t>
            </a:r>
          </a:p>
        </p:txBody>
      </p:sp>
      <p:pic>
        <p:nvPicPr>
          <p:cNvPr id="4" name="Picture 4">
            <a:extLst>
              <a:ext uri="{FF2B5EF4-FFF2-40B4-BE49-F238E27FC236}">
                <a16:creationId xmlns:a16="http://schemas.microsoft.com/office/drawing/2014/main" id="{0EE807DE-86C7-9642-6E6B-8C8D9E422797}"/>
              </a:ext>
            </a:extLst>
          </p:cNvPr>
          <p:cNvPicPr>
            <a:picLocks noGrp="1" noChangeAspect="1"/>
          </p:cNvPicPr>
          <p:nvPr>
            <p:ph idx="1"/>
          </p:nvPr>
        </p:nvPicPr>
        <p:blipFill>
          <a:blip r:embed="rId2"/>
          <a:stretch>
            <a:fillRect/>
          </a:stretch>
        </p:blipFill>
        <p:spPr>
          <a:xfrm>
            <a:off x="833133" y="695465"/>
            <a:ext cx="9534524" cy="4398169"/>
          </a:xfrm>
        </p:spPr>
      </p:pic>
      <p:pic>
        <p:nvPicPr>
          <p:cNvPr id="5" name="Picture 5">
            <a:extLst>
              <a:ext uri="{FF2B5EF4-FFF2-40B4-BE49-F238E27FC236}">
                <a16:creationId xmlns:a16="http://schemas.microsoft.com/office/drawing/2014/main" id="{15997F48-602D-BFFC-5EB9-DF109849FFAA}"/>
              </a:ext>
            </a:extLst>
          </p:cNvPr>
          <p:cNvPicPr>
            <a:picLocks noChangeAspect="1"/>
          </p:cNvPicPr>
          <p:nvPr/>
        </p:nvPicPr>
        <p:blipFill>
          <a:blip r:embed="rId3"/>
          <a:stretch>
            <a:fillRect/>
          </a:stretch>
        </p:blipFill>
        <p:spPr>
          <a:xfrm>
            <a:off x="807244" y="5191540"/>
            <a:ext cx="9553574" cy="1546986"/>
          </a:xfrm>
          <a:prstGeom prst="rect">
            <a:avLst/>
          </a:prstGeom>
        </p:spPr>
      </p:pic>
    </p:spTree>
    <p:extLst>
      <p:ext uri="{BB962C8B-B14F-4D97-AF65-F5344CB8AC3E}">
        <p14:creationId xmlns:p14="http://schemas.microsoft.com/office/powerpoint/2010/main" val="103998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Project Types: - </a:t>
            </a:r>
            <a:r>
              <a:rPr lang="en-US" b="1" u="sng" dirty="0" err="1">
                <a:ea typeface="+mj-lt"/>
                <a:cs typeface="+mj-lt"/>
              </a:rPr>
              <a:t>.Net</a:t>
            </a:r>
            <a:r>
              <a:rPr lang="en-US" b="1" u="sng" dirty="0">
                <a:ea typeface="+mj-lt"/>
                <a:cs typeface="+mj-lt"/>
              </a:rPr>
              <a:t> Core:</a:t>
            </a:r>
            <a:endParaRPr lang="en-US" b="1" u="sng" dirty="0"/>
          </a:p>
          <a:p>
            <a:pPr marL="457200" indent="-457200">
              <a:buFont typeface="Arial"/>
              <a:buChar char="•"/>
            </a:pPr>
            <a:r>
              <a:rPr lang="en-US" sz="2600" b="1" dirty="0">
                <a:ea typeface="+mj-lt"/>
                <a:cs typeface="+mj-lt"/>
              </a:rPr>
              <a:t>Console Application</a:t>
            </a:r>
            <a:r>
              <a:rPr lang="en-US" sz="2600" dirty="0">
                <a:ea typeface="+mj-lt"/>
                <a:cs typeface="+mj-lt"/>
              </a:rPr>
              <a:t> - That can be executed and there will be no UI</a:t>
            </a:r>
          </a:p>
          <a:p>
            <a:pPr marL="457200" indent="-457200">
              <a:buFont typeface="Arial"/>
              <a:buChar char="•"/>
            </a:pPr>
            <a:r>
              <a:rPr lang="en-US" sz="2600" b="1" dirty="0">
                <a:ea typeface="+mj-lt"/>
                <a:cs typeface="+mj-lt"/>
              </a:rPr>
              <a:t>Core Web App</a:t>
            </a:r>
            <a:r>
              <a:rPr lang="en-US" sz="2600" dirty="0">
                <a:ea typeface="+mj-lt"/>
                <a:cs typeface="+mj-lt"/>
              </a:rPr>
              <a:t> - Web application ends with </a:t>
            </a:r>
            <a:r>
              <a:rPr lang="en-US" sz="2600" dirty="0" err="1">
                <a:ea typeface="+mj-lt"/>
                <a:cs typeface="+mj-lt"/>
              </a:rPr>
              <a:t>aspx</a:t>
            </a:r>
            <a:r>
              <a:rPr lang="en-US" sz="2600" dirty="0">
                <a:ea typeface="+mj-lt"/>
                <a:cs typeface="+mj-lt"/>
              </a:rPr>
              <a:t>, </a:t>
            </a:r>
            <a:r>
              <a:rPr lang="en-US" sz="2600" dirty="0" err="1">
                <a:ea typeface="+mj-lt"/>
                <a:cs typeface="+mj-lt"/>
              </a:rPr>
              <a:t>ascx</a:t>
            </a:r>
            <a:r>
              <a:rPr lang="en-US" sz="2600" dirty="0">
                <a:ea typeface="+mj-lt"/>
                <a:cs typeface="+mj-lt"/>
              </a:rPr>
              <a:t> and </a:t>
            </a:r>
            <a:r>
              <a:rPr lang="en-US" sz="2600" dirty="0" err="1">
                <a:ea typeface="+mj-lt"/>
                <a:cs typeface="+mj-lt"/>
              </a:rPr>
              <a:t>asmx</a:t>
            </a:r>
            <a:endParaRPr lang="en-US" dirty="0" err="1">
              <a:ea typeface="+mj-lt"/>
              <a:cs typeface="+mj-lt"/>
            </a:endParaRPr>
          </a:p>
          <a:p>
            <a:pPr marL="457200" indent="-457200">
              <a:buFont typeface="Arial"/>
              <a:buChar char="•"/>
            </a:pPr>
            <a:r>
              <a:rPr lang="en-US" sz="2600" b="1" dirty="0">
                <a:ea typeface="+mj-lt"/>
                <a:cs typeface="+mj-lt"/>
              </a:rPr>
              <a:t>Class Library</a:t>
            </a:r>
            <a:r>
              <a:rPr lang="en-US" sz="2600" dirty="0">
                <a:ea typeface="+mj-lt"/>
                <a:cs typeface="+mj-lt"/>
              </a:rPr>
              <a:t> - Logics are being written and packaged as the </a:t>
            </a:r>
            <a:r>
              <a:rPr lang="en-US" sz="2600" dirty="0" err="1">
                <a:ea typeface="+mj-lt"/>
                <a:cs typeface="+mj-lt"/>
              </a:rPr>
              <a:t>dll</a:t>
            </a:r>
            <a:r>
              <a:rPr lang="en-US" sz="2600" dirty="0">
                <a:ea typeface="+mj-lt"/>
                <a:cs typeface="+mj-lt"/>
              </a:rPr>
              <a:t> and it can't run independently. It needs to be integrated with either console, windows, web app </a:t>
            </a:r>
            <a:r>
              <a:rPr lang="en-US" sz="2600" dirty="0" err="1">
                <a:ea typeface="+mj-lt"/>
                <a:cs typeface="+mj-lt"/>
              </a:rPr>
              <a:t>etc</a:t>
            </a:r>
            <a:endParaRPr lang="en-US" dirty="0" err="1">
              <a:ea typeface="+mj-lt"/>
              <a:cs typeface="+mj-lt"/>
            </a:endParaRPr>
          </a:p>
          <a:p>
            <a:pPr marL="457200" indent="-457200">
              <a:buFont typeface="Arial"/>
              <a:buChar char="•"/>
            </a:pPr>
            <a:r>
              <a:rPr lang="en-US" sz="2600" b="1" dirty="0">
                <a:ea typeface="+mj-lt"/>
                <a:cs typeface="+mj-lt"/>
              </a:rPr>
              <a:t>Core Web MVC </a:t>
            </a:r>
            <a:r>
              <a:rPr lang="en-US" sz="2600" dirty="0">
                <a:ea typeface="+mj-lt"/>
                <a:cs typeface="+mj-lt"/>
              </a:rPr>
              <a:t>- Model view controller design pattern for web applications and it has UI</a:t>
            </a:r>
            <a:endParaRPr lang="en-US" dirty="0">
              <a:ea typeface="+mj-lt"/>
              <a:cs typeface="+mj-lt"/>
            </a:endParaRPr>
          </a:p>
          <a:p>
            <a:pPr marL="457200" indent="-457200">
              <a:buFont typeface="Arial"/>
              <a:buChar char="•"/>
            </a:pPr>
            <a:r>
              <a:rPr lang="en-US" sz="2600" b="1" dirty="0">
                <a:ea typeface="+mj-lt"/>
                <a:cs typeface="+mj-lt"/>
              </a:rPr>
              <a:t>Web API</a:t>
            </a:r>
            <a:r>
              <a:rPr lang="en-US" sz="2600" dirty="0">
                <a:ea typeface="+mj-lt"/>
                <a:cs typeface="+mj-lt"/>
              </a:rPr>
              <a:t> - It returns only data and will not have any UI</a:t>
            </a:r>
            <a:endParaRPr lang="en-US" dirty="0">
              <a:ea typeface="+mj-lt"/>
              <a:cs typeface="+mj-lt"/>
            </a:endParaRPr>
          </a:p>
          <a:p>
            <a:pPr marL="457200" indent="-457200">
              <a:buFont typeface="Arial"/>
              <a:buChar char="•"/>
            </a:pPr>
            <a:r>
              <a:rPr lang="en-US" sz="2600" b="1" dirty="0">
                <a:ea typeface="+mj-lt"/>
                <a:cs typeface="+mj-lt"/>
              </a:rPr>
              <a:t>WCF </a:t>
            </a:r>
            <a:r>
              <a:rPr lang="en-US" sz="2600" dirty="0">
                <a:ea typeface="+mj-lt"/>
                <a:cs typeface="+mj-lt"/>
              </a:rPr>
              <a:t>- Windows communication foundation. SOAP(xml) based service from .NET Core 3.1</a:t>
            </a:r>
            <a:endParaRPr lang="en-US" dirty="0"/>
          </a:p>
        </p:txBody>
      </p:sp>
    </p:spTree>
    <p:extLst>
      <p:ext uri="{BB962C8B-B14F-4D97-AF65-F5344CB8AC3E}">
        <p14:creationId xmlns:p14="http://schemas.microsoft.com/office/powerpoint/2010/main" val="32689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9575-228B-C78B-2EA2-F31A4529B385}"/>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lnSpc>
                <a:spcPct val="90000"/>
              </a:lnSpc>
            </a:pPr>
            <a:br>
              <a:rPr lang="en-US" sz="3100" b="0" i="0" u="sng" kern="1200">
                <a:solidFill>
                  <a:schemeClr val="tx2"/>
                </a:solidFill>
                <a:latin typeface="+mj-lt"/>
                <a:ea typeface="+mj-ea"/>
                <a:cs typeface="+mj-cs"/>
              </a:rPr>
            </a:br>
            <a:r>
              <a:rPr lang="en-US" sz="3100" b="0" i="0" u="sng" kern="1200">
                <a:solidFill>
                  <a:schemeClr val="tx2"/>
                </a:solidFill>
                <a:latin typeface="+mj-lt"/>
                <a:ea typeface="+mj-ea"/>
                <a:cs typeface="+mj-cs"/>
              </a:rPr>
              <a:t>Development tools:</a:t>
            </a:r>
          </a:p>
          <a:p>
            <a:pPr algn="r">
              <a:lnSpc>
                <a:spcPct val="90000"/>
              </a:lnSpc>
            </a:pPr>
            <a:r>
              <a:rPr lang="en-US" sz="3100" b="0" i="0" kern="1200">
                <a:solidFill>
                  <a:schemeClr val="tx2"/>
                </a:solidFill>
                <a:latin typeface="+mj-lt"/>
                <a:ea typeface="+mj-ea"/>
                <a:cs typeface="+mj-cs"/>
              </a:rPr>
              <a:t>Microsoft Visual Studio Community 2022 (64-bit) </a:t>
            </a:r>
          </a:p>
          <a:p>
            <a:pPr algn="r">
              <a:lnSpc>
                <a:spcPct val="90000"/>
              </a:lnSpc>
            </a:pPr>
            <a:r>
              <a:rPr lang="en-US" sz="3100" b="0" i="0" kern="1200">
                <a:solidFill>
                  <a:schemeClr val="tx2"/>
                </a:solidFill>
                <a:latin typeface="+mj-lt"/>
                <a:ea typeface="+mj-ea"/>
                <a:cs typeface="+mj-cs"/>
                <a:hlinkClick r:id="rId2"/>
              </a:rPr>
              <a:t>https://visualstudio.microsoft.com/vs/community/</a:t>
            </a:r>
            <a:br>
              <a:rPr lang="en-US" sz="3100" b="0" i="0" kern="1200">
                <a:solidFill>
                  <a:schemeClr val="tx2"/>
                </a:solidFill>
                <a:latin typeface="+mj-lt"/>
                <a:ea typeface="+mj-ea"/>
                <a:cs typeface="+mj-cs"/>
              </a:rPr>
            </a:br>
            <a:br>
              <a:rPr lang="en-US" sz="3100" b="0" i="0" kern="1200">
                <a:solidFill>
                  <a:schemeClr val="tx2"/>
                </a:solidFill>
                <a:latin typeface="+mj-lt"/>
                <a:ea typeface="+mj-ea"/>
                <a:cs typeface="+mj-cs"/>
              </a:rPr>
            </a:br>
            <a:br>
              <a:rPr lang="en-US" sz="3100" b="0" i="0" kern="1200">
                <a:solidFill>
                  <a:schemeClr val="tx2"/>
                </a:solidFill>
                <a:latin typeface="+mj-lt"/>
                <a:ea typeface="+mj-ea"/>
                <a:cs typeface="+mj-cs"/>
              </a:rPr>
            </a:br>
            <a:r>
              <a:rPr lang="en-US" sz="3100" b="0" i="0" u="sng" kern="1200">
                <a:solidFill>
                  <a:schemeClr val="tx2"/>
                </a:solidFill>
                <a:latin typeface="+mj-lt"/>
                <a:ea typeface="+mj-ea"/>
                <a:cs typeface="+mj-cs"/>
              </a:rPr>
              <a:t>Code Repository:</a:t>
            </a:r>
          </a:p>
          <a:p>
            <a:pPr algn="r">
              <a:lnSpc>
                <a:spcPct val="90000"/>
              </a:lnSpc>
            </a:pPr>
            <a:r>
              <a:rPr lang="en-US" sz="3100" b="0" i="0" kern="1200">
                <a:solidFill>
                  <a:schemeClr val="tx2"/>
                </a:solidFill>
                <a:latin typeface="+mj-lt"/>
                <a:ea typeface="+mj-ea"/>
                <a:cs typeface="+mj-cs"/>
              </a:rPr>
              <a:t>https://github.com/Manisoft55/AimorePractice</a:t>
            </a:r>
          </a:p>
        </p:txBody>
      </p:sp>
    </p:spTree>
    <p:extLst>
      <p:ext uri="{BB962C8B-B14F-4D97-AF65-F5344CB8AC3E}">
        <p14:creationId xmlns:p14="http://schemas.microsoft.com/office/powerpoint/2010/main" val="394620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C#:</a:t>
            </a:r>
            <a:endParaRPr lang="en-US" b="1" u="sng" dirty="0"/>
          </a:p>
          <a:p>
            <a:pPr marL="514350" indent="-514350">
              <a:buFont typeface="Arial" panose="020B0604020202020204" pitchFamily="34" charset="0"/>
              <a:buChar char="•"/>
            </a:pPr>
            <a:r>
              <a:rPr lang="en-US" sz="2600" b="1" dirty="0">
                <a:ea typeface="+mj-lt"/>
                <a:cs typeface="+mj-lt"/>
              </a:rPr>
              <a:t>Output</a:t>
            </a:r>
            <a:br>
              <a:rPr lang="en-US" sz="2600" b="1" dirty="0">
                <a:ea typeface="+mj-lt"/>
                <a:cs typeface="+mj-lt"/>
              </a:rPr>
            </a:br>
            <a:r>
              <a:rPr lang="en-US" sz="2600" b="1" dirty="0">
                <a:ea typeface="+mj-lt"/>
                <a:cs typeface="+mj-lt"/>
              </a:rPr>
              <a:t>Comments</a:t>
            </a:r>
            <a:br>
              <a:rPr lang="en-US" sz="2600" b="1" dirty="0">
                <a:ea typeface="+mj-lt"/>
                <a:cs typeface="+mj-lt"/>
              </a:rPr>
            </a:br>
            <a:r>
              <a:rPr lang="en-US" sz="2600" b="1" dirty="0">
                <a:ea typeface="+mj-lt"/>
                <a:cs typeface="+mj-lt"/>
              </a:rPr>
              <a:t>Variables</a:t>
            </a:r>
            <a:br>
              <a:rPr lang="en-US" sz="2600" b="1" dirty="0">
                <a:ea typeface="+mj-lt"/>
                <a:cs typeface="+mj-lt"/>
              </a:rPr>
            </a:br>
            <a:r>
              <a:rPr lang="en-US" sz="2600" b="1" dirty="0">
                <a:ea typeface="+mj-lt"/>
                <a:cs typeface="+mj-lt"/>
              </a:rPr>
              <a:t>Data Types</a:t>
            </a:r>
            <a:br>
              <a:rPr lang="en-US" sz="2600" b="1" dirty="0">
                <a:ea typeface="+mj-lt"/>
                <a:cs typeface="+mj-lt"/>
              </a:rPr>
            </a:br>
            <a:r>
              <a:rPr lang="en-US" sz="2600" b="1" dirty="0">
                <a:ea typeface="+mj-lt"/>
                <a:cs typeface="+mj-lt"/>
              </a:rPr>
              <a:t>Type Casting</a:t>
            </a:r>
            <a:br>
              <a:rPr lang="en-US" sz="2600" b="1" dirty="0">
                <a:ea typeface="+mj-lt"/>
                <a:cs typeface="+mj-lt"/>
              </a:rPr>
            </a:br>
            <a:r>
              <a:rPr lang="en-US" sz="2600" b="1" dirty="0">
                <a:ea typeface="+mj-lt"/>
                <a:cs typeface="+mj-lt"/>
              </a:rPr>
              <a:t>User Input</a:t>
            </a:r>
            <a:br>
              <a:rPr lang="en-US" sz="2600" b="1" dirty="0">
                <a:ea typeface="+mj-lt"/>
                <a:cs typeface="+mj-lt"/>
              </a:rPr>
            </a:br>
            <a:r>
              <a:rPr lang="en-US" sz="2600" b="1" dirty="0">
                <a:ea typeface="+mj-lt"/>
                <a:cs typeface="+mj-lt"/>
              </a:rPr>
              <a:t>Operators</a:t>
            </a:r>
            <a:br>
              <a:rPr lang="en-US" sz="2600" b="1" dirty="0">
                <a:ea typeface="+mj-lt"/>
                <a:cs typeface="+mj-lt"/>
              </a:rPr>
            </a:br>
            <a:r>
              <a:rPr lang="en-US" sz="2600" b="1" dirty="0">
                <a:ea typeface="+mj-lt"/>
                <a:cs typeface="+mj-lt"/>
              </a:rPr>
              <a:t>If...Else</a:t>
            </a:r>
            <a:br>
              <a:rPr lang="en-US" sz="2600" b="1" dirty="0">
                <a:ea typeface="+mj-lt"/>
                <a:cs typeface="+mj-lt"/>
              </a:rPr>
            </a:br>
            <a:r>
              <a:rPr lang="en-US" sz="2600" b="1" dirty="0">
                <a:ea typeface="+mj-lt"/>
                <a:cs typeface="+mj-lt"/>
              </a:rPr>
              <a:t>Methods</a:t>
            </a:r>
            <a:br>
              <a:rPr lang="en-US" sz="2600" b="1" dirty="0">
                <a:ea typeface="+mj-lt"/>
                <a:cs typeface="+mj-lt"/>
              </a:rPr>
            </a:br>
            <a:r>
              <a:rPr lang="en-US" sz="2600" b="1" dirty="0">
                <a:ea typeface="+mj-lt"/>
                <a:cs typeface="+mj-lt"/>
              </a:rPr>
              <a:t>Method Parameters</a:t>
            </a:r>
            <a:br>
              <a:rPr lang="en-US" sz="2600" b="1" dirty="0">
                <a:ea typeface="+mj-lt"/>
                <a:cs typeface="+mj-lt"/>
              </a:rPr>
            </a:br>
            <a:endParaRPr lang="en-US" sz="2600" dirty="0"/>
          </a:p>
        </p:txBody>
      </p:sp>
    </p:spTree>
    <p:extLst>
      <p:ext uri="{BB962C8B-B14F-4D97-AF65-F5344CB8AC3E}">
        <p14:creationId xmlns:p14="http://schemas.microsoft.com/office/powerpoint/2010/main" val="274455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C#:</a:t>
            </a:r>
            <a:br>
              <a:rPr lang="en-US" b="1" u="sng" dirty="0">
                <a:ea typeface="+mj-lt"/>
                <a:cs typeface="+mj-lt"/>
              </a:rPr>
            </a:br>
            <a:br>
              <a:rPr lang="en-US" b="1" u="sng" dirty="0">
                <a:ea typeface="+mj-lt"/>
                <a:cs typeface="+mj-lt"/>
              </a:rPr>
            </a:br>
            <a:r>
              <a:rPr lang="en-US" sz="2600" b="1" dirty="0">
                <a:ea typeface="+mj-lt"/>
                <a:cs typeface="+mj-lt"/>
              </a:rPr>
              <a:t>Strings(Length, Upper, Lower, </a:t>
            </a:r>
            <a:r>
              <a:rPr lang="en-US" sz="2600" b="1" dirty="0" err="1">
                <a:ea typeface="+mj-lt"/>
                <a:cs typeface="+mj-lt"/>
              </a:rPr>
              <a:t>Concat</a:t>
            </a:r>
            <a:r>
              <a:rPr lang="en-US" sz="2600" b="1" dirty="0">
                <a:ea typeface="+mj-lt"/>
                <a:cs typeface="+mj-lt"/>
              </a:rPr>
              <a:t>, </a:t>
            </a:r>
            <a:r>
              <a:rPr lang="en-IN" sz="2600" b="1" dirty="0">
                <a:ea typeface="+mj-lt"/>
                <a:cs typeface="+mj-lt"/>
              </a:rPr>
              <a:t>Interpolation, Substring, </a:t>
            </a:r>
            <a:r>
              <a:rPr lang="en-IN" sz="2600" b="1" dirty="0" err="1">
                <a:ea typeface="+mj-lt"/>
                <a:cs typeface="+mj-lt"/>
              </a:rPr>
              <a:t>IndexOf</a:t>
            </a:r>
            <a:r>
              <a:rPr lang="en-IN" sz="2600" b="1" dirty="0">
                <a:ea typeface="+mj-lt"/>
                <a:cs typeface="+mj-lt"/>
              </a:rPr>
              <a:t>, Escape character, +, Replace)</a:t>
            </a:r>
            <a:br>
              <a:rPr lang="en-US" sz="2600" b="1" dirty="0">
                <a:ea typeface="+mj-lt"/>
                <a:cs typeface="+mj-lt"/>
              </a:rPr>
            </a:br>
            <a:r>
              <a:rPr lang="en-US" sz="2600" b="1" dirty="0">
                <a:ea typeface="+mj-lt"/>
                <a:cs typeface="+mj-lt"/>
              </a:rPr>
              <a:t>Booleans</a:t>
            </a:r>
            <a:br>
              <a:rPr lang="en-US" sz="2600" b="1" dirty="0">
                <a:ea typeface="+mj-lt"/>
                <a:cs typeface="+mj-lt"/>
              </a:rPr>
            </a:br>
            <a:r>
              <a:rPr lang="en-US" sz="2600" b="1" dirty="0">
                <a:ea typeface="+mj-lt"/>
                <a:cs typeface="+mj-lt"/>
              </a:rPr>
              <a:t>Switch (default, </a:t>
            </a:r>
            <a:r>
              <a:rPr lang="en-US" sz="2600" b="1" dirty="0" err="1">
                <a:ea typeface="+mj-lt"/>
                <a:cs typeface="+mj-lt"/>
              </a:rPr>
              <a:t>goto</a:t>
            </a:r>
            <a:r>
              <a:rPr lang="en-US" sz="2600" b="1" dirty="0">
                <a:ea typeface="+mj-lt"/>
                <a:cs typeface="+mj-lt"/>
              </a:rPr>
              <a:t> case) – DEFINE DAYS</a:t>
            </a:r>
            <a:br>
              <a:rPr lang="en-US" sz="2600" b="1" dirty="0">
                <a:ea typeface="+mj-lt"/>
                <a:cs typeface="+mj-lt"/>
              </a:rPr>
            </a:br>
            <a:r>
              <a:rPr lang="en-US" sz="2600" b="1" dirty="0">
                <a:ea typeface="+mj-lt"/>
                <a:cs typeface="+mj-lt"/>
              </a:rPr>
              <a:t>Arrays(string </a:t>
            </a:r>
            <a:r>
              <a:rPr lang="en-US" sz="2600" b="1" dirty="0" err="1">
                <a:ea typeface="+mj-lt"/>
                <a:cs typeface="+mj-lt"/>
              </a:rPr>
              <a:t>arr</a:t>
            </a:r>
            <a:r>
              <a:rPr lang="en-US" sz="2600" b="1" dirty="0">
                <a:ea typeface="+mj-lt"/>
                <a:cs typeface="+mj-lt"/>
              </a:rPr>
              <a:t>, Int </a:t>
            </a:r>
            <a:r>
              <a:rPr lang="en-US" sz="2600" b="1" dirty="0" err="1">
                <a:ea typeface="+mj-lt"/>
                <a:cs typeface="+mj-lt"/>
              </a:rPr>
              <a:t>arr</a:t>
            </a:r>
            <a:r>
              <a:rPr lang="en-US" sz="2600" b="1" dirty="0">
                <a:ea typeface="+mj-lt"/>
                <a:cs typeface="+mj-lt"/>
              </a:rPr>
              <a:t>, foreach, sort, replace </a:t>
            </a:r>
            <a:r>
              <a:rPr lang="en-US" sz="2600" b="1" dirty="0" err="1">
                <a:ea typeface="+mj-lt"/>
                <a:cs typeface="+mj-lt"/>
              </a:rPr>
              <a:t>arr</a:t>
            </a:r>
            <a:r>
              <a:rPr lang="en-US" sz="2600" b="1" dirty="0">
                <a:ea typeface="+mj-lt"/>
                <a:cs typeface="+mj-lt"/>
              </a:rPr>
              <a:t> element, </a:t>
            </a:r>
            <a:r>
              <a:rPr lang="en-US" sz="2600" b="1" dirty="0" err="1">
                <a:ea typeface="+mj-lt"/>
                <a:cs typeface="+mj-lt"/>
              </a:rPr>
              <a:t>Linq</a:t>
            </a:r>
            <a:r>
              <a:rPr lang="en-US" sz="2600" b="1" dirty="0">
                <a:ea typeface="+mj-lt"/>
                <a:cs typeface="+mj-lt"/>
              </a:rPr>
              <a:t> – Min, max, sum)</a:t>
            </a:r>
            <a:br>
              <a:rPr lang="en-US" sz="2600" b="1" dirty="0">
                <a:ea typeface="+mj-lt"/>
                <a:cs typeface="+mj-lt"/>
              </a:rPr>
            </a:br>
            <a:r>
              <a:rPr lang="en-US" sz="2600" b="1" dirty="0">
                <a:ea typeface="+mj-lt"/>
                <a:cs typeface="+mj-lt"/>
              </a:rPr>
              <a:t>For Loop/</a:t>
            </a:r>
            <a:r>
              <a:rPr lang="en-US" sz="2600" b="1" dirty="0" err="1">
                <a:ea typeface="+mj-lt"/>
                <a:cs typeface="+mj-lt"/>
              </a:rPr>
              <a:t>ForEach</a:t>
            </a:r>
            <a:br>
              <a:rPr lang="en-US" sz="2600" b="1" dirty="0">
                <a:ea typeface="+mj-lt"/>
                <a:cs typeface="+mj-lt"/>
              </a:rPr>
            </a:br>
            <a:r>
              <a:rPr lang="en-US" sz="2600" b="1" dirty="0">
                <a:ea typeface="+mj-lt"/>
                <a:cs typeface="+mj-lt"/>
              </a:rPr>
              <a:t>Math(Min, Max, Abs)</a:t>
            </a:r>
          </a:p>
          <a:p>
            <a:r>
              <a:rPr lang="en-US" sz="2600" b="1" dirty="0">
                <a:ea typeface="+mj-lt"/>
                <a:cs typeface="+mj-lt"/>
              </a:rPr>
              <a:t>While/Do Loop</a:t>
            </a:r>
            <a:br>
              <a:rPr lang="en-US" sz="2600" b="1" dirty="0">
                <a:ea typeface="+mj-lt"/>
                <a:cs typeface="+mj-lt"/>
              </a:rPr>
            </a:br>
            <a:r>
              <a:rPr lang="en-US" sz="2600" b="1" dirty="0">
                <a:ea typeface="+mj-lt"/>
                <a:cs typeface="+mj-lt"/>
              </a:rPr>
              <a:t>Break/Continue</a:t>
            </a:r>
            <a:br>
              <a:rPr lang="en-US" sz="2600" b="1" dirty="0">
                <a:ea typeface="+mj-lt"/>
                <a:cs typeface="+mj-lt"/>
              </a:rPr>
            </a:br>
            <a:r>
              <a:rPr lang="en-US" sz="2600" b="1" dirty="0">
                <a:ea typeface="+mj-lt"/>
                <a:cs typeface="+mj-lt"/>
              </a:rPr>
              <a:t>Method Overloading</a:t>
            </a:r>
            <a:endParaRPr lang="en-US" sz="2600" dirty="0"/>
          </a:p>
        </p:txBody>
      </p:sp>
    </p:spTree>
    <p:extLst>
      <p:ext uri="{BB962C8B-B14F-4D97-AF65-F5344CB8AC3E}">
        <p14:creationId xmlns:p14="http://schemas.microsoft.com/office/powerpoint/2010/main" val="152129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4499</TotalTime>
  <Words>839</Words>
  <Application>Microsoft Office PowerPoint</Application>
  <PresentationFormat>Widescreen</PresentationFormat>
  <Paragraphs>38</Paragraphs>
  <Slides>13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urw-din</vt:lpstr>
      <vt:lpstr>Wingdings 3</vt:lpstr>
      <vt:lpstr>Ion</vt:lpstr>
      <vt:lpstr>Software vs Software Framework</vt:lpstr>
      <vt:lpstr>Versions: .NET Framework -&gt; 1.0 to 4.8 -&gt; Apr, 2019  .Net Core -&gt; 1.0 to 6 -&gt; November, 2021</vt:lpstr>
      <vt:lpstr>.Net Framework vs .Net Core: Open Source     Cross-Platform Application Models(Core doesn't support windows/desktop applications) Support for Micro-Services and REST Services Android Development(Xamarin)</vt:lpstr>
      <vt:lpstr>Project Types: - .Net Framework: Console Application - That can be executed and there will be no UI Windows Application Web Forms - Web application ends with aspx, ascx and asmx Class Library - Logics are being written and packaged as the dll and it can't run independently. It needs to be integrated with either console, windows, web app etc MVC - Model view controller design pattern for web applications and it has UI Web API JSON/XML- It returns only data and will not have any UI WCF XML- Windows communication foundation. SOAP(xml) based service</vt:lpstr>
      <vt:lpstr>.Net Framework</vt:lpstr>
      <vt:lpstr>Project Types: - .Net Core: Console Application - That can be executed and there will be no UI Core Web App - Web application ends with aspx, ascx and asmx Class Library - Logics are being written and packaged as the dll and it can't run independently. It needs to be integrated with either console, windows, web app etc Core Web MVC - Model view controller design pattern for web applications and it has UI Web API - It returns only data and will not have any UI WCF - Windows communication foundation. SOAP(xml) based service from .NET Core 3.1</vt:lpstr>
      <vt:lpstr> Development tools: Microsoft Visual Studio Community 2022 (64-bit)  https://visualstudio.microsoft.com/vs/community/   Code Repository: https://github.com/Manisoft55/AimorePractice</vt:lpstr>
      <vt:lpstr>C#: Output Comments Variables Data Types Type Casting User Input Operators If...Else Methods Method Parameters </vt:lpstr>
      <vt:lpstr>C#:  Strings(Length, Upper, Lower, Concat, Interpolation, Substring, IndexOf, Escape character, +, Replace) Booleans Switch (default, goto case) – DEFINE DAYS Arrays(string arr, Int arr, foreach, sort, replace arr element, Linq – Min, max, sum) For Loop/ForEach Math(Min, Max, Abs) While/Do Loop Break/Continue Method Overloading</vt:lpstr>
      <vt:lpstr>C#:  OOPs: Classes/Objects Class Members Access Modifiers(Private, Public, Protected, Internal - Assemblies) Count char in an array Inheritence Single MultiLevel A, B, C  Multiple Inheritence Hybrid Inheritence A, B, ABC, ABD Hierarchical Inheritance - A, AB, AC Multiple derived class Method overriding vs Method overloading Base keyword Assemblies(Private, Public, Satellite – Resource) Classes: abstract class sealed class – Can’t inherit for security purpose,  static class – This, can have static and non-static methods,  partial class – Logic can be splitted then can be added as a single class </vt:lpstr>
      <vt:lpstr>Abstraction – Hiding the implementation. It has private variable Encapsulation – Encapsulation is data hiding(information hiding) while Abstraction is detail hiding(implementation hiding). While encapsulation groups together data and methods that act upon the data, data abstraction deal with exposing to the user and hiding the details of implementation. Properties { get; set; } Polymorphism – provide a unique interface for different implementations of methods. Early binding(Compile - Overloading), late binding(Run - Overriding) Interface Constructors 1.Default Constructor 2.Parameterized Constructor 3.Copy Constructor - To initialize the members of a newly created object by copying the members of an already existing object. 4.Private Constructor 5.Static Constructor https://www.geeksforgeeks.org/c-sharp-constructors/ </vt:lpstr>
      <vt:lpstr> Model POCO(Plain Old CLR Objects) class Value type – Value stores directly vs Reference type – Address stores and value will be retrieved based on the address Collections – Array, Dictionary, List, SortedList Enums – To maintain the constant values Files – Create, Write, Delete Exceptions – throw new exception  </vt:lpstr>
      <vt:lpstr>What – Early beginner  How – Beginner  Why – Intermediate - Critical because of understanding the concept  Why not – Advance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Manikandan Pandurangan</cp:lastModifiedBy>
  <cp:revision>120</cp:revision>
  <dcterms:created xsi:type="dcterms:W3CDTF">2022-07-25T01:46:49Z</dcterms:created>
  <dcterms:modified xsi:type="dcterms:W3CDTF">2022-08-10T08:38:44Z</dcterms:modified>
</cp:coreProperties>
</file>