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9" r:id="rId3"/>
    <p:sldId id="287" r:id="rId4"/>
    <p:sldId id="271" r:id="rId5"/>
    <p:sldId id="272" r:id="rId6"/>
    <p:sldId id="273" r:id="rId7"/>
    <p:sldId id="277" r:id="rId8"/>
    <p:sldId id="274" r:id="rId9"/>
    <p:sldId id="275" r:id="rId10"/>
    <p:sldId id="276" r:id="rId11"/>
    <p:sldId id="278" r:id="rId12"/>
    <p:sldId id="286" r:id="rId13"/>
    <p:sldId id="279" r:id="rId14"/>
    <p:sldId id="280" r:id="rId15"/>
    <p:sldId id="281" r:id="rId16"/>
    <p:sldId id="282" r:id="rId17"/>
    <p:sldId id="283" r:id="rId18"/>
    <p:sldId id="284" r:id="rId19"/>
    <p:sldId id="270"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750AFD-D856-4EB6-A798-7A15BCEAA85D}">
          <p14:sldIdLst/>
        </p14:section>
        <p14:section name="PROJECT-OFF THE WORK" id="{057F1000-5D9D-46F9-93D3-A2F2463CA513}">
          <p14:sldIdLst>
            <p14:sldId id="263"/>
            <p14:sldId id="269"/>
            <p14:sldId id="287"/>
            <p14:sldId id="271"/>
            <p14:sldId id="272"/>
            <p14:sldId id="273"/>
            <p14:sldId id="277"/>
            <p14:sldId id="274"/>
            <p14:sldId id="275"/>
            <p14:sldId id="276"/>
            <p14:sldId id="278"/>
            <p14:sldId id="286"/>
            <p14:sldId id="279"/>
            <p14:sldId id="280"/>
            <p14:sldId id="281"/>
            <p14:sldId id="282"/>
            <p14:sldId id="283"/>
            <p14:sldId id="284"/>
            <p14:sldId id="270"/>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B30CA-9876-442A-B3C7-CDCFC25457F7}"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1041E6E4-4D83-4013-B379-AC4B13CC3A5F}">
      <dgm:prSet/>
      <dgm:spPr/>
      <dgm:t>
        <a:bodyPr/>
        <a:lstStyle/>
        <a:p>
          <a:pPr>
            <a:lnSpc>
              <a:spcPct val="100000"/>
            </a:lnSpc>
          </a:pPr>
          <a:r>
            <a:rPr lang="en-IN" dirty="0"/>
            <a:t>TRAIN MAPE-7.8998</a:t>
          </a:r>
          <a:endParaRPr lang="en-US" dirty="0"/>
        </a:p>
      </dgm:t>
    </dgm:pt>
    <dgm:pt modelId="{4819F7D8-196A-42C0-B211-A1549EBFFB57}" type="parTrans" cxnId="{7FFD11D3-D4C1-4603-8584-D47BEDD1CC8B}">
      <dgm:prSet/>
      <dgm:spPr/>
      <dgm:t>
        <a:bodyPr/>
        <a:lstStyle/>
        <a:p>
          <a:endParaRPr lang="en-US"/>
        </a:p>
      </dgm:t>
    </dgm:pt>
    <dgm:pt modelId="{74ECAFA3-DFC2-49BD-939A-A0DD863B5503}" type="sibTrans" cxnId="{7FFD11D3-D4C1-4603-8584-D47BEDD1CC8B}">
      <dgm:prSet/>
      <dgm:spPr/>
      <dgm:t>
        <a:bodyPr/>
        <a:lstStyle/>
        <a:p>
          <a:endParaRPr lang="en-US"/>
        </a:p>
      </dgm:t>
    </dgm:pt>
    <dgm:pt modelId="{13C22E13-DDD0-4220-B7AB-2A1BE12F0565}">
      <dgm:prSet/>
      <dgm:spPr/>
      <dgm:t>
        <a:bodyPr/>
        <a:lstStyle/>
        <a:p>
          <a:pPr>
            <a:lnSpc>
              <a:spcPct val="100000"/>
            </a:lnSpc>
          </a:pPr>
          <a:r>
            <a:rPr lang="en-IN" dirty="0"/>
            <a:t>TEST MAPE-9.428</a:t>
          </a:r>
          <a:endParaRPr lang="en-US" dirty="0"/>
        </a:p>
      </dgm:t>
    </dgm:pt>
    <dgm:pt modelId="{F394F622-C35C-4721-A013-C22D05B1BE06}" type="parTrans" cxnId="{7CC41ED0-5230-4381-A6F6-EBBA3C8B317B}">
      <dgm:prSet/>
      <dgm:spPr/>
      <dgm:t>
        <a:bodyPr/>
        <a:lstStyle/>
        <a:p>
          <a:endParaRPr lang="en-US"/>
        </a:p>
      </dgm:t>
    </dgm:pt>
    <dgm:pt modelId="{A70C70DD-6E8D-4AF0-87DA-54A9611291B7}" type="sibTrans" cxnId="{7CC41ED0-5230-4381-A6F6-EBBA3C8B317B}">
      <dgm:prSet/>
      <dgm:spPr/>
      <dgm:t>
        <a:bodyPr/>
        <a:lstStyle/>
        <a:p>
          <a:endParaRPr lang="en-US"/>
        </a:p>
      </dgm:t>
    </dgm:pt>
    <dgm:pt modelId="{A7A10FAA-1E03-4077-8E62-5196167BE78F}">
      <dgm:prSet/>
      <dgm:spPr/>
      <dgm:t>
        <a:bodyPr/>
        <a:lstStyle/>
        <a:p>
          <a:pPr>
            <a:lnSpc>
              <a:spcPct val="100000"/>
            </a:lnSpc>
          </a:pPr>
          <a:r>
            <a:rPr lang="en-IN"/>
            <a:t>TRAIN OOB MAPE-8.295</a:t>
          </a:r>
          <a:endParaRPr lang="en-US"/>
        </a:p>
      </dgm:t>
    </dgm:pt>
    <dgm:pt modelId="{F88116D0-FE3D-4123-99C2-9083CEA8372E}" type="parTrans" cxnId="{385EA588-C084-4396-A79D-C017E4FDA1F8}">
      <dgm:prSet/>
      <dgm:spPr/>
      <dgm:t>
        <a:bodyPr/>
        <a:lstStyle/>
        <a:p>
          <a:endParaRPr lang="en-US"/>
        </a:p>
      </dgm:t>
    </dgm:pt>
    <dgm:pt modelId="{62137CFF-C19B-42E1-90CE-A2A17BCD7E74}" type="sibTrans" cxnId="{385EA588-C084-4396-A79D-C017E4FDA1F8}">
      <dgm:prSet/>
      <dgm:spPr/>
      <dgm:t>
        <a:bodyPr/>
        <a:lstStyle/>
        <a:p>
          <a:endParaRPr lang="en-US"/>
        </a:p>
      </dgm:t>
    </dgm:pt>
    <dgm:pt modelId="{F6EAF9CF-1549-4D16-A371-C5DE1FA4E780}">
      <dgm:prSet/>
      <dgm:spPr/>
      <dgm:t>
        <a:bodyPr/>
        <a:lstStyle/>
        <a:p>
          <a:pPr>
            <a:lnSpc>
              <a:spcPct val="100000"/>
            </a:lnSpc>
          </a:pPr>
          <a:r>
            <a:rPr lang="en-IN" dirty="0"/>
            <a:t>TEST OOB MAPE-16.46379</a:t>
          </a:r>
          <a:endParaRPr lang="en-US" dirty="0"/>
        </a:p>
      </dgm:t>
    </dgm:pt>
    <dgm:pt modelId="{FE0CEC28-06EC-420A-B52B-F52E11FDD5B4}" type="parTrans" cxnId="{4D68DA47-A642-408C-BADB-00862AF25B17}">
      <dgm:prSet/>
      <dgm:spPr/>
      <dgm:t>
        <a:bodyPr/>
        <a:lstStyle/>
        <a:p>
          <a:endParaRPr lang="en-US"/>
        </a:p>
      </dgm:t>
    </dgm:pt>
    <dgm:pt modelId="{353C69C8-4112-4D72-8A1E-48CBAA740DEF}" type="sibTrans" cxnId="{4D68DA47-A642-408C-BADB-00862AF25B17}">
      <dgm:prSet/>
      <dgm:spPr/>
      <dgm:t>
        <a:bodyPr/>
        <a:lstStyle/>
        <a:p>
          <a:endParaRPr lang="en-US"/>
        </a:p>
      </dgm:t>
    </dgm:pt>
    <dgm:pt modelId="{F2A3295D-C99C-42B5-8143-9246A4631C74}" type="pres">
      <dgm:prSet presAssocID="{FCDB30CA-9876-442A-B3C7-CDCFC25457F7}" presName="root" presStyleCnt="0">
        <dgm:presLayoutVars>
          <dgm:dir/>
          <dgm:resizeHandles val="exact"/>
        </dgm:presLayoutVars>
      </dgm:prSet>
      <dgm:spPr/>
    </dgm:pt>
    <dgm:pt modelId="{0E98BCF6-9087-4665-8323-B7F50C047CA5}" type="pres">
      <dgm:prSet presAssocID="{1041E6E4-4D83-4013-B379-AC4B13CC3A5F}" presName="compNode" presStyleCnt="0"/>
      <dgm:spPr/>
    </dgm:pt>
    <dgm:pt modelId="{C0878C55-4E7B-4DFF-9FA0-B9814DBA7A30}" type="pres">
      <dgm:prSet presAssocID="{1041E6E4-4D83-4013-B379-AC4B13CC3A5F}" presName="bgRect" presStyleLbl="bgShp" presStyleIdx="0" presStyleCnt="4"/>
      <dgm:spPr/>
    </dgm:pt>
    <dgm:pt modelId="{94E98D04-8890-42C6-9AE1-F81333764416}" type="pres">
      <dgm:prSet presAssocID="{1041E6E4-4D83-4013-B379-AC4B13CC3A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6A5C79B0-D8C9-4501-AC51-24D6FED02EB4}" type="pres">
      <dgm:prSet presAssocID="{1041E6E4-4D83-4013-B379-AC4B13CC3A5F}" presName="spaceRect" presStyleCnt="0"/>
      <dgm:spPr/>
    </dgm:pt>
    <dgm:pt modelId="{66063D31-C521-4941-A40E-EBD8218D6E10}" type="pres">
      <dgm:prSet presAssocID="{1041E6E4-4D83-4013-B379-AC4B13CC3A5F}" presName="parTx" presStyleLbl="revTx" presStyleIdx="0" presStyleCnt="4">
        <dgm:presLayoutVars>
          <dgm:chMax val="0"/>
          <dgm:chPref val="0"/>
        </dgm:presLayoutVars>
      </dgm:prSet>
      <dgm:spPr/>
    </dgm:pt>
    <dgm:pt modelId="{07BF65B8-A91D-4E4A-B4F7-BB46B74812F0}" type="pres">
      <dgm:prSet presAssocID="{74ECAFA3-DFC2-49BD-939A-A0DD863B5503}" presName="sibTrans" presStyleCnt="0"/>
      <dgm:spPr/>
    </dgm:pt>
    <dgm:pt modelId="{144AF92B-0D0E-4739-AE5E-80BC18D730CA}" type="pres">
      <dgm:prSet presAssocID="{13C22E13-DDD0-4220-B7AB-2A1BE12F0565}" presName="compNode" presStyleCnt="0"/>
      <dgm:spPr/>
    </dgm:pt>
    <dgm:pt modelId="{1C7F7D75-591E-4070-8BA4-773547B0FC33}" type="pres">
      <dgm:prSet presAssocID="{13C22E13-DDD0-4220-B7AB-2A1BE12F0565}" presName="bgRect" presStyleLbl="bgShp" presStyleIdx="1" presStyleCnt="4"/>
      <dgm:spPr/>
    </dgm:pt>
    <dgm:pt modelId="{C3BE40D0-E537-402B-A4D2-720435782203}" type="pres">
      <dgm:prSet presAssocID="{13C22E13-DDD0-4220-B7AB-2A1BE12F05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8A21369-3002-41B8-9A75-62B4A0A728D4}" type="pres">
      <dgm:prSet presAssocID="{13C22E13-DDD0-4220-B7AB-2A1BE12F0565}" presName="spaceRect" presStyleCnt="0"/>
      <dgm:spPr/>
    </dgm:pt>
    <dgm:pt modelId="{A78E5084-4645-4007-B85E-494EEBB427D7}" type="pres">
      <dgm:prSet presAssocID="{13C22E13-DDD0-4220-B7AB-2A1BE12F0565}" presName="parTx" presStyleLbl="revTx" presStyleIdx="1" presStyleCnt="4">
        <dgm:presLayoutVars>
          <dgm:chMax val="0"/>
          <dgm:chPref val="0"/>
        </dgm:presLayoutVars>
      </dgm:prSet>
      <dgm:spPr/>
    </dgm:pt>
    <dgm:pt modelId="{07588BBC-6832-4773-9E30-A276338769A9}" type="pres">
      <dgm:prSet presAssocID="{A70C70DD-6E8D-4AF0-87DA-54A9611291B7}" presName="sibTrans" presStyleCnt="0"/>
      <dgm:spPr/>
    </dgm:pt>
    <dgm:pt modelId="{AA385745-1787-4B45-AF66-387EA453AA65}" type="pres">
      <dgm:prSet presAssocID="{A7A10FAA-1E03-4077-8E62-5196167BE78F}" presName="compNode" presStyleCnt="0"/>
      <dgm:spPr/>
    </dgm:pt>
    <dgm:pt modelId="{C742C6F6-075A-413B-AA9F-271A69609870}" type="pres">
      <dgm:prSet presAssocID="{A7A10FAA-1E03-4077-8E62-5196167BE78F}" presName="bgRect" presStyleLbl="bgShp" presStyleIdx="2" presStyleCnt="4"/>
      <dgm:spPr/>
    </dgm:pt>
    <dgm:pt modelId="{9D43D38F-E8D8-4A43-91F5-44C2F8A3106F}" type="pres">
      <dgm:prSet presAssocID="{A7A10FAA-1E03-4077-8E62-5196167BE78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irplane"/>
        </a:ext>
      </dgm:extLst>
    </dgm:pt>
    <dgm:pt modelId="{24BD574F-9FFD-4060-BAC6-53A53E405141}" type="pres">
      <dgm:prSet presAssocID="{A7A10FAA-1E03-4077-8E62-5196167BE78F}" presName="spaceRect" presStyleCnt="0"/>
      <dgm:spPr/>
    </dgm:pt>
    <dgm:pt modelId="{7D65B708-CC7D-4DF5-B714-4C69082A9E98}" type="pres">
      <dgm:prSet presAssocID="{A7A10FAA-1E03-4077-8E62-5196167BE78F}" presName="parTx" presStyleLbl="revTx" presStyleIdx="2" presStyleCnt="4">
        <dgm:presLayoutVars>
          <dgm:chMax val="0"/>
          <dgm:chPref val="0"/>
        </dgm:presLayoutVars>
      </dgm:prSet>
      <dgm:spPr/>
    </dgm:pt>
    <dgm:pt modelId="{DF3B6220-F242-45AA-9458-094EB6E57DA1}" type="pres">
      <dgm:prSet presAssocID="{62137CFF-C19B-42E1-90CE-A2A17BCD7E74}" presName="sibTrans" presStyleCnt="0"/>
      <dgm:spPr/>
    </dgm:pt>
    <dgm:pt modelId="{45A39CB4-A115-4A45-AAE2-D4BF73E37D32}" type="pres">
      <dgm:prSet presAssocID="{F6EAF9CF-1549-4D16-A371-C5DE1FA4E780}" presName="compNode" presStyleCnt="0"/>
      <dgm:spPr/>
    </dgm:pt>
    <dgm:pt modelId="{014EFA42-DF26-49EB-A69F-491AEAA72EE5}" type="pres">
      <dgm:prSet presAssocID="{F6EAF9CF-1549-4D16-A371-C5DE1FA4E780}" presName="bgRect" presStyleLbl="bgShp" presStyleIdx="3" presStyleCnt="4"/>
      <dgm:spPr/>
    </dgm:pt>
    <dgm:pt modelId="{1CEBC34F-E807-4203-BD52-3B31FB6701A9}" type="pres">
      <dgm:prSet presAssocID="{F6EAF9CF-1549-4D16-A371-C5DE1FA4E7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nd Chime"/>
        </a:ext>
      </dgm:extLst>
    </dgm:pt>
    <dgm:pt modelId="{54DA75FF-6687-4B19-8185-FFE3A320F44E}" type="pres">
      <dgm:prSet presAssocID="{F6EAF9CF-1549-4D16-A371-C5DE1FA4E780}" presName="spaceRect" presStyleCnt="0"/>
      <dgm:spPr/>
    </dgm:pt>
    <dgm:pt modelId="{80E48B81-4A90-47DA-9C58-2AF419EB8AD6}" type="pres">
      <dgm:prSet presAssocID="{F6EAF9CF-1549-4D16-A371-C5DE1FA4E780}" presName="parTx" presStyleLbl="revTx" presStyleIdx="3" presStyleCnt="4">
        <dgm:presLayoutVars>
          <dgm:chMax val="0"/>
          <dgm:chPref val="0"/>
        </dgm:presLayoutVars>
      </dgm:prSet>
      <dgm:spPr/>
    </dgm:pt>
  </dgm:ptLst>
  <dgm:cxnLst>
    <dgm:cxn modelId="{7D403800-7DF0-4F7E-90A1-F51BBAAE5A5C}" type="presOf" srcId="{13C22E13-DDD0-4220-B7AB-2A1BE12F0565}" destId="{A78E5084-4645-4007-B85E-494EEBB427D7}" srcOrd="0" destOrd="0" presId="urn:microsoft.com/office/officeart/2018/2/layout/IconVerticalSolidList"/>
    <dgm:cxn modelId="{70ABBC3C-D780-46A3-A769-7FA96DA7E725}" type="presOf" srcId="{FCDB30CA-9876-442A-B3C7-CDCFC25457F7}" destId="{F2A3295D-C99C-42B5-8143-9246A4631C74}" srcOrd="0" destOrd="0" presId="urn:microsoft.com/office/officeart/2018/2/layout/IconVerticalSolidList"/>
    <dgm:cxn modelId="{4D68DA47-A642-408C-BADB-00862AF25B17}" srcId="{FCDB30CA-9876-442A-B3C7-CDCFC25457F7}" destId="{F6EAF9CF-1549-4D16-A371-C5DE1FA4E780}" srcOrd="3" destOrd="0" parTransId="{FE0CEC28-06EC-420A-B52B-F52E11FDD5B4}" sibTransId="{353C69C8-4112-4D72-8A1E-48CBAA740DEF}"/>
    <dgm:cxn modelId="{385EA588-C084-4396-A79D-C017E4FDA1F8}" srcId="{FCDB30CA-9876-442A-B3C7-CDCFC25457F7}" destId="{A7A10FAA-1E03-4077-8E62-5196167BE78F}" srcOrd="2" destOrd="0" parTransId="{F88116D0-FE3D-4123-99C2-9083CEA8372E}" sibTransId="{62137CFF-C19B-42E1-90CE-A2A17BCD7E74}"/>
    <dgm:cxn modelId="{D96996A2-053F-4DEC-AE06-1CB9A089C231}" type="presOf" srcId="{A7A10FAA-1E03-4077-8E62-5196167BE78F}" destId="{7D65B708-CC7D-4DF5-B714-4C69082A9E98}" srcOrd="0" destOrd="0" presId="urn:microsoft.com/office/officeart/2018/2/layout/IconVerticalSolidList"/>
    <dgm:cxn modelId="{B8A87BAB-A94C-4AB2-8131-A7F408C24469}" type="presOf" srcId="{1041E6E4-4D83-4013-B379-AC4B13CC3A5F}" destId="{66063D31-C521-4941-A40E-EBD8218D6E10}" srcOrd="0" destOrd="0" presId="urn:microsoft.com/office/officeart/2018/2/layout/IconVerticalSolidList"/>
    <dgm:cxn modelId="{7CC41ED0-5230-4381-A6F6-EBBA3C8B317B}" srcId="{FCDB30CA-9876-442A-B3C7-CDCFC25457F7}" destId="{13C22E13-DDD0-4220-B7AB-2A1BE12F0565}" srcOrd="1" destOrd="0" parTransId="{F394F622-C35C-4721-A013-C22D05B1BE06}" sibTransId="{A70C70DD-6E8D-4AF0-87DA-54A9611291B7}"/>
    <dgm:cxn modelId="{7FFD11D3-D4C1-4603-8584-D47BEDD1CC8B}" srcId="{FCDB30CA-9876-442A-B3C7-CDCFC25457F7}" destId="{1041E6E4-4D83-4013-B379-AC4B13CC3A5F}" srcOrd="0" destOrd="0" parTransId="{4819F7D8-196A-42C0-B211-A1549EBFFB57}" sibTransId="{74ECAFA3-DFC2-49BD-939A-A0DD863B5503}"/>
    <dgm:cxn modelId="{ACDD02E7-EC03-46CB-BF8B-5001555646B9}" type="presOf" srcId="{F6EAF9CF-1549-4D16-A371-C5DE1FA4E780}" destId="{80E48B81-4A90-47DA-9C58-2AF419EB8AD6}" srcOrd="0" destOrd="0" presId="urn:microsoft.com/office/officeart/2018/2/layout/IconVerticalSolidList"/>
    <dgm:cxn modelId="{F3819351-581C-4C48-8E80-5D97E67AE7A8}" type="presParOf" srcId="{F2A3295D-C99C-42B5-8143-9246A4631C74}" destId="{0E98BCF6-9087-4665-8323-B7F50C047CA5}" srcOrd="0" destOrd="0" presId="urn:microsoft.com/office/officeart/2018/2/layout/IconVerticalSolidList"/>
    <dgm:cxn modelId="{FB4F152F-3624-45A3-8CE5-727B623610C0}" type="presParOf" srcId="{0E98BCF6-9087-4665-8323-B7F50C047CA5}" destId="{C0878C55-4E7B-4DFF-9FA0-B9814DBA7A30}" srcOrd="0" destOrd="0" presId="urn:microsoft.com/office/officeart/2018/2/layout/IconVerticalSolidList"/>
    <dgm:cxn modelId="{19DFEE12-0E5C-42CA-9B39-E3E22828FEA8}" type="presParOf" srcId="{0E98BCF6-9087-4665-8323-B7F50C047CA5}" destId="{94E98D04-8890-42C6-9AE1-F81333764416}" srcOrd="1" destOrd="0" presId="urn:microsoft.com/office/officeart/2018/2/layout/IconVerticalSolidList"/>
    <dgm:cxn modelId="{A08349D6-A06A-4FCE-BC48-DF7F3DB46C44}" type="presParOf" srcId="{0E98BCF6-9087-4665-8323-B7F50C047CA5}" destId="{6A5C79B0-D8C9-4501-AC51-24D6FED02EB4}" srcOrd="2" destOrd="0" presId="urn:microsoft.com/office/officeart/2018/2/layout/IconVerticalSolidList"/>
    <dgm:cxn modelId="{4AE2D29C-565F-4F01-B581-711B91061F44}" type="presParOf" srcId="{0E98BCF6-9087-4665-8323-B7F50C047CA5}" destId="{66063D31-C521-4941-A40E-EBD8218D6E10}" srcOrd="3" destOrd="0" presId="urn:microsoft.com/office/officeart/2018/2/layout/IconVerticalSolidList"/>
    <dgm:cxn modelId="{2D92D6B3-1161-4585-B598-D5D1EEB84EC5}" type="presParOf" srcId="{F2A3295D-C99C-42B5-8143-9246A4631C74}" destId="{07BF65B8-A91D-4E4A-B4F7-BB46B74812F0}" srcOrd="1" destOrd="0" presId="urn:microsoft.com/office/officeart/2018/2/layout/IconVerticalSolidList"/>
    <dgm:cxn modelId="{D9843B8A-4C6E-4928-B231-D87EE6E8F58D}" type="presParOf" srcId="{F2A3295D-C99C-42B5-8143-9246A4631C74}" destId="{144AF92B-0D0E-4739-AE5E-80BC18D730CA}" srcOrd="2" destOrd="0" presId="urn:microsoft.com/office/officeart/2018/2/layout/IconVerticalSolidList"/>
    <dgm:cxn modelId="{90D72223-469F-497A-BF63-A4F7F4836022}" type="presParOf" srcId="{144AF92B-0D0E-4739-AE5E-80BC18D730CA}" destId="{1C7F7D75-591E-4070-8BA4-773547B0FC33}" srcOrd="0" destOrd="0" presId="urn:microsoft.com/office/officeart/2018/2/layout/IconVerticalSolidList"/>
    <dgm:cxn modelId="{E151BAB0-096A-4220-B31B-5099A79BA9F1}" type="presParOf" srcId="{144AF92B-0D0E-4739-AE5E-80BC18D730CA}" destId="{C3BE40D0-E537-402B-A4D2-720435782203}" srcOrd="1" destOrd="0" presId="urn:microsoft.com/office/officeart/2018/2/layout/IconVerticalSolidList"/>
    <dgm:cxn modelId="{8F54EB8B-FB61-49F1-B7F7-3143E350A16A}" type="presParOf" srcId="{144AF92B-0D0E-4739-AE5E-80BC18D730CA}" destId="{78A21369-3002-41B8-9A75-62B4A0A728D4}" srcOrd="2" destOrd="0" presId="urn:microsoft.com/office/officeart/2018/2/layout/IconVerticalSolidList"/>
    <dgm:cxn modelId="{A7A4706B-003A-4787-B555-EC3D99792D14}" type="presParOf" srcId="{144AF92B-0D0E-4739-AE5E-80BC18D730CA}" destId="{A78E5084-4645-4007-B85E-494EEBB427D7}" srcOrd="3" destOrd="0" presId="urn:microsoft.com/office/officeart/2018/2/layout/IconVerticalSolidList"/>
    <dgm:cxn modelId="{EC43E957-C093-4139-BF11-7215199D2549}" type="presParOf" srcId="{F2A3295D-C99C-42B5-8143-9246A4631C74}" destId="{07588BBC-6832-4773-9E30-A276338769A9}" srcOrd="3" destOrd="0" presId="urn:microsoft.com/office/officeart/2018/2/layout/IconVerticalSolidList"/>
    <dgm:cxn modelId="{2FB67065-2033-49FB-91DE-68ED7EBD5164}" type="presParOf" srcId="{F2A3295D-C99C-42B5-8143-9246A4631C74}" destId="{AA385745-1787-4B45-AF66-387EA453AA65}" srcOrd="4" destOrd="0" presId="urn:microsoft.com/office/officeart/2018/2/layout/IconVerticalSolidList"/>
    <dgm:cxn modelId="{A74A7A8E-D405-4DA6-96A6-1C546F8BD287}" type="presParOf" srcId="{AA385745-1787-4B45-AF66-387EA453AA65}" destId="{C742C6F6-075A-413B-AA9F-271A69609870}" srcOrd="0" destOrd="0" presId="urn:microsoft.com/office/officeart/2018/2/layout/IconVerticalSolidList"/>
    <dgm:cxn modelId="{FB6D7516-E90D-4DF0-BB27-B8DD6688D414}" type="presParOf" srcId="{AA385745-1787-4B45-AF66-387EA453AA65}" destId="{9D43D38F-E8D8-4A43-91F5-44C2F8A3106F}" srcOrd="1" destOrd="0" presId="urn:microsoft.com/office/officeart/2018/2/layout/IconVerticalSolidList"/>
    <dgm:cxn modelId="{08C4E636-7707-4F32-B54E-6E14E27B4091}" type="presParOf" srcId="{AA385745-1787-4B45-AF66-387EA453AA65}" destId="{24BD574F-9FFD-4060-BAC6-53A53E405141}" srcOrd="2" destOrd="0" presId="urn:microsoft.com/office/officeart/2018/2/layout/IconVerticalSolidList"/>
    <dgm:cxn modelId="{324473D4-65FE-43CD-869D-F0ACFE9A6243}" type="presParOf" srcId="{AA385745-1787-4B45-AF66-387EA453AA65}" destId="{7D65B708-CC7D-4DF5-B714-4C69082A9E98}" srcOrd="3" destOrd="0" presId="urn:microsoft.com/office/officeart/2018/2/layout/IconVerticalSolidList"/>
    <dgm:cxn modelId="{517E8E17-78ED-434D-B949-9CA328067FB4}" type="presParOf" srcId="{F2A3295D-C99C-42B5-8143-9246A4631C74}" destId="{DF3B6220-F242-45AA-9458-094EB6E57DA1}" srcOrd="5" destOrd="0" presId="urn:microsoft.com/office/officeart/2018/2/layout/IconVerticalSolidList"/>
    <dgm:cxn modelId="{32F1F582-6942-4321-AE6F-DCF7397FDEE8}" type="presParOf" srcId="{F2A3295D-C99C-42B5-8143-9246A4631C74}" destId="{45A39CB4-A115-4A45-AAE2-D4BF73E37D32}" srcOrd="6" destOrd="0" presId="urn:microsoft.com/office/officeart/2018/2/layout/IconVerticalSolidList"/>
    <dgm:cxn modelId="{D28A6D8A-DC32-4E85-B4D8-6F004821FF07}" type="presParOf" srcId="{45A39CB4-A115-4A45-AAE2-D4BF73E37D32}" destId="{014EFA42-DF26-49EB-A69F-491AEAA72EE5}" srcOrd="0" destOrd="0" presId="urn:microsoft.com/office/officeart/2018/2/layout/IconVerticalSolidList"/>
    <dgm:cxn modelId="{41AA32EE-48E9-48F0-9B00-FEDAD9E2F801}" type="presParOf" srcId="{45A39CB4-A115-4A45-AAE2-D4BF73E37D32}" destId="{1CEBC34F-E807-4203-BD52-3B31FB6701A9}" srcOrd="1" destOrd="0" presId="urn:microsoft.com/office/officeart/2018/2/layout/IconVerticalSolidList"/>
    <dgm:cxn modelId="{36404A51-767F-4F5F-B5BC-AAB0082A2713}" type="presParOf" srcId="{45A39CB4-A115-4A45-AAE2-D4BF73E37D32}" destId="{54DA75FF-6687-4B19-8185-FFE3A320F44E}" srcOrd="2" destOrd="0" presId="urn:microsoft.com/office/officeart/2018/2/layout/IconVerticalSolidList"/>
    <dgm:cxn modelId="{7843FA7A-2CC1-4BEA-8A17-7B3EA1CC8063}" type="presParOf" srcId="{45A39CB4-A115-4A45-AAE2-D4BF73E37D32}" destId="{80E48B81-4A90-47DA-9C58-2AF419EB8A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381145-C033-4BE7-A63E-0F65D2223932}"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IN"/>
        </a:p>
      </dgm:t>
    </dgm:pt>
    <dgm:pt modelId="{050ACFD5-645C-4376-A4C0-55238F473241}">
      <dgm:prSet phldrT="[Text]"/>
      <dgm:spPr/>
      <dgm:t>
        <a:bodyPr/>
        <a:lstStyle/>
        <a:p>
          <a:r>
            <a:rPr lang="en-IN" b="1" i="1" dirty="0">
              <a:solidFill>
                <a:schemeClr val="tx1"/>
              </a:solidFill>
            </a:rPr>
            <a:t>SPLIT DATAFRAME INTO TWO PARTS ONE FOR MODEL BUILDING AND ONE FOR OOB </a:t>
          </a:r>
        </a:p>
      </dgm:t>
    </dgm:pt>
    <dgm:pt modelId="{1276CD6A-B1FC-46D0-8774-C1A8186CE72D}" type="parTrans" cxnId="{38763B09-A385-4D19-A107-CB5E3A0530E0}">
      <dgm:prSet/>
      <dgm:spPr/>
      <dgm:t>
        <a:bodyPr/>
        <a:lstStyle/>
        <a:p>
          <a:endParaRPr lang="en-IN"/>
        </a:p>
      </dgm:t>
    </dgm:pt>
    <dgm:pt modelId="{2A1CFD88-DD86-4D2A-84FB-AE1CD4DD433C}" type="sibTrans" cxnId="{38763B09-A385-4D19-A107-CB5E3A0530E0}">
      <dgm:prSet/>
      <dgm:spPr/>
      <dgm:t>
        <a:bodyPr/>
        <a:lstStyle/>
        <a:p>
          <a:endParaRPr lang="en-IN"/>
        </a:p>
      </dgm:t>
    </dgm:pt>
    <dgm:pt modelId="{BC7C6F14-D6F7-4EDC-B3FC-000FA372D2EB}">
      <dgm:prSet phldrT="[Text]"/>
      <dgm:spPr/>
      <dgm:t>
        <a:bodyPr/>
        <a:lstStyle/>
        <a:p>
          <a:r>
            <a:rPr lang="en-IN" b="1" i="1" dirty="0">
              <a:solidFill>
                <a:schemeClr val="tx1"/>
              </a:solidFill>
            </a:rPr>
            <a:t>PERFORM EDA &amp; PROFILE CUSTOMERS BASED ON THE DISPERSION ACROSS REGIONS AND TYPE OF FRUITS</a:t>
          </a:r>
        </a:p>
      </dgm:t>
    </dgm:pt>
    <dgm:pt modelId="{8A0AB47F-6765-4CFD-A390-A7CB0311B362}" type="parTrans" cxnId="{8B9178C6-588F-44AB-8BCD-084B3DFBB0E4}">
      <dgm:prSet/>
      <dgm:spPr/>
      <dgm:t>
        <a:bodyPr/>
        <a:lstStyle/>
        <a:p>
          <a:endParaRPr lang="en-IN"/>
        </a:p>
      </dgm:t>
    </dgm:pt>
    <dgm:pt modelId="{7FC9D460-2E5E-4938-9E80-6A6848B2BE76}" type="sibTrans" cxnId="{8B9178C6-588F-44AB-8BCD-084B3DFBB0E4}">
      <dgm:prSet/>
      <dgm:spPr/>
      <dgm:t>
        <a:bodyPr/>
        <a:lstStyle/>
        <a:p>
          <a:endParaRPr lang="en-IN"/>
        </a:p>
      </dgm:t>
    </dgm:pt>
    <dgm:pt modelId="{D0E49D01-CB9D-4BBB-8669-D9AB098D4971}">
      <dgm:prSet phldrT="[Text]"/>
      <dgm:spPr/>
      <dgm:t>
        <a:bodyPr/>
        <a:lstStyle/>
        <a:p>
          <a:r>
            <a:rPr lang="en-IN" b="1" i="1" dirty="0">
              <a:solidFill>
                <a:schemeClr val="tx1"/>
              </a:solidFill>
            </a:rPr>
            <a:t>AGGREGATE DATA &amp; ADD EXTERNAL INDICATORS AND MAKE NECESSARY TRANSFORMATIONS,ENCODING DUMMY VARIABLES</a:t>
          </a:r>
        </a:p>
      </dgm:t>
    </dgm:pt>
    <dgm:pt modelId="{1A5A07BA-EA71-45E5-9372-EA072809BD78}" type="parTrans" cxnId="{82DFE6D6-90E7-4D3E-933D-340A526BA282}">
      <dgm:prSet/>
      <dgm:spPr/>
      <dgm:t>
        <a:bodyPr/>
        <a:lstStyle/>
        <a:p>
          <a:endParaRPr lang="en-IN"/>
        </a:p>
      </dgm:t>
    </dgm:pt>
    <dgm:pt modelId="{BEA9953D-01C5-4BC5-ADF7-1F9A53BCF6A8}" type="sibTrans" cxnId="{82DFE6D6-90E7-4D3E-933D-340A526BA282}">
      <dgm:prSet/>
      <dgm:spPr/>
      <dgm:t>
        <a:bodyPr/>
        <a:lstStyle/>
        <a:p>
          <a:endParaRPr lang="en-IN"/>
        </a:p>
      </dgm:t>
    </dgm:pt>
    <dgm:pt modelId="{6557921C-5A8A-4FD2-9361-DB1D183AD46C}">
      <dgm:prSet phldrT="[Text]"/>
      <dgm:spPr/>
      <dgm:t>
        <a:bodyPr/>
        <a:lstStyle/>
        <a:p>
          <a:r>
            <a:rPr lang="en-IN" b="1" i="1" dirty="0">
              <a:solidFill>
                <a:schemeClr val="tx1"/>
              </a:solidFill>
            </a:rPr>
            <a:t>AUTOMATOR FUNCTION TAKES INPUT AND SPLITS DATA INTO TRAIN,TEST AND GRIDSEARCH CV and RETURNS OUTPUT BASED ON MAPE and ACCURACY METRICS </a:t>
          </a:r>
        </a:p>
      </dgm:t>
    </dgm:pt>
    <dgm:pt modelId="{F7D9204F-6D4B-404A-A110-AC1B909A35AA}" type="parTrans" cxnId="{5955FABD-E27B-4BD3-B26B-C06941FF87CD}">
      <dgm:prSet/>
      <dgm:spPr/>
      <dgm:t>
        <a:bodyPr/>
        <a:lstStyle/>
        <a:p>
          <a:endParaRPr lang="en-IN"/>
        </a:p>
      </dgm:t>
    </dgm:pt>
    <dgm:pt modelId="{CF43C753-A94A-471A-82E0-71190EABFACB}" type="sibTrans" cxnId="{5955FABD-E27B-4BD3-B26B-C06941FF87CD}">
      <dgm:prSet/>
      <dgm:spPr/>
      <dgm:t>
        <a:bodyPr/>
        <a:lstStyle/>
        <a:p>
          <a:endParaRPr lang="en-IN"/>
        </a:p>
      </dgm:t>
    </dgm:pt>
    <dgm:pt modelId="{E6D3C9AE-27CE-4DC6-833E-C09F2E04AE04}">
      <dgm:prSet phldrT="[Text]"/>
      <dgm:spPr/>
      <dgm:t>
        <a:bodyPr/>
        <a:lstStyle/>
        <a:p>
          <a:r>
            <a:rPr lang="en-IN" b="1" i="1" dirty="0">
              <a:solidFill>
                <a:schemeClr val="tx1"/>
              </a:solidFill>
            </a:rPr>
            <a:t>PLOT DIAGNOSTICS TO EVALUATE BEST MODEL AND CHECK MODEL ASSUMPTIONS</a:t>
          </a:r>
        </a:p>
      </dgm:t>
    </dgm:pt>
    <dgm:pt modelId="{7168CAA5-2AA8-4BD1-A06A-14AF113744C4}" type="parTrans" cxnId="{D54BA7A2-40F0-4B49-B172-214795085ACF}">
      <dgm:prSet/>
      <dgm:spPr/>
      <dgm:t>
        <a:bodyPr/>
        <a:lstStyle/>
        <a:p>
          <a:endParaRPr lang="en-IN"/>
        </a:p>
      </dgm:t>
    </dgm:pt>
    <dgm:pt modelId="{E956FDCA-1395-4949-AA25-587DE4A286C2}" type="sibTrans" cxnId="{D54BA7A2-40F0-4B49-B172-214795085ACF}">
      <dgm:prSet/>
      <dgm:spPr/>
      <dgm:t>
        <a:bodyPr/>
        <a:lstStyle/>
        <a:p>
          <a:endParaRPr lang="en-IN"/>
        </a:p>
      </dgm:t>
    </dgm:pt>
    <dgm:pt modelId="{36F58B0D-94CF-418F-ADCC-47A8D166AF18}">
      <dgm:prSet phldrT="[Text]"/>
      <dgm:spPr/>
      <dgm:t>
        <a:bodyPr/>
        <a:lstStyle/>
        <a:p>
          <a:r>
            <a:rPr lang="en-IN" b="1" i="1" dirty="0">
              <a:solidFill>
                <a:schemeClr val="tx1"/>
              </a:solidFill>
            </a:rPr>
            <a:t>GET THE DISPERSION BASED ON REGIONS ,TYPE AND COMPARE IT TO CLUSTERS ALREADY USED IN THE MODEL &amp; USE UNSUPERVISED KNN TO FIND THE CLOSE CLUSTER POINTS AND REPEAT STEPS  3-5</a:t>
          </a:r>
        </a:p>
      </dgm:t>
    </dgm:pt>
    <dgm:pt modelId="{29503C95-6E02-4D05-8CF5-0BDF1A8F153A}" type="parTrans" cxnId="{7F8CD18C-76B2-42DA-B3B8-93920CECCD6D}">
      <dgm:prSet/>
      <dgm:spPr/>
      <dgm:t>
        <a:bodyPr/>
        <a:lstStyle/>
        <a:p>
          <a:endParaRPr lang="en-IN"/>
        </a:p>
      </dgm:t>
    </dgm:pt>
    <dgm:pt modelId="{E6C21F42-CA46-4B1D-A2D2-ABD2373B6927}" type="sibTrans" cxnId="{7F8CD18C-76B2-42DA-B3B8-93920CECCD6D}">
      <dgm:prSet/>
      <dgm:spPr/>
      <dgm:t>
        <a:bodyPr/>
        <a:lstStyle/>
        <a:p>
          <a:endParaRPr lang="en-IN"/>
        </a:p>
      </dgm:t>
    </dgm:pt>
    <dgm:pt modelId="{16F67242-4295-4B28-9A1E-039CC374436F}" type="pres">
      <dgm:prSet presAssocID="{62381145-C033-4BE7-A63E-0F65D2223932}" presName="Name0" presStyleCnt="0">
        <dgm:presLayoutVars>
          <dgm:dir/>
          <dgm:resizeHandles val="exact"/>
        </dgm:presLayoutVars>
      </dgm:prSet>
      <dgm:spPr/>
    </dgm:pt>
    <dgm:pt modelId="{B2982748-3D3E-4BAD-88C0-DB64FC38F13B}" type="pres">
      <dgm:prSet presAssocID="{050ACFD5-645C-4376-A4C0-55238F473241}" presName="node" presStyleLbl="node1" presStyleIdx="0" presStyleCnt="6">
        <dgm:presLayoutVars>
          <dgm:bulletEnabled val="1"/>
        </dgm:presLayoutVars>
      </dgm:prSet>
      <dgm:spPr/>
    </dgm:pt>
    <dgm:pt modelId="{A67F68CF-BF4B-4CCD-9918-0CB63BFA94D8}" type="pres">
      <dgm:prSet presAssocID="{2A1CFD88-DD86-4D2A-84FB-AE1CD4DD433C}" presName="sibTrans" presStyleLbl="sibTrans1D1" presStyleIdx="0" presStyleCnt="5"/>
      <dgm:spPr/>
    </dgm:pt>
    <dgm:pt modelId="{6C958D4A-8654-4784-8499-F118EE89B585}" type="pres">
      <dgm:prSet presAssocID="{2A1CFD88-DD86-4D2A-84FB-AE1CD4DD433C}" presName="connectorText" presStyleLbl="sibTrans1D1" presStyleIdx="0" presStyleCnt="5"/>
      <dgm:spPr/>
    </dgm:pt>
    <dgm:pt modelId="{337850D3-C330-4B6D-8B8F-1F30491B4EED}" type="pres">
      <dgm:prSet presAssocID="{BC7C6F14-D6F7-4EDC-B3FC-000FA372D2EB}" presName="node" presStyleLbl="node1" presStyleIdx="1" presStyleCnt="6">
        <dgm:presLayoutVars>
          <dgm:bulletEnabled val="1"/>
        </dgm:presLayoutVars>
      </dgm:prSet>
      <dgm:spPr/>
    </dgm:pt>
    <dgm:pt modelId="{43C7004F-857F-4C5E-B02F-8FA3B2D43C04}" type="pres">
      <dgm:prSet presAssocID="{7FC9D460-2E5E-4938-9E80-6A6848B2BE76}" presName="sibTrans" presStyleLbl="sibTrans1D1" presStyleIdx="1" presStyleCnt="5"/>
      <dgm:spPr/>
    </dgm:pt>
    <dgm:pt modelId="{F34AB2CD-CCDC-4E93-97AC-D0754ED91E44}" type="pres">
      <dgm:prSet presAssocID="{7FC9D460-2E5E-4938-9E80-6A6848B2BE76}" presName="connectorText" presStyleLbl="sibTrans1D1" presStyleIdx="1" presStyleCnt="5"/>
      <dgm:spPr/>
    </dgm:pt>
    <dgm:pt modelId="{F54BCD97-B862-4331-9D31-ACC6868326D1}" type="pres">
      <dgm:prSet presAssocID="{D0E49D01-CB9D-4BBB-8669-D9AB098D4971}" presName="node" presStyleLbl="node1" presStyleIdx="2" presStyleCnt="6">
        <dgm:presLayoutVars>
          <dgm:bulletEnabled val="1"/>
        </dgm:presLayoutVars>
      </dgm:prSet>
      <dgm:spPr/>
    </dgm:pt>
    <dgm:pt modelId="{F6E98E9E-D85A-45E1-9204-D06057883AC7}" type="pres">
      <dgm:prSet presAssocID="{BEA9953D-01C5-4BC5-ADF7-1F9A53BCF6A8}" presName="sibTrans" presStyleLbl="sibTrans1D1" presStyleIdx="2" presStyleCnt="5"/>
      <dgm:spPr/>
    </dgm:pt>
    <dgm:pt modelId="{F7876D64-3525-4397-AD29-EC1D997CD57D}" type="pres">
      <dgm:prSet presAssocID="{BEA9953D-01C5-4BC5-ADF7-1F9A53BCF6A8}" presName="connectorText" presStyleLbl="sibTrans1D1" presStyleIdx="2" presStyleCnt="5"/>
      <dgm:spPr/>
    </dgm:pt>
    <dgm:pt modelId="{8151C970-421B-4375-BE19-6056514BB931}" type="pres">
      <dgm:prSet presAssocID="{6557921C-5A8A-4FD2-9361-DB1D183AD46C}" presName="node" presStyleLbl="node1" presStyleIdx="3" presStyleCnt="6">
        <dgm:presLayoutVars>
          <dgm:bulletEnabled val="1"/>
        </dgm:presLayoutVars>
      </dgm:prSet>
      <dgm:spPr/>
    </dgm:pt>
    <dgm:pt modelId="{C117E7E3-23DE-4FFC-BBA3-1AB0B5A16B89}" type="pres">
      <dgm:prSet presAssocID="{CF43C753-A94A-471A-82E0-71190EABFACB}" presName="sibTrans" presStyleLbl="sibTrans1D1" presStyleIdx="3" presStyleCnt="5"/>
      <dgm:spPr/>
    </dgm:pt>
    <dgm:pt modelId="{6EE2367D-AE52-4353-BD71-18C9926D6195}" type="pres">
      <dgm:prSet presAssocID="{CF43C753-A94A-471A-82E0-71190EABFACB}" presName="connectorText" presStyleLbl="sibTrans1D1" presStyleIdx="3" presStyleCnt="5"/>
      <dgm:spPr/>
    </dgm:pt>
    <dgm:pt modelId="{4F133D23-1D76-4E9B-A4AF-D361C37705B9}" type="pres">
      <dgm:prSet presAssocID="{E6D3C9AE-27CE-4DC6-833E-C09F2E04AE04}" presName="node" presStyleLbl="node1" presStyleIdx="4" presStyleCnt="6">
        <dgm:presLayoutVars>
          <dgm:bulletEnabled val="1"/>
        </dgm:presLayoutVars>
      </dgm:prSet>
      <dgm:spPr/>
    </dgm:pt>
    <dgm:pt modelId="{0A1AE0EC-FAD0-40B8-AA9A-538D0EA98E60}" type="pres">
      <dgm:prSet presAssocID="{E956FDCA-1395-4949-AA25-587DE4A286C2}" presName="sibTrans" presStyleLbl="sibTrans1D1" presStyleIdx="4" presStyleCnt="5"/>
      <dgm:spPr/>
    </dgm:pt>
    <dgm:pt modelId="{7B09DAE2-42DF-4D4B-9C40-721D12F05F1C}" type="pres">
      <dgm:prSet presAssocID="{E956FDCA-1395-4949-AA25-587DE4A286C2}" presName="connectorText" presStyleLbl="sibTrans1D1" presStyleIdx="4" presStyleCnt="5"/>
      <dgm:spPr/>
    </dgm:pt>
    <dgm:pt modelId="{FCA0165E-C195-4A61-B43F-EBAEDA6DBBEB}" type="pres">
      <dgm:prSet presAssocID="{36F58B0D-94CF-418F-ADCC-47A8D166AF18}" presName="node" presStyleLbl="node1" presStyleIdx="5" presStyleCnt="6">
        <dgm:presLayoutVars>
          <dgm:bulletEnabled val="1"/>
        </dgm:presLayoutVars>
      </dgm:prSet>
      <dgm:spPr/>
    </dgm:pt>
  </dgm:ptLst>
  <dgm:cxnLst>
    <dgm:cxn modelId="{38763B09-A385-4D19-A107-CB5E3A0530E0}" srcId="{62381145-C033-4BE7-A63E-0F65D2223932}" destId="{050ACFD5-645C-4376-A4C0-55238F473241}" srcOrd="0" destOrd="0" parTransId="{1276CD6A-B1FC-46D0-8774-C1A8186CE72D}" sibTransId="{2A1CFD88-DD86-4D2A-84FB-AE1CD4DD433C}"/>
    <dgm:cxn modelId="{E92A7713-93C7-4059-80C9-C95E7B7E7AB3}" type="presOf" srcId="{CF43C753-A94A-471A-82E0-71190EABFACB}" destId="{6EE2367D-AE52-4353-BD71-18C9926D6195}" srcOrd="1" destOrd="0" presId="urn:microsoft.com/office/officeart/2016/7/layout/RepeatingBendingProcessNew"/>
    <dgm:cxn modelId="{CD402937-6157-44F3-936D-181935E37BCD}" type="presOf" srcId="{BEA9953D-01C5-4BC5-ADF7-1F9A53BCF6A8}" destId="{F7876D64-3525-4397-AD29-EC1D997CD57D}" srcOrd="1" destOrd="0" presId="urn:microsoft.com/office/officeart/2016/7/layout/RepeatingBendingProcessNew"/>
    <dgm:cxn modelId="{1FA4EC3C-6D1E-4DC2-8E99-A0C2F7AAA232}" type="presOf" srcId="{D0E49D01-CB9D-4BBB-8669-D9AB098D4971}" destId="{F54BCD97-B862-4331-9D31-ACC6868326D1}" srcOrd="0" destOrd="0" presId="urn:microsoft.com/office/officeart/2016/7/layout/RepeatingBendingProcessNew"/>
    <dgm:cxn modelId="{3527C96D-183D-4FF8-857D-693C632BD6D0}" type="presOf" srcId="{CF43C753-A94A-471A-82E0-71190EABFACB}" destId="{C117E7E3-23DE-4FFC-BBA3-1AB0B5A16B89}" srcOrd="0" destOrd="0" presId="urn:microsoft.com/office/officeart/2016/7/layout/RepeatingBendingProcessNew"/>
    <dgm:cxn modelId="{35FED64D-F4F5-477F-B398-0AA998FE98DB}" type="presOf" srcId="{6557921C-5A8A-4FD2-9361-DB1D183AD46C}" destId="{8151C970-421B-4375-BE19-6056514BB931}" srcOrd="0" destOrd="0" presId="urn:microsoft.com/office/officeart/2016/7/layout/RepeatingBendingProcessNew"/>
    <dgm:cxn modelId="{26DB7851-66C5-4A18-8CCC-08A2C9EDB673}" type="presOf" srcId="{2A1CFD88-DD86-4D2A-84FB-AE1CD4DD433C}" destId="{A67F68CF-BF4B-4CCD-9918-0CB63BFA94D8}" srcOrd="0" destOrd="0" presId="urn:microsoft.com/office/officeart/2016/7/layout/RepeatingBendingProcessNew"/>
    <dgm:cxn modelId="{07DBB575-D3B0-4BAB-B666-C2095BB3415E}" type="presOf" srcId="{7FC9D460-2E5E-4938-9E80-6A6848B2BE76}" destId="{F34AB2CD-CCDC-4E93-97AC-D0754ED91E44}" srcOrd="1" destOrd="0" presId="urn:microsoft.com/office/officeart/2016/7/layout/RepeatingBendingProcessNew"/>
    <dgm:cxn modelId="{A81A9276-4AE6-41BE-A84D-DC758CC27E5C}" type="presOf" srcId="{050ACFD5-645C-4376-A4C0-55238F473241}" destId="{B2982748-3D3E-4BAD-88C0-DB64FC38F13B}" srcOrd="0" destOrd="0" presId="urn:microsoft.com/office/officeart/2016/7/layout/RepeatingBendingProcessNew"/>
    <dgm:cxn modelId="{BAC30979-BD9B-4BB0-BB60-19E092B1AD81}" type="presOf" srcId="{E956FDCA-1395-4949-AA25-587DE4A286C2}" destId="{7B09DAE2-42DF-4D4B-9C40-721D12F05F1C}" srcOrd="1" destOrd="0" presId="urn:microsoft.com/office/officeart/2016/7/layout/RepeatingBendingProcessNew"/>
    <dgm:cxn modelId="{38DE037B-624D-4EB0-AAB2-A02EF995AD56}" type="presOf" srcId="{BC7C6F14-D6F7-4EDC-B3FC-000FA372D2EB}" destId="{337850D3-C330-4B6D-8B8F-1F30491B4EED}" srcOrd="0" destOrd="0" presId="urn:microsoft.com/office/officeart/2016/7/layout/RepeatingBendingProcessNew"/>
    <dgm:cxn modelId="{BD25297C-5DDA-4137-832E-2DBD153517A2}" type="presOf" srcId="{BEA9953D-01C5-4BC5-ADF7-1F9A53BCF6A8}" destId="{F6E98E9E-D85A-45E1-9204-D06057883AC7}" srcOrd="0" destOrd="0" presId="urn:microsoft.com/office/officeart/2016/7/layout/RepeatingBendingProcessNew"/>
    <dgm:cxn modelId="{52200185-C7C8-44FE-97D5-61BC1C95E204}" type="presOf" srcId="{E6D3C9AE-27CE-4DC6-833E-C09F2E04AE04}" destId="{4F133D23-1D76-4E9B-A4AF-D361C37705B9}" srcOrd="0" destOrd="0" presId="urn:microsoft.com/office/officeart/2016/7/layout/RepeatingBendingProcessNew"/>
    <dgm:cxn modelId="{7F8CD18C-76B2-42DA-B3B8-93920CECCD6D}" srcId="{62381145-C033-4BE7-A63E-0F65D2223932}" destId="{36F58B0D-94CF-418F-ADCC-47A8D166AF18}" srcOrd="5" destOrd="0" parTransId="{29503C95-6E02-4D05-8CF5-0BDF1A8F153A}" sibTransId="{E6C21F42-CA46-4B1D-A2D2-ABD2373B6927}"/>
    <dgm:cxn modelId="{D54BA7A2-40F0-4B49-B172-214795085ACF}" srcId="{62381145-C033-4BE7-A63E-0F65D2223932}" destId="{E6D3C9AE-27CE-4DC6-833E-C09F2E04AE04}" srcOrd="4" destOrd="0" parTransId="{7168CAA5-2AA8-4BD1-A06A-14AF113744C4}" sibTransId="{E956FDCA-1395-4949-AA25-587DE4A286C2}"/>
    <dgm:cxn modelId="{593351A7-0B10-4DA0-95B2-2FE5DB220EFB}" type="presOf" srcId="{62381145-C033-4BE7-A63E-0F65D2223932}" destId="{16F67242-4295-4B28-9A1E-039CC374436F}" srcOrd="0" destOrd="0" presId="urn:microsoft.com/office/officeart/2016/7/layout/RepeatingBendingProcessNew"/>
    <dgm:cxn modelId="{98B942AD-DED1-4CB4-9211-BC5A7194D245}" type="presOf" srcId="{E956FDCA-1395-4949-AA25-587DE4A286C2}" destId="{0A1AE0EC-FAD0-40B8-AA9A-538D0EA98E60}" srcOrd="0" destOrd="0" presId="urn:microsoft.com/office/officeart/2016/7/layout/RepeatingBendingProcessNew"/>
    <dgm:cxn modelId="{5955FABD-E27B-4BD3-B26B-C06941FF87CD}" srcId="{62381145-C033-4BE7-A63E-0F65D2223932}" destId="{6557921C-5A8A-4FD2-9361-DB1D183AD46C}" srcOrd="3" destOrd="0" parTransId="{F7D9204F-6D4B-404A-A110-AC1B909A35AA}" sibTransId="{CF43C753-A94A-471A-82E0-71190EABFACB}"/>
    <dgm:cxn modelId="{8B9178C6-588F-44AB-8BCD-084B3DFBB0E4}" srcId="{62381145-C033-4BE7-A63E-0F65D2223932}" destId="{BC7C6F14-D6F7-4EDC-B3FC-000FA372D2EB}" srcOrd="1" destOrd="0" parTransId="{8A0AB47F-6765-4CFD-A390-A7CB0311B362}" sibTransId="{7FC9D460-2E5E-4938-9E80-6A6848B2BE76}"/>
    <dgm:cxn modelId="{988699CA-C4A6-4055-A2F6-4AC4C9E1EF44}" type="presOf" srcId="{7FC9D460-2E5E-4938-9E80-6A6848B2BE76}" destId="{43C7004F-857F-4C5E-B02F-8FA3B2D43C04}" srcOrd="0" destOrd="0" presId="urn:microsoft.com/office/officeart/2016/7/layout/RepeatingBendingProcessNew"/>
    <dgm:cxn modelId="{82DFE6D6-90E7-4D3E-933D-340A526BA282}" srcId="{62381145-C033-4BE7-A63E-0F65D2223932}" destId="{D0E49D01-CB9D-4BBB-8669-D9AB098D4971}" srcOrd="2" destOrd="0" parTransId="{1A5A07BA-EA71-45E5-9372-EA072809BD78}" sibTransId="{BEA9953D-01C5-4BC5-ADF7-1F9A53BCF6A8}"/>
    <dgm:cxn modelId="{6C9FCBD7-A178-4837-A161-7E11922EC49D}" type="presOf" srcId="{36F58B0D-94CF-418F-ADCC-47A8D166AF18}" destId="{FCA0165E-C195-4A61-B43F-EBAEDA6DBBEB}" srcOrd="0" destOrd="0" presId="urn:microsoft.com/office/officeart/2016/7/layout/RepeatingBendingProcessNew"/>
    <dgm:cxn modelId="{B628ADFA-C2A5-494E-B5A1-AD0A764B14E7}" type="presOf" srcId="{2A1CFD88-DD86-4D2A-84FB-AE1CD4DD433C}" destId="{6C958D4A-8654-4784-8499-F118EE89B585}" srcOrd="1" destOrd="0" presId="urn:microsoft.com/office/officeart/2016/7/layout/RepeatingBendingProcessNew"/>
    <dgm:cxn modelId="{530DA6E9-0760-47AA-BC5B-08BD39ACA7F2}" type="presParOf" srcId="{16F67242-4295-4B28-9A1E-039CC374436F}" destId="{B2982748-3D3E-4BAD-88C0-DB64FC38F13B}" srcOrd="0" destOrd="0" presId="urn:microsoft.com/office/officeart/2016/7/layout/RepeatingBendingProcessNew"/>
    <dgm:cxn modelId="{C74F8AD7-E1F7-4909-ABCC-04F3BD6899E6}" type="presParOf" srcId="{16F67242-4295-4B28-9A1E-039CC374436F}" destId="{A67F68CF-BF4B-4CCD-9918-0CB63BFA94D8}" srcOrd="1" destOrd="0" presId="urn:microsoft.com/office/officeart/2016/7/layout/RepeatingBendingProcessNew"/>
    <dgm:cxn modelId="{AF8D8D93-340A-4655-AC24-BFAD97AFD550}" type="presParOf" srcId="{A67F68CF-BF4B-4CCD-9918-0CB63BFA94D8}" destId="{6C958D4A-8654-4784-8499-F118EE89B585}" srcOrd="0" destOrd="0" presId="urn:microsoft.com/office/officeart/2016/7/layout/RepeatingBendingProcessNew"/>
    <dgm:cxn modelId="{9E8BFEF6-737E-43E9-83DF-294443496CF9}" type="presParOf" srcId="{16F67242-4295-4B28-9A1E-039CC374436F}" destId="{337850D3-C330-4B6D-8B8F-1F30491B4EED}" srcOrd="2" destOrd="0" presId="urn:microsoft.com/office/officeart/2016/7/layout/RepeatingBendingProcessNew"/>
    <dgm:cxn modelId="{C55352C3-1EBB-4FF7-A6CE-1318EE1B0174}" type="presParOf" srcId="{16F67242-4295-4B28-9A1E-039CC374436F}" destId="{43C7004F-857F-4C5E-B02F-8FA3B2D43C04}" srcOrd="3" destOrd="0" presId="urn:microsoft.com/office/officeart/2016/7/layout/RepeatingBendingProcessNew"/>
    <dgm:cxn modelId="{F66DBFCC-CBE9-4A2E-8349-C353822530C6}" type="presParOf" srcId="{43C7004F-857F-4C5E-B02F-8FA3B2D43C04}" destId="{F34AB2CD-CCDC-4E93-97AC-D0754ED91E44}" srcOrd="0" destOrd="0" presId="urn:microsoft.com/office/officeart/2016/7/layout/RepeatingBendingProcessNew"/>
    <dgm:cxn modelId="{5683613F-6A4F-48E0-A01D-9F96E5A3CFD7}" type="presParOf" srcId="{16F67242-4295-4B28-9A1E-039CC374436F}" destId="{F54BCD97-B862-4331-9D31-ACC6868326D1}" srcOrd="4" destOrd="0" presId="urn:microsoft.com/office/officeart/2016/7/layout/RepeatingBendingProcessNew"/>
    <dgm:cxn modelId="{52A5379A-27BE-4D39-899B-6EE68BD8D5C0}" type="presParOf" srcId="{16F67242-4295-4B28-9A1E-039CC374436F}" destId="{F6E98E9E-D85A-45E1-9204-D06057883AC7}" srcOrd="5" destOrd="0" presId="urn:microsoft.com/office/officeart/2016/7/layout/RepeatingBendingProcessNew"/>
    <dgm:cxn modelId="{18E43B11-E74D-42A4-85C4-63AE3C6CD3CE}" type="presParOf" srcId="{F6E98E9E-D85A-45E1-9204-D06057883AC7}" destId="{F7876D64-3525-4397-AD29-EC1D997CD57D}" srcOrd="0" destOrd="0" presId="urn:microsoft.com/office/officeart/2016/7/layout/RepeatingBendingProcessNew"/>
    <dgm:cxn modelId="{F21E7518-6B39-447F-AA7B-9A2F4F7D0D4F}" type="presParOf" srcId="{16F67242-4295-4B28-9A1E-039CC374436F}" destId="{8151C970-421B-4375-BE19-6056514BB931}" srcOrd="6" destOrd="0" presId="urn:microsoft.com/office/officeart/2016/7/layout/RepeatingBendingProcessNew"/>
    <dgm:cxn modelId="{71C9E139-CFA9-450C-B2F8-260BD4C38B3D}" type="presParOf" srcId="{16F67242-4295-4B28-9A1E-039CC374436F}" destId="{C117E7E3-23DE-4FFC-BBA3-1AB0B5A16B89}" srcOrd="7" destOrd="0" presId="urn:microsoft.com/office/officeart/2016/7/layout/RepeatingBendingProcessNew"/>
    <dgm:cxn modelId="{8ED88E62-ADC8-4A79-A2CC-EEF1BCA7C5C8}" type="presParOf" srcId="{C117E7E3-23DE-4FFC-BBA3-1AB0B5A16B89}" destId="{6EE2367D-AE52-4353-BD71-18C9926D6195}" srcOrd="0" destOrd="0" presId="urn:microsoft.com/office/officeart/2016/7/layout/RepeatingBendingProcessNew"/>
    <dgm:cxn modelId="{727E1775-8385-4739-83CD-49C6537DC3D6}" type="presParOf" srcId="{16F67242-4295-4B28-9A1E-039CC374436F}" destId="{4F133D23-1D76-4E9B-A4AF-D361C37705B9}" srcOrd="8" destOrd="0" presId="urn:microsoft.com/office/officeart/2016/7/layout/RepeatingBendingProcessNew"/>
    <dgm:cxn modelId="{39EED4A9-FAC5-4E3B-9738-AF92FD47FE3F}" type="presParOf" srcId="{16F67242-4295-4B28-9A1E-039CC374436F}" destId="{0A1AE0EC-FAD0-40B8-AA9A-538D0EA98E60}" srcOrd="9" destOrd="0" presId="urn:microsoft.com/office/officeart/2016/7/layout/RepeatingBendingProcessNew"/>
    <dgm:cxn modelId="{4C784AE9-E5B2-491F-93A4-DA0D521E56C6}" type="presParOf" srcId="{0A1AE0EC-FAD0-40B8-AA9A-538D0EA98E60}" destId="{7B09DAE2-42DF-4D4B-9C40-721D12F05F1C}" srcOrd="0" destOrd="0" presId="urn:microsoft.com/office/officeart/2016/7/layout/RepeatingBendingProcessNew"/>
    <dgm:cxn modelId="{FD35A706-350B-43EA-8645-CA03282C7346}" type="presParOf" srcId="{16F67242-4295-4B28-9A1E-039CC374436F}" destId="{FCA0165E-C195-4A61-B43F-EBAEDA6DBBEB}"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78C55-4E7B-4DFF-9FA0-B9814DBA7A30}">
      <dsp:nvSpPr>
        <dsp:cNvPr id="0" name=""/>
        <dsp:cNvSpPr/>
      </dsp:nvSpPr>
      <dsp:spPr>
        <a:xfrm>
          <a:off x="0" y="1978"/>
          <a:ext cx="5181600" cy="10028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E98D04-8890-42C6-9AE1-F81333764416}">
      <dsp:nvSpPr>
        <dsp:cNvPr id="0" name=""/>
        <dsp:cNvSpPr/>
      </dsp:nvSpPr>
      <dsp:spPr>
        <a:xfrm>
          <a:off x="303347" y="227608"/>
          <a:ext cx="551540" cy="5515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063D31-C521-4941-A40E-EBD8218D6E10}">
      <dsp:nvSpPr>
        <dsp:cNvPr id="0" name=""/>
        <dsp:cNvSpPr/>
      </dsp:nvSpPr>
      <dsp:spPr>
        <a:xfrm>
          <a:off x="1158235" y="1978"/>
          <a:ext cx="4023364" cy="100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30" tIns="106130" rIns="106130" bIns="106130" numCol="1" spcCol="1270" anchor="ctr" anchorCtr="0">
          <a:noAutofit/>
        </a:bodyPr>
        <a:lstStyle/>
        <a:p>
          <a:pPr marL="0" lvl="0" indent="0" algn="l" defTabSz="977900">
            <a:lnSpc>
              <a:spcPct val="100000"/>
            </a:lnSpc>
            <a:spcBef>
              <a:spcPct val="0"/>
            </a:spcBef>
            <a:spcAft>
              <a:spcPct val="35000"/>
            </a:spcAft>
            <a:buNone/>
          </a:pPr>
          <a:r>
            <a:rPr lang="en-IN" sz="2200" kern="1200" dirty="0"/>
            <a:t>TRAIN MAPE-7.8998</a:t>
          </a:r>
          <a:endParaRPr lang="en-US" sz="2200" kern="1200" dirty="0"/>
        </a:p>
      </dsp:txBody>
      <dsp:txXfrm>
        <a:off x="1158235" y="1978"/>
        <a:ext cx="4023364" cy="1002801"/>
      </dsp:txXfrm>
    </dsp:sp>
    <dsp:sp modelId="{1C7F7D75-591E-4070-8BA4-773547B0FC33}">
      <dsp:nvSpPr>
        <dsp:cNvPr id="0" name=""/>
        <dsp:cNvSpPr/>
      </dsp:nvSpPr>
      <dsp:spPr>
        <a:xfrm>
          <a:off x="0" y="1255480"/>
          <a:ext cx="5181600" cy="10028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E40D0-E537-402B-A4D2-720435782203}">
      <dsp:nvSpPr>
        <dsp:cNvPr id="0" name=""/>
        <dsp:cNvSpPr/>
      </dsp:nvSpPr>
      <dsp:spPr>
        <a:xfrm>
          <a:off x="303347" y="1481110"/>
          <a:ext cx="551540" cy="5515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8E5084-4645-4007-B85E-494EEBB427D7}">
      <dsp:nvSpPr>
        <dsp:cNvPr id="0" name=""/>
        <dsp:cNvSpPr/>
      </dsp:nvSpPr>
      <dsp:spPr>
        <a:xfrm>
          <a:off x="1158235" y="1255480"/>
          <a:ext cx="4023364" cy="100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30" tIns="106130" rIns="106130" bIns="106130" numCol="1" spcCol="1270" anchor="ctr" anchorCtr="0">
          <a:noAutofit/>
        </a:bodyPr>
        <a:lstStyle/>
        <a:p>
          <a:pPr marL="0" lvl="0" indent="0" algn="l" defTabSz="977900">
            <a:lnSpc>
              <a:spcPct val="100000"/>
            </a:lnSpc>
            <a:spcBef>
              <a:spcPct val="0"/>
            </a:spcBef>
            <a:spcAft>
              <a:spcPct val="35000"/>
            </a:spcAft>
            <a:buNone/>
          </a:pPr>
          <a:r>
            <a:rPr lang="en-IN" sz="2200" kern="1200" dirty="0"/>
            <a:t>TEST MAPE-9.428</a:t>
          </a:r>
          <a:endParaRPr lang="en-US" sz="2200" kern="1200" dirty="0"/>
        </a:p>
      </dsp:txBody>
      <dsp:txXfrm>
        <a:off x="1158235" y="1255480"/>
        <a:ext cx="4023364" cy="1002801"/>
      </dsp:txXfrm>
    </dsp:sp>
    <dsp:sp modelId="{C742C6F6-075A-413B-AA9F-271A69609870}">
      <dsp:nvSpPr>
        <dsp:cNvPr id="0" name=""/>
        <dsp:cNvSpPr/>
      </dsp:nvSpPr>
      <dsp:spPr>
        <a:xfrm>
          <a:off x="0" y="2508981"/>
          <a:ext cx="5181600" cy="10028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3D38F-E8D8-4A43-91F5-44C2F8A3106F}">
      <dsp:nvSpPr>
        <dsp:cNvPr id="0" name=""/>
        <dsp:cNvSpPr/>
      </dsp:nvSpPr>
      <dsp:spPr>
        <a:xfrm>
          <a:off x="303347" y="2734611"/>
          <a:ext cx="551540" cy="5515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65B708-CC7D-4DF5-B714-4C69082A9E98}">
      <dsp:nvSpPr>
        <dsp:cNvPr id="0" name=""/>
        <dsp:cNvSpPr/>
      </dsp:nvSpPr>
      <dsp:spPr>
        <a:xfrm>
          <a:off x="1158235" y="2508981"/>
          <a:ext cx="4023364" cy="100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30" tIns="106130" rIns="106130" bIns="106130" numCol="1" spcCol="1270" anchor="ctr" anchorCtr="0">
          <a:noAutofit/>
        </a:bodyPr>
        <a:lstStyle/>
        <a:p>
          <a:pPr marL="0" lvl="0" indent="0" algn="l" defTabSz="977900">
            <a:lnSpc>
              <a:spcPct val="100000"/>
            </a:lnSpc>
            <a:spcBef>
              <a:spcPct val="0"/>
            </a:spcBef>
            <a:spcAft>
              <a:spcPct val="35000"/>
            </a:spcAft>
            <a:buNone/>
          </a:pPr>
          <a:r>
            <a:rPr lang="en-IN" sz="2200" kern="1200"/>
            <a:t>TRAIN OOB MAPE-8.295</a:t>
          </a:r>
          <a:endParaRPr lang="en-US" sz="2200" kern="1200"/>
        </a:p>
      </dsp:txBody>
      <dsp:txXfrm>
        <a:off x="1158235" y="2508981"/>
        <a:ext cx="4023364" cy="1002801"/>
      </dsp:txXfrm>
    </dsp:sp>
    <dsp:sp modelId="{014EFA42-DF26-49EB-A69F-491AEAA72EE5}">
      <dsp:nvSpPr>
        <dsp:cNvPr id="0" name=""/>
        <dsp:cNvSpPr/>
      </dsp:nvSpPr>
      <dsp:spPr>
        <a:xfrm>
          <a:off x="0" y="3762483"/>
          <a:ext cx="5181600" cy="10028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EBC34F-E807-4203-BD52-3B31FB6701A9}">
      <dsp:nvSpPr>
        <dsp:cNvPr id="0" name=""/>
        <dsp:cNvSpPr/>
      </dsp:nvSpPr>
      <dsp:spPr>
        <a:xfrm>
          <a:off x="303347" y="3988113"/>
          <a:ext cx="551540" cy="5515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E48B81-4A90-47DA-9C58-2AF419EB8AD6}">
      <dsp:nvSpPr>
        <dsp:cNvPr id="0" name=""/>
        <dsp:cNvSpPr/>
      </dsp:nvSpPr>
      <dsp:spPr>
        <a:xfrm>
          <a:off x="1158235" y="3762483"/>
          <a:ext cx="4023364" cy="100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30" tIns="106130" rIns="106130" bIns="106130" numCol="1" spcCol="1270" anchor="ctr" anchorCtr="0">
          <a:noAutofit/>
        </a:bodyPr>
        <a:lstStyle/>
        <a:p>
          <a:pPr marL="0" lvl="0" indent="0" algn="l" defTabSz="977900">
            <a:lnSpc>
              <a:spcPct val="100000"/>
            </a:lnSpc>
            <a:spcBef>
              <a:spcPct val="0"/>
            </a:spcBef>
            <a:spcAft>
              <a:spcPct val="35000"/>
            </a:spcAft>
            <a:buNone/>
          </a:pPr>
          <a:r>
            <a:rPr lang="en-IN" sz="2200" kern="1200" dirty="0"/>
            <a:t>TEST OOB MAPE-16.46379</a:t>
          </a:r>
          <a:endParaRPr lang="en-US" sz="2200" kern="1200" dirty="0"/>
        </a:p>
      </dsp:txBody>
      <dsp:txXfrm>
        <a:off x="1158235" y="3762483"/>
        <a:ext cx="4023364" cy="10028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F68CF-BF4B-4CCD-9918-0CB63BFA94D8}">
      <dsp:nvSpPr>
        <dsp:cNvPr id="0" name=""/>
        <dsp:cNvSpPr/>
      </dsp:nvSpPr>
      <dsp:spPr>
        <a:xfrm>
          <a:off x="3366168" y="815992"/>
          <a:ext cx="626562" cy="91440"/>
        </a:xfrm>
        <a:custGeom>
          <a:avLst/>
          <a:gdLst/>
          <a:ahLst/>
          <a:cxnLst/>
          <a:rect l="0" t="0" r="0" b="0"/>
          <a:pathLst>
            <a:path>
              <a:moveTo>
                <a:pt x="0" y="45720"/>
              </a:moveTo>
              <a:lnTo>
                <a:pt x="62656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63020" y="858423"/>
        <a:ext cx="32858" cy="6578"/>
      </dsp:txXfrm>
    </dsp:sp>
    <dsp:sp modelId="{B2982748-3D3E-4BAD-88C0-DB64FC38F13B}">
      <dsp:nvSpPr>
        <dsp:cNvPr id="0" name=""/>
        <dsp:cNvSpPr/>
      </dsp:nvSpPr>
      <dsp:spPr>
        <a:xfrm>
          <a:off x="510741" y="4543"/>
          <a:ext cx="2857227" cy="17143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07" tIns="146962" rIns="140007" bIns="146962" numCol="1" spcCol="1270" anchor="ctr" anchorCtr="0">
          <a:noAutofit/>
        </a:bodyPr>
        <a:lstStyle/>
        <a:p>
          <a:pPr marL="0" lvl="0" indent="0" algn="ctr" defTabSz="533400">
            <a:lnSpc>
              <a:spcPct val="90000"/>
            </a:lnSpc>
            <a:spcBef>
              <a:spcPct val="0"/>
            </a:spcBef>
            <a:spcAft>
              <a:spcPct val="35000"/>
            </a:spcAft>
            <a:buNone/>
          </a:pPr>
          <a:r>
            <a:rPr lang="en-IN" sz="1200" b="1" i="1" kern="1200" dirty="0">
              <a:solidFill>
                <a:schemeClr val="tx1"/>
              </a:solidFill>
            </a:rPr>
            <a:t>SPLIT DATAFRAME INTO TWO PARTS ONE FOR MODEL BUILDING AND ONE FOR OOB </a:t>
          </a:r>
        </a:p>
      </dsp:txBody>
      <dsp:txXfrm>
        <a:off x="510741" y="4543"/>
        <a:ext cx="2857227" cy="1714336"/>
      </dsp:txXfrm>
    </dsp:sp>
    <dsp:sp modelId="{43C7004F-857F-4C5E-B02F-8FA3B2D43C04}">
      <dsp:nvSpPr>
        <dsp:cNvPr id="0" name=""/>
        <dsp:cNvSpPr/>
      </dsp:nvSpPr>
      <dsp:spPr>
        <a:xfrm>
          <a:off x="6880558" y="815992"/>
          <a:ext cx="626562" cy="91440"/>
        </a:xfrm>
        <a:custGeom>
          <a:avLst/>
          <a:gdLst/>
          <a:ahLst/>
          <a:cxnLst/>
          <a:rect l="0" t="0" r="0" b="0"/>
          <a:pathLst>
            <a:path>
              <a:moveTo>
                <a:pt x="0" y="45720"/>
              </a:moveTo>
              <a:lnTo>
                <a:pt x="626562" y="45720"/>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177410" y="858423"/>
        <a:ext cx="32858" cy="6578"/>
      </dsp:txXfrm>
    </dsp:sp>
    <dsp:sp modelId="{337850D3-C330-4B6D-8B8F-1F30491B4EED}">
      <dsp:nvSpPr>
        <dsp:cNvPr id="0" name=""/>
        <dsp:cNvSpPr/>
      </dsp:nvSpPr>
      <dsp:spPr>
        <a:xfrm>
          <a:off x="4025131" y="4543"/>
          <a:ext cx="2857227" cy="1714336"/>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07" tIns="146962" rIns="140007" bIns="146962" numCol="1" spcCol="1270" anchor="ctr" anchorCtr="0">
          <a:noAutofit/>
        </a:bodyPr>
        <a:lstStyle/>
        <a:p>
          <a:pPr marL="0" lvl="0" indent="0" algn="ctr" defTabSz="533400">
            <a:lnSpc>
              <a:spcPct val="90000"/>
            </a:lnSpc>
            <a:spcBef>
              <a:spcPct val="0"/>
            </a:spcBef>
            <a:spcAft>
              <a:spcPct val="35000"/>
            </a:spcAft>
            <a:buNone/>
          </a:pPr>
          <a:r>
            <a:rPr lang="en-IN" sz="1200" b="1" i="1" kern="1200" dirty="0">
              <a:solidFill>
                <a:schemeClr val="tx1"/>
              </a:solidFill>
            </a:rPr>
            <a:t>PERFORM EDA &amp; PROFILE CUSTOMERS BASED ON THE DISPERSION ACROSS REGIONS AND TYPE OF FRUITS</a:t>
          </a:r>
        </a:p>
      </dsp:txBody>
      <dsp:txXfrm>
        <a:off x="4025131" y="4543"/>
        <a:ext cx="2857227" cy="1714336"/>
      </dsp:txXfrm>
    </dsp:sp>
    <dsp:sp modelId="{F6E98E9E-D85A-45E1-9204-D06057883AC7}">
      <dsp:nvSpPr>
        <dsp:cNvPr id="0" name=""/>
        <dsp:cNvSpPr/>
      </dsp:nvSpPr>
      <dsp:spPr>
        <a:xfrm>
          <a:off x="1939355" y="1717080"/>
          <a:ext cx="7028779" cy="626562"/>
        </a:xfrm>
        <a:custGeom>
          <a:avLst/>
          <a:gdLst/>
          <a:ahLst/>
          <a:cxnLst/>
          <a:rect l="0" t="0" r="0" b="0"/>
          <a:pathLst>
            <a:path>
              <a:moveTo>
                <a:pt x="7028779" y="0"/>
              </a:moveTo>
              <a:lnTo>
                <a:pt x="7028779" y="330381"/>
              </a:lnTo>
              <a:lnTo>
                <a:pt x="0" y="330381"/>
              </a:lnTo>
              <a:lnTo>
                <a:pt x="0" y="626562"/>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277259" y="2027072"/>
        <a:ext cx="352971" cy="6578"/>
      </dsp:txXfrm>
    </dsp:sp>
    <dsp:sp modelId="{F54BCD97-B862-4331-9D31-ACC6868326D1}">
      <dsp:nvSpPr>
        <dsp:cNvPr id="0" name=""/>
        <dsp:cNvSpPr/>
      </dsp:nvSpPr>
      <dsp:spPr>
        <a:xfrm>
          <a:off x="7539521" y="4543"/>
          <a:ext cx="2857227" cy="1714336"/>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07" tIns="146962" rIns="140007" bIns="146962" numCol="1" spcCol="1270" anchor="ctr" anchorCtr="0">
          <a:noAutofit/>
        </a:bodyPr>
        <a:lstStyle/>
        <a:p>
          <a:pPr marL="0" lvl="0" indent="0" algn="ctr" defTabSz="533400">
            <a:lnSpc>
              <a:spcPct val="90000"/>
            </a:lnSpc>
            <a:spcBef>
              <a:spcPct val="0"/>
            </a:spcBef>
            <a:spcAft>
              <a:spcPct val="35000"/>
            </a:spcAft>
            <a:buNone/>
          </a:pPr>
          <a:r>
            <a:rPr lang="en-IN" sz="1200" b="1" i="1" kern="1200" dirty="0">
              <a:solidFill>
                <a:schemeClr val="tx1"/>
              </a:solidFill>
            </a:rPr>
            <a:t>AGGREGATE DATA &amp; ADD EXTERNAL INDICATORS AND MAKE NECESSARY TRANSFORMATIONS,ENCODING DUMMY VARIABLES</a:t>
          </a:r>
        </a:p>
      </dsp:txBody>
      <dsp:txXfrm>
        <a:off x="7539521" y="4543"/>
        <a:ext cx="2857227" cy="1714336"/>
      </dsp:txXfrm>
    </dsp:sp>
    <dsp:sp modelId="{C117E7E3-23DE-4FFC-BBA3-1AB0B5A16B89}">
      <dsp:nvSpPr>
        <dsp:cNvPr id="0" name=""/>
        <dsp:cNvSpPr/>
      </dsp:nvSpPr>
      <dsp:spPr>
        <a:xfrm>
          <a:off x="3366168" y="3187490"/>
          <a:ext cx="626562" cy="91440"/>
        </a:xfrm>
        <a:custGeom>
          <a:avLst/>
          <a:gdLst/>
          <a:ahLst/>
          <a:cxnLst/>
          <a:rect l="0" t="0" r="0" b="0"/>
          <a:pathLst>
            <a:path>
              <a:moveTo>
                <a:pt x="0" y="45720"/>
              </a:moveTo>
              <a:lnTo>
                <a:pt x="626562" y="45720"/>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63020" y="3229921"/>
        <a:ext cx="32858" cy="6578"/>
      </dsp:txXfrm>
    </dsp:sp>
    <dsp:sp modelId="{8151C970-421B-4375-BE19-6056514BB931}">
      <dsp:nvSpPr>
        <dsp:cNvPr id="0" name=""/>
        <dsp:cNvSpPr/>
      </dsp:nvSpPr>
      <dsp:spPr>
        <a:xfrm>
          <a:off x="510741" y="2376042"/>
          <a:ext cx="2857227" cy="1714336"/>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07" tIns="146962" rIns="140007" bIns="146962" numCol="1" spcCol="1270" anchor="ctr" anchorCtr="0">
          <a:noAutofit/>
        </a:bodyPr>
        <a:lstStyle/>
        <a:p>
          <a:pPr marL="0" lvl="0" indent="0" algn="ctr" defTabSz="533400">
            <a:lnSpc>
              <a:spcPct val="90000"/>
            </a:lnSpc>
            <a:spcBef>
              <a:spcPct val="0"/>
            </a:spcBef>
            <a:spcAft>
              <a:spcPct val="35000"/>
            </a:spcAft>
            <a:buNone/>
          </a:pPr>
          <a:r>
            <a:rPr lang="en-IN" sz="1200" b="1" i="1" kern="1200" dirty="0">
              <a:solidFill>
                <a:schemeClr val="tx1"/>
              </a:solidFill>
            </a:rPr>
            <a:t>AUTOMATOR FUNCTION TAKES INPUT AND SPLITS DATA INTO TRAIN,TEST AND GRIDSEARCH CV and RETURNS OUTPUT BASED ON MAPE and ACCURACY METRICS </a:t>
          </a:r>
        </a:p>
      </dsp:txBody>
      <dsp:txXfrm>
        <a:off x="510741" y="2376042"/>
        <a:ext cx="2857227" cy="1714336"/>
      </dsp:txXfrm>
    </dsp:sp>
    <dsp:sp modelId="{0A1AE0EC-FAD0-40B8-AA9A-538D0EA98E60}">
      <dsp:nvSpPr>
        <dsp:cNvPr id="0" name=""/>
        <dsp:cNvSpPr/>
      </dsp:nvSpPr>
      <dsp:spPr>
        <a:xfrm>
          <a:off x="6880558" y="3187490"/>
          <a:ext cx="626562" cy="91440"/>
        </a:xfrm>
        <a:custGeom>
          <a:avLst/>
          <a:gdLst/>
          <a:ahLst/>
          <a:cxnLst/>
          <a:rect l="0" t="0" r="0" b="0"/>
          <a:pathLst>
            <a:path>
              <a:moveTo>
                <a:pt x="0" y="45720"/>
              </a:moveTo>
              <a:lnTo>
                <a:pt x="626562"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177410" y="3229921"/>
        <a:ext cx="32858" cy="6578"/>
      </dsp:txXfrm>
    </dsp:sp>
    <dsp:sp modelId="{4F133D23-1D76-4E9B-A4AF-D361C37705B9}">
      <dsp:nvSpPr>
        <dsp:cNvPr id="0" name=""/>
        <dsp:cNvSpPr/>
      </dsp:nvSpPr>
      <dsp:spPr>
        <a:xfrm>
          <a:off x="4025131" y="2376042"/>
          <a:ext cx="2857227" cy="1714336"/>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07" tIns="146962" rIns="140007" bIns="146962" numCol="1" spcCol="1270" anchor="ctr" anchorCtr="0">
          <a:noAutofit/>
        </a:bodyPr>
        <a:lstStyle/>
        <a:p>
          <a:pPr marL="0" lvl="0" indent="0" algn="ctr" defTabSz="533400">
            <a:lnSpc>
              <a:spcPct val="90000"/>
            </a:lnSpc>
            <a:spcBef>
              <a:spcPct val="0"/>
            </a:spcBef>
            <a:spcAft>
              <a:spcPct val="35000"/>
            </a:spcAft>
            <a:buNone/>
          </a:pPr>
          <a:r>
            <a:rPr lang="en-IN" sz="1200" b="1" i="1" kern="1200" dirty="0">
              <a:solidFill>
                <a:schemeClr val="tx1"/>
              </a:solidFill>
            </a:rPr>
            <a:t>PLOT DIAGNOSTICS TO EVALUATE BEST MODEL AND CHECK MODEL ASSUMPTIONS</a:t>
          </a:r>
        </a:p>
      </dsp:txBody>
      <dsp:txXfrm>
        <a:off x="4025131" y="2376042"/>
        <a:ext cx="2857227" cy="1714336"/>
      </dsp:txXfrm>
    </dsp:sp>
    <dsp:sp modelId="{FCA0165E-C195-4A61-B43F-EBAEDA6DBBEB}">
      <dsp:nvSpPr>
        <dsp:cNvPr id="0" name=""/>
        <dsp:cNvSpPr/>
      </dsp:nvSpPr>
      <dsp:spPr>
        <a:xfrm>
          <a:off x="7539521" y="2376042"/>
          <a:ext cx="2857227" cy="1714336"/>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07" tIns="146962" rIns="140007" bIns="146962" numCol="1" spcCol="1270" anchor="ctr" anchorCtr="0">
          <a:noAutofit/>
        </a:bodyPr>
        <a:lstStyle/>
        <a:p>
          <a:pPr marL="0" lvl="0" indent="0" algn="ctr" defTabSz="533400">
            <a:lnSpc>
              <a:spcPct val="90000"/>
            </a:lnSpc>
            <a:spcBef>
              <a:spcPct val="0"/>
            </a:spcBef>
            <a:spcAft>
              <a:spcPct val="35000"/>
            </a:spcAft>
            <a:buNone/>
          </a:pPr>
          <a:r>
            <a:rPr lang="en-IN" sz="1200" b="1" i="1" kern="1200" dirty="0">
              <a:solidFill>
                <a:schemeClr val="tx1"/>
              </a:solidFill>
            </a:rPr>
            <a:t>GET THE DISPERSION BASED ON REGIONS ,TYPE AND COMPARE IT TO CLUSTERS ALREADY USED IN THE MODEL &amp; USE UNSUPERVISED KNN TO FIND THE CLOSE CLUSTER POINTS AND REPEAT STEPS  3-5</a:t>
          </a:r>
        </a:p>
      </dsp:txBody>
      <dsp:txXfrm>
        <a:off x="7539521" y="2376042"/>
        <a:ext cx="2857227" cy="17143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2ECF-522C-4047-9A2C-4758B0D51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AB55D4-8F4F-468D-B9C1-1278A2FD0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AF2124-A45E-4A05-9085-D5018EFFD666}"/>
              </a:ext>
            </a:extLst>
          </p:cNvPr>
          <p:cNvSpPr>
            <a:spLocks noGrp="1"/>
          </p:cNvSpPr>
          <p:nvPr>
            <p:ph type="dt" sz="half" idx="10"/>
          </p:nvPr>
        </p:nvSpPr>
        <p:spPr/>
        <p:txBody>
          <a:bodyPr/>
          <a:lstStyle/>
          <a:p>
            <a:fld id="{34EF0463-3E15-405D-A912-2E6E8A5B0AD5}" type="datetimeFigureOut">
              <a:rPr lang="en-IN" smtClean="0"/>
              <a:t>01-12-2020</a:t>
            </a:fld>
            <a:endParaRPr lang="en-IN"/>
          </a:p>
        </p:txBody>
      </p:sp>
      <p:sp>
        <p:nvSpPr>
          <p:cNvPr id="5" name="Footer Placeholder 4">
            <a:extLst>
              <a:ext uri="{FF2B5EF4-FFF2-40B4-BE49-F238E27FC236}">
                <a16:creationId xmlns:a16="http://schemas.microsoft.com/office/drawing/2014/main" id="{55F161F6-D98E-4560-9124-8A9529894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7B780-001B-4339-9866-183C9050DD7E}"/>
              </a:ext>
            </a:extLst>
          </p:cNvPr>
          <p:cNvSpPr>
            <a:spLocks noGrp="1"/>
          </p:cNvSpPr>
          <p:nvPr>
            <p:ph type="sldNum" sz="quarter" idx="12"/>
          </p:nvPr>
        </p:nvSpPr>
        <p:spPr/>
        <p:txBody>
          <a:bodyPr/>
          <a:lstStyle/>
          <a:p>
            <a:fld id="{3DA03C2F-D067-4D73-9F7F-3AB35C4399A2}" type="slidenum">
              <a:rPr lang="en-IN" smtClean="0"/>
              <a:t>‹#›</a:t>
            </a:fld>
            <a:endParaRPr lang="en-IN"/>
          </a:p>
        </p:txBody>
      </p:sp>
    </p:spTree>
    <p:extLst>
      <p:ext uri="{BB962C8B-B14F-4D97-AF65-F5344CB8AC3E}">
        <p14:creationId xmlns:p14="http://schemas.microsoft.com/office/powerpoint/2010/main" val="1896823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7DE5-59FC-44DF-9A44-1B73DAD95C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67CA90-08C1-4898-AC5F-7A2C295BD5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00C4F0-8BAF-4370-8E90-E67E821696E0}"/>
              </a:ext>
            </a:extLst>
          </p:cNvPr>
          <p:cNvSpPr>
            <a:spLocks noGrp="1"/>
          </p:cNvSpPr>
          <p:nvPr>
            <p:ph type="dt" sz="half" idx="10"/>
          </p:nvPr>
        </p:nvSpPr>
        <p:spPr/>
        <p:txBody>
          <a:bodyPr/>
          <a:lstStyle/>
          <a:p>
            <a:fld id="{34EF0463-3E15-405D-A912-2E6E8A5B0AD5}" type="datetimeFigureOut">
              <a:rPr lang="en-IN" smtClean="0"/>
              <a:t>01-12-2020</a:t>
            </a:fld>
            <a:endParaRPr lang="en-IN"/>
          </a:p>
        </p:txBody>
      </p:sp>
      <p:sp>
        <p:nvSpPr>
          <p:cNvPr id="5" name="Footer Placeholder 4">
            <a:extLst>
              <a:ext uri="{FF2B5EF4-FFF2-40B4-BE49-F238E27FC236}">
                <a16:creationId xmlns:a16="http://schemas.microsoft.com/office/drawing/2014/main" id="{7E764280-8AC5-42A5-A803-9DC030CE89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EC2094-359B-4096-B35F-FDBFB7F4B330}"/>
              </a:ext>
            </a:extLst>
          </p:cNvPr>
          <p:cNvSpPr>
            <a:spLocks noGrp="1"/>
          </p:cNvSpPr>
          <p:nvPr>
            <p:ph type="sldNum" sz="quarter" idx="12"/>
          </p:nvPr>
        </p:nvSpPr>
        <p:spPr/>
        <p:txBody>
          <a:bodyPr/>
          <a:lstStyle/>
          <a:p>
            <a:fld id="{3DA03C2F-D067-4D73-9F7F-3AB35C4399A2}" type="slidenum">
              <a:rPr lang="en-IN" smtClean="0"/>
              <a:t>‹#›</a:t>
            </a:fld>
            <a:endParaRPr lang="en-IN"/>
          </a:p>
        </p:txBody>
      </p:sp>
    </p:spTree>
    <p:extLst>
      <p:ext uri="{BB962C8B-B14F-4D97-AF65-F5344CB8AC3E}">
        <p14:creationId xmlns:p14="http://schemas.microsoft.com/office/powerpoint/2010/main" val="286200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7E6478-890D-4120-9839-7ACC2E75B6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C967CF-329A-47FD-9B91-7078A92369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5B0669-9D8E-44A9-9DCC-C96941E3000C}"/>
              </a:ext>
            </a:extLst>
          </p:cNvPr>
          <p:cNvSpPr>
            <a:spLocks noGrp="1"/>
          </p:cNvSpPr>
          <p:nvPr>
            <p:ph type="dt" sz="half" idx="10"/>
          </p:nvPr>
        </p:nvSpPr>
        <p:spPr/>
        <p:txBody>
          <a:bodyPr/>
          <a:lstStyle/>
          <a:p>
            <a:fld id="{34EF0463-3E15-405D-A912-2E6E8A5B0AD5}" type="datetimeFigureOut">
              <a:rPr lang="en-IN" smtClean="0"/>
              <a:t>01-12-2020</a:t>
            </a:fld>
            <a:endParaRPr lang="en-IN"/>
          </a:p>
        </p:txBody>
      </p:sp>
      <p:sp>
        <p:nvSpPr>
          <p:cNvPr id="5" name="Footer Placeholder 4">
            <a:extLst>
              <a:ext uri="{FF2B5EF4-FFF2-40B4-BE49-F238E27FC236}">
                <a16:creationId xmlns:a16="http://schemas.microsoft.com/office/drawing/2014/main" id="{9BA8F7A6-241C-4EE1-B236-B0CF4CF681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755AF7-4678-4AC3-9914-C7118D95061A}"/>
              </a:ext>
            </a:extLst>
          </p:cNvPr>
          <p:cNvSpPr>
            <a:spLocks noGrp="1"/>
          </p:cNvSpPr>
          <p:nvPr>
            <p:ph type="sldNum" sz="quarter" idx="12"/>
          </p:nvPr>
        </p:nvSpPr>
        <p:spPr/>
        <p:txBody>
          <a:bodyPr/>
          <a:lstStyle/>
          <a:p>
            <a:fld id="{3DA03C2F-D067-4D73-9F7F-3AB35C4399A2}" type="slidenum">
              <a:rPr lang="en-IN" smtClean="0"/>
              <a:t>‹#›</a:t>
            </a:fld>
            <a:endParaRPr lang="en-IN"/>
          </a:p>
        </p:txBody>
      </p:sp>
    </p:spTree>
    <p:extLst>
      <p:ext uri="{BB962C8B-B14F-4D97-AF65-F5344CB8AC3E}">
        <p14:creationId xmlns:p14="http://schemas.microsoft.com/office/powerpoint/2010/main" val="4108225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1918-691F-4969-A67A-715C74CE16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394AD5-9ED8-4730-AA72-4707B26459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E5B769-90AE-4297-8A30-3D791840EE3C}"/>
              </a:ext>
            </a:extLst>
          </p:cNvPr>
          <p:cNvSpPr>
            <a:spLocks noGrp="1"/>
          </p:cNvSpPr>
          <p:nvPr>
            <p:ph type="dt" sz="half" idx="10"/>
          </p:nvPr>
        </p:nvSpPr>
        <p:spPr/>
        <p:txBody>
          <a:bodyPr/>
          <a:lstStyle/>
          <a:p>
            <a:fld id="{34EF0463-3E15-405D-A912-2E6E8A5B0AD5}" type="datetimeFigureOut">
              <a:rPr lang="en-IN" smtClean="0"/>
              <a:t>01-12-2020</a:t>
            </a:fld>
            <a:endParaRPr lang="en-IN"/>
          </a:p>
        </p:txBody>
      </p:sp>
      <p:sp>
        <p:nvSpPr>
          <p:cNvPr id="5" name="Footer Placeholder 4">
            <a:extLst>
              <a:ext uri="{FF2B5EF4-FFF2-40B4-BE49-F238E27FC236}">
                <a16:creationId xmlns:a16="http://schemas.microsoft.com/office/drawing/2014/main" id="{7DC3C34B-A72F-4D1F-959F-C16EDEC39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DE896-743F-4144-AEC0-3064935C6071}"/>
              </a:ext>
            </a:extLst>
          </p:cNvPr>
          <p:cNvSpPr>
            <a:spLocks noGrp="1"/>
          </p:cNvSpPr>
          <p:nvPr>
            <p:ph type="sldNum" sz="quarter" idx="12"/>
          </p:nvPr>
        </p:nvSpPr>
        <p:spPr/>
        <p:txBody>
          <a:bodyPr/>
          <a:lstStyle/>
          <a:p>
            <a:fld id="{3DA03C2F-D067-4D73-9F7F-3AB35C4399A2}" type="slidenum">
              <a:rPr lang="en-IN" smtClean="0"/>
              <a:t>‹#›</a:t>
            </a:fld>
            <a:endParaRPr lang="en-IN"/>
          </a:p>
        </p:txBody>
      </p:sp>
    </p:spTree>
    <p:extLst>
      <p:ext uri="{BB962C8B-B14F-4D97-AF65-F5344CB8AC3E}">
        <p14:creationId xmlns:p14="http://schemas.microsoft.com/office/powerpoint/2010/main" val="426185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6195-E9B8-49F0-BBB3-914ECB05E4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84F341-96B2-42CD-91B9-B8F74FC91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4C7882-5017-4498-8131-11C247F0C71B}"/>
              </a:ext>
            </a:extLst>
          </p:cNvPr>
          <p:cNvSpPr>
            <a:spLocks noGrp="1"/>
          </p:cNvSpPr>
          <p:nvPr>
            <p:ph type="dt" sz="half" idx="10"/>
          </p:nvPr>
        </p:nvSpPr>
        <p:spPr/>
        <p:txBody>
          <a:bodyPr/>
          <a:lstStyle/>
          <a:p>
            <a:fld id="{34EF0463-3E15-405D-A912-2E6E8A5B0AD5}" type="datetimeFigureOut">
              <a:rPr lang="en-IN" smtClean="0"/>
              <a:t>01-12-2020</a:t>
            </a:fld>
            <a:endParaRPr lang="en-IN"/>
          </a:p>
        </p:txBody>
      </p:sp>
      <p:sp>
        <p:nvSpPr>
          <p:cNvPr id="5" name="Footer Placeholder 4">
            <a:extLst>
              <a:ext uri="{FF2B5EF4-FFF2-40B4-BE49-F238E27FC236}">
                <a16:creationId xmlns:a16="http://schemas.microsoft.com/office/drawing/2014/main" id="{527DD862-A9D7-416F-9047-0178F4695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EC797-0889-4E23-BCAD-C2B0CAF458BE}"/>
              </a:ext>
            </a:extLst>
          </p:cNvPr>
          <p:cNvSpPr>
            <a:spLocks noGrp="1"/>
          </p:cNvSpPr>
          <p:nvPr>
            <p:ph type="sldNum" sz="quarter" idx="12"/>
          </p:nvPr>
        </p:nvSpPr>
        <p:spPr/>
        <p:txBody>
          <a:bodyPr/>
          <a:lstStyle/>
          <a:p>
            <a:fld id="{3DA03C2F-D067-4D73-9F7F-3AB35C4399A2}" type="slidenum">
              <a:rPr lang="en-IN" smtClean="0"/>
              <a:t>‹#›</a:t>
            </a:fld>
            <a:endParaRPr lang="en-IN"/>
          </a:p>
        </p:txBody>
      </p:sp>
    </p:spTree>
    <p:extLst>
      <p:ext uri="{BB962C8B-B14F-4D97-AF65-F5344CB8AC3E}">
        <p14:creationId xmlns:p14="http://schemas.microsoft.com/office/powerpoint/2010/main" val="408610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ED01-671E-4CF8-82F2-7E3CA48E95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010A43-CFD3-40E2-89C2-3E8115E628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095E7F-2FD1-4951-8D58-91C0256B28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205611-FB1A-4473-9601-A1185CE317F2}"/>
              </a:ext>
            </a:extLst>
          </p:cNvPr>
          <p:cNvSpPr>
            <a:spLocks noGrp="1"/>
          </p:cNvSpPr>
          <p:nvPr>
            <p:ph type="dt" sz="half" idx="10"/>
          </p:nvPr>
        </p:nvSpPr>
        <p:spPr/>
        <p:txBody>
          <a:bodyPr/>
          <a:lstStyle/>
          <a:p>
            <a:fld id="{34EF0463-3E15-405D-A912-2E6E8A5B0AD5}" type="datetimeFigureOut">
              <a:rPr lang="en-IN" smtClean="0"/>
              <a:t>01-12-2020</a:t>
            </a:fld>
            <a:endParaRPr lang="en-IN"/>
          </a:p>
        </p:txBody>
      </p:sp>
      <p:sp>
        <p:nvSpPr>
          <p:cNvPr id="6" name="Footer Placeholder 5">
            <a:extLst>
              <a:ext uri="{FF2B5EF4-FFF2-40B4-BE49-F238E27FC236}">
                <a16:creationId xmlns:a16="http://schemas.microsoft.com/office/drawing/2014/main" id="{9D75D267-6C37-452D-A472-39A01179DB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67A324-2F84-4314-8D57-C63A63605A00}"/>
              </a:ext>
            </a:extLst>
          </p:cNvPr>
          <p:cNvSpPr>
            <a:spLocks noGrp="1"/>
          </p:cNvSpPr>
          <p:nvPr>
            <p:ph type="sldNum" sz="quarter" idx="12"/>
          </p:nvPr>
        </p:nvSpPr>
        <p:spPr/>
        <p:txBody>
          <a:bodyPr/>
          <a:lstStyle/>
          <a:p>
            <a:fld id="{3DA03C2F-D067-4D73-9F7F-3AB35C4399A2}" type="slidenum">
              <a:rPr lang="en-IN" smtClean="0"/>
              <a:t>‹#›</a:t>
            </a:fld>
            <a:endParaRPr lang="en-IN"/>
          </a:p>
        </p:txBody>
      </p:sp>
    </p:spTree>
    <p:extLst>
      <p:ext uri="{BB962C8B-B14F-4D97-AF65-F5344CB8AC3E}">
        <p14:creationId xmlns:p14="http://schemas.microsoft.com/office/powerpoint/2010/main" val="3375915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6A15-5127-4BB8-BBC3-629CA1C705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86C122-0620-4E2C-8D41-F8C8670279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C4B74-3C7D-4F87-B8B7-411FA04682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BE3513-7763-4A1E-AF6C-CF625A1190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E52BA-DB67-411D-B6FA-9CF5D0E208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00221E-27E5-4FFF-AD1C-98636C5E48E1}"/>
              </a:ext>
            </a:extLst>
          </p:cNvPr>
          <p:cNvSpPr>
            <a:spLocks noGrp="1"/>
          </p:cNvSpPr>
          <p:nvPr>
            <p:ph type="dt" sz="half" idx="10"/>
          </p:nvPr>
        </p:nvSpPr>
        <p:spPr/>
        <p:txBody>
          <a:bodyPr/>
          <a:lstStyle/>
          <a:p>
            <a:fld id="{34EF0463-3E15-405D-A912-2E6E8A5B0AD5}" type="datetimeFigureOut">
              <a:rPr lang="en-IN" smtClean="0"/>
              <a:t>01-12-2020</a:t>
            </a:fld>
            <a:endParaRPr lang="en-IN"/>
          </a:p>
        </p:txBody>
      </p:sp>
      <p:sp>
        <p:nvSpPr>
          <p:cNvPr id="8" name="Footer Placeholder 7">
            <a:extLst>
              <a:ext uri="{FF2B5EF4-FFF2-40B4-BE49-F238E27FC236}">
                <a16:creationId xmlns:a16="http://schemas.microsoft.com/office/drawing/2014/main" id="{3D99343B-AF0E-4AE0-B8AB-6ECB48E831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ABBF7E-BCD2-4CB7-AC2A-2B9DE2053BE3}"/>
              </a:ext>
            </a:extLst>
          </p:cNvPr>
          <p:cNvSpPr>
            <a:spLocks noGrp="1"/>
          </p:cNvSpPr>
          <p:nvPr>
            <p:ph type="sldNum" sz="quarter" idx="12"/>
          </p:nvPr>
        </p:nvSpPr>
        <p:spPr/>
        <p:txBody>
          <a:bodyPr/>
          <a:lstStyle/>
          <a:p>
            <a:fld id="{3DA03C2F-D067-4D73-9F7F-3AB35C4399A2}" type="slidenum">
              <a:rPr lang="en-IN" smtClean="0"/>
              <a:t>‹#›</a:t>
            </a:fld>
            <a:endParaRPr lang="en-IN"/>
          </a:p>
        </p:txBody>
      </p:sp>
    </p:spTree>
    <p:extLst>
      <p:ext uri="{BB962C8B-B14F-4D97-AF65-F5344CB8AC3E}">
        <p14:creationId xmlns:p14="http://schemas.microsoft.com/office/powerpoint/2010/main" val="177810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8455-34A4-476C-940C-ECBC5A4238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42FBCA-5B5D-4F51-ADE2-2015578CC056}"/>
              </a:ext>
            </a:extLst>
          </p:cNvPr>
          <p:cNvSpPr>
            <a:spLocks noGrp="1"/>
          </p:cNvSpPr>
          <p:nvPr>
            <p:ph type="dt" sz="half" idx="10"/>
          </p:nvPr>
        </p:nvSpPr>
        <p:spPr/>
        <p:txBody>
          <a:bodyPr/>
          <a:lstStyle/>
          <a:p>
            <a:fld id="{34EF0463-3E15-405D-A912-2E6E8A5B0AD5}" type="datetimeFigureOut">
              <a:rPr lang="en-IN" smtClean="0"/>
              <a:t>01-12-2020</a:t>
            </a:fld>
            <a:endParaRPr lang="en-IN"/>
          </a:p>
        </p:txBody>
      </p:sp>
      <p:sp>
        <p:nvSpPr>
          <p:cNvPr id="4" name="Footer Placeholder 3">
            <a:extLst>
              <a:ext uri="{FF2B5EF4-FFF2-40B4-BE49-F238E27FC236}">
                <a16:creationId xmlns:a16="http://schemas.microsoft.com/office/drawing/2014/main" id="{5FD77E47-20B0-4099-A6F1-288D8A1DC6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7691B1-3B27-4479-AF6D-623749D76530}"/>
              </a:ext>
            </a:extLst>
          </p:cNvPr>
          <p:cNvSpPr>
            <a:spLocks noGrp="1"/>
          </p:cNvSpPr>
          <p:nvPr>
            <p:ph type="sldNum" sz="quarter" idx="12"/>
          </p:nvPr>
        </p:nvSpPr>
        <p:spPr/>
        <p:txBody>
          <a:bodyPr/>
          <a:lstStyle/>
          <a:p>
            <a:fld id="{3DA03C2F-D067-4D73-9F7F-3AB35C4399A2}" type="slidenum">
              <a:rPr lang="en-IN" smtClean="0"/>
              <a:t>‹#›</a:t>
            </a:fld>
            <a:endParaRPr lang="en-IN"/>
          </a:p>
        </p:txBody>
      </p:sp>
    </p:spTree>
    <p:extLst>
      <p:ext uri="{BB962C8B-B14F-4D97-AF65-F5344CB8AC3E}">
        <p14:creationId xmlns:p14="http://schemas.microsoft.com/office/powerpoint/2010/main" val="189395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02346F-630C-4EF3-B22C-C0D5AB63EE5C}"/>
              </a:ext>
            </a:extLst>
          </p:cNvPr>
          <p:cNvSpPr>
            <a:spLocks noGrp="1"/>
          </p:cNvSpPr>
          <p:nvPr>
            <p:ph type="dt" sz="half" idx="10"/>
          </p:nvPr>
        </p:nvSpPr>
        <p:spPr/>
        <p:txBody>
          <a:bodyPr/>
          <a:lstStyle/>
          <a:p>
            <a:fld id="{34EF0463-3E15-405D-A912-2E6E8A5B0AD5}" type="datetimeFigureOut">
              <a:rPr lang="en-IN" smtClean="0"/>
              <a:t>01-12-2020</a:t>
            </a:fld>
            <a:endParaRPr lang="en-IN"/>
          </a:p>
        </p:txBody>
      </p:sp>
      <p:sp>
        <p:nvSpPr>
          <p:cNvPr id="3" name="Footer Placeholder 2">
            <a:extLst>
              <a:ext uri="{FF2B5EF4-FFF2-40B4-BE49-F238E27FC236}">
                <a16:creationId xmlns:a16="http://schemas.microsoft.com/office/drawing/2014/main" id="{B28AC45C-44DF-41A3-8329-D57FD3BF30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9D9C0E-61E6-4BCA-AAF0-39EFB3012318}"/>
              </a:ext>
            </a:extLst>
          </p:cNvPr>
          <p:cNvSpPr>
            <a:spLocks noGrp="1"/>
          </p:cNvSpPr>
          <p:nvPr>
            <p:ph type="sldNum" sz="quarter" idx="12"/>
          </p:nvPr>
        </p:nvSpPr>
        <p:spPr/>
        <p:txBody>
          <a:bodyPr/>
          <a:lstStyle/>
          <a:p>
            <a:fld id="{3DA03C2F-D067-4D73-9F7F-3AB35C4399A2}" type="slidenum">
              <a:rPr lang="en-IN" smtClean="0"/>
              <a:t>‹#›</a:t>
            </a:fld>
            <a:endParaRPr lang="en-IN"/>
          </a:p>
        </p:txBody>
      </p:sp>
    </p:spTree>
    <p:extLst>
      <p:ext uri="{BB962C8B-B14F-4D97-AF65-F5344CB8AC3E}">
        <p14:creationId xmlns:p14="http://schemas.microsoft.com/office/powerpoint/2010/main" val="290352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1776-925A-4230-834F-60DC4F600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F703A2-C66D-4217-A0F1-BE8A821C5F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2C7032-8B69-40B5-93DF-19BAB02FD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4A7EF-92A4-4B62-A03D-223EEE40AD61}"/>
              </a:ext>
            </a:extLst>
          </p:cNvPr>
          <p:cNvSpPr>
            <a:spLocks noGrp="1"/>
          </p:cNvSpPr>
          <p:nvPr>
            <p:ph type="dt" sz="half" idx="10"/>
          </p:nvPr>
        </p:nvSpPr>
        <p:spPr/>
        <p:txBody>
          <a:bodyPr/>
          <a:lstStyle/>
          <a:p>
            <a:fld id="{34EF0463-3E15-405D-A912-2E6E8A5B0AD5}" type="datetimeFigureOut">
              <a:rPr lang="en-IN" smtClean="0"/>
              <a:t>01-12-2020</a:t>
            </a:fld>
            <a:endParaRPr lang="en-IN"/>
          </a:p>
        </p:txBody>
      </p:sp>
      <p:sp>
        <p:nvSpPr>
          <p:cNvPr id="6" name="Footer Placeholder 5">
            <a:extLst>
              <a:ext uri="{FF2B5EF4-FFF2-40B4-BE49-F238E27FC236}">
                <a16:creationId xmlns:a16="http://schemas.microsoft.com/office/drawing/2014/main" id="{1344DB05-A4A6-42D5-B03B-B99C4DE144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75256A-327F-4230-A415-5C5F7BF12547}"/>
              </a:ext>
            </a:extLst>
          </p:cNvPr>
          <p:cNvSpPr>
            <a:spLocks noGrp="1"/>
          </p:cNvSpPr>
          <p:nvPr>
            <p:ph type="sldNum" sz="quarter" idx="12"/>
          </p:nvPr>
        </p:nvSpPr>
        <p:spPr/>
        <p:txBody>
          <a:bodyPr/>
          <a:lstStyle/>
          <a:p>
            <a:fld id="{3DA03C2F-D067-4D73-9F7F-3AB35C4399A2}" type="slidenum">
              <a:rPr lang="en-IN" smtClean="0"/>
              <a:t>‹#›</a:t>
            </a:fld>
            <a:endParaRPr lang="en-IN"/>
          </a:p>
        </p:txBody>
      </p:sp>
    </p:spTree>
    <p:extLst>
      <p:ext uri="{BB962C8B-B14F-4D97-AF65-F5344CB8AC3E}">
        <p14:creationId xmlns:p14="http://schemas.microsoft.com/office/powerpoint/2010/main" val="137118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E439-D112-4BE0-965B-3CB38BB7F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F7B2AB-D54C-4B7E-8053-0AD50B631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820680-89A6-42C8-AD83-06F78D44D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6A9E2-3E93-4675-9690-A1EC757851F2}"/>
              </a:ext>
            </a:extLst>
          </p:cNvPr>
          <p:cNvSpPr>
            <a:spLocks noGrp="1"/>
          </p:cNvSpPr>
          <p:nvPr>
            <p:ph type="dt" sz="half" idx="10"/>
          </p:nvPr>
        </p:nvSpPr>
        <p:spPr/>
        <p:txBody>
          <a:bodyPr/>
          <a:lstStyle/>
          <a:p>
            <a:fld id="{34EF0463-3E15-405D-A912-2E6E8A5B0AD5}" type="datetimeFigureOut">
              <a:rPr lang="en-IN" smtClean="0"/>
              <a:t>01-12-2020</a:t>
            </a:fld>
            <a:endParaRPr lang="en-IN"/>
          </a:p>
        </p:txBody>
      </p:sp>
      <p:sp>
        <p:nvSpPr>
          <p:cNvPr id="6" name="Footer Placeholder 5">
            <a:extLst>
              <a:ext uri="{FF2B5EF4-FFF2-40B4-BE49-F238E27FC236}">
                <a16:creationId xmlns:a16="http://schemas.microsoft.com/office/drawing/2014/main" id="{A6DD3565-A882-4A9F-9F79-D07B8038BD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4CD1DD-DD7D-4C2E-BB16-86B7840DDDC4}"/>
              </a:ext>
            </a:extLst>
          </p:cNvPr>
          <p:cNvSpPr>
            <a:spLocks noGrp="1"/>
          </p:cNvSpPr>
          <p:nvPr>
            <p:ph type="sldNum" sz="quarter" idx="12"/>
          </p:nvPr>
        </p:nvSpPr>
        <p:spPr/>
        <p:txBody>
          <a:bodyPr/>
          <a:lstStyle/>
          <a:p>
            <a:fld id="{3DA03C2F-D067-4D73-9F7F-3AB35C4399A2}" type="slidenum">
              <a:rPr lang="en-IN" smtClean="0"/>
              <a:t>‹#›</a:t>
            </a:fld>
            <a:endParaRPr lang="en-IN"/>
          </a:p>
        </p:txBody>
      </p:sp>
    </p:spTree>
    <p:extLst>
      <p:ext uri="{BB962C8B-B14F-4D97-AF65-F5344CB8AC3E}">
        <p14:creationId xmlns:p14="http://schemas.microsoft.com/office/powerpoint/2010/main" val="775500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
            <a:lum/>
          </a:blip>
          <a:srcRect/>
          <a:stretch>
            <a:fillRect t="-15000" b="-1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3F3EE3-CE3F-4139-9D3A-CCAAB0E8E4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DA9661-B947-47F7-972D-00D13FF92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8652B-654C-481C-8D23-D54ED29B0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F0463-3E15-405D-A912-2E6E8A5B0AD5}" type="datetimeFigureOut">
              <a:rPr lang="en-IN" smtClean="0"/>
              <a:t>01-12-2020</a:t>
            </a:fld>
            <a:endParaRPr lang="en-IN"/>
          </a:p>
        </p:txBody>
      </p:sp>
      <p:sp>
        <p:nvSpPr>
          <p:cNvPr id="5" name="Footer Placeholder 4">
            <a:extLst>
              <a:ext uri="{FF2B5EF4-FFF2-40B4-BE49-F238E27FC236}">
                <a16:creationId xmlns:a16="http://schemas.microsoft.com/office/drawing/2014/main" id="{28503DB4-D7A8-43C5-BCE5-D95120FB20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F28601-2778-498A-B938-E132C1733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03C2F-D067-4D73-9F7F-3AB35C4399A2}" type="slidenum">
              <a:rPr lang="en-IN" smtClean="0"/>
              <a:t>‹#›</a:t>
            </a:fld>
            <a:endParaRPr lang="en-IN"/>
          </a:p>
        </p:txBody>
      </p:sp>
    </p:spTree>
    <p:extLst>
      <p:ext uri="{BB962C8B-B14F-4D97-AF65-F5344CB8AC3E}">
        <p14:creationId xmlns:p14="http://schemas.microsoft.com/office/powerpoint/2010/main" val="3976561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neuromusic/avocado-price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hyperlink" Target="https://power.larc.nasa.gov/"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iortanmadalina/high_noise_clustering/blob/master/spectral_clustering.ipynb" TargetMode="External"/><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ciortanmadalina/high_noise_clustering/blob/master/spectral_clustering.ipynb"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B6946E-50CC-46F1-9BFA-EDE32C99D647}"/>
              </a:ext>
            </a:extLst>
          </p:cNvPr>
          <p:cNvSpPr>
            <a:spLocks noGrp="1"/>
          </p:cNvSpPr>
          <p:nvPr>
            <p:ph type="title"/>
          </p:nvPr>
        </p:nvSpPr>
        <p:spPr>
          <a:xfrm>
            <a:off x="203200" y="172721"/>
            <a:ext cx="11150600" cy="1188719"/>
          </a:xfrm>
        </p:spPr>
        <p:txBody>
          <a:bodyPr>
            <a:normAutofit/>
          </a:bodyPr>
          <a:lstStyle/>
          <a:p>
            <a:r>
              <a:rPr lang="en-IN" b="1">
                <a:solidFill>
                  <a:srgbClr val="C00000"/>
                </a:solidFill>
              </a:rPr>
              <a:t>AVACADO PRICE ANALYSIS</a:t>
            </a:r>
            <a:endParaRPr lang="en-IN" b="1" dirty="0">
              <a:solidFill>
                <a:srgbClr val="C00000"/>
              </a:solidFill>
            </a:endParaRPr>
          </a:p>
        </p:txBody>
      </p:sp>
      <p:sp>
        <p:nvSpPr>
          <p:cNvPr id="4" name="Content Placeholder 3">
            <a:extLst>
              <a:ext uri="{FF2B5EF4-FFF2-40B4-BE49-F238E27FC236}">
                <a16:creationId xmlns:a16="http://schemas.microsoft.com/office/drawing/2014/main" id="{6F1D3415-314E-46BD-8795-BCA61A90999E}"/>
              </a:ext>
            </a:extLst>
          </p:cNvPr>
          <p:cNvSpPr>
            <a:spLocks noGrp="1"/>
          </p:cNvSpPr>
          <p:nvPr>
            <p:ph idx="1"/>
          </p:nvPr>
        </p:nvSpPr>
        <p:spPr>
          <a:xfrm>
            <a:off x="294640" y="1198880"/>
            <a:ext cx="11572240" cy="5486399"/>
          </a:xfrm>
        </p:spPr>
        <p:txBody>
          <a:bodyPr>
            <a:normAutofit/>
          </a:bodyPr>
          <a:lstStyle/>
          <a:p>
            <a:r>
              <a:rPr lang="en-US" b="1"/>
              <a:t>Objective: </a:t>
            </a:r>
            <a:r>
              <a:rPr lang="en-US"/>
              <a:t>Comparison of different forecasting techniques and automation of codes</a:t>
            </a:r>
          </a:p>
          <a:p>
            <a:pPr marL="0" indent="0">
              <a:buNone/>
            </a:pPr>
            <a:endParaRPr lang="en-US"/>
          </a:p>
          <a:p>
            <a:r>
              <a:rPr lang="en-US" b="1"/>
              <a:t>Process: </a:t>
            </a:r>
            <a:r>
              <a:rPr lang="en-US"/>
              <a:t>Automate feature &amp; model selection on a multivariate time series data</a:t>
            </a:r>
          </a:p>
          <a:p>
            <a:pPr marL="0" indent="0">
              <a:buNone/>
            </a:pPr>
            <a:endParaRPr lang="en-US"/>
          </a:p>
          <a:p>
            <a:r>
              <a:rPr lang="en-US" b="1"/>
              <a:t>Dataset</a:t>
            </a:r>
            <a:r>
              <a:rPr lang="en-US"/>
              <a:t>: It is about Avocado Prices and volume consumption across different provinces in US from 4/1/2015 to 25/3/2018.Data is on a weekly basis and has several indicators specific to Quantity like bag-size and avocado variants . The data is collected from Kaggle as mentioned in the link </a:t>
            </a:r>
            <a:r>
              <a:rPr lang="en-IN">
                <a:hlinkClick r:id="rId2"/>
              </a:rPr>
              <a:t>https://www.kaggle.com/neuromusic/avocado-prices</a:t>
            </a:r>
            <a:endParaRPr lang="en-IN"/>
          </a:p>
          <a:p>
            <a:pPr marL="0" indent="0">
              <a:buNone/>
            </a:pPr>
            <a:endParaRPr lang="en-US" dirty="0"/>
          </a:p>
        </p:txBody>
      </p:sp>
    </p:spTree>
    <p:extLst>
      <p:ext uri="{BB962C8B-B14F-4D97-AF65-F5344CB8AC3E}">
        <p14:creationId xmlns:p14="http://schemas.microsoft.com/office/powerpoint/2010/main" val="260318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62B4-5D57-41F7-8EC6-CB4DEF4270F4}"/>
              </a:ext>
            </a:extLst>
          </p:cNvPr>
          <p:cNvSpPr>
            <a:spLocks noGrp="1"/>
          </p:cNvSpPr>
          <p:nvPr>
            <p:ph type="title"/>
          </p:nvPr>
        </p:nvSpPr>
        <p:spPr/>
        <p:txBody>
          <a:bodyPr/>
          <a:lstStyle/>
          <a:p>
            <a:r>
              <a:rPr lang="en-IN" b="1" dirty="0">
                <a:solidFill>
                  <a:srgbClr val="C00000"/>
                </a:solidFill>
              </a:rPr>
              <a:t>CLUSTERS ACROSS PC1 AND PC2</a:t>
            </a:r>
          </a:p>
        </p:txBody>
      </p:sp>
      <p:pic>
        <p:nvPicPr>
          <p:cNvPr id="6" name="Content Placeholder 5" descr="A picture containing table, man, white&#10;&#10;Description automatically generated">
            <a:extLst>
              <a:ext uri="{FF2B5EF4-FFF2-40B4-BE49-F238E27FC236}">
                <a16:creationId xmlns:a16="http://schemas.microsoft.com/office/drawing/2014/main" id="{2B3B6F51-520A-420E-B9B8-B01A2468074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35780"/>
            <a:ext cx="5181600" cy="3331028"/>
          </a:xfrm>
        </p:spPr>
      </p:pic>
      <p:pic>
        <p:nvPicPr>
          <p:cNvPr id="8" name="Content Placeholder 7" descr="A picture containing table, man&#10;&#10;Description automatically generated">
            <a:extLst>
              <a:ext uri="{FF2B5EF4-FFF2-40B4-BE49-F238E27FC236}">
                <a16:creationId xmlns:a16="http://schemas.microsoft.com/office/drawing/2014/main" id="{29404FAD-6EDC-4233-A980-166E92976F3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35780"/>
            <a:ext cx="5181600" cy="3331028"/>
          </a:xfrm>
        </p:spPr>
      </p:pic>
    </p:spTree>
    <p:extLst>
      <p:ext uri="{BB962C8B-B14F-4D97-AF65-F5344CB8AC3E}">
        <p14:creationId xmlns:p14="http://schemas.microsoft.com/office/powerpoint/2010/main" val="87816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C566C8F-7BB4-46C3-A7D8-98B03B1C34EE}"/>
              </a:ext>
            </a:extLst>
          </p:cNvPr>
          <p:cNvSpPr>
            <a:spLocks noGrp="1"/>
          </p:cNvSpPr>
          <p:nvPr>
            <p:ph type="title"/>
          </p:nvPr>
        </p:nvSpPr>
        <p:spPr/>
        <p:txBody>
          <a:bodyPr/>
          <a:lstStyle/>
          <a:p>
            <a:r>
              <a:rPr lang="en-IN" b="1" dirty="0">
                <a:solidFill>
                  <a:srgbClr val="C00000"/>
                </a:solidFill>
              </a:rPr>
              <a:t>CLUSTER DISTRIBUTION</a:t>
            </a:r>
          </a:p>
        </p:txBody>
      </p:sp>
      <p:sp>
        <p:nvSpPr>
          <p:cNvPr id="10" name="Text Placeholder 9">
            <a:extLst>
              <a:ext uri="{FF2B5EF4-FFF2-40B4-BE49-F238E27FC236}">
                <a16:creationId xmlns:a16="http://schemas.microsoft.com/office/drawing/2014/main" id="{7C87028C-3832-44F8-A8CD-C58CC8208203}"/>
              </a:ext>
            </a:extLst>
          </p:cNvPr>
          <p:cNvSpPr>
            <a:spLocks noGrp="1"/>
          </p:cNvSpPr>
          <p:nvPr>
            <p:ph type="body" idx="1"/>
          </p:nvPr>
        </p:nvSpPr>
        <p:spPr/>
        <p:txBody>
          <a:bodyPr/>
          <a:lstStyle/>
          <a:p>
            <a:r>
              <a:rPr lang="en-IN" i="1" dirty="0">
                <a:solidFill>
                  <a:schemeClr val="tx2"/>
                </a:solidFill>
              </a:rPr>
              <a:t>CONVENTIONAL</a:t>
            </a:r>
          </a:p>
        </p:txBody>
      </p:sp>
      <p:pic>
        <p:nvPicPr>
          <p:cNvPr id="6" name="Content Placeholder 5" descr="A screenshot of a cell phone&#10;&#10;Description automatically generated">
            <a:extLst>
              <a:ext uri="{FF2B5EF4-FFF2-40B4-BE49-F238E27FC236}">
                <a16:creationId xmlns:a16="http://schemas.microsoft.com/office/drawing/2014/main" id="{9D6251BE-1DF1-4326-9163-55E69E8CDF6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89509"/>
            <a:ext cx="5157787" cy="3315720"/>
          </a:xfrm>
        </p:spPr>
      </p:pic>
      <p:sp>
        <p:nvSpPr>
          <p:cNvPr id="11" name="Text Placeholder 10">
            <a:extLst>
              <a:ext uri="{FF2B5EF4-FFF2-40B4-BE49-F238E27FC236}">
                <a16:creationId xmlns:a16="http://schemas.microsoft.com/office/drawing/2014/main" id="{6A538EBF-63C7-4425-AE62-4B9E1A23C602}"/>
              </a:ext>
            </a:extLst>
          </p:cNvPr>
          <p:cNvSpPr>
            <a:spLocks noGrp="1"/>
          </p:cNvSpPr>
          <p:nvPr>
            <p:ph type="body" sz="quarter" idx="3"/>
          </p:nvPr>
        </p:nvSpPr>
        <p:spPr/>
        <p:txBody>
          <a:bodyPr/>
          <a:lstStyle/>
          <a:p>
            <a:r>
              <a:rPr lang="en-IN" i="1" dirty="0">
                <a:solidFill>
                  <a:schemeClr val="tx2"/>
                </a:solidFill>
              </a:rPr>
              <a:t>ORGANIC</a:t>
            </a:r>
          </a:p>
        </p:txBody>
      </p:sp>
      <p:pic>
        <p:nvPicPr>
          <p:cNvPr id="8" name="Content Placeholder 7" descr="A close up of a map&#10;&#10;Description automatically generated">
            <a:extLst>
              <a:ext uri="{FF2B5EF4-FFF2-40B4-BE49-F238E27FC236}">
                <a16:creationId xmlns:a16="http://schemas.microsoft.com/office/drawing/2014/main" id="{8564844A-765D-4646-82E6-5F4E7D38BEB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81344"/>
            <a:ext cx="5183188" cy="3332049"/>
          </a:xfrm>
        </p:spPr>
      </p:pic>
    </p:spTree>
    <p:extLst>
      <p:ext uri="{BB962C8B-B14F-4D97-AF65-F5344CB8AC3E}">
        <p14:creationId xmlns:p14="http://schemas.microsoft.com/office/powerpoint/2010/main" val="367745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A9135FA-0FC5-4188-90F1-D6FBB702EF4D}"/>
              </a:ext>
            </a:extLst>
          </p:cNvPr>
          <p:cNvSpPr>
            <a:spLocks noGrp="1"/>
          </p:cNvSpPr>
          <p:nvPr>
            <p:ph type="title"/>
          </p:nvPr>
        </p:nvSpPr>
        <p:spPr/>
        <p:txBody>
          <a:bodyPr/>
          <a:lstStyle/>
          <a:p>
            <a:r>
              <a:rPr lang="en-IN" b="1" dirty="0">
                <a:solidFill>
                  <a:srgbClr val="C00000"/>
                </a:solidFill>
              </a:rPr>
              <a:t>MODEL CONSIDERATIONS</a:t>
            </a:r>
          </a:p>
        </p:txBody>
      </p:sp>
      <p:sp>
        <p:nvSpPr>
          <p:cNvPr id="8" name="Content Placeholder 7">
            <a:extLst>
              <a:ext uri="{FF2B5EF4-FFF2-40B4-BE49-F238E27FC236}">
                <a16:creationId xmlns:a16="http://schemas.microsoft.com/office/drawing/2014/main" id="{A054D341-A395-4B24-A632-A73B816C66B3}"/>
              </a:ext>
            </a:extLst>
          </p:cNvPr>
          <p:cNvSpPr>
            <a:spLocks noGrp="1"/>
          </p:cNvSpPr>
          <p:nvPr>
            <p:ph idx="1"/>
          </p:nvPr>
        </p:nvSpPr>
        <p:spPr/>
        <p:txBody>
          <a:bodyPr/>
          <a:lstStyle/>
          <a:p>
            <a:r>
              <a:rPr lang="en-IN" dirty="0"/>
              <a:t>The following three models were considered for modelling framework function </a:t>
            </a:r>
            <a:endParaRPr lang="en-IN" sz="2400" dirty="0"/>
          </a:p>
          <a:p>
            <a:r>
              <a:rPr lang="en-IN" b="1" i="1" dirty="0">
                <a:solidFill>
                  <a:schemeClr val="tx2"/>
                </a:solidFill>
              </a:rPr>
              <a:t>STEPWISE FORWARD SELECTION FOR FEATURE SELECTION AND OLS </a:t>
            </a:r>
          </a:p>
          <a:p>
            <a:r>
              <a:rPr lang="en-IN" b="1" i="1" dirty="0">
                <a:solidFill>
                  <a:schemeClr val="tx2"/>
                </a:solidFill>
              </a:rPr>
              <a:t>LASSO REGRESSION</a:t>
            </a:r>
          </a:p>
          <a:p>
            <a:r>
              <a:rPr lang="en-IN" b="1" i="1" dirty="0">
                <a:solidFill>
                  <a:schemeClr val="tx2"/>
                </a:solidFill>
              </a:rPr>
              <a:t>DECISION TREE REGRESSION</a:t>
            </a:r>
          </a:p>
          <a:p>
            <a:r>
              <a:rPr lang="en-IN"/>
              <a:t>Outliers were treated and imputed with 95</a:t>
            </a:r>
            <a:r>
              <a:rPr lang="en-IN" baseline="30000"/>
              <a:t>th</a:t>
            </a:r>
            <a:r>
              <a:rPr lang="en-IN"/>
              <a:t> percentile &amp; 0.05</a:t>
            </a:r>
            <a:r>
              <a:rPr lang="en-IN" baseline="30000"/>
              <a:t>th</a:t>
            </a:r>
            <a:r>
              <a:rPr lang="en-IN"/>
              <a:t> percentile</a:t>
            </a:r>
          </a:p>
          <a:p>
            <a:pPr marL="0" indent="0">
              <a:buNone/>
            </a:pPr>
            <a:endParaRPr lang="en-IN" b="1" i="1" dirty="0">
              <a:solidFill>
                <a:schemeClr val="tx2"/>
              </a:solidFill>
            </a:endParaRPr>
          </a:p>
        </p:txBody>
      </p:sp>
    </p:spTree>
    <p:extLst>
      <p:ext uri="{BB962C8B-B14F-4D97-AF65-F5344CB8AC3E}">
        <p14:creationId xmlns:p14="http://schemas.microsoft.com/office/powerpoint/2010/main" val="420119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7E0A-6556-4D02-AEAC-99DBAEF0B57E}"/>
              </a:ext>
            </a:extLst>
          </p:cNvPr>
          <p:cNvSpPr>
            <a:spLocks noGrp="1"/>
          </p:cNvSpPr>
          <p:nvPr>
            <p:ph type="title"/>
          </p:nvPr>
        </p:nvSpPr>
        <p:spPr/>
        <p:txBody>
          <a:bodyPr/>
          <a:lstStyle/>
          <a:p>
            <a:r>
              <a:rPr lang="en-IN" b="1" dirty="0">
                <a:solidFill>
                  <a:srgbClr val="C00000"/>
                </a:solidFill>
              </a:rPr>
              <a:t>SAMPLE DATA TO THE MODELING FRAMEWORK &amp; MODEL OUTPUT(CLUSTER=3,TYPE=ORGANIC)</a:t>
            </a:r>
          </a:p>
        </p:txBody>
      </p:sp>
      <p:pic>
        <p:nvPicPr>
          <p:cNvPr id="10" name="Content Placeholder 9" descr="A screenshot of a cell phone&#10;&#10;Description automatically generated">
            <a:extLst>
              <a:ext uri="{FF2B5EF4-FFF2-40B4-BE49-F238E27FC236}">
                <a16:creationId xmlns:a16="http://schemas.microsoft.com/office/drawing/2014/main" id="{E26246C4-10F7-46EC-81DB-6186A8B26B6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1360" y="1825625"/>
            <a:ext cx="5298440" cy="4351338"/>
          </a:xfrm>
        </p:spPr>
      </p:pic>
      <p:pic>
        <p:nvPicPr>
          <p:cNvPr id="12" name="Content Placeholder 11">
            <a:extLst>
              <a:ext uri="{FF2B5EF4-FFF2-40B4-BE49-F238E27FC236}">
                <a16:creationId xmlns:a16="http://schemas.microsoft.com/office/drawing/2014/main" id="{9AAF5980-06E4-41C5-B834-BB7DFD0925E8}"/>
              </a:ext>
            </a:extLst>
          </p:cNvPr>
          <p:cNvPicPr>
            <a:picLocks noGrp="1" noChangeAspect="1"/>
          </p:cNvPicPr>
          <p:nvPr>
            <p:ph sz="half" idx="2"/>
          </p:nvPr>
        </p:nvPicPr>
        <p:blipFill>
          <a:blip r:embed="rId3"/>
          <a:stretch>
            <a:fillRect/>
          </a:stretch>
        </p:blipFill>
        <p:spPr>
          <a:xfrm>
            <a:off x="6172200" y="2387600"/>
            <a:ext cx="5181600" cy="2551497"/>
          </a:xfrm>
          <a:prstGeom prst="rect">
            <a:avLst/>
          </a:prstGeom>
        </p:spPr>
      </p:pic>
    </p:spTree>
    <p:extLst>
      <p:ext uri="{BB962C8B-B14F-4D97-AF65-F5344CB8AC3E}">
        <p14:creationId xmlns:p14="http://schemas.microsoft.com/office/powerpoint/2010/main" val="2170247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252A-9A4D-4161-B3D9-C1FFA3A5B11C}"/>
              </a:ext>
            </a:extLst>
          </p:cNvPr>
          <p:cNvSpPr>
            <a:spLocks noGrp="1"/>
          </p:cNvSpPr>
          <p:nvPr>
            <p:ph type="title"/>
          </p:nvPr>
        </p:nvSpPr>
        <p:spPr/>
        <p:txBody>
          <a:bodyPr/>
          <a:lstStyle/>
          <a:p>
            <a:r>
              <a:rPr lang="en-IN" b="1" dirty="0">
                <a:solidFill>
                  <a:srgbClr val="C00000"/>
                </a:solidFill>
              </a:rPr>
              <a:t>FEATURE IMPORTANCE USING </a:t>
            </a:r>
            <a:r>
              <a:rPr lang="en-IN" b="1" dirty="0" err="1">
                <a:solidFill>
                  <a:srgbClr val="C00000"/>
                </a:solidFill>
              </a:rPr>
              <a:t>f_regression</a:t>
            </a:r>
            <a:r>
              <a:rPr lang="en-IN" b="1" dirty="0">
                <a:solidFill>
                  <a:srgbClr val="C00000"/>
                </a:solidFill>
              </a:rPr>
              <a:t>(scikit learn-Univariate linear regression tests)</a:t>
            </a:r>
          </a:p>
        </p:txBody>
      </p:sp>
      <p:pic>
        <p:nvPicPr>
          <p:cNvPr id="6" name="Content Placeholder 5" descr="A close up of a logo&#10;&#10;Description automatically generated">
            <a:extLst>
              <a:ext uri="{FF2B5EF4-FFF2-40B4-BE49-F238E27FC236}">
                <a16:creationId xmlns:a16="http://schemas.microsoft.com/office/drawing/2014/main" id="{99CEF841-8E3F-420C-BE04-0B8190BDF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6040" y="1844674"/>
            <a:ext cx="6979920" cy="4544695"/>
          </a:xfrm>
        </p:spPr>
      </p:pic>
    </p:spTree>
    <p:extLst>
      <p:ext uri="{BB962C8B-B14F-4D97-AF65-F5344CB8AC3E}">
        <p14:creationId xmlns:p14="http://schemas.microsoft.com/office/powerpoint/2010/main" val="153377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FED6-F10B-4416-8976-10E8BB40F191}"/>
              </a:ext>
            </a:extLst>
          </p:cNvPr>
          <p:cNvSpPr>
            <a:spLocks noGrp="1"/>
          </p:cNvSpPr>
          <p:nvPr>
            <p:ph type="title"/>
          </p:nvPr>
        </p:nvSpPr>
        <p:spPr>
          <a:xfrm>
            <a:off x="838200" y="365125"/>
            <a:ext cx="10515600" cy="803275"/>
          </a:xfrm>
        </p:spPr>
        <p:txBody>
          <a:bodyPr/>
          <a:lstStyle/>
          <a:p>
            <a:r>
              <a:rPr lang="en-IN" b="1" dirty="0">
                <a:solidFill>
                  <a:srgbClr val="C00000"/>
                </a:solidFill>
              </a:rPr>
              <a:t>MODEL DIAGNOSTICS</a:t>
            </a:r>
          </a:p>
        </p:txBody>
      </p:sp>
      <p:pic>
        <p:nvPicPr>
          <p:cNvPr id="6146" name="Picture 2">
            <a:extLst>
              <a:ext uri="{FF2B5EF4-FFF2-40B4-BE49-F238E27FC236}">
                <a16:creationId xmlns:a16="http://schemas.microsoft.com/office/drawing/2014/main" id="{5EF2BE83-6DE7-4032-86A0-EAAC20C708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1" y="1537731"/>
            <a:ext cx="5283200" cy="434474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B648E18-9945-4A26-8534-3949E013A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35150"/>
            <a:ext cx="5895975" cy="26212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846BFD8-5CFD-490B-806A-D1575DF1611C}"/>
              </a:ext>
            </a:extLst>
          </p:cNvPr>
          <p:cNvPicPr>
            <a:picLocks noChangeAspect="1"/>
          </p:cNvPicPr>
          <p:nvPr/>
        </p:nvPicPr>
        <p:blipFill>
          <a:blip r:embed="rId4"/>
          <a:stretch>
            <a:fillRect/>
          </a:stretch>
        </p:blipFill>
        <p:spPr>
          <a:xfrm>
            <a:off x="1654183" y="6248400"/>
            <a:ext cx="10065368" cy="542924"/>
          </a:xfrm>
          <a:prstGeom prst="rect">
            <a:avLst/>
          </a:prstGeom>
        </p:spPr>
      </p:pic>
      <p:sp>
        <p:nvSpPr>
          <p:cNvPr id="11" name="TextBox 10">
            <a:extLst>
              <a:ext uri="{FF2B5EF4-FFF2-40B4-BE49-F238E27FC236}">
                <a16:creationId xmlns:a16="http://schemas.microsoft.com/office/drawing/2014/main" id="{88A8325A-0D79-4041-B2C1-91FBCDBCA6B6}"/>
              </a:ext>
            </a:extLst>
          </p:cNvPr>
          <p:cNvSpPr txBox="1"/>
          <p:nvPr/>
        </p:nvSpPr>
        <p:spPr>
          <a:xfrm>
            <a:off x="781050" y="1168400"/>
            <a:ext cx="3343275" cy="369332"/>
          </a:xfrm>
          <a:prstGeom prst="rect">
            <a:avLst/>
          </a:prstGeom>
          <a:noFill/>
        </p:spPr>
        <p:txBody>
          <a:bodyPr wrap="square" rtlCol="0">
            <a:spAutoFit/>
          </a:bodyPr>
          <a:lstStyle/>
          <a:p>
            <a:r>
              <a:rPr lang="en-IN" b="1" dirty="0">
                <a:solidFill>
                  <a:schemeClr val="tx2"/>
                </a:solidFill>
              </a:rPr>
              <a:t>Autocorrelation of residuals</a:t>
            </a:r>
          </a:p>
        </p:txBody>
      </p:sp>
      <p:sp>
        <p:nvSpPr>
          <p:cNvPr id="12" name="TextBox 11">
            <a:extLst>
              <a:ext uri="{FF2B5EF4-FFF2-40B4-BE49-F238E27FC236}">
                <a16:creationId xmlns:a16="http://schemas.microsoft.com/office/drawing/2014/main" id="{4BE50024-E001-463C-8033-3F55590371AE}"/>
              </a:ext>
            </a:extLst>
          </p:cNvPr>
          <p:cNvSpPr txBox="1"/>
          <p:nvPr/>
        </p:nvSpPr>
        <p:spPr>
          <a:xfrm>
            <a:off x="1581150" y="6038850"/>
            <a:ext cx="3829050" cy="369332"/>
          </a:xfrm>
          <a:prstGeom prst="rect">
            <a:avLst/>
          </a:prstGeom>
          <a:noFill/>
        </p:spPr>
        <p:txBody>
          <a:bodyPr wrap="square" rtlCol="0">
            <a:spAutoFit/>
          </a:bodyPr>
          <a:lstStyle/>
          <a:p>
            <a:r>
              <a:rPr lang="en-IN" b="1" dirty="0">
                <a:solidFill>
                  <a:schemeClr val="tx2"/>
                </a:solidFill>
              </a:rPr>
              <a:t>Breusch Pagan statistic</a:t>
            </a:r>
          </a:p>
        </p:txBody>
      </p:sp>
      <p:sp>
        <p:nvSpPr>
          <p:cNvPr id="15" name="TextBox 14">
            <a:extLst>
              <a:ext uri="{FF2B5EF4-FFF2-40B4-BE49-F238E27FC236}">
                <a16:creationId xmlns:a16="http://schemas.microsoft.com/office/drawing/2014/main" id="{7A3F3126-324F-4AF2-8820-95B456B04630}"/>
              </a:ext>
            </a:extLst>
          </p:cNvPr>
          <p:cNvSpPr txBox="1"/>
          <p:nvPr/>
        </p:nvSpPr>
        <p:spPr>
          <a:xfrm>
            <a:off x="6064250" y="1282859"/>
            <a:ext cx="5923279" cy="369332"/>
          </a:xfrm>
          <a:prstGeom prst="rect">
            <a:avLst/>
          </a:prstGeom>
          <a:noFill/>
        </p:spPr>
        <p:txBody>
          <a:bodyPr wrap="square" rtlCol="0">
            <a:spAutoFit/>
          </a:bodyPr>
          <a:lstStyle/>
          <a:p>
            <a:r>
              <a:rPr lang="en-IN" b="1" dirty="0">
                <a:solidFill>
                  <a:schemeClr val="tx2"/>
                </a:solidFill>
              </a:rPr>
              <a:t>Residual plot</a:t>
            </a:r>
          </a:p>
        </p:txBody>
      </p:sp>
    </p:spTree>
    <p:extLst>
      <p:ext uri="{BB962C8B-B14F-4D97-AF65-F5344CB8AC3E}">
        <p14:creationId xmlns:p14="http://schemas.microsoft.com/office/powerpoint/2010/main" val="2427937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2109-A81D-4E32-9FA6-CF6FAAA69849}"/>
              </a:ext>
            </a:extLst>
          </p:cNvPr>
          <p:cNvSpPr>
            <a:spLocks noGrp="1"/>
          </p:cNvSpPr>
          <p:nvPr>
            <p:ph type="title"/>
          </p:nvPr>
        </p:nvSpPr>
        <p:spPr/>
        <p:txBody>
          <a:bodyPr/>
          <a:lstStyle/>
          <a:p>
            <a:r>
              <a:rPr lang="en-IN" b="1" dirty="0">
                <a:solidFill>
                  <a:srgbClr val="C00000"/>
                </a:solidFill>
              </a:rPr>
              <a:t>FINDING SIMILAR CLUSTERS IN OOB SAMPLE USING KDTREE UNSUPERVISED ALGORITHM(A VARIANT OF KNN)</a:t>
            </a:r>
          </a:p>
        </p:txBody>
      </p:sp>
      <p:pic>
        <p:nvPicPr>
          <p:cNvPr id="6" name="Content Placeholder 5">
            <a:extLst>
              <a:ext uri="{FF2B5EF4-FFF2-40B4-BE49-F238E27FC236}">
                <a16:creationId xmlns:a16="http://schemas.microsoft.com/office/drawing/2014/main" id="{A597FD7A-6E89-4127-BA3F-3FAF03D1BA1F}"/>
              </a:ext>
            </a:extLst>
          </p:cNvPr>
          <p:cNvPicPr>
            <a:picLocks noGrp="1" noChangeAspect="1"/>
          </p:cNvPicPr>
          <p:nvPr>
            <p:ph sz="half" idx="1"/>
          </p:nvPr>
        </p:nvPicPr>
        <p:blipFill>
          <a:blip r:embed="rId2"/>
          <a:stretch>
            <a:fillRect/>
          </a:stretch>
        </p:blipFill>
        <p:spPr>
          <a:xfrm>
            <a:off x="761682" y="1825625"/>
            <a:ext cx="5172075" cy="1924050"/>
          </a:xfrm>
          <a:prstGeom prst="rect">
            <a:avLst/>
          </a:prstGeom>
        </p:spPr>
      </p:pic>
      <p:graphicFrame>
        <p:nvGraphicFramePr>
          <p:cNvPr id="15" name="Content Placeholder 14">
            <a:extLst>
              <a:ext uri="{FF2B5EF4-FFF2-40B4-BE49-F238E27FC236}">
                <a16:creationId xmlns:a16="http://schemas.microsoft.com/office/drawing/2014/main" id="{F005B18F-5F7C-4F8B-ADD7-DF3BA9A01C47}"/>
              </a:ext>
            </a:extLst>
          </p:cNvPr>
          <p:cNvGraphicFramePr>
            <a:graphicFrameLocks noGrp="1"/>
          </p:cNvGraphicFramePr>
          <p:nvPr>
            <p:ph sz="half" idx="2"/>
            <p:extLst>
              <p:ext uri="{D42A27DB-BD31-4B8C-83A1-F6EECF244321}">
                <p14:modId xmlns:p14="http://schemas.microsoft.com/office/powerpoint/2010/main" val="795513543"/>
              </p:ext>
            </p:extLst>
          </p:nvPr>
        </p:nvGraphicFramePr>
        <p:xfrm>
          <a:off x="6172201" y="1825625"/>
          <a:ext cx="5629275" cy="2051050"/>
        </p:xfrm>
        <a:graphic>
          <a:graphicData uri="http://schemas.openxmlformats.org/drawingml/2006/table">
            <a:tbl>
              <a:tblPr/>
              <a:tblGrid>
                <a:gridCol w="625475">
                  <a:extLst>
                    <a:ext uri="{9D8B030D-6E8A-4147-A177-3AD203B41FA5}">
                      <a16:colId xmlns:a16="http://schemas.microsoft.com/office/drawing/2014/main" val="4055222156"/>
                    </a:ext>
                  </a:extLst>
                </a:gridCol>
                <a:gridCol w="625475">
                  <a:extLst>
                    <a:ext uri="{9D8B030D-6E8A-4147-A177-3AD203B41FA5}">
                      <a16:colId xmlns:a16="http://schemas.microsoft.com/office/drawing/2014/main" val="2404912886"/>
                    </a:ext>
                  </a:extLst>
                </a:gridCol>
                <a:gridCol w="625475">
                  <a:extLst>
                    <a:ext uri="{9D8B030D-6E8A-4147-A177-3AD203B41FA5}">
                      <a16:colId xmlns:a16="http://schemas.microsoft.com/office/drawing/2014/main" val="2958289574"/>
                    </a:ext>
                  </a:extLst>
                </a:gridCol>
                <a:gridCol w="625475">
                  <a:extLst>
                    <a:ext uri="{9D8B030D-6E8A-4147-A177-3AD203B41FA5}">
                      <a16:colId xmlns:a16="http://schemas.microsoft.com/office/drawing/2014/main" val="3435188432"/>
                    </a:ext>
                  </a:extLst>
                </a:gridCol>
                <a:gridCol w="625475">
                  <a:extLst>
                    <a:ext uri="{9D8B030D-6E8A-4147-A177-3AD203B41FA5}">
                      <a16:colId xmlns:a16="http://schemas.microsoft.com/office/drawing/2014/main" val="659273232"/>
                    </a:ext>
                  </a:extLst>
                </a:gridCol>
                <a:gridCol w="625475">
                  <a:extLst>
                    <a:ext uri="{9D8B030D-6E8A-4147-A177-3AD203B41FA5}">
                      <a16:colId xmlns:a16="http://schemas.microsoft.com/office/drawing/2014/main" val="148927057"/>
                    </a:ext>
                  </a:extLst>
                </a:gridCol>
                <a:gridCol w="625475">
                  <a:extLst>
                    <a:ext uri="{9D8B030D-6E8A-4147-A177-3AD203B41FA5}">
                      <a16:colId xmlns:a16="http://schemas.microsoft.com/office/drawing/2014/main" val="4227407813"/>
                    </a:ext>
                  </a:extLst>
                </a:gridCol>
                <a:gridCol w="625475">
                  <a:extLst>
                    <a:ext uri="{9D8B030D-6E8A-4147-A177-3AD203B41FA5}">
                      <a16:colId xmlns:a16="http://schemas.microsoft.com/office/drawing/2014/main" val="2046590595"/>
                    </a:ext>
                  </a:extLst>
                </a:gridCol>
                <a:gridCol w="625475">
                  <a:extLst>
                    <a:ext uri="{9D8B030D-6E8A-4147-A177-3AD203B41FA5}">
                      <a16:colId xmlns:a16="http://schemas.microsoft.com/office/drawing/2014/main" val="3786206142"/>
                    </a:ext>
                  </a:extLst>
                </a:gridCol>
              </a:tblGrid>
              <a:tr h="422120">
                <a:tc>
                  <a:txBody>
                    <a:bodyPr/>
                    <a:lstStyle/>
                    <a:p>
                      <a:pPr algn="r" fontAlgn="ctr"/>
                      <a:endParaRPr lang="en-IN" sz="900" b="1">
                        <a:effectLst/>
                      </a:endParaRPr>
                    </a:p>
                  </a:txBody>
                  <a:tcPr marL="45057" marR="45057" marT="22529" marB="22529" anchor="ctr">
                    <a:lnL>
                      <a:noFill/>
                    </a:lnL>
                    <a:lnR>
                      <a:noFill/>
                    </a:lnR>
                    <a:lnT>
                      <a:noFill/>
                    </a:lnT>
                    <a:lnB>
                      <a:noFill/>
                    </a:lnB>
                    <a:solidFill>
                      <a:srgbClr val="FFFFFF"/>
                    </a:solidFill>
                  </a:tcPr>
                </a:tc>
                <a:tc>
                  <a:txBody>
                    <a:bodyPr/>
                    <a:lstStyle/>
                    <a:p>
                      <a:pPr algn="r" fontAlgn="ctr"/>
                      <a:r>
                        <a:rPr lang="en-IN" sz="900" b="1">
                          <a:effectLst/>
                        </a:rPr>
                        <a:t>mean</a:t>
                      </a:r>
                    </a:p>
                  </a:txBody>
                  <a:tcPr marL="45057" marR="45057" marT="22529" marB="22529" anchor="ctr">
                    <a:lnL>
                      <a:noFill/>
                    </a:lnL>
                    <a:lnR>
                      <a:noFill/>
                    </a:lnR>
                    <a:lnT>
                      <a:noFill/>
                    </a:lnT>
                    <a:lnB>
                      <a:noFill/>
                    </a:lnB>
                    <a:solidFill>
                      <a:srgbClr val="FFFFFF"/>
                    </a:solidFill>
                  </a:tcPr>
                </a:tc>
                <a:tc>
                  <a:txBody>
                    <a:bodyPr/>
                    <a:lstStyle/>
                    <a:p>
                      <a:pPr algn="r" fontAlgn="ctr"/>
                      <a:r>
                        <a:rPr lang="en-IN" sz="900" b="1">
                          <a:effectLst/>
                        </a:rPr>
                        <a:t>std</a:t>
                      </a:r>
                    </a:p>
                  </a:txBody>
                  <a:tcPr marL="45057" marR="45057" marT="22529" marB="22529" anchor="ctr">
                    <a:lnL>
                      <a:noFill/>
                    </a:lnL>
                    <a:lnR>
                      <a:noFill/>
                    </a:lnR>
                    <a:lnT>
                      <a:noFill/>
                    </a:lnT>
                    <a:lnB>
                      <a:noFill/>
                    </a:lnB>
                    <a:solidFill>
                      <a:srgbClr val="FFFFFF"/>
                    </a:solidFill>
                  </a:tcPr>
                </a:tc>
                <a:tc>
                  <a:txBody>
                    <a:bodyPr/>
                    <a:lstStyle/>
                    <a:p>
                      <a:pPr algn="r" fontAlgn="ctr"/>
                      <a:r>
                        <a:rPr lang="en-IN" sz="900" b="1" dirty="0">
                          <a:effectLst/>
                        </a:rPr>
                        <a:t>Q1</a:t>
                      </a:r>
                    </a:p>
                  </a:txBody>
                  <a:tcPr marL="45057" marR="45057" marT="22529" marB="22529" anchor="ctr">
                    <a:lnL>
                      <a:noFill/>
                    </a:lnL>
                    <a:lnR>
                      <a:noFill/>
                    </a:lnR>
                    <a:lnT>
                      <a:noFill/>
                    </a:lnT>
                    <a:lnB>
                      <a:noFill/>
                    </a:lnB>
                    <a:solidFill>
                      <a:srgbClr val="FFFFFF"/>
                    </a:solidFill>
                  </a:tcPr>
                </a:tc>
                <a:tc>
                  <a:txBody>
                    <a:bodyPr/>
                    <a:lstStyle/>
                    <a:p>
                      <a:pPr algn="r" fontAlgn="ctr"/>
                      <a:r>
                        <a:rPr lang="en-IN" sz="900" b="1">
                          <a:effectLst/>
                        </a:rPr>
                        <a:t>median</a:t>
                      </a:r>
                    </a:p>
                  </a:txBody>
                  <a:tcPr marL="45057" marR="45057" marT="22529" marB="22529" anchor="ctr">
                    <a:lnL>
                      <a:noFill/>
                    </a:lnL>
                    <a:lnR>
                      <a:noFill/>
                    </a:lnR>
                    <a:lnT>
                      <a:noFill/>
                    </a:lnT>
                    <a:lnB>
                      <a:noFill/>
                    </a:lnB>
                    <a:solidFill>
                      <a:srgbClr val="FFFFFF"/>
                    </a:solidFill>
                  </a:tcPr>
                </a:tc>
                <a:tc>
                  <a:txBody>
                    <a:bodyPr/>
                    <a:lstStyle/>
                    <a:p>
                      <a:pPr algn="r" fontAlgn="ctr"/>
                      <a:r>
                        <a:rPr lang="en-IN" sz="900" b="1">
                          <a:effectLst/>
                        </a:rPr>
                        <a:t>Q3</a:t>
                      </a:r>
                    </a:p>
                  </a:txBody>
                  <a:tcPr marL="45057" marR="45057" marT="22529" marB="22529" anchor="ctr">
                    <a:lnL>
                      <a:noFill/>
                    </a:lnL>
                    <a:lnR>
                      <a:noFill/>
                    </a:lnR>
                    <a:lnT>
                      <a:noFill/>
                    </a:lnT>
                    <a:lnB>
                      <a:noFill/>
                    </a:lnB>
                    <a:solidFill>
                      <a:srgbClr val="FFFFFF"/>
                    </a:solidFill>
                  </a:tcPr>
                </a:tc>
                <a:tc>
                  <a:txBody>
                    <a:bodyPr/>
                    <a:lstStyle/>
                    <a:p>
                      <a:pPr algn="r" fontAlgn="ctr"/>
                      <a:r>
                        <a:rPr lang="en-IN" sz="900" b="1">
                          <a:effectLst/>
                        </a:rPr>
                        <a:t>meanplus3d</a:t>
                      </a:r>
                    </a:p>
                  </a:txBody>
                  <a:tcPr marL="45057" marR="45057" marT="22529" marB="22529" anchor="ctr">
                    <a:lnL>
                      <a:noFill/>
                    </a:lnL>
                    <a:lnR>
                      <a:noFill/>
                    </a:lnR>
                    <a:lnT>
                      <a:noFill/>
                    </a:lnT>
                    <a:lnB>
                      <a:noFill/>
                    </a:lnB>
                    <a:solidFill>
                      <a:srgbClr val="FFFFFF"/>
                    </a:solidFill>
                  </a:tcPr>
                </a:tc>
                <a:tc>
                  <a:txBody>
                    <a:bodyPr/>
                    <a:lstStyle/>
                    <a:p>
                      <a:pPr algn="r" fontAlgn="ctr"/>
                      <a:r>
                        <a:rPr lang="en-IN" sz="900" b="1">
                          <a:effectLst/>
                        </a:rPr>
                        <a:t>meanminus3d</a:t>
                      </a:r>
                    </a:p>
                  </a:txBody>
                  <a:tcPr marL="45057" marR="45057" marT="22529" marB="22529" anchor="ctr">
                    <a:lnL>
                      <a:noFill/>
                    </a:lnL>
                    <a:lnR>
                      <a:noFill/>
                    </a:lnR>
                    <a:lnT>
                      <a:noFill/>
                    </a:lnT>
                    <a:lnB>
                      <a:noFill/>
                    </a:lnB>
                    <a:solidFill>
                      <a:srgbClr val="FFFFFF"/>
                    </a:solidFill>
                  </a:tcPr>
                </a:tc>
                <a:tc>
                  <a:txBody>
                    <a:bodyPr/>
                    <a:lstStyle/>
                    <a:p>
                      <a:pPr algn="r" fontAlgn="ctr"/>
                      <a:r>
                        <a:rPr lang="en-IN" sz="900" b="1">
                          <a:effectLst/>
                        </a:rPr>
                        <a:t>region</a:t>
                      </a:r>
                    </a:p>
                  </a:txBody>
                  <a:tcPr marL="45057" marR="45057" marT="22529" marB="22529" anchor="ctr">
                    <a:lnL>
                      <a:noFill/>
                    </a:lnL>
                    <a:lnR>
                      <a:noFill/>
                    </a:lnR>
                    <a:lnT>
                      <a:noFill/>
                    </a:lnT>
                    <a:lnB>
                      <a:noFill/>
                    </a:lnB>
                    <a:solidFill>
                      <a:srgbClr val="FFFFFF"/>
                    </a:solidFill>
                  </a:tcPr>
                </a:tc>
                <a:extLst>
                  <a:ext uri="{0D108BD9-81ED-4DB2-BD59-A6C34878D82A}">
                    <a16:rowId xmlns:a16="http://schemas.microsoft.com/office/drawing/2014/main" val="3351612453"/>
                  </a:ext>
                </a:extLst>
              </a:tr>
              <a:tr h="422120">
                <a:tc>
                  <a:txBody>
                    <a:bodyPr/>
                    <a:lstStyle/>
                    <a:p>
                      <a:pPr algn="r" fontAlgn="ctr"/>
                      <a:r>
                        <a:rPr lang="en-IN" sz="900" b="1" dirty="0">
                          <a:effectLst/>
                        </a:rPr>
                        <a:t>26</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14131.031600</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2984.035794</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11837.2000</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13514.360</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16925.6200</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23083.138983</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5178.924217</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PhoenixTucson</a:t>
                      </a:r>
                    </a:p>
                  </a:txBody>
                  <a:tcPr marL="45057" marR="45057" marT="22529" marB="22529" anchor="ctr">
                    <a:lnL>
                      <a:noFill/>
                    </a:lnL>
                    <a:lnR>
                      <a:noFill/>
                    </a:lnR>
                    <a:lnT>
                      <a:noFill/>
                    </a:lnT>
                    <a:lnB>
                      <a:noFill/>
                    </a:lnB>
                    <a:solidFill>
                      <a:srgbClr val="F5F5F5"/>
                    </a:solidFill>
                  </a:tcPr>
                </a:tc>
                <a:extLst>
                  <a:ext uri="{0D108BD9-81ED-4DB2-BD59-A6C34878D82A}">
                    <a16:rowId xmlns:a16="http://schemas.microsoft.com/office/drawing/2014/main" val="1095391990"/>
                  </a:ext>
                </a:extLst>
              </a:tr>
              <a:tr h="603405">
                <a:tc>
                  <a:txBody>
                    <a:bodyPr/>
                    <a:lstStyle/>
                    <a:p>
                      <a:pPr algn="r" fontAlgn="ctr"/>
                      <a:r>
                        <a:rPr lang="en-IN" sz="900" b="1" dirty="0">
                          <a:effectLst/>
                        </a:rPr>
                        <a:t>30</a:t>
                      </a:r>
                    </a:p>
                  </a:txBody>
                  <a:tcPr marL="45057" marR="45057" marT="22529" marB="22529" anchor="ctr">
                    <a:lnL>
                      <a:noFill/>
                    </a:lnL>
                    <a:lnR>
                      <a:noFill/>
                    </a:lnR>
                    <a:lnT>
                      <a:noFill/>
                    </a:lnT>
                    <a:lnB>
                      <a:noFill/>
                    </a:lnB>
                    <a:solidFill>
                      <a:srgbClr val="FFFFFF"/>
                    </a:solidFill>
                  </a:tcPr>
                </a:tc>
                <a:tc>
                  <a:txBody>
                    <a:bodyPr/>
                    <a:lstStyle/>
                    <a:p>
                      <a:pPr algn="r" fontAlgn="ctr"/>
                      <a:r>
                        <a:rPr lang="en-IN" sz="900">
                          <a:effectLst/>
                        </a:rPr>
                        <a:t>14933.136154</a:t>
                      </a:r>
                    </a:p>
                  </a:txBody>
                  <a:tcPr marL="45057" marR="45057" marT="22529" marB="22529" anchor="ctr">
                    <a:lnL>
                      <a:noFill/>
                    </a:lnL>
                    <a:lnR>
                      <a:noFill/>
                    </a:lnR>
                    <a:lnT>
                      <a:noFill/>
                    </a:lnT>
                    <a:lnB>
                      <a:noFill/>
                    </a:lnB>
                    <a:solidFill>
                      <a:srgbClr val="FFFFFF"/>
                    </a:solidFill>
                  </a:tcPr>
                </a:tc>
                <a:tc>
                  <a:txBody>
                    <a:bodyPr/>
                    <a:lstStyle/>
                    <a:p>
                      <a:pPr algn="r" fontAlgn="ctr"/>
                      <a:r>
                        <a:rPr lang="en-IN" sz="900">
                          <a:effectLst/>
                        </a:rPr>
                        <a:t>2933.199060</a:t>
                      </a:r>
                    </a:p>
                  </a:txBody>
                  <a:tcPr marL="45057" marR="45057" marT="22529" marB="22529" anchor="ctr">
                    <a:lnL>
                      <a:noFill/>
                    </a:lnL>
                    <a:lnR>
                      <a:noFill/>
                    </a:lnR>
                    <a:lnT>
                      <a:noFill/>
                    </a:lnT>
                    <a:lnB>
                      <a:noFill/>
                    </a:lnB>
                    <a:solidFill>
                      <a:srgbClr val="FFFFFF"/>
                    </a:solidFill>
                  </a:tcPr>
                </a:tc>
                <a:tc>
                  <a:txBody>
                    <a:bodyPr/>
                    <a:lstStyle/>
                    <a:p>
                      <a:pPr algn="r" fontAlgn="ctr"/>
                      <a:r>
                        <a:rPr lang="en-IN" sz="900">
                          <a:effectLst/>
                        </a:rPr>
                        <a:t>13738.6875</a:t>
                      </a:r>
                    </a:p>
                  </a:txBody>
                  <a:tcPr marL="45057" marR="45057" marT="22529" marB="22529" anchor="ctr">
                    <a:lnL>
                      <a:noFill/>
                    </a:lnL>
                    <a:lnR>
                      <a:noFill/>
                    </a:lnR>
                    <a:lnT>
                      <a:noFill/>
                    </a:lnT>
                    <a:lnB>
                      <a:noFill/>
                    </a:lnB>
                    <a:solidFill>
                      <a:srgbClr val="FFFFFF"/>
                    </a:solidFill>
                  </a:tcPr>
                </a:tc>
                <a:tc>
                  <a:txBody>
                    <a:bodyPr/>
                    <a:lstStyle/>
                    <a:p>
                      <a:pPr algn="r" fontAlgn="ctr"/>
                      <a:r>
                        <a:rPr lang="en-IN" sz="900">
                          <a:effectLst/>
                        </a:rPr>
                        <a:t>15416.795</a:t>
                      </a:r>
                    </a:p>
                  </a:txBody>
                  <a:tcPr marL="45057" marR="45057" marT="22529" marB="22529" anchor="ctr">
                    <a:lnL>
                      <a:noFill/>
                    </a:lnL>
                    <a:lnR>
                      <a:noFill/>
                    </a:lnR>
                    <a:lnT>
                      <a:noFill/>
                    </a:lnT>
                    <a:lnB>
                      <a:noFill/>
                    </a:lnB>
                    <a:solidFill>
                      <a:srgbClr val="FFFFFF"/>
                    </a:solidFill>
                  </a:tcPr>
                </a:tc>
                <a:tc>
                  <a:txBody>
                    <a:bodyPr/>
                    <a:lstStyle/>
                    <a:p>
                      <a:pPr algn="r" fontAlgn="ctr"/>
                      <a:r>
                        <a:rPr lang="en-IN" sz="900">
                          <a:effectLst/>
                        </a:rPr>
                        <a:t>16693.7475</a:t>
                      </a:r>
                    </a:p>
                  </a:txBody>
                  <a:tcPr marL="45057" marR="45057" marT="22529" marB="22529" anchor="ctr">
                    <a:lnL>
                      <a:noFill/>
                    </a:lnL>
                    <a:lnR>
                      <a:noFill/>
                    </a:lnR>
                    <a:lnT>
                      <a:noFill/>
                    </a:lnT>
                    <a:lnB>
                      <a:noFill/>
                    </a:lnB>
                    <a:solidFill>
                      <a:srgbClr val="FFFFFF"/>
                    </a:solidFill>
                  </a:tcPr>
                </a:tc>
                <a:tc>
                  <a:txBody>
                    <a:bodyPr/>
                    <a:lstStyle/>
                    <a:p>
                      <a:pPr algn="r" fontAlgn="ctr"/>
                      <a:r>
                        <a:rPr lang="en-IN" sz="900">
                          <a:effectLst/>
                        </a:rPr>
                        <a:t>23732.733333</a:t>
                      </a:r>
                    </a:p>
                  </a:txBody>
                  <a:tcPr marL="45057" marR="45057" marT="22529" marB="22529" anchor="ctr">
                    <a:lnL>
                      <a:noFill/>
                    </a:lnL>
                    <a:lnR>
                      <a:noFill/>
                    </a:lnR>
                    <a:lnT>
                      <a:noFill/>
                    </a:lnT>
                    <a:lnB>
                      <a:noFill/>
                    </a:lnB>
                    <a:solidFill>
                      <a:srgbClr val="FFFFFF"/>
                    </a:solidFill>
                  </a:tcPr>
                </a:tc>
                <a:tc>
                  <a:txBody>
                    <a:bodyPr/>
                    <a:lstStyle/>
                    <a:p>
                      <a:pPr algn="r" fontAlgn="ctr"/>
                      <a:r>
                        <a:rPr lang="en-IN" sz="900">
                          <a:effectLst/>
                        </a:rPr>
                        <a:t>6133.538975</a:t>
                      </a:r>
                    </a:p>
                  </a:txBody>
                  <a:tcPr marL="45057" marR="45057" marT="22529" marB="22529" anchor="ctr">
                    <a:lnL>
                      <a:noFill/>
                    </a:lnL>
                    <a:lnR>
                      <a:noFill/>
                    </a:lnR>
                    <a:lnT>
                      <a:noFill/>
                    </a:lnT>
                    <a:lnB>
                      <a:noFill/>
                    </a:lnB>
                    <a:solidFill>
                      <a:srgbClr val="FFFFFF"/>
                    </a:solidFill>
                  </a:tcPr>
                </a:tc>
                <a:tc>
                  <a:txBody>
                    <a:bodyPr/>
                    <a:lstStyle/>
                    <a:p>
                      <a:pPr algn="r" fontAlgn="ctr"/>
                      <a:r>
                        <a:rPr lang="en-IN" sz="900">
                          <a:effectLst/>
                        </a:rPr>
                        <a:t>WestTexNewMexico</a:t>
                      </a:r>
                    </a:p>
                  </a:txBody>
                  <a:tcPr marL="45057" marR="45057" marT="22529" marB="22529" anchor="ctr">
                    <a:lnL>
                      <a:noFill/>
                    </a:lnL>
                    <a:lnR>
                      <a:noFill/>
                    </a:lnR>
                    <a:lnT>
                      <a:noFill/>
                    </a:lnT>
                    <a:lnB>
                      <a:noFill/>
                    </a:lnB>
                    <a:solidFill>
                      <a:srgbClr val="FFFFFF"/>
                    </a:solidFill>
                  </a:tcPr>
                </a:tc>
                <a:extLst>
                  <a:ext uri="{0D108BD9-81ED-4DB2-BD59-A6C34878D82A}">
                    <a16:rowId xmlns:a16="http://schemas.microsoft.com/office/drawing/2014/main" val="3409030837"/>
                  </a:ext>
                </a:extLst>
              </a:tr>
              <a:tr h="603405">
                <a:tc>
                  <a:txBody>
                    <a:bodyPr/>
                    <a:lstStyle/>
                    <a:p>
                      <a:pPr algn="r" fontAlgn="ctr"/>
                      <a:r>
                        <a:rPr lang="en-IN" sz="900" b="1" dirty="0">
                          <a:effectLst/>
                        </a:rPr>
                        <a:t>22</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11837.371923</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4161.317920</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9588.5100</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11407.285</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12320.9175</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24321.325684</a:t>
                      </a:r>
                    </a:p>
                  </a:txBody>
                  <a:tcPr marL="45057" marR="45057" marT="22529" marB="22529" anchor="ctr">
                    <a:lnL>
                      <a:noFill/>
                    </a:lnL>
                    <a:lnR>
                      <a:noFill/>
                    </a:lnR>
                    <a:lnT>
                      <a:noFill/>
                    </a:lnT>
                    <a:lnB>
                      <a:noFill/>
                    </a:lnB>
                    <a:solidFill>
                      <a:srgbClr val="F5F5F5"/>
                    </a:solidFill>
                  </a:tcPr>
                </a:tc>
                <a:tc>
                  <a:txBody>
                    <a:bodyPr/>
                    <a:lstStyle/>
                    <a:p>
                      <a:pPr algn="r" fontAlgn="ctr"/>
                      <a:r>
                        <a:rPr lang="en-IN" sz="900">
                          <a:effectLst/>
                        </a:rPr>
                        <a:t>-646.581838</a:t>
                      </a:r>
                    </a:p>
                  </a:txBody>
                  <a:tcPr marL="45057" marR="45057" marT="22529" marB="22529" anchor="ctr">
                    <a:lnL>
                      <a:noFill/>
                    </a:lnL>
                    <a:lnR>
                      <a:noFill/>
                    </a:lnR>
                    <a:lnT>
                      <a:noFill/>
                    </a:lnT>
                    <a:lnB>
                      <a:noFill/>
                    </a:lnB>
                    <a:solidFill>
                      <a:srgbClr val="F5F5F5"/>
                    </a:solidFill>
                  </a:tcPr>
                </a:tc>
                <a:tc>
                  <a:txBody>
                    <a:bodyPr/>
                    <a:lstStyle/>
                    <a:p>
                      <a:pPr algn="r" fontAlgn="ctr"/>
                      <a:r>
                        <a:rPr lang="en-IN" sz="900" dirty="0">
                          <a:effectLst/>
                        </a:rPr>
                        <a:t>Charlotte</a:t>
                      </a:r>
                    </a:p>
                  </a:txBody>
                  <a:tcPr marL="45057" marR="45057" marT="22529" marB="22529" anchor="ctr">
                    <a:lnL>
                      <a:noFill/>
                    </a:lnL>
                    <a:lnR>
                      <a:noFill/>
                    </a:lnR>
                    <a:lnT>
                      <a:noFill/>
                    </a:lnT>
                    <a:lnB>
                      <a:noFill/>
                    </a:lnB>
                    <a:solidFill>
                      <a:srgbClr val="F5F5F5"/>
                    </a:solidFill>
                  </a:tcPr>
                </a:tc>
                <a:extLst>
                  <a:ext uri="{0D108BD9-81ED-4DB2-BD59-A6C34878D82A}">
                    <a16:rowId xmlns:a16="http://schemas.microsoft.com/office/drawing/2014/main" val="1853095022"/>
                  </a:ext>
                </a:extLst>
              </a:tr>
            </a:tbl>
          </a:graphicData>
        </a:graphic>
      </p:graphicFrame>
      <p:sp>
        <p:nvSpPr>
          <p:cNvPr id="7" name="TextBox 6">
            <a:extLst>
              <a:ext uri="{FF2B5EF4-FFF2-40B4-BE49-F238E27FC236}">
                <a16:creationId xmlns:a16="http://schemas.microsoft.com/office/drawing/2014/main" id="{115552CE-B13C-465D-B22A-7AE96C17A9E8}"/>
              </a:ext>
            </a:extLst>
          </p:cNvPr>
          <p:cNvSpPr txBox="1"/>
          <p:nvPr/>
        </p:nvSpPr>
        <p:spPr>
          <a:xfrm>
            <a:off x="579120" y="4368800"/>
            <a:ext cx="10327005" cy="830997"/>
          </a:xfrm>
          <a:prstGeom prst="rect">
            <a:avLst/>
          </a:prstGeom>
          <a:noFill/>
        </p:spPr>
        <p:txBody>
          <a:bodyPr wrap="square" rtlCol="0">
            <a:spAutoFit/>
          </a:bodyPr>
          <a:lstStyle/>
          <a:p>
            <a:r>
              <a:rPr lang="en-IN" sz="1600" b="1" i="1" dirty="0">
                <a:solidFill>
                  <a:schemeClr val="tx2"/>
                </a:solidFill>
              </a:rPr>
              <a:t>WITH NEW DATASET THE SEGMENTS FORMED BY USING SPECTRAL CLUSTERING WOULD BE DIFFERENT AND IT IS JUST A RANDOM CLUSTER NUMBER ASSIGNED.HENCE KDTREE ALGORITHM WAS USED TO FIND NEAREST CLUSTERS AFTER REMOVING REGION</a:t>
            </a:r>
          </a:p>
        </p:txBody>
      </p:sp>
    </p:spTree>
    <p:extLst>
      <p:ext uri="{BB962C8B-B14F-4D97-AF65-F5344CB8AC3E}">
        <p14:creationId xmlns:p14="http://schemas.microsoft.com/office/powerpoint/2010/main" val="2427650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B924-7CF8-4F98-A042-259A8318AC16}"/>
              </a:ext>
            </a:extLst>
          </p:cNvPr>
          <p:cNvSpPr>
            <a:spLocks noGrp="1"/>
          </p:cNvSpPr>
          <p:nvPr>
            <p:ph type="title"/>
          </p:nvPr>
        </p:nvSpPr>
        <p:spPr>
          <a:xfrm>
            <a:off x="838200" y="365126"/>
            <a:ext cx="10515600" cy="992954"/>
          </a:xfrm>
        </p:spPr>
        <p:txBody>
          <a:bodyPr/>
          <a:lstStyle/>
          <a:p>
            <a:r>
              <a:rPr lang="en-IN" b="1" dirty="0">
                <a:solidFill>
                  <a:srgbClr val="C00000"/>
                </a:solidFill>
              </a:rPr>
              <a:t>OOB DIAGNOSTICS &amp; FEATURE IMPORTANCE</a:t>
            </a:r>
          </a:p>
        </p:txBody>
      </p:sp>
      <p:pic>
        <p:nvPicPr>
          <p:cNvPr id="8194" name="Picture 2">
            <a:extLst>
              <a:ext uri="{FF2B5EF4-FFF2-40B4-BE49-F238E27FC236}">
                <a16:creationId xmlns:a16="http://schemas.microsoft.com/office/drawing/2014/main" id="{AD317037-00B0-4AD6-AA19-0693ADE9BB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52475" y="1576480"/>
            <a:ext cx="5181600" cy="231924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D6B9CAA-7AE4-4B5C-BCEE-2D80E0864D9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6136" y="3901675"/>
            <a:ext cx="5181600" cy="2080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F9EEB07-E514-4794-B3C1-262985AB170F}"/>
              </a:ext>
            </a:extLst>
          </p:cNvPr>
          <p:cNvPicPr>
            <a:picLocks noChangeAspect="1"/>
          </p:cNvPicPr>
          <p:nvPr/>
        </p:nvPicPr>
        <p:blipFill>
          <a:blip r:embed="rId4"/>
          <a:stretch>
            <a:fillRect/>
          </a:stretch>
        </p:blipFill>
        <p:spPr>
          <a:xfrm>
            <a:off x="1097280" y="6308208"/>
            <a:ext cx="10749280" cy="369332"/>
          </a:xfrm>
          <a:prstGeom prst="rect">
            <a:avLst/>
          </a:prstGeom>
        </p:spPr>
      </p:pic>
      <p:sp>
        <p:nvSpPr>
          <p:cNvPr id="7" name="Rectangle 6">
            <a:extLst>
              <a:ext uri="{FF2B5EF4-FFF2-40B4-BE49-F238E27FC236}">
                <a16:creationId xmlns:a16="http://schemas.microsoft.com/office/drawing/2014/main" id="{D591A9D9-6B86-45DA-BAA0-0F6E89658277}"/>
              </a:ext>
            </a:extLst>
          </p:cNvPr>
          <p:cNvSpPr/>
          <p:nvPr/>
        </p:nvSpPr>
        <p:spPr>
          <a:xfrm>
            <a:off x="1030609" y="5982665"/>
            <a:ext cx="2852063" cy="369332"/>
          </a:xfrm>
          <a:prstGeom prst="rect">
            <a:avLst/>
          </a:prstGeom>
        </p:spPr>
        <p:txBody>
          <a:bodyPr wrap="none">
            <a:spAutoFit/>
          </a:bodyPr>
          <a:lstStyle/>
          <a:p>
            <a:r>
              <a:rPr lang="en-IN" b="1" dirty="0">
                <a:solidFill>
                  <a:schemeClr val="tx2"/>
                </a:solidFill>
              </a:rPr>
              <a:t>Breusch Pagan statistic</a:t>
            </a:r>
          </a:p>
        </p:txBody>
      </p:sp>
      <p:sp>
        <p:nvSpPr>
          <p:cNvPr id="11" name="Rectangle 10">
            <a:extLst>
              <a:ext uri="{FF2B5EF4-FFF2-40B4-BE49-F238E27FC236}">
                <a16:creationId xmlns:a16="http://schemas.microsoft.com/office/drawing/2014/main" id="{1BD639E1-7FF1-4CE0-A43F-B3D6D31A7058}"/>
              </a:ext>
            </a:extLst>
          </p:cNvPr>
          <p:cNvSpPr/>
          <p:nvPr/>
        </p:nvSpPr>
        <p:spPr>
          <a:xfrm>
            <a:off x="1030609" y="1282514"/>
            <a:ext cx="1503938" cy="369332"/>
          </a:xfrm>
          <a:prstGeom prst="rect">
            <a:avLst/>
          </a:prstGeom>
        </p:spPr>
        <p:txBody>
          <a:bodyPr wrap="none">
            <a:spAutoFit/>
          </a:bodyPr>
          <a:lstStyle/>
          <a:p>
            <a:r>
              <a:rPr lang="en-IN" b="1" dirty="0">
                <a:solidFill>
                  <a:schemeClr val="tx2"/>
                </a:solidFill>
              </a:rPr>
              <a:t>Diagnostics</a:t>
            </a:r>
          </a:p>
        </p:txBody>
      </p:sp>
      <p:sp>
        <p:nvSpPr>
          <p:cNvPr id="15" name="Rectangle 14">
            <a:extLst>
              <a:ext uri="{FF2B5EF4-FFF2-40B4-BE49-F238E27FC236}">
                <a16:creationId xmlns:a16="http://schemas.microsoft.com/office/drawing/2014/main" id="{07CC1490-620C-4A0A-A54F-C25AB4C6D67B}"/>
              </a:ext>
            </a:extLst>
          </p:cNvPr>
          <p:cNvSpPr/>
          <p:nvPr/>
        </p:nvSpPr>
        <p:spPr>
          <a:xfrm>
            <a:off x="6126484" y="1296662"/>
            <a:ext cx="2403222" cy="369332"/>
          </a:xfrm>
          <a:prstGeom prst="rect">
            <a:avLst/>
          </a:prstGeom>
        </p:spPr>
        <p:txBody>
          <a:bodyPr wrap="none">
            <a:spAutoFit/>
          </a:bodyPr>
          <a:lstStyle/>
          <a:p>
            <a:r>
              <a:rPr lang="en-IN" b="1" dirty="0">
                <a:solidFill>
                  <a:schemeClr val="tx2"/>
                </a:solidFill>
              </a:rPr>
              <a:t>Feature Importance</a:t>
            </a:r>
          </a:p>
        </p:txBody>
      </p:sp>
      <p:pic>
        <p:nvPicPr>
          <p:cNvPr id="4" name="Picture 3">
            <a:extLst>
              <a:ext uri="{FF2B5EF4-FFF2-40B4-BE49-F238E27FC236}">
                <a16:creationId xmlns:a16="http://schemas.microsoft.com/office/drawing/2014/main" id="{905662A9-DA1E-490C-AD1C-02A50CEF34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4417" y="1683623"/>
            <a:ext cx="5732143" cy="4123717"/>
          </a:xfrm>
          <a:prstGeom prst="rect">
            <a:avLst/>
          </a:prstGeom>
        </p:spPr>
      </p:pic>
    </p:spTree>
    <p:extLst>
      <p:ext uri="{BB962C8B-B14F-4D97-AF65-F5344CB8AC3E}">
        <p14:creationId xmlns:p14="http://schemas.microsoft.com/office/powerpoint/2010/main" val="19857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B1CA-B6CD-4699-B7B6-F95D94BB1251}"/>
              </a:ext>
            </a:extLst>
          </p:cNvPr>
          <p:cNvSpPr>
            <a:spLocks noGrp="1"/>
          </p:cNvSpPr>
          <p:nvPr>
            <p:ph type="title"/>
          </p:nvPr>
        </p:nvSpPr>
        <p:spPr/>
        <p:txBody>
          <a:bodyPr>
            <a:normAutofit/>
          </a:bodyPr>
          <a:lstStyle/>
          <a:p>
            <a:r>
              <a:rPr lang="en-IN" b="1" dirty="0">
                <a:solidFill>
                  <a:srgbClr val="C00000"/>
                </a:solidFill>
              </a:rPr>
              <a:t>MODEL ACCURACY &amp; FEATURES USED</a:t>
            </a:r>
          </a:p>
        </p:txBody>
      </p:sp>
      <p:graphicFrame>
        <p:nvGraphicFramePr>
          <p:cNvPr id="5" name="Content Placeholder 2">
            <a:extLst>
              <a:ext uri="{FF2B5EF4-FFF2-40B4-BE49-F238E27FC236}">
                <a16:creationId xmlns:a16="http://schemas.microsoft.com/office/drawing/2014/main" id="{73623AA1-8842-4221-AE32-FE74C69BA4A6}"/>
              </a:ext>
            </a:extLst>
          </p:cNvPr>
          <p:cNvGraphicFramePr>
            <a:graphicFrameLocks noGrp="1"/>
          </p:cNvGraphicFramePr>
          <p:nvPr>
            <p:ph sz="half" idx="1"/>
            <p:extLst>
              <p:ext uri="{D42A27DB-BD31-4B8C-83A1-F6EECF244321}">
                <p14:modId xmlns:p14="http://schemas.microsoft.com/office/powerpoint/2010/main" val="1948017108"/>
              </p:ext>
            </p:extLst>
          </p:nvPr>
        </p:nvGraphicFramePr>
        <p:xfrm>
          <a:off x="838200" y="1409700"/>
          <a:ext cx="5181600" cy="4767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a:extLst>
              <a:ext uri="{FF2B5EF4-FFF2-40B4-BE49-F238E27FC236}">
                <a16:creationId xmlns:a16="http://schemas.microsoft.com/office/drawing/2014/main" id="{E31E6FF4-A373-4E2F-8473-B3375FD2AB32}"/>
              </a:ext>
            </a:extLst>
          </p:cNvPr>
          <p:cNvSpPr>
            <a:spLocks noGrp="1"/>
          </p:cNvSpPr>
          <p:nvPr>
            <p:ph sz="half" idx="2"/>
          </p:nvPr>
        </p:nvSpPr>
        <p:spPr>
          <a:xfrm>
            <a:off x="6172200" y="1409700"/>
            <a:ext cx="5181600" cy="4767263"/>
          </a:xfrm>
        </p:spPr>
        <p:txBody>
          <a:bodyPr>
            <a:normAutofit fontScale="85000" lnSpcReduction="10000"/>
          </a:bodyPr>
          <a:lstStyle/>
          <a:p>
            <a:r>
              <a:rPr lang="en-IN" sz="2000" dirty="0"/>
              <a:t>'Total bags_shift1', '</a:t>
            </a:r>
            <a:r>
              <a:rPr lang="en-IN" sz="2000" dirty="0" err="1"/>
              <a:t>AveragePrice</a:t>
            </a:r>
            <a:r>
              <a:rPr lang="en-IN" sz="2000" dirty="0"/>
              <a:t>', 'Windspeed_10M_Minsquare', 'Unemployment Rate, Percent, Monthly, Seasonally Adjusted', 'Total bags1_std', 'PPIACO_PC1', 'week_52', 'week_14', 'Total bags.1_max % change', 'GDPC1_LFEMTTTTUSQ647S', 'week_28', 'CPIAUCSL_PC1_y', 'CPILFESL_PC1', 'Employed Population: Aged 15 and Over: All Persons for the United States, Percent Change from Year Ago, Quarterly, Seasonally Adjusted', 'Total bags_shift2', 'week_02', 'week_03', 'week_04', 'week_05', 'week_06', 'week_07', 'week_08', 'week_09', 'week_10', 'week_11', 'week_12', 'week_13', 'week_15', 'week_16', 'week_17', 'week_18', 'week_19', 'week_20', 'week_21', 'week_22', 'week_23', 'week_24', 'week_25', 'week_26’</a:t>
            </a:r>
          </a:p>
          <a:p>
            <a:r>
              <a:rPr lang="en-IN" sz="2000" dirty="0"/>
              <a:t>Model performed poorly with Test OOB samples . This could probably be because of not enough examples in the OOB training set as well as the </a:t>
            </a:r>
            <a:r>
              <a:rPr lang="en-IN" sz="2000"/>
              <a:t>clustering process of OOB</a:t>
            </a:r>
            <a:endParaRPr lang="en-IN" sz="2000" dirty="0"/>
          </a:p>
        </p:txBody>
      </p:sp>
    </p:spTree>
    <p:extLst>
      <p:ext uri="{BB962C8B-B14F-4D97-AF65-F5344CB8AC3E}">
        <p14:creationId xmlns:p14="http://schemas.microsoft.com/office/powerpoint/2010/main" val="3083862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938B2-3176-4582-B4BD-41232D2930CF}"/>
              </a:ext>
            </a:extLst>
          </p:cNvPr>
          <p:cNvSpPr>
            <a:spLocks noGrp="1"/>
          </p:cNvSpPr>
          <p:nvPr>
            <p:ph type="title"/>
          </p:nvPr>
        </p:nvSpPr>
        <p:spPr>
          <a:xfrm>
            <a:off x="1812897" y="518649"/>
            <a:ext cx="9882278" cy="1067634"/>
          </a:xfrm>
        </p:spPr>
        <p:txBody>
          <a:bodyPr anchor="ctr">
            <a:normAutofit/>
          </a:bodyPr>
          <a:lstStyle/>
          <a:p>
            <a:r>
              <a:rPr lang="en-IN" b="1" dirty="0">
                <a:solidFill>
                  <a:srgbClr val="C00000"/>
                </a:solidFill>
              </a:rPr>
              <a:t>MODELLING PROCESS</a:t>
            </a:r>
          </a:p>
        </p:txBody>
      </p:sp>
      <p:grpSp>
        <p:nvGrpSpPr>
          <p:cNvPr id="11" name="Group 11">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9"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4">
            <a:extLst>
              <a:ext uri="{FF2B5EF4-FFF2-40B4-BE49-F238E27FC236}">
                <a16:creationId xmlns:a16="http://schemas.microsoft.com/office/drawing/2014/main" id="{01CF2C67-E732-44C5-8A00-45E230564711}"/>
              </a:ext>
            </a:extLst>
          </p:cNvPr>
          <p:cNvGraphicFramePr>
            <a:graphicFrameLocks noGrp="1"/>
          </p:cNvGraphicFramePr>
          <p:nvPr>
            <p:ph idx="1"/>
            <p:extLst>
              <p:ext uri="{D42A27DB-BD31-4B8C-83A1-F6EECF244321}">
                <p14:modId xmlns:p14="http://schemas.microsoft.com/office/powerpoint/2010/main" val="141457040"/>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814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B6946E-50CC-46F1-9BFA-EDE32C99D647}"/>
              </a:ext>
            </a:extLst>
          </p:cNvPr>
          <p:cNvSpPr>
            <a:spLocks noGrp="1"/>
          </p:cNvSpPr>
          <p:nvPr>
            <p:ph type="title"/>
          </p:nvPr>
        </p:nvSpPr>
        <p:spPr>
          <a:xfrm>
            <a:off x="203200" y="172721"/>
            <a:ext cx="11150600" cy="1188719"/>
          </a:xfrm>
        </p:spPr>
        <p:txBody>
          <a:bodyPr>
            <a:normAutofit/>
          </a:bodyPr>
          <a:lstStyle/>
          <a:p>
            <a:r>
              <a:rPr lang="en-IN" b="1" dirty="0">
                <a:solidFill>
                  <a:srgbClr val="C00000"/>
                </a:solidFill>
              </a:rPr>
              <a:t>PROJECT-OFF THE WORK</a:t>
            </a:r>
          </a:p>
        </p:txBody>
      </p:sp>
      <p:sp>
        <p:nvSpPr>
          <p:cNvPr id="4" name="Content Placeholder 3">
            <a:extLst>
              <a:ext uri="{FF2B5EF4-FFF2-40B4-BE49-F238E27FC236}">
                <a16:creationId xmlns:a16="http://schemas.microsoft.com/office/drawing/2014/main" id="{6F1D3415-314E-46BD-8795-BCA61A90999E}"/>
              </a:ext>
            </a:extLst>
          </p:cNvPr>
          <p:cNvSpPr>
            <a:spLocks noGrp="1"/>
          </p:cNvSpPr>
          <p:nvPr>
            <p:ph idx="1"/>
          </p:nvPr>
        </p:nvSpPr>
        <p:spPr>
          <a:xfrm>
            <a:off x="294640" y="1198880"/>
            <a:ext cx="11572240" cy="5486399"/>
          </a:xfrm>
        </p:spPr>
        <p:txBody>
          <a:bodyPr>
            <a:normAutofit lnSpcReduction="10000"/>
          </a:bodyPr>
          <a:lstStyle/>
          <a:p>
            <a:r>
              <a:rPr lang="en-US" b="1" dirty="0"/>
              <a:t>Data Scraping: </a:t>
            </a:r>
            <a:r>
              <a:rPr lang="en-US" dirty="0"/>
              <a:t>For data augmentation the data is scrapped from </a:t>
            </a:r>
            <a:r>
              <a:rPr lang="en-IN" dirty="0">
                <a:hlinkClick r:id="rId2"/>
              </a:rPr>
              <a:t>https://power.larc.nasa.gov/</a:t>
            </a:r>
            <a:r>
              <a:rPr lang="en-IN" dirty="0"/>
              <a:t> which had several agricultural indicators across each states like temperature , pressure, humidity and windspeed.</a:t>
            </a:r>
          </a:p>
          <a:p>
            <a:pPr marL="0" indent="0">
              <a:buNone/>
            </a:pPr>
            <a:endParaRPr lang="en-IN" dirty="0"/>
          </a:p>
          <a:p>
            <a:r>
              <a:rPr lang="en-IN" b="1" dirty="0"/>
              <a:t>Assumptions</a:t>
            </a:r>
            <a:r>
              <a:rPr lang="en-IN" dirty="0"/>
              <a:t>: The production of these fruits might be affected due to one of the agricultural indicators which can indirectly have effect on the volume and price of Avocados although there is no proven evidence for it .Other indicators like CPI ,unemployment rate were considered as well as it would influence price indirectly</a:t>
            </a:r>
          </a:p>
          <a:p>
            <a:pPr marL="0" indent="0">
              <a:buNone/>
            </a:pPr>
            <a:endParaRPr lang="en-IN" dirty="0"/>
          </a:p>
          <a:p>
            <a:r>
              <a:rPr lang="en-IN" b="1" dirty="0"/>
              <a:t>Dependent and Independent variables : </a:t>
            </a:r>
            <a:r>
              <a:rPr lang="en-IN" dirty="0"/>
              <a:t>Total volume is the dependent variable and all other variables are regressed on it</a:t>
            </a:r>
            <a:endParaRPr lang="en-US" b="1" dirty="0"/>
          </a:p>
        </p:txBody>
      </p:sp>
    </p:spTree>
    <p:extLst>
      <p:ext uri="{BB962C8B-B14F-4D97-AF65-F5344CB8AC3E}">
        <p14:creationId xmlns:p14="http://schemas.microsoft.com/office/powerpoint/2010/main" val="2488244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C8D3-81C0-4D21-BB7D-971C3F92A854}"/>
              </a:ext>
            </a:extLst>
          </p:cNvPr>
          <p:cNvSpPr>
            <a:spLocks noGrp="1"/>
          </p:cNvSpPr>
          <p:nvPr>
            <p:ph type="title"/>
          </p:nvPr>
        </p:nvSpPr>
        <p:spPr/>
        <p:txBody>
          <a:bodyPr/>
          <a:lstStyle/>
          <a:p>
            <a:r>
              <a:rPr lang="en-IN" b="1" dirty="0">
                <a:solidFill>
                  <a:srgbClr val="C00000"/>
                </a:solidFill>
              </a:rPr>
              <a:t>HOW MODEL CAN BE USED AND DISADVANTAGES</a:t>
            </a:r>
          </a:p>
        </p:txBody>
      </p:sp>
      <p:sp>
        <p:nvSpPr>
          <p:cNvPr id="5" name="Content Placeholder 4">
            <a:extLst>
              <a:ext uri="{FF2B5EF4-FFF2-40B4-BE49-F238E27FC236}">
                <a16:creationId xmlns:a16="http://schemas.microsoft.com/office/drawing/2014/main" id="{570679CC-E494-4221-940E-16A6D3D35A83}"/>
              </a:ext>
            </a:extLst>
          </p:cNvPr>
          <p:cNvSpPr>
            <a:spLocks noGrp="1"/>
          </p:cNvSpPr>
          <p:nvPr>
            <p:ph idx="1"/>
          </p:nvPr>
        </p:nvSpPr>
        <p:spPr/>
        <p:txBody>
          <a:bodyPr/>
          <a:lstStyle/>
          <a:p>
            <a:r>
              <a:rPr lang="en-IN" sz="2400" dirty="0"/>
              <a:t>This model is a proactive model, since we would be knowing the total bags sold for the  prior weeks('Total bags_shift1’, 'Total bags_shift2’) and it is a significant predictor in both OOB and the modelling dataset. Those can be used to predict the total sales for the present week</a:t>
            </a:r>
          </a:p>
          <a:p>
            <a:endParaRPr lang="en-IN" sz="2400" dirty="0"/>
          </a:p>
          <a:p>
            <a:r>
              <a:rPr lang="en-IN" sz="2400" dirty="0"/>
              <a:t>Model is based on the behaviour of total sales across regions and clusters were formed for two types of avocados serving US customers and it can’t do predictions region based since the model would not include regional aspect but it would bucket the region based on consumption(total sales)</a:t>
            </a:r>
          </a:p>
        </p:txBody>
      </p:sp>
    </p:spTree>
    <p:extLst>
      <p:ext uri="{BB962C8B-B14F-4D97-AF65-F5344CB8AC3E}">
        <p14:creationId xmlns:p14="http://schemas.microsoft.com/office/powerpoint/2010/main" val="136908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CA04-CCE2-4153-84DD-644C567400C4}"/>
              </a:ext>
            </a:extLst>
          </p:cNvPr>
          <p:cNvSpPr>
            <a:spLocks noGrp="1"/>
          </p:cNvSpPr>
          <p:nvPr>
            <p:ph type="title"/>
          </p:nvPr>
        </p:nvSpPr>
        <p:spPr/>
        <p:txBody>
          <a:bodyPr/>
          <a:lstStyle/>
          <a:p>
            <a:r>
              <a:rPr lang="en-IN" b="1" dirty="0">
                <a:solidFill>
                  <a:srgbClr val="C00000"/>
                </a:solidFill>
              </a:rPr>
              <a:t>SAMPLE SIZE AND DATA SET INFO</a:t>
            </a:r>
          </a:p>
        </p:txBody>
      </p:sp>
      <p:sp>
        <p:nvSpPr>
          <p:cNvPr id="3" name="Content Placeholder 2">
            <a:extLst>
              <a:ext uri="{FF2B5EF4-FFF2-40B4-BE49-F238E27FC236}">
                <a16:creationId xmlns:a16="http://schemas.microsoft.com/office/drawing/2014/main" id="{B28B5A0F-AA91-48EA-8A1E-C686F809D4E6}"/>
              </a:ext>
            </a:extLst>
          </p:cNvPr>
          <p:cNvSpPr>
            <a:spLocks noGrp="1"/>
          </p:cNvSpPr>
          <p:nvPr>
            <p:ph sz="half" idx="1"/>
          </p:nvPr>
        </p:nvSpPr>
        <p:spPr/>
        <p:txBody>
          <a:bodyPr/>
          <a:lstStyle/>
          <a:p>
            <a:r>
              <a:rPr lang="en-IN" dirty="0"/>
              <a:t>TRAINING SIZE-102</a:t>
            </a:r>
          </a:p>
          <a:p>
            <a:r>
              <a:rPr lang="en-IN" dirty="0"/>
              <a:t>TEST SIZE-40</a:t>
            </a:r>
          </a:p>
          <a:p>
            <a:r>
              <a:rPr lang="en-IN" dirty="0"/>
              <a:t>OOB TRAIN SIZE-54</a:t>
            </a:r>
          </a:p>
          <a:p>
            <a:r>
              <a:rPr lang="en-IN" dirty="0"/>
              <a:t>TEST SIZE-23</a:t>
            </a:r>
          </a:p>
          <a:p>
            <a:r>
              <a:rPr lang="en-IN" dirty="0"/>
              <a:t>RANDOM STATE=1</a:t>
            </a:r>
          </a:p>
          <a:p>
            <a:r>
              <a:rPr lang="en-IN" dirty="0"/>
              <a:t>TEST SIZE=30%</a:t>
            </a:r>
          </a:p>
        </p:txBody>
      </p:sp>
      <p:sp>
        <p:nvSpPr>
          <p:cNvPr id="4" name="Content Placeholder 3">
            <a:extLst>
              <a:ext uri="{FF2B5EF4-FFF2-40B4-BE49-F238E27FC236}">
                <a16:creationId xmlns:a16="http://schemas.microsoft.com/office/drawing/2014/main" id="{2D6AC4C8-2CA1-441A-8154-D06BA3F17B49}"/>
              </a:ext>
            </a:extLst>
          </p:cNvPr>
          <p:cNvSpPr>
            <a:spLocks noGrp="1"/>
          </p:cNvSpPr>
          <p:nvPr>
            <p:ph sz="half" idx="2"/>
          </p:nvPr>
        </p:nvSpPr>
        <p:spPr/>
        <p:txBody>
          <a:bodyPr/>
          <a:lstStyle/>
          <a:p>
            <a:r>
              <a:rPr lang="en-IN" dirty="0"/>
              <a:t>OOB DATASET-2383 records</a:t>
            </a:r>
          </a:p>
          <a:p>
            <a:r>
              <a:rPr lang="en-IN" dirty="0"/>
              <a:t>TRAIN-TEST DATASET-13500 records</a:t>
            </a:r>
          </a:p>
          <a:p>
            <a:r>
              <a:rPr lang="en-IN" dirty="0"/>
              <a:t>TOTAL FEATURES-130</a:t>
            </a:r>
          </a:p>
          <a:p>
            <a:pPr marL="0" indent="0">
              <a:buNone/>
            </a:pPr>
            <a:endParaRPr lang="en-IN" dirty="0"/>
          </a:p>
        </p:txBody>
      </p:sp>
    </p:spTree>
    <p:extLst>
      <p:ext uri="{BB962C8B-B14F-4D97-AF65-F5344CB8AC3E}">
        <p14:creationId xmlns:p14="http://schemas.microsoft.com/office/powerpoint/2010/main" val="16596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9999-114B-42A8-9423-0D8E3003478C}"/>
              </a:ext>
            </a:extLst>
          </p:cNvPr>
          <p:cNvSpPr>
            <a:spLocks noGrp="1"/>
          </p:cNvSpPr>
          <p:nvPr>
            <p:ph type="title"/>
          </p:nvPr>
        </p:nvSpPr>
        <p:spPr>
          <a:xfrm>
            <a:off x="838200" y="346075"/>
            <a:ext cx="10515600" cy="1325563"/>
          </a:xfrm>
        </p:spPr>
        <p:txBody>
          <a:bodyPr/>
          <a:lstStyle/>
          <a:p>
            <a:r>
              <a:rPr lang="en-IN" b="1" dirty="0">
                <a:solidFill>
                  <a:srgbClr val="C00000"/>
                </a:solidFill>
              </a:rPr>
              <a:t>CLUSTERS &amp; REASONS FOR CHOOSING IT BASED ON REGIONS</a:t>
            </a:r>
          </a:p>
        </p:txBody>
      </p:sp>
      <p:sp>
        <p:nvSpPr>
          <p:cNvPr id="3" name="Content Placeholder 2">
            <a:extLst>
              <a:ext uri="{FF2B5EF4-FFF2-40B4-BE49-F238E27FC236}">
                <a16:creationId xmlns:a16="http://schemas.microsoft.com/office/drawing/2014/main" id="{EAF1AD3D-5F42-47B3-AA08-81E325CFDE4C}"/>
              </a:ext>
            </a:extLst>
          </p:cNvPr>
          <p:cNvSpPr>
            <a:spLocks noGrp="1"/>
          </p:cNvSpPr>
          <p:nvPr>
            <p:ph idx="1"/>
          </p:nvPr>
        </p:nvSpPr>
        <p:spPr/>
        <p:txBody>
          <a:bodyPr/>
          <a:lstStyle/>
          <a:p>
            <a:r>
              <a:rPr lang="en-IN" dirty="0"/>
              <a:t>There are around 47 regions in the dataset and the data can be segmented to around 12-14 clusters based on the dispersion . Empirical rule was considered to group observations within mean+/-3sd making underlying assumption that the Total Sales is normally distributed.</a:t>
            </a:r>
          </a:p>
          <a:p>
            <a:pPr marL="0" indent="0">
              <a:buNone/>
            </a:pPr>
            <a:r>
              <a:rPr lang="en-IN" b="1" i="1" dirty="0">
                <a:solidFill>
                  <a:srgbClr val="C00000"/>
                </a:solidFill>
              </a:rPr>
              <a:t>Confirmation test for normality-KS test</a:t>
            </a:r>
          </a:p>
          <a:p>
            <a:pPr marL="0" indent="0">
              <a:buNone/>
            </a:pPr>
            <a:endParaRPr lang="en-IN" dirty="0"/>
          </a:p>
        </p:txBody>
      </p:sp>
      <p:pic>
        <p:nvPicPr>
          <p:cNvPr id="4" name="Picture 3">
            <a:extLst>
              <a:ext uri="{FF2B5EF4-FFF2-40B4-BE49-F238E27FC236}">
                <a16:creationId xmlns:a16="http://schemas.microsoft.com/office/drawing/2014/main" id="{221BC8DD-71C5-47C8-8A1B-2A7171AE2665}"/>
              </a:ext>
            </a:extLst>
          </p:cNvPr>
          <p:cNvPicPr>
            <a:picLocks noChangeAspect="1"/>
          </p:cNvPicPr>
          <p:nvPr/>
        </p:nvPicPr>
        <p:blipFill>
          <a:blip r:embed="rId2"/>
          <a:stretch>
            <a:fillRect/>
          </a:stretch>
        </p:blipFill>
        <p:spPr>
          <a:xfrm>
            <a:off x="1036321" y="4470400"/>
            <a:ext cx="8145780" cy="1016000"/>
          </a:xfrm>
          <a:prstGeom prst="rect">
            <a:avLst/>
          </a:prstGeom>
        </p:spPr>
      </p:pic>
    </p:spTree>
    <p:extLst>
      <p:ext uri="{BB962C8B-B14F-4D97-AF65-F5344CB8AC3E}">
        <p14:creationId xmlns:p14="http://schemas.microsoft.com/office/powerpoint/2010/main" val="142550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8A0D-63D7-4BEA-AB9F-5ACDA1DA2D25}"/>
              </a:ext>
            </a:extLst>
          </p:cNvPr>
          <p:cNvSpPr>
            <a:spLocks noGrp="1"/>
          </p:cNvSpPr>
          <p:nvPr>
            <p:ph type="title"/>
          </p:nvPr>
        </p:nvSpPr>
        <p:spPr>
          <a:xfrm>
            <a:off x="609600" y="365125"/>
            <a:ext cx="10744200" cy="1325563"/>
          </a:xfrm>
        </p:spPr>
        <p:txBody>
          <a:bodyPr/>
          <a:lstStyle/>
          <a:p>
            <a:r>
              <a:rPr lang="en-IN" b="1" dirty="0">
                <a:solidFill>
                  <a:srgbClr val="C00000"/>
                </a:solidFill>
              </a:rPr>
              <a:t>EXPLORATORY DATA ANALYSIS</a:t>
            </a:r>
          </a:p>
        </p:txBody>
      </p:sp>
      <p:pic>
        <p:nvPicPr>
          <p:cNvPr id="9" name="Content Placeholder 8">
            <a:extLst>
              <a:ext uri="{FF2B5EF4-FFF2-40B4-BE49-F238E27FC236}">
                <a16:creationId xmlns:a16="http://schemas.microsoft.com/office/drawing/2014/main" id="{C5F523B8-62D9-43CC-B14E-C3D46A55ED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1200" y="1473200"/>
            <a:ext cx="5699760" cy="4947919"/>
          </a:xfrm>
        </p:spPr>
      </p:pic>
      <p:sp>
        <p:nvSpPr>
          <p:cNvPr id="10" name="Content Placeholder 9">
            <a:extLst>
              <a:ext uri="{FF2B5EF4-FFF2-40B4-BE49-F238E27FC236}">
                <a16:creationId xmlns:a16="http://schemas.microsoft.com/office/drawing/2014/main" id="{057262E1-B098-4E6C-9959-B1769DCE876C}"/>
              </a:ext>
            </a:extLst>
          </p:cNvPr>
          <p:cNvSpPr>
            <a:spLocks noGrp="1"/>
          </p:cNvSpPr>
          <p:nvPr>
            <p:ph sz="half" idx="2"/>
          </p:nvPr>
        </p:nvSpPr>
        <p:spPr>
          <a:xfrm>
            <a:off x="6675120" y="1825625"/>
            <a:ext cx="4678680" cy="4351338"/>
          </a:xfrm>
        </p:spPr>
        <p:txBody>
          <a:bodyPr/>
          <a:lstStyle/>
          <a:p>
            <a:r>
              <a:rPr lang="en-IN" dirty="0"/>
              <a:t>Total volume is highly correlated with Bags variants and type of Avocados</a:t>
            </a:r>
          </a:p>
          <a:p>
            <a:r>
              <a:rPr lang="en-IN" dirty="0"/>
              <a:t>Average price shows a negative correlation</a:t>
            </a:r>
          </a:p>
        </p:txBody>
      </p:sp>
    </p:spTree>
    <p:extLst>
      <p:ext uri="{BB962C8B-B14F-4D97-AF65-F5344CB8AC3E}">
        <p14:creationId xmlns:p14="http://schemas.microsoft.com/office/powerpoint/2010/main" val="67631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5265-DD86-4BD5-94AD-76C3370D6C7B}"/>
              </a:ext>
            </a:extLst>
          </p:cNvPr>
          <p:cNvSpPr>
            <a:spLocks noGrp="1"/>
          </p:cNvSpPr>
          <p:nvPr>
            <p:ph type="title"/>
          </p:nvPr>
        </p:nvSpPr>
        <p:spPr>
          <a:xfrm>
            <a:off x="523875" y="104775"/>
            <a:ext cx="10829925" cy="723901"/>
          </a:xfrm>
        </p:spPr>
        <p:txBody>
          <a:bodyPr>
            <a:noAutofit/>
          </a:bodyPr>
          <a:lstStyle/>
          <a:p>
            <a:r>
              <a:rPr lang="en-IN" sz="3600" b="1" dirty="0">
                <a:solidFill>
                  <a:srgbClr val="C00000"/>
                </a:solidFill>
              </a:rPr>
              <a:t>FINDINGS</a:t>
            </a:r>
          </a:p>
        </p:txBody>
      </p:sp>
      <p:pic>
        <p:nvPicPr>
          <p:cNvPr id="1026" name="Picture 2">
            <a:extLst>
              <a:ext uri="{FF2B5EF4-FFF2-40B4-BE49-F238E27FC236}">
                <a16:creationId xmlns:a16="http://schemas.microsoft.com/office/drawing/2014/main" id="{1AC375BE-0FA4-46B0-873C-5EC0EE0F6B9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23875" y="723900"/>
            <a:ext cx="5460365" cy="4714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F2ABD7D-F97C-44F9-B796-B17EE3CB616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94120" y="723900"/>
            <a:ext cx="5267960" cy="4714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E550FF-0F85-4A4A-9053-CD63BB22A35F}"/>
              </a:ext>
            </a:extLst>
          </p:cNvPr>
          <p:cNvSpPr txBox="1"/>
          <p:nvPr/>
        </p:nvSpPr>
        <p:spPr>
          <a:xfrm>
            <a:off x="238124" y="5762625"/>
            <a:ext cx="11115675" cy="923330"/>
          </a:xfrm>
          <a:prstGeom prst="rect">
            <a:avLst/>
          </a:prstGeom>
          <a:noFill/>
        </p:spPr>
        <p:txBody>
          <a:bodyPr wrap="square" rtlCol="0">
            <a:spAutoFit/>
          </a:bodyPr>
          <a:lstStyle/>
          <a:p>
            <a:r>
              <a:rPr lang="en-IN" b="1" i="1" dirty="0">
                <a:solidFill>
                  <a:srgbClr val="C00000"/>
                </a:solidFill>
              </a:rPr>
              <a:t>There is clearly a pattern of sales in different states, Some states are meagre consumers and few consume at a high level and few are normal volume consumers . Conventional and Organic Avocado sales differs a lot and hence they need to be treated separately for clustering analysis</a:t>
            </a:r>
            <a:endParaRPr lang="en-IN" b="1" i="1" dirty="0"/>
          </a:p>
        </p:txBody>
      </p:sp>
    </p:spTree>
    <p:extLst>
      <p:ext uri="{BB962C8B-B14F-4D97-AF65-F5344CB8AC3E}">
        <p14:creationId xmlns:p14="http://schemas.microsoft.com/office/powerpoint/2010/main" val="1967389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E002-8A9B-44FA-8A1F-7137C8E899B6}"/>
              </a:ext>
            </a:extLst>
          </p:cNvPr>
          <p:cNvSpPr>
            <a:spLocks noGrp="1"/>
          </p:cNvSpPr>
          <p:nvPr>
            <p:ph type="title"/>
          </p:nvPr>
        </p:nvSpPr>
        <p:spPr/>
        <p:txBody>
          <a:bodyPr/>
          <a:lstStyle/>
          <a:p>
            <a:r>
              <a:rPr lang="en-IN" dirty="0">
                <a:solidFill>
                  <a:srgbClr val="C00000"/>
                </a:solidFill>
              </a:rPr>
              <a:t>DATA DISPERSION ACROSS REGIONS(SAMPLE:CONVENTIONAL)</a:t>
            </a:r>
          </a:p>
        </p:txBody>
      </p:sp>
      <p:graphicFrame>
        <p:nvGraphicFramePr>
          <p:cNvPr id="9" name="Content Placeholder 8">
            <a:extLst>
              <a:ext uri="{FF2B5EF4-FFF2-40B4-BE49-F238E27FC236}">
                <a16:creationId xmlns:a16="http://schemas.microsoft.com/office/drawing/2014/main" id="{0B06F0DC-14E7-46CE-B81A-8216BC36017A}"/>
              </a:ext>
            </a:extLst>
          </p:cNvPr>
          <p:cNvGraphicFramePr>
            <a:graphicFrameLocks noGrp="1"/>
          </p:cNvGraphicFramePr>
          <p:nvPr>
            <p:ph idx="1"/>
            <p:extLst>
              <p:ext uri="{D42A27DB-BD31-4B8C-83A1-F6EECF244321}">
                <p14:modId xmlns:p14="http://schemas.microsoft.com/office/powerpoint/2010/main" val="3737984454"/>
              </p:ext>
            </p:extLst>
          </p:nvPr>
        </p:nvGraphicFramePr>
        <p:xfrm>
          <a:off x="838200" y="2081054"/>
          <a:ext cx="10683243" cy="3840480"/>
        </p:xfrm>
        <a:graphic>
          <a:graphicData uri="http://schemas.openxmlformats.org/drawingml/2006/table">
            <a:tbl>
              <a:tblPr/>
              <a:tblGrid>
                <a:gridCol w="1187027">
                  <a:extLst>
                    <a:ext uri="{9D8B030D-6E8A-4147-A177-3AD203B41FA5}">
                      <a16:colId xmlns:a16="http://schemas.microsoft.com/office/drawing/2014/main" val="1553994835"/>
                    </a:ext>
                  </a:extLst>
                </a:gridCol>
                <a:gridCol w="1187027">
                  <a:extLst>
                    <a:ext uri="{9D8B030D-6E8A-4147-A177-3AD203B41FA5}">
                      <a16:colId xmlns:a16="http://schemas.microsoft.com/office/drawing/2014/main" val="3433906959"/>
                    </a:ext>
                  </a:extLst>
                </a:gridCol>
                <a:gridCol w="1187027">
                  <a:extLst>
                    <a:ext uri="{9D8B030D-6E8A-4147-A177-3AD203B41FA5}">
                      <a16:colId xmlns:a16="http://schemas.microsoft.com/office/drawing/2014/main" val="2238762258"/>
                    </a:ext>
                  </a:extLst>
                </a:gridCol>
                <a:gridCol w="1187027">
                  <a:extLst>
                    <a:ext uri="{9D8B030D-6E8A-4147-A177-3AD203B41FA5}">
                      <a16:colId xmlns:a16="http://schemas.microsoft.com/office/drawing/2014/main" val="494824421"/>
                    </a:ext>
                  </a:extLst>
                </a:gridCol>
                <a:gridCol w="1187027">
                  <a:extLst>
                    <a:ext uri="{9D8B030D-6E8A-4147-A177-3AD203B41FA5}">
                      <a16:colId xmlns:a16="http://schemas.microsoft.com/office/drawing/2014/main" val="3884694158"/>
                    </a:ext>
                  </a:extLst>
                </a:gridCol>
                <a:gridCol w="1187027">
                  <a:extLst>
                    <a:ext uri="{9D8B030D-6E8A-4147-A177-3AD203B41FA5}">
                      <a16:colId xmlns:a16="http://schemas.microsoft.com/office/drawing/2014/main" val="2800070390"/>
                    </a:ext>
                  </a:extLst>
                </a:gridCol>
                <a:gridCol w="1187027">
                  <a:extLst>
                    <a:ext uri="{9D8B030D-6E8A-4147-A177-3AD203B41FA5}">
                      <a16:colId xmlns:a16="http://schemas.microsoft.com/office/drawing/2014/main" val="2366366679"/>
                    </a:ext>
                  </a:extLst>
                </a:gridCol>
                <a:gridCol w="1187027">
                  <a:extLst>
                    <a:ext uri="{9D8B030D-6E8A-4147-A177-3AD203B41FA5}">
                      <a16:colId xmlns:a16="http://schemas.microsoft.com/office/drawing/2014/main" val="1924565837"/>
                    </a:ext>
                  </a:extLst>
                </a:gridCol>
                <a:gridCol w="1187027">
                  <a:extLst>
                    <a:ext uri="{9D8B030D-6E8A-4147-A177-3AD203B41FA5}">
                      <a16:colId xmlns:a16="http://schemas.microsoft.com/office/drawing/2014/main" val="2933683695"/>
                    </a:ext>
                  </a:extLst>
                </a:gridCol>
              </a:tblGrid>
              <a:tr h="377058">
                <a:tc>
                  <a:txBody>
                    <a:bodyPr/>
                    <a:lstStyle/>
                    <a:p>
                      <a:pPr algn="r" fontAlgn="ctr"/>
                      <a:endParaRPr lang="en-IN" b="1">
                        <a:effectLst/>
                      </a:endParaRPr>
                    </a:p>
                  </a:txBody>
                  <a:tcPr anchor="ctr">
                    <a:lnL>
                      <a:noFill/>
                    </a:lnL>
                    <a:lnR>
                      <a:noFill/>
                    </a:lnR>
                    <a:lnT>
                      <a:noFill/>
                    </a:lnT>
                    <a:lnB>
                      <a:noFill/>
                    </a:lnB>
                    <a:solidFill>
                      <a:srgbClr val="FFFFFF"/>
                    </a:solidFill>
                  </a:tcPr>
                </a:tc>
                <a:tc>
                  <a:txBody>
                    <a:bodyPr/>
                    <a:lstStyle/>
                    <a:p>
                      <a:pPr algn="r" fontAlgn="ctr"/>
                      <a:r>
                        <a:rPr lang="en-IN" b="1">
                          <a:effectLst/>
                        </a:rPr>
                        <a:t>mean</a:t>
                      </a:r>
                    </a:p>
                  </a:txBody>
                  <a:tcPr anchor="ctr">
                    <a:lnL>
                      <a:noFill/>
                    </a:lnL>
                    <a:lnR>
                      <a:noFill/>
                    </a:lnR>
                    <a:lnT>
                      <a:noFill/>
                    </a:lnT>
                    <a:lnB>
                      <a:noFill/>
                    </a:lnB>
                    <a:solidFill>
                      <a:srgbClr val="FFFFFF"/>
                    </a:solidFill>
                  </a:tcPr>
                </a:tc>
                <a:tc>
                  <a:txBody>
                    <a:bodyPr/>
                    <a:lstStyle/>
                    <a:p>
                      <a:pPr algn="r" fontAlgn="ctr"/>
                      <a:r>
                        <a:rPr lang="en-IN" b="1">
                          <a:effectLst/>
                        </a:rPr>
                        <a:t>std</a:t>
                      </a:r>
                    </a:p>
                  </a:txBody>
                  <a:tcPr anchor="ctr">
                    <a:lnL>
                      <a:noFill/>
                    </a:lnL>
                    <a:lnR>
                      <a:noFill/>
                    </a:lnR>
                    <a:lnT>
                      <a:noFill/>
                    </a:lnT>
                    <a:lnB>
                      <a:noFill/>
                    </a:lnB>
                    <a:solidFill>
                      <a:srgbClr val="FFFFFF"/>
                    </a:solidFill>
                  </a:tcPr>
                </a:tc>
                <a:tc>
                  <a:txBody>
                    <a:bodyPr/>
                    <a:lstStyle/>
                    <a:p>
                      <a:pPr algn="r" fontAlgn="ctr"/>
                      <a:r>
                        <a:rPr lang="en-IN" b="1">
                          <a:effectLst/>
                        </a:rPr>
                        <a:t>Q1</a:t>
                      </a:r>
                    </a:p>
                  </a:txBody>
                  <a:tcPr anchor="ctr">
                    <a:lnL>
                      <a:noFill/>
                    </a:lnL>
                    <a:lnR>
                      <a:noFill/>
                    </a:lnR>
                    <a:lnT>
                      <a:noFill/>
                    </a:lnT>
                    <a:lnB>
                      <a:noFill/>
                    </a:lnB>
                    <a:solidFill>
                      <a:srgbClr val="FFFFFF"/>
                    </a:solidFill>
                  </a:tcPr>
                </a:tc>
                <a:tc>
                  <a:txBody>
                    <a:bodyPr/>
                    <a:lstStyle/>
                    <a:p>
                      <a:pPr algn="r" fontAlgn="ctr"/>
                      <a:r>
                        <a:rPr lang="en-IN" b="1">
                          <a:effectLst/>
                        </a:rPr>
                        <a:t>median</a:t>
                      </a:r>
                    </a:p>
                  </a:txBody>
                  <a:tcPr anchor="ctr">
                    <a:lnL>
                      <a:noFill/>
                    </a:lnL>
                    <a:lnR>
                      <a:noFill/>
                    </a:lnR>
                    <a:lnT>
                      <a:noFill/>
                    </a:lnT>
                    <a:lnB>
                      <a:noFill/>
                    </a:lnB>
                    <a:solidFill>
                      <a:srgbClr val="FFFFFF"/>
                    </a:solidFill>
                  </a:tcPr>
                </a:tc>
                <a:tc>
                  <a:txBody>
                    <a:bodyPr/>
                    <a:lstStyle/>
                    <a:p>
                      <a:pPr algn="r" fontAlgn="ctr"/>
                      <a:r>
                        <a:rPr lang="en-IN" b="1">
                          <a:effectLst/>
                        </a:rPr>
                        <a:t>Q3</a:t>
                      </a:r>
                    </a:p>
                  </a:txBody>
                  <a:tcPr anchor="ctr">
                    <a:lnL>
                      <a:noFill/>
                    </a:lnL>
                    <a:lnR>
                      <a:noFill/>
                    </a:lnR>
                    <a:lnT>
                      <a:noFill/>
                    </a:lnT>
                    <a:lnB>
                      <a:noFill/>
                    </a:lnB>
                    <a:solidFill>
                      <a:srgbClr val="FFFFFF"/>
                    </a:solidFill>
                  </a:tcPr>
                </a:tc>
                <a:tc>
                  <a:txBody>
                    <a:bodyPr/>
                    <a:lstStyle/>
                    <a:p>
                      <a:pPr algn="r" fontAlgn="ctr"/>
                      <a:r>
                        <a:rPr lang="en-IN" b="1">
                          <a:effectLst/>
                        </a:rPr>
                        <a:t>meanplus3sd</a:t>
                      </a:r>
                    </a:p>
                  </a:txBody>
                  <a:tcPr anchor="ctr">
                    <a:lnL>
                      <a:noFill/>
                    </a:lnL>
                    <a:lnR>
                      <a:noFill/>
                    </a:lnR>
                    <a:lnT>
                      <a:noFill/>
                    </a:lnT>
                    <a:lnB>
                      <a:noFill/>
                    </a:lnB>
                    <a:solidFill>
                      <a:srgbClr val="FFFFFF"/>
                    </a:solidFill>
                  </a:tcPr>
                </a:tc>
                <a:tc>
                  <a:txBody>
                    <a:bodyPr/>
                    <a:lstStyle/>
                    <a:p>
                      <a:pPr algn="r" fontAlgn="ctr"/>
                      <a:r>
                        <a:rPr lang="en-IN" b="1">
                          <a:effectLst/>
                        </a:rPr>
                        <a:t>meanminus3sd</a:t>
                      </a:r>
                    </a:p>
                  </a:txBody>
                  <a:tcPr anchor="ctr">
                    <a:lnL>
                      <a:noFill/>
                    </a:lnL>
                    <a:lnR>
                      <a:noFill/>
                    </a:lnR>
                    <a:lnT>
                      <a:noFill/>
                    </a:lnT>
                    <a:lnB>
                      <a:noFill/>
                    </a:lnB>
                    <a:solidFill>
                      <a:srgbClr val="FFFFFF"/>
                    </a:solidFill>
                  </a:tcPr>
                </a:tc>
                <a:tc>
                  <a:txBody>
                    <a:bodyPr/>
                    <a:lstStyle/>
                    <a:p>
                      <a:pPr algn="r" fontAlgn="ctr"/>
                      <a:r>
                        <a:rPr lang="en-IN" b="1">
                          <a:effectLst/>
                        </a:rPr>
                        <a:t>region</a:t>
                      </a:r>
                    </a:p>
                  </a:txBody>
                  <a:tcPr anchor="ctr">
                    <a:lnL>
                      <a:noFill/>
                    </a:lnL>
                    <a:lnR>
                      <a:noFill/>
                    </a:lnR>
                    <a:lnT>
                      <a:noFill/>
                    </a:lnT>
                    <a:lnB>
                      <a:noFill/>
                    </a:lnB>
                    <a:solidFill>
                      <a:srgbClr val="FFFFFF"/>
                    </a:solidFill>
                  </a:tcPr>
                </a:tc>
                <a:extLst>
                  <a:ext uri="{0D108BD9-81ED-4DB2-BD59-A6C34878D82A}">
                    <a16:rowId xmlns:a16="http://schemas.microsoft.com/office/drawing/2014/main" val="4050667591"/>
                  </a:ext>
                </a:extLst>
              </a:tr>
              <a:tr h="377058">
                <a:tc>
                  <a:txBody>
                    <a:bodyPr/>
                    <a:lstStyle/>
                    <a:p>
                      <a:pPr algn="r" fontAlgn="ctr"/>
                      <a:r>
                        <a:rPr lang="en-IN" b="1">
                          <a:effectLst/>
                        </a:rPr>
                        <a:t>0</a:t>
                      </a:r>
                    </a:p>
                  </a:txBody>
                  <a:tcPr anchor="ctr">
                    <a:lnL>
                      <a:noFill/>
                    </a:lnL>
                    <a:lnR>
                      <a:noFill/>
                    </a:lnR>
                    <a:lnT>
                      <a:noFill/>
                    </a:lnT>
                    <a:lnB>
                      <a:noFill/>
                    </a:lnB>
                    <a:solidFill>
                      <a:srgbClr val="F5F5F5"/>
                    </a:solidFill>
                  </a:tcPr>
                </a:tc>
                <a:tc>
                  <a:txBody>
                    <a:bodyPr/>
                    <a:lstStyle/>
                    <a:p>
                      <a:pPr algn="r" fontAlgn="ctr"/>
                      <a:r>
                        <a:rPr lang="en-IN">
                          <a:effectLst/>
                        </a:rPr>
                        <a:t>60410.66856</a:t>
                      </a:r>
                    </a:p>
                  </a:txBody>
                  <a:tcPr anchor="ctr">
                    <a:lnL>
                      <a:noFill/>
                    </a:lnL>
                    <a:lnR>
                      <a:noFill/>
                    </a:lnR>
                    <a:lnT>
                      <a:noFill/>
                    </a:lnT>
                    <a:lnB>
                      <a:noFill/>
                    </a:lnB>
                    <a:solidFill>
                      <a:srgbClr val="F5F5F5"/>
                    </a:solidFill>
                  </a:tcPr>
                </a:tc>
                <a:tc>
                  <a:txBody>
                    <a:bodyPr/>
                    <a:lstStyle/>
                    <a:p>
                      <a:pPr algn="r" fontAlgn="ctr"/>
                      <a:r>
                        <a:rPr lang="en-IN">
                          <a:effectLst/>
                        </a:rPr>
                        <a:t>14915.220079</a:t>
                      </a:r>
                    </a:p>
                  </a:txBody>
                  <a:tcPr anchor="ctr">
                    <a:lnL>
                      <a:noFill/>
                    </a:lnL>
                    <a:lnR>
                      <a:noFill/>
                    </a:lnR>
                    <a:lnT>
                      <a:noFill/>
                    </a:lnT>
                    <a:lnB>
                      <a:noFill/>
                    </a:lnB>
                    <a:solidFill>
                      <a:srgbClr val="F5F5F5"/>
                    </a:solidFill>
                  </a:tcPr>
                </a:tc>
                <a:tc>
                  <a:txBody>
                    <a:bodyPr/>
                    <a:lstStyle/>
                    <a:p>
                      <a:pPr algn="r" fontAlgn="ctr"/>
                      <a:r>
                        <a:rPr lang="en-IN">
                          <a:effectLst/>
                        </a:rPr>
                        <a:t>48655.18</a:t>
                      </a:r>
                    </a:p>
                  </a:txBody>
                  <a:tcPr anchor="ctr">
                    <a:lnL>
                      <a:noFill/>
                    </a:lnL>
                    <a:lnR>
                      <a:noFill/>
                    </a:lnR>
                    <a:lnT>
                      <a:noFill/>
                    </a:lnT>
                    <a:lnB>
                      <a:noFill/>
                    </a:lnB>
                    <a:solidFill>
                      <a:srgbClr val="F5F5F5"/>
                    </a:solidFill>
                  </a:tcPr>
                </a:tc>
                <a:tc>
                  <a:txBody>
                    <a:bodyPr/>
                    <a:lstStyle/>
                    <a:p>
                      <a:pPr algn="r" fontAlgn="ctr"/>
                      <a:r>
                        <a:rPr lang="en-IN">
                          <a:effectLst/>
                        </a:rPr>
                        <a:t>60421.42</a:t>
                      </a:r>
                    </a:p>
                  </a:txBody>
                  <a:tcPr anchor="ctr">
                    <a:lnL>
                      <a:noFill/>
                    </a:lnL>
                    <a:lnR>
                      <a:noFill/>
                    </a:lnR>
                    <a:lnT>
                      <a:noFill/>
                    </a:lnT>
                    <a:lnB>
                      <a:noFill/>
                    </a:lnB>
                    <a:solidFill>
                      <a:srgbClr val="F5F5F5"/>
                    </a:solidFill>
                  </a:tcPr>
                </a:tc>
                <a:tc>
                  <a:txBody>
                    <a:bodyPr/>
                    <a:lstStyle/>
                    <a:p>
                      <a:pPr algn="r" fontAlgn="ctr"/>
                      <a:r>
                        <a:rPr lang="en-IN">
                          <a:effectLst/>
                        </a:rPr>
                        <a:t>70174.79</a:t>
                      </a:r>
                    </a:p>
                  </a:txBody>
                  <a:tcPr anchor="ctr">
                    <a:lnL>
                      <a:noFill/>
                    </a:lnL>
                    <a:lnR>
                      <a:noFill/>
                    </a:lnR>
                    <a:lnT>
                      <a:noFill/>
                    </a:lnT>
                    <a:lnB>
                      <a:noFill/>
                    </a:lnB>
                    <a:solidFill>
                      <a:srgbClr val="F5F5F5"/>
                    </a:solidFill>
                  </a:tcPr>
                </a:tc>
                <a:tc>
                  <a:txBody>
                    <a:bodyPr/>
                    <a:lstStyle/>
                    <a:p>
                      <a:pPr algn="r" fontAlgn="ctr"/>
                      <a:r>
                        <a:rPr lang="en-IN">
                          <a:effectLst/>
                        </a:rPr>
                        <a:t>105156.328796</a:t>
                      </a:r>
                    </a:p>
                  </a:txBody>
                  <a:tcPr anchor="ctr">
                    <a:lnL>
                      <a:noFill/>
                    </a:lnL>
                    <a:lnR>
                      <a:noFill/>
                    </a:lnR>
                    <a:lnT>
                      <a:noFill/>
                    </a:lnT>
                    <a:lnB>
                      <a:noFill/>
                    </a:lnB>
                    <a:solidFill>
                      <a:srgbClr val="F5F5F5"/>
                    </a:solidFill>
                  </a:tcPr>
                </a:tc>
                <a:tc>
                  <a:txBody>
                    <a:bodyPr/>
                    <a:lstStyle/>
                    <a:p>
                      <a:pPr algn="r" fontAlgn="ctr"/>
                      <a:r>
                        <a:rPr lang="en-IN">
                          <a:effectLst/>
                        </a:rPr>
                        <a:t>15665.008324</a:t>
                      </a:r>
                    </a:p>
                  </a:txBody>
                  <a:tcPr anchor="ctr">
                    <a:lnL>
                      <a:noFill/>
                    </a:lnL>
                    <a:lnR>
                      <a:noFill/>
                    </a:lnR>
                    <a:lnT>
                      <a:noFill/>
                    </a:lnT>
                    <a:lnB>
                      <a:noFill/>
                    </a:lnB>
                    <a:solidFill>
                      <a:srgbClr val="F5F5F5"/>
                    </a:solidFill>
                  </a:tcPr>
                </a:tc>
                <a:tc>
                  <a:txBody>
                    <a:bodyPr/>
                    <a:lstStyle/>
                    <a:p>
                      <a:pPr algn="r" fontAlgn="ctr"/>
                      <a:r>
                        <a:rPr lang="en-IN">
                          <a:effectLst/>
                        </a:rPr>
                        <a:t>Syracuse</a:t>
                      </a:r>
                    </a:p>
                  </a:txBody>
                  <a:tcPr anchor="ctr">
                    <a:lnL>
                      <a:noFill/>
                    </a:lnL>
                    <a:lnR>
                      <a:noFill/>
                    </a:lnR>
                    <a:lnT>
                      <a:noFill/>
                    </a:lnT>
                    <a:lnB>
                      <a:noFill/>
                    </a:lnB>
                    <a:solidFill>
                      <a:srgbClr val="F5F5F5"/>
                    </a:solidFill>
                  </a:tcPr>
                </a:tc>
                <a:extLst>
                  <a:ext uri="{0D108BD9-81ED-4DB2-BD59-A6C34878D82A}">
                    <a16:rowId xmlns:a16="http://schemas.microsoft.com/office/drawing/2014/main" val="1794498736"/>
                  </a:ext>
                </a:extLst>
              </a:tr>
              <a:tr h="377058">
                <a:tc>
                  <a:txBody>
                    <a:bodyPr/>
                    <a:lstStyle/>
                    <a:p>
                      <a:pPr algn="r" fontAlgn="ctr"/>
                      <a:r>
                        <a:rPr lang="en-IN" b="1">
                          <a:effectLst/>
                        </a:rPr>
                        <a:t>1</a:t>
                      </a:r>
                    </a:p>
                  </a:txBody>
                  <a:tcPr anchor="ctr">
                    <a:lnL>
                      <a:noFill/>
                    </a:lnL>
                    <a:lnR>
                      <a:noFill/>
                    </a:lnR>
                    <a:lnT>
                      <a:noFill/>
                    </a:lnT>
                    <a:lnB>
                      <a:noFill/>
                    </a:lnB>
                    <a:solidFill>
                      <a:srgbClr val="FFFFFF"/>
                    </a:solidFill>
                  </a:tcPr>
                </a:tc>
                <a:tc>
                  <a:txBody>
                    <a:bodyPr/>
                    <a:lstStyle/>
                    <a:p>
                      <a:pPr algn="r" fontAlgn="ctr"/>
                      <a:r>
                        <a:rPr lang="en-IN">
                          <a:effectLst/>
                        </a:rPr>
                        <a:t>82636.97184</a:t>
                      </a:r>
                    </a:p>
                  </a:txBody>
                  <a:tcPr anchor="ctr">
                    <a:lnL>
                      <a:noFill/>
                    </a:lnL>
                    <a:lnR>
                      <a:noFill/>
                    </a:lnR>
                    <a:lnT>
                      <a:noFill/>
                    </a:lnT>
                    <a:lnB>
                      <a:noFill/>
                    </a:lnB>
                    <a:solidFill>
                      <a:srgbClr val="FFFFFF"/>
                    </a:solidFill>
                  </a:tcPr>
                </a:tc>
                <a:tc>
                  <a:txBody>
                    <a:bodyPr/>
                    <a:lstStyle/>
                    <a:p>
                      <a:pPr algn="r" fontAlgn="ctr"/>
                      <a:r>
                        <a:rPr lang="en-IN">
                          <a:effectLst/>
                        </a:rPr>
                        <a:t>19372.496463</a:t>
                      </a:r>
                    </a:p>
                  </a:txBody>
                  <a:tcPr anchor="ctr">
                    <a:lnL>
                      <a:noFill/>
                    </a:lnL>
                    <a:lnR>
                      <a:noFill/>
                    </a:lnR>
                    <a:lnT>
                      <a:noFill/>
                    </a:lnT>
                    <a:lnB>
                      <a:noFill/>
                    </a:lnB>
                    <a:solidFill>
                      <a:srgbClr val="FFFFFF"/>
                    </a:solidFill>
                  </a:tcPr>
                </a:tc>
                <a:tc>
                  <a:txBody>
                    <a:bodyPr/>
                    <a:lstStyle/>
                    <a:p>
                      <a:pPr algn="r" fontAlgn="ctr"/>
                      <a:r>
                        <a:rPr lang="en-IN">
                          <a:effectLst/>
                        </a:rPr>
                        <a:t>66246.30</a:t>
                      </a:r>
                    </a:p>
                  </a:txBody>
                  <a:tcPr anchor="ctr">
                    <a:lnL>
                      <a:noFill/>
                    </a:lnL>
                    <a:lnR>
                      <a:noFill/>
                    </a:lnR>
                    <a:lnT>
                      <a:noFill/>
                    </a:lnT>
                    <a:lnB>
                      <a:noFill/>
                    </a:lnB>
                    <a:solidFill>
                      <a:srgbClr val="FFFFFF"/>
                    </a:solidFill>
                  </a:tcPr>
                </a:tc>
                <a:tc>
                  <a:txBody>
                    <a:bodyPr/>
                    <a:lstStyle/>
                    <a:p>
                      <a:pPr algn="r" fontAlgn="ctr"/>
                      <a:r>
                        <a:rPr lang="en-IN">
                          <a:effectLst/>
                        </a:rPr>
                        <a:t>80904.19</a:t>
                      </a:r>
                    </a:p>
                  </a:txBody>
                  <a:tcPr anchor="ctr">
                    <a:lnL>
                      <a:noFill/>
                    </a:lnL>
                    <a:lnR>
                      <a:noFill/>
                    </a:lnR>
                    <a:lnT>
                      <a:noFill/>
                    </a:lnT>
                    <a:lnB>
                      <a:noFill/>
                    </a:lnB>
                    <a:solidFill>
                      <a:srgbClr val="FFFFFF"/>
                    </a:solidFill>
                  </a:tcPr>
                </a:tc>
                <a:tc>
                  <a:txBody>
                    <a:bodyPr/>
                    <a:lstStyle/>
                    <a:p>
                      <a:pPr algn="r" fontAlgn="ctr"/>
                      <a:r>
                        <a:rPr lang="en-IN">
                          <a:effectLst/>
                        </a:rPr>
                        <a:t>95143.57</a:t>
                      </a:r>
                    </a:p>
                  </a:txBody>
                  <a:tcPr anchor="ctr">
                    <a:lnL>
                      <a:noFill/>
                    </a:lnL>
                    <a:lnR>
                      <a:noFill/>
                    </a:lnR>
                    <a:lnT>
                      <a:noFill/>
                    </a:lnT>
                    <a:lnB>
                      <a:noFill/>
                    </a:lnB>
                    <a:solidFill>
                      <a:srgbClr val="FFFFFF"/>
                    </a:solidFill>
                  </a:tcPr>
                </a:tc>
                <a:tc>
                  <a:txBody>
                    <a:bodyPr/>
                    <a:lstStyle/>
                    <a:p>
                      <a:pPr algn="r" fontAlgn="ctr"/>
                      <a:r>
                        <a:rPr lang="en-IN">
                          <a:effectLst/>
                        </a:rPr>
                        <a:t>140754.461230</a:t>
                      </a:r>
                    </a:p>
                  </a:txBody>
                  <a:tcPr anchor="ctr">
                    <a:lnL>
                      <a:noFill/>
                    </a:lnL>
                    <a:lnR>
                      <a:noFill/>
                    </a:lnR>
                    <a:lnT>
                      <a:noFill/>
                    </a:lnT>
                    <a:lnB>
                      <a:noFill/>
                    </a:lnB>
                    <a:solidFill>
                      <a:srgbClr val="FFFFFF"/>
                    </a:solidFill>
                  </a:tcPr>
                </a:tc>
                <a:tc>
                  <a:txBody>
                    <a:bodyPr/>
                    <a:lstStyle/>
                    <a:p>
                      <a:pPr algn="r" fontAlgn="ctr"/>
                      <a:r>
                        <a:rPr lang="en-IN">
                          <a:effectLst/>
                        </a:rPr>
                        <a:t>24519.482450</a:t>
                      </a:r>
                    </a:p>
                  </a:txBody>
                  <a:tcPr anchor="ctr">
                    <a:lnL>
                      <a:noFill/>
                    </a:lnL>
                    <a:lnR>
                      <a:noFill/>
                    </a:lnR>
                    <a:lnT>
                      <a:noFill/>
                    </a:lnT>
                    <a:lnB>
                      <a:noFill/>
                    </a:lnB>
                    <a:solidFill>
                      <a:srgbClr val="FFFFFF"/>
                    </a:solidFill>
                  </a:tcPr>
                </a:tc>
                <a:tc>
                  <a:txBody>
                    <a:bodyPr/>
                    <a:lstStyle/>
                    <a:p>
                      <a:pPr algn="r" fontAlgn="ctr"/>
                      <a:r>
                        <a:rPr lang="en-IN">
                          <a:effectLst/>
                        </a:rPr>
                        <a:t>Boise</a:t>
                      </a:r>
                    </a:p>
                  </a:txBody>
                  <a:tcPr anchor="ctr">
                    <a:lnL>
                      <a:noFill/>
                    </a:lnL>
                    <a:lnR>
                      <a:noFill/>
                    </a:lnR>
                    <a:lnT>
                      <a:noFill/>
                    </a:lnT>
                    <a:lnB>
                      <a:noFill/>
                    </a:lnB>
                    <a:solidFill>
                      <a:srgbClr val="FFFFFF"/>
                    </a:solidFill>
                  </a:tcPr>
                </a:tc>
                <a:extLst>
                  <a:ext uri="{0D108BD9-81ED-4DB2-BD59-A6C34878D82A}">
                    <a16:rowId xmlns:a16="http://schemas.microsoft.com/office/drawing/2014/main" val="2761397009"/>
                  </a:ext>
                </a:extLst>
              </a:tr>
              <a:tr h="377058">
                <a:tc>
                  <a:txBody>
                    <a:bodyPr/>
                    <a:lstStyle/>
                    <a:p>
                      <a:pPr algn="r" fontAlgn="ctr"/>
                      <a:r>
                        <a:rPr lang="en-IN" b="1">
                          <a:effectLst/>
                        </a:rPr>
                        <a:t>4</a:t>
                      </a:r>
                    </a:p>
                  </a:txBody>
                  <a:tcPr anchor="ctr">
                    <a:lnL>
                      <a:noFill/>
                    </a:lnL>
                    <a:lnR>
                      <a:noFill/>
                    </a:lnR>
                    <a:lnT>
                      <a:noFill/>
                    </a:lnT>
                    <a:lnB>
                      <a:noFill/>
                    </a:lnB>
                    <a:solidFill>
                      <a:srgbClr val="F5F5F5"/>
                    </a:solidFill>
                  </a:tcPr>
                </a:tc>
                <a:tc>
                  <a:txBody>
                    <a:bodyPr/>
                    <a:lstStyle/>
                    <a:p>
                      <a:pPr algn="r" fontAlgn="ctr"/>
                      <a:r>
                        <a:rPr lang="en-IN">
                          <a:effectLst/>
                        </a:rPr>
                        <a:t>91033.02608</a:t>
                      </a:r>
                    </a:p>
                  </a:txBody>
                  <a:tcPr anchor="ctr">
                    <a:lnL>
                      <a:noFill/>
                    </a:lnL>
                    <a:lnR>
                      <a:noFill/>
                    </a:lnR>
                    <a:lnT>
                      <a:noFill/>
                    </a:lnT>
                    <a:lnB>
                      <a:noFill/>
                    </a:lnB>
                    <a:solidFill>
                      <a:srgbClr val="F5F5F5"/>
                    </a:solidFill>
                  </a:tcPr>
                </a:tc>
                <a:tc>
                  <a:txBody>
                    <a:bodyPr/>
                    <a:lstStyle/>
                    <a:p>
                      <a:pPr algn="r" fontAlgn="ctr"/>
                      <a:r>
                        <a:rPr lang="en-IN">
                          <a:effectLst/>
                        </a:rPr>
                        <a:t>28615.998330</a:t>
                      </a:r>
                    </a:p>
                  </a:txBody>
                  <a:tcPr anchor="ctr">
                    <a:lnL>
                      <a:noFill/>
                    </a:lnL>
                    <a:lnR>
                      <a:noFill/>
                    </a:lnR>
                    <a:lnT>
                      <a:noFill/>
                    </a:lnT>
                    <a:lnB>
                      <a:noFill/>
                    </a:lnB>
                    <a:solidFill>
                      <a:srgbClr val="F5F5F5"/>
                    </a:solidFill>
                  </a:tcPr>
                </a:tc>
                <a:tc>
                  <a:txBody>
                    <a:bodyPr/>
                    <a:lstStyle/>
                    <a:p>
                      <a:pPr algn="r" fontAlgn="ctr"/>
                      <a:r>
                        <a:rPr lang="en-IN">
                          <a:effectLst/>
                        </a:rPr>
                        <a:t>70253.30</a:t>
                      </a:r>
                    </a:p>
                  </a:txBody>
                  <a:tcPr anchor="ctr">
                    <a:lnL>
                      <a:noFill/>
                    </a:lnL>
                    <a:lnR>
                      <a:noFill/>
                    </a:lnR>
                    <a:lnT>
                      <a:noFill/>
                    </a:lnT>
                    <a:lnB>
                      <a:noFill/>
                    </a:lnB>
                    <a:solidFill>
                      <a:srgbClr val="F5F5F5"/>
                    </a:solidFill>
                  </a:tcPr>
                </a:tc>
                <a:tc>
                  <a:txBody>
                    <a:bodyPr/>
                    <a:lstStyle/>
                    <a:p>
                      <a:pPr algn="r" fontAlgn="ctr"/>
                      <a:r>
                        <a:rPr lang="en-IN">
                          <a:effectLst/>
                        </a:rPr>
                        <a:t>92774.61</a:t>
                      </a:r>
                    </a:p>
                  </a:txBody>
                  <a:tcPr anchor="ctr">
                    <a:lnL>
                      <a:noFill/>
                    </a:lnL>
                    <a:lnR>
                      <a:noFill/>
                    </a:lnR>
                    <a:lnT>
                      <a:noFill/>
                    </a:lnT>
                    <a:lnB>
                      <a:noFill/>
                    </a:lnB>
                    <a:solidFill>
                      <a:srgbClr val="F5F5F5"/>
                    </a:solidFill>
                  </a:tcPr>
                </a:tc>
                <a:tc>
                  <a:txBody>
                    <a:bodyPr/>
                    <a:lstStyle/>
                    <a:p>
                      <a:pPr algn="r" fontAlgn="ctr"/>
                      <a:r>
                        <a:rPr lang="en-IN">
                          <a:effectLst/>
                        </a:rPr>
                        <a:t>108264.90</a:t>
                      </a:r>
                    </a:p>
                  </a:txBody>
                  <a:tcPr anchor="ctr">
                    <a:lnL>
                      <a:noFill/>
                    </a:lnL>
                    <a:lnR>
                      <a:noFill/>
                    </a:lnR>
                    <a:lnT>
                      <a:noFill/>
                    </a:lnT>
                    <a:lnB>
                      <a:noFill/>
                    </a:lnB>
                    <a:solidFill>
                      <a:srgbClr val="F5F5F5"/>
                    </a:solidFill>
                  </a:tcPr>
                </a:tc>
                <a:tc>
                  <a:txBody>
                    <a:bodyPr/>
                    <a:lstStyle/>
                    <a:p>
                      <a:pPr algn="r" fontAlgn="ctr"/>
                      <a:r>
                        <a:rPr lang="en-IN">
                          <a:effectLst/>
                        </a:rPr>
                        <a:t>176881.021070</a:t>
                      </a:r>
                    </a:p>
                  </a:txBody>
                  <a:tcPr anchor="ctr">
                    <a:lnL>
                      <a:noFill/>
                    </a:lnL>
                    <a:lnR>
                      <a:noFill/>
                    </a:lnR>
                    <a:lnT>
                      <a:noFill/>
                    </a:lnT>
                    <a:lnB>
                      <a:noFill/>
                    </a:lnB>
                    <a:solidFill>
                      <a:srgbClr val="F5F5F5"/>
                    </a:solidFill>
                  </a:tcPr>
                </a:tc>
                <a:tc>
                  <a:txBody>
                    <a:bodyPr/>
                    <a:lstStyle/>
                    <a:p>
                      <a:pPr algn="r" fontAlgn="ctr"/>
                      <a:r>
                        <a:rPr lang="en-IN">
                          <a:effectLst/>
                        </a:rPr>
                        <a:t>5185.031090</a:t>
                      </a:r>
                    </a:p>
                  </a:txBody>
                  <a:tcPr anchor="ctr">
                    <a:lnL>
                      <a:noFill/>
                    </a:lnL>
                    <a:lnR>
                      <a:noFill/>
                    </a:lnR>
                    <a:lnT>
                      <a:noFill/>
                    </a:lnT>
                    <a:lnB>
                      <a:noFill/>
                    </a:lnB>
                    <a:solidFill>
                      <a:srgbClr val="F5F5F5"/>
                    </a:solidFill>
                  </a:tcPr>
                </a:tc>
                <a:tc>
                  <a:txBody>
                    <a:bodyPr/>
                    <a:lstStyle/>
                    <a:p>
                      <a:pPr algn="r" fontAlgn="ctr"/>
                      <a:r>
                        <a:rPr lang="en-IN">
                          <a:effectLst/>
                        </a:rPr>
                        <a:t>Albany</a:t>
                      </a:r>
                    </a:p>
                  </a:txBody>
                  <a:tcPr anchor="ctr">
                    <a:lnL>
                      <a:noFill/>
                    </a:lnL>
                    <a:lnR>
                      <a:noFill/>
                    </a:lnR>
                    <a:lnT>
                      <a:noFill/>
                    </a:lnT>
                    <a:lnB>
                      <a:noFill/>
                    </a:lnB>
                    <a:solidFill>
                      <a:srgbClr val="F5F5F5"/>
                    </a:solidFill>
                  </a:tcPr>
                </a:tc>
                <a:extLst>
                  <a:ext uri="{0D108BD9-81ED-4DB2-BD59-A6C34878D82A}">
                    <a16:rowId xmlns:a16="http://schemas.microsoft.com/office/drawing/2014/main" val="1698305285"/>
                  </a:ext>
                </a:extLst>
              </a:tr>
              <a:tr h="377058">
                <a:tc>
                  <a:txBody>
                    <a:bodyPr/>
                    <a:lstStyle/>
                    <a:p>
                      <a:pPr algn="r" fontAlgn="ctr"/>
                      <a:r>
                        <a:rPr lang="en-IN" b="1">
                          <a:effectLst/>
                        </a:rPr>
                        <a:t>2</a:t>
                      </a:r>
                    </a:p>
                  </a:txBody>
                  <a:tcPr anchor="ctr">
                    <a:lnL>
                      <a:noFill/>
                    </a:lnL>
                    <a:lnR>
                      <a:noFill/>
                    </a:lnR>
                    <a:lnT>
                      <a:noFill/>
                    </a:lnT>
                    <a:lnB>
                      <a:noFill/>
                    </a:lnB>
                    <a:solidFill>
                      <a:srgbClr val="FFFFFF"/>
                    </a:solidFill>
                  </a:tcPr>
                </a:tc>
                <a:tc>
                  <a:txBody>
                    <a:bodyPr/>
                    <a:lstStyle/>
                    <a:p>
                      <a:pPr algn="r" fontAlgn="ctr"/>
                      <a:r>
                        <a:rPr lang="en-IN">
                          <a:effectLst/>
                        </a:rPr>
                        <a:t>90358.85032</a:t>
                      </a:r>
                    </a:p>
                  </a:txBody>
                  <a:tcPr anchor="ctr">
                    <a:lnL>
                      <a:noFill/>
                    </a:lnL>
                    <a:lnR>
                      <a:noFill/>
                    </a:lnR>
                    <a:lnT>
                      <a:noFill/>
                    </a:lnT>
                    <a:lnB>
                      <a:noFill/>
                    </a:lnB>
                    <a:solidFill>
                      <a:srgbClr val="FFFFFF"/>
                    </a:solidFill>
                  </a:tcPr>
                </a:tc>
                <a:tc>
                  <a:txBody>
                    <a:bodyPr/>
                    <a:lstStyle/>
                    <a:p>
                      <a:pPr algn="r" fontAlgn="ctr"/>
                      <a:r>
                        <a:rPr lang="en-IN">
                          <a:effectLst/>
                        </a:rPr>
                        <a:t>22401.083300</a:t>
                      </a:r>
                    </a:p>
                  </a:txBody>
                  <a:tcPr anchor="ctr">
                    <a:lnL>
                      <a:noFill/>
                    </a:lnL>
                    <a:lnR>
                      <a:noFill/>
                    </a:lnR>
                    <a:lnT>
                      <a:noFill/>
                    </a:lnT>
                    <a:lnB>
                      <a:noFill/>
                    </a:lnB>
                    <a:solidFill>
                      <a:srgbClr val="FFFFFF"/>
                    </a:solidFill>
                  </a:tcPr>
                </a:tc>
                <a:tc>
                  <a:txBody>
                    <a:bodyPr/>
                    <a:lstStyle/>
                    <a:p>
                      <a:pPr algn="r" fontAlgn="ctr"/>
                      <a:r>
                        <a:rPr lang="en-IN">
                          <a:effectLst/>
                        </a:rPr>
                        <a:t>74748.35</a:t>
                      </a:r>
                    </a:p>
                  </a:txBody>
                  <a:tcPr anchor="ctr">
                    <a:lnL>
                      <a:noFill/>
                    </a:lnL>
                    <a:lnR>
                      <a:noFill/>
                    </a:lnR>
                    <a:lnT>
                      <a:noFill/>
                    </a:lnT>
                    <a:lnB>
                      <a:noFill/>
                    </a:lnB>
                    <a:solidFill>
                      <a:srgbClr val="FFFFFF"/>
                    </a:solidFill>
                  </a:tcPr>
                </a:tc>
                <a:tc>
                  <a:txBody>
                    <a:bodyPr/>
                    <a:lstStyle/>
                    <a:p>
                      <a:pPr algn="r" fontAlgn="ctr"/>
                      <a:r>
                        <a:rPr lang="en-IN">
                          <a:effectLst/>
                        </a:rPr>
                        <a:t>87249.43</a:t>
                      </a:r>
                    </a:p>
                  </a:txBody>
                  <a:tcPr anchor="ctr">
                    <a:lnL>
                      <a:noFill/>
                    </a:lnL>
                    <a:lnR>
                      <a:noFill/>
                    </a:lnR>
                    <a:lnT>
                      <a:noFill/>
                    </a:lnT>
                    <a:lnB>
                      <a:noFill/>
                    </a:lnB>
                    <a:solidFill>
                      <a:srgbClr val="FFFFFF"/>
                    </a:solidFill>
                  </a:tcPr>
                </a:tc>
                <a:tc>
                  <a:txBody>
                    <a:bodyPr/>
                    <a:lstStyle/>
                    <a:p>
                      <a:pPr algn="r" fontAlgn="ctr"/>
                      <a:r>
                        <a:rPr lang="en-IN">
                          <a:effectLst/>
                        </a:rPr>
                        <a:t>101869.42</a:t>
                      </a:r>
                    </a:p>
                  </a:txBody>
                  <a:tcPr anchor="ctr">
                    <a:lnL>
                      <a:noFill/>
                    </a:lnL>
                    <a:lnR>
                      <a:noFill/>
                    </a:lnR>
                    <a:lnT>
                      <a:noFill/>
                    </a:lnT>
                    <a:lnB>
                      <a:noFill/>
                    </a:lnB>
                    <a:solidFill>
                      <a:srgbClr val="FFFFFF"/>
                    </a:solidFill>
                  </a:tcPr>
                </a:tc>
                <a:tc>
                  <a:txBody>
                    <a:bodyPr/>
                    <a:lstStyle/>
                    <a:p>
                      <a:pPr algn="r" fontAlgn="ctr"/>
                      <a:r>
                        <a:rPr lang="en-IN">
                          <a:effectLst/>
                        </a:rPr>
                        <a:t>157562.100219</a:t>
                      </a:r>
                    </a:p>
                  </a:txBody>
                  <a:tcPr anchor="ctr">
                    <a:lnL>
                      <a:noFill/>
                    </a:lnL>
                    <a:lnR>
                      <a:noFill/>
                    </a:lnR>
                    <a:lnT>
                      <a:noFill/>
                    </a:lnT>
                    <a:lnB>
                      <a:noFill/>
                    </a:lnB>
                    <a:solidFill>
                      <a:srgbClr val="FFFFFF"/>
                    </a:solidFill>
                  </a:tcPr>
                </a:tc>
                <a:tc>
                  <a:txBody>
                    <a:bodyPr/>
                    <a:lstStyle/>
                    <a:p>
                      <a:pPr algn="r" fontAlgn="ctr"/>
                      <a:r>
                        <a:rPr lang="en-IN">
                          <a:effectLst/>
                        </a:rPr>
                        <a:t>23155.600421</a:t>
                      </a:r>
                    </a:p>
                  </a:txBody>
                  <a:tcPr anchor="ctr">
                    <a:lnL>
                      <a:noFill/>
                    </a:lnL>
                    <a:lnR>
                      <a:noFill/>
                    </a:lnR>
                    <a:lnT>
                      <a:noFill/>
                    </a:lnT>
                    <a:lnB>
                      <a:noFill/>
                    </a:lnB>
                    <a:solidFill>
                      <a:srgbClr val="FFFFFF"/>
                    </a:solidFill>
                  </a:tcPr>
                </a:tc>
                <a:tc>
                  <a:txBody>
                    <a:bodyPr/>
                    <a:lstStyle/>
                    <a:p>
                      <a:pPr algn="r" fontAlgn="ctr"/>
                      <a:r>
                        <a:rPr lang="en-IN">
                          <a:effectLst/>
                        </a:rPr>
                        <a:t>Spokane</a:t>
                      </a:r>
                    </a:p>
                  </a:txBody>
                  <a:tcPr anchor="ctr">
                    <a:lnL>
                      <a:noFill/>
                    </a:lnL>
                    <a:lnR>
                      <a:noFill/>
                    </a:lnR>
                    <a:lnT>
                      <a:noFill/>
                    </a:lnT>
                    <a:lnB>
                      <a:noFill/>
                    </a:lnB>
                    <a:solidFill>
                      <a:srgbClr val="FFFFFF"/>
                    </a:solidFill>
                  </a:tcPr>
                </a:tc>
                <a:extLst>
                  <a:ext uri="{0D108BD9-81ED-4DB2-BD59-A6C34878D82A}">
                    <a16:rowId xmlns:a16="http://schemas.microsoft.com/office/drawing/2014/main" val="3029232202"/>
                  </a:ext>
                </a:extLst>
              </a:tr>
              <a:tr h="377058">
                <a:tc>
                  <a:txBody>
                    <a:bodyPr/>
                    <a:lstStyle/>
                    <a:p>
                      <a:pPr algn="r" fontAlgn="ctr"/>
                      <a:r>
                        <a:rPr lang="en-IN" b="1">
                          <a:effectLst/>
                        </a:rPr>
                        <a:t>3</a:t>
                      </a:r>
                    </a:p>
                  </a:txBody>
                  <a:tcPr anchor="ctr">
                    <a:lnL>
                      <a:noFill/>
                    </a:lnL>
                    <a:lnR>
                      <a:noFill/>
                    </a:lnR>
                    <a:lnT>
                      <a:noFill/>
                    </a:lnT>
                    <a:lnB>
                      <a:noFill/>
                    </a:lnB>
                    <a:solidFill>
                      <a:srgbClr val="FFFFFF"/>
                    </a:solidFill>
                  </a:tcPr>
                </a:tc>
                <a:tc>
                  <a:txBody>
                    <a:bodyPr/>
                    <a:lstStyle/>
                    <a:p>
                      <a:pPr algn="r" fontAlgn="ctr"/>
                      <a:r>
                        <a:rPr lang="en-IN">
                          <a:effectLst/>
                        </a:rPr>
                        <a:t>90514.19568</a:t>
                      </a:r>
                    </a:p>
                  </a:txBody>
                  <a:tcPr anchor="ctr">
                    <a:lnL>
                      <a:noFill/>
                    </a:lnL>
                    <a:lnR>
                      <a:noFill/>
                    </a:lnR>
                    <a:lnT>
                      <a:noFill/>
                    </a:lnT>
                    <a:lnB>
                      <a:noFill/>
                    </a:lnB>
                    <a:solidFill>
                      <a:srgbClr val="FFFFFF"/>
                    </a:solidFill>
                  </a:tcPr>
                </a:tc>
                <a:tc>
                  <a:txBody>
                    <a:bodyPr/>
                    <a:lstStyle/>
                    <a:p>
                      <a:pPr algn="r" fontAlgn="ctr"/>
                      <a:r>
                        <a:rPr lang="en-IN">
                          <a:effectLst/>
                        </a:rPr>
                        <a:t>19650.740673</a:t>
                      </a:r>
                    </a:p>
                  </a:txBody>
                  <a:tcPr anchor="ctr">
                    <a:lnL>
                      <a:noFill/>
                    </a:lnL>
                    <a:lnR>
                      <a:noFill/>
                    </a:lnR>
                    <a:lnT>
                      <a:noFill/>
                    </a:lnT>
                    <a:lnB>
                      <a:noFill/>
                    </a:lnB>
                    <a:solidFill>
                      <a:srgbClr val="FFFFFF"/>
                    </a:solidFill>
                  </a:tcPr>
                </a:tc>
                <a:tc>
                  <a:txBody>
                    <a:bodyPr/>
                    <a:lstStyle/>
                    <a:p>
                      <a:pPr algn="r" fontAlgn="ctr"/>
                      <a:r>
                        <a:rPr lang="en-IN">
                          <a:effectLst/>
                        </a:rPr>
                        <a:t>76543.82</a:t>
                      </a:r>
                    </a:p>
                  </a:txBody>
                  <a:tcPr anchor="ctr">
                    <a:lnL>
                      <a:noFill/>
                    </a:lnL>
                    <a:lnR>
                      <a:noFill/>
                    </a:lnR>
                    <a:lnT>
                      <a:noFill/>
                    </a:lnT>
                    <a:lnB>
                      <a:noFill/>
                    </a:lnB>
                    <a:solidFill>
                      <a:srgbClr val="FFFFFF"/>
                    </a:solidFill>
                  </a:tcPr>
                </a:tc>
                <a:tc>
                  <a:txBody>
                    <a:bodyPr/>
                    <a:lstStyle/>
                    <a:p>
                      <a:pPr algn="r" fontAlgn="ctr"/>
                      <a:r>
                        <a:rPr lang="en-IN">
                          <a:effectLst/>
                        </a:rPr>
                        <a:t>88102.95</a:t>
                      </a:r>
                    </a:p>
                  </a:txBody>
                  <a:tcPr anchor="ctr">
                    <a:lnL>
                      <a:noFill/>
                    </a:lnL>
                    <a:lnR>
                      <a:noFill/>
                    </a:lnR>
                    <a:lnT>
                      <a:noFill/>
                    </a:lnT>
                    <a:lnB>
                      <a:noFill/>
                    </a:lnB>
                    <a:solidFill>
                      <a:srgbClr val="FFFFFF"/>
                    </a:solidFill>
                  </a:tcPr>
                </a:tc>
                <a:tc>
                  <a:txBody>
                    <a:bodyPr/>
                    <a:lstStyle/>
                    <a:p>
                      <a:pPr algn="r" fontAlgn="ctr"/>
                      <a:r>
                        <a:rPr lang="en-IN">
                          <a:effectLst/>
                        </a:rPr>
                        <a:t>101162.98</a:t>
                      </a:r>
                    </a:p>
                  </a:txBody>
                  <a:tcPr anchor="ctr">
                    <a:lnL>
                      <a:noFill/>
                    </a:lnL>
                    <a:lnR>
                      <a:noFill/>
                    </a:lnR>
                    <a:lnT>
                      <a:noFill/>
                    </a:lnT>
                    <a:lnB>
                      <a:noFill/>
                    </a:lnB>
                    <a:solidFill>
                      <a:srgbClr val="FFFFFF"/>
                    </a:solidFill>
                  </a:tcPr>
                </a:tc>
                <a:tc>
                  <a:txBody>
                    <a:bodyPr/>
                    <a:lstStyle/>
                    <a:p>
                      <a:pPr algn="r" fontAlgn="ctr"/>
                      <a:r>
                        <a:rPr lang="en-IN">
                          <a:effectLst/>
                        </a:rPr>
                        <a:t>149466.417699</a:t>
                      </a:r>
                    </a:p>
                  </a:txBody>
                  <a:tcPr anchor="ctr">
                    <a:lnL>
                      <a:noFill/>
                    </a:lnL>
                    <a:lnR>
                      <a:noFill/>
                    </a:lnR>
                    <a:lnT>
                      <a:noFill/>
                    </a:lnT>
                    <a:lnB>
                      <a:noFill/>
                    </a:lnB>
                    <a:solidFill>
                      <a:srgbClr val="FFFFFF"/>
                    </a:solidFill>
                  </a:tcPr>
                </a:tc>
                <a:tc>
                  <a:txBody>
                    <a:bodyPr/>
                    <a:lstStyle/>
                    <a:p>
                      <a:pPr algn="r" fontAlgn="ctr"/>
                      <a:r>
                        <a:rPr lang="en-IN">
                          <a:effectLst/>
                        </a:rPr>
                        <a:t>31561.973661</a:t>
                      </a:r>
                    </a:p>
                  </a:txBody>
                  <a:tcPr anchor="ctr">
                    <a:lnL>
                      <a:noFill/>
                    </a:lnL>
                    <a:lnR>
                      <a:noFill/>
                    </a:lnR>
                    <a:lnT>
                      <a:noFill/>
                    </a:lnT>
                    <a:lnB>
                      <a:noFill/>
                    </a:lnB>
                    <a:solidFill>
                      <a:srgbClr val="FFFFFF"/>
                    </a:solidFill>
                  </a:tcPr>
                </a:tc>
                <a:tc>
                  <a:txBody>
                    <a:bodyPr/>
                    <a:lstStyle/>
                    <a:p>
                      <a:pPr algn="r" fontAlgn="ctr"/>
                      <a:r>
                        <a:rPr lang="en-IN" dirty="0">
                          <a:effectLst/>
                        </a:rPr>
                        <a:t>Louisville</a:t>
                      </a:r>
                    </a:p>
                  </a:txBody>
                  <a:tcPr anchor="ctr">
                    <a:lnL>
                      <a:noFill/>
                    </a:lnL>
                    <a:lnR>
                      <a:noFill/>
                    </a:lnR>
                    <a:lnT>
                      <a:noFill/>
                    </a:lnT>
                    <a:lnB>
                      <a:noFill/>
                    </a:lnB>
                    <a:solidFill>
                      <a:srgbClr val="FFFFFF"/>
                    </a:solidFill>
                  </a:tcPr>
                </a:tc>
                <a:extLst>
                  <a:ext uri="{0D108BD9-81ED-4DB2-BD59-A6C34878D82A}">
                    <a16:rowId xmlns:a16="http://schemas.microsoft.com/office/drawing/2014/main" val="1463416741"/>
                  </a:ext>
                </a:extLst>
              </a:tr>
            </a:tbl>
          </a:graphicData>
        </a:graphic>
      </p:graphicFrame>
    </p:spTree>
    <p:extLst>
      <p:ext uri="{BB962C8B-B14F-4D97-AF65-F5344CB8AC3E}">
        <p14:creationId xmlns:p14="http://schemas.microsoft.com/office/powerpoint/2010/main" val="77560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C8CA-003D-4386-8DDA-6080EEA86C97}"/>
              </a:ext>
            </a:extLst>
          </p:cNvPr>
          <p:cNvSpPr>
            <a:spLocks noGrp="1"/>
          </p:cNvSpPr>
          <p:nvPr>
            <p:ph type="title"/>
          </p:nvPr>
        </p:nvSpPr>
        <p:spPr/>
        <p:txBody>
          <a:bodyPr/>
          <a:lstStyle/>
          <a:p>
            <a:r>
              <a:rPr lang="en-IN" b="1" dirty="0">
                <a:solidFill>
                  <a:srgbClr val="C00000"/>
                </a:solidFill>
              </a:rPr>
              <a:t>SPECTRAL CLUSTERING AND EIGEN DECOMPOSITION-CONVENTIONAL</a:t>
            </a:r>
          </a:p>
        </p:txBody>
      </p:sp>
      <p:sp>
        <p:nvSpPr>
          <p:cNvPr id="4" name="Content Placeholder 3">
            <a:extLst>
              <a:ext uri="{FF2B5EF4-FFF2-40B4-BE49-F238E27FC236}">
                <a16:creationId xmlns:a16="http://schemas.microsoft.com/office/drawing/2014/main" id="{1451F897-F043-40F2-818C-E0831215039E}"/>
              </a:ext>
            </a:extLst>
          </p:cNvPr>
          <p:cNvSpPr>
            <a:spLocks noGrp="1"/>
          </p:cNvSpPr>
          <p:nvPr>
            <p:ph sz="half" idx="2"/>
          </p:nvPr>
        </p:nvSpPr>
        <p:spPr>
          <a:xfrm>
            <a:off x="6172200" y="1690687"/>
            <a:ext cx="5181600" cy="42153587"/>
          </a:xfrm>
        </p:spPr>
        <p:txBody>
          <a:bodyPr/>
          <a:lstStyle/>
          <a:p>
            <a:r>
              <a:rPr lang="en-IN" sz="2400" dirty="0"/>
              <a:t>Spectral clustering was used to find clusters because it separates noise in the data better than K-means or Mean shift algorithms</a:t>
            </a:r>
          </a:p>
          <a:p>
            <a:r>
              <a:rPr lang="en-IN" sz="2400" dirty="0"/>
              <a:t>Eigen Decomposition was done to select number of clusters . The data needed normalization for spectral clustering and PCA was done to reduce dimensions</a:t>
            </a:r>
          </a:p>
          <a:p>
            <a:r>
              <a:rPr lang="en-IN" sz="2400" dirty="0"/>
              <a:t>Cluster chosen was 13 for conventional</a:t>
            </a:r>
          </a:p>
          <a:p>
            <a:endParaRPr lang="en-IN" dirty="0"/>
          </a:p>
          <a:p>
            <a:endParaRPr lang="en-IN" dirty="0"/>
          </a:p>
          <a:p>
            <a:endParaRPr lang="en-IN" dirty="0"/>
          </a:p>
        </p:txBody>
      </p:sp>
      <p:pic>
        <p:nvPicPr>
          <p:cNvPr id="2050" name="Picture 2">
            <a:extLst>
              <a:ext uri="{FF2B5EF4-FFF2-40B4-BE49-F238E27FC236}">
                <a16:creationId xmlns:a16="http://schemas.microsoft.com/office/drawing/2014/main" id="{D072FEAB-F311-4A93-807E-BC15C759F9E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66261" y="2324512"/>
            <a:ext cx="4725477" cy="33535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E9EC967-7942-4FB8-938E-3934A45A65A8}"/>
              </a:ext>
            </a:extLst>
          </p:cNvPr>
          <p:cNvSpPr txBox="1"/>
          <p:nvPr/>
        </p:nvSpPr>
        <p:spPr>
          <a:xfrm>
            <a:off x="6172199" y="5678076"/>
            <a:ext cx="5743575" cy="923330"/>
          </a:xfrm>
          <a:prstGeom prst="rect">
            <a:avLst/>
          </a:prstGeom>
          <a:noFill/>
        </p:spPr>
        <p:txBody>
          <a:bodyPr wrap="square" rtlCol="0">
            <a:spAutoFit/>
          </a:bodyPr>
          <a:lstStyle/>
          <a:p>
            <a:r>
              <a:rPr lang="en-IN" b="1" i="1" dirty="0">
                <a:solidFill>
                  <a:srgbClr val="C00000"/>
                </a:solidFill>
              </a:rPr>
              <a:t>Source of study:</a:t>
            </a:r>
            <a:r>
              <a:rPr lang="en-IN" b="1" i="1" dirty="0">
                <a:solidFill>
                  <a:srgbClr val="C00000"/>
                </a:solidFill>
                <a:hlinkClick r:id="rId3">
                  <a:extLst>
                    <a:ext uri="{A12FA001-AC4F-418D-AE19-62706E023703}">
                      <ahyp:hlinkClr xmlns:ahyp="http://schemas.microsoft.com/office/drawing/2018/hyperlinkcolor" val="tx"/>
                    </a:ext>
                  </a:extLst>
                </a:hlinkClick>
              </a:rPr>
              <a:t> </a:t>
            </a:r>
            <a:r>
              <a:rPr lang="en-IN" dirty="0">
                <a:solidFill>
                  <a:srgbClr val="0563C1"/>
                </a:solidFill>
                <a:hlinkClick r:id="rId3">
                  <a:extLst>
                    <a:ext uri="{A12FA001-AC4F-418D-AE19-62706E023703}">
                      <ahyp:hlinkClr xmlns:ahyp="http://schemas.microsoft.com/office/drawing/2018/hyperlinkcolor" val="tx"/>
                    </a:ext>
                  </a:extLst>
                </a:hlinkClick>
              </a:rPr>
              <a:t>https://github.com/ciortanmadalina/high_noise_clustering/blob/master/</a:t>
            </a:r>
            <a:endParaRPr lang="en-IN" dirty="0"/>
          </a:p>
        </p:txBody>
      </p:sp>
      <p:pic>
        <p:nvPicPr>
          <p:cNvPr id="10" name="Picture 9">
            <a:extLst>
              <a:ext uri="{FF2B5EF4-FFF2-40B4-BE49-F238E27FC236}">
                <a16:creationId xmlns:a16="http://schemas.microsoft.com/office/drawing/2014/main" id="{ECD864C9-9692-4AA4-B969-22F12A3DFD37}"/>
              </a:ext>
            </a:extLst>
          </p:cNvPr>
          <p:cNvPicPr>
            <a:picLocks noChangeAspect="1"/>
          </p:cNvPicPr>
          <p:nvPr/>
        </p:nvPicPr>
        <p:blipFill>
          <a:blip r:embed="rId4"/>
          <a:stretch>
            <a:fillRect/>
          </a:stretch>
        </p:blipFill>
        <p:spPr>
          <a:xfrm>
            <a:off x="1198880" y="6002569"/>
            <a:ext cx="4411346" cy="490306"/>
          </a:xfrm>
          <a:prstGeom prst="rect">
            <a:avLst/>
          </a:prstGeom>
        </p:spPr>
      </p:pic>
    </p:spTree>
    <p:extLst>
      <p:ext uri="{BB962C8B-B14F-4D97-AF65-F5344CB8AC3E}">
        <p14:creationId xmlns:p14="http://schemas.microsoft.com/office/powerpoint/2010/main" val="256898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C8CA-003D-4386-8DDA-6080EEA86C97}"/>
              </a:ext>
            </a:extLst>
          </p:cNvPr>
          <p:cNvSpPr>
            <a:spLocks noGrp="1"/>
          </p:cNvSpPr>
          <p:nvPr>
            <p:ph type="title"/>
          </p:nvPr>
        </p:nvSpPr>
        <p:spPr/>
        <p:txBody>
          <a:bodyPr/>
          <a:lstStyle/>
          <a:p>
            <a:r>
              <a:rPr lang="en-IN" b="1" dirty="0">
                <a:solidFill>
                  <a:srgbClr val="C00000"/>
                </a:solidFill>
              </a:rPr>
              <a:t>SPECTRAL CLUSTERING AND EIGEN DECOMPOSITION-ORGANIC</a:t>
            </a:r>
          </a:p>
        </p:txBody>
      </p:sp>
      <p:sp>
        <p:nvSpPr>
          <p:cNvPr id="4" name="Content Placeholder 3">
            <a:extLst>
              <a:ext uri="{FF2B5EF4-FFF2-40B4-BE49-F238E27FC236}">
                <a16:creationId xmlns:a16="http://schemas.microsoft.com/office/drawing/2014/main" id="{1451F897-F043-40F2-818C-E0831215039E}"/>
              </a:ext>
            </a:extLst>
          </p:cNvPr>
          <p:cNvSpPr>
            <a:spLocks noGrp="1"/>
          </p:cNvSpPr>
          <p:nvPr>
            <p:ph sz="half" idx="2"/>
          </p:nvPr>
        </p:nvSpPr>
        <p:spPr>
          <a:xfrm>
            <a:off x="6172200" y="1276351"/>
            <a:ext cx="5181600" cy="42567924"/>
          </a:xfrm>
        </p:spPr>
        <p:txBody>
          <a:bodyPr/>
          <a:lstStyle/>
          <a:p>
            <a:pPr marL="0" indent="0">
              <a:buNone/>
            </a:pPr>
            <a:endParaRPr lang="en-IN" sz="2400" dirty="0"/>
          </a:p>
          <a:p>
            <a:r>
              <a:rPr lang="en-IN" sz="2400" dirty="0"/>
              <a:t>Cluster chosen was 12 for Organic</a:t>
            </a:r>
          </a:p>
          <a:p>
            <a:pPr marL="0" indent="0">
              <a:buNone/>
            </a:pPr>
            <a:endParaRPr lang="en-IN" dirty="0"/>
          </a:p>
          <a:p>
            <a:endParaRPr lang="en-IN" dirty="0"/>
          </a:p>
          <a:p>
            <a:endParaRPr lang="en-IN" dirty="0"/>
          </a:p>
        </p:txBody>
      </p:sp>
      <p:sp>
        <p:nvSpPr>
          <p:cNvPr id="6" name="TextBox 5">
            <a:extLst>
              <a:ext uri="{FF2B5EF4-FFF2-40B4-BE49-F238E27FC236}">
                <a16:creationId xmlns:a16="http://schemas.microsoft.com/office/drawing/2014/main" id="{6E9EC967-7942-4FB8-938E-3934A45A65A8}"/>
              </a:ext>
            </a:extLst>
          </p:cNvPr>
          <p:cNvSpPr txBox="1"/>
          <p:nvPr/>
        </p:nvSpPr>
        <p:spPr>
          <a:xfrm>
            <a:off x="6172199" y="5678076"/>
            <a:ext cx="5743575" cy="923330"/>
          </a:xfrm>
          <a:prstGeom prst="rect">
            <a:avLst/>
          </a:prstGeom>
          <a:noFill/>
        </p:spPr>
        <p:txBody>
          <a:bodyPr wrap="square" rtlCol="0">
            <a:spAutoFit/>
          </a:bodyPr>
          <a:lstStyle/>
          <a:p>
            <a:r>
              <a:rPr lang="en-IN" b="1" i="1" dirty="0">
                <a:solidFill>
                  <a:srgbClr val="C00000"/>
                </a:solidFill>
              </a:rPr>
              <a:t>Source </a:t>
            </a:r>
            <a:r>
              <a:rPr lang="en-IN" b="1" i="1">
                <a:solidFill>
                  <a:srgbClr val="C00000"/>
                </a:solidFill>
              </a:rPr>
              <a:t>of study:</a:t>
            </a:r>
            <a:r>
              <a:rPr lang="en-IN" b="1" i="1">
                <a:solidFill>
                  <a:srgbClr val="C00000"/>
                </a:solidFill>
                <a:hlinkClick r:id="rId2">
                  <a:extLst>
                    <a:ext uri="{A12FA001-AC4F-418D-AE19-62706E023703}">
                      <ahyp:hlinkClr xmlns:ahyp="http://schemas.microsoft.com/office/drawing/2018/hyperlinkcolor" val="tx"/>
                    </a:ext>
                  </a:extLst>
                </a:hlinkClick>
              </a:rPr>
              <a:t> </a:t>
            </a:r>
            <a:r>
              <a:rPr lang="en-IN" dirty="0">
                <a:solidFill>
                  <a:srgbClr val="0563C1"/>
                </a:solidFill>
                <a:hlinkClick r:id="rId2">
                  <a:extLst>
                    <a:ext uri="{A12FA001-AC4F-418D-AE19-62706E023703}">
                      <ahyp:hlinkClr xmlns:ahyp="http://schemas.microsoft.com/office/drawing/2018/hyperlinkcolor" val="tx"/>
                    </a:ext>
                  </a:extLst>
                </a:hlinkClick>
              </a:rPr>
              <a:t>https://github.com/ciortanmadalina/high_noise_clustering/blob/master/</a:t>
            </a:r>
            <a:endParaRPr lang="en-IN" dirty="0"/>
          </a:p>
        </p:txBody>
      </p:sp>
      <p:pic>
        <p:nvPicPr>
          <p:cNvPr id="3074" name="Picture 2">
            <a:extLst>
              <a:ext uri="{FF2B5EF4-FFF2-40B4-BE49-F238E27FC236}">
                <a16:creationId xmlns:a16="http://schemas.microsoft.com/office/drawing/2014/main" id="{5E7B6DFD-E3A4-4F7B-93FB-F66ED7234D05}"/>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933449" y="1879600"/>
            <a:ext cx="4858289" cy="3657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A1F662F-4F1E-44F5-B3A3-F3E43FA0DE65}"/>
              </a:ext>
            </a:extLst>
          </p:cNvPr>
          <p:cNvPicPr>
            <a:picLocks noChangeAspect="1"/>
          </p:cNvPicPr>
          <p:nvPr/>
        </p:nvPicPr>
        <p:blipFill>
          <a:blip r:embed="rId4"/>
          <a:stretch>
            <a:fillRect/>
          </a:stretch>
        </p:blipFill>
        <p:spPr>
          <a:xfrm>
            <a:off x="933449" y="5678076"/>
            <a:ext cx="4991101" cy="560800"/>
          </a:xfrm>
          <a:prstGeom prst="rect">
            <a:avLst/>
          </a:prstGeom>
        </p:spPr>
      </p:pic>
    </p:spTree>
    <p:extLst>
      <p:ext uri="{BB962C8B-B14F-4D97-AF65-F5344CB8AC3E}">
        <p14:creationId xmlns:p14="http://schemas.microsoft.com/office/powerpoint/2010/main" val="1500133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Condensed"/>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1186</Words>
  <Application>Microsoft Office PowerPoint</Application>
  <PresentationFormat>Widescreen</PresentationFormat>
  <Paragraphs>170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Yu Gothic</vt:lpstr>
      <vt:lpstr>Arial</vt:lpstr>
      <vt:lpstr>Bahnschrift Condensed</vt:lpstr>
      <vt:lpstr>Office Theme</vt:lpstr>
      <vt:lpstr>AVACADO PRICE ANALYSIS</vt:lpstr>
      <vt:lpstr>PROJECT-OFF THE WORK</vt:lpstr>
      <vt:lpstr>SAMPLE SIZE AND DATA SET INFO</vt:lpstr>
      <vt:lpstr>CLUSTERS &amp; REASONS FOR CHOOSING IT BASED ON REGIONS</vt:lpstr>
      <vt:lpstr>EXPLORATORY DATA ANALYSIS</vt:lpstr>
      <vt:lpstr>FINDINGS</vt:lpstr>
      <vt:lpstr>DATA DISPERSION ACROSS REGIONS(SAMPLE:CONVENTIONAL)</vt:lpstr>
      <vt:lpstr>SPECTRAL CLUSTERING AND EIGEN DECOMPOSITION-CONVENTIONAL</vt:lpstr>
      <vt:lpstr>SPECTRAL CLUSTERING AND EIGEN DECOMPOSITION-ORGANIC</vt:lpstr>
      <vt:lpstr>CLUSTERS ACROSS PC1 AND PC2</vt:lpstr>
      <vt:lpstr>CLUSTER DISTRIBUTION</vt:lpstr>
      <vt:lpstr>MODEL CONSIDERATIONS</vt:lpstr>
      <vt:lpstr>SAMPLE DATA TO THE MODELING FRAMEWORK &amp; MODEL OUTPUT(CLUSTER=3,TYPE=ORGANIC)</vt:lpstr>
      <vt:lpstr>FEATURE IMPORTANCE USING f_regression(scikit learn-Univariate linear regression tests)</vt:lpstr>
      <vt:lpstr>MODEL DIAGNOSTICS</vt:lpstr>
      <vt:lpstr>FINDING SIMILAR CLUSTERS IN OOB SAMPLE USING KDTREE UNSUPERVISED ALGORITHM(A VARIANT OF KNN)</vt:lpstr>
      <vt:lpstr>OOB DIAGNOSTICS &amp; FEATURE IMPORTANCE</vt:lpstr>
      <vt:lpstr>MODEL ACCURACY &amp; FEATURES USED</vt:lpstr>
      <vt:lpstr>MODELLING PROCESS</vt:lpstr>
      <vt:lpstr>HOW MODEL CAN BE USED AND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dc:title>
  <dc:creator>Manikandan M</dc:creator>
  <cp:lastModifiedBy>Manikandan M</cp:lastModifiedBy>
  <cp:revision>32</cp:revision>
  <dcterms:created xsi:type="dcterms:W3CDTF">2020-05-07T08:24:21Z</dcterms:created>
  <dcterms:modified xsi:type="dcterms:W3CDTF">2020-12-01T09:28:44Z</dcterms:modified>
</cp:coreProperties>
</file>