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1E6D3E-6C9D-4ACA-875A-EF3B5741B482}">
  <a:tblStyle styleId="{591E6D3E-6C9D-4ACA-875A-EF3B5741B48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fc417ae7f6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fc417ae7f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fc34212818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fc3421281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c34212818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c3421281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0d6484a749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0d6484a74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fc417ae7f6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fc417ae7f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0cfd9f9923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0cfd9f992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fc34212818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fc3421281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fc34212818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fc3421281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fc34212818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fc3421281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c34212818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c3421281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c34212818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c3421281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c34212818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c3421281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c34212818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c342128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c34212818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c3421281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c417ae7f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c417ae7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c417ae7f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fc417ae7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c417ae7f6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c417ae7f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overleaf.com/read/bqpgxfmmwfgf#0d51d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github.com/ansymo/msr2013-bug_dataset" TargetMode="External"/><Relationship Id="rId4" Type="http://schemas.openxmlformats.org/officeDocument/2006/relationships/hyperlink" Target="https://www.kaggle.com/datasets/antonyjr/jira-issue-reports-v1" TargetMode="External"/><Relationship Id="rId5" Type="http://schemas.openxmlformats.org/officeDocument/2006/relationships/hyperlink" Target="https://www.kaggle.com/datasets/samanthakumara/software-bug-reports" TargetMode="External"/><Relationship Id="rId6" Type="http://schemas.openxmlformats.org/officeDocument/2006/relationships/hyperlink" Target="https://www.kaggle.com/datasets/crawford/deeptriage/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Quattrocento Sans"/>
              <a:buNone/>
            </a:pPr>
            <a:r>
              <a:rPr lang="en-US"/>
              <a:t>Identifying Bug Types &amp; Severity in Open-Source Code</a:t>
            </a:r>
            <a:endParaRPr/>
          </a:p>
        </p:txBody>
      </p:sp>
      <p:sp>
        <p:nvSpPr>
          <p:cNvPr id="169" name="Google Shape;169;p19"/>
          <p:cNvSpPr txBox="1"/>
          <p:nvPr>
            <p:ph idx="1" type="subTitle"/>
          </p:nvPr>
        </p:nvSpPr>
        <p:spPr>
          <a:xfrm>
            <a:off x="5486400" y="3240575"/>
            <a:ext cx="5791200" cy="289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E9F7F6"/>
              </a:buClr>
              <a:buSzPts val="2400"/>
              <a:buNone/>
            </a:pPr>
            <a:r>
              <a:rPr lang="en-US"/>
              <a:t>Mid Semester Progress Report</a:t>
            </a:r>
            <a:endParaRPr/>
          </a:p>
          <a:p>
            <a:pPr indent="0" lvl="0" marL="0" rtl="0" algn="l">
              <a:lnSpc>
                <a:spcPct val="90000"/>
              </a:lnSpc>
              <a:spcBef>
                <a:spcPts val="0"/>
              </a:spcBef>
              <a:spcAft>
                <a:spcPts val="0"/>
              </a:spcAft>
              <a:buClr>
                <a:srgbClr val="E9F7F6"/>
              </a:buClr>
              <a:buSzPts val="2400"/>
              <a:buNone/>
            </a:pPr>
            <a:r>
              <a:rPr lang="en-US"/>
              <a:t>Group Members:</a:t>
            </a:r>
            <a:endParaRPr/>
          </a:p>
          <a:p>
            <a:pPr indent="-355600" lvl="0" marL="457200" rtl="0" algn="l">
              <a:lnSpc>
                <a:spcPct val="90000"/>
              </a:lnSpc>
              <a:spcBef>
                <a:spcPts val="0"/>
              </a:spcBef>
              <a:spcAft>
                <a:spcPts val="0"/>
              </a:spcAft>
              <a:buSzPts val="2000"/>
              <a:buChar char="●"/>
            </a:pPr>
            <a:r>
              <a:rPr lang="en-US" sz="2000"/>
              <a:t>Ishir Bhardwaj (2022223)</a:t>
            </a:r>
            <a:endParaRPr sz="2000"/>
          </a:p>
          <a:p>
            <a:pPr indent="-355600" lvl="0" marL="457200" rtl="0" algn="l">
              <a:lnSpc>
                <a:spcPct val="90000"/>
              </a:lnSpc>
              <a:spcBef>
                <a:spcPts val="0"/>
              </a:spcBef>
              <a:spcAft>
                <a:spcPts val="0"/>
              </a:spcAft>
              <a:buSzPts val="2000"/>
              <a:buChar char="●"/>
            </a:pPr>
            <a:r>
              <a:rPr lang="en-US" sz="2000"/>
              <a:t>Manit Kaushik (2022277)</a:t>
            </a:r>
            <a:endParaRPr sz="2000"/>
          </a:p>
          <a:p>
            <a:pPr indent="-355600" lvl="0" marL="457200" rtl="0" algn="l">
              <a:lnSpc>
                <a:spcPct val="90000"/>
              </a:lnSpc>
              <a:spcBef>
                <a:spcPts val="0"/>
              </a:spcBef>
              <a:spcAft>
                <a:spcPts val="0"/>
              </a:spcAft>
              <a:buSzPts val="2000"/>
              <a:buChar char="●"/>
            </a:pPr>
            <a:r>
              <a:rPr lang="en-US" sz="2000"/>
              <a:t>Pranav Gupta (2022364)</a:t>
            </a:r>
            <a:endParaRPr sz="2000"/>
          </a:p>
          <a:p>
            <a:pPr indent="-355600" lvl="0" marL="457200" rtl="0" algn="l">
              <a:lnSpc>
                <a:spcPct val="90000"/>
              </a:lnSpc>
              <a:spcBef>
                <a:spcPts val="0"/>
              </a:spcBef>
              <a:spcAft>
                <a:spcPts val="0"/>
              </a:spcAft>
              <a:buSzPts val="2000"/>
              <a:buChar char="●"/>
            </a:pPr>
            <a:r>
              <a:rPr lang="en-US" sz="2000"/>
              <a:t>Raghav Wadhwa (2022385)</a:t>
            </a:r>
            <a:endParaRPr sz="2000"/>
          </a:p>
          <a:p>
            <a:pPr indent="0" lvl="0" marL="0" rtl="0" algn="l">
              <a:lnSpc>
                <a:spcPct val="90000"/>
              </a:lnSpc>
              <a:spcBef>
                <a:spcPts val="0"/>
              </a:spcBef>
              <a:spcAft>
                <a:spcPts val="0"/>
              </a:spcAft>
              <a:buNone/>
            </a:pPr>
            <a:r>
              <a:t/>
            </a:r>
            <a:endParaRPr sz="2000"/>
          </a:p>
          <a:p>
            <a:pPr indent="0" lvl="0" marL="0" rtl="0" algn="l">
              <a:lnSpc>
                <a:spcPct val="90000"/>
              </a:lnSpc>
              <a:spcBef>
                <a:spcPts val="0"/>
              </a:spcBef>
              <a:spcAft>
                <a:spcPts val="0"/>
              </a:spcAft>
              <a:buNone/>
            </a:pPr>
            <a:r>
              <a:t/>
            </a:r>
            <a:endParaRPr sz="2000"/>
          </a:p>
          <a:p>
            <a:pPr indent="0" lvl="0" marL="0" rtl="0" algn="l">
              <a:lnSpc>
                <a:spcPct val="90000"/>
              </a:lnSpc>
              <a:spcBef>
                <a:spcPts val="0"/>
              </a:spcBef>
              <a:spcAft>
                <a:spcPts val="0"/>
              </a:spcAft>
              <a:buNone/>
            </a:pPr>
            <a:r>
              <a:rPr lang="en-US" sz="2000" u="sng">
                <a:solidFill>
                  <a:schemeClr val="hlink"/>
                </a:solidFill>
                <a:hlinkClick r:id="rId3"/>
              </a:rPr>
              <a:t>Link to Progress Report</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Preprocessing</a:t>
            </a:r>
            <a:endParaRPr/>
          </a:p>
        </p:txBody>
      </p:sp>
      <p:sp>
        <p:nvSpPr>
          <p:cNvPr id="227" name="Google Shape;227;p2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77500" lnSpcReduction="10000"/>
          </a:bodyPr>
          <a:lstStyle/>
          <a:p>
            <a:pPr indent="0" lvl="0" marL="0" rtl="0" algn="l">
              <a:lnSpc>
                <a:spcPct val="115000"/>
              </a:lnSpc>
              <a:spcBef>
                <a:spcPts val="1000"/>
              </a:spcBef>
              <a:spcAft>
                <a:spcPts val="0"/>
              </a:spcAft>
              <a:buClr>
                <a:schemeClr val="dk1"/>
              </a:buClr>
              <a:buSzPct val="39285"/>
              <a:buFont typeface="Arial"/>
              <a:buNone/>
            </a:pPr>
            <a:r>
              <a:rPr lang="en-US"/>
              <a:t>NLP preprocessing steps used:</a:t>
            </a:r>
            <a:endParaRPr/>
          </a:p>
          <a:p>
            <a:pPr indent="-317182" lvl="0" marL="457200" rtl="0" algn="l">
              <a:lnSpc>
                <a:spcPct val="115000"/>
              </a:lnSpc>
              <a:spcBef>
                <a:spcPts val="1000"/>
              </a:spcBef>
              <a:spcAft>
                <a:spcPts val="0"/>
              </a:spcAft>
              <a:buSzPct val="64285"/>
              <a:buAutoNum type="arabicPeriod"/>
            </a:pPr>
            <a:r>
              <a:rPr b="1" lang="en-US"/>
              <a:t>Tokenization: </a:t>
            </a:r>
            <a:r>
              <a:rPr lang="en-US"/>
              <a:t>This process involves breaking down text into smaller units, typically words or phrases, known as tokens. Tokenization helps in analyzing each word individually.</a:t>
            </a:r>
            <a:endParaRPr/>
          </a:p>
          <a:p>
            <a:pPr indent="-317182" lvl="0" marL="457200" rtl="0" algn="l">
              <a:lnSpc>
                <a:spcPct val="115000"/>
              </a:lnSpc>
              <a:spcBef>
                <a:spcPts val="0"/>
              </a:spcBef>
              <a:spcAft>
                <a:spcPts val="0"/>
              </a:spcAft>
              <a:buSzPct val="64285"/>
              <a:buAutoNum type="arabicPeriod"/>
            </a:pPr>
            <a:r>
              <a:rPr b="1" lang="en-US"/>
              <a:t>Stop Words Removal: </a:t>
            </a:r>
            <a:r>
              <a:rPr lang="en-US"/>
              <a:t>Common words such as "the", "and", "is" that occur frequently in the language but add little to no contextual meaning are removed. This helps in reducing noise and focusing the analysis on more meaningful words.</a:t>
            </a:r>
            <a:endParaRPr b="1"/>
          </a:p>
          <a:p>
            <a:pPr indent="-317182" lvl="0" marL="457200" rtl="0" algn="l">
              <a:lnSpc>
                <a:spcPct val="115000"/>
              </a:lnSpc>
              <a:spcBef>
                <a:spcPts val="0"/>
              </a:spcBef>
              <a:spcAft>
                <a:spcPts val="0"/>
              </a:spcAft>
              <a:buSzPct val="64285"/>
              <a:buAutoNum type="arabicPeriod"/>
            </a:pPr>
            <a:r>
              <a:rPr b="1" lang="en-US"/>
              <a:t>Lemmatization: </a:t>
            </a:r>
            <a:r>
              <a:rPr lang="en-US"/>
              <a:t>Words are converted to their base or root form, known as a lemma. For example, words like "running" or "ran" are reduced to "run." This normalization of words ensures that variations of the same word are treated as a single entity.</a:t>
            </a:r>
            <a:endParaRPr/>
          </a:p>
          <a:p>
            <a:pPr indent="0" lvl="0" marL="0" rtl="0" algn="l">
              <a:lnSpc>
                <a:spcPct val="115000"/>
              </a:lnSpc>
              <a:spcBef>
                <a:spcPts val="1000"/>
              </a:spcBef>
              <a:spcAft>
                <a:spcPts val="0"/>
              </a:spcAft>
              <a:buNone/>
            </a:pPr>
            <a:r>
              <a:rPr lang="en-US"/>
              <a:t>Eg. “Watching the same user twice produces a SQL error” changes to “Watch user twice produce SQL error”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845127" y="365760"/>
            <a:ext cx="9445500" cy="826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Methodology </a:t>
            </a:r>
            <a:r>
              <a:rPr lang="en-US"/>
              <a:t>for Predicting Bugs Severity</a:t>
            </a:r>
            <a:endParaRPr/>
          </a:p>
        </p:txBody>
      </p:sp>
      <p:sp>
        <p:nvSpPr>
          <p:cNvPr id="233" name="Google Shape;233;p29"/>
          <p:cNvSpPr txBox="1"/>
          <p:nvPr>
            <p:ph idx="1" type="body"/>
          </p:nvPr>
        </p:nvSpPr>
        <p:spPr>
          <a:xfrm>
            <a:off x="845125" y="1381174"/>
            <a:ext cx="10515600" cy="5279100"/>
          </a:xfrm>
          <a:prstGeom prst="rect">
            <a:avLst/>
          </a:prstGeom>
        </p:spPr>
        <p:txBody>
          <a:bodyPr anchorCtr="0" anchor="t" bIns="45700" lIns="91425" spcFirstLastPara="1" rIns="91425" wrap="square" tIns="45700">
            <a:normAutofit fontScale="77500" lnSpcReduction="10000"/>
          </a:bodyPr>
          <a:lstStyle/>
          <a:p>
            <a:pPr indent="0" lvl="0" marL="0" rtl="0" algn="l">
              <a:lnSpc>
                <a:spcPct val="115000"/>
              </a:lnSpc>
              <a:spcBef>
                <a:spcPts val="1200"/>
              </a:spcBef>
              <a:spcAft>
                <a:spcPts val="0"/>
              </a:spcAft>
              <a:buNone/>
            </a:pPr>
            <a:r>
              <a:rPr lang="en-US"/>
              <a:t>After preprocessing the data </a:t>
            </a:r>
            <a:r>
              <a:rPr b="1" lang="en-US"/>
              <a:t>Named Entity Recognition (NER)</a:t>
            </a:r>
            <a:r>
              <a:rPr lang="en-US"/>
              <a:t> is employed to identify key entities such as software names and error codes, enriching the feature representation. Eg for [1.5][compiler] 3.4RC4 java compiler fails to correctly erase generic type information, NER adds [('1.5][compiler', 'CARDINAL'), ('3.4RC4', 'CARDINAL')]</a:t>
            </a:r>
            <a:endParaRPr/>
          </a:p>
          <a:p>
            <a:pPr indent="0" lvl="0" marL="0" rtl="0" algn="l">
              <a:lnSpc>
                <a:spcPct val="115000"/>
              </a:lnSpc>
              <a:spcBef>
                <a:spcPts val="1200"/>
              </a:spcBef>
              <a:spcAft>
                <a:spcPts val="0"/>
              </a:spcAft>
              <a:buNone/>
            </a:pPr>
            <a:r>
              <a:rPr lang="en-US"/>
              <a:t>The machine learning pipeline begins with </a:t>
            </a:r>
            <a:r>
              <a:rPr b="1" lang="en-US"/>
              <a:t>TF-IDF vectorization</a:t>
            </a:r>
            <a:r>
              <a:rPr lang="en-US"/>
              <a:t>, incorporating both </a:t>
            </a:r>
            <a:r>
              <a:rPr b="1" lang="en-US"/>
              <a:t>unigrams</a:t>
            </a:r>
            <a:r>
              <a:rPr lang="en-US"/>
              <a:t> and </a:t>
            </a:r>
            <a:r>
              <a:rPr b="1" lang="en-US"/>
              <a:t>bigrams</a:t>
            </a:r>
            <a:r>
              <a:rPr lang="en-US"/>
              <a:t> to capture individual words and meaningful word pairs, enhancing contextual understanding.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rPr b="1" lang="en-US"/>
              <a:t>Latent Semantic Analysis (LSA)</a:t>
            </a:r>
            <a:r>
              <a:rPr lang="en-US"/>
              <a:t> is then applied using </a:t>
            </a:r>
            <a:r>
              <a:rPr b="1" lang="en-US"/>
              <a:t>Truncated SVD</a:t>
            </a:r>
            <a:r>
              <a:rPr lang="en-US"/>
              <a:t> to reduce the feature space to 100 components, minimizing noise and complexity while preserving essential information. These refined feature vectors serve as input for the machine learning models, enabling accurate predictions based on the enriched text.</a:t>
            </a:r>
            <a:endParaRPr/>
          </a:p>
        </p:txBody>
      </p:sp>
      <p:pic>
        <p:nvPicPr>
          <p:cNvPr id="234" name="Google Shape;234;p29"/>
          <p:cNvPicPr preferRelativeResize="0"/>
          <p:nvPr/>
        </p:nvPicPr>
        <p:blipFill>
          <a:blip r:embed="rId3">
            <a:alphaModFix/>
          </a:blip>
          <a:stretch>
            <a:fillRect/>
          </a:stretch>
        </p:blipFill>
        <p:spPr>
          <a:xfrm>
            <a:off x="3718250" y="3668842"/>
            <a:ext cx="4290450" cy="1426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Results </a:t>
            </a:r>
            <a:r>
              <a:rPr lang="en-US"/>
              <a:t>for Predicting Bugs Severity</a:t>
            </a:r>
            <a:endParaRPr/>
          </a:p>
        </p:txBody>
      </p:sp>
      <p:sp>
        <p:nvSpPr>
          <p:cNvPr id="240" name="Google Shape;240;p30"/>
          <p:cNvSpPr txBox="1"/>
          <p:nvPr>
            <p:ph idx="1" type="body"/>
          </p:nvPr>
        </p:nvSpPr>
        <p:spPr>
          <a:xfrm>
            <a:off x="845125" y="1381176"/>
            <a:ext cx="10515600" cy="897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The created feature set have only been implemented with Multinomial Logistic Regression model, as of right now: </a:t>
            </a:r>
            <a:endParaRPr/>
          </a:p>
        </p:txBody>
      </p:sp>
      <p:graphicFrame>
        <p:nvGraphicFramePr>
          <p:cNvPr id="241" name="Google Shape;241;p30"/>
          <p:cNvGraphicFramePr/>
          <p:nvPr/>
        </p:nvGraphicFramePr>
        <p:xfrm>
          <a:off x="940863" y="2415800"/>
          <a:ext cx="3000000" cy="3000000"/>
        </p:xfrm>
        <a:graphic>
          <a:graphicData uri="http://schemas.openxmlformats.org/drawingml/2006/table">
            <a:tbl>
              <a:tblPr>
                <a:noFill/>
                <a:tableStyleId>{591E6D3E-6C9D-4ACA-875A-EF3B5741B482}</a:tableStyleId>
              </a:tblPr>
              <a:tblGrid>
                <a:gridCol w="998950"/>
                <a:gridCol w="1055875"/>
                <a:gridCol w="709950"/>
                <a:gridCol w="921625"/>
                <a:gridCol w="1122175"/>
                <a:gridCol w="721075"/>
                <a:gridCol w="921625"/>
              </a:tblGrid>
              <a:tr h="393675">
                <a:tc>
                  <a:txBody>
                    <a:bodyPr/>
                    <a:lstStyle/>
                    <a:p>
                      <a:pPr indent="0" lvl="0" marL="0" rtl="0" algn="l">
                        <a:spcBef>
                          <a:spcPts val="0"/>
                        </a:spcBef>
                        <a:spcAft>
                          <a:spcPts val="0"/>
                        </a:spcAft>
                        <a:buNone/>
                      </a:pPr>
                      <a:r>
                        <a:t/>
                      </a:r>
                      <a:endParaRPr b="1"/>
                    </a:p>
                  </a:txBody>
                  <a:tcPr marT="91425" marB="91425" marR="91425" marL="91425"/>
                </a:tc>
                <a:tc gridSpan="3">
                  <a:txBody>
                    <a:bodyPr/>
                    <a:lstStyle/>
                    <a:p>
                      <a:pPr indent="0" lvl="0" marL="0" rtl="0" algn="ctr">
                        <a:spcBef>
                          <a:spcPts val="0"/>
                        </a:spcBef>
                        <a:spcAft>
                          <a:spcPts val="0"/>
                        </a:spcAft>
                        <a:buNone/>
                      </a:pPr>
                      <a:r>
                        <a:rPr b="1" lang="en-US"/>
                        <a:t>Mozilla Dataset</a:t>
                      </a:r>
                      <a:endParaRPr b="1"/>
                    </a:p>
                  </a:txBody>
                  <a:tcPr marT="91425" marB="91425" marR="91425" marL="91425"/>
                </a:tc>
                <a:tc hMerge="1"/>
                <a:tc hMerge="1"/>
                <a:tc gridSpan="3">
                  <a:txBody>
                    <a:bodyPr/>
                    <a:lstStyle/>
                    <a:p>
                      <a:pPr indent="0" lvl="0" marL="0" rtl="0" algn="ctr">
                        <a:spcBef>
                          <a:spcPts val="0"/>
                        </a:spcBef>
                        <a:spcAft>
                          <a:spcPts val="0"/>
                        </a:spcAft>
                        <a:buNone/>
                      </a:pPr>
                      <a:r>
                        <a:rPr b="1" lang="en-US">
                          <a:solidFill>
                            <a:schemeClr val="dk1"/>
                          </a:solidFill>
                        </a:rPr>
                        <a:t>Eclipse</a:t>
                      </a:r>
                      <a:r>
                        <a:rPr b="1" lang="en-US">
                          <a:solidFill>
                            <a:schemeClr val="dk1"/>
                          </a:solidFill>
                        </a:rPr>
                        <a:t> Dataset</a:t>
                      </a:r>
                      <a:endParaRPr b="1"/>
                    </a:p>
                  </a:txBody>
                  <a:tcPr marT="91425" marB="91425" marR="91425" marL="91425">
                    <a:lnB cap="flat" cmpd="sng" w="9525">
                      <a:solidFill>
                        <a:srgbClr val="9E9E9E"/>
                      </a:solidFill>
                      <a:prstDash val="solid"/>
                      <a:round/>
                      <a:headEnd len="sm" w="sm" type="none"/>
                      <a:tailEnd len="sm" w="sm" type="none"/>
                    </a:lnB>
                  </a:tcPr>
                </a:tc>
                <a:tc hMerge="1"/>
                <a:tc hMerge="1"/>
              </a:tr>
              <a:tr h="605675">
                <a:tc>
                  <a:txBody>
                    <a:bodyPr/>
                    <a:lstStyle/>
                    <a:p>
                      <a:pPr indent="0" lvl="0" marL="0" rtl="0" algn="l">
                        <a:spcBef>
                          <a:spcPts val="0"/>
                        </a:spcBef>
                        <a:spcAft>
                          <a:spcPts val="0"/>
                        </a:spcAft>
                        <a:buNone/>
                      </a:pPr>
                      <a:r>
                        <a:rPr b="1" lang="en-US"/>
                        <a:t>Class</a:t>
                      </a:r>
                      <a:endParaRPr b="1"/>
                    </a:p>
                  </a:txBody>
                  <a:tcPr marT="91425" marB="91425" marR="91425" marL="91425"/>
                </a:tc>
                <a:tc>
                  <a:txBody>
                    <a:bodyPr/>
                    <a:lstStyle/>
                    <a:p>
                      <a:pPr indent="0" lvl="0" marL="0" rtl="0" algn="ctr">
                        <a:spcBef>
                          <a:spcPts val="0"/>
                        </a:spcBef>
                        <a:spcAft>
                          <a:spcPts val="0"/>
                        </a:spcAft>
                        <a:buNone/>
                      </a:pPr>
                      <a:r>
                        <a:rPr b="1" lang="en-US"/>
                        <a:t>Precision</a:t>
                      </a:r>
                      <a:endParaRPr b="1"/>
                    </a:p>
                  </a:txBody>
                  <a:tcPr marT="91425" marB="91425" marR="91425" marL="91425"/>
                </a:tc>
                <a:tc>
                  <a:txBody>
                    <a:bodyPr/>
                    <a:lstStyle/>
                    <a:p>
                      <a:pPr indent="0" lvl="0" marL="0" rtl="0" algn="ctr">
                        <a:spcBef>
                          <a:spcPts val="0"/>
                        </a:spcBef>
                        <a:spcAft>
                          <a:spcPts val="0"/>
                        </a:spcAft>
                        <a:buNone/>
                      </a:pPr>
                      <a:r>
                        <a:rPr b="1" lang="en-US"/>
                        <a:t>Recall</a:t>
                      </a:r>
                      <a:endParaRPr b="1"/>
                    </a:p>
                  </a:txBody>
                  <a:tcPr marT="91425" marB="91425" marR="91425" marL="91425"/>
                </a:tc>
                <a:tc>
                  <a:txBody>
                    <a:bodyPr/>
                    <a:lstStyle/>
                    <a:p>
                      <a:pPr indent="0" lvl="0" marL="0" rtl="0" algn="ctr">
                        <a:spcBef>
                          <a:spcPts val="0"/>
                        </a:spcBef>
                        <a:spcAft>
                          <a:spcPts val="0"/>
                        </a:spcAft>
                        <a:buNone/>
                      </a:pPr>
                      <a:r>
                        <a:rPr b="1" lang="en-US"/>
                        <a:t>F1 - Score</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US"/>
                        <a:t>Precision</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Recall</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a:t>F1 - Score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3675">
                <a:tc>
                  <a:txBody>
                    <a:bodyPr/>
                    <a:lstStyle/>
                    <a:p>
                      <a:pPr indent="0" lvl="0" marL="0" rtl="0" algn="l">
                        <a:spcBef>
                          <a:spcPts val="0"/>
                        </a:spcBef>
                        <a:spcAft>
                          <a:spcPts val="0"/>
                        </a:spcAft>
                        <a:buNone/>
                      </a:pPr>
                      <a:r>
                        <a:rPr b="1" lang="en-US"/>
                        <a:t>blocker</a:t>
                      </a:r>
                      <a:endParaRPr b="1"/>
                    </a:p>
                  </a:txBody>
                  <a:tcPr marT="91425" marB="91425" marR="91425" marL="91425"/>
                </a:tc>
                <a:tc>
                  <a:txBody>
                    <a:bodyPr/>
                    <a:lstStyle/>
                    <a:p>
                      <a:pPr indent="0" lvl="0" marL="0" rtl="0" algn="ctr">
                        <a:spcBef>
                          <a:spcPts val="0"/>
                        </a:spcBef>
                        <a:spcAft>
                          <a:spcPts val="0"/>
                        </a:spcAft>
                        <a:buNone/>
                      </a:pPr>
                      <a:r>
                        <a:rPr lang="en-US"/>
                        <a:t>0.60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0.18</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0.28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t>0.58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0.04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0.08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3675">
                <a:tc>
                  <a:txBody>
                    <a:bodyPr/>
                    <a:lstStyle/>
                    <a:p>
                      <a:pPr indent="0" lvl="0" marL="0" rtl="0" algn="l">
                        <a:spcBef>
                          <a:spcPts val="0"/>
                        </a:spcBef>
                        <a:spcAft>
                          <a:spcPts val="0"/>
                        </a:spcAft>
                        <a:buNone/>
                      </a:pPr>
                      <a:r>
                        <a:rPr b="1" lang="en-US"/>
                        <a:t>critical</a:t>
                      </a:r>
                      <a:endParaRPr b="1"/>
                    </a:p>
                  </a:txBody>
                  <a:tcPr marT="91425" marB="91425" marR="91425" marL="91425"/>
                </a:tc>
                <a:tc>
                  <a:txBody>
                    <a:bodyPr/>
                    <a:lstStyle/>
                    <a:p>
                      <a:pPr indent="0" lvl="0" marL="0" rtl="0" algn="ctr">
                        <a:spcBef>
                          <a:spcPts val="0"/>
                        </a:spcBef>
                        <a:spcAft>
                          <a:spcPts val="0"/>
                        </a:spcAft>
                        <a:buNone/>
                      </a:pPr>
                      <a:r>
                        <a:rPr lang="en-US"/>
                        <a:t>0.78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0.72</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0.75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t>0.35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0.14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3675">
                <a:tc>
                  <a:txBody>
                    <a:bodyPr/>
                    <a:lstStyle/>
                    <a:p>
                      <a:pPr indent="0" lvl="0" marL="0" rtl="0" algn="l">
                        <a:spcBef>
                          <a:spcPts val="0"/>
                        </a:spcBef>
                        <a:spcAft>
                          <a:spcPts val="0"/>
                        </a:spcAft>
                        <a:buNone/>
                      </a:pPr>
                      <a:r>
                        <a:rPr b="1" lang="en-US"/>
                        <a:t>major</a:t>
                      </a:r>
                      <a:endParaRPr b="1"/>
                    </a:p>
                  </a:txBody>
                  <a:tcPr marT="91425" marB="91425" marR="91425" marL="91425"/>
                </a:tc>
                <a:tc>
                  <a:txBody>
                    <a:bodyPr/>
                    <a:lstStyle/>
                    <a:p>
                      <a:pPr indent="0" lvl="0" marL="0" rtl="0" algn="ctr">
                        <a:spcBef>
                          <a:spcPts val="0"/>
                        </a:spcBef>
                        <a:spcAft>
                          <a:spcPts val="0"/>
                        </a:spcAft>
                        <a:buNone/>
                      </a:pPr>
                      <a:r>
                        <a:rPr lang="en-US"/>
                        <a:t>0.51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0.78</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0.61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t>0.50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0.82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0.62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3675">
                <a:tc>
                  <a:txBody>
                    <a:bodyPr/>
                    <a:lstStyle/>
                    <a:p>
                      <a:pPr indent="0" lvl="0" marL="0" rtl="0" algn="l">
                        <a:spcBef>
                          <a:spcPts val="0"/>
                        </a:spcBef>
                        <a:spcAft>
                          <a:spcPts val="0"/>
                        </a:spcAft>
                        <a:buNone/>
                      </a:pPr>
                      <a:r>
                        <a:rPr b="1" lang="en-US"/>
                        <a:t>minor</a:t>
                      </a:r>
                      <a:endParaRPr b="1"/>
                    </a:p>
                  </a:txBody>
                  <a:tcPr marT="91425" marB="91425" marR="91425" marL="91425"/>
                </a:tc>
                <a:tc>
                  <a:txBody>
                    <a:bodyPr/>
                    <a:lstStyle/>
                    <a:p>
                      <a:pPr indent="0" lvl="0" marL="0" rtl="0" algn="ctr">
                        <a:spcBef>
                          <a:spcPts val="0"/>
                        </a:spcBef>
                        <a:spcAft>
                          <a:spcPts val="0"/>
                        </a:spcAft>
                        <a:buNone/>
                      </a:pPr>
                      <a:r>
                        <a:rPr lang="en-US"/>
                        <a:t>0.45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0.20</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0.27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t>0.50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0.36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0.42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3675">
                <a:tc>
                  <a:txBody>
                    <a:bodyPr/>
                    <a:lstStyle/>
                    <a:p>
                      <a:pPr indent="0" lvl="0" marL="0" rtl="0" algn="l">
                        <a:spcBef>
                          <a:spcPts val="0"/>
                        </a:spcBef>
                        <a:spcAft>
                          <a:spcPts val="0"/>
                        </a:spcAft>
                        <a:buNone/>
                      </a:pPr>
                      <a:r>
                        <a:rPr b="1" lang="en-US"/>
                        <a:t>trivial</a:t>
                      </a:r>
                      <a:endParaRPr b="1"/>
                    </a:p>
                  </a:txBody>
                  <a:tcPr marT="91425" marB="91425" marR="91425" marL="91425"/>
                </a:tc>
                <a:tc>
                  <a:txBody>
                    <a:bodyPr/>
                    <a:lstStyle/>
                    <a:p>
                      <a:pPr indent="0" lvl="0" marL="0" rtl="0" algn="ctr">
                        <a:spcBef>
                          <a:spcPts val="0"/>
                        </a:spcBef>
                        <a:spcAft>
                          <a:spcPts val="0"/>
                        </a:spcAft>
                        <a:buNone/>
                      </a:pPr>
                      <a:r>
                        <a:rPr lang="en-US"/>
                        <a:t>0.45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0.09</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0.15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a:t>0.50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0.30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t>0.39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7600">
                <a:tc>
                  <a:txBody>
                    <a:bodyPr/>
                    <a:lstStyle/>
                    <a:p>
                      <a:pPr indent="0" lvl="0" marL="0" rtl="0" algn="l">
                        <a:spcBef>
                          <a:spcPts val="0"/>
                        </a:spcBef>
                        <a:spcAft>
                          <a:spcPts val="0"/>
                        </a:spcAft>
                        <a:buNone/>
                      </a:pPr>
                      <a:r>
                        <a:rPr b="1" lang="en-US"/>
                        <a:t>Accuracy</a:t>
                      </a:r>
                      <a:endParaRPr b="1"/>
                    </a:p>
                  </a:txBody>
                  <a:tcPr marT="91425" marB="91425" marR="91425" marL="91425"/>
                </a:tc>
                <a:tc gridSpan="3">
                  <a:txBody>
                    <a:bodyPr/>
                    <a:lstStyle/>
                    <a:p>
                      <a:pPr indent="0" lvl="0" marL="0" rtl="0" algn="ctr">
                        <a:spcBef>
                          <a:spcPts val="0"/>
                        </a:spcBef>
                        <a:spcAft>
                          <a:spcPts val="0"/>
                        </a:spcAft>
                        <a:buNone/>
                      </a:pPr>
                      <a:r>
                        <a:rPr b="1" lang="en-US"/>
                        <a:t>0.60</a:t>
                      </a:r>
                      <a:endParaRPr b="1"/>
                    </a:p>
                  </a:txBody>
                  <a:tcPr marT="91425" marB="91425" marR="91425" marL="91425">
                    <a:lnR cap="flat" cmpd="sng" w="9525">
                      <a:solidFill>
                        <a:srgbClr val="9E9E9E"/>
                      </a:solidFill>
                      <a:prstDash val="solid"/>
                      <a:round/>
                      <a:headEnd len="sm" w="sm" type="none"/>
                      <a:tailEnd len="sm" w="sm" type="none"/>
                    </a:lnR>
                  </a:tcPr>
                </a:tc>
                <a:tc hMerge="1"/>
                <a:tc hMerge="1"/>
                <a:tc gridSpan="3">
                  <a:txBody>
                    <a:bodyPr/>
                    <a:lstStyle/>
                    <a:p>
                      <a:pPr indent="0" lvl="0" marL="0" rtl="0" algn="ctr">
                        <a:spcBef>
                          <a:spcPts val="0"/>
                        </a:spcBef>
                        <a:spcAft>
                          <a:spcPts val="0"/>
                        </a:spcAft>
                        <a:buNone/>
                      </a:pPr>
                      <a:r>
                        <a:rPr b="1" lang="en-US"/>
                        <a:t>0.49</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hMerge="1"/>
              </a:tr>
            </a:tbl>
          </a:graphicData>
        </a:graphic>
      </p:graphicFrame>
      <p:sp>
        <p:nvSpPr>
          <p:cNvPr id="242" name="Google Shape;242;p30"/>
          <p:cNvSpPr txBox="1"/>
          <p:nvPr/>
        </p:nvSpPr>
        <p:spPr>
          <a:xfrm>
            <a:off x="7636775" y="2357775"/>
            <a:ext cx="4068300" cy="37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latin typeface="Calibri"/>
                <a:ea typeface="Calibri"/>
                <a:cs typeface="Calibri"/>
                <a:sym typeface="Calibri"/>
              </a:rPr>
              <a:t>The overall accuracy for the Eclipse dataset is 0.49, reflecting that the model's performance is average and the overall accuracy for the Mozilla dataset is 0.60, a noticeable improvement over the Eclipse dataset because of more samples. Class imbalance in both datasets directly affects F1-scores. Handling the imbalance marginally improves F1-scores for minority classes but this reduces overall accuracy to 0.49 due to mis-classification of majority classes.</a:t>
            </a:r>
            <a:endParaRPr sz="19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Analysis f</a:t>
            </a:r>
            <a:r>
              <a:rPr lang="en-US"/>
              <a:t>or Predicting Bugs Severity</a:t>
            </a:r>
            <a:endParaRPr/>
          </a:p>
        </p:txBody>
      </p:sp>
      <p:sp>
        <p:nvSpPr>
          <p:cNvPr id="248" name="Google Shape;248;p31"/>
          <p:cNvSpPr txBox="1"/>
          <p:nvPr>
            <p:ph idx="1" type="body"/>
          </p:nvPr>
        </p:nvSpPr>
        <p:spPr>
          <a:xfrm>
            <a:off x="4928450" y="1371600"/>
            <a:ext cx="6432300" cy="5067900"/>
          </a:xfrm>
          <a:prstGeom prst="rect">
            <a:avLst/>
          </a:prstGeom>
        </p:spPr>
        <p:txBody>
          <a:bodyPr anchorCtr="0" anchor="t" bIns="45700" lIns="91425" spcFirstLastPara="1" rIns="91425" wrap="square" tIns="45700">
            <a:normAutofit fontScale="85000" lnSpcReduction="10000"/>
          </a:bodyPr>
          <a:lstStyle/>
          <a:p>
            <a:pPr indent="0" lvl="0" marL="0" rtl="0" algn="l">
              <a:lnSpc>
                <a:spcPct val="115000"/>
              </a:lnSpc>
              <a:spcBef>
                <a:spcPts val="1000"/>
              </a:spcBef>
              <a:spcAft>
                <a:spcPts val="0"/>
              </a:spcAft>
              <a:buNone/>
            </a:pPr>
            <a:r>
              <a:rPr lang="en-US"/>
              <a:t>A significant issue observed in both datasets is the over-prediction of the major severity class. For instance, </a:t>
            </a:r>
            <a:r>
              <a:rPr b="1" lang="en-US"/>
              <a:t>76% of blocker bugs and 79% of critical bugs</a:t>
            </a:r>
            <a:r>
              <a:rPr lang="en-US"/>
              <a:t> in the Eclipse dataset are </a:t>
            </a:r>
            <a:r>
              <a:rPr b="1" lang="en-US"/>
              <a:t>misclassified</a:t>
            </a:r>
            <a:r>
              <a:rPr lang="en-US"/>
              <a:t> as major. Similarly, in the Mozilla dataset, </a:t>
            </a:r>
            <a:r>
              <a:rPr b="1" lang="en-US"/>
              <a:t>55% of blocker and 27% of critical bugs</a:t>
            </a:r>
            <a:r>
              <a:rPr lang="en-US"/>
              <a:t> are classified as major. The minor and trivial classes in both datasets are generally poorly predicted. For example, in the Eclipse dataset, only </a:t>
            </a:r>
            <a:r>
              <a:rPr b="1" lang="en-US"/>
              <a:t>36% of minor bugs</a:t>
            </a:r>
            <a:r>
              <a:rPr lang="en-US"/>
              <a:t> are correctly classified, while in the Mozilla dataset, only</a:t>
            </a:r>
            <a:r>
              <a:rPr b="1" lang="en-US"/>
              <a:t> 20% of minor bugs</a:t>
            </a:r>
            <a:r>
              <a:rPr lang="en-US"/>
              <a:t> are accurately predicted. Similarly, the recall for trivial bugs remains very low in both datasets.</a:t>
            </a:r>
            <a:endParaRPr/>
          </a:p>
        </p:txBody>
      </p:sp>
      <p:pic>
        <p:nvPicPr>
          <p:cNvPr id="249" name="Google Shape;249;p31"/>
          <p:cNvPicPr preferRelativeResize="0"/>
          <p:nvPr/>
        </p:nvPicPr>
        <p:blipFill>
          <a:blip r:embed="rId3">
            <a:alphaModFix/>
          </a:blip>
          <a:stretch>
            <a:fillRect/>
          </a:stretch>
        </p:blipFill>
        <p:spPr>
          <a:xfrm>
            <a:off x="1217075" y="1191950"/>
            <a:ext cx="3304876" cy="2643900"/>
          </a:xfrm>
          <a:prstGeom prst="rect">
            <a:avLst/>
          </a:prstGeom>
          <a:noFill/>
          <a:ln>
            <a:noFill/>
          </a:ln>
        </p:spPr>
      </p:pic>
      <p:pic>
        <p:nvPicPr>
          <p:cNvPr id="250" name="Google Shape;250;p31"/>
          <p:cNvPicPr preferRelativeResize="0"/>
          <p:nvPr/>
        </p:nvPicPr>
        <p:blipFill>
          <a:blip r:embed="rId4">
            <a:alphaModFix/>
          </a:blip>
          <a:stretch>
            <a:fillRect/>
          </a:stretch>
        </p:blipFill>
        <p:spPr>
          <a:xfrm>
            <a:off x="1171175" y="3892475"/>
            <a:ext cx="3396687" cy="2717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845127" y="365760"/>
            <a:ext cx="9445500" cy="82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sz="3359"/>
              <a:t>Methodology for Supervised Bugs Type Prediction</a:t>
            </a:r>
            <a:endParaRPr sz="3359"/>
          </a:p>
        </p:txBody>
      </p:sp>
      <p:sp>
        <p:nvSpPr>
          <p:cNvPr id="256" name="Google Shape;256;p3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After preprocessing in done, class imbalance is handled because of the  wide-ranging sub-classes in the original dataset</a:t>
            </a:r>
            <a:r>
              <a:rPr lang="en-US"/>
              <a:t>, </a:t>
            </a:r>
            <a:r>
              <a:rPr b="1" lang="en-US"/>
              <a:t>class weights</a:t>
            </a:r>
            <a:r>
              <a:rPr lang="en-US"/>
              <a:t> are calculated and applied to ensure balanced learning. The machine learning pipeline incorporates </a:t>
            </a:r>
            <a:r>
              <a:rPr b="1" lang="en-US"/>
              <a:t>TF-IDF</a:t>
            </a:r>
            <a:r>
              <a:rPr lang="en-US"/>
              <a:t> (Term Frequency-Inverse Document Frequency) vectorization, where both </a:t>
            </a:r>
            <a:r>
              <a:rPr b="1" lang="en-US"/>
              <a:t>unigrams</a:t>
            </a:r>
            <a:r>
              <a:rPr lang="en-US"/>
              <a:t> and </a:t>
            </a:r>
            <a:r>
              <a:rPr b="1" lang="en-US"/>
              <a:t>bigrams</a:t>
            </a:r>
            <a:r>
              <a:rPr lang="en-US"/>
              <a:t> are used to capture single words as well as pairs of words, adding contextual richness. Following this, feature selection is performed using the </a:t>
            </a:r>
            <a:r>
              <a:rPr b="1" lang="en-US"/>
              <a:t>chi-squared (chi2)</a:t>
            </a:r>
            <a:r>
              <a:rPr lang="en-US"/>
              <a:t> statistic to retain the most informative features, reducing the feature space to 2000 dimensions.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359"/>
              <a:t>Results</a:t>
            </a:r>
            <a:r>
              <a:rPr lang="en-US" sz="3359"/>
              <a:t> for Supervised Bugs Type Prediction</a:t>
            </a:r>
            <a:endParaRPr/>
          </a:p>
        </p:txBody>
      </p:sp>
      <p:sp>
        <p:nvSpPr>
          <p:cNvPr id="262" name="Google Shape;262;p33"/>
          <p:cNvSpPr txBox="1"/>
          <p:nvPr>
            <p:ph idx="1" type="body"/>
          </p:nvPr>
        </p:nvSpPr>
        <p:spPr>
          <a:xfrm>
            <a:off x="845125" y="1381181"/>
            <a:ext cx="10515600" cy="8574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US"/>
              <a:t>The created feature set have only been implemented with Multinomial Logistic Regression model, as of right now: </a:t>
            </a:r>
            <a:endParaRPr/>
          </a:p>
        </p:txBody>
      </p:sp>
      <p:graphicFrame>
        <p:nvGraphicFramePr>
          <p:cNvPr id="263" name="Google Shape;263;p33"/>
          <p:cNvGraphicFramePr/>
          <p:nvPr/>
        </p:nvGraphicFramePr>
        <p:xfrm>
          <a:off x="845113" y="2427425"/>
          <a:ext cx="3000000" cy="3000000"/>
        </p:xfrm>
        <a:graphic>
          <a:graphicData uri="http://schemas.openxmlformats.org/drawingml/2006/table">
            <a:tbl>
              <a:tblPr>
                <a:noFill/>
                <a:tableStyleId>{591E6D3E-6C9D-4ACA-875A-EF3B5741B482}</a:tableStyleId>
              </a:tblPr>
              <a:tblGrid>
                <a:gridCol w="1361550"/>
                <a:gridCol w="1173700"/>
                <a:gridCol w="1267625"/>
                <a:gridCol w="1267625"/>
              </a:tblGrid>
              <a:tr h="381000">
                <a:tc>
                  <a:txBody>
                    <a:bodyPr/>
                    <a:lstStyle/>
                    <a:p>
                      <a:pPr indent="0" lvl="0" marL="0" rtl="0" algn="l">
                        <a:spcBef>
                          <a:spcPts val="0"/>
                        </a:spcBef>
                        <a:spcAft>
                          <a:spcPts val="0"/>
                        </a:spcAft>
                        <a:buNone/>
                      </a:pPr>
                      <a:r>
                        <a:t/>
                      </a:r>
                      <a:endParaRPr b="1"/>
                    </a:p>
                  </a:txBody>
                  <a:tcPr marT="91425" marB="91425" marR="91425" marL="91425"/>
                </a:tc>
                <a:tc gridSpan="3">
                  <a:txBody>
                    <a:bodyPr/>
                    <a:lstStyle/>
                    <a:p>
                      <a:pPr indent="0" lvl="0" marL="0" rtl="0" algn="ctr">
                        <a:spcBef>
                          <a:spcPts val="0"/>
                        </a:spcBef>
                        <a:spcAft>
                          <a:spcPts val="0"/>
                        </a:spcAft>
                        <a:buNone/>
                      </a:pPr>
                      <a:r>
                        <a:rPr b="1" lang="en-US"/>
                        <a:t>JIRA</a:t>
                      </a:r>
                      <a:r>
                        <a:rPr b="1" lang="en-US"/>
                        <a:t> Dataset</a:t>
                      </a:r>
                      <a:endParaRPr b="1"/>
                    </a:p>
                  </a:txBody>
                  <a:tcPr marT="91425" marB="91425" marR="91425" marL="91425"/>
                </a:tc>
                <a:tc hMerge="1"/>
                <a:tc hMerge="1"/>
              </a:tr>
              <a:tr h="381000">
                <a:tc>
                  <a:txBody>
                    <a:bodyPr/>
                    <a:lstStyle/>
                    <a:p>
                      <a:pPr indent="0" lvl="0" marL="0" rtl="0" algn="l">
                        <a:spcBef>
                          <a:spcPts val="0"/>
                        </a:spcBef>
                        <a:spcAft>
                          <a:spcPts val="0"/>
                        </a:spcAft>
                        <a:buNone/>
                      </a:pPr>
                      <a:r>
                        <a:rPr b="1" lang="en-US"/>
                        <a:t>Class</a:t>
                      </a:r>
                      <a:endParaRPr b="1"/>
                    </a:p>
                  </a:txBody>
                  <a:tcPr marT="91425" marB="91425" marR="91425" marL="91425"/>
                </a:tc>
                <a:tc>
                  <a:txBody>
                    <a:bodyPr/>
                    <a:lstStyle/>
                    <a:p>
                      <a:pPr indent="0" lvl="0" marL="0" rtl="0" algn="ctr">
                        <a:spcBef>
                          <a:spcPts val="0"/>
                        </a:spcBef>
                        <a:spcAft>
                          <a:spcPts val="0"/>
                        </a:spcAft>
                        <a:buNone/>
                      </a:pPr>
                      <a:r>
                        <a:rPr b="1" lang="en-US"/>
                        <a:t>Precision</a:t>
                      </a:r>
                      <a:endParaRPr b="1"/>
                    </a:p>
                  </a:txBody>
                  <a:tcPr marT="91425" marB="91425" marR="91425" marL="91425"/>
                </a:tc>
                <a:tc>
                  <a:txBody>
                    <a:bodyPr/>
                    <a:lstStyle/>
                    <a:p>
                      <a:pPr indent="0" lvl="0" marL="0" rtl="0" algn="ctr">
                        <a:spcBef>
                          <a:spcPts val="0"/>
                        </a:spcBef>
                        <a:spcAft>
                          <a:spcPts val="0"/>
                        </a:spcAft>
                        <a:buNone/>
                      </a:pPr>
                      <a:r>
                        <a:rPr b="1" lang="en-US"/>
                        <a:t>Recall</a:t>
                      </a:r>
                      <a:endParaRPr b="1"/>
                    </a:p>
                  </a:txBody>
                  <a:tcPr marT="91425" marB="91425" marR="91425" marL="91425"/>
                </a:tc>
                <a:tc>
                  <a:txBody>
                    <a:bodyPr/>
                    <a:lstStyle/>
                    <a:p>
                      <a:pPr indent="0" lvl="0" marL="0" rtl="0" algn="ctr">
                        <a:spcBef>
                          <a:spcPts val="0"/>
                        </a:spcBef>
                        <a:spcAft>
                          <a:spcPts val="0"/>
                        </a:spcAft>
                        <a:buNone/>
                      </a:pPr>
                      <a:r>
                        <a:rPr b="1" lang="en-US"/>
                        <a:t>F1 - Score</a:t>
                      </a:r>
                      <a:endParaRPr b="1"/>
                    </a:p>
                  </a:txBody>
                  <a:tcPr marT="91425" marB="91425" marR="91425" marL="91425">
                    <a:lnR cap="flat" cmpd="sng" w="9525">
                      <a:solidFill>
                        <a:srgbClr val="9E9E9E"/>
                      </a:solidFill>
                      <a:prstDash val="solid"/>
                      <a:round/>
                      <a:headEnd len="sm" w="sm" type="none"/>
                      <a:tailEnd len="sm" w="sm" type="none"/>
                    </a:lnR>
                  </a:tcPr>
                </a:tc>
              </a:tr>
              <a:tr h="381000">
                <a:tc>
                  <a:txBody>
                    <a:bodyPr/>
                    <a:lstStyle/>
                    <a:p>
                      <a:pPr indent="0" lvl="0" marL="0" rtl="0" algn="l">
                        <a:spcBef>
                          <a:spcPts val="0"/>
                        </a:spcBef>
                        <a:spcAft>
                          <a:spcPts val="0"/>
                        </a:spcAft>
                        <a:buNone/>
                      </a:pPr>
                      <a:r>
                        <a:rPr b="1" lang="en-US"/>
                        <a:t>defect</a:t>
                      </a:r>
                      <a:endParaRPr b="1"/>
                    </a:p>
                  </a:txBody>
                  <a:tcPr marT="91425" marB="91425" marR="91425" marL="91425"/>
                </a:tc>
                <a:tc>
                  <a:txBody>
                    <a:bodyPr/>
                    <a:lstStyle/>
                    <a:p>
                      <a:pPr indent="0" lvl="0" marL="0" rtl="0" algn="ctr">
                        <a:spcBef>
                          <a:spcPts val="0"/>
                        </a:spcBef>
                        <a:spcAft>
                          <a:spcPts val="0"/>
                        </a:spcAft>
                        <a:buNone/>
                      </a:pPr>
                      <a:r>
                        <a:rPr lang="en-US"/>
                        <a:t>0.86           </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0.74</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0.79</a:t>
                      </a:r>
                      <a:endParaRPr/>
                    </a:p>
                  </a:txBody>
                  <a:tcPr marT="91425" marB="91425" marR="91425" marL="91425">
                    <a:lnR cap="flat" cmpd="sng" w="9525">
                      <a:solidFill>
                        <a:srgbClr val="9E9E9E"/>
                      </a:solidFill>
                      <a:prstDash val="solid"/>
                      <a:round/>
                      <a:headEnd len="sm" w="sm" type="none"/>
                      <a:tailEnd len="sm" w="sm" type="none"/>
                    </a:lnR>
                  </a:tcPr>
                </a:tc>
              </a:tr>
              <a:tr h="381000">
                <a:tc>
                  <a:txBody>
                    <a:bodyPr/>
                    <a:lstStyle/>
                    <a:p>
                      <a:pPr indent="0" lvl="0" marL="0" rtl="0" algn="l">
                        <a:spcBef>
                          <a:spcPts val="0"/>
                        </a:spcBef>
                        <a:spcAft>
                          <a:spcPts val="0"/>
                        </a:spcAft>
                        <a:buNone/>
                      </a:pPr>
                      <a:r>
                        <a:rPr b="1" lang="en-US"/>
                        <a:t>improvement</a:t>
                      </a:r>
                      <a:endParaRPr b="1"/>
                    </a:p>
                  </a:txBody>
                  <a:tcPr marT="91425" marB="91425" marR="91425" marL="91425"/>
                </a:tc>
                <a:tc>
                  <a:txBody>
                    <a:bodyPr/>
                    <a:lstStyle/>
                    <a:p>
                      <a:pPr indent="0" lvl="0" marL="0" rtl="0" algn="ctr">
                        <a:spcBef>
                          <a:spcPts val="0"/>
                        </a:spcBef>
                        <a:spcAft>
                          <a:spcPts val="0"/>
                        </a:spcAft>
                        <a:buNone/>
                      </a:pPr>
                      <a:r>
                        <a:rPr lang="en-US"/>
                        <a:t>0.64           </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0.59</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0.61</a:t>
                      </a:r>
                      <a:endParaRPr/>
                    </a:p>
                  </a:txBody>
                  <a:tcPr marT="91425" marB="91425" marR="91425" marL="91425">
                    <a:lnR cap="flat" cmpd="sng" w="9525">
                      <a:solidFill>
                        <a:srgbClr val="9E9E9E"/>
                      </a:solidFill>
                      <a:prstDash val="solid"/>
                      <a:round/>
                      <a:headEnd len="sm" w="sm" type="none"/>
                      <a:tailEnd len="sm" w="sm" type="none"/>
                    </a:lnR>
                  </a:tcPr>
                </a:tc>
              </a:tr>
              <a:tr h="381000">
                <a:tc>
                  <a:txBody>
                    <a:bodyPr/>
                    <a:lstStyle/>
                    <a:p>
                      <a:pPr indent="0" lvl="0" marL="0" rtl="0" algn="l">
                        <a:spcBef>
                          <a:spcPts val="0"/>
                        </a:spcBef>
                        <a:spcAft>
                          <a:spcPts val="0"/>
                        </a:spcAft>
                        <a:buNone/>
                      </a:pPr>
                      <a:r>
                        <a:rPr b="1" lang="en-US"/>
                        <a:t>task</a:t>
                      </a:r>
                      <a:endParaRPr b="1"/>
                    </a:p>
                  </a:txBody>
                  <a:tcPr marT="91425" marB="91425" marR="91425" marL="91425"/>
                </a:tc>
                <a:tc>
                  <a:txBody>
                    <a:bodyPr/>
                    <a:lstStyle/>
                    <a:p>
                      <a:pPr indent="0" lvl="0" marL="0" rtl="0" algn="ctr">
                        <a:spcBef>
                          <a:spcPts val="0"/>
                        </a:spcBef>
                        <a:spcAft>
                          <a:spcPts val="0"/>
                        </a:spcAft>
                        <a:buNone/>
                      </a:pPr>
                      <a:r>
                        <a:rPr lang="en-US"/>
                        <a:t>0.32           </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0.62</a:t>
                      </a:r>
                      <a:endParaRPr/>
                    </a:p>
                  </a:txBody>
                  <a:tcPr marT="91425" marB="91425" marR="91425" marL="91425"/>
                </a:tc>
                <a:tc>
                  <a:txBody>
                    <a:bodyPr/>
                    <a:lstStyle/>
                    <a:p>
                      <a:pPr indent="0" lvl="0" marL="0" rtl="0" algn="ctr">
                        <a:spcBef>
                          <a:spcPts val="0"/>
                        </a:spcBef>
                        <a:spcAft>
                          <a:spcPts val="0"/>
                        </a:spcAft>
                        <a:buNone/>
                      </a:pPr>
                      <a:r>
                        <a:rPr lang="en-US">
                          <a:solidFill>
                            <a:schemeClr val="dk1"/>
                          </a:solidFill>
                        </a:rPr>
                        <a:t>0.42</a:t>
                      </a:r>
                      <a:endParaRPr/>
                    </a:p>
                  </a:txBody>
                  <a:tcPr marT="91425" marB="91425" marR="91425" marL="91425">
                    <a:lnR cap="flat" cmpd="sng" w="9525">
                      <a:solidFill>
                        <a:srgbClr val="9E9E9E"/>
                      </a:solidFill>
                      <a:prstDash val="solid"/>
                      <a:round/>
                      <a:headEnd len="sm" w="sm" type="none"/>
                      <a:tailEnd len="sm" w="sm" type="none"/>
                    </a:lnR>
                  </a:tcPr>
                </a:tc>
              </a:tr>
              <a:tr h="381000">
                <a:tc>
                  <a:txBody>
                    <a:bodyPr/>
                    <a:lstStyle/>
                    <a:p>
                      <a:pPr indent="0" lvl="0" marL="0" rtl="0" algn="l">
                        <a:spcBef>
                          <a:spcPts val="0"/>
                        </a:spcBef>
                        <a:spcAft>
                          <a:spcPts val="0"/>
                        </a:spcAft>
                        <a:buNone/>
                      </a:pPr>
                      <a:r>
                        <a:rPr b="1" lang="en-US"/>
                        <a:t>ACCURACY</a:t>
                      </a:r>
                      <a:endParaRPr b="1"/>
                    </a:p>
                  </a:txBody>
                  <a:tcPr marT="91425" marB="91425" marR="91425" marL="91425"/>
                </a:tc>
                <a:tc gridSpan="3">
                  <a:txBody>
                    <a:bodyPr/>
                    <a:lstStyle/>
                    <a:p>
                      <a:pPr indent="0" lvl="0" marL="0" rtl="0" algn="ctr">
                        <a:spcBef>
                          <a:spcPts val="0"/>
                        </a:spcBef>
                        <a:spcAft>
                          <a:spcPts val="0"/>
                        </a:spcAft>
                        <a:buNone/>
                      </a:pPr>
                      <a:r>
                        <a:rPr b="1" lang="en-US"/>
                        <a:t>0.68</a:t>
                      </a:r>
                      <a:endParaRPr b="1"/>
                    </a:p>
                  </a:txBody>
                  <a:tcPr marT="91425" marB="91425" marR="91425" marL="91425">
                    <a:lnR cap="flat" cmpd="sng" w="9525">
                      <a:solidFill>
                        <a:srgbClr val="9E9E9E"/>
                      </a:solidFill>
                      <a:prstDash val="solid"/>
                      <a:round/>
                      <a:headEnd len="sm" w="sm" type="none"/>
                      <a:tailEnd len="sm" w="sm" type="none"/>
                    </a:lnR>
                  </a:tcPr>
                </a:tc>
                <a:tc hMerge="1"/>
                <a:tc hMerge="1"/>
              </a:tr>
            </a:tbl>
          </a:graphicData>
        </a:graphic>
      </p:graphicFrame>
      <p:pic>
        <p:nvPicPr>
          <p:cNvPr id="264" name="Google Shape;264;p33"/>
          <p:cNvPicPr preferRelativeResize="0"/>
          <p:nvPr/>
        </p:nvPicPr>
        <p:blipFill>
          <a:blip r:embed="rId3">
            <a:alphaModFix/>
          </a:blip>
          <a:stretch>
            <a:fillRect/>
          </a:stretch>
        </p:blipFill>
        <p:spPr>
          <a:xfrm>
            <a:off x="6687750" y="2238575"/>
            <a:ext cx="4268451" cy="3189325"/>
          </a:xfrm>
          <a:prstGeom prst="rect">
            <a:avLst/>
          </a:prstGeom>
          <a:noFill/>
          <a:ln>
            <a:noFill/>
          </a:ln>
        </p:spPr>
      </p:pic>
      <p:sp>
        <p:nvSpPr>
          <p:cNvPr id="265" name="Google Shape;265;p33"/>
          <p:cNvSpPr txBox="1"/>
          <p:nvPr>
            <p:ph idx="1" type="body"/>
          </p:nvPr>
        </p:nvSpPr>
        <p:spPr>
          <a:xfrm>
            <a:off x="845125" y="5392649"/>
            <a:ext cx="10515600" cy="1047000"/>
          </a:xfrm>
          <a:prstGeom prst="rect">
            <a:avLst/>
          </a:prstGeom>
        </p:spPr>
        <p:txBody>
          <a:bodyPr anchorCtr="0" anchor="t" bIns="45700" lIns="91425" spcFirstLastPara="1" rIns="91425" wrap="square" tIns="45700">
            <a:normAutofit fontScale="85000" lnSpcReduction="10000"/>
          </a:bodyPr>
          <a:lstStyle/>
          <a:p>
            <a:pPr indent="0" lvl="0" marL="0" rtl="0" algn="l">
              <a:spcBef>
                <a:spcPts val="1000"/>
              </a:spcBef>
              <a:spcAft>
                <a:spcPts val="0"/>
              </a:spcAft>
              <a:buClr>
                <a:schemeClr val="dk1"/>
              </a:buClr>
              <a:buSzPct val="39285"/>
              <a:buFont typeface="Arial"/>
              <a:buNone/>
            </a:pPr>
            <a:r>
              <a:rPr lang="en-US"/>
              <a:t>The confusion matrix further the model's strength in predicting defects (with 0.74 recall), but also shows some confusion between predicting "improvement" and "task" bugs, where misclassification rates are relatively higher.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Timeline</a:t>
            </a:r>
            <a:endParaRPr/>
          </a:p>
        </p:txBody>
      </p:sp>
      <p:sp>
        <p:nvSpPr>
          <p:cNvPr id="271" name="Google Shape;271;p3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85000" lnSpcReduction="20000"/>
          </a:bodyPr>
          <a:lstStyle/>
          <a:p>
            <a:pPr indent="0" lvl="0" marL="0" rtl="0" algn="l">
              <a:lnSpc>
                <a:spcPct val="115000"/>
              </a:lnSpc>
              <a:spcBef>
                <a:spcPts val="1200"/>
              </a:spcBef>
              <a:spcAft>
                <a:spcPts val="0"/>
              </a:spcAft>
              <a:buNone/>
            </a:pPr>
            <a:r>
              <a:rPr lang="en-US"/>
              <a:t>Weeks starting from the data of submission for </a:t>
            </a:r>
            <a:r>
              <a:rPr lang="en-US"/>
              <a:t>Mid Sem</a:t>
            </a:r>
            <a:r>
              <a:rPr lang="en-US"/>
              <a:t> Progress Report.</a:t>
            </a:r>
            <a:endParaRPr/>
          </a:p>
          <a:p>
            <a:pPr indent="0" lvl="0" marL="0" rtl="0" algn="l">
              <a:lnSpc>
                <a:spcPct val="115000"/>
              </a:lnSpc>
              <a:spcBef>
                <a:spcPts val="1200"/>
              </a:spcBef>
              <a:spcAft>
                <a:spcPts val="0"/>
              </a:spcAft>
              <a:buNone/>
            </a:pPr>
            <a:r>
              <a:rPr b="1" lang="en-US"/>
              <a:t>Week 1: </a:t>
            </a:r>
            <a:r>
              <a:rPr lang="en-US"/>
              <a:t>Finalize the preprocessing steps and enhance the existing pipeline to accommodate severity prediction for JIRA bugs.</a:t>
            </a:r>
            <a:endParaRPr/>
          </a:p>
          <a:p>
            <a:pPr indent="0" lvl="0" marL="0" rtl="0" algn="l">
              <a:lnSpc>
                <a:spcPct val="115000"/>
              </a:lnSpc>
              <a:spcBef>
                <a:spcPts val="1200"/>
              </a:spcBef>
              <a:spcAft>
                <a:spcPts val="0"/>
              </a:spcAft>
              <a:buClr>
                <a:schemeClr val="dk1"/>
              </a:buClr>
              <a:buSzPct val="39285"/>
              <a:buFont typeface="Arial"/>
              <a:buNone/>
            </a:pPr>
            <a:r>
              <a:rPr b="1" lang="en-US"/>
              <a:t>Week 2: </a:t>
            </a:r>
            <a:r>
              <a:rPr lang="en-US"/>
              <a:t>Evaluate the initial feature sets across various machine learning paradigms and document findings to identify areas for improvement.</a:t>
            </a:r>
            <a:endParaRPr b="1"/>
          </a:p>
          <a:p>
            <a:pPr indent="0" lvl="0" marL="0" rtl="0" algn="l">
              <a:lnSpc>
                <a:spcPct val="115000"/>
              </a:lnSpc>
              <a:spcBef>
                <a:spcPts val="1200"/>
              </a:spcBef>
              <a:spcAft>
                <a:spcPts val="0"/>
              </a:spcAft>
              <a:buClr>
                <a:schemeClr val="dk1"/>
              </a:buClr>
              <a:buSzPct val="39285"/>
              <a:buFont typeface="Arial"/>
              <a:buNone/>
            </a:pPr>
            <a:r>
              <a:rPr b="1" lang="en-US"/>
              <a:t>Week 3: </a:t>
            </a:r>
            <a:r>
              <a:rPr lang="en-US"/>
              <a:t>Develop a feature set for unsupervised bug type prediction and create a labeled testing set through manual labeling or using a language model.</a:t>
            </a:r>
            <a:endParaRPr b="1"/>
          </a:p>
          <a:p>
            <a:pPr indent="0" lvl="0" marL="0" rtl="0" algn="l">
              <a:lnSpc>
                <a:spcPct val="115000"/>
              </a:lnSpc>
              <a:spcBef>
                <a:spcPts val="1200"/>
              </a:spcBef>
              <a:spcAft>
                <a:spcPts val="0"/>
              </a:spcAft>
              <a:buClr>
                <a:schemeClr val="dk1"/>
              </a:buClr>
              <a:buSzPct val="39285"/>
              <a:buFont typeface="Arial"/>
              <a:buNone/>
            </a:pPr>
            <a:r>
              <a:rPr b="1" lang="en-US"/>
              <a:t>Week 4: </a:t>
            </a:r>
            <a:r>
              <a:rPr lang="en-US"/>
              <a:t>Assess the labeled testing set with different machine learning algorithms and analyze the results to refine predictions.</a:t>
            </a:r>
            <a:endParaRPr/>
          </a:p>
          <a:p>
            <a:pPr indent="0" lvl="0" marL="0" rtl="0" algn="l">
              <a:lnSpc>
                <a:spcPct val="115000"/>
              </a:lnSpc>
              <a:spcBef>
                <a:spcPts val="1200"/>
              </a:spcBef>
              <a:spcAft>
                <a:spcPts val="1200"/>
              </a:spcAft>
              <a:buNone/>
            </a:pPr>
            <a:r>
              <a:rPr b="1" lang="en-US"/>
              <a:t>Week 5: </a:t>
            </a:r>
            <a:r>
              <a:rPr lang="en-US"/>
              <a:t>Compile the results, create a comprehensive report detailing the findings, and prepare a presentation (PPT) to summarize the project outcomes and insights.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Contributions</a:t>
            </a:r>
            <a:endParaRPr/>
          </a:p>
        </p:txBody>
      </p:sp>
      <p:sp>
        <p:nvSpPr>
          <p:cNvPr id="277" name="Google Shape;277;p35"/>
          <p:cNvSpPr txBox="1"/>
          <p:nvPr>
            <p:ph idx="1" type="body"/>
          </p:nvPr>
        </p:nvSpPr>
        <p:spPr>
          <a:xfrm>
            <a:off x="845125" y="1381174"/>
            <a:ext cx="10515600" cy="5302500"/>
          </a:xfrm>
          <a:prstGeom prst="rect">
            <a:avLst/>
          </a:prstGeom>
        </p:spPr>
        <p:txBody>
          <a:bodyPr anchorCtr="0" anchor="t" bIns="45700" lIns="91425" spcFirstLastPara="1" rIns="91425" wrap="square" tIns="45700">
            <a:normAutofit/>
          </a:bodyPr>
          <a:lstStyle/>
          <a:p>
            <a:pPr indent="-330200" lvl="0" marL="457200" rtl="0" algn="l">
              <a:lnSpc>
                <a:spcPct val="80000"/>
              </a:lnSpc>
              <a:spcBef>
                <a:spcPts val="1000"/>
              </a:spcBef>
              <a:spcAft>
                <a:spcPts val="0"/>
              </a:spcAft>
              <a:buSzPts val="1600"/>
              <a:buAutoNum type="arabicPeriod"/>
            </a:pPr>
            <a:r>
              <a:rPr lang="en-US" sz="2600"/>
              <a:t>Ishir Bhardwaj</a:t>
            </a:r>
            <a:endParaRPr sz="2600"/>
          </a:p>
          <a:p>
            <a:pPr indent="-330200" lvl="1" marL="914400" rtl="0" algn="l">
              <a:lnSpc>
                <a:spcPct val="80000"/>
              </a:lnSpc>
              <a:spcBef>
                <a:spcPts val="0"/>
              </a:spcBef>
              <a:spcAft>
                <a:spcPts val="0"/>
              </a:spcAft>
              <a:buSzPts val="1600"/>
              <a:buChar char="●"/>
            </a:pPr>
            <a:r>
              <a:rPr lang="en-US" sz="2200"/>
              <a:t>Dataset finalization</a:t>
            </a:r>
            <a:endParaRPr sz="2200"/>
          </a:p>
          <a:p>
            <a:pPr indent="-330200" lvl="1" marL="914400" rtl="0" algn="l">
              <a:lnSpc>
                <a:spcPct val="80000"/>
              </a:lnSpc>
              <a:spcBef>
                <a:spcPts val="0"/>
              </a:spcBef>
              <a:spcAft>
                <a:spcPts val="0"/>
              </a:spcAft>
              <a:buSzPts val="1600"/>
              <a:buChar char="●"/>
            </a:pPr>
            <a:r>
              <a:rPr lang="en-US" sz="2200"/>
              <a:t>Preprocessing steps determination</a:t>
            </a:r>
            <a:endParaRPr sz="2200"/>
          </a:p>
          <a:p>
            <a:pPr indent="-330200" lvl="1" marL="914400" rtl="0" algn="l">
              <a:lnSpc>
                <a:spcPct val="80000"/>
              </a:lnSpc>
              <a:spcBef>
                <a:spcPts val="0"/>
              </a:spcBef>
              <a:spcAft>
                <a:spcPts val="0"/>
              </a:spcAft>
              <a:buSzPts val="1600"/>
              <a:buChar char="●"/>
            </a:pPr>
            <a:r>
              <a:rPr lang="en-US" sz="2200"/>
              <a:t>Pipeline establishment</a:t>
            </a:r>
            <a:endParaRPr sz="2600"/>
          </a:p>
          <a:p>
            <a:pPr indent="-330200" lvl="0" marL="457200" rtl="0" algn="l">
              <a:lnSpc>
                <a:spcPct val="80000"/>
              </a:lnSpc>
              <a:spcBef>
                <a:spcPts val="0"/>
              </a:spcBef>
              <a:spcAft>
                <a:spcPts val="0"/>
              </a:spcAft>
              <a:buSzPts val="1600"/>
              <a:buAutoNum type="arabicPeriod"/>
            </a:pPr>
            <a:r>
              <a:rPr lang="en-US" sz="2600"/>
              <a:t>Manit Kaushik</a:t>
            </a:r>
            <a:endParaRPr sz="2600"/>
          </a:p>
          <a:p>
            <a:pPr indent="-330200" lvl="1" marL="914400" rtl="0" algn="l">
              <a:lnSpc>
                <a:spcPct val="80000"/>
              </a:lnSpc>
              <a:spcBef>
                <a:spcPts val="0"/>
              </a:spcBef>
              <a:spcAft>
                <a:spcPts val="0"/>
              </a:spcAft>
              <a:buSzPts val="1600"/>
              <a:buChar char="●"/>
            </a:pPr>
            <a:r>
              <a:rPr lang="en-US" sz="2200"/>
              <a:t>Designed the machine learning pipeline</a:t>
            </a:r>
            <a:endParaRPr sz="2200"/>
          </a:p>
          <a:p>
            <a:pPr indent="-330200" lvl="1" marL="914400" rtl="0" algn="l">
              <a:lnSpc>
                <a:spcPct val="80000"/>
              </a:lnSpc>
              <a:spcBef>
                <a:spcPts val="0"/>
              </a:spcBef>
              <a:spcAft>
                <a:spcPts val="0"/>
              </a:spcAft>
              <a:buSzPts val="1600"/>
              <a:buChar char="●"/>
            </a:pPr>
            <a:r>
              <a:rPr lang="en-US" sz="2200"/>
              <a:t>Implemented feature engineering techniques</a:t>
            </a:r>
            <a:endParaRPr sz="2200"/>
          </a:p>
          <a:p>
            <a:pPr indent="-330200" lvl="1" marL="914400" rtl="0" algn="l">
              <a:lnSpc>
                <a:spcPct val="80000"/>
              </a:lnSpc>
              <a:spcBef>
                <a:spcPts val="0"/>
              </a:spcBef>
              <a:spcAft>
                <a:spcPts val="0"/>
              </a:spcAft>
              <a:buSzPts val="1600"/>
              <a:buChar char="●"/>
            </a:pPr>
            <a:r>
              <a:rPr lang="en-US" sz="2200"/>
              <a:t>Conducted tests using Multinomial Logistic Regression</a:t>
            </a:r>
            <a:endParaRPr sz="2200"/>
          </a:p>
          <a:p>
            <a:pPr indent="-330200" lvl="1" marL="914400" rtl="0" algn="l">
              <a:lnSpc>
                <a:spcPct val="80000"/>
              </a:lnSpc>
              <a:spcBef>
                <a:spcPts val="0"/>
              </a:spcBef>
              <a:spcAft>
                <a:spcPts val="0"/>
              </a:spcAft>
              <a:buSzPts val="1600"/>
              <a:buChar char="●"/>
            </a:pPr>
            <a:r>
              <a:rPr lang="en-US" sz="2200"/>
              <a:t>Analyzed results and provided insights</a:t>
            </a:r>
            <a:endParaRPr sz="2200"/>
          </a:p>
          <a:p>
            <a:pPr indent="-330200" lvl="0" marL="457200" rtl="0" algn="l">
              <a:lnSpc>
                <a:spcPct val="80000"/>
              </a:lnSpc>
              <a:spcBef>
                <a:spcPts val="0"/>
              </a:spcBef>
              <a:spcAft>
                <a:spcPts val="0"/>
              </a:spcAft>
              <a:buSzPts val="1600"/>
              <a:buAutoNum type="arabicPeriod"/>
            </a:pPr>
            <a:r>
              <a:rPr lang="en-US" sz="2600"/>
              <a:t>Pranav Gupta</a:t>
            </a:r>
            <a:endParaRPr sz="2600"/>
          </a:p>
          <a:p>
            <a:pPr indent="-330200" lvl="1" marL="914400" rtl="0" algn="l">
              <a:lnSpc>
                <a:spcPct val="80000"/>
              </a:lnSpc>
              <a:spcBef>
                <a:spcPts val="0"/>
              </a:spcBef>
              <a:spcAft>
                <a:spcPts val="0"/>
              </a:spcAft>
              <a:buSzPts val="1600"/>
              <a:buChar char="●"/>
            </a:pPr>
            <a:r>
              <a:rPr lang="en-US" sz="2200"/>
              <a:t>Data cleaning and preparation</a:t>
            </a:r>
            <a:endParaRPr sz="2200"/>
          </a:p>
          <a:p>
            <a:pPr indent="-330200" lvl="1" marL="914400" rtl="0" algn="l">
              <a:lnSpc>
                <a:spcPct val="80000"/>
              </a:lnSpc>
              <a:spcBef>
                <a:spcPts val="0"/>
              </a:spcBef>
              <a:spcAft>
                <a:spcPts val="0"/>
              </a:spcAft>
              <a:buSzPts val="1600"/>
              <a:buChar char="●"/>
            </a:pPr>
            <a:r>
              <a:rPr lang="en-US" sz="2200"/>
              <a:t>Implemented TF-IDF vectorization</a:t>
            </a:r>
            <a:endParaRPr sz="2200"/>
          </a:p>
          <a:p>
            <a:pPr indent="-330200" lvl="1" marL="914400" rtl="0" algn="l">
              <a:lnSpc>
                <a:spcPct val="80000"/>
              </a:lnSpc>
              <a:spcBef>
                <a:spcPts val="0"/>
              </a:spcBef>
              <a:spcAft>
                <a:spcPts val="0"/>
              </a:spcAft>
              <a:buSzPts val="1600"/>
              <a:buChar char="●"/>
            </a:pPr>
            <a:r>
              <a:rPr lang="en-US" sz="2200"/>
              <a:t>Assisted in feature selection</a:t>
            </a:r>
            <a:endParaRPr sz="2200"/>
          </a:p>
          <a:p>
            <a:pPr indent="-330200" lvl="0" marL="457200" rtl="0" algn="l">
              <a:lnSpc>
                <a:spcPct val="80000"/>
              </a:lnSpc>
              <a:spcBef>
                <a:spcPts val="0"/>
              </a:spcBef>
              <a:spcAft>
                <a:spcPts val="0"/>
              </a:spcAft>
              <a:buSzPts val="1600"/>
              <a:buAutoNum type="arabicPeriod"/>
            </a:pPr>
            <a:r>
              <a:rPr lang="en-US" sz="2600"/>
              <a:t>Raghav Wadhwa</a:t>
            </a:r>
            <a:endParaRPr sz="2600"/>
          </a:p>
          <a:p>
            <a:pPr indent="-330200" lvl="1" marL="914400" rtl="0" algn="l">
              <a:lnSpc>
                <a:spcPct val="80000"/>
              </a:lnSpc>
              <a:spcBef>
                <a:spcPts val="0"/>
              </a:spcBef>
              <a:spcAft>
                <a:spcPts val="0"/>
              </a:spcAft>
              <a:buSzPts val="1600"/>
              <a:buChar char="●"/>
            </a:pPr>
            <a:r>
              <a:rPr lang="en-US" sz="2200"/>
              <a:t>Conducted exploratory data analysis &amp; literature review</a:t>
            </a:r>
            <a:endParaRPr sz="2200"/>
          </a:p>
          <a:p>
            <a:pPr indent="-330200" lvl="1" marL="914400" rtl="0" algn="l">
              <a:lnSpc>
                <a:spcPct val="80000"/>
              </a:lnSpc>
              <a:spcBef>
                <a:spcPts val="0"/>
              </a:spcBef>
              <a:spcAft>
                <a:spcPts val="0"/>
              </a:spcAft>
              <a:buSzPts val="1600"/>
              <a:buChar char="●"/>
            </a:pPr>
            <a:r>
              <a:rPr lang="en-US" sz="2200"/>
              <a:t>Implemented evaluation metrics</a:t>
            </a:r>
            <a:endParaRPr sz="2200"/>
          </a:p>
          <a:p>
            <a:pPr indent="-330200" lvl="1" marL="914400" rtl="0" algn="l">
              <a:lnSpc>
                <a:spcPct val="80000"/>
              </a:lnSpc>
              <a:spcBef>
                <a:spcPts val="0"/>
              </a:spcBef>
              <a:spcAft>
                <a:spcPts val="0"/>
              </a:spcAft>
              <a:buSzPts val="1600"/>
              <a:buChar char="●"/>
            </a:pPr>
            <a:r>
              <a:rPr lang="en-US" sz="2200"/>
              <a:t>Created presentation and report</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ctrTitle"/>
          </p:nvPr>
        </p:nvSpPr>
        <p:spPr>
          <a:xfrm>
            <a:off x="1524000" y="1063671"/>
            <a:ext cx="9753600" cy="18750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FIN.</a:t>
            </a:r>
            <a:endParaRPr/>
          </a:p>
        </p:txBody>
      </p:sp>
      <p:sp>
        <p:nvSpPr>
          <p:cNvPr id="283" name="Google Shape;283;p36"/>
          <p:cNvSpPr txBox="1"/>
          <p:nvPr>
            <p:ph idx="1" type="subTitle"/>
          </p:nvPr>
        </p:nvSpPr>
        <p:spPr>
          <a:xfrm>
            <a:off x="5486400" y="3240578"/>
            <a:ext cx="5791200" cy="2042700"/>
          </a:xfrm>
          <a:prstGeom prst="rect">
            <a:avLst/>
          </a:prstGeom>
        </p:spPr>
        <p:txBody>
          <a:bodyPr anchorCtr="0" anchor="t" bIns="45700" lIns="91425" spcFirstLastPara="1" rIns="91425" wrap="square" tIns="45700">
            <a:normAutofit/>
          </a:bodyPr>
          <a:lstStyle/>
          <a:p>
            <a:pPr indent="0" lvl="0" marL="0" rtl="0" algn="r">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Motivation</a:t>
            </a:r>
            <a:endParaRPr/>
          </a:p>
        </p:txBody>
      </p:sp>
      <p:sp>
        <p:nvSpPr>
          <p:cNvPr id="175" name="Google Shape;175;p2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lang="en-US"/>
              <a:t>As engineering students, we frequently work on software projects where managing bugs is a crucial part of the development cycle. Manually categorizing bugs by severity and type can be time-consuming and prone to error, especially in large-scale projects. This project aims to automate the process using machine learning, improving the efficiency of bug triage, reducing manual intervention, and ensuring timely resolution of critical issues. The idea originated from the recurring need for faster bug handling in software development workflows.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Literature Review</a:t>
            </a:r>
            <a:endParaRPr/>
          </a:p>
        </p:txBody>
      </p:sp>
      <p:sp>
        <p:nvSpPr>
          <p:cNvPr id="181" name="Google Shape;181;p2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Our project focuses on two key aspects: identifying the type of bug and predicting its severity, encompassing both classification and regression tasks. For our literature review, we examined papers that addressed these two problems individually.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Paper I:Predicting Bug Type</a:t>
            </a:r>
            <a:endParaRPr/>
          </a:p>
        </p:txBody>
      </p:sp>
      <p:sp>
        <p:nvSpPr>
          <p:cNvPr id="187" name="Google Shape;187;p2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Clr>
                <a:schemeClr val="dk1"/>
              </a:buClr>
              <a:buSzPct val="39285"/>
              <a:buFont typeface="Arial"/>
              <a:buNone/>
            </a:pPr>
            <a:r>
              <a:rPr b="1" lang="en-US"/>
              <a:t>Name</a:t>
            </a:r>
            <a:r>
              <a:rPr lang="en-US"/>
              <a:t>: Not all bugs are the same: Understanding, characterizing, and classifying bug types (March 2019)</a:t>
            </a:r>
            <a:endParaRPr/>
          </a:p>
          <a:p>
            <a:pPr indent="0" lvl="0" marL="0" rtl="0" algn="l">
              <a:spcBef>
                <a:spcPts val="1000"/>
              </a:spcBef>
              <a:spcAft>
                <a:spcPts val="0"/>
              </a:spcAft>
              <a:buNone/>
            </a:pPr>
            <a:r>
              <a:rPr b="1" lang="en-US"/>
              <a:t>Goal</a:t>
            </a:r>
            <a:r>
              <a:rPr lang="en-US"/>
              <a:t>: To build a taxonomy of reported bug types and develop an automated classification model to classify bugs based on this taxonomy.</a:t>
            </a:r>
            <a:endParaRPr/>
          </a:p>
          <a:p>
            <a:pPr indent="0" lvl="0" marL="0" rtl="0" algn="l">
              <a:spcBef>
                <a:spcPts val="1000"/>
              </a:spcBef>
              <a:spcAft>
                <a:spcPts val="0"/>
              </a:spcAft>
              <a:buClr>
                <a:schemeClr val="dk1"/>
              </a:buClr>
              <a:buSzPct val="39285"/>
              <a:buFont typeface="Arial"/>
              <a:buNone/>
            </a:pPr>
            <a:r>
              <a:rPr b="1" lang="en-US"/>
              <a:t>Dataset</a:t>
            </a:r>
            <a:r>
              <a:rPr lang="en-US"/>
              <a:t>: Manually classifying 1280 bug reports of 119 software projects belonging to ecosystems such as Mozilla,Apache, and Eclipse.</a:t>
            </a:r>
            <a:endParaRPr/>
          </a:p>
          <a:p>
            <a:pPr indent="0" lvl="0" marL="0" rtl="0" algn="l">
              <a:spcBef>
                <a:spcPts val="1000"/>
              </a:spcBef>
              <a:spcAft>
                <a:spcPts val="0"/>
              </a:spcAft>
              <a:buClr>
                <a:schemeClr val="dk1"/>
              </a:buClr>
              <a:buSzPct val="39285"/>
              <a:buFont typeface="Arial"/>
              <a:buNone/>
            </a:pPr>
            <a:r>
              <a:rPr b="1" lang="en-US"/>
              <a:t>Features</a:t>
            </a:r>
            <a:r>
              <a:rPr lang="en-US"/>
              <a:t>: Extracted textual descriptions from bug reports, including details such as error messages, file names, and system components. Then TF-IDF was used to identify relevant terms</a:t>
            </a:r>
            <a:endParaRPr/>
          </a:p>
          <a:p>
            <a:pPr indent="0" lvl="0" marL="0" rtl="0" algn="l">
              <a:spcBef>
                <a:spcPts val="1000"/>
              </a:spcBef>
              <a:spcAft>
                <a:spcPts val="0"/>
              </a:spcAft>
              <a:buClr>
                <a:schemeClr val="dk1"/>
              </a:buClr>
              <a:buSzPct val="39285"/>
              <a:buFont typeface="Arial"/>
              <a:buNone/>
            </a:pPr>
            <a:r>
              <a:rPr b="1" lang="en-US"/>
              <a:t>Method</a:t>
            </a:r>
            <a:r>
              <a:rPr lang="en-US"/>
              <a:t>:  Logistic Regression classifier with TF-IDF features derived from bug report summaries</a:t>
            </a:r>
            <a:endParaRPr/>
          </a:p>
          <a:p>
            <a:pPr indent="0" lvl="0" marL="0" rtl="0" algn="l">
              <a:spcBef>
                <a:spcPts val="1000"/>
              </a:spcBef>
              <a:spcAft>
                <a:spcPts val="0"/>
              </a:spcAft>
              <a:buNone/>
            </a:pPr>
            <a:r>
              <a:rPr b="1" lang="en-US"/>
              <a:t>Result</a:t>
            </a:r>
            <a:r>
              <a:rPr lang="en-US"/>
              <a:t>: Identified 9 bug types; model achieved 64% F-Measure and 74% AUC-ROC​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Paper II: Predicting Severity Level</a:t>
            </a:r>
            <a:endParaRPr/>
          </a:p>
        </p:txBody>
      </p:sp>
      <p:sp>
        <p:nvSpPr>
          <p:cNvPr id="193" name="Google Shape;193;p2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b="1" lang="en-US"/>
              <a:t>Name</a:t>
            </a:r>
            <a:r>
              <a:rPr lang="en-US"/>
              <a:t>: Machine Learning Approaches for Predicting the Severity Level of Software BugReports in Closed Source Projects (Jan 2019)</a:t>
            </a:r>
            <a:endParaRPr/>
          </a:p>
          <a:p>
            <a:pPr indent="0" lvl="0" marL="0" rtl="0" algn="l">
              <a:spcBef>
                <a:spcPts val="1000"/>
              </a:spcBef>
              <a:spcAft>
                <a:spcPts val="0"/>
              </a:spcAft>
              <a:buNone/>
            </a:pPr>
            <a:r>
              <a:rPr b="1" lang="en-US"/>
              <a:t>Goal</a:t>
            </a:r>
            <a:r>
              <a:rPr lang="en-US"/>
              <a:t>: build prediction models that will be utilized to determine the class of the severity (severe or non-severe) of the reported bug</a:t>
            </a:r>
            <a:endParaRPr/>
          </a:p>
          <a:p>
            <a:pPr indent="0" lvl="0" marL="0" rtl="0" algn="l">
              <a:spcBef>
                <a:spcPts val="1000"/>
              </a:spcBef>
              <a:spcAft>
                <a:spcPts val="0"/>
              </a:spcAft>
              <a:buNone/>
            </a:pPr>
            <a:r>
              <a:rPr b="1" lang="en-US"/>
              <a:t>Dataset</a:t>
            </a:r>
            <a:r>
              <a:rPr lang="en-US"/>
              <a:t>: Bug reports extracted from JIRA bug tracking system used by INTIX company, they have a bug ID &amp; a short description</a:t>
            </a:r>
            <a:endParaRPr/>
          </a:p>
          <a:p>
            <a:pPr indent="0" lvl="0" marL="0" rtl="0" algn="l">
              <a:spcBef>
                <a:spcPts val="1000"/>
              </a:spcBef>
              <a:spcAft>
                <a:spcPts val="0"/>
              </a:spcAft>
              <a:buNone/>
            </a:pPr>
            <a:r>
              <a:rPr b="1" lang="en-US"/>
              <a:t>Features</a:t>
            </a:r>
            <a:r>
              <a:rPr lang="en-US"/>
              <a:t>: bug report is transformed into a feature of vector (Bag-of-Words) using Tokenization, Stop-words removal &amp; Stemming</a:t>
            </a:r>
            <a:endParaRPr/>
          </a:p>
          <a:p>
            <a:pPr indent="0" lvl="0" marL="0" rtl="0" algn="l">
              <a:spcBef>
                <a:spcPts val="1000"/>
              </a:spcBef>
              <a:spcAft>
                <a:spcPts val="0"/>
              </a:spcAft>
              <a:buNone/>
            </a:pPr>
            <a:r>
              <a:rPr b="1" lang="en-US"/>
              <a:t>Method</a:t>
            </a:r>
            <a:r>
              <a:rPr lang="en-US"/>
              <a:t>: </a:t>
            </a:r>
            <a:r>
              <a:rPr lang="en-US"/>
              <a:t>Naive Bayes, Naive Bayes Multinomial,Support Vector Machine (SVM), Decision Tree (J48), RandomForest, Logistic Model Trees (LMT), Decision Rules (JRip)and KNN.</a:t>
            </a:r>
            <a:endParaRPr/>
          </a:p>
          <a:p>
            <a:pPr indent="0" lvl="0" marL="0" rtl="0" algn="l">
              <a:spcBef>
                <a:spcPts val="1000"/>
              </a:spcBef>
              <a:spcAft>
                <a:spcPts val="0"/>
              </a:spcAft>
              <a:buNone/>
            </a:pPr>
            <a:r>
              <a:rPr b="1" lang="en-US"/>
              <a:t>Result</a:t>
            </a:r>
            <a:r>
              <a:rPr lang="en-US"/>
              <a:t>: LMT algorithms reported the best performance results based on all performance measures (Accuracy= 86.31, AUC= 0.90,F-measure= 0.91).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Description</a:t>
            </a:r>
            <a:endParaRPr/>
          </a:p>
        </p:txBody>
      </p:sp>
      <p:sp>
        <p:nvSpPr>
          <p:cNvPr id="199" name="Google Shape;199;p24"/>
          <p:cNvSpPr txBox="1"/>
          <p:nvPr>
            <p:ph idx="1" type="body"/>
          </p:nvPr>
        </p:nvSpPr>
        <p:spPr>
          <a:xfrm>
            <a:off x="845125" y="1381175"/>
            <a:ext cx="10697400" cy="5093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Our project delves into the problem of identifying the type of bug and the severity of the bug reported. For our project, we have targeted datasets which contain bug reports of different open-source projects, softwares and bug-reporting systems for example Eclipse, JIRA, Google Chromium, Mozilla Core, and Mozilla Firefox. These bug reports contain the descriptions of the bug reported, their severity/priority level, bug status, bug types and other details of the bug reported.</a:t>
            </a:r>
            <a:endParaRPr/>
          </a:p>
          <a:p>
            <a:pPr indent="0" lvl="0" marL="0" rtl="0" algn="l">
              <a:spcBef>
                <a:spcPts val="1000"/>
              </a:spcBef>
              <a:spcAft>
                <a:spcPts val="0"/>
              </a:spcAft>
              <a:buNone/>
            </a:pPr>
            <a:r>
              <a:rPr lang="en-US" sz="2600"/>
              <a:t>Reference Links:</a:t>
            </a:r>
            <a:endParaRPr sz="2600"/>
          </a:p>
          <a:p>
            <a:pPr indent="-330200" lvl="0" marL="457200" rtl="0" algn="l">
              <a:spcBef>
                <a:spcPts val="1000"/>
              </a:spcBef>
              <a:spcAft>
                <a:spcPts val="0"/>
              </a:spcAft>
              <a:buSzPts val="1600"/>
              <a:buChar char="●"/>
            </a:pPr>
            <a:r>
              <a:rPr lang="en-US" sz="2600" u="sng">
                <a:solidFill>
                  <a:schemeClr val="hlink"/>
                </a:solidFill>
                <a:hlinkClick r:id="rId3"/>
              </a:rPr>
              <a:t>https://github.com/ansymo/msr2013-bug_dataset</a:t>
            </a:r>
            <a:endParaRPr sz="2600"/>
          </a:p>
          <a:p>
            <a:pPr indent="-330200" lvl="0" marL="457200" rtl="0" algn="l">
              <a:spcBef>
                <a:spcPts val="0"/>
              </a:spcBef>
              <a:spcAft>
                <a:spcPts val="0"/>
              </a:spcAft>
              <a:buSzPts val="1600"/>
              <a:buChar char="●"/>
            </a:pPr>
            <a:r>
              <a:rPr lang="en-US" sz="2600" u="sng">
                <a:solidFill>
                  <a:schemeClr val="hlink"/>
                </a:solidFill>
                <a:hlinkClick r:id="rId4"/>
              </a:rPr>
              <a:t>https://www.kaggle.com/datasets/antonyjr/jira-issue-reports-v1</a:t>
            </a:r>
            <a:endParaRPr sz="2600"/>
          </a:p>
          <a:p>
            <a:pPr indent="-330200" lvl="0" marL="457200" rtl="0" algn="l">
              <a:spcBef>
                <a:spcPts val="0"/>
              </a:spcBef>
              <a:spcAft>
                <a:spcPts val="0"/>
              </a:spcAft>
              <a:buSzPts val="1600"/>
              <a:buChar char="●"/>
            </a:pPr>
            <a:r>
              <a:rPr lang="en-US" sz="2600" u="sng">
                <a:solidFill>
                  <a:schemeClr val="hlink"/>
                </a:solidFill>
                <a:hlinkClick r:id="rId5"/>
              </a:rPr>
              <a:t>https://www.kaggle.com/datasets/samanthakumara/software-bug-reports</a:t>
            </a:r>
            <a:endParaRPr sz="2600"/>
          </a:p>
          <a:p>
            <a:pPr indent="-330200" lvl="0" marL="457200" rtl="0" algn="l">
              <a:spcBef>
                <a:spcPts val="0"/>
              </a:spcBef>
              <a:spcAft>
                <a:spcPts val="0"/>
              </a:spcAft>
              <a:buSzPts val="1600"/>
              <a:buChar char="●"/>
            </a:pPr>
            <a:r>
              <a:rPr lang="en-US" sz="2600" u="sng">
                <a:solidFill>
                  <a:schemeClr val="hlink"/>
                </a:solidFill>
                <a:hlinkClick r:id="rId6"/>
              </a:rPr>
              <a:t>https://www.kaggle.com/datasets/crawford/deeptriage/data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for Predicting Bugs Severity</a:t>
            </a:r>
            <a:endParaRPr/>
          </a:p>
        </p:txBody>
      </p:sp>
      <p:sp>
        <p:nvSpPr>
          <p:cNvPr id="205" name="Google Shape;205;p25"/>
          <p:cNvSpPr txBox="1"/>
          <p:nvPr>
            <p:ph idx="1" type="body"/>
          </p:nvPr>
        </p:nvSpPr>
        <p:spPr>
          <a:xfrm>
            <a:off x="845125" y="1381175"/>
            <a:ext cx="10515600" cy="356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The bug reports from </a:t>
            </a:r>
            <a:r>
              <a:rPr b="1" lang="en-US"/>
              <a:t>Eclipse &amp; Mozilla</a:t>
            </a:r>
            <a:r>
              <a:rPr lang="en-US"/>
              <a:t> include a ‘severity’ field, which will be used as the target classes for testing in this part of our project. Below is a summary of the datasets:</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graphicFrame>
        <p:nvGraphicFramePr>
          <p:cNvPr id="206" name="Google Shape;206;p25"/>
          <p:cNvGraphicFramePr/>
          <p:nvPr/>
        </p:nvGraphicFramePr>
        <p:xfrm>
          <a:off x="927100" y="2736750"/>
          <a:ext cx="3000000" cy="3000000"/>
        </p:xfrm>
        <a:graphic>
          <a:graphicData uri="http://schemas.openxmlformats.org/drawingml/2006/table">
            <a:tbl>
              <a:tblPr>
                <a:noFill/>
                <a:tableStyleId>{591E6D3E-6C9D-4ACA-875A-EF3B5741B482}</a:tableStyleId>
              </a:tblPr>
              <a:tblGrid>
                <a:gridCol w="2628900"/>
                <a:gridCol w="2245325"/>
                <a:gridCol w="2233675"/>
                <a:gridCol w="3407700"/>
              </a:tblGrid>
              <a:tr h="655025">
                <a:tc>
                  <a:txBody>
                    <a:bodyPr/>
                    <a:lstStyle/>
                    <a:p>
                      <a:pPr indent="0" lvl="0" marL="0" rtl="0" algn="l">
                        <a:spcBef>
                          <a:spcPts val="0"/>
                        </a:spcBef>
                        <a:spcAft>
                          <a:spcPts val="0"/>
                        </a:spcAft>
                        <a:buNone/>
                      </a:pPr>
                      <a:r>
                        <a:rPr b="1" lang="en-US"/>
                        <a:t>O</a:t>
                      </a:r>
                      <a:r>
                        <a:rPr b="1" lang="en-US"/>
                        <a:t>pen-Source Software Projects</a:t>
                      </a:r>
                      <a:endParaRPr b="1"/>
                    </a:p>
                  </a:txBody>
                  <a:tcPr marT="91425" marB="91425" marR="91425" marL="91425"/>
                </a:tc>
                <a:tc>
                  <a:txBody>
                    <a:bodyPr/>
                    <a:lstStyle/>
                    <a:p>
                      <a:pPr indent="0" lvl="0" marL="0" rtl="0" algn="l">
                        <a:spcBef>
                          <a:spcPts val="0"/>
                        </a:spcBef>
                        <a:spcAft>
                          <a:spcPts val="0"/>
                        </a:spcAft>
                        <a:buNone/>
                      </a:pPr>
                      <a:r>
                        <a:rPr b="1" lang="en-US"/>
                        <a:t>Number of Bug Reports</a:t>
                      </a:r>
                      <a:endParaRPr b="1"/>
                    </a:p>
                  </a:txBody>
                  <a:tcPr marT="91425" marB="91425" marR="91425" marL="91425"/>
                </a:tc>
                <a:tc>
                  <a:txBody>
                    <a:bodyPr/>
                    <a:lstStyle/>
                    <a:p>
                      <a:pPr indent="0" lvl="0" marL="0" rtl="0" algn="l">
                        <a:spcBef>
                          <a:spcPts val="0"/>
                        </a:spcBef>
                        <a:spcAft>
                          <a:spcPts val="0"/>
                        </a:spcAft>
                        <a:buNone/>
                      </a:pPr>
                      <a:r>
                        <a:rPr b="1" lang="en-US"/>
                        <a:t>Number of </a:t>
                      </a:r>
                      <a:r>
                        <a:rPr b="1" lang="en-US">
                          <a:solidFill>
                            <a:schemeClr val="dk1"/>
                          </a:solidFill>
                        </a:rPr>
                        <a:t>Bug Severity Classes</a:t>
                      </a:r>
                      <a:endParaRPr b="1"/>
                    </a:p>
                  </a:txBody>
                  <a:tcPr marT="91425" marB="91425" marR="91425" marL="91425"/>
                </a:tc>
                <a:tc>
                  <a:txBody>
                    <a:bodyPr/>
                    <a:lstStyle/>
                    <a:p>
                      <a:pPr indent="0" lvl="0" marL="0" rtl="0" algn="l">
                        <a:spcBef>
                          <a:spcPts val="0"/>
                        </a:spcBef>
                        <a:spcAft>
                          <a:spcPts val="0"/>
                        </a:spcAft>
                        <a:buNone/>
                      </a:pPr>
                      <a:r>
                        <a:rPr b="1" lang="en-US"/>
                        <a:t>Bug Severity Classes</a:t>
                      </a:r>
                      <a:endParaRPr b="1"/>
                    </a:p>
                  </a:txBody>
                  <a:tcPr marT="91425" marB="91425" marR="91425" marL="91425"/>
                </a:tc>
              </a:tr>
              <a:tr h="425750">
                <a:tc>
                  <a:txBody>
                    <a:bodyPr/>
                    <a:lstStyle/>
                    <a:p>
                      <a:pPr indent="0" lvl="0" marL="0" rtl="0" algn="l">
                        <a:spcBef>
                          <a:spcPts val="0"/>
                        </a:spcBef>
                        <a:spcAft>
                          <a:spcPts val="0"/>
                        </a:spcAft>
                        <a:buNone/>
                      </a:pPr>
                      <a:r>
                        <a:rPr b="1" lang="en-US"/>
                        <a:t>Mozilla</a:t>
                      </a:r>
                      <a:endParaRPr b="1"/>
                    </a:p>
                  </a:txBody>
                  <a:tcPr marT="91425" marB="91425" marR="91425" marL="91425"/>
                </a:tc>
                <a:tc>
                  <a:txBody>
                    <a:bodyPr/>
                    <a:lstStyle/>
                    <a:p>
                      <a:pPr indent="0" lvl="0" marL="0" rtl="0" algn="l">
                        <a:spcBef>
                          <a:spcPts val="0"/>
                        </a:spcBef>
                        <a:spcAft>
                          <a:spcPts val="0"/>
                        </a:spcAft>
                        <a:buNone/>
                      </a:pPr>
                      <a:r>
                        <a:rPr lang="en-US"/>
                        <a:t>45461</a:t>
                      </a:r>
                      <a:endParaRPr/>
                    </a:p>
                  </a:txBody>
                  <a:tcPr marT="91425" marB="91425" marR="91425" marL="91425"/>
                </a:tc>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'critical', 'blocker', 'trivial', 'minor', 'major'</a:t>
                      </a:r>
                      <a:endParaRPr/>
                    </a:p>
                  </a:txBody>
                  <a:tcPr marT="91425" marB="91425" marR="91425" marL="91425"/>
                </a:tc>
              </a:tr>
              <a:tr h="425750">
                <a:tc>
                  <a:txBody>
                    <a:bodyPr/>
                    <a:lstStyle/>
                    <a:p>
                      <a:pPr indent="0" lvl="0" marL="0" rtl="0" algn="l">
                        <a:spcBef>
                          <a:spcPts val="0"/>
                        </a:spcBef>
                        <a:spcAft>
                          <a:spcPts val="0"/>
                        </a:spcAft>
                        <a:buClr>
                          <a:schemeClr val="dk1"/>
                        </a:buClr>
                        <a:buSzPts val="1100"/>
                        <a:buFont typeface="Arial"/>
                        <a:buNone/>
                      </a:pPr>
                      <a:r>
                        <a:rPr b="1" lang="en-US">
                          <a:solidFill>
                            <a:schemeClr val="dk1"/>
                          </a:solidFill>
                        </a:rPr>
                        <a:t>Eclipse</a:t>
                      </a:r>
                      <a:endParaRPr b="1"/>
                    </a:p>
                  </a:txBody>
                  <a:tcPr marT="91425" marB="91425" marR="91425" marL="91425"/>
                </a:tc>
                <a:tc>
                  <a:txBody>
                    <a:bodyPr/>
                    <a:lstStyle/>
                    <a:p>
                      <a:pPr indent="0" lvl="0" marL="0" rtl="0" algn="l">
                        <a:spcBef>
                          <a:spcPts val="0"/>
                        </a:spcBef>
                        <a:spcAft>
                          <a:spcPts val="0"/>
                        </a:spcAft>
                        <a:buNone/>
                      </a:pPr>
                      <a:r>
                        <a:rPr lang="en-US"/>
                        <a:t>9664</a:t>
                      </a:r>
                      <a:endParaRPr/>
                    </a:p>
                  </a:txBody>
                  <a:tcPr marT="91425" marB="91425" marR="91425" marL="91425"/>
                </a:tc>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a:t>'Minor','Trivial', 'Critical', 'Major', 'Blocker'</a:t>
                      </a:r>
                      <a:endParaRPr/>
                    </a:p>
                  </a:txBody>
                  <a:tcPr marT="91425" marB="91425" marR="91425" marL="91425"/>
                </a:tc>
              </a:tr>
            </a:tbl>
          </a:graphicData>
        </a:graphic>
      </p:graphicFrame>
      <p:pic>
        <p:nvPicPr>
          <p:cNvPr id="207" name="Google Shape;207;p25"/>
          <p:cNvPicPr preferRelativeResize="0"/>
          <p:nvPr/>
        </p:nvPicPr>
        <p:blipFill>
          <a:blip r:embed="rId3">
            <a:alphaModFix/>
          </a:blip>
          <a:stretch>
            <a:fillRect/>
          </a:stretch>
        </p:blipFill>
        <p:spPr>
          <a:xfrm>
            <a:off x="2215050" y="4324650"/>
            <a:ext cx="2535450" cy="2454675"/>
          </a:xfrm>
          <a:prstGeom prst="rect">
            <a:avLst/>
          </a:prstGeom>
          <a:noFill/>
          <a:ln>
            <a:noFill/>
          </a:ln>
        </p:spPr>
      </p:pic>
      <p:pic>
        <p:nvPicPr>
          <p:cNvPr id="208" name="Google Shape;208;p25"/>
          <p:cNvPicPr preferRelativeResize="0"/>
          <p:nvPr/>
        </p:nvPicPr>
        <p:blipFill>
          <a:blip r:embed="rId4">
            <a:alphaModFix/>
          </a:blip>
          <a:stretch>
            <a:fillRect/>
          </a:stretch>
        </p:blipFill>
        <p:spPr>
          <a:xfrm>
            <a:off x="7755175" y="4324650"/>
            <a:ext cx="2535450" cy="2454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559"/>
              <a:t>Dataset for Supervised Bugs Type Prediction</a:t>
            </a:r>
            <a:endParaRPr/>
          </a:p>
        </p:txBody>
      </p:sp>
      <p:sp>
        <p:nvSpPr>
          <p:cNvPr id="214" name="Google Shape;214;p26"/>
          <p:cNvSpPr txBox="1"/>
          <p:nvPr>
            <p:ph idx="1" type="body"/>
          </p:nvPr>
        </p:nvSpPr>
        <p:spPr>
          <a:xfrm>
            <a:off x="845125" y="1301850"/>
            <a:ext cx="10515600" cy="4878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For the task of predicting bug types, we collected issue reports generated by the </a:t>
            </a:r>
            <a:r>
              <a:rPr b="1" lang="en-US"/>
              <a:t>JIRA bug tracking system</a:t>
            </a:r>
            <a:r>
              <a:rPr lang="en-US"/>
              <a:t> from various open-source projects. These issue reports contain multiple categories for 'Bug Type.' For our project, we grouped these categories into broader classes and used these as our target labels. The dataset consists of 609,697 records with 18 features.</a:t>
            </a:r>
            <a:endParaRPr/>
          </a:p>
          <a:p>
            <a:pPr indent="0" lvl="0" marL="0" rtl="0" algn="l">
              <a:spcBef>
                <a:spcPts val="1000"/>
              </a:spcBef>
              <a:spcAft>
                <a:spcPts val="0"/>
              </a:spcAft>
              <a:buNone/>
            </a:pPr>
            <a:r>
              <a:t/>
            </a:r>
            <a:endParaRPr/>
          </a:p>
        </p:txBody>
      </p:sp>
      <p:graphicFrame>
        <p:nvGraphicFramePr>
          <p:cNvPr id="215" name="Google Shape;215;p26"/>
          <p:cNvGraphicFramePr/>
          <p:nvPr/>
        </p:nvGraphicFramePr>
        <p:xfrm>
          <a:off x="845100" y="3653600"/>
          <a:ext cx="3000000" cy="3000000"/>
        </p:xfrm>
        <a:graphic>
          <a:graphicData uri="http://schemas.openxmlformats.org/drawingml/2006/table">
            <a:tbl>
              <a:tblPr>
                <a:noFill/>
                <a:tableStyleId>{591E6D3E-6C9D-4ACA-875A-EF3B5741B482}</a:tableStyleId>
              </a:tblPr>
              <a:tblGrid>
                <a:gridCol w="2154450"/>
                <a:gridCol w="2099700"/>
                <a:gridCol w="6261475"/>
              </a:tblGrid>
              <a:tr h="701525">
                <a:tc>
                  <a:txBody>
                    <a:bodyPr/>
                    <a:lstStyle/>
                    <a:p>
                      <a:pPr indent="0" lvl="0" marL="0" rtl="0" algn="l">
                        <a:spcBef>
                          <a:spcPts val="0"/>
                        </a:spcBef>
                        <a:spcAft>
                          <a:spcPts val="0"/>
                        </a:spcAft>
                        <a:buNone/>
                      </a:pPr>
                      <a:r>
                        <a:rPr b="1" lang="en-US"/>
                        <a:t>Combined Class Name</a:t>
                      </a:r>
                      <a:endParaRPr b="1"/>
                    </a:p>
                  </a:txBody>
                  <a:tcPr marT="91425" marB="91425" marR="91425" marL="91425"/>
                </a:tc>
                <a:tc>
                  <a:txBody>
                    <a:bodyPr/>
                    <a:lstStyle/>
                    <a:p>
                      <a:pPr indent="0" lvl="0" marL="0" rtl="0" algn="l">
                        <a:spcBef>
                          <a:spcPts val="0"/>
                        </a:spcBef>
                        <a:spcAft>
                          <a:spcPts val="0"/>
                        </a:spcAft>
                        <a:buNone/>
                      </a:pPr>
                      <a:r>
                        <a:rPr b="1" lang="en-US"/>
                        <a:t>Number of Samples in this class</a:t>
                      </a:r>
                      <a:endParaRPr b="1"/>
                    </a:p>
                  </a:txBody>
                  <a:tcPr marT="91425" marB="91425" marR="91425" marL="91425"/>
                </a:tc>
                <a:tc>
                  <a:txBody>
                    <a:bodyPr/>
                    <a:lstStyle/>
                    <a:p>
                      <a:pPr indent="0" lvl="0" marL="0" rtl="0" algn="l">
                        <a:spcBef>
                          <a:spcPts val="0"/>
                        </a:spcBef>
                        <a:spcAft>
                          <a:spcPts val="0"/>
                        </a:spcAft>
                        <a:buNone/>
                      </a:pPr>
                      <a:r>
                        <a:rPr b="1" lang="en-US"/>
                        <a:t>Subclasses</a:t>
                      </a:r>
                      <a:endParaRPr b="1"/>
                    </a:p>
                  </a:txBody>
                  <a:tcPr marT="91425" marB="91425" marR="91425" marL="91425"/>
                </a:tc>
              </a:tr>
              <a:tr h="619725">
                <a:tc>
                  <a:txBody>
                    <a:bodyPr/>
                    <a:lstStyle/>
                    <a:p>
                      <a:pPr indent="0" lvl="0" marL="0" rtl="0" algn="l">
                        <a:spcBef>
                          <a:spcPts val="0"/>
                        </a:spcBef>
                        <a:spcAft>
                          <a:spcPts val="0"/>
                        </a:spcAft>
                        <a:buNone/>
                      </a:pPr>
                      <a:r>
                        <a:rPr b="1" lang="en-US"/>
                        <a:t>Defect</a:t>
                      </a:r>
                      <a:endParaRPr b="1"/>
                    </a:p>
                  </a:txBody>
                  <a:tcPr marT="91425" marB="91425" marR="91425" marL="91425"/>
                </a:tc>
                <a:tc>
                  <a:txBody>
                    <a:bodyPr/>
                    <a:lstStyle/>
                    <a:p>
                      <a:pPr indent="0" lvl="0" marL="0" rtl="0" algn="l">
                        <a:spcBef>
                          <a:spcPts val="0"/>
                        </a:spcBef>
                        <a:spcAft>
                          <a:spcPts val="0"/>
                        </a:spcAft>
                        <a:buNone/>
                      </a:pPr>
                      <a:r>
                        <a:rPr lang="en-US"/>
                        <a:t>382411</a:t>
                      </a:r>
                      <a:endParaRPr/>
                    </a:p>
                  </a:txBody>
                  <a:tcPr marT="91425" marB="91425" marR="91425" marL="91425"/>
                </a:tc>
                <a:tc>
                  <a:txBody>
                    <a:bodyPr/>
                    <a:lstStyle/>
                    <a:p>
                      <a:pPr indent="0" lvl="0" marL="0" rtl="0" algn="l">
                        <a:spcBef>
                          <a:spcPts val="0"/>
                        </a:spcBef>
                        <a:spcAft>
                          <a:spcPts val="0"/>
                        </a:spcAft>
                        <a:buNone/>
                      </a:pPr>
                      <a:r>
                        <a:rPr lang="en-US"/>
                        <a:t>'Bug', 'Defect', 'Patch', 'Test', 'Clarification', 'Quality Risk', 'Support Patch', 'Backport', 'TCK Challenge', 'CTS Challenge'</a:t>
                      </a:r>
                      <a:endParaRPr/>
                    </a:p>
                  </a:txBody>
                  <a:tcPr marT="91425" marB="91425" marR="91425" marL="91425"/>
                </a:tc>
              </a:tr>
              <a:tr h="797875">
                <a:tc>
                  <a:txBody>
                    <a:bodyPr/>
                    <a:lstStyle/>
                    <a:p>
                      <a:pPr indent="0" lvl="0" marL="0" rtl="0" algn="l">
                        <a:spcBef>
                          <a:spcPts val="0"/>
                        </a:spcBef>
                        <a:spcAft>
                          <a:spcPts val="0"/>
                        </a:spcAft>
                        <a:buNone/>
                      </a:pPr>
                      <a:r>
                        <a:rPr b="1" lang="en-US"/>
                        <a:t>Improvement</a:t>
                      </a:r>
                      <a:endParaRPr b="1"/>
                    </a:p>
                  </a:txBody>
                  <a:tcPr marT="91425" marB="91425" marR="91425" marL="91425"/>
                </a:tc>
                <a:tc>
                  <a:txBody>
                    <a:bodyPr/>
                    <a:lstStyle/>
                    <a:p>
                      <a:pPr indent="0" lvl="0" marL="0" rtl="0" algn="l">
                        <a:spcBef>
                          <a:spcPts val="0"/>
                        </a:spcBef>
                        <a:spcAft>
                          <a:spcPts val="0"/>
                        </a:spcAft>
                        <a:buNone/>
                      </a:pPr>
                      <a:r>
                        <a:rPr lang="en-US"/>
                        <a:t>216161</a:t>
                      </a:r>
                      <a:endParaRPr/>
                    </a:p>
                  </a:txBody>
                  <a:tcPr marT="91425" marB="91425" marR="91425" marL="91425"/>
                </a:tc>
                <a:tc>
                  <a:txBody>
                    <a:bodyPr/>
                    <a:lstStyle/>
                    <a:p>
                      <a:pPr indent="0" lvl="0" marL="0" rtl="0" algn="l">
                        <a:spcBef>
                          <a:spcPts val="0"/>
                        </a:spcBef>
                        <a:spcAft>
                          <a:spcPts val="0"/>
                        </a:spcAft>
                        <a:buNone/>
                      </a:pPr>
                      <a:r>
                        <a:rPr lang="en-US"/>
                        <a:t>Improvement', 'New Feature', 'Feature Request', 'Enhancement', 'Wish', 'Component Upgrade', 'Dependency upgrade', 'Remove Feature', 'Library Upgrade', 'Component  Upgrade', 'Refactoring', 'Release'</a:t>
                      </a:r>
                      <a:endParaRPr/>
                    </a:p>
                  </a:txBody>
                  <a:tcPr marT="91425" marB="91425" marR="91425" marL="91425"/>
                </a:tc>
              </a:tr>
              <a:tr h="455975">
                <a:tc>
                  <a:txBody>
                    <a:bodyPr/>
                    <a:lstStyle/>
                    <a:p>
                      <a:pPr indent="0" lvl="0" marL="0" rtl="0" algn="l">
                        <a:spcBef>
                          <a:spcPts val="0"/>
                        </a:spcBef>
                        <a:spcAft>
                          <a:spcPts val="0"/>
                        </a:spcAft>
                        <a:buNone/>
                      </a:pPr>
                      <a:r>
                        <a:rPr b="1" lang="en-US"/>
                        <a:t>Task</a:t>
                      </a:r>
                      <a:endParaRPr b="1"/>
                    </a:p>
                  </a:txBody>
                  <a:tcPr marT="91425" marB="91425" marR="91425" marL="91425"/>
                </a:tc>
                <a:tc>
                  <a:txBody>
                    <a:bodyPr/>
                    <a:lstStyle/>
                    <a:p>
                      <a:pPr indent="0" lvl="0" marL="0" rtl="0" algn="l">
                        <a:spcBef>
                          <a:spcPts val="0"/>
                        </a:spcBef>
                        <a:spcAft>
                          <a:spcPts val="0"/>
                        </a:spcAft>
                        <a:buNone/>
                      </a:pPr>
                      <a:r>
                        <a:rPr lang="en-US"/>
                        <a:t>102343</a:t>
                      </a:r>
                      <a:endParaRPr/>
                    </a:p>
                  </a:txBody>
                  <a:tcPr marT="91425" marB="91425" marR="91425" marL="91425"/>
                </a:tc>
                <a:tc>
                  <a:txBody>
                    <a:bodyPr/>
                    <a:lstStyle/>
                    <a:p>
                      <a:pPr indent="0" lvl="0" marL="0" rtl="0" algn="l">
                        <a:spcBef>
                          <a:spcPts val="0"/>
                        </a:spcBef>
                        <a:spcAft>
                          <a:spcPts val="0"/>
                        </a:spcAft>
                        <a:buNone/>
                      </a:pPr>
                      <a:r>
                        <a:rPr lang="en-US"/>
                        <a:t>'Task', 'Sub-task', 'Story', 'Documentation', 'Question', 'Brainstorming', 'Technical task', 'Umbrella', 'Suitable Name Search', 'Tracker', 'Epic', 'Requirement', 'New JIRA Project', 'Temp', 'RTC', 'Pruning'</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845127" y="365760"/>
            <a:ext cx="9445500" cy="82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sz="3559"/>
              <a:t>Dataset for Unsupervised Bugs Type Prediction</a:t>
            </a:r>
            <a:endParaRPr sz="3559"/>
          </a:p>
        </p:txBody>
      </p:sp>
      <p:sp>
        <p:nvSpPr>
          <p:cNvPr id="221" name="Google Shape;221;p2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As a next step, time permitting, we will attempt to predict the bug field (e.g., memory, security, GUI) mentioned in the generated bug reports. Since the exact bug field is not available unless manually classified, we have adopted an unsupervised approach, with labeling applied only to the test portion of the dataset (done by LLM/manually). We have selected the </a:t>
            </a:r>
            <a:r>
              <a:rPr b="1" lang="en-US"/>
              <a:t>DeepTriage</a:t>
            </a:r>
            <a:r>
              <a:rPr lang="en-US"/>
              <a:t> dataset for this purpose, which contains bug reports from </a:t>
            </a:r>
            <a:r>
              <a:rPr b="1" lang="en-US"/>
              <a:t>Google Chromium, Mozilla Core, &amp; Mozilla Firefox</a:t>
            </a:r>
            <a:r>
              <a:rPr lang="en-US"/>
              <a:t>, each including the bug ID, title, and description.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