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Proxima Nova Extrabold"/>
      <p:bold r:id="rId20"/>
    </p:embeddedFont>
    <p:embeddedFont>
      <p:font typeface="Proxima Nova Semibold"/>
      <p:regular r:id="rId21"/>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Extrabold-bold.fntdata"/><Relationship Id="rId11" Type="http://schemas.openxmlformats.org/officeDocument/2006/relationships/slide" Target="slides/slide6.xml"/><Relationship Id="rId22" Type="http://schemas.openxmlformats.org/officeDocument/2006/relationships/font" Target="fonts/ProximaNovaSemibold-bold.fntdata"/><Relationship Id="rId10" Type="http://schemas.openxmlformats.org/officeDocument/2006/relationships/slide" Target="slides/slide5.xml"/><Relationship Id="rId21" Type="http://schemas.openxmlformats.org/officeDocument/2006/relationships/font" Target="fonts/ProximaNovaSemibold-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f681495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f681495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826d231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826d231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826d2315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826d2315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826d2315d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826d2315d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826d2315d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826d2315d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0fbf2787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0fbf2787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f681495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f681495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4"/>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06199"/>
              <a:buNone/>
            </a:pPr>
            <a:r>
              <a:rPr lang="en" sz="5022">
                <a:solidFill>
                  <a:schemeClr val="dk1"/>
                </a:solidFill>
                <a:latin typeface="Proxima Nova Extrabold"/>
                <a:ea typeface="Proxima Nova Extrabold"/>
                <a:cs typeface="Proxima Nova Extrabold"/>
                <a:sym typeface="Proxima Nova Extrabold"/>
              </a:rPr>
              <a:t>Goodreads Book recommendation System</a:t>
            </a:r>
            <a:endParaRPr sz="5022">
              <a:solidFill>
                <a:schemeClr val="dk1"/>
              </a:solidFill>
              <a:latin typeface="Proxima Nova Extrabold"/>
              <a:ea typeface="Proxima Nova Extrabold"/>
              <a:cs typeface="Proxima Nova Extrabold"/>
              <a:sym typeface="Proxima Nova Extrabold"/>
            </a:endParaRPr>
          </a:p>
        </p:txBody>
      </p:sp>
      <p:sp>
        <p:nvSpPr>
          <p:cNvPr id="60" name="Google Shape;60;p13"/>
          <p:cNvSpPr txBox="1"/>
          <p:nvPr/>
        </p:nvSpPr>
        <p:spPr>
          <a:xfrm>
            <a:off x="594000" y="3204000"/>
            <a:ext cx="3141000" cy="173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Proxima Nova"/>
                <a:ea typeface="Proxima Nova"/>
                <a:cs typeface="Proxima Nova"/>
                <a:sym typeface="Proxima Nova"/>
              </a:rPr>
              <a:t>Team : </a:t>
            </a:r>
            <a:endParaRPr b="1" sz="17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highlight>
                  <a:srgbClr val="FFFFFF"/>
                </a:highlight>
                <a:latin typeface="Proxima Nova"/>
                <a:ea typeface="Proxima Nova"/>
                <a:cs typeface="Proxima Nova"/>
                <a:sym typeface="Proxima Nova"/>
              </a:rPr>
              <a:t>Manita Pasi (002100976) </a:t>
            </a:r>
            <a:endParaRPr sz="1500">
              <a:highlight>
                <a:srgbClr val="FFFFFF"/>
              </a:highlight>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highlight>
                  <a:srgbClr val="FFFFFF"/>
                </a:highlight>
                <a:latin typeface="Proxima Nova"/>
                <a:ea typeface="Proxima Nova"/>
                <a:cs typeface="Proxima Nova"/>
                <a:sym typeface="Proxima Nova"/>
              </a:rPr>
              <a:t>Anvesh Vatsavai (002190816) </a:t>
            </a:r>
            <a:endParaRPr sz="1500">
              <a:highlight>
                <a:srgbClr val="FFFFFF"/>
              </a:highlight>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highlight>
                  <a:srgbClr val="FFFFFF"/>
                </a:highlight>
                <a:latin typeface="Proxima Nova"/>
                <a:ea typeface="Proxima Nova"/>
                <a:cs typeface="Proxima Nova"/>
                <a:sym typeface="Proxima Nova"/>
              </a:rPr>
              <a:t>Yash Navadiya (002193912) </a:t>
            </a:r>
            <a:endParaRPr sz="1500">
              <a:highlight>
                <a:srgbClr val="FFFFFF"/>
              </a:highlight>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highlight>
                  <a:srgbClr val="FFFFFF"/>
                </a:highlight>
                <a:latin typeface="Proxima Nova"/>
                <a:ea typeface="Proxima Nova"/>
                <a:cs typeface="Proxima Nova"/>
                <a:sym typeface="Proxima Nova"/>
              </a:rPr>
              <a:t>Kshitija Laware (002984668) </a:t>
            </a:r>
            <a:endParaRPr sz="1500">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1500">
              <a:solidFill>
                <a:schemeClr val="dk1"/>
              </a:solidFill>
              <a:latin typeface="Proxima Nova"/>
              <a:ea typeface="Proxima Nova"/>
              <a:cs typeface="Proxima Nova"/>
              <a:sym typeface="Proxima Nova"/>
            </a:endParaRPr>
          </a:p>
        </p:txBody>
      </p:sp>
      <p:sp>
        <p:nvSpPr>
          <p:cNvPr id="61" name="Google Shape;61;p13"/>
          <p:cNvSpPr txBox="1"/>
          <p:nvPr/>
        </p:nvSpPr>
        <p:spPr>
          <a:xfrm>
            <a:off x="3879000" y="3294000"/>
            <a:ext cx="528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INFO 7390: Advances Data Science/Architecture, </a:t>
            </a:r>
            <a:r>
              <a:rPr b="1" lang="en">
                <a:solidFill>
                  <a:schemeClr val="dk1"/>
                </a:solidFill>
                <a:latin typeface="Proxima Nova"/>
                <a:ea typeface="Proxima Nova"/>
                <a:cs typeface="Proxima Nova"/>
                <a:sym typeface="Proxima Nova"/>
              </a:rPr>
              <a:t>Spring 2023</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a:solidFill>
                  <a:schemeClr val="dk1"/>
                </a:solidFill>
                <a:latin typeface="Proxima Nova"/>
                <a:ea typeface="Proxima Nova"/>
                <a:cs typeface="Proxima Nova"/>
                <a:sym typeface="Proxima Nova"/>
              </a:rPr>
              <a:t>Professor: Ramkumar Hariharan</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b="1">
              <a:solidFill>
                <a:schemeClr val="dk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243000" y="261000"/>
            <a:ext cx="8580300" cy="430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u="sng">
                <a:solidFill>
                  <a:schemeClr val="dk1"/>
                </a:solidFill>
                <a:latin typeface="Proxima Nova Extrabold"/>
                <a:ea typeface="Proxima Nova Extrabold"/>
                <a:cs typeface="Proxima Nova Extrabold"/>
                <a:sym typeface="Proxima Nova Extrabold"/>
              </a:rPr>
              <a:t>Results</a:t>
            </a:r>
            <a:r>
              <a:rPr lang="en" sz="2000">
                <a:solidFill>
                  <a:schemeClr val="dk1"/>
                </a:solidFill>
                <a:latin typeface="Proxima Nova Extrabold"/>
                <a:ea typeface="Proxima Nova Extrabold"/>
                <a:cs typeface="Proxima Nova Extrabold"/>
                <a:sym typeface="Proxima Nova Extrabold"/>
              </a:rPr>
              <a:t> :</a:t>
            </a:r>
            <a:endParaRPr sz="2000">
              <a:solidFill>
                <a:schemeClr val="dk1"/>
              </a:solidFill>
              <a:latin typeface="Proxima Nova Extrabold"/>
              <a:ea typeface="Proxima Nova Extrabold"/>
              <a:cs typeface="Proxima Nova Extrabold"/>
              <a:sym typeface="Proxima Nova Extrabold"/>
            </a:endParaRPr>
          </a:p>
          <a:p>
            <a:pPr indent="0" lvl="0" marL="0" rtl="0" algn="l">
              <a:spcBef>
                <a:spcPts val="0"/>
              </a:spcBef>
              <a:spcAft>
                <a:spcPts val="0"/>
              </a:spcAft>
              <a:buNone/>
            </a:pPr>
            <a:r>
              <a:t/>
            </a:r>
            <a:endParaRPr b="1" sz="2000">
              <a:solidFill>
                <a:schemeClr val="dk1"/>
              </a:solidFill>
            </a:endParaRPr>
          </a:p>
          <a:p>
            <a:pPr indent="0" lvl="0" marL="0" rtl="0" algn="l">
              <a:spcBef>
                <a:spcPts val="0"/>
              </a:spcBef>
              <a:spcAft>
                <a:spcPts val="0"/>
              </a:spcAft>
              <a:buNone/>
            </a:pPr>
            <a:r>
              <a:rPr lang="en" sz="1500">
                <a:solidFill>
                  <a:schemeClr val="dk1"/>
                </a:solidFill>
              </a:rPr>
              <a:t>We developed a book recommendation system using classification and content-based filtering techniques. SVM achieved the best performance in predicting average book ratings. We used predicted ratings as features for content-based filtering and computed book similarity using cosine similarity. The system was able to recommend highly similar books to the input book. Overall, our system can help users discover new books based on their preferences.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2000" u="sng">
                <a:solidFill>
                  <a:schemeClr val="dk1"/>
                </a:solidFill>
                <a:latin typeface="Proxima Nova Extrabold"/>
                <a:ea typeface="Proxima Nova Extrabold"/>
                <a:cs typeface="Proxima Nova Extrabold"/>
                <a:sym typeface="Proxima Nova Extrabold"/>
              </a:rPr>
              <a:t>Conclusion</a:t>
            </a:r>
            <a:r>
              <a:rPr lang="en" sz="1500">
                <a:solidFill>
                  <a:schemeClr val="dk1"/>
                </a:solidFill>
                <a:latin typeface="Proxima Nova Extrabold"/>
                <a:ea typeface="Proxima Nova Extrabold"/>
                <a:cs typeface="Proxima Nova Extrabold"/>
                <a:sym typeface="Proxima Nova Extrabold"/>
              </a:rPr>
              <a:t> :</a:t>
            </a:r>
            <a:endParaRPr sz="1500">
              <a:solidFill>
                <a:schemeClr val="dk1"/>
              </a:solidFill>
              <a:latin typeface="Proxima Nova Extrabold"/>
              <a:ea typeface="Proxima Nova Extrabold"/>
              <a:cs typeface="Proxima Nova Extrabold"/>
              <a:sym typeface="Proxima Nova Extrabold"/>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rPr lang="en" sz="1500">
                <a:solidFill>
                  <a:schemeClr val="dk1"/>
                </a:solidFill>
              </a:rPr>
              <a:t>Our book recommendation system has potential for improvement by adding more features and incorporating user feedback. We could also explore other recommendation techniques for comparison. Our project provides a foundation for building a more advanced system that could benefit bookstores and online retailers in helping customers discover new books that match their interests.</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u="sng"/>
              <a:t>Index :</a:t>
            </a:r>
            <a:endParaRPr b="1" sz="3000" u="sng"/>
          </a:p>
        </p:txBody>
      </p:sp>
      <p:sp>
        <p:nvSpPr>
          <p:cNvPr id="67" name="Google Shape;6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Introduction</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Problem statement</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Dataset and Statistics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EDA</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Preprocessing </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Modelling processing</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Results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Evaluation and Analysis</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Future work</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216000"/>
            <a:ext cx="8520600" cy="4572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000" u="sng">
                <a:solidFill>
                  <a:srgbClr val="000000"/>
                </a:solidFill>
                <a:latin typeface="Proxima Nova Extrabold"/>
                <a:ea typeface="Proxima Nova Extrabold"/>
                <a:cs typeface="Proxima Nova Extrabold"/>
                <a:sym typeface="Proxima Nova Extrabold"/>
              </a:rPr>
              <a:t>Introduction:</a:t>
            </a:r>
            <a:endParaRPr sz="2000" u="sng">
              <a:solidFill>
                <a:srgbClr val="000000"/>
              </a:solidFill>
              <a:latin typeface="Proxima Nova Extrabold"/>
              <a:ea typeface="Proxima Nova Extrabold"/>
              <a:cs typeface="Proxima Nova Extrabold"/>
              <a:sym typeface="Proxima Nova Extrabold"/>
            </a:endParaRPr>
          </a:p>
          <a:p>
            <a:pPr indent="0" lvl="0" marL="0" rtl="0" algn="just">
              <a:lnSpc>
                <a:spcPct val="115000"/>
              </a:lnSpc>
              <a:spcBef>
                <a:spcPts val="0"/>
              </a:spcBef>
              <a:spcAft>
                <a:spcPts val="0"/>
              </a:spcAft>
              <a:buNone/>
            </a:pPr>
            <a:r>
              <a:t/>
            </a:r>
            <a:endParaRPr sz="1500">
              <a:solidFill>
                <a:srgbClr val="000000"/>
              </a:solidFill>
            </a:endParaRPr>
          </a:p>
          <a:p>
            <a:pPr indent="0" lvl="0" marL="0" rtl="0" algn="just">
              <a:lnSpc>
                <a:spcPct val="115000"/>
              </a:lnSpc>
              <a:spcBef>
                <a:spcPts val="0"/>
              </a:spcBef>
              <a:spcAft>
                <a:spcPts val="0"/>
              </a:spcAft>
              <a:buNone/>
            </a:pPr>
            <a:r>
              <a:rPr lang="en" sz="1500">
                <a:solidFill>
                  <a:srgbClr val="000000"/>
                </a:solidFill>
              </a:rPr>
              <a:t>The Goodreads dataset is a large collection of information related to books on the Goodreads website. This dataset contains details on over 6 million books, including title, author, genre, rating, and other metadata. We aim to develop a book recommendation system using five different models and evaluate their performance to select the best one.</a:t>
            </a:r>
            <a:endParaRPr sz="1500" u="sng">
              <a:solidFill>
                <a:srgbClr val="000000"/>
              </a:solidFill>
            </a:endParaRPr>
          </a:p>
          <a:p>
            <a:pPr indent="0" lvl="0" marL="0" rtl="0" algn="just">
              <a:lnSpc>
                <a:spcPct val="115000"/>
              </a:lnSpc>
              <a:spcBef>
                <a:spcPts val="0"/>
              </a:spcBef>
              <a:spcAft>
                <a:spcPts val="0"/>
              </a:spcAft>
              <a:buNone/>
            </a:pPr>
            <a:r>
              <a:t/>
            </a:r>
            <a:endParaRPr sz="1500" u="sng">
              <a:solidFill>
                <a:srgbClr val="000000"/>
              </a:solidFill>
            </a:endParaRPr>
          </a:p>
          <a:p>
            <a:pPr indent="0" lvl="0" marL="0" rtl="0" algn="just">
              <a:lnSpc>
                <a:spcPct val="115000"/>
              </a:lnSpc>
              <a:spcBef>
                <a:spcPts val="0"/>
              </a:spcBef>
              <a:spcAft>
                <a:spcPts val="0"/>
              </a:spcAft>
              <a:buNone/>
            </a:pPr>
            <a:r>
              <a:rPr lang="en" sz="2000" u="sng">
                <a:solidFill>
                  <a:srgbClr val="000000"/>
                </a:solidFill>
                <a:latin typeface="Proxima Nova Extrabold"/>
                <a:ea typeface="Proxima Nova Extrabold"/>
                <a:cs typeface="Proxima Nova Extrabold"/>
                <a:sym typeface="Proxima Nova Extrabold"/>
              </a:rPr>
              <a:t>Problem Statement:</a:t>
            </a:r>
            <a:endParaRPr sz="2000" u="sng">
              <a:solidFill>
                <a:srgbClr val="000000"/>
              </a:solidFill>
              <a:latin typeface="Proxima Nova Extrabold"/>
              <a:ea typeface="Proxima Nova Extrabold"/>
              <a:cs typeface="Proxima Nova Extrabold"/>
              <a:sym typeface="Proxima Nova Extrabold"/>
            </a:endParaRPr>
          </a:p>
          <a:p>
            <a:pPr indent="0" lvl="0" marL="0" rtl="0" algn="just">
              <a:lnSpc>
                <a:spcPct val="115000"/>
              </a:lnSpc>
              <a:spcBef>
                <a:spcPts val="1600"/>
              </a:spcBef>
              <a:spcAft>
                <a:spcPts val="1200"/>
              </a:spcAft>
              <a:buSzPts val="1800"/>
              <a:buNone/>
            </a:pPr>
            <a:r>
              <a:rPr lang="en" sz="1500">
                <a:solidFill>
                  <a:srgbClr val="000000"/>
                </a:solidFill>
              </a:rPr>
              <a:t>The current book discovery landscape presents challenges for readers to find high-quality books that match their interests, leading to suboptimal reading experiences. Existing recommendation systems do not effectively utilize book ratings, a key factor in determining quality. To address this issue, the Goodreads Book Recommendation System aims to develop a personalized platform that recommends highly-rated books to users based on their unique taste and reading preferences. By doing so, users can make more informed decisions and enhance their satisfaction, fostering a more vibrant literary community.</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350250" y="2101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latin typeface="Proxima Nova Extrabold"/>
                <a:ea typeface="Proxima Nova Extrabold"/>
                <a:cs typeface="Proxima Nova Extrabold"/>
                <a:sym typeface="Proxima Nova Extrabold"/>
              </a:rPr>
              <a:t>Steps</a:t>
            </a:r>
            <a:r>
              <a:rPr lang="en" sz="2000">
                <a:latin typeface="Proxima Nova Extrabold"/>
                <a:ea typeface="Proxima Nova Extrabold"/>
                <a:cs typeface="Proxima Nova Extrabold"/>
                <a:sym typeface="Proxima Nova Extrabold"/>
              </a:rPr>
              <a:t> :</a:t>
            </a:r>
            <a:endParaRPr sz="2000">
              <a:latin typeface="Proxima Nova Extrabold"/>
              <a:ea typeface="Proxima Nova Extrabold"/>
              <a:cs typeface="Proxima Nova Extrabold"/>
              <a:sym typeface="Proxima Nova Extrabold"/>
            </a:endParaRPr>
          </a:p>
        </p:txBody>
      </p:sp>
      <p:pic>
        <p:nvPicPr>
          <p:cNvPr id="78" name="Google Shape;78;p16"/>
          <p:cNvPicPr preferRelativeResize="0"/>
          <p:nvPr/>
        </p:nvPicPr>
        <p:blipFill rotWithShape="1">
          <a:blip r:embed="rId3">
            <a:alphaModFix/>
          </a:blip>
          <a:srcRect b="0" l="0" r="0" t="20898"/>
          <a:stretch/>
        </p:blipFill>
        <p:spPr>
          <a:xfrm>
            <a:off x="1389375" y="639750"/>
            <a:ext cx="6129749" cy="1997251"/>
          </a:xfrm>
          <a:prstGeom prst="rect">
            <a:avLst/>
          </a:prstGeom>
          <a:noFill/>
          <a:ln>
            <a:noFill/>
          </a:ln>
        </p:spPr>
      </p:pic>
      <p:sp>
        <p:nvSpPr>
          <p:cNvPr id="79" name="Google Shape;79;p16"/>
          <p:cNvSpPr txBox="1"/>
          <p:nvPr/>
        </p:nvSpPr>
        <p:spPr>
          <a:xfrm>
            <a:off x="350250" y="2637000"/>
            <a:ext cx="8208000" cy="225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dk1"/>
                </a:solidFill>
                <a:latin typeface="Proxima Nova Extrabold"/>
                <a:ea typeface="Proxima Nova Extrabold"/>
                <a:cs typeface="Proxima Nova Extrabold"/>
                <a:sym typeface="Proxima Nova Extrabold"/>
              </a:rPr>
              <a:t>Dataset and Statistics</a:t>
            </a:r>
            <a:r>
              <a:rPr lang="en" sz="2000">
                <a:solidFill>
                  <a:schemeClr val="dk1"/>
                </a:solidFill>
                <a:latin typeface="Proxima Nova Extrabold"/>
                <a:ea typeface="Proxima Nova Extrabold"/>
                <a:cs typeface="Proxima Nova Extrabold"/>
                <a:sym typeface="Proxima Nova Extrabold"/>
              </a:rPr>
              <a:t> :</a:t>
            </a:r>
            <a:endParaRPr sz="2000">
              <a:solidFill>
                <a:schemeClr val="dk1"/>
              </a:solidFill>
              <a:latin typeface="Proxima Nova Extrabold"/>
              <a:ea typeface="Proxima Nova Extrabold"/>
              <a:cs typeface="Proxima Nova Extrabold"/>
              <a:sym typeface="Proxima Nova Extrabold"/>
            </a:endParaRPr>
          </a:p>
          <a:p>
            <a:pPr indent="0" lvl="0" marL="0" rtl="0" algn="l">
              <a:lnSpc>
                <a:spcPct val="115000"/>
              </a:lnSpc>
              <a:spcBef>
                <a:spcPts val="0"/>
              </a:spcBef>
              <a:spcAft>
                <a:spcPts val="0"/>
              </a:spcAft>
              <a:buNone/>
            </a:pPr>
            <a:r>
              <a:rPr lang="en" sz="1500">
                <a:latin typeface="Proxima Nova"/>
                <a:ea typeface="Proxima Nova"/>
                <a:cs typeface="Proxima Nova"/>
                <a:sym typeface="Proxima Nova"/>
              </a:rPr>
              <a:t>The dataset is a replica of real world transactional data. The features present here are numeric and anonymized</a:t>
            </a:r>
            <a:endParaRPr sz="1500">
              <a:latin typeface="Proxima Nova"/>
              <a:ea typeface="Proxima Nova"/>
              <a:cs typeface="Proxima Nova"/>
              <a:sym typeface="Proxima Nova"/>
            </a:endParaRPr>
          </a:p>
          <a:p>
            <a:pPr indent="-323850" lvl="0" marL="457200" rtl="0" algn="l">
              <a:lnSpc>
                <a:spcPct val="115000"/>
              </a:lnSpc>
              <a:spcBef>
                <a:spcPts val="1600"/>
              </a:spcBef>
              <a:spcAft>
                <a:spcPts val="0"/>
              </a:spcAft>
              <a:buClr>
                <a:srgbClr val="000000"/>
              </a:buClr>
              <a:buSzPts val="1500"/>
              <a:buFont typeface="Proxima Nova"/>
              <a:buChar char="●"/>
            </a:pPr>
            <a:r>
              <a:rPr lang="en" sz="1500">
                <a:latin typeface="Proxima Nova"/>
                <a:ea typeface="Proxima Nova"/>
                <a:cs typeface="Proxima Nova"/>
                <a:sym typeface="Proxima Nova"/>
              </a:rPr>
              <a:t>Total Samples: 13714</a:t>
            </a:r>
            <a:endParaRPr sz="1500">
              <a:latin typeface="Proxima Nova"/>
              <a:ea typeface="Proxima Nova"/>
              <a:cs typeface="Proxima Nova"/>
              <a:sym typeface="Proxima Nova"/>
            </a:endParaRPr>
          </a:p>
          <a:p>
            <a:pPr indent="-323850" lvl="0" marL="457200" rtl="0" algn="l">
              <a:lnSpc>
                <a:spcPct val="115000"/>
              </a:lnSpc>
              <a:spcBef>
                <a:spcPts val="0"/>
              </a:spcBef>
              <a:spcAft>
                <a:spcPts val="0"/>
              </a:spcAft>
              <a:buClr>
                <a:srgbClr val="000000"/>
              </a:buClr>
              <a:buSzPts val="1500"/>
              <a:buFont typeface="Proxima Nova"/>
              <a:buChar char="●"/>
            </a:pPr>
            <a:r>
              <a:rPr lang="en" sz="1500">
                <a:latin typeface="Proxima Nova"/>
                <a:ea typeface="Proxima Nova"/>
                <a:cs typeface="Proxima Nova"/>
                <a:sym typeface="Proxima Nova"/>
              </a:rPr>
              <a:t>Total Features per sample: 39</a:t>
            </a:r>
            <a:endParaRPr sz="1500">
              <a:latin typeface="Proxima Nova"/>
              <a:ea typeface="Proxima Nova"/>
              <a:cs typeface="Proxima Nova"/>
              <a:sym typeface="Proxima Nova"/>
            </a:endParaRPr>
          </a:p>
          <a:p>
            <a:pPr indent="-323850" lvl="0" marL="457200" rtl="0" algn="l">
              <a:lnSpc>
                <a:spcPct val="115000"/>
              </a:lnSpc>
              <a:spcBef>
                <a:spcPts val="0"/>
              </a:spcBef>
              <a:spcAft>
                <a:spcPts val="0"/>
              </a:spcAft>
              <a:buClr>
                <a:srgbClr val="000000"/>
              </a:buClr>
              <a:buSzPts val="1500"/>
              <a:buFont typeface="Proxima Nova"/>
              <a:buChar char="●"/>
            </a:pPr>
            <a:r>
              <a:rPr lang="en" sz="1500">
                <a:latin typeface="Proxima Nova"/>
                <a:ea typeface="Proxima Nova"/>
                <a:cs typeface="Proxima Nova"/>
                <a:sym typeface="Proxima Nova"/>
              </a:rPr>
              <a:t>Feature type: Numerical</a:t>
            </a:r>
            <a:endParaRPr sz="1500">
              <a:latin typeface="Proxima Nova"/>
              <a:ea typeface="Proxima Nova"/>
              <a:cs typeface="Proxima Nova"/>
              <a:sym typeface="Proxima Nova"/>
            </a:endParaRPr>
          </a:p>
          <a:p>
            <a:pPr indent="-323850" lvl="0" marL="457200" rtl="0" algn="l">
              <a:lnSpc>
                <a:spcPct val="115000"/>
              </a:lnSpc>
              <a:spcBef>
                <a:spcPts val="0"/>
              </a:spcBef>
              <a:spcAft>
                <a:spcPts val="0"/>
              </a:spcAft>
              <a:buClr>
                <a:srgbClr val="000000"/>
              </a:buClr>
              <a:buSzPts val="1500"/>
              <a:buFont typeface="Proxima Nova"/>
              <a:buChar char="●"/>
            </a:pPr>
            <a:r>
              <a:rPr lang="en" sz="1500">
                <a:latin typeface="Proxima Nova"/>
                <a:ea typeface="Proxima Nova"/>
                <a:cs typeface="Proxima Nova"/>
                <a:sym typeface="Proxima Nova"/>
              </a:rPr>
              <a:t>Target type: Categorical</a:t>
            </a:r>
            <a:endParaRPr b="1" sz="1500" u="sng">
              <a:solidFill>
                <a:schemeClr val="dk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u="sng">
                <a:latin typeface="Proxima Nova Extrabold"/>
                <a:ea typeface="Proxima Nova Extrabold"/>
                <a:cs typeface="Proxima Nova Extrabold"/>
                <a:sym typeface="Proxima Nova Extrabold"/>
              </a:rPr>
              <a:t>Exploratory data analysis :</a:t>
            </a:r>
            <a:endParaRPr sz="3020" u="sng">
              <a:latin typeface="Proxima Nova Extrabold"/>
              <a:ea typeface="Proxima Nova Extrabold"/>
              <a:cs typeface="Proxima Nova Extrabold"/>
              <a:sym typeface="Proxima Nova Extrabold"/>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u="sng">
                <a:solidFill>
                  <a:schemeClr val="dk1"/>
                </a:solidFill>
                <a:latin typeface="Proxima Nova Extrabold"/>
                <a:ea typeface="Proxima Nova Extrabold"/>
                <a:cs typeface="Proxima Nova Extrabold"/>
                <a:sym typeface="Proxima Nova Extrabold"/>
              </a:rPr>
              <a:t>Analysis</a:t>
            </a:r>
            <a:r>
              <a:rPr lang="en" sz="2000">
                <a:solidFill>
                  <a:schemeClr val="dk1"/>
                </a:solidFill>
                <a:latin typeface="Proxima Nova Extrabold"/>
                <a:ea typeface="Proxima Nova Extrabold"/>
                <a:cs typeface="Proxima Nova Extrabold"/>
                <a:sym typeface="Proxima Nova Extrabold"/>
              </a:rPr>
              <a:t> :</a:t>
            </a:r>
            <a:r>
              <a:rPr b="1" lang="en" sz="2000">
                <a:solidFill>
                  <a:schemeClr val="dk1"/>
                </a:solidFill>
              </a:rPr>
              <a:t> </a:t>
            </a:r>
            <a:r>
              <a:rPr lang="en" sz="1500">
                <a:solidFill>
                  <a:schemeClr val="dk1"/>
                </a:solidFill>
              </a:rPr>
              <a:t>We began our analysis by examining the distribution type for average ratings, ratings count and number of pages of a book by drawing a normal curve on the histograms and also by using box plot to detect variables with outliers. The histogram shows that the majority of books in the dataset have a rating between 3.5 and 4.5, with a peak at 4. The graphs below shows the analysis.</a:t>
            </a:r>
            <a:endParaRPr sz="1500">
              <a:solidFill>
                <a:schemeClr val="dk1"/>
              </a:solidFill>
            </a:endParaRPr>
          </a:p>
        </p:txBody>
      </p:sp>
      <p:pic>
        <p:nvPicPr>
          <p:cNvPr id="86" name="Google Shape;86;p17"/>
          <p:cNvPicPr preferRelativeResize="0"/>
          <p:nvPr/>
        </p:nvPicPr>
        <p:blipFill>
          <a:blip r:embed="rId3">
            <a:alphaModFix/>
          </a:blip>
          <a:stretch>
            <a:fillRect/>
          </a:stretch>
        </p:blipFill>
        <p:spPr>
          <a:xfrm>
            <a:off x="518700" y="2727000"/>
            <a:ext cx="2223000" cy="1701000"/>
          </a:xfrm>
          <a:prstGeom prst="rect">
            <a:avLst/>
          </a:prstGeom>
          <a:noFill/>
          <a:ln>
            <a:noFill/>
          </a:ln>
        </p:spPr>
      </p:pic>
      <p:pic>
        <p:nvPicPr>
          <p:cNvPr id="87" name="Google Shape;87;p17"/>
          <p:cNvPicPr preferRelativeResize="0"/>
          <p:nvPr/>
        </p:nvPicPr>
        <p:blipFill>
          <a:blip r:embed="rId4">
            <a:alphaModFix/>
          </a:blip>
          <a:stretch>
            <a:fillRect/>
          </a:stretch>
        </p:blipFill>
        <p:spPr>
          <a:xfrm>
            <a:off x="3069000" y="2812975"/>
            <a:ext cx="2603151" cy="1390026"/>
          </a:xfrm>
          <a:prstGeom prst="rect">
            <a:avLst/>
          </a:prstGeom>
          <a:noFill/>
          <a:ln>
            <a:noFill/>
          </a:ln>
        </p:spPr>
      </p:pic>
      <p:pic>
        <p:nvPicPr>
          <p:cNvPr id="88" name="Google Shape;88;p17"/>
          <p:cNvPicPr preferRelativeResize="0"/>
          <p:nvPr/>
        </p:nvPicPr>
        <p:blipFill>
          <a:blip r:embed="rId5">
            <a:alphaModFix/>
          </a:blip>
          <a:stretch>
            <a:fillRect/>
          </a:stretch>
        </p:blipFill>
        <p:spPr>
          <a:xfrm>
            <a:off x="5965600" y="2714125"/>
            <a:ext cx="2557400" cy="143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311700" y="1152475"/>
            <a:ext cx="8091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Proxima Nova"/>
                <a:ea typeface="Proxima Nova"/>
                <a:cs typeface="Proxima Nova"/>
                <a:sym typeface="Proxima Nova"/>
              </a:rPr>
              <a:t>Next, we wanted to identify the top 10 books with highest ratings and </a:t>
            </a:r>
            <a:r>
              <a:rPr lang="en" sz="1500">
                <a:latin typeface="Proxima Nova"/>
                <a:ea typeface="Proxima Nova"/>
                <a:cs typeface="Proxima Nova"/>
                <a:sym typeface="Proxima Nova"/>
              </a:rPr>
              <a:t>ratings</a:t>
            </a:r>
            <a:r>
              <a:rPr lang="en" sz="1500">
                <a:latin typeface="Proxima Nova"/>
                <a:ea typeface="Proxima Nova"/>
                <a:cs typeface="Proxima Nova"/>
                <a:sym typeface="Proxima Nova"/>
              </a:rPr>
              <a:t> count and top 10 authors with most books. The plot below shows the top 10 books and authors in our dataset.</a:t>
            </a:r>
            <a:endParaRPr sz="1500">
              <a:latin typeface="Proxima Nova"/>
              <a:ea typeface="Proxima Nova"/>
              <a:cs typeface="Proxima Nova"/>
              <a:sym typeface="Proxima Nova"/>
            </a:endParaRPr>
          </a:p>
        </p:txBody>
      </p:sp>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Proxima Nova Extrabold"/>
                <a:ea typeface="Proxima Nova Extrabold"/>
                <a:cs typeface="Proxima Nova Extrabold"/>
                <a:sym typeface="Proxima Nova Extrabold"/>
              </a:rPr>
              <a:t>EDA</a:t>
            </a:r>
            <a:r>
              <a:rPr lang="en">
                <a:latin typeface="Proxima Nova Extrabold"/>
                <a:ea typeface="Proxima Nova Extrabold"/>
                <a:cs typeface="Proxima Nova Extrabold"/>
                <a:sym typeface="Proxima Nova Extrabold"/>
              </a:rPr>
              <a:t> :</a:t>
            </a:r>
            <a:endParaRPr>
              <a:latin typeface="Proxima Nova Extrabold"/>
              <a:ea typeface="Proxima Nova Extrabold"/>
              <a:cs typeface="Proxima Nova Extrabold"/>
              <a:sym typeface="Proxima Nova Extrabold"/>
            </a:endParaRPr>
          </a:p>
        </p:txBody>
      </p:sp>
      <p:sp>
        <p:nvSpPr>
          <p:cNvPr id="95" name="Google Shape;95;p18"/>
          <p:cNvSpPr txBox="1"/>
          <p:nvPr>
            <p:ph idx="1" type="body"/>
          </p:nvPr>
        </p:nvSpPr>
        <p:spPr>
          <a:xfrm>
            <a:off x="311700" y="1152475"/>
            <a:ext cx="8520600" cy="234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6" name="Google Shape;96;p18"/>
          <p:cNvPicPr preferRelativeResize="0"/>
          <p:nvPr/>
        </p:nvPicPr>
        <p:blipFill>
          <a:blip r:embed="rId3">
            <a:alphaModFix/>
          </a:blip>
          <a:stretch>
            <a:fillRect/>
          </a:stretch>
        </p:blipFill>
        <p:spPr>
          <a:xfrm>
            <a:off x="311700" y="1933725"/>
            <a:ext cx="4098298" cy="2622875"/>
          </a:xfrm>
          <a:prstGeom prst="rect">
            <a:avLst/>
          </a:prstGeom>
          <a:noFill/>
          <a:ln>
            <a:noFill/>
          </a:ln>
        </p:spPr>
      </p:pic>
      <p:pic>
        <p:nvPicPr>
          <p:cNvPr id="97" name="Google Shape;97;p18"/>
          <p:cNvPicPr preferRelativeResize="0"/>
          <p:nvPr/>
        </p:nvPicPr>
        <p:blipFill>
          <a:blip r:embed="rId4">
            <a:alphaModFix/>
          </a:blip>
          <a:stretch>
            <a:fillRect/>
          </a:stretch>
        </p:blipFill>
        <p:spPr>
          <a:xfrm>
            <a:off x="4977000" y="1977038"/>
            <a:ext cx="3608999" cy="253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idx="1" type="body"/>
          </p:nvPr>
        </p:nvSpPr>
        <p:spPr>
          <a:xfrm>
            <a:off x="234000" y="57450"/>
            <a:ext cx="4116900" cy="484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u="sng">
                <a:solidFill>
                  <a:schemeClr val="dk1"/>
                </a:solidFill>
                <a:latin typeface="Proxima Nova Extrabold"/>
                <a:ea typeface="Proxima Nova Extrabold"/>
                <a:cs typeface="Proxima Nova Extrabold"/>
                <a:sym typeface="Proxima Nova Extrabold"/>
              </a:rPr>
              <a:t>Preprocessing</a:t>
            </a:r>
            <a:r>
              <a:rPr lang="en" sz="2000">
                <a:solidFill>
                  <a:schemeClr val="dk1"/>
                </a:solidFill>
                <a:latin typeface="Proxima Nova Extrabold"/>
                <a:ea typeface="Proxima Nova Extrabold"/>
                <a:cs typeface="Proxima Nova Extrabold"/>
                <a:sym typeface="Proxima Nova Extrabold"/>
              </a:rPr>
              <a:t> :</a:t>
            </a:r>
            <a:endParaRPr sz="2000">
              <a:solidFill>
                <a:schemeClr val="dk1"/>
              </a:solidFill>
              <a:latin typeface="Proxima Nova Extrabold"/>
              <a:ea typeface="Proxima Nova Extrabold"/>
              <a:cs typeface="Proxima Nova Extrabold"/>
              <a:sym typeface="Proxima Nova Extrabold"/>
            </a:endParaRPr>
          </a:p>
          <a:p>
            <a:pPr indent="0" lvl="0" marL="0" rtl="0" algn="l">
              <a:lnSpc>
                <a:spcPct val="100000"/>
              </a:lnSpc>
              <a:spcBef>
                <a:spcPts val="0"/>
              </a:spcBef>
              <a:spcAft>
                <a:spcPts val="0"/>
              </a:spcAft>
              <a:buNone/>
            </a:pPr>
            <a:r>
              <a:t/>
            </a:r>
            <a:endParaRPr sz="2000">
              <a:solidFill>
                <a:schemeClr val="dk1"/>
              </a:solidFill>
              <a:latin typeface="Proxima Nova Semibold"/>
              <a:ea typeface="Proxima Nova Semibold"/>
              <a:cs typeface="Proxima Nova Semibold"/>
              <a:sym typeface="Proxima Nova Semibold"/>
            </a:endParaRPr>
          </a:p>
          <a:p>
            <a:pPr indent="-323850" lvl="0" marL="457200" rtl="0" algn="l">
              <a:lnSpc>
                <a:spcPct val="100000"/>
              </a:lnSpc>
              <a:spcBef>
                <a:spcPts val="0"/>
              </a:spcBef>
              <a:spcAft>
                <a:spcPts val="0"/>
              </a:spcAft>
              <a:buClr>
                <a:schemeClr val="dk1"/>
              </a:buClr>
              <a:buSzPts val="1500"/>
              <a:buFont typeface="Proxima Nova"/>
              <a:buChar char="●"/>
            </a:pPr>
            <a:r>
              <a:rPr lang="en" sz="1500" u="sng">
                <a:solidFill>
                  <a:schemeClr val="dk1"/>
                </a:solidFill>
              </a:rPr>
              <a:t>Create feature 1 :</a:t>
            </a:r>
            <a:r>
              <a:rPr lang="en" sz="1500">
                <a:solidFill>
                  <a:schemeClr val="dk1"/>
                </a:solidFill>
              </a:rPr>
              <a:t> total number of books per author</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Proxima Nova"/>
              <a:buChar char="●"/>
            </a:pPr>
            <a:r>
              <a:rPr lang="en" sz="1500" u="sng">
                <a:solidFill>
                  <a:schemeClr val="dk1"/>
                </a:solidFill>
              </a:rPr>
              <a:t>Create feature 2 :</a:t>
            </a:r>
            <a:r>
              <a:rPr lang="en" sz="1500">
                <a:solidFill>
                  <a:schemeClr val="dk1"/>
                </a:solidFill>
              </a:rPr>
              <a:t> book title length</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Proxima Nova"/>
              <a:buChar char="●"/>
            </a:pPr>
            <a:r>
              <a:rPr lang="en" sz="1500">
                <a:solidFill>
                  <a:schemeClr val="dk1"/>
                </a:solidFill>
              </a:rPr>
              <a:t>Extract publication year from title</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Proxima Nova"/>
              <a:buChar char="●"/>
            </a:pPr>
            <a:r>
              <a:rPr lang="en" sz="1500" u="sng">
                <a:solidFill>
                  <a:schemeClr val="dk1"/>
                </a:solidFill>
              </a:rPr>
              <a:t>Create feature 3 : </a:t>
            </a:r>
            <a:r>
              <a:rPr lang="en" sz="1500">
                <a:solidFill>
                  <a:schemeClr val="dk1"/>
                </a:solidFill>
              </a:rPr>
              <a:t>average rating bin</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Proxima Nova"/>
              <a:buChar char="●"/>
            </a:pPr>
            <a:r>
              <a:rPr lang="en" sz="1500">
                <a:solidFill>
                  <a:schemeClr val="dk1"/>
                </a:solidFill>
              </a:rPr>
              <a:t>Replace missing values in publication_year with median value</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Proxima Nova"/>
              <a:buChar char="●"/>
            </a:pPr>
            <a:r>
              <a:rPr lang="en" sz="1500">
                <a:solidFill>
                  <a:schemeClr val="dk1"/>
                </a:solidFill>
              </a:rPr>
              <a:t>Drop unnecessary columns</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Proxima Nova"/>
              <a:buChar char="●"/>
            </a:pPr>
            <a:r>
              <a:rPr lang="en" sz="1500">
                <a:solidFill>
                  <a:schemeClr val="dk1"/>
                </a:solidFill>
              </a:rPr>
              <a:t>Convert publication_year and num_pages to integers</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Proxima Nova"/>
              <a:buChar char="●"/>
            </a:pPr>
            <a:r>
              <a:rPr lang="en" sz="1500">
                <a:solidFill>
                  <a:schemeClr val="dk1"/>
                </a:solidFill>
              </a:rPr>
              <a:t>Create classes for average rating bin</a:t>
            </a:r>
            <a:endParaRPr sz="1500">
              <a:solidFill>
                <a:schemeClr val="dk1"/>
              </a:solidFill>
            </a:endParaRPr>
          </a:p>
          <a:p>
            <a:pPr indent="-323850" lvl="0" marL="457200" rtl="0" algn="l">
              <a:lnSpc>
                <a:spcPct val="100000"/>
              </a:lnSpc>
              <a:spcBef>
                <a:spcPts val="0"/>
              </a:spcBef>
              <a:spcAft>
                <a:spcPts val="0"/>
              </a:spcAft>
              <a:buClr>
                <a:schemeClr val="dk1"/>
              </a:buClr>
              <a:buSzPts val="1500"/>
              <a:buFont typeface="Proxima Nova"/>
              <a:buChar char="●"/>
            </a:pPr>
            <a:r>
              <a:rPr lang="en" sz="1500">
                <a:solidFill>
                  <a:schemeClr val="dk1"/>
                </a:solidFill>
              </a:rPr>
              <a:t>Perform data resampling for modeling preparation</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p:txBody>
      </p:sp>
      <p:sp>
        <p:nvSpPr>
          <p:cNvPr id="103" name="Google Shape;103;p19"/>
          <p:cNvSpPr txBox="1"/>
          <p:nvPr/>
        </p:nvSpPr>
        <p:spPr>
          <a:xfrm>
            <a:off x="4572000" y="48600"/>
            <a:ext cx="4530900" cy="486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dk1"/>
                </a:solidFill>
                <a:latin typeface="Proxima Nova Extrabold"/>
                <a:ea typeface="Proxima Nova Extrabold"/>
                <a:cs typeface="Proxima Nova Extrabold"/>
                <a:sym typeface="Proxima Nova Extrabold"/>
              </a:rPr>
              <a:t>Model Process</a:t>
            </a:r>
            <a:r>
              <a:rPr lang="en" sz="2000">
                <a:solidFill>
                  <a:schemeClr val="dk1"/>
                </a:solidFill>
                <a:latin typeface="Proxima Nova Extrabold"/>
                <a:ea typeface="Proxima Nova Extrabold"/>
                <a:cs typeface="Proxima Nova Extrabold"/>
                <a:sym typeface="Proxima Nova Extrabold"/>
              </a:rPr>
              <a:t> :</a:t>
            </a:r>
            <a:endParaRPr sz="2000">
              <a:solidFill>
                <a:schemeClr val="dk1"/>
              </a:solidFill>
              <a:latin typeface="Proxima Nova Extrabold"/>
              <a:ea typeface="Proxima Nova Extrabold"/>
              <a:cs typeface="Proxima Nova Extrabold"/>
              <a:sym typeface="Proxima Nova Extrabold"/>
            </a:endParaRPr>
          </a:p>
          <a:p>
            <a:pPr indent="0" lvl="0" marL="0" rtl="0" algn="l">
              <a:spcBef>
                <a:spcPts val="0"/>
              </a:spcBef>
              <a:spcAft>
                <a:spcPts val="0"/>
              </a:spcAft>
              <a:buNone/>
            </a:pPr>
            <a:r>
              <a:t/>
            </a:r>
            <a:endParaRPr sz="1500">
              <a:solidFill>
                <a:schemeClr val="dk1"/>
              </a:solidFill>
              <a:latin typeface="Proxima Nova"/>
              <a:ea typeface="Proxima Nova"/>
              <a:cs typeface="Proxima Nova"/>
              <a:sym typeface="Proxima Nova"/>
            </a:endParaRPr>
          </a:p>
          <a:p>
            <a:pPr indent="-323850" lvl="0" marL="457200" rtl="0" algn="l">
              <a:spcBef>
                <a:spcPts val="0"/>
              </a:spcBef>
              <a:spcAft>
                <a:spcPts val="0"/>
              </a:spcAft>
              <a:buClr>
                <a:srgbClr val="374151"/>
              </a:buClr>
              <a:buSzPts val="1500"/>
              <a:buFont typeface="Proxima Nova"/>
              <a:buChar char="●"/>
            </a:pPr>
            <a:r>
              <a:rPr lang="en" sz="1500">
                <a:solidFill>
                  <a:schemeClr val="dk1"/>
                </a:solidFill>
                <a:latin typeface="Proxima Nova"/>
                <a:ea typeface="Proxima Nova"/>
                <a:cs typeface="Proxima Nova"/>
                <a:sym typeface="Proxima Nova"/>
              </a:rPr>
              <a:t>Predict book recommendations using classification models:</a:t>
            </a:r>
            <a:endParaRPr sz="1500">
              <a:solidFill>
                <a:schemeClr val="dk1"/>
              </a:solidFill>
              <a:latin typeface="Proxima Nova"/>
              <a:ea typeface="Proxima Nova"/>
              <a:cs typeface="Proxima Nova"/>
              <a:sym typeface="Proxima Nova"/>
            </a:endParaRPr>
          </a:p>
          <a:p>
            <a:pPr indent="-323850" lvl="1" marL="9144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Models used: XGBoost, SVM, K-Nearest Neighbors, Gaussian Naive Bayes</a:t>
            </a:r>
            <a:endParaRPr sz="1500">
              <a:solidFill>
                <a:schemeClr val="dk1"/>
              </a:solidFill>
              <a:latin typeface="Proxima Nova"/>
              <a:ea typeface="Proxima Nova"/>
              <a:cs typeface="Proxima Nova"/>
              <a:sym typeface="Proxima Nova"/>
            </a:endParaRPr>
          </a:p>
          <a:p>
            <a:pPr indent="-323850" lvl="1" marL="9144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Apply Grid Validation and hyperparameter tuning</a:t>
            </a:r>
            <a:endParaRPr sz="1500">
              <a:solidFill>
                <a:schemeClr val="dk1"/>
              </a:solidFill>
              <a:latin typeface="Proxima Nova"/>
              <a:ea typeface="Proxima Nova"/>
              <a:cs typeface="Proxima Nova"/>
              <a:sym typeface="Proxima Nova"/>
            </a:endParaRPr>
          </a:p>
          <a:p>
            <a:pPr indent="-323850" lvl="0" marL="4572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Process:</a:t>
            </a:r>
            <a:endParaRPr sz="1500">
              <a:solidFill>
                <a:schemeClr val="dk1"/>
              </a:solidFill>
              <a:latin typeface="Proxima Nova"/>
              <a:ea typeface="Proxima Nova"/>
              <a:cs typeface="Proxima Nova"/>
              <a:sym typeface="Proxima Nova"/>
            </a:endParaRPr>
          </a:p>
          <a:p>
            <a:pPr indent="-323850" lvl="1" marL="9144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Split data into training and testing sets</a:t>
            </a:r>
            <a:endParaRPr sz="1500">
              <a:solidFill>
                <a:schemeClr val="dk1"/>
              </a:solidFill>
              <a:latin typeface="Proxima Nova"/>
              <a:ea typeface="Proxima Nova"/>
              <a:cs typeface="Proxima Nova"/>
              <a:sym typeface="Proxima Nova"/>
            </a:endParaRPr>
          </a:p>
          <a:p>
            <a:pPr indent="-323850" lvl="1" marL="9144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Fit models on training set</a:t>
            </a:r>
            <a:endParaRPr sz="1500">
              <a:solidFill>
                <a:schemeClr val="dk1"/>
              </a:solidFill>
              <a:latin typeface="Proxima Nova"/>
              <a:ea typeface="Proxima Nova"/>
              <a:cs typeface="Proxima Nova"/>
              <a:sym typeface="Proxima Nova"/>
            </a:endParaRPr>
          </a:p>
          <a:p>
            <a:pPr indent="-323850" lvl="1" marL="9144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Evaluate performance on testing set</a:t>
            </a:r>
            <a:endParaRPr sz="1500">
              <a:solidFill>
                <a:schemeClr val="dk1"/>
              </a:solidFill>
              <a:latin typeface="Proxima Nova"/>
              <a:ea typeface="Proxima Nova"/>
              <a:cs typeface="Proxima Nova"/>
              <a:sym typeface="Proxima Nova"/>
            </a:endParaRPr>
          </a:p>
          <a:p>
            <a:pPr indent="-323850" lvl="0" marL="4572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Performance metrics:</a:t>
            </a:r>
            <a:endParaRPr sz="1500">
              <a:solidFill>
                <a:schemeClr val="dk1"/>
              </a:solidFill>
              <a:latin typeface="Proxima Nova"/>
              <a:ea typeface="Proxima Nova"/>
              <a:cs typeface="Proxima Nova"/>
              <a:sym typeface="Proxima Nova"/>
            </a:endParaRPr>
          </a:p>
          <a:p>
            <a:pPr indent="-323850" lvl="1" marL="9144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Accuracy</a:t>
            </a:r>
            <a:endParaRPr sz="1500">
              <a:solidFill>
                <a:schemeClr val="dk1"/>
              </a:solidFill>
              <a:latin typeface="Proxima Nova"/>
              <a:ea typeface="Proxima Nova"/>
              <a:cs typeface="Proxima Nova"/>
              <a:sym typeface="Proxima Nova"/>
            </a:endParaRPr>
          </a:p>
          <a:p>
            <a:pPr indent="-323850" lvl="1" marL="9144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Precision</a:t>
            </a:r>
            <a:endParaRPr sz="1500">
              <a:solidFill>
                <a:schemeClr val="dk1"/>
              </a:solidFill>
              <a:latin typeface="Proxima Nova"/>
              <a:ea typeface="Proxima Nova"/>
              <a:cs typeface="Proxima Nova"/>
              <a:sym typeface="Proxima Nova"/>
            </a:endParaRPr>
          </a:p>
          <a:p>
            <a:pPr indent="-323850" lvl="1" marL="9144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Recall</a:t>
            </a:r>
            <a:endParaRPr sz="1500">
              <a:solidFill>
                <a:schemeClr val="dk1"/>
              </a:solidFill>
              <a:latin typeface="Proxima Nova"/>
              <a:ea typeface="Proxima Nova"/>
              <a:cs typeface="Proxima Nova"/>
              <a:sym typeface="Proxima Nova"/>
            </a:endParaRPr>
          </a:p>
          <a:p>
            <a:pPr indent="-323850" lvl="1" marL="9144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F1-score</a:t>
            </a:r>
            <a:endParaRPr sz="1500">
              <a:solidFill>
                <a:schemeClr val="dk1"/>
              </a:solidFill>
              <a:latin typeface="Proxima Nova"/>
              <a:ea typeface="Proxima Nova"/>
              <a:cs typeface="Proxima Nova"/>
              <a:sym typeface="Proxima Nova"/>
            </a:endParaRPr>
          </a:p>
          <a:p>
            <a:pPr indent="-323850" lvl="0" marL="457200" rtl="0" algn="l">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Objective: Identify best model for highest accuracy in predicting book recommendations</a:t>
            </a:r>
            <a:endParaRPr sz="15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216000" y="297000"/>
            <a:ext cx="8616300" cy="42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u="sng">
                <a:solidFill>
                  <a:schemeClr val="dk1"/>
                </a:solidFill>
                <a:latin typeface="Proxima Nova Extrabold"/>
                <a:ea typeface="Proxima Nova Extrabold"/>
                <a:cs typeface="Proxima Nova Extrabold"/>
                <a:sym typeface="Proxima Nova Extrabold"/>
              </a:rPr>
              <a:t>Model Performance</a:t>
            </a:r>
            <a:r>
              <a:rPr lang="en" sz="2000">
                <a:solidFill>
                  <a:schemeClr val="dk1"/>
                </a:solidFill>
                <a:latin typeface="Proxima Nova Extrabold"/>
                <a:ea typeface="Proxima Nova Extrabold"/>
                <a:cs typeface="Proxima Nova Extrabold"/>
                <a:sym typeface="Proxima Nova Extrabold"/>
              </a:rPr>
              <a:t> :</a:t>
            </a:r>
            <a:endParaRPr sz="2000">
              <a:solidFill>
                <a:schemeClr val="dk1"/>
              </a:solidFill>
              <a:latin typeface="Proxima Nova Extrabold"/>
              <a:ea typeface="Proxima Nova Extrabold"/>
              <a:cs typeface="Proxima Nova Extrabold"/>
              <a:sym typeface="Proxima Nova Extrabold"/>
            </a:endParaRPr>
          </a:p>
          <a:p>
            <a:pPr indent="0" lvl="0" marL="0" rtl="0" algn="l">
              <a:spcBef>
                <a:spcPts val="0"/>
              </a:spcBef>
              <a:spcAft>
                <a:spcPts val="0"/>
              </a:spcAft>
              <a:buNone/>
            </a:pPr>
            <a:r>
              <a:t/>
            </a:r>
            <a:endParaRPr b="1" u="sng">
              <a:solidFill>
                <a:schemeClr val="dk1"/>
              </a:solidFill>
            </a:endParaRPr>
          </a:p>
        </p:txBody>
      </p:sp>
      <p:pic>
        <p:nvPicPr>
          <p:cNvPr id="109" name="Google Shape;109;p20"/>
          <p:cNvPicPr preferRelativeResize="0"/>
          <p:nvPr/>
        </p:nvPicPr>
        <p:blipFill>
          <a:blip r:embed="rId3">
            <a:alphaModFix/>
          </a:blip>
          <a:stretch>
            <a:fillRect/>
          </a:stretch>
        </p:blipFill>
        <p:spPr>
          <a:xfrm>
            <a:off x="1443824" y="957825"/>
            <a:ext cx="6414451" cy="367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243000" y="171000"/>
            <a:ext cx="8589300" cy="4662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u="sng">
                <a:solidFill>
                  <a:schemeClr val="dk1"/>
                </a:solidFill>
                <a:latin typeface="Proxima Nova Extrabold"/>
                <a:ea typeface="Proxima Nova Extrabold"/>
                <a:cs typeface="Proxima Nova Extrabold"/>
                <a:sym typeface="Proxima Nova Extrabold"/>
              </a:rPr>
              <a:t>Recommendation System:</a:t>
            </a:r>
            <a:r>
              <a:rPr lang="en" sz="2000">
                <a:solidFill>
                  <a:schemeClr val="dk1"/>
                </a:solidFill>
                <a:latin typeface="Proxima Nova Extrabold"/>
                <a:ea typeface="Proxima Nova Extrabold"/>
                <a:cs typeface="Proxima Nova Extrabold"/>
                <a:sym typeface="Proxima Nova Extrabold"/>
              </a:rPr>
              <a:t> </a:t>
            </a:r>
            <a:endParaRPr sz="2000">
              <a:solidFill>
                <a:schemeClr val="dk1"/>
              </a:solidFill>
              <a:latin typeface="Proxima Nova Extrabold"/>
              <a:ea typeface="Proxima Nova Extrabold"/>
              <a:cs typeface="Proxima Nova Extrabold"/>
              <a:sym typeface="Proxima Nova Extrabold"/>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For our Goodreads project, we'll develop a Python function using our machine learning model to recommend books. It takes a book name as input and suggests similar books. We employed Content-Based Filtering, considering factors like title, author, and language, and used similarity measures like cosine and Jaccard. Textual features were converted to numerical values using methods like TF-IDF and word embeddings. Our goal is to provide personalized recommendations based on users' past preferences. </a:t>
            </a:r>
            <a:endParaRPr sz="1500">
              <a:solidFill>
                <a:schemeClr val="dk1"/>
              </a:solidFill>
            </a:endParaRPr>
          </a:p>
          <a:p>
            <a:pPr indent="0" lvl="0" marL="0" rtl="0" algn="l">
              <a:lnSpc>
                <a:spcPct val="100000"/>
              </a:lnSpc>
              <a:spcBef>
                <a:spcPts val="0"/>
              </a:spcBef>
              <a:spcAft>
                <a:spcPts val="0"/>
              </a:spcAft>
              <a:buNone/>
            </a:pPr>
            <a:r>
              <a:rPr lang="en" sz="1500">
                <a:solidFill>
                  <a:schemeClr val="dk1"/>
                </a:solidFill>
              </a:rPr>
              <a:t>The recommended books are listed below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a:p>
            <a:pPr indent="0" lvl="0" marL="0" rtl="0" algn="l">
              <a:lnSpc>
                <a:spcPct val="100000"/>
              </a:lnSpc>
              <a:spcBef>
                <a:spcPts val="0"/>
              </a:spcBef>
              <a:spcAft>
                <a:spcPts val="0"/>
              </a:spcAft>
              <a:buNone/>
            </a:pPr>
            <a:r>
              <a:t/>
            </a:r>
            <a:endParaRPr sz="1500">
              <a:solidFill>
                <a:schemeClr val="dk1"/>
              </a:solidFill>
            </a:endParaRPr>
          </a:p>
        </p:txBody>
      </p:sp>
      <p:pic>
        <p:nvPicPr>
          <p:cNvPr id="115" name="Google Shape;115;p21"/>
          <p:cNvPicPr preferRelativeResize="0"/>
          <p:nvPr/>
        </p:nvPicPr>
        <p:blipFill>
          <a:blip r:embed="rId3">
            <a:alphaModFix/>
          </a:blip>
          <a:stretch>
            <a:fillRect/>
          </a:stretch>
        </p:blipFill>
        <p:spPr>
          <a:xfrm>
            <a:off x="1177325" y="2571750"/>
            <a:ext cx="6720649" cy="191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