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Libre Franklin"/>
      <p:regular r:id="rId34"/>
      <p:bold r:id="rId35"/>
      <p:italic r:id="rId36"/>
      <p:boldItalic r:id="rId37"/>
    </p:embeddedFont>
    <p:embeddedFont>
      <p:font typeface="Libre Baskerville"/>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AAFDAD-82D1-4B6D-A2E2-EB2F0229FF8F}">
  <a:tblStyle styleId="{0FAAFDAD-82D1-4B6D-A2E2-EB2F0229FF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5668586-BAAB-4977-9EA6-4587218BFD5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ibreFranklin-bold.fntdata"/><Relationship Id="rId12" Type="http://schemas.openxmlformats.org/officeDocument/2006/relationships/slide" Target="slides/slide6.xml"/><Relationship Id="rId34" Type="http://schemas.openxmlformats.org/officeDocument/2006/relationships/font" Target="fonts/LibreFranklin-regular.fntdata"/><Relationship Id="rId15" Type="http://schemas.openxmlformats.org/officeDocument/2006/relationships/slide" Target="slides/slide9.xml"/><Relationship Id="rId37" Type="http://schemas.openxmlformats.org/officeDocument/2006/relationships/font" Target="fonts/LibreFranklin-boldItalic.fntdata"/><Relationship Id="rId14" Type="http://schemas.openxmlformats.org/officeDocument/2006/relationships/slide" Target="slides/slide8.xml"/><Relationship Id="rId36" Type="http://schemas.openxmlformats.org/officeDocument/2006/relationships/font" Target="fonts/LibreFranklin-italic.fntdata"/><Relationship Id="rId17" Type="http://schemas.openxmlformats.org/officeDocument/2006/relationships/slide" Target="slides/slide11.xml"/><Relationship Id="rId39" Type="http://schemas.openxmlformats.org/officeDocument/2006/relationships/font" Target="fonts/LibreBaskerville-bold.fntdata"/><Relationship Id="rId16" Type="http://schemas.openxmlformats.org/officeDocument/2006/relationships/slide" Target="slides/slide10.xml"/><Relationship Id="rId38" Type="http://schemas.openxmlformats.org/officeDocument/2006/relationships/font" Target="fonts/LibreBaskervill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8166d1a60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a8166d1a60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a8166d1a60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8166d1a60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a8166d1a60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a8166d1a60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f5fbbbf9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f5fbbbf9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af5fbbbf9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f5fbbbf90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f5fbbbf90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af5fbbbf90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f5fbbbf90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f5fbbbf90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af5fbbbf90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5fbbbf90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f5fbbbf90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af5fbbbf90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f5fbbbf90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f5fbbbf90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af5fbbbf90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f5fbbbf90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f5fbbbf90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af5fbbbf90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f5fbbbf90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f5fbbbf90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af5fbbbf90_0_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4d52c6a1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4d52c6a1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d4d52c6a1f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c09786eb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c09786eb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cc09786eb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f5fbbbf90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f5fbbbf90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af5fbbbf90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f5fbbbf90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f5fbbbf90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af5fbbbf90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3a6b027e0_0_2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3a6b027e0_0_2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83a6b027e0_0_2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3a6b027e0_0_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3a6b027e0_0_2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83a6b027e0_0_2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4997" ty="0" sy="54997"/>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500" cy="66921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rtl="0" algn="ctr">
              <a:spcBef>
                <a:spcPts val="580"/>
              </a:spcBef>
              <a:spcAft>
                <a:spcPts val="0"/>
              </a:spcAft>
              <a:buSzPts val="2210"/>
              <a:buNone/>
              <a:defRPr sz="2600">
                <a:solidFill>
                  <a:schemeClr val="dk2"/>
                </a:solidFill>
              </a:defRPr>
            </a:lvl1pPr>
            <a:lvl2pPr lvl="1" rtl="0" algn="ctr">
              <a:spcBef>
                <a:spcPts val="370"/>
              </a:spcBef>
              <a:spcAft>
                <a:spcPts val="0"/>
              </a:spcAft>
              <a:buSzPts val="1530"/>
              <a:buNone/>
              <a:defRPr/>
            </a:lvl2pPr>
            <a:lvl3pPr lvl="2" rtl="0" algn="ctr">
              <a:spcBef>
                <a:spcPts val="370"/>
              </a:spcBef>
              <a:spcAft>
                <a:spcPts val="0"/>
              </a:spcAft>
              <a:buSzPts val="1530"/>
              <a:buNone/>
              <a:defRPr/>
            </a:lvl3pPr>
            <a:lvl4pPr lvl="3" rtl="0" algn="ctr">
              <a:spcBef>
                <a:spcPts val="370"/>
              </a:spcBef>
              <a:spcAft>
                <a:spcPts val="0"/>
              </a:spcAft>
              <a:buSzPts val="1440"/>
              <a:buNone/>
              <a:defRPr/>
            </a:lvl4pPr>
            <a:lvl5pPr lvl="4" rtl="0" algn="ctr">
              <a:spcBef>
                <a:spcPts val="370"/>
              </a:spcBef>
              <a:spcAft>
                <a:spcPts val="0"/>
              </a:spcAft>
              <a:buSzPts val="1800"/>
              <a:buNone/>
              <a:defRPr/>
            </a:lvl5pPr>
            <a:lvl6pPr lvl="5" rtl="0" algn="ctr">
              <a:spcBef>
                <a:spcPts val="370"/>
              </a:spcBef>
              <a:spcAft>
                <a:spcPts val="0"/>
              </a:spcAft>
              <a:buSzPts val="1800"/>
              <a:buNone/>
              <a:defRPr/>
            </a:lvl6pPr>
            <a:lvl7pPr lvl="6" rtl="0" algn="ctr">
              <a:spcBef>
                <a:spcPts val="370"/>
              </a:spcBef>
              <a:spcAft>
                <a:spcPts val="0"/>
              </a:spcAft>
              <a:buSzPts val="1800"/>
              <a:buNone/>
              <a:defRPr/>
            </a:lvl7pPr>
            <a:lvl8pPr lvl="7" rtl="0" algn="ctr">
              <a:spcBef>
                <a:spcPts val="370"/>
              </a:spcBef>
              <a:spcAft>
                <a:spcPts val="0"/>
              </a:spcAft>
              <a:buSzPts val="1800"/>
              <a:buNone/>
              <a:defRPr/>
            </a:lvl8pPr>
            <a:lvl9pPr lvl="8" rtl="0" algn="ctr">
              <a:spcBef>
                <a:spcPts val="370"/>
              </a:spcBef>
              <a:spcAft>
                <a:spcPts val="0"/>
              </a:spcAft>
              <a:buSzPts val="1800"/>
              <a:buNone/>
              <a:defRPr/>
            </a:lvl9pPr>
          </a:lstStyle>
          <a:p/>
        </p:txBody>
      </p:sp>
      <p:sp>
        <p:nvSpPr>
          <p:cNvPr id="21" name="Google Shape;21;p2"/>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600" cy="1527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600" cy="1206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600" cy="1104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457200" y="1505930"/>
            <a:ext cx="8229600" cy="1470000"/>
          </a:xfrm>
          <a:prstGeom prst="rect">
            <a:avLst/>
          </a:prstGeom>
          <a:noFill/>
          <a:ln>
            <a:noFill/>
          </a:ln>
        </p:spPr>
        <p:txBody>
          <a:bodyPr anchorCtr="0" anchor="ctr" bIns="91425" lIns="91425" spcFirstLastPara="1" rIns="91425" wrap="square" tIns="45700">
            <a:noAutofit/>
          </a:bodyPr>
          <a:lstStyle>
            <a:lvl1pPr lvl="0" rtl="0" algn="ctr">
              <a:spcBef>
                <a:spcPts val="0"/>
              </a:spcBef>
              <a:spcAft>
                <a:spcPts val="0"/>
              </a:spcAft>
              <a:buClr>
                <a:srgbClr val="FFFFFF"/>
              </a:buClr>
              <a:buSzPts val="4000"/>
              <a:buFont typeface="Libre Franklin"/>
              <a:buNone/>
              <a:defRPr>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rtl="0" algn="l">
              <a:spcBef>
                <a:spcPts val="580"/>
              </a:spcBef>
              <a:spcAft>
                <a:spcPts val="0"/>
              </a:spcAft>
              <a:buSzPts val="1530"/>
              <a:buChar char="⚫"/>
              <a:defRPr/>
            </a:lvl1pPr>
            <a:lvl2pPr indent="-325755" lvl="1" marL="914400" rtl="0" algn="l">
              <a:spcBef>
                <a:spcPts val="370"/>
              </a:spcBef>
              <a:spcAft>
                <a:spcPts val="0"/>
              </a:spcAft>
              <a:buSzPts val="1530"/>
              <a:buChar char="⚫"/>
              <a:defRPr/>
            </a:lvl2pPr>
            <a:lvl3pPr indent="-325755" lvl="2" marL="1371600" rtl="0" algn="l">
              <a:spcBef>
                <a:spcPts val="370"/>
              </a:spcBef>
              <a:spcAft>
                <a:spcPts val="0"/>
              </a:spcAft>
              <a:buSzPts val="1530"/>
              <a:buChar char="⚫"/>
              <a:defRPr/>
            </a:lvl3pPr>
            <a:lvl4pPr indent="-320039" lvl="3" marL="1828800" rtl="0" algn="l">
              <a:spcBef>
                <a:spcPts val="370"/>
              </a:spcBef>
              <a:spcAft>
                <a:spcPts val="0"/>
              </a:spcAft>
              <a:buSzPts val="1440"/>
              <a:buChar char="⚫"/>
              <a:defRPr/>
            </a:lvl4pPr>
            <a:lvl5pPr indent="-342900" lvl="4" marL="2286000" rtl="0" algn="l">
              <a:spcBef>
                <a:spcPts val="370"/>
              </a:spcBef>
              <a:spcAft>
                <a:spcPts val="0"/>
              </a:spcAft>
              <a:buSzPts val="1800"/>
              <a:buChar char="o"/>
              <a:defRPr/>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30" y="2194491"/>
            <a:ext cx="5851500" cy="2011800"/>
          </a:xfrm>
          <a:prstGeom prst="rect">
            <a:avLst/>
          </a:prstGeom>
          <a:noFill/>
          <a:ln>
            <a:noFill/>
          </a:ln>
        </p:spPr>
        <p:txBody>
          <a:bodyPr anchorCtr="0" anchor="b" bIns="91425"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12"/>
          <p:cNvSpPr txBox="1"/>
          <p:nvPr>
            <p:ph idx="1" type="body"/>
          </p:nvPr>
        </p:nvSpPr>
        <p:spPr>
          <a:xfrm rot="5400000">
            <a:off x="769950" y="419090"/>
            <a:ext cx="5851500" cy="5562600"/>
          </a:xfrm>
          <a:prstGeom prst="rect">
            <a:avLst/>
          </a:prstGeom>
          <a:noFill/>
          <a:ln>
            <a:noFill/>
          </a:ln>
        </p:spPr>
        <p:txBody>
          <a:bodyPr anchorCtr="0" anchor="t" bIns="45700" lIns="91425" spcFirstLastPara="1" rIns="91425" wrap="square" tIns="45700">
            <a:noAutofit/>
          </a:bodyPr>
          <a:lstStyle>
            <a:lvl1pPr indent="-325755" lvl="0" marL="457200" rtl="0" algn="l">
              <a:spcBef>
                <a:spcPts val="580"/>
              </a:spcBef>
              <a:spcAft>
                <a:spcPts val="0"/>
              </a:spcAft>
              <a:buSzPts val="1530"/>
              <a:buChar char="⚫"/>
              <a:defRPr/>
            </a:lvl1pPr>
            <a:lvl2pPr indent="-325755" lvl="1" marL="914400" rtl="0" algn="l">
              <a:spcBef>
                <a:spcPts val="370"/>
              </a:spcBef>
              <a:spcAft>
                <a:spcPts val="0"/>
              </a:spcAft>
              <a:buSzPts val="1530"/>
              <a:buChar char="⚫"/>
              <a:defRPr/>
            </a:lvl2pPr>
            <a:lvl3pPr indent="-325755" lvl="2" marL="1371600" rtl="0" algn="l">
              <a:spcBef>
                <a:spcPts val="370"/>
              </a:spcBef>
              <a:spcAft>
                <a:spcPts val="0"/>
              </a:spcAft>
              <a:buSzPts val="1530"/>
              <a:buChar char="⚫"/>
              <a:defRPr/>
            </a:lvl3pPr>
            <a:lvl4pPr indent="-320039" lvl="3" marL="1828800" rtl="0" algn="l">
              <a:spcBef>
                <a:spcPts val="370"/>
              </a:spcBef>
              <a:spcAft>
                <a:spcPts val="0"/>
              </a:spcAft>
              <a:buSzPts val="1440"/>
              <a:buChar char="⚫"/>
              <a:defRPr/>
            </a:lvl4pPr>
            <a:lvl5pPr indent="-342900" lvl="4" marL="2286000" rtl="0" algn="l">
              <a:spcBef>
                <a:spcPts val="370"/>
              </a:spcBef>
              <a:spcAft>
                <a:spcPts val="0"/>
              </a:spcAft>
              <a:buSzPts val="1800"/>
              <a:buChar char="o"/>
              <a:defRPr/>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rtl="0" algn="l">
              <a:spcBef>
                <a:spcPts val="580"/>
              </a:spcBef>
              <a:spcAft>
                <a:spcPts val="0"/>
              </a:spcAft>
              <a:buSzPts val="1530"/>
              <a:buChar char="⚫"/>
              <a:defRPr/>
            </a:lvl1pPr>
            <a:lvl2pPr indent="-325755" lvl="1" marL="914400" rtl="0" algn="l">
              <a:spcBef>
                <a:spcPts val="370"/>
              </a:spcBef>
              <a:spcAft>
                <a:spcPts val="0"/>
              </a:spcAft>
              <a:buSzPts val="1530"/>
              <a:buChar char="⚫"/>
              <a:defRPr/>
            </a:lvl2pPr>
            <a:lvl3pPr indent="-325755" lvl="2" marL="1371600" rtl="0" algn="l">
              <a:spcBef>
                <a:spcPts val="370"/>
              </a:spcBef>
              <a:spcAft>
                <a:spcPts val="0"/>
              </a:spcAft>
              <a:buSzPts val="1530"/>
              <a:buChar char="⚫"/>
              <a:defRPr/>
            </a:lvl3pPr>
            <a:lvl4pPr indent="-320039" lvl="3" marL="1828800" rtl="0" algn="l">
              <a:spcBef>
                <a:spcPts val="370"/>
              </a:spcBef>
              <a:spcAft>
                <a:spcPts val="0"/>
              </a:spcAft>
              <a:buSzPts val="1440"/>
              <a:buChar char="⚫"/>
              <a:defRPr/>
            </a:lvl4pPr>
            <a:lvl5pPr indent="-342900" lvl="4" marL="2286000" rtl="0" algn="l">
              <a:spcBef>
                <a:spcPts val="370"/>
              </a:spcBef>
              <a:spcAft>
                <a:spcPts val="0"/>
              </a:spcAft>
              <a:buSzPts val="1800"/>
              <a:buChar char="o"/>
              <a:defRPr/>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4997" ty="0" sy="54997"/>
        </a:blipFill>
      </p:bgPr>
    </p:bg>
    <p:spTree>
      <p:nvGrpSpPr>
        <p:cNvPr id="34" name="Shape 34"/>
        <p:cNvGrpSpPr/>
        <p:nvPr/>
      </p:nvGrpSpPr>
      <p:grpSpPr>
        <a:xfrm>
          <a:off x="0" y="0"/>
          <a:ext cx="0" cy="0"/>
          <a:chOff x="0" y="0"/>
          <a:chExt cx="0" cy="0"/>
        </a:xfrm>
      </p:grpSpPr>
      <p:sp>
        <p:nvSpPr>
          <p:cNvPr id="35" name="Google Shape;35;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6" name="Google Shape;36;p4"/>
          <p:cNvSpPr/>
          <p:nvPr/>
        </p:nvSpPr>
        <p:spPr>
          <a:xfrm>
            <a:off x="65313" y="69755"/>
            <a:ext cx="9013500" cy="66921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7" name="Google Shape;37;p4"/>
          <p:cNvSpPr txBox="1"/>
          <p:nvPr>
            <p:ph type="title"/>
          </p:nvPr>
        </p:nvSpPr>
        <p:spPr>
          <a:xfrm>
            <a:off x="722313" y="952500"/>
            <a:ext cx="7772400" cy="1362000"/>
          </a:xfrm>
          <a:prstGeom prst="rect">
            <a:avLst/>
          </a:prstGeom>
          <a:noFill/>
          <a:ln>
            <a:noFill/>
          </a:ln>
        </p:spPr>
        <p:txBody>
          <a:bodyPr anchorCtr="0" anchor="b" bIns="91425" lIns="91425" spcFirstLastPara="1" rIns="91425" wrap="square" tIns="45700">
            <a:noAutofit/>
          </a:bodyPr>
          <a:lstStyle>
            <a:lvl1pPr lvl="0" rtl="0" algn="l">
              <a:spcBef>
                <a:spcPts val="0"/>
              </a:spcBef>
              <a:spcAft>
                <a:spcPts val="0"/>
              </a:spcAft>
              <a:buClr>
                <a:schemeClr val="dk2"/>
              </a:buClr>
              <a:buSzPts val="4000"/>
              <a:buFont typeface="Libre Franklin"/>
              <a:buNone/>
              <a:defRPr b="0"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722313" y="2547938"/>
            <a:ext cx="7772400" cy="1338300"/>
          </a:xfrm>
          <a:prstGeom prst="rect">
            <a:avLst/>
          </a:prstGeom>
          <a:noFill/>
          <a:ln>
            <a:noFill/>
          </a:ln>
        </p:spPr>
        <p:txBody>
          <a:bodyPr anchorCtr="0" anchor="t" bIns="45700" lIns="91425" spcFirstLastPara="1" rIns="91425" wrap="square" tIns="45700">
            <a:noAutofit/>
          </a:bodyPr>
          <a:lstStyle>
            <a:lvl1pPr indent="-228600" lvl="0" marL="457200" rtl="0" algn="l">
              <a:spcBef>
                <a:spcPts val="580"/>
              </a:spcBef>
              <a:spcAft>
                <a:spcPts val="0"/>
              </a:spcAft>
              <a:buSzPts val="2040"/>
              <a:buNone/>
              <a:defRPr sz="2400">
                <a:solidFill>
                  <a:srgbClr val="888888"/>
                </a:solidFill>
              </a:defRPr>
            </a:lvl1pPr>
            <a:lvl2pPr indent="-228600" lvl="1" marL="914400" rtl="0" algn="l">
              <a:spcBef>
                <a:spcPts val="370"/>
              </a:spcBef>
              <a:spcAft>
                <a:spcPts val="0"/>
              </a:spcAft>
              <a:buSzPts val="1530"/>
              <a:buNone/>
              <a:defRPr sz="1800">
                <a:solidFill>
                  <a:srgbClr val="888888"/>
                </a:solidFill>
              </a:defRPr>
            </a:lvl2pPr>
            <a:lvl3pPr indent="-228600" lvl="2" marL="1371600" rtl="0" algn="l">
              <a:spcBef>
                <a:spcPts val="370"/>
              </a:spcBef>
              <a:spcAft>
                <a:spcPts val="0"/>
              </a:spcAft>
              <a:buSzPts val="1360"/>
              <a:buNone/>
              <a:defRPr sz="1600">
                <a:solidFill>
                  <a:srgbClr val="888888"/>
                </a:solidFill>
              </a:defRPr>
            </a:lvl3pPr>
            <a:lvl4pPr indent="-228600" lvl="3" marL="1828800" rtl="0" algn="l">
              <a:spcBef>
                <a:spcPts val="370"/>
              </a:spcBef>
              <a:spcAft>
                <a:spcPts val="0"/>
              </a:spcAft>
              <a:buSzPts val="1120"/>
              <a:buNone/>
              <a:defRPr sz="1400">
                <a:solidFill>
                  <a:srgbClr val="888888"/>
                </a:solidFill>
              </a:defRPr>
            </a:lvl4pPr>
            <a:lvl5pPr indent="-228600" lvl="4" marL="2286000" rtl="0" algn="l">
              <a:spcBef>
                <a:spcPts val="370"/>
              </a:spcBef>
              <a:spcAft>
                <a:spcPts val="0"/>
              </a:spcAft>
              <a:buSzPts val="1400"/>
              <a:buFont typeface="Libre Baskerville"/>
              <a:buNone/>
              <a:defRPr sz="1400">
                <a:solidFill>
                  <a:srgbClr val="888888"/>
                </a:solidFill>
              </a:defRPr>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
        <p:nvSpPr>
          <p:cNvPr id="39" name="Google Shape;39;p4"/>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p:nvPr/>
        </p:nvSpPr>
        <p:spPr>
          <a:xfrm flipH="1" rot="10800000">
            <a:off x="69412" y="2376770"/>
            <a:ext cx="9013500" cy="91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Google Shape;42;p4"/>
          <p:cNvSpPr/>
          <p:nvPr/>
        </p:nvSpPr>
        <p:spPr>
          <a:xfrm>
            <a:off x="69146" y="2341475"/>
            <a:ext cx="9013800" cy="456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Google Shape;43;p4"/>
          <p:cNvSpPr/>
          <p:nvPr/>
        </p:nvSpPr>
        <p:spPr>
          <a:xfrm>
            <a:off x="68306" y="2468880"/>
            <a:ext cx="9014700" cy="456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Google Shape;44;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5"/>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5"/>
          <p:cNvSpPr txBox="1"/>
          <p:nvPr>
            <p:ph idx="1" type="body"/>
          </p:nvPr>
        </p:nvSpPr>
        <p:spPr>
          <a:xfrm>
            <a:off x="914400" y="1447800"/>
            <a:ext cx="3749100" cy="4572000"/>
          </a:xfrm>
          <a:prstGeom prst="rect">
            <a:avLst/>
          </a:prstGeom>
          <a:noFill/>
          <a:ln>
            <a:noFill/>
          </a:ln>
        </p:spPr>
        <p:txBody>
          <a:bodyPr anchorCtr="0" anchor="t" bIns="45700" lIns="91425" spcFirstLastPara="1" rIns="91425" wrap="square" tIns="45700">
            <a:noAutofit/>
          </a:bodyPr>
          <a:lstStyle>
            <a:lvl1pPr indent="-325755" lvl="0" marL="457200" rtl="0" algn="l">
              <a:spcBef>
                <a:spcPts val="580"/>
              </a:spcBef>
              <a:spcAft>
                <a:spcPts val="0"/>
              </a:spcAft>
              <a:buSzPts val="1530"/>
              <a:buChar char="⚫"/>
              <a:defRPr/>
            </a:lvl1pPr>
            <a:lvl2pPr indent="-325755" lvl="1" marL="914400" rtl="0" algn="l">
              <a:spcBef>
                <a:spcPts val="370"/>
              </a:spcBef>
              <a:spcAft>
                <a:spcPts val="0"/>
              </a:spcAft>
              <a:buSzPts val="1530"/>
              <a:buChar char="⚫"/>
              <a:defRPr/>
            </a:lvl2pPr>
            <a:lvl3pPr indent="-325755" lvl="2" marL="1371600" rtl="0" algn="l">
              <a:spcBef>
                <a:spcPts val="370"/>
              </a:spcBef>
              <a:spcAft>
                <a:spcPts val="0"/>
              </a:spcAft>
              <a:buSzPts val="1530"/>
              <a:buChar char="⚫"/>
              <a:defRPr/>
            </a:lvl3pPr>
            <a:lvl4pPr indent="-320039" lvl="3" marL="1828800" rtl="0" algn="l">
              <a:spcBef>
                <a:spcPts val="370"/>
              </a:spcBef>
              <a:spcAft>
                <a:spcPts val="0"/>
              </a:spcAft>
              <a:buSzPts val="1440"/>
              <a:buChar char="⚫"/>
              <a:defRPr/>
            </a:lvl4pPr>
            <a:lvl5pPr indent="-342900" lvl="4" marL="2286000" rtl="0" algn="l">
              <a:spcBef>
                <a:spcPts val="370"/>
              </a:spcBef>
              <a:spcAft>
                <a:spcPts val="0"/>
              </a:spcAft>
              <a:buSzPts val="1800"/>
              <a:buChar char="o"/>
              <a:defRPr/>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
        <p:nvSpPr>
          <p:cNvPr id="51" name="Google Shape;51;p5"/>
          <p:cNvSpPr txBox="1"/>
          <p:nvPr>
            <p:ph idx="2" type="body"/>
          </p:nvPr>
        </p:nvSpPr>
        <p:spPr>
          <a:xfrm>
            <a:off x="4933950" y="1447800"/>
            <a:ext cx="3749100" cy="4572000"/>
          </a:xfrm>
          <a:prstGeom prst="rect">
            <a:avLst/>
          </a:prstGeom>
          <a:noFill/>
          <a:ln>
            <a:noFill/>
          </a:ln>
        </p:spPr>
        <p:txBody>
          <a:bodyPr anchorCtr="0" anchor="t" bIns="45700" lIns="91425" spcFirstLastPara="1" rIns="91425" wrap="square" tIns="45700">
            <a:noAutofit/>
          </a:bodyPr>
          <a:lstStyle>
            <a:lvl1pPr indent="-325755" lvl="0" marL="457200" rtl="0" algn="l">
              <a:spcBef>
                <a:spcPts val="580"/>
              </a:spcBef>
              <a:spcAft>
                <a:spcPts val="0"/>
              </a:spcAft>
              <a:buSzPts val="1530"/>
              <a:buChar char="⚫"/>
              <a:defRPr/>
            </a:lvl1pPr>
            <a:lvl2pPr indent="-325755" lvl="1" marL="914400" rtl="0" algn="l">
              <a:spcBef>
                <a:spcPts val="370"/>
              </a:spcBef>
              <a:spcAft>
                <a:spcPts val="0"/>
              </a:spcAft>
              <a:buSzPts val="1530"/>
              <a:buChar char="⚫"/>
              <a:defRPr/>
            </a:lvl2pPr>
            <a:lvl3pPr indent="-325755" lvl="2" marL="1371600" rtl="0" algn="l">
              <a:spcBef>
                <a:spcPts val="370"/>
              </a:spcBef>
              <a:spcAft>
                <a:spcPts val="0"/>
              </a:spcAft>
              <a:buSzPts val="1530"/>
              <a:buChar char="⚫"/>
              <a:defRPr/>
            </a:lvl3pPr>
            <a:lvl4pPr indent="-320039" lvl="3" marL="1828800" rtl="0" algn="l">
              <a:spcBef>
                <a:spcPts val="370"/>
              </a:spcBef>
              <a:spcAft>
                <a:spcPts val="0"/>
              </a:spcAft>
              <a:buSzPts val="1440"/>
              <a:buChar char="⚫"/>
              <a:defRPr/>
            </a:lvl4pPr>
            <a:lvl5pPr indent="-342900" lvl="4" marL="2286000" rtl="0" algn="l">
              <a:spcBef>
                <a:spcPts val="370"/>
              </a:spcBef>
              <a:spcAft>
                <a:spcPts val="0"/>
              </a:spcAft>
              <a:buSzPts val="1800"/>
              <a:buChar char="o"/>
              <a:defRPr/>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rtl="0" algn="l">
              <a:spcBef>
                <a:spcPts val="0"/>
              </a:spcBef>
              <a:spcAft>
                <a:spcPts val="0"/>
              </a:spcAft>
              <a:buClr>
                <a:schemeClr val="dk2"/>
              </a:buClr>
              <a:buSzPts val="4000"/>
              <a:buFont typeface="Libre Franklin"/>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rtl="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rtl="0" algn="l">
              <a:spcBef>
                <a:spcPts val="370"/>
              </a:spcBef>
              <a:spcAft>
                <a:spcPts val="0"/>
              </a:spcAft>
              <a:buSzPts val="1700"/>
              <a:buNone/>
              <a:defRPr b="1" sz="2000"/>
            </a:lvl2pPr>
            <a:lvl3pPr indent="-228600" lvl="2" marL="1371600" rtl="0" algn="l">
              <a:spcBef>
                <a:spcPts val="370"/>
              </a:spcBef>
              <a:spcAft>
                <a:spcPts val="0"/>
              </a:spcAft>
              <a:buSzPts val="1530"/>
              <a:buNone/>
              <a:defRPr b="1" sz="1800"/>
            </a:lvl3pPr>
            <a:lvl4pPr indent="-228600" lvl="3" marL="1828800" rtl="0" algn="l">
              <a:spcBef>
                <a:spcPts val="370"/>
              </a:spcBef>
              <a:spcAft>
                <a:spcPts val="0"/>
              </a:spcAft>
              <a:buSzPts val="1280"/>
              <a:buNone/>
              <a:defRPr b="1" sz="1600"/>
            </a:lvl4pPr>
            <a:lvl5pPr indent="-228600" lvl="4" marL="2286000" rtl="0" algn="l">
              <a:spcBef>
                <a:spcPts val="370"/>
              </a:spcBef>
              <a:spcAft>
                <a:spcPts val="0"/>
              </a:spcAft>
              <a:buSzPts val="1600"/>
              <a:buFont typeface="Libre Baskerville"/>
              <a:buNone/>
              <a:defRPr b="1" sz="1600"/>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
        <p:nvSpPr>
          <p:cNvPr id="55" name="Google Shape;55;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rtl="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rtl="0" algn="l">
              <a:spcBef>
                <a:spcPts val="370"/>
              </a:spcBef>
              <a:spcAft>
                <a:spcPts val="0"/>
              </a:spcAft>
              <a:buSzPts val="1700"/>
              <a:buNone/>
              <a:defRPr b="1" sz="2000"/>
            </a:lvl2pPr>
            <a:lvl3pPr indent="-228600" lvl="2" marL="1371600" rtl="0" algn="l">
              <a:spcBef>
                <a:spcPts val="370"/>
              </a:spcBef>
              <a:spcAft>
                <a:spcPts val="0"/>
              </a:spcAft>
              <a:buSzPts val="1530"/>
              <a:buNone/>
              <a:defRPr b="1" sz="1800"/>
            </a:lvl3pPr>
            <a:lvl4pPr indent="-228600" lvl="3" marL="1828800" rtl="0" algn="l">
              <a:spcBef>
                <a:spcPts val="370"/>
              </a:spcBef>
              <a:spcAft>
                <a:spcPts val="0"/>
              </a:spcAft>
              <a:buSzPts val="1280"/>
              <a:buNone/>
              <a:defRPr b="1" sz="1600"/>
            </a:lvl4pPr>
            <a:lvl5pPr indent="-228600" lvl="4" marL="2286000" rtl="0" algn="l">
              <a:spcBef>
                <a:spcPts val="370"/>
              </a:spcBef>
              <a:spcAft>
                <a:spcPts val="0"/>
              </a:spcAft>
              <a:buSzPts val="1600"/>
              <a:buFont typeface="Libre Baskerville"/>
              <a:buNone/>
              <a:defRPr b="1" sz="1600"/>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
        <p:nvSpPr>
          <p:cNvPr id="56" name="Google Shape;56;p6"/>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rtl="0" algn="l">
              <a:spcBef>
                <a:spcPts val="580"/>
              </a:spcBef>
              <a:spcAft>
                <a:spcPts val="0"/>
              </a:spcAft>
              <a:buSzPts val="1530"/>
              <a:buChar char="⚫"/>
              <a:defRPr/>
            </a:lvl1pPr>
            <a:lvl2pPr indent="-325755" lvl="1" marL="914400" rtl="0" algn="l">
              <a:spcBef>
                <a:spcPts val="370"/>
              </a:spcBef>
              <a:spcAft>
                <a:spcPts val="0"/>
              </a:spcAft>
              <a:buSzPts val="1530"/>
              <a:buChar char="⚫"/>
              <a:defRPr/>
            </a:lvl2pPr>
            <a:lvl3pPr indent="-325755" lvl="2" marL="1371600" rtl="0" algn="l">
              <a:spcBef>
                <a:spcPts val="370"/>
              </a:spcBef>
              <a:spcAft>
                <a:spcPts val="0"/>
              </a:spcAft>
              <a:buSzPts val="1530"/>
              <a:buChar char="⚫"/>
              <a:defRPr/>
            </a:lvl3pPr>
            <a:lvl4pPr indent="-320039" lvl="3" marL="1828800" rtl="0" algn="l">
              <a:spcBef>
                <a:spcPts val="370"/>
              </a:spcBef>
              <a:spcAft>
                <a:spcPts val="0"/>
              </a:spcAft>
              <a:buSzPts val="1440"/>
              <a:buChar char="⚫"/>
              <a:defRPr/>
            </a:lvl4pPr>
            <a:lvl5pPr indent="-342900" lvl="4" marL="2286000" rtl="0" algn="l">
              <a:spcBef>
                <a:spcPts val="370"/>
              </a:spcBef>
              <a:spcAft>
                <a:spcPts val="0"/>
              </a:spcAft>
              <a:buSzPts val="1800"/>
              <a:buChar char="o"/>
              <a:defRPr/>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
        <p:nvSpPr>
          <p:cNvPr id="60" name="Google Shape;60;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rtl="0" algn="l">
              <a:spcBef>
                <a:spcPts val="580"/>
              </a:spcBef>
              <a:spcAft>
                <a:spcPts val="0"/>
              </a:spcAft>
              <a:buSzPts val="1530"/>
              <a:buChar char="⚫"/>
              <a:defRPr/>
            </a:lvl1pPr>
            <a:lvl2pPr indent="-325755" lvl="1" marL="914400" rtl="0" algn="l">
              <a:spcBef>
                <a:spcPts val="370"/>
              </a:spcBef>
              <a:spcAft>
                <a:spcPts val="0"/>
              </a:spcAft>
              <a:buSzPts val="1530"/>
              <a:buChar char="⚫"/>
              <a:defRPr/>
            </a:lvl2pPr>
            <a:lvl3pPr indent="-325755" lvl="2" marL="1371600" rtl="0" algn="l">
              <a:spcBef>
                <a:spcPts val="370"/>
              </a:spcBef>
              <a:spcAft>
                <a:spcPts val="0"/>
              </a:spcAft>
              <a:buSzPts val="1530"/>
              <a:buChar char="⚫"/>
              <a:defRPr/>
            </a:lvl3pPr>
            <a:lvl4pPr indent="-320039" lvl="3" marL="1828800" rtl="0" algn="l">
              <a:spcBef>
                <a:spcPts val="370"/>
              </a:spcBef>
              <a:spcAft>
                <a:spcPts val="0"/>
              </a:spcAft>
              <a:buSzPts val="1440"/>
              <a:buChar char="⚫"/>
              <a:defRPr/>
            </a:lvl4pPr>
            <a:lvl5pPr indent="-342900" lvl="4" marL="2286000" rtl="0" algn="l">
              <a:spcBef>
                <a:spcPts val="370"/>
              </a:spcBef>
              <a:spcAft>
                <a:spcPts val="0"/>
              </a:spcAft>
              <a:buSzPts val="1800"/>
              <a:buChar char="o"/>
              <a:defRPr/>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7"/>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500" cy="66933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rtl="0" algn="l">
              <a:spcBef>
                <a:spcPts val="0"/>
              </a:spcBef>
              <a:spcAft>
                <a:spcPts val="0"/>
              </a:spcAft>
              <a:buClr>
                <a:schemeClr val="dk2"/>
              </a:buClr>
              <a:buSzPts val="4000"/>
              <a:buFont typeface="Libre Franklin"/>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rtl="0" algn="l">
              <a:spcBef>
                <a:spcPts val="580"/>
              </a:spcBef>
              <a:spcAft>
                <a:spcPts val="0"/>
              </a:spcAft>
              <a:buSzPts val="1530"/>
              <a:buNone/>
              <a:defRPr sz="1800"/>
            </a:lvl1pPr>
            <a:lvl2pPr indent="-228600" lvl="1" marL="914400" rtl="0" algn="l">
              <a:spcBef>
                <a:spcPts val="370"/>
              </a:spcBef>
              <a:spcAft>
                <a:spcPts val="0"/>
              </a:spcAft>
              <a:buSzPts val="1020"/>
              <a:buNone/>
              <a:defRPr sz="1200"/>
            </a:lvl2pPr>
            <a:lvl3pPr indent="-228600" lvl="2" marL="1371600" rtl="0" algn="l">
              <a:spcBef>
                <a:spcPts val="370"/>
              </a:spcBef>
              <a:spcAft>
                <a:spcPts val="0"/>
              </a:spcAft>
              <a:buSzPts val="850"/>
              <a:buNone/>
              <a:defRPr sz="1000"/>
            </a:lvl3pPr>
            <a:lvl4pPr indent="-228600" lvl="3" marL="1828800" rtl="0" algn="l">
              <a:spcBef>
                <a:spcPts val="370"/>
              </a:spcBef>
              <a:spcAft>
                <a:spcPts val="0"/>
              </a:spcAft>
              <a:buSzPts val="720"/>
              <a:buNone/>
              <a:defRPr sz="900"/>
            </a:lvl4pPr>
            <a:lvl5pPr indent="-228600" lvl="4" marL="2286000" rtl="0" algn="l">
              <a:spcBef>
                <a:spcPts val="370"/>
              </a:spcBef>
              <a:spcAft>
                <a:spcPts val="0"/>
              </a:spcAft>
              <a:buSzPts val="900"/>
              <a:buFont typeface="Libre Baskerville"/>
              <a:buNone/>
              <a:defRPr sz="900"/>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
        <p:nvSpPr>
          <p:cNvPr id="75" name="Google Shape;75;p9"/>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rtl="0" algn="l">
              <a:spcBef>
                <a:spcPts val="580"/>
              </a:spcBef>
              <a:spcAft>
                <a:spcPts val="0"/>
              </a:spcAft>
              <a:buSzPts val="1530"/>
              <a:buChar char="⚫"/>
              <a:defRPr/>
            </a:lvl1pPr>
            <a:lvl2pPr indent="-325755" lvl="1" marL="914400" rtl="0" algn="l">
              <a:spcBef>
                <a:spcPts val="370"/>
              </a:spcBef>
              <a:spcAft>
                <a:spcPts val="0"/>
              </a:spcAft>
              <a:buSzPts val="1530"/>
              <a:buChar char="⚫"/>
              <a:defRPr/>
            </a:lvl2pPr>
            <a:lvl3pPr indent="-325755" lvl="2" marL="1371600" rtl="0" algn="l">
              <a:spcBef>
                <a:spcPts val="370"/>
              </a:spcBef>
              <a:spcAft>
                <a:spcPts val="0"/>
              </a:spcAft>
              <a:buSzPts val="1530"/>
              <a:buChar char="⚫"/>
              <a:defRPr/>
            </a:lvl3pPr>
            <a:lvl4pPr indent="-320039" lvl="3" marL="1828800" rtl="0" algn="l">
              <a:spcBef>
                <a:spcPts val="370"/>
              </a:spcBef>
              <a:spcAft>
                <a:spcPts val="0"/>
              </a:spcAft>
              <a:buSzPts val="1440"/>
              <a:buChar char="⚫"/>
              <a:defRPr/>
            </a:lvl4pPr>
            <a:lvl5pPr indent="-342900" lvl="4" marL="2286000" rtl="0" algn="l">
              <a:spcBef>
                <a:spcPts val="370"/>
              </a:spcBef>
              <a:spcAft>
                <a:spcPts val="0"/>
              </a:spcAft>
              <a:buSzPts val="1800"/>
              <a:buChar char="o"/>
              <a:defRPr/>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914400" y="4900550"/>
            <a:ext cx="7315200" cy="522300"/>
          </a:xfrm>
          <a:prstGeom prst="rect">
            <a:avLst/>
          </a:prstGeom>
          <a:noFill/>
          <a:ln>
            <a:noFill/>
          </a:ln>
        </p:spPr>
        <p:txBody>
          <a:bodyPr anchorCtr="0" anchor="ctr" bIns="91425" lIns="91425" spcFirstLastPara="1" rIns="91425" wrap="square" tIns="45700">
            <a:noAutofit/>
          </a:bodyPr>
          <a:lstStyle>
            <a:lvl1pPr lvl="0" rtl="0" algn="l">
              <a:spcBef>
                <a:spcPts val="0"/>
              </a:spcBef>
              <a:spcAft>
                <a:spcPts val="0"/>
              </a:spcAft>
              <a:buClr>
                <a:schemeClr val="dk2"/>
              </a:buClr>
              <a:buSzPts val="2800"/>
              <a:buFont typeface="Libre Franklin"/>
              <a:buNone/>
              <a:defRPr b="0"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rtl="0" algn="l">
              <a:spcBef>
                <a:spcPts val="580"/>
              </a:spcBef>
              <a:spcAft>
                <a:spcPts val="0"/>
              </a:spcAft>
              <a:buSzPts val="1360"/>
              <a:buFont typeface="Libre Baskerville"/>
              <a:buNone/>
              <a:defRPr sz="1600"/>
            </a:lvl1pPr>
            <a:lvl2pPr indent="-293369" lvl="1" marL="914400" rtl="0" algn="l">
              <a:spcBef>
                <a:spcPts val="370"/>
              </a:spcBef>
              <a:spcAft>
                <a:spcPts val="0"/>
              </a:spcAft>
              <a:buSzPts val="1020"/>
              <a:buChar char="⚫"/>
              <a:defRPr sz="1200"/>
            </a:lvl2pPr>
            <a:lvl3pPr indent="-282575" lvl="2" marL="1371600" rtl="0" algn="l">
              <a:spcBef>
                <a:spcPts val="370"/>
              </a:spcBef>
              <a:spcAft>
                <a:spcPts val="0"/>
              </a:spcAft>
              <a:buSzPts val="850"/>
              <a:buChar char="⚫"/>
              <a:defRPr sz="1000"/>
            </a:lvl3pPr>
            <a:lvl4pPr indent="-274319" lvl="3" marL="1828800" rtl="0" algn="l">
              <a:spcBef>
                <a:spcPts val="370"/>
              </a:spcBef>
              <a:spcAft>
                <a:spcPts val="0"/>
              </a:spcAft>
              <a:buSzPts val="720"/>
              <a:buChar char="⚫"/>
              <a:defRPr sz="900"/>
            </a:lvl4pPr>
            <a:lvl5pPr indent="-285750" lvl="4" marL="2286000" rtl="0" algn="l">
              <a:spcBef>
                <a:spcPts val="370"/>
              </a:spcBef>
              <a:spcAft>
                <a:spcPts val="0"/>
              </a:spcAft>
              <a:buSzPts val="900"/>
              <a:buFont typeface="Libre Baskerville"/>
              <a:buChar char="o"/>
              <a:defRPr sz="900"/>
            </a:lvl5pPr>
            <a:lvl6pPr indent="-342900" lvl="5" marL="2743200" rtl="0" algn="l">
              <a:spcBef>
                <a:spcPts val="370"/>
              </a:spcBef>
              <a:spcAft>
                <a:spcPts val="0"/>
              </a:spcAft>
              <a:buSzPts val="1800"/>
              <a:buChar char="•"/>
              <a:defRPr/>
            </a:lvl6pPr>
            <a:lvl7pPr indent="-342900" lvl="6" marL="3200400" rtl="0" algn="l">
              <a:spcBef>
                <a:spcPts val="370"/>
              </a:spcBef>
              <a:spcAft>
                <a:spcPts val="0"/>
              </a:spcAft>
              <a:buSzPts val="1800"/>
              <a:buChar char="•"/>
              <a:defRPr/>
            </a:lvl7pPr>
            <a:lvl8pPr indent="-342900" lvl="7" marL="3657600" rtl="0" algn="l">
              <a:spcBef>
                <a:spcPts val="370"/>
              </a:spcBef>
              <a:spcAft>
                <a:spcPts val="0"/>
              </a:spcAft>
              <a:buSzPts val="1800"/>
              <a:buChar char="•"/>
              <a:defRPr/>
            </a:lvl8pPr>
            <a:lvl9pPr indent="-342900" lvl="8" marL="4114800" rtl="0" algn="l">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0"/>
          <p:cNvSpPr/>
          <p:nvPr/>
        </p:nvSpPr>
        <p:spPr>
          <a:xfrm flipH="1" rot="10800000">
            <a:off x="68307" y="4683495"/>
            <a:ext cx="9006900" cy="91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00" cy="456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00" cy="489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Google Shape;88;p10"/>
          <p:cNvSpPr/>
          <p:nvPr>
            <p:ph idx="2" type="pic"/>
          </p:nvPr>
        </p:nvSpPr>
        <p:spPr>
          <a:xfrm>
            <a:off x="68308" y="66675"/>
            <a:ext cx="9001800" cy="4581600"/>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500" cy="66933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plasmacomp.com/blogs/sneak-peek-into-iot-mart-cities-of-the-future"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1" type="subTitle"/>
          </p:nvPr>
        </p:nvSpPr>
        <p:spPr>
          <a:xfrm>
            <a:off x="838200" y="3200400"/>
            <a:ext cx="7772400" cy="3124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210"/>
              <a:buNone/>
            </a:pPr>
            <a:r>
              <a:rPr lang="en-US">
                <a:latin typeface="Libre Franklin"/>
                <a:ea typeface="Libre Franklin"/>
                <a:cs typeface="Libre Franklin"/>
                <a:sym typeface="Libre Franklin"/>
              </a:rPr>
              <a:t>Rahul Pinheiro    67</a:t>
            </a:r>
            <a:endParaRPr>
              <a:latin typeface="Libre Franklin"/>
              <a:ea typeface="Libre Franklin"/>
              <a:cs typeface="Libre Franklin"/>
              <a:sym typeface="Libre Franklin"/>
            </a:endParaRPr>
          </a:p>
          <a:p>
            <a:pPr indent="0" lvl="0" marL="0" rtl="0" algn="ctr">
              <a:lnSpc>
                <a:spcPct val="90000"/>
              </a:lnSpc>
              <a:spcBef>
                <a:spcPts val="0"/>
              </a:spcBef>
              <a:spcAft>
                <a:spcPts val="0"/>
              </a:spcAft>
              <a:buSzPts val="2210"/>
              <a:buNone/>
            </a:pPr>
            <a:r>
              <a:rPr lang="en-US">
                <a:latin typeface="Libre Franklin"/>
                <a:ea typeface="Libre Franklin"/>
                <a:cs typeface="Libre Franklin"/>
                <a:sym typeface="Libre Franklin"/>
              </a:rPr>
              <a:t>Manita Pasi          68</a:t>
            </a:r>
            <a:endParaRPr>
              <a:latin typeface="Libre Franklin"/>
              <a:ea typeface="Libre Franklin"/>
              <a:cs typeface="Libre Franklin"/>
              <a:sym typeface="Libre Franklin"/>
            </a:endParaRPr>
          </a:p>
          <a:p>
            <a:pPr indent="0" lvl="0" marL="0" rtl="0" algn="ctr">
              <a:lnSpc>
                <a:spcPct val="90000"/>
              </a:lnSpc>
              <a:spcBef>
                <a:spcPts val="0"/>
              </a:spcBef>
              <a:spcAft>
                <a:spcPts val="0"/>
              </a:spcAft>
              <a:buSzPts val="2210"/>
              <a:buNone/>
            </a:pPr>
            <a:r>
              <a:rPr lang="en-US">
                <a:latin typeface="Libre Franklin"/>
                <a:ea typeface="Libre Franklin"/>
                <a:cs typeface="Libre Franklin"/>
                <a:sym typeface="Libre Franklin"/>
              </a:rPr>
              <a:t>Chandni Patel     69</a:t>
            </a:r>
            <a:endParaRPr>
              <a:latin typeface="Libre Franklin"/>
              <a:ea typeface="Libre Franklin"/>
              <a:cs typeface="Libre Franklin"/>
              <a:sym typeface="Libre Franklin"/>
            </a:endParaRPr>
          </a:p>
          <a:p>
            <a:pPr indent="0" lvl="0" marL="0" rtl="0" algn="ctr">
              <a:lnSpc>
                <a:spcPct val="90000"/>
              </a:lnSpc>
              <a:spcBef>
                <a:spcPts val="580"/>
              </a:spcBef>
              <a:spcAft>
                <a:spcPts val="0"/>
              </a:spcAft>
              <a:buSzPts val="2210"/>
              <a:buNone/>
            </a:pPr>
            <a:r>
              <a:rPr lang="en-US">
                <a:latin typeface="Libre Franklin"/>
                <a:ea typeface="Libre Franklin"/>
                <a:cs typeface="Libre Franklin"/>
                <a:sym typeface="Libre Franklin"/>
              </a:rPr>
              <a:t>Date of presentation: 26-05-2021</a:t>
            </a:r>
            <a:endParaRPr>
              <a:latin typeface="Libre Franklin"/>
              <a:ea typeface="Libre Franklin"/>
              <a:cs typeface="Libre Franklin"/>
              <a:sym typeface="Libre Franklin"/>
            </a:endParaRPr>
          </a:p>
          <a:p>
            <a:pPr indent="0" lvl="0" marL="0" rtl="0" algn="ctr">
              <a:lnSpc>
                <a:spcPct val="90000"/>
              </a:lnSpc>
              <a:spcBef>
                <a:spcPts val="580"/>
              </a:spcBef>
              <a:spcAft>
                <a:spcPts val="0"/>
              </a:spcAft>
              <a:buSzPts val="2210"/>
              <a:buNone/>
            </a:pPr>
            <a:r>
              <a:rPr lang="en-US">
                <a:latin typeface="Libre Franklin"/>
                <a:ea typeface="Libre Franklin"/>
                <a:cs typeface="Libre Franklin"/>
                <a:sym typeface="Libre Franklin"/>
              </a:rPr>
              <a:t>Under the guidance of: Ms. Shree Jaswal</a:t>
            </a:r>
            <a:endParaRPr>
              <a:latin typeface="Libre Franklin"/>
              <a:ea typeface="Libre Franklin"/>
              <a:cs typeface="Libre Franklin"/>
              <a:sym typeface="Libre Franklin"/>
            </a:endParaRPr>
          </a:p>
          <a:p>
            <a:pPr indent="0" lvl="0" marL="0" rtl="0" algn="ctr">
              <a:lnSpc>
                <a:spcPct val="90000"/>
              </a:lnSpc>
              <a:spcBef>
                <a:spcPts val="580"/>
              </a:spcBef>
              <a:spcAft>
                <a:spcPts val="0"/>
              </a:spcAft>
              <a:buSzPts val="2210"/>
              <a:buNone/>
            </a:pPr>
            <a:r>
              <a:rPr lang="en-US">
                <a:latin typeface="Libre Franklin"/>
                <a:ea typeface="Libre Franklin"/>
                <a:cs typeface="Libre Franklin"/>
                <a:sym typeface="Libre Franklin"/>
              </a:rPr>
              <a:t> </a:t>
            </a:r>
            <a:endParaRPr>
              <a:latin typeface="Libre Franklin"/>
              <a:ea typeface="Libre Franklin"/>
              <a:cs typeface="Libre Franklin"/>
              <a:sym typeface="Libre Franklin"/>
            </a:endParaRPr>
          </a:p>
          <a:p>
            <a:pPr indent="0" lvl="0" marL="0" rtl="0" algn="ctr">
              <a:lnSpc>
                <a:spcPct val="90000"/>
              </a:lnSpc>
              <a:spcBef>
                <a:spcPts val="580"/>
              </a:spcBef>
              <a:spcAft>
                <a:spcPts val="0"/>
              </a:spcAft>
              <a:buSzPts val="2210"/>
              <a:buNone/>
            </a:pPr>
            <a:r>
              <a:rPr lang="en-US">
                <a:latin typeface="Libre Franklin"/>
                <a:ea typeface="Libre Franklin"/>
                <a:cs typeface="Libre Franklin"/>
                <a:sym typeface="Libre Franklin"/>
              </a:rPr>
              <a:t>St. Francis Institute of Technology</a:t>
            </a:r>
            <a:endParaRPr>
              <a:latin typeface="Libre Franklin"/>
              <a:ea typeface="Libre Franklin"/>
              <a:cs typeface="Libre Franklin"/>
              <a:sym typeface="Libre Franklin"/>
            </a:endParaRPr>
          </a:p>
          <a:p>
            <a:pPr indent="0" lvl="0" marL="0" rtl="0" algn="ctr">
              <a:lnSpc>
                <a:spcPct val="90000"/>
              </a:lnSpc>
              <a:spcBef>
                <a:spcPts val="580"/>
              </a:spcBef>
              <a:spcAft>
                <a:spcPts val="0"/>
              </a:spcAft>
              <a:buSzPts val="2210"/>
              <a:buNone/>
            </a:pPr>
            <a:r>
              <a:rPr i="1" lang="en-US">
                <a:latin typeface="Libre Franklin"/>
                <a:ea typeface="Libre Franklin"/>
                <a:cs typeface="Libre Franklin"/>
                <a:sym typeface="Libre Franklin"/>
              </a:rPr>
              <a:t>Department of Information Technology</a:t>
            </a:r>
            <a:endParaRPr>
              <a:latin typeface="Libre Franklin"/>
              <a:ea typeface="Libre Franklin"/>
              <a:cs typeface="Libre Franklin"/>
              <a:sym typeface="Libre Franklin"/>
            </a:endParaRPr>
          </a:p>
          <a:p>
            <a:pPr indent="0" lvl="0" marL="0" rtl="0" algn="ctr">
              <a:lnSpc>
                <a:spcPct val="90000"/>
              </a:lnSpc>
              <a:spcBef>
                <a:spcPts val="580"/>
              </a:spcBef>
              <a:spcAft>
                <a:spcPts val="0"/>
              </a:spcAft>
              <a:buSzPts val="2210"/>
              <a:buNone/>
            </a:pPr>
            <a:r>
              <a:t/>
            </a:r>
            <a:endParaRPr/>
          </a:p>
        </p:txBody>
      </p:sp>
      <p:sp>
        <p:nvSpPr>
          <p:cNvPr id="107" name="Google Shape;107;p13"/>
          <p:cNvSpPr txBox="1"/>
          <p:nvPr>
            <p:ph type="ctrTitle"/>
          </p:nvPr>
        </p:nvSpPr>
        <p:spPr>
          <a:xfrm>
            <a:off x="762000" y="1600200"/>
            <a:ext cx="7772400" cy="1165225"/>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rgbClr val="FFFFFF"/>
              </a:buClr>
              <a:buSzPts val="4000"/>
              <a:buFont typeface="Libre Franklin"/>
              <a:buNone/>
            </a:pPr>
            <a:r>
              <a:rPr lang="en-US"/>
              <a:t>Smart Automated Car Parking System</a:t>
            </a:r>
            <a:endParaRPr/>
          </a:p>
        </p:txBody>
      </p:sp>
      <p:pic>
        <p:nvPicPr>
          <p:cNvPr id="108" name="Google Shape;108;p13"/>
          <p:cNvPicPr preferRelativeResize="0"/>
          <p:nvPr/>
        </p:nvPicPr>
        <p:blipFill rotWithShape="1">
          <a:blip r:embed="rId3">
            <a:alphaModFix/>
          </a:blip>
          <a:srcRect b="0" l="0" r="0" t="0"/>
          <a:stretch/>
        </p:blipFill>
        <p:spPr>
          <a:xfrm>
            <a:off x="8382000" y="6019800"/>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System description</a:t>
            </a:r>
            <a:endParaRPr/>
          </a:p>
        </p:txBody>
      </p:sp>
      <p:sp>
        <p:nvSpPr>
          <p:cNvPr id="187" name="Google Shape;187;p22"/>
          <p:cNvSpPr txBox="1"/>
          <p:nvPr>
            <p:ph idx="11" type="ftr"/>
          </p:nvPr>
        </p:nvSpPr>
        <p:spPr>
          <a:xfrm>
            <a:off x="914400" y="6172200"/>
            <a:ext cx="68232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188" name="Google Shape;188;p2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89" name="Google Shape;189;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marR="9525" rtl="0" algn="just">
              <a:lnSpc>
                <a:spcPct val="115000"/>
              </a:lnSpc>
              <a:spcBef>
                <a:spcPts val="0"/>
              </a:spcBef>
              <a:spcAft>
                <a:spcPts val="0"/>
              </a:spcAft>
              <a:buClr>
                <a:schemeClr val="dk1"/>
              </a:buClr>
              <a:buSzPts val="1100"/>
              <a:buFont typeface="Arial"/>
              <a:buNone/>
            </a:pPr>
            <a:r>
              <a:rPr lang="en-US" sz="1600">
                <a:latin typeface="Libre Franklin"/>
                <a:ea typeface="Libre Franklin"/>
                <a:cs typeface="Libre Franklin"/>
                <a:sym typeface="Libre Franklin"/>
              </a:rPr>
              <a:t>To reduce the loss we propose a system which will include a RFID Payment system which consists of</a:t>
            </a:r>
            <a:r>
              <a:rPr lang="en-US" sz="1600">
                <a:solidFill>
                  <a:srgbClr val="222222"/>
                </a:solidFill>
                <a:highlight>
                  <a:srgbClr val="FFFFFF"/>
                </a:highlight>
                <a:latin typeface="Libre Franklin"/>
                <a:ea typeface="Libre Franklin"/>
                <a:cs typeface="Libre Franklin"/>
                <a:sym typeface="Libre Franklin"/>
              </a:rPr>
              <a:t> RFID, motor where the user has to tap the RFID and the gate will be opened with the help of motor and then with the help of android mobile application</a:t>
            </a:r>
            <a:r>
              <a:rPr lang="en-US" sz="1600">
                <a:latin typeface="Libre Franklin"/>
                <a:ea typeface="Libre Franklin"/>
                <a:cs typeface="Libre Franklin"/>
                <a:sym typeface="Libre Franklin"/>
              </a:rPr>
              <a:t> users can search the parking, check for available slots and book a parking slot which was developed with the help of Android studio and while exiting the RFID reader which will be scanned and the amount will be deducted from the card scanned.  Performance Will Be Evaluated Based On the values of accuracy, error rate, recall, speciﬁcity, precision, etc.</a:t>
            </a:r>
            <a:endParaRPr b="1" sz="1800">
              <a:latin typeface="Libre Franklin"/>
              <a:ea typeface="Libre Franklin"/>
              <a:cs typeface="Libre Franklin"/>
              <a:sym typeface="Libre Franklin"/>
            </a:endParaRPr>
          </a:p>
          <a:p>
            <a:pPr indent="0" lvl="0" marL="0" marR="9525" rtl="0" algn="just">
              <a:lnSpc>
                <a:spcPct val="115000"/>
              </a:lnSpc>
              <a:spcBef>
                <a:spcPts val="0"/>
              </a:spcBef>
              <a:spcAft>
                <a:spcPts val="0"/>
              </a:spcAft>
              <a:buClr>
                <a:schemeClr val="dk1"/>
              </a:buClr>
              <a:buSzPts val="1100"/>
              <a:buFont typeface="Arial"/>
              <a:buNone/>
            </a:pPr>
            <a:r>
              <a:t/>
            </a:r>
            <a:endParaRPr sz="16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6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560320" rtl="0" algn="l">
              <a:spcBef>
                <a:spcPts val="0"/>
              </a:spcBef>
              <a:spcAft>
                <a:spcPts val="0"/>
              </a:spcAft>
              <a:buClr>
                <a:schemeClr val="dk1"/>
              </a:buClr>
              <a:buSzPts val="2210"/>
              <a:buFont typeface="Arial"/>
              <a:buNone/>
            </a:pPr>
            <a:r>
              <a:rPr lang="en-US" sz="1200">
                <a:latin typeface="Libre Franklin"/>
                <a:ea typeface="Libre Franklin"/>
                <a:cs typeface="Libre Franklin"/>
                <a:sym typeface="Libre Franklin"/>
              </a:rPr>
              <a:t>F</a:t>
            </a:r>
            <a:r>
              <a:rPr lang="en-US" sz="1200">
                <a:latin typeface="Libre Franklin"/>
                <a:ea typeface="Libre Franklin"/>
                <a:cs typeface="Libre Franklin"/>
                <a:sym typeface="Libre Franklin"/>
              </a:rPr>
              <a:t>ig 1: Hardware Block Diagram</a:t>
            </a:r>
            <a:r>
              <a:rPr lang="en-US" sz="1800">
                <a:latin typeface="Libre Franklin"/>
                <a:ea typeface="Libre Franklin"/>
                <a:cs typeface="Libre Franklin"/>
                <a:sym typeface="Libre Franklin"/>
              </a:rPr>
              <a:t> </a:t>
            </a:r>
            <a:endParaRPr sz="18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560320" rtl="0" algn="l">
              <a:spcBef>
                <a:spcPts val="0"/>
              </a:spcBef>
              <a:spcAft>
                <a:spcPts val="0"/>
              </a:spcAft>
              <a:buClr>
                <a:schemeClr val="dk1"/>
              </a:buClr>
              <a:buSzPts val="2210"/>
              <a:buFont typeface="Arial"/>
              <a:buNone/>
            </a:pPr>
            <a:r>
              <a:t/>
            </a:r>
            <a:endParaRPr sz="1800">
              <a:latin typeface="Libre Franklin"/>
              <a:ea typeface="Libre Franklin"/>
              <a:cs typeface="Libre Franklin"/>
              <a:sym typeface="Libre Franklin"/>
            </a:endParaRPr>
          </a:p>
        </p:txBody>
      </p:sp>
      <p:pic>
        <p:nvPicPr>
          <p:cNvPr id="190" name="Google Shape;190;p2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pic>
        <p:nvPicPr>
          <p:cNvPr id="191" name="Google Shape;191;p22"/>
          <p:cNvPicPr preferRelativeResize="0"/>
          <p:nvPr/>
        </p:nvPicPr>
        <p:blipFill>
          <a:blip r:embed="rId4">
            <a:alphaModFix/>
          </a:blip>
          <a:stretch>
            <a:fillRect/>
          </a:stretch>
        </p:blipFill>
        <p:spPr>
          <a:xfrm>
            <a:off x="2429225" y="3759375"/>
            <a:ext cx="4580425" cy="213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System description</a:t>
            </a:r>
            <a:endParaRPr/>
          </a:p>
        </p:txBody>
      </p:sp>
      <p:sp>
        <p:nvSpPr>
          <p:cNvPr id="198" name="Google Shape;198;p23"/>
          <p:cNvSpPr txBox="1"/>
          <p:nvPr>
            <p:ph idx="11" type="ftr"/>
          </p:nvPr>
        </p:nvSpPr>
        <p:spPr>
          <a:xfrm>
            <a:off x="914400" y="6172200"/>
            <a:ext cx="68232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Smart Automated parking system                                  </a:t>
            </a:r>
            <a:endParaRPr/>
          </a:p>
        </p:txBody>
      </p:sp>
      <p:sp>
        <p:nvSpPr>
          <p:cNvPr id="199" name="Google Shape;199;p2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00" name="Google Shape;200;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74320" rtl="0" algn="l">
              <a:spcBef>
                <a:spcPts val="0"/>
              </a:spcBef>
              <a:spcAft>
                <a:spcPts val="0"/>
              </a:spcAft>
              <a:buSzPts val="2210"/>
              <a:buNone/>
            </a:pPr>
            <a:r>
              <a:t/>
            </a:r>
            <a:endParaRPr sz="18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t/>
            </a:r>
            <a:endParaRPr sz="1200">
              <a:latin typeface="Libre Franklin"/>
              <a:ea typeface="Libre Franklin"/>
              <a:cs typeface="Libre Franklin"/>
              <a:sym typeface="Libre Franklin"/>
            </a:endParaRPr>
          </a:p>
          <a:p>
            <a:pPr indent="-133985" lvl="0" marL="2560320" rtl="0" algn="l">
              <a:spcBef>
                <a:spcPts val="0"/>
              </a:spcBef>
              <a:spcAft>
                <a:spcPts val="0"/>
              </a:spcAft>
              <a:buSzPts val="2210"/>
              <a:buNone/>
            </a:pPr>
            <a:r>
              <a:rPr lang="en-US" sz="1200">
                <a:latin typeface="Libre Franklin"/>
                <a:ea typeface="Libre Franklin"/>
                <a:cs typeface="Libre Franklin"/>
                <a:sym typeface="Libre Franklin"/>
              </a:rPr>
              <a:t>     </a:t>
            </a:r>
            <a:r>
              <a:rPr lang="en-US" sz="1200">
                <a:latin typeface="Libre Franklin"/>
                <a:ea typeface="Libre Franklin"/>
                <a:cs typeface="Libre Franklin"/>
                <a:sym typeface="Libre Franklin"/>
              </a:rPr>
              <a:t>Fig 2: Software Block Diagram</a:t>
            </a:r>
            <a:r>
              <a:rPr lang="en-US" sz="1800">
                <a:latin typeface="Libre Franklin"/>
                <a:ea typeface="Libre Franklin"/>
                <a:cs typeface="Libre Franklin"/>
                <a:sym typeface="Libre Franklin"/>
              </a:rPr>
              <a:t> </a:t>
            </a:r>
            <a:endParaRPr sz="1800">
              <a:latin typeface="Libre Franklin"/>
              <a:ea typeface="Libre Franklin"/>
              <a:cs typeface="Libre Franklin"/>
              <a:sym typeface="Libre Franklin"/>
            </a:endParaRPr>
          </a:p>
        </p:txBody>
      </p:sp>
      <p:pic>
        <p:nvPicPr>
          <p:cNvPr id="201" name="Google Shape;201;p2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pic>
        <p:nvPicPr>
          <p:cNvPr id="202" name="Google Shape;202;p23"/>
          <p:cNvPicPr preferRelativeResize="0"/>
          <p:nvPr/>
        </p:nvPicPr>
        <p:blipFill>
          <a:blip r:embed="rId4">
            <a:alphaModFix/>
          </a:blip>
          <a:stretch>
            <a:fillRect/>
          </a:stretch>
        </p:blipFill>
        <p:spPr>
          <a:xfrm>
            <a:off x="1652520" y="1655620"/>
            <a:ext cx="5346950" cy="354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idx="11" type="ftr"/>
          </p:nvPr>
        </p:nvSpPr>
        <p:spPr>
          <a:xfrm>
            <a:off x="914400" y="6172200"/>
            <a:ext cx="68232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Smart Automated parking system                                  </a:t>
            </a:r>
            <a:endParaRPr/>
          </a:p>
        </p:txBody>
      </p:sp>
      <p:sp>
        <p:nvSpPr>
          <p:cNvPr id="209" name="Google Shape;209;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10" name="Google Shape;210;p2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pic>
        <p:nvPicPr>
          <p:cNvPr id="211" name="Google Shape;211;p24"/>
          <p:cNvPicPr preferRelativeResize="0"/>
          <p:nvPr/>
        </p:nvPicPr>
        <p:blipFill>
          <a:blip r:embed="rId4">
            <a:alphaModFix/>
          </a:blip>
          <a:stretch>
            <a:fillRect/>
          </a:stretch>
        </p:blipFill>
        <p:spPr>
          <a:xfrm>
            <a:off x="2509800" y="208175"/>
            <a:ext cx="3885850" cy="5546250"/>
          </a:xfrm>
          <a:prstGeom prst="rect">
            <a:avLst/>
          </a:prstGeom>
          <a:noFill/>
          <a:ln>
            <a:noFill/>
          </a:ln>
        </p:spPr>
      </p:pic>
      <p:sp>
        <p:nvSpPr>
          <p:cNvPr id="212" name="Google Shape;212;p24"/>
          <p:cNvSpPr txBox="1"/>
          <p:nvPr/>
        </p:nvSpPr>
        <p:spPr>
          <a:xfrm>
            <a:off x="3668475" y="5951775"/>
            <a:ext cx="70539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sp>
        <p:nvSpPr>
          <p:cNvPr id="213" name="Google Shape;213;p24"/>
          <p:cNvSpPr txBox="1"/>
          <p:nvPr/>
        </p:nvSpPr>
        <p:spPr>
          <a:xfrm>
            <a:off x="3668475" y="5754425"/>
            <a:ext cx="70539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Fig 3: System Flowchart</a:t>
            </a:r>
            <a:endParaRPr>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a:buNone/>
            </a:pPr>
            <a:r>
              <a:rPr lang="en-US" sz="3600"/>
              <a:t>Hardware &amp; software requirements</a:t>
            </a:r>
            <a:endParaRPr/>
          </a:p>
        </p:txBody>
      </p:sp>
      <p:sp>
        <p:nvSpPr>
          <p:cNvPr id="220" name="Google Shape;220;p25"/>
          <p:cNvSpPr txBox="1"/>
          <p:nvPr>
            <p:ph idx="11" type="ftr"/>
          </p:nvPr>
        </p:nvSpPr>
        <p:spPr>
          <a:xfrm>
            <a:off x="914400" y="6172200"/>
            <a:ext cx="66777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221" name="Google Shape;221;p2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22" name="Google Shape;222;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393192" marR="3730752" rtl="0" algn="just">
              <a:lnSpc>
                <a:spcPct val="115000"/>
              </a:lnSpc>
              <a:spcBef>
                <a:spcPts val="1032"/>
              </a:spcBef>
              <a:spcAft>
                <a:spcPts val="0"/>
              </a:spcAft>
              <a:buClr>
                <a:schemeClr val="dk1"/>
              </a:buClr>
              <a:buSzPts val="1100"/>
              <a:buFont typeface="Arial"/>
              <a:buNone/>
            </a:pPr>
            <a:r>
              <a:rPr lang="en-US" sz="1800">
                <a:latin typeface="Libre Franklin"/>
                <a:ea typeface="Libre Franklin"/>
                <a:cs typeface="Libre Franklin"/>
                <a:sym typeface="Libre Franklin"/>
              </a:rPr>
              <a:t>Hardware Requirements: </a:t>
            </a:r>
            <a:endParaRPr sz="1800">
              <a:latin typeface="Libre Franklin"/>
              <a:ea typeface="Libre Franklin"/>
              <a:cs typeface="Libre Franklin"/>
              <a:sym typeface="Libre Franklin"/>
            </a:endParaRPr>
          </a:p>
          <a:p>
            <a:pPr indent="0" lvl="0" marL="612648" marR="4102608" rtl="0" algn="just">
              <a:lnSpc>
                <a:spcPct val="115000"/>
              </a:lnSpc>
              <a:spcBef>
                <a:spcPts val="1224"/>
              </a:spcBef>
              <a:spcAft>
                <a:spcPts val="0"/>
              </a:spcAft>
              <a:buClr>
                <a:schemeClr val="dk1"/>
              </a:buClr>
              <a:buSzPts val="1100"/>
              <a:buFont typeface="Arial"/>
              <a:buNone/>
            </a:pPr>
            <a:r>
              <a:rPr lang="en-US" sz="1800">
                <a:latin typeface="Libre Franklin"/>
                <a:ea typeface="Libre Franklin"/>
                <a:cs typeface="Libre Franklin"/>
                <a:sym typeface="Libre Franklin"/>
              </a:rPr>
              <a:t>• Raspberry Pi </a:t>
            </a:r>
            <a:endParaRPr sz="1800">
              <a:latin typeface="Libre Franklin"/>
              <a:ea typeface="Libre Franklin"/>
              <a:cs typeface="Libre Franklin"/>
              <a:sym typeface="Libre Franklin"/>
            </a:endParaRPr>
          </a:p>
          <a:p>
            <a:pPr indent="0" lvl="0" marL="612648" marR="4102608" rtl="0" algn="just">
              <a:lnSpc>
                <a:spcPct val="115000"/>
              </a:lnSpc>
              <a:spcBef>
                <a:spcPts val="1248"/>
              </a:spcBef>
              <a:spcAft>
                <a:spcPts val="0"/>
              </a:spcAft>
              <a:buClr>
                <a:schemeClr val="dk1"/>
              </a:buClr>
              <a:buSzPts val="1100"/>
              <a:buFont typeface="Arial"/>
              <a:buNone/>
            </a:pPr>
            <a:r>
              <a:rPr lang="en-US" sz="1800">
                <a:latin typeface="Libre Franklin"/>
                <a:ea typeface="Libre Franklin"/>
                <a:cs typeface="Libre Franklin"/>
                <a:sym typeface="Libre Franklin"/>
              </a:rPr>
              <a:t>• Servo Motors </a:t>
            </a:r>
            <a:endParaRPr sz="1800">
              <a:latin typeface="Libre Franklin"/>
              <a:ea typeface="Libre Franklin"/>
              <a:cs typeface="Libre Franklin"/>
              <a:sym typeface="Libre Franklin"/>
            </a:endParaRPr>
          </a:p>
          <a:p>
            <a:pPr indent="0" lvl="0" marL="612648" marR="4087368" rtl="0" algn="just">
              <a:lnSpc>
                <a:spcPct val="115000"/>
              </a:lnSpc>
              <a:spcBef>
                <a:spcPts val="1248"/>
              </a:spcBef>
              <a:spcAft>
                <a:spcPts val="0"/>
              </a:spcAft>
              <a:buClr>
                <a:schemeClr val="dk1"/>
              </a:buClr>
              <a:buSzPts val="1100"/>
              <a:buFont typeface="Arial"/>
              <a:buNone/>
            </a:pPr>
            <a:r>
              <a:rPr lang="en-US" sz="1800">
                <a:latin typeface="Libre Franklin"/>
                <a:ea typeface="Libre Franklin"/>
                <a:cs typeface="Libre Franklin"/>
                <a:sym typeface="Libre Franklin"/>
              </a:rPr>
              <a:t>• RFID Reader </a:t>
            </a:r>
            <a:endParaRPr sz="1800">
              <a:latin typeface="Libre Franklin"/>
              <a:ea typeface="Libre Franklin"/>
              <a:cs typeface="Libre Franklin"/>
              <a:sym typeface="Libre Franklin"/>
            </a:endParaRPr>
          </a:p>
          <a:p>
            <a:pPr indent="0" lvl="0" marL="612648" marR="3087624" rtl="0" algn="just">
              <a:lnSpc>
                <a:spcPct val="115000"/>
              </a:lnSpc>
              <a:spcBef>
                <a:spcPts val="1224"/>
              </a:spcBef>
              <a:spcAft>
                <a:spcPts val="0"/>
              </a:spcAft>
              <a:buClr>
                <a:schemeClr val="dk1"/>
              </a:buClr>
              <a:buSzPts val="1100"/>
              <a:buFont typeface="Arial"/>
              <a:buNone/>
            </a:pPr>
            <a:r>
              <a:rPr lang="en-US" sz="1800">
                <a:latin typeface="Libre Franklin"/>
                <a:ea typeface="Libre Franklin"/>
                <a:cs typeface="Libre Franklin"/>
                <a:sym typeface="Libre Franklin"/>
              </a:rPr>
              <a:t>• L293D Motor Driver Module </a:t>
            </a:r>
            <a:endParaRPr sz="1800">
              <a:latin typeface="Libre Franklin"/>
              <a:ea typeface="Libre Franklin"/>
              <a:cs typeface="Libre Franklin"/>
              <a:sym typeface="Libre Franklin"/>
            </a:endParaRPr>
          </a:p>
          <a:p>
            <a:pPr indent="0" lvl="0" marL="393192" marR="3800856" rtl="0" algn="just">
              <a:lnSpc>
                <a:spcPct val="115000"/>
              </a:lnSpc>
              <a:spcBef>
                <a:spcPts val="1248"/>
              </a:spcBef>
              <a:spcAft>
                <a:spcPts val="0"/>
              </a:spcAft>
              <a:buClr>
                <a:schemeClr val="dk1"/>
              </a:buClr>
              <a:buSzPts val="1100"/>
              <a:buFont typeface="Arial"/>
              <a:buNone/>
            </a:pPr>
            <a:r>
              <a:rPr lang="en-US" sz="1800">
                <a:latin typeface="Libre Franklin"/>
                <a:ea typeface="Libre Franklin"/>
                <a:cs typeface="Libre Franklin"/>
                <a:sym typeface="Libre Franklin"/>
              </a:rPr>
              <a:t>Software Requirements: </a:t>
            </a:r>
            <a:endParaRPr sz="1800">
              <a:latin typeface="Libre Franklin"/>
              <a:ea typeface="Libre Franklin"/>
              <a:cs typeface="Libre Franklin"/>
              <a:sym typeface="Libre Franklin"/>
            </a:endParaRPr>
          </a:p>
          <a:p>
            <a:pPr indent="0" lvl="0" marL="612648" marR="4197096" rtl="0" algn="just">
              <a:lnSpc>
                <a:spcPct val="115000"/>
              </a:lnSpc>
              <a:spcBef>
                <a:spcPts val="1248"/>
              </a:spcBef>
              <a:spcAft>
                <a:spcPts val="0"/>
              </a:spcAft>
              <a:buClr>
                <a:schemeClr val="dk1"/>
              </a:buClr>
              <a:buSzPts val="1100"/>
              <a:buFont typeface="Arial"/>
              <a:buNone/>
            </a:pPr>
            <a:r>
              <a:rPr lang="en-US" sz="1800">
                <a:latin typeface="Libre Franklin"/>
                <a:ea typeface="Libre Franklin"/>
                <a:cs typeface="Libre Franklin"/>
                <a:sym typeface="Libre Franklin"/>
              </a:rPr>
              <a:t>• Google API </a:t>
            </a:r>
            <a:endParaRPr sz="1800">
              <a:latin typeface="Libre Franklin"/>
              <a:ea typeface="Libre Franklin"/>
              <a:cs typeface="Libre Franklin"/>
              <a:sym typeface="Libre Franklin"/>
            </a:endParaRPr>
          </a:p>
          <a:p>
            <a:pPr indent="0" lvl="0" marL="612648" marR="3965448" rtl="0" algn="just">
              <a:lnSpc>
                <a:spcPct val="115000"/>
              </a:lnSpc>
              <a:spcBef>
                <a:spcPts val="1224"/>
              </a:spcBef>
              <a:spcAft>
                <a:spcPts val="0"/>
              </a:spcAft>
              <a:buClr>
                <a:schemeClr val="dk1"/>
              </a:buClr>
              <a:buSzPts val="1100"/>
              <a:buFont typeface="Arial"/>
              <a:buNone/>
            </a:pPr>
            <a:r>
              <a:rPr lang="en-US" sz="1800">
                <a:latin typeface="Libre Franklin"/>
                <a:ea typeface="Libre Franklin"/>
                <a:cs typeface="Libre Franklin"/>
                <a:sym typeface="Libre Franklin"/>
              </a:rPr>
              <a:t>• Android Studio </a:t>
            </a:r>
            <a:endParaRPr sz="1800">
              <a:latin typeface="Libre Franklin"/>
              <a:ea typeface="Libre Franklin"/>
              <a:cs typeface="Libre Franklin"/>
              <a:sym typeface="Libre Franklin"/>
            </a:endParaRPr>
          </a:p>
          <a:p>
            <a:pPr indent="0" lvl="0" marL="612648" marR="3965448" rtl="0" algn="just">
              <a:lnSpc>
                <a:spcPct val="115000"/>
              </a:lnSpc>
              <a:spcBef>
                <a:spcPts val="1224"/>
              </a:spcBef>
              <a:spcAft>
                <a:spcPts val="0"/>
              </a:spcAft>
              <a:buClr>
                <a:schemeClr val="dk1"/>
              </a:buClr>
              <a:buSzPts val="1100"/>
              <a:buFont typeface="Arial"/>
              <a:buNone/>
            </a:pPr>
            <a:r>
              <a:rPr lang="en-US" sz="1800">
                <a:latin typeface="Libre Franklin"/>
                <a:ea typeface="Libre Franklin"/>
                <a:cs typeface="Libre Franklin"/>
                <a:sym typeface="Libre Franklin"/>
              </a:rPr>
              <a:t>• IDLE Python</a:t>
            </a:r>
            <a:endParaRPr sz="1800">
              <a:latin typeface="Libre Franklin"/>
              <a:ea typeface="Libre Franklin"/>
              <a:cs typeface="Libre Franklin"/>
              <a:sym typeface="Libre Franklin"/>
            </a:endParaRPr>
          </a:p>
          <a:p>
            <a:pPr indent="0" lvl="0" marL="612648" marR="3965448" rtl="0" algn="just">
              <a:lnSpc>
                <a:spcPct val="115000"/>
              </a:lnSpc>
              <a:spcBef>
                <a:spcPts val="1224"/>
              </a:spcBef>
              <a:spcAft>
                <a:spcPts val="0"/>
              </a:spcAft>
              <a:buClr>
                <a:schemeClr val="dk1"/>
              </a:buClr>
              <a:buSzPts val="1100"/>
              <a:buFont typeface="Arial"/>
              <a:buNone/>
            </a:pPr>
            <a:r>
              <a:t/>
            </a:r>
            <a:endParaRPr sz="1800">
              <a:latin typeface="Libre Franklin"/>
              <a:ea typeface="Libre Franklin"/>
              <a:cs typeface="Libre Franklin"/>
              <a:sym typeface="Libre Franklin"/>
            </a:endParaRPr>
          </a:p>
        </p:txBody>
      </p:sp>
      <p:pic>
        <p:nvPicPr>
          <p:cNvPr id="223" name="Google Shape;223;p2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sz="3600"/>
              <a:t>User Interface Design </a:t>
            </a:r>
            <a:endParaRPr/>
          </a:p>
        </p:txBody>
      </p:sp>
      <p:sp>
        <p:nvSpPr>
          <p:cNvPr id="230" name="Google Shape;230;p26"/>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1" name="Google Shape;231;p26"/>
          <p:cNvSpPr txBox="1"/>
          <p:nvPr/>
        </p:nvSpPr>
        <p:spPr>
          <a:xfrm>
            <a:off x="1241675" y="5883000"/>
            <a:ext cx="6573600" cy="309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  </a:t>
            </a:r>
            <a:r>
              <a:rPr lang="en-US" sz="1200">
                <a:solidFill>
                  <a:schemeClr val="dk1"/>
                </a:solidFill>
                <a:latin typeface="Libre Franklin"/>
                <a:ea typeface="Libre Franklin"/>
                <a:cs typeface="Libre Franklin"/>
                <a:sym typeface="Libre Franklin"/>
              </a:rPr>
              <a:t>Fig. </a:t>
            </a:r>
            <a:r>
              <a:rPr lang="en-US" sz="1200">
                <a:solidFill>
                  <a:schemeClr val="dk1"/>
                </a:solidFill>
                <a:latin typeface="Libre Franklin"/>
                <a:ea typeface="Libre Franklin"/>
                <a:cs typeface="Libre Franklin"/>
                <a:sym typeface="Libre Franklin"/>
              </a:rPr>
              <a:t>1</a:t>
            </a:r>
            <a:r>
              <a:rPr lang="en-US" sz="1200">
                <a:solidFill>
                  <a:schemeClr val="dk1"/>
                </a:solidFill>
                <a:latin typeface="Libre Franklin"/>
                <a:ea typeface="Libre Franklin"/>
                <a:cs typeface="Libre Franklin"/>
                <a:sym typeface="Libre Franklin"/>
              </a:rPr>
              <a:t>: Welcome Page                                                                                   Fig.</a:t>
            </a:r>
            <a:r>
              <a:rPr lang="en-US" sz="1200">
                <a:solidFill>
                  <a:schemeClr val="dk1"/>
                </a:solidFill>
                <a:latin typeface="Libre Franklin"/>
                <a:ea typeface="Libre Franklin"/>
                <a:cs typeface="Libre Franklin"/>
                <a:sym typeface="Libre Franklin"/>
              </a:rPr>
              <a:t>2</a:t>
            </a:r>
            <a:r>
              <a:rPr lang="en-US" sz="1200">
                <a:solidFill>
                  <a:schemeClr val="dk1"/>
                </a:solidFill>
                <a:latin typeface="Libre Franklin"/>
                <a:ea typeface="Libre Franklin"/>
                <a:cs typeface="Libre Franklin"/>
                <a:sym typeface="Libre Franklin"/>
              </a:rPr>
              <a:t>: Register/Login Page</a:t>
            </a:r>
            <a:endParaRPr sz="1200">
              <a:solidFill>
                <a:schemeClr val="dk1"/>
              </a:solidFill>
              <a:latin typeface="Libre Franklin"/>
              <a:ea typeface="Libre Franklin"/>
              <a:cs typeface="Libre Franklin"/>
              <a:sym typeface="Libre Franklin"/>
            </a:endParaRPr>
          </a:p>
        </p:txBody>
      </p:sp>
      <p:pic>
        <p:nvPicPr>
          <p:cNvPr id="232" name="Google Shape;232;p26"/>
          <p:cNvPicPr preferRelativeResize="0"/>
          <p:nvPr/>
        </p:nvPicPr>
        <p:blipFill>
          <a:blip r:embed="rId3">
            <a:alphaModFix/>
          </a:blip>
          <a:stretch>
            <a:fillRect/>
          </a:stretch>
        </p:blipFill>
        <p:spPr>
          <a:xfrm>
            <a:off x="914400" y="1604950"/>
            <a:ext cx="2307050" cy="4090742"/>
          </a:xfrm>
          <a:prstGeom prst="rect">
            <a:avLst/>
          </a:prstGeom>
          <a:noFill/>
          <a:ln>
            <a:noFill/>
          </a:ln>
        </p:spPr>
      </p:pic>
      <p:pic>
        <p:nvPicPr>
          <p:cNvPr id="233" name="Google Shape;233;p26"/>
          <p:cNvPicPr preferRelativeResize="0"/>
          <p:nvPr/>
        </p:nvPicPr>
        <p:blipFill>
          <a:blip r:embed="rId4">
            <a:alphaModFix/>
          </a:blip>
          <a:stretch>
            <a:fillRect/>
          </a:stretch>
        </p:blipFill>
        <p:spPr>
          <a:xfrm>
            <a:off x="5279444" y="1604950"/>
            <a:ext cx="2186056" cy="409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40" name="Google Shape;240;p27"/>
          <p:cNvPicPr preferRelativeResize="0"/>
          <p:nvPr/>
        </p:nvPicPr>
        <p:blipFill>
          <a:blip r:embed="rId3">
            <a:alphaModFix/>
          </a:blip>
          <a:stretch>
            <a:fillRect/>
          </a:stretch>
        </p:blipFill>
        <p:spPr>
          <a:xfrm>
            <a:off x="4962149" y="523875"/>
            <a:ext cx="2383800" cy="4517247"/>
          </a:xfrm>
          <a:prstGeom prst="rect">
            <a:avLst/>
          </a:prstGeom>
          <a:noFill/>
          <a:ln>
            <a:noFill/>
          </a:ln>
        </p:spPr>
      </p:pic>
      <p:sp>
        <p:nvSpPr>
          <p:cNvPr id="241" name="Google Shape;241;p27"/>
          <p:cNvSpPr txBox="1"/>
          <p:nvPr/>
        </p:nvSpPr>
        <p:spPr>
          <a:xfrm>
            <a:off x="1289300" y="5291125"/>
            <a:ext cx="60567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 </a:t>
            </a:r>
            <a:r>
              <a:rPr lang="en-US" sz="1200">
                <a:solidFill>
                  <a:schemeClr val="dk1"/>
                </a:solidFill>
                <a:latin typeface="Libre Franklin"/>
                <a:ea typeface="Libre Franklin"/>
                <a:cs typeface="Libre Franklin"/>
                <a:sym typeface="Libre Franklin"/>
              </a:rPr>
              <a:t>Fig. 3: Register new User	                       			              Fig.4: OTP prompt</a:t>
            </a:r>
            <a:endParaRPr b="1" sz="1600">
              <a:solidFill>
                <a:schemeClr val="dk1"/>
              </a:solidFill>
              <a:latin typeface="Libre Franklin"/>
              <a:ea typeface="Libre Franklin"/>
              <a:cs typeface="Libre Franklin"/>
              <a:sym typeface="Libre Franklin"/>
            </a:endParaRPr>
          </a:p>
        </p:txBody>
      </p:sp>
      <p:pic>
        <p:nvPicPr>
          <p:cNvPr id="242" name="Google Shape;242;p27"/>
          <p:cNvPicPr preferRelativeResize="0"/>
          <p:nvPr/>
        </p:nvPicPr>
        <p:blipFill>
          <a:blip r:embed="rId4">
            <a:alphaModFix/>
          </a:blip>
          <a:stretch>
            <a:fillRect/>
          </a:stretch>
        </p:blipFill>
        <p:spPr>
          <a:xfrm>
            <a:off x="1089400" y="576728"/>
            <a:ext cx="2383800" cy="44643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49" name="Google Shape;249;p28"/>
          <p:cNvPicPr preferRelativeResize="0"/>
          <p:nvPr/>
        </p:nvPicPr>
        <p:blipFill>
          <a:blip r:embed="rId3">
            <a:alphaModFix/>
          </a:blip>
          <a:stretch>
            <a:fillRect/>
          </a:stretch>
        </p:blipFill>
        <p:spPr>
          <a:xfrm>
            <a:off x="1227349" y="604850"/>
            <a:ext cx="2573125" cy="4957700"/>
          </a:xfrm>
          <a:prstGeom prst="rect">
            <a:avLst/>
          </a:prstGeom>
          <a:noFill/>
          <a:ln>
            <a:noFill/>
          </a:ln>
        </p:spPr>
      </p:pic>
      <p:sp>
        <p:nvSpPr>
          <p:cNvPr id="250" name="Google Shape;250;p28"/>
          <p:cNvSpPr txBox="1"/>
          <p:nvPr/>
        </p:nvSpPr>
        <p:spPr>
          <a:xfrm>
            <a:off x="1357325" y="5829300"/>
            <a:ext cx="6877200" cy="3090600"/>
          </a:xfrm>
          <a:prstGeom prst="rect">
            <a:avLst/>
          </a:prstGeom>
          <a:noFill/>
          <a:ln>
            <a:noFill/>
          </a:ln>
        </p:spPr>
        <p:txBody>
          <a:bodyPr anchorCtr="0" anchor="t" bIns="91425" lIns="91425" spcFirstLastPara="1" rIns="91425" wrap="square" tIns="91425">
            <a:noAutofit/>
          </a:bodyPr>
          <a:lstStyle/>
          <a:p>
            <a:pPr indent="262255" lvl="0" marL="0" rtl="0" algn="just">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	   </a:t>
            </a:r>
            <a:r>
              <a:rPr lang="en-US" sz="1200">
                <a:solidFill>
                  <a:schemeClr val="dk1"/>
                </a:solidFill>
                <a:latin typeface="Libre Franklin"/>
                <a:ea typeface="Libre Franklin"/>
                <a:cs typeface="Libre Franklin"/>
                <a:sym typeface="Libre Franklin"/>
              </a:rPr>
              <a:t>Fig. 5: Information Page 						                         </a:t>
            </a:r>
            <a:r>
              <a:rPr lang="en-US" sz="1200">
                <a:solidFill>
                  <a:schemeClr val="dk1"/>
                </a:solidFill>
                <a:latin typeface="Libre Franklin"/>
                <a:ea typeface="Libre Franklin"/>
                <a:cs typeface="Libre Franklin"/>
                <a:sym typeface="Libre Franklin"/>
              </a:rPr>
              <a:t>Fig. 6: Home Page 	</a:t>
            </a:r>
            <a:endParaRPr>
              <a:latin typeface="Libre Franklin"/>
              <a:ea typeface="Libre Franklin"/>
              <a:cs typeface="Libre Franklin"/>
              <a:sym typeface="Libre Franklin"/>
            </a:endParaRPr>
          </a:p>
        </p:txBody>
      </p:sp>
      <p:pic>
        <p:nvPicPr>
          <p:cNvPr id="251" name="Google Shape;251;p28"/>
          <p:cNvPicPr preferRelativeResize="0"/>
          <p:nvPr/>
        </p:nvPicPr>
        <p:blipFill>
          <a:blip r:embed="rId4">
            <a:alphaModFix/>
          </a:blip>
          <a:stretch>
            <a:fillRect/>
          </a:stretch>
        </p:blipFill>
        <p:spPr>
          <a:xfrm>
            <a:off x="5661400" y="672499"/>
            <a:ext cx="2573125" cy="48900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58" name="Google Shape;258;p29"/>
          <p:cNvPicPr preferRelativeResize="0"/>
          <p:nvPr/>
        </p:nvPicPr>
        <p:blipFill>
          <a:blip r:embed="rId3">
            <a:alphaModFix/>
          </a:blip>
          <a:stretch>
            <a:fillRect/>
          </a:stretch>
        </p:blipFill>
        <p:spPr>
          <a:xfrm>
            <a:off x="5546974" y="894925"/>
            <a:ext cx="2382600" cy="4413850"/>
          </a:xfrm>
          <a:prstGeom prst="rect">
            <a:avLst/>
          </a:prstGeom>
          <a:noFill/>
          <a:ln>
            <a:noFill/>
          </a:ln>
        </p:spPr>
      </p:pic>
      <p:pic>
        <p:nvPicPr>
          <p:cNvPr id="259" name="Google Shape;259;p29"/>
          <p:cNvPicPr preferRelativeResize="0"/>
          <p:nvPr/>
        </p:nvPicPr>
        <p:blipFill>
          <a:blip r:embed="rId4">
            <a:alphaModFix/>
          </a:blip>
          <a:stretch>
            <a:fillRect/>
          </a:stretch>
        </p:blipFill>
        <p:spPr>
          <a:xfrm>
            <a:off x="1470275" y="844450"/>
            <a:ext cx="2544525" cy="4514825"/>
          </a:xfrm>
          <a:prstGeom prst="rect">
            <a:avLst/>
          </a:prstGeom>
          <a:noFill/>
          <a:ln>
            <a:noFill/>
          </a:ln>
        </p:spPr>
      </p:pic>
      <p:sp>
        <p:nvSpPr>
          <p:cNvPr id="260" name="Google Shape;260;p29"/>
          <p:cNvSpPr txBox="1"/>
          <p:nvPr/>
        </p:nvSpPr>
        <p:spPr>
          <a:xfrm>
            <a:off x="1470275" y="5581650"/>
            <a:ext cx="6459300" cy="3000000"/>
          </a:xfrm>
          <a:prstGeom prst="rect">
            <a:avLst/>
          </a:prstGeom>
          <a:noFill/>
          <a:ln>
            <a:noFill/>
          </a:ln>
        </p:spPr>
        <p:txBody>
          <a:bodyPr anchorCtr="0" anchor="t" bIns="91425" lIns="91425" spcFirstLastPara="1" rIns="91425" wrap="square" tIns="91425">
            <a:noAutofit/>
          </a:bodyPr>
          <a:lstStyle/>
          <a:p>
            <a:pPr indent="262255" lvl="0" marL="0" rtl="0" algn="just">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            </a:t>
            </a:r>
            <a:r>
              <a:rPr lang="en-US" sz="1200">
                <a:solidFill>
                  <a:schemeClr val="dk1"/>
                </a:solidFill>
                <a:latin typeface="Libre Franklin"/>
                <a:ea typeface="Libre Franklin"/>
                <a:cs typeface="Libre Franklin"/>
                <a:sym typeface="Libre Franklin"/>
              </a:rPr>
              <a:t>      Fig. 7: Alert Message                                                                      </a:t>
            </a:r>
            <a:r>
              <a:rPr lang="en-US" sz="1200">
                <a:solidFill>
                  <a:schemeClr val="dk1"/>
                </a:solidFill>
                <a:latin typeface="Times New Roman"/>
                <a:ea typeface="Times New Roman"/>
                <a:cs typeface="Times New Roman"/>
                <a:sym typeface="Times New Roman"/>
              </a:rPr>
              <a:t> </a:t>
            </a:r>
            <a:r>
              <a:rPr lang="en-US" sz="1200">
                <a:solidFill>
                  <a:schemeClr val="dk1"/>
                </a:solidFill>
                <a:latin typeface="Libre Franklin"/>
                <a:ea typeface="Libre Franklin"/>
                <a:cs typeface="Libre Franklin"/>
                <a:sym typeface="Libre Franklin"/>
              </a:rPr>
              <a:t>Fig. 8: Date and Time Booking			              </a:t>
            </a:r>
            <a:endParaRPr>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67" name="Google Shape;267;p30"/>
          <p:cNvPicPr preferRelativeResize="0"/>
          <p:nvPr/>
        </p:nvPicPr>
        <p:blipFill>
          <a:blip r:embed="rId3">
            <a:alphaModFix/>
          </a:blip>
          <a:stretch>
            <a:fillRect/>
          </a:stretch>
        </p:blipFill>
        <p:spPr>
          <a:xfrm>
            <a:off x="1098799" y="690000"/>
            <a:ext cx="2630250" cy="4928650"/>
          </a:xfrm>
          <a:prstGeom prst="rect">
            <a:avLst/>
          </a:prstGeom>
          <a:noFill/>
          <a:ln>
            <a:noFill/>
          </a:ln>
        </p:spPr>
      </p:pic>
      <p:pic>
        <p:nvPicPr>
          <p:cNvPr id="268" name="Google Shape;268;p30"/>
          <p:cNvPicPr preferRelativeResize="0"/>
          <p:nvPr/>
        </p:nvPicPr>
        <p:blipFill rotWithShape="1">
          <a:blip r:embed="rId4">
            <a:alphaModFix/>
          </a:blip>
          <a:srcRect b="13057" l="42902" r="40074" t="29165"/>
          <a:stretch/>
        </p:blipFill>
        <p:spPr>
          <a:xfrm>
            <a:off x="5324475" y="666754"/>
            <a:ext cx="2630250" cy="4975143"/>
          </a:xfrm>
          <a:prstGeom prst="rect">
            <a:avLst/>
          </a:prstGeom>
          <a:noFill/>
          <a:ln>
            <a:noFill/>
          </a:ln>
        </p:spPr>
      </p:pic>
      <p:sp>
        <p:nvSpPr>
          <p:cNvPr id="269" name="Google Shape;269;p30"/>
          <p:cNvSpPr txBox="1"/>
          <p:nvPr/>
        </p:nvSpPr>
        <p:spPr>
          <a:xfrm>
            <a:off x="1357325" y="5729300"/>
            <a:ext cx="6386400" cy="3204600"/>
          </a:xfrm>
          <a:prstGeom prst="rect">
            <a:avLst/>
          </a:prstGeom>
          <a:noFill/>
          <a:ln>
            <a:noFill/>
          </a:ln>
        </p:spPr>
        <p:txBody>
          <a:bodyPr anchorCtr="0" anchor="t" bIns="91425" lIns="91425" spcFirstLastPara="1" rIns="91425" wrap="square" tIns="91425">
            <a:noAutofit/>
          </a:bodyPr>
          <a:lstStyle/>
          <a:p>
            <a:pPr indent="262255" lvl="0" marL="0" rtl="0" algn="just">
              <a:lnSpc>
                <a:spcPct val="150000"/>
              </a:lnSpc>
              <a:spcBef>
                <a:spcPts val="0"/>
              </a:spcBef>
              <a:spcAft>
                <a:spcPts val="0"/>
              </a:spcAft>
              <a:buNone/>
            </a:pPr>
            <a:r>
              <a:rPr lang="en-US" sz="1200">
                <a:solidFill>
                  <a:schemeClr val="dk1"/>
                </a:solidFill>
                <a:latin typeface="Libre Franklin"/>
                <a:ea typeface="Libre Franklin"/>
                <a:cs typeface="Libre Franklin"/>
                <a:sym typeface="Libre Franklin"/>
              </a:rPr>
              <a:t>               Fig.9: Slot Booking Page			                                                        Fig.10: Slot Confirm</a:t>
            </a:r>
            <a:endParaRPr b="1" sz="1600">
              <a:solidFill>
                <a:schemeClr val="dk1"/>
              </a:solidFill>
              <a:latin typeface="Libre Franklin"/>
              <a:ea typeface="Libre Franklin"/>
              <a:cs typeface="Libre Franklin"/>
              <a:sym typeface="Libre Frankl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76" name="Google Shape;276;p31"/>
          <p:cNvPicPr preferRelativeResize="0"/>
          <p:nvPr/>
        </p:nvPicPr>
        <p:blipFill rotWithShape="1">
          <a:blip r:embed="rId3">
            <a:alphaModFix/>
          </a:blip>
          <a:srcRect b="12655" l="42745" r="40094" t="29107"/>
          <a:stretch/>
        </p:blipFill>
        <p:spPr>
          <a:xfrm>
            <a:off x="1070224" y="552450"/>
            <a:ext cx="2812101" cy="5243525"/>
          </a:xfrm>
          <a:prstGeom prst="rect">
            <a:avLst/>
          </a:prstGeom>
          <a:noFill/>
          <a:ln>
            <a:noFill/>
          </a:ln>
        </p:spPr>
      </p:pic>
      <p:sp>
        <p:nvSpPr>
          <p:cNvPr id="277" name="Google Shape;277;p31"/>
          <p:cNvSpPr txBox="1"/>
          <p:nvPr/>
        </p:nvSpPr>
        <p:spPr>
          <a:xfrm>
            <a:off x="1362075" y="5795975"/>
            <a:ext cx="7229400" cy="3152400"/>
          </a:xfrm>
          <a:prstGeom prst="rect">
            <a:avLst/>
          </a:prstGeom>
          <a:noFill/>
          <a:ln>
            <a:noFill/>
          </a:ln>
        </p:spPr>
        <p:txBody>
          <a:bodyPr anchorCtr="0" anchor="t" bIns="91425" lIns="91425" spcFirstLastPara="1" rIns="91425" wrap="square" tIns="91425">
            <a:noAutofit/>
          </a:bodyPr>
          <a:lstStyle/>
          <a:p>
            <a:pPr indent="262255" lvl="0" marL="0" rtl="0" algn="just">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     </a:t>
            </a:r>
            <a:r>
              <a:rPr lang="en-US" sz="1200">
                <a:solidFill>
                  <a:schemeClr val="dk1"/>
                </a:solidFill>
                <a:latin typeface="Libre Franklin"/>
                <a:ea typeface="Libre Franklin"/>
                <a:cs typeface="Libre Franklin"/>
                <a:sym typeface="Libre Franklin"/>
              </a:rPr>
              <a:t>         Fig.11: Booking Confirmation				                            Fig.12: Slot cancelled confirmation </a:t>
            </a:r>
            <a:endParaRPr>
              <a:latin typeface="Libre Franklin"/>
              <a:ea typeface="Libre Franklin"/>
              <a:cs typeface="Libre Franklin"/>
              <a:sym typeface="Libre Franklin"/>
            </a:endParaRPr>
          </a:p>
        </p:txBody>
      </p:sp>
      <p:pic>
        <p:nvPicPr>
          <p:cNvPr id="278" name="Google Shape;278;p31"/>
          <p:cNvPicPr preferRelativeResize="0"/>
          <p:nvPr/>
        </p:nvPicPr>
        <p:blipFill>
          <a:blip r:embed="rId4">
            <a:alphaModFix/>
          </a:blip>
          <a:stretch>
            <a:fillRect/>
          </a:stretch>
        </p:blipFill>
        <p:spPr>
          <a:xfrm>
            <a:off x="5765250" y="640575"/>
            <a:ext cx="2728150" cy="497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914400" y="274638"/>
            <a:ext cx="7772400" cy="7921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Content</a:t>
            </a:r>
            <a:endParaRPr/>
          </a:p>
        </p:txBody>
      </p:sp>
      <p:sp>
        <p:nvSpPr>
          <p:cNvPr id="115" name="Google Shape;115;p14"/>
          <p:cNvSpPr txBox="1"/>
          <p:nvPr>
            <p:ph idx="11" type="ftr"/>
          </p:nvPr>
        </p:nvSpPr>
        <p:spPr>
          <a:xfrm>
            <a:off x="698325" y="6172200"/>
            <a:ext cx="7345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116" name="Google Shape;116;p1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17" name="Google Shape;117;p14"/>
          <p:cNvSpPr txBox="1"/>
          <p:nvPr>
            <p:ph idx="1" type="body"/>
          </p:nvPr>
        </p:nvSpPr>
        <p:spPr>
          <a:xfrm>
            <a:off x="914400" y="990600"/>
            <a:ext cx="7772400" cy="5181600"/>
          </a:xfrm>
          <a:prstGeom prst="rect">
            <a:avLst/>
          </a:prstGeom>
          <a:noFill/>
          <a:ln>
            <a:noFill/>
          </a:ln>
        </p:spPr>
        <p:txBody>
          <a:bodyPr anchorCtr="0" anchor="t" bIns="45700" lIns="91425" spcFirstLastPara="1" rIns="91425" wrap="square" tIns="45700">
            <a:noAutofit/>
          </a:bodyPr>
          <a:lstStyle/>
          <a:p>
            <a:pPr indent="0" lvl="0" marL="274320" rtl="0" algn="l">
              <a:spcBef>
                <a:spcPts val="0"/>
              </a:spcBef>
              <a:spcAft>
                <a:spcPts val="0"/>
              </a:spcAft>
              <a:buNone/>
            </a:pPr>
            <a:r>
              <a:t/>
            </a:r>
            <a:endParaRPr sz="2000">
              <a:latin typeface="Libre Franklin"/>
              <a:ea typeface="Libre Franklin"/>
              <a:cs typeface="Libre Franklin"/>
              <a:sym typeface="Libre Franklin"/>
            </a:endParaRPr>
          </a:p>
          <a:p>
            <a:pPr indent="-197485" lvl="0" marL="274320" rtl="0" algn="l">
              <a:spcBef>
                <a:spcPts val="0"/>
              </a:spcBef>
              <a:spcAft>
                <a:spcPts val="0"/>
              </a:spcAft>
              <a:buSzPts val="1000"/>
              <a:buFont typeface="Libre Franklin"/>
              <a:buChar char="⚫"/>
            </a:pPr>
            <a:r>
              <a:rPr lang="en-US" sz="2000">
                <a:latin typeface="Libre Franklin"/>
                <a:ea typeface="Libre Franklin"/>
                <a:cs typeface="Libre Franklin"/>
                <a:sym typeface="Libre Franklin"/>
              </a:rPr>
              <a:t>Introduction </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Review of literature</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Problem definition &amp; Proposed solution</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Scope of project</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System description</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Hardware &amp; software requirements</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User Interface Design </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Test cases</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Result and discussions</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Conclusion &amp; Future Scope</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Literature Cited</a:t>
            </a:r>
            <a:endParaRPr sz="2000">
              <a:latin typeface="Libre Franklin"/>
              <a:ea typeface="Libre Franklin"/>
              <a:cs typeface="Libre Franklin"/>
              <a:sym typeface="Libre Franklin"/>
            </a:endParaRPr>
          </a:p>
          <a:p>
            <a:pPr indent="-197485" lvl="0" marL="274320" rtl="0" algn="l">
              <a:spcBef>
                <a:spcPts val="580"/>
              </a:spcBef>
              <a:spcAft>
                <a:spcPts val="0"/>
              </a:spcAft>
              <a:buSzPts val="1000"/>
              <a:buFont typeface="Libre Franklin"/>
              <a:buChar char="⚫"/>
            </a:pPr>
            <a:r>
              <a:rPr lang="en-US" sz="2000">
                <a:latin typeface="Libre Franklin"/>
                <a:ea typeface="Libre Franklin"/>
                <a:cs typeface="Libre Franklin"/>
                <a:sym typeface="Libre Franklin"/>
              </a:rPr>
              <a:t>Acknowledgements</a:t>
            </a:r>
            <a:endParaRPr sz="2000">
              <a:latin typeface="Libre Franklin"/>
              <a:ea typeface="Libre Franklin"/>
              <a:cs typeface="Libre Franklin"/>
              <a:sym typeface="Libre Franklin"/>
            </a:endParaRPr>
          </a:p>
          <a:p>
            <a:pPr indent="0" lvl="0" marL="274320" rtl="0" algn="l">
              <a:spcBef>
                <a:spcPts val="580"/>
              </a:spcBef>
              <a:spcAft>
                <a:spcPts val="0"/>
              </a:spcAft>
              <a:buNone/>
            </a:pPr>
            <a:r>
              <a:t/>
            </a:r>
            <a:endParaRPr sz="2000"/>
          </a:p>
        </p:txBody>
      </p:sp>
      <p:pic>
        <p:nvPicPr>
          <p:cNvPr id="118" name="Google Shape;118;p1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85" name="Google Shape;285;p32"/>
          <p:cNvSpPr txBox="1"/>
          <p:nvPr/>
        </p:nvSpPr>
        <p:spPr>
          <a:xfrm>
            <a:off x="6318500" y="52863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100">
                <a:solidFill>
                  <a:schemeClr val="dk1"/>
                </a:solidFill>
                <a:latin typeface="Times New Roman"/>
                <a:ea typeface="Times New Roman"/>
                <a:cs typeface="Times New Roman"/>
                <a:sym typeface="Times New Roman"/>
              </a:rPr>
              <a:t>              </a:t>
            </a:r>
            <a:r>
              <a:rPr lang="en-US" sz="1200">
                <a:solidFill>
                  <a:schemeClr val="dk1"/>
                </a:solidFill>
                <a:latin typeface="Libre Franklin"/>
                <a:ea typeface="Libre Franklin"/>
                <a:cs typeface="Libre Franklin"/>
                <a:sym typeface="Libre Franklin"/>
              </a:rPr>
              <a:t>Fig.15: RFID refill</a:t>
            </a:r>
            <a:endParaRPr sz="1200">
              <a:latin typeface="Libre Franklin"/>
              <a:ea typeface="Libre Franklin"/>
              <a:cs typeface="Libre Franklin"/>
              <a:sym typeface="Libre Franklin"/>
            </a:endParaRPr>
          </a:p>
        </p:txBody>
      </p:sp>
      <p:sp>
        <p:nvSpPr>
          <p:cNvPr id="286" name="Google Shape;286;p32"/>
          <p:cNvSpPr txBox="1"/>
          <p:nvPr/>
        </p:nvSpPr>
        <p:spPr>
          <a:xfrm>
            <a:off x="443100" y="5286375"/>
            <a:ext cx="5875500" cy="3000000"/>
          </a:xfrm>
          <a:prstGeom prst="rect">
            <a:avLst/>
          </a:prstGeom>
          <a:noFill/>
          <a:ln>
            <a:noFill/>
          </a:ln>
        </p:spPr>
        <p:txBody>
          <a:bodyPr anchorCtr="0" anchor="t" bIns="91425" lIns="91425" spcFirstLastPara="1" rIns="91425" wrap="square" tIns="91425">
            <a:noAutofit/>
          </a:bodyPr>
          <a:lstStyle/>
          <a:p>
            <a:pPr indent="262255" lvl="0" marL="0" rtl="0" algn="just">
              <a:lnSpc>
                <a:spcPct val="150000"/>
              </a:lnSpc>
              <a:spcBef>
                <a:spcPts val="0"/>
              </a:spcBef>
              <a:spcAft>
                <a:spcPts val="0"/>
              </a:spcAft>
              <a:buNone/>
            </a:pPr>
            <a:r>
              <a:rPr lang="en-US" sz="1200">
                <a:solidFill>
                  <a:schemeClr val="dk1"/>
                </a:solidFill>
                <a:latin typeface="Libre Franklin"/>
                <a:ea typeface="Libre Franklin"/>
                <a:cs typeface="Libre Franklin"/>
                <a:sym typeface="Libre Franklin"/>
              </a:rPr>
              <a:t>              </a:t>
            </a:r>
            <a:r>
              <a:rPr lang="en-US" sz="1200">
                <a:solidFill>
                  <a:schemeClr val="dk1"/>
                </a:solidFill>
                <a:latin typeface="Libre Franklin"/>
                <a:ea typeface="Libre Franklin"/>
                <a:cs typeface="Libre Franklin"/>
                <a:sym typeface="Libre Franklin"/>
              </a:rPr>
              <a:t>Fig.13: Slot booked confirmation                                 Fig.14:  RFID Scan and Pay</a:t>
            </a:r>
            <a:endParaRPr sz="1100">
              <a:solidFill>
                <a:schemeClr val="dk1"/>
              </a:solidFill>
              <a:latin typeface="Libre Franklin"/>
              <a:ea typeface="Libre Franklin"/>
              <a:cs typeface="Libre Franklin"/>
              <a:sym typeface="Libre Franklin"/>
            </a:endParaRPr>
          </a:p>
        </p:txBody>
      </p:sp>
      <p:pic>
        <p:nvPicPr>
          <p:cNvPr id="287" name="Google Shape;287;p32"/>
          <p:cNvPicPr preferRelativeResize="0"/>
          <p:nvPr/>
        </p:nvPicPr>
        <p:blipFill>
          <a:blip r:embed="rId3">
            <a:alphaModFix/>
          </a:blip>
          <a:stretch>
            <a:fillRect/>
          </a:stretch>
        </p:blipFill>
        <p:spPr>
          <a:xfrm>
            <a:off x="6481175" y="882375"/>
            <a:ext cx="2166700" cy="4203975"/>
          </a:xfrm>
          <a:prstGeom prst="rect">
            <a:avLst/>
          </a:prstGeom>
          <a:noFill/>
          <a:ln>
            <a:noFill/>
          </a:ln>
        </p:spPr>
      </p:pic>
      <p:pic>
        <p:nvPicPr>
          <p:cNvPr id="288" name="Google Shape;288;p32"/>
          <p:cNvPicPr preferRelativeResize="0"/>
          <p:nvPr/>
        </p:nvPicPr>
        <p:blipFill>
          <a:blip r:embed="rId4">
            <a:alphaModFix/>
          </a:blip>
          <a:stretch>
            <a:fillRect/>
          </a:stretch>
        </p:blipFill>
        <p:spPr>
          <a:xfrm>
            <a:off x="3523200" y="954169"/>
            <a:ext cx="2344500" cy="4132181"/>
          </a:xfrm>
          <a:prstGeom prst="rect">
            <a:avLst/>
          </a:prstGeom>
          <a:noFill/>
          <a:ln>
            <a:noFill/>
          </a:ln>
        </p:spPr>
      </p:pic>
      <p:pic>
        <p:nvPicPr>
          <p:cNvPr id="289" name="Google Shape;289;p32"/>
          <p:cNvPicPr preferRelativeResize="0"/>
          <p:nvPr/>
        </p:nvPicPr>
        <p:blipFill>
          <a:blip r:embed="rId5">
            <a:alphaModFix/>
          </a:blip>
          <a:stretch>
            <a:fillRect/>
          </a:stretch>
        </p:blipFill>
        <p:spPr>
          <a:xfrm>
            <a:off x="443109" y="954175"/>
            <a:ext cx="2338466" cy="413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96" name="Google Shape;296;p33"/>
          <p:cNvPicPr preferRelativeResize="0"/>
          <p:nvPr/>
        </p:nvPicPr>
        <p:blipFill>
          <a:blip r:embed="rId3">
            <a:alphaModFix/>
          </a:blip>
          <a:stretch>
            <a:fillRect/>
          </a:stretch>
        </p:blipFill>
        <p:spPr>
          <a:xfrm>
            <a:off x="1003323" y="265450"/>
            <a:ext cx="7137350" cy="3351950"/>
          </a:xfrm>
          <a:prstGeom prst="rect">
            <a:avLst/>
          </a:prstGeom>
          <a:noFill/>
          <a:ln>
            <a:noFill/>
          </a:ln>
        </p:spPr>
      </p:pic>
      <p:sp>
        <p:nvSpPr>
          <p:cNvPr id="297" name="Google Shape;297;p33"/>
          <p:cNvSpPr txBox="1"/>
          <p:nvPr/>
        </p:nvSpPr>
        <p:spPr>
          <a:xfrm>
            <a:off x="4107275" y="3244350"/>
            <a:ext cx="3528600" cy="369300"/>
          </a:xfrm>
          <a:prstGeom prst="rect">
            <a:avLst/>
          </a:prstGeom>
          <a:noFill/>
          <a:ln>
            <a:noFill/>
          </a:ln>
        </p:spPr>
        <p:txBody>
          <a:bodyPr anchorCtr="0" anchor="t" bIns="91425" lIns="91425" spcFirstLastPara="1" rIns="91425" wrap="square" tIns="91425">
            <a:spAutoFit/>
          </a:bodyPr>
          <a:lstStyle/>
          <a:p>
            <a:pPr indent="262255" lvl="0" marL="0" rtl="0" algn="just">
              <a:lnSpc>
                <a:spcPct val="150000"/>
              </a:lnSpc>
              <a:spcBef>
                <a:spcPts val="0"/>
              </a:spcBef>
              <a:spcAft>
                <a:spcPts val="0"/>
              </a:spcAft>
              <a:buNone/>
            </a:pPr>
            <a:r>
              <a:rPr lang="en-US" sz="1200">
                <a:solidFill>
                  <a:schemeClr val="dk1"/>
                </a:solidFill>
                <a:latin typeface="Libre Franklin"/>
                <a:ea typeface="Libre Franklin"/>
                <a:cs typeface="Libre Franklin"/>
                <a:sym typeface="Libre Franklin"/>
              </a:rPr>
              <a:t>Fig.16: Admin Page</a:t>
            </a:r>
            <a:endParaRPr/>
          </a:p>
        </p:txBody>
      </p:sp>
      <p:pic>
        <p:nvPicPr>
          <p:cNvPr id="298" name="Google Shape;298;p33"/>
          <p:cNvPicPr preferRelativeResize="0"/>
          <p:nvPr/>
        </p:nvPicPr>
        <p:blipFill>
          <a:blip r:embed="rId4">
            <a:alphaModFix/>
          </a:blip>
          <a:stretch>
            <a:fillRect/>
          </a:stretch>
        </p:blipFill>
        <p:spPr>
          <a:xfrm>
            <a:off x="928700" y="3701175"/>
            <a:ext cx="7286575" cy="272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sz="3600"/>
              <a:t>T</a:t>
            </a:r>
            <a:r>
              <a:rPr lang="en-US" sz="3600"/>
              <a:t>est Cases</a:t>
            </a:r>
            <a:endParaRPr/>
          </a:p>
        </p:txBody>
      </p:sp>
      <p:sp>
        <p:nvSpPr>
          <p:cNvPr id="305" name="Google Shape;305;p34"/>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aphicFrame>
        <p:nvGraphicFramePr>
          <p:cNvPr id="306" name="Google Shape;306;p34"/>
          <p:cNvGraphicFramePr/>
          <p:nvPr/>
        </p:nvGraphicFramePr>
        <p:xfrm>
          <a:off x="639575" y="1417638"/>
          <a:ext cx="3000000" cy="3000000"/>
        </p:xfrm>
        <a:graphic>
          <a:graphicData uri="http://schemas.openxmlformats.org/drawingml/2006/table">
            <a:tbl>
              <a:tblPr>
                <a:noFill/>
                <a:tableStyleId>{55668586-BAAB-4977-9EA6-4587218BFD54}</a:tableStyleId>
              </a:tblPr>
              <a:tblGrid>
                <a:gridCol w="779750"/>
                <a:gridCol w="947500"/>
                <a:gridCol w="986250"/>
                <a:gridCol w="1186025"/>
                <a:gridCol w="1368675"/>
                <a:gridCol w="755900"/>
                <a:gridCol w="1748325"/>
              </a:tblGrid>
              <a:tr h="534875">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Test Case_Id</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Test Name</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Input</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Expected output</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Actual output</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Pass/Fail</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Comment</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081450">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1</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Login Page</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Username and Password</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Successfully redirecting to</a:t>
                      </a:r>
                      <a:endParaRPr sz="1200" u="none" cap="none" strike="noStrike">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300"/>
                        <a:buFont typeface="Arial"/>
                        <a:buNone/>
                      </a:pPr>
                      <a:r>
                        <a:rPr lang="en-US" sz="1200">
                          <a:latin typeface="Libre Franklin"/>
                          <a:ea typeface="Libre Franklin"/>
                          <a:cs typeface="Libre Franklin"/>
                          <a:sym typeface="Libre Franklin"/>
                        </a:rPr>
                        <a:t>welcome/home page</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Successfully redirecting to</a:t>
                      </a:r>
                      <a:endParaRPr sz="1200" u="none" cap="none" strike="noStrike">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300"/>
                        <a:buFont typeface="Arial"/>
                        <a:buNone/>
                      </a:pPr>
                      <a:r>
                        <a:rPr lang="en-US" sz="1200">
                          <a:latin typeface="Libre Franklin"/>
                          <a:ea typeface="Libre Franklin"/>
                          <a:cs typeface="Libre Franklin"/>
                          <a:sym typeface="Libre Franklin"/>
                        </a:rPr>
                        <a:t>welcome/home page</a:t>
                      </a:r>
                      <a:r>
                        <a:rPr lang="en-US" sz="1200" u="none" cap="none" strike="noStrike">
                          <a:latin typeface="Libre Franklin"/>
                          <a:ea typeface="Libre Franklin"/>
                          <a:cs typeface="Libre Franklin"/>
                          <a:sym typeface="Libre Franklin"/>
                        </a:rPr>
                        <a:t>.</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Pass</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Only if username and password are correct</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213700">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2</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Sign Up Page</a:t>
                      </a:r>
                      <a:endParaRPr sz="1200">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Username email-id, mobile no,vehicle no</a:t>
                      </a:r>
                      <a:endParaRPr sz="1200">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Successfully registering a new user if account does not </a:t>
                      </a:r>
                      <a:r>
                        <a:rPr lang="en-US" sz="1200">
                          <a:latin typeface="Libre Franklin"/>
                          <a:ea typeface="Libre Franklin"/>
                          <a:cs typeface="Libre Franklin"/>
                          <a:sym typeface="Libre Franklin"/>
                        </a:rPr>
                        <a:t>exists</a:t>
                      </a:r>
                      <a:r>
                        <a:rPr lang="en-US" sz="1200">
                          <a:latin typeface="Libre Franklin"/>
                          <a:ea typeface="Libre Franklin"/>
                          <a:cs typeface="Libre Franklin"/>
                          <a:sym typeface="Libre Franklin"/>
                        </a:rPr>
                        <a:t> </a:t>
                      </a:r>
                      <a:endParaRPr sz="1200">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Successfully registering a new user if account does not exists </a:t>
                      </a:r>
                      <a:endParaRPr sz="1200">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Pass</a:t>
                      </a:r>
                      <a:endParaRPr sz="1200">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Only if details are correct and if it is a new user account</a:t>
                      </a:r>
                      <a:endParaRPr sz="1200">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981325">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3</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a:latin typeface="Libre Franklin"/>
                          <a:ea typeface="Libre Franklin"/>
                          <a:cs typeface="Libre Franklin"/>
                          <a:sym typeface="Libre Franklin"/>
                        </a:rPr>
                        <a:t>Date and time booking page</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a:latin typeface="Libre Franklin"/>
                          <a:ea typeface="Libre Franklin"/>
                          <a:cs typeface="Libre Franklin"/>
                          <a:sym typeface="Libre Franklin"/>
                        </a:rPr>
                        <a:t>Date, time and duration</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a:latin typeface="Libre Franklin"/>
                          <a:ea typeface="Libre Franklin"/>
                          <a:cs typeface="Libre Franklin"/>
                          <a:sym typeface="Libre Franklin"/>
                        </a:rPr>
                        <a:t>Successfully redirecting to slot booking page</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300"/>
                        <a:buFont typeface="Arial"/>
                        <a:buNone/>
                      </a:pPr>
                      <a:r>
                        <a:rPr lang="en-US" sz="1200">
                          <a:solidFill>
                            <a:schemeClr val="dk1"/>
                          </a:solidFill>
                          <a:latin typeface="Libre Franklin"/>
                          <a:ea typeface="Libre Franklin"/>
                          <a:cs typeface="Libre Franklin"/>
                          <a:sym typeface="Libre Franklin"/>
                        </a:rPr>
                        <a:t>Successfully redirecting to slot booking page</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u="none" cap="none" strike="noStrike">
                          <a:latin typeface="Libre Franklin"/>
                          <a:ea typeface="Libre Franklin"/>
                          <a:cs typeface="Libre Franklin"/>
                          <a:sym typeface="Libre Franklin"/>
                        </a:rPr>
                        <a:t>Pass</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200">
                          <a:latin typeface="Libre Franklin"/>
                          <a:ea typeface="Libre Franklin"/>
                          <a:cs typeface="Libre Franklin"/>
                          <a:sym typeface="Libre Franklin"/>
                        </a:rPr>
                        <a:t>Only if date,time and duration are correct</a:t>
                      </a:r>
                      <a:endParaRPr sz="1200" u="none" cap="none" strike="noStrike">
                        <a:latin typeface="Libre Franklin"/>
                        <a:ea typeface="Libre Franklin"/>
                        <a:cs typeface="Libre Franklin"/>
                        <a:sym typeface="Libre Frankli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81325">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4</a:t>
                      </a:r>
                      <a:endParaRPr sz="1200" u="none" cap="none" strike="noStrike">
                        <a:latin typeface="Libre Franklin"/>
                        <a:ea typeface="Libre Franklin"/>
                        <a:cs typeface="Libre Franklin"/>
                        <a:sym typeface="Libre Franklin"/>
                      </a:endParaRPr>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Admin Page</a:t>
                      </a:r>
                      <a:endParaRPr sz="1200">
                        <a:latin typeface="Libre Franklin"/>
                        <a:ea typeface="Libre Franklin"/>
                        <a:cs typeface="Libre Franklin"/>
                        <a:sym typeface="Libre Franklin"/>
                      </a:endParaRPr>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Enter Password, Re-enter Password</a:t>
                      </a:r>
                      <a:endParaRPr sz="1200">
                        <a:latin typeface="Libre Franklin"/>
                        <a:ea typeface="Libre Franklin"/>
                        <a:cs typeface="Libre Franklin"/>
                        <a:sym typeface="Libre Franklin"/>
                      </a:endParaRPr>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User Registered Successfully</a:t>
                      </a:r>
                      <a:endParaRPr sz="1200">
                        <a:latin typeface="Libre Franklin"/>
                        <a:ea typeface="Libre Franklin"/>
                        <a:cs typeface="Libre Franklin"/>
                        <a:sym typeface="Libre Franklin"/>
                      </a:endParaRPr>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User Registered Successfully</a:t>
                      </a:r>
                      <a:endParaRPr sz="1200">
                        <a:solidFill>
                          <a:schemeClr val="dk1"/>
                        </a:solidFill>
                        <a:latin typeface="Libre Franklin"/>
                        <a:ea typeface="Libre Franklin"/>
                        <a:cs typeface="Libre Franklin"/>
                        <a:sym typeface="Libre Franklin"/>
                      </a:endParaRPr>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Pass</a:t>
                      </a:r>
                      <a:endParaRPr sz="1200" u="none" cap="none" strike="noStrike">
                        <a:latin typeface="Libre Franklin"/>
                        <a:ea typeface="Libre Franklin"/>
                        <a:cs typeface="Libre Franklin"/>
                        <a:sym typeface="Libre Franklin"/>
                      </a:endParaRPr>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Libre Franklin"/>
                          <a:ea typeface="Libre Franklin"/>
                          <a:cs typeface="Libre Franklin"/>
                          <a:sym typeface="Libre Franklin"/>
                        </a:rPr>
                        <a:t>Only if both the passwords are same</a:t>
                      </a:r>
                      <a:endParaRPr sz="1200">
                        <a:latin typeface="Libre Franklin"/>
                        <a:ea typeface="Libre Franklin"/>
                        <a:cs typeface="Libre Franklin"/>
                        <a:sym typeface="Libre Franklin"/>
                      </a:endParaRPr>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sz="3600"/>
              <a:t>Result and Discussions</a:t>
            </a:r>
            <a:endParaRPr/>
          </a:p>
        </p:txBody>
      </p:sp>
      <p:sp>
        <p:nvSpPr>
          <p:cNvPr id="313" name="Google Shape;313;p35"/>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14" name="Google Shape;314;p35"/>
          <p:cNvSpPr txBox="1"/>
          <p:nvPr>
            <p:ph idx="1" type="body"/>
          </p:nvPr>
        </p:nvSpPr>
        <p:spPr>
          <a:xfrm>
            <a:off x="914400" y="1417650"/>
            <a:ext cx="7772400" cy="4297200"/>
          </a:xfrm>
          <a:prstGeom prst="rect">
            <a:avLst/>
          </a:prstGeom>
        </p:spPr>
        <p:txBody>
          <a:bodyPr anchorCtr="0" anchor="t" bIns="45700" lIns="91425" spcFirstLastPara="1" rIns="91425" wrap="square" tIns="45700">
            <a:noAutofit/>
          </a:bodyPr>
          <a:lstStyle/>
          <a:p>
            <a:pPr indent="-279400" lvl="0" marL="457200" rtl="0" algn="just">
              <a:spcBef>
                <a:spcPts val="580"/>
              </a:spcBef>
              <a:spcAft>
                <a:spcPts val="0"/>
              </a:spcAft>
              <a:buSzPts val="800"/>
              <a:buFont typeface="Libre Franklin"/>
              <a:buChar char="⚫"/>
            </a:pPr>
            <a:r>
              <a:rPr lang="en-US" sz="1800">
                <a:latin typeface="Libre Franklin"/>
                <a:ea typeface="Libre Franklin"/>
                <a:cs typeface="Libre Franklin"/>
                <a:sym typeface="Libre Franklin"/>
              </a:rPr>
              <a:t>In the smart automated car parking system application the server side and the user side application were successfully implemented. </a:t>
            </a:r>
            <a:endParaRPr sz="1800">
              <a:latin typeface="Libre Franklin"/>
              <a:ea typeface="Libre Franklin"/>
              <a:cs typeface="Libre Franklin"/>
              <a:sym typeface="Libre Franklin"/>
            </a:endParaRPr>
          </a:p>
          <a:p>
            <a:pPr indent="-279400" lvl="0" marL="457200" rtl="0" algn="just">
              <a:spcBef>
                <a:spcPts val="580"/>
              </a:spcBef>
              <a:spcAft>
                <a:spcPts val="0"/>
              </a:spcAft>
              <a:buSzPts val="800"/>
              <a:buFont typeface="Libre Franklin"/>
              <a:buChar char="⚫"/>
            </a:pPr>
            <a:r>
              <a:rPr lang="en-US" sz="1800">
                <a:latin typeface="Libre Franklin"/>
                <a:ea typeface="Libre Franklin"/>
                <a:cs typeface="Libre Franklin"/>
                <a:sym typeface="Libre Franklin"/>
              </a:rPr>
              <a:t>The android application is developed which can seamlessly guide users from one source to the destination. We have developed different pages such as signup/login page, home page, information page which displays information about that particular mall, booking page where user can check the slot availability and book the available slot, booking dashboard which shows the user booking details, payment page where with the help of RFID cashless payment is done, for this we have integrated hardware and used iot concept. </a:t>
            </a:r>
            <a:endParaRPr sz="1800">
              <a:latin typeface="Libre Franklin"/>
              <a:ea typeface="Libre Franklin"/>
              <a:cs typeface="Libre Franklin"/>
              <a:sym typeface="Libre Franklin"/>
            </a:endParaRPr>
          </a:p>
          <a:p>
            <a:pPr indent="-279400" lvl="0" marL="457200" rtl="0" algn="just">
              <a:spcBef>
                <a:spcPts val="580"/>
              </a:spcBef>
              <a:spcAft>
                <a:spcPts val="0"/>
              </a:spcAft>
              <a:buSzPts val="800"/>
              <a:buFont typeface="Libre Franklin"/>
              <a:buChar char="⚫"/>
            </a:pPr>
            <a:r>
              <a:rPr lang="en-US" sz="1800">
                <a:latin typeface="Libre Franklin"/>
                <a:ea typeface="Libre Franklin"/>
                <a:cs typeface="Libre Franklin"/>
                <a:sym typeface="Libre Franklin"/>
              </a:rPr>
              <a:t>There is also an admin where the admin can book, cancel the slots and manage it. </a:t>
            </a:r>
            <a:endParaRPr sz="1800">
              <a:latin typeface="Libre Franklin"/>
              <a:ea typeface="Libre Franklin"/>
              <a:cs typeface="Libre Franklin"/>
              <a:sym typeface="Libre Franklin"/>
            </a:endParaRPr>
          </a:p>
          <a:p>
            <a:pPr indent="-279400" lvl="0" marL="457200" rtl="0" algn="just">
              <a:spcBef>
                <a:spcPts val="580"/>
              </a:spcBef>
              <a:spcAft>
                <a:spcPts val="0"/>
              </a:spcAft>
              <a:buSzPts val="800"/>
              <a:buFont typeface="Libre Franklin"/>
              <a:buChar char="⚫"/>
            </a:pPr>
            <a:r>
              <a:rPr lang="en-US" sz="1800">
                <a:latin typeface="Libre Franklin"/>
                <a:ea typeface="Libre Franklin"/>
                <a:cs typeface="Libre Franklin"/>
                <a:sym typeface="Libre Franklin"/>
              </a:rPr>
              <a:t>During the whole process, user satisfaction is of utmost importance. The user should be able to search, locate and navigate to the specified location hassle free</a:t>
            </a:r>
            <a:endParaRPr sz="1800">
              <a:latin typeface="Libre Franklin"/>
              <a:ea typeface="Libre Franklin"/>
              <a:cs typeface="Libre Franklin"/>
              <a:sym typeface="Libre Frankli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Conclusion &amp; Future Scope </a:t>
            </a:r>
            <a:endParaRPr/>
          </a:p>
        </p:txBody>
      </p:sp>
      <p:sp>
        <p:nvSpPr>
          <p:cNvPr id="321" name="Google Shape;321;p36"/>
          <p:cNvSpPr txBox="1"/>
          <p:nvPr>
            <p:ph idx="11" type="ftr"/>
          </p:nvPr>
        </p:nvSpPr>
        <p:spPr>
          <a:xfrm>
            <a:off x="914400" y="6172200"/>
            <a:ext cx="65883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322" name="Google Shape;322;p3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23" name="Google Shape;323;p3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92100" lvl="0" marL="457200" rtl="0" algn="just">
              <a:spcBef>
                <a:spcPts val="0"/>
              </a:spcBef>
              <a:spcAft>
                <a:spcPts val="0"/>
              </a:spcAft>
              <a:buClr>
                <a:srgbClr val="222222"/>
              </a:buClr>
              <a:buSzPts val="1000"/>
              <a:buFont typeface="Libre Franklin"/>
              <a:buChar char="⚫"/>
            </a:pPr>
            <a:r>
              <a:rPr lang="en-US" sz="2000">
                <a:solidFill>
                  <a:srgbClr val="222222"/>
                </a:solidFill>
                <a:highlight>
                  <a:srgbClr val="FFFFFF"/>
                </a:highlight>
                <a:latin typeface="Libre Franklin"/>
                <a:ea typeface="Libre Franklin"/>
                <a:cs typeface="Libre Franklin"/>
                <a:sym typeface="Libre Franklin"/>
              </a:rPr>
              <a:t>This system is an added value to urban life. The system benefits of smart parking go well beyond avoiding the needless circling around the blocks.</a:t>
            </a:r>
            <a:endParaRPr sz="2000">
              <a:solidFill>
                <a:srgbClr val="222222"/>
              </a:solidFill>
              <a:highlight>
                <a:srgbClr val="FFFFFF"/>
              </a:highlight>
              <a:latin typeface="Libre Franklin"/>
              <a:ea typeface="Libre Franklin"/>
              <a:cs typeface="Libre Franklin"/>
              <a:sym typeface="Libre Franklin"/>
            </a:endParaRPr>
          </a:p>
          <a:p>
            <a:pPr indent="-292100" lvl="0" marL="457200" rtl="0" algn="just">
              <a:spcBef>
                <a:spcPts val="0"/>
              </a:spcBef>
              <a:spcAft>
                <a:spcPts val="0"/>
              </a:spcAft>
              <a:buClr>
                <a:srgbClr val="222222"/>
              </a:buClr>
              <a:buSzPts val="1000"/>
              <a:buFont typeface="Libre Franklin"/>
              <a:buChar char="⚫"/>
            </a:pPr>
            <a:r>
              <a:rPr lang="en-US" sz="2000">
                <a:solidFill>
                  <a:srgbClr val="222222"/>
                </a:solidFill>
                <a:highlight>
                  <a:srgbClr val="FFFFFF"/>
                </a:highlight>
                <a:latin typeface="Libre Franklin"/>
                <a:ea typeface="Libre Franklin"/>
                <a:cs typeface="Libre Franklin"/>
                <a:sym typeface="Libre Franklin"/>
              </a:rPr>
              <a:t>Through this system the users can do the parking on their own with the help of mobile application rather than guiding them manually. Thus, this simple concept when implemented will create a great impact in everyday life.</a:t>
            </a:r>
            <a:endParaRPr sz="2000">
              <a:solidFill>
                <a:srgbClr val="222222"/>
              </a:solidFill>
              <a:highlight>
                <a:srgbClr val="FFFFFF"/>
              </a:highlight>
              <a:latin typeface="Libre Franklin"/>
              <a:ea typeface="Libre Franklin"/>
              <a:cs typeface="Libre Franklin"/>
              <a:sym typeface="Libre Franklin"/>
            </a:endParaRPr>
          </a:p>
          <a:p>
            <a:pPr indent="-292100" lvl="0" marL="457200" rtl="0" algn="just">
              <a:spcBef>
                <a:spcPts val="0"/>
              </a:spcBef>
              <a:spcAft>
                <a:spcPts val="0"/>
              </a:spcAft>
              <a:buClr>
                <a:srgbClr val="222222"/>
              </a:buClr>
              <a:buSzPts val="1000"/>
              <a:buFont typeface="Libre Franklin"/>
              <a:buChar char="⚫"/>
            </a:pPr>
            <a:r>
              <a:rPr lang="en-US" sz="2000">
                <a:solidFill>
                  <a:srgbClr val="222222"/>
                </a:solidFill>
                <a:highlight>
                  <a:srgbClr val="FFFFFF"/>
                </a:highlight>
                <a:latin typeface="Libre Franklin"/>
                <a:ea typeface="Libre Franklin"/>
                <a:cs typeface="Libre Franklin"/>
                <a:sym typeface="Libre Franklin"/>
              </a:rPr>
              <a:t>For future purposes we can add a navigation system to our project where the users can be navigated to their booked parking slot and along with that we can increase our security to a higher level by providing OTP while payment , along with that we can improve our UI by adding some extra features to it such as transitions, animations, hover effect and so on.</a:t>
            </a:r>
            <a:endParaRPr sz="2000">
              <a:latin typeface="Libre Franklin"/>
              <a:ea typeface="Libre Franklin"/>
              <a:cs typeface="Libre Franklin"/>
              <a:sym typeface="Libre Franklin"/>
            </a:endParaRPr>
          </a:p>
          <a:p>
            <a:pPr indent="0" lvl="0" marL="457200" rtl="0" algn="l">
              <a:lnSpc>
                <a:spcPct val="300000"/>
              </a:lnSpc>
              <a:spcBef>
                <a:spcPts val="0"/>
              </a:spcBef>
              <a:spcAft>
                <a:spcPts val="0"/>
              </a:spcAft>
              <a:buNone/>
            </a:pPr>
            <a:r>
              <a:t/>
            </a:r>
            <a:endParaRPr b="1" sz="2000">
              <a:latin typeface="Libre Franklin"/>
              <a:ea typeface="Libre Franklin"/>
              <a:cs typeface="Libre Franklin"/>
              <a:sym typeface="Libre Franklin"/>
            </a:endParaRPr>
          </a:p>
          <a:p>
            <a:pPr indent="0" lvl="0" marL="0" rtl="0" algn="just">
              <a:spcBef>
                <a:spcPts val="0"/>
              </a:spcBef>
              <a:spcAft>
                <a:spcPts val="0"/>
              </a:spcAft>
              <a:buSzPts val="2210"/>
              <a:buNone/>
            </a:pPr>
            <a:r>
              <a:t/>
            </a:r>
            <a:endParaRPr sz="2000">
              <a:solidFill>
                <a:srgbClr val="222222"/>
              </a:solidFill>
              <a:highlight>
                <a:srgbClr val="FFFFFF"/>
              </a:highlight>
              <a:latin typeface="Libre Franklin"/>
              <a:ea typeface="Libre Franklin"/>
              <a:cs typeface="Libre Franklin"/>
              <a:sym typeface="Libre Franklin"/>
            </a:endParaRPr>
          </a:p>
        </p:txBody>
      </p:sp>
      <p:pic>
        <p:nvPicPr>
          <p:cNvPr id="324" name="Google Shape;324;p36"/>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Literature Cited</a:t>
            </a:r>
            <a:endParaRPr/>
          </a:p>
        </p:txBody>
      </p:sp>
      <p:sp>
        <p:nvSpPr>
          <p:cNvPr id="331" name="Google Shape;331;p37"/>
          <p:cNvSpPr txBox="1"/>
          <p:nvPr>
            <p:ph idx="11" type="ftr"/>
          </p:nvPr>
        </p:nvSpPr>
        <p:spPr>
          <a:xfrm>
            <a:off x="914400" y="6172200"/>
            <a:ext cx="6767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332" name="Google Shape;332;p3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33" name="Google Shape;333;p3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393192" marR="402336" rtl="0" algn="just">
              <a:lnSpc>
                <a:spcPct val="115000"/>
              </a:lnSpc>
              <a:spcBef>
                <a:spcPts val="1416"/>
              </a:spcBef>
              <a:spcAft>
                <a:spcPts val="0"/>
              </a:spcAft>
              <a:buSzPts val="1100"/>
              <a:buNone/>
            </a:pPr>
            <a:r>
              <a:rPr lang="en-US" sz="1300">
                <a:latin typeface="Libre Franklin"/>
                <a:ea typeface="Libre Franklin"/>
                <a:cs typeface="Libre Franklin"/>
                <a:sym typeface="Libre Franklin"/>
              </a:rPr>
              <a:t>[1] A. Chatterjee, S. Manna, A. Rahaman, A. R. Sarkar, A. Ghosh and A. A. Ansari, ”An Automated RFID Based Car Parking System,” 2019 Inter- national Conference on Opto-Electronics and Applied Optics (Optronix), Kolkata, India, 2019, pp. 1-3. </a:t>
            </a:r>
            <a:endParaRPr sz="1300">
              <a:latin typeface="Libre Franklin"/>
              <a:ea typeface="Libre Franklin"/>
              <a:cs typeface="Libre Franklin"/>
              <a:sym typeface="Libre Franklin"/>
            </a:endParaRPr>
          </a:p>
          <a:p>
            <a:pPr indent="0" lvl="0" marL="393192" marR="402336" rtl="0" algn="just">
              <a:lnSpc>
                <a:spcPct val="115000"/>
              </a:lnSpc>
              <a:spcBef>
                <a:spcPts val="1224"/>
              </a:spcBef>
              <a:spcAft>
                <a:spcPts val="0"/>
              </a:spcAft>
              <a:buSzPts val="1100"/>
              <a:buNone/>
            </a:pPr>
            <a:r>
              <a:rPr lang="en-US" sz="1300">
                <a:latin typeface="Libre Franklin"/>
                <a:ea typeface="Libre Franklin"/>
                <a:cs typeface="Libre Franklin"/>
                <a:sym typeface="Libre Franklin"/>
              </a:rPr>
              <a:t>[2] Y. Chang and T. K. Shih, ”RFID-Based intelligent parking management system with indoor positioning and dynamic tracking,” 2017 10th Interna- tional Conference on Ubi-media Computing and Workshops (Ubi-Media), Pattaya, 2017, pp. 1-8. </a:t>
            </a:r>
            <a:endParaRPr sz="1300">
              <a:latin typeface="Libre Franklin"/>
              <a:ea typeface="Libre Franklin"/>
              <a:cs typeface="Libre Franklin"/>
              <a:sym typeface="Libre Franklin"/>
            </a:endParaRPr>
          </a:p>
          <a:p>
            <a:pPr indent="0" lvl="0" marL="393192" marR="405384" rtl="0" algn="just">
              <a:lnSpc>
                <a:spcPct val="115000"/>
              </a:lnSpc>
              <a:spcBef>
                <a:spcPts val="1248"/>
              </a:spcBef>
              <a:spcAft>
                <a:spcPts val="0"/>
              </a:spcAft>
              <a:buClr>
                <a:srgbClr val="000000"/>
              </a:buClr>
              <a:buSzPts val="1100"/>
              <a:buFont typeface="Arial"/>
              <a:buNone/>
            </a:pPr>
            <a:r>
              <a:rPr lang="en-US" sz="1300">
                <a:latin typeface="Libre Franklin"/>
                <a:ea typeface="Libre Franklin"/>
                <a:cs typeface="Libre Franklin"/>
                <a:sym typeface="Libre Franklin"/>
              </a:rPr>
              <a:t>[3] O. Orrie, B. Silva and G. P. Hancke, ”A wireless smart parking system,” IECON 2015 - 41st Annual Conference of the IEEE Industrial Electronics Society, Yokohama, 2015, pp. 004110-004114. </a:t>
            </a:r>
            <a:endParaRPr sz="1300">
              <a:latin typeface="Libre Franklin"/>
              <a:ea typeface="Libre Franklin"/>
              <a:cs typeface="Libre Franklin"/>
              <a:sym typeface="Libre Franklin"/>
            </a:endParaRPr>
          </a:p>
          <a:p>
            <a:pPr indent="0" lvl="0" marL="393192" marR="402336" rtl="0" algn="just">
              <a:lnSpc>
                <a:spcPct val="115000"/>
              </a:lnSpc>
              <a:spcBef>
                <a:spcPts val="1248"/>
              </a:spcBef>
              <a:spcAft>
                <a:spcPts val="0"/>
              </a:spcAft>
              <a:buSzPts val="1100"/>
              <a:buNone/>
            </a:pPr>
            <a:r>
              <a:rPr lang="en-US" sz="1300">
                <a:latin typeface="Libre Franklin"/>
                <a:ea typeface="Libre Franklin"/>
                <a:cs typeface="Libre Franklin"/>
                <a:sym typeface="Libre Franklin"/>
              </a:rPr>
              <a:t>[4] Prof.Gayatri Bhandari,Mrinal Bari, Shweta Borse, Ashwini Gaikwad, Reshma Kadam, ” Parking Navigation For Multiple Parking System”, International Journal of Advanced Research in Computer Engineering and Technology (IJARCET) Volume 3 Issue 9,September 2014 </a:t>
            </a:r>
            <a:endParaRPr sz="1300">
              <a:latin typeface="Libre Franklin"/>
              <a:ea typeface="Libre Franklin"/>
              <a:cs typeface="Libre Franklin"/>
              <a:sym typeface="Libre Franklin"/>
            </a:endParaRPr>
          </a:p>
          <a:p>
            <a:pPr indent="0" lvl="0" marL="393192" marR="402336" rtl="0" algn="just">
              <a:lnSpc>
                <a:spcPct val="115000"/>
              </a:lnSpc>
              <a:spcBef>
                <a:spcPts val="1248"/>
              </a:spcBef>
              <a:spcAft>
                <a:spcPts val="0"/>
              </a:spcAft>
              <a:buClr>
                <a:schemeClr val="dk1"/>
              </a:buClr>
              <a:buSzPts val="1100"/>
              <a:buFont typeface="Arial"/>
              <a:buNone/>
            </a:pPr>
            <a:r>
              <a:rPr lang="en-US" sz="1300">
                <a:latin typeface="Libre Franklin"/>
                <a:ea typeface="Libre Franklin"/>
                <a:cs typeface="Libre Franklin"/>
                <a:sym typeface="Libre Franklin"/>
              </a:rPr>
              <a:t>[5] ElakyaR, Juhi Seth, Pola Ashritha, R Namith, ”Smart Parking System using IoT”, International Journal of Engineering and Advanced Technol- ogy (IJEAT) ISSN: 2249 – 8958, Volume-9 Issue-1, October 2019 </a:t>
            </a:r>
            <a:endParaRPr sz="1300">
              <a:latin typeface="Libre Franklin"/>
              <a:ea typeface="Libre Franklin"/>
              <a:cs typeface="Libre Franklin"/>
              <a:sym typeface="Libre Franklin"/>
            </a:endParaRPr>
          </a:p>
        </p:txBody>
      </p:sp>
      <p:pic>
        <p:nvPicPr>
          <p:cNvPr id="334" name="Google Shape;334;p37"/>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sz="3600"/>
              <a:t>Acknowledgements </a:t>
            </a:r>
            <a:endParaRPr/>
          </a:p>
        </p:txBody>
      </p:sp>
      <p:sp>
        <p:nvSpPr>
          <p:cNvPr id="341" name="Google Shape;341;p38"/>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42" name="Google Shape;342;p38"/>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2000">
                <a:latin typeface="Libre Franklin"/>
                <a:ea typeface="Libre Franklin"/>
                <a:cs typeface="Libre Franklin"/>
                <a:sym typeface="Libre Franklin"/>
              </a:rPr>
              <a:t>We would like to thank Ms. Shree Jaswal for the guidance, inspiration and constructive suggestions that helped us in the preparation of this project. We also thank our colleagues who have helped in successful completion of the project. The satisfaction that accompanies the successful completion of any task would be incomplete without the mention of these people.</a:t>
            </a:r>
            <a:endParaRPr sz="2000">
              <a:latin typeface="Libre Franklin"/>
              <a:ea typeface="Libre Franklin"/>
              <a:cs typeface="Libre Franklin"/>
              <a:sym typeface="Libre Franklin"/>
            </a:endParaRPr>
          </a:p>
          <a:p>
            <a:pPr indent="0" lvl="0" marL="0" rtl="0" algn="just">
              <a:spcBef>
                <a:spcPts val="580"/>
              </a:spcBef>
              <a:spcAft>
                <a:spcPts val="0"/>
              </a:spcAft>
              <a:buNone/>
            </a:pPr>
            <a:r>
              <a:t/>
            </a:r>
            <a:endParaRPr sz="2000">
              <a:latin typeface="Libre Franklin"/>
              <a:ea typeface="Libre Franklin"/>
              <a:cs typeface="Libre Franklin"/>
              <a:sym typeface="Libre Frankl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Questions??</a:t>
            </a:r>
            <a:endParaRPr/>
          </a:p>
        </p:txBody>
      </p:sp>
      <p:sp>
        <p:nvSpPr>
          <p:cNvPr id="348" name="Google Shape;348;p39"/>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4590"/>
              <a:buNone/>
            </a:pPr>
            <a:r>
              <a:rPr b="1" lang="en-US" sz="5400">
                <a:latin typeface="Libre Franklin"/>
                <a:ea typeface="Libre Franklin"/>
                <a:cs typeface="Libre Franklin"/>
                <a:sym typeface="Libre Franklin"/>
              </a:rPr>
              <a:t>Thank You!</a:t>
            </a:r>
            <a:endParaRPr b="1" sz="5400">
              <a:latin typeface="Libre Franklin"/>
              <a:ea typeface="Libre Franklin"/>
              <a:cs typeface="Libre Franklin"/>
              <a:sym typeface="Libre Franklin"/>
            </a:endParaRPr>
          </a:p>
        </p:txBody>
      </p:sp>
      <p:sp>
        <p:nvSpPr>
          <p:cNvPr id="349" name="Google Shape;349;p39"/>
          <p:cNvSpPr txBox="1"/>
          <p:nvPr>
            <p:ph idx="11" type="ftr"/>
          </p:nvPr>
        </p:nvSpPr>
        <p:spPr>
          <a:xfrm>
            <a:off x="800100" y="6172200"/>
            <a:ext cx="72576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350" name="Google Shape;350;p39"/>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Introduction </a:t>
            </a:r>
            <a:endParaRPr/>
          </a:p>
        </p:txBody>
      </p:sp>
      <p:sp>
        <p:nvSpPr>
          <p:cNvPr id="125" name="Google Shape;125;p15"/>
          <p:cNvSpPr txBox="1"/>
          <p:nvPr>
            <p:ph idx="11" type="ftr"/>
          </p:nvPr>
        </p:nvSpPr>
        <p:spPr>
          <a:xfrm>
            <a:off x="914400" y="6172200"/>
            <a:ext cx="6821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126" name="Google Shape;126;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27" name="Google Shape;127;p15"/>
          <p:cNvSpPr txBox="1"/>
          <p:nvPr>
            <p:ph idx="1" type="body"/>
          </p:nvPr>
        </p:nvSpPr>
        <p:spPr>
          <a:xfrm>
            <a:off x="603500" y="1638300"/>
            <a:ext cx="7772400" cy="4572000"/>
          </a:xfrm>
          <a:prstGeom prst="rect">
            <a:avLst/>
          </a:prstGeom>
          <a:noFill/>
          <a:ln>
            <a:noFill/>
          </a:ln>
        </p:spPr>
        <p:txBody>
          <a:bodyPr anchorCtr="0" anchor="t" bIns="45700" lIns="91425" spcFirstLastPara="1" rIns="91425" wrap="square" tIns="45700">
            <a:noAutofit/>
          </a:bodyPr>
          <a:lstStyle/>
          <a:p>
            <a:pPr indent="-304800" lvl="0" marL="457200" rtl="0" algn="just">
              <a:spcBef>
                <a:spcPts val="0"/>
              </a:spcBef>
              <a:spcAft>
                <a:spcPts val="0"/>
              </a:spcAft>
              <a:buSzPts val="1200"/>
              <a:buFont typeface="Libre Franklin"/>
              <a:buChar char="⚫"/>
            </a:pPr>
            <a:r>
              <a:rPr lang="en-US" sz="1800">
                <a:latin typeface="Libre Franklin"/>
                <a:ea typeface="Libre Franklin"/>
                <a:cs typeface="Libre Franklin"/>
                <a:sym typeface="Libre Franklin"/>
              </a:rPr>
              <a:t>Smart Parking is one of the most adopted and fastest growing </a:t>
            </a:r>
            <a:r>
              <a:rPr lang="en-US" sz="1800">
                <a:uFill>
                  <a:noFill/>
                </a:uFill>
                <a:latin typeface="Libre Franklin"/>
                <a:ea typeface="Libre Franklin"/>
                <a:cs typeface="Libre Franklin"/>
                <a:sym typeface="Libre Franklin"/>
                <a:hlinkClick r:id="rId3"/>
              </a:rPr>
              <a:t>Smart City Solutions</a:t>
            </a:r>
            <a:r>
              <a:rPr lang="en-US" sz="1800">
                <a:latin typeface="Libre Franklin"/>
                <a:ea typeface="Libre Franklin"/>
                <a:cs typeface="Libre Franklin"/>
                <a:sym typeface="Libre Franklin"/>
              </a:rPr>
              <a:t> across the world. The goal is to automate and decrease time spent manually searching for the optimal parking spot.</a:t>
            </a:r>
            <a:endParaRPr sz="1800">
              <a:latin typeface="Libre Franklin"/>
              <a:ea typeface="Libre Franklin"/>
              <a:cs typeface="Libre Franklin"/>
              <a:sym typeface="Libre Franklin"/>
            </a:endParaRPr>
          </a:p>
          <a:p>
            <a:pPr indent="-304800" lvl="0" marL="457200" marR="0" rtl="0" algn="just">
              <a:lnSpc>
                <a:spcPct val="115000"/>
              </a:lnSpc>
              <a:spcBef>
                <a:spcPts val="0"/>
              </a:spcBef>
              <a:spcAft>
                <a:spcPts val="0"/>
              </a:spcAft>
              <a:buSzPts val="1200"/>
              <a:buFont typeface="Libre Franklin"/>
              <a:buChar char="⚫"/>
            </a:pPr>
            <a:r>
              <a:rPr lang="en-US" sz="1800">
                <a:latin typeface="Libre Franklin"/>
                <a:ea typeface="Libre Franklin"/>
                <a:cs typeface="Libre Franklin"/>
                <a:sym typeface="Libre Franklin"/>
              </a:rPr>
              <a:t>This system proposes a secure and efficient parking system which will work on sensor communication and secured wireless network with RFID reader.</a:t>
            </a:r>
            <a:endParaRPr sz="1800">
              <a:latin typeface="Libre Franklin"/>
              <a:ea typeface="Libre Franklin"/>
              <a:cs typeface="Libre Franklin"/>
              <a:sym typeface="Libre Franklin"/>
            </a:endParaRPr>
          </a:p>
          <a:p>
            <a:pPr indent="-304800" lvl="0" marL="457200" marR="0" rtl="0" algn="just">
              <a:lnSpc>
                <a:spcPct val="115000"/>
              </a:lnSpc>
              <a:spcBef>
                <a:spcPts val="0"/>
              </a:spcBef>
              <a:spcAft>
                <a:spcPts val="0"/>
              </a:spcAft>
              <a:buSzPts val="1200"/>
              <a:buFont typeface="Libre Franklin"/>
              <a:buChar char="⚫"/>
            </a:pPr>
            <a:r>
              <a:rPr lang="en-US" sz="1800">
                <a:latin typeface="Libre Franklin"/>
                <a:ea typeface="Libre Franklin"/>
                <a:cs typeface="Libre Franklin"/>
                <a:sym typeface="Libre Franklin"/>
              </a:rPr>
              <a:t>In order to solve the problem of finding a vacant parking space in particular area, the navigation system in the parking area is created. </a:t>
            </a:r>
            <a:endParaRPr sz="1800">
              <a:latin typeface="Libre Franklin"/>
              <a:ea typeface="Libre Franklin"/>
              <a:cs typeface="Libre Franklin"/>
              <a:sym typeface="Libre Franklin"/>
            </a:endParaRPr>
          </a:p>
          <a:p>
            <a:pPr indent="-304800" lvl="0" marL="457200" marR="0" rtl="0" algn="just">
              <a:lnSpc>
                <a:spcPct val="115000"/>
              </a:lnSpc>
              <a:spcBef>
                <a:spcPts val="0"/>
              </a:spcBef>
              <a:spcAft>
                <a:spcPts val="0"/>
              </a:spcAft>
              <a:buSzPts val="1200"/>
              <a:buFont typeface="Libre Franklin"/>
              <a:buChar char="⚫"/>
            </a:pPr>
            <a:r>
              <a:rPr lang="en-US" sz="1800">
                <a:latin typeface="Libre Franklin"/>
                <a:ea typeface="Libre Franklin"/>
                <a:cs typeface="Libre Franklin"/>
                <a:sym typeface="Libre Franklin"/>
              </a:rPr>
              <a:t>The user can book a </a:t>
            </a:r>
            <a:r>
              <a:rPr lang="en-US" sz="1800">
                <a:latin typeface="Libre Franklin"/>
                <a:ea typeface="Libre Franklin"/>
                <a:cs typeface="Libre Franklin"/>
                <a:sym typeface="Libre Franklin"/>
              </a:rPr>
              <a:t>parking</a:t>
            </a:r>
            <a:r>
              <a:rPr lang="en-US" sz="1800">
                <a:latin typeface="Libre Franklin"/>
                <a:ea typeface="Libre Franklin"/>
                <a:cs typeface="Libre Franklin"/>
                <a:sym typeface="Libre Franklin"/>
              </a:rPr>
              <a:t> slot according to their </a:t>
            </a:r>
            <a:r>
              <a:rPr lang="en-US" sz="1800">
                <a:latin typeface="Libre Franklin"/>
                <a:ea typeface="Libre Franklin"/>
                <a:cs typeface="Libre Franklin"/>
                <a:sym typeface="Libre Franklin"/>
              </a:rPr>
              <a:t>convenience in advance and accordingly</a:t>
            </a:r>
            <a:r>
              <a:rPr lang="en-US" sz="1800">
                <a:latin typeface="Libre Franklin"/>
                <a:ea typeface="Libre Franklin"/>
                <a:cs typeface="Libre Franklin"/>
                <a:sym typeface="Libre Franklin"/>
              </a:rPr>
              <a:t> will be guided to the parking area.</a:t>
            </a:r>
            <a:endParaRPr sz="1800">
              <a:latin typeface="Libre Franklin"/>
              <a:ea typeface="Libre Franklin"/>
              <a:cs typeface="Libre Franklin"/>
              <a:sym typeface="Libre Franklin"/>
            </a:endParaRPr>
          </a:p>
          <a:p>
            <a:pPr indent="-304800" lvl="0" marL="457200" marR="0" rtl="0" algn="just">
              <a:lnSpc>
                <a:spcPct val="115000"/>
              </a:lnSpc>
              <a:spcBef>
                <a:spcPts val="0"/>
              </a:spcBef>
              <a:spcAft>
                <a:spcPts val="0"/>
              </a:spcAft>
              <a:buSzPts val="1200"/>
              <a:buFont typeface="Libre Franklin"/>
              <a:buChar char="⚫"/>
            </a:pPr>
            <a:r>
              <a:rPr lang="en-US" sz="1800">
                <a:latin typeface="Libre Franklin"/>
                <a:ea typeface="Libre Franklin"/>
                <a:cs typeface="Libre Franklin"/>
                <a:sym typeface="Libre Franklin"/>
              </a:rPr>
              <a:t>Using this system, we can easily find vacant space for parking and parking waiting time is reduced efficiently.</a:t>
            </a:r>
            <a:endParaRPr sz="1800">
              <a:latin typeface="Libre Franklin"/>
              <a:ea typeface="Libre Franklin"/>
              <a:cs typeface="Libre Franklin"/>
              <a:sym typeface="Libre Franklin"/>
            </a:endParaRPr>
          </a:p>
        </p:txBody>
      </p:sp>
      <p:pic>
        <p:nvPicPr>
          <p:cNvPr id="128" name="Google Shape;128;p15"/>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Review of literature</a:t>
            </a:r>
            <a:endParaRPr/>
          </a:p>
        </p:txBody>
      </p:sp>
      <p:sp>
        <p:nvSpPr>
          <p:cNvPr id="134" name="Google Shape;134;p16"/>
          <p:cNvSpPr txBox="1"/>
          <p:nvPr>
            <p:ph idx="11" type="ftr"/>
          </p:nvPr>
        </p:nvSpPr>
        <p:spPr>
          <a:xfrm>
            <a:off x="914400" y="6172200"/>
            <a:ext cx="71037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135" name="Google Shape;135;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36" name="Google Shape;136;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10184" lvl="0" marL="274320" rtl="0" algn="l">
              <a:spcBef>
                <a:spcPts val="0"/>
              </a:spcBef>
              <a:spcAft>
                <a:spcPts val="0"/>
              </a:spcAft>
              <a:buSzPts val="1200"/>
              <a:buFont typeface="Libre Franklin"/>
              <a:buChar char="⚫"/>
            </a:pPr>
            <a:r>
              <a:rPr lang="en-US" sz="2400">
                <a:latin typeface="Libre Franklin"/>
                <a:ea typeface="Libre Franklin"/>
                <a:cs typeface="Libre Franklin"/>
                <a:sym typeface="Libre Franklin"/>
              </a:rPr>
              <a:t>Observation and analysis of literature survey</a:t>
            </a:r>
            <a:endParaRPr sz="2400">
              <a:latin typeface="Libre Franklin"/>
              <a:ea typeface="Libre Franklin"/>
              <a:cs typeface="Libre Franklin"/>
              <a:sym typeface="Libre Franklin"/>
            </a:endParaRPr>
          </a:p>
          <a:p>
            <a:pPr indent="0" lvl="0" marL="0" rtl="0" algn="l">
              <a:spcBef>
                <a:spcPts val="580"/>
              </a:spcBef>
              <a:spcAft>
                <a:spcPts val="0"/>
              </a:spcAft>
              <a:buSzPts val="2210"/>
              <a:buNone/>
            </a:pPr>
            <a:r>
              <a:rPr lang="en-US">
                <a:latin typeface="Libre Franklin"/>
                <a:ea typeface="Libre Franklin"/>
                <a:cs typeface="Libre Franklin"/>
                <a:sym typeface="Libre Franklin"/>
              </a:rPr>
              <a:t> </a:t>
            </a:r>
            <a:endParaRPr>
              <a:latin typeface="Libre Franklin"/>
              <a:ea typeface="Libre Franklin"/>
              <a:cs typeface="Libre Franklin"/>
              <a:sym typeface="Libre Franklin"/>
            </a:endParaRPr>
          </a:p>
        </p:txBody>
      </p:sp>
      <p:graphicFrame>
        <p:nvGraphicFramePr>
          <p:cNvPr id="137" name="Google Shape;137;p16"/>
          <p:cNvGraphicFramePr/>
          <p:nvPr/>
        </p:nvGraphicFramePr>
        <p:xfrm>
          <a:off x="952500" y="2143700"/>
          <a:ext cx="3000000" cy="3000000"/>
        </p:xfrm>
        <a:graphic>
          <a:graphicData uri="http://schemas.openxmlformats.org/drawingml/2006/table">
            <a:tbl>
              <a:tblPr>
                <a:noFill/>
                <a:tableStyleId>{0FAAFDAD-82D1-4B6D-A2E2-EB2F0229FF8F}</a:tableStyleId>
              </a:tblPr>
              <a:tblGrid>
                <a:gridCol w="1775950"/>
                <a:gridCol w="1775950"/>
                <a:gridCol w="1775950"/>
                <a:gridCol w="1775950"/>
              </a:tblGrid>
              <a:tr h="373700">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Ref  No:</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Parameters Considered</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Algorithms</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Limitations/Suggestions</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89075">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[1] </a:t>
                      </a:r>
                      <a:r>
                        <a:rPr lang="en-US" sz="1600">
                          <a:solidFill>
                            <a:schemeClr val="dk1"/>
                          </a:solidFill>
                          <a:latin typeface="Libre Franklin"/>
                          <a:ea typeface="Libre Franklin"/>
                          <a:cs typeface="Libre Franklin"/>
                          <a:sym typeface="Libre Franklin"/>
                        </a:rPr>
                        <a:t>A. Chatterjee, S. Manna, A. Rahaman, A. R. Sarkar, A. Ghosh and A. A. Ansari, ”An Automated RFID Based Car Parking System”,2019.</a:t>
                      </a:r>
                      <a:endParaRPr sz="19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RFID Reader</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RFID tagging</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With the help of RFID in the system, vehicle identification time is reduced to a great extent. It </a:t>
                      </a:r>
                      <a:r>
                        <a:rPr lang="en-US" sz="1600">
                          <a:highlight>
                            <a:srgbClr val="FFFFFF"/>
                          </a:highlight>
                          <a:latin typeface="Libre Franklin"/>
                          <a:ea typeface="Libre Franklin"/>
                          <a:cs typeface="Libre Franklin"/>
                          <a:sym typeface="Libre Franklin"/>
                        </a:rPr>
                        <a:t> avoids the traffic jam problem near the gates of parking lots</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aphicFrame>
        <p:nvGraphicFramePr>
          <p:cNvPr id="144" name="Google Shape;144;p17"/>
          <p:cNvGraphicFramePr/>
          <p:nvPr/>
        </p:nvGraphicFramePr>
        <p:xfrm>
          <a:off x="724850" y="521025"/>
          <a:ext cx="3000000" cy="3000000"/>
        </p:xfrm>
        <a:graphic>
          <a:graphicData uri="http://schemas.openxmlformats.org/drawingml/2006/table">
            <a:tbl>
              <a:tblPr>
                <a:noFill/>
                <a:tableStyleId>{0FAAFDAD-82D1-4B6D-A2E2-EB2F0229FF8F}</a:tableStyleId>
              </a:tblPr>
              <a:tblGrid>
                <a:gridCol w="2016700"/>
                <a:gridCol w="1873850"/>
                <a:gridCol w="1945275"/>
                <a:gridCol w="1945275"/>
              </a:tblGrid>
              <a:tr h="1641450">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[2] </a:t>
                      </a:r>
                      <a:r>
                        <a:rPr lang="en-US" sz="1600">
                          <a:solidFill>
                            <a:schemeClr val="dk1"/>
                          </a:solidFill>
                          <a:latin typeface="Libre Franklin"/>
                          <a:ea typeface="Libre Franklin"/>
                          <a:cs typeface="Libre Franklin"/>
                          <a:sym typeface="Libre Franklin"/>
                        </a:rPr>
                        <a:t>Y. Chang and T. K. Shih, ”RFID-Based intelligent parking management system with indoor positioning and dynamic tracking,” 2017</a:t>
                      </a:r>
                      <a:endParaRPr sz="19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240"/>
                        </a:spcBef>
                        <a:spcAft>
                          <a:spcPts val="0"/>
                        </a:spcAft>
                        <a:buNone/>
                      </a:pPr>
                      <a:r>
                        <a:rPr lang="en-US" sz="1600">
                          <a:latin typeface="Libre Franklin"/>
                          <a:ea typeface="Libre Franklin"/>
                          <a:cs typeface="Libre Franklin"/>
                          <a:sym typeface="Libre Franklin"/>
                        </a:rPr>
                        <a:t>Finding and allocating a parking space</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240"/>
                        </a:spcBef>
                        <a:spcAft>
                          <a:spcPts val="0"/>
                        </a:spcAft>
                        <a:buNone/>
                      </a:pPr>
                      <a:r>
                        <a:rPr lang="en-US" sz="1600">
                          <a:latin typeface="Libre Franklin"/>
                          <a:ea typeface="Libre Franklin"/>
                          <a:cs typeface="Libre Franklin"/>
                          <a:sym typeface="Libre Franklin"/>
                        </a:rPr>
                        <a:t>Dynamic tracking algorithm</a:t>
                      </a:r>
                      <a:endParaRPr b="1"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240"/>
                        </a:spcBef>
                        <a:spcAft>
                          <a:spcPts val="0"/>
                        </a:spcAft>
                        <a:buNone/>
                      </a:pPr>
                      <a:r>
                        <a:rPr lang="en-US" sz="1600">
                          <a:latin typeface="Libre Franklin"/>
                          <a:ea typeface="Libre Franklin"/>
                          <a:cs typeface="Libre Franklin"/>
                          <a:sym typeface="Libre Franklin"/>
                        </a:rPr>
                        <a:t>While entering and leaving the parking lot, they can use dynamic tracking to find their car parking space and exit. It can also save more waste time</a:t>
                      </a:r>
                      <a:endParaRPr b="1"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45" name="Google Shape;145;p17"/>
          <p:cNvGraphicFramePr/>
          <p:nvPr/>
        </p:nvGraphicFramePr>
        <p:xfrm>
          <a:off x="724850" y="2895925"/>
          <a:ext cx="3000000" cy="3000000"/>
        </p:xfrm>
        <a:graphic>
          <a:graphicData uri="http://schemas.openxmlformats.org/drawingml/2006/table">
            <a:tbl>
              <a:tblPr>
                <a:noFill/>
                <a:tableStyleId>{0FAAFDAD-82D1-4B6D-A2E2-EB2F0229FF8F}</a:tableStyleId>
              </a:tblPr>
              <a:tblGrid>
                <a:gridCol w="2016700"/>
                <a:gridCol w="1873850"/>
                <a:gridCol w="1945275"/>
                <a:gridCol w="1945275"/>
              </a:tblGrid>
              <a:tr h="2946400">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[3] </a:t>
                      </a:r>
                      <a:r>
                        <a:rPr lang="en-US" sz="1600">
                          <a:solidFill>
                            <a:schemeClr val="dk1"/>
                          </a:solidFill>
                          <a:latin typeface="Libre Franklin"/>
                          <a:ea typeface="Libre Franklin"/>
                          <a:cs typeface="Libre Franklin"/>
                          <a:sym typeface="Libre Franklin"/>
                        </a:rPr>
                        <a:t>O. Orrie, B. Silva and G. P. Hancke, ”A wireless smart parking system,”2015</a:t>
                      </a:r>
                      <a:endParaRPr sz="19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240"/>
                        </a:spcBef>
                        <a:spcAft>
                          <a:spcPts val="0"/>
                        </a:spcAft>
                        <a:buNone/>
                      </a:pPr>
                      <a:r>
                        <a:rPr lang="en-US" sz="1600">
                          <a:latin typeface="Libre Franklin"/>
                          <a:ea typeface="Libre Franklin"/>
                          <a:cs typeface="Libre Franklin"/>
                          <a:sym typeface="Libre Franklin"/>
                        </a:rPr>
                        <a:t>Addition of security features</a:t>
                      </a:r>
                      <a:endParaRPr b="1"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Privacy and security</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240"/>
                        </a:spcBef>
                        <a:spcAft>
                          <a:spcPts val="0"/>
                        </a:spcAft>
                        <a:buNone/>
                      </a:pPr>
                      <a:r>
                        <a:rPr lang="en-US" sz="1600">
                          <a:latin typeface="Libre Franklin"/>
                          <a:ea typeface="Libre Franklin"/>
                          <a:cs typeface="Libre Franklin"/>
                          <a:sym typeface="Libre Franklin"/>
                        </a:rPr>
                        <a:t>The correct security features will help to reduce the amount of time taken to find a parking spot in busy areas and help in the identification of the vehicle. </a:t>
                      </a:r>
                      <a:endParaRPr b="1"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p:nvPr>
            <p:ph idx="12" type="sldNum"/>
          </p:nvPr>
        </p:nvSpPr>
        <p:spPr>
          <a:xfrm>
            <a:off x="203629" y="6139025"/>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sz="1800"/>
              <a:t>‹#›</a:t>
            </a:fld>
            <a:endParaRPr sz="1800"/>
          </a:p>
        </p:txBody>
      </p:sp>
      <p:graphicFrame>
        <p:nvGraphicFramePr>
          <p:cNvPr id="152" name="Google Shape;152;p18"/>
          <p:cNvGraphicFramePr/>
          <p:nvPr/>
        </p:nvGraphicFramePr>
        <p:xfrm>
          <a:off x="581400" y="738100"/>
          <a:ext cx="3000000" cy="3000000"/>
        </p:xfrm>
        <a:graphic>
          <a:graphicData uri="http://schemas.openxmlformats.org/drawingml/2006/table">
            <a:tbl>
              <a:tblPr>
                <a:noFill/>
                <a:tableStyleId>{0FAAFDAD-82D1-4B6D-A2E2-EB2F0229FF8F}</a:tableStyleId>
              </a:tblPr>
              <a:tblGrid>
                <a:gridCol w="1991750"/>
                <a:gridCol w="1991750"/>
                <a:gridCol w="1991750"/>
                <a:gridCol w="1991750"/>
              </a:tblGrid>
              <a:tr h="2625350">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[4] </a:t>
                      </a:r>
                      <a:r>
                        <a:rPr lang="en-US" sz="1600">
                          <a:solidFill>
                            <a:schemeClr val="dk1"/>
                          </a:solidFill>
                          <a:latin typeface="Libre Franklin"/>
                          <a:ea typeface="Libre Franklin"/>
                          <a:cs typeface="Libre Franklin"/>
                          <a:sym typeface="Libre Franklin"/>
                        </a:rPr>
                        <a:t> Prof.Gayatri Bhandari,Mrinal Bari, Shweta Borse, Ashwini Gaikwad, Reshma Kadam, ” Parking Navigation For Multiple Parking System”,2014</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1008"/>
                        </a:spcBef>
                        <a:spcAft>
                          <a:spcPts val="0"/>
                        </a:spcAft>
                        <a:buNone/>
                      </a:pPr>
                      <a:r>
                        <a:rPr lang="en-US" sz="1600">
                          <a:latin typeface="Libre Franklin"/>
                          <a:ea typeface="Libre Franklin"/>
                          <a:cs typeface="Libre Franklin"/>
                          <a:sym typeface="Libre Franklin"/>
                        </a:rPr>
                        <a:t>Navigation system in mobile application. </a:t>
                      </a:r>
                      <a:endParaRPr b="1"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1008"/>
                        </a:spcBef>
                        <a:spcAft>
                          <a:spcPts val="0"/>
                        </a:spcAft>
                        <a:buNone/>
                      </a:pPr>
                      <a:r>
                        <a:rPr lang="en-US" sz="1600">
                          <a:latin typeface="Libre Franklin"/>
                          <a:ea typeface="Libre Franklin"/>
                          <a:cs typeface="Libre Franklin"/>
                          <a:sym typeface="Libre Franklin"/>
                        </a:rPr>
                        <a:t>Central server and sensor communication</a:t>
                      </a:r>
                      <a:endParaRPr b="1"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1008"/>
                        </a:spcBef>
                        <a:spcAft>
                          <a:spcPts val="0"/>
                        </a:spcAft>
                        <a:buNone/>
                      </a:pPr>
                      <a:r>
                        <a:rPr lang="en-US" sz="1600">
                          <a:latin typeface="Libre Franklin"/>
                          <a:ea typeface="Libre Franklin"/>
                          <a:cs typeface="Libre Franklin"/>
                          <a:sym typeface="Libre Franklin"/>
                        </a:rPr>
                        <a:t>Vacant space for parking can be easily viewed to the driver using the mobile application. </a:t>
                      </a:r>
                      <a:endParaRPr b="1"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23975">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[5] </a:t>
                      </a:r>
                      <a:r>
                        <a:rPr lang="en-US" sz="1600">
                          <a:solidFill>
                            <a:schemeClr val="dk1"/>
                          </a:solidFill>
                          <a:latin typeface="Libre Franklin"/>
                          <a:ea typeface="Libre Franklin"/>
                          <a:cs typeface="Libre Franklin"/>
                          <a:sym typeface="Libre Franklin"/>
                        </a:rPr>
                        <a:t>ElakyaR, Juhi Seth, Pola Ashritha, R Namith, ”Smart Parking System using IoT”,2019</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1008"/>
                        </a:spcBef>
                        <a:spcAft>
                          <a:spcPts val="0"/>
                        </a:spcAft>
                        <a:buNone/>
                      </a:pPr>
                      <a:r>
                        <a:rPr lang="en-US" sz="1600">
                          <a:latin typeface="Libre Franklin"/>
                          <a:ea typeface="Libre Franklin"/>
                          <a:cs typeface="Libre Franklin"/>
                          <a:sym typeface="Libre Franklin"/>
                        </a:rPr>
                        <a:t>Real time information </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240"/>
                        </a:spcBef>
                        <a:spcAft>
                          <a:spcPts val="0"/>
                        </a:spcAft>
                        <a:buNone/>
                      </a:pPr>
                      <a:r>
                        <a:rPr lang="en-US" sz="1600">
                          <a:latin typeface="Libre Franklin"/>
                          <a:ea typeface="Libre Franklin"/>
                          <a:cs typeface="Libre Franklin"/>
                          <a:sym typeface="Libre Franklin"/>
                        </a:rPr>
                        <a:t>Real time process and information of the parking slots</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240"/>
                        </a:spcBef>
                        <a:spcAft>
                          <a:spcPts val="0"/>
                        </a:spcAft>
                        <a:buNone/>
                      </a:pPr>
                      <a:r>
                        <a:rPr lang="en-US" sz="1600">
                          <a:latin typeface="Libre Franklin"/>
                          <a:ea typeface="Libre Franklin"/>
                          <a:cs typeface="Libre Franklin"/>
                          <a:sym typeface="Libre Franklin"/>
                        </a:rPr>
                        <a:t>Resolve the growing problem of traffic congestion.</a:t>
                      </a:r>
                      <a:endParaRPr sz="1600">
                        <a:latin typeface="Libre Franklin"/>
                        <a:ea typeface="Libre Franklin"/>
                        <a:cs typeface="Libre Franklin"/>
                        <a:sym typeface="Libre Frankli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Review of literature</a:t>
            </a:r>
            <a:endParaRPr/>
          </a:p>
        </p:txBody>
      </p:sp>
      <p:sp>
        <p:nvSpPr>
          <p:cNvPr id="158" name="Google Shape;158;p19"/>
          <p:cNvSpPr txBox="1"/>
          <p:nvPr>
            <p:ph idx="11" type="ftr"/>
          </p:nvPr>
        </p:nvSpPr>
        <p:spPr>
          <a:xfrm>
            <a:off x="914400" y="6172200"/>
            <a:ext cx="6910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159" name="Google Shape;159;p1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60" name="Google Shape;160;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10184" lvl="0" marL="274320" rtl="0" algn="l">
              <a:spcBef>
                <a:spcPts val="0"/>
              </a:spcBef>
              <a:spcAft>
                <a:spcPts val="0"/>
              </a:spcAft>
              <a:buSzPts val="1200"/>
              <a:buFont typeface="Libre Franklin"/>
              <a:buChar char="⚫"/>
            </a:pPr>
            <a:r>
              <a:rPr lang="en-US" sz="2400">
                <a:latin typeface="Libre Franklin"/>
                <a:ea typeface="Libre Franklin"/>
                <a:cs typeface="Libre Franklin"/>
                <a:sym typeface="Libre Franklin"/>
              </a:rPr>
              <a:t>Gap identified</a:t>
            </a:r>
            <a:endParaRPr sz="2400">
              <a:latin typeface="Libre Franklin"/>
              <a:ea typeface="Libre Franklin"/>
              <a:cs typeface="Libre Franklin"/>
              <a:sym typeface="Libre Franklin"/>
            </a:endParaRPr>
          </a:p>
          <a:p>
            <a:pPr indent="0" lvl="0" marL="274320" rtl="0" algn="l">
              <a:spcBef>
                <a:spcPts val="0"/>
              </a:spcBef>
              <a:spcAft>
                <a:spcPts val="0"/>
              </a:spcAft>
              <a:buNone/>
            </a:pPr>
            <a:r>
              <a:t/>
            </a:r>
            <a:endParaRPr i="1">
              <a:latin typeface="Libre Franklin"/>
              <a:ea typeface="Libre Franklin"/>
              <a:cs typeface="Libre Franklin"/>
              <a:sym typeface="Libre Franklin"/>
            </a:endParaRPr>
          </a:p>
          <a:p>
            <a:pPr indent="-342900" lvl="0" marL="457200" rtl="0" algn="just">
              <a:spcBef>
                <a:spcPts val="0"/>
              </a:spcBef>
              <a:spcAft>
                <a:spcPts val="0"/>
              </a:spcAft>
              <a:buSzPts val="1800"/>
              <a:buFont typeface="Libre Franklin"/>
              <a:buAutoNum type="arabicPeriod"/>
            </a:pPr>
            <a:r>
              <a:rPr lang="en-US" sz="1800">
                <a:latin typeface="Libre Franklin"/>
                <a:ea typeface="Libre Franklin"/>
                <a:cs typeface="Libre Franklin"/>
                <a:sym typeface="Libre Franklin"/>
              </a:rPr>
              <a:t>Addition of security features to protect the users’ privacy is vital.</a:t>
            </a:r>
            <a:r>
              <a:rPr lang="en-US" sz="1800">
                <a:highlight>
                  <a:srgbClr val="FFFFFF"/>
                </a:highlight>
                <a:latin typeface="Libre Franklin"/>
                <a:ea typeface="Libre Franklin"/>
                <a:cs typeface="Libre Franklin"/>
                <a:sym typeface="Libre Franklin"/>
              </a:rPr>
              <a:t> </a:t>
            </a:r>
            <a:endParaRPr sz="1800">
              <a:highlight>
                <a:srgbClr val="FFFFFF"/>
              </a:highlight>
              <a:latin typeface="Libre Franklin"/>
              <a:ea typeface="Libre Franklin"/>
              <a:cs typeface="Libre Franklin"/>
              <a:sym typeface="Libre Franklin"/>
            </a:endParaRPr>
          </a:p>
          <a:p>
            <a:pPr indent="-342900" lvl="0" marL="457200" rtl="0" algn="just">
              <a:spcBef>
                <a:spcPts val="0"/>
              </a:spcBef>
              <a:spcAft>
                <a:spcPts val="0"/>
              </a:spcAft>
              <a:buSzPts val="1800"/>
              <a:buFont typeface="Libre Franklin"/>
              <a:buAutoNum type="arabicPeriod"/>
            </a:pPr>
            <a:r>
              <a:rPr lang="en-US" sz="1800">
                <a:highlight>
                  <a:srgbClr val="FFFFFF"/>
                </a:highlight>
                <a:latin typeface="Libre Franklin"/>
                <a:ea typeface="Libre Franklin"/>
                <a:cs typeface="Libre Franklin"/>
                <a:sym typeface="Libre Franklin"/>
              </a:rPr>
              <a:t>The parking guidance system can be more correct and efficient.</a:t>
            </a:r>
            <a:endParaRPr sz="1800">
              <a:highlight>
                <a:srgbClr val="FFFFFF"/>
              </a:highlight>
              <a:latin typeface="Libre Franklin"/>
              <a:ea typeface="Libre Franklin"/>
              <a:cs typeface="Libre Franklin"/>
              <a:sym typeface="Libre Franklin"/>
            </a:endParaRPr>
          </a:p>
          <a:p>
            <a:pPr indent="-342900" lvl="0" marL="457200" rtl="0" algn="just">
              <a:spcBef>
                <a:spcPts val="0"/>
              </a:spcBef>
              <a:spcAft>
                <a:spcPts val="0"/>
              </a:spcAft>
              <a:buSzPts val="1800"/>
              <a:buFont typeface="Libre Franklin"/>
              <a:buAutoNum type="arabicPeriod"/>
            </a:pPr>
            <a:r>
              <a:rPr lang="en-US" sz="1800">
                <a:highlight>
                  <a:srgbClr val="FFFFFF"/>
                </a:highlight>
                <a:latin typeface="Libre Franklin"/>
                <a:ea typeface="Libre Franklin"/>
                <a:cs typeface="Libre Franklin"/>
                <a:sym typeface="Libre Franklin"/>
              </a:rPr>
              <a:t>The challenge in obtaining the information about the detection of vehicles depends on the underlying infrastructure in the place where the system is going to be implemented, or on the technology that was chosen to be used according to the system to be implemented.</a:t>
            </a:r>
            <a:endParaRPr sz="1800">
              <a:highlight>
                <a:srgbClr val="FFFFFF"/>
              </a:highlight>
              <a:latin typeface="Libre Franklin"/>
              <a:ea typeface="Libre Franklin"/>
              <a:cs typeface="Libre Franklin"/>
              <a:sym typeface="Libre Franklin"/>
            </a:endParaRPr>
          </a:p>
          <a:p>
            <a:pPr indent="-342900" lvl="0" marL="457200" rtl="0" algn="just">
              <a:spcBef>
                <a:spcPts val="0"/>
              </a:spcBef>
              <a:spcAft>
                <a:spcPts val="0"/>
              </a:spcAft>
              <a:buSzPts val="1800"/>
              <a:buFont typeface="Libre Franklin"/>
              <a:buAutoNum type="arabicPeriod"/>
            </a:pPr>
            <a:r>
              <a:rPr lang="en-US" sz="1800">
                <a:highlight>
                  <a:srgbClr val="FFFFFF"/>
                </a:highlight>
                <a:latin typeface="Libre Franklin"/>
                <a:ea typeface="Libre Franklin"/>
                <a:cs typeface="Libre Franklin"/>
                <a:sym typeface="Libre Franklin"/>
              </a:rPr>
              <a:t>With IOT, There are several opportunities for failure with complex systems. There is a chance that the software can be hacked and your personal information misused.</a:t>
            </a:r>
            <a:endParaRPr sz="1800">
              <a:highlight>
                <a:srgbClr val="FFFFFF"/>
              </a:highlight>
              <a:latin typeface="Libre Franklin"/>
              <a:ea typeface="Libre Franklin"/>
              <a:cs typeface="Libre Franklin"/>
              <a:sym typeface="Libre Franklin"/>
            </a:endParaRPr>
          </a:p>
          <a:p>
            <a:pPr indent="0" lvl="0" marL="457200" rtl="0" algn="just">
              <a:spcBef>
                <a:spcPts val="0"/>
              </a:spcBef>
              <a:spcAft>
                <a:spcPts val="0"/>
              </a:spcAft>
              <a:buNone/>
            </a:pPr>
            <a:r>
              <a:t/>
            </a:r>
            <a:endParaRPr sz="1800">
              <a:latin typeface="Libre Franklin"/>
              <a:ea typeface="Libre Franklin"/>
              <a:cs typeface="Libre Franklin"/>
              <a:sym typeface="Libre Franklin"/>
            </a:endParaRPr>
          </a:p>
          <a:p>
            <a:pPr indent="0" lvl="0" marL="0" rtl="0" algn="l">
              <a:lnSpc>
                <a:spcPct val="150000"/>
              </a:lnSpc>
              <a:spcBef>
                <a:spcPts val="0"/>
              </a:spcBef>
              <a:spcAft>
                <a:spcPts val="0"/>
              </a:spcAft>
              <a:buNone/>
            </a:pPr>
            <a:r>
              <a:t/>
            </a:r>
            <a:endParaRPr b="1" sz="1400">
              <a:latin typeface="Times New Roman"/>
              <a:ea typeface="Times New Roman"/>
              <a:cs typeface="Times New Roman"/>
              <a:sym typeface="Times New Roman"/>
            </a:endParaRPr>
          </a:p>
          <a:p>
            <a:pPr indent="0" lvl="0" marL="274320" rtl="0" algn="l">
              <a:spcBef>
                <a:spcPts val="0"/>
              </a:spcBef>
              <a:spcAft>
                <a:spcPts val="0"/>
              </a:spcAft>
              <a:buNone/>
            </a:pPr>
            <a:r>
              <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a:buNone/>
            </a:pPr>
            <a:r>
              <a:rPr lang="en-US" sz="3600"/>
              <a:t>Problem definition &amp; Proposed solution </a:t>
            </a:r>
            <a:endParaRPr sz="3600"/>
          </a:p>
        </p:txBody>
      </p:sp>
      <p:sp>
        <p:nvSpPr>
          <p:cNvPr id="167" name="Google Shape;167;p20"/>
          <p:cNvSpPr txBox="1"/>
          <p:nvPr>
            <p:ph idx="11" type="ftr"/>
          </p:nvPr>
        </p:nvSpPr>
        <p:spPr>
          <a:xfrm>
            <a:off x="914400" y="6172200"/>
            <a:ext cx="6731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168" name="Google Shape;168;p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69" name="Google Shape;169;p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marR="402336" rtl="0" algn="just">
              <a:lnSpc>
                <a:spcPct val="115000"/>
              </a:lnSpc>
              <a:spcBef>
                <a:spcPts val="1416"/>
              </a:spcBef>
              <a:spcAft>
                <a:spcPts val="0"/>
              </a:spcAft>
              <a:buClr>
                <a:schemeClr val="dk1"/>
              </a:buClr>
              <a:buSzPts val="1100"/>
              <a:buFont typeface="Arial"/>
              <a:buNone/>
            </a:pPr>
            <a:r>
              <a:rPr b="1" lang="en-US" sz="1800">
                <a:latin typeface="Libre Franklin"/>
                <a:ea typeface="Libre Franklin"/>
                <a:cs typeface="Libre Franklin"/>
                <a:sym typeface="Libre Franklin"/>
              </a:rPr>
              <a:t>Problem Definition: </a:t>
            </a:r>
            <a:r>
              <a:rPr lang="en-US" sz="1800">
                <a:latin typeface="Libre Franklin"/>
                <a:ea typeface="Libre Franklin"/>
                <a:cs typeface="Libre Franklin"/>
                <a:sym typeface="Libre Franklin"/>
              </a:rPr>
              <a:t>To develop an automated car parking system with RFID reader to minimize waiting time and compute the shortest path to the parking area.. </a:t>
            </a:r>
            <a:endParaRPr b="1" sz="1800">
              <a:latin typeface="Libre Franklin"/>
              <a:ea typeface="Libre Franklin"/>
              <a:cs typeface="Libre Franklin"/>
              <a:sym typeface="Libre Franklin"/>
            </a:endParaRPr>
          </a:p>
          <a:p>
            <a:pPr indent="0" lvl="0" marL="0" marR="402336" rtl="0" algn="just">
              <a:lnSpc>
                <a:spcPct val="115000"/>
              </a:lnSpc>
              <a:spcBef>
                <a:spcPts val="1416"/>
              </a:spcBef>
              <a:spcAft>
                <a:spcPts val="0"/>
              </a:spcAft>
              <a:buClr>
                <a:schemeClr val="dk1"/>
              </a:buClr>
              <a:buSzPts val="1100"/>
              <a:buFont typeface="Arial"/>
              <a:buNone/>
            </a:pPr>
            <a:r>
              <a:rPr b="1" lang="en-US" sz="1800">
                <a:latin typeface="Libre Franklin"/>
                <a:ea typeface="Libre Franklin"/>
                <a:cs typeface="Libre Franklin"/>
                <a:sym typeface="Libre Franklin"/>
              </a:rPr>
              <a:t>Proposed Solution: </a:t>
            </a:r>
            <a:r>
              <a:rPr lang="en-US" sz="1800">
                <a:latin typeface="Libre Franklin"/>
                <a:ea typeface="Libre Franklin"/>
                <a:cs typeface="Libre Franklin"/>
                <a:sym typeface="Libre Franklin"/>
              </a:rPr>
              <a:t>The project aims at bridging the gap by providing an application for users to guide them a smooth hassle-free parking experience that can be deployed for use in diverse premises. The primary purpose of this research work is to provide recommendations to improve parking at various premises. To address future needs as well as to improve the utilization and efficiency of existing parking, parking alternatives were considered for future scope.</a:t>
            </a:r>
            <a:endParaRPr sz="1800">
              <a:latin typeface="Libre Franklin"/>
              <a:ea typeface="Libre Franklin"/>
              <a:cs typeface="Libre Franklin"/>
              <a:sym typeface="Libre Franklin"/>
            </a:endParaRPr>
          </a:p>
          <a:p>
            <a:pPr indent="-133985" lvl="0" marL="274320" rtl="0" algn="just">
              <a:spcBef>
                <a:spcPts val="0"/>
              </a:spcBef>
              <a:spcAft>
                <a:spcPts val="0"/>
              </a:spcAft>
              <a:buSzPts val="2210"/>
              <a:buNone/>
            </a:pPr>
            <a:r>
              <a:t/>
            </a:r>
            <a:endParaRPr sz="1800">
              <a:latin typeface="Libre Franklin"/>
              <a:ea typeface="Libre Franklin"/>
              <a:cs typeface="Libre Franklin"/>
              <a:sym typeface="Libre Franklin"/>
            </a:endParaRPr>
          </a:p>
        </p:txBody>
      </p:sp>
      <p:pic>
        <p:nvPicPr>
          <p:cNvPr id="170" name="Google Shape;170;p2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Scope of project</a:t>
            </a:r>
            <a:endParaRPr/>
          </a:p>
        </p:txBody>
      </p:sp>
      <p:sp>
        <p:nvSpPr>
          <p:cNvPr id="177" name="Google Shape;177;p21"/>
          <p:cNvSpPr txBox="1"/>
          <p:nvPr>
            <p:ph idx="11" type="ftr"/>
          </p:nvPr>
        </p:nvSpPr>
        <p:spPr>
          <a:xfrm>
            <a:off x="914400" y="6172200"/>
            <a:ext cx="65703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Smart Automated parking system</a:t>
            </a:r>
            <a:r>
              <a:rPr lang="en-US"/>
              <a:t>                                  </a:t>
            </a:r>
            <a:endParaRPr/>
          </a:p>
        </p:txBody>
      </p:sp>
      <p:sp>
        <p:nvSpPr>
          <p:cNvPr id="178" name="Google Shape;178;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79" name="Google Shape;179;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42900" lvl="0" marL="457200" rtl="0" algn="just">
              <a:spcBef>
                <a:spcPts val="1200"/>
              </a:spcBef>
              <a:spcAft>
                <a:spcPts val="0"/>
              </a:spcAft>
              <a:buClr>
                <a:schemeClr val="dk1"/>
              </a:buClr>
              <a:buSzPts val="1800"/>
              <a:buFont typeface="Libre Franklin"/>
              <a:buChar char="●"/>
            </a:pPr>
            <a:r>
              <a:rPr lang="en-US" sz="1800">
                <a:latin typeface="Libre Franklin"/>
                <a:ea typeface="Libre Franklin"/>
                <a:cs typeface="Libre Franklin"/>
                <a:sym typeface="Libre Franklin"/>
              </a:rPr>
              <a:t>The system handles operations like searching for parking spaces, booking the parking slots and payment. </a:t>
            </a:r>
            <a:endParaRPr sz="1800">
              <a:latin typeface="Libre Franklin"/>
              <a:ea typeface="Libre Franklin"/>
              <a:cs typeface="Libre Franklin"/>
              <a:sym typeface="Libre Franklin"/>
            </a:endParaRPr>
          </a:p>
          <a:p>
            <a:pPr indent="-342900" lvl="0" marL="457200" rtl="0" algn="just">
              <a:spcBef>
                <a:spcPts val="0"/>
              </a:spcBef>
              <a:spcAft>
                <a:spcPts val="0"/>
              </a:spcAft>
              <a:buClr>
                <a:schemeClr val="dk1"/>
              </a:buClr>
              <a:buSzPts val="1800"/>
              <a:buFont typeface="Libre Franklin"/>
              <a:buChar char="●"/>
            </a:pPr>
            <a:r>
              <a:rPr lang="en-US" sz="1800">
                <a:latin typeface="Libre Franklin"/>
                <a:ea typeface="Libre Franklin"/>
                <a:cs typeface="Libre Franklin"/>
                <a:sym typeface="Libre Franklin"/>
              </a:rPr>
              <a:t>Alert message is displayed to the user to remind him at the end of his time slot.</a:t>
            </a:r>
            <a:endParaRPr sz="1800">
              <a:latin typeface="Libre Franklin"/>
              <a:ea typeface="Libre Franklin"/>
              <a:cs typeface="Libre Franklin"/>
              <a:sym typeface="Libre Franklin"/>
            </a:endParaRPr>
          </a:p>
          <a:p>
            <a:pPr indent="-342900" lvl="0" marL="457200" rtl="0" algn="just">
              <a:spcBef>
                <a:spcPts val="0"/>
              </a:spcBef>
              <a:spcAft>
                <a:spcPts val="0"/>
              </a:spcAft>
              <a:buClr>
                <a:schemeClr val="dk1"/>
              </a:buClr>
              <a:buSzPts val="1800"/>
              <a:buFont typeface="Libre Franklin"/>
              <a:buChar char="●"/>
            </a:pPr>
            <a:r>
              <a:rPr lang="en-US" sz="1800">
                <a:latin typeface="Libre Franklin"/>
                <a:ea typeface="Libre Franklin"/>
                <a:cs typeface="Libre Franklin"/>
                <a:sym typeface="Libre Franklin"/>
              </a:rPr>
              <a:t>RFID cards for payment and verification purposes are included in the system.</a:t>
            </a:r>
            <a:endParaRPr sz="1800">
              <a:latin typeface="Libre Franklin"/>
              <a:ea typeface="Libre Franklin"/>
              <a:cs typeface="Libre Franklin"/>
              <a:sym typeface="Libre Franklin"/>
            </a:endParaRPr>
          </a:p>
          <a:p>
            <a:pPr indent="-342900" lvl="0" marL="457200" rtl="0" algn="just">
              <a:spcBef>
                <a:spcPts val="0"/>
              </a:spcBef>
              <a:spcAft>
                <a:spcPts val="0"/>
              </a:spcAft>
              <a:buClr>
                <a:schemeClr val="dk1"/>
              </a:buClr>
              <a:buSzPts val="1800"/>
              <a:buFont typeface="Libre Franklin"/>
              <a:buChar char="●"/>
            </a:pPr>
            <a:r>
              <a:rPr lang="en-US" sz="1800">
                <a:latin typeface="Libre Franklin"/>
                <a:ea typeface="Libre Franklin"/>
                <a:cs typeface="Libre Franklin"/>
                <a:sym typeface="Libre Franklin"/>
              </a:rPr>
              <a:t>During registration, the user will be given a unique number that will be used for allotment of RFID cards. </a:t>
            </a:r>
            <a:endParaRPr sz="1800">
              <a:latin typeface="Libre Franklin"/>
              <a:ea typeface="Libre Franklin"/>
              <a:cs typeface="Libre Franklin"/>
              <a:sym typeface="Libre Franklin"/>
            </a:endParaRPr>
          </a:p>
          <a:p>
            <a:pPr indent="-342900" lvl="0" marL="457200" rtl="0" algn="just">
              <a:spcBef>
                <a:spcPts val="0"/>
              </a:spcBef>
              <a:spcAft>
                <a:spcPts val="0"/>
              </a:spcAft>
              <a:buClr>
                <a:schemeClr val="dk1"/>
              </a:buClr>
              <a:buSzPts val="1800"/>
              <a:buFont typeface="Libre Franklin"/>
              <a:buChar char="●"/>
            </a:pPr>
            <a:r>
              <a:rPr lang="en-US" sz="1800">
                <a:latin typeface="Libre Franklin"/>
                <a:ea typeface="Libre Franklin"/>
                <a:cs typeface="Libre Franklin"/>
                <a:sym typeface="Libre Franklin"/>
              </a:rPr>
              <a:t>All the user details are stored in a database and can only be accessed by the admin.</a:t>
            </a:r>
            <a:endParaRPr sz="1800">
              <a:latin typeface="Libre Franklin"/>
              <a:ea typeface="Libre Franklin"/>
              <a:cs typeface="Libre Franklin"/>
              <a:sym typeface="Libre Franklin"/>
            </a:endParaRPr>
          </a:p>
          <a:p>
            <a:pPr indent="-342900" lvl="0" marL="457200" rtl="0" algn="just">
              <a:spcBef>
                <a:spcPts val="0"/>
              </a:spcBef>
              <a:spcAft>
                <a:spcPts val="0"/>
              </a:spcAft>
              <a:buClr>
                <a:schemeClr val="dk1"/>
              </a:buClr>
              <a:buSzPts val="1800"/>
              <a:buFont typeface="Libre Franklin"/>
              <a:buChar char="●"/>
            </a:pPr>
            <a:r>
              <a:rPr lang="en-US" sz="1800">
                <a:latin typeface="Libre Franklin"/>
                <a:ea typeface="Libre Franklin"/>
                <a:cs typeface="Libre Franklin"/>
                <a:sym typeface="Libre Franklin"/>
              </a:rPr>
              <a:t>User Interface is made user friendly and appealing.</a:t>
            </a:r>
            <a:endParaRPr sz="1800">
              <a:latin typeface="Libre Franklin"/>
              <a:ea typeface="Libre Franklin"/>
              <a:cs typeface="Libre Franklin"/>
              <a:sym typeface="Libre Franklin"/>
            </a:endParaRPr>
          </a:p>
          <a:p>
            <a:pPr indent="0" lvl="0" marL="457200" rtl="0" algn="l">
              <a:spcBef>
                <a:spcPts val="200"/>
              </a:spcBef>
              <a:spcAft>
                <a:spcPts val="0"/>
              </a:spcAft>
              <a:buClr>
                <a:schemeClr val="dk1"/>
              </a:buClr>
              <a:buSzPts val="1100"/>
              <a:buFont typeface="Arial"/>
              <a:buNone/>
            </a:pPr>
            <a:r>
              <a:t/>
            </a:r>
            <a:endParaRPr sz="1800">
              <a:latin typeface="Libre Franklin"/>
              <a:ea typeface="Libre Franklin"/>
              <a:cs typeface="Libre Franklin"/>
              <a:sym typeface="Libre Franklin"/>
            </a:endParaRPr>
          </a:p>
          <a:p>
            <a:pPr indent="0" lvl="0" marL="0" marR="409575" rtl="0" algn="just">
              <a:lnSpc>
                <a:spcPct val="115000"/>
              </a:lnSpc>
              <a:spcBef>
                <a:spcPts val="0"/>
              </a:spcBef>
              <a:spcAft>
                <a:spcPts val="0"/>
              </a:spcAft>
              <a:buClr>
                <a:schemeClr val="dk1"/>
              </a:buClr>
              <a:buSzPts val="1100"/>
              <a:buFont typeface="Arial"/>
              <a:buNone/>
            </a:pPr>
            <a:r>
              <a:t/>
            </a:r>
            <a:endParaRPr sz="1800">
              <a:latin typeface="Libre Franklin"/>
              <a:ea typeface="Libre Franklin"/>
              <a:cs typeface="Libre Franklin"/>
              <a:sym typeface="Libre Franklin"/>
            </a:endParaRPr>
          </a:p>
        </p:txBody>
      </p:sp>
      <p:pic>
        <p:nvPicPr>
          <p:cNvPr id="180" name="Google Shape;180;p2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