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4B58-EFF1-1178-30FB-73619805F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6AFC6-79AC-8B65-AB9E-17199E00E90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5E2489-5025-C80F-8870-78E47843813C}"/>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5" name="Footer Placeholder 4">
            <a:extLst>
              <a:ext uri="{FF2B5EF4-FFF2-40B4-BE49-F238E27FC236}">
                <a16:creationId xmlns:a16="http://schemas.microsoft.com/office/drawing/2014/main" id="{94A7DC2B-3E7F-3D99-0D73-16A6301DA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9835-E885-316F-A036-A75AD2F92978}"/>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135749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4D1C-1F5B-590F-F609-47EDF17F2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1104A-5821-1834-E864-935BF50655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439C3-5C4B-B260-ECBE-ECC018BD84A2}"/>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5" name="Footer Placeholder 4">
            <a:extLst>
              <a:ext uri="{FF2B5EF4-FFF2-40B4-BE49-F238E27FC236}">
                <a16:creationId xmlns:a16="http://schemas.microsoft.com/office/drawing/2014/main" id="{D32A6D32-C6E5-6F64-A4B8-719D5667E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52DA3-02F9-4306-EAA1-BDB45E7C75A7}"/>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151869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79594-CB5B-5AEE-281F-48FEE058B911}"/>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620F3-D824-B7DE-42A0-19BE1CFD8971}"/>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67086-6DB1-2FFC-FC07-3BF8319F9FC3}"/>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5" name="Footer Placeholder 4">
            <a:extLst>
              <a:ext uri="{FF2B5EF4-FFF2-40B4-BE49-F238E27FC236}">
                <a16:creationId xmlns:a16="http://schemas.microsoft.com/office/drawing/2014/main" id="{59E46F7E-1655-F91F-6ABC-266514154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F3F24-68EE-DC72-5713-1C6CFA68DFC2}"/>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31528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3267-0EA1-C04D-CCD7-94CB0E862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D0355-A51A-DB9D-E170-9E95FEB1C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FF5EA-054E-54CF-EA65-52293D90D661}"/>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5" name="Footer Placeholder 4">
            <a:extLst>
              <a:ext uri="{FF2B5EF4-FFF2-40B4-BE49-F238E27FC236}">
                <a16:creationId xmlns:a16="http://schemas.microsoft.com/office/drawing/2014/main" id="{DA640101-AB9E-C9B4-4380-C3C959E2D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4F9A8-8BB2-015C-1529-BEED45027C92}"/>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279272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4C94-466D-B184-7E68-7D66E008A45D}"/>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BE895-F0E9-E9B3-BE15-642AEEBBA564}"/>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018C6-85FB-EA15-0D37-7203886B0AE1}"/>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5" name="Footer Placeholder 4">
            <a:extLst>
              <a:ext uri="{FF2B5EF4-FFF2-40B4-BE49-F238E27FC236}">
                <a16:creationId xmlns:a16="http://schemas.microsoft.com/office/drawing/2014/main" id="{41171780-7EB7-7377-01E3-D258A40E2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69983-37D9-C893-D020-2C94E5B369BD}"/>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323253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78C9-0FE5-3805-CE1F-350C8932D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E8972-2F37-30C4-7B70-CA3B7D567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2C1D0-1C8D-6DFB-F2D2-0960D421E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8110A9-0F19-68DB-8A63-C48D70426884}"/>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6" name="Footer Placeholder 5">
            <a:extLst>
              <a:ext uri="{FF2B5EF4-FFF2-40B4-BE49-F238E27FC236}">
                <a16:creationId xmlns:a16="http://schemas.microsoft.com/office/drawing/2014/main" id="{41242007-8AD9-6EEA-2F7F-4302C3C1F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4E3BE-18F4-DC9B-08B9-EA668D675080}"/>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277350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9876-0AF6-D841-395E-DC3F4B581359}"/>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2EFB08-DB8F-0302-7233-8131D6AD04B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B9BFE8-85E1-7A51-F762-494F17A671C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1A1860-25A7-C8E3-62D8-DB8B69269CC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2DBD9-3C63-0261-0352-3000219B6706}"/>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19862-C467-67BB-87F9-7D250EC19804}"/>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8" name="Footer Placeholder 7">
            <a:extLst>
              <a:ext uri="{FF2B5EF4-FFF2-40B4-BE49-F238E27FC236}">
                <a16:creationId xmlns:a16="http://schemas.microsoft.com/office/drawing/2014/main" id="{BAFDDAF2-A2E9-D81C-0EC5-C74D3B3CDE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6F83FC-2E2C-16A3-F93A-D41E6ACA6684}"/>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77065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4358-433E-F14B-5043-65FF48E3E5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7B6271-C8D0-474A-BF24-DDABE08092FB}"/>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4" name="Footer Placeholder 3">
            <a:extLst>
              <a:ext uri="{FF2B5EF4-FFF2-40B4-BE49-F238E27FC236}">
                <a16:creationId xmlns:a16="http://schemas.microsoft.com/office/drawing/2014/main" id="{0D679050-0274-634A-8A73-2488D965D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24DB6-89F8-A1C3-F959-B259C87DB064}"/>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16912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D847E-2D95-1D94-37D3-7582595FD2E8}"/>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3" name="Footer Placeholder 2">
            <a:extLst>
              <a:ext uri="{FF2B5EF4-FFF2-40B4-BE49-F238E27FC236}">
                <a16:creationId xmlns:a16="http://schemas.microsoft.com/office/drawing/2014/main" id="{2E4A143C-C2DE-79D5-544D-383C21DF6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C8518-DEA1-C930-2025-04048BD99448}"/>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381148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79A0-987B-9142-0377-EE731DD8B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9CB57-A873-4BF3-2BE6-DBEA281DFBD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4E2F5-0957-CD26-6EF3-5A9D6F42322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8D05B-22C6-7ADF-6F1F-362A56691111}"/>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6" name="Footer Placeholder 5">
            <a:extLst>
              <a:ext uri="{FF2B5EF4-FFF2-40B4-BE49-F238E27FC236}">
                <a16:creationId xmlns:a16="http://schemas.microsoft.com/office/drawing/2014/main" id="{75A21DE3-0782-F7DA-459C-787DE862C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68D5D-69D5-0729-E1BC-F2525E8D2BAC}"/>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336799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8591-D5BA-3938-66C7-C42481A82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BCCDB-5FA1-C36A-9433-A408C92112BA}"/>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CA49E9EB-46D3-3103-8CA1-E264F0C35B3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00551-B1B6-EBD1-9621-31E01B91915E}"/>
              </a:ext>
            </a:extLst>
          </p:cNvPr>
          <p:cNvSpPr>
            <a:spLocks noGrp="1"/>
          </p:cNvSpPr>
          <p:nvPr>
            <p:ph type="dt" sz="half" idx="10"/>
          </p:nvPr>
        </p:nvSpPr>
        <p:spPr/>
        <p:txBody>
          <a:bodyPr/>
          <a:lstStyle/>
          <a:p>
            <a:fld id="{DA1DD534-6BB2-47C5-B202-82A3004F4D70}" type="datetimeFigureOut">
              <a:rPr lang="en-US" smtClean="0"/>
              <a:t>4/17/2024</a:t>
            </a:fld>
            <a:endParaRPr lang="en-US"/>
          </a:p>
        </p:txBody>
      </p:sp>
      <p:sp>
        <p:nvSpPr>
          <p:cNvPr id="6" name="Footer Placeholder 5">
            <a:extLst>
              <a:ext uri="{FF2B5EF4-FFF2-40B4-BE49-F238E27FC236}">
                <a16:creationId xmlns:a16="http://schemas.microsoft.com/office/drawing/2014/main" id="{4DD73031-EC81-5BD2-CD26-02BB0104E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1BC4B-7DEF-872A-8E4D-59FE1F92E9D8}"/>
              </a:ext>
            </a:extLst>
          </p:cNvPr>
          <p:cNvSpPr>
            <a:spLocks noGrp="1"/>
          </p:cNvSpPr>
          <p:nvPr>
            <p:ph type="sldNum" sz="quarter" idx="12"/>
          </p:nvPr>
        </p:nvSpPr>
        <p:spPr/>
        <p:txBody>
          <a:bodyPr/>
          <a:lstStyle/>
          <a:p>
            <a:fld id="{06D89904-32BF-4A3F-9483-EA08ABC5205A}" type="slidenum">
              <a:rPr lang="en-US" smtClean="0"/>
              <a:t>‹#›</a:t>
            </a:fld>
            <a:endParaRPr lang="en-US"/>
          </a:p>
        </p:txBody>
      </p:sp>
    </p:spTree>
    <p:extLst>
      <p:ext uri="{BB962C8B-B14F-4D97-AF65-F5344CB8AC3E}">
        <p14:creationId xmlns:p14="http://schemas.microsoft.com/office/powerpoint/2010/main" val="405536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267BB-44AD-4958-0244-BC80D51ECAC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5A097-1A2E-4237-DB02-55615B15F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3E8C5-BEDE-17AC-5A2A-7FECD9E2D5D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DD534-6BB2-47C5-B202-82A3004F4D70}" type="datetimeFigureOut">
              <a:rPr lang="en-US" smtClean="0"/>
              <a:t>4/17/2024</a:t>
            </a:fld>
            <a:endParaRPr lang="en-US"/>
          </a:p>
        </p:txBody>
      </p:sp>
      <p:sp>
        <p:nvSpPr>
          <p:cNvPr id="5" name="Footer Placeholder 4">
            <a:extLst>
              <a:ext uri="{FF2B5EF4-FFF2-40B4-BE49-F238E27FC236}">
                <a16:creationId xmlns:a16="http://schemas.microsoft.com/office/drawing/2014/main" id="{1DEB74D3-4735-5F1F-6388-F4606803D13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BAE5B6-A7A3-3A0B-19D5-D76CB4640D4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89904-32BF-4A3F-9483-EA08ABC5205A}" type="slidenum">
              <a:rPr lang="en-US" smtClean="0"/>
              <a:t>‹#›</a:t>
            </a:fld>
            <a:endParaRPr lang="en-US"/>
          </a:p>
        </p:txBody>
      </p:sp>
    </p:spTree>
    <p:extLst>
      <p:ext uri="{BB962C8B-B14F-4D97-AF65-F5344CB8AC3E}">
        <p14:creationId xmlns:p14="http://schemas.microsoft.com/office/powerpoint/2010/main" val="235799786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EE4C-D50C-6C09-1209-2B446A1BA648}"/>
              </a:ext>
            </a:extLst>
          </p:cNvPr>
          <p:cNvSpPr>
            <a:spLocks noGrp="1"/>
          </p:cNvSpPr>
          <p:nvPr>
            <p:ph type="ctrTitle"/>
          </p:nvPr>
        </p:nvSpPr>
        <p:spPr/>
        <p:txBody>
          <a:bodyPr>
            <a:normAutofit fontScale="90000"/>
          </a:bodyPr>
          <a:lstStyle/>
          <a:p>
            <a:r>
              <a:rPr lang="en-US" b="1" dirty="0"/>
              <a:t>Brain Tumor Segmentation using U-Net and Attention U-Net</a:t>
            </a:r>
          </a:p>
        </p:txBody>
      </p:sp>
      <p:sp>
        <p:nvSpPr>
          <p:cNvPr id="3" name="Subtitle 2">
            <a:extLst>
              <a:ext uri="{FF2B5EF4-FFF2-40B4-BE49-F238E27FC236}">
                <a16:creationId xmlns:a16="http://schemas.microsoft.com/office/drawing/2014/main" id="{FC0F3615-BB0C-2906-EADC-7A88952CE256}"/>
              </a:ext>
            </a:extLst>
          </p:cNvPr>
          <p:cNvSpPr>
            <a:spLocks noGrp="1"/>
          </p:cNvSpPr>
          <p:nvPr>
            <p:ph type="subTitle" idx="1"/>
          </p:nvPr>
        </p:nvSpPr>
        <p:spPr>
          <a:xfrm>
            <a:off x="1524000" y="3788469"/>
            <a:ext cx="9144000" cy="1655763"/>
          </a:xfrm>
        </p:spPr>
        <p:txBody>
          <a:bodyPr/>
          <a:lstStyle/>
          <a:p>
            <a:pPr algn="r"/>
            <a:r>
              <a:rPr lang="en-US" dirty="0"/>
              <a:t>By:</a:t>
            </a:r>
          </a:p>
          <a:p>
            <a:pPr algn="r"/>
            <a:r>
              <a:rPr lang="en-US" dirty="0"/>
              <a:t>Maniteja Bonagani</a:t>
            </a:r>
          </a:p>
        </p:txBody>
      </p:sp>
    </p:spTree>
    <p:extLst>
      <p:ext uri="{BB962C8B-B14F-4D97-AF65-F5344CB8AC3E}">
        <p14:creationId xmlns:p14="http://schemas.microsoft.com/office/powerpoint/2010/main" val="33779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0247-E733-B21E-BAF4-39E73E5A9E8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2FF7B567-3901-D7C2-9C0E-B9E467141FEE}"/>
              </a:ext>
            </a:extLst>
          </p:cNvPr>
          <p:cNvSpPr>
            <a:spLocks noGrp="1"/>
          </p:cNvSpPr>
          <p:nvPr>
            <p:ph idx="1"/>
          </p:nvPr>
        </p:nvSpPr>
        <p:spPr/>
        <p:txBody>
          <a:bodyPr>
            <a:normAutofit/>
          </a:bodyPr>
          <a:lstStyle/>
          <a:p>
            <a:pPr algn="just"/>
            <a:r>
              <a:rPr lang="en-US" sz="2400" dirty="0"/>
              <a:t>The Attention U-Net outperformed the U-Net in terms of both training and validation losses, indicating its superior ability to generalize and segment complex tumor regions.</a:t>
            </a:r>
          </a:p>
          <a:p>
            <a:pPr algn="just"/>
            <a:r>
              <a:rPr lang="en-US" sz="2400" dirty="0"/>
              <a:t>However, the Attention U-Net architecture is more computationally expensive due to the additional attention mechanisms, which impact training time and inference speed.</a:t>
            </a:r>
          </a:p>
          <a:p>
            <a:pPr algn="just"/>
            <a:r>
              <a:rPr lang="en-US" sz="2400" dirty="0"/>
              <a:t>Potential improvements could include exploring more advanced attention mechanisms, ensemble models, or transfer learning techniques to further enhance the segmentation accuracy and efficiency.</a:t>
            </a:r>
          </a:p>
        </p:txBody>
      </p:sp>
    </p:spTree>
    <p:extLst>
      <p:ext uri="{BB962C8B-B14F-4D97-AF65-F5344CB8AC3E}">
        <p14:creationId xmlns:p14="http://schemas.microsoft.com/office/powerpoint/2010/main" val="220277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8885-17AC-03AF-463D-513999FCE9DE}"/>
              </a:ext>
            </a:extLst>
          </p:cNvPr>
          <p:cNvSpPr>
            <a:spLocks noGrp="1"/>
          </p:cNvSpPr>
          <p:nvPr>
            <p:ph type="title"/>
          </p:nvPr>
        </p:nvSpPr>
        <p:spPr>
          <a:xfrm>
            <a:off x="838200" y="2766219"/>
            <a:ext cx="10515600" cy="1325563"/>
          </a:xfrm>
        </p:spPr>
        <p:txBody>
          <a:bodyPr>
            <a:scene3d>
              <a:camera prst="orthographicFront"/>
              <a:lightRig rig="harsh" dir="t"/>
            </a:scene3d>
            <a:sp3d extrusionH="57150" prstMaterial="matte">
              <a:bevelT w="63500" h="12700" prst="artDeco"/>
              <a:contourClr>
                <a:schemeClr val="bg1">
                  <a:lumMod val="65000"/>
                </a:schemeClr>
              </a:contourClr>
            </a:sp3d>
          </a:bodyPr>
          <a:lstStyle/>
          <a:p>
            <a:pPr algn="ctr"/>
            <a:r>
              <a:rPr lang="en-US" b="1" dirty="0">
                <a:ln/>
                <a:solidFill>
                  <a:schemeClr val="accent3"/>
                </a:solidFill>
                <a:effectLst>
                  <a:outerShdw blurRad="50800" dist="38100" dir="8100000" algn="tr" rotWithShape="0">
                    <a:prstClr val="black">
                      <a:alpha val="40000"/>
                    </a:prstClr>
                  </a:outerShdw>
                </a:effectLst>
                <a:latin typeface="Calisto MT" panose="02040603050505030304" pitchFamily="18" charset="0"/>
              </a:rPr>
              <a:t>THANK YOU</a:t>
            </a:r>
          </a:p>
        </p:txBody>
      </p:sp>
    </p:spTree>
    <p:extLst>
      <p:ext uri="{BB962C8B-B14F-4D97-AF65-F5344CB8AC3E}">
        <p14:creationId xmlns:p14="http://schemas.microsoft.com/office/powerpoint/2010/main" val="198654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CAD1-6768-8A2D-D9BE-3871F0F663FF}"/>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B49C5166-743C-1085-B7BD-DC232E63EBB3}"/>
              </a:ext>
            </a:extLst>
          </p:cNvPr>
          <p:cNvSpPr>
            <a:spLocks noGrp="1"/>
          </p:cNvSpPr>
          <p:nvPr>
            <p:ph idx="1"/>
          </p:nvPr>
        </p:nvSpPr>
        <p:spPr/>
        <p:txBody>
          <a:bodyPr/>
          <a:lstStyle/>
          <a:p>
            <a:pPr algn="just"/>
            <a:r>
              <a:rPr lang="en-US" dirty="0"/>
              <a:t>Brain tumor segmentation is a crucial task in medical imaging analysis, aiding in diagnosis, treatment planning, and monitoring.</a:t>
            </a:r>
          </a:p>
          <a:p>
            <a:pPr algn="just"/>
            <a:r>
              <a:rPr lang="en-US" b="1" dirty="0"/>
              <a:t>Challenges: </a:t>
            </a:r>
            <a:r>
              <a:rPr lang="en-US" dirty="0"/>
              <a:t>Irregular tumor shapes, varying intensities, ill-defined boundaries, heterogeneity, imaging artifacts, and noise.</a:t>
            </a:r>
          </a:p>
          <a:p>
            <a:pPr algn="just"/>
            <a:r>
              <a:rPr lang="en-US" b="1" dirty="0"/>
              <a:t>Motivation: </a:t>
            </a:r>
            <a:r>
              <a:rPr lang="en-US" dirty="0"/>
              <a:t>Deep learning models, particularly convolutional neural networks (CNNs), have demonstrated remarkable success in medical image analysis, capturing complex patterns and subtle features.</a:t>
            </a:r>
          </a:p>
        </p:txBody>
      </p:sp>
    </p:spTree>
    <p:extLst>
      <p:ext uri="{BB962C8B-B14F-4D97-AF65-F5344CB8AC3E}">
        <p14:creationId xmlns:p14="http://schemas.microsoft.com/office/powerpoint/2010/main" val="215857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24A7-BF50-7081-0D48-AD3F28C8DDBC}"/>
              </a:ext>
            </a:extLst>
          </p:cNvPr>
          <p:cNvSpPr>
            <a:spLocks noGrp="1"/>
          </p:cNvSpPr>
          <p:nvPr>
            <p:ph type="title"/>
          </p:nvPr>
        </p:nvSpPr>
        <p:spPr>
          <a:xfrm>
            <a:off x="838200" y="407162"/>
            <a:ext cx="10515600" cy="1325563"/>
          </a:xfrm>
        </p:spPr>
        <p:txBody>
          <a:bodyPr/>
          <a:lstStyle/>
          <a:p>
            <a:r>
              <a:rPr lang="en-US" b="1" dirty="0"/>
              <a:t>Dataset</a:t>
            </a:r>
          </a:p>
        </p:txBody>
      </p:sp>
      <p:sp>
        <p:nvSpPr>
          <p:cNvPr id="3" name="Content Placeholder 2">
            <a:extLst>
              <a:ext uri="{FF2B5EF4-FFF2-40B4-BE49-F238E27FC236}">
                <a16:creationId xmlns:a16="http://schemas.microsoft.com/office/drawing/2014/main" id="{56FE697E-8EF9-F192-744F-64D149E0F009}"/>
              </a:ext>
            </a:extLst>
          </p:cNvPr>
          <p:cNvSpPr>
            <a:spLocks noGrp="1"/>
          </p:cNvSpPr>
          <p:nvPr>
            <p:ph idx="1"/>
          </p:nvPr>
        </p:nvSpPr>
        <p:spPr>
          <a:xfrm>
            <a:off x="838200" y="1732725"/>
            <a:ext cx="5784542" cy="4351339"/>
          </a:xfrm>
        </p:spPr>
        <p:txBody>
          <a:bodyPr>
            <a:normAutofit/>
          </a:bodyPr>
          <a:lstStyle/>
          <a:p>
            <a:pPr algn="just"/>
            <a:r>
              <a:rPr lang="en-US" sz="2400" b="1" dirty="0"/>
              <a:t>BraTS2020 dataset: </a:t>
            </a:r>
            <a:r>
              <a:rPr lang="en-US" sz="2400" dirty="0"/>
              <a:t>Contains brain MRI scans and corresponding segmentation masks.</a:t>
            </a:r>
          </a:p>
          <a:p>
            <a:pPr algn="just"/>
            <a:r>
              <a:rPr lang="en-US" sz="2400" b="1" dirty="0"/>
              <a:t>Data format: </a:t>
            </a:r>
            <a:r>
              <a:rPr lang="en-US" sz="2400" dirty="0"/>
              <a:t>.h5 files containing 4 image channels (T1, T1c, T2, FLAIR) and 3 mask channels (necrotic, edema, tumor).</a:t>
            </a:r>
          </a:p>
        </p:txBody>
      </p:sp>
      <p:pic>
        <p:nvPicPr>
          <p:cNvPr id="5" name="Picture 4">
            <a:extLst>
              <a:ext uri="{FF2B5EF4-FFF2-40B4-BE49-F238E27FC236}">
                <a16:creationId xmlns:a16="http://schemas.microsoft.com/office/drawing/2014/main" id="{CA23FF33-7055-6B31-F2BF-8E240245CDFE}"/>
              </a:ext>
            </a:extLst>
          </p:cNvPr>
          <p:cNvPicPr>
            <a:picLocks noChangeAspect="1"/>
          </p:cNvPicPr>
          <p:nvPr/>
        </p:nvPicPr>
        <p:blipFill>
          <a:blip r:embed="rId2"/>
          <a:stretch>
            <a:fillRect/>
          </a:stretch>
        </p:blipFill>
        <p:spPr>
          <a:xfrm>
            <a:off x="6931886" y="1732725"/>
            <a:ext cx="5159499" cy="3875515"/>
          </a:xfrm>
          <a:prstGeom prst="rect">
            <a:avLst/>
          </a:prstGeom>
        </p:spPr>
      </p:pic>
    </p:spTree>
    <p:extLst>
      <p:ext uri="{BB962C8B-B14F-4D97-AF65-F5344CB8AC3E}">
        <p14:creationId xmlns:p14="http://schemas.microsoft.com/office/powerpoint/2010/main" val="146164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BE6A-6B90-7D0E-37F6-793C62D7DEF4}"/>
              </a:ext>
            </a:extLst>
          </p:cNvPr>
          <p:cNvSpPr>
            <a:spLocks noGrp="1"/>
          </p:cNvSpPr>
          <p:nvPr>
            <p:ph type="title"/>
          </p:nvPr>
        </p:nvSpPr>
        <p:spPr>
          <a:xfrm>
            <a:off x="838200" y="285225"/>
            <a:ext cx="10515600" cy="1325563"/>
          </a:xfrm>
        </p:spPr>
        <p:txBody>
          <a:bodyPr/>
          <a:lstStyle/>
          <a:p>
            <a:r>
              <a:rPr lang="en-US" b="1" dirty="0"/>
              <a:t>Data Preprocessing</a:t>
            </a:r>
          </a:p>
        </p:txBody>
      </p:sp>
      <p:sp>
        <p:nvSpPr>
          <p:cNvPr id="3" name="Content Placeholder 2">
            <a:extLst>
              <a:ext uri="{FF2B5EF4-FFF2-40B4-BE49-F238E27FC236}">
                <a16:creationId xmlns:a16="http://schemas.microsoft.com/office/drawing/2014/main" id="{D523CD6C-923A-542A-F0FA-B9F92D6C6028}"/>
              </a:ext>
            </a:extLst>
          </p:cNvPr>
          <p:cNvSpPr>
            <a:spLocks noGrp="1"/>
          </p:cNvSpPr>
          <p:nvPr>
            <p:ph idx="1"/>
          </p:nvPr>
        </p:nvSpPr>
        <p:spPr>
          <a:xfrm>
            <a:off x="838200" y="1610788"/>
            <a:ext cx="10515600" cy="4351339"/>
          </a:xfrm>
        </p:spPr>
        <p:txBody>
          <a:bodyPr>
            <a:normAutofit fontScale="62500" lnSpcReduction="20000"/>
          </a:bodyPr>
          <a:lstStyle/>
          <a:p>
            <a:pPr algn="just"/>
            <a:r>
              <a:rPr lang="en-US" dirty="0"/>
              <a:t>The </a:t>
            </a:r>
            <a:r>
              <a:rPr lang="en-US" dirty="0" err="1"/>
              <a:t>BrainScanDataset</a:t>
            </a:r>
            <a:r>
              <a:rPr lang="en-US" dirty="0"/>
              <a:t> class is a custom dataset handler that extends </a:t>
            </a:r>
            <a:r>
              <a:rPr lang="en-US" dirty="0" err="1"/>
              <a:t>PyTorch's</a:t>
            </a:r>
            <a:r>
              <a:rPr lang="en-US" dirty="0"/>
              <a:t> Dataset class. It is designed to manage the loading and preprocessing of MRI scan data stored in .h5 files for brain tumor segmentation tasks.</a:t>
            </a:r>
          </a:p>
          <a:p>
            <a:pPr algn="just"/>
            <a:r>
              <a:rPr lang="en-US" dirty="0"/>
              <a:t>The constructor (__</a:t>
            </a:r>
            <a:r>
              <a:rPr lang="en-US" dirty="0" err="1"/>
              <a:t>init</a:t>
            </a:r>
            <a:r>
              <a:rPr lang="en-US" dirty="0"/>
              <a:t>__) takes a list of file paths pointing to the .h5 files and an optional deterministic flag. If deterministic is set to True, the random seed is fixed to ensure reproducibility, particularly useful when generating test images.</a:t>
            </a:r>
          </a:p>
          <a:p>
            <a:pPr algn="just"/>
            <a:r>
              <a:rPr lang="en-US" dirty="0"/>
              <a:t>The __</a:t>
            </a:r>
            <a:r>
              <a:rPr lang="en-US" dirty="0" err="1"/>
              <a:t>len</a:t>
            </a:r>
            <a:r>
              <a:rPr lang="en-US" dirty="0"/>
              <a:t>__ method returns the total number of .h5 files in the dataset, allowing </a:t>
            </a:r>
            <a:r>
              <a:rPr lang="en-US" dirty="0" err="1"/>
              <a:t>PyTorch's</a:t>
            </a:r>
            <a:r>
              <a:rPr lang="en-US" dirty="0"/>
              <a:t> </a:t>
            </a:r>
            <a:r>
              <a:rPr lang="en-US" dirty="0" err="1"/>
              <a:t>DataLoader</a:t>
            </a:r>
            <a:r>
              <a:rPr lang="en-US" dirty="0"/>
              <a:t> to iterate over the dataset.</a:t>
            </a:r>
          </a:p>
          <a:p>
            <a:pPr algn="just"/>
            <a:r>
              <a:rPr lang="en-US" dirty="0"/>
              <a:t>The __</a:t>
            </a:r>
            <a:r>
              <a:rPr lang="en-US" dirty="0" err="1"/>
              <a:t>getitem</a:t>
            </a:r>
            <a:r>
              <a:rPr lang="en-US" dirty="0"/>
              <a:t>__ method is responsible for loading individual .h5 files by index, extracting the image and mask data, and performing necessary preprocessing steps such as reshaping and normalization.</a:t>
            </a:r>
          </a:p>
          <a:p>
            <a:pPr algn="just"/>
            <a:r>
              <a:rPr lang="en-US" dirty="0"/>
              <a:t>The image and mask data are reshaped from (Height, Width, Channels) to (Channels, Height, Width) to match the input format expected by CNNs in </a:t>
            </a:r>
            <a:r>
              <a:rPr lang="en-US" dirty="0" err="1"/>
              <a:t>PyTorch</a:t>
            </a:r>
            <a:r>
              <a:rPr lang="en-US" dirty="0"/>
              <a:t>.</a:t>
            </a:r>
          </a:p>
          <a:p>
            <a:pPr algn="just"/>
            <a:r>
              <a:rPr lang="en-US" dirty="0"/>
              <a:t>Pixel values for each channel in the image are normalized to be between 0 and 1, enhancing model training stability and performance.</a:t>
            </a:r>
          </a:p>
          <a:p>
            <a:pPr algn="just"/>
            <a:r>
              <a:rPr lang="en-US" dirty="0"/>
              <a:t>The dataset is split into training and validation sets, typically in a 90:10 ratio, to evaluate the model's performance on unseen data.</a:t>
            </a:r>
          </a:p>
        </p:txBody>
      </p:sp>
    </p:spTree>
    <p:extLst>
      <p:ext uri="{BB962C8B-B14F-4D97-AF65-F5344CB8AC3E}">
        <p14:creationId xmlns:p14="http://schemas.microsoft.com/office/powerpoint/2010/main" val="389308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4D9-5758-5ACC-0C6C-80CD8BA7A857}"/>
              </a:ext>
            </a:extLst>
          </p:cNvPr>
          <p:cNvSpPr>
            <a:spLocks noGrp="1"/>
          </p:cNvSpPr>
          <p:nvPr>
            <p:ph type="title"/>
          </p:nvPr>
        </p:nvSpPr>
        <p:spPr>
          <a:xfrm>
            <a:off x="838200" y="205328"/>
            <a:ext cx="10515600" cy="1325563"/>
          </a:xfrm>
        </p:spPr>
        <p:txBody>
          <a:bodyPr/>
          <a:lstStyle/>
          <a:p>
            <a:r>
              <a:rPr lang="en-US" b="1" dirty="0"/>
              <a:t>U-Net Architecture</a:t>
            </a:r>
          </a:p>
        </p:txBody>
      </p:sp>
      <p:sp>
        <p:nvSpPr>
          <p:cNvPr id="3" name="Content Placeholder 2">
            <a:extLst>
              <a:ext uri="{FF2B5EF4-FFF2-40B4-BE49-F238E27FC236}">
                <a16:creationId xmlns:a16="http://schemas.microsoft.com/office/drawing/2014/main" id="{EE9D5016-59D1-B29C-04C4-09C969506182}"/>
              </a:ext>
            </a:extLst>
          </p:cNvPr>
          <p:cNvSpPr>
            <a:spLocks noGrp="1"/>
          </p:cNvSpPr>
          <p:nvPr>
            <p:ph idx="1"/>
          </p:nvPr>
        </p:nvSpPr>
        <p:spPr>
          <a:xfrm>
            <a:off x="838205" y="1530891"/>
            <a:ext cx="6086383" cy="4568069"/>
          </a:xfrm>
        </p:spPr>
        <p:txBody>
          <a:bodyPr>
            <a:normAutofit fontScale="92500" lnSpcReduction="20000"/>
          </a:bodyPr>
          <a:lstStyle/>
          <a:p>
            <a:pPr algn="just"/>
            <a:r>
              <a:rPr lang="en-US" sz="2000" dirty="0"/>
              <a:t>The U-Net architecture is a popular CNN for biomedical image segmentation, featuring an encoder-decoder structure with skip connections.</a:t>
            </a:r>
          </a:p>
          <a:p>
            <a:pPr algn="just"/>
            <a:r>
              <a:rPr lang="en-US" sz="2000" dirty="0"/>
              <a:t>The </a:t>
            </a:r>
            <a:r>
              <a:rPr lang="en-US" sz="2000" b="1" dirty="0" err="1"/>
              <a:t>EncoderBlock</a:t>
            </a:r>
            <a:r>
              <a:rPr lang="en-US" sz="2000" dirty="0"/>
              <a:t> consists of two convolutional layers with a </a:t>
            </a:r>
            <a:r>
              <a:rPr lang="en-US" sz="2000" dirty="0" err="1"/>
              <a:t>ReLU</a:t>
            </a:r>
            <a:r>
              <a:rPr lang="en-US" sz="2000" dirty="0"/>
              <a:t> activation function in between. It captures features at different scales and increases the model's receptive field.</a:t>
            </a:r>
          </a:p>
          <a:p>
            <a:pPr algn="just"/>
            <a:r>
              <a:rPr lang="en-US" sz="2000" dirty="0"/>
              <a:t>The </a:t>
            </a:r>
            <a:r>
              <a:rPr lang="en-US" sz="2000" b="1" dirty="0" err="1"/>
              <a:t>DecoderBlock</a:t>
            </a:r>
            <a:r>
              <a:rPr lang="en-US" sz="2000" dirty="0"/>
              <a:t> also contains convolutional layers and is responsible for </a:t>
            </a:r>
            <a:r>
              <a:rPr lang="en-US" sz="2000" dirty="0" err="1"/>
              <a:t>upsampling</a:t>
            </a:r>
            <a:r>
              <a:rPr lang="en-US" sz="2000" dirty="0"/>
              <a:t> the feature maps to reconstruct the segmentation mask at the original resolution.</a:t>
            </a:r>
          </a:p>
          <a:p>
            <a:pPr algn="just"/>
            <a:r>
              <a:rPr lang="en-US" sz="2000" dirty="0"/>
              <a:t>The </a:t>
            </a:r>
            <a:r>
              <a:rPr lang="en-US" sz="2000" b="1" dirty="0" err="1"/>
              <a:t>UNet</a:t>
            </a:r>
            <a:r>
              <a:rPr lang="en-US" sz="2000" dirty="0"/>
              <a:t> class combines these blocks, using </a:t>
            </a:r>
            <a:r>
              <a:rPr lang="en-US" sz="2000" dirty="0" err="1"/>
              <a:t>downsampling</a:t>
            </a:r>
            <a:r>
              <a:rPr lang="en-US" sz="2000" dirty="0"/>
              <a:t> (max pooling) in the encoder path and </a:t>
            </a:r>
            <a:r>
              <a:rPr lang="en-US" sz="2000" dirty="0" err="1"/>
              <a:t>upsampling</a:t>
            </a:r>
            <a:r>
              <a:rPr lang="en-US" sz="2000" dirty="0"/>
              <a:t> (transposed convolutions or bilinear </a:t>
            </a:r>
            <a:r>
              <a:rPr lang="en-US" sz="2000" dirty="0" err="1"/>
              <a:t>upsampling</a:t>
            </a:r>
            <a:r>
              <a:rPr lang="en-US" sz="2000" dirty="0"/>
              <a:t>) in the decoder path.</a:t>
            </a:r>
          </a:p>
          <a:p>
            <a:pPr algn="just"/>
            <a:r>
              <a:rPr lang="en-US" sz="2000" dirty="0"/>
              <a:t>Skip connections are used to concatenate feature maps from the encoder to the decoder, preserving spatial information lost during </a:t>
            </a:r>
            <a:r>
              <a:rPr lang="en-US" sz="2000" dirty="0" err="1"/>
              <a:t>downsampling</a:t>
            </a:r>
            <a:r>
              <a:rPr lang="en-US" sz="2000" dirty="0"/>
              <a:t>.</a:t>
            </a:r>
          </a:p>
        </p:txBody>
      </p:sp>
      <p:pic>
        <p:nvPicPr>
          <p:cNvPr id="2051" name="Picture 3" descr="UNet — Line by Line Explanation. Example UNet Implementation | by Jeremy  Zhang | Towards Data Science">
            <a:extLst>
              <a:ext uri="{FF2B5EF4-FFF2-40B4-BE49-F238E27FC236}">
                <a16:creationId xmlns:a16="http://schemas.microsoft.com/office/drawing/2014/main" id="{683776E4-2F81-2F97-C7DE-E3D05BB9F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88" y="1530894"/>
            <a:ext cx="5267417" cy="344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83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2E2-95E5-CDBE-0324-E3D255153ADC}"/>
              </a:ext>
            </a:extLst>
          </p:cNvPr>
          <p:cNvSpPr>
            <a:spLocks noGrp="1"/>
          </p:cNvSpPr>
          <p:nvPr>
            <p:ph type="title"/>
          </p:nvPr>
        </p:nvSpPr>
        <p:spPr/>
        <p:txBody>
          <a:bodyPr>
            <a:normAutofit/>
          </a:bodyPr>
          <a:lstStyle/>
          <a:p>
            <a:r>
              <a:rPr lang="en-US" sz="4000" b="1" dirty="0"/>
              <a:t>Attention U-Net Architecture</a:t>
            </a:r>
          </a:p>
        </p:txBody>
      </p:sp>
      <p:sp>
        <p:nvSpPr>
          <p:cNvPr id="3" name="Content Placeholder 2">
            <a:extLst>
              <a:ext uri="{FF2B5EF4-FFF2-40B4-BE49-F238E27FC236}">
                <a16:creationId xmlns:a16="http://schemas.microsoft.com/office/drawing/2014/main" id="{E62661BF-BD51-BD41-6345-33D6EED92063}"/>
              </a:ext>
            </a:extLst>
          </p:cNvPr>
          <p:cNvSpPr>
            <a:spLocks noGrp="1"/>
          </p:cNvSpPr>
          <p:nvPr>
            <p:ph idx="1"/>
          </p:nvPr>
        </p:nvSpPr>
        <p:spPr>
          <a:xfrm>
            <a:off x="838201" y="1825625"/>
            <a:ext cx="6494755" cy="4351339"/>
          </a:xfrm>
        </p:spPr>
        <p:txBody>
          <a:bodyPr>
            <a:normAutofit fontScale="70000" lnSpcReduction="20000"/>
          </a:bodyPr>
          <a:lstStyle/>
          <a:p>
            <a:pPr algn="just"/>
            <a:r>
              <a:rPr lang="en-US" dirty="0"/>
              <a:t>The Attention U-Net architecture enhances the standard U-Net by incorporating attention mechanisms, which help the model focus on relevant features for segmentation.</a:t>
            </a:r>
          </a:p>
          <a:p>
            <a:pPr algn="just"/>
            <a:r>
              <a:rPr lang="en-US" dirty="0"/>
              <a:t>The </a:t>
            </a:r>
            <a:r>
              <a:rPr lang="en-US" b="1" dirty="0" err="1"/>
              <a:t>AttentionResBlock</a:t>
            </a:r>
            <a:r>
              <a:rPr lang="en-US" dirty="0"/>
              <a:t> is a key component that computes attention maps to weigh the feature maps from the encoder before passing them to the decoder.</a:t>
            </a:r>
          </a:p>
          <a:p>
            <a:pPr algn="just"/>
            <a:r>
              <a:rPr lang="en-US" dirty="0"/>
              <a:t>The attention mechanism involves query and key convolutions followed by an activation function and a sigmoid function to generate the attention map.</a:t>
            </a:r>
          </a:p>
          <a:p>
            <a:pPr algn="just"/>
            <a:r>
              <a:rPr lang="en-US" dirty="0"/>
              <a:t>The </a:t>
            </a:r>
            <a:r>
              <a:rPr lang="en-US" b="1" dirty="0" err="1"/>
              <a:t>AttentionUNet</a:t>
            </a:r>
            <a:r>
              <a:rPr lang="en-US" dirty="0"/>
              <a:t> class integrates the attention blocks with the encoder and decoder blocks, applying the attention maps to the skip connections.</a:t>
            </a:r>
          </a:p>
          <a:p>
            <a:pPr algn="just"/>
            <a:r>
              <a:rPr lang="en-US" dirty="0"/>
              <a:t>This architecture is particularly effective for brain tumor segmentation, where it is crucial to focus on specific tumor regions while ignoring irrelevant areas.</a:t>
            </a:r>
          </a:p>
        </p:txBody>
      </p:sp>
      <p:pic>
        <p:nvPicPr>
          <p:cNvPr id="3075" name="Picture 3" descr="Attention UNET and its Implementation in TensorFlow - Idiot Developer">
            <a:extLst>
              <a:ext uri="{FF2B5EF4-FFF2-40B4-BE49-F238E27FC236}">
                <a16:creationId xmlns:a16="http://schemas.microsoft.com/office/drawing/2014/main" id="{42732CFA-69DC-458F-A4CE-7AE78BEEE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960" y="1690692"/>
            <a:ext cx="4774257" cy="220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84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128A-B664-F57C-62A8-2AE60B08F0A0}"/>
              </a:ext>
            </a:extLst>
          </p:cNvPr>
          <p:cNvSpPr>
            <a:spLocks noGrp="1"/>
          </p:cNvSpPr>
          <p:nvPr>
            <p:ph type="title"/>
          </p:nvPr>
        </p:nvSpPr>
        <p:spPr>
          <a:xfrm>
            <a:off x="838200" y="81041"/>
            <a:ext cx="10515600" cy="1325563"/>
          </a:xfrm>
        </p:spPr>
        <p:txBody>
          <a:bodyPr/>
          <a:lstStyle/>
          <a:p>
            <a:r>
              <a:rPr lang="en-US" b="1" dirty="0"/>
              <a:t>Training Loop</a:t>
            </a:r>
          </a:p>
        </p:txBody>
      </p:sp>
      <p:sp>
        <p:nvSpPr>
          <p:cNvPr id="3" name="Content Placeholder 2">
            <a:extLst>
              <a:ext uri="{FF2B5EF4-FFF2-40B4-BE49-F238E27FC236}">
                <a16:creationId xmlns:a16="http://schemas.microsoft.com/office/drawing/2014/main" id="{35FA1F56-6DA8-0757-5BA5-8D0F4772B325}"/>
              </a:ext>
            </a:extLst>
          </p:cNvPr>
          <p:cNvSpPr>
            <a:spLocks noGrp="1"/>
          </p:cNvSpPr>
          <p:nvPr>
            <p:ph idx="1"/>
          </p:nvPr>
        </p:nvSpPr>
        <p:spPr>
          <a:xfrm>
            <a:off x="838200" y="1406603"/>
            <a:ext cx="10515600" cy="4843277"/>
          </a:xfrm>
        </p:spPr>
        <p:txBody>
          <a:bodyPr>
            <a:normAutofit lnSpcReduction="10000"/>
          </a:bodyPr>
          <a:lstStyle/>
          <a:p>
            <a:pPr marL="0" indent="0" algn="just">
              <a:buNone/>
            </a:pPr>
            <a:r>
              <a:rPr lang="en-US" sz="1800" b="1" dirty="0"/>
              <a:t>The training process involves:</a:t>
            </a:r>
          </a:p>
          <a:p>
            <a:pPr algn="just"/>
            <a:r>
              <a:rPr lang="en-US" sz="1800" dirty="0"/>
              <a:t>Setting up the model and training configuration.</a:t>
            </a:r>
          </a:p>
          <a:p>
            <a:pPr algn="just"/>
            <a:r>
              <a:rPr lang="en-US" sz="1800" dirty="0"/>
              <a:t>Initializing the model and moving it to the chosen device.</a:t>
            </a:r>
          </a:p>
          <a:p>
            <a:pPr algn="just"/>
            <a:r>
              <a:rPr lang="en-US" sz="1800" dirty="0"/>
              <a:t>Adam optimizer for parameter updates and binary cross-entropy loss as the loss function.</a:t>
            </a:r>
          </a:p>
          <a:p>
            <a:pPr algn="just"/>
            <a:r>
              <a:rPr lang="en-US" sz="1800" dirty="0"/>
              <a:t>Iterate through each epoch, and can optionally dynamically adjust the learning rate.</a:t>
            </a:r>
          </a:p>
          <a:p>
            <a:pPr marL="0" indent="0" algn="just">
              <a:buNone/>
            </a:pPr>
            <a:endParaRPr lang="en-US" sz="1800" dirty="0"/>
          </a:p>
          <a:p>
            <a:pPr marL="0" indent="0" algn="just">
              <a:buNone/>
            </a:pPr>
            <a:r>
              <a:rPr lang="en-US" sz="1800" b="1" dirty="0"/>
              <a:t>For each epoch, conduct both training and validation steps:</a:t>
            </a:r>
          </a:p>
          <a:p>
            <a:pPr algn="just"/>
            <a:r>
              <a:rPr lang="en-US" sz="1800" dirty="0"/>
              <a:t>In the training step, feed batches of data to the model, computes the loss, and updates the model parameters.</a:t>
            </a:r>
          </a:p>
          <a:p>
            <a:pPr algn="just"/>
            <a:r>
              <a:rPr lang="en-US" sz="1800" dirty="0"/>
              <a:t>In the validation step, evaluate the model on a separate dataset to monitor performance without updating model parameters.</a:t>
            </a:r>
          </a:p>
          <a:p>
            <a:pPr algn="just"/>
            <a:r>
              <a:rPr lang="en-US" sz="1800" dirty="0"/>
              <a:t>Track and print out the average training and validation losses for each epoch, providing insights into the model's learning progress.</a:t>
            </a:r>
          </a:p>
          <a:p>
            <a:pPr algn="just"/>
            <a:endParaRPr lang="en-US" sz="1800" dirty="0"/>
          </a:p>
          <a:p>
            <a:pPr marL="0" indent="0" algn="just">
              <a:buNone/>
            </a:pPr>
            <a:r>
              <a:rPr lang="en-US" sz="1800" dirty="0"/>
              <a:t>Finally, the function returns lists of training and validation losses for further analysis or plotting.</a:t>
            </a:r>
          </a:p>
        </p:txBody>
      </p:sp>
    </p:spTree>
    <p:extLst>
      <p:ext uri="{BB962C8B-B14F-4D97-AF65-F5344CB8AC3E}">
        <p14:creationId xmlns:p14="http://schemas.microsoft.com/office/powerpoint/2010/main" val="61686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6C1C-C812-AB36-F658-AAADC6B6A446}"/>
              </a:ext>
            </a:extLst>
          </p:cNvPr>
          <p:cNvSpPr>
            <a:spLocks noGrp="1"/>
          </p:cNvSpPr>
          <p:nvPr>
            <p:ph type="title"/>
          </p:nvPr>
        </p:nvSpPr>
        <p:spPr/>
        <p:txBody>
          <a:bodyPr/>
          <a:lstStyle/>
          <a:p>
            <a:r>
              <a:rPr lang="en-US" b="1" dirty="0"/>
              <a:t>Visualizing Training Curves</a:t>
            </a:r>
          </a:p>
        </p:txBody>
      </p:sp>
      <p:pic>
        <p:nvPicPr>
          <p:cNvPr id="4100" name="Picture 4">
            <a:extLst>
              <a:ext uri="{FF2B5EF4-FFF2-40B4-BE49-F238E27FC236}">
                <a16:creationId xmlns:a16="http://schemas.microsoft.com/office/drawing/2014/main" id="{DFC08AAE-BDA2-40AC-472C-592E8ACEC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875" y="2166153"/>
            <a:ext cx="5475944" cy="357770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3E65538-A269-AD3F-E397-2882DD678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818" y="2166153"/>
            <a:ext cx="5475943" cy="35777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5900DD-59B2-8C2A-D6B4-F6BBB886611F}"/>
              </a:ext>
            </a:extLst>
          </p:cNvPr>
          <p:cNvSpPr txBox="1"/>
          <p:nvPr/>
        </p:nvSpPr>
        <p:spPr>
          <a:xfrm>
            <a:off x="2497298" y="1612152"/>
            <a:ext cx="1589103" cy="369332"/>
          </a:xfrm>
          <a:prstGeom prst="rect">
            <a:avLst/>
          </a:prstGeom>
          <a:noFill/>
        </p:spPr>
        <p:txBody>
          <a:bodyPr wrap="square" rtlCol="0">
            <a:spAutoFit/>
          </a:bodyPr>
          <a:lstStyle/>
          <a:p>
            <a:pPr algn="ctr"/>
            <a:r>
              <a:rPr lang="en-US" dirty="0"/>
              <a:t>U-Net</a:t>
            </a:r>
          </a:p>
        </p:txBody>
      </p:sp>
      <p:sp>
        <p:nvSpPr>
          <p:cNvPr id="5" name="TextBox 4">
            <a:extLst>
              <a:ext uri="{FF2B5EF4-FFF2-40B4-BE49-F238E27FC236}">
                <a16:creationId xmlns:a16="http://schemas.microsoft.com/office/drawing/2014/main" id="{F5191E55-23D3-5CCB-5375-B4F6A72DC643}"/>
              </a:ext>
            </a:extLst>
          </p:cNvPr>
          <p:cNvSpPr txBox="1"/>
          <p:nvPr/>
        </p:nvSpPr>
        <p:spPr>
          <a:xfrm>
            <a:off x="8288912" y="1612152"/>
            <a:ext cx="1679755" cy="369332"/>
          </a:xfrm>
          <a:prstGeom prst="rect">
            <a:avLst/>
          </a:prstGeom>
          <a:noFill/>
        </p:spPr>
        <p:txBody>
          <a:bodyPr wrap="none" rtlCol="0">
            <a:spAutoFit/>
          </a:bodyPr>
          <a:lstStyle/>
          <a:p>
            <a:r>
              <a:rPr lang="en-US" dirty="0"/>
              <a:t>Attention U-Net</a:t>
            </a:r>
          </a:p>
        </p:txBody>
      </p:sp>
    </p:spTree>
    <p:extLst>
      <p:ext uri="{BB962C8B-B14F-4D97-AF65-F5344CB8AC3E}">
        <p14:creationId xmlns:p14="http://schemas.microsoft.com/office/powerpoint/2010/main" val="350991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81B4-099A-3DFB-33BC-00DCC3785C0B}"/>
              </a:ext>
            </a:extLst>
          </p:cNvPr>
          <p:cNvSpPr>
            <a:spLocks noGrp="1"/>
          </p:cNvSpPr>
          <p:nvPr>
            <p:ph type="title"/>
          </p:nvPr>
        </p:nvSpPr>
        <p:spPr>
          <a:xfrm>
            <a:off x="589617" y="148292"/>
            <a:ext cx="10515600" cy="1325563"/>
          </a:xfrm>
        </p:spPr>
        <p:txBody>
          <a:bodyPr>
            <a:normAutofit/>
          </a:bodyPr>
          <a:lstStyle/>
          <a:p>
            <a:r>
              <a:rPr lang="en-US" sz="4000" b="1" dirty="0"/>
              <a:t>Model Evaluation</a:t>
            </a:r>
          </a:p>
        </p:txBody>
      </p:sp>
      <p:pic>
        <p:nvPicPr>
          <p:cNvPr id="5122" name="Picture 2">
            <a:extLst>
              <a:ext uri="{FF2B5EF4-FFF2-40B4-BE49-F238E27FC236}">
                <a16:creationId xmlns:a16="http://schemas.microsoft.com/office/drawing/2014/main" id="{0F4A7DC8-2F15-A7F7-0C25-4D58128419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621" y="1714707"/>
            <a:ext cx="5589588" cy="23715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E52B9F1-7A4A-2D06-EB87-58002B83B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21" y="4102801"/>
            <a:ext cx="5589585" cy="2371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4E6ABD-CBCB-029E-699E-183A48764AC4}"/>
              </a:ext>
            </a:extLst>
          </p:cNvPr>
          <p:cNvSpPr txBox="1"/>
          <p:nvPr/>
        </p:nvSpPr>
        <p:spPr>
          <a:xfrm>
            <a:off x="2589861" y="1292957"/>
            <a:ext cx="1589103" cy="369332"/>
          </a:xfrm>
          <a:prstGeom prst="rect">
            <a:avLst/>
          </a:prstGeom>
          <a:noFill/>
        </p:spPr>
        <p:txBody>
          <a:bodyPr wrap="square" rtlCol="0">
            <a:spAutoFit/>
          </a:bodyPr>
          <a:lstStyle/>
          <a:p>
            <a:pPr algn="ctr"/>
            <a:r>
              <a:rPr lang="en-US" dirty="0"/>
              <a:t>U-Net</a:t>
            </a:r>
          </a:p>
        </p:txBody>
      </p:sp>
      <p:pic>
        <p:nvPicPr>
          <p:cNvPr id="5126" name="Picture 6">
            <a:extLst>
              <a:ext uri="{FF2B5EF4-FFF2-40B4-BE49-F238E27FC236}">
                <a16:creationId xmlns:a16="http://schemas.microsoft.com/office/drawing/2014/main" id="{C7B9025D-0884-39F5-BA63-B5AEECDEF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0217" y="1714707"/>
            <a:ext cx="5589585" cy="23715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7AB1EE0-FC66-145E-AF77-490632CCC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218" y="4102800"/>
            <a:ext cx="5589585" cy="23715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B1552A-253A-E686-0510-7733429192B1}"/>
              </a:ext>
            </a:extLst>
          </p:cNvPr>
          <p:cNvSpPr txBox="1"/>
          <p:nvPr/>
        </p:nvSpPr>
        <p:spPr>
          <a:xfrm>
            <a:off x="8235132" y="1289188"/>
            <a:ext cx="1679755" cy="369332"/>
          </a:xfrm>
          <a:prstGeom prst="rect">
            <a:avLst/>
          </a:prstGeom>
          <a:noFill/>
        </p:spPr>
        <p:txBody>
          <a:bodyPr wrap="none" rtlCol="0">
            <a:spAutoFit/>
          </a:bodyPr>
          <a:lstStyle/>
          <a:p>
            <a:r>
              <a:rPr lang="en-US" dirty="0"/>
              <a:t>Attention U-Net</a:t>
            </a:r>
          </a:p>
        </p:txBody>
      </p:sp>
    </p:spTree>
    <p:extLst>
      <p:ext uri="{BB962C8B-B14F-4D97-AF65-F5344CB8AC3E}">
        <p14:creationId xmlns:p14="http://schemas.microsoft.com/office/powerpoint/2010/main" val="548236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5592</TotalTime>
  <Words>845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Calisto MT</vt:lpstr>
      <vt:lpstr>Office Theme</vt:lpstr>
      <vt:lpstr>Brain Tumor Segmentation using U-Net and Attention U-Net</vt:lpstr>
      <vt:lpstr>Introduction</vt:lpstr>
      <vt:lpstr>Dataset</vt:lpstr>
      <vt:lpstr>Data Preprocessing</vt:lpstr>
      <vt:lpstr>U-Net Architecture</vt:lpstr>
      <vt:lpstr>Attention U-Net Architecture</vt:lpstr>
      <vt:lpstr>Training Loop</vt:lpstr>
      <vt:lpstr>Visualizing Training Curves</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Segmentation using U-Net and Attention U-Net</dc:title>
  <dc:creator>Maniteja Bonagani</dc:creator>
  <cp:lastModifiedBy>Maniteja Bonagani</cp:lastModifiedBy>
  <cp:revision>3</cp:revision>
  <dcterms:created xsi:type="dcterms:W3CDTF">2024-04-17T23:50:18Z</dcterms:created>
  <dcterms:modified xsi:type="dcterms:W3CDTF">2024-04-21T21:02:31Z</dcterms:modified>
</cp:coreProperties>
</file>