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2"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9FD8-B870-2DC1-8F8B-9D005925B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6B6FC1-BF55-9823-904B-3717D4136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A6A4CE-82CB-12E4-3817-3BC42CF987BA}"/>
              </a:ext>
            </a:extLst>
          </p:cNvPr>
          <p:cNvSpPr>
            <a:spLocks noGrp="1"/>
          </p:cNvSpPr>
          <p:nvPr>
            <p:ph type="dt" sz="half" idx="10"/>
          </p:nvPr>
        </p:nvSpPr>
        <p:spPr/>
        <p:txBody>
          <a:bodyPr/>
          <a:lstStyle/>
          <a:p>
            <a:fld id="{D37137DC-1D06-4447-BED0-4E884809420C}" type="datetimeFigureOut">
              <a:rPr lang="en-US" smtClean="0"/>
              <a:t>11/29/2023</a:t>
            </a:fld>
            <a:endParaRPr lang="en-US"/>
          </a:p>
        </p:txBody>
      </p:sp>
      <p:sp>
        <p:nvSpPr>
          <p:cNvPr id="5" name="Footer Placeholder 4">
            <a:extLst>
              <a:ext uri="{FF2B5EF4-FFF2-40B4-BE49-F238E27FC236}">
                <a16:creationId xmlns:a16="http://schemas.microsoft.com/office/drawing/2014/main" id="{EDFB95E2-BD25-9ADA-C677-6925C3CB4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B31B5-D483-7F6E-AD15-8F9BEBADE059}"/>
              </a:ext>
            </a:extLst>
          </p:cNvPr>
          <p:cNvSpPr>
            <a:spLocks noGrp="1"/>
          </p:cNvSpPr>
          <p:nvPr>
            <p:ph type="sldNum" sz="quarter" idx="12"/>
          </p:nvPr>
        </p:nvSpPr>
        <p:spPr/>
        <p:txBody>
          <a:bodyPr/>
          <a:lstStyle/>
          <a:p>
            <a:fld id="{D2F765E8-170C-4F62-BE69-C6AE429A040F}" type="slidenum">
              <a:rPr lang="en-US" smtClean="0"/>
              <a:t>‹#›</a:t>
            </a:fld>
            <a:endParaRPr lang="en-US"/>
          </a:p>
        </p:txBody>
      </p:sp>
    </p:spTree>
    <p:extLst>
      <p:ext uri="{BB962C8B-B14F-4D97-AF65-F5344CB8AC3E}">
        <p14:creationId xmlns:p14="http://schemas.microsoft.com/office/powerpoint/2010/main" val="120511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6B33-8C14-E941-9CA0-C7D0696F6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58BDFE-4FD0-A766-F971-570299063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DA477-46B6-1400-00E2-2882431E7084}"/>
              </a:ext>
            </a:extLst>
          </p:cNvPr>
          <p:cNvSpPr>
            <a:spLocks noGrp="1"/>
          </p:cNvSpPr>
          <p:nvPr>
            <p:ph type="dt" sz="half" idx="10"/>
          </p:nvPr>
        </p:nvSpPr>
        <p:spPr/>
        <p:txBody>
          <a:bodyPr/>
          <a:lstStyle/>
          <a:p>
            <a:fld id="{D37137DC-1D06-4447-BED0-4E884809420C}" type="datetimeFigureOut">
              <a:rPr lang="en-US" smtClean="0"/>
              <a:t>11/29/2023</a:t>
            </a:fld>
            <a:endParaRPr lang="en-US"/>
          </a:p>
        </p:txBody>
      </p:sp>
      <p:sp>
        <p:nvSpPr>
          <p:cNvPr id="5" name="Footer Placeholder 4">
            <a:extLst>
              <a:ext uri="{FF2B5EF4-FFF2-40B4-BE49-F238E27FC236}">
                <a16:creationId xmlns:a16="http://schemas.microsoft.com/office/drawing/2014/main" id="{807A1D7F-AD97-0B7F-9544-F9FB23A9D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59558-88F2-8202-B652-1234E4154244}"/>
              </a:ext>
            </a:extLst>
          </p:cNvPr>
          <p:cNvSpPr>
            <a:spLocks noGrp="1"/>
          </p:cNvSpPr>
          <p:nvPr>
            <p:ph type="sldNum" sz="quarter" idx="12"/>
          </p:nvPr>
        </p:nvSpPr>
        <p:spPr/>
        <p:txBody>
          <a:bodyPr/>
          <a:lstStyle/>
          <a:p>
            <a:fld id="{D2F765E8-170C-4F62-BE69-C6AE429A040F}" type="slidenum">
              <a:rPr lang="en-US" smtClean="0"/>
              <a:t>‹#›</a:t>
            </a:fld>
            <a:endParaRPr lang="en-US"/>
          </a:p>
        </p:txBody>
      </p:sp>
    </p:spTree>
    <p:extLst>
      <p:ext uri="{BB962C8B-B14F-4D97-AF65-F5344CB8AC3E}">
        <p14:creationId xmlns:p14="http://schemas.microsoft.com/office/powerpoint/2010/main" val="384213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0C5B6-48D7-BA4F-A5A4-2DD995D46D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481C52-A6EE-CF70-D818-1D099ECE5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900B7-E091-F007-DC6F-8A42DB88AC54}"/>
              </a:ext>
            </a:extLst>
          </p:cNvPr>
          <p:cNvSpPr>
            <a:spLocks noGrp="1"/>
          </p:cNvSpPr>
          <p:nvPr>
            <p:ph type="dt" sz="half" idx="10"/>
          </p:nvPr>
        </p:nvSpPr>
        <p:spPr/>
        <p:txBody>
          <a:bodyPr/>
          <a:lstStyle/>
          <a:p>
            <a:fld id="{D37137DC-1D06-4447-BED0-4E884809420C}" type="datetimeFigureOut">
              <a:rPr lang="en-US" smtClean="0"/>
              <a:t>11/29/2023</a:t>
            </a:fld>
            <a:endParaRPr lang="en-US"/>
          </a:p>
        </p:txBody>
      </p:sp>
      <p:sp>
        <p:nvSpPr>
          <p:cNvPr id="5" name="Footer Placeholder 4">
            <a:extLst>
              <a:ext uri="{FF2B5EF4-FFF2-40B4-BE49-F238E27FC236}">
                <a16:creationId xmlns:a16="http://schemas.microsoft.com/office/drawing/2014/main" id="{9CC68C4F-83E5-2AFF-E8F4-B3AA112D2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5C1F8-89D5-A1EB-E789-F48EB016C1D4}"/>
              </a:ext>
            </a:extLst>
          </p:cNvPr>
          <p:cNvSpPr>
            <a:spLocks noGrp="1"/>
          </p:cNvSpPr>
          <p:nvPr>
            <p:ph type="sldNum" sz="quarter" idx="12"/>
          </p:nvPr>
        </p:nvSpPr>
        <p:spPr/>
        <p:txBody>
          <a:bodyPr/>
          <a:lstStyle/>
          <a:p>
            <a:fld id="{D2F765E8-170C-4F62-BE69-C6AE429A040F}" type="slidenum">
              <a:rPr lang="en-US" smtClean="0"/>
              <a:t>‹#›</a:t>
            </a:fld>
            <a:endParaRPr lang="en-US"/>
          </a:p>
        </p:txBody>
      </p:sp>
    </p:spTree>
    <p:extLst>
      <p:ext uri="{BB962C8B-B14F-4D97-AF65-F5344CB8AC3E}">
        <p14:creationId xmlns:p14="http://schemas.microsoft.com/office/powerpoint/2010/main" val="399314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3190-BC6F-723F-31E4-493A7B3C5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28B75-A72D-C4DA-18DE-4063FB4309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D7DAD-8F8B-6F61-C1DC-A16F68A9660B}"/>
              </a:ext>
            </a:extLst>
          </p:cNvPr>
          <p:cNvSpPr>
            <a:spLocks noGrp="1"/>
          </p:cNvSpPr>
          <p:nvPr>
            <p:ph type="dt" sz="half" idx="10"/>
          </p:nvPr>
        </p:nvSpPr>
        <p:spPr/>
        <p:txBody>
          <a:bodyPr/>
          <a:lstStyle/>
          <a:p>
            <a:fld id="{D37137DC-1D06-4447-BED0-4E884809420C}" type="datetimeFigureOut">
              <a:rPr lang="en-US" smtClean="0"/>
              <a:t>11/29/2023</a:t>
            </a:fld>
            <a:endParaRPr lang="en-US"/>
          </a:p>
        </p:txBody>
      </p:sp>
      <p:sp>
        <p:nvSpPr>
          <p:cNvPr id="5" name="Footer Placeholder 4">
            <a:extLst>
              <a:ext uri="{FF2B5EF4-FFF2-40B4-BE49-F238E27FC236}">
                <a16:creationId xmlns:a16="http://schemas.microsoft.com/office/drawing/2014/main" id="{599AFB45-70B8-E785-BC9C-84E2FF416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84FFC-B1BF-DFE9-C341-68D76331030D}"/>
              </a:ext>
            </a:extLst>
          </p:cNvPr>
          <p:cNvSpPr>
            <a:spLocks noGrp="1"/>
          </p:cNvSpPr>
          <p:nvPr>
            <p:ph type="sldNum" sz="quarter" idx="12"/>
          </p:nvPr>
        </p:nvSpPr>
        <p:spPr/>
        <p:txBody>
          <a:bodyPr/>
          <a:lstStyle/>
          <a:p>
            <a:fld id="{D2F765E8-170C-4F62-BE69-C6AE429A040F}" type="slidenum">
              <a:rPr lang="en-US" smtClean="0"/>
              <a:t>‹#›</a:t>
            </a:fld>
            <a:endParaRPr lang="en-US"/>
          </a:p>
        </p:txBody>
      </p:sp>
    </p:spTree>
    <p:extLst>
      <p:ext uri="{BB962C8B-B14F-4D97-AF65-F5344CB8AC3E}">
        <p14:creationId xmlns:p14="http://schemas.microsoft.com/office/powerpoint/2010/main" val="352816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250B-7F0D-EFED-E328-705FD124E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29D081-8C20-1755-A9EA-2AD5805F68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6AFC2-510A-74C0-20F4-59201D93237A}"/>
              </a:ext>
            </a:extLst>
          </p:cNvPr>
          <p:cNvSpPr>
            <a:spLocks noGrp="1"/>
          </p:cNvSpPr>
          <p:nvPr>
            <p:ph type="dt" sz="half" idx="10"/>
          </p:nvPr>
        </p:nvSpPr>
        <p:spPr/>
        <p:txBody>
          <a:bodyPr/>
          <a:lstStyle/>
          <a:p>
            <a:fld id="{D37137DC-1D06-4447-BED0-4E884809420C}" type="datetimeFigureOut">
              <a:rPr lang="en-US" smtClean="0"/>
              <a:t>11/29/2023</a:t>
            </a:fld>
            <a:endParaRPr lang="en-US"/>
          </a:p>
        </p:txBody>
      </p:sp>
      <p:sp>
        <p:nvSpPr>
          <p:cNvPr id="5" name="Footer Placeholder 4">
            <a:extLst>
              <a:ext uri="{FF2B5EF4-FFF2-40B4-BE49-F238E27FC236}">
                <a16:creationId xmlns:a16="http://schemas.microsoft.com/office/drawing/2014/main" id="{E5451359-D40D-F8F4-8316-6EA772A42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23F96-9AD6-27E6-03F1-3A49FFFFCBB8}"/>
              </a:ext>
            </a:extLst>
          </p:cNvPr>
          <p:cNvSpPr>
            <a:spLocks noGrp="1"/>
          </p:cNvSpPr>
          <p:nvPr>
            <p:ph type="sldNum" sz="quarter" idx="12"/>
          </p:nvPr>
        </p:nvSpPr>
        <p:spPr/>
        <p:txBody>
          <a:bodyPr/>
          <a:lstStyle/>
          <a:p>
            <a:fld id="{D2F765E8-170C-4F62-BE69-C6AE429A040F}" type="slidenum">
              <a:rPr lang="en-US" smtClean="0"/>
              <a:t>‹#›</a:t>
            </a:fld>
            <a:endParaRPr lang="en-US"/>
          </a:p>
        </p:txBody>
      </p:sp>
    </p:spTree>
    <p:extLst>
      <p:ext uri="{BB962C8B-B14F-4D97-AF65-F5344CB8AC3E}">
        <p14:creationId xmlns:p14="http://schemas.microsoft.com/office/powerpoint/2010/main" val="405055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4E9D-F010-99BA-FF08-3B114BE56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956058-2C19-AFF9-8CA8-EFE4E58486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3A4CCD-A7B4-D24D-D2DC-1D7D4B063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269CC5-217D-F3CF-BE88-997581D5E6EE}"/>
              </a:ext>
            </a:extLst>
          </p:cNvPr>
          <p:cNvSpPr>
            <a:spLocks noGrp="1"/>
          </p:cNvSpPr>
          <p:nvPr>
            <p:ph type="dt" sz="half" idx="10"/>
          </p:nvPr>
        </p:nvSpPr>
        <p:spPr/>
        <p:txBody>
          <a:bodyPr/>
          <a:lstStyle/>
          <a:p>
            <a:fld id="{D37137DC-1D06-4447-BED0-4E884809420C}" type="datetimeFigureOut">
              <a:rPr lang="en-US" smtClean="0"/>
              <a:t>11/29/2023</a:t>
            </a:fld>
            <a:endParaRPr lang="en-US"/>
          </a:p>
        </p:txBody>
      </p:sp>
      <p:sp>
        <p:nvSpPr>
          <p:cNvPr id="6" name="Footer Placeholder 5">
            <a:extLst>
              <a:ext uri="{FF2B5EF4-FFF2-40B4-BE49-F238E27FC236}">
                <a16:creationId xmlns:a16="http://schemas.microsoft.com/office/drawing/2014/main" id="{86F10786-4361-4420-3174-7C6535B8E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17D18B-D8A5-75CE-8569-3445E68699AD}"/>
              </a:ext>
            </a:extLst>
          </p:cNvPr>
          <p:cNvSpPr>
            <a:spLocks noGrp="1"/>
          </p:cNvSpPr>
          <p:nvPr>
            <p:ph type="sldNum" sz="quarter" idx="12"/>
          </p:nvPr>
        </p:nvSpPr>
        <p:spPr/>
        <p:txBody>
          <a:bodyPr/>
          <a:lstStyle/>
          <a:p>
            <a:fld id="{D2F765E8-170C-4F62-BE69-C6AE429A040F}" type="slidenum">
              <a:rPr lang="en-US" smtClean="0"/>
              <a:t>‹#›</a:t>
            </a:fld>
            <a:endParaRPr lang="en-US"/>
          </a:p>
        </p:txBody>
      </p:sp>
    </p:spTree>
    <p:extLst>
      <p:ext uri="{BB962C8B-B14F-4D97-AF65-F5344CB8AC3E}">
        <p14:creationId xmlns:p14="http://schemas.microsoft.com/office/powerpoint/2010/main" val="89678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C29E-6948-B5C0-52CB-66C2FFAD0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81D73A-DC55-956C-31CE-7E8872A42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A373D8-47BB-E118-3433-B13892543F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4BF08E-9C57-709B-A9CF-40A157C14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F55E-093A-6514-B6A0-0862919B0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60C9EF-22CC-C2DA-6C7A-C3819FC20897}"/>
              </a:ext>
            </a:extLst>
          </p:cNvPr>
          <p:cNvSpPr>
            <a:spLocks noGrp="1"/>
          </p:cNvSpPr>
          <p:nvPr>
            <p:ph type="dt" sz="half" idx="10"/>
          </p:nvPr>
        </p:nvSpPr>
        <p:spPr/>
        <p:txBody>
          <a:bodyPr/>
          <a:lstStyle/>
          <a:p>
            <a:fld id="{D37137DC-1D06-4447-BED0-4E884809420C}" type="datetimeFigureOut">
              <a:rPr lang="en-US" smtClean="0"/>
              <a:t>11/29/2023</a:t>
            </a:fld>
            <a:endParaRPr lang="en-US"/>
          </a:p>
        </p:txBody>
      </p:sp>
      <p:sp>
        <p:nvSpPr>
          <p:cNvPr id="8" name="Footer Placeholder 7">
            <a:extLst>
              <a:ext uri="{FF2B5EF4-FFF2-40B4-BE49-F238E27FC236}">
                <a16:creationId xmlns:a16="http://schemas.microsoft.com/office/drawing/2014/main" id="{C371624C-3290-EEA0-BF5A-3D03BF2F8E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454D5A-6516-9268-68D8-DBD3288403AC}"/>
              </a:ext>
            </a:extLst>
          </p:cNvPr>
          <p:cNvSpPr>
            <a:spLocks noGrp="1"/>
          </p:cNvSpPr>
          <p:nvPr>
            <p:ph type="sldNum" sz="quarter" idx="12"/>
          </p:nvPr>
        </p:nvSpPr>
        <p:spPr/>
        <p:txBody>
          <a:bodyPr/>
          <a:lstStyle/>
          <a:p>
            <a:fld id="{D2F765E8-170C-4F62-BE69-C6AE429A040F}" type="slidenum">
              <a:rPr lang="en-US" smtClean="0"/>
              <a:t>‹#›</a:t>
            </a:fld>
            <a:endParaRPr lang="en-US"/>
          </a:p>
        </p:txBody>
      </p:sp>
    </p:spTree>
    <p:extLst>
      <p:ext uri="{BB962C8B-B14F-4D97-AF65-F5344CB8AC3E}">
        <p14:creationId xmlns:p14="http://schemas.microsoft.com/office/powerpoint/2010/main" val="393188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7A9D-ADD1-4283-812E-9CF718132E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D7089B-D073-50A8-3DA6-D24C223EEB65}"/>
              </a:ext>
            </a:extLst>
          </p:cNvPr>
          <p:cNvSpPr>
            <a:spLocks noGrp="1"/>
          </p:cNvSpPr>
          <p:nvPr>
            <p:ph type="dt" sz="half" idx="10"/>
          </p:nvPr>
        </p:nvSpPr>
        <p:spPr/>
        <p:txBody>
          <a:bodyPr/>
          <a:lstStyle/>
          <a:p>
            <a:fld id="{D37137DC-1D06-4447-BED0-4E884809420C}" type="datetimeFigureOut">
              <a:rPr lang="en-US" smtClean="0"/>
              <a:t>11/29/2023</a:t>
            </a:fld>
            <a:endParaRPr lang="en-US"/>
          </a:p>
        </p:txBody>
      </p:sp>
      <p:sp>
        <p:nvSpPr>
          <p:cNvPr id="4" name="Footer Placeholder 3">
            <a:extLst>
              <a:ext uri="{FF2B5EF4-FFF2-40B4-BE49-F238E27FC236}">
                <a16:creationId xmlns:a16="http://schemas.microsoft.com/office/drawing/2014/main" id="{A23BCD28-A86E-72F3-0746-C2A7AB85A7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A032F3-093C-6366-10D8-40D7D2F6BC6A}"/>
              </a:ext>
            </a:extLst>
          </p:cNvPr>
          <p:cNvSpPr>
            <a:spLocks noGrp="1"/>
          </p:cNvSpPr>
          <p:nvPr>
            <p:ph type="sldNum" sz="quarter" idx="12"/>
          </p:nvPr>
        </p:nvSpPr>
        <p:spPr/>
        <p:txBody>
          <a:bodyPr/>
          <a:lstStyle/>
          <a:p>
            <a:fld id="{D2F765E8-170C-4F62-BE69-C6AE429A040F}" type="slidenum">
              <a:rPr lang="en-US" smtClean="0"/>
              <a:t>‹#›</a:t>
            </a:fld>
            <a:endParaRPr lang="en-US"/>
          </a:p>
        </p:txBody>
      </p:sp>
    </p:spTree>
    <p:extLst>
      <p:ext uri="{BB962C8B-B14F-4D97-AF65-F5344CB8AC3E}">
        <p14:creationId xmlns:p14="http://schemas.microsoft.com/office/powerpoint/2010/main" val="96695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08066-3AD7-497F-B139-4886346B8757}"/>
              </a:ext>
            </a:extLst>
          </p:cNvPr>
          <p:cNvSpPr>
            <a:spLocks noGrp="1"/>
          </p:cNvSpPr>
          <p:nvPr>
            <p:ph type="dt" sz="half" idx="10"/>
          </p:nvPr>
        </p:nvSpPr>
        <p:spPr/>
        <p:txBody>
          <a:bodyPr/>
          <a:lstStyle/>
          <a:p>
            <a:fld id="{D37137DC-1D06-4447-BED0-4E884809420C}" type="datetimeFigureOut">
              <a:rPr lang="en-US" smtClean="0"/>
              <a:t>11/29/2023</a:t>
            </a:fld>
            <a:endParaRPr lang="en-US"/>
          </a:p>
        </p:txBody>
      </p:sp>
      <p:sp>
        <p:nvSpPr>
          <p:cNvPr id="3" name="Footer Placeholder 2">
            <a:extLst>
              <a:ext uri="{FF2B5EF4-FFF2-40B4-BE49-F238E27FC236}">
                <a16:creationId xmlns:a16="http://schemas.microsoft.com/office/drawing/2014/main" id="{C5AB6F41-9183-4645-F7DB-A320146BF0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AF5E5-A531-D499-FC72-DFFF2F294658}"/>
              </a:ext>
            </a:extLst>
          </p:cNvPr>
          <p:cNvSpPr>
            <a:spLocks noGrp="1"/>
          </p:cNvSpPr>
          <p:nvPr>
            <p:ph type="sldNum" sz="quarter" idx="12"/>
          </p:nvPr>
        </p:nvSpPr>
        <p:spPr/>
        <p:txBody>
          <a:bodyPr/>
          <a:lstStyle/>
          <a:p>
            <a:fld id="{D2F765E8-170C-4F62-BE69-C6AE429A040F}" type="slidenum">
              <a:rPr lang="en-US" smtClean="0"/>
              <a:t>‹#›</a:t>
            </a:fld>
            <a:endParaRPr lang="en-US"/>
          </a:p>
        </p:txBody>
      </p:sp>
    </p:spTree>
    <p:extLst>
      <p:ext uri="{BB962C8B-B14F-4D97-AF65-F5344CB8AC3E}">
        <p14:creationId xmlns:p14="http://schemas.microsoft.com/office/powerpoint/2010/main" val="256866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B314-D5B4-5E7C-F023-22480E63E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57AB9B-1DEC-5376-2C25-A9541D9F05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F1B2C8-108F-D272-829C-E56F76EC0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8736B-9806-75CA-33A4-CB44053D12AD}"/>
              </a:ext>
            </a:extLst>
          </p:cNvPr>
          <p:cNvSpPr>
            <a:spLocks noGrp="1"/>
          </p:cNvSpPr>
          <p:nvPr>
            <p:ph type="dt" sz="half" idx="10"/>
          </p:nvPr>
        </p:nvSpPr>
        <p:spPr/>
        <p:txBody>
          <a:bodyPr/>
          <a:lstStyle/>
          <a:p>
            <a:fld id="{D37137DC-1D06-4447-BED0-4E884809420C}" type="datetimeFigureOut">
              <a:rPr lang="en-US" smtClean="0"/>
              <a:t>11/29/2023</a:t>
            </a:fld>
            <a:endParaRPr lang="en-US"/>
          </a:p>
        </p:txBody>
      </p:sp>
      <p:sp>
        <p:nvSpPr>
          <p:cNvPr id="6" name="Footer Placeholder 5">
            <a:extLst>
              <a:ext uri="{FF2B5EF4-FFF2-40B4-BE49-F238E27FC236}">
                <a16:creationId xmlns:a16="http://schemas.microsoft.com/office/drawing/2014/main" id="{5916E5A0-9D0D-3328-C065-A742472A2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E7C07-A458-B4F3-0545-918F85797BC8}"/>
              </a:ext>
            </a:extLst>
          </p:cNvPr>
          <p:cNvSpPr>
            <a:spLocks noGrp="1"/>
          </p:cNvSpPr>
          <p:nvPr>
            <p:ph type="sldNum" sz="quarter" idx="12"/>
          </p:nvPr>
        </p:nvSpPr>
        <p:spPr/>
        <p:txBody>
          <a:bodyPr/>
          <a:lstStyle/>
          <a:p>
            <a:fld id="{D2F765E8-170C-4F62-BE69-C6AE429A040F}" type="slidenum">
              <a:rPr lang="en-US" smtClean="0"/>
              <a:t>‹#›</a:t>
            </a:fld>
            <a:endParaRPr lang="en-US"/>
          </a:p>
        </p:txBody>
      </p:sp>
    </p:spTree>
    <p:extLst>
      <p:ext uri="{BB962C8B-B14F-4D97-AF65-F5344CB8AC3E}">
        <p14:creationId xmlns:p14="http://schemas.microsoft.com/office/powerpoint/2010/main" val="229570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6243-361D-9B7E-F283-BD31B7DBFC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5D145E-C8F1-6D30-64E8-698CC2F65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364189-A0D7-69F8-9542-35B1A4BC7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745CC-4D69-692E-EDBE-9B05E36B18AD}"/>
              </a:ext>
            </a:extLst>
          </p:cNvPr>
          <p:cNvSpPr>
            <a:spLocks noGrp="1"/>
          </p:cNvSpPr>
          <p:nvPr>
            <p:ph type="dt" sz="half" idx="10"/>
          </p:nvPr>
        </p:nvSpPr>
        <p:spPr/>
        <p:txBody>
          <a:bodyPr/>
          <a:lstStyle/>
          <a:p>
            <a:fld id="{D37137DC-1D06-4447-BED0-4E884809420C}" type="datetimeFigureOut">
              <a:rPr lang="en-US" smtClean="0"/>
              <a:t>11/29/2023</a:t>
            </a:fld>
            <a:endParaRPr lang="en-US"/>
          </a:p>
        </p:txBody>
      </p:sp>
      <p:sp>
        <p:nvSpPr>
          <p:cNvPr id="6" name="Footer Placeholder 5">
            <a:extLst>
              <a:ext uri="{FF2B5EF4-FFF2-40B4-BE49-F238E27FC236}">
                <a16:creationId xmlns:a16="http://schemas.microsoft.com/office/drawing/2014/main" id="{E4109F20-98F8-371C-8466-0FAE0C366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9A537-F599-26F4-D37B-4BDB221AC39D}"/>
              </a:ext>
            </a:extLst>
          </p:cNvPr>
          <p:cNvSpPr>
            <a:spLocks noGrp="1"/>
          </p:cNvSpPr>
          <p:nvPr>
            <p:ph type="sldNum" sz="quarter" idx="12"/>
          </p:nvPr>
        </p:nvSpPr>
        <p:spPr/>
        <p:txBody>
          <a:bodyPr/>
          <a:lstStyle/>
          <a:p>
            <a:fld id="{D2F765E8-170C-4F62-BE69-C6AE429A040F}" type="slidenum">
              <a:rPr lang="en-US" smtClean="0"/>
              <a:t>‹#›</a:t>
            </a:fld>
            <a:endParaRPr lang="en-US"/>
          </a:p>
        </p:txBody>
      </p:sp>
    </p:spTree>
    <p:extLst>
      <p:ext uri="{BB962C8B-B14F-4D97-AF65-F5344CB8AC3E}">
        <p14:creationId xmlns:p14="http://schemas.microsoft.com/office/powerpoint/2010/main" val="47520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6A7D0-EC9E-9323-0568-5E51D532E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183C89-7FEA-BE4B-BC5C-42DBAF2A3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C98D9-2736-3032-0942-7734D1029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137DC-1D06-4447-BED0-4E884809420C}" type="datetimeFigureOut">
              <a:rPr lang="en-US" smtClean="0"/>
              <a:t>11/29/2023</a:t>
            </a:fld>
            <a:endParaRPr lang="en-US"/>
          </a:p>
        </p:txBody>
      </p:sp>
      <p:sp>
        <p:nvSpPr>
          <p:cNvPr id="5" name="Footer Placeholder 4">
            <a:extLst>
              <a:ext uri="{FF2B5EF4-FFF2-40B4-BE49-F238E27FC236}">
                <a16:creationId xmlns:a16="http://schemas.microsoft.com/office/drawing/2014/main" id="{194669F5-EC55-48C6-B4BB-C62438FCDA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C80422-29E1-0812-32C4-277F4D895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765E8-170C-4F62-BE69-C6AE429A040F}" type="slidenum">
              <a:rPr lang="en-US" smtClean="0"/>
              <a:t>‹#›</a:t>
            </a:fld>
            <a:endParaRPr lang="en-US"/>
          </a:p>
        </p:txBody>
      </p:sp>
    </p:spTree>
    <p:extLst>
      <p:ext uri="{BB962C8B-B14F-4D97-AF65-F5344CB8AC3E}">
        <p14:creationId xmlns:p14="http://schemas.microsoft.com/office/powerpoint/2010/main" val="37508836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75BE-9067-2CFA-54D6-A656B97871B3}"/>
              </a:ext>
            </a:extLst>
          </p:cNvPr>
          <p:cNvSpPr>
            <a:spLocks noGrp="1"/>
          </p:cNvSpPr>
          <p:nvPr>
            <p:ph type="ctrTitle"/>
          </p:nvPr>
        </p:nvSpPr>
        <p:spPr/>
        <p:txBody>
          <a:bodyPr/>
          <a:lstStyle/>
          <a:p>
            <a:r>
              <a:rPr lang="en-US" b="1" i="0" dirty="0">
                <a:solidFill>
                  <a:schemeClr val="accent1">
                    <a:lumMod val="75000"/>
                  </a:schemeClr>
                </a:solidFill>
                <a:effectLst/>
                <a:latin typeface="Times New Roman" panose="02020603050405020304" pitchFamily="18" charset="0"/>
                <a:cs typeface="Times New Roman" panose="02020603050405020304" pitchFamily="18" charset="0"/>
              </a:rPr>
              <a:t>Multilingual Spam SMS Classification</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E0286E-B6EB-6083-F92B-C9A6968B5745}"/>
              </a:ext>
            </a:extLst>
          </p:cNvPr>
          <p:cNvSpPr>
            <a:spLocks noGrp="1"/>
          </p:cNvSpPr>
          <p:nvPr>
            <p:ph type="subTitle" idx="1"/>
          </p:nvPr>
        </p:nvSpPr>
        <p:spPr>
          <a:xfrm>
            <a:off x="1524000" y="4079875"/>
            <a:ext cx="9144000" cy="1655762"/>
          </a:xfrm>
        </p:spPr>
        <p:txBody>
          <a:bodyPr>
            <a:normAutofit/>
          </a:bodyPr>
          <a:lstStyle/>
          <a:p>
            <a:r>
              <a:rPr lang="en-US" sz="2800" dirty="0">
                <a:latin typeface="Times New Roman" panose="02020603050405020304" pitchFamily="18" charset="0"/>
                <a:cs typeface="Times New Roman" panose="02020603050405020304" pitchFamily="18" charset="0"/>
              </a:rPr>
              <a:t>BY</a:t>
            </a:r>
          </a:p>
          <a:p>
            <a:r>
              <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rPr>
              <a:t>Ajay Kumar Reddy </a:t>
            </a:r>
            <a:r>
              <a:rPr lang="en-US" sz="2800" dirty="0" err="1">
                <a:solidFill>
                  <a:srgbClr val="000000"/>
                </a:solidFill>
                <a:latin typeface="Times New Roman" panose="02020603050405020304" pitchFamily="18" charset="0"/>
                <a:ea typeface="Times New Roman"/>
                <a:cs typeface="Times New Roman" panose="02020603050405020304" pitchFamily="18" charset="0"/>
                <a:sym typeface="Times New Roman"/>
              </a:rPr>
              <a:t>Vemapati</a:t>
            </a:r>
            <a:endPar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r>
              <a:rPr lang="en-US" sz="2800" dirty="0" err="1">
                <a:latin typeface="Times New Roman" panose="02020603050405020304" pitchFamily="18" charset="0"/>
                <a:cs typeface="Times New Roman" panose="02020603050405020304" pitchFamily="18" charset="0"/>
              </a:rPr>
              <a:t>Maniteja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Bonagani</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434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6441-229E-00A4-C2AE-A25697C36D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589BD89-DF14-94D1-C01C-5CD896BD9979}"/>
              </a:ext>
            </a:extLst>
          </p:cNvPr>
          <p:cNvSpPr>
            <a:spLocks noGrp="1"/>
          </p:cNvSpPr>
          <p:nvPr>
            <p:ph idx="1"/>
          </p:nvPr>
        </p:nvSpPr>
        <p:spPr>
          <a:xfrm>
            <a:off x="838200" y="1811931"/>
            <a:ext cx="10515600" cy="4251910"/>
          </a:xfrm>
        </p:spPr>
        <p:txBody>
          <a:bodyPr>
            <a:normAutofit/>
          </a:bodyPr>
          <a:lstStyle/>
          <a:p>
            <a:pPr marL="0" indent="0" algn="just">
              <a:buNone/>
            </a:pPr>
            <a:r>
              <a:rPr lang="en-IN" sz="2400" b="0" i="0" dirty="0">
                <a:effectLst/>
                <a:latin typeface="Times New Roman" panose="02020603050405020304" pitchFamily="18" charset="0"/>
                <a:cs typeface="Times New Roman" panose="02020603050405020304" pitchFamily="18" charset="0"/>
              </a:rPr>
              <a:t>The choice of model depends on the trade-off between accuracy, computational resources, and training time. Naive Bayes provides a quick and resource-efficient solution, NN offers improved accuracy with moderate resources, and BERT excels in capturing complex language patterns but demands substantial computational power. In this project, BERT was chosen for its unparalleled ability to capture complex language patterns and nuanced semantic relationships. BERT's bidirectional context understanding surpasses traditional models, ensuring superior accuracy in multilingual SMS spam classification, despite its higher computational demands.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57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F8E4-1E1A-C36A-4319-C4F12C65F70A}"/>
              </a:ext>
            </a:extLst>
          </p:cNvPr>
          <p:cNvSpPr>
            <a:spLocks noGrp="1"/>
          </p:cNvSpPr>
          <p:nvPr>
            <p:ph type="title"/>
          </p:nvPr>
        </p:nvSpPr>
        <p:spPr>
          <a:xfrm>
            <a:off x="838200" y="2766218"/>
            <a:ext cx="10515600" cy="1325563"/>
          </a:xfrm>
        </p:spPr>
        <p:txBody>
          <a:bodyPr>
            <a:normAutofit/>
          </a:bodyPr>
          <a:lstStyle/>
          <a:p>
            <a:pPr algn="ctr"/>
            <a:r>
              <a:rPr lang="en-US"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598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A188-A07D-3BCE-DFE4-C23DF5DA3D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D2FC442-C11F-4AB1-6C26-79877C1AFB77}"/>
              </a:ext>
            </a:extLst>
          </p:cNvPr>
          <p:cNvSpPr>
            <a:spLocks noGrp="1"/>
          </p:cNvSpPr>
          <p:nvPr>
            <p:ph idx="1"/>
          </p:nvPr>
        </p:nvSpPr>
        <p:spPr>
          <a:xfrm>
            <a:off x="838200" y="1825625"/>
            <a:ext cx="10515600" cy="4351338"/>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Problem Statement:</a:t>
            </a:r>
          </a:p>
          <a:p>
            <a:pPr marL="0" indent="0" algn="just">
              <a:buNone/>
            </a:pPr>
            <a:endParaRPr lang="en-IN" sz="2400" dirty="0">
              <a:latin typeface="Times New Roman" panose="02020603050405020304" pitchFamily="18" charset="0"/>
              <a:cs typeface="Times New Roman" panose="02020603050405020304" pitchFamily="18" charset="0"/>
            </a:endParaRPr>
          </a:p>
          <a:p>
            <a:pPr marL="457200" lvl="1" indent="0" algn="just">
              <a:buNone/>
            </a:pPr>
            <a:r>
              <a:rPr lang="en-IN" dirty="0">
                <a:latin typeface="Times New Roman" panose="02020603050405020304" pitchFamily="18" charset="0"/>
                <a:cs typeface="Times New Roman" panose="02020603050405020304" pitchFamily="18" charset="0"/>
              </a:rPr>
              <a:t>The rise of spam SMS creates a chronic problem, flooding users with unwanted and sometimes hazardous messages. This problem is worsened by the multilingual nature of SMS transmission, necessitating a sophisticated strategy for successful detection. Spam SMS not only disturbs the user experience but also raises issues about data privacy and security. It poses a global challenge, particularly in a multilingual context. Current spam detection methods often fall short in addressing the diversity of languages, leading to a lack of comprehensive solutions.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12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808-D724-FCE8-AA4F-DE2D2B8D53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Our solution</a:t>
            </a:r>
          </a:p>
        </p:txBody>
      </p:sp>
      <p:sp>
        <p:nvSpPr>
          <p:cNvPr id="3" name="Content Placeholder 2">
            <a:extLst>
              <a:ext uri="{FF2B5EF4-FFF2-40B4-BE49-F238E27FC236}">
                <a16:creationId xmlns:a16="http://schemas.microsoft.com/office/drawing/2014/main" id="{3B4DC5F3-F600-9EDB-CC4D-61495B845849}"/>
              </a:ext>
            </a:extLst>
          </p:cNvPr>
          <p:cNvSpPr>
            <a:spLocks noGrp="1"/>
          </p:cNvSpPr>
          <p:nvPr>
            <p:ph idx="1"/>
          </p:nvPr>
        </p:nvSpPr>
        <p:spPr/>
        <p:txBody>
          <a:bodyPr/>
          <a:lstStyle/>
          <a:p>
            <a:pPr marL="0" indent="0" algn="just">
              <a:buNone/>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this project we developed an effective multilingual SMS spam classification system capable of accurately discerning spam messages across various languages. By comparing classical machine learning models like Naive Bayes, Neural Network and advanced transformer models such as BERT, achieved the goal by providing a robust and versatile solution for multilingual SMS spam detection.</a:t>
            </a:r>
            <a:endParaRPr lang="en-US" dirty="0"/>
          </a:p>
        </p:txBody>
      </p:sp>
    </p:spTree>
    <p:extLst>
      <p:ext uri="{BB962C8B-B14F-4D97-AF65-F5344CB8AC3E}">
        <p14:creationId xmlns:p14="http://schemas.microsoft.com/office/powerpoint/2010/main" val="15974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20B1-9047-774F-BB85-1D2C8DFD4CC4}"/>
              </a:ext>
            </a:extLst>
          </p:cNvPr>
          <p:cNvSpPr>
            <a:spLocks noGrp="1"/>
          </p:cNvSpPr>
          <p:nvPr>
            <p:ph type="title"/>
          </p:nvPr>
        </p:nvSpPr>
        <p:spPr>
          <a:xfrm>
            <a:off x="838199" y="190031"/>
            <a:ext cx="10515600" cy="1325563"/>
          </a:xfrm>
        </p:spPr>
        <p:txBody>
          <a:bodyPr/>
          <a:lstStyle/>
          <a:p>
            <a:r>
              <a:rPr lang="en-US" dirty="0">
                <a:latin typeface="Times New Roman" panose="02020603050405020304" pitchFamily="18" charset="0"/>
                <a:cs typeface="Times New Roman" panose="02020603050405020304" pitchFamily="18" charset="0"/>
              </a:rPr>
              <a:t>Understanding data </a:t>
            </a:r>
          </a:p>
        </p:txBody>
      </p:sp>
      <p:pic>
        <p:nvPicPr>
          <p:cNvPr id="1026" name="Picture 2">
            <a:extLst>
              <a:ext uri="{FF2B5EF4-FFF2-40B4-BE49-F238E27FC236}">
                <a16:creationId xmlns:a16="http://schemas.microsoft.com/office/drawing/2014/main" id="{20A4B909-7CE4-8380-8F81-FD4277C324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84004" y="1852479"/>
            <a:ext cx="5179659" cy="27865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CF0140-3928-6759-0368-3A5A9D34E34E}"/>
              </a:ext>
            </a:extLst>
          </p:cNvPr>
          <p:cNvPicPr>
            <a:picLocks noChangeAspect="1"/>
          </p:cNvPicPr>
          <p:nvPr/>
        </p:nvPicPr>
        <p:blipFill>
          <a:blip r:embed="rId3"/>
          <a:stretch>
            <a:fillRect/>
          </a:stretch>
        </p:blipFill>
        <p:spPr>
          <a:xfrm>
            <a:off x="838199" y="1678490"/>
            <a:ext cx="5927534" cy="3134504"/>
          </a:xfrm>
          <a:prstGeom prst="rect">
            <a:avLst/>
          </a:prstGeom>
        </p:spPr>
      </p:pic>
    </p:spTree>
    <p:extLst>
      <p:ext uri="{BB962C8B-B14F-4D97-AF65-F5344CB8AC3E}">
        <p14:creationId xmlns:p14="http://schemas.microsoft.com/office/powerpoint/2010/main" val="19368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2B2B-47EA-7FBF-D0FA-0866ED8E8F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5A5B4ED2-B99A-CE91-66EB-47831957C8B2}"/>
              </a:ext>
            </a:extLst>
          </p:cNvPr>
          <p:cNvSpPr>
            <a:spLocks noGrp="1"/>
          </p:cNvSpPr>
          <p:nvPr>
            <p:ph idx="1"/>
          </p:nvPr>
        </p:nvSpPr>
        <p:spPr/>
        <p:txBody>
          <a:bodyPr/>
          <a:lstStyle/>
          <a:p>
            <a:pPr algn="l">
              <a:buFont typeface="Arial" panose="020B0604020202020204" pitchFamily="34" charset="0"/>
              <a:buChar char="•"/>
            </a:pPr>
            <a:r>
              <a:rPr lang="en-IN" b="0" i="0" dirty="0">
                <a:solidFill>
                  <a:srgbClr val="0F0F0F"/>
                </a:solidFill>
                <a:effectLst/>
                <a:latin typeface="Times New Roman" panose="02020603050405020304" pitchFamily="18" charset="0"/>
                <a:cs typeface="Times New Roman" panose="02020603050405020304" pitchFamily="18" charset="0"/>
              </a:rPr>
              <a:t>The dataset is </a:t>
            </a:r>
            <a:r>
              <a:rPr lang="en-IN" b="0" i="0" dirty="0" err="1">
                <a:solidFill>
                  <a:srgbClr val="0F0F0F"/>
                </a:solidFill>
                <a:effectLst/>
                <a:latin typeface="Times New Roman" panose="02020603050405020304" pitchFamily="18" charset="0"/>
                <a:cs typeface="Times New Roman" panose="02020603050405020304" pitchFamily="18" charset="0"/>
              </a:rPr>
              <a:t>preprocessed</a:t>
            </a:r>
            <a:r>
              <a:rPr lang="en-IN" b="0" i="0" dirty="0">
                <a:solidFill>
                  <a:srgbClr val="0F0F0F"/>
                </a:solidFill>
                <a:effectLst/>
                <a:latin typeface="Times New Roman" panose="02020603050405020304" pitchFamily="18" charset="0"/>
                <a:cs typeface="Times New Roman" panose="02020603050405020304" pitchFamily="18" charset="0"/>
              </a:rPr>
              <a:t>, combining text columns and applying language-specific preprocessing.</a:t>
            </a:r>
          </a:p>
          <a:p>
            <a:pPr algn="l">
              <a:buFont typeface="Arial" panose="020B0604020202020204" pitchFamily="34" charset="0"/>
              <a:buChar char="•"/>
            </a:pPr>
            <a:r>
              <a:rPr lang="en-IN" b="0" i="0" dirty="0">
                <a:solidFill>
                  <a:srgbClr val="0F0F0F"/>
                </a:solidFill>
                <a:effectLst/>
                <a:latin typeface="Times New Roman" panose="02020603050405020304" pitchFamily="18" charset="0"/>
                <a:cs typeface="Times New Roman" panose="02020603050405020304" pitchFamily="18" charset="0"/>
              </a:rPr>
              <a:t>Labels are encoded to numerical values for 'spam' and 'ham.'</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A0B61F-F913-630B-CB05-482132202130}"/>
              </a:ext>
            </a:extLst>
          </p:cNvPr>
          <p:cNvPicPr>
            <a:picLocks noChangeAspect="1"/>
          </p:cNvPicPr>
          <p:nvPr/>
        </p:nvPicPr>
        <p:blipFill>
          <a:blip r:embed="rId2"/>
          <a:stretch>
            <a:fillRect/>
          </a:stretch>
        </p:blipFill>
        <p:spPr>
          <a:xfrm>
            <a:off x="2030377" y="3312021"/>
            <a:ext cx="8131245" cy="2872989"/>
          </a:xfrm>
          <a:prstGeom prst="rect">
            <a:avLst/>
          </a:prstGeom>
        </p:spPr>
      </p:pic>
    </p:spTree>
    <p:extLst>
      <p:ext uri="{BB962C8B-B14F-4D97-AF65-F5344CB8AC3E}">
        <p14:creationId xmlns:p14="http://schemas.microsoft.com/office/powerpoint/2010/main" val="412918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4691-5CA7-789A-FC6E-F83F1694D96E}"/>
              </a:ext>
            </a:extLst>
          </p:cNvPr>
          <p:cNvSpPr>
            <a:spLocks noGrp="1"/>
          </p:cNvSpPr>
          <p:nvPr>
            <p:ph type="title"/>
          </p:nvPr>
        </p:nvSpPr>
        <p:spPr>
          <a:xfrm>
            <a:off x="838200" y="489201"/>
            <a:ext cx="10515600" cy="1181184"/>
          </a:xfrm>
        </p:spPr>
        <p:txBody>
          <a:bodyPr/>
          <a:lstStyle/>
          <a:p>
            <a:r>
              <a:rPr lang="en-US" dirty="0">
                <a:latin typeface="Times New Roman" panose="02020603050405020304" pitchFamily="18" charset="0"/>
                <a:cs typeface="Times New Roman" panose="02020603050405020304" pitchFamily="18" charset="0"/>
              </a:rPr>
              <a:t>Naive Bayes Classification</a:t>
            </a:r>
          </a:p>
        </p:txBody>
      </p:sp>
      <p:sp>
        <p:nvSpPr>
          <p:cNvPr id="7" name="Content Placeholder 6">
            <a:extLst>
              <a:ext uri="{FF2B5EF4-FFF2-40B4-BE49-F238E27FC236}">
                <a16:creationId xmlns:a16="http://schemas.microsoft.com/office/drawing/2014/main" id="{0F02D2DD-7DED-87E4-3315-F236AA1B7B0E}"/>
              </a:ext>
            </a:extLst>
          </p:cNvPr>
          <p:cNvSpPr>
            <a:spLocks noGrp="1"/>
          </p:cNvSpPr>
          <p:nvPr>
            <p:ph idx="1"/>
          </p:nvPr>
        </p:nvSpPr>
        <p:spPr>
          <a:xfrm>
            <a:off x="838200" y="1780174"/>
            <a:ext cx="9182100" cy="3353801"/>
          </a:xfrm>
        </p:spPr>
        <p:txBody>
          <a:bodyPr>
            <a:normAutofit/>
          </a:bodyPr>
          <a:lstStyle/>
          <a:p>
            <a:pPr algn="just">
              <a:buFont typeface="+mj-lt"/>
              <a:buAutoNum type="arabicPeriod"/>
            </a:pPr>
            <a:r>
              <a:rPr lang="en-IN" sz="2400" i="0" dirty="0">
                <a:effectLst/>
                <a:latin typeface="Times New Roman" panose="02020603050405020304" pitchFamily="18" charset="0"/>
                <a:cs typeface="Times New Roman" panose="02020603050405020304" pitchFamily="18" charset="0"/>
              </a:rPr>
              <a:t> Training the Naive Bayes Model</a:t>
            </a:r>
          </a:p>
          <a:p>
            <a:pPr algn="just">
              <a:buFont typeface="+mj-lt"/>
              <a:buAutoNum type="arabicPeriod"/>
            </a:pPr>
            <a:r>
              <a:rPr lang="en-IN" sz="2400" i="0" dirty="0">
                <a:effectLst/>
                <a:latin typeface="Times New Roman" panose="02020603050405020304" pitchFamily="18" charset="0"/>
                <a:cs typeface="Times New Roman" panose="02020603050405020304" pitchFamily="18" charset="0"/>
              </a:rPr>
              <a:t> Vectorization with CountVectorizer</a:t>
            </a:r>
          </a:p>
          <a:p>
            <a:pPr algn="just">
              <a:buFont typeface="+mj-lt"/>
              <a:buAutoNum type="arabicPeriod"/>
            </a:pPr>
            <a:r>
              <a:rPr lang="en-IN" sz="2400" i="0" dirty="0">
                <a:effectLst/>
                <a:latin typeface="Times New Roman" panose="02020603050405020304" pitchFamily="18" charset="0"/>
                <a:cs typeface="Times New Roman" panose="02020603050405020304" pitchFamily="18" charset="0"/>
              </a:rPr>
              <a:t> Multinomial Naive Bayes Classification</a:t>
            </a:r>
          </a:p>
          <a:p>
            <a:pPr algn="just">
              <a:buFont typeface="+mj-lt"/>
              <a:buAutoNum type="arabicPeriod"/>
            </a:pPr>
            <a:r>
              <a:rPr lang="en-IN" sz="2400" i="0" dirty="0">
                <a:effectLst/>
                <a:latin typeface="Times New Roman" panose="02020603050405020304" pitchFamily="18" charset="0"/>
                <a:cs typeface="Times New Roman" panose="02020603050405020304" pitchFamily="18" charset="0"/>
              </a:rPr>
              <a:t> Prediction</a:t>
            </a:r>
          </a:p>
          <a:p>
            <a:pPr algn="just">
              <a:buFont typeface="+mj-lt"/>
              <a:buAutoNum type="arabicPeriod"/>
            </a:pPr>
            <a:r>
              <a:rPr lang="en-IN" sz="2400" i="0" dirty="0">
                <a:effectLst/>
                <a:latin typeface="Times New Roman" panose="02020603050405020304" pitchFamily="18" charset="0"/>
                <a:cs typeface="Times New Roman" panose="02020603050405020304" pitchFamily="18" charset="0"/>
              </a:rPr>
              <a:t> Evaluation</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5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CD47-F760-0552-C807-CF63B48AF2C9}"/>
              </a:ext>
            </a:extLst>
          </p:cNvPr>
          <p:cNvSpPr>
            <a:spLocks noGrp="1"/>
          </p:cNvSpPr>
          <p:nvPr>
            <p:ph type="title"/>
          </p:nvPr>
        </p:nvSpPr>
        <p:spPr>
          <a:xfrm>
            <a:off x="838199" y="537328"/>
            <a:ext cx="10515600" cy="1084082"/>
          </a:xfrm>
        </p:spPr>
        <p:txBody>
          <a:bodyPr>
            <a:normAutofit/>
          </a:bodyPr>
          <a:lstStyle/>
          <a:p>
            <a:r>
              <a:rPr lang="en-US" sz="4000" dirty="0">
                <a:latin typeface="Times New Roman" panose="02020603050405020304" pitchFamily="18" charset="0"/>
                <a:cs typeface="Times New Roman" panose="02020603050405020304" pitchFamily="18" charset="0"/>
              </a:rPr>
              <a:t>Neural Network Classification</a:t>
            </a:r>
          </a:p>
        </p:txBody>
      </p:sp>
      <p:sp>
        <p:nvSpPr>
          <p:cNvPr id="3" name="Content Placeholder 2">
            <a:extLst>
              <a:ext uri="{FF2B5EF4-FFF2-40B4-BE49-F238E27FC236}">
                <a16:creationId xmlns:a16="http://schemas.microsoft.com/office/drawing/2014/main" id="{B26D88B2-279F-E58B-6978-37271F89B9FB}"/>
              </a:ext>
            </a:extLst>
          </p:cNvPr>
          <p:cNvSpPr>
            <a:spLocks noGrp="1"/>
          </p:cNvSpPr>
          <p:nvPr>
            <p:ph idx="1"/>
          </p:nvPr>
        </p:nvSpPr>
        <p:spPr>
          <a:xfrm>
            <a:off x="838200" y="1791093"/>
            <a:ext cx="8503764" cy="3374796"/>
          </a:xfrm>
        </p:spPr>
        <p:txBody>
          <a:bodyPr>
            <a:normAutofit lnSpcReduction="10000"/>
          </a:bodyPr>
          <a:lstStyle/>
          <a:p>
            <a:pPr marL="342900" marR="0" lvl="0" indent="-342900" algn="just">
              <a:lnSpc>
                <a:spcPct val="110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Training the Neural Network Model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Tokenization and Padding</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Embedding Layer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Global Average Pooling</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Dense Layer with Sigmoid Activation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Training and Optimization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Evaluation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021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A1AA-D4B6-2224-0017-E1F3A7F7FA39}"/>
              </a:ext>
            </a:extLst>
          </p:cNvPr>
          <p:cNvSpPr>
            <a:spLocks noGrp="1"/>
          </p:cNvSpPr>
          <p:nvPr>
            <p:ph type="title"/>
          </p:nvPr>
        </p:nvSpPr>
        <p:spPr>
          <a:xfrm>
            <a:off x="838200" y="286421"/>
            <a:ext cx="10515600" cy="1325563"/>
          </a:xfrm>
        </p:spPr>
        <p:txBody>
          <a:bodyPr/>
          <a:lstStyle/>
          <a:p>
            <a:r>
              <a:rPr lang="en-US" dirty="0">
                <a:latin typeface="Times New Roman" panose="02020603050405020304" pitchFamily="18" charset="0"/>
                <a:cs typeface="Times New Roman" panose="02020603050405020304" pitchFamily="18" charset="0"/>
              </a:rPr>
              <a:t>BERT</a:t>
            </a:r>
          </a:p>
        </p:txBody>
      </p:sp>
      <p:sp>
        <p:nvSpPr>
          <p:cNvPr id="3" name="Content Placeholder 2">
            <a:extLst>
              <a:ext uri="{FF2B5EF4-FFF2-40B4-BE49-F238E27FC236}">
                <a16:creationId xmlns:a16="http://schemas.microsoft.com/office/drawing/2014/main" id="{44E207DE-EE6D-9A9A-A46C-8EDC9473EDB2}"/>
              </a:ext>
            </a:extLst>
          </p:cNvPr>
          <p:cNvSpPr>
            <a:spLocks noGrp="1"/>
          </p:cNvSpPr>
          <p:nvPr>
            <p:ph idx="1"/>
          </p:nvPr>
        </p:nvSpPr>
        <p:spPr>
          <a:xfrm>
            <a:off x="838200" y="1611984"/>
            <a:ext cx="7815606" cy="4091233"/>
          </a:xfrm>
        </p:spPr>
        <p:txBody>
          <a:bodyPr>
            <a:normAutofit/>
          </a:bodyPr>
          <a:lstStyle/>
          <a:p>
            <a:pPr marL="342900" marR="0" lvl="0" indent="-342900">
              <a:lnSpc>
                <a:spcPct val="107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Fine-Tuning BERT Model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Tokenization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Padding and Truncation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Model Architecture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Training</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Evaluation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176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7A16-385E-17C5-EF44-52D9C72E4A42}"/>
              </a:ext>
            </a:extLst>
          </p:cNvPr>
          <p:cNvSpPr>
            <a:spLocks noGrp="1"/>
          </p:cNvSpPr>
          <p:nvPr>
            <p:ph type="title"/>
          </p:nvPr>
        </p:nvSpPr>
        <p:spPr>
          <a:xfrm>
            <a:off x="838200" y="365126"/>
            <a:ext cx="10515600" cy="725738"/>
          </a:xfrm>
        </p:spPr>
        <p:txBody>
          <a:bodyPr/>
          <a:lstStyle/>
          <a:p>
            <a:r>
              <a:rPr lang="en-US" dirty="0">
                <a:latin typeface="Times New Roman" panose="02020603050405020304" pitchFamily="18" charset="0"/>
                <a:cs typeface="Times New Roman" panose="02020603050405020304" pitchFamily="18" charset="0"/>
              </a:rPr>
              <a:t>Comparison</a:t>
            </a:r>
          </a:p>
        </p:txBody>
      </p:sp>
      <p:sp>
        <p:nvSpPr>
          <p:cNvPr id="3" name="Content Placeholder 2">
            <a:extLst>
              <a:ext uri="{FF2B5EF4-FFF2-40B4-BE49-F238E27FC236}">
                <a16:creationId xmlns:a16="http://schemas.microsoft.com/office/drawing/2014/main" id="{512F4243-5088-03DC-C221-0868A5D43110}"/>
              </a:ext>
            </a:extLst>
          </p:cNvPr>
          <p:cNvSpPr>
            <a:spLocks noGrp="1"/>
          </p:cNvSpPr>
          <p:nvPr>
            <p:ph idx="1"/>
          </p:nvPr>
        </p:nvSpPr>
        <p:spPr>
          <a:xfrm>
            <a:off x="8061158" y="1090864"/>
            <a:ext cx="3429000" cy="2669339"/>
          </a:xfrm>
        </p:spPr>
        <p:txBody>
          <a:bodyPr>
            <a:normAutofit/>
          </a:bodyPr>
          <a:lstStyle/>
          <a:p>
            <a:pPr marL="0" indent="0" algn="just">
              <a:buNone/>
            </a:pPr>
            <a:r>
              <a:rPr lang="en-IN" sz="1600" b="1" i="0" dirty="0">
                <a:effectLst/>
                <a:latin typeface="Times New Roman" panose="02020603050405020304" pitchFamily="18" charset="0"/>
                <a:cs typeface="Times New Roman" panose="02020603050405020304" pitchFamily="18" charset="0"/>
              </a:rPr>
              <a:t>3. BERT:</a:t>
            </a:r>
            <a:endParaRPr lang="en-IN"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0" i="1" dirty="0">
                <a:effectLst/>
                <a:latin typeface="Times New Roman" panose="02020603050405020304" pitchFamily="18" charset="0"/>
                <a:cs typeface="Times New Roman" panose="02020603050405020304" pitchFamily="18" charset="0"/>
              </a:rPr>
              <a:t>Accuracy:</a:t>
            </a:r>
            <a:r>
              <a:rPr lang="en-IN" sz="1600" b="0" i="0" dirty="0">
                <a:effectLst/>
                <a:latin typeface="Times New Roman" panose="02020603050405020304" pitchFamily="18" charset="0"/>
                <a:cs typeface="Times New Roman" panose="02020603050405020304" pitchFamily="18" charset="0"/>
              </a:rPr>
              <a:t> Showcased high accuracy, benefiting from pre-training on diverse data.</a:t>
            </a:r>
          </a:p>
          <a:p>
            <a:pPr algn="just">
              <a:buFont typeface="Arial" panose="020B0604020202020204" pitchFamily="34" charset="0"/>
              <a:buChar char="•"/>
            </a:pPr>
            <a:r>
              <a:rPr lang="en-IN" sz="1600" b="0" i="1" dirty="0">
                <a:effectLst/>
                <a:latin typeface="Times New Roman" panose="02020603050405020304" pitchFamily="18" charset="0"/>
                <a:cs typeface="Times New Roman" panose="02020603050405020304" pitchFamily="18" charset="0"/>
              </a:rPr>
              <a:t>Strengths:</a:t>
            </a:r>
            <a:r>
              <a:rPr lang="en-IN" sz="1600" b="0" i="0" dirty="0">
                <a:effectLst/>
                <a:latin typeface="Times New Roman" panose="02020603050405020304" pitchFamily="18" charset="0"/>
                <a:cs typeface="Times New Roman" panose="02020603050405020304" pitchFamily="18" charset="0"/>
              </a:rPr>
              <a:t> Grasps contextual nuances, effective in capturing long-range dependencies.</a:t>
            </a:r>
          </a:p>
          <a:p>
            <a:pPr algn="just">
              <a:buFont typeface="Arial" panose="020B0604020202020204" pitchFamily="34" charset="0"/>
              <a:buChar char="•"/>
            </a:pPr>
            <a:r>
              <a:rPr lang="en-IN" sz="1600" b="0" i="1" dirty="0">
                <a:effectLst/>
                <a:latin typeface="Times New Roman" panose="02020603050405020304" pitchFamily="18" charset="0"/>
                <a:cs typeface="Times New Roman" panose="02020603050405020304" pitchFamily="18" charset="0"/>
              </a:rPr>
              <a:t>Limitations:</a:t>
            </a:r>
            <a:r>
              <a:rPr lang="en-IN" sz="1600" b="0" i="0" dirty="0">
                <a:effectLst/>
                <a:latin typeface="Times New Roman" panose="02020603050405020304" pitchFamily="18" charset="0"/>
                <a:cs typeface="Times New Roman" panose="02020603050405020304" pitchFamily="18" charset="0"/>
              </a:rPr>
              <a:t> Resource-intensive, both in terms of computational requirements and training time.</a:t>
            </a:r>
          </a:p>
          <a:p>
            <a:pPr algn="just"/>
            <a:endParaRPr lang="en-US" sz="16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6B88CAF-91D7-221E-0F0A-8F25196B8E9C}"/>
              </a:ext>
            </a:extLst>
          </p:cNvPr>
          <p:cNvSpPr txBox="1">
            <a:spLocks/>
          </p:cNvSpPr>
          <p:nvPr/>
        </p:nvSpPr>
        <p:spPr>
          <a:xfrm>
            <a:off x="4339740" y="1088441"/>
            <a:ext cx="3429000" cy="2674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600" b="1" i="0" dirty="0">
                <a:effectLst/>
                <a:latin typeface="Times New Roman" panose="02020603050405020304" pitchFamily="18" charset="0"/>
                <a:cs typeface="Times New Roman" panose="02020603050405020304" pitchFamily="18" charset="0"/>
              </a:rPr>
              <a:t>2. Neural Network (NN):</a:t>
            </a:r>
            <a:endParaRPr lang="en-IN"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0" i="1" dirty="0">
                <a:effectLst/>
                <a:latin typeface="Times New Roman" panose="02020603050405020304" pitchFamily="18" charset="0"/>
                <a:cs typeface="Times New Roman" panose="02020603050405020304" pitchFamily="18" charset="0"/>
              </a:rPr>
              <a:t>Accuracy:</a:t>
            </a:r>
            <a:r>
              <a:rPr lang="en-IN" sz="1600" b="0" i="0" dirty="0">
                <a:effectLst/>
                <a:latin typeface="Times New Roman" panose="02020603050405020304" pitchFamily="18" charset="0"/>
                <a:cs typeface="Times New Roman" panose="02020603050405020304" pitchFamily="18" charset="0"/>
              </a:rPr>
              <a:t> Demonstrated competitive accuracy, leveraging deep learning for feature extraction.</a:t>
            </a:r>
          </a:p>
          <a:p>
            <a:pPr algn="just">
              <a:buFont typeface="Arial" panose="020B0604020202020204" pitchFamily="34" charset="0"/>
              <a:buChar char="•"/>
            </a:pPr>
            <a:r>
              <a:rPr lang="en-IN" sz="1600" b="0" i="1" dirty="0">
                <a:effectLst/>
                <a:latin typeface="Times New Roman" panose="02020603050405020304" pitchFamily="18" charset="0"/>
                <a:cs typeface="Times New Roman" panose="02020603050405020304" pitchFamily="18" charset="0"/>
              </a:rPr>
              <a:t>Strengths:</a:t>
            </a:r>
            <a:r>
              <a:rPr lang="en-IN" sz="1600" b="0" i="0" dirty="0">
                <a:effectLst/>
                <a:latin typeface="Times New Roman" panose="02020603050405020304" pitchFamily="18" charset="0"/>
                <a:cs typeface="Times New Roman" panose="02020603050405020304" pitchFamily="18" charset="0"/>
              </a:rPr>
              <a:t> Captures intricate language patterns, adapts well to non-linear relationships.</a:t>
            </a:r>
          </a:p>
          <a:p>
            <a:pPr algn="just">
              <a:buFont typeface="Arial" panose="020B0604020202020204" pitchFamily="34" charset="0"/>
              <a:buChar char="•"/>
            </a:pPr>
            <a:r>
              <a:rPr lang="en-IN" sz="1600" b="0" i="1" dirty="0">
                <a:effectLst/>
                <a:latin typeface="Times New Roman" panose="02020603050405020304" pitchFamily="18" charset="0"/>
                <a:cs typeface="Times New Roman" panose="02020603050405020304" pitchFamily="18" charset="0"/>
              </a:rPr>
              <a:t>Limitations:</a:t>
            </a:r>
            <a:r>
              <a:rPr lang="en-IN" sz="1600" b="0" i="0" dirty="0">
                <a:effectLst/>
                <a:latin typeface="Times New Roman" panose="02020603050405020304" pitchFamily="18" charset="0"/>
                <a:cs typeface="Times New Roman" panose="02020603050405020304" pitchFamily="18" charset="0"/>
              </a:rPr>
              <a:t> Requires more data and training time compared to Naive Bayes.</a:t>
            </a:r>
          </a:p>
        </p:txBody>
      </p:sp>
      <p:sp>
        <p:nvSpPr>
          <p:cNvPr id="5" name="Content Placeholder 2">
            <a:extLst>
              <a:ext uri="{FF2B5EF4-FFF2-40B4-BE49-F238E27FC236}">
                <a16:creationId xmlns:a16="http://schemas.microsoft.com/office/drawing/2014/main" id="{5221B3EB-84B1-CDFF-B4A4-2F471BDF9941}"/>
              </a:ext>
            </a:extLst>
          </p:cNvPr>
          <p:cNvSpPr txBox="1">
            <a:spLocks/>
          </p:cNvSpPr>
          <p:nvPr/>
        </p:nvSpPr>
        <p:spPr>
          <a:xfrm>
            <a:off x="701842" y="1086018"/>
            <a:ext cx="3429000" cy="2674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600" b="1" i="0" dirty="0">
                <a:effectLst/>
                <a:latin typeface="Times New Roman" panose="02020603050405020304" pitchFamily="18" charset="0"/>
                <a:cs typeface="Times New Roman" panose="02020603050405020304" pitchFamily="18" charset="0"/>
              </a:rPr>
              <a:t>1. Naive Bayes:</a:t>
            </a:r>
            <a:endParaRPr lang="en-IN"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0" i="1" dirty="0">
                <a:effectLst/>
                <a:latin typeface="Times New Roman" panose="02020603050405020304" pitchFamily="18" charset="0"/>
                <a:cs typeface="Times New Roman" panose="02020603050405020304" pitchFamily="18" charset="0"/>
              </a:rPr>
              <a:t>Accuracy:</a:t>
            </a:r>
            <a:r>
              <a:rPr lang="en-IN" sz="1600" b="0" i="0" dirty="0">
                <a:effectLst/>
                <a:latin typeface="Times New Roman" panose="02020603050405020304" pitchFamily="18" charset="0"/>
                <a:cs typeface="Times New Roman" panose="02020603050405020304" pitchFamily="18" charset="0"/>
              </a:rPr>
              <a:t> Achieved a commendable accuracy, especially considering its simplicity.</a:t>
            </a:r>
          </a:p>
          <a:p>
            <a:pPr algn="just">
              <a:buFont typeface="Arial" panose="020B0604020202020204" pitchFamily="34" charset="0"/>
              <a:buChar char="•"/>
            </a:pPr>
            <a:r>
              <a:rPr lang="en-IN" sz="1600" b="0" i="1" dirty="0">
                <a:effectLst/>
                <a:latin typeface="Times New Roman" panose="02020603050405020304" pitchFamily="18" charset="0"/>
                <a:cs typeface="Times New Roman" panose="02020603050405020304" pitchFamily="18" charset="0"/>
              </a:rPr>
              <a:t>Strengths:</a:t>
            </a:r>
            <a:r>
              <a:rPr lang="en-IN" sz="1600" b="0" i="0" dirty="0">
                <a:effectLst/>
                <a:latin typeface="Times New Roman" panose="02020603050405020304" pitchFamily="18" charset="0"/>
                <a:cs typeface="Times New Roman" panose="02020603050405020304" pitchFamily="18" charset="0"/>
              </a:rPr>
              <a:t> Efficient in handling text data, quick training time.</a:t>
            </a:r>
          </a:p>
          <a:p>
            <a:pPr algn="just">
              <a:buFont typeface="Arial" panose="020B0604020202020204" pitchFamily="34" charset="0"/>
              <a:buChar char="•"/>
            </a:pPr>
            <a:r>
              <a:rPr lang="en-IN" sz="1600" b="0" i="1" dirty="0">
                <a:effectLst/>
                <a:latin typeface="Times New Roman" panose="02020603050405020304" pitchFamily="18" charset="0"/>
                <a:cs typeface="Times New Roman" panose="02020603050405020304" pitchFamily="18" charset="0"/>
              </a:rPr>
              <a:t>Limitations:</a:t>
            </a:r>
            <a:r>
              <a:rPr lang="en-IN" sz="1600" b="0" i="0" dirty="0">
                <a:effectLst/>
                <a:latin typeface="Times New Roman" panose="02020603050405020304" pitchFamily="18" charset="0"/>
                <a:cs typeface="Times New Roman" panose="02020603050405020304" pitchFamily="18" charset="0"/>
              </a:rPr>
              <a:t> May struggle with capturing complex relationships in language.</a:t>
            </a:r>
          </a:p>
        </p:txBody>
      </p:sp>
      <p:pic>
        <p:nvPicPr>
          <p:cNvPr id="7" name="Picture 6">
            <a:extLst>
              <a:ext uri="{FF2B5EF4-FFF2-40B4-BE49-F238E27FC236}">
                <a16:creationId xmlns:a16="http://schemas.microsoft.com/office/drawing/2014/main" id="{F33B9BD9-707D-C2AD-37B3-7692692E28C9}"/>
              </a:ext>
            </a:extLst>
          </p:cNvPr>
          <p:cNvPicPr>
            <a:picLocks noChangeAspect="1"/>
          </p:cNvPicPr>
          <p:nvPr/>
        </p:nvPicPr>
        <p:blipFill>
          <a:blip r:embed="rId2"/>
          <a:stretch>
            <a:fillRect/>
          </a:stretch>
        </p:blipFill>
        <p:spPr>
          <a:xfrm>
            <a:off x="8270056" y="3872497"/>
            <a:ext cx="3429000" cy="234854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7C42AA0-AAB9-84B8-5E50-3A98D88146BC}"/>
              </a:ext>
            </a:extLst>
          </p:cNvPr>
          <p:cNvPicPr>
            <a:picLocks noChangeAspect="1"/>
          </p:cNvPicPr>
          <p:nvPr/>
        </p:nvPicPr>
        <p:blipFill>
          <a:blip r:embed="rId3"/>
          <a:stretch>
            <a:fillRect/>
          </a:stretch>
        </p:blipFill>
        <p:spPr>
          <a:xfrm>
            <a:off x="4485949" y="3888539"/>
            <a:ext cx="3429000" cy="2342391"/>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61C138EB-910A-55C4-1133-95FE2BF4A449}"/>
              </a:ext>
            </a:extLst>
          </p:cNvPr>
          <p:cNvPicPr>
            <a:picLocks noChangeAspect="1"/>
          </p:cNvPicPr>
          <p:nvPr/>
        </p:nvPicPr>
        <p:blipFill>
          <a:blip r:embed="rId4"/>
          <a:stretch>
            <a:fillRect/>
          </a:stretch>
        </p:blipFill>
        <p:spPr>
          <a:xfrm>
            <a:off x="838200" y="3888539"/>
            <a:ext cx="3415987" cy="23423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858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534</TotalTime>
  <Words>480</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Multilingual Spam SMS Classification</vt:lpstr>
      <vt:lpstr>Introduction</vt:lpstr>
      <vt:lpstr>Our solution</vt:lpstr>
      <vt:lpstr>Understanding data </vt:lpstr>
      <vt:lpstr>Data Preprocessing</vt:lpstr>
      <vt:lpstr>Naive Bayes Classification</vt:lpstr>
      <vt:lpstr>Neural Network Classification</vt:lpstr>
      <vt:lpstr>BERT</vt:lpstr>
      <vt:lpstr>Comparison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Spam SMS Classification</dc:title>
  <dc:creator>Maniteja Bonagani</dc:creator>
  <cp:lastModifiedBy>HARSHITH REDDY CHERLAPALLY</cp:lastModifiedBy>
  <cp:revision>5</cp:revision>
  <dcterms:created xsi:type="dcterms:W3CDTF">2023-11-29T16:22:38Z</dcterms:created>
  <dcterms:modified xsi:type="dcterms:W3CDTF">2023-11-30T01:22:47Z</dcterms:modified>
</cp:coreProperties>
</file>