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4"/>
  </p:sldMasterIdLst>
  <p:notesMasterIdLst>
    <p:notesMasterId r:id="rId18"/>
  </p:notesMasterIdLst>
  <p:sldIdLst>
    <p:sldId id="282" r:id="rId5"/>
    <p:sldId id="275" r:id="rId6"/>
    <p:sldId id="260" r:id="rId7"/>
    <p:sldId id="283" r:id="rId8"/>
    <p:sldId id="276" r:id="rId9"/>
    <p:sldId id="270" r:id="rId10"/>
    <p:sldId id="277" r:id="rId11"/>
    <p:sldId id="278" r:id="rId12"/>
    <p:sldId id="273" r:id="rId13"/>
    <p:sldId id="279" r:id="rId14"/>
    <p:sldId id="272" r:id="rId15"/>
    <p:sldId id="280" r:id="rId16"/>
    <p:sldId id="281" r:id="rId1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teja Kurukunda" userId="cbef2dc0-35a3-4fe0-ad4d-aa8ea4e1e850" providerId="ADAL" clId="{006A1ACD-DB36-4D02-980A-93C227173AF3}"/>
    <pc:docChg chg="modSld sldOrd">
      <pc:chgData name="Maniteja Kurukunda" userId="cbef2dc0-35a3-4fe0-ad4d-aa8ea4e1e850" providerId="ADAL" clId="{006A1ACD-DB36-4D02-980A-93C227173AF3}" dt="2024-01-12T17:40:35.811" v="7"/>
      <pc:docMkLst>
        <pc:docMk/>
      </pc:docMkLst>
      <pc:sldChg chg="ord">
        <pc:chgData name="Maniteja Kurukunda" userId="cbef2dc0-35a3-4fe0-ad4d-aa8ea4e1e850" providerId="ADAL" clId="{006A1ACD-DB36-4D02-980A-93C227173AF3}" dt="2024-01-12T17:40:34.005" v="5"/>
        <pc:sldMkLst>
          <pc:docMk/>
          <pc:sldMk cId="3783756484" sldId="270"/>
        </pc:sldMkLst>
      </pc:sldChg>
      <pc:sldChg chg="ord">
        <pc:chgData name="Maniteja Kurukunda" userId="cbef2dc0-35a3-4fe0-ad4d-aa8ea4e1e850" providerId="ADAL" clId="{006A1ACD-DB36-4D02-980A-93C227173AF3}" dt="2024-01-12T17:40:35.811" v="7"/>
        <pc:sldMkLst>
          <pc:docMk/>
          <pc:sldMk cId="242811207" sldId="273"/>
        </pc:sldMkLst>
      </pc:sldChg>
      <pc:sldChg chg="ord">
        <pc:chgData name="Maniteja Kurukunda" userId="cbef2dc0-35a3-4fe0-ad4d-aa8ea4e1e850" providerId="ADAL" clId="{006A1ACD-DB36-4D02-980A-93C227173AF3}" dt="2024-01-12T17:40:09.001" v="1"/>
        <pc:sldMkLst>
          <pc:docMk/>
          <pc:sldMk cId="3380894641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72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48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7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2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7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1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FA07-A358-1BE7-2DC1-1F43625D4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7A0D-CC54-A89D-8522-DF18C0E5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5C2F-7BC2-7AD2-3239-0C5E7BBD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D01ED-DFAB-295E-B315-0526CF4C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42FB3-55E9-36B7-497C-57187BD1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06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2322-8905-B3B5-B25D-75875BE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70F26-9351-6D5E-1512-C3D37958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8D4F-38B5-5653-C0D1-5D415D0F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CA91B-1913-7953-3D82-8D5BB75D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9DA4-FBC4-77D0-92AF-C95B634B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79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F60C5-2F8B-7A20-94D0-119DF1E9E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BF838-CC36-C287-C1CC-8CA252EBA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0CCCB-1F4A-9E56-0EA3-57B1784C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3F6E6-3B9B-4462-207E-0D1442EC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23AF-5A15-3189-75D1-D5EEA961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844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9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03CC-8470-1AB8-58B2-D044EB26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931C-A6C1-F056-2399-7757986A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E25B-A592-DA7D-FBE6-5E4BC377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5848-CD5D-07B1-EBE3-6E957797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E97A-2B27-44FC-65B9-430AD9B9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083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94EA-12CC-2BC4-15FC-967B44D3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AEBE-AAF1-73FB-04E6-1A0FCCEB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28AD-7D23-8CD0-51F9-95C06B52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C8FE-D2BC-DB2E-94A9-AC47127A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B19D-F04F-5498-50AD-2CBA5B17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43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CF28-50A1-1A89-D97E-50C1AA75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BE4E-C7E1-9A5A-6970-69AE9C05B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1109B-18EC-2693-3574-90300FE13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F8591-1E1B-D3B3-47DB-CD939BC3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EB346-5153-B431-83EA-535C3014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9CE6-F889-8A2B-7183-627C4244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769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A3B6-13E4-DCAA-B907-579B9569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FFF61-9478-F9B4-0CBD-D55DF771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07B31-0CB8-802D-CE73-7D95AC2B0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7DDAF-6564-FB5A-78A9-06B4F7FF5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55465-A567-A016-5096-D19A11A27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D10B3-1DE5-19AB-A106-A7A3B9E0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7C600-DFE1-F71E-91EF-7A4CAA7A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2E14E-B805-B789-583C-1BD485E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230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BCB-75BD-7D0A-F0A0-4995DA56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050CD-A0EA-0B85-855E-633A3DDC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94354-A7EE-7156-E2A8-6B288DAE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87090-ABD6-E700-C98F-32C4DE27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071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2FCA4-8A48-233E-15AC-A9D153C2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644E8-CBAB-939F-03BE-F40A403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A91D8-61AD-7195-1D93-A15CA390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243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075D-2671-566D-1263-AE3E14B4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5194-C33B-9B22-5135-7BD6A2D24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5260D-6A2E-C979-4E94-C6A4650F6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D25DD-A61C-84F2-4A1D-581A7657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CB04-A38E-81AE-3289-D6CB4273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D703D-C639-1480-3ECC-CB9C4469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680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55B4-8070-0704-56F7-FD6440CE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DF2CE-0309-FA1A-3C88-187EE6BA9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96D0C-9B81-8888-7918-B44C89EF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B58AB-76B1-3DFA-C45F-4E9CB588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D78B1-DB37-95C4-F223-1D4C9C56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260D5-0D4F-6100-6290-9C2AE6BF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688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6E2DC-FCCA-155B-25B5-A2A93241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08384-81A8-EEAE-F458-2A18BF26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4B96F-F273-A7FA-0917-DF42F1FD4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449E2-79B0-716A-3E56-AFC4A00CA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BA45-2126-BE95-75FC-326B00E0E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6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5"/>
          <p:cNvSpPr/>
          <p:nvPr/>
        </p:nvSpPr>
        <p:spPr>
          <a:xfrm>
            <a:off x="7211328" y="2637036"/>
            <a:ext cx="83820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8"/>
              </a:lnSpc>
              <a:buNone/>
            </a:pPr>
            <a:endParaRPr lang="en-US" sz="2278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B603076-C569-4260-1CE0-D7B89CFB64C7}"/>
              </a:ext>
            </a:extLst>
          </p:cNvPr>
          <p:cNvSpPr/>
          <p:nvPr/>
        </p:nvSpPr>
        <p:spPr>
          <a:xfrm>
            <a:off x="5556122" y="2448400"/>
            <a:ext cx="8572969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60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Domo Layton Analytics Challenge</a:t>
            </a:r>
            <a:endParaRPr lang="en-US" sz="60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89428459-C99D-F2E1-2515-D6C1BD1C744A}"/>
              </a:ext>
            </a:extLst>
          </p:cNvPr>
          <p:cNvSpPr/>
          <p:nvPr/>
        </p:nvSpPr>
        <p:spPr>
          <a:xfrm>
            <a:off x="10891599" y="5446514"/>
            <a:ext cx="4491514" cy="23058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  -  By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    </a:t>
            </a:r>
            <a:r>
              <a:rPr lang="en-US" sz="2187" b="1" dirty="0" err="1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Abinav</a:t>
            </a:r>
            <a:r>
              <a:rPr lang="en-US" sz="2187" b="1" dirty="0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 </a:t>
            </a:r>
            <a:r>
              <a:rPr lang="en-US" sz="2187" b="1" dirty="0" err="1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Yadamani</a:t>
            </a:r>
            <a:endParaRPr lang="en-US" sz="2187" b="1" dirty="0">
              <a:solidFill>
                <a:srgbClr val="404155"/>
              </a:solidFill>
              <a:latin typeface="Calibri" panose="020F0502020204030204" pitchFamily="34" charset="0"/>
              <a:ea typeface="Nobile" pitchFamily="34" charset="-122"/>
              <a:cs typeface="Calibri" panose="020F0502020204030204" pitchFamily="34" charset="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    </a:t>
            </a:r>
            <a:r>
              <a:rPr lang="en-US" sz="2187" b="1" dirty="0" err="1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Harichandana</a:t>
            </a:r>
            <a:r>
              <a:rPr lang="en-US" sz="2187" b="1" dirty="0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 </a:t>
            </a:r>
            <a:r>
              <a:rPr lang="en-US" sz="2187" b="1" dirty="0" err="1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Gonuguntla</a:t>
            </a:r>
            <a:endParaRPr lang="en-US" sz="2187" b="1" dirty="0">
              <a:solidFill>
                <a:srgbClr val="404155"/>
              </a:solidFill>
              <a:latin typeface="Calibri" panose="020F0502020204030204" pitchFamily="34" charset="0"/>
              <a:ea typeface="Nobile" pitchFamily="34" charset="-122"/>
              <a:cs typeface="Calibri" panose="020F0502020204030204" pitchFamily="34" charset="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    </a:t>
            </a:r>
            <a:r>
              <a:rPr lang="en-US" sz="2187" b="1" dirty="0" err="1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Maniteja</a:t>
            </a:r>
            <a:r>
              <a:rPr lang="en-US" sz="2187" b="1" dirty="0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 </a:t>
            </a:r>
            <a:r>
              <a:rPr lang="en-US" sz="2187" b="1" dirty="0" err="1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Kurukunda</a:t>
            </a:r>
            <a:endParaRPr lang="en-US" sz="2187" b="1" dirty="0">
              <a:solidFill>
                <a:srgbClr val="404155"/>
              </a:solidFill>
              <a:latin typeface="Calibri" panose="020F0502020204030204" pitchFamily="34" charset="0"/>
              <a:ea typeface="Nobile" pitchFamily="34" charset="-122"/>
              <a:cs typeface="Calibri" panose="020F0502020204030204" pitchFamily="34" charset="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    </a:t>
            </a:r>
            <a:r>
              <a:rPr lang="en-US" sz="2187" b="1" dirty="0" err="1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SaiEshwar</a:t>
            </a:r>
            <a:r>
              <a:rPr lang="en-US" sz="2187" b="1" dirty="0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 </a:t>
            </a:r>
            <a:r>
              <a:rPr lang="en-US" sz="2187" b="1" dirty="0" err="1">
                <a:solidFill>
                  <a:srgbClr val="404155"/>
                </a:solidFill>
                <a:latin typeface="Calibri" panose="020F0502020204030204" pitchFamily="34" charset="0"/>
                <a:ea typeface="Nobile" pitchFamily="34" charset="-122"/>
                <a:cs typeface="Calibri" panose="020F0502020204030204" pitchFamily="34" charset="0"/>
              </a:rPr>
              <a:t>Tadepalli</a:t>
            </a: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Best 100+ Construction Pictures &amp; Images [HQ] | Download ...">
            <a:extLst>
              <a:ext uri="{FF2B5EF4-FFF2-40B4-BE49-F238E27FC236}">
                <a16:creationId xmlns:a16="http://schemas.microsoft.com/office/drawing/2014/main" id="{93911603-8E02-2C5E-34AA-843ABB9F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85" y="811891"/>
            <a:ext cx="4955637" cy="660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9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1E43A9B9-0EBF-6551-BCDB-70DB6A1E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97"/>
            <a:ext cx="14630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1">
            <a:extLst>
              <a:ext uri="{FF2B5EF4-FFF2-40B4-BE49-F238E27FC236}">
                <a16:creationId xmlns:a16="http://schemas.microsoft.com/office/drawing/2014/main" id="{3A33EFB7-0B91-A0BC-9DCD-EAB899762FDE}"/>
              </a:ext>
            </a:extLst>
          </p:cNvPr>
          <p:cNvSpPr/>
          <p:nvPr/>
        </p:nvSpPr>
        <p:spPr>
          <a:xfrm>
            <a:off x="2822120" y="782816"/>
            <a:ext cx="8986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b="1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EE16A5D-611D-D1B9-ED5D-268DECE68C22}"/>
              </a:ext>
            </a:extLst>
          </p:cNvPr>
          <p:cNvSpPr/>
          <p:nvPr/>
        </p:nvSpPr>
        <p:spPr>
          <a:xfrm>
            <a:off x="2822120" y="782815"/>
            <a:ext cx="8986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00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Turn-over Rate Analysis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264D-B6FF-315C-227C-5B45ED9F784A}"/>
              </a:ext>
            </a:extLst>
          </p:cNvPr>
          <p:cNvSpPr txBox="1"/>
          <p:nvPr/>
        </p:nvSpPr>
        <p:spPr>
          <a:xfrm>
            <a:off x="409120" y="2754348"/>
            <a:ext cx="1090984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Turnover rate is usually seen high during August month and the reason code for turn over is RESIGN02.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 2023 the number of people who left the organization is more when compared to that in 2022.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From the STOBG MGMT TIER, General staff left - 60% , Managers left – 31%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Out of the people leaving , 88% are male and 12% are female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Out of the people leaving, 70% are leaving voluntarily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Out of 460 people who are leaving– 132 are from Trade and Craft , 104 are operation management, 64 are from Project management and 40 are Engineers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Millennials are leaving the company more compared to other generation bands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90% of the people leaving are from age bands &lt;25 and 25-35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90% of the people leaving are from &lt;1 year and 0-3 year tenure band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From the STOBG HR key role group , Project management left 90% voluntarily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4A0F4-14C9-92EB-5C50-1709868F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1087" y="3389871"/>
            <a:ext cx="2736117" cy="38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B5E5B1-E8E2-5AD3-7BBE-77CDD4E8D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630400" cy="78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5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1E43A9B9-0EBF-6551-BCDB-70DB6A1E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97"/>
            <a:ext cx="14630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1">
            <a:extLst>
              <a:ext uri="{FF2B5EF4-FFF2-40B4-BE49-F238E27FC236}">
                <a16:creationId xmlns:a16="http://schemas.microsoft.com/office/drawing/2014/main" id="{3A33EFB7-0B91-A0BC-9DCD-EAB899762FDE}"/>
              </a:ext>
            </a:extLst>
          </p:cNvPr>
          <p:cNvSpPr/>
          <p:nvPr/>
        </p:nvSpPr>
        <p:spPr>
          <a:xfrm>
            <a:off x="2822120" y="782816"/>
            <a:ext cx="8986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b="1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6AA0411-4CA0-EE7C-BB45-D34A5842D8E2}"/>
              </a:ext>
            </a:extLst>
          </p:cNvPr>
          <p:cNvSpPr/>
          <p:nvPr/>
        </p:nvSpPr>
        <p:spPr>
          <a:xfrm>
            <a:off x="2091724" y="811870"/>
            <a:ext cx="10700952" cy="11327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460"/>
              </a:lnSpc>
              <a:buNone/>
            </a:pPr>
            <a:r>
              <a:rPr lang="en-US" sz="400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Business Impact and Retention strategies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26415-78CA-8247-FBC6-365AC366B61A}"/>
              </a:ext>
            </a:extLst>
          </p:cNvPr>
          <p:cNvSpPr txBox="1"/>
          <p:nvPr/>
        </p:nvSpPr>
        <p:spPr>
          <a:xfrm>
            <a:off x="677333" y="2658533"/>
            <a:ext cx="135297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b="1" dirty="0"/>
              <a:t>Address Turnover Peak in August</a:t>
            </a:r>
          </a:p>
          <a:p>
            <a:pPr marL="342900" indent="-342900" algn="just">
              <a:buAutoNum type="arabicPeriod"/>
            </a:pPr>
            <a:r>
              <a:rPr lang="en-US" sz="2400" b="1" dirty="0"/>
              <a:t>Targeted Retention Strategies for General Staff and Managers</a:t>
            </a:r>
          </a:p>
          <a:p>
            <a:pPr marL="342900" indent="-342900" algn="just">
              <a:buAutoNum type="arabicPeriod"/>
            </a:pPr>
            <a:r>
              <a:rPr lang="en-US" sz="2400" b="1" dirty="0"/>
              <a:t>Gender-Specific Retention Initiatives</a:t>
            </a:r>
          </a:p>
          <a:p>
            <a:pPr marL="342900" indent="-342900" algn="just">
              <a:buAutoNum type="arabicPeriod"/>
            </a:pPr>
            <a:r>
              <a:rPr lang="en-US" sz="2400" b="1" dirty="0"/>
              <a:t>Strategies for Age-Specific Groups</a:t>
            </a:r>
          </a:p>
          <a:p>
            <a:pPr marL="342900" indent="-342900" algn="just">
              <a:buAutoNum type="arabicPeriod"/>
            </a:pPr>
            <a:r>
              <a:rPr lang="en-US" sz="2400" b="1" dirty="0"/>
              <a:t>Address Voluntary Turnover</a:t>
            </a:r>
          </a:p>
          <a:p>
            <a:pPr marL="342900" indent="-342900" algn="just">
              <a:buAutoNum type="arabicPeriod"/>
            </a:pPr>
            <a:r>
              <a:rPr lang="en-US" sz="2400" b="1" dirty="0"/>
              <a:t>Focus on Millennials</a:t>
            </a:r>
          </a:p>
          <a:p>
            <a:pPr marL="342900" indent="-342900" algn="just">
              <a:buAutoNum type="arabicPeriod"/>
            </a:pPr>
            <a:r>
              <a:rPr lang="en-US" sz="2400" b="1" dirty="0"/>
              <a:t>Tenure-Based Interventions</a:t>
            </a:r>
          </a:p>
          <a:p>
            <a:pPr marL="342900" indent="-342900" algn="just">
              <a:buAutoNum type="arabicPeriod"/>
            </a:pPr>
            <a:r>
              <a:rPr lang="en-US" sz="2400" b="1" dirty="0"/>
              <a:t>Specific Initiatives for Engineers, Project Managers, and Trade &amp; Craft</a:t>
            </a:r>
          </a:p>
          <a:p>
            <a:pPr marL="342900" indent="-342900" algn="just">
              <a:buAutoNum type="arabicPeriod"/>
            </a:pPr>
            <a:r>
              <a:rPr lang="en-US" sz="2400" b="1" dirty="0"/>
              <a:t>Tailor Benefits for Different Age Groups</a:t>
            </a:r>
          </a:p>
          <a:p>
            <a:pPr marL="342900" indent="-342900" algn="just">
              <a:buAutoNum type="arabicPeriod"/>
            </a:pPr>
            <a:r>
              <a:rPr lang="en-US" sz="2400" b="1" dirty="0"/>
              <a:t>Regularly Monitor and Adjust</a:t>
            </a:r>
          </a:p>
          <a:p>
            <a:pPr marL="342900" indent="-342900" algn="just">
              <a:buAutoNum type="arabicPeriod"/>
            </a:pPr>
            <a:endParaRPr lang="en-US" sz="2400" b="1" dirty="0"/>
          </a:p>
          <a:p>
            <a:pPr algn="just"/>
            <a:r>
              <a:rPr lang="en-US" sz="2400" dirty="0"/>
              <a:t>By tailoring retention strategies based on the specific demographics and turnover patterns at Layton Construction, the company can address the root causes and create a more targeted and effective approach to retaining its workforce.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162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1E43A9B9-0EBF-6551-BCDB-70DB6A1E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97"/>
            <a:ext cx="14630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1">
            <a:extLst>
              <a:ext uri="{FF2B5EF4-FFF2-40B4-BE49-F238E27FC236}">
                <a16:creationId xmlns:a16="http://schemas.microsoft.com/office/drawing/2014/main" id="{3A33EFB7-0B91-A0BC-9DCD-EAB899762FDE}"/>
              </a:ext>
            </a:extLst>
          </p:cNvPr>
          <p:cNvSpPr/>
          <p:nvPr/>
        </p:nvSpPr>
        <p:spPr>
          <a:xfrm>
            <a:off x="2822120" y="782816"/>
            <a:ext cx="8986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b="1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6AA0411-4CA0-EE7C-BB45-D34A5842D8E2}"/>
              </a:ext>
            </a:extLst>
          </p:cNvPr>
          <p:cNvSpPr/>
          <p:nvPr/>
        </p:nvSpPr>
        <p:spPr>
          <a:xfrm>
            <a:off x="2705695" y="817654"/>
            <a:ext cx="8609290" cy="11327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460"/>
              </a:lnSpc>
              <a:buNone/>
            </a:pPr>
            <a:endParaRPr lang="en-US" sz="3568" b="1" dirty="0"/>
          </a:p>
        </p:txBody>
      </p:sp>
      <p:pic>
        <p:nvPicPr>
          <p:cNvPr id="3" name="Picture 4" descr="Image Of Q And A With A Thank You | Templates PowerPoint ...">
            <a:extLst>
              <a:ext uri="{FF2B5EF4-FFF2-40B4-BE49-F238E27FC236}">
                <a16:creationId xmlns:a16="http://schemas.microsoft.com/office/drawing/2014/main" id="{F58E4462-C004-AE5A-68A8-25EE7E396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100788" y="3068816"/>
            <a:ext cx="3819104" cy="406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408AE83-7BBB-0E24-F15A-A70B40CA39C1}"/>
              </a:ext>
            </a:extLst>
          </p:cNvPr>
          <p:cNvSpPr/>
          <p:nvPr/>
        </p:nvSpPr>
        <p:spPr>
          <a:xfrm>
            <a:off x="2091724" y="811870"/>
            <a:ext cx="10700952" cy="11327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460"/>
              </a:lnSpc>
              <a:buNone/>
            </a:pPr>
            <a:r>
              <a:rPr lang="en-US" sz="400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Q&amp;A</a:t>
            </a:r>
          </a:p>
          <a:p>
            <a:pPr marL="0" indent="0" algn="ctr">
              <a:lnSpc>
                <a:spcPts val="4460"/>
              </a:lnSpc>
              <a:buNone/>
            </a:pPr>
            <a:endParaRPr lang="en-US" sz="4000" b="1" dirty="0">
              <a:solidFill>
                <a:srgbClr val="1B1B27"/>
              </a:solidFill>
              <a:latin typeface="Corben" pitchFamily="34" charset="0"/>
              <a:ea typeface="Corben" pitchFamily="34" charset="-122"/>
            </a:endParaRPr>
          </a:p>
          <a:p>
            <a:pPr marL="0" indent="0" algn="ctr">
              <a:lnSpc>
                <a:spcPts val="4460"/>
              </a:lnSpc>
              <a:buNone/>
            </a:pPr>
            <a:endParaRPr lang="en-US" sz="4000" b="1" dirty="0">
              <a:solidFill>
                <a:srgbClr val="1B1B27"/>
              </a:solidFill>
              <a:latin typeface="Corben" pitchFamily="34" charset="0"/>
              <a:ea typeface="Corben" pitchFamily="34" charset="-122"/>
            </a:endParaRPr>
          </a:p>
          <a:p>
            <a:pPr marL="0" indent="0" algn="ctr">
              <a:lnSpc>
                <a:spcPts val="4460"/>
              </a:lnSpc>
              <a:buNone/>
            </a:pPr>
            <a:endParaRPr lang="en-US" sz="4000" b="1" dirty="0">
              <a:solidFill>
                <a:srgbClr val="1B1B27"/>
              </a:solidFill>
              <a:latin typeface="Corben" pitchFamily="34" charset="0"/>
              <a:ea typeface="Corben" pitchFamily="34" charset="-122"/>
            </a:endParaRPr>
          </a:p>
          <a:p>
            <a:pPr marL="0" indent="0" algn="ctr">
              <a:lnSpc>
                <a:spcPts val="4460"/>
              </a:lnSpc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0479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5"/>
          <p:cNvSpPr/>
          <p:nvPr/>
        </p:nvSpPr>
        <p:spPr>
          <a:xfrm>
            <a:off x="7211328" y="2637036"/>
            <a:ext cx="83820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8"/>
              </a:lnSpc>
              <a:buNone/>
            </a:pPr>
            <a:endParaRPr lang="en-US" sz="2278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1E43A9B9-0EBF-6551-BCDB-70DB6A1E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97"/>
            <a:ext cx="14630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1">
            <a:extLst>
              <a:ext uri="{FF2B5EF4-FFF2-40B4-BE49-F238E27FC236}">
                <a16:creationId xmlns:a16="http://schemas.microsoft.com/office/drawing/2014/main" id="{BA865F26-1241-9DF3-4BA7-CAA684EE48C8}"/>
              </a:ext>
            </a:extLst>
          </p:cNvPr>
          <p:cNvSpPr/>
          <p:nvPr/>
        </p:nvSpPr>
        <p:spPr>
          <a:xfrm>
            <a:off x="2753697" y="732757"/>
            <a:ext cx="9162931" cy="1205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747"/>
              </a:lnSpc>
              <a:buNone/>
            </a:pPr>
            <a:r>
              <a:rPr lang="en-US" sz="400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Objectives</a:t>
            </a:r>
            <a:endParaRPr lang="en-US" sz="4000" b="1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5D3A6FF-C3C6-B441-405B-36781075FC37}"/>
              </a:ext>
            </a:extLst>
          </p:cNvPr>
          <p:cNvSpPr/>
          <p:nvPr/>
        </p:nvSpPr>
        <p:spPr>
          <a:xfrm>
            <a:off x="1145169" y="2902896"/>
            <a:ext cx="11440874" cy="45939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lnSpc>
                <a:spcPts val="4801"/>
              </a:lnSpc>
              <a:buAutoNum type="arabicPeriod"/>
            </a:pPr>
            <a:r>
              <a:rPr lang="en-US" sz="2800" dirty="0">
                <a:solidFill>
                  <a:srgbClr val="1B1B27"/>
                </a:solidFill>
                <a:ea typeface="Corben" pitchFamily="34" charset="-122"/>
              </a:rPr>
              <a:t>Understand and manage the workforce dynamics</a:t>
            </a:r>
          </a:p>
          <a:p>
            <a:pPr marL="457200" indent="-457200">
              <a:lnSpc>
                <a:spcPts val="4801"/>
              </a:lnSpc>
              <a:buAutoNum type="arabicPeriod"/>
            </a:pPr>
            <a:r>
              <a:rPr lang="en-US" sz="2800" dirty="0">
                <a:solidFill>
                  <a:srgbClr val="1B1B27"/>
                </a:solidFill>
                <a:ea typeface="Corben" pitchFamily="34" charset="-122"/>
              </a:rPr>
              <a:t>Analyze employee demographics distribution of current employees</a:t>
            </a:r>
          </a:p>
          <a:p>
            <a:pPr marL="914400" lvl="1" indent="-457200">
              <a:lnSpc>
                <a:spcPts val="4801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1B27"/>
                </a:solidFill>
                <a:ea typeface="Corben" pitchFamily="34" charset="-122"/>
              </a:rPr>
              <a:t>   Analyze the Headcount of the employees</a:t>
            </a:r>
          </a:p>
          <a:p>
            <a:pPr marL="914400" lvl="1" indent="-457200">
              <a:lnSpc>
                <a:spcPts val="4801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1B27"/>
                </a:solidFill>
                <a:ea typeface="Corben" pitchFamily="34" charset="-122"/>
              </a:rPr>
              <a:t>   Analyze the Turn-over Rate of the employees</a:t>
            </a:r>
          </a:p>
          <a:p>
            <a:pPr marL="457200" indent="-457200">
              <a:lnSpc>
                <a:spcPts val="4801"/>
              </a:lnSpc>
              <a:buAutoNum type="arabicPeriod" startAt="3"/>
            </a:pPr>
            <a:r>
              <a:rPr lang="en-US" sz="2800" dirty="0">
                <a:solidFill>
                  <a:srgbClr val="1B1B27"/>
                </a:solidFill>
                <a:ea typeface="Corben" pitchFamily="34" charset="-122"/>
              </a:rPr>
              <a:t>Understand why employees are leaving the company</a:t>
            </a:r>
          </a:p>
          <a:p>
            <a:pPr marL="457200" indent="-457200">
              <a:lnSpc>
                <a:spcPts val="4801"/>
              </a:lnSpc>
              <a:buAutoNum type="arabicPeriod" startAt="3"/>
            </a:pPr>
            <a:r>
              <a:rPr lang="en-US" sz="2800" dirty="0">
                <a:solidFill>
                  <a:srgbClr val="1B1B27"/>
                </a:solidFill>
                <a:ea typeface="Corben" pitchFamily="34" charset="-122"/>
              </a:rPr>
              <a:t>Suggest retention strategies</a:t>
            </a:r>
          </a:p>
          <a:p>
            <a:pPr marL="342900" indent="-342900">
              <a:lnSpc>
                <a:spcPts val="4801"/>
              </a:lnSpc>
              <a:buFontTx/>
              <a:buChar char="-"/>
            </a:pPr>
            <a:endParaRPr lang="en-US" sz="2400" dirty="0">
              <a:solidFill>
                <a:srgbClr val="1B1B27"/>
              </a:solidFill>
              <a:latin typeface="Corben" pitchFamily="34" charset="0"/>
              <a:ea typeface="Corben" pitchFamily="34" charset="-122"/>
            </a:endParaRPr>
          </a:p>
          <a:p>
            <a:pPr marL="342900" indent="-342900">
              <a:lnSpc>
                <a:spcPts val="4801"/>
              </a:lnSpc>
              <a:buFontTx/>
              <a:buChar char="-"/>
            </a:pPr>
            <a:endParaRPr lang="en-US" sz="2400" dirty="0">
              <a:solidFill>
                <a:srgbClr val="1B1B27"/>
              </a:solidFill>
              <a:latin typeface="Corben" pitchFamily="34" charset="0"/>
              <a:ea typeface="Corben" pitchFamily="34" charset="-122"/>
            </a:endParaRPr>
          </a:p>
          <a:p>
            <a:pPr marL="571500" indent="-571500">
              <a:lnSpc>
                <a:spcPts val="4801"/>
              </a:lnSpc>
              <a:buFontTx/>
              <a:buChar char="-"/>
            </a:pPr>
            <a:endParaRPr lang="en-US" sz="3841" dirty="0">
              <a:solidFill>
                <a:srgbClr val="1B1B27"/>
              </a:solidFill>
              <a:latin typeface="Corben" pitchFamily="34" charset="0"/>
              <a:ea typeface="Corbe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8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"/>
          <p:cNvSpPr/>
          <p:nvPr/>
        </p:nvSpPr>
        <p:spPr>
          <a:xfrm>
            <a:off x="7234010" y="2450227"/>
            <a:ext cx="38576" cy="5575459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7470289" y="2798485"/>
            <a:ext cx="675084" cy="38576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7036307" y="2600841"/>
            <a:ext cx="433983" cy="433983"/>
          </a:xfrm>
          <a:prstGeom prst="roundRect">
            <a:avLst>
              <a:gd name="adj" fmla="val 20003"/>
            </a:avLst>
          </a:prstGeom>
          <a:solidFill>
            <a:srgbClr val="D2D9F9"/>
          </a:solidFill>
          <a:ln w="12025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211328" y="2637036"/>
            <a:ext cx="83820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8"/>
              </a:lnSpc>
              <a:buNone/>
            </a:pPr>
            <a:r>
              <a:rPr lang="en-US" sz="2278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1</a:t>
            </a:r>
            <a:endParaRPr lang="en-US" sz="2278" dirty="0"/>
          </a:p>
        </p:txBody>
      </p:sp>
      <p:sp>
        <p:nvSpPr>
          <p:cNvPr id="9" name="Text 6"/>
          <p:cNvSpPr/>
          <p:nvPr/>
        </p:nvSpPr>
        <p:spPr>
          <a:xfrm>
            <a:off x="8314264" y="2643109"/>
            <a:ext cx="1929051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3"/>
              </a:lnSpc>
              <a:buNone/>
            </a:pPr>
            <a:r>
              <a:rPr lang="en-US" sz="1899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Data Ingestion</a:t>
            </a:r>
            <a:endParaRPr lang="en-US" sz="1899" b="1" dirty="0"/>
          </a:p>
        </p:txBody>
      </p:sp>
      <p:sp>
        <p:nvSpPr>
          <p:cNvPr id="10" name="Text 7"/>
          <p:cNvSpPr/>
          <p:nvPr/>
        </p:nvSpPr>
        <p:spPr>
          <a:xfrm>
            <a:off x="8314264" y="3137337"/>
            <a:ext cx="3520559" cy="1234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600" dirty="0">
                <a:solidFill>
                  <a:srgbClr val="404155"/>
                </a:solidFill>
                <a:ea typeface="Nobile" pitchFamily="34" charset="-122"/>
              </a:rPr>
              <a:t>Layton’s employee snapshot data available in DOMO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6361222" y="3762891"/>
            <a:ext cx="675084" cy="38576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7036307" y="3565248"/>
            <a:ext cx="433983" cy="433983"/>
          </a:xfrm>
          <a:prstGeom prst="roundRect">
            <a:avLst>
              <a:gd name="adj" fmla="val 20003"/>
            </a:avLst>
          </a:prstGeom>
          <a:solidFill>
            <a:srgbClr val="D2D9F9"/>
          </a:solidFill>
          <a:ln w="12025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7177038" y="3601443"/>
            <a:ext cx="152400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8"/>
              </a:lnSpc>
              <a:buNone/>
            </a:pPr>
            <a:r>
              <a:rPr lang="en-US" sz="2278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2</a:t>
            </a:r>
            <a:endParaRPr lang="en-US" sz="2278" dirty="0"/>
          </a:p>
        </p:txBody>
      </p:sp>
      <p:sp>
        <p:nvSpPr>
          <p:cNvPr id="14" name="Text 11"/>
          <p:cNvSpPr/>
          <p:nvPr/>
        </p:nvSpPr>
        <p:spPr>
          <a:xfrm>
            <a:off x="4195892" y="3607515"/>
            <a:ext cx="1996440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73"/>
              </a:lnSpc>
              <a:buNone/>
            </a:pPr>
            <a:r>
              <a:rPr lang="en-US" sz="1899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Data Preparation</a:t>
            </a:r>
            <a:endParaRPr lang="en-US" sz="1899" b="1" dirty="0"/>
          </a:p>
        </p:txBody>
      </p:sp>
      <p:sp>
        <p:nvSpPr>
          <p:cNvPr id="15" name="Text 12"/>
          <p:cNvSpPr/>
          <p:nvPr/>
        </p:nvSpPr>
        <p:spPr>
          <a:xfrm>
            <a:off x="2671892" y="4101743"/>
            <a:ext cx="3520440" cy="1234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30"/>
              </a:lnSpc>
              <a:buNone/>
            </a:pPr>
            <a:r>
              <a:rPr lang="en-US" sz="16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Utilized Domo’s Magic ETL for necessary data transformation and consistency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7470289" y="5105797"/>
            <a:ext cx="675084" cy="38576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4"/>
          <p:cNvSpPr/>
          <p:nvPr/>
        </p:nvSpPr>
        <p:spPr>
          <a:xfrm>
            <a:off x="7036307" y="4908154"/>
            <a:ext cx="433983" cy="433983"/>
          </a:xfrm>
          <a:prstGeom prst="roundRect">
            <a:avLst>
              <a:gd name="adj" fmla="val 20003"/>
            </a:avLst>
          </a:prstGeom>
          <a:solidFill>
            <a:srgbClr val="D2D9F9"/>
          </a:solidFill>
          <a:ln w="12025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7173228" y="4944349"/>
            <a:ext cx="160020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8"/>
              </a:lnSpc>
              <a:buNone/>
            </a:pPr>
            <a:r>
              <a:rPr lang="en-US" sz="2278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3</a:t>
            </a:r>
            <a:endParaRPr lang="en-US" sz="2278" dirty="0"/>
          </a:p>
        </p:txBody>
      </p:sp>
      <p:sp>
        <p:nvSpPr>
          <p:cNvPr id="21" name="Shape 18"/>
          <p:cNvSpPr/>
          <p:nvPr/>
        </p:nvSpPr>
        <p:spPr>
          <a:xfrm>
            <a:off x="6341934" y="6816427"/>
            <a:ext cx="675084" cy="38576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Shape 19"/>
          <p:cNvSpPr/>
          <p:nvPr/>
        </p:nvSpPr>
        <p:spPr>
          <a:xfrm>
            <a:off x="7017018" y="6591697"/>
            <a:ext cx="433983" cy="433983"/>
          </a:xfrm>
          <a:prstGeom prst="roundRect">
            <a:avLst>
              <a:gd name="adj" fmla="val 20003"/>
            </a:avLst>
          </a:prstGeom>
          <a:solidFill>
            <a:srgbClr val="D2D9F9"/>
          </a:solidFill>
          <a:ln w="12025">
            <a:solidFill>
              <a:srgbClr val="A5B3F3"/>
            </a:solidFill>
            <a:prstDash val="solid"/>
          </a:ln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3" name="Text 20"/>
          <p:cNvSpPr/>
          <p:nvPr/>
        </p:nvSpPr>
        <p:spPr>
          <a:xfrm>
            <a:off x="7180848" y="6098064"/>
            <a:ext cx="144780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8"/>
              </a:lnSpc>
              <a:buNone/>
            </a:pPr>
            <a:endParaRPr lang="en-US" sz="2278" dirty="0"/>
          </a:p>
        </p:txBody>
      </p:sp>
      <p:sp>
        <p:nvSpPr>
          <p:cNvPr id="24" name="Text 21"/>
          <p:cNvSpPr/>
          <p:nvPr/>
        </p:nvSpPr>
        <p:spPr>
          <a:xfrm>
            <a:off x="8145373" y="4908154"/>
            <a:ext cx="2179320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73"/>
              </a:lnSpc>
              <a:buNone/>
            </a:pPr>
            <a:r>
              <a:rPr lang="en-US" sz="1899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Data Visualization</a:t>
            </a:r>
            <a:endParaRPr lang="en-US" sz="1899" b="1" dirty="0"/>
          </a:p>
        </p:txBody>
      </p:sp>
      <p:sp>
        <p:nvSpPr>
          <p:cNvPr id="25" name="Text 22"/>
          <p:cNvSpPr/>
          <p:nvPr/>
        </p:nvSpPr>
        <p:spPr>
          <a:xfrm>
            <a:off x="7687394" y="5237956"/>
            <a:ext cx="3520440" cy="1234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30"/>
              </a:lnSpc>
              <a:buNone/>
            </a:pPr>
            <a:r>
              <a:rPr lang="en-US" sz="16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Developed custom dashboards to caters to the needs of Layton Construction's stakeholders</a:t>
            </a:r>
            <a:endParaRPr lang="en-US" sz="1600" dirty="0"/>
          </a:p>
        </p:txBody>
      </p:sp>
      <p:sp>
        <p:nvSpPr>
          <p:cNvPr id="27" name="Text 21">
            <a:extLst>
              <a:ext uri="{FF2B5EF4-FFF2-40B4-BE49-F238E27FC236}">
                <a16:creationId xmlns:a16="http://schemas.microsoft.com/office/drawing/2014/main" id="{74091754-42D3-CD40-1659-594D28A48875}"/>
              </a:ext>
            </a:extLst>
          </p:cNvPr>
          <p:cNvSpPr/>
          <p:nvPr/>
        </p:nvSpPr>
        <p:spPr>
          <a:xfrm>
            <a:off x="4132223" y="6591697"/>
            <a:ext cx="2179320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73"/>
              </a:lnSpc>
              <a:buNone/>
            </a:pPr>
            <a:r>
              <a:rPr lang="en-US" sz="1899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Derive Insights</a:t>
            </a:r>
            <a:endParaRPr lang="en-US" sz="1899" b="1" dirty="0"/>
          </a:p>
        </p:txBody>
      </p:sp>
      <p:sp>
        <p:nvSpPr>
          <p:cNvPr id="28" name="Text 22">
            <a:extLst>
              <a:ext uri="{FF2B5EF4-FFF2-40B4-BE49-F238E27FC236}">
                <a16:creationId xmlns:a16="http://schemas.microsoft.com/office/drawing/2014/main" id="{ECC0FB27-59D5-D5D6-AD25-A53B69AB5F88}"/>
              </a:ext>
            </a:extLst>
          </p:cNvPr>
          <p:cNvSpPr/>
          <p:nvPr/>
        </p:nvSpPr>
        <p:spPr>
          <a:xfrm>
            <a:off x="2840782" y="6990205"/>
            <a:ext cx="3520440" cy="1234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3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Unlock insights and drive strategic recommendations by analyzing diverse dashboard cards</a:t>
            </a:r>
            <a:endParaRPr lang="en-US" sz="1600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1E43A9B9-0EBF-6551-BCDB-70DB6A1E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97"/>
            <a:ext cx="14630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1">
            <a:extLst>
              <a:ext uri="{FF2B5EF4-FFF2-40B4-BE49-F238E27FC236}">
                <a16:creationId xmlns:a16="http://schemas.microsoft.com/office/drawing/2014/main" id="{5EE48201-AC22-FBF4-1517-A92DCF0AA4F2}"/>
              </a:ext>
            </a:extLst>
          </p:cNvPr>
          <p:cNvSpPr/>
          <p:nvPr/>
        </p:nvSpPr>
        <p:spPr>
          <a:xfrm>
            <a:off x="1914425" y="722720"/>
            <a:ext cx="10639168" cy="1205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747"/>
              </a:lnSpc>
              <a:buNone/>
            </a:pPr>
            <a:r>
              <a:rPr lang="en-US" sz="400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Implementation of Domo Analytics Solution</a:t>
            </a:r>
            <a:endParaRPr lang="en-US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1E43A9B9-0EBF-6551-BCDB-70DB6A1E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97"/>
            <a:ext cx="14630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CAC81F-0306-79EA-086E-C59D5CE50B71}"/>
              </a:ext>
            </a:extLst>
          </p:cNvPr>
          <p:cNvSpPr txBox="1"/>
          <p:nvPr/>
        </p:nvSpPr>
        <p:spPr>
          <a:xfrm>
            <a:off x="747853" y="2731510"/>
            <a:ext cx="128322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2400" b="1" i="0" dirty="0">
                <a:effectLst/>
              </a:rPr>
              <a:t>Diversity Disparities Across Periods:</a:t>
            </a:r>
          </a:p>
          <a:p>
            <a:pPr algn="l"/>
            <a:endParaRPr lang="en-US" sz="2400" b="0" i="0" dirty="0"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Our visualizations reveal significant variations in the hiring of diverse talent over different periods.</a:t>
            </a:r>
          </a:p>
          <a:p>
            <a:pPr lvl="1" algn="l"/>
            <a:endParaRPr lang="en-US" sz="2400" b="0" i="0" dirty="0">
              <a:effectLst/>
            </a:endParaRPr>
          </a:p>
          <a:p>
            <a:pPr algn="l"/>
            <a:r>
              <a:rPr lang="en-US" sz="2400" b="1" i="0" dirty="0">
                <a:effectLst/>
              </a:rPr>
              <a:t>2. Employee Turnover Insights:</a:t>
            </a:r>
          </a:p>
          <a:p>
            <a:pPr algn="l"/>
            <a:endParaRPr lang="en-US" sz="2400" b="0" i="0" dirty="0"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Notably, Generation </a:t>
            </a:r>
            <a:r>
              <a:rPr lang="en-US" sz="2400" dirty="0"/>
              <a:t>M</a:t>
            </a:r>
            <a:r>
              <a:rPr lang="en-US" sz="2400" b="0" i="0" dirty="0">
                <a:effectLst/>
              </a:rPr>
              <a:t>illennials exhibit a higher turnover rate compared to other generations.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algn="l"/>
            <a:r>
              <a:rPr lang="en-US" sz="2400" b="1" i="0" dirty="0">
                <a:effectLst/>
              </a:rPr>
              <a:t>3. Departmental Challenges:</a:t>
            </a:r>
          </a:p>
          <a:p>
            <a:pPr algn="l"/>
            <a:endParaRPr lang="en-US" sz="2400" b="0" i="0" dirty="0"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Analysis indicates that the issue is concentrated in four specific departments, warranting focused attention.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0A584F6-4573-6869-DF87-4E352633C31B}"/>
              </a:ext>
            </a:extLst>
          </p:cNvPr>
          <p:cNvSpPr/>
          <p:nvPr/>
        </p:nvSpPr>
        <p:spPr>
          <a:xfrm>
            <a:off x="4572000" y="782816"/>
            <a:ext cx="5486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00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Problem Definition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089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1E43A9B9-0EBF-6551-BCDB-70DB6A1E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97"/>
            <a:ext cx="14630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1">
            <a:extLst>
              <a:ext uri="{FF2B5EF4-FFF2-40B4-BE49-F238E27FC236}">
                <a16:creationId xmlns:a16="http://schemas.microsoft.com/office/drawing/2014/main" id="{5EE48201-AC22-FBF4-1517-A92DCF0AA4F2}"/>
              </a:ext>
            </a:extLst>
          </p:cNvPr>
          <p:cNvSpPr/>
          <p:nvPr/>
        </p:nvSpPr>
        <p:spPr>
          <a:xfrm>
            <a:off x="2733734" y="664362"/>
            <a:ext cx="9162931" cy="1205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00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Head Count Analysis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D591BE-C935-7081-C93B-5920EBAA7376}"/>
              </a:ext>
            </a:extLst>
          </p:cNvPr>
          <p:cNvSpPr txBox="1"/>
          <p:nvPr/>
        </p:nvSpPr>
        <p:spPr>
          <a:xfrm>
            <a:off x="805540" y="2950362"/>
            <a:ext cx="134912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Staff employees are more in number 10 times than craft employees though they are male/female.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Total active employee count – 1415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Active male employee count is 1200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Active female employee count is 215.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Total interns are 40 in number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Only 1 employee is working as a full time among the interns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Only 2.8% of the employees are interns out of the total active employees while 97.2% are not.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5.4% of the employees work part 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94.6 % of the employees work fulltime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Majority of the active employees </a:t>
            </a:r>
            <a:r>
              <a:rPr lang="en-US" sz="2400" dirty="0" err="1"/>
              <a:t>i.e</a:t>
            </a:r>
            <a:r>
              <a:rPr lang="en-US" sz="2400" dirty="0"/>
              <a:t> 28% of them are between the age band 25-35 years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Majority of the active employees </a:t>
            </a:r>
            <a:r>
              <a:rPr lang="en-US" sz="2400" dirty="0" err="1"/>
              <a:t>i.e</a:t>
            </a:r>
            <a:r>
              <a:rPr lang="en-US" sz="2400" dirty="0"/>
              <a:t> 36% of them fall in the tenure band of 1-3 years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Also, majority of the active employees </a:t>
            </a:r>
            <a:r>
              <a:rPr lang="en-US" sz="2400" dirty="0" err="1"/>
              <a:t>i.e</a:t>
            </a:r>
            <a:r>
              <a:rPr lang="en-US" sz="2400" dirty="0"/>
              <a:t> 63% belong to the Home SBU company code 02 and G1</a:t>
            </a:r>
          </a:p>
        </p:txBody>
      </p:sp>
    </p:spTree>
    <p:extLst>
      <p:ext uri="{BB962C8B-B14F-4D97-AF65-F5344CB8AC3E}">
        <p14:creationId xmlns:p14="http://schemas.microsoft.com/office/powerpoint/2010/main" val="361471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2006A-C051-2960-C4DF-84504B36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06177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AD37B5-7A00-1EDC-D599-FD3AEF2AE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5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1E43A9B9-0EBF-6551-BCDB-70DB6A1E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97"/>
            <a:ext cx="14630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1">
            <a:extLst>
              <a:ext uri="{FF2B5EF4-FFF2-40B4-BE49-F238E27FC236}">
                <a16:creationId xmlns:a16="http://schemas.microsoft.com/office/drawing/2014/main" id="{5EE48201-AC22-FBF4-1517-A92DCF0AA4F2}"/>
              </a:ext>
            </a:extLst>
          </p:cNvPr>
          <p:cNvSpPr/>
          <p:nvPr/>
        </p:nvSpPr>
        <p:spPr>
          <a:xfrm>
            <a:off x="2733734" y="664362"/>
            <a:ext cx="9162931" cy="1205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00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Head Count Analysis – New hires 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BFD73-DEDA-99A8-EB07-CD2E7CE8927C}"/>
              </a:ext>
            </a:extLst>
          </p:cNvPr>
          <p:cNvSpPr txBox="1"/>
          <p:nvPr/>
        </p:nvSpPr>
        <p:spPr>
          <a:xfrm>
            <a:off x="792007" y="2794484"/>
            <a:ext cx="12650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Hiring is done more in May month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Out of 100% hirings done , 90% are males and just 10 % are females.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Veteran hiring is 0 during last 2 quarters of 2022 year.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 2023 veterans hiring is more compared to 2022.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Out of the maximum hirings in May, more than 50-60% new hires are less than 25 </a:t>
            </a:r>
            <a:r>
              <a:rPr lang="en-US" sz="2400" dirty="0" err="1"/>
              <a:t>yrs</a:t>
            </a:r>
            <a:r>
              <a:rPr lang="en-US" sz="2400" dirty="0"/>
              <a:t> of 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&gt;65 years age new hires are very very minimal. And this hiring increased from 2022 to 2023.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Out of the maximum hirings in May, and also in other months 80-90% are whites.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Whites hiring decreased from 2020 to 2023.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POC hiring increased from 2022 to 2023.</a:t>
            </a:r>
          </a:p>
        </p:txBody>
      </p:sp>
    </p:spTree>
    <p:extLst>
      <p:ext uri="{BB962C8B-B14F-4D97-AF65-F5344CB8AC3E}">
        <p14:creationId xmlns:p14="http://schemas.microsoft.com/office/powerpoint/2010/main" val="278739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1E43A9B9-0EBF-6551-BCDB-70DB6A1E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97"/>
            <a:ext cx="14630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1">
            <a:extLst>
              <a:ext uri="{FF2B5EF4-FFF2-40B4-BE49-F238E27FC236}">
                <a16:creationId xmlns:a16="http://schemas.microsoft.com/office/drawing/2014/main" id="{3A33EFB7-0B91-A0BC-9DCD-EAB899762FDE}"/>
              </a:ext>
            </a:extLst>
          </p:cNvPr>
          <p:cNvSpPr/>
          <p:nvPr/>
        </p:nvSpPr>
        <p:spPr>
          <a:xfrm>
            <a:off x="2822120" y="690269"/>
            <a:ext cx="8986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00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Head Count Analysis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AC81F-0306-79EA-086E-C59D5CE50B71}"/>
              </a:ext>
            </a:extLst>
          </p:cNvPr>
          <p:cNvSpPr txBox="1"/>
          <p:nvPr/>
        </p:nvSpPr>
        <p:spPr>
          <a:xfrm>
            <a:off x="710782" y="3151639"/>
            <a:ext cx="126468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following analysis done for the bonus question 1.6 is across the reporting periods  </a:t>
            </a:r>
            <a:r>
              <a:rPr lang="en-US" sz="2400" dirty="0" err="1"/>
              <a:t>i.e</a:t>
            </a:r>
            <a:r>
              <a:rPr lang="en-US" sz="2400" dirty="0"/>
              <a:t> from Dec-2021 to Sep-2023 --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number of employees with tenure band &lt;1 </a:t>
            </a:r>
            <a:r>
              <a:rPr lang="en-US" sz="2400" dirty="0" err="1"/>
              <a:t>yr</a:t>
            </a:r>
            <a:r>
              <a:rPr lang="en-US" sz="2400" dirty="0"/>
              <a:t> is constantly increasing. People are leaving more within 1 year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number of employees with tenure band 3-5yrs is constantly decreasing.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number of employees with tenure band 5-10yrs is constantly decreasing but not with a huge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number of Gen Z employees are constantly increasing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Male hiring is very high than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Active employee count decreased in SBU company code -06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24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63E537-83B9-EB39-01BF-B3E59A35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7F042EC0F5143B1942B2A206F2C23" ma:contentTypeVersion="11" ma:contentTypeDescription="Create a new document." ma:contentTypeScope="" ma:versionID="e0b010083eb7faf58fabc8aac8d79b9e">
  <xsd:schema xmlns:xsd="http://www.w3.org/2001/XMLSchema" xmlns:xs="http://www.w3.org/2001/XMLSchema" xmlns:p="http://schemas.microsoft.com/office/2006/metadata/properties" xmlns:ns3="5ca2ec33-944a-430c-b336-851203dba37d" xmlns:ns4="61701921-7419-4203-b79b-474c8e957c64" targetNamespace="http://schemas.microsoft.com/office/2006/metadata/properties" ma:root="true" ma:fieldsID="16fdcf1d6939809d65dcf0569f0043c3" ns3:_="" ns4:_="">
    <xsd:import namespace="5ca2ec33-944a-430c-b336-851203dba37d"/>
    <xsd:import namespace="61701921-7419-4203-b79b-474c8e957c6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a2ec33-944a-430c-b336-851203dba37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01921-7419-4203-b79b-474c8e957c6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a2ec33-944a-430c-b336-851203dba37d" xsi:nil="true"/>
  </documentManagement>
</p:properties>
</file>

<file path=customXml/itemProps1.xml><?xml version="1.0" encoding="utf-8"?>
<ds:datastoreItem xmlns:ds="http://schemas.openxmlformats.org/officeDocument/2006/customXml" ds:itemID="{E4BFFE88-2E85-405F-832A-4BBEF6C4B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a2ec33-944a-430c-b336-851203dba37d"/>
    <ds:schemaRef ds:uri="61701921-7419-4203-b79b-474c8e957c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822DB-172B-4AC7-8425-C6D3AD4E4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D04C5E-56DE-4256-8DAD-779DCFB77C20}">
  <ds:schemaRefs>
    <ds:schemaRef ds:uri="http://www.w3.org/XML/1998/namespace"/>
    <ds:schemaRef ds:uri="http://schemas.microsoft.com/office/2006/documentManagement/types"/>
    <ds:schemaRef ds:uri="5ca2ec33-944a-430c-b336-851203dba37d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61701921-7419-4203-b79b-474c8e957c6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840</Words>
  <Application>Microsoft Office PowerPoint</Application>
  <PresentationFormat>Custom</PresentationFormat>
  <Paragraphs>110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Corben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Maniteja Kurukunda</cp:lastModifiedBy>
  <cp:revision>43</cp:revision>
  <dcterms:created xsi:type="dcterms:W3CDTF">2023-11-10T21:23:57Z</dcterms:created>
  <dcterms:modified xsi:type="dcterms:W3CDTF">2024-01-12T17:40:37Z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0x0101006C17F042EC0F5143B1942B2A206F2C23</vt:lpwstr>
  </property>
</Properties>
</file>