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63" r:id="rId4"/>
    <p:sldId id="264" r:id="rId5"/>
    <p:sldId id="286" r:id="rId6"/>
    <p:sldId id="265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85" r:id="rId17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22" y="-6"/>
      </p:cViewPr>
      <p:guideLst>
        <p:guide orient="horz" pos="220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110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0"/>
            <a:r>
              <a:rPr lang="zh-CN" altLang="en-US" dirty="0"/>
              <a:t>Second level</a:t>
            </a:r>
            <a:endParaRPr lang="zh-CN" altLang="en-US" dirty="0"/>
          </a:p>
          <a:p>
            <a:pPr lvl="2" indent="0"/>
            <a:r>
              <a:rPr lang="zh-CN" altLang="en-US" dirty="0"/>
              <a:t>Third level</a:t>
            </a:r>
            <a:endParaRPr lang="zh-CN" altLang="en-US" dirty="0"/>
          </a:p>
          <a:p>
            <a:pPr lvl="3" indent="0"/>
            <a:r>
              <a:rPr lang="zh-CN" altLang="en-US" dirty="0"/>
              <a:t>Fourth level</a:t>
            </a:r>
            <a:endParaRPr lang="zh-CN" altLang="en-US" dirty="0"/>
          </a:p>
          <a:p>
            <a:pPr lvl="4" indent="0"/>
            <a:r>
              <a:rPr lang="zh-CN" altLang="en-US" dirty="0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-762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8" name="组合 4"/>
          <p:cNvGrpSpPr/>
          <p:nvPr/>
        </p:nvGrpSpPr>
        <p:grpSpPr>
          <a:xfrm>
            <a:off x="3302000" y="1144270"/>
            <a:ext cx="7940040" cy="4184650"/>
            <a:chOff x="3457574" y="1641515"/>
            <a:chExt cx="7308447" cy="3850253"/>
          </a:xfrm>
        </p:grpSpPr>
        <p:grpSp>
          <p:nvGrpSpPr>
            <p:cNvPr id="40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0" name="文本框 8"/>
            <p:cNvSpPr txBox="1"/>
            <p:nvPr/>
          </p:nvSpPr>
          <p:spPr>
            <a:xfrm>
              <a:off x="6245001" y="4728144"/>
              <a:ext cx="4521020" cy="763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4400"/>
              <a:r>
                <a:rPr lang="uk-UA" altLang="en-US" sz="2400" dirty="0">
                  <a:solidFill>
                    <a:srgbClr val="404040"/>
                  </a:solidFill>
                  <a:latin typeface="Times New Roman Regular" panose="02020603050405020304" charset="0"/>
                  <a:ea typeface="Calibri" panose="020F0502020204030204" pitchFamily="34" charset="0"/>
                  <a:cs typeface="Times New Roman Regular" panose="02020603050405020304" charset="0"/>
                  <a:sym typeface="Arial" panose="020B0604020202020204" pitchFamily="34" charset="0"/>
                </a:rPr>
                <a:t>Виконала: студентка групи КС31 </a:t>
              </a:r>
              <a:endParaRPr lang="uk-UA" altLang="en-US" sz="2400" dirty="0">
                <a:solidFill>
                  <a:srgbClr val="404040"/>
                </a:solidFill>
                <a:latin typeface="Times New Roman Regular" panose="02020603050405020304" charset="0"/>
                <a:ea typeface="Calibri" panose="020F0502020204030204" pitchFamily="34" charset="0"/>
                <a:cs typeface="Times New Roman Regular" panose="02020603050405020304" charset="0"/>
                <a:sym typeface="Arial" panose="020B0604020202020204" pitchFamily="34" charset="0"/>
              </a:endParaRPr>
            </a:p>
            <a:p>
              <a:pPr algn="ctr" defTabSz="914400"/>
              <a:r>
                <a:rPr lang="uk-UA" altLang="en-US" sz="2400" dirty="0">
                  <a:solidFill>
                    <a:srgbClr val="404040"/>
                  </a:solidFill>
                  <a:latin typeface="Times New Roman Regular" panose="02020603050405020304" charset="0"/>
                  <a:ea typeface="Calibri" panose="020F0502020204030204" pitchFamily="34" charset="0"/>
                  <a:cs typeface="Times New Roman Regular" panose="02020603050405020304" charset="0"/>
                  <a:sym typeface="Arial" panose="020B0604020202020204" pitchFamily="34" charset="0"/>
                </a:rPr>
                <a:t>Манюк Валерія Павлівна</a:t>
              </a:r>
              <a:endParaRPr lang="uk-UA" altLang="en-US" sz="2400" dirty="0">
                <a:solidFill>
                  <a:srgbClr val="404040"/>
                </a:solidFill>
                <a:latin typeface="Times New Roman Regular" panose="02020603050405020304" charset="0"/>
                <a:ea typeface="Calibri" panose="020F0502020204030204" pitchFamily="34" charset="0"/>
                <a:cs typeface="Times New Roman Regular" panose="02020603050405020304" charset="0"/>
                <a:sym typeface="Arial" panose="020B0604020202020204" pitchFamily="34" charset="0"/>
              </a:endParaRPr>
            </a:p>
          </p:txBody>
        </p:sp>
        <p:sp>
          <p:nvSpPr>
            <p:cNvPr id="4111" name="文本框 9"/>
            <p:cNvSpPr txBox="1"/>
            <p:nvPr/>
          </p:nvSpPr>
          <p:spPr>
            <a:xfrm>
              <a:off x="4495261" y="1641515"/>
              <a:ext cx="3316567" cy="310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defTabSz="914400"/>
              <a:endParaRPr lang="zh-CN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570605" y="1555115"/>
            <a:ext cx="500062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3800">
                <a:latin typeface="Times New Roman Regular" panose="02020603050405020304" charset="0"/>
                <a:cs typeface="Times New Roman Regular" panose="02020603050405020304" charset="0"/>
              </a:rPr>
              <a:t>Фасад</a:t>
            </a:r>
            <a:endParaRPr lang="en-US" sz="138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4" name="文本框 28"/>
          <p:cNvSpPr txBox="1"/>
          <p:nvPr/>
        </p:nvSpPr>
        <p:spPr>
          <a:xfrm>
            <a:off x="254000" y="257175"/>
            <a:ext cx="37020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sz="2400" b="1" dirty="0">
                <a:solidFill>
                  <a:srgbClr val="404040"/>
                </a:solidFill>
                <a:ea typeface="Calibri" panose="020F0502020204030204" pitchFamily="34" charset="0"/>
              </a:rPr>
              <a:t>Кроки реалізації</a:t>
            </a:r>
            <a:endParaRPr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48130" y="1282065"/>
            <a:ext cx="9801225" cy="442722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82713" y="1015683"/>
            <a:ext cx="560388" cy="560388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71955" y="1576070"/>
            <a:ext cx="95777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uk-UA" altLang="en-US" sz="24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Визнач</a:t>
            </a:r>
            <a:r>
              <a:rPr lang="uk-UA" altLang="en-US" sz="2400">
                <a:latin typeface="Times New Roman" panose="02020603050405020304" charset="0"/>
                <a:cs typeface="Times New Roman" panose="02020603050405020304" charset="0"/>
              </a:rPr>
              <a:t>имо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чи можна створити більш простий інтерфейс, ніж той, який надає складна підсистема.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uk-UA" altLang="en-US" sz="24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Створі</a:t>
            </a:r>
            <a:r>
              <a:rPr lang="uk-UA" altLang="en-US" sz="2400">
                <a:latin typeface="Times New Roman" panose="02020603050405020304" charset="0"/>
                <a:cs typeface="Times New Roman" panose="02020603050405020304" charset="0"/>
              </a:rPr>
              <a:t>мо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клас фасаду, що реалізує цей інтерфейс. Він повинен переадресовувати виклики клієнта потрібним об’єктам підсистеми.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uk-UA" altLang="en-US" sz="2400">
                <a:latin typeface="Times New Roman" panose="02020603050405020304" charset="0"/>
                <a:cs typeface="Times New Roman" panose="02020603050405020304" charset="0"/>
              </a:rPr>
              <a:t>3. М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и отримає</a:t>
            </a:r>
            <a:r>
              <a:rPr lang="uk-UA" altLang="en-US" sz="2400">
                <a:latin typeface="Times New Roman" panose="02020603050405020304" charset="0"/>
                <a:cs typeface="Times New Roman" panose="02020603050405020304" charset="0"/>
              </a:rPr>
              <a:t>мо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максимум користі, якщо клієнт працюватиме тільки з фасадом. В такому випадку зміни в підсистемі стосуватимуться тільки коду фасаду, а клієнтський код залишиться робочим.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uk-UA" altLang="en-US" sz="2400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Якщо відповідальність фасаду стає розмитою, </a:t>
            </a:r>
            <a:r>
              <a:rPr lang="uk-UA" altLang="en-US" sz="2400">
                <a:latin typeface="Times New Roman" panose="02020603050405020304" charset="0"/>
                <a:cs typeface="Times New Roman" panose="02020603050405020304" charset="0"/>
              </a:rPr>
              <a:t>можемо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подума</a:t>
            </a:r>
            <a:r>
              <a:rPr lang="uk-UA" altLang="en-US" sz="2400">
                <a:latin typeface="Times New Roman" panose="02020603050405020304" charset="0"/>
                <a:cs typeface="Times New Roman" panose="02020603050405020304" charset="0"/>
              </a:rPr>
              <a:t>ти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про введення додаткових фасадів.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4" name="文本框 28"/>
          <p:cNvSpPr txBox="1"/>
          <p:nvPr/>
        </p:nvSpPr>
        <p:spPr>
          <a:xfrm>
            <a:off x="254000" y="257175"/>
            <a:ext cx="37020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sz="2400" b="1" dirty="0">
                <a:solidFill>
                  <a:srgbClr val="404040"/>
                </a:solidFill>
                <a:ea typeface="Calibri" panose="020F0502020204030204" pitchFamily="34" charset="0"/>
              </a:rPr>
              <a:t>Переваги та недоліки</a:t>
            </a:r>
            <a:endParaRPr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48130" y="1282065"/>
            <a:ext cx="9801225" cy="288480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82713" y="1015683"/>
            <a:ext cx="560388" cy="560388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71955" y="1576070"/>
            <a:ext cx="95777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uk-UA" altLang="en-US" sz="2400" b="1">
                <a:latin typeface="Times New Roman Bold" panose="02020603050405020304" charset="0"/>
                <a:cs typeface="Times New Roman Bold" panose="02020603050405020304" charset="0"/>
              </a:rPr>
              <a:t>Переваги:</a:t>
            </a:r>
            <a:endParaRPr lang="uk-UA" altLang="en-US" sz="2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algn="l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Ізолює клієнтів від компонентів складної підсистеми.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uk-UA" altLang="en-US" sz="2400" b="1">
                <a:latin typeface="Times New Roman Bold" panose="02020603050405020304" charset="0"/>
                <a:cs typeface="Times New Roman Bold" panose="02020603050405020304" charset="0"/>
              </a:rPr>
              <a:t>Недоліки:</a:t>
            </a:r>
            <a:endParaRPr lang="en-US" sz="2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algn="l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Фасад ризикує стати божественим об’єктом, прив’язаним до всіх класів програми.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4" name="文本框 28"/>
          <p:cNvSpPr txBox="1"/>
          <p:nvPr/>
        </p:nvSpPr>
        <p:spPr>
          <a:xfrm>
            <a:off x="254000" y="257175"/>
            <a:ext cx="73240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uk-UA" sz="2400" b="1" dirty="0">
                <a:solidFill>
                  <a:srgbClr val="404040"/>
                </a:solidFill>
                <a:ea typeface="Calibri" panose="020F0502020204030204" pitchFamily="34" charset="0"/>
              </a:rPr>
              <a:t>Відноини з іншими патернами</a:t>
            </a:r>
            <a:endParaRPr lang="uk-UA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46860" y="1000125"/>
            <a:ext cx="9814560" cy="575627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51573" y="754063"/>
            <a:ext cx="560388" cy="560388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712595" y="1101725"/>
            <a:ext cx="959294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Фасад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 задає новий інтерфейс, тоді як Адаптер повторно використовує старий. Адаптер обгортає тільки один клас, а Фасад обгортає цілу підсистему. Крім того, Адаптер дозволяє двом існуючим інтерфейсам працювати спільно, замість того, щоб визначити повністю новий.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Абстрактна фабрика 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може бути використана замість Фасаду для того, щоб приховати платформо-залежні класи.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Легковаговик 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показує, як створювати багато дрібних об’єктів, а Фасад показує, як створити один об’єкт, який відображає цілу підсистему.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Посередник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 та </a:t>
            </a:r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Фасад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 схожі тим, що намагаються організувати роботу багатьох існуючих класів.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4" name="文本框 28"/>
          <p:cNvSpPr txBox="1"/>
          <p:nvPr/>
        </p:nvSpPr>
        <p:spPr>
          <a:xfrm>
            <a:off x="254000" y="257175"/>
            <a:ext cx="7121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uk-UA" sz="2400" b="1" dirty="0">
                <a:solidFill>
                  <a:srgbClr val="404040"/>
                </a:solidFill>
                <a:ea typeface="Calibri" panose="020F0502020204030204" pitchFamily="34" charset="0"/>
                <a:sym typeface="+mn-ea"/>
              </a:rPr>
              <a:t>Відноини з іншими патернами</a:t>
            </a:r>
            <a:endParaRPr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48130" y="1282065"/>
            <a:ext cx="9801225" cy="288480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82713" y="1015683"/>
            <a:ext cx="560388" cy="560388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71955" y="1576070"/>
            <a:ext cx="95777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- </a:t>
            </a:r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Фасад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 можна зробити </a:t>
            </a:r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Одинаком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оскільки зазвичай потрібен тільки один об’єкт-фасад.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Фасад 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схожий на </a:t>
            </a:r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Замісник 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тим, що замінює складну підсистему та може сам її ініціалізувати. Але, на відміну від Фасаду, Замісник має такий самий інтерфейс, що і його службовий об’єкт, завдяки чому їх можна взаємозаміняти.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4" name="文本框 28"/>
          <p:cNvSpPr txBox="1"/>
          <p:nvPr/>
        </p:nvSpPr>
        <p:spPr>
          <a:xfrm>
            <a:off x="254000" y="257175"/>
            <a:ext cx="7121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uk-UA" sz="2400" b="1" dirty="0">
                <a:solidFill>
                  <a:srgbClr val="404040"/>
                </a:solidFill>
                <a:ea typeface="Calibri" panose="020F0502020204030204" pitchFamily="34" charset="0"/>
                <a:sym typeface="+mn-ea"/>
              </a:rPr>
              <a:t>Концептуальний приклад</a:t>
            </a:r>
            <a:endParaRPr lang="uk-UA" sz="2400" b="1" dirty="0">
              <a:solidFill>
                <a:srgbClr val="404040"/>
              </a:solidFill>
              <a:ea typeface="Calibri" panose="020F0502020204030204" pitchFamily="34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48130" y="1282065"/>
            <a:ext cx="9801225" cy="149225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82713" y="1015683"/>
            <a:ext cx="560388" cy="560388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59890" y="1428750"/>
            <a:ext cx="95777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ru-RU" altLang="en-US" sz="2400">
                <a:latin typeface="Times New Roman Regular" panose="02020603050405020304" charset="0"/>
                <a:cs typeface="Times New Roman Regular" panose="02020603050405020304" charset="0"/>
              </a:rPr>
              <a:t>М</a:t>
            </a:r>
            <a:r>
              <a:rPr lang="uk-UA" altLang="ru-RU" sz="2400">
                <a:latin typeface="Times New Roman Regular" panose="02020603050405020304" charset="0"/>
                <a:cs typeface="Times New Roman Regular" panose="02020603050405020304" charset="0"/>
              </a:rPr>
              <a:t>ій</a:t>
            </a:r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</a:rPr>
              <a:t> приклад показує структуру патерна Фасад, а саме — з яких класів він складається, які ролі ці класи виконують і як вони взаємодіють один з одним.</a:t>
            </a:r>
            <a:endParaRPr lang="en-US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3" name="Picture 2" descr="Снимок экрана 2024-10-16 в 10.58.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360" y="2853690"/>
            <a:ext cx="3740150" cy="3892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9698" name="组合 4"/>
          <p:cNvGrpSpPr/>
          <p:nvPr/>
        </p:nvGrpSpPr>
        <p:grpSpPr>
          <a:xfrm>
            <a:off x="2123440" y="1584325"/>
            <a:ext cx="7944485" cy="3688715"/>
            <a:chOff x="3457574" y="1980069"/>
            <a:chExt cx="5143501" cy="2116786"/>
          </a:xfrm>
        </p:grpSpPr>
        <p:grpSp>
          <p:nvGrpSpPr>
            <p:cNvPr id="296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09" name="文本框 7"/>
            <p:cNvSpPr txBox="1"/>
            <p:nvPr/>
          </p:nvSpPr>
          <p:spPr>
            <a:xfrm>
              <a:off x="3646230" y="2164448"/>
              <a:ext cx="4722206" cy="1748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4400"/>
              <a:r>
                <a:rPr lang="uk-UA" altLang="en-US" sz="9600" dirty="0">
                  <a:solidFill>
                    <a:srgbClr val="404040"/>
                  </a:solidFill>
                  <a:latin typeface="Times New Roman Regular" panose="02020603050405020304" charset="0"/>
                  <a:ea typeface="Calibri" panose="020F0502020204030204" pitchFamily="34" charset="0"/>
                  <a:cs typeface="Times New Roman Regular" panose="02020603050405020304" charset="0"/>
                </a:rPr>
                <a:t>Дякую за увагу</a:t>
              </a:r>
              <a:endParaRPr lang="uk-UA" altLang="en-US" sz="9600" dirty="0">
                <a:solidFill>
                  <a:srgbClr val="404040"/>
                </a:solidFill>
                <a:latin typeface="Times New Roman Regular" panose="02020603050405020304" charset="0"/>
                <a:ea typeface="Calibri" panose="020F0502020204030204" pitchFamily="34" charset="0"/>
                <a:cs typeface="Times New Roman Regular" panose="020206030504050203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42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50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Суть патерна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8675" y="1106805"/>
            <a:ext cx="10515600" cy="1133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828675" y="1106805"/>
            <a:ext cx="10515600" cy="10331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 Regular" panose="02020603050405020304" charset="0"/>
                <a:ea typeface="Calibri" panose="020F0502020204030204" pitchFamily="34" charset="0"/>
                <a:cs typeface="Times New Roman Regular" panose="02020603050405020304" charset="0"/>
                <a:sym typeface="Arial" panose="020B0604020202020204" pitchFamily="34" charset="0"/>
              </a:rPr>
              <a:t>Фасад — це структурний патерн проектування, який надає простий інтерфейс до складної системи класів, бібліотеки або фреймворку.</a:t>
            </a:r>
            <a:endParaRPr sz="2800" dirty="0">
              <a:solidFill>
                <a:srgbClr val="404040"/>
              </a:solidFill>
              <a:latin typeface="Times New Roman Regular" panose="02020603050405020304" charset="0"/>
              <a:ea typeface="Calibri" panose="020F0502020204030204" pitchFamily="34" charset="0"/>
              <a:cs typeface="Times New Roman Regular" panose="02020603050405020304" charset="0"/>
              <a:sym typeface="Arial" panose="020B0604020202020204" pitchFamily="34" charset="0"/>
            </a:endParaRPr>
          </a:p>
        </p:txBody>
      </p:sp>
      <p:pic>
        <p:nvPicPr>
          <p:cNvPr id="2" name="Picture 1" descr="Снимок экрана 2024-10-16 в 09.48.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025" y="2342515"/>
            <a:ext cx="6692900" cy="4396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4" name="文本框 28"/>
          <p:cNvSpPr txBox="1"/>
          <p:nvPr/>
        </p:nvSpPr>
        <p:spPr>
          <a:xfrm>
            <a:off x="254000" y="257175"/>
            <a:ext cx="37020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 Проблема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71955" y="1282065"/>
            <a:ext cx="9342120" cy="208788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82713" y="1015683"/>
            <a:ext cx="560388" cy="560388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0" name="矩形 13"/>
          <p:cNvSpPr>
            <a:spLocks noChangeArrowheads="1"/>
          </p:cNvSpPr>
          <p:nvPr/>
        </p:nvSpPr>
        <p:spPr bwMode="auto">
          <a:xfrm>
            <a:off x="1918970" y="1303020"/>
            <a:ext cx="88487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kumimoji="0" lang="uk-UA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Regular" panose="02020603050405020304" charset="0"/>
                <a:ea typeface="Calibri" panose="020F0502020204030204" pitchFamily="34" charset="0"/>
                <a:cs typeface="Times New Roman Regular" panose="02020603050405020304" charset="0"/>
                <a:sym typeface="Arial" panose="020B0604020202020204" pitchFamily="34" charset="0"/>
              </a:rPr>
              <a:t>К</a:t>
            </a:r>
            <a:r>
              <a:rPr kumimoji="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Regular" panose="02020603050405020304" charset="0"/>
                <a:ea typeface="Calibri" panose="020F0502020204030204" pitchFamily="34" charset="0"/>
                <a:cs typeface="Times New Roman Regular" panose="02020603050405020304" charset="0"/>
                <a:sym typeface="Arial" panose="020B0604020202020204" pitchFamily="34" charset="0"/>
              </a:rPr>
              <a:t>оду доводиться працювати з великою кількістю об’єктів певної складної бібліотеки чи фреймворка. </a:t>
            </a:r>
            <a:r>
              <a:rPr kumimoji="0" lang="uk-UA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Regular" panose="02020603050405020304" charset="0"/>
                <a:ea typeface="Calibri" panose="020F0502020204030204" pitchFamily="34" charset="0"/>
                <a:cs typeface="Times New Roman Regular" panose="02020603050405020304" charset="0"/>
                <a:sym typeface="Arial" panose="020B0604020202020204" pitchFamily="34" charset="0"/>
              </a:rPr>
              <a:t>Ми</a:t>
            </a:r>
            <a:r>
              <a:rPr kumimoji="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Regular" panose="02020603050405020304" charset="0"/>
                <a:ea typeface="Calibri" panose="020F0502020204030204" pitchFamily="34" charset="0"/>
                <a:cs typeface="Times New Roman Regular" panose="02020603050405020304" charset="0"/>
                <a:sym typeface="Arial" panose="020B0604020202020204" pitchFamily="34" charset="0"/>
              </a:rPr>
              <a:t> повинні самостійно ініціалізувати ці об’єкти, стежити за правильним порядком залежностей тощо.</a:t>
            </a:r>
            <a:endParaRPr kumimoji="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 Regular" panose="02020603050405020304" charset="0"/>
              <a:ea typeface="Calibri" panose="020F0502020204030204" pitchFamily="34" charset="0"/>
              <a:cs typeface="Times New Roman Regular" panose="020206030504050203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4" name="文本框 28"/>
          <p:cNvSpPr txBox="1"/>
          <p:nvPr/>
        </p:nvSpPr>
        <p:spPr>
          <a:xfrm>
            <a:off x="254000" y="257175"/>
            <a:ext cx="37020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 </a:t>
            </a:r>
            <a:r>
              <a:rPr lang="uk-UA" altLang="en-US" sz="2400" b="1" dirty="0">
                <a:solidFill>
                  <a:srgbClr val="404040"/>
                </a:solidFill>
                <a:ea typeface="Calibri" panose="020F0502020204030204" pitchFamily="34" charset="0"/>
              </a:rPr>
              <a:t>Рішення</a:t>
            </a:r>
            <a:endParaRPr lang="uk-UA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71955" y="1282065"/>
            <a:ext cx="9677400" cy="258572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82713" y="1015683"/>
            <a:ext cx="560388" cy="560388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71955" y="1576070"/>
            <a:ext cx="95777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</a:rPr>
              <a:t>Фасад — це простий інтерфейс для роботи зі складною підсистемою, яка містить безліч класів. Фасад може бути спрощеним відображенням системи, що не має 100% тієї функціональності, якої можна було б досягти, використовуючи складну підсистему безпосередньо. Разом з тим, він надає саме ті «фічі», які потрібні клієнтові, і приховує все інше.</a:t>
            </a:r>
            <a:endParaRPr lang="en-US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89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2290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98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Аналогія з життя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2314575"/>
            <a:ext cx="12192000" cy="234315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0"/>
          <p:cNvSpPr>
            <a:spLocks noChangeArrowheads="1"/>
          </p:cNvSpPr>
          <p:nvPr/>
        </p:nvSpPr>
        <p:spPr bwMode="auto">
          <a:xfrm>
            <a:off x="1122680" y="962025"/>
            <a:ext cx="10582910" cy="177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Regular" panose="02020603050405020304" charset="0"/>
                <a:ea typeface="Calibri" panose="020F0502020204030204" pitchFamily="34" charset="0"/>
                <a:cs typeface="Times New Roman Regular" panose="02020603050405020304" charset="0"/>
                <a:sym typeface="Arial" panose="020B0604020202020204" pitchFamily="34" charset="0"/>
              </a:rPr>
              <a:t> </a:t>
            </a:r>
            <a:r>
              <a:rPr kumimoji="0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Regular" panose="02020603050405020304" charset="0"/>
                <a:ea typeface="Calibri" panose="020F0502020204030204" pitchFamily="34" charset="0"/>
                <a:cs typeface="Times New Roman Regular" panose="02020603050405020304" charset="0"/>
                <a:sym typeface="Arial" panose="020B0604020202020204" pitchFamily="34" charset="0"/>
              </a:rPr>
              <a:t>Коли ви телефонуєте до магазину і робите замовлення, співробітник служби підтримки є вашим фасадом до всіх служб і відділів магазину. Він надає вам спрощений інтерфейс до системи створення замовлення, платіжної системи та відділу доставки.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 Regular" panose="02020603050405020304" charset="0"/>
              <a:ea typeface="Calibri" panose="020F0502020204030204" pitchFamily="34" charset="0"/>
              <a:cs typeface="Times New Roman Regular" panose="02020603050405020304" charset="0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62835" y="2950210"/>
            <a:ext cx="7400290" cy="3553460"/>
          </a:xfrm>
          <a:prstGeom prst="rect">
            <a:avLst/>
          </a:prstGeom>
          <a:noFill/>
          <a:ln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Снимок экрана 2024-10-16 в 09.58.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955" y="3129915"/>
            <a:ext cx="7004050" cy="3194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4" name="文本框 28"/>
          <p:cNvSpPr txBox="1"/>
          <p:nvPr/>
        </p:nvSpPr>
        <p:spPr>
          <a:xfrm>
            <a:off x="254000" y="257175"/>
            <a:ext cx="37020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sz="2400" b="1" dirty="0">
                <a:solidFill>
                  <a:srgbClr val="404040"/>
                </a:solidFill>
                <a:ea typeface="Calibri" panose="020F0502020204030204" pitchFamily="34" charset="0"/>
              </a:rPr>
              <a:t>Структура</a:t>
            </a:r>
            <a:endParaRPr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pic>
        <p:nvPicPr>
          <p:cNvPr id="3" name="Picture 2" descr="Снимок экрана 2024-10-16 в 10.04.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20" y="985520"/>
            <a:ext cx="10311765" cy="5587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4" name="文本框 28"/>
          <p:cNvSpPr txBox="1"/>
          <p:nvPr/>
        </p:nvSpPr>
        <p:spPr>
          <a:xfrm>
            <a:off x="254000" y="257175"/>
            <a:ext cx="37020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 </a:t>
            </a:r>
            <a:r>
              <a:rPr lang="uk-UA" altLang="en-US" sz="2400" b="1" dirty="0">
                <a:solidFill>
                  <a:srgbClr val="404040"/>
                </a:solidFill>
                <a:ea typeface="Calibri" panose="020F0502020204030204" pitchFamily="34" charset="0"/>
              </a:rPr>
              <a:t>Псевдокод</a:t>
            </a:r>
            <a:endParaRPr lang="uk-UA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pic>
        <p:nvPicPr>
          <p:cNvPr id="3" name="Picture 2" descr="Снимок экрана 2024-10-16 в 10.12.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95" y="924560"/>
            <a:ext cx="7823200" cy="5543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4" name="文本框 28"/>
          <p:cNvSpPr txBox="1"/>
          <p:nvPr/>
        </p:nvSpPr>
        <p:spPr>
          <a:xfrm>
            <a:off x="254000" y="257175"/>
            <a:ext cx="37020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sz="2400" b="1" dirty="0">
                <a:solidFill>
                  <a:srgbClr val="404040"/>
                </a:solidFill>
                <a:ea typeface="Calibri" panose="020F0502020204030204" pitchFamily="34" charset="0"/>
              </a:rPr>
              <a:t>Застосування</a:t>
            </a:r>
            <a:endParaRPr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48130" y="1282065"/>
            <a:ext cx="9801225" cy="442722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82713" y="1015683"/>
            <a:ext cx="560388" cy="560388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71955" y="1576070"/>
            <a:ext cx="95777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Якщо потрібно надати простий або урізаний інтерфейс до складної підсистеми.</a:t>
            </a:r>
            <a:endParaRPr lang="en-US" sz="2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algn="l"/>
            <a:endParaRPr lang="en-US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</a:rPr>
              <a:t> Часто підсистеми ускладнюються в міру розвитку програми. Застосування більшості патернів призводить до появи менших класів, але у великій кількості. Таку підсистему простіше використовувати повторно, налаштовуючи її кожен раз під конкретні потреби, але, разом з тим, використовувати таку підсистему без налаштовування важче. Фасад пропонує певний вид системи за замовчуванням, який влаштовує більшість клієнтів.</a:t>
            </a:r>
            <a:endParaRPr lang="en-US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4" name="文本框 28"/>
          <p:cNvSpPr txBox="1"/>
          <p:nvPr/>
        </p:nvSpPr>
        <p:spPr>
          <a:xfrm>
            <a:off x="254000" y="257175"/>
            <a:ext cx="37020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sz="2400" b="1" dirty="0">
                <a:solidFill>
                  <a:srgbClr val="404040"/>
                </a:solidFill>
                <a:ea typeface="Calibri" panose="020F0502020204030204" pitchFamily="34" charset="0"/>
              </a:rPr>
              <a:t>Застосування</a:t>
            </a:r>
            <a:endParaRPr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48130" y="1282065"/>
            <a:ext cx="9801225" cy="288480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82713" y="1015683"/>
            <a:ext cx="560388" cy="560388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71955" y="1576070"/>
            <a:ext cx="95777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Якщо ви хочете розкласти підсистему на окремі рівні.</a:t>
            </a:r>
            <a:endParaRPr lang="en-US" sz="2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algn="l"/>
            <a:endParaRPr lang="en-US" sz="2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algn="l"/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Використовуйте фасади для визначення точок входу на кожен рівень підсистеми. Якщо підсистеми залежать одна від одної, тоді залежність можна спростити, дозволивши підсистемам обмінюватися інформацією тільки через фасади.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3638</Words>
  <Application>WPS Presentation</Application>
  <PresentationFormat>宽屏</PresentationFormat>
  <Paragraphs>74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Helvetica Neue</vt:lpstr>
      <vt:lpstr>SimSun</vt:lpstr>
      <vt:lpstr>宋体-简</vt:lpstr>
      <vt:lpstr>Impact</vt:lpstr>
      <vt:lpstr>Microsoft YaHei</vt:lpstr>
      <vt:lpstr>汉仪旗黑</vt:lpstr>
      <vt:lpstr>Arial Unicode MS</vt:lpstr>
      <vt:lpstr>Calibri Light</vt:lpstr>
      <vt:lpstr>Times New Roman Regular</vt:lpstr>
      <vt:lpstr>SimSun</vt:lpstr>
      <vt:lpstr>Times New Roman Bold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maniukvaleriia</cp:lastModifiedBy>
  <cp:revision>17</cp:revision>
  <dcterms:created xsi:type="dcterms:W3CDTF">2024-10-16T09:43:58Z</dcterms:created>
  <dcterms:modified xsi:type="dcterms:W3CDTF">2024-10-16T09:43:58Z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1033-4.6.0.7725</vt:lpwstr>
  </property>
</Properties>
</file>