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84" r:id="rId6"/>
    <p:sldId id="285" r:id="rId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EC0"/>
    <a:srgbClr val="C3E2C1"/>
    <a:srgbClr val="6BA8D0"/>
    <a:srgbClr val="9FD18B"/>
    <a:srgbClr val="DBE8F3"/>
    <a:srgbClr val="A1C5E0"/>
    <a:srgbClr val="E9F4E7"/>
    <a:srgbClr val="6AC17B"/>
    <a:srgbClr val="E6E7E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34" autoAdjust="0"/>
  </p:normalViewPr>
  <p:slideViewPr>
    <p:cSldViewPr showGuides="1">
      <p:cViewPr varScale="1">
        <p:scale>
          <a:sx n="72" d="100"/>
          <a:sy n="72" d="100"/>
        </p:scale>
        <p:origin x="1176" y="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3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Worksheet%20in%20RTOB%20Automation.ppt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[Worksheet in RTOB Automation.pptx]Pivot Chart &amp; Pivot Table!PivotTable1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'Pivot Chart &amp; Pivot Table'!$C$3:$C$4</c:f>
              <c:strCache>
                <c:ptCount val="1"/>
                <c:pt idx="0">
                  <c:v>Average of Duration2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Chart &amp; Pivot Table'!$A$5:$A$19</c:f>
              <c:strCach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15</c:v>
                </c:pt>
              </c:strCache>
            </c:strRef>
          </c:cat>
          <c:val>
            <c:numRef>
              <c:f>'Pivot Chart &amp; Pivot Table'!$C$5:$C$19</c:f>
              <c:numCache>
                <c:formatCode>General</c:formatCode>
                <c:ptCount val="14"/>
                <c:pt idx="0">
                  <c:v>#N/A</c:v>
                </c:pt>
                <c:pt idx="1">
                  <c:v>5</c:v>
                </c:pt>
                <c:pt idx="2">
                  <c:v>6.8076923076923075</c:v>
                </c:pt>
                <c:pt idx="3">
                  <c:v>10.666666666666666</c:v>
                </c:pt>
                <c:pt idx="4">
                  <c:v>19.520833333333332</c:v>
                </c:pt>
                <c:pt idx="5">
                  <c:v>22.193548387096776</c:v>
                </c:pt>
                <c:pt idx="6">
                  <c:v>26.235294117647058</c:v>
                </c:pt>
                <c:pt idx="7">
                  <c:v>32.478260869565219</c:v>
                </c:pt>
                <c:pt idx="8">
                  <c:v>33.5</c:v>
                </c:pt>
                <c:pt idx="9">
                  <c:v>35.714285714285715</c:v>
                </c:pt>
                <c:pt idx="10">
                  <c:v>30</c:v>
                </c:pt>
                <c:pt idx="11">
                  <c:v>37.5</c:v>
                </c:pt>
                <c:pt idx="12">
                  <c:v>48.5</c:v>
                </c:pt>
                <c:pt idx="1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47-4BB0-BB97-7DE15440CC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237888"/>
        <c:axId val="118022128"/>
      </c:barChart>
      <c:lineChart>
        <c:grouping val="standard"/>
        <c:varyColors val="0"/>
        <c:ser>
          <c:idx val="0"/>
          <c:order val="0"/>
          <c:tx>
            <c:strRef>
              <c:f>'Pivot Chart &amp; Pivot Table'!$B$3:$B$4</c:f>
              <c:strCache>
                <c:ptCount val="1"/>
                <c:pt idx="0">
                  <c:v>Count of Duration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'Pivot Chart &amp; Pivot Table'!$A$5:$A$19</c:f>
              <c:strCach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15</c:v>
                </c:pt>
              </c:strCache>
            </c:strRef>
          </c:cat>
          <c:val>
            <c:numRef>
              <c:f>'Pivot Chart &amp; Pivot Table'!$B$5:$B$19</c:f>
              <c:numCache>
                <c:formatCode>General</c:formatCode>
                <c:ptCount val="14"/>
                <c:pt idx="0">
                  <c:v>1</c:v>
                </c:pt>
                <c:pt idx="1">
                  <c:v>32</c:v>
                </c:pt>
                <c:pt idx="2">
                  <c:v>26</c:v>
                </c:pt>
                <c:pt idx="3">
                  <c:v>3</c:v>
                </c:pt>
                <c:pt idx="4">
                  <c:v>48</c:v>
                </c:pt>
                <c:pt idx="5">
                  <c:v>31</c:v>
                </c:pt>
                <c:pt idx="6">
                  <c:v>17</c:v>
                </c:pt>
                <c:pt idx="7">
                  <c:v>23</c:v>
                </c:pt>
                <c:pt idx="8">
                  <c:v>26</c:v>
                </c:pt>
                <c:pt idx="9">
                  <c:v>7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747-4BB0-BB97-7DE15440CC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37888"/>
        <c:axId val="118022128"/>
      </c:lineChart>
      <c:catAx>
        <c:axId val="16237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0"/>
                  <a:t>Actual WorkBaskets</a:t>
                </a:r>
              </a:p>
            </c:rich>
          </c:tx>
          <c:layout>
            <c:manualLayout>
              <c:xMode val="edge"/>
              <c:yMode val="edge"/>
              <c:x val="0.44352698847426675"/>
              <c:y val="0.923854424103905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22128"/>
        <c:crosses val="autoZero"/>
        <c:auto val="1"/>
        <c:lblAlgn val="ctr"/>
        <c:lblOffset val="100"/>
        <c:noMultiLvlLbl val="0"/>
      </c:catAx>
      <c:valAx>
        <c:axId val="11802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Duration</a:t>
                </a:r>
              </a:p>
            </c:rich>
          </c:tx>
          <c:layout>
            <c:manualLayout>
              <c:xMode val="edge"/>
              <c:yMode val="edge"/>
              <c:x val="8.6956521739130436E-3"/>
              <c:y val="0.384490822370073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7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WB_PPTcover-BLU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5"/>
          <a:stretch/>
        </p:blipFill>
        <p:spPr>
          <a:xfrm>
            <a:off x="2" y="12599"/>
            <a:ext cx="9905998" cy="6832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681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WB_PPTcover-Grn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2"/>
          <a:stretch/>
        </p:blipFill>
        <p:spPr>
          <a:xfrm>
            <a:off x="3" y="12600"/>
            <a:ext cx="9908664" cy="683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WB_PPT_Divider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1" b="2696"/>
          <a:stretch/>
        </p:blipFill>
        <p:spPr>
          <a:xfrm>
            <a:off x="2350" y="1088141"/>
            <a:ext cx="9903650" cy="575725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0234" y="4833001"/>
            <a:ext cx="9259747" cy="1029600"/>
          </a:xfrm>
        </p:spPr>
        <p:txBody>
          <a:bodyPr anchor="t">
            <a:normAutofit/>
          </a:bodyPr>
          <a:lstStyle>
            <a:lvl1pPr algn="l">
              <a:defRPr sz="3500" baseline="0">
                <a:solidFill>
                  <a:schemeClr val="accent5"/>
                </a:solidFill>
                <a:latin typeface="Cover Tit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0234" y="3709800"/>
            <a:ext cx="9243814" cy="96604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8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/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72000" rIns="0" bIns="0" rtlCol="0">
            <a:normAutofit/>
          </a:bodyPr>
          <a:lstStyle>
            <a:lvl1pPr marL="328142" marR="0" indent="-328142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>
                <a:tab pos="6164618" algn="r"/>
              </a:tabLst>
              <a:defRPr baseline="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</p:txBody>
      </p:sp>
    </p:spTree>
    <p:extLst>
      <p:ext uri="{BB962C8B-B14F-4D97-AF65-F5344CB8AC3E}">
        <p14:creationId xmlns:p14="http://schemas.microsoft.com/office/powerpoint/2010/main" val="33162295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7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24091" y="1323001"/>
            <a:ext cx="4488509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2"/>
          </p:nvPr>
        </p:nvSpPr>
        <p:spPr>
          <a:xfrm>
            <a:off x="5093400" y="1323001"/>
            <a:ext cx="4490438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8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91" y="199800"/>
            <a:ext cx="9259747" cy="702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6" descr="Visual Identitiy Band"/>
          <p:cNvPicPr preferRelativeResize="0"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223410" y="6447452"/>
            <a:ext cx="357028" cy="2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6E0DC809-1827-F44D-A8AA-8C566384234E}" type="slidenum">
              <a:rPr lang="en-US" sz="900" baseline="0">
                <a:solidFill>
                  <a:srgbClr val="6D6E71"/>
                </a:solidFill>
                <a:latin typeface="+mn-lt"/>
              </a:rPr>
              <a:pPr algn="r" eaLnBrk="1" hangingPunct="1"/>
              <a:t>‹#›</a:t>
            </a:fld>
            <a:endParaRPr lang="en-US" sz="900" baseline="0">
              <a:solidFill>
                <a:srgbClr val="6D6E71"/>
              </a:solidFill>
              <a:latin typeface="+mn-lt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661057" y="6471270"/>
            <a:ext cx="3473490" cy="25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32630" bIns="0" anchor="ctr"/>
          <a:lstStyle/>
          <a:p>
            <a:pPr marL="562284" indent="-562284" algn="r" defTabSz="1122860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GB" sz="900" baseline="0" dirty="0">
                <a:solidFill>
                  <a:srgbClr val="6D6E71"/>
                </a:solidFill>
                <a:latin typeface="+mn-lt"/>
                <a:ea typeface="+mn-ea"/>
              </a:rPr>
              <a:t>Document Title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5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0" r:id="rId3"/>
    <p:sldLayoutId id="2147483701" r:id="rId4"/>
    <p:sldLayoutId id="2147483666" r:id="rId5"/>
    <p:sldLayoutId id="214748366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accent5"/>
          </a:solidFill>
          <a:latin typeface="Slide Heading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Body Level 1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10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Body Level 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80000"/>
        <a:buFont typeface="Courier New" panose="02070309020205020404" pitchFamily="49" charset="0"/>
        <a:buChar char="o"/>
        <a:defRPr sz="1500" kern="1200" baseline="0">
          <a:solidFill>
            <a:schemeClr val="tx1"/>
          </a:solidFill>
          <a:latin typeface="Body Level 3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60000"/>
        <a:buFont typeface="Wingdings" panose="05000000000000000000" pitchFamily="2" charset="2"/>
        <a:buChar char="q"/>
        <a:defRPr sz="1400" kern="1200" baseline="0">
          <a:solidFill>
            <a:schemeClr val="tx1"/>
          </a:solidFill>
          <a:latin typeface="Body Level 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-"/>
        <a:defRPr sz="1200" kern="1200" baseline="0">
          <a:solidFill>
            <a:schemeClr val="tx1"/>
          </a:solidFill>
          <a:latin typeface="Body Level 5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RTOB Automation</a:t>
            </a:r>
            <a:endParaRPr lang="en-GB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 M</a:t>
            </a:r>
            <a:r>
              <a:rPr lang="en-GB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and M2  Dry Run Execution &amp; Regression</a:t>
            </a:r>
          </a:p>
        </p:txBody>
      </p:sp>
    </p:spTree>
    <p:extLst>
      <p:ext uri="{BB962C8B-B14F-4D97-AF65-F5344CB8AC3E}">
        <p14:creationId xmlns:p14="http://schemas.microsoft.com/office/powerpoint/2010/main" val="339937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tIns="0">
            <a:no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tabLst>
                <a:tab pos="6164618" algn="r"/>
              </a:tabLst>
            </a:pP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  <a:uFill>
                  <a:solidFill>
                    <a:schemeClr val="accent5"/>
                  </a:solidFill>
                </a:uFill>
                <a:latin typeface="Arial" charset="0"/>
              </a:rPr>
              <a:t> 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6164618" algn="r"/>
              </a:tabLst>
            </a:pPr>
            <a:endParaRPr lang="en-US" sz="2800" dirty="0">
              <a:solidFill>
                <a:schemeClr val="tx2">
                  <a:lumMod val="50000"/>
                  <a:lumOff val="50000"/>
                </a:schemeClr>
              </a:solidFill>
              <a:uFill>
                <a:solidFill>
                  <a:schemeClr val="accent5"/>
                </a:solidFill>
              </a:uFill>
              <a:latin typeface="Arial" charset="0"/>
            </a:endParaRP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6164618" algn="r"/>
              </a:tabLst>
            </a:pPr>
            <a:r>
              <a:rPr lang="en-US" sz="2400" dirty="0">
                <a:solidFill>
                  <a:schemeClr val="tx2"/>
                </a:solidFill>
                <a:uFill>
                  <a:solidFill>
                    <a:schemeClr val="accent5"/>
                  </a:solidFill>
                </a:uFill>
                <a:latin typeface="Arial" charset="0"/>
              </a:rPr>
              <a:t>M</a:t>
            </a:r>
            <a:r>
              <a:rPr lang="en-GB" sz="2400" dirty="0">
                <a:solidFill>
                  <a:schemeClr val="tx2"/>
                </a:solidFill>
                <a:uFill>
                  <a:solidFill>
                    <a:schemeClr val="accent5"/>
                  </a:solidFill>
                </a:uFill>
                <a:latin typeface="Arial" charset="0"/>
              </a:rPr>
              <a:t>1 and M2 Execution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6164618" algn="r"/>
              </a:tabLst>
            </a:pPr>
            <a:r>
              <a:rPr lang="en-US" sz="2400" dirty="0">
                <a:solidFill>
                  <a:schemeClr val="tx2"/>
                </a:solidFill>
                <a:uFill>
                  <a:solidFill>
                    <a:schemeClr val="accent5"/>
                  </a:solidFill>
                </a:uFill>
                <a:latin typeface="Arial" charset="0"/>
              </a:rPr>
              <a:t>E</a:t>
            </a:r>
            <a:r>
              <a:rPr lang="en-GB" sz="2400" dirty="0">
                <a:solidFill>
                  <a:schemeClr val="tx2"/>
                </a:solidFill>
                <a:uFill>
                  <a:solidFill>
                    <a:schemeClr val="accent5"/>
                  </a:solidFill>
                </a:uFill>
                <a:latin typeface="Arial" charset="0"/>
              </a:rPr>
              <a:t>xecution Graph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6164618" algn="r"/>
              </a:tabLst>
            </a:pPr>
            <a:r>
              <a:rPr lang="en-US" sz="2400" dirty="0">
                <a:solidFill>
                  <a:schemeClr val="tx2"/>
                </a:solidFill>
                <a:uFill>
                  <a:solidFill>
                    <a:schemeClr val="accent5"/>
                  </a:solidFill>
                </a:uFill>
                <a:latin typeface="Arial" charset="0"/>
              </a:rPr>
              <a:t>E</a:t>
            </a:r>
            <a:r>
              <a:rPr lang="en-GB" sz="2400" dirty="0">
                <a:solidFill>
                  <a:schemeClr val="tx2"/>
                </a:solidFill>
                <a:uFill>
                  <a:solidFill>
                    <a:schemeClr val="accent5"/>
                  </a:solidFill>
                </a:uFill>
                <a:latin typeface="Arial" charset="0"/>
              </a:rPr>
              <a:t>xpected and Actual work flow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6164618" algn="r"/>
              </a:tabLst>
            </a:pPr>
            <a:r>
              <a:rPr lang="en-US" sz="2400" dirty="0">
                <a:solidFill>
                  <a:schemeClr val="tx2"/>
                </a:solidFill>
                <a:uFill>
                  <a:solidFill>
                    <a:schemeClr val="accent5"/>
                  </a:solidFill>
                </a:uFill>
                <a:latin typeface="Arial" charset="0"/>
              </a:rPr>
              <a:t>D</a:t>
            </a:r>
            <a:r>
              <a:rPr lang="en-GB" sz="2400" dirty="0">
                <a:solidFill>
                  <a:schemeClr val="tx2"/>
                </a:solidFill>
                <a:uFill>
                  <a:solidFill>
                    <a:schemeClr val="accent5"/>
                  </a:solidFill>
                </a:uFill>
                <a:latin typeface="Arial" charset="0"/>
              </a:rPr>
              <a:t>ata Federation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6164618" algn="r"/>
              </a:tabLst>
            </a:pPr>
            <a:endParaRPr lang="en-GB" sz="2400" dirty="0">
              <a:solidFill>
                <a:schemeClr val="tx2"/>
              </a:solidFill>
              <a:uFill>
                <a:solidFill>
                  <a:schemeClr val="accent5"/>
                </a:solidFill>
              </a:uFill>
              <a:latin typeface="Arial" charset="0"/>
            </a:endParaRP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endParaRPr lang="en-GB" u="sng" dirty="0">
              <a:solidFill>
                <a:srgbClr val="000000"/>
              </a:solidFill>
              <a:uFill>
                <a:solidFill>
                  <a:schemeClr val="accent5"/>
                </a:solidFill>
              </a:uFill>
              <a:latin typeface="Arial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825000" y="1323001"/>
            <a:ext cx="2758838" cy="1357199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Body Level 1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Body Level 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500" kern="1200" baseline="0">
                <a:solidFill>
                  <a:schemeClr val="tx1"/>
                </a:solidFill>
                <a:latin typeface="Body Level 3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60000"/>
              <a:buFont typeface="Wingdings" panose="05000000000000000000" pitchFamily="2" charset="2"/>
              <a:buChar char="q"/>
              <a:defRPr sz="1400" kern="1200" baseline="0">
                <a:solidFill>
                  <a:schemeClr val="tx1"/>
                </a:solidFill>
                <a:latin typeface="Body Level 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-"/>
              <a:defRPr sz="1200" kern="1200" baseline="0">
                <a:solidFill>
                  <a:schemeClr val="tx1"/>
                </a:solidFill>
                <a:latin typeface="Body Level 5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sz="90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’.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24091" y="5581800"/>
            <a:ext cx="9259747" cy="354210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Body Level 1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Body Level 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500" kern="1200" baseline="0">
                <a:solidFill>
                  <a:schemeClr val="tx1"/>
                </a:solidFill>
                <a:latin typeface="Body Level 3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60000"/>
              <a:buFont typeface="Wingdings" panose="05000000000000000000" pitchFamily="2" charset="2"/>
              <a:buChar char="q"/>
              <a:defRPr sz="1400" kern="1200" baseline="0">
                <a:solidFill>
                  <a:schemeClr val="tx1"/>
                </a:solidFill>
                <a:latin typeface="Body Level 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-"/>
              <a:defRPr sz="1200" kern="1200" baseline="0">
                <a:solidFill>
                  <a:schemeClr val="tx1"/>
                </a:solidFill>
                <a:latin typeface="Body Level 5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None/>
            </a:pPr>
            <a:endParaRPr lang="en-US" sz="900" dirty="0">
              <a:solidFill>
                <a:schemeClr val="accent5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1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354" y="1295400"/>
            <a:ext cx="9259747" cy="4419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M1 Regression</a:t>
            </a:r>
            <a:b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Total-74 Scenarios</a:t>
            </a:r>
            <a:b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M2 Regression</a:t>
            </a:r>
            <a:b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b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Total-221 Scenarios</a:t>
            </a:r>
            <a:b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 of Scope</a:t>
            </a:r>
            <a:b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10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Scenarios 	 </a:t>
            </a:r>
            <a:endParaRPr lang="en-GB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82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C5218A8-1169-485A-9F19-7C18E0BF25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6987761"/>
              </p:ext>
            </p:extLst>
          </p:nvPr>
        </p:nvGraphicFramePr>
        <p:xfrm>
          <a:off x="457200" y="1766886"/>
          <a:ext cx="8763000" cy="4100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1727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B74A454-CB87-4671-8D84-CFD3D71B0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457200"/>
            <a:ext cx="9259747" cy="1029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and Actual flow:</a:t>
            </a:r>
            <a:br>
              <a:rPr lang="en-US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52" y="948809"/>
            <a:ext cx="4367014" cy="966040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buNone/>
            </a:pPr>
            <a:endParaRPr lang="en-US" sz="22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Milestone 2 Scenarios :  221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8208D34-3F4F-4762-B2B2-EEC40EBF5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123894"/>
              </p:ext>
            </p:extLst>
          </p:nvPr>
        </p:nvGraphicFramePr>
        <p:xfrm>
          <a:off x="762000" y="1958531"/>
          <a:ext cx="615987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35071784"/>
                    </a:ext>
                  </a:extLst>
                </a:gridCol>
                <a:gridCol w="3957003">
                  <a:extLst>
                    <a:ext uri="{9D8B030D-6E8A-4147-A177-3AD203B41FA5}">
                      <a16:colId xmlns:a16="http://schemas.microsoft.com/office/drawing/2014/main" val="126035638"/>
                    </a:ext>
                  </a:extLst>
                </a:gridCol>
                <a:gridCol w="1288472">
                  <a:extLst>
                    <a:ext uri="{9D8B030D-6E8A-4147-A177-3AD203B41FA5}">
                      <a16:colId xmlns:a16="http://schemas.microsoft.com/office/drawing/2014/main" val="3866405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Sl No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Name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Total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2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Flows where actual = Expected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56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73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Flows where actual NOT = Expected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165</a:t>
                      </a:r>
                      <a:endParaRPr lang="en-GB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669563"/>
                  </a:ext>
                </a:extLst>
              </a:tr>
            </a:tbl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0B16478-C58F-48AA-9466-D3F3B85F81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238713"/>
              </p:ext>
            </p:extLst>
          </p:nvPr>
        </p:nvGraphicFramePr>
        <p:xfrm>
          <a:off x="7848600" y="1714691"/>
          <a:ext cx="189653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Worksheet" showAsIcon="1" r:id="rId3" imgW="914400" imgH="771480" progId="Excel.Sheet.8">
                  <p:embed/>
                </p:oleObj>
              </mc:Choice>
              <mc:Fallback>
                <p:oleObj name="Worksheet" showAsIcon="1" r:id="rId3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48600" y="1714691"/>
                        <a:ext cx="1896533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986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B74A454-CB87-4671-8D84-CFD3D71B0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457200"/>
            <a:ext cx="9259747" cy="1029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Data Federation:</a:t>
            </a:r>
            <a:endParaRPr lang="en-GB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9243814" cy="3276600"/>
          </a:xfrm>
        </p:spPr>
        <p:txBody>
          <a:bodyPr>
            <a:normAutofit lnSpcReduction="10000"/>
          </a:bodyPr>
          <a:lstStyle/>
          <a:p>
            <a:pPr marL="457200" lvl="1" indent="0" algn="l">
              <a:buNone/>
            </a:pPr>
            <a:r>
              <a:rPr lang="en-US" sz="2400" b="1" dirty="0">
                <a:solidFill>
                  <a:schemeClr val="tx2"/>
                </a:solidFill>
                <a:latin typeface="Cover Description"/>
              </a:rPr>
              <a:t>Pega – ICM</a:t>
            </a:r>
            <a:br>
              <a:rPr lang="en-US" sz="2400" b="1" dirty="0">
                <a:solidFill>
                  <a:schemeClr val="tx2"/>
                </a:solidFill>
                <a:latin typeface="Cover Description"/>
              </a:rPr>
            </a:br>
            <a:br>
              <a:rPr lang="en-US" sz="2400" dirty="0">
                <a:solidFill>
                  <a:schemeClr val="tx2"/>
                </a:solidFill>
                <a:latin typeface="Cover Description"/>
              </a:rPr>
            </a:br>
            <a:r>
              <a:rPr lang="en-US" sz="2400" dirty="0">
                <a:solidFill>
                  <a:schemeClr val="tx2"/>
                </a:solidFill>
                <a:latin typeface="Cover Description"/>
              </a:rPr>
              <a:t>		</a:t>
            </a:r>
            <a:r>
              <a:rPr lang="en-US" sz="2400" dirty="0">
                <a:solidFill>
                  <a:schemeClr val="tx2"/>
                </a:solidFill>
                <a:latin typeface="Cover Description"/>
                <a:sym typeface="Wingdings" panose="05000000000000000000" pitchFamily="2" charset="2"/>
              </a:rPr>
              <a:t></a:t>
            </a:r>
            <a:r>
              <a:rPr lang="en-US" sz="2400" dirty="0">
                <a:solidFill>
                  <a:schemeClr val="tx2"/>
                </a:solidFill>
                <a:latin typeface="Cover Description"/>
              </a:rPr>
              <a:t>Card setup- Total 62 Cases</a:t>
            </a:r>
            <a:br>
              <a:rPr lang="en-US" sz="2400" dirty="0">
                <a:solidFill>
                  <a:schemeClr val="tx2"/>
                </a:solidFill>
                <a:latin typeface="Cover Description"/>
              </a:rPr>
            </a:br>
            <a:endParaRPr lang="en-US" sz="2400" dirty="0">
              <a:solidFill>
                <a:schemeClr val="tx2"/>
              </a:solidFill>
              <a:latin typeface="Cover Description"/>
            </a:endParaRPr>
          </a:p>
          <a:p>
            <a:pPr marL="457200" lvl="1" indent="0" algn="l">
              <a:buNone/>
            </a:pPr>
            <a:r>
              <a:rPr lang="en-US" sz="2400" dirty="0">
                <a:solidFill>
                  <a:schemeClr val="tx2"/>
                </a:solidFill>
                <a:latin typeface="Cover Description"/>
              </a:rPr>
              <a:t>Mismatched Data:</a:t>
            </a:r>
            <a:br>
              <a:rPr lang="en-US" sz="2400" dirty="0">
                <a:solidFill>
                  <a:schemeClr val="tx2"/>
                </a:solidFill>
                <a:latin typeface="Cover Description"/>
              </a:rPr>
            </a:br>
            <a:endParaRPr lang="en-US" sz="2400" b="1" dirty="0">
              <a:solidFill>
                <a:schemeClr val="tx2"/>
              </a:solidFill>
              <a:latin typeface="Cover Description"/>
            </a:endParaRPr>
          </a:p>
          <a:p>
            <a:pPr marL="457200" lvl="1" indent="0" algn="l">
              <a:buNone/>
            </a:pPr>
            <a:r>
              <a:rPr lang="en-US" sz="2400" b="1" dirty="0">
                <a:solidFill>
                  <a:schemeClr val="tx2"/>
                </a:solidFill>
                <a:latin typeface="Cover Description"/>
              </a:rPr>
              <a:t>	</a:t>
            </a:r>
          </a:p>
          <a:p>
            <a:pPr marL="457200" lvl="1" indent="0" algn="l">
              <a:buNone/>
            </a:pPr>
            <a:r>
              <a:rPr lang="en-US" sz="2400" b="1" dirty="0">
                <a:solidFill>
                  <a:schemeClr val="tx2"/>
                </a:solidFill>
                <a:latin typeface="Cover Description"/>
              </a:rPr>
              <a:t>	</a:t>
            </a:r>
          </a:p>
          <a:p>
            <a:pPr marL="457200" lvl="1" indent="0" algn="l">
              <a:buNone/>
            </a:pPr>
            <a:r>
              <a:rPr lang="en-US" sz="2400" b="1" dirty="0">
                <a:solidFill>
                  <a:schemeClr val="tx2"/>
                </a:solidFill>
                <a:latin typeface="Cover Description"/>
              </a:rPr>
              <a:t>			</a:t>
            </a:r>
            <a:endParaRPr lang="en-US" sz="2400" dirty="0">
              <a:solidFill>
                <a:schemeClr val="tx2"/>
              </a:solidFill>
              <a:latin typeface="Cover Description"/>
            </a:endParaRPr>
          </a:p>
          <a:p>
            <a:pPr marL="457200" lvl="1" indent="0" algn="l">
              <a:buNone/>
            </a:pPr>
            <a:r>
              <a:rPr lang="en-US" sz="2400" b="1" dirty="0">
                <a:solidFill>
                  <a:schemeClr val="tx2"/>
                </a:solidFill>
                <a:latin typeface="Cover Description"/>
                <a:cs typeface="Arial" panose="020B0604020202020204" pitchFamily="34" charset="0"/>
              </a:rPr>
              <a:t>		</a:t>
            </a:r>
            <a:endParaRPr lang="en-US" sz="22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3622DC-C53F-4EFF-BC39-EA102F3FC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607208"/>
              </p:ext>
            </p:extLst>
          </p:nvPr>
        </p:nvGraphicFramePr>
        <p:xfrm>
          <a:off x="1246882" y="2933700"/>
          <a:ext cx="367982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24586830"/>
                    </a:ext>
                  </a:extLst>
                </a:gridCol>
                <a:gridCol w="2460625">
                  <a:extLst>
                    <a:ext uri="{9D8B030D-6E8A-4147-A177-3AD203B41FA5}">
                      <a16:colId xmlns:a16="http://schemas.microsoft.com/office/drawing/2014/main" val="739480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Sl. 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Matched Data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470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ICM_ID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4101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Gender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244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Customer Name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3338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DOB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218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Nationality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913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Education Qualification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816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Relation ID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87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Marital Status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332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Residence Country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4468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36260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tandard Chartered Template">
      <a:dk1>
        <a:srgbClr val="005C84"/>
      </a:dk1>
      <a:lt1>
        <a:sysClr val="window" lastClr="FFFFFF"/>
      </a:lt1>
      <a:dk2>
        <a:srgbClr val="000F46"/>
      </a:dk2>
      <a:lt2>
        <a:srgbClr val="E6E7E8"/>
      </a:lt2>
      <a:accent1>
        <a:srgbClr val="0075B0"/>
      </a:accent1>
      <a:accent2>
        <a:srgbClr val="009FDA"/>
      </a:accent2>
      <a:accent3>
        <a:srgbClr val="3F9C35"/>
      </a:accent3>
      <a:accent4>
        <a:srgbClr val="69BE28"/>
      </a:accent4>
      <a:accent5>
        <a:srgbClr val="6D6E71"/>
      </a:accent5>
      <a:accent6>
        <a:srgbClr val="939598"/>
      </a:accent6>
      <a:hlink>
        <a:srgbClr val="6D6E71"/>
      </a:hlink>
      <a:folHlink>
        <a:srgbClr val="2890C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8E51A601-4175-4FE4-8A99-453856AF8ABE}" vid="{F4499039-5978-4DEE-9574-584F6EC7968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105</Words>
  <Application>Microsoft Office PowerPoint</Application>
  <PresentationFormat>A4 Paper (210x297 mm)</PresentationFormat>
  <Paragraphs>56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ＭＳ Ｐゴシック</vt:lpstr>
      <vt:lpstr>Arial</vt:lpstr>
      <vt:lpstr>Body Level 1</vt:lpstr>
      <vt:lpstr>Body Level 2</vt:lpstr>
      <vt:lpstr>Body Level 3</vt:lpstr>
      <vt:lpstr>Body Level 4</vt:lpstr>
      <vt:lpstr>Body Level 5</vt:lpstr>
      <vt:lpstr>Courier New</vt:lpstr>
      <vt:lpstr>Cover Description</vt:lpstr>
      <vt:lpstr>Cover Title</vt:lpstr>
      <vt:lpstr>Slide Heading</vt:lpstr>
      <vt:lpstr>Wingdings</vt:lpstr>
      <vt:lpstr>Blank</vt:lpstr>
      <vt:lpstr>Worksheet</vt:lpstr>
      <vt:lpstr>RTOB Automation</vt:lpstr>
      <vt:lpstr>AGENDA</vt:lpstr>
      <vt:lpstr>M1 Regression   Total-74 Scenarios  M2 Regression    Total-221 Scenarios  Out of Scope   10 Scenarios   </vt:lpstr>
      <vt:lpstr>PowerPoint Presentation</vt:lpstr>
      <vt:lpstr>Expected and Actual flow: </vt:lpstr>
      <vt:lpstr>Data Federation: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2019-06-07T07:47:36Z</dcterms:created>
  <dcterms:modified xsi:type="dcterms:W3CDTF">2019-06-11T04:54:42Z</dcterms:modified>
</cp:coreProperties>
</file>