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3" r:id="rId3"/>
    <p:sldId id="273" r:id="rId4"/>
    <p:sldId id="264" r:id="rId5"/>
    <p:sldId id="265" r:id="rId6"/>
    <p:sldId id="266" r:id="rId7"/>
    <p:sldId id="274" r:id="rId8"/>
    <p:sldId id="267" r:id="rId9"/>
    <p:sldId id="268" r:id="rId10"/>
    <p:sldId id="269" r:id="rId11"/>
    <p:sldId id="271" r:id="rId12"/>
    <p:sldId id="270" r:id="rId13"/>
    <p:sldId id="272"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2F9C7-3196-43A9-AE00-E6DB492E77E8}" type="datetimeFigureOut">
              <a:rPr lang="en-US" smtClean="0"/>
              <a:pPr/>
              <a:t>5/27/2022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D15B36-477F-4CDC-8438-2DCEDD04E0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4A3E62-741D-4A4C-B35A-E2CA1DD72FA8}"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EA2AE0-E6CC-4356-BA7D-5CF1C7B301E2}"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F135EA-7492-44D0-B887-3E4628B7D7B9}"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E1CAD-C67A-40F3-A7BB-7BE8B47954DA}"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378E10-0F6F-4696-A7CC-2CAE69B77FBA}"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Department of Electronics &amp; Communication Engineering, Project Review Phase - II, 2016 - 20 Batch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145BB-A5BD-4095-AE03-26F6B804DC50}" type="datetime1">
              <a:rPr lang="en-US" smtClean="0"/>
              <a:pPr/>
              <a:t>5/27/2022</a:t>
            </a:fld>
            <a:endParaRPr lang="en-US"/>
          </a:p>
        </p:txBody>
      </p:sp>
      <p:sp>
        <p:nvSpPr>
          <p:cNvPr id="8" name="Footer Placeholder 7"/>
          <p:cNvSpPr>
            <a:spLocks noGrp="1"/>
          </p:cNvSpPr>
          <p:nvPr>
            <p:ph type="ftr" sz="quarter" idx="11"/>
          </p:nvPr>
        </p:nvSpPr>
        <p:spPr/>
        <p:txBody>
          <a:bodyPr/>
          <a:lstStyle/>
          <a:p>
            <a:r>
              <a:rPr lang="en-US"/>
              <a:t>Department of Electronics &amp; Communication Engineering, Project Review Phase - II, 2016 - 20 Batch</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6ADDDE-6C9B-49B7-8F25-402E4E89F200}" type="datetime1">
              <a:rPr lang="en-US" smtClean="0"/>
              <a:pPr/>
              <a:t>5/27/2022</a:t>
            </a:fld>
            <a:endParaRPr lang="en-US"/>
          </a:p>
        </p:txBody>
      </p:sp>
      <p:sp>
        <p:nvSpPr>
          <p:cNvPr id="4" name="Footer Placeholder 3"/>
          <p:cNvSpPr>
            <a:spLocks noGrp="1"/>
          </p:cNvSpPr>
          <p:nvPr>
            <p:ph type="ftr" sz="quarter" idx="11"/>
          </p:nvPr>
        </p:nvSpPr>
        <p:spPr/>
        <p:txBody>
          <a:bodyPr/>
          <a:lstStyle/>
          <a:p>
            <a:r>
              <a:rPr lang="en-US"/>
              <a:t>Department of Electronics &amp; Communication Engineering, Project Review Phase - II, 2016 - 20 Batch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0FF8A-A57C-43F2-90F0-A5E15D38D349}" type="datetime1">
              <a:rPr lang="en-US" smtClean="0"/>
              <a:pPr/>
              <a:t>5/27/2022</a:t>
            </a:fld>
            <a:endParaRPr lang="en-US"/>
          </a:p>
        </p:txBody>
      </p:sp>
      <p:sp>
        <p:nvSpPr>
          <p:cNvPr id="3" name="Footer Placeholder 2"/>
          <p:cNvSpPr>
            <a:spLocks noGrp="1"/>
          </p:cNvSpPr>
          <p:nvPr>
            <p:ph type="ftr" sz="quarter" idx="11"/>
          </p:nvPr>
        </p:nvSpPr>
        <p:spPr/>
        <p:txBody>
          <a:bodyPr/>
          <a:lstStyle/>
          <a:p>
            <a:r>
              <a:rPr lang="en-US"/>
              <a:t>Department of Electronics &amp; Communication Engineering, Project Review Phase - II, 2016 - 20 Batch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DF3497-045A-4C8E-850F-AB689C30C109}"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Department of Electronics &amp; Communication Engineering, Project Review Phase - II, 2016 - 20 Batch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9AB36-A204-44BD-B2BB-6F66994C01DF}"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Department of Electronics &amp; Communication Engineering, Project Review Phase - II, 2016 - 20 Batch</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F186D-231B-4B43-BBA6-21CF49E465F7}" type="datetime1">
              <a:rPr lang="en-US" smtClean="0"/>
              <a:pPr/>
              <a:t>5/27/2022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Electronics &amp; Communication Engineering, Project Review Phase - II, 2016 - 20 Batch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51371"/>
            <a:ext cx="3021519" cy="693921"/>
          </a:xfrm>
          <a:prstGeom prst="rect">
            <a:avLst/>
          </a:prstGeom>
        </p:spPr>
      </p:pic>
      <p:sp>
        <p:nvSpPr>
          <p:cNvPr id="10" name="Date Placeholder 9"/>
          <p:cNvSpPr>
            <a:spLocks noGrp="1"/>
          </p:cNvSpPr>
          <p:nvPr>
            <p:ph type="dt" sz="half" idx="10"/>
          </p:nvPr>
        </p:nvSpPr>
        <p:spPr>
          <a:xfrm>
            <a:off x="0" y="6492875"/>
            <a:ext cx="2133600" cy="365125"/>
          </a:xfrm>
        </p:spPr>
        <p:txBody>
          <a:bodyPr/>
          <a:lstStyle/>
          <a:p>
            <a:fld id="{A20F25DA-BBBC-41ED-936E-85BFC44D8DF5}" type="datetime1">
              <a:rPr lang="en-US" smtClean="0"/>
              <a:pPr/>
              <a:t>5/27/2022</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a:t>
            </a:fld>
            <a:endParaRPr lang="en-US"/>
          </a:p>
        </p:txBody>
      </p:sp>
      <p:sp>
        <p:nvSpPr>
          <p:cNvPr id="12" name="Footer Placeholder 11"/>
          <p:cNvSpPr>
            <a:spLocks noGrp="1"/>
          </p:cNvSpPr>
          <p:nvPr>
            <p:ph type="ftr" sz="quarter" idx="11"/>
          </p:nvPr>
        </p:nvSpPr>
        <p:spPr>
          <a:xfrm>
            <a:off x="1676400" y="6356350"/>
            <a:ext cx="6553200" cy="501650"/>
          </a:xfrm>
        </p:spPr>
        <p:txBody>
          <a:bodyPr/>
          <a:lstStyle/>
          <a:p>
            <a:r>
              <a:rPr lang="en-US" dirty="0"/>
              <a:t>Department of Electronics &amp; Communication Engineering, Project Review Phase - II, 2016 - 20 Batch</a:t>
            </a:r>
          </a:p>
        </p:txBody>
      </p:sp>
      <p:sp>
        <p:nvSpPr>
          <p:cNvPr id="13" name="TextBox 12"/>
          <p:cNvSpPr txBox="1"/>
          <p:nvPr/>
        </p:nvSpPr>
        <p:spPr>
          <a:xfrm>
            <a:off x="0" y="1064823"/>
            <a:ext cx="9144000" cy="461665"/>
          </a:xfrm>
          <a:prstGeom prst="rect">
            <a:avLst/>
          </a:prstGeom>
          <a:noFill/>
        </p:spPr>
        <p:txBody>
          <a:bodyPr wrap="square" rtlCol="0">
            <a:spAutoFit/>
          </a:bodyPr>
          <a:lstStyle/>
          <a:p>
            <a:pPr algn="ctr"/>
            <a:r>
              <a:rPr lang="en-US" sz="2400" dirty="0"/>
              <a:t>IOT HOME AUTOMATION USING THREE TIER SERVER ARCHITECTURE</a:t>
            </a:r>
          </a:p>
        </p:txBody>
      </p:sp>
      <p:sp>
        <p:nvSpPr>
          <p:cNvPr id="14" name="TextBox 13"/>
          <p:cNvSpPr txBox="1"/>
          <p:nvPr/>
        </p:nvSpPr>
        <p:spPr>
          <a:xfrm>
            <a:off x="0" y="2590800"/>
            <a:ext cx="9144000" cy="369332"/>
          </a:xfrm>
          <a:prstGeom prst="rect">
            <a:avLst/>
          </a:prstGeom>
          <a:noFill/>
        </p:spPr>
        <p:txBody>
          <a:bodyPr wrap="square" rtlCol="0">
            <a:spAutoFit/>
          </a:bodyPr>
          <a:lstStyle/>
          <a:p>
            <a:pPr algn="ctr"/>
            <a:r>
              <a:rPr lang="en-US" dirty="0"/>
              <a:t>Submitted by:</a:t>
            </a:r>
          </a:p>
        </p:txBody>
      </p:sp>
      <p:sp>
        <p:nvSpPr>
          <p:cNvPr id="15" name="TextBox 14"/>
          <p:cNvSpPr txBox="1"/>
          <p:nvPr/>
        </p:nvSpPr>
        <p:spPr>
          <a:xfrm>
            <a:off x="-36816" y="4947285"/>
            <a:ext cx="9144000" cy="1477328"/>
          </a:xfrm>
          <a:prstGeom prst="rect">
            <a:avLst/>
          </a:prstGeom>
          <a:noFill/>
        </p:spPr>
        <p:txBody>
          <a:bodyPr wrap="square" rtlCol="0">
            <a:spAutoFit/>
          </a:bodyPr>
          <a:lstStyle/>
          <a:p>
            <a:pPr algn="ctr"/>
            <a:r>
              <a:rPr lang="en-US" dirty="0"/>
              <a:t>DR.CHALUVARAJA SIR</a:t>
            </a:r>
          </a:p>
          <a:p>
            <a:pPr algn="ctr"/>
            <a:r>
              <a:rPr lang="en-GB" dirty="0"/>
              <a:t>Professor</a:t>
            </a:r>
            <a:endParaRPr lang="en-US" dirty="0"/>
          </a:p>
          <a:p>
            <a:pPr algn="ctr"/>
            <a:r>
              <a:rPr lang="en-GB" dirty="0"/>
              <a:t>Department of Electronics and Communication Engineering </a:t>
            </a:r>
          </a:p>
          <a:p>
            <a:pPr algn="ctr"/>
            <a:r>
              <a:rPr lang="en-GB" dirty="0"/>
              <a:t>Faculty of Engineering and Technology</a:t>
            </a:r>
          </a:p>
          <a:p>
            <a:pPr algn="ctr"/>
            <a:r>
              <a:rPr lang="en-GB" b="1" dirty="0">
                <a:solidFill>
                  <a:srgbClr val="0070C0"/>
                </a:solidFill>
              </a:rPr>
              <a:t>JAIN DEEMED-TO-BE UNIVERSITY</a:t>
            </a:r>
            <a:endParaRPr lang="en-US" b="1" dirty="0">
              <a:solidFill>
                <a:srgbClr val="0070C0"/>
              </a:solidFill>
            </a:endParaRPr>
          </a:p>
        </p:txBody>
      </p:sp>
      <p:sp>
        <p:nvSpPr>
          <p:cNvPr id="3073" name="Rectangle 1"/>
          <p:cNvSpPr>
            <a:spLocks noChangeArrowheads="1"/>
          </p:cNvSpPr>
          <p:nvPr/>
        </p:nvSpPr>
        <p:spPr bwMode="auto">
          <a:xfrm>
            <a:off x="0" y="1600200"/>
            <a:ext cx="9144000" cy="9694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Arial" pitchFamily="34" charset="0"/>
                <a:ea typeface="Arial" pitchFamily="34" charset="0"/>
                <a:cs typeface="Tunga" pitchFamily="34" charset="0"/>
              </a:rPr>
              <a:t>Submitted in partial fulfilment for the award of the degree of  </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Bachelor of Technology</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in</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Times New Roman" pitchFamily="18" charset="0"/>
                <a:ea typeface="Arial" pitchFamily="34" charset="0"/>
                <a:cs typeface="Times New Roman" pitchFamily="18" charset="0"/>
              </a:rPr>
              <a:t>ELECTRONICS AND COMMUNICATION ENGINEERING</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3016824238"/>
              </p:ext>
            </p:extLst>
          </p:nvPr>
        </p:nvGraphicFramePr>
        <p:xfrm>
          <a:off x="2590800" y="2971800"/>
          <a:ext cx="5334000" cy="1143256"/>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0">
                <a:tc>
                  <a:txBody>
                    <a:bodyPr/>
                    <a:lstStyle/>
                    <a:p>
                      <a:pPr marL="0" marR="0" algn="l">
                        <a:lnSpc>
                          <a:spcPct val="150000"/>
                        </a:lnSpc>
                        <a:spcBef>
                          <a:spcPts val="0"/>
                        </a:spcBef>
                        <a:spcAft>
                          <a:spcPts val="0"/>
                        </a:spcAft>
                      </a:pPr>
                      <a:r>
                        <a:rPr lang="en-US" sz="1400" b="1" dirty="0">
                          <a:solidFill>
                            <a:srgbClr val="000000"/>
                          </a:solidFill>
                          <a:latin typeface="Times New Roman"/>
                          <a:ea typeface="Calibri"/>
                          <a:cs typeface="Times New Roman"/>
                        </a:rPr>
                        <a:t>19BTREC054</a:t>
                      </a:r>
                      <a:endParaRPr lang="en-US" sz="1400" b="1" dirty="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50000"/>
                        </a:lnSpc>
                        <a:spcBef>
                          <a:spcPts val="0"/>
                        </a:spcBef>
                        <a:spcAft>
                          <a:spcPts val="0"/>
                        </a:spcAft>
                      </a:pPr>
                      <a:r>
                        <a:rPr lang="en-US" sz="1400" b="1" dirty="0">
                          <a:solidFill>
                            <a:srgbClr val="000000"/>
                          </a:solidFill>
                          <a:latin typeface="Times New Roman"/>
                          <a:ea typeface="Calibri"/>
                          <a:cs typeface="Times New Roman"/>
                        </a:rPr>
                        <a:t>G.VAISHNAVI</a:t>
                      </a:r>
                      <a:endParaRPr lang="en-US" sz="1400" b="1" dirty="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noFill/>
                  </a:tcPr>
                </a:tc>
                <a:extLst>
                  <a:ext uri="{0D108BD9-81ED-4DB2-BD59-A6C34878D82A}">
                    <a16:rowId xmlns:a16="http://schemas.microsoft.com/office/drawing/2014/main" val="10000"/>
                  </a:ext>
                </a:extLst>
              </a:tr>
              <a:tr h="0">
                <a:tc>
                  <a:txBody>
                    <a:bodyPr/>
                    <a:lstStyle/>
                    <a:p>
                      <a:pPr marL="0" marR="0" algn="l">
                        <a:lnSpc>
                          <a:spcPct val="150000"/>
                        </a:lnSpc>
                        <a:spcBef>
                          <a:spcPts val="0"/>
                        </a:spcBef>
                        <a:spcAft>
                          <a:spcPts val="0"/>
                        </a:spcAft>
                      </a:pPr>
                      <a:r>
                        <a:rPr lang="en-US" sz="1400" b="1" dirty="0">
                          <a:solidFill>
                            <a:srgbClr val="000000"/>
                          </a:solidFill>
                          <a:latin typeface="Times New Roman"/>
                          <a:ea typeface="Calibri"/>
                          <a:cs typeface="Times New Roman"/>
                        </a:rPr>
                        <a:t>19BTREC004</a:t>
                      </a:r>
                      <a:endParaRPr lang="en-US" sz="1400" b="1" dirty="0">
                        <a:latin typeface="Calibri"/>
                        <a:ea typeface="Calibri"/>
                        <a:cs typeface="Times New Roman"/>
                      </a:endParaRPr>
                    </a:p>
                  </a:txBody>
                  <a:tcPr marL="68580" marR="68580" marT="0" marB="0" anchor="ctr">
                    <a:lnT w="12700" cap="flat" cmpd="sng" algn="ctr">
                      <a:noFill/>
                      <a:prstDash val="solid"/>
                      <a:round/>
                      <a:headEnd type="none" w="med" len="med"/>
                      <a:tailEnd type="none" w="med" len="med"/>
                    </a:lnT>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b="1" dirty="0">
                          <a:solidFill>
                            <a:srgbClr val="000000"/>
                          </a:solidFill>
                          <a:latin typeface="Times New Roman"/>
                          <a:ea typeface="Calibri"/>
                          <a:cs typeface="Times New Roman"/>
                        </a:rPr>
                        <a:t>A.NAGA SREE REDDY</a:t>
                      </a:r>
                      <a:endParaRPr lang="en-US" sz="1400" b="1" dirty="0">
                        <a:latin typeface="+mn-lt"/>
                        <a:ea typeface="Calibri"/>
                        <a:cs typeface="Times New Roman"/>
                      </a:endParaRPr>
                    </a:p>
                  </a:txBody>
                  <a:tcPr marL="68580" marR="68580" marT="0" marB="0" anchor="ctr">
                    <a:noFill/>
                  </a:tcPr>
                </a:tc>
                <a:extLst>
                  <a:ext uri="{0D108BD9-81ED-4DB2-BD59-A6C34878D82A}">
                    <a16:rowId xmlns:a16="http://schemas.microsoft.com/office/drawing/2014/main" val="10001"/>
                  </a:ext>
                </a:extLst>
              </a:tr>
              <a:tr h="0">
                <a:tc>
                  <a:txBody>
                    <a:bodyPr/>
                    <a:lstStyle/>
                    <a:p>
                      <a:pPr marL="0" marR="0" algn="l">
                        <a:lnSpc>
                          <a:spcPct val="150000"/>
                        </a:lnSpc>
                        <a:spcBef>
                          <a:spcPts val="0"/>
                        </a:spcBef>
                        <a:spcAft>
                          <a:spcPts val="0"/>
                        </a:spcAft>
                      </a:pPr>
                      <a:r>
                        <a:rPr lang="en-US" sz="1400" b="1" dirty="0">
                          <a:solidFill>
                            <a:srgbClr val="000000"/>
                          </a:solidFill>
                          <a:latin typeface="Times New Roman"/>
                          <a:ea typeface="Calibri"/>
                          <a:cs typeface="Times New Roman"/>
                        </a:rPr>
                        <a:t>19BTREC028</a:t>
                      </a:r>
                      <a:endParaRPr lang="en-US" sz="1400" b="1" dirty="0">
                        <a:latin typeface="Calibri"/>
                        <a:ea typeface="Calibri"/>
                        <a:cs typeface="Times New Roman"/>
                      </a:endParaRPr>
                    </a:p>
                  </a:txBody>
                  <a:tcPr marL="68580" marR="68580" marT="0" marB="0" anchor="c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b="1" dirty="0">
                          <a:solidFill>
                            <a:srgbClr val="000000"/>
                          </a:solidFill>
                          <a:latin typeface="Times New Roman"/>
                          <a:ea typeface="Calibri"/>
                          <a:cs typeface="Times New Roman"/>
                        </a:rPr>
                        <a:t>P.MANI VARDHAN</a:t>
                      </a:r>
                      <a:endParaRPr lang="en-US" sz="1400" b="1" dirty="0">
                        <a:latin typeface="+mn-lt"/>
                        <a:ea typeface="Calibri"/>
                        <a:cs typeface="Times New Roman"/>
                      </a:endParaRPr>
                    </a:p>
                  </a:txBody>
                  <a:tcPr marL="68580" marR="68580" marT="0" marB="0" anchor="ctr">
                    <a:noFill/>
                  </a:tcPr>
                </a:tc>
                <a:extLst>
                  <a:ext uri="{0D108BD9-81ED-4DB2-BD59-A6C34878D82A}">
                    <a16:rowId xmlns:a16="http://schemas.microsoft.com/office/drawing/2014/main" val="10002"/>
                  </a:ext>
                </a:extLst>
              </a:tr>
              <a:tr h="0">
                <a:tc>
                  <a:txBody>
                    <a:bodyPr/>
                    <a:lstStyle/>
                    <a:p>
                      <a:pPr marL="0" marR="0" algn="l">
                        <a:lnSpc>
                          <a:spcPct val="150000"/>
                        </a:lnSpc>
                        <a:spcBef>
                          <a:spcPts val="0"/>
                        </a:spcBef>
                        <a:spcAft>
                          <a:spcPts val="0"/>
                        </a:spcAft>
                      </a:pPr>
                      <a:r>
                        <a:rPr lang="en-US" sz="1400" b="1" dirty="0">
                          <a:solidFill>
                            <a:srgbClr val="000000"/>
                          </a:solidFill>
                          <a:latin typeface="Times New Roman"/>
                          <a:ea typeface="Calibri"/>
                          <a:cs typeface="Times New Roman"/>
                        </a:rPr>
                        <a:t>19BTREC025</a:t>
                      </a:r>
                      <a:endParaRPr lang="en-US" sz="1400" b="1" dirty="0">
                        <a:latin typeface="Calibri"/>
                        <a:ea typeface="Calibri"/>
                        <a:cs typeface="Times New Roman"/>
                      </a:endParaRPr>
                    </a:p>
                  </a:txBody>
                  <a:tcPr marL="68580" marR="68580" marT="0" marB="0" anchor="c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b="1" dirty="0">
                          <a:solidFill>
                            <a:srgbClr val="000000"/>
                          </a:solidFill>
                          <a:latin typeface="Times New Roman"/>
                          <a:ea typeface="Calibri"/>
                          <a:cs typeface="Times New Roman"/>
                        </a:rPr>
                        <a:t>P.GIRIDHAR REDDY</a:t>
                      </a:r>
                      <a:endParaRPr lang="en-US" sz="1400" b="1" dirty="0">
                        <a:latin typeface="+mn-lt"/>
                        <a:ea typeface="Calibri"/>
                        <a:cs typeface="Times New Roman"/>
                      </a:endParaRPr>
                    </a:p>
                  </a:txBody>
                  <a:tcPr marL="68580" marR="68580" marT="0" marB="0" anchor="ctr">
                    <a:noFill/>
                  </a:tcPr>
                </a:tc>
                <a:extLst>
                  <a:ext uri="{0D108BD9-81ED-4DB2-BD59-A6C34878D82A}">
                    <a16:rowId xmlns:a16="http://schemas.microsoft.com/office/drawing/2014/main" val="10003"/>
                  </a:ext>
                </a:extLst>
              </a:tr>
            </a:tbl>
          </a:graphicData>
        </a:graphic>
      </p:graphicFrame>
      <p:sp>
        <p:nvSpPr>
          <p:cNvPr id="17" name="TextBox 16"/>
          <p:cNvSpPr txBox="1"/>
          <p:nvPr/>
        </p:nvSpPr>
        <p:spPr>
          <a:xfrm>
            <a:off x="0" y="4419600"/>
            <a:ext cx="9144000" cy="523220"/>
          </a:xfrm>
          <a:prstGeom prst="rect">
            <a:avLst/>
          </a:prstGeom>
          <a:noFill/>
        </p:spPr>
        <p:txBody>
          <a:bodyPr wrap="square" rtlCol="0">
            <a:spAutoFit/>
          </a:bodyPr>
          <a:lstStyle/>
          <a:p>
            <a:pPr algn="ctr"/>
            <a:r>
              <a:rPr lang="en-US" sz="1400" dirty="0"/>
              <a:t>Batch No. </a:t>
            </a:r>
            <a:r>
              <a:rPr lang="en-US" sz="1400" b="1" dirty="0"/>
              <a:t>Batch 2019-23/AY 2021-22/B7</a:t>
            </a:r>
          </a:p>
          <a:p>
            <a:pPr algn="ctr"/>
            <a:r>
              <a:rPr lang="en-US" sz="1400" dirty="0"/>
              <a:t>Date of Presentation:</a:t>
            </a:r>
          </a:p>
        </p:txBody>
      </p:sp>
    </p:spTree>
    <p:extLst>
      <p:ext uri="{BB962C8B-B14F-4D97-AF65-F5344CB8AC3E}">
        <p14:creationId xmlns:p14="http://schemas.microsoft.com/office/powerpoint/2010/main" val="100674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2A7585-9DF5-4E61-9050-D4FBC7A59A8C}"/>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3FFAF4F3-8C36-4AF6-8CF9-21A70FE5AE9E}"/>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A15C2A59-06CF-4531-81C3-6560ED7E7525}"/>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6" descr="A close up of a sign&#10;&#10;Description automatically generated">
            <a:extLst>
              <a:ext uri="{FF2B5EF4-FFF2-40B4-BE49-F238E27FC236}">
                <a16:creationId xmlns:a16="http://schemas.microsoft.com/office/drawing/2014/main" id="{4ED88962-E649-4E22-85D2-98DADD64754A}"/>
              </a:ext>
            </a:extLst>
          </p:cNvPr>
          <p:cNvPicPr>
            <a:picLocks noChangeAspect="1"/>
          </p:cNvPicPr>
          <p:nvPr/>
        </p:nvPicPr>
        <p:blipFill>
          <a:blip r:embed="rId2" cstate="print"/>
          <a:stretch>
            <a:fillRect/>
          </a:stretch>
        </p:blipFill>
        <p:spPr>
          <a:xfrm>
            <a:off x="0" y="-82193"/>
            <a:ext cx="3021519" cy="693921"/>
          </a:xfrm>
          <a:prstGeom prst="rect">
            <a:avLst/>
          </a:prstGeom>
        </p:spPr>
      </p:pic>
      <p:pic>
        <p:nvPicPr>
          <p:cNvPr id="2054" name="Picture 6" descr="See the source image">
            <a:extLst>
              <a:ext uri="{FF2B5EF4-FFF2-40B4-BE49-F238E27FC236}">
                <a16:creationId xmlns:a16="http://schemas.microsoft.com/office/drawing/2014/main" id="{EF45F669-7501-43F5-AC58-D4308C84B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143001"/>
            <a:ext cx="8096250" cy="505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59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3C5652-0730-4885-8B31-648DF100DAC7}"/>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4E6AF194-A6AB-4564-8BA4-1227672E361C}"/>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3906A7AE-124C-4812-9BAC-7EBDE75D27DD}"/>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descr="A close up of a sign&#10;&#10;Description automatically generated">
            <a:extLst>
              <a:ext uri="{FF2B5EF4-FFF2-40B4-BE49-F238E27FC236}">
                <a16:creationId xmlns:a16="http://schemas.microsoft.com/office/drawing/2014/main" id="{33D59D92-7A6D-45A0-BC38-C68A8702A120}"/>
              </a:ext>
            </a:extLst>
          </p:cNvPr>
          <p:cNvPicPr>
            <a:picLocks noChangeAspect="1"/>
          </p:cNvPicPr>
          <p:nvPr/>
        </p:nvPicPr>
        <p:blipFill>
          <a:blip r:embed="rId2" cstate="print"/>
          <a:stretch>
            <a:fillRect/>
          </a:stretch>
        </p:blipFill>
        <p:spPr>
          <a:xfrm>
            <a:off x="0" y="-82193"/>
            <a:ext cx="3021519" cy="693921"/>
          </a:xfrm>
          <a:prstGeom prst="rect">
            <a:avLst/>
          </a:prstGeom>
        </p:spPr>
      </p:pic>
      <p:sp>
        <p:nvSpPr>
          <p:cNvPr id="11" name="Title 1">
            <a:extLst>
              <a:ext uri="{FF2B5EF4-FFF2-40B4-BE49-F238E27FC236}">
                <a16:creationId xmlns:a16="http://schemas.microsoft.com/office/drawing/2014/main" id="{725EBFCB-A450-44C0-93C8-6C3543C9692D}"/>
              </a:ext>
            </a:extLst>
          </p:cNvPr>
          <p:cNvSpPr>
            <a:spLocks noGrp="1"/>
          </p:cNvSpPr>
          <p:nvPr>
            <p:ph idx="1"/>
          </p:nvPr>
        </p:nvSpPr>
        <p:spPr>
          <a:xfrm>
            <a:off x="457200" y="838200"/>
            <a:ext cx="8229600" cy="5287963"/>
          </a:xfrm>
        </p:spPr>
        <p:txBody>
          <a:bodyPr/>
          <a:lstStyle/>
          <a:p>
            <a:pPr marL="0" indent="0">
              <a:buNone/>
            </a:pPr>
            <a:r>
              <a:rPr lang="en-IN" sz="3600" b="1" u="sng" dirty="0"/>
              <a:t>CISCO PACKET TRACER </a:t>
            </a:r>
            <a:r>
              <a:rPr lang="en-IN" sz="3600" dirty="0"/>
              <a:t>:</a:t>
            </a:r>
          </a:p>
          <a:p>
            <a:pPr marL="0" indent="0">
              <a:buNone/>
            </a:pPr>
            <a:endParaRPr lang="en-IN" dirty="0"/>
          </a:p>
          <a:p>
            <a:pPr>
              <a:buFont typeface="Wingdings" panose="05000000000000000000" pitchFamily="2" charset="2"/>
              <a:buChar char="Ø"/>
            </a:pPr>
            <a:r>
              <a:rPr lang="en-US" sz="2800" dirty="0"/>
              <a:t>Packet Tracer is a cross-platform visual simulation tool designed by Cisco Systems that allows users to create network topologies and imitate modern computer networks.  </a:t>
            </a:r>
          </a:p>
          <a:p>
            <a:pPr marL="0" indent="0">
              <a:buNone/>
            </a:pPr>
            <a:endParaRPr lang="en-US" sz="2800" dirty="0"/>
          </a:p>
          <a:p>
            <a:pPr>
              <a:buFont typeface="Wingdings" panose="05000000000000000000" pitchFamily="2" charset="2"/>
              <a:buChar char="Ø"/>
            </a:pPr>
            <a:r>
              <a:rPr lang="en-US" sz="2800" dirty="0"/>
              <a:t>The software allows users to simulate the configuration of Cisco routers and switches using a simulated command line interface.</a:t>
            </a:r>
            <a:endParaRPr lang="en-IN" sz="2800" dirty="0"/>
          </a:p>
        </p:txBody>
      </p:sp>
    </p:spTree>
    <p:extLst>
      <p:ext uri="{BB962C8B-B14F-4D97-AF65-F5344CB8AC3E}">
        <p14:creationId xmlns:p14="http://schemas.microsoft.com/office/powerpoint/2010/main" val="47168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92907-F800-454B-BEA7-D2AAB95832D3}"/>
              </a:ext>
            </a:extLst>
          </p:cNvPr>
          <p:cNvSpPr>
            <a:spLocks noGrp="1"/>
          </p:cNvSpPr>
          <p:nvPr>
            <p:ph idx="1"/>
          </p:nvPr>
        </p:nvSpPr>
        <p:spPr>
          <a:xfrm>
            <a:off x="457200" y="611728"/>
            <a:ext cx="8229600" cy="5514435"/>
          </a:xfrm>
        </p:spPr>
        <p:txBody>
          <a:bodyPr/>
          <a:lstStyle/>
          <a:p>
            <a:pPr marL="0" indent="0">
              <a:buNone/>
            </a:pPr>
            <a:r>
              <a:rPr lang="en-US" dirty="0"/>
              <a:t>A CISCO PACKET TRACER TOOL IS USED FOR THIS PROJECT.</a:t>
            </a:r>
          </a:p>
          <a:p>
            <a:pPr marL="0" indent="0">
              <a:buNone/>
            </a:pPr>
            <a:endParaRPr lang="en-US" dirty="0"/>
          </a:p>
          <a:p>
            <a:pPr marL="0" indent="0">
              <a:buNone/>
            </a:pPr>
            <a:endParaRPr lang="en-US" sz="2800" dirty="0"/>
          </a:p>
          <a:p>
            <a:pPr marL="0" indent="0">
              <a:buNone/>
            </a:pPr>
            <a:endParaRPr lang="en-IN" dirty="0"/>
          </a:p>
        </p:txBody>
      </p:sp>
      <p:sp>
        <p:nvSpPr>
          <p:cNvPr id="4" name="Date Placeholder 3">
            <a:extLst>
              <a:ext uri="{FF2B5EF4-FFF2-40B4-BE49-F238E27FC236}">
                <a16:creationId xmlns:a16="http://schemas.microsoft.com/office/drawing/2014/main" id="{BFF657D1-BFE2-4878-B6FD-D434496C5277}"/>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1FB7F4A0-DAA9-483C-AB91-A7255DAF6A28}"/>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C31AFF5D-DF53-4587-A21D-5DAD6F49AFC8}"/>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descr="A close up of a sign&#10;&#10;Description automatically generated">
            <a:extLst>
              <a:ext uri="{FF2B5EF4-FFF2-40B4-BE49-F238E27FC236}">
                <a16:creationId xmlns:a16="http://schemas.microsoft.com/office/drawing/2014/main" id="{90C97A7E-64C7-4936-99F4-D66F147CBB60}"/>
              </a:ext>
            </a:extLst>
          </p:cNvPr>
          <p:cNvPicPr>
            <a:picLocks noChangeAspect="1"/>
          </p:cNvPicPr>
          <p:nvPr/>
        </p:nvPicPr>
        <p:blipFill>
          <a:blip r:embed="rId2" cstate="print"/>
          <a:stretch>
            <a:fillRect/>
          </a:stretch>
        </p:blipFill>
        <p:spPr>
          <a:xfrm>
            <a:off x="0" y="-82193"/>
            <a:ext cx="3021519" cy="693921"/>
          </a:xfrm>
          <a:prstGeom prst="rect">
            <a:avLst/>
          </a:prstGeom>
        </p:spPr>
      </p:pic>
      <p:pic>
        <p:nvPicPr>
          <p:cNvPr id="10" name="Picture 9">
            <a:extLst>
              <a:ext uri="{FF2B5EF4-FFF2-40B4-BE49-F238E27FC236}">
                <a16:creationId xmlns:a16="http://schemas.microsoft.com/office/drawing/2014/main" id="{CC270744-919C-480D-AAAF-634807AB6A5E}"/>
              </a:ext>
            </a:extLst>
          </p:cNvPr>
          <p:cNvPicPr>
            <a:picLocks noChangeAspect="1"/>
          </p:cNvPicPr>
          <p:nvPr/>
        </p:nvPicPr>
        <p:blipFill>
          <a:blip r:embed="rId3"/>
          <a:stretch>
            <a:fillRect/>
          </a:stretch>
        </p:blipFill>
        <p:spPr>
          <a:xfrm>
            <a:off x="1003116" y="1981200"/>
            <a:ext cx="7137767" cy="4134062"/>
          </a:xfrm>
          <a:prstGeom prst="rect">
            <a:avLst/>
          </a:prstGeom>
        </p:spPr>
      </p:pic>
    </p:spTree>
    <p:extLst>
      <p:ext uri="{BB962C8B-B14F-4D97-AF65-F5344CB8AC3E}">
        <p14:creationId xmlns:p14="http://schemas.microsoft.com/office/powerpoint/2010/main" val="10500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D6C64-3E27-46A8-9A02-3FAFE1452FF2}"/>
              </a:ext>
            </a:extLst>
          </p:cNvPr>
          <p:cNvSpPr>
            <a:spLocks noGrp="1"/>
          </p:cNvSpPr>
          <p:nvPr>
            <p:ph idx="1"/>
          </p:nvPr>
        </p:nvSpPr>
        <p:spPr>
          <a:xfrm>
            <a:off x="457200" y="685800"/>
            <a:ext cx="8229600" cy="5440363"/>
          </a:xfrm>
        </p:spPr>
        <p:txBody>
          <a:bodyPr>
            <a:normAutofit fontScale="92500"/>
          </a:bodyPr>
          <a:lstStyle/>
          <a:p>
            <a:pPr marL="0" indent="0">
              <a:buNone/>
            </a:pPr>
            <a:r>
              <a:rPr lang="en-IN" sz="3600" b="1" u="sng" dirty="0"/>
              <a:t>CONCLUSION :</a:t>
            </a:r>
          </a:p>
          <a:p>
            <a:pPr marL="0" indent="0">
              <a:buNone/>
            </a:pPr>
            <a:endParaRPr lang="en-IN" sz="3600" b="1" u="sng" dirty="0"/>
          </a:p>
          <a:p>
            <a:pPr>
              <a:buFont typeface="Wingdings" panose="05000000000000000000" pitchFamily="2" charset="2"/>
              <a:buChar char="Ø"/>
            </a:pPr>
            <a:r>
              <a:rPr lang="en-US" sz="3000" dirty="0"/>
              <a:t> Internet of Things (IoT) Smart Home based on the Module may be constructed with various components hardware support so that it can be assembled into a smart home system</a:t>
            </a:r>
          </a:p>
          <a:p>
            <a:pPr marL="0" indent="0">
              <a:buNone/>
            </a:pPr>
            <a:endParaRPr lang="en-US" sz="3000" dirty="0"/>
          </a:p>
          <a:p>
            <a:pPr>
              <a:buFont typeface="Wingdings" panose="05000000000000000000" pitchFamily="2" charset="2"/>
              <a:buChar char="Ø"/>
            </a:pPr>
            <a:r>
              <a:rPr lang="en-US" sz="3000" dirty="0"/>
              <a:t> The Internet of Things (IoT) based Module may be used to control various aspects of home electronics, such as lighting controls, fan control, temperature monitoring, early warning systems, and so on.</a:t>
            </a:r>
            <a:endParaRPr lang="en-IN" sz="3000" dirty="0"/>
          </a:p>
          <a:p>
            <a:pPr marL="0" indent="0">
              <a:buNone/>
            </a:pPr>
            <a:endParaRPr lang="en-IN" dirty="0"/>
          </a:p>
        </p:txBody>
      </p:sp>
      <p:sp>
        <p:nvSpPr>
          <p:cNvPr id="4" name="Date Placeholder 3">
            <a:extLst>
              <a:ext uri="{FF2B5EF4-FFF2-40B4-BE49-F238E27FC236}">
                <a16:creationId xmlns:a16="http://schemas.microsoft.com/office/drawing/2014/main" id="{390B4CA4-6052-44DA-A026-892259A3BB3B}"/>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37F7853D-F7E1-46E3-A8AB-F6C5D3420A9C}"/>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0D5B98A7-CDE0-4F17-9A92-4EC872407B05}"/>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6" descr="A close up of a sign&#10;&#10;Description automatically generated">
            <a:extLst>
              <a:ext uri="{FF2B5EF4-FFF2-40B4-BE49-F238E27FC236}">
                <a16:creationId xmlns:a16="http://schemas.microsoft.com/office/drawing/2014/main" id="{F3F730B0-2495-44DB-87AC-383D4243FBC0}"/>
              </a:ext>
            </a:extLst>
          </p:cNvPr>
          <p:cNvPicPr>
            <a:picLocks noChangeAspect="1"/>
          </p:cNvPicPr>
          <p:nvPr/>
        </p:nvPicPr>
        <p:blipFill>
          <a:blip r:embed="rId2" cstate="print"/>
          <a:stretch>
            <a:fillRect/>
          </a:stretch>
        </p:blipFill>
        <p:spPr>
          <a:xfrm>
            <a:off x="0" y="-82193"/>
            <a:ext cx="3021519" cy="693921"/>
          </a:xfrm>
          <a:prstGeom prst="rect">
            <a:avLst/>
          </a:prstGeom>
        </p:spPr>
      </p:pic>
    </p:spTree>
    <p:extLst>
      <p:ext uri="{BB962C8B-B14F-4D97-AF65-F5344CB8AC3E}">
        <p14:creationId xmlns:p14="http://schemas.microsoft.com/office/powerpoint/2010/main" val="315178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4B42-1CEC-40D3-91CC-DA6875337F1D}"/>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B3FE4BAC-E1E4-4706-A14A-1FA5D7739015}"/>
              </a:ext>
            </a:extLst>
          </p:cNvPr>
          <p:cNvSpPr>
            <a:spLocks noGrp="1"/>
          </p:cNvSpPr>
          <p:nvPr>
            <p:ph type="subTitle" idx="1"/>
          </p:nvPr>
        </p:nvSpPr>
        <p:spPr/>
        <p:txBody>
          <a:bodyPr>
            <a:normAutofit/>
          </a:bodyPr>
          <a:lstStyle/>
          <a:p>
            <a:endParaRPr lang="en-IN" dirty="0"/>
          </a:p>
          <a:p>
            <a:endParaRPr lang="en-IN" dirty="0"/>
          </a:p>
          <a:p>
            <a:r>
              <a:rPr lang="en-IN" dirty="0"/>
              <a:t>                                          Any </a:t>
            </a:r>
            <a:r>
              <a:rPr lang="en-IN" sz="3000" dirty="0"/>
              <a:t>Question</a:t>
            </a:r>
            <a:r>
              <a:rPr lang="en-IN" dirty="0"/>
              <a:t>?</a:t>
            </a:r>
          </a:p>
        </p:txBody>
      </p:sp>
      <p:sp>
        <p:nvSpPr>
          <p:cNvPr id="4" name="Date Placeholder 3">
            <a:extLst>
              <a:ext uri="{FF2B5EF4-FFF2-40B4-BE49-F238E27FC236}">
                <a16:creationId xmlns:a16="http://schemas.microsoft.com/office/drawing/2014/main" id="{D707CF98-D8A4-458F-84CA-2A7C6E326043}"/>
              </a:ext>
            </a:extLst>
          </p:cNvPr>
          <p:cNvSpPr>
            <a:spLocks noGrp="1"/>
          </p:cNvSpPr>
          <p:nvPr>
            <p:ph type="dt" sz="half" idx="10"/>
          </p:nvPr>
        </p:nvSpPr>
        <p:spPr/>
        <p:txBody>
          <a:bodyPr/>
          <a:lstStyle/>
          <a:p>
            <a:fld id="{A84A3E62-741D-4A4C-B35A-E2CA1DD72FA8}" type="datetime1">
              <a:rPr lang="en-US" smtClean="0"/>
              <a:pPr/>
              <a:t>5/27/2022</a:t>
            </a:fld>
            <a:endParaRPr lang="en-US"/>
          </a:p>
        </p:txBody>
      </p:sp>
      <p:sp>
        <p:nvSpPr>
          <p:cNvPr id="5" name="Footer Placeholder 4">
            <a:extLst>
              <a:ext uri="{FF2B5EF4-FFF2-40B4-BE49-F238E27FC236}">
                <a16:creationId xmlns:a16="http://schemas.microsoft.com/office/drawing/2014/main" id="{167971A8-6AB3-4121-92BF-9034117C0F1D}"/>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B10E2D46-A888-477A-A7F0-716DDDC8BAC0}"/>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descr="A close up of a sign&#10;&#10;Description automatically generated">
            <a:extLst>
              <a:ext uri="{FF2B5EF4-FFF2-40B4-BE49-F238E27FC236}">
                <a16:creationId xmlns:a16="http://schemas.microsoft.com/office/drawing/2014/main" id="{8627CF13-995E-422E-92B4-1AFD0731E623}"/>
              </a:ext>
            </a:extLst>
          </p:cNvPr>
          <p:cNvPicPr>
            <a:picLocks noChangeAspect="1"/>
          </p:cNvPicPr>
          <p:nvPr/>
        </p:nvPicPr>
        <p:blipFill>
          <a:blip r:embed="rId2" cstate="print"/>
          <a:stretch>
            <a:fillRect/>
          </a:stretch>
        </p:blipFill>
        <p:spPr>
          <a:xfrm>
            <a:off x="0" y="-82193"/>
            <a:ext cx="3021519" cy="693921"/>
          </a:xfrm>
          <a:prstGeom prst="rect">
            <a:avLst/>
          </a:prstGeom>
        </p:spPr>
      </p:pic>
    </p:spTree>
    <p:extLst>
      <p:ext uri="{BB962C8B-B14F-4D97-AF65-F5344CB8AC3E}">
        <p14:creationId xmlns:p14="http://schemas.microsoft.com/office/powerpoint/2010/main" val="26916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a:xfrm>
            <a:off x="0" y="6492875"/>
            <a:ext cx="2133600" cy="365125"/>
          </a:xfrm>
        </p:spPr>
        <p:txBody>
          <a:bodyPr/>
          <a:lstStyle/>
          <a:p>
            <a:pPr>
              <a:defRPr/>
            </a:pPr>
            <a:fld id="{206127AC-1C2F-4609-9783-A58C048BDBDB}" type="datetime1">
              <a:rPr lang="en-US" smtClean="0"/>
              <a:pPr>
                <a:defRPr/>
              </a:pPr>
              <a:t>5/27/2022</a:t>
            </a:fld>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2</a:t>
            </a:fld>
            <a:endParaRPr lang="en-US"/>
          </a:p>
        </p:txBody>
      </p:sp>
      <p:sp>
        <p:nvSpPr>
          <p:cNvPr id="7" name="Footer Placeholder 6"/>
          <p:cNvSpPr>
            <a:spLocks noGrp="1"/>
          </p:cNvSpPr>
          <p:nvPr>
            <p:ph type="ftr" sz="quarter" idx="11"/>
          </p:nvPr>
        </p:nvSpPr>
        <p:spPr>
          <a:xfrm>
            <a:off x="1447800" y="6356350"/>
            <a:ext cx="6781800" cy="365125"/>
          </a:xfrm>
        </p:spPr>
        <p:txBody>
          <a:bodyPr/>
          <a:lstStyle/>
          <a:p>
            <a:pPr>
              <a:defRPr/>
            </a:pPr>
            <a:r>
              <a:rPr lang="en-US" dirty="0"/>
              <a:t>Department of Electronics &amp; Communication Engineering, Project Review Phase - II, 2016 - 20 Batch</a:t>
            </a:r>
          </a:p>
        </p:txBody>
      </p:sp>
      <p:sp>
        <p:nvSpPr>
          <p:cNvPr id="8" name="Content Placeholder 2"/>
          <p:cNvSpPr txBox="1">
            <a:spLocks/>
          </p:cNvSpPr>
          <p:nvPr/>
        </p:nvSpPr>
        <p:spPr>
          <a:xfrm>
            <a:off x="225425" y="990601"/>
            <a:ext cx="8707438" cy="5105400"/>
          </a:xfrm>
          <a:prstGeom prst="rect">
            <a:avLst/>
          </a:prstGeom>
        </p:spPr>
        <p:txBody>
          <a:bodyPr/>
          <a:lstStyle/>
          <a:p>
            <a:pPr>
              <a:lnSpc>
                <a:spcPct val="150000"/>
              </a:lnSpc>
            </a:pPr>
            <a:r>
              <a:rPr lang="en-US" sz="3600" b="1" u="sng" dirty="0"/>
              <a:t>ABSTRACT :</a:t>
            </a:r>
          </a:p>
          <a:p>
            <a:pPr>
              <a:lnSpc>
                <a:spcPct val="150000"/>
              </a:lnSpc>
            </a:pPr>
            <a:endParaRPr lang="en-US" sz="3200" dirty="0"/>
          </a:p>
          <a:p>
            <a:r>
              <a:rPr lang="en-US" sz="3200" dirty="0"/>
              <a:t>In this project we are implementing IOT home automation using a three tier server architecture. The IOT server is connected to the DNS server from a UDP source. The home automation is constructed using 3 servers accordingly for different home appliances and then the architecture is built.</a:t>
            </a:r>
            <a:endParaRPr lang="en-US" sz="3200" dirty="0">
              <a:latin typeface="+mn-lt"/>
              <a:cs typeface="+mn-cs"/>
            </a:endParaRPr>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51370"/>
            <a:ext cx="3021519" cy="60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F5258-B80F-4007-8384-200DC830B547}"/>
              </a:ext>
            </a:extLst>
          </p:cNvPr>
          <p:cNvSpPr>
            <a:spLocks noGrp="1"/>
          </p:cNvSpPr>
          <p:nvPr>
            <p:ph idx="1"/>
          </p:nvPr>
        </p:nvSpPr>
        <p:spPr>
          <a:xfrm>
            <a:off x="457200" y="558230"/>
            <a:ext cx="8229600" cy="5567933"/>
          </a:xfrm>
        </p:spPr>
        <p:txBody>
          <a:bodyPr/>
          <a:lstStyle/>
          <a:p>
            <a:pPr marL="0" indent="0">
              <a:buNone/>
            </a:pPr>
            <a:r>
              <a:rPr lang="en-IN" sz="3600" b="1" u="sng" dirty="0"/>
              <a:t>OBJECTIVE :</a:t>
            </a:r>
          </a:p>
          <a:p>
            <a:pPr marL="0" indent="0">
              <a:buNone/>
            </a:pPr>
            <a:endParaRPr lang="en-IN" dirty="0"/>
          </a:p>
          <a:p>
            <a:pPr>
              <a:buFont typeface="Wingdings" panose="05000000000000000000" pitchFamily="2" charset="2"/>
              <a:buChar char="Ø"/>
            </a:pPr>
            <a:r>
              <a:rPr lang="en-US" sz="2800" dirty="0"/>
              <a:t>The primary goal of this study is to create and construct an IoT-based home automation system capable of managing and automating most household appliances via a user-friendly web interface.</a:t>
            </a:r>
          </a:p>
          <a:p>
            <a:pPr marL="0" indent="0">
              <a:buNone/>
            </a:pPr>
            <a:endParaRPr lang="en-US" sz="2800" dirty="0"/>
          </a:p>
          <a:p>
            <a:pPr>
              <a:buFont typeface="Wingdings" panose="05000000000000000000" pitchFamily="2" charset="2"/>
              <a:buChar char="Ø"/>
            </a:pPr>
            <a:r>
              <a:rPr lang="en-US" sz="2800" dirty="0"/>
              <a:t>Because the suggested system uses Wi-Fi technology to connect its scattered sensors to a home automation server, it provides a lot of versatility.</a:t>
            </a:r>
            <a:endParaRPr lang="en-IN" sz="2800" dirty="0"/>
          </a:p>
        </p:txBody>
      </p:sp>
      <p:sp>
        <p:nvSpPr>
          <p:cNvPr id="4" name="Date Placeholder 3">
            <a:extLst>
              <a:ext uri="{FF2B5EF4-FFF2-40B4-BE49-F238E27FC236}">
                <a16:creationId xmlns:a16="http://schemas.microsoft.com/office/drawing/2014/main" id="{3AD018E6-CC07-4F9D-ADE2-92A139E92E4D}"/>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97BCAA52-3E9F-4B78-A5B2-07A24AA8DFD4}"/>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1783B65F-7B10-4848-AA08-24AB9C0DA074}"/>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6" descr="A close up of a sign&#10;&#10;Description automatically generated">
            <a:extLst>
              <a:ext uri="{FF2B5EF4-FFF2-40B4-BE49-F238E27FC236}">
                <a16:creationId xmlns:a16="http://schemas.microsoft.com/office/drawing/2014/main" id="{99D0EDB8-F98D-4768-9FAF-C7D4FAEA6694}"/>
              </a:ext>
            </a:extLst>
          </p:cNvPr>
          <p:cNvPicPr>
            <a:picLocks noChangeAspect="1"/>
          </p:cNvPicPr>
          <p:nvPr/>
        </p:nvPicPr>
        <p:blipFill>
          <a:blip r:embed="rId2" cstate="print"/>
          <a:stretch>
            <a:fillRect/>
          </a:stretch>
        </p:blipFill>
        <p:spPr>
          <a:xfrm>
            <a:off x="0" y="-51370"/>
            <a:ext cx="3021519" cy="609600"/>
          </a:xfrm>
          <a:prstGeom prst="rect">
            <a:avLst/>
          </a:prstGeom>
        </p:spPr>
      </p:pic>
    </p:spTree>
    <p:extLst>
      <p:ext uri="{BB962C8B-B14F-4D97-AF65-F5344CB8AC3E}">
        <p14:creationId xmlns:p14="http://schemas.microsoft.com/office/powerpoint/2010/main" val="21380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a:xfrm>
            <a:off x="0" y="6492875"/>
            <a:ext cx="2133600" cy="365125"/>
          </a:xfrm>
        </p:spPr>
        <p:txBody>
          <a:bodyPr/>
          <a:lstStyle/>
          <a:p>
            <a:pPr>
              <a:defRPr/>
            </a:pPr>
            <a:fld id="{8678DCA2-D1C9-4671-AF2E-E2B576C2736E}" type="datetime1">
              <a:rPr lang="en-US" smtClean="0"/>
              <a:pPr>
                <a:defRPr/>
              </a:pPr>
              <a:t>5/27/2022</a:t>
            </a:fld>
            <a:endParaRPr lang="en-US" dirty="0"/>
          </a:p>
        </p:txBody>
      </p:sp>
      <p:sp>
        <p:nvSpPr>
          <p:cNvPr id="6" name="Slide Number Placeholder 5"/>
          <p:cNvSpPr>
            <a:spLocks noGrp="1"/>
          </p:cNvSpPr>
          <p:nvPr>
            <p:ph type="sldNum" sz="quarter" idx="12"/>
          </p:nvPr>
        </p:nvSpPr>
        <p:spPr/>
        <p:txBody>
          <a:bodyPr/>
          <a:lstStyle/>
          <a:p>
            <a:pPr>
              <a:defRPr/>
            </a:pPr>
            <a:fld id="{1D92913B-A6D1-484B-AE6C-59C89748B491}" type="slidenum">
              <a:rPr lang="en-US" smtClean="0"/>
              <a:pPr>
                <a:defRPr/>
              </a:pPr>
              <a:t>4</a:t>
            </a:fld>
            <a:endParaRPr lang="en-US"/>
          </a:p>
        </p:txBody>
      </p:sp>
      <p:sp>
        <p:nvSpPr>
          <p:cNvPr id="7" name="Footer Placeholder 6"/>
          <p:cNvSpPr>
            <a:spLocks noGrp="1"/>
          </p:cNvSpPr>
          <p:nvPr>
            <p:ph type="ftr" sz="quarter" idx="11"/>
          </p:nvPr>
        </p:nvSpPr>
        <p:spPr>
          <a:xfrm>
            <a:off x="1447800" y="6356350"/>
            <a:ext cx="6781800" cy="365125"/>
          </a:xfrm>
        </p:spPr>
        <p:txBody>
          <a:bodyPr/>
          <a:lstStyle/>
          <a:p>
            <a:pPr>
              <a:defRPr/>
            </a:pPr>
            <a:r>
              <a:rPr lang="en-US" dirty="0"/>
              <a:t>Department of Electronics &amp; Communication Engineering, Project Review Phase - II, 2017 - 21 Batch</a:t>
            </a:r>
          </a:p>
        </p:txBody>
      </p:sp>
      <p:sp>
        <p:nvSpPr>
          <p:cNvPr id="8" name="Content Placeholder 2"/>
          <p:cNvSpPr txBox="1">
            <a:spLocks/>
          </p:cNvSpPr>
          <p:nvPr/>
        </p:nvSpPr>
        <p:spPr>
          <a:xfrm>
            <a:off x="225425" y="990600"/>
            <a:ext cx="8707438" cy="5135563"/>
          </a:xfrm>
          <a:prstGeom prst="rect">
            <a:avLst/>
          </a:prstGeom>
        </p:spPr>
        <p:txBody>
          <a:bodyPr/>
          <a:lstStyle/>
          <a:p>
            <a:pPr marL="457200" indent="-457200">
              <a:lnSpc>
                <a:spcPct val="150000"/>
              </a:lnSpc>
            </a:pPr>
            <a:r>
              <a:rPr lang="en-US" sz="3600" b="1" u="sng" dirty="0">
                <a:latin typeface="+mn-lt"/>
                <a:cs typeface="+mn-cs"/>
              </a:rPr>
              <a:t>HOME AUTOMATION :</a:t>
            </a:r>
          </a:p>
          <a:p>
            <a:pPr marL="457200" indent="-457200">
              <a:lnSpc>
                <a:spcPct val="150000"/>
              </a:lnSpc>
            </a:pPr>
            <a:endParaRPr lang="en-US" sz="3200" dirty="0">
              <a:latin typeface="+mn-lt"/>
              <a:cs typeface="+mn-cs"/>
            </a:endParaRPr>
          </a:p>
          <a:p>
            <a:pPr marL="457200" indent="-457200">
              <a:buFont typeface="Wingdings" panose="05000000000000000000" pitchFamily="2" charset="2"/>
              <a:buChar char="Ø"/>
            </a:pPr>
            <a:r>
              <a:rPr lang="en-US" sz="2800" dirty="0">
                <a:latin typeface="Arial" panose="020B0604020202020204" pitchFamily="34" charset="0"/>
                <a:cs typeface="Arial" panose="020B0604020202020204" pitchFamily="34" charset="0"/>
              </a:rPr>
              <a:t>Home automation allows you to operate your home's </a:t>
            </a:r>
            <a:r>
              <a:rPr lang="en-US" sz="2800" dirty="0">
                <a:cs typeface="Arial" panose="020B0604020202020204" pitchFamily="34" charset="0"/>
              </a:rPr>
              <a:t>devices</a:t>
            </a:r>
            <a:r>
              <a:rPr lang="en-US" sz="2800" dirty="0">
                <a:latin typeface="Arial" panose="020B0604020202020204" pitchFamily="34" charset="0"/>
                <a:cs typeface="Arial" panose="020B0604020202020204" pitchFamily="34" charset="0"/>
              </a:rPr>
              <a:t> from anywhere in the globe using a mobile device.</a:t>
            </a:r>
          </a:p>
          <a:p>
            <a:endParaRPr lang="en-US" sz="3200" dirty="0"/>
          </a:p>
          <a:p>
            <a:pPr marL="457200" indent="-457200">
              <a:buFont typeface="Wingdings" panose="05000000000000000000" pitchFamily="2" charset="2"/>
              <a:buChar char="Ø"/>
            </a:pPr>
            <a:r>
              <a:rPr lang="en-US" sz="2800" dirty="0"/>
              <a:t>Home automation is the integration of numerous technologies into a single system, rather than a single technology.</a:t>
            </a:r>
            <a:endParaRPr lang="en-US" sz="2800" dirty="0">
              <a:cs typeface="+mn-cs"/>
            </a:endParaRPr>
          </a:p>
        </p:txBody>
      </p:sp>
      <p:pic>
        <p:nvPicPr>
          <p:cNvPr id="9" name="Picture 8" descr="A close up of a sign&#10;&#10;Description automatically generated">
            <a:extLst>
              <a:ext uri="{FF2B5EF4-FFF2-40B4-BE49-F238E27FC236}">
                <a16:creationId xmlns:a16="http://schemas.microsoft.com/office/drawing/2014/main" id="{78EA99D5-533C-4AB1-8919-6ADF13B1E22D}"/>
              </a:ext>
            </a:extLst>
          </p:cNvPr>
          <p:cNvPicPr>
            <a:picLocks noChangeAspect="1"/>
          </p:cNvPicPr>
          <p:nvPr/>
        </p:nvPicPr>
        <p:blipFill>
          <a:blip r:embed="rId2" cstate="print"/>
          <a:stretch>
            <a:fillRect/>
          </a:stretch>
        </p:blipFill>
        <p:spPr>
          <a:xfrm>
            <a:off x="0" y="0"/>
            <a:ext cx="3021519" cy="60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8D1A4-5D4C-4C3B-9C81-9755D2C8F5CD}"/>
              </a:ext>
            </a:extLst>
          </p:cNvPr>
          <p:cNvSpPr>
            <a:spLocks noGrp="1"/>
          </p:cNvSpPr>
          <p:nvPr>
            <p:ph idx="1"/>
          </p:nvPr>
        </p:nvSpPr>
        <p:spPr>
          <a:xfrm>
            <a:off x="457200" y="762000"/>
            <a:ext cx="8229600" cy="5364163"/>
          </a:xfrm>
        </p:spPr>
        <p:txBody>
          <a:bodyPr>
            <a:normAutofit/>
          </a:bodyPr>
          <a:lstStyle/>
          <a:p>
            <a:pPr>
              <a:buFont typeface="Wingdings" panose="05000000000000000000" pitchFamily="2" charset="2"/>
              <a:buChar char="Ø"/>
            </a:pPr>
            <a:endParaRPr lang="en-US" sz="2800" dirty="0"/>
          </a:p>
          <a:p>
            <a:pPr>
              <a:buFont typeface="Wingdings" panose="05000000000000000000" pitchFamily="2" charset="2"/>
              <a:buChar char="Ø"/>
            </a:pPr>
            <a:r>
              <a:rPr lang="en-US" sz="2800" dirty="0"/>
              <a:t>The term "home automation" refers to the automation of a home, often known as a "smart home" or "smart house." You can manage your gadgets such as lights, fans, and televisions through the IoT home automation ecosystem.</a:t>
            </a:r>
          </a:p>
          <a:p>
            <a:pPr marL="0" indent="0">
              <a:buNone/>
            </a:pPr>
            <a:endParaRPr lang="en-US" sz="2800" dirty="0"/>
          </a:p>
          <a:p>
            <a:pPr>
              <a:buFont typeface="Wingdings" panose="05000000000000000000" pitchFamily="2" charset="2"/>
              <a:buChar char="Ø"/>
            </a:pPr>
            <a:r>
              <a:rPr lang="en-US" sz="2800" dirty="0"/>
              <a:t>Wall-mounted terminals, tablet or desktop computers, a smartphone application, or an online interface that may even be accessed off-site through the Internet are all used to control the system.</a:t>
            </a:r>
          </a:p>
          <a:p>
            <a:pPr>
              <a:buFont typeface="Wingdings" panose="05000000000000000000" pitchFamily="2" charset="2"/>
              <a:buChar char="Ø"/>
            </a:pPr>
            <a:endParaRPr lang="en-US" dirty="0"/>
          </a:p>
          <a:p>
            <a:endParaRPr lang="en-IN" dirty="0"/>
          </a:p>
        </p:txBody>
      </p:sp>
      <p:sp>
        <p:nvSpPr>
          <p:cNvPr id="4" name="Date Placeholder 3">
            <a:extLst>
              <a:ext uri="{FF2B5EF4-FFF2-40B4-BE49-F238E27FC236}">
                <a16:creationId xmlns:a16="http://schemas.microsoft.com/office/drawing/2014/main" id="{192A9DEC-F70B-4F97-8886-5EA3CDCCA8A6}"/>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52B0C169-2995-4A1E-9AF1-0C40AEE4E3F6}"/>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6716652E-7E10-4C81-B19A-01DDCA8416B3}"/>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7" name="Picture 6" descr="A close up of a sign&#10;&#10;Description automatically generated">
            <a:extLst>
              <a:ext uri="{FF2B5EF4-FFF2-40B4-BE49-F238E27FC236}">
                <a16:creationId xmlns:a16="http://schemas.microsoft.com/office/drawing/2014/main" id="{3BEE6A57-E001-483E-A567-D3799823AA87}"/>
              </a:ext>
            </a:extLst>
          </p:cNvPr>
          <p:cNvPicPr>
            <a:picLocks noChangeAspect="1"/>
          </p:cNvPicPr>
          <p:nvPr/>
        </p:nvPicPr>
        <p:blipFill>
          <a:blip r:embed="rId2" cstate="print"/>
          <a:stretch>
            <a:fillRect/>
          </a:stretch>
        </p:blipFill>
        <p:spPr>
          <a:xfrm>
            <a:off x="0" y="-71919"/>
            <a:ext cx="3021519" cy="693921"/>
          </a:xfrm>
          <a:prstGeom prst="rect">
            <a:avLst/>
          </a:prstGeom>
        </p:spPr>
      </p:pic>
    </p:spTree>
    <p:extLst>
      <p:ext uri="{BB962C8B-B14F-4D97-AF65-F5344CB8AC3E}">
        <p14:creationId xmlns:p14="http://schemas.microsoft.com/office/powerpoint/2010/main" val="80359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84AC3D-2643-4288-839A-222A08257FBE}"/>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E1E7FCA0-9B63-404B-BB8A-C719C465E4D2}"/>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E859A34F-C5B0-4CCC-81BA-88F9A2209FFE}"/>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descr="A close up of a sign&#10;&#10;Description automatically generated">
            <a:extLst>
              <a:ext uri="{FF2B5EF4-FFF2-40B4-BE49-F238E27FC236}">
                <a16:creationId xmlns:a16="http://schemas.microsoft.com/office/drawing/2014/main" id="{A33CB1A7-0AE8-4DB4-928F-11065E027A3D}"/>
              </a:ext>
            </a:extLst>
          </p:cNvPr>
          <p:cNvPicPr>
            <a:picLocks noChangeAspect="1"/>
          </p:cNvPicPr>
          <p:nvPr/>
        </p:nvPicPr>
        <p:blipFill>
          <a:blip r:embed="rId2" cstate="print"/>
          <a:stretch>
            <a:fillRect/>
          </a:stretch>
        </p:blipFill>
        <p:spPr>
          <a:xfrm>
            <a:off x="0" y="-82193"/>
            <a:ext cx="3021519" cy="693921"/>
          </a:xfrm>
          <a:prstGeom prst="rect">
            <a:avLst/>
          </a:prstGeom>
        </p:spPr>
      </p:pic>
      <p:pic>
        <p:nvPicPr>
          <p:cNvPr id="1028" name="Picture 4" descr="See the source image">
            <a:extLst>
              <a:ext uri="{FF2B5EF4-FFF2-40B4-BE49-F238E27FC236}">
                <a16:creationId xmlns:a16="http://schemas.microsoft.com/office/drawing/2014/main" id="{C612AC27-885D-4A22-97A7-3A3C43C628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8263" y="1143000"/>
            <a:ext cx="8153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55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D4C17-54DF-4093-B3CA-4CBD85793272}"/>
              </a:ext>
            </a:extLst>
          </p:cNvPr>
          <p:cNvSpPr>
            <a:spLocks noGrp="1"/>
          </p:cNvSpPr>
          <p:nvPr>
            <p:ph idx="1"/>
          </p:nvPr>
        </p:nvSpPr>
        <p:spPr>
          <a:xfrm>
            <a:off x="457200" y="838200"/>
            <a:ext cx="8229600" cy="5287963"/>
          </a:xfrm>
        </p:spPr>
        <p:txBody>
          <a:bodyPr>
            <a:normAutofit lnSpcReduction="10000"/>
          </a:bodyPr>
          <a:lstStyle/>
          <a:p>
            <a:pPr marL="0" indent="0">
              <a:buNone/>
            </a:pPr>
            <a:r>
              <a:rPr lang="en-IN" sz="3600" b="1" u="sng" dirty="0"/>
              <a:t>APPLICATIONS OF HOME AUTOMATION :</a:t>
            </a:r>
          </a:p>
          <a:p>
            <a:pPr marL="0" indent="0">
              <a:buNone/>
            </a:pPr>
            <a:endParaRPr lang="en-IN" dirty="0"/>
          </a:p>
          <a:p>
            <a:pPr>
              <a:buFont typeface="Wingdings" panose="05000000000000000000" pitchFamily="2" charset="2"/>
              <a:buChar char="Ø"/>
            </a:pPr>
            <a:r>
              <a:rPr lang="en-US" dirty="0"/>
              <a:t>Improved home safety and security</a:t>
            </a:r>
          </a:p>
          <a:p>
            <a:pPr marL="0" indent="0">
              <a:buNone/>
            </a:pPr>
            <a:endParaRPr lang="en-US" dirty="0"/>
          </a:p>
          <a:p>
            <a:pPr>
              <a:buFont typeface="Wingdings" panose="05000000000000000000" pitchFamily="2" charset="2"/>
              <a:buChar char="Ø"/>
            </a:pPr>
            <a:r>
              <a:rPr lang="en-US" dirty="0"/>
              <a:t>Home air quality and water quality monitoring</a:t>
            </a:r>
          </a:p>
          <a:p>
            <a:pPr marL="0" indent="0">
              <a:buNone/>
            </a:pPr>
            <a:endParaRPr lang="en-US" dirty="0"/>
          </a:p>
          <a:p>
            <a:pPr>
              <a:buFont typeface="Wingdings" panose="05000000000000000000" pitchFamily="2" charset="2"/>
              <a:buChar char="Ø"/>
            </a:pPr>
            <a:r>
              <a:rPr lang="en-IN" dirty="0"/>
              <a:t>Smart switches / smart locks</a:t>
            </a:r>
          </a:p>
          <a:p>
            <a:pPr marL="0" indent="0">
              <a:buNone/>
            </a:pPr>
            <a:endParaRPr lang="en-IN" dirty="0"/>
          </a:p>
          <a:p>
            <a:pPr>
              <a:buFont typeface="Wingdings" panose="05000000000000000000" pitchFamily="2" charset="2"/>
              <a:buChar char="Ø"/>
            </a:pPr>
            <a:r>
              <a:rPr lang="en-IN" dirty="0"/>
              <a:t>Smart energy meters</a:t>
            </a:r>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CA3336BA-6F51-441A-A5B4-05F3A23C5FD1}"/>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94829ABB-C3F7-45E5-BB4D-16BCFEBC4C79}"/>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C02447E4-D3CB-4B47-8168-C45A392EE417}"/>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6" descr="A close up of a sign&#10;&#10;Description automatically generated">
            <a:extLst>
              <a:ext uri="{FF2B5EF4-FFF2-40B4-BE49-F238E27FC236}">
                <a16:creationId xmlns:a16="http://schemas.microsoft.com/office/drawing/2014/main" id="{325EBF84-1020-4207-9AFB-DBC9D77A305C}"/>
              </a:ext>
            </a:extLst>
          </p:cNvPr>
          <p:cNvPicPr>
            <a:picLocks noChangeAspect="1"/>
          </p:cNvPicPr>
          <p:nvPr/>
        </p:nvPicPr>
        <p:blipFill>
          <a:blip r:embed="rId2" cstate="print"/>
          <a:stretch>
            <a:fillRect/>
          </a:stretch>
        </p:blipFill>
        <p:spPr>
          <a:xfrm>
            <a:off x="0" y="-82193"/>
            <a:ext cx="3021519" cy="693921"/>
          </a:xfrm>
          <a:prstGeom prst="rect">
            <a:avLst/>
          </a:prstGeom>
        </p:spPr>
      </p:pic>
    </p:spTree>
    <p:extLst>
      <p:ext uri="{BB962C8B-B14F-4D97-AF65-F5344CB8AC3E}">
        <p14:creationId xmlns:p14="http://schemas.microsoft.com/office/powerpoint/2010/main" val="115642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1C39B-6E73-447B-9765-43E8AFFB1D45}"/>
              </a:ext>
            </a:extLst>
          </p:cNvPr>
          <p:cNvSpPr>
            <a:spLocks noGrp="1"/>
          </p:cNvSpPr>
          <p:nvPr>
            <p:ph idx="1"/>
          </p:nvPr>
        </p:nvSpPr>
        <p:spPr>
          <a:xfrm>
            <a:off x="457200" y="762000"/>
            <a:ext cx="8229600" cy="5334000"/>
          </a:xfrm>
        </p:spPr>
        <p:txBody>
          <a:bodyPr>
            <a:normAutofit fontScale="92500" lnSpcReduction="20000"/>
          </a:bodyPr>
          <a:lstStyle/>
          <a:p>
            <a:pPr marL="0" indent="0">
              <a:buNone/>
            </a:pPr>
            <a:r>
              <a:rPr lang="en-IN" sz="3900" b="1" u="sng" dirty="0"/>
              <a:t>THREE TIER ARCHITECTURE :</a:t>
            </a:r>
          </a:p>
          <a:p>
            <a:pPr marL="0" indent="0">
              <a:buNone/>
            </a:pPr>
            <a:endParaRPr lang="en-IN" dirty="0"/>
          </a:p>
          <a:p>
            <a:pPr>
              <a:buFont typeface="Wingdings" panose="05000000000000000000" pitchFamily="2" charset="2"/>
              <a:buChar char="Ø"/>
            </a:pPr>
            <a:r>
              <a:rPr lang="en-US" sz="2800" dirty="0"/>
              <a:t>The Three-Layer IoT Architecture is the foundation of the Internet of Things. Sensors, actuators, and other smart devices are examples of gadgets that make up a physical  IoT layer. In the Internet of Things, these are referred to as "Things.“</a:t>
            </a:r>
          </a:p>
          <a:p>
            <a:pPr marL="0" indent="0">
              <a:buNone/>
            </a:pPr>
            <a:endParaRPr lang="en-IN" sz="2800" dirty="0"/>
          </a:p>
          <a:p>
            <a:pPr>
              <a:buFont typeface="Wingdings" panose="05000000000000000000" pitchFamily="2" charset="2"/>
              <a:buChar char="Ø"/>
            </a:pPr>
            <a:r>
              <a:rPr lang="en-IN" sz="2800" dirty="0"/>
              <a:t>Three Tier Architecture </a:t>
            </a:r>
            <a:r>
              <a:rPr lang="en-IN" sz="2800" dirty="0" err="1"/>
              <a:t>constist</a:t>
            </a:r>
            <a:r>
              <a:rPr lang="en-IN" sz="2800" dirty="0"/>
              <a:t> of three layer </a:t>
            </a:r>
          </a:p>
          <a:p>
            <a:pPr marL="0" indent="0">
              <a:buNone/>
            </a:pPr>
            <a:r>
              <a:rPr lang="en-IN" sz="2800" dirty="0"/>
              <a:t>They are:</a:t>
            </a:r>
          </a:p>
          <a:p>
            <a:r>
              <a:rPr lang="en-IN" sz="2800" dirty="0"/>
              <a:t>Perception layer </a:t>
            </a:r>
          </a:p>
          <a:p>
            <a:r>
              <a:rPr lang="en-IN" sz="2800" dirty="0"/>
              <a:t>Network layer</a:t>
            </a:r>
          </a:p>
          <a:p>
            <a:r>
              <a:rPr lang="en-IN" sz="2800" dirty="0"/>
              <a:t>Application layer </a:t>
            </a:r>
          </a:p>
          <a:p>
            <a:endParaRPr lang="en-IN" sz="2800" dirty="0"/>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1149E2D8-3E5A-49EA-8314-8B4C01C64C7F}"/>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29462DBF-2A71-490B-A52F-CECE0F8EAD80}"/>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7FCFB833-97FB-4C41-AE43-0F5760C257F1}"/>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6" descr="A close up of a sign&#10;&#10;Description automatically generated">
            <a:extLst>
              <a:ext uri="{FF2B5EF4-FFF2-40B4-BE49-F238E27FC236}">
                <a16:creationId xmlns:a16="http://schemas.microsoft.com/office/drawing/2014/main" id="{8B08932C-74B0-4FA6-963C-4E03F8B60AC4}"/>
              </a:ext>
            </a:extLst>
          </p:cNvPr>
          <p:cNvPicPr>
            <a:picLocks noChangeAspect="1"/>
          </p:cNvPicPr>
          <p:nvPr/>
        </p:nvPicPr>
        <p:blipFill>
          <a:blip r:embed="rId2" cstate="print"/>
          <a:stretch>
            <a:fillRect/>
          </a:stretch>
        </p:blipFill>
        <p:spPr>
          <a:xfrm>
            <a:off x="0" y="-82193"/>
            <a:ext cx="3021519" cy="693921"/>
          </a:xfrm>
          <a:prstGeom prst="rect">
            <a:avLst/>
          </a:prstGeom>
        </p:spPr>
      </p:pic>
    </p:spTree>
    <p:extLst>
      <p:ext uri="{BB962C8B-B14F-4D97-AF65-F5344CB8AC3E}">
        <p14:creationId xmlns:p14="http://schemas.microsoft.com/office/powerpoint/2010/main" val="232510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EDCBD-0F5C-47F2-8B33-FD37D0668705}"/>
              </a:ext>
            </a:extLst>
          </p:cNvPr>
          <p:cNvSpPr>
            <a:spLocks noGrp="1"/>
          </p:cNvSpPr>
          <p:nvPr>
            <p:ph idx="1"/>
          </p:nvPr>
        </p:nvSpPr>
        <p:spPr>
          <a:xfrm>
            <a:off x="457200" y="688369"/>
            <a:ext cx="8229600" cy="5437794"/>
          </a:xfrm>
        </p:spPr>
        <p:txBody>
          <a:bodyPr>
            <a:normAutofit fontScale="92500" lnSpcReduction="10000"/>
          </a:bodyPr>
          <a:lstStyle/>
          <a:p>
            <a:pPr marL="0" indent="0">
              <a:buNone/>
            </a:pPr>
            <a:r>
              <a:rPr lang="en-IN" sz="3600" b="1" u="sng" dirty="0"/>
              <a:t>PERCEPTION LAYER :</a:t>
            </a:r>
          </a:p>
          <a:p>
            <a:pPr>
              <a:buFont typeface="Wingdings" panose="05000000000000000000" pitchFamily="2" charset="2"/>
              <a:buChar char="Ø"/>
            </a:pPr>
            <a:r>
              <a:rPr lang="en-US" sz="2800" dirty="0"/>
              <a:t>Environment-interacting sensors, actuators, and edge devices</a:t>
            </a:r>
          </a:p>
          <a:p>
            <a:pPr marL="0" indent="0">
              <a:buNone/>
            </a:pPr>
            <a:endParaRPr lang="en-US" dirty="0"/>
          </a:p>
          <a:p>
            <a:pPr marL="0" indent="0">
              <a:buNone/>
            </a:pPr>
            <a:r>
              <a:rPr lang="en-US" sz="3600" b="1" u="sng" dirty="0"/>
              <a:t>NETWORK LAYER :</a:t>
            </a:r>
          </a:p>
          <a:p>
            <a:pPr>
              <a:buFont typeface="Wingdings" panose="05000000000000000000" pitchFamily="2" charset="2"/>
              <a:buChar char="Ø"/>
            </a:pPr>
            <a:r>
              <a:rPr lang="en-US" sz="2800" dirty="0"/>
              <a:t>In collaboration with the application layer, discovers, connects, and translates devices over a network.</a:t>
            </a:r>
          </a:p>
          <a:p>
            <a:pPr marL="0" indent="0">
              <a:buNone/>
            </a:pPr>
            <a:endParaRPr lang="en-IN" dirty="0"/>
          </a:p>
          <a:p>
            <a:pPr marL="0" indent="0">
              <a:buNone/>
            </a:pPr>
            <a:r>
              <a:rPr lang="en-IN" sz="3900" b="1" u="sng" dirty="0"/>
              <a:t>APPLLICATION LAYER:</a:t>
            </a:r>
          </a:p>
          <a:p>
            <a:pPr>
              <a:buFont typeface="Wingdings" panose="05000000000000000000" pitchFamily="2" charset="2"/>
              <a:buChar char="Ø"/>
            </a:pPr>
            <a:r>
              <a:rPr lang="en-US" dirty="0"/>
              <a:t>Data processing and storage with specialized services and functionality for users</a:t>
            </a: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22E6FC45-87E5-4545-81A1-78F74F45DC90}"/>
              </a:ext>
            </a:extLst>
          </p:cNvPr>
          <p:cNvSpPr>
            <a:spLocks noGrp="1"/>
          </p:cNvSpPr>
          <p:nvPr>
            <p:ph type="dt" sz="half" idx="10"/>
          </p:nvPr>
        </p:nvSpPr>
        <p:spPr/>
        <p:txBody>
          <a:bodyPr/>
          <a:lstStyle/>
          <a:p>
            <a:fld id="{D38C5610-7ABD-4C18-BF2C-DC7B877AF865}" type="datetime1">
              <a:rPr lang="en-US" smtClean="0"/>
              <a:pPr/>
              <a:t>5/27/2022</a:t>
            </a:fld>
            <a:endParaRPr lang="en-US"/>
          </a:p>
        </p:txBody>
      </p:sp>
      <p:sp>
        <p:nvSpPr>
          <p:cNvPr id="5" name="Footer Placeholder 4">
            <a:extLst>
              <a:ext uri="{FF2B5EF4-FFF2-40B4-BE49-F238E27FC236}">
                <a16:creationId xmlns:a16="http://schemas.microsoft.com/office/drawing/2014/main" id="{F236F749-B9AC-4890-A0FD-FDDC13CC8886}"/>
              </a:ext>
            </a:extLst>
          </p:cNvPr>
          <p:cNvSpPr>
            <a:spLocks noGrp="1"/>
          </p:cNvSpPr>
          <p:nvPr>
            <p:ph type="ftr" sz="quarter" idx="11"/>
          </p:nvPr>
        </p:nvSpPr>
        <p:spPr/>
        <p:txBody>
          <a:bodyPr/>
          <a:lstStyle/>
          <a:p>
            <a:r>
              <a:rPr lang="en-US"/>
              <a:t>Department of Electronics &amp; Communication Engineering, Project Review Phase - II, 2016 - 20 Batch</a:t>
            </a:r>
          </a:p>
        </p:txBody>
      </p:sp>
      <p:sp>
        <p:nvSpPr>
          <p:cNvPr id="6" name="Slide Number Placeholder 5">
            <a:extLst>
              <a:ext uri="{FF2B5EF4-FFF2-40B4-BE49-F238E27FC236}">
                <a16:creationId xmlns:a16="http://schemas.microsoft.com/office/drawing/2014/main" id="{86F41B94-B617-429D-A294-573AE4050921}"/>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6" descr="A close up of a sign&#10;&#10;Description automatically generated">
            <a:extLst>
              <a:ext uri="{FF2B5EF4-FFF2-40B4-BE49-F238E27FC236}">
                <a16:creationId xmlns:a16="http://schemas.microsoft.com/office/drawing/2014/main" id="{3198C48A-3F95-4D29-B078-8BE19581214C}"/>
              </a:ext>
            </a:extLst>
          </p:cNvPr>
          <p:cNvPicPr>
            <a:picLocks noChangeAspect="1"/>
          </p:cNvPicPr>
          <p:nvPr/>
        </p:nvPicPr>
        <p:blipFill>
          <a:blip r:embed="rId2" cstate="print"/>
          <a:stretch>
            <a:fillRect/>
          </a:stretch>
        </p:blipFill>
        <p:spPr>
          <a:xfrm>
            <a:off x="0" y="-82193"/>
            <a:ext cx="3021519" cy="693921"/>
          </a:xfrm>
          <a:prstGeom prst="rect">
            <a:avLst/>
          </a:prstGeom>
        </p:spPr>
      </p:pic>
    </p:spTree>
    <p:extLst>
      <p:ext uri="{BB962C8B-B14F-4D97-AF65-F5344CB8AC3E}">
        <p14:creationId xmlns:p14="http://schemas.microsoft.com/office/powerpoint/2010/main" val="3711240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765</Words>
  <Application>Microsoft Office PowerPoint</Application>
  <PresentationFormat>On-screen Show (4:3)</PresentationFormat>
  <Paragraphs>123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Tunga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GIRIDHAR REDDY</cp:lastModifiedBy>
  <cp:revision>28</cp:revision>
  <dcterms:created xsi:type="dcterms:W3CDTF">2006-08-16T00:00:00Z</dcterms:created>
  <dcterms:modified xsi:type="dcterms:W3CDTF">2022-05-27T18:33:20Z</dcterms:modified>
</cp:coreProperties>
</file>