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7" r:id="rId4"/>
    <p:sldId id="258" r:id="rId5"/>
    <p:sldId id="259" r:id="rId6"/>
    <p:sldId id="263" r:id="rId7"/>
    <p:sldId id="264" r:id="rId8"/>
    <p:sldId id="266" r:id="rId9"/>
    <p:sldId id="268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38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8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27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04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7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2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2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3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11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6707" y="532249"/>
            <a:ext cx="7994337" cy="5573571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br>
              <a:rPr lang="en-IN" sz="5800" dirty="0">
                <a:latin typeface="Androgyne" panose="05080000000003050000" pitchFamily="82" charset="0"/>
              </a:rPr>
            </a:br>
            <a:br>
              <a:rPr lang="en-US" sz="5800" dirty="0">
                <a:latin typeface="Androgyne" panose="05080000000003050000" pitchFamily="82" charset="0"/>
              </a:rPr>
            </a:br>
            <a:r>
              <a:rPr lang="en-US" sz="5800" dirty="0">
                <a:latin typeface="Androgyne" panose="05080000000003050000" pitchFamily="82" charset="0"/>
              </a:rPr>
              <a:t>CRUDE OIL </a:t>
            </a:r>
            <a:r>
              <a:rPr sz="5800" dirty="0">
                <a:latin typeface="Androgyne" panose="05080000000003050000" pitchFamily="82" charset="0"/>
              </a:rPr>
              <a:t>Analysis (2020-202</a:t>
            </a:r>
            <a:r>
              <a:rPr lang="en-US" sz="5800" dirty="0">
                <a:latin typeface="Androgyne" panose="05080000000003050000" pitchFamily="82" charset="0"/>
              </a:rPr>
              <a:t>5</a:t>
            </a:r>
            <a:r>
              <a:rPr sz="5800" dirty="0">
                <a:latin typeface="Androgyne" panose="05080000000003050000" pitchFamily="82" charset="0"/>
              </a:rPr>
              <a:t>)</a:t>
            </a:r>
            <a:br>
              <a:rPr lang="en-IN" dirty="0">
                <a:latin typeface="Androgyne" panose="05080000000003050000" pitchFamily="82" charset="0"/>
              </a:rPr>
            </a:br>
            <a:br>
              <a:rPr lang="en-IN" dirty="0">
                <a:latin typeface="Androgyne" panose="05080000000003050000" pitchFamily="82" charset="0"/>
              </a:rPr>
            </a:br>
            <a:r>
              <a:rPr lang="en-IN" sz="2000" dirty="0">
                <a:latin typeface="Androgyne" panose="05080000000003050000" pitchFamily="82" charset="0"/>
              </a:rPr>
              <a:t>Source: https://www.data.gov.in/</a:t>
            </a:r>
            <a:br>
              <a:rPr lang="en-IN" sz="2000" dirty="0">
                <a:latin typeface="Androgyne" panose="05080000000003050000" pitchFamily="82" charset="0"/>
              </a:rPr>
            </a:br>
            <a:r>
              <a:rPr lang="en-IN" sz="2000" dirty="0">
                <a:latin typeface="Androgyne" panose="05080000000003050000" pitchFamily="82" charset="0"/>
              </a:rPr>
              <a:t>Dataset: </a:t>
            </a:r>
            <a:r>
              <a:rPr lang="en-US" sz="2000" i="0" dirty="0">
                <a:effectLst/>
                <a:latin typeface="Androgyne" panose="05080000000003050000" pitchFamily="82" charset="0"/>
              </a:rPr>
              <a:t>crude oil usage by different </a:t>
            </a:r>
            <a:r>
              <a:rPr lang="en-US" sz="2000" i="0">
                <a:effectLst/>
                <a:latin typeface="Androgyne" panose="05080000000003050000" pitchFamily="82" charset="0"/>
              </a:rPr>
              <a:t>oil companies</a:t>
            </a:r>
            <a:br>
              <a:rPr lang="en-US" sz="2000" i="0" dirty="0">
                <a:effectLst/>
                <a:latin typeface="Androgyne" panose="05080000000003050000" pitchFamily="82" charset="0"/>
              </a:rPr>
            </a:br>
            <a:r>
              <a:rPr lang="en-US" sz="2000" i="0" dirty="0">
                <a:effectLst/>
                <a:latin typeface="Androgyne" panose="05080000000003050000" pitchFamily="82" charset="0"/>
              </a:rPr>
              <a:t>Email: </a:t>
            </a:r>
            <a:r>
              <a:rPr lang="en-US" sz="2000" dirty="0">
                <a:solidFill>
                  <a:srgbClr val="FF0000"/>
                </a:solidFill>
                <a:latin typeface="Androgyne" panose="05080000000003050000" pitchFamily="82" charset="0"/>
              </a:rPr>
              <a:t>mani777varun@gmail.com</a:t>
            </a:r>
            <a:br>
              <a:rPr lang="en-US" sz="2000" dirty="0">
                <a:solidFill>
                  <a:srgbClr val="FF0000"/>
                </a:solidFill>
                <a:latin typeface="Androgyne" panose="05080000000003050000" pitchFamily="82" charset="0"/>
              </a:rPr>
            </a:br>
            <a:r>
              <a:rPr lang="en-US" sz="2000" dirty="0">
                <a:latin typeface="Androgyne" panose="05080000000003050000" pitchFamily="82" charset="0"/>
              </a:rPr>
              <a:t>Phone : 8317681282</a:t>
            </a:r>
            <a:br>
              <a:rPr lang="en-US" sz="2000" dirty="0">
                <a:latin typeface="Androgyne" panose="05080000000003050000" pitchFamily="82" charset="0"/>
              </a:rPr>
            </a:br>
            <a:r>
              <a:rPr lang="en-US" sz="2000" dirty="0">
                <a:latin typeface="Androgyne" panose="05080000000003050000" pitchFamily="82" charset="0"/>
              </a:rPr>
              <a:t>LinkedIn :www.linkedin.com/in/mani-varun-kocherla-55ba5334a</a:t>
            </a:r>
            <a:endParaRPr sz="2000" dirty="0">
              <a:latin typeface="Androgyne" panose="05080000000003050000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37B6E-36DE-DF96-009A-F1CC4371326C}"/>
              </a:ext>
            </a:extLst>
          </p:cNvPr>
          <p:cNvSpPr txBox="1"/>
          <p:nvPr/>
        </p:nvSpPr>
        <p:spPr>
          <a:xfrm>
            <a:off x="6459794" y="6475497"/>
            <a:ext cx="378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rogyne" panose="05080000000003050000" pitchFamily="82" charset="0"/>
              </a:rPr>
              <a:t>M</a:t>
            </a:r>
            <a:r>
              <a:rPr lang="en-IN" dirty="0">
                <a:latin typeface="Androgyne" panose="05080000000003050000" pitchFamily="82" charset="0"/>
              </a:rPr>
              <a:t>ANI VARUN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6E3ACB-FB6D-63F3-5F7C-27899D00C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52" y="176980"/>
            <a:ext cx="687372" cy="934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E9355D-33DA-744E-1135-38EE6892A2E5}"/>
              </a:ext>
            </a:extLst>
          </p:cNvPr>
          <p:cNvSpPr txBox="1"/>
          <p:nvPr/>
        </p:nvSpPr>
        <p:spPr>
          <a:xfrm>
            <a:off x="1160206" y="476244"/>
            <a:ext cx="7297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Androgyne" panose="05080000000003050000" pitchFamily="82" charset="0"/>
              </a:rPr>
              <a:t>Indian Government Dataset Analysis</a:t>
            </a:r>
          </a:p>
        </p:txBody>
      </p:sp>
      <p:pic>
        <p:nvPicPr>
          <p:cNvPr id="2050" name="Picture 2" descr="Linkedin icons for free download | Freepik">
            <a:extLst>
              <a:ext uri="{FF2B5EF4-FFF2-40B4-BE49-F238E27FC236}">
                <a16:creationId xmlns:a16="http://schemas.microsoft.com/office/drawing/2014/main" id="{1044F920-CD54-DBAF-79AC-B3D522BC8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23" y="5889875"/>
            <a:ext cx="153165" cy="14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6C179C-5EA5-894E-26BA-73D917CBE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47" y="5308296"/>
            <a:ext cx="199921" cy="1073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23C557-4C9C-D4E3-2816-46D3B8FAD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422" y="5530975"/>
            <a:ext cx="252565" cy="243574"/>
          </a:xfrm>
          <a:prstGeom prst="rect">
            <a:avLst/>
          </a:prstGeom>
        </p:spPr>
      </p:pic>
      <p:sp>
        <p:nvSpPr>
          <p:cNvPr id="14" name="Rectangle 6">
            <a:extLst>
              <a:ext uri="{FF2B5EF4-FFF2-40B4-BE49-F238E27FC236}">
                <a16:creationId xmlns:a16="http://schemas.microsoft.com/office/drawing/2014/main" id="{0FDD7A44-16BE-6D10-DF78-3C9218B04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ndrogyne" panose="05080000000003050000" pitchFamily="82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64015"/>
            <a:ext cx="7543801" cy="402336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Crude oil consumption trends reflect industrial growth and economic conditions.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* IOCL remains the top oil consumer, followed by ONGC and RIL.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* Gujarat leads in oil usage due to its industrial landscape.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* Understanding these trends helps optimize energy policies and resource management.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ndrogyne" panose="05080000000003050000" pitchFamily="82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805" y="2002831"/>
            <a:ext cx="7543801" cy="402336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presentation analyzes crude oil usage trends over the years, focusing on: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Annual consumption patterns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Company-wise oil usage distribution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Regional insights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Key factors influencing oil consumption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47F37-A788-E3A2-382A-4683D1F59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1816-6322-04F2-D978-479ABDBF7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>
              <a:buNone/>
            </a:pPr>
            <a:r>
              <a:rPr lang="en-US" b="1" dirty="0">
                <a:latin typeface="Androgyne" panose="05080000000003050000" pitchFamily="82" charset="0"/>
              </a:rPr>
              <a:t>Initial Analysis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EBDD3-AE09-E3EA-514C-5A64899CE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003050"/>
            <a:ext cx="7543801" cy="4023360"/>
          </a:xfrm>
        </p:spPr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* The dataset contains monthly crude oil consumption data.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* It includes oil usage by different companies and regions.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* Data was cleaned to handle missing values.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* The key variables are company names, monthly consumption, and total oil used.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73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711440" cy="145075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Oil Consuming Companies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244" y="5463381"/>
            <a:ext cx="7423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graph represents the top 5 companies consuming more oil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C4A683-97B3-0FD7-3145-E4A65693C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44" y="1931914"/>
            <a:ext cx="7711441" cy="33391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Crude Oil Usage Trend Over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3846" y="5668962"/>
            <a:ext cx="7910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graph represents the oil usage over time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490037-4580-127A-A081-7DDB06BD3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02" y="1737361"/>
            <a:ext cx="7472516" cy="39349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A4A82-0035-FD11-7605-7C35300A1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8CE6-0314-B88A-FEDC-61005D19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Yearly Crude Oil Consumption Distribution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6707F36-EE9B-4882-9C8C-E56E1FC2A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07" y="5718036"/>
            <a:ext cx="67399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bar graph represents Yearly Crude Oil Consumption Distribution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DA906-991A-5202-D2AD-E855317B8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70" y="1877962"/>
            <a:ext cx="6252546" cy="334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8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96CDF-D504-6BE8-3D6B-93E0C69B6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96BB-D380-FF89-323A-AFB9FA50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Crude Oil Usage Distribution for ONGC vs IOC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B3F93EA-53EB-56AC-8846-A71BB200571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81663" y="5559959"/>
            <a:ext cx="78756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Androgyne" panose="05080000000003050000" pitchFamily="82" charset="0"/>
              </a:rPr>
              <a:t>THE ABOVE GRAPH REPRSENTS  “Crude Oil Usage Distribution for ONGC vs IOC”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drogyne" panose="05080000000003050000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10E0A-6316-2D4F-4C61-AC4C68590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787" y="1928140"/>
            <a:ext cx="6056425" cy="374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3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4A0F-2190-ABCF-045D-4F6373DEB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7686"/>
            <a:ext cx="8229600" cy="1143000"/>
          </a:xfrm>
        </p:spPr>
        <p:txBody>
          <a:bodyPr/>
          <a:lstStyle/>
          <a:p>
            <a:r>
              <a:rPr lang="en-IN" dirty="0">
                <a:latin typeface="Androgyne" panose="05080000000003050000" pitchFamily="82" charset="0"/>
              </a:rPr>
              <a:t>Dataset Observation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50282-F628-3DA4-4341-0DD90A8D7744}"/>
              </a:ext>
            </a:extLst>
          </p:cNvPr>
          <p:cNvSpPr txBox="1"/>
          <p:nvPr/>
        </p:nvSpPr>
        <p:spPr>
          <a:xfrm>
            <a:off x="334298" y="1897626"/>
            <a:ext cx="84950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Range &amp; Missing Data: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covers crude oil usage from 2020 to 2025.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missing values were found in the Quantity (000 Metric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Tonnes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column but were handled appropriately.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Oil Consumption Trends &amp; Statistics: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total, minimum, and maximum crude oil consumption fluctuates over time.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Yearly trends show variations, influenced by industrial demand, market conditions, and policy changes.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trends indicate seasonal fluctuations in oil usage</a:t>
            </a:r>
          </a:p>
          <a:p>
            <a:pPr algn="just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Company-Wise Oil Usage Analysis: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oil companies are recorded in the dataset.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companies have higher crude oil consumption, as seen in the Top 5 Oil Consumers bar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chart.Oil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usage distribution varies by company, with IOCL being the highest consumer.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66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974F9-EB62-6D1C-B6B6-E7DC10458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8D448-C101-8884-4EC5-0B38A632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7686"/>
            <a:ext cx="8229600" cy="1143000"/>
          </a:xfrm>
        </p:spPr>
        <p:txBody>
          <a:bodyPr/>
          <a:lstStyle/>
          <a:p>
            <a:r>
              <a:rPr lang="en-IN" dirty="0">
                <a:latin typeface="Androgyne" panose="05080000000003050000" pitchFamily="82" charset="0"/>
              </a:rPr>
              <a:t>Dataset Observation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28BE8D-F50B-66D6-C43A-4A1BE364C385}"/>
              </a:ext>
            </a:extLst>
          </p:cNvPr>
          <p:cNvSpPr txBox="1"/>
          <p:nvPr/>
        </p:nvSpPr>
        <p:spPr>
          <a:xfrm>
            <a:off x="334298" y="1897626"/>
            <a:ext cx="84950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u="sng" dirty="0">
                <a:latin typeface="Androgyne" panose="05080000000003050000" pitchFamily="82" charset="0"/>
              </a:rPr>
              <a:t>4. Regional Oil Usage Patterns: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Gujarat records the highest crude oil usage compared to other states.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presence of major refineries and industrial hubs contributes to this trend.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Ports in Gujarat facilitate crude oil imports, increasing its consumption share.</a:t>
            </a:r>
          </a:p>
          <a:p>
            <a:pPr algn="just"/>
            <a:endParaRPr lang="en-IN" dirty="0">
              <a:latin typeface="Androgyne" panose="05080000000003050000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6817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137</TotalTime>
  <Words>451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Androgyne</vt:lpstr>
      <vt:lpstr>Arial</vt:lpstr>
      <vt:lpstr>Calibri</vt:lpstr>
      <vt:lpstr>Calibri Light</vt:lpstr>
      <vt:lpstr>Times New Roman</vt:lpstr>
      <vt:lpstr>Retrospect</vt:lpstr>
      <vt:lpstr>  CRUDE OIL Analysis (2020-2025)  Source: https://www.data.gov.in/ Dataset: crude oil usage by different oil companies Email: mani777varun@gmail.com Phone : 8317681282 LinkedIn :www.linkedin.com/in/mani-varun-kocherla-55ba5334a</vt:lpstr>
      <vt:lpstr>Introduction</vt:lpstr>
      <vt:lpstr>Initial Analysis of the Dataset</vt:lpstr>
      <vt:lpstr>Top 5 Oil Consuming Companies</vt:lpstr>
      <vt:lpstr>Crude Oil Usage Trend Over Time</vt:lpstr>
      <vt:lpstr>Yearly Crude Oil Consumption Distribution</vt:lpstr>
      <vt:lpstr>Crude Oil Usage Distribution for ONGC vs IOC</vt:lpstr>
      <vt:lpstr>Dataset Observation</vt:lpstr>
      <vt:lpstr>Dataset Observation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HANU SATYA BHARADWAJ KOLLEPARA</dc:creator>
  <cp:keywords/>
  <dc:description>generated using python-pptx</dc:description>
  <cp:lastModifiedBy>mani varun</cp:lastModifiedBy>
  <cp:revision>18</cp:revision>
  <dcterms:created xsi:type="dcterms:W3CDTF">2013-01-27T09:14:16Z</dcterms:created>
  <dcterms:modified xsi:type="dcterms:W3CDTF">2025-03-22T15:49:12Z</dcterms:modified>
  <cp:category/>
</cp:coreProperties>
</file>