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76" r:id="rId4"/>
    <p:sldId id="277" r:id="rId5"/>
    <p:sldId id="278" r:id="rId6"/>
    <p:sldId id="279" r:id="rId7"/>
    <p:sldId id="280" r:id="rId8"/>
    <p:sldId id="258" r:id="rId9"/>
    <p:sldId id="259" r:id="rId10"/>
    <p:sldId id="273" r:id="rId11"/>
    <p:sldId id="274" r:id="rId12"/>
    <p:sldId id="275" r:id="rId13"/>
    <p:sldId id="272" r:id="rId14"/>
    <p:sldId id="282" r:id="rId15"/>
    <p:sldId id="260" r:id="rId16"/>
    <p:sldId id="261" r:id="rId17"/>
    <p:sldId id="262" r:id="rId18"/>
    <p:sldId id="263" r:id="rId19"/>
    <p:sldId id="264" r:id="rId20"/>
    <p:sldId id="265" r:id="rId21"/>
    <p:sldId id="267" r:id="rId22"/>
    <p:sldId id="281" r:id="rId23"/>
    <p:sldId id="266" r:id="rId24"/>
    <p:sldId id="268" r:id="rId25"/>
    <p:sldId id="270" r:id="rId26"/>
    <p:sldId id="271"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6" d="100"/>
          <a:sy n="136" d="100"/>
        </p:scale>
        <p:origin x="432"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1DC83D-BF20-4E09-BA6C-3E650874C53D}" type="datetimeFigureOut">
              <a:rPr lang="en-US" smtClean="0"/>
              <a:pPr/>
              <a:t>2/28/2023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D4A891-A507-4D19-AFC4-A4D70B87ACFB}" type="slidenum">
              <a:rPr lang="en-US" smtClean="0"/>
              <a:pPr/>
              <a:t>‹#›</a:t>
            </a:fld>
            <a:endParaRPr lang="en-US"/>
          </a:p>
        </p:txBody>
      </p:sp>
    </p:spTree>
    <p:extLst>
      <p:ext uri="{BB962C8B-B14F-4D97-AF65-F5344CB8AC3E}">
        <p14:creationId xmlns:p14="http://schemas.microsoft.com/office/powerpoint/2010/main" val="2268755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4A891-A507-4D19-AFC4-A4D70B87ACFB}" type="slidenum">
              <a:rPr lang="en-US" smtClean="0"/>
              <a:pPr/>
              <a:t>1</a:t>
            </a:fld>
            <a:endParaRPr lang="en-US"/>
          </a:p>
        </p:txBody>
      </p:sp>
    </p:spTree>
    <p:extLst>
      <p:ext uri="{BB962C8B-B14F-4D97-AF65-F5344CB8AC3E}">
        <p14:creationId xmlns:p14="http://schemas.microsoft.com/office/powerpoint/2010/main" val="459882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178" name="Rectangle 9"/>
          <p:cNvSpPr>
            <a:spLocks noGrp="1" noChangeArrowheads="1"/>
          </p:cNvSpPr>
          <p:nvPr>
            <p:ph type="sldNum" sz="quarter"/>
          </p:nvPr>
        </p:nvSpPr>
        <p:spPr>
          <a:noFill/>
          <a:ln>
            <a:round/>
            <a:headEnd/>
            <a:tailEnd/>
          </a:ln>
        </p:spPr>
        <p:txBody>
          <a:bodyPr/>
          <a:lstStyle/>
          <a:p>
            <a:fld id="{CDEF4BA3-F912-4E1C-BDD2-42CD1788143F}" type="slidenum">
              <a:rPr lang="en-US" smtClean="0"/>
              <a:pPr/>
              <a:t>14</a:t>
            </a:fld>
            <a:endParaRPr lang="en-US"/>
          </a:p>
        </p:txBody>
      </p:sp>
      <p:sp>
        <p:nvSpPr>
          <p:cNvPr id="30617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6180"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511982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178" name="Rectangle 9"/>
          <p:cNvSpPr>
            <a:spLocks noGrp="1" noChangeArrowheads="1"/>
          </p:cNvSpPr>
          <p:nvPr>
            <p:ph type="sldNum" sz="quarter"/>
          </p:nvPr>
        </p:nvSpPr>
        <p:spPr>
          <a:noFill/>
          <a:ln>
            <a:round/>
            <a:headEnd/>
            <a:tailEnd/>
          </a:ln>
        </p:spPr>
        <p:txBody>
          <a:bodyPr/>
          <a:lstStyle/>
          <a:p>
            <a:fld id="{CDEF4BA3-F912-4E1C-BDD2-42CD1788143F}" type="slidenum">
              <a:rPr lang="en-US" smtClean="0"/>
              <a:pPr/>
              <a:t>15</a:t>
            </a:fld>
            <a:endParaRPr lang="en-US"/>
          </a:p>
        </p:txBody>
      </p:sp>
      <p:sp>
        <p:nvSpPr>
          <p:cNvPr id="30617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6180"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998812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02" name="Rectangle 9"/>
          <p:cNvSpPr>
            <a:spLocks noGrp="1" noChangeArrowheads="1"/>
          </p:cNvSpPr>
          <p:nvPr>
            <p:ph type="sldNum" sz="quarter"/>
          </p:nvPr>
        </p:nvSpPr>
        <p:spPr>
          <a:noFill/>
          <a:ln>
            <a:round/>
            <a:headEnd/>
            <a:tailEnd/>
          </a:ln>
        </p:spPr>
        <p:txBody>
          <a:bodyPr/>
          <a:lstStyle/>
          <a:p>
            <a:fld id="{1D54A463-9D6A-4BF9-AF8B-85CAD6FAC73F}" type="slidenum">
              <a:rPr lang="en-US" smtClean="0"/>
              <a:pPr/>
              <a:t>16</a:t>
            </a:fld>
            <a:endParaRPr lang="en-US"/>
          </a:p>
        </p:txBody>
      </p:sp>
      <p:sp>
        <p:nvSpPr>
          <p:cNvPr id="30720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7204"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21508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226" name="Rectangle 9"/>
          <p:cNvSpPr>
            <a:spLocks noGrp="1" noChangeArrowheads="1"/>
          </p:cNvSpPr>
          <p:nvPr>
            <p:ph type="sldNum" sz="quarter"/>
          </p:nvPr>
        </p:nvSpPr>
        <p:spPr>
          <a:noFill/>
          <a:ln>
            <a:round/>
            <a:headEnd/>
            <a:tailEnd/>
          </a:ln>
        </p:spPr>
        <p:txBody>
          <a:bodyPr/>
          <a:lstStyle/>
          <a:p>
            <a:fld id="{9EB8B463-23C2-4C41-91F4-01926FF76DB7}" type="slidenum">
              <a:rPr lang="en-US" smtClean="0"/>
              <a:pPr/>
              <a:t>17</a:t>
            </a:fld>
            <a:endParaRPr lang="en-US"/>
          </a:p>
        </p:txBody>
      </p:sp>
      <p:sp>
        <p:nvSpPr>
          <p:cNvPr id="30822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8228"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70120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9250" name="Rectangle 9"/>
          <p:cNvSpPr>
            <a:spLocks noGrp="1" noChangeArrowheads="1"/>
          </p:cNvSpPr>
          <p:nvPr>
            <p:ph type="sldNum" sz="quarter"/>
          </p:nvPr>
        </p:nvSpPr>
        <p:spPr>
          <a:noFill/>
          <a:ln>
            <a:round/>
            <a:headEnd/>
            <a:tailEnd/>
          </a:ln>
        </p:spPr>
        <p:txBody>
          <a:bodyPr/>
          <a:lstStyle/>
          <a:p>
            <a:fld id="{0E4FC0C0-1137-450B-8192-499173DEE3E5}" type="slidenum">
              <a:rPr lang="en-US" smtClean="0"/>
              <a:pPr/>
              <a:t>18</a:t>
            </a:fld>
            <a:endParaRPr lang="en-US"/>
          </a:p>
        </p:txBody>
      </p:sp>
      <p:sp>
        <p:nvSpPr>
          <p:cNvPr id="309251"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9252"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639890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0274" name="Rectangle 9"/>
          <p:cNvSpPr>
            <a:spLocks noGrp="1" noChangeArrowheads="1"/>
          </p:cNvSpPr>
          <p:nvPr>
            <p:ph type="sldNum" sz="quarter"/>
          </p:nvPr>
        </p:nvSpPr>
        <p:spPr>
          <a:noFill/>
          <a:ln>
            <a:round/>
            <a:headEnd/>
            <a:tailEnd/>
          </a:ln>
        </p:spPr>
        <p:txBody>
          <a:bodyPr/>
          <a:lstStyle/>
          <a:p>
            <a:fld id="{E6F721E4-2304-4348-8742-37DD3105CED1}" type="slidenum">
              <a:rPr lang="en-US" smtClean="0"/>
              <a:pPr/>
              <a:t>19</a:t>
            </a:fld>
            <a:endParaRPr lang="en-US"/>
          </a:p>
        </p:txBody>
      </p:sp>
      <p:sp>
        <p:nvSpPr>
          <p:cNvPr id="310275"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10276"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813141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1298" name="Rectangle 9"/>
          <p:cNvSpPr>
            <a:spLocks noGrp="1" noChangeArrowheads="1"/>
          </p:cNvSpPr>
          <p:nvPr>
            <p:ph type="sldNum" sz="quarter"/>
          </p:nvPr>
        </p:nvSpPr>
        <p:spPr>
          <a:noFill/>
          <a:ln>
            <a:round/>
            <a:headEnd/>
            <a:tailEnd/>
          </a:ln>
        </p:spPr>
        <p:txBody>
          <a:bodyPr/>
          <a:lstStyle/>
          <a:p>
            <a:fld id="{409D6435-D18E-41E9-9E8E-1D17119936F2}" type="slidenum">
              <a:rPr lang="en-US" smtClean="0"/>
              <a:pPr/>
              <a:t>20</a:t>
            </a:fld>
            <a:endParaRPr lang="en-US"/>
          </a:p>
        </p:txBody>
      </p:sp>
      <p:sp>
        <p:nvSpPr>
          <p:cNvPr id="31129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11300"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504878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3346" name="Rectangle 9"/>
          <p:cNvSpPr>
            <a:spLocks noGrp="1" noChangeArrowheads="1"/>
          </p:cNvSpPr>
          <p:nvPr>
            <p:ph type="sldNum" sz="quarter"/>
          </p:nvPr>
        </p:nvSpPr>
        <p:spPr>
          <a:noFill/>
          <a:ln>
            <a:round/>
            <a:headEnd/>
            <a:tailEnd/>
          </a:ln>
        </p:spPr>
        <p:txBody>
          <a:bodyPr/>
          <a:lstStyle/>
          <a:p>
            <a:fld id="{CECAB013-3214-4D08-9D2B-EA2324204FEF}" type="slidenum">
              <a:rPr lang="en-US" smtClean="0"/>
              <a:pPr/>
              <a:t>21</a:t>
            </a:fld>
            <a:endParaRPr lang="en-US"/>
          </a:p>
        </p:txBody>
      </p:sp>
      <p:sp>
        <p:nvSpPr>
          <p:cNvPr id="31334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13348"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368753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178" name="Rectangle 9"/>
          <p:cNvSpPr>
            <a:spLocks noGrp="1" noChangeArrowheads="1"/>
          </p:cNvSpPr>
          <p:nvPr>
            <p:ph type="sldNum" sz="quarter"/>
          </p:nvPr>
        </p:nvSpPr>
        <p:spPr>
          <a:noFill/>
          <a:ln>
            <a:round/>
            <a:headEnd/>
            <a:tailEnd/>
          </a:ln>
        </p:spPr>
        <p:txBody>
          <a:bodyPr/>
          <a:lstStyle/>
          <a:p>
            <a:fld id="{CDEF4BA3-F912-4E1C-BDD2-42CD1788143F}" type="slidenum">
              <a:rPr lang="en-US" smtClean="0"/>
              <a:pPr/>
              <a:t>22</a:t>
            </a:fld>
            <a:endParaRPr lang="en-US"/>
          </a:p>
        </p:txBody>
      </p:sp>
      <p:sp>
        <p:nvSpPr>
          <p:cNvPr id="30617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6180"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242862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2322" name="Rectangle 9"/>
          <p:cNvSpPr>
            <a:spLocks noGrp="1" noChangeArrowheads="1"/>
          </p:cNvSpPr>
          <p:nvPr>
            <p:ph type="sldNum" sz="quarter"/>
          </p:nvPr>
        </p:nvSpPr>
        <p:spPr>
          <a:noFill/>
          <a:ln>
            <a:round/>
            <a:headEnd/>
            <a:tailEnd/>
          </a:ln>
        </p:spPr>
        <p:txBody>
          <a:bodyPr/>
          <a:lstStyle/>
          <a:p>
            <a:fld id="{E82C3361-F6EA-4A23-B8F8-3804B6BD186A}" type="slidenum">
              <a:rPr lang="en-US" smtClean="0"/>
              <a:pPr/>
              <a:t>23</a:t>
            </a:fld>
            <a:endParaRPr lang="en-US"/>
          </a:p>
        </p:txBody>
      </p:sp>
      <p:sp>
        <p:nvSpPr>
          <p:cNvPr id="31232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12324"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38758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3106" name="Rectangle 9"/>
          <p:cNvSpPr>
            <a:spLocks noGrp="1" noChangeArrowheads="1"/>
          </p:cNvSpPr>
          <p:nvPr>
            <p:ph type="sldNum" sz="quarter"/>
          </p:nvPr>
        </p:nvSpPr>
        <p:spPr>
          <a:noFill/>
          <a:ln>
            <a:round/>
            <a:headEnd/>
            <a:tailEnd/>
          </a:ln>
        </p:spPr>
        <p:txBody>
          <a:bodyPr/>
          <a:lstStyle/>
          <a:p>
            <a:fld id="{2B6CAACB-D8CC-4270-8FFE-3F39AFE28B5B}" type="slidenum">
              <a:rPr lang="en-US" smtClean="0"/>
              <a:pPr/>
              <a:t>2</a:t>
            </a:fld>
            <a:endParaRPr lang="en-US"/>
          </a:p>
        </p:txBody>
      </p:sp>
      <p:sp>
        <p:nvSpPr>
          <p:cNvPr id="30310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3108"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976653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4370" name="Rectangle 9"/>
          <p:cNvSpPr>
            <a:spLocks noGrp="1" noChangeArrowheads="1"/>
          </p:cNvSpPr>
          <p:nvPr>
            <p:ph type="sldNum" sz="quarter"/>
          </p:nvPr>
        </p:nvSpPr>
        <p:spPr>
          <a:noFill/>
          <a:ln>
            <a:round/>
            <a:headEnd/>
            <a:tailEnd/>
          </a:ln>
        </p:spPr>
        <p:txBody>
          <a:bodyPr/>
          <a:lstStyle/>
          <a:p>
            <a:fld id="{CD13C6E5-62BE-4B4B-9DC4-A17A7095B73F}" type="slidenum">
              <a:rPr lang="en-US" smtClean="0"/>
              <a:pPr/>
              <a:t>24</a:t>
            </a:fld>
            <a:endParaRPr lang="en-US"/>
          </a:p>
        </p:txBody>
      </p:sp>
      <p:sp>
        <p:nvSpPr>
          <p:cNvPr id="314371"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14372"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652532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9"/>
          <p:cNvSpPr>
            <a:spLocks noGrp="1" noChangeArrowheads="1"/>
          </p:cNvSpPr>
          <p:nvPr>
            <p:ph type="sldNum" sz="quarter"/>
          </p:nvPr>
        </p:nvSpPr>
        <p:spPr>
          <a:noFill/>
          <a:ln>
            <a:round/>
            <a:headEnd/>
            <a:tailEnd/>
          </a:ln>
        </p:spPr>
        <p:txBody>
          <a:bodyPr/>
          <a:lstStyle/>
          <a:p>
            <a:fld id="{38DC23A7-F07F-4D9A-AF4B-04C4302D1D15}" type="slidenum">
              <a:rPr lang="en-US" smtClean="0"/>
              <a:pPr/>
              <a:t>25</a:t>
            </a:fld>
            <a:endParaRPr lang="en-US"/>
          </a:p>
        </p:txBody>
      </p:sp>
      <p:sp>
        <p:nvSpPr>
          <p:cNvPr id="316419"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16420"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422707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42" name="Rectangle 9"/>
          <p:cNvSpPr>
            <a:spLocks noGrp="1" noChangeArrowheads="1"/>
          </p:cNvSpPr>
          <p:nvPr>
            <p:ph type="sldNum" sz="quarter"/>
          </p:nvPr>
        </p:nvSpPr>
        <p:spPr>
          <a:noFill/>
          <a:ln>
            <a:round/>
            <a:headEnd/>
            <a:tailEnd/>
          </a:ln>
        </p:spPr>
        <p:txBody>
          <a:bodyPr/>
          <a:lstStyle/>
          <a:p>
            <a:fld id="{18F8F510-0866-4221-95D7-91DBB5E4C499}" type="slidenum">
              <a:rPr lang="en-US" smtClean="0"/>
              <a:pPr/>
              <a:t>26</a:t>
            </a:fld>
            <a:endParaRPr lang="en-US"/>
          </a:p>
        </p:txBody>
      </p:sp>
      <p:sp>
        <p:nvSpPr>
          <p:cNvPr id="3174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17444"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245547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5394" name="Rectangle 9"/>
          <p:cNvSpPr>
            <a:spLocks noGrp="1" noChangeArrowheads="1"/>
          </p:cNvSpPr>
          <p:nvPr>
            <p:ph type="sldNum" sz="quarter"/>
          </p:nvPr>
        </p:nvSpPr>
        <p:spPr>
          <a:noFill/>
          <a:ln>
            <a:round/>
            <a:headEnd/>
            <a:tailEnd/>
          </a:ln>
        </p:spPr>
        <p:txBody>
          <a:bodyPr/>
          <a:lstStyle/>
          <a:p>
            <a:fld id="{BFB4347B-3C7F-4767-B1D9-33C012332E20}" type="slidenum">
              <a:rPr lang="en-US" smtClean="0"/>
              <a:pPr/>
              <a:t>27</a:t>
            </a:fld>
            <a:endParaRPr lang="en-US"/>
          </a:p>
        </p:txBody>
      </p:sp>
      <p:sp>
        <p:nvSpPr>
          <p:cNvPr id="315395"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15396"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25746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3106" name="Rectangle 9"/>
          <p:cNvSpPr>
            <a:spLocks noGrp="1" noChangeArrowheads="1"/>
          </p:cNvSpPr>
          <p:nvPr>
            <p:ph type="sldNum" sz="quarter"/>
          </p:nvPr>
        </p:nvSpPr>
        <p:spPr>
          <a:noFill/>
          <a:ln>
            <a:round/>
            <a:headEnd/>
            <a:tailEnd/>
          </a:ln>
        </p:spPr>
        <p:txBody>
          <a:bodyPr/>
          <a:lstStyle/>
          <a:p>
            <a:fld id="{2B6CAACB-D8CC-4270-8FFE-3F39AFE28B5B}" type="slidenum">
              <a:rPr lang="en-US" smtClean="0"/>
              <a:pPr/>
              <a:t>3</a:t>
            </a:fld>
            <a:endParaRPr lang="en-US"/>
          </a:p>
        </p:txBody>
      </p:sp>
      <p:sp>
        <p:nvSpPr>
          <p:cNvPr id="30310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3108"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976653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3106" name="Rectangle 9"/>
          <p:cNvSpPr>
            <a:spLocks noGrp="1" noChangeArrowheads="1"/>
          </p:cNvSpPr>
          <p:nvPr>
            <p:ph type="sldNum" sz="quarter"/>
          </p:nvPr>
        </p:nvSpPr>
        <p:spPr>
          <a:noFill/>
          <a:ln>
            <a:round/>
            <a:headEnd/>
            <a:tailEnd/>
          </a:ln>
        </p:spPr>
        <p:txBody>
          <a:bodyPr/>
          <a:lstStyle/>
          <a:p>
            <a:fld id="{2B6CAACB-D8CC-4270-8FFE-3F39AFE28B5B}" type="slidenum">
              <a:rPr lang="en-US" smtClean="0"/>
              <a:pPr/>
              <a:t>4</a:t>
            </a:fld>
            <a:endParaRPr lang="en-US"/>
          </a:p>
        </p:txBody>
      </p:sp>
      <p:sp>
        <p:nvSpPr>
          <p:cNvPr id="30310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3108"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97665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3106" name="Rectangle 9"/>
          <p:cNvSpPr>
            <a:spLocks noGrp="1" noChangeArrowheads="1"/>
          </p:cNvSpPr>
          <p:nvPr>
            <p:ph type="sldNum" sz="quarter"/>
          </p:nvPr>
        </p:nvSpPr>
        <p:spPr>
          <a:noFill/>
          <a:ln>
            <a:round/>
            <a:headEnd/>
            <a:tailEnd/>
          </a:ln>
        </p:spPr>
        <p:txBody>
          <a:bodyPr/>
          <a:lstStyle/>
          <a:p>
            <a:fld id="{2B6CAACB-D8CC-4270-8FFE-3F39AFE28B5B}" type="slidenum">
              <a:rPr lang="en-US" smtClean="0"/>
              <a:pPr/>
              <a:t>5</a:t>
            </a:fld>
            <a:endParaRPr lang="en-US"/>
          </a:p>
        </p:txBody>
      </p:sp>
      <p:sp>
        <p:nvSpPr>
          <p:cNvPr id="30310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3108"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976653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3106" name="Rectangle 9"/>
          <p:cNvSpPr>
            <a:spLocks noGrp="1" noChangeArrowheads="1"/>
          </p:cNvSpPr>
          <p:nvPr>
            <p:ph type="sldNum" sz="quarter"/>
          </p:nvPr>
        </p:nvSpPr>
        <p:spPr>
          <a:noFill/>
          <a:ln>
            <a:round/>
            <a:headEnd/>
            <a:tailEnd/>
          </a:ln>
        </p:spPr>
        <p:txBody>
          <a:bodyPr/>
          <a:lstStyle/>
          <a:p>
            <a:fld id="{2B6CAACB-D8CC-4270-8FFE-3F39AFE28B5B}" type="slidenum">
              <a:rPr lang="en-US" smtClean="0"/>
              <a:pPr/>
              <a:t>6</a:t>
            </a:fld>
            <a:endParaRPr lang="en-US"/>
          </a:p>
        </p:txBody>
      </p:sp>
      <p:sp>
        <p:nvSpPr>
          <p:cNvPr id="30310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3108"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976653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3106" name="Rectangle 9"/>
          <p:cNvSpPr>
            <a:spLocks noGrp="1" noChangeArrowheads="1"/>
          </p:cNvSpPr>
          <p:nvPr>
            <p:ph type="sldNum" sz="quarter"/>
          </p:nvPr>
        </p:nvSpPr>
        <p:spPr>
          <a:noFill/>
          <a:ln>
            <a:round/>
            <a:headEnd/>
            <a:tailEnd/>
          </a:ln>
        </p:spPr>
        <p:txBody>
          <a:bodyPr/>
          <a:lstStyle/>
          <a:p>
            <a:fld id="{2B6CAACB-D8CC-4270-8FFE-3F39AFE28B5B}" type="slidenum">
              <a:rPr lang="en-US" smtClean="0"/>
              <a:pPr/>
              <a:t>7</a:t>
            </a:fld>
            <a:endParaRPr lang="en-US"/>
          </a:p>
        </p:txBody>
      </p:sp>
      <p:sp>
        <p:nvSpPr>
          <p:cNvPr id="303107"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3108"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976653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130" name="Rectangle 9"/>
          <p:cNvSpPr>
            <a:spLocks noGrp="1" noChangeArrowheads="1"/>
          </p:cNvSpPr>
          <p:nvPr>
            <p:ph type="sldNum" sz="quarter"/>
          </p:nvPr>
        </p:nvSpPr>
        <p:spPr>
          <a:noFill/>
          <a:ln>
            <a:round/>
            <a:headEnd/>
            <a:tailEnd/>
          </a:ln>
        </p:spPr>
        <p:txBody>
          <a:bodyPr/>
          <a:lstStyle/>
          <a:p>
            <a:fld id="{D8A13FC4-4CAD-460F-A0CC-64D7B9D532D9}" type="slidenum">
              <a:rPr lang="en-US" smtClean="0"/>
              <a:pPr/>
              <a:t>8</a:t>
            </a:fld>
            <a:endParaRPr lang="en-US"/>
          </a:p>
        </p:txBody>
      </p:sp>
      <p:sp>
        <p:nvSpPr>
          <p:cNvPr id="304131"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4132"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2456817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5154" name="Rectangle 9"/>
          <p:cNvSpPr>
            <a:spLocks noGrp="1" noChangeArrowheads="1"/>
          </p:cNvSpPr>
          <p:nvPr>
            <p:ph type="sldNum" sz="quarter"/>
          </p:nvPr>
        </p:nvSpPr>
        <p:spPr>
          <a:noFill/>
          <a:ln>
            <a:round/>
            <a:headEnd/>
            <a:tailEnd/>
          </a:ln>
        </p:spPr>
        <p:txBody>
          <a:bodyPr/>
          <a:lstStyle/>
          <a:p>
            <a:fld id="{24363761-E95F-414C-B34A-F00E5BEAE3BE}" type="slidenum">
              <a:rPr lang="en-US" smtClean="0"/>
              <a:pPr/>
              <a:t>9</a:t>
            </a:fld>
            <a:endParaRPr lang="en-US"/>
          </a:p>
        </p:txBody>
      </p:sp>
      <p:sp>
        <p:nvSpPr>
          <p:cNvPr id="305155"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305156" name="Rectangle 2"/>
          <p:cNvSpPr>
            <a:spLocks noGrp="1" noChangeArrowheads="1"/>
          </p:cNvSpPr>
          <p:nvPr>
            <p:ph type="body" idx="1"/>
          </p:nvPr>
        </p:nvSpPr>
        <p:spPr>
          <a:xfrm>
            <a:off x="914400" y="4343281"/>
            <a:ext cx="5029200" cy="4115358"/>
          </a:xfrm>
          <a:noFill/>
        </p:spPr>
        <p:txBody>
          <a:bodyPr wrap="none" anchor="ctr"/>
          <a:lstStyle/>
          <a:p>
            <a:endParaRPr lang="en-US">
              <a:latin typeface="Times New Roman" pitchFamily="16" charset="0"/>
            </a:endParaRPr>
          </a:p>
        </p:txBody>
      </p:sp>
    </p:spTree>
    <p:extLst>
      <p:ext uri="{BB962C8B-B14F-4D97-AF65-F5344CB8AC3E}">
        <p14:creationId xmlns:p14="http://schemas.microsoft.com/office/powerpoint/2010/main" val="124623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E94C2E-38C5-4C48-9B88-F39E1C80269F}" type="datetime1">
              <a:rPr lang="en-US" smtClean="0"/>
              <a:pPr/>
              <a:t>2/28/2023</a:t>
            </a:fld>
            <a:endParaRPr lang="en-US"/>
          </a:p>
        </p:txBody>
      </p:sp>
      <p:sp>
        <p:nvSpPr>
          <p:cNvPr id="5" name="Footer Placeholder 4"/>
          <p:cNvSpPr>
            <a:spLocks noGrp="1"/>
          </p:cNvSpPr>
          <p:nvPr>
            <p:ph type="ftr" sz="quarter" idx="11"/>
          </p:nvPr>
        </p:nvSpPr>
        <p:spPr/>
        <p:txBody>
          <a:bodyPr/>
          <a:lstStyle/>
          <a:p>
            <a:r>
              <a:rPr lang="en-US"/>
              <a:t>Washington State University, Vancouver Campus</a:t>
            </a:r>
          </a:p>
        </p:txBody>
      </p:sp>
      <p:sp>
        <p:nvSpPr>
          <p:cNvPr id="6" name="Slide Number Placeholder 5"/>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1F331A-32D7-41E9-931F-C4B0DAD4F6F1}" type="datetime1">
              <a:rPr lang="en-US" smtClean="0"/>
              <a:pPr/>
              <a:t>2/28/2023</a:t>
            </a:fld>
            <a:endParaRPr lang="en-US"/>
          </a:p>
        </p:txBody>
      </p:sp>
      <p:sp>
        <p:nvSpPr>
          <p:cNvPr id="5" name="Footer Placeholder 4"/>
          <p:cNvSpPr>
            <a:spLocks noGrp="1"/>
          </p:cNvSpPr>
          <p:nvPr>
            <p:ph type="ftr" sz="quarter" idx="11"/>
          </p:nvPr>
        </p:nvSpPr>
        <p:spPr/>
        <p:txBody>
          <a:bodyPr/>
          <a:lstStyle/>
          <a:p>
            <a:r>
              <a:rPr lang="en-US"/>
              <a:t>Washington State University, Vancouver Campus</a:t>
            </a:r>
          </a:p>
        </p:txBody>
      </p:sp>
      <p:sp>
        <p:nvSpPr>
          <p:cNvPr id="6" name="Slide Number Placeholder 5"/>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276BD-E8C0-4838-BA45-742902C2E2A5}" type="datetime1">
              <a:rPr lang="en-US" smtClean="0"/>
              <a:pPr/>
              <a:t>2/28/2023</a:t>
            </a:fld>
            <a:endParaRPr lang="en-US"/>
          </a:p>
        </p:txBody>
      </p:sp>
      <p:sp>
        <p:nvSpPr>
          <p:cNvPr id="5" name="Footer Placeholder 4"/>
          <p:cNvSpPr>
            <a:spLocks noGrp="1"/>
          </p:cNvSpPr>
          <p:nvPr>
            <p:ph type="ftr" sz="quarter" idx="11"/>
          </p:nvPr>
        </p:nvSpPr>
        <p:spPr/>
        <p:txBody>
          <a:bodyPr/>
          <a:lstStyle/>
          <a:p>
            <a:r>
              <a:rPr lang="en-US"/>
              <a:t>Washington State University, Vancouver Campus</a:t>
            </a:r>
          </a:p>
        </p:txBody>
      </p:sp>
      <p:sp>
        <p:nvSpPr>
          <p:cNvPr id="6" name="Slide Number Placeholder 5"/>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3FD74F-6484-46B7-BB28-E3EC07883443}" type="datetime1">
              <a:rPr lang="en-US" smtClean="0"/>
              <a:pPr/>
              <a:t>2/28/2023</a:t>
            </a:fld>
            <a:endParaRPr lang="en-US"/>
          </a:p>
        </p:txBody>
      </p:sp>
      <p:sp>
        <p:nvSpPr>
          <p:cNvPr id="5" name="Footer Placeholder 4"/>
          <p:cNvSpPr>
            <a:spLocks noGrp="1"/>
          </p:cNvSpPr>
          <p:nvPr>
            <p:ph type="ftr" sz="quarter" idx="11"/>
          </p:nvPr>
        </p:nvSpPr>
        <p:spPr/>
        <p:txBody>
          <a:bodyPr/>
          <a:lstStyle/>
          <a:p>
            <a:r>
              <a:rPr lang="en-US"/>
              <a:t>Washington State University, Vancouver Campus</a:t>
            </a:r>
          </a:p>
        </p:txBody>
      </p:sp>
      <p:sp>
        <p:nvSpPr>
          <p:cNvPr id="6" name="Slide Number Placeholder 5"/>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F37F8-7B46-4C36-8413-09C8AF35E567}" type="datetime1">
              <a:rPr lang="en-US" smtClean="0"/>
              <a:pPr/>
              <a:t>2/28/2023</a:t>
            </a:fld>
            <a:endParaRPr lang="en-US"/>
          </a:p>
        </p:txBody>
      </p:sp>
      <p:sp>
        <p:nvSpPr>
          <p:cNvPr id="5" name="Footer Placeholder 4"/>
          <p:cNvSpPr>
            <a:spLocks noGrp="1"/>
          </p:cNvSpPr>
          <p:nvPr>
            <p:ph type="ftr" sz="quarter" idx="11"/>
          </p:nvPr>
        </p:nvSpPr>
        <p:spPr/>
        <p:txBody>
          <a:bodyPr/>
          <a:lstStyle/>
          <a:p>
            <a:r>
              <a:rPr lang="en-US"/>
              <a:t>Washington State University, Vancouver Campus</a:t>
            </a:r>
          </a:p>
        </p:txBody>
      </p:sp>
      <p:sp>
        <p:nvSpPr>
          <p:cNvPr id="6" name="Slide Number Placeholder 5"/>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CCB51F-B312-481F-987B-A9CC1DF30150}" type="datetime1">
              <a:rPr lang="en-US" smtClean="0"/>
              <a:pPr/>
              <a:t>2/28/2023</a:t>
            </a:fld>
            <a:endParaRPr lang="en-US"/>
          </a:p>
        </p:txBody>
      </p:sp>
      <p:sp>
        <p:nvSpPr>
          <p:cNvPr id="6" name="Footer Placeholder 5"/>
          <p:cNvSpPr>
            <a:spLocks noGrp="1"/>
          </p:cNvSpPr>
          <p:nvPr>
            <p:ph type="ftr" sz="quarter" idx="11"/>
          </p:nvPr>
        </p:nvSpPr>
        <p:spPr/>
        <p:txBody>
          <a:bodyPr/>
          <a:lstStyle/>
          <a:p>
            <a:r>
              <a:rPr lang="en-US"/>
              <a:t>Washington State University, Vancouver Campus</a:t>
            </a:r>
          </a:p>
        </p:txBody>
      </p:sp>
      <p:sp>
        <p:nvSpPr>
          <p:cNvPr id="7" name="Slide Number Placeholder 6"/>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63BB4B-F37C-4636-A2D8-82F0DE136D66}" type="datetime1">
              <a:rPr lang="en-US" smtClean="0"/>
              <a:pPr/>
              <a:t>2/28/2023</a:t>
            </a:fld>
            <a:endParaRPr lang="en-US"/>
          </a:p>
        </p:txBody>
      </p:sp>
      <p:sp>
        <p:nvSpPr>
          <p:cNvPr id="8" name="Footer Placeholder 7"/>
          <p:cNvSpPr>
            <a:spLocks noGrp="1"/>
          </p:cNvSpPr>
          <p:nvPr>
            <p:ph type="ftr" sz="quarter" idx="11"/>
          </p:nvPr>
        </p:nvSpPr>
        <p:spPr/>
        <p:txBody>
          <a:bodyPr/>
          <a:lstStyle/>
          <a:p>
            <a:r>
              <a:rPr lang="en-US"/>
              <a:t>Washington State University, Vancouver Campus</a:t>
            </a:r>
          </a:p>
        </p:txBody>
      </p:sp>
      <p:sp>
        <p:nvSpPr>
          <p:cNvPr id="9" name="Slide Number Placeholder 8"/>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FA4ECB-03AE-4613-9CD2-BDCD65FC0CEF}" type="datetime1">
              <a:rPr lang="en-US" smtClean="0"/>
              <a:pPr/>
              <a:t>2/28/2023</a:t>
            </a:fld>
            <a:endParaRPr lang="en-US"/>
          </a:p>
        </p:txBody>
      </p:sp>
      <p:sp>
        <p:nvSpPr>
          <p:cNvPr id="4" name="Footer Placeholder 3"/>
          <p:cNvSpPr>
            <a:spLocks noGrp="1"/>
          </p:cNvSpPr>
          <p:nvPr>
            <p:ph type="ftr" sz="quarter" idx="11"/>
          </p:nvPr>
        </p:nvSpPr>
        <p:spPr/>
        <p:txBody>
          <a:bodyPr/>
          <a:lstStyle/>
          <a:p>
            <a:r>
              <a:rPr lang="en-US"/>
              <a:t>Washington State University, Vancouver Campus</a:t>
            </a:r>
          </a:p>
        </p:txBody>
      </p:sp>
      <p:sp>
        <p:nvSpPr>
          <p:cNvPr id="5" name="Slide Number Placeholder 4"/>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D8EA8-4DBC-4C97-98B1-EB7AF541D82A}"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2FEA82-1381-4B75-9778-EC8A4CD9520B}" type="datetime1">
              <a:rPr lang="en-US" smtClean="0"/>
              <a:pPr/>
              <a:t>2/28/2023</a:t>
            </a:fld>
            <a:endParaRPr lang="en-US"/>
          </a:p>
        </p:txBody>
      </p:sp>
      <p:sp>
        <p:nvSpPr>
          <p:cNvPr id="6" name="Footer Placeholder 5"/>
          <p:cNvSpPr>
            <a:spLocks noGrp="1"/>
          </p:cNvSpPr>
          <p:nvPr>
            <p:ph type="ftr" sz="quarter" idx="11"/>
          </p:nvPr>
        </p:nvSpPr>
        <p:spPr/>
        <p:txBody>
          <a:bodyPr/>
          <a:lstStyle/>
          <a:p>
            <a:r>
              <a:rPr lang="en-US"/>
              <a:t>Washington State University, Vancouver Campus</a:t>
            </a:r>
          </a:p>
        </p:txBody>
      </p:sp>
      <p:sp>
        <p:nvSpPr>
          <p:cNvPr id="7" name="Slide Number Placeholder 6"/>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142527-02EB-4A88-918D-E18CD239728A}" type="datetime1">
              <a:rPr lang="en-US" smtClean="0"/>
              <a:pPr/>
              <a:t>2/28/2023</a:t>
            </a:fld>
            <a:endParaRPr lang="en-US"/>
          </a:p>
        </p:txBody>
      </p:sp>
      <p:sp>
        <p:nvSpPr>
          <p:cNvPr id="6" name="Footer Placeholder 5"/>
          <p:cNvSpPr>
            <a:spLocks noGrp="1"/>
          </p:cNvSpPr>
          <p:nvPr>
            <p:ph type="ftr" sz="quarter" idx="11"/>
          </p:nvPr>
        </p:nvSpPr>
        <p:spPr/>
        <p:txBody>
          <a:bodyPr/>
          <a:lstStyle/>
          <a:p>
            <a:r>
              <a:rPr lang="en-US"/>
              <a:t>Washington State University, Vancouver Campus</a:t>
            </a:r>
          </a:p>
        </p:txBody>
      </p:sp>
      <p:sp>
        <p:nvSpPr>
          <p:cNvPr id="7" name="Slide Number Placeholder 6"/>
          <p:cNvSpPr>
            <a:spLocks noGrp="1"/>
          </p:cNvSpPr>
          <p:nvPr>
            <p:ph type="sldNum" sz="quarter" idx="12"/>
          </p:nvPr>
        </p:nvSpPr>
        <p:spPr/>
        <p:txBody>
          <a:bodyPr/>
          <a:lstStyle/>
          <a:p>
            <a:fld id="{2CD8EBEE-45CA-4D4E-8957-31351B8B50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5D64C-8138-4C39-8F7F-A2B92A922D9B}" type="datetime1">
              <a:rPr lang="en-US" smtClean="0"/>
              <a:pPr/>
              <a:t>2/28/2023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Washington State University, Vancouver Campus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8EBEE-45CA-4D4E-8957-31351B8B50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CS466 Chapter 4</a:t>
            </a:r>
          </a:p>
        </p:txBody>
      </p:sp>
      <p:sp>
        <p:nvSpPr>
          <p:cNvPr id="3" name="Subtitle 2"/>
          <p:cNvSpPr>
            <a:spLocks noGrp="1"/>
          </p:cNvSpPr>
          <p:nvPr>
            <p:ph type="subTitle" idx="1"/>
          </p:nvPr>
        </p:nvSpPr>
        <p:spPr/>
        <p:txBody>
          <a:bodyPr/>
          <a:lstStyle/>
          <a:p>
            <a:r>
              <a:rPr lang="en-US" dirty="0"/>
              <a:t>Interrupt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US" sz="4000" dirty="0"/>
              <a:t>ARM Cortex M4 Exception Entry</a:t>
            </a:r>
          </a:p>
        </p:txBody>
      </p:sp>
      <p:sp>
        <p:nvSpPr>
          <p:cNvPr id="6" name="Content Placeholder 5"/>
          <p:cNvSpPr>
            <a:spLocks noGrp="1"/>
          </p:cNvSpPr>
          <p:nvPr>
            <p:ph idx="1"/>
          </p:nvPr>
        </p:nvSpPr>
        <p:spPr>
          <a:xfrm>
            <a:off x="457200" y="990600"/>
            <a:ext cx="4648200" cy="5135563"/>
          </a:xfrm>
        </p:spPr>
        <p:txBody>
          <a:bodyPr>
            <a:normAutofit fontScale="70000" lnSpcReduction="20000"/>
          </a:bodyPr>
          <a:lstStyle/>
          <a:p>
            <a:pPr marL="514350" indent="-514350">
              <a:buFont typeface="+mj-lt"/>
              <a:buAutoNum type="arabicPeriod"/>
            </a:pPr>
            <a:r>
              <a:rPr lang="en-US" dirty="0"/>
              <a:t>When the processor takes an exception the processor pushes information onto the current stack. This operation is referred to as </a:t>
            </a:r>
            <a:r>
              <a:rPr lang="en-US" i="1" dirty="0"/>
              <a:t>stacking</a:t>
            </a:r>
            <a:r>
              <a:rPr lang="en-US" dirty="0"/>
              <a:t> and the structure of eight data words is referred as the </a:t>
            </a:r>
            <a:r>
              <a:rPr lang="en-US" i="1" dirty="0"/>
              <a:t>stack frame</a:t>
            </a:r>
            <a:r>
              <a:rPr lang="en-US" dirty="0"/>
              <a:t>.</a:t>
            </a:r>
          </a:p>
          <a:p>
            <a:pPr marL="514350" indent="-514350">
              <a:buFont typeface="+mj-lt"/>
              <a:buAutoNum type="arabicPeriod"/>
            </a:pPr>
            <a:r>
              <a:rPr lang="en-US" dirty="0"/>
              <a:t>Immediately after stacking, the stack pointer indicates the lowest address in the stack frame. </a:t>
            </a:r>
          </a:p>
          <a:p>
            <a:pPr marL="514350" indent="-514350">
              <a:buFont typeface="+mj-lt"/>
              <a:buAutoNum type="arabicPeriod"/>
            </a:pPr>
            <a:r>
              <a:rPr lang="en-US" dirty="0"/>
              <a:t>The stack frame includes the return address. This is the address of the next instruction in the interrupted program. This value is restored to the PC at exception return so that the interrupted program resumes.</a:t>
            </a:r>
          </a:p>
          <a:p>
            <a:endParaRPr lang="en-US" dirty="0"/>
          </a:p>
          <a:p>
            <a:endParaRPr lang="en-US" dirty="0"/>
          </a:p>
        </p:txBody>
      </p:sp>
      <p:sp>
        <p:nvSpPr>
          <p:cNvPr id="2" name="Date Placeholder 1"/>
          <p:cNvSpPr>
            <a:spLocks noGrp="1"/>
          </p:cNvSpPr>
          <p:nvPr>
            <p:ph type="dt" sz="half" idx="10"/>
          </p:nvPr>
        </p:nvSpPr>
        <p:spPr/>
        <p:txBody>
          <a:bodyPr/>
          <a:lstStyle/>
          <a:p>
            <a:fld id="{BAAD8EA8-4DBC-4C97-98B1-EB7AF541D82A}"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10</a:t>
            </a:fld>
            <a:endParaRPr lang="en-US"/>
          </a:p>
        </p:txBody>
      </p:sp>
      <p:pic>
        <p:nvPicPr>
          <p:cNvPr id="7" name="Picture 6"/>
          <p:cNvPicPr>
            <a:picLocks noChangeAspect="1"/>
          </p:cNvPicPr>
          <p:nvPr/>
        </p:nvPicPr>
        <p:blipFill>
          <a:blip r:embed="rId2" cstate="print"/>
          <a:stretch>
            <a:fillRect/>
          </a:stretch>
        </p:blipFill>
        <p:spPr>
          <a:xfrm>
            <a:off x="5029200" y="1144587"/>
            <a:ext cx="3632200" cy="2894013"/>
          </a:xfrm>
          <a:prstGeom prst="rect">
            <a:avLst/>
          </a:prstGeom>
        </p:spPr>
      </p:pic>
    </p:spTree>
    <p:extLst>
      <p:ext uri="{BB962C8B-B14F-4D97-AF65-F5344CB8AC3E}">
        <p14:creationId xmlns:p14="http://schemas.microsoft.com/office/powerpoint/2010/main" val="184877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US" sz="4000" dirty="0"/>
              <a:t>ARM Cortex M4 Exception (</a:t>
            </a:r>
            <a:r>
              <a:rPr lang="en-US" sz="4000" dirty="0" err="1"/>
              <a:t>cont</a:t>
            </a:r>
            <a:r>
              <a:rPr lang="en-US" sz="4000" dirty="0"/>
              <a:t>)</a:t>
            </a:r>
          </a:p>
        </p:txBody>
      </p:sp>
      <p:sp>
        <p:nvSpPr>
          <p:cNvPr id="6" name="Content Placeholder 5"/>
          <p:cNvSpPr>
            <a:spLocks noGrp="1"/>
          </p:cNvSpPr>
          <p:nvPr>
            <p:ph idx="1"/>
          </p:nvPr>
        </p:nvSpPr>
        <p:spPr>
          <a:xfrm>
            <a:off x="457200" y="990600"/>
            <a:ext cx="7543800" cy="5135563"/>
          </a:xfrm>
        </p:spPr>
        <p:txBody>
          <a:bodyPr>
            <a:normAutofit fontScale="62500" lnSpcReduction="20000"/>
          </a:bodyPr>
          <a:lstStyle/>
          <a:p>
            <a:pPr marL="0" indent="0">
              <a:buNone/>
            </a:pPr>
            <a:endParaRPr lang="en-US" dirty="0"/>
          </a:p>
          <a:p>
            <a:pPr marL="514350" indent="-514350">
              <a:buFont typeface="+mj-lt"/>
              <a:buAutoNum type="arabicPeriod" startAt="4"/>
            </a:pPr>
            <a:r>
              <a:rPr lang="en-US" dirty="0"/>
              <a:t>In parallel to the stacking operation, the processor performs a vector fetch that reads the exception handler start address from the vector table. When stacking is complete, the processor starts executing the exception handler. At the same time</a:t>
            </a:r>
          </a:p>
          <a:p>
            <a:pPr marL="514350" indent="-514350">
              <a:buFont typeface="+mj-lt"/>
              <a:buAutoNum type="arabicPeriod" startAt="4"/>
            </a:pPr>
            <a:r>
              <a:rPr lang="en-US" dirty="0"/>
              <a:t>If no higher priority exception occurs during exception entry, the processor starts executing the exception handler and automatically changes the status of the corresponding pending interrupt to active. </a:t>
            </a:r>
          </a:p>
          <a:p>
            <a:pPr marL="514350" indent="-514350">
              <a:buFont typeface="+mj-lt"/>
              <a:buAutoNum type="arabicPeriod" startAt="4"/>
            </a:pPr>
            <a:r>
              <a:rPr lang="en-US" dirty="0"/>
              <a:t>If another higher priority exception occurs during exception entry, the processor starts executing the exception handler for this exception and does not change the pending status of the earlier exception. This is the late arrival case.</a:t>
            </a:r>
          </a:p>
          <a:p>
            <a:pPr marL="514350" indent="-514350">
              <a:buFont typeface="+mj-lt"/>
              <a:buAutoNum type="arabicPeriod" startAt="4"/>
            </a:pPr>
            <a:r>
              <a:rPr lang="en-US" dirty="0"/>
              <a:t>The ISR, executes and if it uses registers beyond those in the stack frame, It needs to push and eventually restore the registers before performing the interrupt return. </a:t>
            </a:r>
          </a:p>
          <a:p>
            <a:pPr marL="514350" indent="-514350">
              <a:buFont typeface="+mj-lt"/>
              <a:buAutoNum type="arabicPeriod" startAt="4"/>
            </a:pPr>
            <a:r>
              <a:rPr lang="en-US" dirty="0"/>
              <a:t>Generally the ISR will perform the handling for the interrupt and clear the interrupt in hardware.</a:t>
            </a:r>
          </a:p>
          <a:p>
            <a:endParaRPr lang="en-US" dirty="0"/>
          </a:p>
        </p:txBody>
      </p:sp>
      <p:sp>
        <p:nvSpPr>
          <p:cNvPr id="2" name="Date Placeholder 1"/>
          <p:cNvSpPr>
            <a:spLocks noGrp="1"/>
          </p:cNvSpPr>
          <p:nvPr>
            <p:ph type="dt" sz="half" idx="10"/>
          </p:nvPr>
        </p:nvSpPr>
        <p:spPr/>
        <p:txBody>
          <a:bodyPr/>
          <a:lstStyle/>
          <a:p>
            <a:fld id="{BAAD8EA8-4DBC-4C97-98B1-EB7AF541D82A}" type="datetime1">
              <a:rPr lang="en-US" smtClean="0">
                <a:solidFill>
                  <a:prstClr val="black">
                    <a:tint val="75000"/>
                  </a:prstClr>
                </a:solidFill>
              </a:rPr>
              <a:pPr/>
              <a:t>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353587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US" sz="4000" dirty="0"/>
              <a:t>ARM Cortex M4 Exception Return(</a:t>
            </a:r>
            <a:r>
              <a:rPr lang="en-US" sz="4000" dirty="0" err="1"/>
              <a:t>cont</a:t>
            </a:r>
            <a:r>
              <a:rPr lang="en-US" sz="4000" dirty="0"/>
              <a:t>)</a:t>
            </a:r>
          </a:p>
        </p:txBody>
      </p:sp>
      <p:sp>
        <p:nvSpPr>
          <p:cNvPr id="6" name="Content Placeholder 5"/>
          <p:cNvSpPr>
            <a:spLocks noGrp="1"/>
          </p:cNvSpPr>
          <p:nvPr>
            <p:ph idx="1"/>
          </p:nvPr>
        </p:nvSpPr>
        <p:spPr>
          <a:xfrm>
            <a:off x="457200" y="990600"/>
            <a:ext cx="7543800" cy="5135563"/>
          </a:xfrm>
        </p:spPr>
        <p:txBody>
          <a:bodyPr>
            <a:normAutofit/>
          </a:bodyPr>
          <a:lstStyle/>
          <a:p>
            <a:pPr marL="514350" indent="-514350">
              <a:buFont typeface="+mj-lt"/>
              <a:buAutoNum type="arabicPeriod" startAt="9"/>
            </a:pPr>
            <a:r>
              <a:rPr lang="en-US" dirty="0"/>
              <a:t>Exception return occurs when the processor is in Handler mode and executes one of the following instructions to load the EXC_RETURN value into the PC:</a:t>
            </a:r>
          </a:p>
          <a:p>
            <a:pPr lvl="1"/>
            <a:r>
              <a:rPr lang="en-US" dirty="0"/>
              <a:t>an LDM or POP instruction that loads the PC</a:t>
            </a:r>
          </a:p>
          <a:p>
            <a:pPr lvl="1"/>
            <a:r>
              <a:rPr lang="en-US" dirty="0"/>
              <a:t>an LDR instruction with PC as the destination</a:t>
            </a:r>
          </a:p>
          <a:p>
            <a:pPr lvl="1"/>
            <a:r>
              <a:rPr lang="en-US" dirty="0"/>
              <a:t>a BX instruction using any register.</a:t>
            </a:r>
          </a:p>
        </p:txBody>
      </p:sp>
      <p:sp>
        <p:nvSpPr>
          <p:cNvPr id="2" name="Date Placeholder 1"/>
          <p:cNvSpPr>
            <a:spLocks noGrp="1"/>
          </p:cNvSpPr>
          <p:nvPr>
            <p:ph type="dt" sz="half" idx="10"/>
          </p:nvPr>
        </p:nvSpPr>
        <p:spPr/>
        <p:txBody>
          <a:bodyPr/>
          <a:lstStyle/>
          <a:p>
            <a:fld id="{BAAD8EA8-4DBC-4C97-98B1-EB7AF541D82A}" type="datetime1">
              <a:rPr lang="en-US" smtClean="0">
                <a:solidFill>
                  <a:prstClr val="black">
                    <a:tint val="75000"/>
                  </a:prstClr>
                </a:solidFill>
              </a:rPr>
              <a:pPr/>
              <a:t>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381884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D8EA8-4DBC-4C97-98B1-EB7AF541D82A}"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13</a:t>
            </a:fld>
            <a:endParaRPr lang="en-US"/>
          </a:p>
        </p:txBody>
      </p:sp>
      <p:pic>
        <p:nvPicPr>
          <p:cNvPr id="5" name="Picture 4"/>
          <p:cNvPicPr>
            <a:picLocks noChangeAspect="1"/>
          </p:cNvPicPr>
          <p:nvPr/>
        </p:nvPicPr>
        <p:blipFill>
          <a:blip r:embed="rId2" cstate="print"/>
          <a:stretch>
            <a:fillRect/>
          </a:stretch>
        </p:blipFill>
        <p:spPr>
          <a:xfrm>
            <a:off x="2209800" y="266338"/>
            <a:ext cx="4495800" cy="6019259"/>
          </a:xfrm>
          <a:prstGeom prst="rect">
            <a:avLst/>
          </a:prstGeom>
        </p:spPr>
      </p:pic>
    </p:spTree>
    <p:extLst>
      <p:ext uri="{BB962C8B-B14F-4D97-AF65-F5344CB8AC3E}">
        <p14:creationId xmlns:p14="http://schemas.microsoft.com/office/powerpoint/2010/main" val="23260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35169" y="-3517"/>
            <a:ext cx="8080375" cy="8382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Pico Interrupt Entry Processing</a:t>
            </a:r>
          </a:p>
        </p:txBody>
      </p:sp>
      <p:sp>
        <p:nvSpPr>
          <p:cNvPr id="2" name="Date Placeholder 1"/>
          <p:cNvSpPr>
            <a:spLocks noGrp="1"/>
          </p:cNvSpPr>
          <p:nvPr>
            <p:ph type="dt" sz="half" idx="10"/>
          </p:nvPr>
        </p:nvSpPr>
        <p:spPr/>
        <p:txBody>
          <a:bodyPr/>
          <a:lstStyle/>
          <a:p>
            <a:fld id="{39AB286C-B7B4-4469-9788-B09C7D17A879}"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14</a:t>
            </a:fld>
            <a:endParaRPr lang="en-US"/>
          </a:p>
        </p:txBody>
      </p:sp>
      <p:sp>
        <p:nvSpPr>
          <p:cNvPr id="5" name="TextBox 4">
            <a:extLst>
              <a:ext uri="{FF2B5EF4-FFF2-40B4-BE49-F238E27FC236}">
                <a16:creationId xmlns:a16="http://schemas.microsoft.com/office/drawing/2014/main" id="{21D6127E-1CA4-B3A6-CDF0-71949D0A40BE}"/>
              </a:ext>
            </a:extLst>
          </p:cNvPr>
          <p:cNvSpPr txBox="1"/>
          <p:nvPr/>
        </p:nvSpPr>
        <p:spPr>
          <a:xfrm>
            <a:off x="342900" y="824132"/>
            <a:ext cx="845820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Example for GPIO Source</a:t>
            </a:r>
          </a:p>
          <a:p>
            <a:pPr marL="800100" lvl="1" indent="-342900">
              <a:buFont typeface="+mj-lt"/>
              <a:buAutoNum type="arabicPeriod"/>
            </a:pPr>
            <a:r>
              <a:rPr lang="en-US" dirty="0"/>
              <a:t>GPIO Line configured to interrupt on edge</a:t>
            </a:r>
          </a:p>
          <a:p>
            <a:pPr marL="800100" lvl="1" indent="-342900">
              <a:buFont typeface="+mj-lt"/>
              <a:buAutoNum type="arabicPeriod"/>
            </a:pPr>
            <a:r>
              <a:rPr lang="en-US" dirty="0"/>
              <a:t>GPIO Signal driven active (Could be high or low)</a:t>
            </a:r>
          </a:p>
          <a:p>
            <a:pPr marL="800100" lvl="1" indent="-342900">
              <a:buFont typeface="+mj-lt"/>
              <a:buAutoNum type="arabicPeriod"/>
            </a:pPr>
            <a:r>
              <a:rPr lang="en-US" dirty="0"/>
              <a:t>GPIO block notifies ARM NVIC of GPIO block interrupt</a:t>
            </a:r>
          </a:p>
          <a:p>
            <a:pPr marL="800100" lvl="1" indent="-342900">
              <a:buFont typeface="+mj-lt"/>
              <a:buAutoNum type="arabicPeriod"/>
            </a:pPr>
            <a:r>
              <a:rPr lang="en-US" dirty="0"/>
              <a:t>ARM NVIC Notifies ARM Core of the Interrupt with Interrupt Number</a:t>
            </a:r>
          </a:p>
          <a:p>
            <a:pPr marL="800100" lvl="1" indent="-342900">
              <a:buFont typeface="+mj-lt"/>
              <a:buAutoNum type="arabicPeriod"/>
            </a:pPr>
            <a:r>
              <a:rPr lang="en-US" dirty="0"/>
              <a:t>ARM Core Completes execution of the current instruction</a:t>
            </a:r>
          </a:p>
          <a:p>
            <a:pPr marL="800100" lvl="1" indent="-342900">
              <a:buFont typeface="+mj-lt"/>
              <a:buAutoNum type="arabicPeriod"/>
            </a:pPr>
            <a:r>
              <a:rPr lang="en-US" dirty="0"/>
              <a:t>ARM Core Pushes Registers</a:t>
            </a:r>
          </a:p>
          <a:p>
            <a:pPr marL="1257300" lvl="2" indent="-342900">
              <a:buFont typeface="Arial" panose="020B0604020202020204" pitchFamily="34" charset="0"/>
              <a:buChar char="•"/>
            </a:pPr>
            <a:r>
              <a:rPr lang="pt-BR" dirty="0"/>
              <a:t>(R0, R1, R2, R3, R12, LR, PC, and PSR)</a:t>
            </a:r>
          </a:p>
          <a:p>
            <a:pPr marL="1257300" lvl="2" indent="-342900">
              <a:buFont typeface="Arial" panose="020B0604020202020204" pitchFamily="34" charset="0"/>
              <a:buChar char="•"/>
            </a:pPr>
            <a:r>
              <a:rPr lang="pt-BR" dirty="0"/>
              <a:t>More registers if Floating Point Processor (Not done in Pico)</a:t>
            </a:r>
            <a:endParaRPr lang="en-US" dirty="0"/>
          </a:p>
          <a:p>
            <a:pPr marL="800100" lvl="1" indent="-342900">
              <a:buFont typeface="+mj-lt"/>
              <a:buAutoNum type="arabicPeriod"/>
            </a:pPr>
            <a:r>
              <a:rPr lang="en-US" dirty="0"/>
              <a:t>Link Register is set to 0xFFFFFFE9</a:t>
            </a:r>
          </a:p>
          <a:p>
            <a:pPr marL="800100" lvl="1" indent="-342900">
              <a:buFont typeface="+mj-lt"/>
              <a:buAutoNum type="arabicPeriod"/>
            </a:pPr>
            <a:r>
              <a:rPr lang="en-US" dirty="0"/>
              <a:t>ISPR Register is set to show what interrupt will be running</a:t>
            </a:r>
          </a:p>
          <a:p>
            <a:pPr marL="800100" lvl="1" indent="-342900">
              <a:buFont typeface="+mj-lt"/>
              <a:buAutoNum type="arabicPeriod"/>
            </a:pPr>
            <a:r>
              <a:rPr lang="en-US" dirty="0"/>
              <a:t>ARM Core fetches ISR handler address from Vector Table</a:t>
            </a:r>
          </a:p>
          <a:p>
            <a:pPr marL="800100" lvl="1" indent="-342900">
              <a:buFont typeface="+mj-lt"/>
              <a:buAutoNum type="arabicPeriod"/>
            </a:pPr>
            <a:r>
              <a:rPr lang="en-US" dirty="0"/>
              <a:t>PC is updated with ISR Handler Address so next instruction is from handler.</a:t>
            </a:r>
          </a:p>
          <a:p>
            <a:pPr marL="800100" lvl="1" indent="-342900">
              <a:buFont typeface="+mj-lt"/>
              <a:buAutoNum type="arabicPeriod"/>
            </a:pPr>
            <a:r>
              <a:rPr lang="en-US" dirty="0"/>
              <a:t>The default interrupt ISR routine is used for all enabled interrupts.  This routine is what calls runtime registered handlers thru the Pico SDK callback API.</a:t>
            </a:r>
          </a:p>
          <a:p>
            <a:pPr marL="800100" lvl="1" indent="-342900">
              <a:buFont typeface="+mj-lt"/>
              <a:buAutoNum type="arabicPeriod"/>
            </a:pPr>
            <a:endParaRPr lang="en-US" dirty="0"/>
          </a:p>
          <a:p>
            <a:pPr marL="342900" indent="-342900">
              <a:buFont typeface="Arial" panose="020B0604020202020204" pitchFamily="34" charset="0"/>
              <a:buChar char="•"/>
            </a:pPr>
            <a:r>
              <a:rPr lang="en-US" dirty="0"/>
              <a:t>If the Interrupts are disabled or the interrupt priority not high enough to disrupt a running interrupt the NVIC stores the interrupt request and it will take effect when priority and state allows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3097374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228600" y="228600"/>
            <a:ext cx="8080375" cy="8382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Startup and Linker File</a:t>
            </a:r>
          </a:p>
        </p:txBody>
      </p:sp>
      <p:sp>
        <p:nvSpPr>
          <p:cNvPr id="2" name="Date Placeholder 1"/>
          <p:cNvSpPr>
            <a:spLocks noGrp="1"/>
          </p:cNvSpPr>
          <p:nvPr>
            <p:ph type="dt" sz="half" idx="10"/>
          </p:nvPr>
        </p:nvSpPr>
        <p:spPr/>
        <p:txBody>
          <a:bodyPr/>
          <a:lstStyle/>
          <a:p>
            <a:fld id="{39AB286C-B7B4-4469-9788-B09C7D17A879}"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15</a:t>
            </a:fld>
            <a:endParaRPr lang="en-US"/>
          </a:p>
        </p:txBody>
      </p:sp>
      <p:sp>
        <p:nvSpPr>
          <p:cNvPr id="6" name="Content Placeholder 5">
            <a:extLst>
              <a:ext uri="{FF2B5EF4-FFF2-40B4-BE49-F238E27FC236}">
                <a16:creationId xmlns:a16="http://schemas.microsoft.com/office/drawing/2014/main" id="{1487D17B-1271-7A40-4B7B-C4B537064877}"/>
              </a:ext>
            </a:extLst>
          </p:cNvPr>
          <p:cNvSpPr txBox="1">
            <a:spLocks/>
          </p:cNvSpPr>
          <p:nvPr/>
        </p:nvSpPr>
        <p:spPr>
          <a:xfrm>
            <a:off x="152400" y="990600"/>
            <a:ext cx="8991600" cy="51355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pico-</a:t>
            </a:r>
            <a:r>
              <a:rPr lang="en-US" sz="2400" dirty="0" err="1"/>
              <a:t>sdk</a:t>
            </a:r>
            <a:r>
              <a:rPr lang="en-US" sz="2400" dirty="0"/>
              <a:t>/</a:t>
            </a:r>
            <a:r>
              <a:rPr lang="en-US" sz="2400" dirty="0" err="1"/>
              <a:t>src</a:t>
            </a:r>
            <a:r>
              <a:rPr lang="en-US" sz="2400" dirty="0"/>
              <a:t>/rp2_common/</a:t>
            </a:r>
            <a:r>
              <a:rPr lang="en-US" sz="2400" dirty="0" err="1"/>
              <a:t>pico_standard_link</a:t>
            </a:r>
            <a:r>
              <a:rPr lang="en-US" sz="2400" dirty="0"/>
              <a:t>/crt0.S</a:t>
            </a:r>
          </a:p>
          <a:p>
            <a:pPr lvl="1"/>
            <a:r>
              <a:rPr lang="en-US" sz="2000" dirty="0"/>
              <a:t>Vector table</a:t>
            </a:r>
          </a:p>
          <a:p>
            <a:pPr lvl="1"/>
            <a:r>
              <a:rPr lang="en-US" sz="2000" dirty="0"/>
              <a:t>weak definition if </a:t>
            </a:r>
            <a:r>
              <a:rPr lang="en-US" sz="2000" dirty="0" err="1"/>
              <a:t>decl_isr</a:t>
            </a:r>
            <a:endParaRPr lang="en-US" sz="2000" dirty="0"/>
          </a:p>
          <a:p>
            <a:pPr lvl="1"/>
            <a:r>
              <a:rPr lang="en-US" sz="2000" dirty="0"/>
              <a:t>_</a:t>
            </a:r>
            <a:r>
              <a:rPr lang="en-US" sz="2000" dirty="0" err="1"/>
              <a:t>reset_handler</a:t>
            </a:r>
            <a:endParaRPr lang="en-US" sz="2000" dirty="0"/>
          </a:p>
          <a:p>
            <a:pPr lvl="1"/>
            <a:r>
              <a:rPr lang="en-US" sz="2000" dirty="0"/>
              <a:t>Move .data to RAM</a:t>
            </a:r>
          </a:p>
          <a:p>
            <a:pPr lvl="1"/>
            <a:r>
              <a:rPr lang="en-US" sz="2000" dirty="0"/>
              <a:t>Zero .</a:t>
            </a:r>
            <a:r>
              <a:rPr lang="en-US" sz="2000" dirty="0" err="1"/>
              <a:t>bss</a:t>
            </a:r>
            <a:endParaRPr lang="en-US" sz="2000" dirty="0"/>
          </a:p>
          <a:p>
            <a:pPr lvl="1"/>
            <a:r>
              <a:rPr lang="en-US" sz="2000" dirty="0"/>
              <a:t>Call Main</a:t>
            </a:r>
          </a:p>
          <a:p>
            <a:pPr lvl="1"/>
            <a:r>
              <a:rPr lang="en-US" sz="2000" dirty="0"/>
              <a:t>__</a:t>
            </a:r>
            <a:r>
              <a:rPr lang="en-US" sz="2000" dirty="0" err="1"/>
              <a:t>StackTop</a:t>
            </a:r>
            <a:endParaRPr lang="en-US" sz="2000" dirty="0"/>
          </a:p>
          <a:p>
            <a:endParaRPr lang="en-US" sz="2400" dirty="0"/>
          </a:p>
          <a:p>
            <a:r>
              <a:rPr lang="en-US" sz="2400" dirty="0"/>
              <a:t>.pico-</a:t>
            </a:r>
            <a:r>
              <a:rPr lang="en-US" sz="2400" dirty="0" err="1"/>
              <a:t>sdk</a:t>
            </a:r>
            <a:r>
              <a:rPr lang="en-US" sz="2400" dirty="0"/>
              <a:t>/</a:t>
            </a:r>
            <a:r>
              <a:rPr lang="en-US" sz="2400" dirty="0" err="1"/>
              <a:t>src</a:t>
            </a:r>
            <a:r>
              <a:rPr lang="en-US" sz="2400" dirty="0"/>
              <a:t>/rp2_common/</a:t>
            </a:r>
            <a:r>
              <a:rPr lang="en-US" sz="2400" dirty="0" err="1"/>
              <a:t>pico_standard_link</a:t>
            </a:r>
            <a:r>
              <a:rPr lang="en-US" sz="2400" dirty="0"/>
              <a:t>/</a:t>
            </a:r>
            <a:r>
              <a:rPr lang="en-US" sz="2400" dirty="0" err="1"/>
              <a:t>memmap_default.ld</a:t>
            </a:r>
            <a:endParaRPr lang="en-US" sz="2400" dirty="0"/>
          </a:p>
          <a:p>
            <a:pPr lvl="1"/>
            <a:r>
              <a:rPr lang="en-US" sz="2000" dirty="0"/>
              <a:t>MEMORY Definition</a:t>
            </a:r>
          </a:p>
          <a:p>
            <a:pPr lvl="1"/>
            <a:r>
              <a:rPr lang="en-US" sz="2000" dirty="0"/>
              <a:t>Sections get added to Memory Partitions</a:t>
            </a:r>
          </a:p>
          <a:p>
            <a:pPr lvl="1"/>
            <a:r>
              <a:rPr lang="en-US" sz="2000" dirty="0"/>
              <a:t>ELF _</a:t>
            </a:r>
            <a:r>
              <a:rPr lang="en-US" sz="2000" dirty="0" err="1"/>
              <a:t>entry_point</a:t>
            </a:r>
            <a:r>
              <a:rPr lang="en-US" sz="2000" dirty="0"/>
              <a:t> vs. _</a:t>
            </a:r>
            <a:r>
              <a:rPr lang="en-US" sz="2000" dirty="0" err="1"/>
              <a:t>reset_handler</a:t>
            </a:r>
            <a:endParaRPr lang="en-US" sz="2000" dirty="0"/>
          </a:p>
          <a:p>
            <a:pPr marL="457200" lvl="1" indent="0">
              <a:buNone/>
            </a:pPr>
            <a:endParaRPr lang="en-US" sz="2000"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Text Box 4"/>
          <p:cNvSpPr txBox="1">
            <a:spLocks noChangeArrowheads="1"/>
          </p:cNvSpPr>
          <p:nvPr/>
        </p:nvSpPr>
        <p:spPr bwMode="auto">
          <a:xfrm>
            <a:off x="228600" y="228600"/>
            <a:ext cx="8080375" cy="762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4.3  The Shared-Data Problem </a:t>
            </a:r>
          </a:p>
        </p:txBody>
      </p:sp>
      <p:sp>
        <p:nvSpPr>
          <p:cNvPr id="79878" name="Text Box 5"/>
          <p:cNvSpPr txBox="1">
            <a:spLocks noChangeArrowheads="1"/>
          </p:cNvSpPr>
          <p:nvPr/>
        </p:nvSpPr>
        <p:spPr bwMode="auto">
          <a:xfrm>
            <a:off x="304800" y="1143000"/>
            <a:ext cx="8150225" cy="4953000"/>
          </a:xfrm>
          <a:prstGeom prst="rect">
            <a:avLst/>
          </a:prstGeom>
          <a:noFill/>
          <a:ln w="9525">
            <a:noFill/>
            <a:round/>
            <a:headEnd/>
            <a:tailEnd/>
          </a:ln>
        </p:spPr>
        <p:txBody>
          <a:bodyPr lIns="182520" tIns="46080" rIns="182520" bIns="46080"/>
          <a:lstStyle/>
          <a:p>
            <a:pPr marL="338138" indent="-338138" eaLnBrk="1" hangingPunct="1">
              <a:lnSpc>
                <a:spcPct val="80000"/>
              </a:lnSpc>
              <a:spcBef>
                <a:spcPts val="7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As soon as we use interrupts, a shared data problem arises.</a:t>
            </a:r>
          </a:p>
          <a:p>
            <a:pPr marL="338138" indent="-338138" eaLnBrk="1" hangingPunct="1">
              <a:lnSpc>
                <a:spcPct val="80000"/>
              </a:lnSpc>
              <a:spcBef>
                <a:spcPts val="7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Guidelines of perhaps 10%  maximum of CPU cycles in ISR’s are sometimes given.  This is to increase responsiveness.  But it’s a guideline…</a:t>
            </a:r>
          </a:p>
          <a:p>
            <a:pPr marL="338138" indent="-338138" eaLnBrk="1" hangingPunct="1">
              <a:lnSpc>
                <a:spcPct val="80000"/>
              </a:lnSpc>
              <a:spcBef>
                <a:spcPts val="7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Therefore, we are driven to perform as much work as possible at the task level and we generally use </a:t>
            </a:r>
            <a:r>
              <a:rPr lang="en-US" sz="2800" dirty="0" err="1">
                <a:solidFill>
                  <a:srgbClr val="000000"/>
                </a:solidFill>
              </a:rPr>
              <a:t>isrs</a:t>
            </a:r>
            <a:r>
              <a:rPr lang="en-US" sz="2800" dirty="0">
                <a:solidFill>
                  <a:srgbClr val="000000"/>
                </a:solidFill>
              </a:rPr>
              <a:t> to signal a task that there is work to do.</a:t>
            </a:r>
          </a:p>
          <a:p>
            <a:pPr marL="338138" indent="-338138" eaLnBrk="1" hangingPunct="1">
              <a:lnSpc>
                <a:spcPct val="80000"/>
              </a:lnSpc>
              <a:spcBef>
                <a:spcPts val="7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Therefore, </a:t>
            </a:r>
            <a:r>
              <a:rPr lang="en-US" sz="2800" dirty="0" err="1">
                <a:solidFill>
                  <a:srgbClr val="000000"/>
                </a:solidFill>
              </a:rPr>
              <a:t>isr’s</a:t>
            </a:r>
            <a:r>
              <a:rPr lang="en-US" sz="2800" dirty="0">
                <a:solidFill>
                  <a:srgbClr val="000000"/>
                </a:solidFill>
              </a:rPr>
              <a:t> and tasks must share common data.</a:t>
            </a:r>
          </a:p>
        </p:txBody>
      </p:sp>
      <p:sp>
        <p:nvSpPr>
          <p:cNvPr id="2" name="Date Placeholder 1"/>
          <p:cNvSpPr>
            <a:spLocks noGrp="1"/>
          </p:cNvSpPr>
          <p:nvPr>
            <p:ph type="dt" sz="half" idx="10"/>
          </p:nvPr>
        </p:nvSpPr>
        <p:spPr/>
        <p:txBody>
          <a:bodyPr/>
          <a:lstStyle/>
          <a:p>
            <a:fld id="{DB478258-C3E1-4BB0-9A79-569BFF55FB13}"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16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Text Box 4"/>
          <p:cNvSpPr txBox="1">
            <a:spLocks noChangeArrowheads="1"/>
          </p:cNvSpPr>
          <p:nvPr/>
        </p:nvSpPr>
        <p:spPr bwMode="auto">
          <a:xfrm>
            <a:off x="0" y="-76200"/>
            <a:ext cx="8080375" cy="763588"/>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a:effectLst>
                  <a:outerShdw blurRad="38100" dist="38100" dir="2700000" algn="tl">
                    <a:srgbClr val="C0C0C0"/>
                  </a:outerShdw>
                </a:effectLst>
                <a:latin typeface="Arial" panose="020B0604020202020204" pitchFamily="34" charset="0"/>
              </a:rPr>
              <a:t>Fig 4.4 Shared-Data (cont)</a:t>
            </a:r>
          </a:p>
        </p:txBody>
      </p:sp>
      <p:sp>
        <p:nvSpPr>
          <p:cNvPr id="80902" name="Text Box 5"/>
          <p:cNvSpPr txBox="1">
            <a:spLocks noChangeArrowheads="1"/>
          </p:cNvSpPr>
          <p:nvPr/>
        </p:nvSpPr>
        <p:spPr bwMode="auto">
          <a:xfrm>
            <a:off x="0" y="833439"/>
            <a:ext cx="8942388" cy="5314950"/>
          </a:xfrm>
          <a:prstGeom prst="rect">
            <a:avLst/>
          </a:prstGeom>
          <a:noFill/>
          <a:ln w="9525">
            <a:noFill/>
            <a:round/>
            <a:headEnd/>
            <a:tailEnd/>
          </a:ln>
        </p:spPr>
        <p:txBody>
          <a:bodyPr lIns="182520" tIns="46080" rIns="182520" bIns="46080"/>
          <a:lstStyle/>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static int </a:t>
            </a:r>
            <a:r>
              <a:rPr lang="en-US" sz="1600" dirty="0" err="1">
                <a:solidFill>
                  <a:srgbClr val="000000"/>
                </a:solidFill>
              </a:rPr>
              <a:t>iTemperatures</a:t>
            </a:r>
            <a:r>
              <a:rPr lang="en-US" sz="1600" dirty="0">
                <a:solidFill>
                  <a:srgbClr val="000000"/>
                </a:solidFill>
              </a:rPr>
              <a:t>[2];			// global to task and </a:t>
            </a:r>
            <a:r>
              <a:rPr lang="en-US" sz="1600" dirty="0" err="1">
                <a:solidFill>
                  <a:srgbClr val="000000"/>
                </a:solidFill>
              </a:rPr>
              <a:t>isr</a:t>
            </a:r>
            <a:endParaRPr lang="en-US" sz="1600" dirty="0">
              <a:solidFill>
                <a:srgbClr val="000000"/>
              </a:solidFill>
            </a:endParaRP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endParaRPr lang="en-US" sz="1600" dirty="0">
              <a:solidFill>
                <a:srgbClr val="000000"/>
              </a:solidFill>
            </a:endParaRP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void interrupt </a:t>
            </a:r>
            <a:r>
              <a:rPr lang="en-US" sz="1600" dirty="0" err="1">
                <a:solidFill>
                  <a:srgbClr val="000000"/>
                </a:solidFill>
              </a:rPr>
              <a:t>vReadTemperatures</a:t>
            </a:r>
            <a:r>
              <a:rPr lang="en-US" sz="1600" dirty="0">
                <a:solidFill>
                  <a:srgbClr val="000000"/>
                </a:solidFill>
              </a:rPr>
              <a:t>(void)</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a:t>
            </a:r>
            <a:r>
              <a:rPr lang="en-US" sz="1600" dirty="0" err="1">
                <a:solidFill>
                  <a:srgbClr val="000000"/>
                </a:solidFill>
              </a:rPr>
              <a:t>iTemperatures</a:t>
            </a:r>
            <a:r>
              <a:rPr lang="en-US" sz="1600" dirty="0">
                <a:solidFill>
                  <a:srgbClr val="000000"/>
                </a:solidFill>
              </a:rPr>
              <a:t>[0] = !! read in value from </a:t>
            </a:r>
            <a:r>
              <a:rPr lang="en-US" sz="1600" dirty="0" err="1">
                <a:solidFill>
                  <a:srgbClr val="000000"/>
                </a:solidFill>
              </a:rPr>
              <a:t>hw</a:t>
            </a:r>
            <a:endParaRPr lang="en-US" sz="1600" dirty="0">
              <a:solidFill>
                <a:srgbClr val="000000"/>
              </a:solidFill>
            </a:endParaRP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a:t>
            </a:r>
            <a:r>
              <a:rPr lang="en-US" sz="1600" dirty="0" err="1">
                <a:solidFill>
                  <a:srgbClr val="000000"/>
                </a:solidFill>
              </a:rPr>
              <a:t>iTemperatures</a:t>
            </a:r>
            <a:r>
              <a:rPr lang="en-US" sz="1600" dirty="0">
                <a:solidFill>
                  <a:srgbClr val="000000"/>
                </a:solidFill>
              </a:rPr>
              <a:t>[1] = !! read in value from </a:t>
            </a:r>
            <a:r>
              <a:rPr lang="en-US" sz="1600" dirty="0" err="1">
                <a:solidFill>
                  <a:srgbClr val="000000"/>
                </a:solidFill>
              </a:rPr>
              <a:t>hw</a:t>
            </a:r>
            <a:endParaRPr lang="en-US" sz="1600" dirty="0">
              <a:solidFill>
                <a:srgbClr val="000000"/>
              </a:solidFill>
            </a:endParaRP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endParaRPr lang="en-US" sz="1600" dirty="0">
              <a:solidFill>
                <a:srgbClr val="000000"/>
              </a:solidFill>
            </a:endParaRP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void main(void)</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a:t>
            </a:r>
            <a:r>
              <a:rPr lang="en-US" sz="1600" dirty="0" err="1">
                <a:solidFill>
                  <a:srgbClr val="000000"/>
                </a:solidFill>
              </a:rPr>
              <a:t>int</a:t>
            </a:r>
            <a:r>
              <a:rPr lang="en-US" sz="1600" dirty="0">
                <a:solidFill>
                  <a:srgbClr val="000000"/>
                </a:solidFill>
              </a:rPr>
              <a:t> iTemp0, iTemp1;</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while(TRUE)</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iTemp0 = </a:t>
            </a:r>
            <a:r>
              <a:rPr lang="en-US" sz="1600" dirty="0" err="1">
                <a:solidFill>
                  <a:srgbClr val="000000"/>
                </a:solidFill>
              </a:rPr>
              <a:t>iTemperatures</a:t>
            </a:r>
            <a:r>
              <a:rPr lang="en-US" sz="1600" dirty="0">
                <a:solidFill>
                  <a:srgbClr val="000000"/>
                </a:solidFill>
              </a:rPr>
              <a:t>[0];</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iTemp1 = </a:t>
            </a:r>
            <a:r>
              <a:rPr lang="en-US" sz="1600" dirty="0" err="1">
                <a:solidFill>
                  <a:srgbClr val="000000"/>
                </a:solidFill>
              </a:rPr>
              <a:t>iTemperatures</a:t>
            </a:r>
            <a:r>
              <a:rPr lang="en-US" sz="1600" dirty="0">
                <a:solidFill>
                  <a:srgbClr val="000000"/>
                </a:solidFill>
              </a:rPr>
              <a:t>[1];</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if(iTemp0 != iTemp1)</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 Set off howling alarm;</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sz="1600" dirty="0">
                <a:solidFill>
                  <a:srgbClr val="000000"/>
                </a:solidFill>
              </a:rPr>
              <a:t> }</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endParaRPr lang="en-US" sz="1600" dirty="0">
              <a:solidFill>
                <a:srgbClr val="000000"/>
              </a:solidFill>
            </a:endParaRP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endParaRPr lang="en-US" sz="1600" dirty="0">
              <a:solidFill>
                <a:srgbClr val="000000"/>
              </a:solidFill>
            </a:endParaRP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endParaRPr lang="en-US" sz="1600" dirty="0">
              <a:solidFill>
                <a:srgbClr val="000000"/>
              </a:solidFill>
            </a:endParaRPr>
          </a:p>
        </p:txBody>
      </p:sp>
      <p:sp>
        <p:nvSpPr>
          <p:cNvPr id="2" name="Date Placeholder 1"/>
          <p:cNvSpPr>
            <a:spLocks noGrp="1"/>
          </p:cNvSpPr>
          <p:nvPr>
            <p:ph type="dt" sz="half" idx="10"/>
          </p:nvPr>
        </p:nvSpPr>
        <p:spPr/>
        <p:txBody>
          <a:bodyPr/>
          <a:lstStyle/>
          <a:p>
            <a:fld id="{927054E8-9063-4A23-B146-7418EF31449F}" type="datetime1">
              <a:rPr lang="en-US" smtClean="0"/>
              <a:pPr/>
              <a:t>2/28/2023</a:t>
            </a:fld>
            <a:endParaRPr lang="en-US" dirty="0"/>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138113" y="0"/>
            <a:ext cx="8080375" cy="1143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3600">
                <a:effectLst>
                  <a:outerShdw blurRad="38100" dist="38100" dir="2700000" algn="tl">
                    <a:srgbClr val="C0C0C0"/>
                  </a:outerShdw>
                </a:effectLst>
                <a:latin typeface="Arial" panose="020B0604020202020204" pitchFamily="34" charset="0"/>
              </a:rPr>
              <a:t>Fig 4.5 Harder Shared Data Problem</a:t>
            </a:r>
          </a:p>
        </p:txBody>
      </p:sp>
      <p:sp>
        <p:nvSpPr>
          <p:cNvPr id="81926" name="Text Box 5"/>
          <p:cNvSpPr txBox="1">
            <a:spLocks noChangeArrowheads="1"/>
          </p:cNvSpPr>
          <p:nvPr/>
        </p:nvSpPr>
        <p:spPr bwMode="auto">
          <a:xfrm>
            <a:off x="304800" y="1101725"/>
            <a:ext cx="8636000" cy="5556250"/>
          </a:xfrm>
          <a:prstGeom prst="rect">
            <a:avLst/>
          </a:prstGeom>
          <a:noFill/>
          <a:ln w="9525">
            <a:noFill/>
            <a:round/>
            <a:headEnd/>
            <a:tailEnd/>
          </a:ln>
        </p:spPr>
        <p:txBody>
          <a:bodyPr lIns="182520" tIns="46080" rIns="182520" bIns="46080"/>
          <a:lstStyle/>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static int </a:t>
            </a:r>
            <a:r>
              <a:rPr lang="en-US" dirty="0" err="1">
                <a:solidFill>
                  <a:srgbClr val="000000"/>
                </a:solidFill>
              </a:rPr>
              <a:t>iTemperatures</a:t>
            </a:r>
            <a:r>
              <a:rPr lang="en-US" dirty="0">
                <a:solidFill>
                  <a:srgbClr val="000000"/>
                </a:solidFill>
              </a:rPr>
              <a:t>[2];</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dirty="0">
              <a:solidFill>
                <a:srgbClr val="000000"/>
              </a:solidFill>
            </a:endParaRP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void interrupt </a:t>
            </a:r>
            <a:r>
              <a:rPr lang="en-US" dirty="0" err="1">
                <a:solidFill>
                  <a:srgbClr val="000000"/>
                </a:solidFill>
              </a:rPr>
              <a:t>vReadTemperatures</a:t>
            </a:r>
            <a:r>
              <a:rPr lang="en-US" dirty="0">
                <a:solidFill>
                  <a:srgbClr val="000000"/>
                </a:solidFill>
              </a:rPr>
              <a:t>(void)</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	</a:t>
            </a:r>
            <a:r>
              <a:rPr lang="en-US" dirty="0" err="1">
                <a:solidFill>
                  <a:srgbClr val="000000"/>
                </a:solidFill>
              </a:rPr>
              <a:t>iTemperatures</a:t>
            </a:r>
            <a:r>
              <a:rPr lang="en-US" dirty="0">
                <a:solidFill>
                  <a:srgbClr val="000000"/>
                </a:solidFill>
              </a:rPr>
              <a:t>[0] = !! read in value from hardware</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	</a:t>
            </a:r>
            <a:r>
              <a:rPr lang="en-US" dirty="0" err="1">
                <a:solidFill>
                  <a:srgbClr val="000000"/>
                </a:solidFill>
              </a:rPr>
              <a:t>iTemperatures</a:t>
            </a:r>
            <a:r>
              <a:rPr lang="en-US" dirty="0">
                <a:solidFill>
                  <a:srgbClr val="000000"/>
                </a:solidFill>
              </a:rPr>
              <a:t>[1] = !! read in value from hardware</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dirty="0">
              <a:solidFill>
                <a:srgbClr val="000000"/>
              </a:solidFill>
            </a:endParaRP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void main(void)</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	while(TRUE)</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	{</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		if(</a:t>
            </a:r>
            <a:r>
              <a:rPr lang="en-US" dirty="0" err="1">
                <a:solidFill>
                  <a:srgbClr val="000000"/>
                </a:solidFill>
              </a:rPr>
              <a:t>iTemperatures</a:t>
            </a:r>
            <a:r>
              <a:rPr lang="en-US" dirty="0">
                <a:solidFill>
                  <a:srgbClr val="000000"/>
                </a:solidFill>
              </a:rPr>
              <a:t>[0] != </a:t>
            </a:r>
            <a:r>
              <a:rPr lang="en-US" dirty="0" err="1">
                <a:solidFill>
                  <a:srgbClr val="000000"/>
                </a:solidFill>
              </a:rPr>
              <a:t>iTemperatures</a:t>
            </a:r>
            <a:r>
              <a:rPr lang="en-US" dirty="0">
                <a:solidFill>
                  <a:srgbClr val="000000"/>
                </a:solidFill>
              </a:rPr>
              <a:t>[1])</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			!! Set off howling alarm</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	}</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a:t>
            </a: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dirty="0">
              <a:solidFill>
                <a:srgbClr val="000000"/>
              </a:solidFill>
            </a:endParaRPr>
          </a:p>
          <a:p>
            <a:pPr marL="342900" indent="-338138" eaLnBrk="1" hangingPunct="1">
              <a:lnSpc>
                <a:spcPct val="80000"/>
              </a:lnSpc>
              <a:spcBef>
                <a:spcPts val="5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dirty="0">
              <a:solidFill>
                <a:srgbClr val="000000"/>
              </a:solidFill>
            </a:endParaRPr>
          </a:p>
        </p:txBody>
      </p:sp>
      <p:sp>
        <p:nvSpPr>
          <p:cNvPr id="2" name="Date Placeholder 1"/>
          <p:cNvSpPr>
            <a:spLocks noGrp="1"/>
          </p:cNvSpPr>
          <p:nvPr>
            <p:ph type="dt" sz="half" idx="10"/>
          </p:nvPr>
        </p:nvSpPr>
        <p:spPr/>
        <p:txBody>
          <a:bodyPr/>
          <a:lstStyle/>
          <a:p>
            <a:fld id="{CE60587A-EDE4-44C2-82DC-35752E875004}"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4"/>
          <p:cNvSpPr txBox="1">
            <a:spLocks noChangeArrowheads="1"/>
          </p:cNvSpPr>
          <p:nvPr/>
        </p:nvSpPr>
        <p:spPr bwMode="auto">
          <a:xfrm>
            <a:off x="149225" y="136525"/>
            <a:ext cx="8305800" cy="9144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Assembly language if-equal</a:t>
            </a:r>
          </a:p>
        </p:txBody>
      </p:sp>
      <p:sp>
        <p:nvSpPr>
          <p:cNvPr id="82950" name="Text Box 5"/>
          <p:cNvSpPr txBox="1">
            <a:spLocks noChangeArrowheads="1"/>
          </p:cNvSpPr>
          <p:nvPr/>
        </p:nvSpPr>
        <p:spPr bwMode="auto">
          <a:xfrm>
            <a:off x="415925" y="1143000"/>
            <a:ext cx="7772400" cy="4114800"/>
          </a:xfrm>
          <a:prstGeom prst="rect">
            <a:avLst/>
          </a:prstGeom>
          <a:noFill/>
          <a:ln w="9525">
            <a:noFill/>
            <a:round/>
            <a:headEnd/>
            <a:tailEnd/>
          </a:ln>
        </p:spPr>
        <p:txBody>
          <a:bodyPr lIns="182520" tIns="46080" rIns="182520" bIns="46080"/>
          <a:lstStyle/>
          <a:p>
            <a:pPr marL="342900" indent="-338138" eaLnBrk="1" hangingPunct="1">
              <a:lnSpc>
                <a:spcPct val="90000"/>
              </a:lnSpc>
              <a:spcBef>
                <a:spcPts val="6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rPr>
              <a:t>.</a:t>
            </a:r>
          </a:p>
          <a:p>
            <a:pPr marL="342900" indent="-338138" eaLnBrk="1" hangingPunct="1">
              <a:lnSpc>
                <a:spcPct val="90000"/>
              </a:lnSpc>
              <a:spcBef>
                <a:spcPts val="6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rPr>
              <a:t>.</a:t>
            </a:r>
          </a:p>
          <a:p>
            <a:pPr marL="342900" indent="-338138" eaLnBrk="1" hangingPunct="1">
              <a:lnSpc>
                <a:spcPct val="90000"/>
              </a:lnSpc>
              <a:spcBef>
                <a:spcPts val="6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rPr>
              <a:t>MOVE		R1, (</a:t>
            </a:r>
            <a:r>
              <a:rPr lang="en-US" sz="2400" dirty="0" err="1">
                <a:solidFill>
                  <a:srgbClr val="000000"/>
                </a:solidFill>
              </a:rPr>
              <a:t>iTemperatures</a:t>
            </a:r>
            <a:r>
              <a:rPr lang="en-US" sz="2400" dirty="0">
                <a:solidFill>
                  <a:srgbClr val="000000"/>
                </a:solidFill>
              </a:rPr>
              <a:t>[0])</a:t>
            </a:r>
          </a:p>
          <a:p>
            <a:pPr marL="342900" indent="-338138" eaLnBrk="1" hangingPunct="1">
              <a:lnSpc>
                <a:spcPct val="90000"/>
              </a:lnSpc>
              <a:spcBef>
                <a:spcPts val="6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rPr>
              <a:t>MOVE		R2, (</a:t>
            </a:r>
            <a:r>
              <a:rPr lang="en-US" sz="2400" dirty="0" err="1">
                <a:solidFill>
                  <a:srgbClr val="000000"/>
                </a:solidFill>
              </a:rPr>
              <a:t>iTemperatures</a:t>
            </a:r>
            <a:r>
              <a:rPr lang="en-US" sz="2400" dirty="0">
                <a:solidFill>
                  <a:srgbClr val="000000"/>
                </a:solidFill>
              </a:rPr>
              <a:t>[1])</a:t>
            </a:r>
          </a:p>
          <a:p>
            <a:pPr marL="342900" indent="-338138" eaLnBrk="1" hangingPunct="1">
              <a:lnSpc>
                <a:spcPct val="90000"/>
              </a:lnSpc>
              <a:spcBef>
                <a:spcPts val="6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rPr>
              <a:t>SUBTRACT	R1,R2</a:t>
            </a:r>
          </a:p>
          <a:p>
            <a:pPr marL="342900" indent="-338138" eaLnBrk="1" hangingPunct="1">
              <a:lnSpc>
                <a:spcPct val="90000"/>
              </a:lnSpc>
              <a:spcBef>
                <a:spcPts val="6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rPr>
              <a:t>JCOND	ZERO, TEMPERATURES_OK</a:t>
            </a:r>
          </a:p>
          <a:p>
            <a:pPr marL="342900" indent="-338138" eaLnBrk="1" hangingPunct="1">
              <a:lnSpc>
                <a:spcPct val="90000"/>
              </a:lnSpc>
              <a:spcBef>
                <a:spcPts val="6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rPr>
              <a:t>.</a:t>
            </a:r>
          </a:p>
          <a:p>
            <a:pPr marL="342900" indent="-338138" eaLnBrk="1" hangingPunct="1">
              <a:lnSpc>
                <a:spcPct val="90000"/>
              </a:lnSpc>
              <a:spcBef>
                <a:spcPts val="6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rPr>
              <a:t>.			Code goes here to set off the alarm…</a:t>
            </a:r>
          </a:p>
          <a:p>
            <a:pPr marL="342900" indent="-338138" eaLnBrk="1" hangingPunct="1">
              <a:lnSpc>
                <a:spcPct val="90000"/>
              </a:lnSpc>
              <a:spcBef>
                <a:spcPts val="6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rPr>
              <a:t>.</a:t>
            </a:r>
          </a:p>
          <a:p>
            <a:pPr marL="342900" indent="-338138" eaLnBrk="1" hangingPunct="1">
              <a:lnSpc>
                <a:spcPct val="90000"/>
              </a:lnSpc>
              <a:spcBef>
                <a:spcPts val="600"/>
              </a:spcBef>
              <a:buSzPct val="750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dirty="0">
                <a:solidFill>
                  <a:srgbClr val="000000"/>
                </a:solidFill>
              </a:rPr>
              <a:t>TEMPERATURES_OK:</a:t>
            </a:r>
          </a:p>
        </p:txBody>
      </p:sp>
      <p:sp>
        <p:nvSpPr>
          <p:cNvPr id="2" name="Date Placeholder 1"/>
          <p:cNvSpPr>
            <a:spLocks noGrp="1"/>
          </p:cNvSpPr>
          <p:nvPr>
            <p:ph type="dt" sz="half" idx="10"/>
          </p:nvPr>
        </p:nvSpPr>
        <p:spPr/>
        <p:txBody>
          <a:bodyPr/>
          <a:lstStyle/>
          <a:p>
            <a:fld id="{05B4C6D6-0BF7-44B3-AC25-5EE2AC8DF251}"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19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228600" y="228600"/>
            <a:ext cx="8080375" cy="1143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Interrupt…</a:t>
            </a:r>
          </a:p>
        </p:txBody>
      </p:sp>
      <p:sp>
        <p:nvSpPr>
          <p:cNvPr id="75782" name="Text Box 5"/>
          <p:cNvSpPr txBox="1">
            <a:spLocks noChangeArrowheads="1"/>
          </p:cNvSpPr>
          <p:nvPr/>
        </p:nvSpPr>
        <p:spPr bwMode="auto">
          <a:xfrm>
            <a:off x="304800" y="1295400"/>
            <a:ext cx="8610600" cy="4800600"/>
          </a:xfrm>
          <a:prstGeom prst="rect">
            <a:avLst/>
          </a:prstGeom>
          <a:noFill/>
          <a:ln w="9525">
            <a:noFill/>
            <a:round/>
            <a:headEnd/>
            <a:tailEnd/>
          </a:ln>
        </p:spPr>
        <p:txBody>
          <a:bodyPr lIns="182520" tIns="46080" rIns="182520" bIns="46080"/>
          <a:lstStyle/>
          <a:p>
            <a:pPr marL="338138" indent="-338138" eaLnBrk="1" hangingPunct="1">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Interrupts start with an input from the hardware, usually an interrupt request is asserted by some hardware which needs service.  This device normally asserts the interrupt request line or IRQ on the microprocessor.</a:t>
            </a:r>
          </a:p>
          <a:p>
            <a:pPr marL="338138" indent="-338138" eaLnBrk="1" hangingPunct="1">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Can be generated by hardware or software.</a:t>
            </a:r>
          </a:p>
          <a:p>
            <a:pPr marL="795338" lvl="1" indent="-338138">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Software interrupts are sometimes called exceptions</a:t>
            </a:r>
          </a:p>
          <a:p>
            <a:pPr marL="338138" indent="-338138" eaLnBrk="1" hangingPunct="1">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On microcontrollers, Most interrupts come from;</a:t>
            </a:r>
          </a:p>
          <a:p>
            <a:pPr marL="795338" lvl="1" indent="-338138">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Internal controller Blocks</a:t>
            </a:r>
          </a:p>
          <a:p>
            <a:pPr marL="795338" lvl="1" indent="-338138">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External GPIO’s</a:t>
            </a:r>
          </a:p>
        </p:txBody>
      </p:sp>
      <p:sp>
        <p:nvSpPr>
          <p:cNvPr id="2" name="Date Placeholder 1"/>
          <p:cNvSpPr>
            <a:spLocks noGrp="1"/>
          </p:cNvSpPr>
          <p:nvPr>
            <p:ph type="dt" sz="half" idx="10"/>
          </p:nvPr>
        </p:nvSpPr>
        <p:spPr/>
        <p:txBody>
          <a:bodyPr/>
          <a:lstStyle/>
          <a:p>
            <a:fld id="{22B74D3A-D50C-4260-A536-C884C98E3222}" type="datetime1">
              <a:rPr lang="en-US" smtClean="0"/>
              <a:pPr/>
              <a:t>2/28/2023</a:t>
            </a:fld>
            <a:endParaRPr lang="en-US" dirty="0"/>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2</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782">
                                            <p:txEl>
                                              <p:pRg st="0" end="0"/>
                                            </p:txEl>
                                          </p:spTgt>
                                        </p:tgtEl>
                                        <p:attrNameLst>
                                          <p:attrName>style.visibility</p:attrName>
                                        </p:attrNameLst>
                                      </p:cBhvr>
                                      <p:to>
                                        <p:strVal val="visible"/>
                                      </p:to>
                                    </p:set>
                                    <p:animEffect transition="in" filter="fade">
                                      <p:cBhvr>
                                        <p:cTn id="7" dur="2000"/>
                                        <p:tgtEl>
                                          <p:spTgt spid="757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782">
                                            <p:txEl>
                                              <p:pRg st="1" end="1"/>
                                            </p:txEl>
                                          </p:spTgt>
                                        </p:tgtEl>
                                        <p:attrNameLst>
                                          <p:attrName>style.visibility</p:attrName>
                                        </p:attrNameLst>
                                      </p:cBhvr>
                                      <p:to>
                                        <p:strVal val="visible"/>
                                      </p:to>
                                    </p:set>
                                    <p:animEffect transition="in" filter="fade">
                                      <p:cBhvr>
                                        <p:cTn id="12" dur="2000"/>
                                        <p:tgtEl>
                                          <p:spTgt spid="7578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5782">
                                            <p:txEl>
                                              <p:pRg st="2" end="2"/>
                                            </p:txEl>
                                          </p:spTgt>
                                        </p:tgtEl>
                                        <p:attrNameLst>
                                          <p:attrName>style.visibility</p:attrName>
                                        </p:attrNameLst>
                                      </p:cBhvr>
                                      <p:to>
                                        <p:strVal val="visible"/>
                                      </p:to>
                                    </p:set>
                                    <p:animEffect transition="in" filter="fade">
                                      <p:cBhvr>
                                        <p:cTn id="15" dur="2000"/>
                                        <p:tgtEl>
                                          <p:spTgt spid="7578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5782">
                                            <p:txEl>
                                              <p:pRg st="3" end="3"/>
                                            </p:txEl>
                                          </p:spTgt>
                                        </p:tgtEl>
                                        <p:attrNameLst>
                                          <p:attrName>style.visibility</p:attrName>
                                        </p:attrNameLst>
                                      </p:cBhvr>
                                      <p:to>
                                        <p:strVal val="visible"/>
                                      </p:to>
                                    </p:set>
                                    <p:animEffect transition="in" filter="fade">
                                      <p:cBhvr>
                                        <p:cTn id="20" dur="2000"/>
                                        <p:tgtEl>
                                          <p:spTgt spid="7578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5782">
                                            <p:txEl>
                                              <p:pRg st="4" end="4"/>
                                            </p:txEl>
                                          </p:spTgt>
                                        </p:tgtEl>
                                        <p:attrNameLst>
                                          <p:attrName>style.visibility</p:attrName>
                                        </p:attrNameLst>
                                      </p:cBhvr>
                                      <p:to>
                                        <p:strVal val="visible"/>
                                      </p:to>
                                    </p:set>
                                    <p:animEffect transition="in" filter="fade">
                                      <p:cBhvr>
                                        <p:cTn id="23" dur="2000"/>
                                        <p:tgtEl>
                                          <p:spTgt spid="7578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5782">
                                            <p:txEl>
                                              <p:pRg st="5" end="5"/>
                                            </p:txEl>
                                          </p:spTgt>
                                        </p:tgtEl>
                                        <p:attrNameLst>
                                          <p:attrName>style.visibility</p:attrName>
                                        </p:attrNameLst>
                                      </p:cBhvr>
                                      <p:to>
                                        <p:strVal val="visible"/>
                                      </p:to>
                                    </p:set>
                                    <p:animEffect transition="in" filter="fade">
                                      <p:cBhvr>
                                        <p:cTn id="26" dur="2000"/>
                                        <p:tgtEl>
                                          <p:spTgt spid="757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152400" y="136525"/>
            <a:ext cx="8080375" cy="8382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3200" dirty="0">
                <a:effectLst>
                  <a:outerShdw blurRad="38100" dist="38100" dir="2700000" algn="tl">
                    <a:srgbClr val="C0C0C0"/>
                  </a:outerShdw>
                </a:effectLst>
                <a:latin typeface="Arial" panose="020B0604020202020204" pitchFamily="34" charset="0"/>
              </a:rPr>
              <a:t>Characteristics of the shared data bug</a:t>
            </a:r>
          </a:p>
        </p:txBody>
      </p:sp>
      <p:sp>
        <p:nvSpPr>
          <p:cNvPr id="83974" name="Text Box 5"/>
          <p:cNvSpPr txBox="1">
            <a:spLocks noChangeArrowheads="1"/>
          </p:cNvSpPr>
          <p:nvPr/>
        </p:nvSpPr>
        <p:spPr bwMode="auto">
          <a:xfrm>
            <a:off x="374650" y="1066800"/>
            <a:ext cx="8080375" cy="5029200"/>
          </a:xfrm>
          <a:prstGeom prst="rect">
            <a:avLst/>
          </a:prstGeom>
          <a:noFill/>
          <a:ln w="9525">
            <a:noFill/>
            <a:round/>
            <a:headEnd/>
            <a:tailEnd/>
          </a:ln>
        </p:spPr>
        <p:txBody>
          <a:bodyPr lIns="182520" tIns="46080" rIns="182520" bIns="46080"/>
          <a:lstStyle/>
          <a:p>
            <a:pPr marL="457200" indent="-457200" eaLnBrk="1" hangingPunct="1">
              <a:lnSpc>
                <a:spcPct val="80000"/>
              </a:lnSpc>
              <a:spcBef>
                <a:spcPts val="700"/>
              </a:spcBef>
              <a:buClr>
                <a:srgbClr val="000000"/>
              </a:buClr>
              <a:buSzPct val="75000"/>
              <a:buFont typeface="Arial" panose="020B0604020202020204" pitchFamily="34"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The </a:t>
            </a:r>
            <a:r>
              <a:rPr lang="en-US" sz="2800" dirty="0" err="1">
                <a:solidFill>
                  <a:srgbClr val="000000"/>
                </a:solidFill>
              </a:rPr>
              <a:t>iTemperatures</a:t>
            </a:r>
            <a:r>
              <a:rPr lang="en-US" sz="2800" dirty="0">
                <a:solidFill>
                  <a:srgbClr val="000000"/>
                </a:solidFill>
              </a:rPr>
              <a:t>[] array is shared between the interrupt routine and the task code.</a:t>
            </a:r>
          </a:p>
          <a:p>
            <a:pPr marL="457200" indent="-457200" eaLnBrk="1" hangingPunct="1">
              <a:lnSpc>
                <a:spcPct val="80000"/>
              </a:lnSpc>
              <a:spcBef>
                <a:spcPts val="700"/>
              </a:spcBef>
              <a:buClr>
                <a:srgbClr val="000000"/>
              </a:buClr>
              <a:buSzPct val="75000"/>
              <a:buFont typeface="Arial" panose="020B0604020202020204" pitchFamily="34"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These are fiendish bugs…all works ok unless the interrupt just happens to occur in a small window of vulnerability.</a:t>
            </a:r>
          </a:p>
          <a:p>
            <a:pPr marL="738188" lvl="1" indent="-280988" eaLnBrk="1" hangingPunct="1">
              <a:lnSpc>
                <a:spcPct val="90000"/>
              </a:lnSpc>
              <a:spcBef>
                <a:spcPts val="600"/>
              </a:spcBef>
              <a:buClr>
                <a:srgbClr val="000000"/>
              </a:buClr>
              <a:buSzPct val="100000"/>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0000"/>
                </a:solidFill>
              </a:rPr>
              <a:t>5:00 on Friday afternoon</a:t>
            </a:r>
          </a:p>
          <a:p>
            <a:pPr marL="738188" lvl="1" indent="-280988" eaLnBrk="1" hangingPunct="1">
              <a:lnSpc>
                <a:spcPct val="90000"/>
              </a:lnSpc>
              <a:spcBef>
                <a:spcPts val="600"/>
              </a:spcBef>
              <a:buClr>
                <a:srgbClr val="000000"/>
              </a:buClr>
              <a:buSzPct val="100000"/>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0000"/>
                </a:solidFill>
              </a:rPr>
              <a:t>Any time you are not working on it</a:t>
            </a:r>
          </a:p>
          <a:p>
            <a:pPr marL="738188" lvl="1" indent="-280988" eaLnBrk="1" hangingPunct="1">
              <a:lnSpc>
                <a:spcPct val="90000"/>
              </a:lnSpc>
              <a:spcBef>
                <a:spcPts val="600"/>
              </a:spcBef>
              <a:buClr>
                <a:srgbClr val="000000"/>
              </a:buClr>
              <a:buSzPct val="100000"/>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0000"/>
                </a:solidFill>
              </a:rPr>
              <a:t>Whenever no debugging tools/equip attached</a:t>
            </a:r>
          </a:p>
          <a:p>
            <a:pPr marL="738188" lvl="1" indent="-280988" eaLnBrk="1" hangingPunct="1">
              <a:lnSpc>
                <a:spcPct val="90000"/>
              </a:lnSpc>
              <a:spcBef>
                <a:spcPts val="600"/>
              </a:spcBef>
              <a:buClr>
                <a:srgbClr val="000000"/>
              </a:buClr>
              <a:buSzPct val="100000"/>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0000"/>
                </a:solidFill>
              </a:rPr>
              <a:t>After landing on Mars</a:t>
            </a:r>
          </a:p>
          <a:p>
            <a:pPr marL="738188" lvl="1" indent="-280988" eaLnBrk="1" hangingPunct="1">
              <a:lnSpc>
                <a:spcPct val="90000"/>
              </a:lnSpc>
              <a:spcBef>
                <a:spcPts val="600"/>
              </a:spcBef>
              <a:buClr>
                <a:srgbClr val="000000"/>
              </a:buClr>
              <a:buSzPct val="100000"/>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dirty="0">
                <a:solidFill>
                  <a:srgbClr val="000000"/>
                </a:solidFill>
              </a:rPr>
              <a:t>During Customer Demos</a:t>
            </a:r>
          </a:p>
        </p:txBody>
      </p:sp>
      <p:sp>
        <p:nvSpPr>
          <p:cNvPr id="2" name="Date Placeholder 1"/>
          <p:cNvSpPr>
            <a:spLocks noGrp="1"/>
          </p:cNvSpPr>
          <p:nvPr>
            <p:ph type="dt" sz="half" idx="10"/>
          </p:nvPr>
        </p:nvSpPr>
        <p:spPr/>
        <p:txBody>
          <a:bodyPr/>
          <a:lstStyle/>
          <a:p>
            <a:fld id="{E8A57E8B-29ED-4ED9-B654-E7C0FEB70C66}"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20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ext Box 4"/>
          <p:cNvSpPr txBox="1">
            <a:spLocks noChangeArrowheads="1"/>
          </p:cNvSpPr>
          <p:nvPr/>
        </p:nvSpPr>
        <p:spPr bwMode="auto">
          <a:xfrm>
            <a:off x="228600" y="228600"/>
            <a:ext cx="8534400" cy="8382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Atomic vs. Critical</a:t>
            </a:r>
          </a:p>
        </p:txBody>
      </p:sp>
      <p:sp>
        <p:nvSpPr>
          <p:cNvPr id="90117" name="Text Box 5"/>
          <p:cNvSpPr txBox="1">
            <a:spLocks noChangeArrowheads="1"/>
          </p:cNvSpPr>
          <p:nvPr/>
        </p:nvSpPr>
        <p:spPr bwMode="auto">
          <a:xfrm>
            <a:off x="304800" y="1143000"/>
            <a:ext cx="8534400" cy="5181600"/>
          </a:xfrm>
          <a:prstGeom prst="rect">
            <a:avLst/>
          </a:prstGeom>
          <a:noFill/>
          <a:ln>
            <a:noFill/>
          </a:ln>
          <a:effectLst/>
        </p:spPr>
        <p:txBody>
          <a:bodyPr lIns="182520" tIns="46080" rIns="182520" bIns="46080"/>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lnSpc>
                <a:spcPct val="90000"/>
              </a:lnSpc>
              <a:spcBef>
                <a:spcPts val="800"/>
              </a:spcBef>
              <a:buClr>
                <a:srgbClr val="000000"/>
              </a:buClr>
              <a:buSzPct val="75000"/>
              <a:buFont typeface="Wingdings" panose="05000000000000000000" pitchFamily="2" charset="2"/>
              <a:buChar char=""/>
              <a:defRPr/>
            </a:pPr>
            <a:r>
              <a:rPr lang="en-US" sz="2800" dirty="0">
                <a:latin typeface="+mn-lt"/>
              </a:rPr>
              <a:t>A part of a program is said to be </a:t>
            </a:r>
            <a:r>
              <a:rPr lang="en-US" sz="2800" b="1" dirty="0">
                <a:latin typeface="+mn-lt"/>
              </a:rPr>
              <a:t>atomic</a:t>
            </a:r>
            <a:r>
              <a:rPr lang="en-US" sz="2800" dirty="0">
                <a:latin typeface="+mn-lt"/>
              </a:rPr>
              <a:t> if it cannot be interrupted.</a:t>
            </a:r>
          </a:p>
          <a:p>
            <a:pPr eaLnBrk="1" hangingPunct="1">
              <a:lnSpc>
                <a:spcPct val="90000"/>
              </a:lnSpc>
              <a:spcBef>
                <a:spcPts val="800"/>
              </a:spcBef>
              <a:buClr>
                <a:srgbClr val="000000"/>
              </a:buClr>
              <a:buSzPct val="75000"/>
              <a:buFont typeface="Wingdings" panose="05000000000000000000" pitchFamily="2" charset="2"/>
              <a:buChar char=""/>
              <a:defRPr/>
            </a:pPr>
            <a:r>
              <a:rPr lang="en-US" sz="2800" dirty="0">
                <a:latin typeface="+mn-lt"/>
              </a:rPr>
              <a:t>The shared data problem arises in part because the task code uses the data in a way that is not atomic.</a:t>
            </a:r>
          </a:p>
          <a:p>
            <a:pPr eaLnBrk="1" hangingPunct="1">
              <a:lnSpc>
                <a:spcPct val="90000"/>
              </a:lnSpc>
              <a:spcBef>
                <a:spcPts val="800"/>
              </a:spcBef>
              <a:buClr>
                <a:srgbClr val="000000"/>
              </a:buClr>
              <a:buSzPct val="75000"/>
              <a:buFont typeface="Wingdings" panose="05000000000000000000" pitchFamily="2" charset="2"/>
              <a:buChar char=""/>
              <a:defRPr/>
            </a:pPr>
            <a:r>
              <a:rPr lang="en-US" sz="2800" dirty="0">
                <a:latin typeface="+mn-lt"/>
              </a:rPr>
              <a:t>A set of instructions that must be atomic for the system to perform correctly is called a </a:t>
            </a:r>
            <a:r>
              <a:rPr lang="en-US" sz="2800" b="1" dirty="0">
                <a:latin typeface="+mn-lt"/>
              </a:rPr>
              <a:t>critical section</a:t>
            </a:r>
            <a:r>
              <a:rPr lang="en-US" sz="2800" dirty="0">
                <a:latin typeface="+mn-lt"/>
              </a:rPr>
              <a:t>.</a:t>
            </a:r>
          </a:p>
          <a:p>
            <a:pPr eaLnBrk="1" hangingPunct="1">
              <a:lnSpc>
                <a:spcPct val="90000"/>
              </a:lnSpc>
              <a:spcBef>
                <a:spcPts val="800"/>
              </a:spcBef>
              <a:buClr>
                <a:srgbClr val="000000"/>
              </a:buClr>
              <a:buSzPct val="75000"/>
              <a:buFont typeface="Wingdings" panose="05000000000000000000" pitchFamily="2" charset="2"/>
              <a:buChar char=""/>
              <a:defRPr/>
            </a:pPr>
            <a:r>
              <a:rPr lang="en-US" sz="2800" dirty="0">
                <a:latin typeface="+mn-lt"/>
              </a:rPr>
              <a:t>If you are lucky enough to be using a modern C++ compiler you can say </a:t>
            </a:r>
          </a:p>
          <a:p>
            <a:pPr lvl="1">
              <a:lnSpc>
                <a:spcPct val="90000"/>
              </a:lnSpc>
              <a:spcBef>
                <a:spcPts val="800"/>
              </a:spcBef>
              <a:buClr>
                <a:srgbClr val="000000"/>
              </a:buClr>
              <a:buSzPct val="75000"/>
              <a:defRPr/>
            </a:pPr>
            <a:r>
              <a:rPr lang="en-US" sz="2400" b="1" dirty="0">
                <a:latin typeface="Lucida Console" pitchFamily="49" charset="0"/>
              </a:rPr>
              <a:t>static std::atomic&lt;</a:t>
            </a:r>
            <a:r>
              <a:rPr lang="en-US" sz="2400" b="1" dirty="0" err="1">
                <a:latin typeface="Lucida Console" pitchFamily="49" charset="0"/>
              </a:rPr>
              <a:t>int</a:t>
            </a:r>
            <a:r>
              <a:rPr lang="en-US" sz="2400" b="1" dirty="0">
                <a:latin typeface="Lucida Console" pitchFamily="49" charset="0"/>
              </a:rPr>
              <a:t>&gt; _value = </a:t>
            </a:r>
            <a:r>
              <a:rPr lang="en-US" sz="2400" b="1" dirty="0" err="1">
                <a:latin typeface="Lucida Console" pitchFamily="49" charset="0"/>
              </a:rPr>
              <a:t>func</a:t>
            </a:r>
            <a:r>
              <a:rPr lang="en-US" sz="2400" b="1" dirty="0">
                <a:latin typeface="Lucida Console" pitchFamily="49" charset="0"/>
              </a:rPr>
              <a:t>(); </a:t>
            </a:r>
            <a:r>
              <a:rPr lang="en-US" sz="2400" b="1" baseline="-25000" dirty="0">
                <a:latin typeface="Lucida Console" pitchFamily="49" charset="0"/>
              </a:rPr>
              <a:t> </a:t>
            </a:r>
            <a:endParaRPr lang="en-US" sz="2400" b="1" dirty="0">
              <a:latin typeface="Lucida Console" pitchFamily="49" charset="0"/>
            </a:endParaRPr>
          </a:p>
          <a:p>
            <a:pPr marL="341313" eaLnBrk="1" hangingPunct="1">
              <a:lnSpc>
                <a:spcPct val="90000"/>
              </a:lnSpc>
              <a:spcBef>
                <a:spcPts val="800"/>
              </a:spcBef>
              <a:buSzPct val="75000"/>
              <a:defRPr/>
            </a:pPr>
            <a:endParaRPr lang="en-US" sz="2800" dirty="0">
              <a:latin typeface="+mn-lt"/>
            </a:endParaRPr>
          </a:p>
        </p:txBody>
      </p:sp>
      <p:sp>
        <p:nvSpPr>
          <p:cNvPr id="2" name="Date Placeholder 1"/>
          <p:cNvSpPr>
            <a:spLocks noGrp="1"/>
          </p:cNvSpPr>
          <p:nvPr>
            <p:ph type="dt" sz="half" idx="10"/>
          </p:nvPr>
        </p:nvSpPr>
        <p:spPr/>
        <p:txBody>
          <a:bodyPr/>
          <a:lstStyle/>
          <a:p>
            <a:fld id="{B8836939-244B-4EB3-B84B-511A63C7F8CA}"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228600" y="228600"/>
            <a:ext cx="8080375" cy="8382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Is Disabling Interrupts OK?</a:t>
            </a:r>
          </a:p>
        </p:txBody>
      </p:sp>
      <p:sp>
        <p:nvSpPr>
          <p:cNvPr id="82949" name="Text Box 5"/>
          <p:cNvSpPr txBox="1">
            <a:spLocks noChangeArrowheads="1"/>
          </p:cNvSpPr>
          <p:nvPr/>
        </p:nvSpPr>
        <p:spPr bwMode="auto">
          <a:xfrm>
            <a:off x="304800" y="1295400"/>
            <a:ext cx="8150225" cy="4800600"/>
          </a:xfrm>
          <a:prstGeom prst="rect">
            <a:avLst/>
          </a:prstGeom>
          <a:noFill/>
          <a:ln>
            <a:noFill/>
          </a:ln>
          <a:effectLst/>
        </p:spPr>
        <p:txBody>
          <a:bodyPr lIns="182520" tIns="46080" rIns="182520" bIns="46080"/>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9pPr>
          </a:lstStyle>
          <a:p>
            <a:pPr marL="571500" indent="-571500" eaLnBrk="1" hangingPunct="1">
              <a:lnSpc>
                <a:spcPct val="90000"/>
              </a:lnSpc>
              <a:spcBef>
                <a:spcPts val="800"/>
              </a:spcBef>
              <a:buClr>
                <a:srgbClr val="000000"/>
              </a:buClr>
              <a:buSzPct val="75000"/>
              <a:buFont typeface="Arial" panose="020B0604020202020204" pitchFamily="34" charset="0"/>
              <a:buChar char="•"/>
              <a:defRPr/>
            </a:pPr>
            <a:r>
              <a:rPr lang="en-US" sz="3600" dirty="0">
                <a:latin typeface="+mn-lt"/>
              </a:rPr>
              <a:t>Interrupt Priority Levels</a:t>
            </a:r>
          </a:p>
          <a:p>
            <a:pPr marL="571500" indent="-571500" eaLnBrk="1" hangingPunct="1">
              <a:lnSpc>
                <a:spcPct val="90000"/>
              </a:lnSpc>
              <a:spcBef>
                <a:spcPts val="800"/>
              </a:spcBef>
              <a:buClr>
                <a:srgbClr val="000000"/>
              </a:buClr>
              <a:buSzPct val="75000"/>
              <a:buFont typeface="Arial" panose="020B0604020202020204" pitchFamily="34" charset="0"/>
              <a:buChar char="•"/>
              <a:defRPr/>
            </a:pPr>
            <a:r>
              <a:rPr lang="en-US" sz="3600" dirty="0">
                <a:latin typeface="+mn-lt"/>
              </a:rPr>
              <a:t>Non-</a:t>
            </a:r>
            <a:r>
              <a:rPr lang="en-US" sz="3600" dirty="0" err="1">
                <a:latin typeface="+mn-lt"/>
              </a:rPr>
              <a:t>Maskable</a:t>
            </a:r>
            <a:r>
              <a:rPr lang="en-US" sz="3600" dirty="0">
                <a:latin typeface="+mn-lt"/>
              </a:rPr>
              <a:t> </a:t>
            </a:r>
            <a:r>
              <a:rPr lang="en-US" sz="3600" dirty="0" err="1">
                <a:latin typeface="+mn-lt"/>
              </a:rPr>
              <a:t>Interrrupts</a:t>
            </a:r>
            <a:endParaRPr lang="en-US" sz="3600" dirty="0">
              <a:latin typeface="+mn-lt"/>
            </a:endParaRPr>
          </a:p>
          <a:p>
            <a:pPr marL="571500" indent="-571500" eaLnBrk="1" hangingPunct="1">
              <a:lnSpc>
                <a:spcPct val="90000"/>
              </a:lnSpc>
              <a:spcBef>
                <a:spcPts val="800"/>
              </a:spcBef>
              <a:buClr>
                <a:srgbClr val="000000"/>
              </a:buClr>
              <a:buSzPct val="75000"/>
              <a:buFont typeface="Arial" panose="020B0604020202020204" pitchFamily="34" charset="0"/>
              <a:buChar char="•"/>
              <a:defRPr/>
            </a:pPr>
            <a:r>
              <a:rPr lang="en-US" sz="3600" dirty="0">
                <a:latin typeface="+mn-lt"/>
              </a:rPr>
              <a:t>Critical Regions of Code</a:t>
            </a:r>
          </a:p>
          <a:p>
            <a:pPr marL="571500" indent="-571500" eaLnBrk="1" hangingPunct="1">
              <a:lnSpc>
                <a:spcPct val="90000"/>
              </a:lnSpc>
              <a:spcBef>
                <a:spcPts val="800"/>
              </a:spcBef>
              <a:buClr>
                <a:srgbClr val="000000"/>
              </a:buClr>
              <a:buSzPct val="75000"/>
              <a:buFont typeface="Arial" panose="020B0604020202020204" pitchFamily="34" charset="0"/>
              <a:buChar char="•"/>
              <a:defRPr/>
            </a:pPr>
            <a:r>
              <a:rPr lang="en-US" sz="3600" dirty="0">
                <a:latin typeface="+mn-lt"/>
              </a:rPr>
              <a:t>Atomicity</a:t>
            </a:r>
          </a:p>
          <a:p>
            <a:pPr marL="571500" indent="-571500" eaLnBrk="1" hangingPunct="1">
              <a:lnSpc>
                <a:spcPct val="90000"/>
              </a:lnSpc>
              <a:spcBef>
                <a:spcPts val="800"/>
              </a:spcBef>
              <a:buClr>
                <a:srgbClr val="000000"/>
              </a:buClr>
              <a:buSzPct val="75000"/>
              <a:buFont typeface="Arial" panose="020B0604020202020204" pitchFamily="34" charset="0"/>
              <a:buChar char="•"/>
              <a:defRPr/>
            </a:pPr>
            <a:r>
              <a:rPr lang="en-US" sz="3600" dirty="0">
                <a:latin typeface="+mn-lt"/>
              </a:rPr>
              <a:t>Effect on other ISR’s Tasks</a:t>
            </a:r>
          </a:p>
          <a:p>
            <a:pPr marL="571500" indent="-571500" eaLnBrk="1" hangingPunct="1">
              <a:lnSpc>
                <a:spcPct val="90000"/>
              </a:lnSpc>
              <a:spcBef>
                <a:spcPts val="800"/>
              </a:spcBef>
              <a:buClr>
                <a:srgbClr val="000000"/>
              </a:buClr>
              <a:buSzPct val="75000"/>
              <a:buFont typeface="Arial" panose="020B0604020202020204" pitchFamily="34" charset="0"/>
              <a:buChar char="•"/>
              <a:defRPr/>
            </a:pPr>
            <a:r>
              <a:rPr lang="en-US" sz="3600" dirty="0">
                <a:latin typeface="+mn-lt"/>
              </a:rPr>
              <a:t>Team/Project Good </a:t>
            </a:r>
            <a:r>
              <a:rPr lang="en-US" sz="3600" dirty="0" err="1">
                <a:latin typeface="+mn-lt"/>
              </a:rPr>
              <a:t>Citizinship</a:t>
            </a:r>
            <a:endParaRPr lang="en-US" sz="3600" dirty="0">
              <a:latin typeface="+mn-lt"/>
            </a:endParaRPr>
          </a:p>
          <a:p>
            <a:pPr marL="571500" indent="-571500" eaLnBrk="1" hangingPunct="1">
              <a:lnSpc>
                <a:spcPct val="90000"/>
              </a:lnSpc>
              <a:spcBef>
                <a:spcPts val="800"/>
              </a:spcBef>
              <a:buClr>
                <a:srgbClr val="000000"/>
              </a:buClr>
              <a:buSzPct val="75000"/>
              <a:buFont typeface="Arial" panose="020B0604020202020204" pitchFamily="34" charset="0"/>
              <a:buChar char="•"/>
              <a:defRPr/>
            </a:pPr>
            <a:r>
              <a:rPr lang="en-US" sz="3600" dirty="0">
                <a:latin typeface="+mn-lt"/>
              </a:rPr>
              <a:t>Does it scale?</a:t>
            </a:r>
          </a:p>
          <a:p>
            <a:pPr marL="3175" indent="0" eaLnBrk="1" hangingPunct="1">
              <a:lnSpc>
                <a:spcPct val="90000"/>
              </a:lnSpc>
              <a:spcBef>
                <a:spcPts val="800"/>
              </a:spcBef>
              <a:buSzPct val="75000"/>
              <a:defRPr/>
            </a:pPr>
            <a:endParaRPr lang="en-US" sz="3200" dirty="0"/>
          </a:p>
        </p:txBody>
      </p:sp>
      <p:sp>
        <p:nvSpPr>
          <p:cNvPr id="2" name="Date Placeholder 1"/>
          <p:cNvSpPr>
            <a:spLocks noGrp="1"/>
          </p:cNvSpPr>
          <p:nvPr>
            <p:ph type="dt" sz="half" idx="10"/>
          </p:nvPr>
        </p:nvSpPr>
        <p:spPr/>
        <p:txBody>
          <a:bodyPr/>
          <a:lstStyle/>
          <a:p>
            <a:fld id="{39AB286C-B7B4-4469-9788-B09C7D17A879}"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22</a:t>
            </a:fld>
            <a:endParaRPr lang="en-US"/>
          </a:p>
        </p:txBody>
      </p:sp>
    </p:spTree>
    <p:extLst>
      <p:ext uri="{BB962C8B-B14F-4D97-AF65-F5344CB8AC3E}">
        <p14:creationId xmlns:p14="http://schemas.microsoft.com/office/powerpoint/2010/main" val="33460641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ext Box 4"/>
          <p:cNvSpPr txBox="1">
            <a:spLocks noChangeArrowheads="1"/>
          </p:cNvSpPr>
          <p:nvPr/>
        </p:nvSpPr>
        <p:spPr bwMode="auto">
          <a:xfrm>
            <a:off x="228600" y="136525"/>
            <a:ext cx="8080375" cy="930275"/>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Solving the Shared Data Prob</a:t>
            </a:r>
          </a:p>
        </p:txBody>
      </p:sp>
      <p:sp>
        <p:nvSpPr>
          <p:cNvPr id="2" name="Date Placeholder 1"/>
          <p:cNvSpPr>
            <a:spLocks noGrp="1"/>
          </p:cNvSpPr>
          <p:nvPr>
            <p:ph type="dt" sz="half" idx="10"/>
          </p:nvPr>
        </p:nvSpPr>
        <p:spPr/>
        <p:txBody>
          <a:bodyPr/>
          <a:lstStyle/>
          <a:p>
            <a:fld id="{E4483E94-E2F6-4B59-9363-55B037A30DEF}"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23</a:t>
            </a:fld>
            <a:endParaRPr lang="en-US"/>
          </a:p>
        </p:txBody>
      </p:sp>
      <p:sp>
        <p:nvSpPr>
          <p:cNvPr id="5" name="TextBox 4">
            <a:extLst>
              <a:ext uri="{FF2B5EF4-FFF2-40B4-BE49-F238E27FC236}">
                <a16:creationId xmlns:a16="http://schemas.microsoft.com/office/drawing/2014/main" id="{BC111244-8BA0-B4CC-CD59-90F3E029BDF0}"/>
              </a:ext>
            </a:extLst>
          </p:cNvPr>
          <p:cNvSpPr txBox="1"/>
          <p:nvPr/>
        </p:nvSpPr>
        <p:spPr>
          <a:xfrm>
            <a:off x="381000" y="1143000"/>
            <a:ext cx="84582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Disable Interrupts whenever the task code uses the shared data…</a:t>
            </a:r>
          </a:p>
          <a:p>
            <a:pPr marL="742950" lvl="1" indent="-285750">
              <a:buFont typeface="Arial" panose="020B0604020202020204" pitchFamily="34" charset="0"/>
              <a:buChar char="•"/>
            </a:pPr>
            <a:r>
              <a:rPr lang="en-US" dirty="0"/>
              <a:t>Brutal and heavy handed, may have a large effect on overall project operation</a:t>
            </a:r>
          </a:p>
          <a:p>
            <a:pPr marL="285750" indent="-285750">
              <a:buFont typeface="Arial" panose="020B0604020202020204" pitchFamily="34" charset="0"/>
              <a:buChar char="•"/>
            </a:pPr>
            <a:r>
              <a:rPr lang="en-US" dirty="0"/>
              <a:t>Protect with an atomic variable</a:t>
            </a:r>
          </a:p>
          <a:p>
            <a:pPr marL="742950" lvl="1" indent="-285750">
              <a:buFont typeface="Arial" panose="020B0604020202020204" pitchFamily="34" charset="0"/>
              <a:buChar char="•"/>
            </a:pPr>
            <a:r>
              <a:rPr lang="en-US" dirty="0"/>
              <a:t>Sloppy, does not scale well, and ISR integrity may require updates skipped.</a:t>
            </a:r>
          </a:p>
          <a:p>
            <a:pPr marL="285750" indent="-285750">
              <a:buFont typeface="Arial" panose="020B0604020202020204" pitchFamily="34" charset="0"/>
              <a:buChar char="•"/>
            </a:pPr>
            <a:r>
              <a:rPr lang="en-US" dirty="0"/>
              <a:t>Protect shared data memory with semaphore</a:t>
            </a:r>
          </a:p>
          <a:p>
            <a:pPr marL="742950" lvl="1" indent="-285750">
              <a:buFont typeface="Arial" panose="020B0604020202020204" pitchFamily="34" charset="0"/>
              <a:buChar char="•"/>
            </a:pPr>
            <a:r>
              <a:rPr lang="en-US" dirty="0"/>
              <a:t>may not work as ISR’s cannot block</a:t>
            </a:r>
          </a:p>
          <a:p>
            <a:pPr marL="285750" indent="-285750">
              <a:buFont typeface="Arial" panose="020B0604020202020204" pitchFamily="34" charset="0"/>
              <a:buChar char="•"/>
            </a:pPr>
            <a:r>
              <a:rPr lang="en-US" dirty="0"/>
              <a:t>Use FreeRTOS Queues to transfer data to task space from ISR space</a:t>
            </a:r>
          </a:p>
          <a:p>
            <a:pPr marL="742950" lvl="1" indent="-285750">
              <a:buFont typeface="Arial" panose="020B0604020202020204" pitchFamily="34" charset="0"/>
              <a:buChar char="•"/>
            </a:pPr>
            <a:r>
              <a:rPr lang="en-US" dirty="0"/>
              <a:t>Best solution</a:t>
            </a:r>
          </a:p>
          <a:p>
            <a:pPr marL="742950" lvl="1" indent="-285750">
              <a:buFont typeface="Arial" panose="020B0604020202020204" pitchFamily="34" charset="0"/>
              <a:buChar char="•"/>
            </a:pPr>
            <a:r>
              <a:rPr lang="en-US" dirty="0"/>
              <a:t>Scales well</a:t>
            </a:r>
          </a:p>
          <a:p>
            <a:pPr marL="742950" lvl="1" indent="-285750">
              <a:buFont typeface="Arial" panose="020B0604020202020204" pitchFamily="34" charset="0"/>
              <a:buChar char="•"/>
            </a:pPr>
            <a:r>
              <a:rPr lang="en-US" dirty="0"/>
              <a:t>Least timing effect on other tasks.</a:t>
            </a:r>
          </a:p>
          <a:p>
            <a:pPr marL="742950" lvl="1" indent="-285750">
              <a:buFont typeface="Arial" panose="020B0604020202020204" pitchFamily="34" charset="0"/>
              <a:buChar char="•"/>
            </a:pPr>
            <a:r>
              <a:rPr lang="en-US" dirty="0"/>
              <a:t>Will port to most other RTOS environments as it’s a common paradigm</a:t>
            </a:r>
          </a:p>
          <a:p>
            <a:pPr marL="742950" lvl="1" indent="-285750">
              <a:buFont typeface="Arial" panose="020B0604020202020204" pitchFamily="34" charset="0"/>
              <a:buChar char="•"/>
            </a:pPr>
            <a:endParaRPr lang="en-US" dirty="0"/>
          </a:p>
          <a:p>
            <a:pPr lvl="1"/>
            <a:endParaRPr lang="en-US" dirty="0"/>
          </a:p>
          <a:p>
            <a:pPr marL="285750" indent="-285750">
              <a:buFont typeface="Arial" panose="020B0604020202020204" pitchFamily="34" charset="0"/>
              <a:buChar char="•"/>
            </a:pPr>
            <a:r>
              <a:rPr lang="en-US" dirty="0"/>
              <a:t>No C compilers or assemblers are smart enough to figure out when to disable or enable the interrupts!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228600" y="152400"/>
            <a:ext cx="8080375" cy="762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The Way I Would Solve It</a:t>
            </a:r>
          </a:p>
          <a:p>
            <a:pPr eaLnBrk="1" hangingPunct="1">
              <a:buSzPct val="100000"/>
              <a:defRPr/>
            </a:pPr>
            <a:r>
              <a:rPr lang="en-US" sz="2400" dirty="0">
                <a:effectLst>
                  <a:outerShdw blurRad="38100" dist="38100" dir="2700000" algn="tl">
                    <a:srgbClr val="C0C0C0"/>
                  </a:outerShdw>
                </a:effectLst>
                <a:latin typeface="Arial" panose="020B0604020202020204" pitchFamily="34" charset="0"/>
              </a:rPr>
              <a:t>What is the error on this page? (Discovered Late)</a:t>
            </a:r>
          </a:p>
        </p:txBody>
      </p:sp>
      <p:sp>
        <p:nvSpPr>
          <p:cNvPr id="2" name="Date Placeholder 1"/>
          <p:cNvSpPr>
            <a:spLocks noGrp="1"/>
          </p:cNvSpPr>
          <p:nvPr>
            <p:ph type="dt" sz="half" idx="10"/>
          </p:nvPr>
        </p:nvSpPr>
        <p:spPr/>
        <p:txBody>
          <a:bodyPr/>
          <a:lstStyle/>
          <a:p>
            <a:fld id="{47179526-2465-45F9-BFE2-5BF2D91EA7D8}"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24</a:t>
            </a:fld>
            <a:endParaRPr lang="en-US"/>
          </a:p>
        </p:txBody>
      </p:sp>
      <p:pic>
        <p:nvPicPr>
          <p:cNvPr id="5124" name="Picture 4"/>
          <p:cNvPicPr>
            <a:picLocks noChangeAspect="1" noChangeArrowheads="1"/>
          </p:cNvPicPr>
          <p:nvPr/>
        </p:nvPicPr>
        <p:blipFill>
          <a:blip r:embed="rId3" cstate="print"/>
          <a:srcRect/>
          <a:stretch>
            <a:fillRect/>
          </a:stretch>
        </p:blipFill>
        <p:spPr bwMode="auto">
          <a:xfrm>
            <a:off x="609600" y="1165971"/>
            <a:ext cx="7010400" cy="520126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228600" y="228600"/>
            <a:ext cx="8080375" cy="9144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Interrupt Latency</a:t>
            </a:r>
          </a:p>
        </p:txBody>
      </p:sp>
      <p:sp>
        <p:nvSpPr>
          <p:cNvPr id="89094" name="Text Box 5"/>
          <p:cNvSpPr txBox="1">
            <a:spLocks noChangeArrowheads="1"/>
          </p:cNvSpPr>
          <p:nvPr/>
        </p:nvSpPr>
        <p:spPr bwMode="auto">
          <a:xfrm>
            <a:off x="304800" y="1066800"/>
            <a:ext cx="7772400" cy="5105400"/>
          </a:xfrm>
          <a:prstGeom prst="rect">
            <a:avLst/>
          </a:prstGeom>
          <a:noFill/>
          <a:ln w="9525">
            <a:noFill/>
            <a:round/>
            <a:headEnd/>
            <a:tailEnd/>
          </a:ln>
        </p:spPr>
        <p:txBody>
          <a:bodyPr lIns="182520" tIns="46080" rIns="182520" bIns="46080"/>
          <a:lstStyle/>
          <a:p>
            <a:pPr marL="338138" indent="-338138" eaLnBrk="1" hangingPunct="1">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0000"/>
                </a:solidFill>
              </a:rPr>
              <a:t>Interrupts are a tool for getting better response from our system</a:t>
            </a:r>
          </a:p>
          <a:p>
            <a:pPr marL="338138" indent="-338138" eaLnBrk="1" hangingPunct="1">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0000"/>
                </a:solidFill>
              </a:rPr>
              <a:t>The speed of response of an embedded system is always of interest</a:t>
            </a:r>
          </a:p>
          <a:p>
            <a:pPr marL="338138" indent="-338138" eaLnBrk="1" hangingPunct="1">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0000"/>
                </a:solidFill>
              </a:rPr>
              <a:t>The term </a:t>
            </a:r>
            <a:r>
              <a:rPr lang="en-US" sz="3200" b="1" dirty="0">
                <a:solidFill>
                  <a:srgbClr val="000000"/>
                </a:solidFill>
              </a:rPr>
              <a:t>interrupt latency</a:t>
            </a:r>
            <a:r>
              <a:rPr lang="en-US" sz="3200" dirty="0">
                <a:solidFill>
                  <a:srgbClr val="000000"/>
                </a:solidFill>
              </a:rPr>
              <a:t> refers to the amount of time that it takes a system to respond to an interrupt.</a:t>
            </a:r>
          </a:p>
        </p:txBody>
      </p:sp>
      <p:sp>
        <p:nvSpPr>
          <p:cNvPr id="2" name="Date Placeholder 1"/>
          <p:cNvSpPr>
            <a:spLocks noGrp="1"/>
          </p:cNvSpPr>
          <p:nvPr>
            <p:ph type="dt" sz="half" idx="10"/>
          </p:nvPr>
        </p:nvSpPr>
        <p:spPr/>
        <p:txBody>
          <a:bodyPr/>
          <a:lstStyle/>
          <a:p>
            <a:fld id="{9526BEED-7E07-4F30-8C57-D7A98D0D682A}"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25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4"/>
          <p:cNvSpPr txBox="1">
            <a:spLocks noChangeArrowheads="1"/>
          </p:cNvSpPr>
          <p:nvPr/>
        </p:nvSpPr>
        <p:spPr bwMode="auto">
          <a:xfrm>
            <a:off x="369888" y="0"/>
            <a:ext cx="8080375" cy="1143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a:effectLst>
                  <a:outerShdw blurRad="38100" dist="38100" dir="2700000" algn="tl">
                    <a:srgbClr val="C0C0C0"/>
                  </a:outerShdw>
                </a:effectLst>
                <a:latin typeface="Arial" panose="020B0604020202020204" pitchFamily="34" charset="0"/>
              </a:rPr>
              <a:t>Interrupt latency (cont)</a:t>
            </a:r>
          </a:p>
        </p:txBody>
      </p:sp>
      <p:sp>
        <p:nvSpPr>
          <p:cNvPr id="90118" name="Text Box 5"/>
          <p:cNvSpPr txBox="1">
            <a:spLocks noChangeArrowheads="1"/>
          </p:cNvSpPr>
          <p:nvPr/>
        </p:nvSpPr>
        <p:spPr bwMode="auto">
          <a:xfrm>
            <a:off x="0" y="1216025"/>
            <a:ext cx="8837613" cy="5259388"/>
          </a:xfrm>
          <a:prstGeom prst="rect">
            <a:avLst/>
          </a:prstGeom>
          <a:noFill/>
          <a:ln w="9525">
            <a:noFill/>
            <a:round/>
            <a:headEnd/>
            <a:tailEnd/>
          </a:ln>
        </p:spPr>
        <p:txBody>
          <a:bodyPr lIns="182520" tIns="46080" rIns="182520" bIns="46080"/>
          <a:lstStyle/>
          <a:p>
            <a:pPr marL="338138" indent="-338138" eaLnBrk="1" hangingPunct="1">
              <a:lnSpc>
                <a:spcPct val="8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3200" dirty="0">
                <a:solidFill>
                  <a:srgbClr val="000000"/>
                </a:solidFill>
              </a:rPr>
              <a:t>The following are contributing factors:</a:t>
            </a:r>
          </a:p>
          <a:p>
            <a:pPr marL="738188" lvl="1" indent="-280988" eaLnBrk="1" hangingPunct="1">
              <a:lnSpc>
                <a:spcPct val="90000"/>
              </a:lnSpc>
              <a:spcBef>
                <a:spcPts val="700"/>
              </a:spcBef>
              <a:buClr>
                <a:srgbClr val="000000"/>
              </a:buClr>
              <a:buSzPct val="100000"/>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The longest period of time during which that interrupt is (or all interrupts are) disabled.</a:t>
            </a:r>
          </a:p>
          <a:p>
            <a:pPr marL="738188" lvl="1" indent="-280988" eaLnBrk="1" hangingPunct="1">
              <a:lnSpc>
                <a:spcPct val="90000"/>
              </a:lnSpc>
              <a:spcBef>
                <a:spcPts val="700"/>
              </a:spcBef>
              <a:buClr>
                <a:srgbClr val="000000"/>
              </a:buClr>
              <a:buSzPct val="100000"/>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The period of time that it takes to execute any interrupt routines for interrupts that are of higher priority than the one in question.</a:t>
            </a:r>
          </a:p>
          <a:p>
            <a:pPr marL="738188" lvl="1" indent="-280988" eaLnBrk="1" hangingPunct="1">
              <a:lnSpc>
                <a:spcPct val="90000"/>
              </a:lnSpc>
              <a:spcBef>
                <a:spcPts val="700"/>
              </a:spcBef>
              <a:buClr>
                <a:srgbClr val="000000"/>
              </a:buClr>
              <a:buSzPct val="100000"/>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How long it takes the microprocessor to stop what it is doing, do the necessary bookkeeping, and start executing instructions in the interrupt routine.</a:t>
            </a:r>
          </a:p>
          <a:p>
            <a:pPr marL="738188" lvl="1" indent="-280988" eaLnBrk="1" hangingPunct="1">
              <a:lnSpc>
                <a:spcPct val="90000"/>
              </a:lnSpc>
              <a:spcBef>
                <a:spcPts val="700"/>
              </a:spcBef>
              <a:buClr>
                <a:srgbClr val="000000"/>
              </a:buClr>
              <a:buSzPct val="100000"/>
              <a:buFont typeface="Times New Roman" pitchFamily="16"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How long it takes the interrupt routine to save the context and then do enough work to count as a response.</a:t>
            </a:r>
          </a:p>
        </p:txBody>
      </p:sp>
      <p:sp>
        <p:nvSpPr>
          <p:cNvPr id="2" name="Date Placeholder 1"/>
          <p:cNvSpPr>
            <a:spLocks noGrp="1"/>
          </p:cNvSpPr>
          <p:nvPr>
            <p:ph type="dt" sz="half" idx="10"/>
          </p:nvPr>
        </p:nvSpPr>
        <p:spPr/>
        <p:txBody>
          <a:bodyPr/>
          <a:lstStyle/>
          <a:p>
            <a:fld id="{402E498A-0C0F-4B0E-A6D9-BA06C8A83876}"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228600" y="-76200"/>
            <a:ext cx="8080375" cy="1143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The volatile keyword</a:t>
            </a:r>
          </a:p>
        </p:txBody>
      </p:sp>
      <p:sp>
        <p:nvSpPr>
          <p:cNvPr id="88070" name="Text Box 5"/>
          <p:cNvSpPr txBox="1">
            <a:spLocks noChangeArrowheads="1"/>
          </p:cNvSpPr>
          <p:nvPr/>
        </p:nvSpPr>
        <p:spPr bwMode="auto">
          <a:xfrm>
            <a:off x="304800" y="990600"/>
            <a:ext cx="8150225" cy="5105400"/>
          </a:xfrm>
          <a:prstGeom prst="rect">
            <a:avLst/>
          </a:prstGeom>
          <a:noFill/>
          <a:ln w="9525">
            <a:noFill/>
            <a:round/>
            <a:headEnd/>
            <a:tailEnd/>
          </a:ln>
        </p:spPr>
        <p:txBody>
          <a:bodyPr lIns="182520" tIns="46080" rIns="182520" bIns="46080"/>
          <a:lstStyle/>
          <a:p>
            <a:pPr marL="457200" indent="-457200" eaLnBrk="1" hangingPunct="1">
              <a:lnSpc>
                <a:spcPct val="80000"/>
              </a:lnSpc>
              <a:spcBef>
                <a:spcPts val="800"/>
              </a:spcBef>
              <a:buClr>
                <a:srgbClr val="000000"/>
              </a:buClr>
              <a:buSzPct val="75000"/>
              <a:buFont typeface="Arial" panose="020B0604020202020204" pitchFamily="34"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Is a storage declarator</a:t>
            </a:r>
          </a:p>
          <a:p>
            <a:pPr marL="914400" lvl="1" indent="-457200">
              <a:lnSpc>
                <a:spcPct val="80000"/>
              </a:lnSpc>
              <a:spcBef>
                <a:spcPts val="800"/>
              </a:spcBef>
              <a:buClr>
                <a:srgbClr val="000000"/>
              </a:buClr>
              <a:buSzPct val="75000"/>
              <a:buFont typeface="Arial" panose="020B0604020202020204" pitchFamily="34"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What are some other storage declarator keywords</a:t>
            </a:r>
          </a:p>
          <a:p>
            <a:pPr marL="914400" lvl="1" indent="-457200">
              <a:lnSpc>
                <a:spcPct val="80000"/>
              </a:lnSpc>
              <a:spcBef>
                <a:spcPts val="800"/>
              </a:spcBef>
              <a:buClr>
                <a:srgbClr val="000000"/>
              </a:buClr>
              <a:buSzPct val="75000"/>
              <a:buFont typeface="Arial" panose="020B0604020202020204" pitchFamily="34"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Can I have a volatile struct?</a:t>
            </a:r>
          </a:p>
          <a:p>
            <a:pPr marL="457200" indent="-457200" eaLnBrk="1" hangingPunct="1">
              <a:lnSpc>
                <a:spcPct val="80000"/>
              </a:lnSpc>
              <a:spcBef>
                <a:spcPts val="800"/>
              </a:spcBef>
              <a:buClr>
                <a:srgbClr val="000000"/>
              </a:buClr>
              <a:buSzPct val="75000"/>
              <a:buFont typeface="Arial" panose="020B0604020202020204" pitchFamily="34"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When we allow the compiler to optimize, it makes the assumption that values stay in memory until the program changes it.  This can and does cause problems.</a:t>
            </a:r>
          </a:p>
          <a:p>
            <a:pPr marL="457200" indent="-457200" eaLnBrk="1" hangingPunct="1">
              <a:lnSpc>
                <a:spcPct val="80000"/>
              </a:lnSpc>
              <a:spcBef>
                <a:spcPts val="800"/>
              </a:spcBef>
              <a:buClr>
                <a:srgbClr val="000000"/>
              </a:buClr>
              <a:buSzPct val="75000"/>
              <a:buFont typeface="Arial" panose="020B0604020202020204" pitchFamily="34"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The compiler can optimize out certain assignments logically…talk about this.</a:t>
            </a:r>
          </a:p>
          <a:p>
            <a:pPr marL="457200" indent="-457200" eaLnBrk="1" hangingPunct="1">
              <a:lnSpc>
                <a:spcPct val="80000"/>
              </a:lnSpc>
              <a:spcBef>
                <a:spcPts val="800"/>
              </a:spcBef>
              <a:buClr>
                <a:srgbClr val="000000"/>
              </a:buClr>
              <a:buSzPct val="75000"/>
              <a:buFont typeface="Arial" panose="020B0604020202020204" pitchFamily="34"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Declare keywords volatile to warn the compiler that an identifier may be changed with it not knowing…</a:t>
            </a:r>
          </a:p>
        </p:txBody>
      </p:sp>
      <p:sp>
        <p:nvSpPr>
          <p:cNvPr id="2" name="Date Placeholder 1"/>
          <p:cNvSpPr>
            <a:spLocks noGrp="1"/>
          </p:cNvSpPr>
          <p:nvPr>
            <p:ph type="dt" sz="half" idx="10"/>
          </p:nvPr>
        </p:nvSpPr>
        <p:spPr/>
        <p:txBody>
          <a:bodyPr/>
          <a:lstStyle/>
          <a:p>
            <a:fld id="{2C04ED28-37E1-4C13-8D26-C9079AD1414F}"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27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228600" y="228600"/>
            <a:ext cx="8080375" cy="9144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Interrupt Basics…</a:t>
            </a:r>
          </a:p>
        </p:txBody>
      </p:sp>
      <p:sp>
        <p:nvSpPr>
          <p:cNvPr id="75782" name="Text Box 5"/>
          <p:cNvSpPr txBox="1">
            <a:spLocks noChangeArrowheads="1"/>
          </p:cNvSpPr>
          <p:nvPr/>
        </p:nvSpPr>
        <p:spPr bwMode="auto">
          <a:xfrm>
            <a:off x="304800" y="1295400"/>
            <a:ext cx="8610600" cy="4800600"/>
          </a:xfrm>
          <a:prstGeom prst="rect">
            <a:avLst/>
          </a:prstGeom>
          <a:noFill/>
          <a:ln w="9525">
            <a:noFill/>
            <a:round/>
            <a:headEnd/>
            <a:tailEnd/>
          </a:ln>
        </p:spPr>
        <p:txBody>
          <a:bodyPr lIns="182520" tIns="46080" rIns="182520" bIns="46080"/>
          <a:lstStyle/>
          <a:p>
            <a:pPr marL="338138" indent="-338138" eaLnBrk="1" hangingPunct="1">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Interrupts can be level or edge (pulse) triggered</a:t>
            </a:r>
          </a:p>
          <a:p>
            <a:pPr marL="795338" lvl="1" indent="-338138">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Level-Triggered interrupts will require that the triggering device lower its interrupt signal during the interrupt service or it will quickly re-enter.</a:t>
            </a:r>
          </a:p>
          <a:p>
            <a:pPr marL="795338" lvl="1" indent="-338138">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Edge-Triggered interrupts need not be reset.</a:t>
            </a:r>
          </a:p>
          <a:p>
            <a:pPr marL="338138" indent="-338138">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Which is easier to use?</a:t>
            </a:r>
          </a:p>
          <a:p>
            <a:pPr marL="338138" indent="-338138">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Which is faster?</a:t>
            </a:r>
          </a:p>
          <a:p>
            <a:pPr marL="338138" indent="-338138">
              <a:lnSpc>
                <a:spcPct val="90000"/>
              </a:lnSpc>
              <a:spcBef>
                <a:spcPts val="800"/>
              </a:spcBef>
              <a:buClr>
                <a:srgbClr val="000000"/>
              </a:buClr>
              <a:buSzPct val="75000"/>
              <a:buFont typeface="Wingdings" charset="2"/>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800" dirty="0">
                <a:solidFill>
                  <a:srgbClr val="000000"/>
                </a:solidFill>
              </a:rPr>
              <a:t>Which is easier to share?</a:t>
            </a:r>
          </a:p>
        </p:txBody>
      </p:sp>
      <p:sp>
        <p:nvSpPr>
          <p:cNvPr id="2" name="Date Placeholder 1"/>
          <p:cNvSpPr>
            <a:spLocks noGrp="1"/>
          </p:cNvSpPr>
          <p:nvPr>
            <p:ph type="dt" sz="half" idx="10"/>
          </p:nvPr>
        </p:nvSpPr>
        <p:spPr/>
        <p:txBody>
          <a:bodyPr/>
          <a:lstStyle/>
          <a:p>
            <a:fld id="{22B74D3A-D50C-4260-A536-C884C98E3222}" type="datetime1">
              <a:rPr lang="en-US" smtClean="0"/>
              <a:pPr/>
              <a:t>2/28/2023</a:t>
            </a:fld>
            <a:endParaRPr lang="en-US" dirty="0"/>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3</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82">
                                            <p:txEl>
                                              <p:pRg st="0" end="0"/>
                                            </p:txEl>
                                          </p:spTgt>
                                        </p:tgtEl>
                                        <p:attrNameLst>
                                          <p:attrName>style.visibility</p:attrName>
                                        </p:attrNameLst>
                                      </p:cBhvr>
                                      <p:to>
                                        <p:strVal val="visible"/>
                                      </p:to>
                                    </p:set>
                                    <p:anim calcmode="lin" valueType="num">
                                      <p:cBhvr additive="base">
                                        <p:cTn id="7" dur="500" fill="hold"/>
                                        <p:tgtEl>
                                          <p:spTgt spid="757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8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782">
                                            <p:txEl>
                                              <p:pRg st="1" end="1"/>
                                            </p:txEl>
                                          </p:spTgt>
                                        </p:tgtEl>
                                        <p:attrNameLst>
                                          <p:attrName>style.visibility</p:attrName>
                                        </p:attrNameLst>
                                      </p:cBhvr>
                                      <p:to>
                                        <p:strVal val="visible"/>
                                      </p:to>
                                    </p:set>
                                    <p:anim calcmode="lin" valueType="num">
                                      <p:cBhvr additive="base">
                                        <p:cTn id="11" dur="500" fill="hold"/>
                                        <p:tgtEl>
                                          <p:spTgt spid="7578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78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5782">
                                            <p:txEl>
                                              <p:pRg st="2" end="2"/>
                                            </p:txEl>
                                          </p:spTgt>
                                        </p:tgtEl>
                                        <p:attrNameLst>
                                          <p:attrName>style.visibility</p:attrName>
                                        </p:attrNameLst>
                                      </p:cBhvr>
                                      <p:to>
                                        <p:strVal val="visible"/>
                                      </p:to>
                                    </p:set>
                                    <p:anim calcmode="lin" valueType="num">
                                      <p:cBhvr additive="base">
                                        <p:cTn id="15" dur="500" fill="hold"/>
                                        <p:tgtEl>
                                          <p:spTgt spid="7578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7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5782">
                                            <p:txEl>
                                              <p:pRg st="3" end="3"/>
                                            </p:txEl>
                                          </p:spTgt>
                                        </p:tgtEl>
                                        <p:attrNameLst>
                                          <p:attrName>style.visibility</p:attrName>
                                        </p:attrNameLst>
                                      </p:cBhvr>
                                      <p:to>
                                        <p:strVal val="visible"/>
                                      </p:to>
                                    </p:set>
                                    <p:anim calcmode="lin" valueType="num">
                                      <p:cBhvr additive="base">
                                        <p:cTn id="21" dur="500" fill="hold"/>
                                        <p:tgtEl>
                                          <p:spTgt spid="7578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57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5782">
                                            <p:txEl>
                                              <p:pRg st="4" end="4"/>
                                            </p:txEl>
                                          </p:spTgt>
                                        </p:tgtEl>
                                        <p:attrNameLst>
                                          <p:attrName>style.visibility</p:attrName>
                                        </p:attrNameLst>
                                      </p:cBhvr>
                                      <p:to>
                                        <p:strVal val="visible"/>
                                      </p:to>
                                    </p:set>
                                    <p:anim calcmode="lin" valueType="num">
                                      <p:cBhvr additive="base">
                                        <p:cTn id="27" dur="500" fill="hold"/>
                                        <p:tgtEl>
                                          <p:spTgt spid="7578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57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5782">
                                            <p:txEl>
                                              <p:pRg st="5" end="5"/>
                                            </p:txEl>
                                          </p:spTgt>
                                        </p:tgtEl>
                                        <p:attrNameLst>
                                          <p:attrName>style.visibility</p:attrName>
                                        </p:attrNameLst>
                                      </p:cBhvr>
                                      <p:to>
                                        <p:strVal val="visible"/>
                                      </p:to>
                                    </p:set>
                                    <p:anim calcmode="lin" valueType="num">
                                      <p:cBhvr additive="base">
                                        <p:cTn id="33" dur="500" fill="hold"/>
                                        <p:tgtEl>
                                          <p:spTgt spid="7578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578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228600" y="228600"/>
            <a:ext cx="8080375" cy="1143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Function Basics, C vs. </a:t>
            </a:r>
            <a:r>
              <a:rPr lang="en-US" sz="4400" dirty="0" err="1">
                <a:effectLst>
                  <a:outerShdw blurRad="38100" dist="38100" dir="2700000" algn="tl">
                    <a:srgbClr val="C0C0C0"/>
                  </a:outerShdw>
                </a:effectLst>
                <a:latin typeface="Arial" panose="020B0604020202020204" pitchFamily="34" charset="0"/>
              </a:rPr>
              <a:t>Assy</a:t>
            </a:r>
            <a:r>
              <a:rPr lang="en-US" sz="4400" dirty="0">
                <a:effectLst>
                  <a:outerShdw blurRad="38100" dist="38100" dir="2700000" algn="tl">
                    <a:srgbClr val="C0C0C0"/>
                  </a:outerShdw>
                </a:effectLst>
                <a:latin typeface="Arial" panose="020B0604020202020204" pitchFamily="34" charset="0"/>
              </a:rPr>
              <a:t>…</a:t>
            </a:r>
          </a:p>
          <a:p>
            <a:pPr>
              <a:buSzPct val="100000"/>
              <a:defRPr/>
            </a:pPr>
            <a:r>
              <a:rPr lang="en-US" sz="1800" dirty="0">
                <a:effectLst>
                  <a:outerShdw blurRad="38100" dist="38100" dir="2700000" algn="tl">
                    <a:srgbClr val="C0C0C0"/>
                  </a:outerShdw>
                </a:effectLst>
                <a:latin typeface="Lucida Console" pitchFamily="49" charset="0"/>
              </a:rPr>
              <a:t>arm-none-</a:t>
            </a:r>
            <a:r>
              <a:rPr lang="en-US" sz="1800" dirty="0" err="1">
                <a:effectLst>
                  <a:outerShdw blurRad="38100" dist="38100" dir="2700000" algn="tl">
                    <a:srgbClr val="C0C0C0"/>
                  </a:outerShdw>
                </a:effectLst>
                <a:latin typeface="Lucida Console" pitchFamily="49" charset="0"/>
              </a:rPr>
              <a:t>eabi</a:t>
            </a:r>
            <a:r>
              <a:rPr lang="en-US" sz="1800" dirty="0">
                <a:effectLst>
                  <a:outerShdw blurRad="38100" dist="38100" dir="2700000" algn="tl">
                    <a:srgbClr val="C0C0C0"/>
                  </a:outerShdw>
                </a:effectLst>
                <a:latin typeface="Lucida Console" pitchFamily="49" charset="0"/>
              </a:rPr>
              <a:t>-</a:t>
            </a:r>
            <a:r>
              <a:rPr lang="en-US" sz="1800" dirty="0" err="1">
                <a:effectLst>
                  <a:outerShdw blurRad="38100" dist="38100" dir="2700000" algn="tl">
                    <a:srgbClr val="C0C0C0"/>
                  </a:outerShdw>
                </a:effectLst>
                <a:latin typeface="Lucida Console" pitchFamily="49" charset="0"/>
              </a:rPr>
              <a:t>objdump</a:t>
            </a:r>
            <a:r>
              <a:rPr lang="en-US" sz="1800" dirty="0">
                <a:effectLst>
                  <a:outerShdw blurRad="38100" dist="38100" dir="2700000" algn="tl">
                    <a:srgbClr val="C0C0C0"/>
                  </a:outerShdw>
                </a:effectLst>
                <a:latin typeface="Lucida Console" pitchFamily="49" charset="0"/>
              </a:rPr>
              <a:t> -S </a:t>
            </a:r>
            <a:r>
              <a:rPr lang="en-US" sz="1800" dirty="0" err="1">
                <a:effectLst>
                  <a:outerShdw blurRad="38100" dist="38100" dir="2700000" algn="tl">
                    <a:srgbClr val="C0C0C0"/>
                  </a:outerShdw>
                </a:effectLst>
                <a:latin typeface="Lucida Console" pitchFamily="49" charset="0"/>
              </a:rPr>
              <a:t>gcc</a:t>
            </a:r>
            <a:r>
              <a:rPr lang="en-US" sz="1800" dirty="0">
                <a:effectLst>
                  <a:outerShdw blurRad="38100" dist="38100" dir="2700000" algn="tl">
                    <a:srgbClr val="C0C0C0"/>
                  </a:outerShdw>
                </a:effectLst>
                <a:latin typeface="Lucida Console" pitchFamily="49" charset="0"/>
              </a:rPr>
              <a:t>/</a:t>
            </a:r>
            <a:r>
              <a:rPr lang="en-US" sz="1800" dirty="0" err="1">
                <a:effectLst>
                  <a:outerShdw blurRad="38100" dist="38100" dir="2700000" algn="tl">
                    <a:srgbClr val="C0C0C0"/>
                  </a:outerShdw>
                </a:effectLst>
                <a:latin typeface="Lucida Console" pitchFamily="49" charset="0"/>
              </a:rPr>
              <a:t>blinkyRtos.o</a:t>
            </a:r>
            <a:r>
              <a:rPr lang="en-US" sz="1800" dirty="0">
                <a:effectLst>
                  <a:outerShdw blurRad="38100" dist="38100" dir="2700000" algn="tl">
                    <a:srgbClr val="C0C0C0"/>
                  </a:outerShdw>
                </a:effectLst>
                <a:latin typeface="Lucida Console" pitchFamily="49" charset="0"/>
              </a:rPr>
              <a:t> &gt; </a:t>
            </a:r>
            <a:r>
              <a:rPr lang="en-US" sz="1800" dirty="0" err="1">
                <a:effectLst>
                  <a:outerShdw blurRad="38100" dist="38100" dir="2700000" algn="tl">
                    <a:srgbClr val="C0C0C0"/>
                  </a:outerShdw>
                </a:effectLst>
                <a:latin typeface="Lucida Console" pitchFamily="49" charset="0"/>
              </a:rPr>
              <a:t>blinkyRtos.s</a:t>
            </a:r>
            <a:endParaRPr lang="en-US" sz="4400" dirty="0">
              <a:effectLst>
                <a:outerShdw blurRad="38100" dist="38100" dir="2700000" algn="tl">
                  <a:srgbClr val="C0C0C0"/>
                </a:outerShdw>
              </a:effectLst>
              <a:latin typeface="Lucida Console" pitchFamily="49" charset="0"/>
            </a:endParaRPr>
          </a:p>
        </p:txBody>
      </p:sp>
      <p:sp>
        <p:nvSpPr>
          <p:cNvPr id="2" name="Date Placeholder 1"/>
          <p:cNvSpPr>
            <a:spLocks noGrp="1"/>
          </p:cNvSpPr>
          <p:nvPr>
            <p:ph type="dt" sz="half" idx="10"/>
          </p:nvPr>
        </p:nvSpPr>
        <p:spPr/>
        <p:txBody>
          <a:bodyPr/>
          <a:lstStyle/>
          <a:p>
            <a:fld id="{22B74D3A-D50C-4260-A536-C884C98E3222}" type="datetime1">
              <a:rPr lang="en-US" smtClean="0"/>
              <a:pPr/>
              <a:t>2/28/2023</a:t>
            </a:fld>
            <a:endParaRPr lang="en-US" dirty="0"/>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4</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228600" y="1447800"/>
            <a:ext cx="3762375" cy="16383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038600" y="1447800"/>
            <a:ext cx="4819650" cy="4905375"/>
          </a:xfrm>
          <a:prstGeom prst="rect">
            <a:avLst/>
          </a:prstGeom>
          <a:noFill/>
          <a:ln w="9525">
            <a:noFill/>
            <a:miter lim="8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228600" y="228600"/>
            <a:ext cx="8080375" cy="1143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a:buSzPct val="100000"/>
              <a:defRPr/>
            </a:pPr>
            <a:r>
              <a:rPr lang="en-US" sz="4400" dirty="0">
                <a:effectLst>
                  <a:outerShdw blurRad="38100" dist="38100" dir="2700000" algn="tl">
                    <a:srgbClr val="C0C0C0"/>
                  </a:outerShdw>
                </a:effectLst>
                <a:latin typeface="Arial" panose="020B0604020202020204" pitchFamily="34" charset="0"/>
              </a:rPr>
              <a:t>Interrupt Basics… C vs. </a:t>
            </a:r>
            <a:r>
              <a:rPr lang="en-US" sz="4400" dirty="0" err="1">
                <a:effectLst>
                  <a:outerShdw blurRad="38100" dist="38100" dir="2700000" algn="tl">
                    <a:srgbClr val="C0C0C0"/>
                  </a:outerShdw>
                </a:effectLst>
                <a:latin typeface="Arial" panose="020B0604020202020204" pitchFamily="34" charset="0"/>
              </a:rPr>
              <a:t>Assy</a:t>
            </a:r>
            <a:r>
              <a:rPr lang="en-US" sz="4400" dirty="0">
                <a:effectLst>
                  <a:outerShdw blurRad="38100" dist="38100" dir="2700000" algn="tl">
                    <a:srgbClr val="C0C0C0"/>
                  </a:outerShdw>
                </a:effectLst>
                <a:latin typeface="Arial" panose="020B0604020202020204" pitchFamily="34" charset="0"/>
              </a:rPr>
              <a:t>…</a:t>
            </a:r>
          </a:p>
        </p:txBody>
      </p:sp>
      <p:sp>
        <p:nvSpPr>
          <p:cNvPr id="2" name="Date Placeholder 1"/>
          <p:cNvSpPr>
            <a:spLocks noGrp="1"/>
          </p:cNvSpPr>
          <p:nvPr>
            <p:ph type="dt" sz="half" idx="10"/>
          </p:nvPr>
        </p:nvSpPr>
        <p:spPr/>
        <p:txBody>
          <a:bodyPr/>
          <a:lstStyle/>
          <a:p>
            <a:fld id="{22B74D3A-D50C-4260-A536-C884C98E3222}" type="datetime1">
              <a:rPr lang="en-US" smtClean="0"/>
              <a:pPr/>
              <a:t>2/28/2023</a:t>
            </a:fld>
            <a:endParaRPr lang="en-US" dirty="0"/>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5</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533400" y="1524000"/>
            <a:ext cx="7377775" cy="3276600"/>
          </a:xfrm>
          <a:prstGeom prst="rect">
            <a:avLst/>
          </a:prstGeom>
          <a:noFill/>
          <a:ln w="9525">
            <a:noFill/>
            <a:miter lim="800000"/>
            <a:headEnd/>
            <a:tailEnd/>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228600" y="228600"/>
            <a:ext cx="8080375" cy="762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a:buSzPct val="100000"/>
              <a:defRPr/>
            </a:pPr>
            <a:r>
              <a:rPr lang="en-US" sz="4400" dirty="0">
                <a:effectLst>
                  <a:outerShdw blurRad="38100" dist="38100" dir="2700000" algn="tl">
                    <a:srgbClr val="C0C0C0"/>
                  </a:outerShdw>
                </a:effectLst>
                <a:latin typeface="Arial" panose="020B0604020202020204" pitchFamily="34" charset="0"/>
              </a:rPr>
              <a:t>Interrupt Basics… C vs. </a:t>
            </a:r>
            <a:r>
              <a:rPr lang="en-US" sz="4400" dirty="0" err="1">
                <a:effectLst>
                  <a:outerShdw blurRad="38100" dist="38100" dir="2700000" algn="tl">
                    <a:srgbClr val="C0C0C0"/>
                  </a:outerShdw>
                </a:effectLst>
                <a:latin typeface="Arial" panose="020B0604020202020204" pitchFamily="34" charset="0"/>
              </a:rPr>
              <a:t>Assy</a:t>
            </a:r>
            <a:r>
              <a:rPr lang="en-US" sz="4400" dirty="0">
                <a:effectLst>
                  <a:outerShdw blurRad="38100" dist="38100" dir="2700000" algn="tl">
                    <a:srgbClr val="C0C0C0"/>
                  </a:outerShdw>
                </a:effectLst>
                <a:latin typeface="Arial" panose="020B0604020202020204" pitchFamily="34" charset="0"/>
              </a:rPr>
              <a:t>…</a:t>
            </a:r>
          </a:p>
        </p:txBody>
      </p:sp>
      <p:sp>
        <p:nvSpPr>
          <p:cNvPr id="2" name="Date Placeholder 1"/>
          <p:cNvSpPr>
            <a:spLocks noGrp="1"/>
          </p:cNvSpPr>
          <p:nvPr>
            <p:ph type="dt" sz="half" idx="10"/>
          </p:nvPr>
        </p:nvSpPr>
        <p:spPr/>
        <p:txBody>
          <a:bodyPr/>
          <a:lstStyle/>
          <a:p>
            <a:fld id="{22B74D3A-D50C-4260-A536-C884C98E3222}" type="datetime1">
              <a:rPr lang="en-US" smtClean="0"/>
              <a:pPr/>
              <a:t>2/28/2023</a:t>
            </a:fld>
            <a:endParaRPr lang="en-US" dirty="0"/>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6</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228600" y="1143000"/>
            <a:ext cx="8215313" cy="5433953"/>
          </a:xfrm>
          <a:prstGeom prst="rect">
            <a:avLst/>
          </a:prstGeom>
          <a:noFill/>
          <a:ln w="9525">
            <a:noFill/>
            <a:miter lim="8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228600" y="228600"/>
            <a:ext cx="8080375" cy="1143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Interrupt Basics…</a:t>
            </a:r>
          </a:p>
        </p:txBody>
      </p:sp>
      <p:sp>
        <p:nvSpPr>
          <p:cNvPr id="2" name="Date Placeholder 1"/>
          <p:cNvSpPr>
            <a:spLocks noGrp="1"/>
          </p:cNvSpPr>
          <p:nvPr>
            <p:ph type="dt" sz="half" idx="10"/>
          </p:nvPr>
        </p:nvSpPr>
        <p:spPr/>
        <p:txBody>
          <a:bodyPr/>
          <a:lstStyle/>
          <a:p>
            <a:fld id="{22B74D3A-D50C-4260-A536-C884C98E3222}" type="datetime1">
              <a:rPr lang="en-US" smtClean="0"/>
              <a:pPr/>
              <a:t>2/28/2023</a:t>
            </a:fld>
            <a:endParaRPr lang="en-US" dirty="0"/>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7</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176214" y="1924050"/>
            <a:ext cx="8624646" cy="2952750"/>
          </a:xfrm>
          <a:prstGeom prst="rect">
            <a:avLst/>
          </a:prstGeom>
          <a:noFill/>
          <a:ln w="9525">
            <a:noFill/>
            <a:miter lim="8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ext Box 4"/>
          <p:cNvSpPr txBox="1">
            <a:spLocks noChangeArrowheads="1"/>
          </p:cNvSpPr>
          <p:nvPr/>
        </p:nvSpPr>
        <p:spPr bwMode="auto">
          <a:xfrm>
            <a:off x="0" y="0"/>
            <a:ext cx="9144000" cy="935038"/>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3600" dirty="0">
                <a:effectLst>
                  <a:outerShdw blurRad="38100" dist="38100" dir="2700000" algn="tl">
                    <a:srgbClr val="C0C0C0"/>
                  </a:outerShdw>
                </a:effectLst>
                <a:latin typeface="Arial" panose="020B0604020202020204" pitchFamily="34" charset="0"/>
              </a:rPr>
              <a:t>Typical ISR (Interrupt Service Routine)</a:t>
            </a:r>
          </a:p>
        </p:txBody>
      </p:sp>
      <p:sp>
        <p:nvSpPr>
          <p:cNvPr id="76806" name="Text Box 5"/>
          <p:cNvSpPr txBox="1">
            <a:spLocks noChangeArrowheads="1"/>
          </p:cNvSpPr>
          <p:nvPr/>
        </p:nvSpPr>
        <p:spPr bwMode="auto">
          <a:xfrm>
            <a:off x="381000" y="915989"/>
            <a:ext cx="8572500" cy="5200650"/>
          </a:xfrm>
          <a:prstGeom prst="rect">
            <a:avLst/>
          </a:prstGeom>
          <a:noFill/>
          <a:ln w="9525">
            <a:noFill/>
            <a:round/>
            <a:headEnd/>
            <a:tailEnd/>
          </a:ln>
        </p:spPr>
        <p:txBody>
          <a:bodyPr lIns="182520" tIns="46080" rIns="182520" bIns="46080"/>
          <a:lstStyle/>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Task Code				Interrupt Routine</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MOVE          R1, (</a:t>
            </a:r>
            <a:r>
              <a:rPr lang="en-US" dirty="0" err="1">
                <a:solidFill>
                  <a:srgbClr val="000000"/>
                </a:solidFill>
              </a:rPr>
              <a:t>iCentigrade</a:t>
            </a:r>
            <a:r>
              <a:rPr lang="en-US" dirty="0">
                <a:solidFill>
                  <a:srgbClr val="000000"/>
                </a:solidFill>
              </a:rPr>
              <a:t>)		</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MULTIPLY  R1, 9			 Save Processor Context </a:t>
            </a:r>
            <a:r>
              <a:rPr lang="en-US" sz="1400" dirty="0">
                <a:solidFill>
                  <a:srgbClr val="000000"/>
                </a:solidFill>
              </a:rPr>
              <a:t>(Return Address, Flags, PSR)</a:t>
            </a:r>
            <a:r>
              <a:rPr lang="en-US" dirty="0">
                <a:solidFill>
                  <a:srgbClr val="000000"/>
                </a:solidFill>
              </a:rPr>
              <a:t> </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DIVIDE        R1, 5                                          PUSH    R1</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ADD             R1,32                                         PUSH    R2</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MOVE          (</a:t>
            </a:r>
            <a:r>
              <a:rPr lang="en-US" dirty="0" err="1">
                <a:solidFill>
                  <a:srgbClr val="000000"/>
                </a:solidFill>
              </a:rPr>
              <a:t>iFarnht</a:t>
            </a:r>
            <a:r>
              <a:rPr lang="en-US" dirty="0">
                <a:solidFill>
                  <a:srgbClr val="000000"/>
                </a:solidFill>
              </a:rPr>
              <a:t>), R1                              …</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JCOND         ZERO, 109A3                           !! read char from </a:t>
            </a:r>
            <a:r>
              <a:rPr lang="en-US" dirty="0" err="1">
                <a:solidFill>
                  <a:srgbClr val="000000"/>
                </a:solidFill>
              </a:rPr>
              <a:t>hw</a:t>
            </a:r>
            <a:r>
              <a:rPr lang="en-US" dirty="0">
                <a:solidFill>
                  <a:srgbClr val="000000"/>
                </a:solidFill>
              </a:rPr>
              <a:t> into R1</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JUMP            14403                                        !! Store R1 value into memory</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MOVE           R5,23                                        …</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PUSH             R5                                             !! Reset serial port </a:t>
            </a:r>
            <a:r>
              <a:rPr lang="en-US" dirty="0" err="1">
                <a:solidFill>
                  <a:srgbClr val="000000"/>
                </a:solidFill>
              </a:rPr>
              <a:t>hw</a:t>
            </a:r>
            <a:endParaRPr lang="en-US" dirty="0">
              <a:solidFill>
                <a:srgbClr val="000000"/>
              </a:solidFill>
            </a:endParaRP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CALL             </a:t>
            </a:r>
            <a:r>
              <a:rPr lang="en-US" dirty="0" err="1">
                <a:solidFill>
                  <a:srgbClr val="000000"/>
                </a:solidFill>
              </a:rPr>
              <a:t>Skiddo</a:t>
            </a:r>
            <a:r>
              <a:rPr lang="en-US" dirty="0">
                <a:solidFill>
                  <a:srgbClr val="000000"/>
                </a:solidFill>
              </a:rPr>
              <a:t>                                      !!  Reset interrupt hardware</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POP                 R9                                            …</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MOVE            (Answer), R1                            POP R2</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RETURN                                                          POP R1</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r>
              <a:rPr lang="en-US" dirty="0">
                <a:solidFill>
                  <a:srgbClr val="000000"/>
                </a:solidFill>
              </a:rPr>
              <a:t>…                                                                      I-RETURN Restores Processor Context</a:t>
            </a:r>
          </a:p>
          <a:p>
            <a:pPr marL="342900" indent="-338138" eaLnBrk="1" hangingPunct="1">
              <a:lnSpc>
                <a:spcPct val="90000"/>
              </a:lnSpc>
              <a:spcBef>
                <a:spcPts val="500"/>
              </a:spcBef>
              <a:buSzPct val="7500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pPr>
            <a:endParaRPr lang="en-US" dirty="0">
              <a:solidFill>
                <a:srgbClr val="000000"/>
              </a:solidFill>
            </a:endParaRPr>
          </a:p>
        </p:txBody>
      </p:sp>
      <p:sp>
        <p:nvSpPr>
          <p:cNvPr id="76807" name="Line 6"/>
          <p:cNvSpPr>
            <a:spLocks noChangeShapeType="1"/>
          </p:cNvSpPr>
          <p:nvPr/>
        </p:nvSpPr>
        <p:spPr bwMode="auto">
          <a:xfrm flipV="1">
            <a:off x="2233613" y="2057400"/>
            <a:ext cx="1957388" cy="38100"/>
          </a:xfrm>
          <a:prstGeom prst="line">
            <a:avLst/>
          </a:prstGeom>
          <a:noFill/>
          <a:ln w="9360" cap="sq">
            <a:solidFill>
              <a:srgbClr val="000000"/>
            </a:solidFill>
            <a:miter lim="800000"/>
            <a:headEnd/>
            <a:tailEnd type="triangle" w="med" len="med"/>
          </a:ln>
        </p:spPr>
        <p:txBody>
          <a:bodyPr/>
          <a:lstStyle/>
          <a:p>
            <a:endParaRPr lang="en-US"/>
          </a:p>
        </p:txBody>
      </p:sp>
      <p:sp>
        <p:nvSpPr>
          <p:cNvPr id="76808" name="Line 7"/>
          <p:cNvSpPr>
            <a:spLocks noChangeShapeType="1"/>
          </p:cNvSpPr>
          <p:nvPr/>
        </p:nvSpPr>
        <p:spPr bwMode="auto">
          <a:xfrm flipH="1" flipV="1">
            <a:off x="1905000" y="2209799"/>
            <a:ext cx="2057400" cy="3505199"/>
          </a:xfrm>
          <a:prstGeom prst="line">
            <a:avLst/>
          </a:prstGeom>
          <a:noFill/>
          <a:ln w="9360" cap="sq">
            <a:solidFill>
              <a:srgbClr val="000000"/>
            </a:solidFill>
            <a:miter lim="800000"/>
            <a:headEnd/>
            <a:tailEnd type="triangle" w="med" len="med"/>
          </a:ln>
        </p:spPr>
        <p:txBody>
          <a:bodyPr/>
          <a:lstStyle/>
          <a:p>
            <a:endParaRPr lang="en-US"/>
          </a:p>
        </p:txBody>
      </p:sp>
      <p:sp>
        <p:nvSpPr>
          <p:cNvPr id="2" name="Date Placeholder 1"/>
          <p:cNvSpPr>
            <a:spLocks noGrp="1"/>
          </p:cNvSpPr>
          <p:nvPr>
            <p:ph type="dt" sz="half" idx="10"/>
          </p:nvPr>
        </p:nvSpPr>
        <p:spPr/>
        <p:txBody>
          <a:bodyPr/>
          <a:lstStyle/>
          <a:p>
            <a:fld id="{8E27D9DC-F7D5-401F-B04D-D5F5D0BD6B8E}"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4"/>
          <p:cNvSpPr txBox="1">
            <a:spLocks noChangeArrowheads="1"/>
          </p:cNvSpPr>
          <p:nvPr/>
        </p:nvSpPr>
        <p:spPr bwMode="auto">
          <a:xfrm>
            <a:off x="228600" y="0"/>
            <a:ext cx="8080375" cy="1143000"/>
          </a:xfrm>
          <a:prstGeom prst="rect">
            <a:avLst/>
          </a:prstGeom>
          <a:noFill/>
          <a:ln>
            <a:noFill/>
          </a:ln>
          <a:effectLst/>
        </p:spPr>
        <p:txBody>
          <a:bodyPr lIns="92160" tIns="46080" rIns="92160" bIns="4608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buSzPct val="100000"/>
              <a:defRPr/>
            </a:pPr>
            <a:r>
              <a:rPr lang="en-US" sz="4400" dirty="0">
                <a:effectLst>
                  <a:outerShdw blurRad="38100" dist="38100" dir="2700000" algn="tl">
                    <a:srgbClr val="C0C0C0"/>
                  </a:outerShdw>
                </a:effectLst>
                <a:latin typeface="Arial" panose="020B0604020202020204" pitchFamily="34" charset="0"/>
              </a:rPr>
              <a:t>Saving and Restoring Context</a:t>
            </a:r>
          </a:p>
        </p:txBody>
      </p:sp>
      <p:sp>
        <p:nvSpPr>
          <p:cNvPr id="81925" name="Text Box 5"/>
          <p:cNvSpPr txBox="1">
            <a:spLocks noChangeArrowheads="1"/>
          </p:cNvSpPr>
          <p:nvPr/>
        </p:nvSpPr>
        <p:spPr bwMode="auto">
          <a:xfrm>
            <a:off x="304800" y="1143000"/>
            <a:ext cx="8382000" cy="5029200"/>
          </a:xfrm>
          <a:prstGeom prst="rect">
            <a:avLst/>
          </a:prstGeom>
          <a:noFill/>
          <a:ln>
            <a:noFill/>
          </a:ln>
          <a:effectLst/>
        </p:spPr>
        <p:txBody>
          <a:bodyPr lIns="182520" tIns="46080" rIns="182520" bIns="46080"/>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5pPr>
            <a:lvl6pPr marL="25146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6pPr>
            <a:lvl7pPr marL="29718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7pPr>
            <a:lvl8pPr marL="34290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8pPr>
            <a:lvl9pPr marL="3886200" indent="-228600" algn="ctr" defTabSz="457200" fontAlgn="base">
              <a:lnSpc>
                <a:spcPct val="90000"/>
              </a:lnSpc>
              <a:spcBef>
                <a:spcPts val="125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Times New Roman" panose="02020603050405020304" pitchFamily="18" charset="0"/>
                <a:ea typeface="Microsoft YaHei" panose="020B0503020204020204" pitchFamily="34" charset="-122"/>
              </a:defRPr>
            </a:lvl9pPr>
          </a:lstStyle>
          <a:p>
            <a:pPr eaLnBrk="1" hangingPunct="1">
              <a:lnSpc>
                <a:spcPct val="90000"/>
              </a:lnSpc>
              <a:spcBef>
                <a:spcPts val="800"/>
              </a:spcBef>
              <a:buClr>
                <a:srgbClr val="000000"/>
              </a:buClr>
              <a:buSzPct val="75000"/>
              <a:buFont typeface="Wingdings" panose="05000000000000000000" pitchFamily="2" charset="2"/>
              <a:buChar char=""/>
              <a:defRPr/>
            </a:pPr>
            <a:r>
              <a:rPr lang="en-US" sz="3200" dirty="0">
                <a:latin typeface="+mn-lt"/>
              </a:rPr>
              <a:t>Pushing all the registers at the beginning of an ISR and popping at the end is known as saving and restoring the context.</a:t>
            </a:r>
          </a:p>
          <a:p>
            <a:pPr eaLnBrk="1" hangingPunct="1">
              <a:lnSpc>
                <a:spcPct val="90000"/>
              </a:lnSpc>
              <a:spcBef>
                <a:spcPts val="800"/>
              </a:spcBef>
              <a:buClr>
                <a:srgbClr val="000000"/>
              </a:buClr>
              <a:buSzPct val="75000"/>
              <a:buFont typeface="Wingdings" panose="05000000000000000000" pitchFamily="2" charset="2"/>
              <a:buChar char=""/>
              <a:defRPr/>
            </a:pPr>
            <a:r>
              <a:rPr lang="en-US" sz="3200" dirty="0">
                <a:latin typeface="+mn-lt"/>
              </a:rPr>
              <a:t>This is CRITICAL.  Failing to do the above can cause troublesome bugs.</a:t>
            </a:r>
          </a:p>
          <a:p>
            <a:pPr eaLnBrk="1" hangingPunct="1">
              <a:lnSpc>
                <a:spcPct val="90000"/>
              </a:lnSpc>
              <a:spcBef>
                <a:spcPts val="800"/>
              </a:spcBef>
              <a:buClr>
                <a:srgbClr val="000000"/>
              </a:buClr>
              <a:buSzPct val="75000"/>
              <a:buFont typeface="Wingdings" panose="05000000000000000000" pitchFamily="2" charset="2"/>
              <a:buChar char=""/>
              <a:defRPr/>
            </a:pPr>
            <a:r>
              <a:rPr lang="en-US" sz="3200" dirty="0">
                <a:latin typeface="+mn-lt"/>
              </a:rPr>
              <a:t>Compilers generally do this for us</a:t>
            </a:r>
          </a:p>
          <a:p>
            <a:pPr eaLnBrk="1" hangingPunct="1">
              <a:lnSpc>
                <a:spcPct val="90000"/>
              </a:lnSpc>
              <a:spcBef>
                <a:spcPts val="800"/>
              </a:spcBef>
              <a:buClr>
                <a:srgbClr val="000000"/>
              </a:buClr>
              <a:buSzPct val="75000"/>
              <a:buFont typeface="Wingdings" panose="05000000000000000000" pitchFamily="2" charset="2"/>
              <a:buChar char=""/>
              <a:defRPr/>
            </a:pPr>
            <a:r>
              <a:rPr lang="en-US" sz="3200" dirty="0">
                <a:latin typeface="+mn-lt"/>
              </a:rPr>
              <a:t>If you are </a:t>
            </a:r>
            <a:r>
              <a:rPr lang="en-US" sz="3200" dirty="0" err="1">
                <a:latin typeface="+mn-lt"/>
              </a:rPr>
              <a:t>eeking</a:t>
            </a:r>
            <a:r>
              <a:rPr lang="en-US" sz="3200" dirty="0">
                <a:latin typeface="+mn-lt"/>
              </a:rPr>
              <a:t> out highest speed you will be doing things in assembly and responsible for preserving context of the pre-interrupt executing  code.</a:t>
            </a:r>
          </a:p>
          <a:p>
            <a:pPr eaLnBrk="1" hangingPunct="1">
              <a:lnSpc>
                <a:spcPct val="90000"/>
              </a:lnSpc>
              <a:spcBef>
                <a:spcPts val="800"/>
              </a:spcBef>
              <a:buClr>
                <a:srgbClr val="000000"/>
              </a:buClr>
              <a:buSzPct val="75000"/>
              <a:defRPr/>
            </a:pPr>
            <a:endParaRPr lang="en-US" sz="3200" dirty="0"/>
          </a:p>
          <a:p>
            <a:pPr marL="341313" eaLnBrk="1" hangingPunct="1">
              <a:lnSpc>
                <a:spcPct val="90000"/>
              </a:lnSpc>
              <a:spcBef>
                <a:spcPts val="800"/>
              </a:spcBef>
              <a:buSzPct val="75000"/>
              <a:defRPr/>
            </a:pPr>
            <a:endParaRPr lang="en-US" sz="3200" dirty="0"/>
          </a:p>
        </p:txBody>
      </p:sp>
      <p:sp>
        <p:nvSpPr>
          <p:cNvPr id="2" name="Date Placeholder 1"/>
          <p:cNvSpPr>
            <a:spLocks noGrp="1"/>
          </p:cNvSpPr>
          <p:nvPr>
            <p:ph type="dt" sz="half" idx="10"/>
          </p:nvPr>
        </p:nvSpPr>
        <p:spPr/>
        <p:txBody>
          <a:bodyPr/>
          <a:lstStyle/>
          <a:p>
            <a:fld id="{11DB38A6-BD89-48CA-8CA8-E2DE0DFA5129}" type="datetime1">
              <a:rPr lang="en-US" smtClean="0"/>
              <a:pPr/>
              <a:t>2/28/2023</a:t>
            </a:fld>
            <a:endParaRPr lang="en-US"/>
          </a:p>
        </p:txBody>
      </p:sp>
      <p:sp>
        <p:nvSpPr>
          <p:cNvPr id="3" name="Footer Placeholder 2"/>
          <p:cNvSpPr>
            <a:spLocks noGrp="1"/>
          </p:cNvSpPr>
          <p:nvPr>
            <p:ph type="ftr" sz="quarter" idx="11"/>
          </p:nvPr>
        </p:nvSpPr>
        <p:spPr/>
        <p:txBody>
          <a:bodyPr/>
          <a:lstStyle/>
          <a:p>
            <a:r>
              <a:rPr lang="en-US"/>
              <a:t>Washington State University, Vancouver Campus</a:t>
            </a:r>
          </a:p>
        </p:txBody>
      </p:sp>
      <p:sp>
        <p:nvSpPr>
          <p:cNvPr id="4" name="Slide Number Placeholder 3"/>
          <p:cNvSpPr>
            <a:spLocks noGrp="1"/>
          </p:cNvSpPr>
          <p:nvPr>
            <p:ph type="sldNum" sz="quarter" idx="12"/>
          </p:nvPr>
        </p:nvSpPr>
        <p:spPr/>
        <p:txBody>
          <a:bodyPr/>
          <a:lstStyle/>
          <a:p>
            <a:fld id="{2CD8EBEE-45CA-4D4E-8957-31351B8B503B}" type="slidenum">
              <a:rPr lang="en-US" smtClean="0"/>
              <a:pPr/>
              <a:t>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812</TotalTime>
  <Words>2071</Words>
  <Application>Microsoft Office PowerPoint</Application>
  <PresentationFormat>On-screen Show (4:3)</PresentationFormat>
  <Paragraphs>301</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Lucida Console</vt:lpstr>
      <vt:lpstr>Times New Roman</vt:lpstr>
      <vt:lpstr>Wingdings</vt:lpstr>
      <vt:lpstr>Office Theme</vt:lpstr>
      <vt:lpstr>CS466 Chapter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ARM Cortex M4 Exception Entry</vt:lpstr>
      <vt:lpstr>ARM Cortex M4 Exception (cont)</vt:lpstr>
      <vt:lpstr>ARM Cortex M4 Exception Return(cont)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CS466 Chapter 4</dc:title>
  <dc:creator>Miller Lowe</dc:creator>
  <cp:lastModifiedBy>Miller Lowe</cp:lastModifiedBy>
  <cp:revision>60</cp:revision>
  <dcterms:created xsi:type="dcterms:W3CDTF">2014-03-05T20:10:29Z</dcterms:created>
  <dcterms:modified xsi:type="dcterms:W3CDTF">2023-02-28T22:47:08Z</dcterms:modified>
</cp:coreProperties>
</file>