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1" r:id="rId27"/>
    <p:sldId id="283" r:id="rId28"/>
    <p:sldId id="280"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029D-E66E-9AED-CD54-0B3AD2E6BF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B71739-15AB-1C85-F521-51C6D044A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9BF669-DF71-0252-6470-AC61AD04D107}"/>
              </a:ext>
            </a:extLst>
          </p:cNvPr>
          <p:cNvSpPr>
            <a:spLocks noGrp="1"/>
          </p:cNvSpPr>
          <p:nvPr>
            <p:ph type="dt" sz="half" idx="10"/>
          </p:nvPr>
        </p:nvSpPr>
        <p:spPr/>
        <p:txBody>
          <a:bodyPr/>
          <a:lstStyle/>
          <a:p>
            <a:fld id="{822898F5-990F-4038-9801-F62B1D8C219E}" type="datetimeFigureOut">
              <a:rPr lang="en-IN" smtClean="0"/>
              <a:t>30-09-2023</a:t>
            </a:fld>
            <a:endParaRPr lang="en-IN"/>
          </a:p>
        </p:txBody>
      </p:sp>
      <p:sp>
        <p:nvSpPr>
          <p:cNvPr id="5" name="Footer Placeholder 4">
            <a:extLst>
              <a:ext uri="{FF2B5EF4-FFF2-40B4-BE49-F238E27FC236}">
                <a16:creationId xmlns:a16="http://schemas.microsoft.com/office/drawing/2014/main" id="{2474C978-3ECD-7416-9B03-06E1C6305B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4FEE3-8E43-4293-3123-F143249149B7}"/>
              </a:ext>
            </a:extLst>
          </p:cNvPr>
          <p:cNvSpPr>
            <a:spLocks noGrp="1"/>
          </p:cNvSpPr>
          <p:nvPr>
            <p:ph type="sldNum" sz="quarter" idx="12"/>
          </p:nvPr>
        </p:nvSpPr>
        <p:spPr/>
        <p:txBody>
          <a:bodyPr/>
          <a:lstStyle/>
          <a:p>
            <a:fld id="{4AA180F1-1A81-4207-96EF-C5051D187C3C}" type="slidenum">
              <a:rPr lang="en-IN" smtClean="0"/>
              <a:t>‹#›</a:t>
            </a:fld>
            <a:endParaRPr lang="en-IN"/>
          </a:p>
        </p:txBody>
      </p:sp>
    </p:spTree>
    <p:extLst>
      <p:ext uri="{BB962C8B-B14F-4D97-AF65-F5344CB8AC3E}">
        <p14:creationId xmlns:p14="http://schemas.microsoft.com/office/powerpoint/2010/main" val="171332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7A2C-C0FD-51AD-28C2-1F109C914A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A21DEA-FCF9-ABA5-BA62-F39C88AAB6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E7E74-9B21-B1AE-85FF-01A5ECAD691A}"/>
              </a:ext>
            </a:extLst>
          </p:cNvPr>
          <p:cNvSpPr>
            <a:spLocks noGrp="1"/>
          </p:cNvSpPr>
          <p:nvPr>
            <p:ph type="dt" sz="half" idx="10"/>
          </p:nvPr>
        </p:nvSpPr>
        <p:spPr/>
        <p:txBody>
          <a:bodyPr/>
          <a:lstStyle/>
          <a:p>
            <a:fld id="{822898F5-990F-4038-9801-F62B1D8C219E}" type="datetimeFigureOut">
              <a:rPr lang="en-IN" smtClean="0"/>
              <a:t>30-09-2023</a:t>
            </a:fld>
            <a:endParaRPr lang="en-IN"/>
          </a:p>
        </p:txBody>
      </p:sp>
      <p:sp>
        <p:nvSpPr>
          <p:cNvPr id="5" name="Footer Placeholder 4">
            <a:extLst>
              <a:ext uri="{FF2B5EF4-FFF2-40B4-BE49-F238E27FC236}">
                <a16:creationId xmlns:a16="http://schemas.microsoft.com/office/drawing/2014/main" id="{55C7B567-A08D-989C-8ED9-1BBCE5DD81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F94B6-C924-F42F-2A06-03B0FE7F58EA}"/>
              </a:ext>
            </a:extLst>
          </p:cNvPr>
          <p:cNvSpPr>
            <a:spLocks noGrp="1"/>
          </p:cNvSpPr>
          <p:nvPr>
            <p:ph type="sldNum" sz="quarter" idx="12"/>
          </p:nvPr>
        </p:nvSpPr>
        <p:spPr/>
        <p:txBody>
          <a:bodyPr/>
          <a:lstStyle/>
          <a:p>
            <a:fld id="{4AA180F1-1A81-4207-96EF-C5051D187C3C}" type="slidenum">
              <a:rPr lang="en-IN" smtClean="0"/>
              <a:t>‹#›</a:t>
            </a:fld>
            <a:endParaRPr lang="en-IN"/>
          </a:p>
        </p:txBody>
      </p:sp>
    </p:spTree>
    <p:extLst>
      <p:ext uri="{BB962C8B-B14F-4D97-AF65-F5344CB8AC3E}">
        <p14:creationId xmlns:p14="http://schemas.microsoft.com/office/powerpoint/2010/main" val="227318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B59166-41A6-1B8B-4BAC-DB94A72F2A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9B32F9-3CF3-D4C3-75A4-ACB03CAA5E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A4BE1-56D5-20A3-CE8B-EF0A99911358}"/>
              </a:ext>
            </a:extLst>
          </p:cNvPr>
          <p:cNvSpPr>
            <a:spLocks noGrp="1"/>
          </p:cNvSpPr>
          <p:nvPr>
            <p:ph type="dt" sz="half" idx="10"/>
          </p:nvPr>
        </p:nvSpPr>
        <p:spPr/>
        <p:txBody>
          <a:bodyPr/>
          <a:lstStyle/>
          <a:p>
            <a:fld id="{822898F5-990F-4038-9801-F62B1D8C219E}" type="datetimeFigureOut">
              <a:rPr lang="en-IN" smtClean="0"/>
              <a:t>30-09-2023</a:t>
            </a:fld>
            <a:endParaRPr lang="en-IN"/>
          </a:p>
        </p:txBody>
      </p:sp>
      <p:sp>
        <p:nvSpPr>
          <p:cNvPr id="5" name="Footer Placeholder 4">
            <a:extLst>
              <a:ext uri="{FF2B5EF4-FFF2-40B4-BE49-F238E27FC236}">
                <a16:creationId xmlns:a16="http://schemas.microsoft.com/office/drawing/2014/main" id="{83F9CA8C-CD34-3846-9F39-FFF9C72A68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8A066-7049-01A5-1A71-65C7501235FB}"/>
              </a:ext>
            </a:extLst>
          </p:cNvPr>
          <p:cNvSpPr>
            <a:spLocks noGrp="1"/>
          </p:cNvSpPr>
          <p:nvPr>
            <p:ph type="sldNum" sz="quarter" idx="12"/>
          </p:nvPr>
        </p:nvSpPr>
        <p:spPr/>
        <p:txBody>
          <a:bodyPr/>
          <a:lstStyle/>
          <a:p>
            <a:fld id="{4AA180F1-1A81-4207-96EF-C5051D187C3C}" type="slidenum">
              <a:rPr lang="en-IN" smtClean="0"/>
              <a:t>‹#›</a:t>
            </a:fld>
            <a:endParaRPr lang="en-IN"/>
          </a:p>
        </p:txBody>
      </p:sp>
    </p:spTree>
    <p:extLst>
      <p:ext uri="{BB962C8B-B14F-4D97-AF65-F5344CB8AC3E}">
        <p14:creationId xmlns:p14="http://schemas.microsoft.com/office/powerpoint/2010/main" val="224601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8856-A611-D1E3-6E2E-34694CAF2B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BC62B5-4BE6-5D24-F52C-3C9B2B8BBA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5807D-783F-B1B4-0168-E3CC98F05F28}"/>
              </a:ext>
            </a:extLst>
          </p:cNvPr>
          <p:cNvSpPr>
            <a:spLocks noGrp="1"/>
          </p:cNvSpPr>
          <p:nvPr>
            <p:ph type="dt" sz="half" idx="10"/>
          </p:nvPr>
        </p:nvSpPr>
        <p:spPr/>
        <p:txBody>
          <a:bodyPr/>
          <a:lstStyle/>
          <a:p>
            <a:fld id="{822898F5-990F-4038-9801-F62B1D8C219E}" type="datetimeFigureOut">
              <a:rPr lang="en-IN" smtClean="0"/>
              <a:t>30-09-2023</a:t>
            </a:fld>
            <a:endParaRPr lang="en-IN"/>
          </a:p>
        </p:txBody>
      </p:sp>
      <p:sp>
        <p:nvSpPr>
          <p:cNvPr id="5" name="Footer Placeholder 4">
            <a:extLst>
              <a:ext uri="{FF2B5EF4-FFF2-40B4-BE49-F238E27FC236}">
                <a16:creationId xmlns:a16="http://schemas.microsoft.com/office/drawing/2014/main" id="{47966A85-CB08-B83C-69F6-6E53E8C21F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3B6813-044E-D87C-A132-959F57CCD7F3}"/>
              </a:ext>
            </a:extLst>
          </p:cNvPr>
          <p:cNvSpPr>
            <a:spLocks noGrp="1"/>
          </p:cNvSpPr>
          <p:nvPr>
            <p:ph type="sldNum" sz="quarter" idx="12"/>
          </p:nvPr>
        </p:nvSpPr>
        <p:spPr/>
        <p:txBody>
          <a:bodyPr/>
          <a:lstStyle/>
          <a:p>
            <a:fld id="{4AA180F1-1A81-4207-96EF-C5051D187C3C}" type="slidenum">
              <a:rPr lang="en-IN" smtClean="0"/>
              <a:t>‹#›</a:t>
            </a:fld>
            <a:endParaRPr lang="en-IN"/>
          </a:p>
        </p:txBody>
      </p:sp>
    </p:spTree>
    <p:extLst>
      <p:ext uri="{BB962C8B-B14F-4D97-AF65-F5344CB8AC3E}">
        <p14:creationId xmlns:p14="http://schemas.microsoft.com/office/powerpoint/2010/main" val="416703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FCC1-5675-68F0-1716-3EEE9D585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AECFA5-5741-0072-1274-26A868C1D3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696403-9681-45CB-3D50-F78AC4194505}"/>
              </a:ext>
            </a:extLst>
          </p:cNvPr>
          <p:cNvSpPr>
            <a:spLocks noGrp="1"/>
          </p:cNvSpPr>
          <p:nvPr>
            <p:ph type="dt" sz="half" idx="10"/>
          </p:nvPr>
        </p:nvSpPr>
        <p:spPr/>
        <p:txBody>
          <a:bodyPr/>
          <a:lstStyle/>
          <a:p>
            <a:fld id="{822898F5-990F-4038-9801-F62B1D8C219E}" type="datetimeFigureOut">
              <a:rPr lang="en-IN" smtClean="0"/>
              <a:t>30-09-2023</a:t>
            </a:fld>
            <a:endParaRPr lang="en-IN"/>
          </a:p>
        </p:txBody>
      </p:sp>
      <p:sp>
        <p:nvSpPr>
          <p:cNvPr id="5" name="Footer Placeholder 4">
            <a:extLst>
              <a:ext uri="{FF2B5EF4-FFF2-40B4-BE49-F238E27FC236}">
                <a16:creationId xmlns:a16="http://schemas.microsoft.com/office/drawing/2014/main" id="{61388861-661A-79F4-CCCB-56C8ABA4F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96ACD0-63A7-07F4-FB87-BE37C73E3A58}"/>
              </a:ext>
            </a:extLst>
          </p:cNvPr>
          <p:cNvSpPr>
            <a:spLocks noGrp="1"/>
          </p:cNvSpPr>
          <p:nvPr>
            <p:ph type="sldNum" sz="quarter" idx="12"/>
          </p:nvPr>
        </p:nvSpPr>
        <p:spPr/>
        <p:txBody>
          <a:bodyPr/>
          <a:lstStyle/>
          <a:p>
            <a:fld id="{4AA180F1-1A81-4207-96EF-C5051D187C3C}" type="slidenum">
              <a:rPr lang="en-IN" smtClean="0"/>
              <a:t>‹#›</a:t>
            </a:fld>
            <a:endParaRPr lang="en-IN"/>
          </a:p>
        </p:txBody>
      </p:sp>
    </p:spTree>
    <p:extLst>
      <p:ext uri="{BB962C8B-B14F-4D97-AF65-F5344CB8AC3E}">
        <p14:creationId xmlns:p14="http://schemas.microsoft.com/office/powerpoint/2010/main" val="368365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F5C6-63EB-ECE6-4E82-95E8166EA8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5ADA8A-7F46-A1AE-FD67-8DB6B345E4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B26841-2316-E30B-0313-901B0A618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A7A9C8-D978-937A-5A01-6C37C2F7D9F8}"/>
              </a:ext>
            </a:extLst>
          </p:cNvPr>
          <p:cNvSpPr>
            <a:spLocks noGrp="1"/>
          </p:cNvSpPr>
          <p:nvPr>
            <p:ph type="dt" sz="half" idx="10"/>
          </p:nvPr>
        </p:nvSpPr>
        <p:spPr/>
        <p:txBody>
          <a:bodyPr/>
          <a:lstStyle/>
          <a:p>
            <a:fld id="{822898F5-990F-4038-9801-F62B1D8C219E}" type="datetimeFigureOut">
              <a:rPr lang="en-IN" smtClean="0"/>
              <a:t>30-09-2023</a:t>
            </a:fld>
            <a:endParaRPr lang="en-IN"/>
          </a:p>
        </p:txBody>
      </p:sp>
      <p:sp>
        <p:nvSpPr>
          <p:cNvPr id="6" name="Footer Placeholder 5">
            <a:extLst>
              <a:ext uri="{FF2B5EF4-FFF2-40B4-BE49-F238E27FC236}">
                <a16:creationId xmlns:a16="http://schemas.microsoft.com/office/drawing/2014/main" id="{08B14D97-3A3C-C130-AD07-808868916C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5E462-F5AF-F39C-BD28-EB29B2B46DE9}"/>
              </a:ext>
            </a:extLst>
          </p:cNvPr>
          <p:cNvSpPr>
            <a:spLocks noGrp="1"/>
          </p:cNvSpPr>
          <p:nvPr>
            <p:ph type="sldNum" sz="quarter" idx="12"/>
          </p:nvPr>
        </p:nvSpPr>
        <p:spPr/>
        <p:txBody>
          <a:bodyPr/>
          <a:lstStyle/>
          <a:p>
            <a:fld id="{4AA180F1-1A81-4207-96EF-C5051D187C3C}" type="slidenum">
              <a:rPr lang="en-IN" smtClean="0"/>
              <a:t>‹#›</a:t>
            </a:fld>
            <a:endParaRPr lang="en-IN"/>
          </a:p>
        </p:txBody>
      </p:sp>
    </p:spTree>
    <p:extLst>
      <p:ext uri="{BB962C8B-B14F-4D97-AF65-F5344CB8AC3E}">
        <p14:creationId xmlns:p14="http://schemas.microsoft.com/office/powerpoint/2010/main" val="1759559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7E45-EEBD-3ABC-7921-FA5142C3BA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9DE06D-E584-A09F-9171-05B3F27482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6B44E6-7BCB-3D81-28CF-17B5B74C3F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915737-3BF8-C298-C131-7E336A714C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5DBC5D-A686-4371-4997-55AE79D8E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E579E7-4151-7745-473A-E1DCD2FCB884}"/>
              </a:ext>
            </a:extLst>
          </p:cNvPr>
          <p:cNvSpPr>
            <a:spLocks noGrp="1"/>
          </p:cNvSpPr>
          <p:nvPr>
            <p:ph type="dt" sz="half" idx="10"/>
          </p:nvPr>
        </p:nvSpPr>
        <p:spPr/>
        <p:txBody>
          <a:bodyPr/>
          <a:lstStyle/>
          <a:p>
            <a:fld id="{822898F5-990F-4038-9801-F62B1D8C219E}" type="datetimeFigureOut">
              <a:rPr lang="en-IN" smtClean="0"/>
              <a:t>30-09-2023</a:t>
            </a:fld>
            <a:endParaRPr lang="en-IN"/>
          </a:p>
        </p:txBody>
      </p:sp>
      <p:sp>
        <p:nvSpPr>
          <p:cNvPr id="8" name="Footer Placeholder 7">
            <a:extLst>
              <a:ext uri="{FF2B5EF4-FFF2-40B4-BE49-F238E27FC236}">
                <a16:creationId xmlns:a16="http://schemas.microsoft.com/office/drawing/2014/main" id="{1BE0CDD9-12A0-AA93-1D67-193FA49595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68041B-4027-A953-F34B-4250051601FE}"/>
              </a:ext>
            </a:extLst>
          </p:cNvPr>
          <p:cNvSpPr>
            <a:spLocks noGrp="1"/>
          </p:cNvSpPr>
          <p:nvPr>
            <p:ph type="sldNum" sz="quarter" idx="12"/>
          </p:nvPr>
        </p:nvSpPr>
        <p:spPr/>
        <p:txBody>
          <a:bodyPr/>
          <a:lstStyle/>
          <a:p>
            <a:fld id="{4AA180F1-1A81-4207-96EF-C5051D187C3C}" type="slidenum">
              <a:rPr lang="en-IN" smtClean="0"/>
              <a:t>‹#›</a:t>
            </a:fld>
            <a:endParaRPr lang="en-IN"/>
          </a:p>
        </p:txBody>
      </p:sp>
    </p:spTree>
    <p:extLst>
      <p:ext uri="{BB962C8B-B14F-4D97-AF65-F5344CB8AC3E}">
        <p14:creationId xmlns:p14="http://schemas.microsoft.com/office/powerpoint/2010/main" val="50835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8664-523F-8FDC-37D6-B621A7EDDE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EA6FD-1440-8A8C-A8C6-968EF10F0406}"/>
              </a:ext>
            </a:extLst>
          </p:cNvPr>
          <p:cNvSpPr>
            <a:spLocks noGrp="1"/>
          </p:cNvSpPr>
          <p:nvPr>
            <p:ph type="dt" sz="half" idx="10"/>
          </p:nvPr>
        </p:nvSpPr>
        <p:spPr/>
        <p:txBody>
          <a:bodyPr/>
          <a:lstStyle/>
          <a:p>
            <a:fld id="{822898F5-990F-4038-9801-F62B1D8C219E}" type="datetimeFigureOut">
              <a:rPr lang="en-IN" smtClean="0"/>
              <a:t>30-09-2023</a:t>
            </a:fld>
            <a:endParaRPr lang="en-IN"/>
          </a:p>
        </p:txBody>
      </p:sp>
      <p:sp>
        <p:nvSpPr>
          <p:cNvPr id="4" name="Footer Placeholder 3">
            <a:extLst>
              <a:ext uri="{FF2B5EF4-FFF2-40B4-BE49-F238E27FC236}">
                <a16:creationId xmlns:a16="http://schemas.microsoft.com/office/drawing/2014/main" id="{4B998B3E-8FB1-1633-A5C8-2B82C18C3F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FA3D5D-D5D9-5F07-E1DD-BD06AA71FF8E}"/>
              </a:ext>
            </a:extLst>
          </p:cNvPr>
          <p:cNvSpPr>
            <a:spLocks noGrp="1"/>
          </p:cNvSpPr>
          <p:nvPr>
            <p:ph type="sldNum" sz="quarter" idx="12"/>
          </p:nvPr>
        </p:nvSpPr>
        <p:spPr/>
        <p:txBody>
          <a:bodyPr/>
          <a:lstStyle/>
          <a:p>
            <a:fld id="{4AA180F1-1A81-4207-96EF-C5051D187C3C}" type="slidenum">
              <a:rPr lang="en-IN" smtClean="0"/>
              <a:t>‹#›</a:t>
            </a:fld>
            <a:endParaRPr lang="en-IN"/>
          </a:p>
        </p:txBody>
      </p:sp>
    </p:spTree>
    <p:extLst>
      <p:ext uri="{BB962C8B-B14F-4D97-AF65-F5344CB8AC3E}">
        <p14:creationId xmlns:p14="http://schemas.microsoft.com/office/powerpoint/2010/main" val="77212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829C2-04C0-840F-4A84-C44E3D4A0953}"/>
              </a:ext>
            </a:extLst>
          </p:cNvPr>
          <p:cNvSpPr>
            <a:spLocks noGrp="1"/>
          </p:cNvSpPr>
          <p:nvPr>
            <p:ph type="dt" sz="half" idx="10"/>
          </p:nvPr>
        </p:nvSpPr>
        <p:spPr/>
        <p:txBody>
          <a:bodyPr/>
          <a:lstStyle/>
          <a:p>
            <a:fld id="{822898F5-990F-4038-9801-F62B1D8C219E}" type="datetimeFigureOut">
              <a:rPr lang="en-IN" smtClean="0"/>
              <a:t>30-09-2023</a:t>
            </a:fld>
            <a:endParaRPr lang="en-IN"/>
          </a:p>
        </p:txBody>
      </p:sp>
      <p:sp>
        <p:nvSpPr>
          <p:cNvPr id="3" name="Footer Placeholder 2">
            <a:extLst>
              <a:ext uri="{FF2B5EF4-FFF2-40B4-BE49-F238E27FC236}">
                <a16:creationId xmlns:a16="http://schemas.microsoft.com/office/drawing/2014/main" id="{563E52C0-686E-400F-866F-70AEDFB1E1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F51FA8-2F15-14AC-4157-65B95CD6CBB4}"/>
              </a:ext>
            </a:extLst>
          </p:cNvPr>
          <p:cNvSpPr>
            <a:spLocks noGrp="1"/>
          </p:cNvSpPr>
          <p:nvPr>
            <p:ph type="sldNum" sz="quarter" idx="12"/>
          </p:nvPr>
        </p:nvSpPr>
        <p:spPr/>
        <p:txBody>
          <a:bodyPr/>
          <a:lstStyle/>
          <a:p>
            <a:fld id="{4AA180F1-1A81-4207-96EF-C5051D187C3C}" type="slidenum">
              <a:rPr lang="en-IN" smtClean="0"/>
              <a:t>‹#›</a:t>
            </a:fld>
            <a:endParaRPr lang="en-IN"/>
          </a:p>
        </p:txBody>
      </p:sp>
    </p:spTree>
    <p:extLst>
      <p:ext uri="{BB962C8B-B14F-4D97-AF65-F5344CB8AC3E}">
        <p14:creationId xmlns:p14="http://schemas.microsoft.com/office/powerpoint/2010/main" val="176288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D266-1FD6-250F-221A-3D0E4E38D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51B708-4EC1-B64F-4F05-96B38B1084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70BDA5-A369-150E-7C69-091B506EB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1F57C-BC33-0397-37C4-D6EC680D3585}"/>
              </a:ext>
            </a:extLst>
          </p:cNvPr>
          <p:cNvSpPr>
            <a:spLocks noGrp="1"/>
          </p:cNvSpPr>
          <p:nvPr>
            <p:ph type="dt" sz="half" idx="10"/>
          </p:nvPr>
        </p:nvSpPr>
        <p:spPr/>
        <p:txBody>
          <a:bodyPr/>
          <a:lstStyle/>
          <a:p>
            <a:fld id="{822898F5-990F-4038-9801-F62B1D8C219E}" type="datetimeFigureOut">
              <a:rPr lang="en-IN" smtClean="0"/>
              <a:t>30-09-2023</a:t>
            </a:fld>
            <a:endParaRPr lang="en-IN"/>
          </a:p>
        </p:txBody>
      </p:sp>
      <p:sp>
        <p:nvSpPr>
          <p:cNvPr id="6" name="Footer Placeholder 5">
            <a:extLst>
              <a:ext uri="{FF2B5EF4-FFF2-40B4-BE49-F238E27FC236}">
                <a16:creationId xmlns:a16="http://schemas.microsoft.com/office/drawing/2014/main" id="{792B4C89-29E5-F42C-AFA3-4394EBFA3C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56606E-1A56-179C-464C-606440042DB7}"/>
              </a:ext>
            </a:extLst>
          </p:cNvPr>
          <p:cNvSpPr>
            <a:spLocks noGrp="1"/>
          </p:cNvSpPr>
          <p:nvPr>
            <p:ph type="sldNum" sz="quarter" idx="12"/>
          </p:nvPr>
        </p:nvSpPr>
        <p:spPr/>
        <p:txBody>
          <a:bodyPr/>
          <a:lstStyle/>
          <a:p>
            <a:fld id="{4AA180F1-1A81-4207-96EF-C5051D187C3C}" type="slidenum">
              <a:rPr lang="en-IN" smtClean="0"/>
              <a:t>‹#›</a:t>
            </a:fld>
            <a:endParaRPr lang="en-IN"/>
          </a:p>
        </p:txBody>
      </p:sp>
    </p:spTree>
    <p:extLst>
      <p:ext uri="{BB962C8B-B14F-4D97-AF65-F5344CB8AC3E}">
        <p14:creationId xmlns:p14="http://schemas.microsoft.com/office/powerpoint/2010/main" val="309603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015C-C213-7134-99D8-C409EDFE5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76845E-F07A-9F91-19E8-77F46F410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5DA611-36D5-2CAA-36A7-974AAC9D1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2728C-1761-BD52-FD58-05C03E7DD53B}"/>
              </a:ext>
            </a:extLst>
          </p:cNvPr>
          <p:cNvSpPr>
            <a:spLocks noGrp="1"/>
          </p:cNvSpPr>
          <p:nvPr>
            <p:ph type="dt" sz="half" idx="10"/>
          </p:nvPr>
        </p:nvSpPr>
        <p:spPr/>
        <p:txBody>
          <a:bodyPr/>
          <a:lstStyle/>
          <a:p>
            <a:fld id="{822898F5-990F-4038-9801-F62B1D8C219E}" type="datetimeFigureOut">
              <a:rPr lang="en-IN" smtClean="0"/>
              <a:t>30-09-2023</a:t>
            </a:fld>
            <a:endParaRPr lang="en-IN"/>
          </a:p>
        </p:txBody>
      </p:sp>
      <p:sp>
        <p:nvSpPr>
          <p:cNvPr id="6" name="Footer Placeholder 5">
            <a:extLst>
              <a:ext uri="{FF2B5EF4-FFF2-40B4-BE49-F238E27FC236}">
                <a16:creationId xmlns:a16="http://schemas.microsoft.com/office/drawing/2014/main" id="{7DF734C5-76DD-6C17-4D6D-1609EA378C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2C7362-1A9C-1148-9085-3C65FBDE33CD}"/>
              </a:ext>
            </a:extLst>
          </p:cNvPr>
          <p:cNvSpPr>
            <a:spLocks noGrp="1"/>
          </p:cNvSpPr>
          <p:nvPr>
            <p:ph type="sldNum" sz="quarter" idx="12"/>
          </p:nvPr>
        </p:nvSpPr>
        <p:spPr/>
        <p:txBody>
          <a:bodyPr/>
          <a:lstStyle/>
          <a:p>
            <a:fld id="{4AA180F1-1A81-4207-96EF-C5051D187C3C}" type="slidenum">
              <a:rPr lang="en-IN" smtClean="0"/>
              <a:t>‹#›</a:t>
            </a:fld>
            <a:endParaRPr lang="en-IN"/>
          </a:p>
        </p:txBody>
      </p:sp>
    </p:spTree>
    <p:extLst>
      <p:ext uri="{BB962C8B-B14F-4D97-AF65-F5344CB8AC3E}">
        <p14:creationId xmlns:p14="http://schemas.microsoft.com/office/powerpoint/2010/main" val="253761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946CD7-39B5-1EBA-BB1E-D976746A6F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B85869-77BD-91AB-E319-1C1A67EDB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D236D8-B304-09AC-3C39-62B125039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898F5-990F-4038-9801-F62B1D8C219E}" type="datetimeFigureOut">
              <a:rPr lang="en-IN" smtClean="0"/>
              <a:t>30-09-2023</a:t>
            </a:fld>
            <a:endParaRPr lang="en-IN"/>
          </a:p>
        </p:txBody>
      </p:sp>
      <p:sp>
        <p:nvSpPr>
          <p:cNvPr id="5" name="Footer Placeholder 4">
            <a:extLst>
              <a:ext uri="{FF2B5EF4-FFF2-40B4-BE49-F238E27FC236}">
                <a16:creationId xmlns:a16="http://schemas.microsoft.com/office/drawing/2014/main" id="{63DC47C7-EA24-942A-CACE-9A21045DB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01209A-D7E1-FCEE-34AF-0CDBBF5488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180F1-1A81-4207-96EF-C5051D187C3C}" type="slidenum">
              <a:rPr lang="en-IN" smtClean="0"/>
              <a:t>‹#›</a:t>
            </a:fld>
            <a:endParaRPr lang="en-IN"/>
          </a:p>
        </p:txBody>
      </p:sp>
    </p:spTree>
    <p:extLst>
      <p:ext uri="{BB962C8B-B14F-4D97-AF65-F5344CB8AC3E}">
        <p14:creationId xmlns:p14="http://schemas.microsoft.com/office/powerpoint/2010/main" val="3057928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6F5AB-F0E1-FA44-20CA-66E0ED5E44EF}"/>
              </a:ext>
            </a:extLst>
          </p:cNvPr>
          <p:cNvSpPr>
            <a:spLocks noGrp="1"/>
          </p:cNvSpPr>
          <p:nvPr>
            <p:ph type="ctrTitle"/>
          </p:nvPr>
        </p:nvSpPr>
        <p:spPr>
          <a:xfrm>
            <a:off x="1524000" y="1122363"/>
            <a:ext cx="9144000" cy="2526924"/>
          </a:xfrm>
        </p:spPr>
        <p:txBody>
          <a:bodyPr/>
          <a:lstStyle/>
          <a:p>
            <a:r>
              <a:rPr lang="en-IN" b="1" i="1" u="sng" dirty="0">
                <a:latin typeface="Algerian" panose="04020705040A02060702" pitchFamily="82" charset="0"/>
              </a:rPr>
              <a:t>OLYMPIC DATASET</a:t>
            </a:r>
          </a:p>
        </p:txBody>
      </p:sp>
      <p:sp>
        <p:nvSpPr>
          <p:cNvPr id="3" name="Subtitle 2">
            <a:extLst>
              <a:ext uri="{FF2B5EF4-FFF2-40B4-BE49-F238E27FC236}">
                <a16:creationId xmlns:a16="http://schemas.microsoft.com/office/drawing/2014/main" id="{42750900-14A4-9F69-E7D6-6DB20D4F656F}"/>
              </a:ext>
            </a:extLst>
          </p:cNvPr>
          <p:cNvSpPr>
            <a:spLocks noGrp="1"/>
          </p:cNvSpPr>
          <p:nvPr>
            <p:ph type="subTitle" idx="1"/>
          </p:nvPr>
        </p:nvSpPr>
        <p:spPr>
          <a:xfrm>
            <a:off x="3219796" y="3992736"/>
            <a:ext cx="9144000" cy="1655762"/>
          </a:xfrm>
        </p:spPr>
        <p:txBody>
          <a:bodyPr/>
          <a:lstStyle/>
          <a:p>
            <a:r>
              <a:rPr lang="en-IN" dirty="0"/>
              <a:t>:- Power BI</a:t>
            </a:r>
          </a:p>
        </p:txBody>
      </p:sp>
    </p:spTree>
    <p:extLst>
      <p:ext uri="{BB962C8B-B14F-4D97-AF65-F5344CB8AC3E}">
        <p14:creationId xmlns:p14="http://schemas.microsoft.com/office/powerpoint/2010/main" val="96992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07B4-70E6-C3B1-291A-6870ABD7DF48}"/>
              </a:ext>
            </a:extLst>
          </p:cNvPr>
          <p:cNvSpPr>
            <a:spLocks noGrp="1"/>
          </p:cNvSpPr>
          <p:nvPr>
            <p:ph type="title"/>
          </p:nvPr>
        </p:nvSpPr>
        <p:spPr>
          <a:xfrm>
            <a:off x="838200" y="365126"/>
            <a:ext cx="10515600" cy="632402"/>
          </a:xfrm>
        </p:spPr>
        <p:txBody>
          <a:bodyPr>
            <a:normAutofit fontScale="90000"/>
          </a:bodyPr>
          <a:lstStyle/>
          <a:p>
            <a:r>
              <a:rPr lang="en-IN" sz="2700" dirty="0"/>
              <a:t>10. </a:t>
            </a:r>
            <a:r>
              <a:rPr lang="en-US" sz="2700" b="0" i="0" dirty="0">
                <a:solidFill>
                  <a:srgbClr val="24292E"/>
                </a:solidFill>
                <a:effectLst/>
                <a:latin typeface="Inter"/>
              </a:rPr>
              <a:t>What is the distribution of participants by gender?</a:t>
            </a:r>
            <a:br>
              <a:rPr lang="en-US" b="0" i="0" dirty="0">
                <a:solidFill>
                  <a:srgbClr val="24292E"/>
                </a:solidFill>
                <a:effectLst/>
                <a:latin typeface="Inter"/>
              </a:rPr>
            </a:br>
            <a:endParaRPr lang="en-IN" dirty="0"/>
          </a:p>
        </p:txBody>
      </p:sp>
      <p:pic>
        <p:nvPicPr>
          <p:cNvPr id="5" name="Content Placeholder 4">
            <a:extLst>
              <a:ext uri="{FF2B5EF4-FFF2-40B4-BE49-F238E27FC236}">
                <a16:creationId xmlns:a16="http://schemas.microsoft.com/office/drawing/2014/main" id="{40909023-775F-C0F6-5456-AC68391801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360" y="1481979"/>
            <a:ext cx="6081756" cy="4811389"/>
          </a:xfrm>
        </p:spPr>
      </p:pic>
      <p:sp>
        <p:nvSpPr>
          <p:cNvPr id="6" name="Content Placeholder 3">
            <a:extLst>
              <a:ext uri="{FF2B5EF4-FFF2-40B4-BE49-F238E27FC236}">
                <a16:creationId xmlns:a16="http://schemas.microsoft.com/office/drawing/2014/main" id="{4643CA49-2462-77F0-7F29-57DF28075CC6}"/>
              </a:ext>
            </a:extLst>
          </p:cNvPr>
          <p:cNvSpPr txBox="1">
            <a:spLocks/>
          </p:cNvSpPr>
          <p:nvPr/>
        </p:nvSpPr>
        <p:spPr>
          <a:xfrm>
            <a:off x="7589520" y="1194749"/>
            <a:ext cx="4281053" cy="543105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342900" indent="-342900">
              <a:buFont typeface="Arial" panose="020B0604020202020204" pitchFamily="34" charset="0"/>
              <a:buAutoNum type="arabicPeriod"/>
            </a:pPr>
            <a:r>
              <a:rPr lang="en-IN" sz="1800" dirty="0">
                <a:solidFill>
                  <a:schemeClr val="tx1"/>
                </a:solidFill>
              </a:rPr>
              <a:t>Here we have to find the no. of participants according to their gender.</a:t>
            </a:r>
          </a:p>
          <a:p>
            <a:pPr marL="342900" indent="-342900">
              <a:buFont typeface="Arial" panose="020B0604020202020204" pitchFamily="34" charset="0"/>
              <a:buAutoNum type="arabicPeriod"/>
            </a:pPr>
            <a:r>
              <a:rPr lang="en-IN" sz="1800" dirty="0">
                <a:solidFill>
                  <a:schemeClr val="tx1"/>
                </a:solidFill>
              </a:rPr>
              <a:t>So according to our analysis, there have been 132K males and 48K females who have participated in the Olympic so far.</a:t>
            </a:r>
          </a:p>
        </p:txBody>
      </p:sp>
    </p:spTree>
    <p:extLst>
      <p:ext uri="{BB962C8B-B14F-4D97-AF65-F5344CB8AC3E}">
        <p14:creationId xmlns:p14="http://schemas.microsoft.com/office/powerpoint/2010/main" val="420567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655E-8876-5CC3-4726-37EC64040DC1}"/>
              </a:ext>
            </a:extLst>
          </p:cNvPr>
          <p:cNvSpPr>
            <a:spLocks noGrp="1"/>
          </p:cNvSpPr>
          <p:nvPr>
            <p:ph type="title"/>
          </p:nvPr>
        </p:nvSpPr>
        <p:spPr>
          <a:xfrm>
            <a:off x="838200" y="365125"/>
            <a:ext cx="10515600" cy="757093"/>
          </a:xfrm>
        </p:spPr>
        <p:txBody>
          <a:bodyPr>
            <a:normAutofit fontScale="90000"/>
          </a:bodyPr>
          <a:lstStyle/>
          <a:p>
            <a:r>
              <a:rPr lang="en-IN" sz="2700" dirty="0"/>
              <a:t>11/17. </a:t>
            </a:r>
            <a:r>
              <a:rPr lang="en-US" sz="2700" b="0" i="0" dirty="0">
                <a:solidFill>
                  <a:srgbClr val="24292E"/>
                </a:solidFill>
                <a:effectLst/>
                <a:latin typeface="Inter"/>
              </a:rPr>
              <a:t>Which countries have the highest number of participants in the Olympics?</a:t>
            </a:r>
            <a:br>
              <a:rPr lang="en-US" b="0" i="0" dirty="0">
                <a:solidFill>
                  <a:srgbClr val="24292E"/>
                </a:solidFill>
                <a:effectLst/>
                <a:latin typeface="Inter"/>
              </a:rPr>
            </a:br>
            <a:endParaRPr lang="en-IN" dirty="0"/>
          </a:p>
        </p:txBody>
      </p:sp>
      <p:pic>
        <p:nvPicPr>
          <p:cNvPr id="5" name="Content Placeholder 4">
            <a:extLst>
              <a:ext uri="{FF2B5EF4-FFF2-40B4-BE49-F238E27FC236}">
                <a16:creationId xmlns:a16="http://schemas.microsoft.com/office/drawing/2014/main" id="{C53333C9-A59C-8FDA-903F-FF19F184C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98688"/>
            <a:ext cx="7461633" cy="3422826"/>
          </a:xfrm>
        </p:spPr>
      </p:pic>
      <p:sp>
        <p:nvSpPr>
          <p:cNvPr id="8" name="Content Placeholder 3">
            <a:extLst>
              <a:ext uri="{FF2B5EF4-FFF2-40B4-BE49-F238E27FC236}">
                <a16:creationId xmlns:a16="http://schemas.microsoft.com/office/drawing/2014/main" id="{9482E3F7-D1B8-FB5C-766D-30C857C36DCA}"/>
              </a:ext>
            </a:extLst>
          </p:cNvPr>
          <p:cNvSpPr txBox="1">
            <a:spLocks/>
          </p:cNvSpPr>
          <p:nvPr/>
        </p:nvSpPr>
        <p:spPr>
          <a:xfrm>
            <a:off x="7606146" y="1194749"/>
            <a:ext cx="4281053" cy="543105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342900" indent="-342900">
              <a:buFont typeface="Arial" panose="020B0604020202020204" pitchFamily="34" charset="0"/>
              <a:buAutoNum type="arabicPeriod"/>
            </a:pPr>
            <a:r>
              <a:rPr lang="en-IN" sz="1800" dirty="0">
                <a:solidFill>
                  <a:schemeClr val="tx1"/>
                </a:solidFill>
              </a:rPr>
              <a:t>Here we have to find the country with the highest no. of participants.</a:t>
            </a:r>
          </a:p>
          <a:p>
            <a:pPr marL="342900" indent="-342900">
              <a:buFont typeface="Arial" panose="020B0604020202020204" pitchFamily="34" charset="0"/>
              <a:buAutoNum type="arabicPeriod"/>
            </a:pPr>
            <a:r>
              <a:rPr lang="en-IN" sz="1800" dirty="0">
                <a:solidFill>
                  <a:schemeClr val="tx1"/>
                </a:solidFill>
              </a:rPr>
              <a:t>After our analysis we can see the no. of participant and their Country with their rank.</a:t>
            </a:r>
          </a:p>
          <a:p>
            <a:pPr marL="342900" indent="-342900">
              <a:buFont typeface="Arial" panose="020B0604020202020204" pitchFamily="34" charset="0"/>
              <a:buAutoNum type="arabicPeriod"/>
            </a:pPr>
            <a:r>
              <a:rPr lang="en-IN" sz="1800" dirty="0">
                <a:solidFill>
                  <a:schemeClr val="tx1"/>
                </a:solidFill>
              </a:rPr>
              <a:t>As we see USA has the maximum no. of participant (9.2K) and UK is on the second position with 5.8K participants.</a:t>
            </a:r>
          </a:p>
          <a:p>
            <a:pPr marL="342900" indent="-342900">
              <a:buFont typeface="Arial" panose="020B0604020202020204" pitchFamily="34" charset="0"/>
              <a:buAutoNum type="arabicPeriod"/>
            </a:pPr>
            <a:r>
              <a:rPr lang="en-IN" sz="1800" dirty="0">
                <a:solidFill>
                  <a:srgbClr val="7030A0"/>
                </a:solidFill>
              </a:rPr>
              <a:t>We have to do the same analysis for question no. 17.</a:t>
            </a:r>
          </a:p>
        </p:txBody>
      </p:sp>
    </p:spTree>
    <p:extLst>
      <p:ext uri="{BB962C8B-B14F-4D97-AF65-F5344CB8AC3E}">
        <p14:creationId xmlns:p14="http://schemas.microsoft.com/office/powerpoint/2010/main" val="703411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1451-82CB-C471-FCF0-2AD02E038324}"/>
              </a:ext>
            </a:extLst>
          </p:cNvPr>
          <p:cNvSpPr>
            <a:spLocks noGrp="1"/>
          </p:cNvSpPr>
          <p:nvPr>
            <p:ph type="title"/>
          </p:nvPr>
        </p:nvSpPr>
        <p:spPr>
          <a:xfrm>
            <a:off x="838200" y="365125"/>
            <a:ext cx="10515600" cy="640715"/>
          </a:xfrm>
        </p:spPr>
        <p:txBody>
          <a:bodyPr>
            <a:normAutofit fontScale="90000"/>
          </a:bodyPr>
          <a:lstStyle/>
          <a:p>
            <a:r>
              <a:rPr lang="en-IN" sz="2700" dirty="0"/>
              <a:t>12. </a:t>
            </a:r>
            <a:r>
              <a:rPr lang="en-US" sz="2700" b="0" i="0" dirty="0">
                <a:solidFill>
                  <a:srgbClr val="24292E"/>
                </a:solidFill>
                <a:effectLst/>
                <a:latin typeface="Inter"/>
              </a:rPr>
              <a:t>How does the age distribution of participants vary across different games?</a:t>
            </a:r>
            <a:br>
              <a:rPr lang="en-US" b="0" i="0" dirty="0">
                <a:solidFill>
                  <a:srgbClr val="24292E"/>
                </a:solidFill>
                <a:effectLst/>
                <a:latin typeface="Inter"/>
              </a:rPr>
            </a:br>
            <a:endParaRPr lang="en-IN" dirty="0"/>
          </a:p>
        </p:txBody>
      </p:sp>
      <p:pic>
        <p:nvPicPr>
          <p:cNvPr id="5" name="Content Placeholder 4">
            <a:extLst>
              <a:ext uri="{FF2B5EF4-FFF2-40B4-BE49-F238E27FC236}">
                <a16:creationId xmlns:a16="http://schemas.microsoft.com/office/drawing/2014/main" id="{3F4F0D1A-3812-5A55-D811-99A632C3CE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227" y="1800141"/>
            <a:ext cx="6468707" cy="4484281"/>
          </a:xfrm>
        </p:spPr>
      </p:pic>
      <p:sp>
        <p:nvSpPr>
          <p:cNvPr id="6" name="Content Placeholder 3">
            <a:extLst>
              <a:ext uri="{FF2B5EF4-FFF2-40B4-BE49-F238E27FC236}">
                <a16:creationId xmlns:a16="http://schemas.microsoft.com/office/drawing/2014/main" id="{D6096582-2187-FDD7-6F51-92F50EBAEB14}"/>
              </a:ext>
            </a:extLst>
          </p:cNvPr>
          <p:cNvSpPr txBox="1">
            <a:spLocks/>
          </p:cNvSpPr>
          <p:nvPr/>
        </p:nvSpPr>
        <p:spPr>
          <a:xfrm>
            <a:off x="6874626" y="1261251"/>
            <a:ext cx="4721629" cy="543105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342900" indent="-342900">
              <a:buFont typeface="Arial" panose="020B0604020202020204" pitchFamily="34" charset="0"/>
              <a:buAutoNum type="arabicPeriod"/>
            </a:pPr>
            <a:r>
              <a:rPr lang="en-IN" sz="1800" dirty="0">
                <a:solidFill>
                  <a:schemeClr val="tx1"/>
                </a:solidFill>
              </a:rPr>
              <a:t>Here we have to differentiate all the participants according to their age group like if the age of a participant is 24 then he/she will be count in age group 20-30.</a:t>
            </a:r>
          </a:p>
          <a:p>
            <a:pPr marL="342900" indent="-342900">
              <a:buFont typeface="Arial" panose="020B0604020202020204" pitchFamily="34" charset="0"/>
              <a:buAutoNum type="arabicPeriod"/>
            </a:pPr>
            <a:r>
              <a:rPr lang="en-IN" sz="1800" dirty="0">
                <a:solidFill>
                  <a:schemeClr val="tx1"/>
                </a:solidFill>
              </a:rPr>
              <a:t>For this first we have to add a column which describe their age group.</a:t>
            </a:r>
          </a:p>
          <a:p>
            <a:pPr marL="342900" indent="-342900">
              <a:buFont typeface="Arial" panose="020B0604020202020204" pitchFamily="34" charset="0"/>
              <a:buAutoNum type="arabicPeriod"/>
            </a:pPr>
            <a:r>
              <a:rPr lang="en-IN" sz="1800" dirty="0">
                <a:solidFill>
                  <a:schemeClr val="tx1"/>
                </a:solidFill>
              </a:rPr>
              <a:t>Now after analysing the data it appears that as the age group is increasing, the no. of participants in that age group decreases in all the Games.</a:t>
            </a:r>
          </a:p>
        </p:txBody>
      </p:sp>
    </p:spTree>
    <p:extLst>
      <p:ext uri="{BB962C8B-B14F-4D97-AF65-F5344CB8AC3E}">
        <p14:creationId xmlns:p14="http://schemas.microsoft.com/office/powerpoint/2010/main" val="112209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651A-5240-B4E3-0FED-7BAE88FDFB04}"/>
              </a:ext>
            </a:extLst>
          </p:cNvPr>
          <p:cNvSpPr>
            <a:spLocks noGrp="1"/>
          </p:cNvSpPr>
          <p:nvPr>
            <p:ph type="title"/>
          </p:nvPr>
        </p:nvSpPr>
        <p:spPr>
          <a:xfrm>
            <a:off x="838200" y="365126"/>
            <a:ext cx="10515600" cy="449522"/>
          </a:xfrm>
        </p:spPr>
        <p:txBody>
          <a:bodyPr>
            <a:normAutofit fontScale="90000"/>
          </a:bodyPr>
          <a:lstStyle/>
          <a:p>
            <a:r>
              <a:rPr lang="en-IN" sz="2700" dirty="0"/>
              <a:t>13. </a:t>
            </a:r>
            <a:r>
              <a:rPr lang="en-US" sz="2700" b="0" i="0" dirty="0">
                <a:solidFill>
                  <a:srgbClr val="24292E"/>
                </a:solidFill>
                <a:effectLst/>
                <a:latin typeface="Inter"/>
              </a:rPr>
              <a:t>How many medals have been awarded in each Olympics?</a:t>
            </a:r>
            <a:br>
              <a:rPr lang="en-US" b="0" i="0" dirty="0">
                <a:solidFill>
                  <a:srgbClr val="24292E"/>
                </a:solidFill>
                <a:effectLst/>
                <a:latin typeface="Inter"/>
              </a:rPr>
            </a:br>
            <a:endParaRPr lang="en-IN" dirty="0"/>
          </a:p>
        </p:txBody>
      </p:sp>
      <p:pic>
        <p:nvPicPr>
          <p:cNvPr id="5" name="Content Placeholder 4">
            <a:extLst>
              <a:ext uri="{FF2B5EF4-FFF2-40B4-BE49-F238E27FC236}">
                <a16:creationId xmlns:a16="http://schemas.microsoft.com/office/drawing/2014/main" id="{AE019629-C807-1A54-55A7-53213D94B7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42" y="498764"/>
            <a:ext cx="8470669" cy="6359236"/>
          </a:xfrm>
        </p:spPr>
      </p:pic>
      <p:sp>
        <p:nvSpPr>
          <p:cNvPr id="6" name="Content Placeholder 3">
            <a:extLst>
              <a:ext uri="{FF2B5EF4-FFF2-40B4-BE49-F238E27FC236}">
                <a16:creationId xmlns:a16="http://schemas.microsoft.com/office/drawing/2014/main" id="{DAFC3A3B-8163-CECE-3C34-011E987A9EAD}"/>
              </a:ext>
            </a:extLst>
          </p:cNvPr>
          <p:cNvSpPr txBox="1">
            <a:spLocks/>
          </p:cNvSpPr>
          <p:nvPr/>
        </p:nvSpPr>
        <p:spPr>
          <a:xfrm>
            <a:off x="8744988" y="498765"/>
            <a:ext cx="3447011" cy="619353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342900" indent="-342900">
              <a:buFont typeface="Arial" panose="020B0604020202020204" pitchFamily="34" charset="0"/>
              <a:buAutoNum type="arabicPeriod"/>
            </a:pPr>
            <a:r>
              <a:rPr lang="en-IN" sz="1800" dirty="0">
                <a:solidFill>
                  <a:schemeClr val="tx1"/>
                </a:solidFill>
              </a:rPr>
              <a:t>After analysing this we can say maximum no of medals distributed in games were as following :-</a:t>
            </a:r>
          </a:p>
          <a:p>
            <a:pPr marL="514350" indent="-514350">
              <a:buAutoNum type="alphaLcParenBoth"/>
            </a:pPr>
            <a:r>
              <a:rPr lang="en-IN" sz="1800" dirty="0">
                <a:solidFill>
                  <a:schemeClr val="tx1"/>
                </a:solidFill>
              </a:rPr>
              <a:t>Gold Medal – 2008 Summer Olympic (671)</a:t>
            </a:r>
          </a:p>
          <a:p>
            <a:pPr marL="514350" indent="-514350">
              <a:buAutoNum type="alphaLcParenBoth"/>
            </a:pPr>
            <a:r>
              <a:rPr lang="en-IN" sz="1800" dirty="0">
                <a:solidFill>
                  <a:schemeClr val="tx1"/>
                </a:solidFill>
              </a:rPr>
              <a:t>Silver Medal – 2008 Summer Olympic (667)</a:t>
            </a:r>
          </a:p>
          <a:p>
            <a:pPr marL="514350" indent="-514350">
              <a:buAutoNum type="alphaLcParenBoth"/>
            </a:pPr>
            <a:r>
              <a:rPr lang="en-IN" sz="1800" dirty="0">
                <a:solidFill>
                  <a:schemeClr val="tx1"/>
                </a:solidFill>
              </a:rPr>
              <a:t>Bronze medal – 2008 Summer Olympic (710)</a:t>
            </a:r>
          </a:p>
          <a:p>
            <a:pPr marL="0" indent="0">
              <a:buNone/>
            </a:pPr>
            <a:r>
              <a:rPr lang="en-IN" sz="1800" dirty="0">
                <a:solidFill>
                  <a:schemeClr val="tx1"/>
                </a:solidFill>
              </a:rPr>
              <a:t>2. Even if we count all the medals then we also get to know that maximum no of medals were distributed in 2008 Summer Olympic games(2048).</a:t>
            </a:r>
          </a:p>
        </p:txBody>
      </p:sp>
    </p:spTree>
    <p:extLst>
      <p:ext uri="{BB962C8B-B14F-4D97-AF65-F5344CB8AC3E}">
        <p14:creationId xmlns:p14="http://schemas.microsoft.com/office/powerpoint/2010/main" val="325039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DD62-D30D-A7D5-499D-E5E8F8FDDCD7}"/>
              </a:ext>
            </a:extLst>
          </p:cNvPr>
          <p:cNvSpPr>
            <a:spLocks noGrp="1"/>
          </p:cNvSpPr>
          <p:nvPr>
            <p:ph type="title"/>
          </p:nvPr>
        </p:nvSpPr>
        <p:spPr/>
        <p:txBody>
          <a:bodyPr>
            <a:normAutofit/>
          </a:bodyPr>
          <a:lstStyle/>
          <a:p>
            <a:r>
              <a:rPr lang="en-IN" sz="2700" dirty="0"/>
              <a:t>14. </a:t>
            </a:r>
            <a:r>
              <a:rPr lang="en-US" sz="2700" b="0" i="0" dirty="0">
                <a:solidFill>
                  <a:srgbClr val="24292E"/>
                </a:solidFill>
                <a:effectLst/>
                <a:latin typeface="Inter"/>
              </a:rPr>
              <a:t>Which countries have the highest number of gold medals?</a:t>
            </a:r>
            <a:br>
              <a:rPr lang="en-US" b="0" i="0" dirty="0">
                <a:solidFill>
                  <a:srgbClr val="24292E"/>
                </a:solidFill>
                <a:effectLst/>
                <a:latin typeface="Inter"/>
              </a:rPr>
            </a:br>
            <a:endParaRPr lang="en-IN" dirty="0"/>
          </a:p>
        </p:txBody>
      </p:sp>
      <p:pic>
        <p:nvPicPr>
          <p:cNvPr id="5" name="Content Placeholder 4">
            <a:extLst>
              <a:ext uri="{FF2B5EF4-FFF2-40B4-BE49-F238E27FC236}">
                <a16:creationId xmlns:a16="http://schemas.microsoft.com/office/drawing/2014/main" id="{38F5D471-8345-55E6-205C-00462915BA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809" y="1435102"/>
            <a:ext cx="6860951" cy="5281582"/>
          </a:xfrm>
        </p:spPr>
      </p:pic>
      <p:sp>
        <p:nvSpPr>
          <p:cNvPr id="6" name="Content Placeholder 3">
            <a:extLst>
              <a:ext uri="{FF2B5EF4-FFF2-40B4-BE49-F238E27FC236}">
                <a16:creationId xmlns:a16="http://schemas.microsoft.com/office/drawing/2014/main" id="{0C710132-783D-0576-79F7-0D8B80AB73B0}"/>
              </a:ext>
            </a:extLst>
          </p:cNvPr>
          <p:cNvSpPr txBox="1">
            <a:spLocks/>
          </p:cNvSpPr>
          <p:nvPr/>
        </p:nvSpPr>
        <p:spPr>
          <a:xfrm>
            <a:off x="7298576" y="1061824"/>
            <a:ext cx="4721629" cy="543105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342900" indent="-342900">
              <a:buFont typeface="Arial" panose="020B0604020202020204" pitchFamily="34" charset="0"/>
              <a:buAutoNum type="arabicPeriod"/>
            </a:pPr>
            <a:r>
              <a:rPr lang="en-IN" sz="1800" dirty="0">
                <a:solidFill>
                  <a:schemeClr val="tx1"/>
                </a:solidFill>
              </a:rPr>
              <a:t>Here we have to count the no. of gold medals won by each country so far.</a:t>
            </a:r>
          </a:p>
          <a:p>
            <a:pPr marL="342900" indent="-342900">
              <a:buFont typeface="Arial" panose="020B0604020202020204" pitchFamily="34" charset="0"/>
              <a:buAutoNum type="arabicPeriod"/>
            </a:pPr>
            <a:r>
              <a:rPr lang="en-IN" sz="1800" dirty="0">
                <a:solidFill>
                  <a:schemeClr val="tx1"/>
                </a:solidFill>
              </a:rPr>
              <a:t>After analysing the data we get it that USA has won the maximum no. of gold medals(2533).</a:t>
            </a:r>
          </a:p>
          <a:p>
            <a:pPr marL="342900" indent="-342900">
              <a:buFont typeface="Arial" panose="020B0604020202020204" pitchFamily="34" charset="0"/>
              <a:buAutoNum type="arabicPeriod"/>
            </a:pPr>
            <a:r>
              <a:rPr lang="en-IN" sz="1800" dirty="0">
                <a:solidFill>
                  <a:schemeClr val="tx1"/>
                </a:solidFill>
              </a:rPr>
              <a:t>Soviet Union is on the second no with 1135 gold medals and Germany is on the third rank with 843 gold medals so far.</a:t>
            </a:r>
          </a:p>
        </p:txBody>
      </p:sp>
    </p:spTree>
    <p:extLst>
      <p:ext uri="{BB962C8B-B14F-4D97-AF65-F5344CB8AC3E}">
        <p14:creationId xmlns:p14="http://schemas.microsoft.com/office/powerpoint/2010/main" val="188850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2E70-4285-37E1-4FCE-4F3AD1EC9048}"/>
              </a:ext>
            </a:extLst>
          </p:cNvPr>
          <p:cNvSpPr>
            <a:spLocks noGrp="1"/>
          </p:cNvSpPr>
          <p:nvPr>
            <p:ph type="title"/>
          </p:nvPr>
        </p:nvSpPr>
        <p:spPr>
          <a:xfrm>
            <a:off x="838200" y="365126"/>
            <a:ext cx="10515600" cy="315912"/>
          </a:xfrm>
        </p:spPr>
        <p:txBody>
          <a:bodyPr>
            <a:normAutofit fontScale="90000"/>
          </a:bodyPr>
          <a:lstStyle/>
          <a:p>
            <a:r>
              <a:rPr lang="en-IN" sz="2700" dirty="0"/>
              <a:t>15. </a:t>
            </a:r>
            <a:r>
              <a:rPr lang="en-US" sz="2700" b="0" i="0" dirty="0">
                <a:solidFill>
                  <a:srgbClr val="24292E"/>
                </a:solidFill>
                <a:effectLst/>
                <a:latin typeface="Inter"/>
              </a:rPr>
              <a:t>How does the medal distribution vary across different sports?</a:t>
            </a:r>
            <a:br>
              <a:rPr lang="en-US" b="0" i="0" dirty="0">
                <a:solidFill>
                  <a:srgbClr val="24292E"/>
                </a:solidFill>
                <a:effectLst/>
                <a:latin typeface="Inter"/>
              </a:rPr>
            </a:br>
            <a:endParaRPr lang="en-IN" dirty="0"/>
          </a:p>
        </p:txBody>
      </p:sp>
      <p:pic>
        <p:nvPicPr>
          <p:cNvPr id="9" name="Content Placeholder 8">
            <a:extLst>
              <a:ext uri="{FF2B5EF4-FFF2-40B4-BE49-F238E27FC236}">
                <a16:creationId xmlns:a16="http://schemas.microsoft.com/office/drawing/2014/main" id="{E7033547-B530-FC0F-9630-41858962C6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47" y="1012828"/>
            <a:ext cx="8192908" cy="5620728"/>
          </a:xfrm>
        </p:spPr>
      </p:pic>
      <p:sp>
        <p:nvSpPr>
          <p:cNvPr id="10" name="Content Placeholder 3">
            <a:extLst>
              <a:ext uri="{FF2B5EF4-FFF2-40B4-BE49-F238E27FC236}">
                <a16:creationId xmlns:a16="http://schemas.microsoft.com/office/drawing/2014/main" id="{F883333D-5D69-E06F-E40A-A6CA65AC5E7F}"/>
              </a:ext>
            </a:extLst>
          </p:cNvPr>
          <p:cNvSpPr txBox="1">
            <a:spLocks/>
          </p:cNvSpPr>
          <p:nvPr/>
        </p:nvSpPr>
        <p:spPr>
          <a:xfrm>
            <a:off x="8744988" y="498765"/>
            <a:ext cx="3447011" cy="619353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342900" indent="-342900">
              <a:buFont typeface="Arial" panose="020B0604020202020204" pitchFamily="34" charset="0"/>
              <a:buAutoNum type="arabicPeriod"/>
            </a:pPr>
            <a:r>
              <a:rPr lang="en-IN" sz="1800" dirty="0">
                <a:solidFill>
                  <a:schemeClr val="tx1"/>
                </a:solidFill>
              </a:rPr>
              <a:t>Here we have to  find the total no of all the medals which have been distributed in their game category.</a:t>
            </a:r>
          </a:p>
          <a:p>
            <a:pPr marL="342900" indent="-342900">
              <a:buFont typeface="Arial" panose="020B0604020202020204" pitchFamily="34" charset="0"/>
              <a:buAutoNum type="arabicPeriod"/>
            </a:pPr>
            <a:r>
              <a:rPr lang="en-IN" sz="1800" dirty="0">
                <a:solidFill>
                  <a:schemeClr val="tx1"/>
                </a:solidFill>
              </a:rPr>
              <a:t>After analysing data as we see in the tree map maximum no of medals (gold + silver + bronze) were given in Athletics(3.89K)</a:t>
            </a:r>
          </a:p>
          <a:p>
            <a:pPr marL="342900" indent="-342900">
              <a:buFont typeface="Arial" panose="020B0604020202020204" pitchFamily="34" charset="0"/>
              <a:buAutoNum type="arabicPeriod"/>
            </a:pPr>
            <a:r>
              <a:rPr lang="en-IN" sz="1800" dirty="0">
                <a:solidFill>
                  <a:schemeClr val="tx1"/>
                </a:solidFill>
              </a:rPr>
              <a:t>Swimming is on the second no with 2.98K and Rowing is on the third rank with 2.80K medals.</a:t>
            </a:r>
          </a:p>
          <a:p>
            <a:pPr marL="342900" indent="-342900">
              <a:buFont typeface="Arial" panose="020B0604020202020204" pitchFamily="34" charset="0"/>
              <a:buAutoNum type="arabicPeriod"/>
            </a:pPr>
            <a:r>
              <a:rPr lang="en-IN" sz="1800" dirty="0">
                <a:solidFill>
                  <a:schemeClr val="tx1"/>
                </a:solidFill>
              </a:rPr>
              <a:t>We can also find out maximum no of gold medal, silver medal or bronze medal if we wants to.</a:t>
            </a:r>
          </a:p>
        </p:txBody>
      </p:sp>
    </p:spTree>
    <p:extLst>
      <p:ext uri="{BB962C8B-B14F-4D97-AF65-F5344CB8AC3E}">
        <p14:creationId xmlns:p14="http://schemas.microsoft.com/office/powerpoint/2010/main" val="3567400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55B2-5B67-8AAB-ED6B-4A87D541BDE3}"/>
              </a:ext>
            </a:extLst>
          </p:cNvPr>
          <p:cNvSpPr>
            <a:spLocks noGrp="1"/>
          </p:cNvSpPr>
          <p:nvPr>
            <p:ph type="title"/>
          </p:nvPr>
        </p:nvSpPr>
        <p:spPr>
          <a:xfrm>
            <a:off x="838200" y="365126"/>
            <a:ext cx="10515600" cy="557588"/>
          </a:xfrm>
        </p:spPr>
        <p:txBody>
          <a:bodyPr>
            <a:normAutofit fontScale="90000"/>
          </a:bodyPr>
          <a:lstStyle/>
          <a:p>
            <a:r>
              <a:rPr lang="en-IN" sz="2700" dirty="0"/>
              <a:t>16. </a:t>
            </a:r>
            <a:r>
              <a:rPr lang="en-US" sz="2700" b="0" i="0" dirty="0">
                <a:solidFill>
                  <a:srgbClr val="24292E"/>
                </a:solidFill>
                <a:effectLst/>
                <a:latin typeface="Inter"/>
              </a:rPr>
              <a:t>How many regions or NOCs participate in each Olympic Games?</a:t>
            </a:r>
            <a:br>
              <a:rPr lang="en-US" b="0" i="0" dirty="0">
                <a:solidFill>
                  <a:srgbClr val="24292E"/>
                </a:solidFill>
                <a:effectLst/>
                <a:latin typeface="Inter"/>
              </a:rPr>
            </a:br>
            <a:endParaRPr lang="en-IN" dirty="0"/>
          </a:p>
        </p:txBody>
      </p:sp>
      <p:pic>
        <p:nvPicPr>
          <p:cNvPr id="5" name="Content Placeholder 4">
            <a:extLst>
              <a:ext uri="{FF2B5EF4-FFF2-40B4-BE49-F238E27FC236}">
                <a16:creationId xmlns:a16="http://schemas.microsoft.com/office/drawing/2014/main" id="{6E51F661-D75E-639F-DD6C-50BCC0FFE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41629"/>
            <a:ext cx="7487035" cy="4876043"/>
          </a:xfrm>
        </p:spPr>
      </p:pic>
      <p:sp>
        <p:nvSpPr>
          <p:cNvPr id="6" name="Content Placeholder 3">
            <a:extLst>
              <a:ext uri="{FF2B5EF4-FFF2-40B4-BE49-F238E27FC236}">
                <a16:creationId xmlns:a16="http://schemas.microsoft.com/office/drawing/2014/main" id="{935241F3-9B53-4F94-2C45-05F8EC6D1EA6}"/>
              </a:ext>
            </a:extLst>
          </p:cNvPr>
          <p:cNvSpPr txBox="1">
            <a:spLocks/>
          </p:cNvSpPr>
          <p:nvPr/>
        </p:nvSpPr>
        <p:spPr>
          <a:xfrm>
            <a:off x="7298576" y="1061824"/>
            <a:ext cx="4721629" cy="543105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342900" indent="-342900">
              <a:buFont typeface="Arial" panose="020B0604020202020204" pitchFamily="34" charset="0"/>
              <a:buAutoNum type="arabicPeriod"/>
            </a:pPr>
            <a:r>
              <a:rPr lang="en-IN" sz="1800" dirty="0">
                <a:solidFill>
                  <a:schemeClr val="tx1"/>
                </a:solidFill>
              </a:rPr>
              <a:t>In this problem we have to find out the total no. of region/NOC which have participated in games.</a:t>
            </a:r>
          </a:p>
          <a:p>
            <a:pPr marL="342900" indent="-342900">
              <a:buFont typeface="Arial" panose="020B0604020202020204" pitchFamily="34" charset="0"/>
              <a:buAutoNum type="arabicPeriod"/>
            </a:pPr>
            <a:r>
              <a:rPr lang="en-IN" sz="1800" dirty="0">
                <a:solidFill>
                  <a:schemeClr val="tx1"/>
                </a:solidFill>
              </a:rPr>
              <a:t>After analysing the data we get to that maximum no. of countries which is 215 countries have participated in 2012 summer Olympic game.</a:t>
            </a:r>
          </a:p>
          <a:p>
            <a:pPr marL="342900" indent="-342900">
              <a:buFont typeface="Arial" panose="020B0604020202020204" pitchFamily="34" charset="0"/>
              <a:buAutoNum type="arabicPeriod"/>
            </a:pPr>
            <a:r>
              <a:rPr lang="en-IN" sz="1800" dirty="0">
                <a:solidFill>
                  <a:schemeClr val="tx1"/>
                </a:solidFill>
              </a:rPr>
              <a:t>After that 213 countries have participated in 2016 summer Olympic.</a:t>
            </a:r>
          </a:p>
          <a:p>
            <a:pPr marL="342900" indent="-342900">
              <a:buFont typeface="Arial" panose="020B0604020202020204" pitchFamily="34" charset="0"/>
              <a:buAutoNum type="arabicPeriod"/>
            </a:pPr>
            <a:r>
              <a:rPr lang="en-IN" sz="1800" dirty="0">
                <a:solidFill>
                  <a:schemeClr val="tx1"/>
                </a:solidFill>
              </a:rPr>
              <a:t>We also  get to know that in 1896 summer Olympic their were only 11 countries who had participated which is the minimum no of countries who had participated in any Olympic so far.</a:t>
            </a:r>
          </a:p>
        </p:txBody>
      </p:sp>
    </p:spTree>
    <p:extLst>
      <p:ext uri="{BB962C8B-B14F-4D97-AF65-F5344CB8AC3E}">
        <p14:creationId xmlns:p14="http://schemas.microsoft.com/office/powerpoint/2010/main" val="228740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0C33-39ED-93CD-EB2A-9756ABC578C4}"/>
              </a:ext>
            </a:extLst>
          </p:cNvPr>
          <p:cNvSpPr>
            <a:spLocks noGrp="1"/>
          </p:cNvSpPr>
          <p:nvPr>
            <p:ph type="title"/>
          </p:nvPr>
        </p:nvSpPr>
        <p:spPr>
          <a:xfrm>
            <a:off x="838200" y="365126"/>
            <a:ext cx="10515600" cy="441210"/>
          </a:xfrm>
        </p:spPr>
        <p:txBody>
          <a:bodyPr>
            <a:normAutofit fontScale="90000"/>
          </a:bodyPr>
          <a:lstStyle/>
          <a:p>
            <a:r>
              <a:rPr lang="en-IN" sz="2700" b="1" dirty="0"/>
              <a:t>18. </a:t>
            </a:r>
            <a:r>
              <a:rPr lang="en-US" sz="2700" b="1" i="0" dirty="0">
                <a:solidFill>
                  <a:srgbClr val="24292E"/>
                </a:solidFill>
                <a:effectLst/>
                <a:latin typeface="Inter"/>
              </a:rPr>
              <a:t>What is the distribution of medals among different regions?</a:t>
            </a:r>
            <a:br>
              <a:rPr lang="en-US" b="0" i="0" dirty="0">
                <a:solidFill>
                  <a:srgbClr val="24292E"/>
                </a:solidFill>
                <a:effectLst/>
                <a:latin typeface="Inter"/>
              </a:rPr>
            </a:br>
            <a:endParaRPr lang="en-IN" dirty="0"/>
          </a:p>
        </p:txBody>
      </p:sp>
      <p:pic>
        <p:nvPicPr>
          <p:cNvPr id="5" name="Content Placeholder 4">
            <a:extLst>
              <a:ext uri="{FF2B5EF4-FFF2-40B4-BE49-F238E27FC236}">
                <a16:creationId xmlns:a16="http://schemas.microsoft.com/office/drawing/2014/main" id="{04497675-C1E8-FEBF-BFEE-C55FAB8A0B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59" y="1460398"/>
            <a:ext cx="5315354" cy="5032475"/>
          </a:xfrm>
        </p:spPr>
      </p:pic>
      <p:sp>
        <p:nvSpPr>
          <p:cNvPr id="6" name="Content Placeholder 3">
            <a:extLst>
              <a:ext uri="{FF2B5EF4-FFF2-40B4-BE49-F238E27FC236}">
                <a16:creationId xmlns:a16="http://schemas.microsoft.com/office/drawing/2014/main" id="{B855A912-9140-B9A8-5AFD-A859C5FB0BB4}"/>
              </a:ext>
            </a:extLst>
          </p:cNvPr>
          <p:cNvSpPr txBox="1">
            <a:spLocks/>
          </p:cNvSpPr>
          <p:nvPr/>
        </p:nvSpPr>
        <p:spPr>
          <a:xfrm>
            <a:off x="7298576" y="1061824"/>
            <a:ext cx="4721629" cy="543105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342900" indent="-342900">
              <a:buFont typeface="Arial" panose="020B0604020202020204" pitchFamily="34" charset="0"/>
              <a:buAutoNum type="arabicPeriod"/>
            </a:pPr>
            <a:r>
              <a:rPr lang="en-IN" sz="1800" dirty="0">
                <a:solidFill>
                  <a:schemeClr val="tx1"/>
                </a:solidFill>
              </a:rPr>
              <a:t>In the given problem we have to find all the medals which were given to countries so far.</a:t>
            </a:r>
          </a:p>
          <a:p>
            <a:pPr marL="342900" indent="-342900">
              <a:buFont typeface="Arial" panose="020B0604020202020204" pitchFamily="34" charset="0"/>
              <a:buAutoNum type="arabicPeriod"/>
            </a:pPr>
            <a:r>
              <a:rPr lang="en-IN" sz="1800" dirty="0">
                <a:solidFill>
                  <a:schemeClr val="tx1"/>
                </a:solidFill>
              </a:rPr>
              <a:t>After analysing the data we can see USA is on the top with 2533 gold, 1580 silver and 1301 bronze medals.</a:t>
            </a:r>
          </a:p>
          <a:p>
            <a:pPr marL="342900" indent="-342900">
              <a:buFont typeface="Arial" panose="020B0604020202020204" pitchFamily="34" charset="0"/>
              <a:buAutoNum type="arabicPeriod"/>
            </a:pPr>
            <a:r>
              <a:rPr lang="en-IN" sz="1800" dirty="0">
                <a:solidFill>
                  <a:schemeClr val="tx1"/>
                </a:solidFill>
              </a:rPr>
              <a:t>USA is also on the top in all maximum medals.</a:t>
            </a:r>
          </a:p>
        </p:txBody>
      </p:sp>
    </p:spTree>
    <p:extLst>
      <p:ext uri="{BB962C8B-B14F-4D97-AF65-F5344CB8AC3E}">
        <p14:creationId xmlns:p14="http://schemas.microsoft.com/office/powerpoint/2010/main" val="3571027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5ED3-FE89-D793-C15B-B2E664EF208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99E6ED5-2FAD-D409-76D1-12A930989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97327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6F8F-9781-5EF6-4AA1-5038B8F7F48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F590F46-8795-EA67-2972-D15813BF7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3" y="0"/>
            <a:ext cx="12191999" cy="6858000"/>
          </a:xfrm>
        </p:spPr>
      </p:pic>
    </p:spTree>
    <p:extLst>
      <p:ext uri="{BB962C8B-B14F-4D97-AF65-F5344CB8AC3E}">
        <p14:creationId xmlns:p14="http://schemas.microsoft.com/office/powerpoint/2010/main" val="396945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4D7F-2CC7-0A3D-A708-9D36544F7422}"/>
              </a:ext>
            </a:extLst>
          </p:cNvPr>
          <p:cNvSpPr>
            <a:spLocks noGrp="1"/>
          </p:cNvSpPr>
          <p:nvPr>
            <p:ph type="title"/>
          </p:nvPr>
        </p:nvSpPr>
        <p:spPr/>
        <p:txBody>
          <a:bodyPr>
            <a:normAutofit fontScale="90000"/>
          </a:bodyPr>
          <a:lstStyle/>
          <a:p>
            <a:r>
              <a:rPr lang="en-US" sz="2700" b="0" i="0" dirty="0">
                <a:solidFill>
                  <a:srgbClr val="24292E"/>
                </a:solidFill>
                <a:effectLst/>
                <a:latin typeface="Inter"/>
              </a:rPr>
              <a:t>1.How many Olympic Games have been held in each season (Summer vs. Winter)?</a:t>
            </a:r>
            <a:br>
              <a:rPr lang="en-US" b="0" i="0" dirty="0">
                <a:solidFill>
                  <a:srgbClr val="24292E"/>
                </a:solidFill>
                <a:effectLst/>
                <a:latin typeface="Inter"/>
              </a:rPr>
            </a:br>
            <a:endParaRPr lang="en-IN" dirty="0"/>
          </a:p>
        </p:txBody>
      </p:sp>
      <p:sp>
        <p:nvSpPr>
          <p:cNvPr id="4" name="Rectangle 3">
            <a:extLst>
              <a:ext uri="{FF2B5EF4-FFF2-40B4-BE49-F238E27FC236}">
                <a16:creationId xmlns:a16="http://schemas.microsoft.com/office/drawing/2014/main" id="{9BFD9D50-0DF9-3EF2-FDDC-0AE8EA2A7F1E}"/>
              </a:ext>
            </a:extLst>
          </p:cNvPr>
          <p:cNvSpPr/>
          <p:nvPr/>
        </p:nvSpPr>
        <p:spPr>
          <a:xfrm>
            <a:off x="7514704" y="1438101"/>
            <a:ext cx="3940233" cy="4838007"/>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1. Here we have to find total no. of Olympic games which were held in Summer session and in Winter Session.</a:t>
            </a:r>
          </a:p>
          <a:p>
            <a:endParaRPr lang="en-IN" dirty="0">
              <a:solidFill>
                <a:schemeClr val="tx1"/>
              </a:solidFill>
            </a:endParaRPr>
          </a:p>
          <a:p>
            <a:r>
              <a:rPr lang="en-IN" dirty="0">
                <a:solidFill>
                  <a:schemeClr val="tx1"/>
                </a:solidFill>
              </a:rPr>
              <a:t>2. After solving this we can see in the graph the results are as following :-</a:t>
            </a:r>
          </a:p>
          <a:p>
            <a:pPr algn="ctr"/>
            <a:r>
              <a:rPr lang="en-IN" dirty="0">
                <a:solidFill>
                  <a:schemeClr val="tx1"/>
                </a:solidFill>
              </a:rPr>
              <a:t>(A) Total games in Summer session = 29</a:t>
            </a:r>
          </a:p>
          <a:p>
            <a:pPr algn="ctr"/>
            <a:r>
              <a:rPr lang="en-IN" dirty="0">
                <a:solidFill>
                  <a:schemeClr val="tx1"/>
                </a:solidFill>
              </a:rPr>
              <a:t>(B) Total games in Winter session = 22</a:t>
            </a:r>
          </a:p>
        </p:txBody>
      </p:sp>
      <p:pic>
        <p:nvPicPr>
          <p:cNvPr id="11" name="Content Placeholder 10">
            <a:extLst>
              <a:ext uri="{FF2B5EF4-FFF2-40B4-BE49-F238E27FC236}">
                <a16:creationId xmlns:a16="http://schemas.microsoft.com/office/drawing/2014/main" id="{6B86497D-9AC5-EF94-248E-C626E47AC8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0649" y="1845801"/>
            <a:ext cx="4234718" cy="4122737"/>
          </a:xfrm>
        </p:spPr>
      </p:pic>
    </p:spTree>
    <p:extLst>
      <p:ext uri="{BB962C8B-B14F-4D97-AF65-F5344CB8AC3E}">
        <p14:creationId xmlns:p14="http://schemas.microsoft.com/office/powerpoint/2010/main" val="224597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03B8-942D-082E-9CEB-2E0E6DDFD12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1D102C9-852B-6456-1EE7-00C3698117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56572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4CA1-F944-3FED-C198-760FF3A4D5B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D8E86A3-2483-1FCA-18E6-E3BF09FDF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89395" cy="6858000"/>
          </a:xfrm>
        </p:spPr>
      </p:pic>
    </p:spTree>
    <p:extLst>
      <p:ext uri="{BB962C8B-B14F-4D97-AF65-F5344CB8AC3E}">
        <p14:creationId xmlns:p14="http://schemas.microsoft.com/office/powerpoint/2010/main" val="1113888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487A-9302-22E5-EEBB-BD9C7712C2E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E7D48B3-A54A-BC43-6D4F-FC55A5C321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1366"/>
            <a:ext cx="12192000" cy="6919365"/>
          </a:xfrm>
        </p:spPr>
      </p:pic>
    </p:spTree>
    <p:extLst>
      <p:ext uri="{BB962C8B-B14F-4D97-AF65-F5344CB8AC3E}">
        <p14:creationId xmlns:p14="http://schemas.microsoft.com/office/powerpoint/2010/main" val="1310135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5143-BAF2-4DF3-6A1F-F502AFB5776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F5D0FBB-58A7-6B19-19F7-0A88C56F83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88966"/>
          </a:xfrm>
        </p:spPr>
      </p:pic>
    </p:spTree>
    <p:extLst>
      <p:ext uri="{BB962C8B-B14F-4D97-AF65-F5344CB8AC3E}">
        <p14:creationId xmlns:p14="http://schemas.microsoft.com/office/powerpoint/2010/main" val="2801535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177F-CEC9-CAF0-161F-2DD558E2B07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D6846AB-9F29-B8BE-1645-5D7A3179D1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508564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F61EA-2E54-CB6F-FC64-7B78B87B9FF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B9DA8AE-3CBA-4CF5-7B57-8F7DEBE4A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446670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1B5-0483-10F4-BA1B-F03A4ED76FF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9403FB2-180A-3DF9-E057-54448D9AC7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28269" cy="6858000"/>
          </a:xfrm>
        </p:spPr>
      </p:pic>
      <p:sp>
        <p:nvSpPr>
          <p:cNvPr id="6" name="Rectangle 5">
            <a:extLst>
              <a:ext uri="{FF2B5EF4-FFF2-40B4-BE49-F238E27FC236}">
                <a16:creationId xmlns:a16="http://schemas.microsoft.com/office/drawing/2014/main" id="{D784F1BD-ECB1-9C08-0692-6774D69EEC85}"/>
              </a:ext>
            </a:extLst>
          </p:cNvPr>
          <p:cNvSpPr/>
          <p:nvPr/>
        </p:nvSpPr>
        <p:spPr>
          <a:xfrm>
            <a:off x="2269375" y="432262"/>
            <a:ext cx="9651076" cy="3241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b="0" i="0" dirty="0">
                <a:solidFill>
                  <a:srgbClr val="24292E"/>
                </a:solidFill>
                <a:effectLst/>
                <a:highlight>
                  <a:srgbClr val="C0C0C0"/>
                </a:highlight>
                <a:latin typeface="Inter"/>
              </a:rPr>
              <a:t>9. Are there any events that have been discontinued or removed from the Olympics?</a:t>
            </a:r>
          </a:p>
        </p:txBody>
      </p:sp>
    </p:spTree>
    <p:extLst>
      <p:ext uri="{BB962C8B-B14F-4D97-AF65-F5344CB8AC3E}">
        <p14:creationId xmlns:p14="http://schemas.microsoft.com/office/powerpoint/2010/main" val="3962201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B25E-DF30-3AF1-07E9-2C7392A9F8D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20F93DAE-7EE0-2F98-70F7-42578073C2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010736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1A0B-CCB1-DD27-4FD9-6CA49A6AFA9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9178FFD-FAE6-4599-A860-300EE07B90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6" y="0"/>
            <a:ext cx="12192000" cy="6916189"/>
          </a:xfrm>
        </p:spPr>
      </p:pic>
    </p:spTree>
    <p:extLst>
      <p:ext uri="{BB962C8B-B14F-4D97-AF65-F5344CB8AC3E}">
        <p14:creationId xmlns:p14="http://schemas.microsoft.com/office/powerpoint/2010/main" val="5080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FF6E-F126-FEC7-2BCB-3224AC667628}"/>
              </a:ext>
            </a:extLst>
          </p:cNvPr>
          <p:cNvSpPr>
            <a:spLocks noGrp="1"/>
          </p:cNvSpPr>
          <p:nvPr>
            <p:ph type="title"/>
          </p:nvPr>
        </p:nvSpPr>
        <p:spPr>
          <a:xfrm>
            <a:off x="838200" y="365126"/>
            <a:ext cx="10515600" cy="449522"/>
          </a:xfrm>
        </p:spPr>
        <p:txBody>
          <a:bodyPr>
            <a:normAutofit fontScale="90000"/>
          </a:bodyPr>
          <a:lstStyle/>
          <a:p>
            <a:r>
              <a:rPr lang="en-IN" sz="2700" dirty="0"/>
              <a:t>15. </a:t>
            </a:r>
            <a:r>
              <a:rPr lang="en-US" sz="2700" b="0" i="0" dirty="0">
                <a:solidFill>
                  <a:srgbClr val="24292E"/>
                </a:solidFill>
                <a:effectLst/>
                <a:latin typeface="Inter"/>
              </a:rPr>
              <a:t>What are some notable instances of unexpected or surprising medal wins?</a:t>
            </a:r>
            <a:br>
              <a:rPr lang="en-US" b="0" i="0" dirty="0">
                <a:solidFill>
                  <a:srgbClr val="24292E"/>
                </a:solidFill>
                <a:effectLst/>
                <a:latin typeface="Inter"/>
              </a:rPr>
            </a:br>
            <a:endParaRPr lang="en-IN" dirty="0"/>
          </a:p>
        </p:txBody>
      </p:sp>
      <p:pic>
        <p:nvPicPr>
          <p:cNvPr id="5" name="Content Placeholder 4">
            <a:extLst>
              <a:ext uri="{FF2B5EF4-FFF2-40B4-BE49-F238E27FC236}">
                <a16:creationId xmlns:a16="http://schemas.microsoft.com/office/drawing/2014/main" id="{AF3C4315-966C-BA4A-EC8C-FF2851E7D8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684445"/>
            <a:ext cx="12192000" cy="3422042"/>
          </a:xfrm>
        </p:spPr>
      </p:pic>
      <p:sp>
        <p:nvSpPr>
          <p:cNvPr id="6" name="Rectangle 5">
            <a:extLst>
              <a:ext uri="{FF2B5EF4-FFF2-40B4-BE49-F238E27FC236}">
                <a16:creationId xmlns:a16="http://schemas.microsoft.com/office/drawing/2014/main" id="{7A9B07AC-FD16-A9C4-28DE-9B1792B2D973}"/>
              </a:ext>
            </a:extLst>
          </p:cNvPr>
          <p:cNvSpPr/>
          <p:nvPr/>
        </p:nvSpPr>
        <p:spPr>
          <a:xfrm flipH="1">
            <a:off x="0" y="4425806"/>
            <a:ext cx="12192000" cy="2349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1. When we look at the chart of winning medals year by year, we can spot unexpected victories. For example, if a country goes through several games without winning any medals and then suddenly wins one, we can call it an unexpected win. </a:t>
            </a:r>
          </a:p>
          <a:p>
            <a:pPr algn="ctr"/>
            <a:r>
              <a:rPr lang="en-IN" sz="2000" dirty="0">
                <a:solidFill>
                  <a:schemeClr val="tx1"/>
                </a:solidFill>
              </a:rPr>
              <a:t>2. One of many like this is when USA won in 1980 in Ice Hockey.</a:t>
            </a:r>
          </a:p>
        </p:txBody>
      </p:sp>
    </p:spTree>
    <p:extLst>
      <p:ext uri="{BB962C8B-B14F-4D97-AF65-F5344CB8AC3E}">
        <p14:creationId xmlns:p14="http://schemas.microsoft.com/office/powerpoint/2010/main" val="253840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7EF-189A-222F-0EB4-D1428A01AD19}"/>
              </a:ext>
            </a:extLst>
          </p:cNvPr>
          <p:cNvSpPr>
            <a:spLocks noGrp="1"/>
          </p:cNvSpPr>
          <p:nvPr>
            <p:ph type="title"/>
          </p:nvPr>
        </p:nvSpPr>
        <p:spPr/>
        <p:txBody>
          <a:bodyPr>
            <a:normAutofit/>
          </a:bodyPr>
          <a:lstStyle/>
          <a:p>
            <a:r>
              <a:rPr lang="en-US" sz="2700" b="0" i="0" dirty="0">
                <a:solidFill>
                  <a:srgbClr val="24292E"/>
                </a:solidFill>
                <a:effectLst/>
                <a:latin typeface="Inter"/>
              </a:rPr>
              <a:t>2. What is the distribution of games across different decades?</a:t>
            </a:r>
            <a:br>
              <a:rPr lang="en-US" b="0" i="0" dirty="0">
                <a:solidFill>
                  <a:srgbClr val="24292E"/>
                </a:solidFill>
                <a:effectLst/>
                <a:latin typeface="Inter"/>
              </a:rPr>
            </a:br>
            <a:endParaRPr lang="en-IN" dirty="0"/>
          </a:p>
        </p:txBody>
      </p:sp>
      <p:pic>
        <p:nvPicPr>
          <p:cNvPr id="6" name="Content Placeholder 5">
            <a:extLst>
              <a:ext uri="{FF2B5EF4-FFF2-40B4-BE49-F238E27FC236}">
                <a16:creationId xmlns:a16="http://schemas.microsoft.com/office/drawing/2014/main" id="{714AFEB6-979F-9D68-2842-D546E0BE51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444" y="1438101"/>
            <a:ext cx="6733309" cy="5054774"/>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pic>
      <p:sp>
        <p:nvSpPr>
          <p:cNvPr id="7" name="Rectangle 6">
            <a:extLst>
              <a:ext uri="{FF2B5EF4-FFF2-40B4-BE49-F238E27FC236}">
                <a16:creationId xmlns:a16="http://schemas.microsoft.com/office/drawing/2014/main" id="{9B4800AD-8B90-6A1E-4143-704198D7B03E}"/>
              </a:ext>
            </a:extLst>
          </p:cNvPr>
          <p:cNvSpPr/>
          <p:nvPr/>
        </p:nvSpPr>
        <p:spPr>
          <a:xfrm>
            <a:off x="7157258" y="1438101"/>
            <a:ext cx="4297679" cy="5054774"/>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1. Here we have to find the no. of Olympic games per decade.</a:t>
            </a:r>
          </a:p>
          <a:p>
            <a:r>
              <a:rPr lang="en-IN" dirty="0">
                <a:solidFill>
                  <a:schemeClr val="tx1"/>
                </a:solidFill>
              </a:rPr>
              <a:t>2. First we have to need to know which game was held in which decade like if game year was 1952 then it was in 1950’s decade.</a:t>
            </a:r>
          </a:p>
          <a:p>
            <a:r>
              <a:rPr lang="en-IN" dirty="0">
                <a:solidFill>
                  <a:schemeClr val="tx1"/>
                </a:solidFill>
              </a:rPr>
              <a:t>3. Then after solving it we can see that in 1960 and 1980 we had most no. of games.</a:t>
            </a:r>
          </a:p>
        </p:txBody>
      </p:sp>
    </p:spTree>
    <p:extLst>
      <p:ext uri="{BB962C8B-B14F-4D97-AF65-F5344CB8AC3E}">
        <p14:creationId xmlns:p14="http://schemas.microsoft.com/office/powerpoint/2010/main" val="3787923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1A282-1338-EA7E-8870-82C6A6871A7B}"/>
              </a:ext>
            </a:extLst>
          </p:cNvPr>
          <p:cNvSpPr>
            <a:spLocks noGrp="1"/>
          </p:cNvSpPr>
          <p:nvPr>
            <p:ph type="title"/>
          </p:nvPr>
        </p:nvSpPr>
        <p:spPr>
          <a:xfrm>
            <a:off x="838200" y="365126"/>
            <a:ext cx="10515600" cy="449522"/>
          </a:xfrm>
        </p:spPr>
        <p:txBody>
          <a:bodyPr>
            <a:normAutofit fontScale="90000"/>
          </a:bodyPr>
          <a:lstStyle/>
          <a:p>
            <a:r>
              <a:rPr lang="en-IN" sz="2700" dirty="0"/>
              <a:t>16. </a:t>
            </a:r>
            <a:r>
              <a:rPr lang="en-US" sz="2700" b="0" i="0" dirty="0">
                <a:solidFill>
                  <a:srgbClr val="24292E"/>
                </a:solidFill>
                <a:effectLst/>
                <a:latin typeface="Inter"/>
              </a:rPr>
              <a:t>Are there any regions that have experienced significant growth or decline in Olympic participation?</a:t>
            </a:r>
            <a:br>
              <a:rPr lang="en-US" b="0" i="0" dirty="0">
                <a:solidFill>
                  <a:srgbClr val="24292E"/>
                </a:solidFill>
                <a:effectLst/>
                <a:latin typeface="Inter"/>
              </a:rPr>
            </a:br>
            <a:endParaRPr lang="en-IN" dirty="0"/>
          </a:p>
        </p:txBody>
      </p:sp>
      <p:pic>
        <p:nvPicPr>
          <p:cNvPr id="5" name="Content Placeholder 4">
            <a:extLst>
              <a:ext uri="{FF2B5EF4-FFF2-40B4-BE49-F238E27FC236}">
                <a16:creationId xmlns:a16="http://schemas.microsoft.com/office/drawing/2014/main" id="{ECB069FC-DFA7-91D1-0D08-068790EB40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42" y="814648"/>
            <a:ext cx="11953702" cy="3782289"/>
          </a:xfrm>
        </p:spPr>
      </p:pic>
      <p:sp>
        <p:nvSpPr>
          <p:cNvPr id="6" name="Rectangle 5">
            <a:extLst>
              <a:ext uri="{FF2B5EF4-FFF2-40B4-BE49-F238E27FC236}">
                <a16:creationId xmlns:a16="http://schemas.microsoft.com/office/drawing/2014/main" id="{25E31ACB-9907-E16E-E405-9AA14D2D7552}"/>
              </a:ext>
            </a:extLst>
          </p:cNvPr>
          <p:cNvSpPr/>
          <p:nvPr/>
        </p:nvSpPr>
        <p:spPr>
          <a:xfrm flipH="1">
            <a:off x="0" y="4596937"/>
            <a:ext cx="12192000" cy="2177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r>
              <a:rPr lang="en-IN" sz="2000" dirty="0">
                <a:solidFill>
                  <a:schemeClr val="tx1"/>
                </a:solidFill>
              </a:rPr>
              <a:t>.In the Olympic games , we’ve seen some </a:t>
            </a:r>
            <a:r>
              <a:rPr lang="en-IN" sz="2000">
                <a:solidFill>
                  <a:schemeClr val="tx1"/>
                </a:solidFill>
              </a:rPr>
              <a:t>countries have experienced </a:t>
            </a:r>
            <a:r>
              <a:rPr lang="en-IN" sz="2000" dirty="0">
                <a:solidFill>
                  <a:schemeClr val="tx1"/>
                </a:solidFill>
              </a:rPr>
              <a:t>a significant growth in their participation numbers, while others have seen a decline.</a:t>
            </a:r>
          </a:p>
          <a:p>
            <a:pPr algn="ctr"/>
            <a:r>
              <a:rPr lang="en-IN" sz="2000" dirty="0">
                <a:solidFill>
                  <a:schemeClr val="tx1"/>
                </a:solidFill>
              </a:rPr>
              <a:t>2. Like Australia in the Olympic games have seen a massive growth over the decades. From having 3 participants in the 1910s, the no. has increased to 1177 in 2010s.</a:t>
            </a:r>
          </a:p>
          <a:p>
            <a:pPr algn="ctr"/>
            <a:r>
              <a:rPr lang="en-IN" sz="2000" dirty="0">
                <a:solidFill>
                  <a:schemeClr val="tx1"/>
                </a:solidFill>
              </a:rPr>
              <a:t>3. On the other side Sweden have 713 participant in 1910s which is a good number but it declines to 294 in 1940s and then 676 in 2010s, which means it have seen sometime growth and sometime decline in participation no. but if we see CAGR then Sweden have seen a decline in overall.</a:t>
            </a:r>
          </a:p>
        </p:txBody>
      </p:sp>
    </p:spTree>
    <p:extLst>
      <p:ext uri="{BB962C8B-B14F-4D97-AF65-F5344CB8AC3E}">
        <p14:creationId xmlns:p14="http://schemas.microsoft.com/office/powerpoint/2010/main" val="601997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A08F-F44E-3FA4-57BF-E90363A62706}"/>
              </a:ext>
            </a:extLst>
          </p:cNvPr>
          <p:cNvSpPr>
            <a:spLocks noGrp="1"/>
          </p:cNvSpPr>
          <p:nvPr>
            <p:ph type="title"/>
          </p:nvPr>
        </p:nvSpPr>
        <p:spPr>
          <a:xfrm>
            <a:off x="838200" y="365125"/>
            <a:ext cx="10515600" cy="890097"/>
          </a:xfrm>
        </p:spPr>
        <p:txBody>
          <a:bodyPr>
            <a:normAutofit/>
          </a:bodyPr>
          <a:lstStyle/>
          <a:p>
            <a:r>
              <a:rPr lang="en-IN" sz="2400" dirty="0"/>
              <a:t>18. </a:t>
            </a:r>
            <a:r>
              <a:rPr lang="en-US" sz="2400" b="0" i="0" dirty="0">
                <a:solidFill>
                  <a:srgbClr val="24292E"/>
                </a:solidFill>
                <a:effectLst/>
                <a:latin typeface="Inter"/>
              </a:rPr>
              <a:t>Are there any regions that have had a notable impact on the overall medal tally?</a:t>
            </a:r>
            <a:endParaRPr lang="en-IN" sz="2400" dirty="0"/>
          </a:p>
        </p:txBody>
      </p:sp>
      <p:pic>
        <p:nvPicPr>
          <p:cNvPr id="5" name="Content Placeholder 4">
            <a:extLst>
              <a:ext uri="{FF2B5EF4-FFF2-40B4-BE49-F238E27FC236}">
                <a16:creationId xmlns:a16="http://schemas.microsoft.com/office/drawing/2014/main" id="{A6CB7D63-73B6-1D8C-219A-2C684A662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5222"/>
            <a:ext cx="12192000" cy="3366654"/>
          </a:xfrm>
        </p:spPr>
      </p:pic>
      <p:sp>
        <p:nvSpPr>
          <p:cNvPr id="8" name="Rectangle 7">
            <a:extLst>
              <a:ext uri="{FF2B5EF4-FFF2-40B4-BE49-F238E27FC236}">
                <a16:creationId xmlns:a16="http://schemas.microsoft.com/office/drawing/2014/main" id="{9F6775B7-3C32-B9CA-D872-C31D5D7A7035}"/>
              </a:ext>
            </a:extLst>
          </p:cNvPr>
          <p:cNvSpPr/>
          <p:nvPr/>
        </p:nvSpPr>
        <p:spPr>
          <a:xfrm flipH="1">
            <a:off x="0" y="4621876"/>
            <a:ext cx="12192000" cy="2177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1. USA (with 5414 medals) have notable impact on overall medal tally as USA has the maximum medals then any other countries.</a:t>
            </a:r>
          </a:p>
        </p:txBody>
      </p:sp>
    </p:spTree>
    <p:extLst>
      <p:ext uri="{BB962C8B-B14F-4D97-AF65-F5344CB8AC3E}">
        <p14:creationId xmlns:p14="http://schemas.microsoft.com/office/powerpoint/2010/main" val="4112803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88F9-81F4-1FDC-EE71-301BB1CFDB3A}"/>
              </a:ext>
            </a:extLst>
          </p:cNvPr>
          <p:cNvSpPr>
            <a:spLocks noGrp="1"/>
          </p:cNvSpPr>
          <p:nvPr>
            <p:ph type="title"/>
          </p:nvPr>
        </p:nvSpPr>
        <p:spPr/>
        <p:txBody>
          <a:bodyPr/>
          <a:lstStyle/>
          <a:p>
            <a:pPr algn="ctr"/>
            <a:r>
              <a:rPr lang="en-IN" b="1" i="1" dirty="0"/>
              <a:t>Insufficient data for some questions.</a:t>
            </a:r>
          </a:p>
        </p:txBody>
      </p:sp>
      <p:sp>
        <p:nvSpPr>
          <p:cNvPr id="3" name="Content Placeholder 2">
            <a:extLst>
              <a:ext uri="{FF2B5EF4-FFF2-40B4-BE49-F238E27FC236}">
                <a16:creationId xmlns:a16="http://schemas.microsoft.com/office/drawing/2014/main" id="{CA601B7D-CD4E-B950-0F92-9F2FEFCB724A}"/>
              </a:ext>
            </a:extLst>
          </p:cNvPr>
          <p:cNvSpPr>
            <a:spLocks noGrp="1"/>
          </p:cNvSpPr>
          <p:nvPr>
            <p:ph idx="1"/>
          </p:nvPr>
        </p:nvSpPr>
        <p:spPr>
          <a:xfrm>
            <a:off x="829887" y="1825625"/>
            <a:ext cx="10515600" cy="4351338"/>
          </a:xfrm>
        </p:spPr>
        <p:txBody>
          <a:bodyPr/>
          <a:lstStyle/>
          <a:p>
            <a:pPr marL="0" indent="0">
              <a:buNone/>
            </a:pPr>
            <a:endParaRPr lang="en-US" b="0" i="0" dirty="0">
              <a:solidFill>
                <a:srgbClr val="24292E"/>
              </a:solidFill>
              <a:effectLst/>
              <a:latin typeface="Inter"/>
            </a:endParaRPr>
          </a:p>
        </p:txBody>
      </p:sp>
      <p:sp>
        <p:nvSpPr>
          <p:cNvPr id="4" name="Rectangle 3">
            <a:extLst>
              <a:ext uri="{FF2B5EF4-FFF2-40B4-BE49-F238E27FC236}">
                <a16:creationId xmlns:a16="http://schemas.microsoft.com/office/drawing/2014/main" id="{E6F4D1F9-30C9-7329-5B70-3FFF14671850}"/>
              </a:ext>
            </a:extLst>
          </p:cNvPr>
          <p:cNvSpPr/>
          <p:nvPr/>
        </p:nvSpPr>
        <p:spPr>
          <a:xfrm>
            <a:off x="838200" y="1537855"/>
            <a:ext cx="10515600" cy="45041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10.  </a:t>
            </a:r>
            <a:r>
              <a:rPr lang="en-US" sz="2000" b="0" i="0" dirty="0">
                <a:solidFill>
                  <a:srgbClr val="24292E"/>
                </a:solidFill>
                <a:effectLst/>
                <a:latin typeface="Inter"/>
              </a:rPr>
              <a:t>Are there any notable trends in the height and weight of participants over time?  </a:t>
            </a:r>
          </a:p>
          <a:p>
            <a:pPr algn="ctr"/>
            <a:r>
              <a:rPr lang="en-US" sz="2000" b="0" i="0" dirty="0">
                <a:solidFill>
                  <a:schemeClr val="accent1">
                    <a:lumMod val="60000"/>
                    <a:lumOff val="40000"/>
                  </a:schemeClr>
                </a:solidFill>
                <a:effectLst/>
                <a:latin typeface="Inter"/>
              </a:rPr>
              <a:t>:- A lots of data was missing from the dataset about height and weight. So we can’t able to analysis that notable trends in height and weight of participants over time.</a:t>
            </a:r>
          </a:p>
          <a:p>
            <a:pPr algn="ctr"/>
            <a:r>
              <a:rPr lang="en-US" sz="2000" dirty="0">
                <a:solidFill>
                  <a:schemeClr val="bg1"/>
                </a:solidFill>
                <a:latin typeface="Inter"/>
              </a:rPr>
              <a:t>12.</a:t>
            </a:r>
            <a:r>
              <a:rPr lang="en-US" sz="2000" b="0" i="0" dirty="0">
                <a:solidFill>
                  <a:srgbClr val="24292E"/>
                </a:solidFill>
                <a:effectLst/>
                <a:latin typeface="Inter"/>
              </a:rPr>
              <a:t> What factors contribute to the success or performance of participants from different countries?</a:t>
            </a:r>
          </a:p>
          <a:p>
            <a:pPr algn="ctr"/>
            <a:r>
              <a:rPr lang="en-US" sz="2000" dirty="0">
                <a:solidFill>
                  <a:schemeClr val="accent1">
                    <a:lumMod val="60000"/>
                    <a:lumOff val="40000"/>
                  </a:schemeClr>
                </a:solidFill>
                <a:latin typeface="Inter"/>
              </a:rPr>
              <a:t>:- Due to insufficient data we can’t able to answer this question just from the dataset. But we can say that due to hill areas and lower temp. European countries have performed well in winter games as there are mostly snow sports like skiing , ice skating etc. in Winter Olympics.</a:t>
            </a:r>
          </a:p>
          <a:p>
            <a:pPr algn="ctr"/>
            <a:r>
              <a:rPr lang="en-US" sz="2000" dirty="0">
                <a:solidFill>
                  <a:schemeClr val="bg1"/>
                </a:solidFill>
                <a:latin typeface="Inter"/>
              </a:rPr>
              <a:t>17. </a:t>
            </a:r>
            <a:r>
              <a:rPr lang="en-US" sz="2000" b="0" i="0" dirty="0">
                <a:solidFill>
                  <a:srgbClr val="24292E"/>
                </a:solidFill>
                <a:effectLst/>
                <a:latin typeface="Inter"/>
              </a:rPr>
              <a:t>How do cultural or geographical factors influence the performance of regions in specific sports?</a:t>
            </a:r>
          </a:p>
          <a:p>
            <a:pPr algn="ctr"/>
            <a:r>
              <a:rPr lang="en-US" sz="2000" b="0" i="0" dirty="0">
                <a:solidFill>
                  <a:schemeClr val="accent1">
                    <a:lumMod val="60000"/>
                    <a:lumOff val="40000"/>
                  </a:schemeClr>
                </a:solidFill>
                <a:effectLst/>
                <a:latin typeface="Inter"/>
              </a:rPr>
              <a:t>:- D</a:t>
            </a:r>
            <a:r>
              <a:rPr lang="en-US" sz="2000" dirty="0">
                <a:solidFill>
                  <a:schemeClr val="accent1">
                    <a:lumMod val="60000"/>
                    <a:lumOff val="40000"/>
                  </a:schemeClr>
                </a:solidFill>
                <a:latin typeface="Inter"/>
              </a:rPr>
              <a:t>ue to insufficient data we can’t able to answer this question just from the dataset. But we can say that due to hill areas and lower temp. European countries have performed well in winter games as there are mostly snow sports like skiing , ice skating etc. in Winter Olympics.</a:t>
            </a:r>
          </a:p>
          <a:p>
            <a:pPr algn="ctr"/>
            <a:endParaRPr lang="en-US" b="0" i="0" dirty="0">
              <a:solidFill>
                <a:srgbClr val="24292E"/>
              </a:solidFill>
              <a:effectLst/>
              <a:latin typeface="Inter"/>
            </a:endParaRPr>
          </a:p>
          <a:p>
            <a:pPr algn="ctr"/>
            <a:endParaRPr lang="en-US" b="0" i="0" dirty="0">
              <a:solidFill>
                <a:srgbClr val="24292E"/>
              </a:solidFill>
              <a:effectLst/>
              <a:latin typeface="Inter"/>
            </a:endParaRPr>
          </a:p>
          <a:p>
            <a:pPr algn="ctr"/>
            <a:endParaRPr lang="en-US" b="0" i="0" dirty="0">
              <a:solidFill>
                <a:schemeClr val="bg1"/>
              </a:solidFill>
              <a:effectLst/>
              <a:latin typeface="Inter"/>
            </a:endParaRPr>
          </a:p>
          <a:p>
            <a:pPr algn="ctr"/>
            <a:endParaRPr lang="en-IN" dirty="0"/>
          </a:p>
        </p:txBody>
      </p:sp>
    </p:spTree>
    <p:extLst>
      <p:ext uri="{BB962C8B-B14F-4D97-AF65-F5344CB8AC3E}">
        <p14:creationId xmlns:p14="http://schemas.microsoft.com/office/powerpoint/2010/main" val="318337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EE8F-DE1A-DC16-D155-66EEFA8ADC57}"/>
              </a:ext>
            </a:extLst>
          </p:cNvPr>
          <p:cNvSpPr>
            <a:spLocks noGrp="1"/>
          </p:cNvSpPr>
          <p:nvPr>
            <p:ph type="title"/>
          </p:nvPr>
        </p:nvSpPr>
        <p:spPr/>
        <p:txBody>
          <a:bodyPr>
            <a:normAutofit/>
          </a:bodyPr>
          <a:lstStyle/>
          <a:p>
            <a:r>
              <a:rPr lang="en-US" sz="2400" b="0" i="0" dirty="0">
                <a:solidFill>
                  <a:srgbClr val="24292E"/>
                </a:solidFill>
                <a:effectLst/>
                <a:latin typeface="Inter"/>
              </a:rPr>
              <a:t>3.Which cities have hosted the most Olympic Games?</a:t>
            </a:r>
            <a:br>
              <a:rPr lang="en-US" sz="2400" b="0" i="0" dirty="0">
                <a:solidFill>
                  <a:srgbClr val="24292E"/>
                </a:solidFill>
                <a:effectLst/>
                <a:latin typeface="Inter"/>
              </a:rPr>
            </a:br>
            <a:endParaRPr lang="en-IN" sz="2400" dirty="0"/>
          </a:p>
        </p:txBody>
      </p:sp>
      <p:pic>
        <p:nvPicPr>
          <p:cNvPr id="6" name="Content Placeholder 5">
            <a:extLst>
              <a:ext uri="{FF2B5EF4-FFF2-40B4-BE49-F238E27FC236}">
                <a16:creationId xmlns:a16="http://schemas.microsoft.com/office/drawing/2014/main" id="{8D4C375C-536D-DC2A-183D-5B042C36AC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778924"/>
            <a:ext cx="6734695" cy="4214552"/>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pic>
      <p:sp>
        <p:nvSpPr>
          <p:cNvPr id="7" name="Rectangle 6">
            <a:extLst>
              <a:ext uri="{FF2B5EF4-FFF2-40B4-BE49-F238E27FC236}">
                <a16:creationId xmlns:a16="http://schemas.microsoft.com/office/drawing/2014/main" id="{ACB9CC27-37B8-ED61-9387-DB00348382A6}"/>
              </a:ext>
            </a:extLst>
          </p:cNvPr>
          <p:cNvSpPr/>
          <p:nvPr/>
        </p:nvSpPr>
        <p:spPr>
          <a:xfrm>
            <a:off x="7680959" y="1438101"/>
            <a:ext cx="4297679" cy="5054774"/>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IN" dirty="0">
                <a:solidFill>
                  <a:schemeClr val="tx1"/>
                </a:solidFill>
              </a:rPr>
              <a:t>Here we have to find the no. of games hosted by cities.</a:t>
            </a:r>
          </a:p>
          <a:p>
            <a:pPr marL="342900" indent="-342900">
              <a:buAutoNum type="arabicPeriod"/>
            </a:pPr>
            <a:r>
              <a:rPr lang="en-IN" dirty="0">
                <a:solidFill>
                  <a:schemeClr val="tx1"/>
                </a:solidFill>
              </a:rPr>
              <a:t>After putting Name of cities in X-axis and count of </a:t>
            </a:r>
            <a:r>
              <a:rPr lang="en-IN" dirty="0" err="1">
                <a:solidFill>
                  <a:schemeClr val="tx1"/>
                </a:solidFill>
              </a:rPr>
              <a:t>Game_id</a:t>
            </a:r>
            <a:r>
              <a:rPr lang="en-IN" dirty="0">
                <a:solidFill>
                  <a:schemeClr val="tx1"/>
                </a:solidFill>
              </a:rPr>
              <a:t> in Y-axis we can get this chart.</a:t>
            </a:r>
          </a:p>
          <a:p>
            <a:pPr marL="342900" indent="-342900">
              <a:buAutoNum type="arabicPeriod"/>
            </a:pPr>
            <a:r>
              <a:rPr lang="en-IN" dirty="0">
                <a:solidFill>
                  <a:schemeClr val="tx1"/>
                </a:solidFill>
              </a:rPr>
              <a:t>As we can see in the chart </a:t>
            </a:r>
            <a:r>
              <a:rPr lang="en-IN" dirty="0" err="1">
                <a:solidFill>
                  <a:schemeClr val="tx1"/>
                </a:solidFill>
              </a:rPr>
              <a:t>Athina</a:t>
            </a:r>
            <a:r>
              <a:rPr lang="en-IN" dirty="0">
                <a:solidFill>
                  <a:schemeClr val="tx1"/>
                </a:solidFill>
              </a:rPr>
              <a:t> and London had hosted the Olympic game maximum times(3 times).</a:t>
            </a:r>
          </a:p>
        </p:txBody>
      </p:sp>
    </p:spTree>
    <p:extLst>
      <p:ext uri="{BB962C8B-B14F-4D97-AF65-F5344CB8AC3E}">
        <p14:creationId xmlns:p14="http://schemas.microsoft.com/office/powerpoint/2010/main" val="303348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504C-83A0-88B8-21F4-DB83BD8662A7}"/>
              </a:ext>
            </a:extLst>
          </p:cNvPr>
          <p:cNvSpPr>
            <a:spLocks noGrp="1"/>
          </p:cNvSpPr>
          <p:nvPr>
            <p:ph type="title"/>
          </p:nvPr>
        </p:nvSpPr>
        <p:spPr>
          <a:xfrm>
            <a:off x="838200" y="365126"/>
            <a:ext cx="10515600" cy="790344"/>
          </a:xfrm>
        </p:spPr>
        <p:txBody>
          <a:bodyPr>
            <a:normAutofit fontScale="90000"/>
          </a:bodyPr>
          <a:lstStyle/>
          <a:p>
            <a:r>
              <a:rPr lang="en-IN" sz="2700" dirty="0"/>
              <a:t>4.</a:t>
            </a:r>
            <a:r>
              <a:rPr lang="en-US" sz="2700" b="0" i="0" dirty="0">
                <a:solidFill>
                  <a:srgbClr val="24292E"/>
                </a:solidFill>
                <a:effectLst/>
                <a:latin typeface="Inter"/>
              </a:rPr>
              <a:t> What is the distribution of sports between Summer and Winter Olympics?</a:t>
            </a:r>
            <a:br>
              <a:rPr lang="en-US" b="0" i="0" dirty="0">
                <a:solidFill>
                  <a:srgbClr val="24292E"/>
                </a:solidFill>
                <a:effectLst/>
                <a:latin typeface="Inter"/>
              </a:rPr>
            </a:br>
            <a:endParaRPr lang="en-IN" dirty="0"/>
          </a:p>
        </p:txBody>
      </p:sp>
      <p:sp>
        <p:nvSpPr>
          <p:cNvPr id="4" name="Content Placeholder 3">
            <a:extLst>
              <a:ext uri="{FF2B5EF4-FFF2-40B4-BE49-F238E27FC236}">
                <a16:creationId xmlns:a16="http://schemas.microsoft.com/office/drawing/2014/main" id="{5EBA4B7F-9457-4293-6000-1108D98EDCB2}"/>
              </a:ext>
            </a:extLst>
          </p:cNvPr>
          <p:cNvSpPr>
            <a:spLocks noGrp="1"/>
          </p:cNvSpPr>
          <p:nvPr>
            <p:ph idx="1"/>
          </p:nvPr>
        </p:nvSpPr>
        <p:spPr>
          <a:xfrm>
            <a:off x="6941128" y="1642745"/>
            <a:ext cx="4412672" cy="435133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marL="342900" indent="-342900">
              <a:buAutoNum type="arabicPeriod"/>
            </a:pPr>
            <a:r>
              <a:rPr lang="en-IN" sz="1800" dirty="0">
                <a:solidFill>
                  <a:schemeClr val="tx1"/>
                </a:solidFill>
              </a:rPr>
              <a:t>Here we have to find the no of sports in Summer Olympic and Winter Olympic.</a:t>
            </a:r>
          </a:p>
          <a:p>
            <a:pPr marL="342900" indent="-342900">
              <a:buAutoNum type="arabicPeriod"/>
            </a:pPr>
            <a:r>
              <a:rPr lang="en-IN" sz="1800" dirty="0">
                <a:solidFill>
                  <a:schemeClr val="tx1"/>
                </a:solidFill>
              </a:rPr>
              <a:t>We can get this from putting session in X-axis and count of distinct </a:t>
            </a:r>
            <a:r>
              <a:rPr lang="en-IN" sz="1800" dirty="0" err="1">
                <a:solidFill>
                  <a:schemeClr val="tx1"/>
                </a:solidFill>
              </a:rPr>
              <a:t>sport_id</a:t>
            </a:r>
            <a:r>
              <a:rPr lang="en-IN" sz="1800" dirty="0">
                <a:solidFill>
                  <a:schemeClr val="tx1"/>
                </a:solidFill>
              </a:rPr>
              <a:t> in Y-axis.</a:t>
            </a:r>
          </a:p>
          <a:p>
            <a:pPr marL="342900" indent="-342900">
              <a:buAutoNum type="arabicPeriod"/>
            </a:pPr>
            <a:r>
              <a:rPr lang="en-IN" sz="1800" dirty="0">
                <a:solidFill>
                  <a:schemeClr val="tx1"/>
                </a:solidFill>
              </a:rPr>
              <a:t>We can see Summer Olympic(52) have more sports than Winter Olympic(17).</a:t>
            </a:r>
          </a:p>
        </p:txBody>
      </p:sp>
      <p:pic>
        <p:nvPicPr>
          <p:cNvPr id="6" name="Picture 5">
            <a:extLst>
              <a:ext uri="{FF2B5EF4-FFF2-40B4-BE49-F238E27FC236}">
                <a16:creationId xmlns:a16="http://schemas.microsoft.com/office/drawing/2014/main" id="{13311D91-5560-2E58-02ED-09CC8F1DC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339" y="1271849"/>
            <a:ext cx="4908802" cy="4840576"/>
          </a:xfrm>
          <a:prstGeom prst="rect">
            <a:avLst/>
          </a:prstGeom>
        </p:spPr>
      </p:pic>
    </p:spTree>
    <p:extLst>
      <p:ext uri="{BB962C8B-B14F-4D97-AF65-F5344CB8AC3E}">
        <p14:creationId xmlns:p14="http://schemas.microsoft.com/office/powerpoint/2010/main" val="395962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47C2-9B60-DAB3-13F4-5A62906C4EFD}"/>
              </a:ext>
            </a:extLst>
          </p:cNvPr>
          <p:cNvSpPr>
            <a:spLocks noGrp="1"/>
          </p:cNvSpPr>
          <p:nvPr>
            <p:ph type="title"/>
          </p:nvPr>
        </p:nvSpPr>
        <p:spPr>
          <a:xfrm>
            <a:off x="838200" y="365125"/>
            <a:ext cx="10515600" cy="690591"/>
          </a:xfrm>
        </p:spPr>
        <p:txBody>
          <a:bodyPr>
            <a:normAutofit fontScale="90000"/>
          </a:bodyPr>
          <a:lstStyle/>
          <a:p>
            <a:r>
              <a:rPr lang="en-US" sz="2400" b="0" i="0" dirty="0">
                <a:solidFill>
                  <a:srgbClr val="24292E"/>
                </a:solidFill>
                <a:effectLst/>
                <a:latin typeface="Inter"/>
              </a:rPr>
              <a:t>5/7.Which sports have the highest number of events in the Olympics?</a:t>
            </a:r>
            <a:br>
              <a:rPr lang="en-US" sz="2400" b="0" i="0" dirty="0">
                <a:solidFill>
                  <a:srgbClr val="24292E"/>
                </a:solidFill>
                <a:effectLst/>
                <a:latin typeface="Inter"/>
              </a:rPr>
            </a:br>
            <a:endParaRPr lang="en-IN" sz="2400" dirty="0"/>
          </a:p>
        </p:txBody>
      </p:sp>
      <p:sp>
        <p:nvSpPr>
          <p:cNvPr id="4" name="Content Placeholder 3">
            <a:extLst>
              <a:ext uri="{FF2B5EF4-FFF2-40B4-BE49-F238E27FC236}">
                <a16:creationId xmlns:a16="http://schemas.microsoft.com/office/drawing/2014/main" id="{BF4B63E1-7608-23B0-D4AD-3E56A953B581}"/>
              </a:ext>
            </a:extLst>
          </p:cNvPr>
          <p:cNvSpPr>
            <a:spLocks noGrp="1"/>
          </p:cNvSpPr>
          <p:nvPr>
            <p:ph idx="1"/>
          </p:nvPr>
        </p:nvSpPr>
        <p:spPr>
          <a:xfrm>
            <a:off x="7115695" y="1499360"/>
            <a:ext cx="4605249" cy="467760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marL="342900" indent="-342900">
              <a:buAutoNum type="arabicPeriod"/>
            </a:pPr>
            <a:r>
              <a:rPr lang="en-IN" sz="1800" dirty="0">
                <a:solidFill>
                  <a:schemeClr val="tx1"/>
                </a:solidFill>
              </a:rPr>
              <a:t>Each sports have different no. of events like Athletics have 100mtr,400mtr,800mtr,1600mtr race and many more. So here we have to find the sport which has the maximum no. of events.</a:t>
            </a:r>
          </a:p>
          <a:p>
            <a:pPr marL="342900" indent="-342900">
              <a:buAutoNum type="arabicPeriod"/>
            </a:pPr>
            <a:r>
              <a:rPr lang="en-IN" sz="1800" dirty="0">
                <a:solidFill>
                  <a:schemeClr val="tx1"/>
                </a:solidFill>
              </a:rPr>
              <a:t>As we can see from the table Athletics and shooting had the maximum no of events.</a:t>
            </a:r>
          </a:p>
          <a:p>
            <a:pPr marL="342900" indent="-342900">
              <a:buAutoNum type="arabicPeriod"/>
            </a:pPr>
            <a:r>
              <a:rPr lang="en-IN" sz="1800" dirty="0">
                <a:solidFill>
                  <a:srgbClr val="7030A0"/>
                </a:solidFill>
              </a:rPr>
              <a:t>Question no 7 ask for the same output like no of events for each sport.</a:t>
            </a:r>
          </a:p>
        </p:txBody>
      </p:sp>
      <p:pic>
        <p:nvPicPr>
          <p:cNvPr id="6" name="Picture 5">
            <a:extLst>
              <a:ext uri="{FF2B5EF4-FFF2-40B4-BE49-F238E27FC236}">
                <a16:creationId xmlns:a16="http://schemas.microsoft.com/office/drawing/2014/main" id="{55CC0370-FC55-4D60-0A89-2679FEBF3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99" y="1499360"/>
            <a:ext cx="6382078" cy="4108661"/>
          </a:xfrm>
          <a:prstGeom prst="rect">
            <a:avLst/>
          </a:prstGeom>
        </p:spPr>
      </p:pic>
    </p:spTree>
    <p:extLst>
      <p:ext uri="{BB962C8B-B14F-4D97-AF65-F5344CB8AC3E}">
        <p14:creationId xmlns:p14="http://schemas.microsoft.com/office/powerpoint/2010/main" val="381209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40D7-E9BE-0EC2-4E64-49CB90748F96}"/>
              </a:ext>
            </a:extLst>
          </p:cNvPr>
          <p:cNvSpPr>
            <a:spLocks noGrp="1"/>
          </p:cNvSpPr>
          <p:nvPr>
            <p:ph type="title"/>
          </p:nvPr>
        </p:nvSpPr>
        <p:spPr>
          <a:xfrm>
            <a:off x="838200" y="365126"/>
            <a:ext cx="10515600" cy="491086"/>
          </a:xfrm>
        </p:spPr>
        <p:txBody>
          <a:bodyPr>
            <a:normAutofit fontScale="90000"/>
          </a:bodyPr>
          <a:lstStyle/>
          <a:p>
            <a:r>
              <a:rPr lang="en-IN" sz="2700" dirty="0"/>
              <a:t>6. </a:t>
            </a:r>
            <a:r>
              <a:rPr lang="en-US" sz="2700" b="0" i="0" dirty="0">
                <a:solidFill>
                  <a:srgbClr val="24292E"/>
                </a:solidFill>
                <a:effectLst/>
                <a:latin typeface="Inter"/>
              </a:rPr>
              <a:t>How has the participation in each sport evolved over time?</a:t>
            </a:r>
            <a:br>
              <a:rPr lang="en-US" b="0" i="0" dirty="0">
                <a:solidFill>
                  <a:srgbClr val="24292E"/>
                </a:solidFill>
                <a:effectLst/>
                <a:latin typeface="Inter"/>
              </a:rPr>
            </a:br>
            <a:endParaRPr lang="en-IN" dirty="0"/>
          </a:p>
        </p:txBody>
      </p:sp>
      <p:pic>
        <p:nvPicPr>
          <p:cNvPr id="6" name="Content Placeholder 5">
            <a:extLst>
              <a:ext uri="{FF2B5EF4-FFF2-40B4-BE49-F238E27FC236}">
                <a16:creationId xmlns:a16="http://schemas.microsoft.com/office/drawing/2014/main" id="{8D59E892-7581-6DDB-6A31-31B9893CD3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147" y="986374"/>
            <a:ext cx="7697383" cy="543105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pic>
      <p:sp>
        <p:nvSpPr>
          <p:cNvPr id="9" name="Content Placeholder 3">
            <a:extLst>
              <a:ext uri="{FF2B5EF4-FFF2-40B4-BE49-F238E27FC236}">
                <a16:creationId xmlns:a16="http://schemas.microsoft.com/office/drawing/2014/main" id="{396A6231-126A-50A9-F92F-779E0F9CD7FD}"/>
              </a:ext>
            </a:extLst>
          </p:cNvPr>
          <p:cNvSpPr txBox="1">
            <a:spLocks/>
          </p:cNvSpPr>
          <p:nvPr/>
        </p:nvSpPr>
        <p:spPr>
          <a:xfrm>
            <a:off x="8104909" y="986374"/>
            <a:ext cx="3616035" cy="543105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342900" indent="-342900">
              <a:buFont typeface="Arial" panose="020B0604020202020204" pitchFamily="34" charset="0"/>
              <a:buAutoNum type="arabicPeriod"/>
            </a:pPr>
            <a:r>
              <a:rPr lang="en-IN" sz="1800" dirty="0">
                <a:solidFill>
                  <a:schemeClr val="tx1"/>
                </a:solidFill>
              </a:rPr>
              <a:t>In this question we have to find out the trend of no of participant in each sport in every Olympic game.</a:t>
            </a:r>
          </a:p>
          <a:p>
            <a:pPr marL="342900" indent="-342900">
              <a:buFont typeface="Arial" panose="020B0604020202020204" pitchFamily="34" charset="0"/>
              <a:buAutoNum type="arabicPeriod"/>
            </a:pPr>
            <a:r>
              <a:rPr lang="en-IN" sz="1800" dirty="0">
                <a:solidFill>
                  <a:schemeClr val="tx1"/>
                </a:solidFill>
              </a:rPr>
              <a:t>We can get this from matrix by putting sport name in rows and year of game in column and count of </a:t>
            </a:r>
            <a:r>
              <a:rPr lang="en-IN" sz="1800" dirty="0" err="1">
                <a:solidFill>
                  <a:schemeClr val="tx1"/>
                </a:solidFill>
              </a:rPr>
              <a:t>participant_id</a:t>
            </a:r>
            <a:r>
              <a:rPr lang="en-IN" sz="1800" dirty="0">
                <a:solidFill>
                  <a:schemeClr val="tx1"/>
                </a:solidFill>
              </a:rPr>
              <a:t> in values.</a:t>
            </a:r>
          </a:p>
        </p:txBody>
      </p:sp>
    </p:spTree>
    <p:extLst>
      <p:ext uri="{BB962C8B-B14F-4D97-AF65-F5344CB8AC3E}">
        <p14:creationId xmlns:p14="http://schemas.microsoft.com/office/powerpoint/2010/main" val="380936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98D9-47E1-E582-0CBE-45D9B548BE4D}"/>
              </a:ext>
            </a:extLst>
          </p:cNvPr>
          <p:cNvSpPr>
            <a:spLocks noGrp="1"/>
          </p:cNvSpPr>
          <p:nvPr>
            <p:ph type="title"/>
          </p:nvPr>
        </p:nvSpPr>
        <p:spPr/>
        <p:txBody>
          <a:bodyPr>
            <a:normAutofit/>
          </a:bodyPr>
          <a:lstStyle/>
          <a:p>
            <a:r>
              <a:rPr lang="en-IN" sz="2700" dirty="0"/>
              <a:t>8. </a:t>
            </a:r>
            <a:r>
              <a:rPr lang="en-US" sz="2700" b="0" i="0" dirty="0">
                <a:solidFill>
                  <a:srgbClr val="24292E"/>
                </a:solidFill>
                <a:effectLst/>
                <a:latin typeface="Inter"/>
              </a:rPr>
              <a:t>What is the distribution of events by gender (Men, Women, Mixed)?</a:t>
            </a:r>
            <a:br>
              <a:rPr lang="en-US" b="0" i="0" dirty="0">
                <a:solidFill>
                  <a:srgbClr val="24292E"/>
                </a:solidFill>
                <a:effectLst/>
                <a:latin typeface="Inter"/>
              </a:rPr>
            </a:br>
            <a:r>
              <a:rPr lang="en-IN" dirty="0"/>
              <a:t> </a:t>
            </a:r>
          </a:p>
        </p:txBody>
      </p:sp>
      <p:pic>
        <p:nvPicPr>
          <p:cNvPr id="5" name="Content Placeholder 4">
            <a:extLst>
              <a:ext uri="{FF2B5EF4-FFF2-40B4-BE49-F238E27FC236}">
                <a16:creationId xmlns:a16="http://schemas.microsoft.com/office/drawing/2014/main" id="{AEF08135-B446-68F6-FABE-C3650FF8F7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690688"/>
            <a:ext cx="6294120" cy="4410854"/>
          </a:xfrm>
        </p:spPr>
      </p:pic>
      <p:sp>
        <p:nvSpPr>
          <p:cNvPr id="6" name="Content Placeholder 3">
            <a:extLst>
              <a:ext uri="{FF2B5EF4-FFF2-40B4-BE49-F238E27FC236}">
                <a16:creationId xmlns:a16="http://schemas.microsoft.com/office/drawing/2014/main" id="{8813FD09-D211-D4FB-6585-2304142C0041}"/>
              </a:ext>
            </a:extLst>
          </p:cNvPr>
          <p:cNvSpPr txBox="1">
            <a:spLocks/>
          </p:cNvSpPr>
          <p:nvPr/>
        </p:nvSpPr>
        <p:spPr>
          <a:xfrm>
            <a:off x="7439891" y="986374"/>
            <a:ext cx="4281053" cy="543105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342900" indent="-342900">
              <a:buFont typeface="Arial" panose="020B0604020202020204" pitchFamily="34" charset="0"/>
              <a:buAutoNum type="arabicPeriod"/>
            </a:pPr>
            <a:r>
              <a:rPr lang="en-IN" sz="1800" dirty="0">
                <a:solidFill>
                  <a:schemeClr val="tx1"/>
                </a:solidFill>
              </a:rPr>
              <a:t>Here we have to find the no of events for each gender.</a:t>
            </a:r>
          </a:p>
          <a:p>
            <a:pPr marL="342900" indent="-342900">
              <a:buFont typeface="Arial" panose="020B0604020202020204" pitchFamily="34" charset="0"/>
              <a:buAutoNum type="arabicPeriod"/>
            </a:pPr>
            <a:r>
              <a:rPr lang="en-IN" sz="1800" dirty="0">
                <a:solidFill>
                  <a:schemeClr val="tx1"/>
                </a:solidFill>
              </a:rPr>
              <a:t>From the graph we can see males have 546 and females have 268 events in Olympic.</a:t>
            </a:r>
          </a:p>
        </p:txBody>
      </p:sp>
    </p:spTree>
    <p:extLst>
      <p:ext uri="{BB962C8B-B14F-4D97-AF65-F5344CB8AC3E}">
        <p14:creationId xmlns:p14="http://schemas.microsoft.com/office/powerpoint/2010/main" val="258884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E46E-950C-4E2B-B295-E4E1DBDE944A}"/>
              </a:ext>
            </a:extLst>
          </p:cNvPr>
          <p:cNvSpPr>
            <a:spLocks noGrp="1"/>
          </p:cNvSpPr>
          <p:nvPr>
            <p:ph type="title"/>
          </p:nvPr>
        </p:nvSpPr>
        <p:spPr/>
        <p:txBody>
          <a:bodyPr>
            <a:normAutofit/>
          </a:bodyPr>
          <a:lstStyle/>
          <a:p>
            <a:r>
              <a:rPr lang="en-IN" sz="2700" dirty="0"/>
              <a:t>9. </a:t>
            </a:r>
            <a:r>
              <a:rPr lang="en-US" sz="2700" b="0" i="0" dirty="0">
                <a:solidFill>
                  <a:srgbClr val="24292E"/>
                </a:solidFill>
                <a:effectLst/>
                <a:latin typeface="Inter"/>
              </a:rPr>
              <a:t>How has the number of events changed over time?</a:t>
            </a:r>
            <a:br>
              <a:rPr lang="en-US" b="0" i="0" dirty="0">
                <a:solidFill>
                  <a:srgbClr val="24292E"/>
                </a:solidFill>
                <a:effectLst/>
                <a:latin typeface="Inter"/>
              </a:rPr>
            </a:br>
            <a:endParaRPr lang="en-IN" dirty="0"/>
          </a:p>
        </p:txBody>
      </p:sp>
      <p:pic>
        <p:nvPicPr>
          <p:cNvPr id="5" name="Content Placeholder 4">
            <a:extLst>
              <a:ext uri="{FF2B5EF4-FFF2-40B4-BE49-F238E27FC236}">
                <a16:creationId xmlns:a16="http://schemas.microsoft.com/office/drawing/2014/main" id="{ACF3E614-2850-837F-2A9F-9333AE23D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7730836" cy="4000706"/>
          </a:xfrm>
        </p:spPr>
      </p:pic>
      <p:sp>
        <p:nvSpPr>
          <p:cNvPr id="6" name="Content Placeholder 3">
            <a:extLst>
              <a:ext uri="{FF2B5EF4-FFF2-40B4-BE49-F238E27FC236}">
                <a16:creationId xmlns:a16="http://schemas.microsoft.com/office/drawing/2014/main" id="{C5C8872A-83D3-D6F5-1C58-BA7CC1CA298B}"/>
              </a:ext>
            </a:extLst>
          </p:cNvPr>
          <p:cNvSpPr txBox="1">
            <a:spLocks/>
          </p:cNvSpPr>
          <p:nvPr/>
        </p:nvSpPr>
        <p:spPr>
          <a:xfrm>
            <a:off x="7589520" y="1194749"/>
            <a:ext cx="4281053" cy="543105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342900" indent="-342900">
              <a:buFont typeface="Arial" panose="020B0604020202020204" pitchFamily="34" charset="0"/>
              <a:buAutoNum type="arabicPeriod"/>
            </a:pPr>
            <a:r>
              <a:rPr lang="en-IN" sz="1800" dirty="0">
                <a:solidFill>
                  <a:schemeClr val="tx1"/>
                </a:solidFill>
              </a:rPr>
              <a:t>Here we have to find the change in no of events in sports time to time.</a:t>
            </a:r>
          </a:p>
          <a:p>
            <a:pPr marL="342900" indent="-342900">
              <a:buFont typeface="Arial" panose="020B0604020202020204" pitchFamily="34" charset="0"/>
              <a:buAutoNum type="arabicPeriod"/>
            </a:pPr>
            <a:r>
              <a:rPr lang="en-IN" sz="1800" dirty="0">
                <a:solidFill>
                  <a:schemeClr val="tx1"/>
                </a:solidFill>
              </a:rPr>
              <a:t>For short data we can see in 1896 there are total 42 events while in next Olympic which was in 1900 the no of events reached to 90 and so on.</a:t>
            </a:r>
          </a:p>
          <a:p>
            <a:pPr marL="342900" indent="-342900">
              <a:buFont typeface="Arial" panose="020B0604020202020204" pitchFamily="34" charset="0"/>
              <a:buAutoNum type="arabicPeriod"/>
            </a:pPr>
            <a:r>
              <a:rPr lang="en-IN" sz="1800" dirty="0">
                <a:solidFill>
                  <a:schemeClr val="tx1"/>
                </a:solidFill>
              </a:rPr>
              <a:t>We can also see the change in no of events for every sport.</a:t>
            </a:r>
          </a:p>
        </p:txBody>
      </p:sp>
    </p:spTree>
    <p:extLst>
      <p:ext uri="{BB962C8B-B14F-4D97-AF65-F5344CB8AC3E}">
        <p14:creationId xmlns:p14="http://schemas.microsoft.com/office/powerpoint/2010/main" val="1872329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1723</Words>
  <Application>Microsoft Office PowerPoint</Application>
  <PresentationFormat>Widescreen</PresentationFormat>
  <Paragraphs>89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Algerian</vt:lpstr>
      <vt:lpstr>Arial</vt:lpstr>
      <vt:lpstr>Calibri</vt:lpstr>
      <vt:lpstr>Calibri Light</vt:lpstr>
      <vt:lpstr>Inter</vt:lpstr>
      <vt:lpstr>Office Theme</vt:lpstr>
      <vt:lpstr>OLYMPIC DATASET</vt:lpstr>
      <vt:lpstr>1.How many Olympic Games have been held in each season (Summer vs. Winter)? </vt:lpstr>
      <vt:lpstr>2. What is the distribution of games across different decades? </vt:lpstr>
      <vt:lpstr>3.Which cities have hosted the most Olympic Games? </vt:lpstr>
      <vt:lpstr>4. What is the distribution of sports between Summer and Winter Olympics? </vt:lpstr>
      <vt:lpstr>5/7.Which sports have the highest number of events in the Olympics? </vt:lpstr>
      <vt:lpstr>6. How has the participation in each sport evolved over time? </vt:lpstr>
      <vt:lpstr>8. What is the distribution of events by gender (Men, Women, Mixed)?  </vt:lpstr>
      <vt:lpstr>9. How has the number of events changed over time? </vt:lpstr>
      <vt:lpstr>10. What is the distribution of participants by gender? </vt:lpstr>
      <vt:lpstr>11/17. Which countries have the highest number of participants in the Olympics? </vt:lpstr>
      <vt:lpstr>12. How does the age distribution of participants vary across different games? </vt:lpstr>
      <vt:lpstr>13. How many medals have been awarded in each Olympics? </vt:lpstr>
      <vt:lpstr>14. Which countries have the highest number of gold medals? </vt:lpstr>
      <vt:lpstr>15. How does the medal distribution vary across different sports? </vt:lpstr>
      <vt:lpstr>16. How many regions or NOCs participate in each Olympic Games? </vt:lpstr>
      <vt:lpstr>18. What is the distribution of medals among different regions?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15. What are some notable instances of unexpected or surprising medal wins? </vt:lpstr>
      <vt:lpstr>16. Are there any regions that have experienced significant growth or decline in Olympic participation? </vt:lpstr>
      <vt:lpstr>18. Are there any regions that have had a notable impact on the overall medal tally?</vt:lpstr>
      <vt:lpstr>Insufficient data for some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 DATASET</dc:title>
  <dc:creator>DEEPAK KUMAR</dc:creator>
  <cp:lastModifiedBy>DEEPAK KUMAR</cp:lastModifiedBy>
  <cp:revision>9</cp:revision>
  <dcterms:created xsi:type="dcterms:W3CDTF">2023-09-25T15:37:09Z</dcterms:created>
  <dcterms:modified xsi:type="dcterms:W3CDTF">2023-09-30T17:57:49Z</dcterms:modified>
</cp:coreProperties>
</file>