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4"/>
  </p:notesMasterIdLst>
  <p:sldIdLst>
    <p:sldId id="256" r:id="rId2"/>
    <p:sldId id="258" r:id="rId3"/>
    <p:sldId id="264" r:id="rId4"/>
    <p:sldId id="263" r:id="rId5"/>
    <p:sldId id="262" r:id="rId6"/>
    <p:sldId id="261" r:id="rId7"/>
    <p:sldId id="260" r:id="rId8"/>
    <p:sldId id="259" r:id="rId9"/>
    <p:sldId id="275" r:id="rId10"/>
    <p:sldId id="266" r:id="rId11"/>
    <p:sldId id="274" r:id="rId12"/>
    <p:sldId id="267" r:id="rId13"/>
    <p:sldId id="278" r:id="rId14"/>
    <p:sldId id="277" r:id="rId15"/>
    <p:sldId id="276" r:id="rId16"/>
    <p:sldId id="268" r:id="rId17"/>
    <p:sldId id="279" r:id="rId18"/>
    <p:sldId id="269" r:id="rId19"/>
    <p:sldId id="281" r:id="rId20"/>
    <p:sldId id="280" r:id="rId21"/>
    <p:sldId id="270" r:id="rId22"/>
    <p:sldId id="265" r:id="rId2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3" d="100"/>
          <a:sy n="113" d="100"/>
        </p:scale>
        <p:origin x="1590"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0B0672-1B94-4A60-842A-DF9F0BF0CC8B}" type="datetimeFigureOut">
              <a:rPr lang="en-IN" smtClean="0"/>
              <a:t>09-04-2023</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747B17-79FE-4478-A310-1A2505B9FEF6}" type="slidenum">
              <a:rPr lang="en-IN" smtClean="0"/>
              <a:t>‹#›</a:t>
            </a:fld>
            <a:endParaRPr lang="en-IN"/>
          </a:p>
        </p:txBody>
      </p:sp>
    </p:spTree>
    <p:extLst>
      <p:ext uri="{BB962C8B-B14F-4D97-AF65-F5344CB8AC3E}">
        <p14:creationId xmlns:p14="http://schemas.microsoft.com/office/powerpoint/2010/main" val="38662763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F413E1E-C0B8-42BB-B3DF-AF101699ABC0}" type="datetime1">
              <a:rPr lang="en-IN" smtClean="0"/>
              <a:t>09-04-2023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5184137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2862DF-EE3A-4016-8048-F5987F39AF92}" type="datetime1">
              <a:rPr lang="en-IN" smtClean="0"/>
              <a:t>09-04-2023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35182321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1"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D985DE-1CE7-448D-B6B1-D24798A54EC2}" type="datetime1">
              <a:rPr lang="en-IN" smtClean="0"/>
              <a:t>09-04-2023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13191393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8D22DAB-7094-45B8-85D5-D3661D95DC5B}" type="datetime1">
              <a:rPr lang="en-IN" smtClean="0"/>
              <a:t>09-04-2023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33766439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41"/>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6"/>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E04FD5-78CE-41EC-A6B3-EF4AEB480BBC}" type="datetime1">
              <a:rPr lang="en-IN" smtClean="0"/>
              <a:t>09-04-2023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21230586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231333A-BE4E-400F-A4CA-D41FE49C0AF3}" type="datetime1">
              <a:rPr lang="en-IN" smtClean="0"/>
              <a:t>09-04-2023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6850194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8"/>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1"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1"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A8480F4-017A-4C1F-A28C-40BA672543BC}" type="datetime1">
              <a:rPr lang="en-IN" smtClean="0"/>
              <a:t>09-04-2023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42911544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C754546-14BA-4044-BB86-079C670A4630}" type="datetime1">
              <a:rPr lang="en-IN" smtClean="0"/>
              <a:t>09-04-2023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14316400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0570F5-3E6E-4EC8-A936-EEBE2A3C996B}" type="datetime1">
              <a:rPr lang="en-IN" smtClean="0"/>
              <a:t>09-04-2023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22712829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8"/>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CD07454-F2FE-43D6-B9C6-10AC861791CE}" type="datetime1">
              <a:rPr lang="en-IN" smtClean="0"/>
              <a:t>09-04-2023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8844625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8"/>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6CD4FC3-D5A8-4EF5-B5C4-3704EAC82C58}" type="datetime1">
              <a:rPr lang="en-IN" smtClean="0"/>
              <a:t>09-04-2023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2727607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8"/>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3"/>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613C924-6359-49B9-9C33-86D2C3D15BE7}" type="datetime1">
              <a:rPr lang="en-IN" smtClean="0"/>
              <a:t>09-04-2023</a:t>
            </a:fld>
            <a:endParaRPr lang="en-IN"/>
          </a:p>
        </p:txBody>
      </p:sp>
      <p:sp>
        <p:nvSpPr>
          <p:cNvPr id="5" name="Footer Placeholder 4"/>
          <p:cNvSpPr>
            <a:spLocks noGrp="1"/>
          </p:cNvSpPr>
          <p:nvPr>
            <p:ph type="ftr" sz="quarter" idx="3"/>
          </p:nvPr>
        </p:nvSpPr>
        <p:spPr>
          <a:xfrm>
            <a:off x="3028950" y="6356353"/>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457950" y="6356353"/>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3FF152-60F5-4862-82F9-1190556AA56F}" type="slidenum">
              <a:rPr lang="en-IN" smtClean="0"/>
              <a:t>‹#›</a:t>
            </a:fld>
            <a:endParaRPr lang="en-IN"/>
          </a:p>
        </p:txBody>
      </p:sp>
    </p:spTree>
    <p:extLst>
      <p:ext uri="{BB962C8B-B14F-4D97-AF65-F5344CB8AC3E}">
        <p14:creationId xmlns:p14="http://schemas.microsoft.com/office/powerpoint/2010/main" val="288798461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emf"/></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017383E-C6FC-49E7-A521-82BA6750D5ED}"/>
              </a:ext>
            </a:extLst>
          </p:cNvPr>
          <p:cNvPicPr>
            <a:picLocks noChangeAspect="1"/>
          </p:cNvPicPr>
          <p:nvPr/>
        </p:nvPicPr>
        <p:blipFill>
          <a:blip r:embed="rId2"/>
          <a:stretch>
            <a:fillRect/>
          </a:stretch>
        </p:blipFill>
        <p:spPr>
          <a:xfrm>
            <a:off x="108244" y="128369"/>
            <a:ext cx="1452640" cy="1455124"/>
          </a:xfrm>
          <a:prstGeom prst="rect">
            <a:avLst/>
          </a:prstGeom>
        </p:spPr>
      </p:pic>
      <p:pic>
        <p:nvPicPr>
          <p:cNvPr id="1032" name="Picture 8" descr="Anna University - Wikipedia">
            <a:extLst>
              <a:ext uri="{FF2B5EF4-FFF2-40B4-BE49-F238E27FC236}">
                <a16:creationId xmlns:a16="http://schemas.microsoft.com/office/drawing/2014/main" id="{D6A094F9-77C3-45C3-9A48-8D52C03CE84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83117" y="196050"/>
            <a:ext cx="1306884" cy="1387443"/>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036F5FA9-0A71-48B8-AEAE-E35B120A096B}"/>
              </a:ext>
            </a:extLst>
          </p:cNvPr>
          <p:cNvSpPr txBox="1"/>
          <p:nvPr/>
        </p:nvSpPr>
        <p:spPr>
          <a:xfrm>
            <a:off x="1246552" y="1800695"/>
            <a:ext cx="6650899" cy="430887"/>
          </a:xfrm>
          <a:prstGeom prst="rect">
            <a:avLst/>
          </a:prstGeom>
          <a:noFill/>
        </p:spPr>
        <p:txBody>
          <a:bodyPr wrap="square">
            <a:spAutoFit/>
          </a:bodyPr>
          <a:lstStyle/>
          <a:p>
            <a:r>
              <a:rPr lang="en-US" sz="2200" b="1" dirty="0">
                <a:solidFill>
                  <a:srgbClr val="C00000"/>
                </a:solidFill>
                <a:latin typeface="Times New Roman" panose="02020603050405020304" pitchFamily="18" charset="0"/>
              </a:rPr>
              <a:t>Department of Computer Science and Engineering </a:t>
            </a:r>
            <a:endParaRPr lang="en-IN" sz="2200" b="1" dirty="0">
              <a:solidFill>
                <a:srgbClr val="C00000"/>
              </a:solidFill>
            </a:endParaRPr>
          </a:p>
        </p:txBody>
      </p:sp>
      <p:sp>
        <p:nvSpPr>
          <p:cNvPr id="9" name="TextBox 8">
            <a:extLst>
              <a:ext uri="{FF2B5EF4-FFF2-40B4-BE49-F238E27FC236}">
                <a16:creationId xmlns:a16="http://schemas.microsoft.com/office/drawing/2014/main" id="{E2AB4079-B959-438A-8887-B4E86C814C3D}"/>
              </a:ext>
            </a:extLst>
          </p:cNvPr>
          <p:cNvSpPr txBox="1"/>
          <p:nvPr/>
        </p:nvSpPr>
        <p:spPr>
          <a:xfrm>
            <a:off x="1909402" y="2554262"/>
            <a:ext cx="5397335"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Air Quality Predication using ML</a:t>
            </a:r>
            <a:endParaRPr lang="en-IN" sz="2800" b="1" dirty="0">
              <a:latin typeface="Times New Roman" panose="02020603050405020304" pitchFamily="18" charset="0"/>
              <a:cs typeface="Times New Roman" panose="02020603050405020304" pitchFamily="18" charset="0"/>
            </a:endParaRPr>
          </a:p>
        </p:txBody>
      </p:sp>
      <p:sp>
        <p:nvSpPr>
          <p:cNvPr id="16" name="TextBox 15">
            <a:extLst>
              <a:ext uri="{FF2B5EF4-FFF2-40B4-BE49-F238E27FC236}">
                <a16:creationId xmlns:a16="http://schemas.microsoft.com/office/drawing/2014/main" id="{1330EC8A-088B-458F-9182-920EE3139846}"/>
              </a:ext>
            </a:extLst>
          </p:cNvPr>
          <p:cNvSpPr txBox="1"/>
          <p:nvPr/>
        </p:nvSpPr>
        <p:spPr>
          <a:xfrm>
            <a:off x="877410" y="5463915"/>
            <a:ext cx="3250711" cy="646331"/>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      Mr. A. N. Sasikumar, </a:t>
            </a:r>
          </a:p>
          <a:p>
            <a:pPr algn="ctr"/>
            <a:r>
              <a:rPr lang="en-US" b="1" dirty="0">
                <a:latin typeface="Times New Roman" panose="02020603050405020304" pitchFamily="18" charset="0"/>
                <a:cs typeface="Times New Roman" panose="02020603050405020304" pitchFamily="18" charset="0"/>
              </a:rPr>
              <a:t>Assistant Professor	</a:t>
            </a:r>
            <a:endParaRPr lang="en-IN" b="1"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0B14CB2B-BA40-B9F9-16FA-AA5B5E13E8EA}"/>
              </a:ext>
            </a:extLst>
          </p:cNvPr>
          <p:cNvSpPr txBox="1"/>
          <p:nvPr/>
        </p:nvSpPr>
        <p:spPr>
          <a:xfrm>
            <a:off x="2083982" y="3525871"/>
            <a:ext cx="4802820" cy="923330"/>
          </a:xfrm>
          <a:prstGeom prst="rect">
            <a:avLst/>
          </a:prstGeom>
          <a:noFill/>
        </p:spPr>
        <p:txBody>
          <a:bodyPr wrap="square" rtlCol="0">
            <a:spAutoFit/>
          </a:bodyPr>
          <a:lstStyle/>
          <a:p>
            <a:pPr algn="ctr"/>
            <a:r>
              <a:rPr lang="en-US" b="1" dirty="0">
                <a:latin typeface="Times New Roman" panose="02020603050405020304" pitchFamily="18" charset="0"/>
                <a:cs typeface="Times New Roman" panose="02020603050405020304" pitchFamily="18" charset="0"/>
              </a:rPr>
              <a:t>Karthik D			211419104122</a:t>
            </a:r>
          </a:p>
          <a:p>
            <a:pPr algn="ctr"/>
            <a:r>
              <a:rPr lang="en-US" b="1" dirty="0">
                <a:latin typeface="Times New Roman" panose="02020603050405020304" pitchFamily="18" charset="0"/>
                <a:cs typeface="Times New Roman" panose="02020603050405020304" pitchFamily="18" charset="0"/>
              </a:rPr>
              <a:t>Lalith Kishore L		211419104146</a:t>
            </a:r>
          </a:p>
          <a:p>
            <a:pPr algn="ctr"/>
            <a:r>
              <a:rPr lang="en-US" b="1" dirty="0">
                <a:latin typeface="Times New Roman" panose="02020603050405020304" pitchFamily="18" charset="0"/>
                <a:cs typeface="Times New Roman" panose="02020603050405020304" pitchFamily="18" charset="0"/>
              </a:rPr>
              <a:t>Maniyarasan M		211419104160</a:t>
            </a:r>
          </a:p>
        </p:txBody>
      </p:sp>
      <p:sp>
        <p:nvSpPr>
          <p:cNvPr id="3" name="TextBox 2">
            <a:extLst>
              <a:ext uri="{FF2B5EF4-FFF2-40B4-BE49-F238E27FC236}">
                <a16:creationId xmlns:a16="http://schemas.microsoft.com/office/drawing/2014/main" id="{8DA7E15F-5577-E472-5EEB-C46481EAA666}"/>
              </a:ext>
            </a:extLst>
          </p:cNvPr>
          <p:cNvSpPr txBox="1"/>
          <p:nvPr/>
        </p:nvSpPr>
        <p:spPr>
          <a:xfrm>
            <a:off x="5015886" y="5452966"/>
            <a:ext cx="3542191" cy="646331"/>
          </a:xfrm>
          <a:prstGeom prst="rect">
            <a:avLst/>
          </a:prstGeom>
          <a:noFill/>
        </p:spPr>
        <p:txBody>
          <a:bodyPr wrap="square" rtlCol="0">
            <a:spAutoFit/>
          </a:bodyPr>
          <a:lstStyle/>
          <a:p>
            <a:pPr algn="ctr"/>
            <a:r>
              <a:rPr lang="en-US" b="1" dirty="0">
                <a:latin typeface="Times New Roman" panose="02020603050405020304" pitchFamily="18" charset="0"/>
                <a:cs typeface="Times New Roman" panose="02020603050405020304" pitchFamily="18" charset="0"/>
              </a:rPr>
              <a:t>Dr. G. Senthil Kumar,</a:t>
            </a:r>
          </a:p>
          <a:p>
            <a:pPr algn="ctr"/>
            <a:r>
              <a:rPr lang="en-US" b="1" dirty="0">
                <a:latin typeface="Times New Roman" panose="02020603050405020304" pitchFamily="18" charset="0"/>
                <a:cs typeface="Times New Roman" panose="02020603050405020304" pitchFamily="18" charset="0"/>
              </a:rPr>
              <a:t>Professor</a:t>
            </a:r>
            <a:endParaRPr lang="en-IN" b="1"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17ACA5B2-7494-70D8-175E-1A0009147C93}"/>
              </a:ext>
            </a:extLst>
          </p:cNvPr>
          <p:cNvPicPr>
            <a:picLocks noChangeAspect="1"/>
          </p:cNvPicPr>
          <p:nvPr/>
        </p:nvPicPr>
        <p:blipFill>
          <a:blip r:embed="rId4"/>
          <a:stretch>
            <a:fillRect/>
          </a:stretch>
        </p:blipFill>
        <p:spPr>
          <a:xfrm>
            <a:off x="1297353" y="128369"/>
            <a:ext cx="6285765" cy="1522579"/>
          </a:xfrm>
          <a:prstGeom prst="rect">
            <a:avLst/>
          </a:prstGeom>
        </p:spPr>
      </p:pic>
      <p:sp>
        <p:nvSpPr>
          <p:cNvPr id="6" name="Date Placeholder 5">
            <a:extLst>
              <a:ext uri="{FF2B5EF4-FFF2-40B4-BE49-F238E27FC236}">
                <a16:creationId xmlns:a16="http://schemas.microsoft.com/office/drawing/2014/main" id="{EB3F79D1-0796-072A-CD75-B8086F0F9250}"/>
              </a:ext>
            </a:extLst>
          </p:cNvPr>
          <p:cNvSpPr>
            <a:spLocks noGrp="1"/>
          </p:cNvSpPr>
          <p:nvPr>
            <p:ph type="dt" sz="half" idx="10"/>
          </p:nvPr>
        </p:nvSpPr>
        <p:spPr/>
        <p:txBody>
          <a:bodyPr/>
          <a:lstStyle/>
          <a:p>
            <a:fld id="{8CB503F5-DB0E-4E11-9D2A-893EDB84D48F}" type="datetime1">
              <a:rPr lang="en-IN" smtClean="0"/>
              <a:t>09-04-2023</a:t>
            </a:fld>
            <a:endParaRPr lang="en-IN"/>
          </a:p>
        </p:txBody>
      </p:sp>
      <p:sp>
        <p:nvSpPr>
          <p:cNvPr id="10" name="Slide Number Placeholder 9">
            <a:extLst>
              <a:ext uri="{FF2B5EF4-FFF2-40B4-BE49-F238E27FC236}">
                <a16:creationId xmlns:a16="http://schemas.microsoft.com/office/drawing/2014/main" id="{1A45000B-3233-04ED-8583-BAA14AF15C75}"/>
              </a:ext>
            </a:extLst>
          </p:cNvPr>
          <p:cNvSpPr>
            <a:spLocks noGrp="1"/>
          </p:cNvSpPr>
          <p:nvPr>
            <p:ph type="sldNum" sz="quarter" idx="12"/>
          </p:nvPr>
        </p:nvSpPr>
        <p:spPr>
          <a:xfrm>
            <a:off x="6457953" y="6356353"/>
            <a:ext cx="2314273" cy="365125"/>
          </a:xfrm>
        </p:spPr>
        <p:txBody>
          <a:bodyPr/>
          <a:lstStyle/>
          <a:p>
            <a:fld id="{9D3FF152-60F5-4862-82F9-1190556AA56F}" type="slidenum">
              <a:rPr lang="en-IN" sz="1800" b="1">
                <a:solidFill>
                  <a:schemeClr val="tx1"/>
                </a:solidFill>
              </a:rPr>
              <a:t>1</a:t>
            </a:fld>
            <a:endParaRPr lang="en-IN" sz="1800" b="1" dirty="0">
              <a:solidFill>
                <a:schemeClr val="tx1"/>
              </a:solidFill>
            </a:endParaRPr>
          </a:p>
        </p:txBody>
      </p:sp>
    </p:spTree>
    <p:extLst>
      <p:ext uri="{BB962C8B-B14F-4D97-AF65-F5344CB8AC3E}">
        <p14:creationId xmlns:p14="http://schemas.microsoft.com/office/powerpoint/2010/main" val="9899931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1" y="165992"/>
            <a:ext cx="7886700" cy="530259"/>
          </a:xfrm>
        </p:spPr>
        <p:txBody>
          <a:bodyPr>
            <a:noAutofit/>
          </a:bodyPr>
          <a:lstStyle/>
          <a:p>
            <a:pPr algn="ctr"/>
            <a:r>
              <a:rPr lang="en-US" sz="3600" b="1"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System Design - Flow Chart/DFD/ER </a:t>
            </a:r>
            <a:endParaRPr lang="en-IN" sz="6000" b="1" dirty="0">
              <a:solidFill>
                <a:srgbClr val="7030A0"/>
              </a:solidFill>
              <a:latin typeface="Times New Roman" panose="02020603050405020304" pitchFamily="18" charset="0"/>
              <a:cs typeface="Times New Roman" panose="02020603050405020304" pitchFamily="18" charset="0"/>
            </a:endParaRPr>
          </a:p>
        </p:txBody>
      </p:sp>
      <p:sp>
        <p:nvSpPr>
          <p:cNvPr id="7" name="Date Placeholder 6">
            <a:extLst>
              <a:ext uri="{FF2B5EF4-FFF2-40B4-BE49-F238E27FC236}">
                <a16:creationId xmlns:a16="http://schemas.microsoft.com/office/drawing/2014/main" id="{C882CF49-C6EE-11A2-A9CF-6435ECACEAA7}"/>
              </a:ext>
            </a:extLst>
          </p:cNvPr>
          <p:cNvSpPr>
            <a:spLocks noGrp="1"/>
          </p:cNvSpPr>
          <p:nvPr>
            <p:ph type="dt" sz="half" idx="10"/>
          </p:nvPr>
        </p:nvSpPr>
        <p:spPr/>
        <p:txBody>
          <a:bodyPr/>
          <a:lstStyle/>
          <a:p>
            <a:fld id="{493FDF61-49BB-4FF7-AC3A-83455FBCA969}" type="datetime1">
              <a:rPr lang="en-IN" smtClean="0"/>
              <a:t>09-04-2023</a:t>
            </a:fld>
            <a:endParaRPr lang="en-IN"/>
          </a:p>
        </p:txBody>
      </p:sp>
      <p:sp>
        <p:nvSpPr>
          <p:cNvPr id="8" name="Slide Number Placeholder 7">
            <a:extLst>
              <a:ext uri="{FF2B5EF4-FFF2-40B4-BE49-F238E27FC236}">
                <a16:creationId xmlns:a16="http://schemas.microsoft.com/office/drawing/2014/main" id="{49F084E4-6470-6E54-01D5-51470D9D3D05}"/>
              </a:ext>
            </a:extLst>
          </p:cNvPr>
          <p:cNvSpPr>
            <a:spLocks noGrp="1"/>
          </p:cNvSpPr>
          <p:nvPr>
            <p:ph type="sldNum" sz="quarter" idx="12"/>
          </p:nvPr>
        </p:nvSpPr>
        <p:spPr/>
        <p:txBody>
          <a:bodyPr/>
          <a:lstStyle/>
          <a:p>
            <a:fld id="{9D3FF152-60F5-4862-82F9-1190556AA56F}" type="slidenum">
              <a:rPr lang="en-IN" smtClean="0"/>
              <a:t>10</a:t>
            </a:fld>
            <a:endParaRPr lang="en-IN"/>
          </a:p>
        </p:txBody>
      </p:sp>
      <p:pic>
        <p:nvPicPr>
          <p:cNvPr id="3" name="Picture 2">
            <a:extLst>
              <a:ext uri="{FF2B5EF4-FFF2-40B4-BE49-F238E27FC236}">
                <a16:creationId xmlns:a16="http://schemas.microsoft.com/office/drawing/2014/main" id="{B23295B4-2511-4D11-C419-2B19F6DF093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333625" y="833440"/>
            <a:ext cx="4476750" cy="5705475"/>
          </a:xfrm>
          <a:prstGeom prst="rect">
            <a:avLst/>
          </a:prstGeom>
          <a:noFill/>
          <a:ln>
            <a:noFill/>
          </a:ln>
        </p:spPr>
      </p:pic>
      <p:sp>
        <p:nvSpPr>
          <p:cNvPr id="5" name="TextBox 4">
            <a:extLst>
              <a:ext uri="{FF2B5EF4-FFF2-40B4-BE49-F238E27FC236}">
                <a16:creationId xmlns:a16="http://schemas.microsoft.com/office/drawing/2014/main" id="{B6E55711-C03E-C741-8F06-6C271A64BFB5}"/>
              </a:ext>
            </a:extLst>
          </p:cNvPr>
          <p:cNvSpPr txBox="1"/>
          <p:nvPr/>
        </p:nvSpPr>
        <p:spPr>
          <a:xfrm>
            <a:off x="6290735" y="1659467"/>
            <a:ext cx="2057399" cy="369332"/>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Use Case Diagram</a:t>
            </a:r>
          </a:p>
        </p:txBody>
      </p:sp>
    </p:spTree>
    <p:extLst>
      <p:ext uri="{BB962C8B-B14F-4D97-AF65-F5344CB8AC3E}">
        <p14:creationId xmlns:p14="http://schemas.microsoft.com/office/powerpoint/2010/main" val="16653309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1" y="165992"/>
            <a:ext cx="7886700" cy="530259"/>
          </a:xfrm>
        </p:spPr>
        <p:txBody>
          <a:bodyPr>
            <a:noAutofit/>
          </a:bodyPr>
          <a:lstStyle/>
          <a:p>
            <a:pPr algn="ctr"/>
            <a:r>
              <a:rPr lang="en-US" sz="3600" b="1"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System Design - Flow Chart/DFD/ER </a:t>
            </a:r>
            <a:endParaRPr lang="en-IN" sz="6000" b="1" dirty="0">
              <a:solidFill>
                <a:srgbClr val="7030A0"/>
              </a:solidFill>
              <a:latin typeface="Times New Roman" panose="02020603050405020304" pitchFamily="18" charset="0"/>
              <a:cs typeface="Times New Roman" panose="02020603050405020304" pitchFamily="18" charset="0"/>
            </a:endParaRPr>
          </a:p>
        </p:txBody>
      </p:sp>
      <p:sp>
        <p:nvSpPr>
          <p:cNvPr id="7" name="Date Placeholder 6">
            <a:extLst>
              <a:ext uri="{FF2B5EF4-FFF2-40B4-BE49-F238E27FC236}">
                <a16:creationId xmlns:a16="http://schemas.microsoft.com/office/drawing/2014/main" id="{C882CF49-C6EE-11A2-A9CF-6435ECACEAA7}"/>
              </a:ext>
            </a:extLst>
          </p:cNvPr>
          <p:cNvSpPr>
            <a:spLocks noGrp="1"/>
          </p:cNvSpPr>
          <p:nvPr>
            <p:ph type="dt" sz="half" idx="10"/>
          </p:nvPr>
        </p:nvSpPr>
        <p:spPr/>
        <p:txBody>
          <a:bodyPr/>
          <a:lstStyle/>
          <a:p>
            <a:fld id="{493FDF61-49BB-4FF7-AC3A-83455FBCA969}" type="datetime1">
              <a:rPr lang="en-IN" smtClean="0"/>
              <a:t>09-04-2023</a:t>
            </a:fld>
            <a:endParaRPr lang="en-IN"/>
          </a:p>
        </p:txBody>
      </p:sp>
      <p:sp>
        <p:nvSpPr>
          <p:cNvPr id="8" name="Slide Number Placeholder 7">
            <a:extLst>
              <a:ext uri="{FF2B5EF4-FFF2-40B4-BE49-F238E27FC236}">
                <a16:creationId xmlns:a16="http://schemas.microsoft.com/office/drawing/2014/main" id="{49F084E4-6470-6E54-01D5-51470D9D3D05}"/>
              </a:ext>
            </a:extLst>
          </p:cNvPr>
          <p:cNvSpPr>
            <a:spLocks noGrp="1"/>
          </p:cNvSpPr>
          <p:nvPr>
            <p:ph type="sldNum" sz="quarter" idx="12"/>
          </p:nvPr>
        </p:nvSpPr>
        <p:spPr/>
        <p:txBody>
          <a:bodyPr/>
          <a:lstStyle/>
          <a:p>
            <a:fld id="{9D3FF152-60F5-4862-82F9-1190556AA56F}" type="slidenum">
              <a:rPr lang="en-IN" smtClean="0"/>
              <a:t>11</a:t>
            </a:fld>
            <a:endParaRPr lang="en-IN"/>
          </a:p>
        </p:txBody>
      </p:sp>
      <p:pic>
        <p:nvPicPr>
          <p:cNvPr id="3" name="Picture 2">
            <a:extLst>
              <a:ext uri="{FF2B5EF4-FFF2-40B4-BE49-F238E27FC236}">
                <a16:creationId xmlns:a16="http://schemas.microsoft.com/office/drawing/2014/main" id="{9F9F5E6F-F22F-D24D-B5F9-C79B7CA6113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704975" y="1647825"/>
            <a:ext cx="5734050" cy="3562350"/>
          </a:xfrm>
          <a:prstGeom prst="rect">
            <a:avLst/>
          </a:prstGeom>
          <a:noFill/>
          <a:ln>
            <a:noFill/>
          </a:ln>
        </p:spPr>
      </p:pic>
      <p:sp>
        <p:nvSpPr>
          <p:cNvPr id="5" name="TextBox 4">
            <a:extLst>
              <a:ext uri="{FF2B5EF4-FFF2-40B4-BE49-F238E27FC236}">
                <a16:creationId xmlns:a16="http://schemas.microsoft.com/office/drawing/2014/main" id="{25E0B3D1-2AC6-9D3E-D140-DA1B061C58EC}"/>
              </a:ext>
            </a:extLst>
          </p:cNvPr>
          <p:cNvSpPr txBox="1"/>
          <p:nvPr/>
        </p:nvSpPr>
        <p:spPr>
          <a:xfrm>
            <a:off x="3547533" y="5410200"/>
            <a:ext cx="3674534" cy="369332"/>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Sequence Diagram</a:t>
            </a:r>
          </a:p>
        </p:txBody>
      </p:sp>
    </p:spTree>
    <p:extLst>
      <p:ext uri="{BB962C8B-B14F-4D97-AF65-F5344CB8AC3E}">
        <p14:creationId xmlns:p14="http://schemas.microsoft.com/office/powerpoint/2010/main" val="9723604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1" y="165992"/>
            <a:ext cx="7886700" cy="530259"/>
          </a:xfrm>
        </p:spPr>
        <p:txBody>
          <a:bodyPr>
            <a:noAutofit/>
          </a:bodyPr>
          <a:lstStyle/>
          <a:p>
            <a:pPr algn="ctr"/>
            <a:r>
              <a:rPr lang="en-US" sz="3600" b="1"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Module Description</a:t>
            </a:r>
            <a:endParaRPr lang="en-IN" sz="9600" b="1" dirty="0">
              <a:solidFill>
                <a:srgbClr val="7030A0"/>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D62E8DBB-8CAD-47AF-1F08-E5D854F507F6}"/>
              </a:ext>
            </a:extLst>
          </p:cNvPr>
          <p:cNvSpPr txBox="1"/>
          <p:nvPr/>
        </p:nvSpPr>
        <p:spPr>
          <a:xfrm>
            <a:off x="407458" y="1119199"/>
            <a:ext cx="8329083" cy="5028556"/>
          </a:xfrm>
          <a:prstGeom prst="rect">
            <a:avLst/>
          </a:prstGeom>
          <a:noFill/>
        </p:spPr>
        <p:txBody>
          <a:bodyPr wrap="square">
            <a:spAutoFit/>
          </a:bodyPr>
          <a:lstStyle/>
          <a:p>
            <a:pPr algn="just">
              <a:lnSpc>
                <a:spcPct val="150000"/>
              </a:lnSpc>
            </a:pPr>
            <a:r>
              <a:rPr lang="en-US" sz="1800" b="1" dirty="0">
                <a:effectLst/>
                <a:latin typeface="Times New Roman" panose="02020603050405020304" pitchFamily="18" charset="0"/>
                <a:ea typeface="Times New Roman" panose="02020603050405020304" pitchFamily="18" charset="0"/>
              </a:rPr>
              <a:t>MODULE 1: DATA COLLECTION AND PREPROCESSING</a:t>
            </a:r>
          </a:p>
          <a:p>
            <a:pPr algn="just">
              <a:lnSpc>
                <a:spcPct val="150000"/>
              </a:lnSpc>
            </a:pPr>
            <a:r>
              <a:rPr lang="en-US" sz="1800" b="1" dirty="0">
                <a:effectLst/>
                <a:latin typeface="Times New Roman" panose="02020603050405020304" pitchFamily="18" charset="0"/>
                <a:ea typeface="Times New Roman" panose="02020603050405020304" pitchFamily="18" charset="0"/>
              </a:rPr>
              <a:t>Data Collection</a:t>
            </a:r>
            <a:endParaRPr lang="en-IN" sz="1800" dirty="0">
              <a:effectLst/>
              <a:latin typeface="Times New Roman" panose="02020603050405020304" pitchFamily="18" charset="0"/>
              <a:ea typeface="Times New Roman" panose="02020603050405020304" pitchFamily="18" charset="0"/>
            </a:endParaRPr>
          </a:p>
          <a:p>
            <a:pPr algn="just">
              <a:lnSpc>
                <a:spcPct val="150000"/>
              </a:lnSpc>
            </a:pPr>
            <a:r>
              <a:rPr lang="en-US" sz="1800" dirty="0">
                <a:effectLst/>
                <a:latin typeface="Times New Roman" panose="02020603050405020304" pitchFamily="18" charset="0"/>
                <a:ea typeface="Times New Roman" panose="02020603050405020304" pitchFamily="18" charset="0"/>
              </a:rPr>
              <a:t>The first step in data collection is to identify the sources of data. There are several sources of air quality data, including government agencies, private organizations, and research institutions. The most reliable source of air quality data is government agencies, which collect and report data regularly. These agencies use various types of instruments to measure the levels of air pollutants in the atmosphere.</a:t>
            </a:r>
          </a:p>
          <a:p>
            <a:pPr algn="just">
              <a:lnSpc>
                <a:spcPct val="150000"/>
              </a:lnSpc>
            </a:pPr>
            <a:r>
              <a:rPr lang="en-US" sz="1800" b="1" dirty="0">
                <a:effectLst/>
                <a:latin typeface="Times New Roman" panose="02020603050405020304" pitchFamily="18" charset="0"/>
                <a:ea typeface="Times New Roman" panose="02020603050405020304" pitchFamily="18" charset="0"/>
              </a:rPr>
              <a:t>Data Preprocessing</a:t>
            </a:r>
            <a:endParaRPr lang="en-IN" sz="1800" dirty="0">
              <a:effectLst/>
              <a:latin typeface="Times New Roman" panose="02020603050405020304" pitchFamily="18" charset="0"/>
              <a:ea typeface="Times New Roman" panose="02020603050405020304" pitchFamily="18" charset="0"/>
            </a:endParaRPr>
          </a:p>
          <a:p>
            <a:pPr algn="just">
              <a:lnSpc>
                <a:spcPct val="150000"/>
              </a:lnSpc>
            </a:pPr>
            <a:r>
              <a:rPr lang="en-US" sz="1800" dirty="0">
                <a:effectLst/>
                <a:latin typeface="Times New Roman" panose="02020603050405020304" pitchFamily="18" charset="0"/>
                <a:ea typeface="Times New Roman" panose="02020603050405020304" pitchFamily="18" charset="0"/>
              </a:rPr>
              <a:t>Data preprocessing is an important step in preparing the data for analysis. It involves transforming the raw data into a format that can be easily analyzed by machine learning algorithms. The following are the common steps in data preprocessing:</a:t>
            </a:r>
            <a:endParaRPr lang="en-IN" sz="1800" dirty="0">
              <a:effectLst/>
              <a:latin typeface="Times New Roman" panose="02020603050405020304" pitchFamily="18" charset="0"/>
              <a:ea typeface="Times New Roman" panose="02020603050405020304" pitchFamily="18" charset="0"/>
            </a:endParaRPr>
          </a:p>
          <a:p>
            <a:pPr algn="just">
              <a:lnSpc>
                <a:spcPct val="150000"/>
              </a:lnSpc>
            </a:pPr>
            <a:endParaRPr lang="en-IN" sz="1800" dirty="0">
              <a:effectLst/>
              <a:latin typeface="Times New Roman" panose="02020603050405020304" pitchFamily="18" charset="0"/>
              <a:ea typeface="Times New Roman" panose="02020603050405020304" pitchFamily="18" charset="0"/>
            </a:endParaRPr>
          </a:p>
        </p:txBody>
      </p:sp>
      <p:sp>
        <p:nvSpPr>
          <p:cNvPr id="3" name="Date Placeholder 2">
            <a:extLst>
              <a:ext uri="{FF2B5EF4-FFF2-40B4-BE49-F238E27FC236}">
                <a16:creationId xmlns:a16="http://schemas.microsoft.com/office/drawing/2014/main" id="{F7C3E4E9-4199-339C-75CA-C1D0D0AF6F57}"/>
              </a:ext>
            </a:extLst>
          </p:cNvPr>
          <p:cNvSpPr>
            <a:spLocks noGrp="1"/>
          </p:cNvSpPr>
          <p:nvPr>
            <p:ph type="dt" sz="half" idx="10"/>
          </p:nvPr>
        </p:nvSpPr>
        <p:spPr/>
        <p:txBody>
          <a:bodyPr/>
          <a:lstStyle/>
          <a:p>
            <a:fld id="{CEF08785-BFEF-416C-BEFC-93BB22CC6308}" type="datetime1">
              <a:rPr lang="en-IN" smtClean="0"/>
              <a:t>09-04-2023</a:t>
            </a:fld>
            <a:endParaRPr lang="en-IN"/>
          </a:p>
        </p:txBody>
      </p:sp>
      <p:sp>
        <p:nvSpPr>
          <p:cNvPr id="5" name="Slide Number Placeholder 4">
            <a:extLst>
              <a:ext uri="{FF2B5EF4-FFF2-40B4-BE49-F238E27FC236}">
                <a16:creationId xmlns:a16="http://schemas.microsoft.com/office/drawing/2014/main" id="{8BBB847C-58FB-58C8-32C9-9A8BAF62EA4A}"/>
              </a:ext>
            </a:extLst>
          </p:cNvPr>
          <p:cNvSpPr>
            <a:spLocks noGrp="1"/>
          </p:cNvSpPr>
          <p:nvPr>
            <p:ph type="sldNum" sz="quarter" idx="12"/>
          </p:nvPr>
        </p:nvSpPr>
        <p:spPr/>
        <p:txBody>
          <a:bodyPr/>
          <a:lstStyle/>
          <a:p>
            <a:fld id="{9D3FF152-60F5-4862-82F9-1190556AA56F}" type="slidenum">
              <a:rPr lang="en-IN" smtClean="0"/>
              <a:t>12</a:t>
            </a:fld>
            <a:endParaRPr lang="en-IN"/>
          </a:p>
        </p:txBody>
      </p:sp>
    </p:spTree>
    <p:extLst>
      <p:ext uri="{BB962C8B-B14F-4D97-AF65-F5344CB8AC3E}">
        <p14:creationId xmlns:p14="http://schemas.microsoft.com/office/powerpoint/2010/main" val="25475205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1" y="165992"/>
            <a:ext cx="7886700" cy="530259"/>
          </a:xfrm>
        </p:spPr>
        <p:txBody>
          <a:bodyPr>
            <a:noAutofit/>
          </a:bodyPr>
          <a:lstStyle/>
          <a:p>
            <a:pPr algn="ctr"/>
            <a:r>
              <a:rPr lang="en-US" sz="3600" b="1"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Module Description</a:t>
            </a:r>
            <a:endParaRPr lang="en-IN" sz="9600" b="1" dirty="0">
              <a:solidFill>
                <a:srgbClr val="7030A0"/>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D62E8DBB-8CAD-47AF-1F08-E5D854F507F6}"/>
              </a:ext>
            </a:extLst>
          </p:cNvPr>
          <p:cNvSpPr txBox="1"/>
          <p:nvPr/>
        </p:nvSpPr>
        <p:spPr>
          <a:xfrm>
            <a:off x="414867" y="696251"/>
            <a:ext cx="8415866" cy="5859553"/>
          </a:xfrm>
          <a:prstGeom prst="rect">
            <a:avLst/>
          </a:prstGeom>
          <a:noFill/>
        </p:spPr>
        <p:txBody>
          <a:bodyPr wrap="square">
            <a:spAutoFit/>
          </a:bodyPr>
          <a:lstStyle/>
          <a:p>
            <a:pPr algn="just">
              <a:lnSpc>
                <a:spcPct val="150000"/>
              </a:lnSpc>
            </a:pPr>
            <a:r>
              <a:rPr lang="en-US" sz="1800" b="1" dirty="0">
                <a:effectLst/>
                <a:latin typeface="Times New Roman" panose="02020603050405020304" pitchFamily="18" charset="0"/>
                <a:ea typeface="Times New Roman" panose="02020603050405020304" pitchFamily="18" charset="0"/>
              </a:rPr>
              <a:t>MODULE 2: Model Training and Building</a:t>
            </a:r>
          </a:p>
          <a:p>
            <a:pPr marL="285750" indent="-285750" algn="just">
              <a:lnSpc>
                <a:spcPct val="150000"/>
              </a:lnSpc>
              <a:buFont typeface="Wingdings" panose="05000000000000000000" pitchFamily="2" charset="2"/>
              <a:buChar char="Ø"/>
            </a:pPr>
            <a:r>
              <a:rPr lang="en-US" sz="1800" b="1" dirty="0">
                <a:effectLst/>
                <a:latin typeface="Times New Roman" panose="02020603050405020304" pitchFamily="18" charset="0"/>
                <a:ea typeface="Times New Roman" panose="02020603050405020304" pitchFamily="18" charset="0"/>
              </a:rPr>
              <a:t>Logistic Regression</a:t>
            </a:r>
            <a:endParaRPr lang="en-IN" sz="1800" dirty="0">
              <a:effectLst/>
              <a:latin typeface="Times New Roman" panose="02020603050405020304" pitchFamily="18" charset="0"/>
              <a:ea typeface="Times New Roman" panose="02020603050405020304" pitchFamily="18" charset="0"/>
            </a:endParaRPr>
          </a:p>
          <a:p>
            <a:pPr algn="just">
              <a:lnSpc>
                <a:spcPct val="150000"/>
              </a:lnSpc>
            </a:pPr>
            <a:r>
              <a:rPr lang="en-US" sz="1800" dirty="0">
                <a:effectLst/>
                <a:latin typeface="Times New Roman" panose="02020603050405020304" pitchFamily="18" charset="0"/>
                <a:ea typeface="Times New Roman" panose="02020603050405020304" pitchFamily="18" charset="0"/>
              </a:rPr>
              <a:t>Logistic Regression is used to predict whether a given combination of environmental factors will result in good or poor air quality. The model is trained using the preprocessed dataset that was generated in Module 1. The training data is used to estimate the parameters of the model, which can then be used to predict the air quality index for new data points.</a:t>
            </a:r>
            <a:endParaRPr lang="en-IN" sz="1800" dirty="0">
              <a:effectLst/>
              <a:latin typeface="Times New Roman" panose="02020603050405020304" pitchFamily="18" charset="0"/>
              <a:ea typeface="Times New Roman" panose="02020603050405020304" pitchFamily="18" charset="0"/>
            </a:endParaRPr>
          </a:p>
          <a:p>
            <a:pPr marL="285750" indent="-285750" algn="just">
              <a:lnSpc>
                <a:spcPct val="150000"/>
              </a:lnSpc>
              <a:buFont typeface="Wingdings" panose="05000000000000000000" pitchFamily="2" charset="2"/>
              <a:buChar char="Ø"/>
            </a:pPr>
            <a:r>
              <a:rPr lang="en-US" sz="1800" b="1" dirty="0">
                <a:effectLst/>
                <a:latin typeface="Times New Roman" panose="02020603050405020304" pitchFamily="18" charset="0"/>
                <a:ea typeface="Times New Roman" panose="02020603050405020304" pitchFamily="18" charset="0"/>
              </a:rPr>
              <a:t>KNN Classifier</a:t>
            </a:r>
            <a:endParaRPr lang="en-IN" sz="1800" dirty="0">
              <a:effectLst/>
              <a:latin typeface="Times New Roman" panose="02020603050405020304" pitchFamily="18" charset="0"/>
              <a:ea typeface="Times New Roman" panose="02020603050405020304" pitchFamily="18" charset="0"/>
            </a:endParaRPr>
          </a:p>
          <a:p>
            <a:pPr algn="just">
              <a:lnSpc>
                <a:spcPct val="150000"/>
              </a:lnSpc>
            </a:pPr>
            <a:r>
              <a:rPr lang="en-US" sz="1800" dirty="0">
                <a:effectLst/>
                <a:latin typeface="Times New Roman" panose="02020603050405020304" pitchFamily="18" charset="0"/>
                <a:ea typeface="Times New Roman" panose="02020603050405020304" pitchFamily="18" charset="0"/>
              </a:rPr>
              <a:t>KNN is used to predict the AQI for a new combination of environmental factors by finding the K-Nearest Neighbors in the training set and determining the average AQI for those neighbors. The model is trained using the preprocessed dataset generated in Module 1. The training data is used to determine the optimal value of k and to calculate the distances between the data points.</a:t>
            </a:r>
            <a:endParaRPr lang="en-IN" sz="1800" dirty="0">
              <a:effectLst/>
              <a:latin typeface="Times New Roman" panose="02020603050405020304" pitchFamily="18" charset="0"/>
              <a:ea typeface="Times New Roman" panose="02020603050405020304" pitchFamily="18" charset="0"/>
            </a:endParaRPr>
          </a:p>
          <a:p>
            <a:pPr algn="just">
              <a:lnSpc>
                <a:spcPct val="150000"/>
              </a:lnSpc>
            </a:pPr>
            <a:endParaRPr lang="en-IN" sz="1800" dirty="0">
              <a:effectLst/>
              <a:latin typeface="Times New Roman" panose="02020603050405020304" pitchFamily="18" charset="0"/>
              <a:ea typeface="Times New Roman" panose="02020603050405020304" pitchFamily="18" charset="0"/>
            </a:endParaRPr>
          </a:p>
        </p:txBody>
      </p:sp>
      <p:sp>
        <p:nvSpPr>
          <p:cNvPr id="3" name="Date Placeholder 2">
            <a:extLst>
              <a:ext uri="{FF2B5EF4-FFF2-40B4-BE49-F238E27FC236}">
                <a16:creationId xmlns:a16="http://schemas.microsoft.com/office/drawing/2014/main" id="{F7C3E4E9-4199-339C-75CA-C1D0D0AF6F57}"/>
              </a:ext>
            </a:extLst>
          </p:cNvPr>
          <p:cNvSpPr>
            <a:spLocks noGrp="1"/>
          </p:cNvSpPr>
          <p:nvPr>
            <p:ph type="dt" sz="half" idx="10"/>
          </p:nvPr>
        </p:nvSpPr>
        <p:spPr/>
        <p:txBody>
          <a:bodyPr/>
          <a:lstStyle/>
          <a:p>
            <a:fld id="{CEF08785-BFEF-416C-BEFC-93BB22CC6308}" type="datetime1">
              <a:rPr lang="en-IN" smtClean="0"/>
              <a:t>09-04-2023</a:t>
            </a:fld>
            <a:endParaRPr lang="en-IN"/>
          </a:p>
        </p:txBody>
      </p:sp>
      <p:sp>
        <p:nvSpPr>
          <p:cNvPr id="5" name="Slide Number Placeholder 4">
            <a:extLst>
              <a:ext uri="{FF2B5EF4-FFF2-40B4-BE49-F238E27FC236}">
                <a16:creationId xmlns:a16="http://schemas.microsoft.com/office/drawing/2014/main" id="{8BBB847C-58FB-58C8-32C9-9A8BAF62EA4A}"/>
              </a:ext>
            </a:extLst>
          </p:cNvPr>
          <p:cNvSpPr>
            <a:spLocks noGrp="1"/>
          </p:cNvSpPr>
          <p:nvPr>
            <p:ph type="sldNum" sz="quarter" idx="12"/>
          </p:nvPr>
        </p:nvSpPr>
        <p:spPr/>
        <p:txBody>
          <a:bodyPr/>
          <a:lstStyle/>
          <a:p>
            <a:fld id="{9D3FF152-60F5-4862-82F9-1190556AA56F}" type="slidenum">
              <a:rPr lang="en-IN" smtClean="0"/>
              <a:t>13</a:t>
            </a:fld>
            <a:endParaRPr lang="en-IN"/>
          </a:p>
        </p:txBody>
      </p:sp>
    </p:spTree>
    <p:extLst>
      <p:ext uri="{BB962C8B-B14F-4D97-AF65-F5344CB8AC3E}">
        <p14:creationId xmlns:p14="http://schemas.microsoft.com/office/powerpoint/2010/main" val="21543089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1" y="165992"/>
            <a:ext cx="7886700" cy="530259"/>
          </a:xfrm>
        </p:spPr>
        <p:txBody>
          <a:bodyPr>
            <a:noAutofit/>
          </a:bodyPr>
          <a:lstStyle/>
          <a:p>
            <a:pPr algn="ctr"/>
            <a:r>
              <a:rPr lang="en-US" sz="3600" b="1"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Module Description</a:t>
            </a:r>
            <a:endParaRPr lang="en-IN" sz="9600" b="1" dirty="0">
              <a:solidFill>
                <a:srgbClr val="7030A0"/>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D62E8DBB-8CAD-47AF-1F08-E5D854F507F6}"/>
              </a:ext>
            </a:extLst>
          </p:cNvPr>
          <p:cNvSpPr txBox="1"/>
          <p:nvPr/>
        </p:nvSpPr>
        <p:spPr>
          <a:xfrm>
            <a:off x="628651" y="1226740"/>
            <a:ext cx="7886699" cy="4939814"/>
          </a:xfrm>
          <a:prstGeom prst="rect">
            <a:avLst/>
          </a:prstGeom>
          <a:noFill/>
        </p:spPr>
        <p:txBody>
          <a:bodyPr wrap="square">
            <a:spAutoFit/>
          </a:bodyPr>
          <a:lstStyle/>
          <a:p>
            <a:pPr marL="285750" indent="-285750">
              <a:buFont typeface="Wingdings" panose="05000000000000000000" pitchFamily="2" charset="2"/>
              <a:buChar char="Ø"/>
            </a:pPr>
            <a:r>
              <a:rPr lang="en-US" sz="1800" b="1" dirty="0">
                <a:effectLst/>
                <a:latin typeface="Times New Roman" panose="02020603050405020304" pitchFamily="18" charset="0"/>
                <a:ea typeface="Times New Roman" panose="02020603050405020304" pitchFamily="18" charset="0"/>
              </a:rPr>
              <a:t>Decision Tree Classifier</a:t>
            </a:r>
            <a:endParaRPr lang="en-IN" sz="1800" dirty="0">
              <a:effectLst/>
              <a:latin typeface="Times New Roman" panose="02020603050405020304" pitchFamily="18" charset="0"/>
              <a:ea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Decision Tree can be used to predict the AQI for a new combination of environmental factors based on a set of decision rules. The model is trained using the preprocessed dataset generated in Module 1. The training data is used to construct the decision tree based on the features and the AQI values.</a:t>
            </a:r>
          </a:p>
          <a:p>
            <a:pPr marL="285750" indent="-285750">
              <a:buFont typeface="Wingdings" panose="05000000000000000000" pitchFamily="2" charset="2"/>
              <a:buChar char="Ø"/>
            </a:pPr>
            <a:r>
              <a:rPr lang="en-US" sz="1800" b="1" dirty="0">
                <a:effectLst/>
                <a:latin typeface="Times New Roman" panose="02020603050405020304" pitchFamily="18" charset="0"/>
                <a:ea typeface="Times New Roman" panose="02020603050405020304" pitchFamily="18" charset="0"/>
              </a:rPr>
              <a:t>Random Forest Classifier</a:t>
            </a:r>
            <a:endParaRPr lang="en-IN" sz="1800" dirty="0">
              <a:effectLst/>
              <a:latin typeface="Times New Roman" panose="02020603050405020304" pitchFamily="18" charset="0"/>
              <a:ea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Random Forest is used to predict the AQI for a new combination of environmental factors by combining the predictions of multiple decision trees. The model is trained using the preprocessed dataset generated in Module 1. The training data is used to construct multiple decision trees using different subsets of the features and the data points.</a:t>
            </a:r>
          </a:p>
          <a:p>
            <a:pPr marL="285750" indent="-285750" algn="just">
              <a:lnSpc>
                <a:spcPct val="150000"/>
              </a:lnSpc>
              <a:buFont typeface="Wingdings" panose="05000000000000000000" pitchFamily="2" charset="2"/>
              <a:buChar char="Ø"/>
            </a:pPr>
            <a:r>
              <a:rPr lang="en-US" sz="1800" b="1" dirty="0">
                <a:effectLst/>
                <a:latin typeface="Times New Roman" panose="02020603050405020304" pitchFamily="18" charset="0"/>
                <a:ea typeface="Times New Roman" panose="02020603050405020304" pitchFamily="18" charset="0"/>
              </a:rPr>
              <a:t>Model Evaluation</a:t>
            </a:r>
            <a:endParaRPr lang="en-IN" sz="1800" dirty="0">
              <a:effectLst/>
              <a:latin typeface="Times New Roman" panose="02020603050405020304" pitchFamily="18" charset="0"/>
              <a:ea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Once the models are trained, the next step is to evaluate their performance. In air quality prediction, model evaluation involves comparing the predicted AQI values to the actual AQI values in the testing set. </a:t>
            </a:r>
            <a:endParaRPr lang="en-IN" sz="1800" dirty="0">
              <a:effectLst/>
              <a:latin typeface="Times New Roman" panose="02020603050405020304" pitchFamily="18" charset="0"/>
              <a:ea typeface="Times New Roman" panose="02020603050405020304" pitchFamily="18" charset="0"/>
            </a:endParaRPr>
          </a:p>
          <a:p>
            <a:endParaRPr lang="en-IN" sz="1800" dirty="0">
              <a:effectLst/>
              <a:latin typeface="Times New Roman" panose="02020603050405020304" pitchFamily="18" charset="0"/>
              <a:ea typeface="Times New Roman" panose="02020603050405020304" pitchFamily="18" charset="0"/>
            </a:endParaRPr>
          </a:p>
          <a:p>
            <a:endParaRPr lang="en-IN" dirty="0"/>
          </a:p>
        </p:txBody>
      </p:sp>
      <p:sp>
        <p:nvSpPr>
          <p:cNvPr id="3" name="Date Placeholder 2">
            <a:extLst>
              <a:ext uri="{FF2B5EF4-FFF2-40B4-BE49-F238E27FC236}">
                <a16:creationId xmlns:a16="http://schemas.microsoft.com/office/drawing/2014/main" id="{F7C3E4E9-4199-339C-75CA-C1D0D0AF6F57}"/>
              </a:ext>
            </a:extLst>
          </p:cNvPr>
          <p:cNvSpPr>
            <a:spLocks noGrp="1"/>
          </p:cNvSpPr>
          <p:nvPr>
            <p:ph type="dt" sz="half" idx="10"/>
          </p:nvPr>
        </p:nvSpPr>
        <p:spPr/>
        <p:txBody>
          <a:bodyPr/>
          <a:lstStyle/>
          <a:p>
            <a:fld id="{CEF08785-BFEF-416C-BEFC-93BB22CC6308}" type="datetime1">
              <a:rPr lang="en-IN" smtClean="0"/>
              <a:t>09-04-2023</a:t>
            </a:fld>
            <a:endParaRPr lang="en-IN"/>
          </a:p>
        </p:txBody>
      </p:sp>
      <p:sp>
        <p:nvSpPr>
          <p:cNvPr id="5" name="Slide Number Placeholder 4">
            <a:extLst>
              <a:ext uri="{FF2B5EF4-FFF2-40B4-BE49-F238E27FC236}">
                <a16:creationId xmlns:a16="http://schemas.microsoft.com/office/drawing/2014/main" id="{8BBB847C-58FB-58C8-32C9-9A8BAF62EA4A}"/>
              </a:ext>
            </a:extLst>
          </p:cNvPr>
          <p:cNvSpPr>
            <a:spLocks noGrp="1"/>
          </p:cNvSpPr>
          <p:nvPr>
            <p:ph type="sldNum" sz="quarter" idx="12"/>
          </p:nvPr>
        </p:nvSpPr>
        <p:spPr/>
        <p:txBody>
          <a:bodyPr/>
          <a:lstStyle/>
          <a:p>
            <a:fld id="{9D3FF152-60F5-4862-82F9-1190556AA56F}" type="slidenum">
              <a:rPr lang="en-IN" smtClean="0"/>
              <a:t>14</a:t>
            </a:fld>
            <a:endParaRPr lang="en-IN"/>
          </a:p>
        </p:txBody>
      </p:sp>
    </p:spTree>
    <p:extLst>
      <p:ext uri="{BB962C8B-B14F-4D97-AF65-F5344CB8AC3E}">
        <p14:creationId xmlns:p14="http://schemas.microsoft.com/office/powerpoint/2010/main" val="10214632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1" y="165992"/>
            <a:ext cx="7886700" cy="530259"/>
          </a:xfrm>
        </p:spPr>
        <p:txBody>
          <a:bodyPr>
            <a:noAutofit/>
          </a:bodyPr>
          <a:lstStyle/>
          <a:p>
            <a:pPr algn="ctr"/>
            <a:r>
              <a:rPr lang="en-US" sz="3600" b="1"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Module Description</a:t>
            </a:r>
            <a:endParaRPr lang="en-IN" sz="9600" b="1" dirty="0">
              <a:solidFill>
                <a:srgbClr val="7030A0"/>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D62E8DBB-8CAD-47AF-1F08-E5D854F507F6}"/>
              </a:ext>
            </a:extLst>
          </p:cNvPr>
          <p:cNvSpPr txBox="1"/>
          <p:nvPr/>
        </p:nvSpPr>
        <p:spPr>
          <a:xfrm>
            <a:off x="491067" y="987145"/>
            <a:ext cx="8161865" cy="5078313"/>
          </a:xfrm>
          <a:prstGeom prst="rect">
            <a:avLst/>
          </a:prstGeom>
          <a:noFill/>
        </p:spPr>
        <p:txBody>
          <a:bodyPr wrap="square">
            <a:spAutoFit/>
          </a:bodyPr>
          <a:lstStyle/>
          <a:p>
            <a:r>
              <a:rPr lang="en-US" sz="1800" b="1" dirty="0">
                <a:effectLst/>
                <a:latin typeface="Times New Roman" panose="02020603050405020304" pitchFamily="18" charset="0"/>
                <a:ea typeface="Times New Roman" panose="02020603050405020304" pitchFamily="18" charset="0"/>
              </a:rPr>
              <a:t>MODULE 3: PREDICTION</a:t>
            </a:r>
          </a:p>
          <a:p>
            <a:pPr marL="285750" indent="-2857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Module 3 is the final step in the air quality prediction process, which involves using the best-performing model to predict the AQI for new data points. The process of making predictions begins with collecting new data on the environmental factors that affect air quality. Once the new data has been collected, it is preprocessed using the same preprocessing steps used in Module 1. This includes data cleaning, feature selection, feature scaling, data splitting, and data encoding to ensure that the new data is suitable for machine learning analysis.</a:t>
            </a:r>
          </a:p>
          <a:p>
            <a:endParaRPr lang="en-US" sz="1800" dirty="0">
              <a:effectLst/>
              <a:latin typeface="Times New Roman" panose="02020603050405020304" pitchFamily="18" charset="0"/>
              <a:ea typeface="Times New Roman" panose="02020603050405020304" pitchFamily="18" charset="0"/>
            </a:endParaRPr>
          </a:p>
          <a:p>
            <a:pPr marL="285750" indent="-2857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In conclusion, Module 3 is a critical step in the air quality prediction process as it involves using the best-performing model to make accurate predictions about air quality for new data points. By integrating the model into a web application or other platform, the predictions can be made in real-time, allowing users to make informed decisions about their activities and health. To ensure the accuracy and effectiveness of the model, it is important to continuously monitor and update it with the latest data and performance metrics.</a:t>
            </a:r>
            <a:endParaRPr lang="en-IN" sz="1800" dirty="0">
              <a:effectLst/>
              <a:latin typeface="Times New Roman" panose="02020603050405020304" pitchFamily="18" charset="0"/>
              <a:ea typeface="Times New Roman" panose="02020603050405020304" pitchFamily="18" charset="0"/>
            </a:endParaRPr>
          </a:p>
          <a:p>
            <a:endParaRPr lang="en-IN" sz="1800" dirty="0">
              <a:effectLst/>
              <a:latin typeface="Times New Roman" panose="02020603050405020304" pitchFamily="18" charset="0"/>
              <a:ea typeface="Times New Roman" panose="02020603050405020304" pitchFamily="18" charset="0"/>
            </a:endParaRPr>
          </a:p>
          <a:p>
            <a:endParaRPr lang="en-IN" dirty="0"/>
          </a:p>
        </p:txBody>
      </p:sp>
      <p:sp>
        <p:nvSpPr>
          <p:cNvPr id="3" name="Date Placeholder 2">
            <a:extLst>
              <a:ext uri="{FF2B5EF4-FFF2-40B4-BE49-F238E27FC236}">
                <a16:creationId xmlns:a16="http://schemas.microsoft.com/office/drawing/2014/main" id="{F7C3E4E9-4199-339C-75CA-C1D0D0AF6F57}"/>
              </a:ext>
            </a:extLst>
          </p:cNvPr>
          <p:cNvSpPr>
            <a:spLocks noGrp="1"/>
          </p:cNvSpPr>
          <p:nvPr>
            <p:ph type="dt" sz="half" idx="10"/>
          </p:nvPr>
        </p:nvSpPr>
        <p:spPr/>
        <p:txBody>
          <a:bodyPr/>
          <a:lstStyle/>
          <a:p>
            <a:fld id="{CEF08785-BFEF-416C-BEFC-93BB22CC6308}" type="datetime1">
              <a:rPr lang="en-IN" smtClean="0"/>
              <a:t>09-04-2023</a:t>
            </a:fld>
            <a:endParaRPr lang="en-IN"/>
          </a:p>
        </p:txBody>
      </p:sp>
      <p:sp>
        <p:nvSpPr>
          <p:cNvPr id="5" name="Slide Number Placeholder 4">
            <a:extLst>
              <a:ext uri="{FF2B5EF4-FFF2-40B4-BE49-F238E27FC236}">
                <a16:creationId xmlns:a16="http://schemas.microsoft.com/office/drawing/2014/main" id="{8BBB847C-58FB-58C8-32C9-9A8BAF62EA4A}"/>
              </a:ext>
            </a:extLst>
          </p:cNvPr>
          <p:cNvSpPr>
            <a:spLocks noGrp="1"/>
          </p:cNvSpPr>
          <p:nvPr>
            <p:ph type="sldNum" sz="quarter" idx="12"/>
          </p:nvPr>
        </p:nvSpPr>
        <p:spPr/>
        <p:txBody>
          <a:bodyPr/>
          <a:lstStyle/>
          <a:p>
            <a:fld id="{9D3FF152-60F5-4862-82F9-1190556AA56F}" type="slidenum">
              <a:rPr lang="en-IN" smtClean="0"/>
              <a:t>15</a:t>
            </a:fld>
            <a:endParaRPr lang="en-IN"/>
          </a:p>
        </p:txBody>
      </p:sp>
    </p:spTree>
    <p:extLst>
      <p:ext uri="{BB962C8B-B14F-4D97-AF65-F5344CB8AC3E}">
        <p14:creationId xmlns:p14="http://schemas.microsoft.com/office/powerpoint/2010/main" val="532080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1" y="165992"/>
            <a:ext cx="7886700" cy="530259"/>
          </a:xfrm>
        </p:spPr>
        <p:txBody>
          <a:bodyPr>
            <a:noAutofit/>
          </a:bodyPr>
          <a:lstStyle/>
          <a:p>
            <a:pPr algn="ctr"/>
            <a:r>
              <a:rPr lang="en-US" sz="3200" b="1"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Testing /Performance Evaluation / Results</a:t>
            </a:r>
            <a:endParaRPr lang="en-IN" sz="19900" b="1" dirty="0">
              <a:solidFill>
                <a:srgbClr val="7030A0"/>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D62E8DBB-8CAD-47AF-1F08-E5D854F507F6}"/>
              </a:ext>
            </a:extLst>
          </p:cNvPr>
          <p:cNvSpPr txBox="1"/>
          <p:nvPr/>
        </p:nvSpPr>
        <p:spPr>
          <a:xfrm>
            <a:off x="496358" y="1220799"/>
            <a:ext cx="8151283" cy="3782061"/>
          </a:xfrm>
          <a:prstGeom prst="rect">
            <a:avLst/>
          </a:prstGeom>
          <a:noFill/>
        </p:spPr>
        <p:txBody>
          <a:bodyPr wrap="square">
            <a:spAutoFit/>
          </a:bodyPr>
          <a:lstStyle/>
          <a:p>
            <a:pPr algn="just">
              <a:lnSpc>
                <a:spcPct val="150000"/>
              </a:lnSpc>
            </a:pPr>
            <a:r>
              <a:rPr lang="en-US" sz="1800" b="1" dirty="0">
                <a:effectLst/>
                <a:latin typeface="Times New Roman" panose="02020603050405020304" pitchFamily="18" charset="0"/>
                <a:ea typeface="Times New Roman" panose="02020603050405020304" pitchFamily="18" charset="0"/>
              </a:rPr>
              <a:t>Unit Testing</a:t>
            </a:r>
            <a:endParaRPr lang="en-IN" sz="1800" dirty="0">
              <a:effectLst/>
              <a:latin typeface="Times New Roman" panose="02020603050405020304" pitchFamily="18" charset="0"/>
              <a:ea typeface="Times New Roman" panose="02020603050405020304" pitchFamily="18" charset="0"/>
            </a:endParaRPr>
          </a:p>
          <a:p>
            <a:pPr algn="just">
              <a:lnSpc>
                <a:spcPct val="150000"/>
              </a:lnSpc>
            </a:pPr>
            <a:r>
              <a:rPr lang="en-US" sz="1800" dirty="0">
                <a:effectLst/>
                <a:latin typeface="Times New Roman" panose="02020603050405020304" pitchFamily="18" charset="0"/>
                <a:ea typeface="Times New Roman" panose="02020603050405020304" pitchFamily="18" charset="0"/>
              </a:rPr>
              <a:t>The term "unit testing" refers to a specific kind of software testing in which discrete elements of a program are investigated. The purpose of this testing is to ensure that the software operates as expected.</a:t>
            </a:r>
          </a:p>
          <a:p>
            <a:pPr>
              <a:lnSpc>
                <a:spcPct val="150000"/>
              </a:lnSpc>
            </a:pPr>
            <a:r>
              <a:rPr lang="en-US" sz="1800" b="1" dirty="0">
                <a:effectLst/>
                <a:latin typeface="Times New Roman" panose="02020603050405020304" pitchFamily="18" charset="0"/>
                <a:ea typeface="Times New Roman" panose="02020603050405020304" pitchFamily="18" charset="0"/>
              </a:rPr>
              <a:t>Integration Testing</a:t>
            </a:r>
            <a:endParaRPr lang="en-IN" sz="1800" dirty="0">
              <a:effectLst/>
              <a:latin typeface="Times New Roman" panose="02020603050405020304" pitchFamily="18" charset="0"/>
              <a:ea typeface="Times New Roman" panose="02020603050405020304" pitchFamily="18" charset="0"/>
            </a:endParaRPr>
          </a:p>
          <a:p>
            <a:pPr>
              <a:lnSpc>
                <a:spcPct val="150000"/>
              </a:lnSpc>
            </a:pPr>
            <a:r>
              <a:rPr lang="en-US" sz="1800" dirty="0">
                <a:effectLst/>
                <a:latin typeface="Times New Roman" panose="02020603050405020304" pitchFamily="18" charset="0"/>
                <a:ea typeface="Times New Roman" panose="02020603050405020304" pitchFamily="18" charset="0"/>
              </a:rPr>
              <a:t>The </a:t>
            </a:r>
            <a:r>
              <a:rPr lang="en-US" sz="1800" dirty="0" err="1">
                <a:effectLst/>
                <a:latin typeface="Times New Roman" panose="02020603050405020304" pitchFamily="18" charset="0"/>
                <a:ea typeface="Times New Roman" panose="02020603050405020304" pitchFamily="18" charset="0"/>
              </a:rPr>
              <a:t>programme</a:t>
            </a:r>
            <a:r>
              <a:rPr lang="en-US" sz="1800" dirty="0">
                <a:effectLst/>
                <a:latin typeface="Times New Roman" panose="02020603050405020304" pitchFamily="18" charset="0"/>
                <a:ea typeface="Times New Roman" panose="02020603050405020304" pitchFamily="18" charset="0"/>
              </a:rPr>
              <a:t> is put through its paces in its final form, once all its parts have been combined, during the integration testing phase. At this phase, we look for places where interactions between components might cause problems.</a:t>
            </a:r>
            <a:endParaRPr lang="en-IN" sz="1800" dirty="0">
              <a:effectLst/>
              <a:latin typeface="Times New Roman" panose="02020603050405020304" pitchFamily="18" charset="0"/>
              <a:ea typeface="Times New Roman" panose="02020603050405020304" pitchFamily="18" charset="0"/>
            </a:endParaRPr>
          </a:p>
          <a:p>
            <a:pPr algn="just">
              <a:lnSpc>
                <a:spcPct val="150000"/>
              </a:lnSpc>
            </a:pPr>
            <a:endParaRPr lang="en-IN" sz="1800" dirty="0">
              <a:effectLst/>
              <a:latin typeface="Times New Roman" panose="02020603050405020304" pitchFamily="18" charset="0"/>
              <a:ea typeface="Times New Roman" panose="02020603050405020304" pitchFamily="18" charset="0"/>
            </a:endParaRPr>
          </a:p>
        </p:txBody>
      </p:sp>
      <p:sp>
        <p:nvSpPr>
          <p:cNvPr id="3" name="Date Placeholder 2">
            <a:extLst>
              <a:ext uri="{FF2B5EF4-FFF2-40B4-BE49-F238E27FC236}">
                <a16:creationId xmlns:a16="http://schemas.microsoft.com/office/drawing/2014/main" id="{2CDF707B-94FE-F18B-F474-DCC4DAAA8712}"/>
              </a:ext>
            </a:extLst>
          </p:cNvPr>
          <p:cNvSpPr>
            <a:spLocks noGrp="1"/>
          </p:cNvSpPr>
          <p:nvPr>
            <p:ph type="dt" sz="half" idx="10"/>
          </p:nvPr>
        </p:nvSpPr>
        <p:spPr/>
        <p:txBody>
          <a:bodyPr/>
          <a:lstStyle/>
          <a:p>
            <a:fld id="{252D9298-3902-4BDE-9AB6-912652AA16B2}" type="datetime1">
              <a:rPr lang="en-IN" smtClean="0"/>
              <a:t>09-04-2023</a:t>
            </a:fld>
            <a:endParaRPr lang="en-IN"/>
          </a:p>
        </p:txBody>
      </p:sp>
      <p:sp>
        <p:nvSpPr>
          <p:cNvPr id="5" name="Slide Number Placeholder 4">
            <a:extLst>
              <a:ext uri="{FF2B5EF4-FFF2-40B4-BE49-F238E27FC236}">
                <a16:creationId xmlns:a16="http://schemas.microsoft.com/office/drawing/2014/main" id="{0C193825-7EA1-3874-5BC1-CAFD6A778198}"/>
              </a:ext>
            </a:extLst>
          </p:cNvPr>
          <p:cNvSpPr>
            <a:spLocks noGrp="1"/>
          </p:cNvSpPr>
          <p:nvPr>
            <p:ph type="sldNum" sz="quarter" idx="12"/>
          </p:nvPr>
        </p:nvSpPr>
        <p:spPr/>
        <p:txBody>
          <a:bodyPr/>
          <a:lstStyle/>
          <a:p>
            <a:fld id="{9D3FF152-60F5-4862-82F9-1190556AA56F}" type="slidenum">
              <a:rPr lang="en-IN" smtClean="0"/>
              <a:t>16</a:t>
            </a:fld>
            <a:endParaRPr lang="en-IN"/>
          </a:p>
        </p:txBody>
      </p:sp>
    </p:spTree>
    <p:extLst>
      <p:ext uri="{BB962C8B-B14F-4D97-AF65-F5344CB8AC3E}">
        <p14:creationId xmlns:p14="http://schemas.microsoft.com/office/powerpoint/2010/main" val="35764345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1" y="165992"/>
            <a:ext cx="7886700" cy="530259"/>
          </a:xfrm>
        </p:spPr>
        <p:txBody>
          <a:bodyPr>
            <a:noAutofit/>
          </a:bodyPr>
          <a:lstStyle/>
          <a:p>
            <a:pPr algn="ctr"/>
            <a:r>
              <a:rPr lang="en-US" sz="3200" b="1"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Testing /Performance Evaluation / Results</a:t>
            </a:r>
            <a:endParaRPr lang="en-IN" sz="19900" b="1" dirty="0">
              <a:solidFill>
                <a:srgbClr val="7030A0"/>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D62E8DBB-8CAD-47AF-1F08-E5D854F507F6}"/>
              </a:ext>
            </a:extLst>
          </p:cNvPr>
          <p:cNvSpPr txBox="1"/>
          <p:nvPr/>
        </p:nvSpPr>
        <p:spPr>
          <a:xfrm>
            <a:off x="774700" y="1220799"/>
            <a:ext cx="7594599" cy="3782061"/>
          </a:xfrm>
          <a:prstGeom prst="rect">
            <a:avLst/>
          </a:prstGeom>
          <a:noFill/>
        </p:spPr>
        <p:txBody>
          <a:bodyPr wrap="square">
            <a:spAutoFit/>
          </a:bodyPr>
          <a:lstStyle/>
          <a:p>
            <a:pPr>
              <a:lnSpc>
                <a:spcPct val="150000"/>
              </a:lnSpc>
            </a:pPr>
            <a:r>
              <a:rPr lang="en-US" sz="1800" b="1" dirty="0">
                <a:effectLst/>
                <a:latin typeface="Times New Roman" panose="02020603050405020304" pitchFamily="18" charset="0"/>
                <a:ea typeface="Times New Roman" panose="02020603050405020304" pitchFamily="18" charset="0"/>
              </a:rPr>
              <a:t>Functional Testing</a:t>
            </a:r>
            <a:endParaRPr lang="en-IN" sz="1800" dirty="0">
              <a:effectLst/>
              <a:latin typeface="Times New Roman" panose="02020603050405020304" pitchFamily="18" charset="0"/>
              <a:ea typeface="Times New Roman" panose="02020603050405020304" pitchFamily="18" charset="0"/>
            </a:endParaRPr>
          </a:p>
          <a:p>
            <a:pPr algn="just">
              <a:lnSpc>
                <a:spcPct val="150000"/>
              </a:lnSpc>
            </a:pPr>
            <a:r>
              <a:rPr lang="en-US" sz="1800" dirty="0">
                <a:effectLst/>
                <a:latin typeface="Times New Roman" panose="02020603050405020304" pitchFamily="18" charset="0"/>
                <a:ea typeface="Times New Roman" panose="02020603050405020304" pitchFamily="18" charset="0"/>
              </a:rPr>
              <a:t>One kind of software testing is called functional testing, and it involves comparing the system to the functional requirements and specifications. In order to test functions, their input must first be provided, and then the output must be examined. Functional testing verifies that an application successfully satisfies all of its requirements in the correct manner. This particular kind of testing is not concerned with the manner in which processing takes place; rather, it focuses on the outcomes of processing. Therefore, it endeavors to carry out the test cases, compare the outcomes, and validate the correctness of the results.</a:t>
            </a:r>
            <a:endParaRPr lang="en-IN" sz="1800" dirty="0">
              <a:effectLst/>
              <a:latin typeface="Times New Roman" panose="02020603050405020304" pitchFamily="18" charset="0"/>
              <a:ea typeface="Times New Roman" panose="02020603050405020304" pitchFamily="18" charset="0"/>
            </a:endParaRPr>
          </a:p>
        </p:txBody>
      </p:sp>
      <p:sp>
        <p:nvSpPr>
          <p:cNvPr id="3" name="Date Placeholder 2">
            <a:extLst>
              <a:ext uri="{FF2B5EF4-FFF2-40B4-BE49-F238E27FC236}">
                <a16:creationId xmlns:a16="http://schemas.microsoft.com/office/drawing/2014/main" id="{2CDF707B-94FE-F18B-F474-DCC4DAAA8712}"/>
              </a:ext>
            </a:extLst>
          </p:cNvPr>
          <p:cNvSpPr>
            <a:spLocks noGrp="1"/>
          </p:cNvSpPr>
          <p:nvPr>
            <p:ph type="dt" sz="half" idx="10"/>
          </p:nvPr>
        </p:nvSpPr>
        <p:spPr/>
        <p:txBody>
          <a:bodyPr/>
          <a:lstStyle/>
          <a:p>
            <a:fld id="{252D9298-3902-4BDE-9AB6-912652AA16B2}" type="datetime1">
              <a:rPr lang="en-IN" smtClean="0"/>
              <a:t>09-04-2023</a:t>
            </a:fld>
            <a:endParaRPr lang="en-IN"/>
          </a:p>
        </p:txBody>
      </p:sp>
      <p:sp>
        <p:nvSpPr>
          <p:cNvPr id="5" name="Slide Number Placeholder 4">
            <a:extLst>
              <a:ext uri="{FF2B5EF4-FFF2-40B4-BE49-F238E27FC236}">
                <a16:creationId xmlns:a16="http://schemas.microsoft.com/office/drawing/2014/main" id="{0C193825-7EA1-3874-5BC1-CAFD6A778198}"/>
              </a:ext>
            </a:extLst>
          </p:cNvPr>
          <p:cNvSpPr>
            <a:spLocks noGrp="1"/>
          </p:cNvSpPr>
          <p:nvPr>
            <p:ph type="sldNum" sz="quarter" idx="12"/>
          </p:nvPr>
        </p:nvSpPr>
        <p:spPr/>
        <p:txBody>
          <a:bodyPr/>
          <a:lstStyle/>
          <a:p>
            <a:fld id="{9D3FF152-60F5-4862-82F9-1190556AA56F}" type="slidenum">
              <a:rPr lang="en-IN" smtClean="0"/>
              <a:t>17</a:t>
            </a:fld>
            <a:endParaRPr lang="en-IN"/>
          </a:p>
        </p:txBody>
      </p:sp>
    </p:spTree>
    <p:extLst>
      <p:ext uri="{BB962C8B-B14F-4D97-AF65-F5344CB8AC3E}">
        <p14:creationId xmlns:p14="http://schemas.microsoft.com/office/powerpoint/2010/main" val="40352323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1" y="165992"/>
            <a:ext cx="7886700" cy="530259"/>
          </a:xfrm>
        </p:spPr>
        <p:txBody>
          <a:bodyPr>
            <a:noAutofit/>
          </a:bodyPr>
          <a:lstStyle/>
          <a:p>
            <a:pPr algn="ctr"/>
            <a:r>
              <a:rPr lang="en-US" sz="3200" b="1"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Screen Shots</a:t>
            </a:r>
            <a:endParaRPr lang="en-IN" sz="19900" b="1" dirty="0">
              <a:solidFill>
                <a:srgbClr val="7030A0"/>
              </a:solidFill>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id="{90F0A957-C112-EF6D-C238-451630D247C7}"/>
              </a:ext>
            </a:extLst>
          </p:cNvPr>
          <p:cNvSpPr>
            <a:spLocks noGrp="1"/>
          </p:cNvSpPr>
          <p:nvPr>
            <p:ph type="dt" sz="half" idx="10"/>
          </p:nvPr>
        </p:nvSpPr>
        <p:spPr/>
        <p:txBody>
          <a:bodyPr/>
          <a:lstStyle/>
          <a:p>
            <a:fld id="{50F60316-87E1-449B-9D2E-2F9BFC05FE3D}" type="datetime1">
              <a:rPr lang="en-IN" smtClean="0"/>
              <a:t>09-04-2023</a:t>
            </a:fld>
            <a:endParaRPr lang="en-IN"/>
          </a:p>
        </p:txBody>
      </p:sp>
      <p:sp>
        <p:nvSpPr>
          <p:cNvPr id="5" name="Slide Number Placeholder 4">
            <a:extLst>
              <a:ext uri="{FF2B5EF4-FFF2-40B4-BE49-F238E27FC236}">
                <a16:creationId xmlns:a16="http://schemas.microsoft.com/office/drawing/2014/main" id="{97198833-85FA-C44B-804E-1CCDC213431C}"/>
              </a:ext>
            </a:extLst>
          </p:cNvPr>
          <p:cNvSpPr>
            <a:spLocks noGrp="1"/>
          </p:cNvSpPr>
          <p:nvPr>
            <p:ph type="sldNum" sz="quarter" idx="12"/>
          </p:nvPr>
        </p:nvSpPr>
        <p:spPr/>
        <p:txBody>
          <a:bodyPr/>
          <a:lstStyle/>
          <a:p>
            <a:fld id="{9D3FF152-60F5-4862-82F9-1190556AA56F}" type="slidenum">
              <a:rPr lang="en-IN" smtClean="0"/>
              <a:t>18</a:t>
            </a:fld>
            <a:endParaRPr lang="en-IN"/>
          </a:p>
        </p:txBody>
      </p:sp>
      <p:pic>
        <p:nvPicPr>
          <p:cNvPr id="6" name="Picture 5">
            <a:extLst>
              <a:ext uri="{FF2B5EF4-FFF2-40B4-BE49-F238E27FC236}">
                <a16:creationId xmlns:a16="http://schemas.microsoft.com/office/drawing/2014/main" id="{C2AAD636-C598-ECB1-6438-352508C7122E}"/>
              </a:ext>
            </a:extLst>
          </p:cNvPr>
          <p:cNvPicPr>
            <a:picLocks noChangeAspect="1"/>
          </p:cNvPicPr>
          <p:nvPr/>
        </p:nvPicPr>
        <p:blipFill>
          <a:blip r:embed="rId2"/>
          <a:stretch>
            <a:fillRect/>
          </a:stretch>
        </p:blipFill>
        <p:spPr>
          <a:xfrm>
            <a:off x="783167" y="949034"/>
            <a:ext cx="5549900" cy="1970443"/>
          </a:xfrm>
          <a:prstGeom prst="rect">
            <a:avLst/>
          </a:prstGeom>
        </p:spPr>
      </p:pic>
      <p:pic>
        <p:nvPicPr>
          <p:cNvPr id="7" name="Picture 6">
            <a:extLst>
              <a:ext uri="{FF2B5EF4-FFF2-40B4-BE49-F238E27FC236}">
                <a16:creationId xmlns:a16="http://schemas.microsoft.com/office/drawing/2014/main" id="{FFBEE475-3F60-14E1-22B8-C20F4E046D6F}"/>
              </a:ext>
            </a:extLst>
          </p:cNvPr>
          <p:cNvPicPr>
            <a:picLocks noChangeAspect="1"/>
          </p:cNvPicPr>
          <p:nvPr/>
        </p:nvPicPr>
        <p:blipFill>
          <a:blip r:embed="rId3"/>
          <a:stretch>
            <a:fillRect/>
          </a:stretch>
        </p:blipFill>
        <p:spPr>
          <a:xfrm>
            <a:off x="1356450" y="3140271"/>
            <a:ext cx="6431099" cy="3121597"/>
          </a:xfrm>
          <a:prstGeom prst="rect">
            <a:avLst/>
          </a:prstGeom>
        </p:spPr>
      </p:pic>
      <p:sp>
        <p:nvSpPr>
          <p:cNvPr id="8" name="TextBox 7">
            <a:extLst>
              <a:ext uri="{FF2B5EF4-FFF2-40B4-BE49-F238E27FC236}">
                <a16:creationId xmlns:a16="http://schemas.microsoft.com/office/drawing/2014/main" id="{5CB083E7-F0FC-AAC6-F7C4-317983FA82BE}"/>
              </a:ext>
            </a:extLst>
          </p:cNvPr>
          <p:cNvSpPr txBox="1"/>
          <p:nvPr/>
        </p:nvSpPr>
        <p:spPr>
          <a:xfrm>
            <a:off x="4106333" y="6261868"/>
            <a:ext cx="2565400"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Home Page </a:t>
            </a:r>
          </a:p>
        </p:txBody>
      </p:sp>
      <p:sp>
        <p:nvSpPr>
          <p:cNvPr id="9" name="TextBox 8">
            <a:extLst>
              <a:ext uri="{FF2B5EF4-FFF2-40B4-BE49-F238E27FC236}">
                <a16:creationId xmlns:a16="http://schemas.microsoft.com/office/drawing/2014/main" id="{CBE58A14-F05A-AEA7-4BDC-5CF179CFAF37}"/>
              </a:ext>
            </a:extLst>
          </p:cNvPr>
          <p:cNvSpPr txBox="1"/>
          <p:nvPr/>
        </p:nvSpPr>
        <p:spPr>
          <a:xfrm>
            <a:off x="6781800" y="1456267"/>
            <a:ext cx="1896533" cy="646331"/>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Deploy environment</a:t>
            </a:r>
          </a:p>
        </p:txBody>
      </p:sp>
    </p:spTree>
    <p:extLst>
      <p:ext uri="{BB962C8B-B14F-4D97-AF65-F5344CB8AC3E}">
        <p14:creationId xmlns:p14="http://schemas.microsoft.com/office/powerpoint/2010/main" val="11265239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1" y="165992"/>
            <a:ext cx="7886700" cy="530259"/>
          </a:xfrm>
        </p:spPr>
        <p:txBody>
          <a:bodyPr>
            <a:noAutofit/>
          </a:bodyPr>
          <a:lstStyle/>
          <a:p>
            <a:pPr algn="ctr"/>
            <a:r>
              <a:rPr lang="en-US" sz="3200" b="1"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Screen Shots</a:t>
            </a:r>
            <a:endParaRPr lang="en-IN" sz="19900" b="1" dirty="0">
              <a:solidFill>
                <a:srgbClr val="7030A0"/>
              </a:solidFill>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id="{90F0A957-C112-EF6D-C238-451630D247C7}"/>
              </a:ext>
            </a:extLst>
          </p:cNvPr>
          <p:cNvSpPr>
            <a:spLocks noGrp="1"/>
          </p:cNvSpPr>
          <p:nvPr>
            <p:ph type="dt" sz="half" idx="10"/>
          </p:nvPr>
        </p:nvSpPr>
        <p:spPr/>
        <p:txBody>
          <a:bodyPr/>
          <a:lstStyle/>
          <a:p>
            <a:fld id="{50F60316-87E1-449B-9D2E-2F9BFC05FE3D}" type="datetime1">
              <a:rPr lang="en-IN" smtClean="0"/>
              <a:t>09-04-2023</a:t>
            </a:fld>
            <a:endParaRPr lang="en-IN"/>
          </a:p>
        </p:txBody>
      </p:sp>
      <p:sp>
        <p:nvSpPr>
          <p:cNvPr id="5" name="Slide Number Placeholder 4">
            <a:extLst>
              <a:ext uri="{FF2B5EF4-FFF2-40B4-BE49-F238E27FC236}">
                <a16:creationId xmlns:a16="http://schemas.microsoft.com/office/drawing/2014/main" id="{97198833-85FA-C44B-804E-1CCDC213431C}"/>
              </a:ext>
            </a:extLst>
          </p:cNvPr>
          <p:cNvSpPr>
            <a:spLocks noGrp="1"/>
          </p:cNvSpPr>
          <p:nvPr>
            <p:ph type="sldNum" sz="quarter" idx="12"/>
          </p:nvPr>
        </p:nvSpPr>
        <p:spPr/>
        <p:txBody>
          <a:bodyPr/>
          <a:lstStyle/>
          <a:p>
            <a:fld id="{9D3FF152-60F5-4862-82F9-1190556AA56F}" type="slidenum">
              <a:rPr lang="en-IN" smtClean="0"/>
              <a:t>19</a:t>
            </a:fld>
            <a:endParaRPr lang="en-IN"/>
          </a:p>
        </p:txBody>
      </p:sp>
      <p:pic>
        <p:nvPicPr>
          <p:cNvPr id="6" name="Picture 5">
            <a:extLst>
              <a:ext uri="{FF2B5EF4-FFF2-40B4-BE49-F238E27FC236}">
                <a16:creationId xmlns:a16="http://schemas.microsoft.com/office/drawing/2014/main" id="{A3C93A78-0644-A6EF-6691-F467E292B0C5}"/>
              </a:ext>
            </a:extLst>
          </p:cNvPr>
          <p:cNvPicPr>
            <a:picLocks noChangeAspect="1"/>
          </p:cNvPicPr>
          <p:nvPr/>
        </p:nvPicPr>
        <p:blipFill>
          <a:blip r:embed="rId2"/>
          <a:stretch>
            <a:fillRect/>
          </a:stretch>
        </p:blipFill>
        <p:spPr>
          <a:xfrm>
            <a:off x="628650" y="1499182"/>
            <a:ext cx="7909690" cy="3859636"/>
          </a:xfrm>
          <a:prstGeom prst="rect">
            <a:avLst/>
          </a:prstGeom>
        </p:spPr>
      </p:pic>
      <p:sp>
        <p:nvSpPr>
          <p:cNvPr id="7" name="TextBox 6">
            <a:extLst>
              <a:ext uri="{FF2B5EF4-FFF2-40B4-BE49-F238E27FC236}">
                <a16:creationId xmlns:a16="http://schemas.microsoft.com/office/drawing/2014/main" id="{DB815DDE-E38B-1489-678E-5C49FD091B5F}"/>
              </a:ext>
            </a:extLst>
          </p:cNvPr>
          <p:cNvSpPr txBox="1"/>
          <p:nvPr/>
        </p:nvSpPr>
        <p:spPr>
          <a:xfrm>
            <a:off x="2643716" y="5660193"/>
            <a:ext cx="4766734" cy="369332"/>
          </a:xfrm>
          <a:prstGeom prst="rect">
            <a:avLst/>
          </a:prstGeom>
          <a:noFill/>
        </p:spPr>
        <p:txBody>
          <a:bodyPr wrap="square" rtlCol="0">
            <a:spAutoFit/>
          </a:bodyPr>
          <a:lstStyle/>
          <a:p>
            <a:r>
              <a:rPr lang="en-IN" dirty="0"/>
              <a:t>Sample Screen of the Prediction Model</a:t>
            </a:r>
          </a:p>
        </p:txBody>
      </p:sp>
    </p:spTree>
    <p:extLst>
      <p:ext uri="{BB962C8B-B14F-4D97-AF65-F5344CB8AC3E}">
        <p14:creationId xmlns:p14="http://schemas.microsoft.com/office/powerpoint/2010/main" val="24792895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1" y="165992"/>
            <a:ext cx="7886700" cy="530259"/>
          </a:xfrm>
        </p:spPr>
        <p:txBody>
          <a:bodyPr>
            <a:noAutofit/>
          </a:bodyPr>
          <a:lstStyle/>
          <a:p>
            <a:pPr algn="ctr"/>
            <a:r>
              <a:rPr lang="en-US" sz="3600" b="1" dirty="0">
                <a:solidFill>
                  <a:srgbClr val="7030A0"/>
                </a:solidFill>
                <a:latin typeface="Times New Roman" panose="02020603050405020304" pitchFamily="18" charset="0"/>
                <a:cs typeface="Times New Roman" panose="02020603050405020304" pitchFamily="18" charset="0"/>
              </a:rPr>
              <a:t>Introduction</a:t>
            </a:r>
            <a:endParaRPr lang="en-IN" sz="3600" b="1" dirty="0">
              <a:solidFill>
                <a:srgbClr val="7030A0"/>
              </a:solidFill>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id="{12222777-92ED-54BE-C685-6C231F278C74}"/>
              </a:ext>
            </a:extLst>
          </p:cNvPr>
          <p:cNvSpPr>
            <a:spLocks noGrp="1"/>
          </p:cNvSpPr>
          <p:nvPr>
            <p:ph type="dt" sz="half" idx="10"/>
          </p:nvPr>
        </p:nvSpPr>
        <p:spPr/>
        <p:txBody>
          <a:bodyPr/>
          <a:lstStyle/>
          <a:p>
            <a:fld id="{7993C1BB-792E-4C92-9F5F-EE1024995E79}" type="datetime1">
              <a:rPr lang="en-IN" smtClean="0"/>
              <a:t>09-04-2023</a:t>
            </a:fld>
            <a:endParaRPr lang="en-IN"/>
          </a:p>
        </p:txBody>
      </p:sp>
      <p:sp>
        <p:nvSpPr>
          <p:cNvPr id="4" name="Slide Number Placeholder 3">
            <a:extLst>
              <a:ext uri="{FF2B5EF4-FFF2-40B4-BE49-F238E27FC236}">
                <a16:creationId xmlns:a16="http://schemas.microsoft.com/office/drawing/2014/main" id="{4D0D27F3-A695-E40C-B83C-8D83510D94B2}"/>
              </a:ext>
            </a:extLst>
          </p:cNvPr>
          <p:cNvSpPr>
            <a:spLocks noGrp="1"/>
          </p:cNvSpPr>
          <p:nvPr>
            <p:ph type="sldNum" sz="quarter" idx="12"/>
          </p:nvPr>
        </p:nvSpPr>
        <p:spPr/>
        <p:txBody>
          <a:bodyPr/>
          <a:lstStyle/>
          <a:p>
            <a:fld id="{9D3FF152-60F5-4862-82F9-1190556AA56F}" type="slidenum">
              <a:rPr lang="en-IN" smtClean="0"/>
              <a:t>2</a:t>
            </a:fld>
            <a:endParaRPr lang="en-IN"/>
          </a:p>
        </p:txBody>
      </p:sp>
      <p:sp>
        <p:nvSpPr>
          <p:cNvPr id="5" name="TextBox 4">
            <a:extLst>
              <a:ext uri="{FF2B5EF4-FFF2-40B4-BE49-F238E27FC236}">
                <a16:creationId xmlns:a16="http://schemas.microsoft.com/office/drawing/2014/main" id="{A66D10D2-A102-EED9-B32C-2D35B411752A}"/>
              </a:ext>
            </a:extLst>
          </p:cNvPr>
          <p:cNvSpPr txBox="1"/>
          <p:nvPr/>
        </p:nvSpPr>
        <p:spPr>
          <a:xfrm>
            <a:off x="271994" y="1305342"/>
            <a:ext cx="8600017" cy="4062651"/>
          </a:xfrm>
          <a:prstGeom prst="rect">
            <a:avLst/>
          </a:prstGeom>
          <a:noFill/>
        </p:spPr>
        <p:txBody>
          <a:bodyPr wrap="square" rtlCol="0">
            <a:spAutoFit/>
          </a:bodyPr>
          <a:lstStyle/>
          <a:p>
            <a:pPr algn="just">
              <a:lnSpc>
                <a:spcPct val="150000"/>
              </a:lnSpc>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Air pollution is a major issue affecting the health of people and the environment.</a:t>
            </a:r>
          </a:p>
          <a:p>
            <a:pPr algn="just">
              <a:lnSpc>
                <a:spcPct val="150000"/>
              </a:lnSpc>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The quality of air is a significant factor that affects the quality of life.</a:t>
            </a:r>
          </a:p>
          <a:p>
            <a:pPr algn="just">
              <a:lnSpc>
                <a:spcPct val="150000"/>
              </a:lnSpc>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Accurate prediction of air quality can help in taking proactive measures to   prevent its harmful effects.</a:t>
            </a:r>
          </a:p>
          <a:p>
            <a:pPr algn="just">
              <a:lnSpc>
                <a:spcPct val="150000"/>
              </a:lnSpc>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Machine Learning (ML) algorithms are powerful tools that can help in predicting air quality with high accuracy.</a:t>
            </a:r>
          </a:p>
          <a:p>
            <a:pPr algn="just">
              <a:lnSpc>
                <a:spcPct val="150000"/>
              </a:lnSpc>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In this presentation, we will discuss the application of ML in air quality prediction and its benefits in improving the air quality.</a:t>
            </a:r>
          </a:p>
          <a:p>
            <a:endParaRPr lang="en-IN" dirty="0"/>
          </a:p>
        </p:txBody>
      </p:sp>
    </p:spTree>
    <p:extLst>
      <p:ext uri="{BB962C8B-B14F-4D97-AF65-F5344CB8AC3E}">
        <p14:creationId xmlns:p14="http://schemas.microsoft.com/office/powerpoint/2010/main" val="29440144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1" y="165992"/>
            <a:ext cx="7886700" cy="530259"/>
          </a:xfrm>
        </p:spPr>
        <p:txBody>
          <a:bodyPr>
            <a:noAutofit/>
          </a:bodyPr>
          <a:lstStyle/>
          <a:p>
            <a:pPr algn="ctr"/>
            <a:r>
              <a:rPr lang="en-US" sz="3200" b="1"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Screen Shots</a:t>
            </a:r>
            <a:endParaRPr lang="en-IN" sz="19900" b="1" dirty="0">
              <a:solidFill>
                <a:srgbClr val="7030A0"/>
              </a:solidFill>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id="{90F0A957-C112-EF6D-C238-451630D247C7}"/>
              </a:ext>
            </a:extLst>
          </p:cNvPr>
          <p:cNvSpPr>
            <a:spLocks noGrp="1"/>
          </p:cNvSpPr>
          <p:nvPr>
            <p:ph type="dt" sz="half" idx="10"/>
          </p:nvPr>
        </p:nvSpPr>
        <p:spPr/>
        <p:txBody>
          <a:bodyPr/>
          <a:lstStyle/>
          <a:p>
            <a:fld id="{50F60316-87E1-449B-9D2E-2F9BFC05FE3D}" type="datetime1">
              <a:rPr lang="en-IN" smtClean="0"/>
              <a:t>09-04-2023</a:t>
            </a:fld>
            <a:endParaRPr lang="en-IN"/>
          </a:p>
        </p:txBody>
      </p:sp>
      <p:sp>
        <p:nvSpPr>
          <p:cNvPr id="5" name="Slide Number Placeholder 4">
            <a:extLst>
              <a:ext uri="{FF2B5EF4-FFF2-40B4-BE49-F238E27FC236}">
                <a16:creationId xmlns:a16="http://schemas.microsoft.com/office/drawing/2014/main" id="{97198833-85FA-C44B-804E-1CCDC213431C}"/>
              </a:ext>
            </a:extLst>
          </p:cNvPr>
          <p:cNvSpPr>
            <a:spLocks noGrp="1"/>
          </p:cNvSpPr>
          <p:nvPr>
            <p:ph type="sldNum" sz="quarter" idx="12"/>
          </p:nvPr>
        </p:nvSpPr>
        <p:spPr/>
        <p:txBody>
          <a:bodyPr/>
          <a:lstStyle/>
          <a:p>
            <a:fld id="{9D3FF152-60F5-4862-82F9-1190556AA56F}" type="slidenum">
              <a:rPr lang="en-IN" smtClean="0"/>
              <a:t>20</a:t>
            </a:fld>
            <a:endParaRPr lang="en-IN"/>
          </a:p>
        </p:txBody>
      </p:sp>
      <p:pic>
        <p:nvPicPr>
          <p:cNvPr id="6" name="Picture 5">
            <a:extLst>
              <a:ext uri="{FF2B5EF4-FFF2-40B4-BE49-F238E27FC236}">
                <a16:creationId xmlns:a16="http://schemas.microsoft.com/office/drawing/2014/main" id="{F7AE2E24-AF85-D9E1-EC8C-27FD7E78C215}"/>
              </a:ext>
            </a:extLst>
          </p:cNvPr>
          <p:cNvPicPr>
            <a:picLocks noChangeAspect="1"/>
          </p:cNvPicPr>
          <p:nvPr/>
        </p:nvPicPr>
        <p:blipFill>
          <a:blip r:embed="rId2"/>
          <a:stretch>
            <a:fillRect/>
          </a:stretch>
        </p:blipFill>
        <p:spPr>
          <a:xfrm>
            <a:off x="650994" y="1523762"/>
            <a:ext cx="7842012" cy="3810476"/>
          </a:xfrm>
          <a:prstGeom prst="rect">
            <a:avLst/>
          </a:prstGeom>
        </p:spPr>
      </p:pic>
      <p:sp>
        <p:nvSpPr>
          <p:cNvPr id="7" name="TextBox 6">
            <a:extLst>
              <a:ext uri="{FF2B5EF4-FFF2-40B4-BE49-F238E27FC236}">
                <a16:creationId xmlns:a16="http://schemas.microsoft.com/office/drawing/2014/main" id="{C346C468-50C9-68F5-07AD-BD7AAA6565E9}"/>
              </a:ext>
            </a:extLst>
          </p:cNvPr>
          <p:cNvSpPr txBox="1"/>
          <p:nvPr/>
        </p:nvSpPr>
        <p:spPr>
          <a:xfrm>
            <a:off x="2336800" y="5503333"/>
            <a:ext cx="4470400"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Sample Screen of the Prediction Model</a:t>
            </a:r>
          </a:p>
        </p:txBody>
      </p:sp>
    </p:spTree>
    <p:extLst>
      <p:ext uri="{BB962C8B-B14F-4D97-AF65-F5344CB8AC3E}">
        <p14:creationId xmlns:p14="http://schemas.microsoft.com/office/powerpoint/2010/main" val="20180874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1" y="165992"/>
            <a:ext cx="7886700" cy="530259"/>
          </a:xfrm>
        </p:spPr>
        <p:txBody>
          <a:bodyPr>
            <a:noAutofit/>
          </a:bodyPr>
          <a:lstStyle/>
          <a:p>
            <a:pPr algn="ctr"/>
            <a:r>
              <a:rPr lang="en-US" sz="3200" b="1"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Conclusion / Feature Enhancement</a:t>
            </a:r>
            <a:endParaRPr lang="en-IN" sz="19900" b="1" dirty="0">
              <a:solidFill>
                <a:srgbClr val="7030A0"/>
              </a:solidFill>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id="{7DFE683E-AC90-C1AF-8D07-537D4AF5506B}"/>
              </a:ext>
            </a:extLst>
          </p:cNvPr>
          <p:cNvSpPr>
            <a:spLocks noGrp="1"/>
          </p:cNvSpPr>
          <p:nvPr>
            <p:ph type="dt" sz="half" idx="10"/>
          </p:nvPr>
        </p:nvSpPr>
        <p:spPr/>
        <p:txBody>
          <a:bodyPr/>
          <a:lstStyle/>
          <a:p>
            <a:fld id="{81F865BB-D69F-48AF-829D-597573FD9C58}" type="datetime1">
              <a:rPr lang="en-IN" smtClean="0"/>
              <a:t>09-04-2023</a:t>
            </a:fld>
            <a:endParaRPr lang="en-IN"/>
          </a:p>
        </p:txBody>
      </p:sp>
      <p:sp>
        <p:nvSpPr>
          <p:cNvPr id="5" name="Slide Number Placeholder 4">
            <a:extLst>
              <a:ext uri="{FF2B5EF4-FFF2-40B4-BE49-F238E27FC236}">
                <a16:creationId xmlns:a16="http://schemas.microsoft.com/office/drawing/2014/main" id="{F5220BD1-1A25-E8B3-BE29-F8796FD4F8FA}"/>
              </a:ext>
            </a:extLst>
          </p:cNvPr>
          <p:cNvSpPr>
            <a:spLocks noGrp="1"/>
          </p:cNvSpPr>
          <p:nvPr>
            <p:ph type="sldNum" sz="quarter" idx="12"/>
          </p:nvPr>
        </p:nvSpPr>
        <p:spPr/>
        <p:txBody>
          <a:bodyPr/>
          <a:lstStyle/>
          <a:p>
            <a:fld id="{9D3FF152-60F5-4862-82F9-1190556AA56F}" type="slidenum">
              <a:rPr lang="en-IN" smtClean="0"/>
              <a:t>21</a:t>
            </a:fld>
            <a:endParaRPr lang="en-IN"/>
          </a:p>
        </p:txBody>
      </p:sp>
      <p:sp>
        <p:nvSpPr>
          <p:cNvPr id="4" name="TextBox 3">
            <a:extLst>
              <a:ext uri="{FF2B5EF4-FFF2-40B4-BE49-F238E27FC236}">
                <a16:creationId xmlns:a16="http://schemas.microsoft.com/office/drawing/2014/main" id="{3C710FEB-5CF5-6531-9370-B7F1F8CA115D}"/>
              </a:ext>
            </a:extLst>
          </p:cNvPr>
          <p:cNvSpPr txBox="1"/>
          <p:nvPr/>
        </p:nvSpPr>
        <p:spPr>
          <a:xfrm>
            <a:off x="378884" y="1582343"/>
            <a:ext cx="8386235" cy="3693319"/>
          </a:xfrm>
          <a:prstGeom prst="rect">
            <a:avLst/>
          </a:prstGeom>
          <a:noFill/>
        </p:spPr>
        <p:txBody>
          <a:bodyPr wrap="square" rtlCol="0">
            <a:spAutoFit/>
          </a:bodyPr>
          <a:lstStyle/>
          <a:p>
            <a:r>
              <a:rPr lang="en-US" dirty="0">
                <a:solidFill>
                  <a:srgbClr val="000000"/>
                </a:solidFill>
                <a:latin typeface="Times New Roman" panose="02020603050405020304" pitchFamily="18" charset="0"/>
                <a:ea typeface="Times New Roman" panose="02020603050405020304" pitchFamily="18" charset="0"/>
              </a:rPr>
              <a:t>In conclusion, air quality prediction using machine learning has shown potential for accurately predicting air pollution concentrations. However, the performance of these models is highly dependent on the quality and quantity of the input data, and the interpretability of these models remains a challenge. Therefore, further research is needed to enhance the accuracy and interpretability of machine learning models for air quality prediction. Future research could focus on improving the quality and quantity of input data used for air quality prediction. This could involve incorporating more sources of data, such as satellite imagery or data from low-cost air quality sensors. Additionally, research could focus on developing methods to account for uncertainty in input data, which could improve the accuracy of machine learning models. Another important area for future research is improving the interpretability of machine learning models. This could involve developing methods for explaining the predictions made by machine learning models, such as feature importance analysis or local interpretability methods.</a:t>
            </a:r>
            <a:endParaRPr lang="en-IN" dirty="0"/>
          </a:p>
        </p:txBody>
      </p:sp>
    </p:spTree>
    <p:extLst>
      <p:ext uri="{BB962C8B-B14F-4D97-AF65-F5344CB8AC3E}">
        <p14:creationId xmlns:p14="http://schemas.microsoft.com/office/powerpoint/2010/main" val="7419395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1" y="165992"/>
            <a:ext cx="7886700" cy="530259"/>
          </a:xfrm>
        </p:spPr>
        <p:txBody>
          <a:bodyPr>
            <a:noAutofit/>
          </a:bodyPr>
          <a:lstStyle/>
          <a:p>
            <a:pPr algn="ctr"/>
            <a:r>
              <a:rPr lang="en-US" sz="3200" b="1" dirty="0">
                <a:solidFill>
                  <a:srgbClr val="7030A0"/>
                </a:solidFill>
                <a:latin typeface="Times New Roman" panose="02020603050405020304" pitchFamily="18" charset="0"/>
                <a:cs typeface="Times New Roman" panose="02020603050405020304" pitchFamily="18" charset="0"/>
              </a:rPr>
              <a:t>Reference Paper/ URL</a:t>
            </a:r>
            <a:endParaRPr lang="en-IN" sz="3200" b="1" dirty="0">
              <a:solidFill>
                <a:srgbClr val="7030A0"/>
              </a:solidFill>
              <a:latin typeface="Times New Roman" panose="02020603050405020304" pitchFamily="18" charset="0"/>
              <a:cs typeface="Times New Roman" panose="02020603050405020304" pitchFamily="18" charset="0"/>
            </a:endParaRPr>
          </a:p>
        </p:txBody>
      </p:sp>
      <p:sp>
        <p:nvSpPr>
          <p:cNvPr id="3" name="Title 1">
            <a:extLst>
              <a:ext uri="{FF2B5EF4-FFF2-40B4-BE49-F238E27FC236}">
                <a16:creationId xmlns:a16="http://schemas.microsoft.com/office/drawing/2014/main" id="{B6D369E8-824B-4704-91D5-7D9A997346C0}"/>
              </a:ext>
            </a:extLst>
          </p:cNvPr>
          <p:cNvSpPr txBox="1">
            <a:spLocks/>
          </p:cNvSpPr>
          <p:nvPr/>
        </p:nvSpPr>
        <p:spPr>
          <a:xfrm>
            <a:off x="390434" y="872068"/>
            <a:ext cx="8457235" cy="5418667"/>
          </a:xfrm>
          <a:prstGeom prst="rect">
            <a:avLst/>
          </a:prstGeom>
        </p:spPr>
        <p:txBody>
          <a:bodyPr vert="horz" lIns="91440" tIns="45720" rIns="91440" bIns="45720" rtlCol="0" anchor="ctr">
            <a:normAutofit fontScale="5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lnSpc>
                <a:spcPct val="150000"/>
              </a:lnSpc>
            </a:pPr>
            <a:r>
              <a:rPr lang="en-IN" sz="2500" dirty="0">
                <a:solidFill>
                  <a:srgbClr val="000000"/>
                </a:solidFill>
                <a:latin typeface="Times New Roman" panose="02020603050405020304" pitchFamily="18" charset="0"/>
                <a:ea typeface="Times New Roman" panose="02020603050405020304" pitchFamily="18" charset="0"/>
              </a:rPr>
              <a:t>[1] </a:t>
            </a:r>
            <a:r>
              <a:rPr lang="en-IN" sz="2500" dirty="0" err="1">
                <a:solidFill>
                  <a:srgbClr val="000000"/>
                </a:solidFill>
                <a:latin typeface="Times New Roman" panose="02020603050405020304" pitchFamily="18" charset="0"/>
                <a:ea typeface="Times New Roman" panose="02020603050405020304" pitchFamily="18" charset="0"/>
              </a:rPr>
              <a:t>Temesegan</a:t>
            </a:r>
            <a:r>
              <a:rPr lang="en-IN" sz="2500" dirty="0">
                <a:solidFill>
                  <a:srgbClr val="000000"/>
                </a:solidFill>
                <a:latin typeface="Times New Roman" panose="02020603050405020304" pitchFamily="18" charset="0"/>
                <a:ea typeface="Times New Roman" panose="02020603050405020304" pitchFamily="18" charset="0"/>
              </a:rPr>
              <a:t> </a:t>
            </a:r>
            <a:r>
              <a:rPr lang="en-IN" sz="2500" dirty="0" err="1">
                <a:solidFill>
                  <a:srgbClr val="000000"/>
                </a:solidFill>
                <a:latin typeface="Times New Roman" panose="02020603050405020304" pitchFamily="18" charset="0"/>
                <a:ea typeface="Times New Roman" panose="02020603050405020304" pitchFamily="18" charset="0"/>
              </a:rPr>
              <a:t>Walelign</a:t>
            </a:r>
            <a:r>
              <a:rPr lang="en-IN" sz="2500" dirty="0">
                <a:solidFill>
                  <a:srgbClr val="000000"/>
                </a:solidFill>
                <a:latin typeface="Times New Roman" panose="02020603050405020304" pitchFamily="18" charset="0"/>
                <a:ea typeface="Times New Roman" panose="02020603050405020304" pitchFamily="18" charset="0"/>
              </a:rPr>
              <a:t> </a:t>
            </a:r>
            <a:r>
              <a:rPr lang="en-IN" sz="2500" dirty="0" err="1">
                <a:solidFill>
                  <a:srgbClr val="000000"/>
                </a:solidFill>
                <a:latin typeface="Times New Roman" panose="02020603050405020304" pitchFamily="18" charset="0"/>
                <a:ea typeface="Times New Roman" panose="02020603050405020304" pitchFamily="18" charset="0"/>
              </a:rPr>
              <a:t>Ayele</a:t>
            </a:r>
            <a:r>
              <a:rPr lang="en-IN" sz="2500" dirty="0">
                <a:solidFill>
                  <a:srgbClr val="000000"/>
                </a:solidFill>
                <a:latin typeface="Times New Roman" panose="02020603050405020304" pitchFamily="18" charset="0"/>
                <a:ea typeface="Times New Roman" panose="02020603050405020304" pitchFamily="18" charset="0"/>
              </a:rPr>
              <a:t>, </a:t>
            </a:r>
            <a:r>
              <a:rPr lang="en-IN" sz="2500" dirty="0" err="1">
                <a:solidFill>
                  <a:srgbClr val="000000"/>
                </a:solidFill>
                <a:latin typeface="Times New Roman" panose="02020603050405020304" pitchFamily="18" charset="0"/>
                <a:ea typeface="Times New Roman" panose="02020603050405020304" pitchFamily="18" charset="0"/>
              </a:rPr>
              <a:t>Rutvik</a:t>
            </a:r>
            <a:r>
              <a:rPr lang="en-IN" sz="2500" dirty="0">
                <a:solidFill>
                  <a:srgbClr val="000000"/>
                </a:solidFill>
                <a:latin typeface="Times New Roman" panose="02020603050405020304" pitchFamily="18" charset="0"/>
                <a:ea typeface="Times New Roman" panose="02020603050405020304" pitchFamily="18" charset="0"/>
              </a:rPr>
              <a:t> Mehta, “Air pollution monitoring and prediction using IoT”, Second International Conference on Inventive Communication and Computational Technologies (ICICCT), 2018</a:t>
            </a:r>
            <a:endParaRPr lang="en-IN" sz="2500" dirty="0">
              <a:latin typeface="Times New Roman" panose="02020603050405020304" pitchFamily="18" charset="0"/>
              <a:ea typeface="Times New Roman" panose="02020603050405020304" pitchFamily="18" charset="0"/>
            </a:endParaRPr>
          </a:p>
          <a:p>
            <a:pPr algn="just">
              <a:lnSpc>
                <a:spcPct val="150000"/>
              </a:lnSpc>
              <a:spcBef>
                <a:spcPts val="1000"/>
              </a:spcBef>
            </a:pPr>
            <a:r>
              <a:rPr lang="en-IN" sz="2500" dirty="0">
                <a:solidFill>
                  <a:srgbClr val="000000"/>
                </a:solidFill>
                <a:latin typeface="Times New Roman" panose="02020603050405020304" pitchFamily="18" charset="0"/>
                <a:ea typeface="Times New Roman" panose="02020603050405020304" pitchFamily="18" charset="0"/>
              </a:rPr>
              <a:t>[2] Saba Ameer, </a:t>
            </a:r>
            <a:r>
              <a:rPr lang="en-IN" sz="2500" dirty="0" err="1">
                <a:solidFill>
                  <a:srgbClr val="000000"/>
                </a:solidFill>
                <a:latin typeface="Times New Roman" panose="02020603050405020304" pitchFamily="18" charset="0"/>
                <a:ea typeface="Times New Roman" panose="02020603050405020304" pitchFamily="18" charset="0"/>
              </a:rPr>
              <a:t>Munam</a:t>
            </a:r>
            <a:r>
              <a:rPr lang="en-IN" sz="2500" dirty="0">
                <a:solidFill>
                  <a:srgbClr val="000000"/>
                </a:solidFill>
                <a:latin typeface="Times New Roman" panose="02020603050405020304" pitchFamily="18" charset="0"/>
                <a:ea typeface="Times New Roman" panose="02020603050405020304" pitchFamily="18" charset="0"/>
              </a:rPr>
              <a:t> Ali Shah, Abid Khan, </a:t>
            </a:r>
            <a:r>
              <a:rPr lang="en-IN" sz="2500" dirty="0" err="1">
                <a:solidFill>
                  <a:srgbClr val="000000"/>
                </a:solidFill>
                <a:latin typeface="Times New Roman" panose="02020603050405020304" pitchFamily="18" charset="0"/>
                <a:ea typeface="Times New Roman" panose="02020603050405020304" pitchFamily="18" charset="0"/>
              </a:rPr>
              <a:t>Houbing</a:t>
            </a:r>
            <a:r>
              <a:rPr lang="en-IN" sz="2500" dirty="0">
                <a:solidFill>
                  <a:srgbClr val="000000"/>
                </a:solidFill>
                <a:latin typeface="Times New Roman" panose="02020603050405020304" pitchFamily="18" charset="0"/>
                <a:ea typeface="Times New Roman" panose="02020603050405020304" pitchFamily="18" charset="0"/>
              </a:rPr>
              <a:t> Song, Carsten Maple, </a:t>
            </a:r>
            <a:r>
              <a:rPr lang="en-IN" sz="2500" dirty="0" err="1">
                <a:solidFill>
                  <a:srgbClr val="000000"/>
                </a:solidFill>
                <a:latin typeface="Times New Roman" panose="02020603050405020304" pitchFamily="18" charset="0"/>
                <a:ea typeface="Times New Roman" panose="02020603050405020304" pitchFamily="18" charset="0"/>
              </a:rPr>
              <a:t>Saif</a:t>
            </a:r>
            <a:r>
              <a:rPr lang="en-IN" sz="2500" dirty="0">
                <a:solidFill>
                  <a:srgbClr val="000000"/>
                </a:solidFill>
                <a:latin typeface="Times New Roman" panose="02020603050405020304" pitchFamily="18" charset="0"/>
                <a:ea typeface="Times New Roman" panose="02020603050405020304" pitchFamily="18" charset="0"/>
              </a:rPr>
              <a:t> </a:t>
            </a:r>
            <a:r>
              <a:rPr lang="en-IN" sz="2500" dirty="0" err="1">
                <a:solidFill>
                  <a:srgbClr val="000000"/>
                </a:solidFill>
                <a:latin typeface="Times New Roman" panose="02020603050405020304" pitchFamily="18" charset="0"/>
                <a:ea typeface="Times New Roman" panose="02020603050405020304" pitchFamily="18" charset="0"/>
              </a:rPr>
              <a:t>Ul</a:t>
            </a:r>
            <a:r>
              <a:rPr lang="en-IN" sz="2500" dirty="0">
                <a:solidFill>
                  <a:srgbClr val="000000"/>
                </a:solidFill>
                <a:latin typeface="Times New Roman" panose="02020603050405020304" pitchFamily="18" charset="0"/>
                <a:ea typeface="Times New Roman" panose="02020603050405020304" pitchFamily="18" charset="0"/>
              </a:rPr>
              <a:t> Islam, Muhammad Nabeel Asghar, “Comparative Analysis of Machine Learning Techniques for Predicting Air Quality in Smart Cities”, IEEE Access (Volume: 7), 2019</a:t>
            </a:r>
            <a:endParaRPr lang="en-IN" sz="2500" dirty="0">
              <a:latin typeface="Times New Roman" panose="02020603050405020304" pitchFamily="18" charset="0"/>
              <a:ea typeface="Times New Roman" panose="02020603050405020304" pitchFamily="18" charset="0"/>
            </a:endParaRPr>
          </a:p>
          <a:p>
            <a:pPr algn="just">
              <a:lnSpc>
                <a:spcPct val="150000"/>
              </a:lnSpc>
              <a:spcBef>
                <a:spcPts val="1000"/>
              </a:spcBef>
            </a:pPr>
            <a:r>
              <a:rPr lang="en-IN" sz="2500" dirty="0">
                <a:solidFill>
                  <a:srgbClr val="000000"/>
                </a:solidFill>
                <a:latin typeface="Times New Roman" panose="02020603050405020304" pitchFamily="18" charset="0"/>
                <a:ea typeface="Times New Roman" panose="02020603050405020304" pitchFamily="18" charset="0"/>
              </a:rPr>
              <a:t>[3] Yi-Ting Tsai, Yu-Ren Zeng, Yue-Shan Chang, “Air Pollution Forecasting Using RNN with LSTM”, IEEE 16th Intl Conf on Dependable, Autonomic and Secure Computing, 16th Intl Conf on Pervasive Intelligence and Computing, 4th Intl Conf on Big Data Intelligence and Computing and Cyber Science and Technology Congress, 2018</a:t>
            </a:r>
            <a:endParaRPr lang="en-IN" sz="2500" dirty="0">
              <a:latin typeface="Times New Roman" panose="02020603050405020304" pitchFamily="18" charset="0"/>
              <a:ea typeface="Times New Roman" panose="02020603050405020304" pitchFamily="18" charset="0"/>
            </a:endParaRPr>
          </a:p>
          <a:p>
            <a:pPr algn="just">
              <a:lnSpc>
                <a:spcPct val="150000"/>
              </a:lnSpc>
              <a:spcBef>
                <a:spcPts val="1000"/>
              </a:spcBef>
            </a:pPr>
            <a:r>
              <a:rPr lang="en-IN" sz="2500" dirty="0">
                <a:solidFill>
                  <a:srgbClr val="000000"/>
                </a:solidFill>
                <a:latin typeface="Times New Roman" panose="02020603050405020304" pitchFamily="18" charset="0"/>
                <a:ea typeface="Times New Roman" panose="02020603050405020304" pitchFamily="18" charset="0"/>
              </a:rPr>
              <a:t>[4] Venkat Rao </a:t>
            </a:r>
            <a:r>
              <a:rPr lang="en-IN" sz="2500" dirty="0" err="1">
                <a:solidFill>
                  <a:srgbClr val="000000"/>
                </a:solidFill>
                <a:latin typeface="Times New Roman" panose="02020603050405020304" pitchFamily="18" charset="0"/>
                <a:ea typeface="Times New Roman" panose="02020603050405020304" pitchFamily="18" charset="0"/>
              </a:rPr>
              <a:t>Pasupuleti</a:t>
            </a:r>
            <a:r>
              <a:rPr lang="en-IN" sz="2500" dirty="0">
                <a:solidFill>
                  <a:srgbClr val="000000"/>
                </a:solidFill>
                <a:latin typeface="Times New Roman" panose="02020603050405020304" pitchFamily="18" charset="0"/>
                <a:ea typeface="Times New Roman" panose="02020603050405020304" pitchFamily="18" charset="0"/>
              </a:rPr>
              <a:t>, </a:t>
            </a:r>
            <a:r>
              <a:rPr lang="en-IN" sz="2500" dirty="0" err="1">
                <a:solidFill>
                  <a:srgbClr val="000000"/>
                </a:solidFill>
                <a:latin typeface="Times New Roman" panose="02020603050405020304" pitchFamily="18" charset="0"/>
                <a:ea typeface="Times New Roman" panose="02020603050405020304" pitchFamily="18" charset="0"/>
              </a:rPr>
              <a:t>Uhasri</a:t>
            </a:r>
            <a:r>
              <a:rPr lang="en-IN" sz="2500" dirty="0">
                <a:solidFill>
                  <a:srgbClr val="000000"/>
                </a:solidFill>
                <a:latin typeface="Times New Roman" panose="02020603050405020304" pitchFamily="18" charset="0"/>
                <a:ea typeface="Times New Roman" panose="02020603050405020304" pitchFamily="18" charset="0"/>
              </a:rPr>
              <a:t>, Pavan Kalyan, Srikanth, Hari Kiran Reddy, “Air Quality Prediction Of Data Log By Machine Learning”, 6th International Conference on Advanced Computing and Communication Systems (ICACCS), 2020</a:t>
            </a:r>
            <a:endParaRPr lang="en-IN" sz="2500" dirty="0">
              <a:latin typeface="Times New Roman" panose="02020603050405020304" pitchFamily="18" charset="0"/>
              <a:ea typeface="Times New Roman" panose="02020603050405020304" pitchFamily="18" charset="0"/>
            </a:endParaRPr>
          </a:p>
          <a:p>
            <a:pPr algn="just">
              <a:lnSpc>
                <a:spcPct val="150000"/>
              </a:lnSpc>
              <a:spcBef>
                <a:spcPts val="1000"/>
              </a:spcBef>
            </a:pPr>
            <a:r>
              <a:rPr lang="en-IN" sz="2500" dirty="0">
                <a:solidFill>
                  <a:srgbClr val="000000"/>
                </a:solidFill>
                <a:latin typeface="Times New Roman" panose="02020603050405020304" pitchFamily="18" charset="0"/>
                <a:ea typeface="Times New Roman" panose="02020603050405020304" pitchFamily="18" charset="0"/>
              </a:rPr>
              <a:t>[5] </a:t>
            </a:r>
            <a:r>
              <a:rPr lang="en-IN" sz="2500" dirty="0" err="1">
                <a:solidFill>
                  <a:srgbClr val="000000"/>
                </a:solidFill>
                <a:latin typeface="Times New Roman" panose="02020603050405020304" pitchFamily="18" charset="0"/>
                <a:ea typeface="Times New Roman" panose="02020603050405020304" pitchFamily="18" charset="0"/>
              </a:rPr>
              <a:t>Shengdong</a:t>
            </a:r>
            <a:r>
              <a:rPr lang="en-IN" sz="2500" dirty="0">
                <a:solidFill>
                  <a:srgbClr val="000000"/>
                </a:solidFill>
                <a:latin typeface="Times New Roman" panose="02020603050405020304" pitchFamily="18" charset="0"/>
                <a:ea typeface="Times New Roman" panose="02020603050405020304" pitchFamily="18" charset="0"/>
              </a:rPr>
              <a:t> Du, </a:t>
            </a:r>
            <a:r>
              <a:rPr lang="en-IN" sz="2500" dirty="0" err="1">
                <a:solidFill>
                  <a:srgbClr val="000000"/>
                </a:solidFill>
                <a:latin typeface="Times New Roman" panose="02020603050405020304" pitchFamily="18" charset="0"/>
                <a:ea typeface="Times New Roman" panose="02020603050405020304" pitchFamily="18" charset="0"/>
              </a:rPr>
              <a:t>Tianrui</a:t>
            </a:r>
            <a:r>
              <a:rPr lang="en-IN" sz="2500" dirty="0">
                <a:solidFill>
                  <a:srgbClr val="000000"/>
                </a:solidFill>
                <a:latin typeface="Times New Roman" panose="02020603050405020304" pitchFamily="18" charset="0"/>
                <a:ea typeface="Times New Roman" panose="02020603050405020304" pitchFamily="18" charset="0"/>
              </a:rPr>
              <a:t> Li, Yan Yang, Shi-Jinn </a:t>
            </a:r>
            <a:r>
              <a:rPr lang="en-IN" sz="2500" dirty="0" err="1">
                <a:solidFill>
                  <a:srgbClr val="000000"/>
                </a:solidFill>
                <a:latin typeface="Times New Roman" panose="02020603050405020304" pitchFamily="18" charset="0"/>
                <a:ea typeface="Times New Roman" panose="02020603050405020304" pitchFamily="18" charset="0"/>
              </a:rPr>
              <a:t>Horng</a:t>
            </a:r>
            <a:r>
              <a:rPr lang="en-IN" sz="2500" dirty="0">
                <a:solidFill>
                  <a:srgbClr val="000000"/>
                </a:solidFill>
                <a:latin typeface="Times New Roman" panose="02020603050405020304" pitchFamily="18" charset="0"/>
                <a:ea typeface="Times New Roman" panose="02020603050405020304" pitchFamily="18" charset="0"/>
              </a:rPr>
              <a:t>, “Deep Air Quality Forecasting Using Hybrid Deep Learning Framework”, Transactions on Knowledge and Data Engineering (Volume: 33, Issue: 6), 2021</a:t>
            </a:r>
            <a:endParaRPr lang="en-IN" sz="2500" dirty="0">
              <a:latin typeface="Times New Roman" panose="02020603050405020304" pitchFamily="18" charset="0"/>
              <a:ea typeface="Times New Roman" panose="02020603050405020304" pitchFamily="18" charset="0"/>
            </a:endParaRPr>
          </a:p>
          <a:p>
            <a:pPr algn="ctr"/>
            <a:endParaRPr lang="en-US" dirty="0">
              <a:latin typeface="Times New Roman" panose="02020603050405020304" pitchFamily="18" charset="0"/>
              <a:cs typeface="Times New Roman" panose="02020603050405020304" pitchFamily="18" charset="0"/>
            </a:endParaRPr>
          </a:p>
          <a:p>
            <a:pPr algn="ctr"/>
            <a:r>
              <a:rPr lang="en-US" dirty="0">
                <a:solidFill>
                  <a:srgbClr val="7030A0"/>
                </a:solidFill>
                <a:latin typeface="+mn-lt"/>
              </a:rPr>
              <a:t> </a:t>
            </a:r>
            <a:endParaRPr lang="en-IN" dirty="0">
              <a:solidFill>
                <a:srgbClr val="7030A0"/>
              </a:solidFill>
              <a:latin typeface="+mn-lt"/>
            </a:endParaRPr>
          </a:p>
        </p:txBody>
      </p:sp>
      <p:sp>
        <p:nvSpPr>
          <p:cNvPr id="5" name="Date Placeholder 4">
            <a:extLst>
              <a:ext uri="{FF2B5EF4-FFF2-40B4-BE49-F238E27FC236}">
                <a16:creationId xmlns:a16="http://schemas.microsoft.com/office/drawing/2014/main" id="{3E5EA7E0-721F-6954-4BF0-896788EE53AE}"/>
              </a:ext>
            </a:extLst>
          </p:cNvPr>
          <p:cNvSpPr>
            <a:spLocks noGrp="1"/>
          </p:cNvSpPr>
          <p:nvPr>
            <p:ph type="dt" sz="half" idx="10"/>
          </p:nvPr>
        </p:nvSpPr>
        <p:spPr/>
        <p:txBody>
          <a:bodyPr/>
          <a:lstStyle/>
          <a:p>
            <a:fld id="{6FB2D540-A2B5-48C3-A171-B58E7CA907A4}" type="datetime1">
              <a:rPr lang="en-IN" smtClean="0"/>
              <a:t>09-04-2023</a:t>
            </a:fld>
            <a:endParaRPr lang="en-IN"/>
          </a:p>
        </p:txBody>
      </p:sp>
      <p:sp>
        <p:nvSpPr>
          <p:cNvPr id="6" name="Slide Number Placeholder 5">
            <a:extLst>
              <a:ext uri="{FF2B5EF4-FFF2-40B4-BE49-F238E27FC236}">
                <a16:creationId xmlns:a16="http://schemas.microsoft.com/office/drawing/2014/main" id="{43E9B934-EE6A-1A45-AAAE-017246AA72E8}"/>
              </a:ext>
            </a:extLst>
          </p:cNvPr>
          <p:cNvSpPr>
            <a:spLocks noGrp="1"/>
          </p:cNvSpPr>
          <p:nvPr>
            <p:ph type="sldNum" sz="quarter" idx="12"/>
          </p:nvPr>
        </p:nvSpPr>
        <p:spPr/>
        <p:txBody>
          <a:bodyPr/>
          <a:lstStyle/>
          <a:p>
            <a:fld id="{9D3FF152-60F5-4862-82F9-1190556AA56F}" type="slidenum">
              <a:rPr lang="en-IN" smtClean="0"/>
              <a:t>22</a:t>
            </a:fld>
            <a:endParaRPr lang="en-IN"/>
          </a:p>
        </p:txBody>
      </p:sp>
    </p:spTree>
    <p:extLst>
      <p:ext uri="{BB962C8B-B14F-4D97-AF65-F5344CB8AC3E}">
        <p14:creationId xmlns:p14="http://schemas.microsoft.com/office/powerpoint/2010/main" val="35544528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1" y="165992"/>
            <a:ext cx="7886700" cy="530259"/>
          </a:xfrm>
        </p:spPr>
        <p:txBody>
          <a:bodyPr>
            <a:noAutofit/>
          </a:bodyPr>
          <a:lstStyle/>
          <a:p>
            <a:pPr algn="ctr"/>
            <a:r>
              <a:rPr lang="en-US" sz="3600" b="1" dirty="0">
                <a:solidFill>
                  <a:srgbClr val="7030A0"/>
                </a:solidFill>
                <a:latin typeface="Times New Roman" panose="02020603050405020304" pitchFamily="18" charset="0"/>
                <a:cs typeface="Times New Roman" panose="02020603050405020304" pitchFamily="18" charset="0"/>
              </a:rPr>
              <a:t>Objective of the Project</a:t>
            </a:r>
            <a:endParaRPr lang="en-IN" sz="3600" b="1" dirty="0">
              <a:solidFill>
                <a:srgbClr val="7030A0"/>
              </a:solidFill>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id="{382B3EE2-24C4-940E-3786-D25689664F2D}"/>
              </a:ext>
            </a:extLst>
          </p:cNvPr>
          <p:cNvSpPr>
            <a:spLocks noGrp="1"/>
          </p:cNvSpPr>
          <p:nvPr>
            <p:ph type="dt" sz="half" idx="10"/>
          </p:nvPr>
        </p:nvSpPr>
        <p:spPr/>
        <p:txBody>
          <a:bodyPr/>
          <a:lstStyle/>
          <a:p>
            <a:fld id="{368C5B53-8BED-48C0-8230-40B62B9F94F5}" type="datetime1">
              <a:rPr lang="en-IN" smtClean="0"/>
              <a:t>09-04-2023</a:t>
            </a:fld>
            <a:endParaRPr lang="en-IN"/>
          </a:p>
        </p:txBody>
      </p:sp>
      <p:sp>
        <p:nvSpPr>
          <p:cNvPr id="4" name="Slide Number Placeholder 3">
            <a:extLst>
              <a:ext uri="{FF2B5EF4-FFF2-40B4-BE49-F238E27FC236}">
                <a16:creationId xmlns:a16="http://schemas.microsoft.com/office/drawing/2014/main" id="{53EE05FC-38D6-EA45-0957-044D82E81D3A}"/>
              </a:ext>
            </a:extLst>
          </p:cNvPr>
          <p:cNvSpPr>
            <a:spLocks noGrp="1"/>
          </p:cNvSpPr>
          <p:nvPr>
            <p:ph type="sldNum" sz="quarter" idx="12"/>
          </p:nvPr>
        </p:nvSpPr>
        <p:spPr/>
        <p:txBody>
          <a:bodyPr/>
          <a:lstStyle/>
          <a:p>
            <a:fld id="{9D3FF152-60F5-4862-82F9-1190556AA56F}" type="slidenum">
              <a:rPr lang="en-IN" smtClean="0"/>
              <a:t>3</a:t>
            </a:fld>
            <a:endParaRPr lang="en-IN"/>
          </a:p>
        </p:txBody>
      </p:sp>
      <p:sp>
        <p:nvSpPr>
          <p:cNvPr id="5" name="TextBox 4">
            <a:extLst>
              <a:ext uri="{FF2B5EF4-FFF2-40B4-BE49-F238E27FC236}">
                <a16:creationId xmlns:a16="http://schemas.microsoft.com/office/drawing/2014/main" id="{CFB67F24-9520-05E8-5605-40B1DF504465}"/>
              </a:ext>
            </a:extLst>
          </p:cNvPr>
          <p:cNvSpPr txBox="1"/>
          <p:nvPr/>
        </p:nvSpPr>
        <p:spPr>
          <a:xfrm>
            <a:off x="838200" y="1286933"/>
            <a:ext cx="7526867" cy="4912114"/>
          </a:xfrm>
          <a:prstGeom prst="rect">
            <a:avLst/>
          </a:prstGeom>
          <a:noFill/>
        </p:spPr>
        <p:txBody>
          <a:bodyPr wrap="square" rtlCol="0">
            <a:spAutoFit/>
          </a:bodyPr>
          <a:lstStyle/>
          <a:p>
            <a:pPr marL="0" lvl="0" indent="0" algn="just" rtl="0">
              <a:lnSpc>
                <a:spcPct val="90000"/>
              </a:lnSpc>
              <a:spcBef>
                <a:spcPts val="0"/>
              </a:spcBef>
              <a:spcAft>
                <a:spcPts val="0"/>
              </a:spcAft>
              <a:buNone/>
            </a:pPr>
            <a:r>
              <a:rPr lang="en-US" sz="2400" b="1" dirty="0">
                <a:solidFill>
                  <a:schemeClr val="dk1"/>
                </a:solidFill>
                <a:latin typeface="Times New Roman"/>
                <a:ea typeface="Times New Roman"/>
                <a:cs typeface="Times New Roman"/>
                <a:sym typeface="Times New Roman"/>
              </a:rPr>
              <a:t>Aim of the Project: </a:t>
            </a:r>
          </a:p>
          <a:p>
            <a:pPr marL="0" lvl="0" indent="0" algn="just" rtl="0">
              <a:lnSpc>
                <a:spcPct val="90000"/>
              </a:lnSpc>
              <a:spcBef>
                <a:spcPts val="0"/>
              </a:spcBef>
              <a:spcAft>
                <a:spcPts val="0"/>
              </a:spcAft>
              <a:buNone/>
            </a:pPr>
            <a:endParaRPr lang="en-US" sz="2400" b="1" dirty="0">
              <a:solidFill>
                <a:schemeClr val="dk1"/>
              </a:solidFill>
              <a:latin typeface="Times New Roman"/>
              <a:ea typeface="Times New Roman"/>
              <a:cs typeface="Times New Roman"/>
              <a:sym typeface="Times New Roman"/>
            </a:endParaRPr>
          </a:p>
          <a:p>
            <a:pPr marL="0" lvl="0" indent="0" algn="just" rtl="0">
              <a:lnSpc>
                <a:spcPct val="200000"/>
              </a:lnSpc>
              <a:spcBef>
                <a:spcPts val="0"/>
              </a:spcBef>
              <a:spcAft>
                <a:spcPts val="0"/>
              </a:spcAft>
              <a:buClr>
                <a:schemeClr val="dk1"/>
              </a:buClr>
              <a:buSzPts val="2040"/>
              <a:buFont typeface="Arial"/>
              <a:buNone/>
            </a:pPr>
            <a:r>
              <a:rPr lang="en-US" sz="1800" dirty="0">
                <a:solidFill>
                  <a:schemeClr val="dk1"/>
                </a:solidFill>
                <a:latin typeface="Times New Roman"/>
                <a:ea typeface="Times New Roman"/>
                <a:cs typeface="Times New Roman"/>
                <a:sym typeface="Times New Roman"/>
              </a:rPr>
              <a:t>The aim of the air quality prediction using machine learning project is to provide accurate and reliable predictions of air quality levels in different regions. The project utilizes advanced machine learning algorithms to analyze historical data on air quality and predict future air quality levels. By accurately predicting air quality levels, the project aims to help individuals and authorities take preventive measures to reduce exposure to pollutants and improve public health.</a:t>
            </a:r>
          </a:p>
          <a:p>
            <a:endParaRPr lang="en-IN" dirty="0"/>
          </a:p>
        </p:txBody>
      </p:sp>
    </p:spTree>
    <p:extLst>
      <p:ext uri="{BB962C8B-B14F-4D97-AF65-F5344CB8AC3E}">
        <p14:creationId xmlns:p14="http://schemas.microsoft.com/office/powerpoint/2010/main" val="40032265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1" y="165992"/>
            <a:ext cx="7886700" cy="530259"/>
          </a:xfrm>
        </p:spPr>
        <p:txBody>
          <a:bodyPr>
            <a:noAutofit/>
          </a:bodyPr>
          <a:lstStyle/>
          <a:p>
            <a:pPr algn="ctr"/>
            <a:r>
              <a:rPr lang="en-US" sz="3600" b="1" dirty="0">
                <a:solidFill>
                  <a:srgbClr val="7030A0"/>
                </a:solidFill>
                <a:latin typeface="Times New Roman" panose="02020603050405020304" pitchFamily="18" charset="0"/>
                <a:cs typeface="Times New Roman" panose="02020603050405020304" pitchFamily="18" charset="0"/>
              </a:rPr>
              <a:t>Literature Survey</a:t>
            </a:r>
            <a:endParaRPr lang="en-IN" sz="3600" b="1" dirty="0">
              <a:solidFill>
                <a:srgbClr val="7030A0"/>
              </a:solidFill>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0FCACADF-1635-558B-04DA-FD992F91EEEC}"/>
              </a:ext>
            </a:extLst>
          </p:cNvPr>
          <p:cNvSpPr>
            <a:spLocks noGrp="1"/>
          </p:cNvSpPr>
          <p:nvPr>
            <p:ph type="dt" sz="half" idx="10"/>
          </p:nvPr>
        </p:nvSpPr>
        <p:spPr/>
        <p:txBody>
          <a:bodyPr/>
          <a:lstStyle/>
          <a:p>
            <a:fld id="{786EFE27-0395-4A36-8E9A-91462FF8D601}" type="datetime1">
              <a:rPr lang="en-IN" smtClean="0"/>
              <a:t>09-04-2023</a:t>
            </a:fld>
            <a:endParaRPr lang="en-IN"/>
          </a:p>
        </p:txBody>
      </p:sp>
      <p:sp>
        <p:nvSpPr>
          <p:cNvPr id="6" name="Slide Number Placeholder 5">
            <a:extLst>
              <a:ext uri="{FF2B5EF4-FFF2-40B4-BE49-F238E27FC236}">
                <a16:creationId xmlns:a16="http://schemas.microsoft.com/office/drawing/2014/main" id="{1F558AD7-1919-A8D4-08D5-EFFEF53BCAAA}"/>
              </a:ext>
            </a:extLst>
          </p:cNvPr>
          <p:cNvSpPr>
            <a:spLocks noGrp="1"/>
          </p:cNvSpPr>
          <p:nvPr>
            <p:ph type="sldNum" sz="quarter" idx="12"/>
          </p:nvPr>
        </p:nvSpPr>
        <p:spPr/>
        <p:txBody>
          <a:bodyPr/>
          <a:lstStyle/>
          <a:p>
            <a:fld id="{9D3FF152-60F5-4862-82F9-1190556AA56F}" type="slidenum">
              <a:rPr lang="en-IN" smtClean="0"/>
              <a:t>4</a:t>
            </a:fld>
            <a:endParaRPr lang="en-IN"/>
          </a:p>
        </p:txBody>
      </p:sp>
      <p:graphicFrame>
        <p:nvGraphicFramePr>
          <p:cNvPr id="3" name="Table 2">
            <a:extLst>
              <a:ext uri="{FF2B5EF4-FFF2-40B4-BE49-F238E27FC236}">
                <a16:creationId xmlns:a16="http://schemas.microsoft.com/office/drawing/2014/main" id="{3ECCC586-4556-417F-753D-73E6EDB815AD}"/>
              </a:ext>
            </a:extLst>
          </p:cNvPr>
          <p:cNvGraphicFramePr>
            <a:graphicFrameLocks noGrp="1"/>
          </p:cNvGraphicFramePr>
          <p:nvPr>
            <p:extLst>
              <p:ext uri="{D42A27DB-BD31-4B8C-83A1-F6EECF244321}">
                <p14:modId xmlns:p14="http://schemas.microsoft.com/office/powerpoint/2010/main" val="2379917947"/>
              </p:ext>
            </p:extLst>
          </p:nvPr>
        </p:nvGraphicFramePr>
        <p:xfrm>
          <a:off x="273052" y="1144272"/>
          <a:ext cx="8608481" cy="4596128"/>
        </p:xfrm>
        <a:graphic>
          <a:graphicData uri="http://schemas.openxmlformats.org/drawingml/2006/table">
            <a:tbl>
              <a:tblPr firstRow="1" bandRow="1">
                <a:tableStyleId>{5940675A-B579-460E-94D1-54222C63F5DA}</a:tableStyleId>
              </a:tblPr>
              <a:tblGrid>
                <a:gridCol w="1099830">
                  <a:extLst>
                    <a:ext uri="{9D8B030D-6E8A-4147-A177-3AD203B41FA5}">
                      <a16:colId xmlns:a16="http://schemas.microsoft.com/office/drawing/2014/main" val="1473614584"/>
                    </a:ext>
                  </a:extLst>
                </a:gridCol>
                <a:gridCol w="2111403">
                  <a:extLst>
                    <a:ext uri="{9D8B030D-6E8A-4147-A177-3AD203B41FA5}">
                      <a16:colId xmlns:a16="http://schemas.microsoft.com/office/drawing/2014/main" val="249943709"/>
                    </a:ext>
                  </a:extLst>
                </a:gridCol>
                <a:gridCol w="2505552">
                  <a:extLst>
                    <a:ext uri="{9D8B030D-6E8A-4147-A177-3AD203B41FA5}">
                      <a16:colId xmlns:a16="http://schemas.microsoft.com/office/drawing/2014/main" val="700519277"/>
                    </a:ext>
                  </a:extLst>
                </a:gridCol>
                <a:gridCol w="2891696">
                  <a:extLst>
                    <a:ext uri="{9D8B030D-6E8A-4147-A177-3AD203B41FA5}">
                      <a16:colId xmlns:a16="http://schemas.microsoft.com/office/drawing/2014/main" val="128856411"/>
                    </a:ext>
                  </a:extLst>
                </a:gridCol>
              </a:tblGrid>
              <a:tr h="377338">
                <a:tc>
                  <a:txBody>
                    <a:bodyPr/>
                    <a:lstStyle/>
                    <a:p>
                      <a:pPr algn="ctr"/>
                      <a:r>
                        <a:rPr lang="en-IN" sz="1300" dirty="0">
                          <a:solidFill>
                            <a:schemeClr val="tx1"/>
                          </a:solidFill>
                        </a:rPr>
                        <a:t>Year</a:t>
                      </a:r>
                    </a:p>
                  </a:txBody>
                  <a:tcPr/>
                </a:tc>
                <a:tc>
                  <a:txBody>
                    <a:bodyPr/>
                    <a:lstStyle/>
                    <a:p>
                      <a:pPr algn="ctr"/>
                      <a:r>
                        <a:rPr lang="en-IN" sz="1300" dirty="0">
                          <a:solidFill>
                            <a:schemeClr val="tx1"/>
                          </a:solidFill>
                        </a:rPr>
                        <a:t>Author</a:t>
                      </a:r>
                    </a:p>
                  </a:txBody>
                  <a:tcPr/>
                </a:tc>
                <a:tc>
                  <a:txBody>
                    <a:bodyPr/>
                    <a:lstStyle/>
                    <a:p>
                      <a:pPr algn="ctr"/>
                      <a:r>
                        <a:rPr lang="en-IN" sz="1300" dirty="0">
                          <a:solidFill>
                            <a:schemeClr val="tx1"/>
                          </a:solidFill>
                        </a:rPr>
                        <a:t>Title</a:t>
                      </a:r>
                    </a:p>
                  </a:txBody>
                  <a:tcPr/>
                </a:tc>
                <a:tc>
                  <a:txBody>
                    <a:bodyPr/>
                    <a:lstStyle/>
                    <a:p>
                      <a:pPr algn="ctr"/>
                      <a:r>
                        <a:rPr lang="en-IN" sz="1300" dirty="0">
                          <a:solidFill>
                            <a:schemeClr val="tx1"/>
                          </a:solidFill>
                        </a:rPr>
                        <a:t>Study</a:t>
                      </a:r>
                    </a:p>
                  </a:txBody>
                  <a:tcPr/>
                </a:tc>
                <a:extLst>
                  <a:ext uri="{0D108BD9-81ED-4DB2-BD59-A6C34878D82A}">
                    <a16:rowId xmlns:a16="http://schemas.microsoft.com/office/drawing/2014/main" val="1502627174"/>
                  </a:ext>
                </a:extLst>
              </a:tr>
              <a:tr h="813999">
                <a:tc>
                  <a:txBody>
                    <a:bodyPr/>
                    <a:lstStyle/>
                    <a:p>
                      <a:pPr algn="ctr"/>
                      <a:r>
                        <a:rPr lang="en" sz="1300" dirty="0">
                          <a:solidFill>
                            <a:schemeClr val="tx1"/>
                          </a:solidFill>
                          <a:latin typeface="+mn-lt"/>
                          <a:ea typeface="Times New Roman"/>
                          <a:cs typeface="Times New Roman"/>
                          <a:sym typeface="Times New Roman"/>
                        </a:rPr>
                        <a:t>2021</a:t>
                      </a:r>
                      <a:endParaRPr lang="en-IN" sz="1300" dirty="0">
                        <a:solidFill>
                          <a:schemeClr val="tx1"/>
                        </a:solidFill>
                        <a:latin typeface="+mn-lt"/>
                      </a:endParaRPr>
                    </a:p>
                  </a:txBody>
                  <a:tcPr/>
                </a:tc>
                <a:tc>
                  <a:txBody>
                    <a:bodyPr/>
                    <a:lstStyle/>
                    <a:p>
                      <a:r>
                        <a:rPr lang="en" sz="1300" dirty="0">
                          <a:solidFill>
                            <a:schemeClr val="tx1"/>
                          </a:solidFill>
                          <a:latin typeface="+mn-lt"/>
                          <a:ea typeface="Times New Roman"/>
                          <a:cs typeface="Times New Roman"/>
                          <a:sym typeface="Times New Roman"/>
                        </a:rPr>
                        <a:t>Shukla, S.V., Singh, S.K.</a:t>
                      </a:r>
                      <a:endParaRPr lang="en-IN" sz="1300" dirty="0">
                        <a:solidFill>
                          <a:schemeClr val="tx1"/>
                        </a:solidFill>
                        <a:latin typeface="+mn-lt"/>
                      </a:endParaRPr>
                    </a:p>
                  </a:txBody>
                  <a:tcPr/>
                </a:tc>
                <a:tc>
                  <a:txBody>
                    <a:bodyPr/>
                    <a:lstStyle/>
                    <a:p>
                      <a:r>
                        <a:rPr lang="en" sz="1300" dirty="0">
                          <a:solidFill>
                            <a:schemeClr val="tx1"/>
                          </a:solidFill>
                          <a:latin typeface="+mn-lt"/>
                          <a:ea typeface="Times New Roman"/>
                          <a:cs typeface="Times New Roman"/>
                          <a:sym typeface="Times New Roman"/>
                        </a:rPr>
                        <a:t>Air quality prediction using machine learning: A review</a:t>
                      </a:r>
                      <a:endParaRPr lang="en-IN" sz="1300" dirty="0">
                        <a:solidFill>
                          <a:schemeClr val="tx1"/>
                        </a:solidFill>
                        <a:latin typeface="+mn-lt"/>
                      </a:endParaRPr>
                    </a:p>
                  </a:txBody>
                  <a:tcPr/>
                </a:tc>
                <a:tc>
                  <a:txBody>
                    <a:bodyPr/>
                    <a:lstStyle/>
                    <a:p>
                      <a:r>
                        <a:rPr lang="en" sz="1300" dirty="0">
                          <a:solidFill>
                            <a:schemeClr val="tx1"/>
                          </a:solidFill>
                          <a:latin typeface="+mn-lt"/>
                          <a:ea typeface="Times New Roman"/>
                          <a:cs typeface="Times New Roman"/>
                          <a:sym typeface="Times New Roman"/>
                        </a:rPr>
                        <a:t>The review presents an overview of various machine learning techniques used for air quality prediction. </a:t>
                      </a:r>
                      <a:endParaRPr lang="en-IN" sz="1300" dirty="0">
                        <a:solidFill>
                          <a:schemeClr val="tx1"/>
                        </a:solidFill>
                        <a:latin typeface="+mn-lt"/>
                      </a:endParaRPr>
                    </a:p>
                  </a:txBody>
                  <a:tcPr/>
                </a:tc>
                <a:extLst>
                  <a:ext uri="{0D108BD9-81ED-4DB2-BD59-A6C34878D82A}">
                    <a16:rowId xmlns:a16="http://schemas.microsoft.com/office/drawing/2014/main" val="895658928"/>
                  </a:ext>
                </a:extLst>
              </a:tr>
              <a:tr h="787741">
                <a:tc>
                  <a:txBody>
                    <a:bodyPr/>
                    <a:lstStyle/>
                    <a:p>
                      <a:pPr algn="ctr"/>
                      <a:r>
                        <a:rPr lang="en" sz="1300" dirty="0">
                          <a:solidFill>
                            <a:schemeClr val="tx1"/>
                          </a:solidFill>
                          <a:latin typeface="+mn-lt"/>
                          <a:ea typeface="Times New Roman"/>
                          <a:cs typeface="Times New Roman"/>
                          <a:sym typeface="Times New Roman"/>
                        </a:rPr>
                        <a:t>2020</a:t>
                      </a:r>
                      <a:endParaRPr lang="en-IN" sz="1300" dirty="0">
                        <a:solidFill>
                          <a:schemeClr val="tx1"/>
                        </a:solidFill>
                        <a:latin typeface="+mn-lt"/>
                      </a:endParaRPr>
                    </a:p>
                  </a:txBody>
                  <a:tcPr/>
                </a:tc>
                <a:tc>
                  <a:txBody>
                    <a:bodyPr/>
                    <a:lstStyle/>
                    <a:p>
                      <a:r>
                        <a:rPr lang="en" sz="1300" dirty="0">
                          <a:solidFill>
                            <a:schemeClr val="tx1"/>
                          </a:solidFill>
                          <a:latin typeface="+mn-lt"/>
                          <a:ea typeface="Times New Roman"/>
                          <a:cs typeface="Times New Roman"/>
                          <a:sym typeface="Times New Roman"/>
                        </a:rPr>
                        <a:t>Sharma, N., Kumar, R. </a:t>
                      </a:r>
                      <a:endParaRPr lang="en-IN" sz="1300" dirty="0">
                        <a:solidFill>
                          <a:schemeClr val="tx1"/>
                        </a:solidFill>
                        <a:latin typeface="+mn-lt"/>
                      </a:endParaRPr>
                    </a:p>
                  </a:txBody>
                  <a:tcPr/>
                </a:tc>
                <a:tc>
                  <a:txBody>
                    <a:bodyPr/>
                    <a:lstStyle/>
                    <a:p>
                      <a:r>
                        <a:rPr lang="en" sz="1300" dirty="0">
                          <a:solidFill>
                            <a:schemeClr val="tx1"/>
                          </a:solidFill>
                          <a:latin typeface="+mn-lt"/>
                          <a:ea typeface="Times New Roman"/>
                          <a:cs typeface="Times New Roman"/>
                          <a:sym typeface="Times New Roman"/>
                        </a:rPr>
                        <a:t>Air pollution forecasting using machine learning algorithms: A review</a:t>
                      </a:r>
                      <a:endParaRPr lang="en-IN" sz="1300" dirty="0">
                        <a:solidFill>
                          <a:schemeClr val="tx1"/>
                        </a:solidFill>
                        <a:latin typeface="+mn-lt"/>
                      </a:endParaRPr>
                    </a:p>
                  </a:txBody>
                  <a:tcPr/>
                </a:tc>
                <a:tc>
                  <a:txBody>
                    <a:bodyPr/>
                    <a:lstStyle/>
                    <a:p>
                      <a:r>
                        <a:rPr lang="en" sz="1300" dirty="0">
                          <a:solidFill>
                            <a:schemeClr val="tx1"/>
                          </a:solidFill>
                          <a:latin typeface="+mn-lt"/>
                          <a:ea typeface="Times New Roman"/>
                          <a:cs typeface="Times New Roman"/>
                          <a:sym typeface="Times New Roman"/>
                        </a:rPr>
                        <a:t>The review evaluates different machine learning algorithms for air pollution forecasting.</a:t>
                      </a:r>
                      <a:endParaRPr lang="en-IN" sz="1300" dirty="0">
                        <a:solidFill>
                          <a:schemeClr val="tx1"/>
                        </a:solidFill>
                        <a:latin typeface="+mn-lt"/>
                      </a:endParaRPr>
                    </a:p>
                  </a:txBody>
                  <a:tcPr/>
                </a:tc>
                <a:extLst>
                  <a:ext uri="{0D108BD9-81ED-4DB2-BD59-A6C34878D82A}">
                    <a16:rowId xmlns:a16="http://schemas.microsoft.com/office/drawing/2014/main" val="89564837"/>
                  </a:ext>
                </a:extLst>
              </a:tr>
              <a:tr h="1015310">
                <a:tc>
                  <a:txBody>
                    <a:bodyPr/>
                    <a:lstStyle/>
                    <a:p>
                      <a:pPr algn="ctr"/>
                      <a:r>
                        <a:rPr lang="en" sz="1300" dirty="0">
                          <a:solidFill>
                            <a:schemeClr val="tx1"/>
                          </a:solidFill>
                          <a:latin typeface="+mn-lt"/>
                          <a:ea typeface="Times New Roman"/>
                          <a:cs typeface="Times New Roman"/>
                          <a:sym typeface="Times New Roman"/>
                        </a:rPr>
                        <a:t>2019</a:t>
                      </a:r>
                      <a:endParaRPr lang="en-IN" sz="1300" dirty="0">
                        <a:solidFill>
                          <a:schemeClr val="tx1"/>
                        </a:solidFill>
                        <a:latin typeface="+mn-lt"/>
                      </a:endParaRPr>
                    </a:p>
                  </a:txBody>
                  <a:tcPr/>
                </a:tc>
                <a:tc>
                  <a:txBody>
                    <a:bodyPr/>
                    <a:lstStyle/>
                    <a:p>
                      <a:r>
                        <a:rPr lang="en" sz="1300" dirty="0">
                          <a:solidFill>
                            <a:schemeClr val="tx1"/>
                          </a:solidFill>
                          <a:latin typeface="+mn-lt"/>
                          <a:ea typeface="Times New Roman"/>
                          <a:cs typeface="Times New Roman"/>
                          <a:sym typeface="Times New Roman"/>
                        </a:rPr>
                        <a:t>Bhadauria, N., Jain, V., Jain, S. </a:t>
                      </a:r>
                      <a:endParaRPr lang="en-IN" sz="1300" dirty="0">
                        <a:solidFill>
                          <a:schemeClr val="tx1"/>
                        </a:solidFill>
                        <a:latin typeface="+mn-lt"/>
                      </a:endParaRPr>
                    </a:p>
                  </a:txBody>
                  <a:tcPr/>
                </a:tc>
                <a:tc>
                  <a:txBody>
                    <a:bodyPr/>
                    <a:lstStyle/>
                    <a:p>
                      <a:r>
                        <a:rPr lang="en" sz="1300" dirty="0">
                          <a:solidFill>
                            <a:schemeClr val="tx1"/>
                          </a:solidFill>
                          <a:latin typeface="+mn-lt"/>
                          <a:ea typeface="Times New Roman"/>
                          <a:cs typeface="Times New Roman"/>
                          <a:sym typeface="Times New Roman"/>
                        </a:rPr>
                        <a:t>Air pollution forecasting using machine learning algorithms: A case study of Delhi</a:t>
                      </a:r>
                      <a:endParaRPr lang="en-IN" sz="1300" dirty="0">
                        <a:solidFill>
                          <a:schemeClr val="tx1"/>
                        </a:solidFill>
                        <a:latin typeface="+mn-lt"/>
                      </a:endParaRPr>
                    </a:p>
                  </a:txBody>
                  <a:tcPr/>
                </a:tc>
                <a:tc>
                  <a:txBody>
                    <a:bodyPr/>
                    <a:lstStyle/>
                    <a:p>
                      <a:r>
                        <a:rPr lang="en" sz="1300" dirty="0">
                          <a:solidFill>
                            <a:schemeClr val="tx1"/>
                          </a:solidFill>
                          <a:latin typeface="+mn-lt"/>
                          <a:ea typeface="Times New Roman"/>
                          <a:cs typeface="Times New Roman"/>
                          <a:sym typeface="Times New Roman"/>
                        </a:rPr>
                        <a:t>The study presents a case study of Delhi, where machine learning algorithms are used to forecast air pollution levels.</a:t>
                      </a:r>
                      <a:endParaRPr lang="en-IN" sz="1300" dirty="0">
                        <a:solidFill>
                          <a:schemeClr val="tx1"/>
                        </a:solidFill>
                        <a:latin typeface="+mn-lt"/>
                      </a:endParaRPr>
                    </a:p>
                  </a:txBody>
                  <a:tcPr/>
                </a:tc>
                <a:extLst>
                  <a:ext uri="{0D108BD9-81ED-4DB2-BD59-A6C34878D82A}">
                    <a16:rowId xmlns:a16="http://schemas.microsoft.com/office/drawing/2014/main" val="4200616790"/>
                  </a:ext>
                </a:extLst>
              </a:tr>
              <a:tr h="787741">
                <a:tc>
                  <a:txBody>
                    <a:bodyPr/>
                    <a:lstStyle/>
                    <a:p>
                      <a:pPr algn="ctr"/>
                      <a:r>
                        <a:rPr lang="en" sz="1300" dirty="0">
                          <a:solidFill>
                            <a:schemeClr val="tx1"/>
                          </a:solidFill>
                          <a:latin typeface="+mn-lt"/>
                          <a:ea typeface="Times New Roman"/>
                          <a:cs typeface="Times New Roman"/>
                          <a:sym typeface="Times New Roman"/>
                        </a:rPr>
                        <a:t>2022</a:t>
                      </a:r>
                      <a:endParaRPr lang="en-IN" sz="1300" dirty="0">
                        <a:solidFill>
                          <a:schemeClr val="tx1"/>
                        </a:solidFill>
                        <a:latin typeface="+mn-lt"/>
                      </a:endParaRPr>
                    </a:p>
                  </a:txBody>
                  <a:tcPr/>
                </a:tc>
                <a:tc>
                  <a:txBody>
                    <a:bodyPr/>
                    <a:lstStyle/>
                    <a:p>
                      <a:r>
                        <a:rPr lang="en" sz="1300" dirty="0">
                          <a:solidFill>
                            <a:schemeClr val="tx1"/>
                          </a:solidFill>
                          <a:latin typeface="+mn-lt"/>
                          <a:ea typeface="Times New Roman"/>
                          <a:cs typeface="Times New Roman"/>
                          <a:sym typeface="Times New Roman"/>
                        </a:rPr>
                        <a:t>Singh, N.P., Gupta, P. </a:t>
                      </a:r>
                      <a:endParaRPr lang="en-IN" sz="1300" dirty="0">
                        <a:solidFill>
                          <a:schemeClr val="tx1"/>
                        </a:solidFill>
                        <a:latin typeface="+mn-lt"/>
                      </a:endParaRPr>
                    </a:p>
                  </a:txBody>
                  <a:tcPr/>
                </a:tc>
                <a:tc>
                  <a:txBody>
                    <a:bodyPr/>
                    <a:lstStyle/>
                    <a:p>
                      <a:r>
                        <a:rPr lang="en" sz="1300" dirty="0">
                          <a:solidFill>
                            <a:schemeClr val="tx1"/>
                          </a:solidFill>
                          <a:latin typeface="+mn-lt"/>
                          <a:ea typeface="Times New Roman"/>
                          <a:cs typeface="Times New Roman"/>
                          <a:sym typeface="Times New Roman"/>
                        </a:rPr>
                        <a:t>A machine learning-based approach for air pollution forecasting</a:t>
                      </a:r>
                      <a:endParaRPr lang="en-IN" sz="1300" dirty="0">
                        <a:solidFill>
                          <a:schemeClr val="tx1"/>
                        </a:solidFill>
                        <a:latin typeface="+mn-lt"/>
                      </a:endParaRPr>
                    </a:p>
                  </a:txBody>
                  <a:tcPr/>
                </a:tc>
                <a:tc>
                  <a:txBody>
                    <a:bodyPr/>
                    <a:lstStyle/>
                    <a:p>
                      <a:r>
                        <a:rPr lang="en" sz="1300" dirty="0">
                          <a:solidFill>
                            <a:schemeClr val="tx1"/>
                          </a:solidFill>
                          <a:latin typeface="+mn-lt"/>
                          <a:ea typeface="Times New Roman"/>
                          <a:cs typeface="Times New Roman"/>
                          <a:sym typeface="Times New Roman"/>
                        </a:rPr>
                        <a:t>The study evaluates various machine learning algorithms for air pollution forecasting.</a:t>
                      </a:r>
                      <a:endParaRPr lang="en-IN" sz="1300" dirty="0">
                        <a:solidFill>
                          <a:schemeClr val="tx1"/>
                        </a:solidFill>
                        <a:latin typeface="+mn-lt"/>
                      </a:endParaRPr>
                    </a:p>
                  </a:txBody>
                  <a:tcPr/>
                </a:tc>
                <a:extLst>
                  <a:ext uri="{0D108BD9-81ED-4DB2-BD59-A6C34878D82A}">
                    <a16:rowId xmlns:a16="http://schemas.microsoft.com/office/drawing/2014/main" val="1690705250"/>
                  </a:ext>
                </a:extLst>
              </a:tr>
              <a:tr h="813999">
                <a:tc>
                  <a:txBody>
                    <a:bodyPr/>
                    <a:lstStyle/>
                    <a:p>
                      <a:pPr algn="ctr"/>
                      <a:r>
                        <a:rPr lang="en" sz="1300" dirty="0">
                          <a:solidFill>
                            <a:schemeClr val="tx1"/>
                          </a:solidFill>
                          <a:latin typeface="+mn-lt"/>
                          <a:ea typeface="Times New Roman"/>
                          <a:cs typeface="Times New Roman"/>
                          <a:sym typeface="Times New Roman"/>
                        </a:rPr>
                        <a:t>2019</a:t>
                      </a:r>
                      <a:endParaRPr lang="en-IN" sz="1300" dirty="0">
                        <a:solidFill>
                          <a:schemeClr val="tx1"/>
                        </a:solidFill>
                        <a:latin typeface="+mn-lt"/>
                      </a:endParaRPr>
                    </a:p>
                  </a:txBody>
                  <a:tcPr/>
                </a:tc>
                <a:tc>
                  <a:txBody>
                    <a:bodyPr/>
                    <a:lstStyle/>
                    <a:p>
                      <a:r>
                        <a:rPr lang="en" sz="1300" dirty="0">
                          <a:solidFill>
                            <a:schemeClr val="tx1"/>
                          </a:solidFill>
                          <a:latin typeface="+mn-lt"/>
                          <a:ea typeface="Times New Roman"/>
                          <a:cs typeface="Times New Roman"/>
                          <a:sym typeface="Times New Roman"/>
                        </a:rPr>
                        <a:t>Wijaya, D.D., Aryal, B.N., Woo, J.K. </a:t>
                      </a:r>
                      <a:endParaRPr lang="en-IN" sz="1300" dirty="0">
                        <a:solidFill>
                          <a:schemeClr val="tx1"/>
                        </a:solidFill>
                        <a:latin typeface="+mn-lt"/>
                      </a:endParaRPr>
                    </a:p>
                  </a:txBody>
                  <a:tcPr/>
                </a:tc>
                <a:tc>
                  <a:txBody>
                    <a:bodyPr/>
                    <a:lstStyle/>
                    <a:p>
                      <a:r>
                        <a:rPr lang="en" sz="1300" dirty="0">
                          <a:solidFill>
                            <a:schemeClr val="tx1"/>
                          </a:solidFill>
                          <a:latin typeface="+mn-lt"/>
                          <a:ea typeface="Times New Roman"/>
                          <a:cs typeface="Times New Roman"/>
                          <a:sym typeface="Times New Roman"/>
                        </a:rPr>
                        <a:t>Machine learning for air quality predictions: A review</a:t>
                      </a:r>
                      <a:endParaRPr lang="en-IN" sz="1300" dirty="0">
                        <a:solidFill>
                          <a:schemeClr val="tx1"/>
                        </a:solidFill>
                        <a:latin typeface="+mn-lt"/>
                      </a:endParaRPr>
                    </a:p>
                  </a:txBody>
                  <a:tcPr/>
                </a:tc>
                <a:tc>
                  <a:txBody>
                    <a:bodyPr/>
                    <a:lstStyle/>
                    <a:p>
                      <a:r>
                        <a:rPr lang="en" sz="1300" dirty="0">
                          <a:solidFill>
                            <a:schemeClr val="tx1"/>
                          </a:solidFill>
                          <a:latin typeface="+mn-lt"/>
                          <a:ea typeface="Times New Roman"/>
                          <a:cs typeface="Times New Roman"/>
                          <a:sym typeface="Times New Roman"/>
                        </a:rPr>
                        <a:t>The review presents an overview of machine learning techniques used for air quality prediction. </a:t>
                      </a:r>
                      <a:endParaRPr lang="en-IN" sz="1300" dirty="0">
                        <a:solidFill>
                          <a:schemeClr val="tx1"/>
                        </a:solidFill>
                        <a:latin typeface="+mn-lt"/>
                      </a:endParaRPr>
                    </a:p>
                  </a:txBody>
                  <a:tcPr/>
                </a:tc>
                <a:extLst>
                  <a:ext uri="{0D108BD9-81ED-4DB2-BD59-A6C34878D82A}">
                    <a16:rowId xmlns:a16="http://schemas.microsoft.com/office/drawing/2014/main" val="379145436"/>
                  </a:ext>
                </a:extLst>
              </a:tr>
            </a:tbl>
          </a:graphicData>
        </a:graphic>
      </p:graphicFrame>
    </p:spTree>
    <p:extLst>
      <p:ext uri="{BB962C8B-B14F-4D97-AF65-F5344CB8AC3E}">
        <p14:creationId xmlns:p14="http://schemas.microsoft.com/office/powerpoint/2010/main" val="33433249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1" y="165992"/>
            <a:ext cx="7886700" cy="530259"/>
          </a:xfrm>
        </p:spPr>
        <p:txBody>
          <a:bodyPr>
            <a:noAutofit/>
          </a:bodyPr>
          <a:lstStyle/>
          <a:p>
            <a:pPr algn="ctr"/>
            <a:r>
              <a:rPr lang="en-US" sz="3600" b="1"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Problem Statement</a:t>
            </a:r>
            <a:endParaRPr lang="en-IN" sz="3600" b="1" dirty="0">
              <a:solidFill>
                <a:srgbClr val="7030A0"/>
              </a:solidFill>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id="{D320AE4C-C8AD-5FE8-F765-45A6576E3B0B}"/>
              </a:ext>
            </a:extLst>
          </p:cNvPr>
          <p:cNvSpPr>
            <a:spLocks noGrp="1"/>
          </p:cNvSpPr>
          <p:nvPr>
            <p:ph type="dt" sz="half" idx="10"/>
          </p:nvPr>
        </p:nvSpPr>
        <p:spPr/>
        <p:txBody>
          <a:bodyPr/>
          <a:lstStyle/>
          <a:p>
            <a:fld id="{72CFDEE5-572C-4F2E-BEBB-78B6E85B2556}" type="datetime1">
              <a:rPr lang="en-IN" smtClean="0"/>
              <a:t>09-04-2023</a:t>
            </a:fld>
            <a:endParaRPr lang="en-IN"/>
          </a:p>
        </p:txBody>
      </p:sp>
      <p:sp>
        <p:nvSpPr>
          <p:cNvPr id="4" name="Slide Number Placeholder 3">
            <a:extLst>
              <a:ext uri="{FF2B5EF4-FFF2-40B4-BE49-F238E27FC236}">
                <a16:creationId xmlns:a16="http://schemas.microsoft.com/office/drawing/2014/main" id="{69985F6D-C615-D78B-6019-8D3BBB5A2B93}"/>
              </a:ext>
            </a:extLst>
          </p:cNvPr>
          <p:cNvSpPr>
            <a:spLocks noGrp="1"/>
          </p:cNvSpPr>
          <p:nvPr>
            <p:ph type="sldNum" sz="quarter" idx="12"/>
          </p:nvPr>
        </p:nvSpPr>
        <p:spPr/>
        <p:txBody>
          <a:bodyPr/>
          <a:lstStyle/>
          <a:p>
            <a:fld id="{9D3FF152-60F5-4862-82F9-1190556AA56F}" type="slidenum">
              <a:rPr lang="en-IN" smtClean="0"/>
              <a:t>5</a:t>
            </a:fld>
            <a:endParaRPr lang="en-IN"/>
          </a:p>
        </p:txBody>
      </p:sp>
      <p:sp>
        <p:nvSpPr>
          <p:cNvPr id="5" name="TextBox 4">
            <a:extLst>
              <a:ext uri="{FF2B5EF4-FFF2-40B4-BE49-F238E27FC236}">
                <a16:creationId xmlns:a16="http://schemas.microsoft.com/office/drawing/2014/main" id="{5A4C0F9B-4748-4C8B-70C4-3B11064A2AB6}"/>
              </a:ext>
            </a:extLst>
          </p:cNvPr>
          <p:cNvSpPr txBox="1"/>
          <p:nvPr/>
        </p:nvSpPr>
        <p:spPr>
          <a:xfrm>
            <a:off x="415925" y="879423"/>
            <a:ext cx="8457142" cy="5293757"/>
          </a:xfrm>
          <a:prstGeom prst="rect">
            <a:avLst/>
          </a:prstGeom>
          <a:noFill/>
        </p:spPr>
        <p:txBody>
          <a:bodyPr wrap="square" rtlCol="0">
            <a:spAutoFit/>
          </a:bodyPr>
          <a:lstStyle/>
          <a:p>
            <a:pPr algn="l"/>
            <a:r>
              <a:rPr lang="en-US" sz="1600" b="0" i="0" dirty="0">
                <a:effectLst/>
                <a:latin typeface="Times New Roman" panose="02020603050405020304" pitchFamily="18" charset="0"/>
                <a:cs typeface="Times New Roman" panose="02020603050405020304" pitchFamily="18" charset="0"/>
              </a:rPr>
              <a:t>1. Despite numerous efforts to curb air pollution, many cities continue to experience poor air quality. This project aims to develop a machine learning model that can accurately predict air quality levels and provide insights for policymakers to take effective action.</a:t>
            </a:r>
          </a:p>
          <a:p>
            <a:pPr algn="l">
              <a:buFont typeface="+mj-lt"/>
              <a:buAutoNum type="arabicPeriod"/>
            </a:pPr>
            <a:endParaRPr lang="en-US" sz="1600" b="0" i="0" dirty="0">
              <a:effectLst/>
              <a:latin typeface="Times New Roman" panose="02020603050405020304" pitchFamily="18" charset="0"/>
              <a:cs typeface="Times New Roman" panose="02020603050405020304" pitchFamily="18" charset="0"/>
            </a:endParaRPr>
          </a:p>
          <a:p>
            <a:pPr algn="l"/>
            <a:r>
              <a:rPr lang="en-US" sz="1600" b="0" i="0" dirty="0">
                <a:effectLst/>
                <a:latin typeface="Times New Roman" panose="02020603050405020304" pitchFamily="18" charset="0"/>
                <a:cs typeface="Times New Roman" panose="02020603050405020304" pitchFamily="18" charset="0"/>
              </a:rPr>
              <a:t>2. Traditional methods for predicting air quality are often limited by the amount and quality of data available. This project aims to overcome those limitations by leveraging machine learning algorithms to make more accurate predictions.</a:t>
            </a:r>
          </a:p>
          <a:p>
            <a:pPr algn="l"/>
            <a:endParaRPr lang="en-US" sz="1600" b="0" i="0" dirty="0">
              <a:effectLst/>
              <a:latin typeface="Times New Roman" panose="02020603050405020304" pitchFamily="18" charset="0"/>
              <a:cs typeface="Times New Roman" panose="02020603050405020304" pitchFamily="18" charset="0"/>
            </a:endParaRPr>
          </a:p>
          <a:p>
            <a:pPr algn="l"/>
            <a:r>
              <a:rPr lang="en-US" sz="1600" b="0" i="0" dirty="0">
                <a:effectLst/>
                <a:latin typeface="Times New Roman" panose="02020603050405020304" pitchFamily="18" charset="0"/>
                <a:cs typeface="Times New Roman" panose="02020603050405020304" pitchFamily="18" charset="0"/>
              </a:rPr>
              <a:t>3. Air quality can have a significant impact on public health, but predicting it accurately can be a challenging task. This project aims to develop a machine learning model that can predict air quality levels in real-time and help individuals make informed decisions about their health and well-being.</a:t>
            </a:r>
          </a:p>
          <a:p>
            <a:pPr algn="l"/>
            <a:endParaRPr lang="en-US" sz="1600" b="0" i="0" dirty="0">
              <a:effectLst/>
              <a:latin typeface="Times New Roman" panose="02020603050405020304" pitchFamily="18" charset="0"/>
              <a:cs typeface="Times New Roman" panose="02020603050405020304" pitchFamily="18" charset="0"/>
            </a:endParaRPr>
          </a:p>
          <a:p>
            <a:pPr algn="l"/>
            <a:r>
              <a:rPr lang="en-US" sz="1600" dirty="0">
                <a:latin typeface="Times New Roman" panose="02020603050405020304" pitchFamily="18" charset="0"/>
                <a:cs typeface="Times New Roman" panose="02020603050405020304" pitchFamily="18" charset="0"/>
              </a:rPr>
              <a:t>4. </a:t>
            </a:r>
            <a:r>
              <a:rPr lang="en-US" sz="1600" b="0" i="0" dirty="0">
                <a:effectLst/>
                <a:latin typeface="Times New Roman" panose="02020603050405020304" pitchFamily="18" charset="0"/>
                <a:cs typeface="Times New Roman" panose="02020603050405020304" pitchFamily="18" charset="0"/>
              </a:rPr>
              <a:t>Air quality is influenced by a wide range of factors, including weather patterns, traffic, and industrial emissions. This project aims to develop a machine learning model that can effectively capture these factors and make accurate predictions about air quality levels.</a:t>
            </a:r>
          </a:p>
          <a:p>
            <a:pPr algn="l"/>
            <a:endParaRPr lang="en-US" sz="1600" b="0" i="0" dirty="0">
              <a:effectLst/>
              <a:latin typeface="Times New Roman" panose="02020603050405020304" pitchFamily="18" charset="0"/>
              <a:cs typeface="Times New Roman" panose="02020603050405020304" pitchFamily="18" charset="0"/>
            </a:endParaRPr>
          </a:p>
          <a:p>
            <a:pPr algn="l"/>
            <a:r>
              <a:rPr lang="en-US" sz="1600" b="0" i="0" dirty="0">
                <a:effectLst/>
                <a:latin typeface="Times New Roman" panose="02020603050405020304" pitchFamily="18" charset="0"/>
                <a:cs typeface="Times New Roman" panose="02020603050405020304" pitchFamily="18" charset="0"/>
              </a:rPr>
              <a:t>5. With climate change and environmental degradation becoming increasingly pressing   issues, predicting air quality levels is more important than ever. This project aims to leverage the power of machine learning to develop a scalable solution that can help cities and regions worldwide to monitor and improve air quality.</a:t>
            </a:r>
          </a:p>
          <a:p>
            <a:endParaRPr lang="en-IN" dirty="0"/>
          </a:p>
        </p:txBody>
      </p:sp>
    </p:spTree>
    <p:extLst>
      <p:ext uri="{BB962C8B-B14F-4D97-AF65-F5344CB8AC3E}">
        <p14:creationId xmlns:p14="http://schemas.microsoft.com/office/powerpoint/2010/main" val="12666544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1" y="165992"/>
            <a:ext cx="7886700" cy="530259"/>
          </a:xfrm>
        </p:spPr>
        <p:txBody>
          <a:bodyPr>
            <a:noAutofit/>
          </a:bodyPr>
          <a:lstStyle/>
          <a:p>
            <a:pPr algn="ctr"/>
            <a:r>
              <a:rPr lang="en-US" sz="3600" b="1" dirty="0">
                <a:solidFill>
                  <a:srgbClr val="7030A0"/>
                </a:solidFill>
                <a:latin typeface="Times New Roman" panose="02020603050405020304" pitchFamily="18" charset="0"/>
                <a:cs typeface="Times New Roman" panose="02020603050405020304" pitchFamily="18" charset="0"/>
              </a:rPr>
              <a:t>Proposed System</a:t>
            </a:r>
            <a:endParaRPr lang="en-IN" sz="3600" b="1" dirty="0">
              <a:solidFill>
                <a:srgbClr val="7030A0"/>
              </a:solidFill>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id="{84ED6F37-FDEB-14D6-7786-B755476111F7}"/>
              </a:ext>
            </a:extLst>
          </p:cNvPr>
          <p:cNvSpPr>
            <a:spLocks noGrp="1"/>
          </p:cNvSpPr>
          <p:nvPr>
            <p:ph type="dt" sz="half" idx="10"/>
          </p:nvPr>
        </p:nvSpPr>
        <p:spPr/>
        <p:txBody>
          <a:bodyPr/>
          <a:lstStyle/>
          <a:p>
            <a:fld id="{89E01FDE-22D3-49D9-846C-C14CA8C34E8A}" type="datetime1">
              <a:rPr lang="en-IN" smtClean="0"/>
              <a:t>09-04-2023</a:t>
            </a:fld>
            <a:endParaRPr lang="en-IN"/>
          </a:p>
        </p:txBody>
      </p:sp>
      <p:sp>
        <p:nvSpPr>
          <p:cNvPr id="4" name="Slide Number Placeholder 3">
            <a:extLst>
              <a:ext uri="{FF2B5EF4-FFF2-40B4-BE49-F238E27FC236}">
                <a16:creationId xmlns:a16="http://schemas.microsoft.com/office/drawing/2014/main" id="{4DB30AD6-C0F0-3ECE-0069-7C5248013755}"/>
              </a:ext>
            </a:extLst>
          </p:cNvPr>
          <p:cNvSpPr>
            <a:spLocks noGrp="1"/>
          </p:cNvSpPr>
          <p:nvPr>
            <p:ph type="sldNum" sz="quarter" idx="12"/>
          </p:nvPr>
        </p:nvSpPr>
        <p:spPr/>
        <p:txBody>
          <a:bodyPr/>
          <a:lstStyle/>
          <a:p>
            <a:fld id="{9D3FF152-60F5-4862-82F9-1190556AA56F}" type="slidenum">
              <a:rPr lang="en-IN" smtClean="0"/>
              <a:t>6</a:t>
            </a:fld>
            <a:endParaRPr lang="en-IN"/>
          </a:p>
        </p:txBody>
      </p:sp>
      <p:sp>
        <p:nvSpPr>
          <p:cNvPr id="5" name="TextBox 4">
            <a:extLst>
              <a:ext uri="{FF2B5EF4-FFF2-40B4-BE49-F238E27FC236}">
                <a16:creationId xmlns:a16="http://schemas.microsoft.com/office/drawing/2014/main" id="{291B4C5E-22A2-9272-0428-7141EE471FF8}"/>
              </a:ext>
            </a:extLst>
          </p:cNvPr>
          <p:cNvSpPr txBox="1"/>
          <p:nvPr/>
        </p:nvSpPr>
        <p:spPr>
          <a:xfrm>
            <a:off x="345016" y="1112587"/>
            <a:ext cx="8453967" cy="4632825"/>
          </a:xfrm>
          <a:prstGeom prst="rect">
            <a:avLst/>
          </a:prstGeom>
          <a:noFill/>
        </p:spPr>
        <p:txBody>
          <a:bodyPr wrap="square" rtlCol="0">
            <a:spAutoFit/>
          </a:bodyPr>
          <a:lstStyle/>
          <a:p>
            <a:pPr marL="285750" indent="-285750" algn="just">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The proposed system for air quality prediction using random forest and decision tree algorithms has several advantages over existing systems, including Naive Bayes. Random forest and decision tree algorithms are both based on decision trees, which are a type of machine learning algorithm that models’ decisions and their possible consequences in a tree-like structure. </a:t>
            </a:r>
          </a:p>
          <a:p>
            <a:pPr marL="285750" indent="-285750" algn="just">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These algorithms are capable of handling both continuous and categorical variables, which makes them ideal for air quality prediction, where variables such as weather conditions and pollutant levels can be either continuous or categorical. </a:t>
            </a:r>
          </a:p>
          <a:p>
            <a:pPr marL="285750" indent="-285750" algn="just">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One significant advantage of using random forest and decision tree algorithms is their ability to handle complex relationships between variables. </a:t>
            </a:r>
          </a:p>
          <a:p>
            <a:pPr marL="285750" indent="-285750" algn="just">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The proposed system using random forest and decision tree algorithms has several advantages over existing systems, including their ability to handle complex relationships between variables, handle missing data effectively, enable feature selection, and provide insights into the factors that impact air quality. </a:t>
            </a:r>
          </a:p>
          <a:p>
            <a:pPr marL="285750" indent="-285750" algn="just">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These advantages make them an ideal choice for air quality prediction, and they have the potential to revolutionize air quality monitoring and control.</a:t>
            </a:r>
            <a:endParaRPr lang="en-IN" dirty="0"/>
          </a:p>
        </p:txBody>
      </p:sp>
    </p:spTree>
    <p:extLst>
      <p:ext uri="{BB962C8B-B14F-4D97-AF65-F5344CB8AC3E}">
        <p14:creationId xmlns:p14="http://schemas.microsoft.com/office/powerpoint/2010/main" val="853309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1" y="165992"/>
            <a:ext cx="7886700" cy="530259"/>
          </a:xfrm>
        </p:spPr>
        <p:txBody>
          <a:bodyPr>
            <a:noAutofit/>
          </a:bodyPr>
          <a:lstStyle/>
          <a:p>
            <a:pPr algn="ctr"/>
            <a:r>
              <a:rPr lang="en-US" sz="3600" b="1" dirty="0">
                <a:solidFill>
                  <a:srgbClr val="7030A0"/>
                </a:solidFill>
                <a:latin typeface="Times New Roman" panose="02020603050405020304" pitchFamily="18" charset="0"/>
                <a:cs typeface="Times New Roman" panose="02020603050405020304" pitchFamily="18" charset="0"/>
              </a:rPr>
              <a:t>Software / Hardware used</a:t>
            </a:r>
            <a:endParaRPr lang="en-IN" sz="3600" b="1" dirty="0">
              <a:solidFill>
                <a:srgbClr val="7030A0"/>
              </a:solidFill>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id="{76E8B922-F211-8D88-DCF1-70B86E5B87CE}"/>
              </a:ext>
            </a:extLst>
          </p:cNvPr>
          <p:cNvSpPr>
            <a:spLocks noGrp="1"/>
          </p:cNvSpPr>
          <p:nvPr>
            <p:ph type="dt" sz="half" idx="10"/>
          </p:nvPr>
        </p:nvSpPr>
        <p:spPr/>
        <p:txBody>
          <a:bodyPr/>
          <a:lstStyle/>
          <a:p>
            <a:fld id="{E8DB6051-EE13-42E6-98E9-4DCFCECF34A5}" type="datetime1">
              <a:rPr lang="en-IN" smtClean="0"/>
              <a:t>09-04-2023</a:t>
            </a:fld>
            <a:endParaRPr lang="en-IN"/>
          </a:p>
        </p:txBody>
      </p:sp>
      <p:sp>
        <p:nvSpPr>
          <p:cNvPr id="4" name="Slide Number Placeholder 3">
            <a:extLst>
              <a:ext uri="{FF2B5EF4-FFF2-40B4-BE49-F238E27FC236}">
                <a16:creationId xmlns:a16="http://schemas.microsoft.com/office/drawing/2014/main" id="{2894247B-9CF2-A38D-3B41-D90F4E4CF4C0}"/>
              </a:ext>
            </a:extLst>
          </p:cNvPr>
          <p:cNvSpPr>
            <a:spLocks noGrp="1"/>
          </p:cNvSpPr>
          <p:nvPr>
            <p:ph type="sldNum" sz="quarter" idx="12"/>
          </p:nvPr>
        </p:nvSpPr>
        <p:spPr/>
        <p:txBody>
          <a:bodyPr/>
          <a:lstStyle/>
          <a:p>
            <a:fld id="{9D3FF152-60F5-4862-82F9-1190556AA56F}" type="slidenum">
              <a:rPr lang="en-IN" smtClean="0"/>
              <a:t>7</a:t>
            </a:fld>
            <a:endParaRPr lang="en-IN"/>
          </a:p>
        </p:txBody>
      </p:sp>
      <p:sp>
        <p:nvSpPr>
          <p:cNvPr id="5" name="TextBox 4">
            <a:extLst>
              <a:ext uri="{FF2B5EF4-FFF2-40B4-BE49-F238E27FC236}">
                <a16:creationId xmlns:a16="http://schemas.microsoft.com/office/drawing/2014/main" id="{46C89DD1-64B5-C3B7-D9F9-7CBE6BB460C2}"/>
              </a:ext>
            </a:extLst>
          </p:cNvPr>
          <p:cNvSpPr txBox="1"/>
          <p:nvPr/>
        </p:nvSpPr>
        <p:spPr>
          <a:xfrm>
            <a:off x="762002" y="1447800"/>
            <a:ext cx="7753351" cy="3643562"/>
          </a:xfrm>
          <a:prstGeom prst="rect">
            <a:avLst/>
          </a:prstGeom>
          <a:noFill/>
        </p:spPr>
        <p:txBody>
          <a:bodyPr wrap="square" rtlCol="0">
            <a:spAutoFit/>
          </a:bodyPr>
          <a:lstStyle/>
          <a:p>
            <a:r>
              <a:rPr lang="en-US" b="1" dirty="0">
                <a:latin typeface="Times New Roman" panose="02020603050405020304" pitchFamily="18" charset="0"/>
                <a:ea typeface="Times New Roman" panose="02020603050405020304" pitchFamily="18" charset="0"/>
              </a:rPr>
              <a:t>HARDWARE REQUIREMENTS</a:t>
            </a:r>
            <a:endParaRPr lang="en-IN" dirty="0">
              <a:latin typeface="Times New Roman" panose="02020603050405020304" pitchFamily="18" charset="0"/>
              <a:ea typeface="Times New Roman" panose="02020603050405020304" pitchFamily="18" charset="0"/>
            </a:endParaRPr>
          </a:p>
          <a:p>
            <a:r>
              <a:rPr lang="en-US" b="1" dirty="0">
                <a:latin typeface="Times New Roman" panose="02020603050405020304" pitchFamily="18" charset="0"/>
                <a:ea typeface="Times New Roman" panose="02020603050405020304" pitchFamily="18" charset="0"/>
              </a:rPr>
              <a:t> </a:t>
            </a:r>
            <a:endParaRPr lang="en-IN" dirty="0">
              <a:latin typeface="Times New Roman" panose="02020603050405020304" pitchFamily="18" charset="0"/>
              <a:ea typeface="Times New Roman" panose="02020603050405020304" pitchFamily="18" charset="0"/>
            </a:endParaRPr>
          </a:p>
          <a:p>
            <a:pPr algn="just">
              <a:lnSpc>
                <a:spcPct val="150000"/>
              </a:lnSpc>
            </a:pPr>
            <a:r>
              <a:rPr lang="en-US" dirty="0">
                <a:latin typeface="Times New Roman" panose="02020603050405020304" pitchFamily="18" charset="0"/>
                <a:ea typeface="Times New Roman" panose="02020603050405020304" pitchFamily="18" charset="0"/>
              </a:rPr>
              <a:t>Processor			: Pentium Dual Core 2.00GHZ</a:t>
            </a:r>
            <a:endParaRPr lang="en-IN" dirty="0">
              <a:latin typeface="Times New Roman" panose="02020603050405020304" pitchFamily="18" charset="0"/>
              <a:ea typeface="Times New Roman" panose="02020603050405020304" pitchFamily="18" charset="0"/>
            </a:endParaRPr>
          </a:p>
          <a:p>
            <a:pPr algn="just">
              <a:lnSpc>
                <a:spcPct val="150000"/>
              </a:lnSpc>
            </a:pPr>
            <a:r>
              <a:rPr lang="en-US" dirty="0">
                <a:latin typeface="Times New Roman" panose="02020603050405020304" pitchFamily="18" charset="0"/>
                <a:ea typeface="Times New Roman" panose="02020603050405020304" pitchFamily="18" charset="0"/>
              </a:rPr>
              <a:t>Hard disk			: 120 GB</a:t>
            </a:r>
            <a:endParaRPr lang="en-IN" dirty="0">
              <a:latin typeface="Times New Roman" panose="02020603050405020304" pitchFamily="18" charset="0"/>
              <a:ea typeface="Times New Roman" panose="02020603050405020304" pitchFamily="18" charset="0"/>
            </a:endParaRPr>
          </a:p>
          <a:p>
            <a:pPr algn="just">
              <a:lnSpc>
                <a:spcPct val="150000"/>
              </a:lnSpc>
            </a:pPr>
            <a:r>
              <a:rPr lang="en-US" dirty="0">
                <a:latin typeface="Times New Roman" panose="02020603050405020304" pitchFamily="18" charset="0"/>
                <a:ea typeface="Times New Roman" panose="02020603050405020304" pitchFamily="18" charset="0"/>
              </a:rPr>
              <a:t>RAM			: 2GB (minimum)</a:t>
            </a:r>
            <a:endParaRPr lang="en-IN" dirty="0">
              <a:latin typeface="Times New Roman" panose="02020603050405020304" pitchFamily="18" charset="0"/>
              <a:ea typeface="Times New Roman" panose="02020603050405020304" pitchFamily="18" charset="0"/>
            </a:endParaRPr>
          </a:p>
          <a:p>
            <a:r>
              <a:rPr lang="en-US" b="1" dirty="0">
                <a:latin typeface="Times New Roman" panose="02020603050405020304" pitchFamily="18" charset="0"/>
                <a:ea typeface="Times New Roman" panose="02020603050405020304" pitchFamily="18" charset="0"/>
              </a:rPr>
              <a:t> </a:t>
            </a:r>
            <a:endParaRPr lang="en-IN" dirty="0">
              <a:latin typeface="Times New Roman" panose="02020603050405020304" pitchFamily="18" charset="0"/>
              <a:ea typeface="Times New Roman" panose="02020603050405020304" pitchFamily="18" charset="0"/>
            </a:endParaRPr>
          </a:p>
          <a:p>
            <a:r>
              <a:rPr lang="en-US" b="1" dirty="0">
                <a:latin typeface="Times New Roman" panose="02020603050405020304" pitchFamily="18" charset="0"/>
                <a:ea typeface="Times New Roman" panose="02020603050405020304" pitchFamily="18" charset="0"/>
              </a:rPr>
              <a:t>SOFTWARE REQUIREMENTS</a:t>
            </a:r>
            <a:endParaRPr lang="en-IN" dirty="0">
              <a:latin typeface="Times New Roman" panose="02020603050405020304" pitchFamily="18" charset="0"/>
              <a:ea typeface="Times New Roman" panose="02020603050405020304" pitchFamily="18" charset="0"/>
            </a:endParaRPr>
          </a:p>
          <a:p>
            <a:pPr algn="just">
              <a:lnSpc>
                <a:spcPct val="150000"/>
              </a:lnSpc>
            </a:pPr>
            <a:r>
              <a:rPr lang="en-US" b="1" dirty="0">
                <a:latin typeface="Times New Roman" panose="02020603050405020304" pitchFamily="18" charset="0"/>
                <a:ea typeface="Times New Roman" panose="02020603050405020304" pitchFamily="18" charset="0"/>
              </a:rPr>
              <a:t> </a:t>
            </a:r>
            <a:endParaRPr lang="en-IN" dirty="0">
              <a:latin typeface="Times New Roman" panose="02020603050405020304" pitchFamily="18" charset="0"/>
              <a:ea typeface="Times New Roman" panose="02020603050405020304" pitchFamily="18" charset="0"/>
            </a:endParaRPr>
          </a:p>
          <a:p>
            <a:pPr algn="just">
              <a:lnSpc>
                <a:spcPct val="150000"/>
              </a:lnSpc>
            </a:pPr>
            <a:r>
              <a:rPr lang="en-US" dirty="0">
                <a:latin typeface="Times New Roman" panose="02020603050405020304" pitchFamily="18" charset="0"/>
                <a:ea typeface="Times New Roman" panose="02020603050405020304" pitchFamily="18" charset="0"/>
              </a:rPr>
              <a:t>Operating system 	: Windows 7 (with service pack 1), 8, 8.1 and 10</a:t>
            </a:r>
            <a:endParaRPr lang="en-IN" dirty="0">
              <a:latin typeface="Times New Roman" panose="02020603050405020304" pitchFamily="18" charset="0"/>
              <a:ea typeface="Times New Roman" panose="02020603050405020304" pitchFamily="18" charset="0"/>
            </a:endParaRPr>
          </a:p>
          <a:p>
            <a:pPr algn="just">
              <a:lnSpc>
                <a:spcPct val="150000"/>
              </a:lnSpc>
            </a:pPr>
            <a:r>
              <a:rPr lang="en-US" dirty="0">
                <a:latin typeface="Times New Roman" panose="02020603050405020304" pitchFamily="18" charset="0"/>
                <a:ea typeface="Times New Roman" panose="02020603050405020304" pitchFamily="18" charset="0"/>
              </a:rPr>
              <a:t>Language			: Python</a:t>
            </a:r>
            <a:endParaRPr lang="en-IN"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0702654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1" y="165992"/>
            <a:ext cx="7886700" cy="530259"/>
          </a:xfrm>
        </p:spPr>
        <p:txBody>
          <a:bodyPr>
            <a:noAutofit/>
          </a:bodyPr>
          <a:lstStyle/>
          <a:p>
            <a:pPr algn="ctr"/>
            <a:r>
              <a:rPr lang="en-US" sz="3600" b="1" dirty="0">
                <a:solidFill>
                  <a:srgbClr val="7030A0"/>
                </a:solidFill>
                <a:latin typeface="Times New Roman" panose="02020603050405020304" pitchFamily="18" charset="0"/>
                <a:cs typeface="Times New Roman" panose="02020603050405020304" pitchFamily="18" charset="0"/>
              </a:rPr>
              <a:t>Architecture / Methodology used</a:t>
            </a:r>
            <a:endParaRPr lang="en-IN" sz="3600" b="1" dirty="0">
              <a:solidFill>
                <a:srgbClr val="7030A0"/>
              </a:solidFill>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id="{94A57625-FE0C-C9D0-9B64-51C30486E5E1}"/>
              </a:ext>
            </a:extLst>
          </p:cNvPr>
          <p:cNvSpPr>
            <a:spLocks noGrp="1"/>
          </p:cNvSpPr>
          <p:nvPr>
            <p:ph type="dt" sz="half" idx="10"/>
          </p:nvPr>
        </p:nvSpPr>
        <p:spPr/>
        <p:txBody>
          <a:bodyPr/>
          <a:lstStyle/>
          <a:p>
            <a:fld id="{62C8375E-572C-4231-AFAD-B0A78AF670A8}" type="datetime1">
              <a:rPr lang="en-IN" smtClean="0"/>
              <a:t>09-04-2023</a:t>
            </a:fld>
            <a:endParaRPr lang="en-IN"/>
          </a:p>
        </p:txBody>
      </p:sp>
      <p:sp>
        <p:nvSpPr>
          <p:cNvPr id="4" name="Slide Number Placeholder 3">
            <a:extLst>
              <a:ext uri="{FF2B5EF4-FFF2-40B4-BE49-F238E27FC236}">
                <a16:creationId xmlns:a16="http://schemas.microsoft.com/office/drawing/2014/main" id="{2C207A7E-3D82-3EF5-FA41-02841985E0D6}"/>
              </a:ext>
            </a:extLst>
          </p:cNvPr>
          <p:cNvSpPr>
            <a:spLocks noGrp="1"/>
          </p:cNvSpPr>
          <p:nvPr>
            <p:ph type="sldNum" sz="quarter" idx="12"/>
          </p:nvPr>
        </p:nvSpPr>
        <p:spPr/>
        <p:txBody>
          <a:bodyPr/>
          <a:lstStyle/>
          <a:p>
            <a:fld id="{9D3FF152-60F5-4862-82F9-1190556AA56F}" type="slidenum">
              <a:rPr lang="en-IN" smtClean="0"/>
              <a:t>8</a:t>
            </a:fld>
            <a:endParaRPr lang="en-IN"/>
          </a:p>
        </p:txBody>
      </p:sp>
      <p:pic>
        <p:nvPicPr>
          <p:cNvPr id="5" name="Picture 4">
            <a:extLst>
              <a:ext uri="{FF2B5EF4-FFF2-40B4-BE49-F238E27FC236}">
                <a16:creationId xmlns:a16="http://schemas.microsoft.com/office/drawing/2014/main" id="{1590AF75-381D-A057-B930-2C88186C1A7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59921" y="1168399"/>
            <a:ext cx="7024158" cy="4853903"/>
          </a:xfrm>
          <a:prstGeom prst="rect">
            <a:avLst/>
          </a:prstGeom>
          <a:noFill/>
          <a:ln>
            <a:noFill/>
          </a:ln>
        </p:spPr>
      </p:pic>
      <p:sp>
        <p:nvSpPr>
          <p:cNvPr id="6" name="TextBox 5">
            <a:extLst>
              <a:ext uri="{FF2B5EF4-FFF2-40B4-BE49-F238E27FC236}">
                <a16:creationId xmlns:a16="http://schemas.microsoft.com/office/drawing/2014/main" id="{3C3F1C57-DA53-C31D-7430-398D5B4C9400}"/>
              </a:ext>
            </a:extLst>
          </p:cNvPr>
          <p:cNvSpPr txBox="1"/>
          <p:nvPr/>
        </p:nvSpPr>
        <p:spPr>
          <a:xfrm>
            <a:off x="2311400" y="6178049"/>
            <a:ext cx="3141133"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System Architecture</a:t>
            </a:r>
          </a:p>
        </p:txBody>
      </p:sp>
    </p:spTree>
    <p:extLst>
      <p:ext uri="{BB962C8B-B14F-4D97-AF65-F5344CB8AC3E}">
        <p14:creationId xmlns:p14="http://schemas.microsoft.com/office/powerpoint/2010/main" val="32640712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1" y="165992"/>
            <a:ext cx="7886700" cy="530259"/>
          </a:xfrm>
        </p:spPr>
        <p:txBody>
          <a:bodyPr>
            <a:noAutofit/>
          </a:bodyPr>
          <a:lstStyle/>
          <a:p>
            <a:pPr algn="ctr"/>
            <a:r>
              <a:rPr lang="en-US" sz="3600" b="1"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System Design - Flow Chart/DFD/ER </a:t>
            </a:r>
            <a:endParaRPr lang="en-IN" sz="6000" b="1" dirty="0">
              <a:solidFill>
                <a:srgbClr val="7030A0"/>
              </a:solidFill>
              <a:latin typeface="Times New Roman" panose="02020603050405020304" pitchFamily="18" charset="0"/>
              <a:cs typeface="Times New Roman" panose="02020603050405020304" pitchFamily="18" charset="0"/>
            </a:endParaRPr>
          </a:p>
        </p:txBody>
      </p:sp>
      <p:sp>
        <p:nvSpPr>
          <p:cNvPr id="7" name="Date Placeholder 6">
            <a:extLst>
              <a:ext uri="{FF2B5EF4-FFF2-40B4-BE49-F238E27FC236}">
                <a16:creationId xmlns:a16="http://schemas.microsoft.com/office/drawing/2014/main" id="{C882CF49-C6EE-11A2-A9CF-6435ECACEAA7}"/>
              </a:ext>
            </a:extLst>
          </p:cNvPr>
          <p:cNvSpPr>
            <a:spLocks noGrp="1"/>
          </p:cNvSpPr>
          <p:nvPr>
            <p:ph type="dt" sz="half" idx="10"/>
          </p:nvPr>
        </p:nvSpPr>
        <p:spPr/>
        <p:txBody>
          <a:bodyPr/>
          <a:lstStyle/>
          <a:p>
            <a:fld id="{493FDF61-49BB-4FF7-AC3A-83455FBCA969}" type="datetime1">
              <a:rPr lang="en-IN" smtClean="0"/>
              <a:t>09-04-2023</a:t>
            </a:fld>
            <a:endParaRPr lang="en-IN"/>
          </a:p>
        </p:txBody>
      </p:sp>
      <p:sp>
        <p:nvSpPr>
          <p:cNvPr id="8" name="Slide Number Placeholder 7">
            <a:extLst>
              <a:ext uri="{FF2B5EF4-FFF2-40B4-BE49-F238E27FC236}">
                <a16:creationId xmlns:a16="http://schemas.microsoft.com/office/drawing/2014/main" id="{49F084E4-6470-6E54-01D5-51470D9D3D05}"/>
              </a:ext>
            </a:extLst>
          </p:cNvPr>
          <p:cNvSpPr>
            <a:spLocks noGrp="1"/>
          </p:cNvSpPr>
          <p:nvPr>
            <p:ph type="sldNum" sz="quarter" idx="12"/>
          </p:nvPr>
        </p:nvSpPr>
        <p:spPr/>
        <p:txBody>
          <a:bodyPr/>
          <a:lstStyle/>
          <a:p>
            <a:fld id="{9D3FF152-60F5-4862-82F9-1190556AA56F}" type="slidenum">
              <a:rPr lang="en-IN" smtClean="0"/>
              <a:t>9</a:t>
            </a:fld>
            <a:endParaRPr lang="en-IN"/>
          </a:p>
        </p:txBody>
      </p:sp>
      <p:pic>
        <p:nvPicPr>
          <p:cNvPr id="3" name="Picture 2">
            <a:extLst>
              <a:ext uri="{FF2B5EF4-FFF2-40B4-BE49-F238E27FC236}">
                <a16:creationId xmlns:a16="http://schemas.microsoft.com/office/drawing/2014/main" id="{D51B5B02-28C0-0BBD-121D-0EC7C205318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417108" y="1463676"/>
            <a:ext cx="5734050" cy="1238250"/>
          </a:xfrm>
          <a:prstGeom prst="rect">
            <a:avLst/>
          </a:prstGeom>
          <a:noFill/>
          <a:ln>
            <a:noFill/>
          </a:ln>
        </p:spPr>
      </p:pic>
      <p:pic>
        <p:nvPicPr>
          <p:cNvPr id="5" name="Picture 4">
            <a:extLst>
              <a:ext uri="{FF2B5EF4-FFF2-40B4-BE49-F238E27FC236}">
                <a16:creationId xmlns:a16="http://schemas.microsoft.com/office/drawing/2014/main" id="{7C2914C4-C0B2-E8B2-7FB9-F07AE600C82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417108" y="3219973"/>
            <a:ext cx="5734050" cy="2705100"/>
          </a:xfrm>
          <a:prstGeom prst="rect">
            <a:avLst/>
          </a:prstGeom>
          <a:noFill/>
          <a:ln>
            <a:noFill/>
          </a:ln>
        </p:spPr>
      </p:pic>
      <p:sp>
        <p:nvSpPr>
          <p:cNvPr id="9" name="TextBox 8">
            <a:extLst>
              <a:ext uri="{FF2B5EF4-FFF2-40B4-BE49-F238E27FC236}">
                <a16:creationId xmlns:a16="http://schemas.microsoft.com/office/drawing/2014/main" id="{742314E7-CDC7-9C0C-7130-12CD968233C4}"/>
              </a:ext>
            </a:extLst>
          </p:cNvPr>
          <p:cNvSpPr txBox="1"/>
          <p:nvPr/>
        </p:nvSpPr>
        <p:spPr>
          <a:xfrm>
            <a:off x="3655483" y="2795069"/>
            <a:ext cx="2802467" cy="369332"/>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DFD Level 0</a:t>
            </a:r>
          </a:p>
        </p:txBody>
      </p:sp>
      <p:sp>
        <p:nvSpPr>
          <p:cNvPr id="10" name="TextBox 9">
            <a:extLst>
              <a:ext uri="{FF2B5EF4-FFF2-40B4-BE49-F238E27FC236}">
                <a16:creationId xmlns:a16="http://schemas.microsoft.com/office/drawing/2014/main" id="{A06D5D8A-54F3-5324-537A-BB3036442C4D}"/>
              </a:ext>
            </a:extLst>
          </p:cNvPr>
          <p:cNvSpPr txBox="1"/>
          <p:nvPr/>
        </p:nvSpPr>
        <p:spPr>
          <a:xfrm>
            <a:off x="3627966" y="5980645"/>
            <a:ext cx="2438400" cy="381003"/>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DFD Level 1</a:t>
            </a:r>
          </a:p>
        </p:txBody>
      </p:sp>
    </p:spTree>
    <p:extLst>
      <p:ext uri="{BB962C8B-B14F-4D97-AF65-F5344CB8AC3E}">
        <p14:creationId xmlns:p14="http://schemas.microsoft.com/office/powerpoint/2010/main" val="36270952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2217</TotalTime>
  <Words>2268</Words>
  <Application>Microsoft Office PowerPoint</Application>
  <PresentationFormat>On-screen Show (4:3)</PresentationFormat>
  <Paragraphs>173</Paragraphs>
  <Slides>22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Calibri Light</vt:lpstr>
      <vt:lpstr>Times New Roman</vt:lpstr>
      <vt:lpstr>Wingdings</vt:lpstr>
      <vt:lpstr>Office Theme</vt:lpstr>
      <vt:lpstr>PowerPoint Presentation</vt:lpstr>
      <vt:lpstr>Introduction</vt:lpstr>
      <vt:lpstr>Objective of the Project</vt:lpstr>
      <vt:lpstr>Literature Survey</vt:lpstr>
      <vt:lpstr>Problem Statement</vt:lpstr>
      <vt:lpstr>Proposed System</vt:lpstr>
      <vt:lpstr>Software / Hardware used</vt:lpstr>
      <vt:lpstr>Architecture / Methodology used</vt:lpstr>
      <vt:lpstr>System Design - Flow Chart/DFD/ER </vt:lpstr>
      <vt:lpstr>System Design - Flow Chart/DFD/ER </vt:lpstr>
      <vt:lpstr>System Design - Flow Chart/DFD/ER </vt:lpstr>
      <vt:lpstr>Module Description</vt:lpstr>
      <vt:lpstr>Module Description</vt:lpstr>
      <vt:lpstr>Module Description</vt:lpstr>
      <vt:lpstr>Module Description</vt:lpstr>
      <vt:lpstr>Testing /Performance Evaluation / Results</vt:lpstr>
      <vt:lpstr>Testing /Performance Evaluation / Results</vt:lpstr>
      <vt:lpstr>Screen Shots</vt:lpstr>
      <vt:lpstr>Screen Shots</vt:lpstr>
      <vt:lpstr>Screen Shots</vt:lpstr>
      <vt:lpstr>Conclusion / Feature Enhancement</vt:lpstr>
      <vt:lpstr>Reference Paper/ URL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SENTHILKUMAR G</dc:creator>
  <cp:lastModifiedBy>Karthik Deivanayagam</cp:lastModifiedBy>
  <cp:revision>15</cp:revision>
  <dcterms:created xsi:type="dcterms:W3CDTF">2020-12-27T14:21:20Z</dcterms:created>
  <dcterms:modified xsi:type="dcterms:W3CDTF">2023-04-09T15:29:08Z</dcterms:modified>
</cp:coreProperties>
</file>