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57" r:id="rId3"/>
    <p:sldId id="259" r:id="rId4"/>
    <p:sldId id="282" r:id="rId5"/>
    <p:sldId id="283" r:id="rId6"/>
    <p:sldId id="284" r:id="rId7"/>
    <p:sldId id="285" r:id="rId8"/>
    <p:sldId id="286" r:id="rId9"/>
    <p:sldId id="287" r:id="rId10"/>
    <p:sldId id="288" r:id="rId11"/>
    <p:sldId id="289" r:id="rId12"/>
    <p:sldId id="290" r:id="rId13"/>
    <p:sldId id="291" r:id="rId14"/>
    <p:sldId id="265" r:id="rId15"/>
    <p:sldId id="294" r:id="rId16"/>
    <p:sldId id="273" r:id="rId17"/>
    <p:sldId id="292" r:id="rId18"/>
    <p:sldId id="272" r:id="rId19"/>
    <p:sldId id="293" r:id="rId20"/>
    <p:sldId id="28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2008"/>
    <p:restoredTop sz="94681"/>
  </p:normalViewPr>
  <p:slideViewPr>
    <p:cSldViewPr snapToGrid="0" snapToObjects="1" showGuides="1">
      <p:cViewPr varScale="1">
        <p:scale>
          <a:sx n="69" d="100"/>
          <a:sy n="69" d="100"/>
        </p:scale>
        <p:origin x="84" y="240"/>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10/24/2022</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10/24/2022</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10/24/2022</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10/24/2022</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10/24/2022</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10/24/2022</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10/24/2022</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10/24/2022</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10/24/2022</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10/24/2022</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10/24/2022</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10/24/2022</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10842199" cy="3508653"/>
          </a:xfrm>
          <a:prstGeom prst="rect">
            <a:avLst/>
          </a:prstGeom>
          <a:solidFill>
            <a:schemeClr val="bg2">
              <a:lumMod val="25000"/>
            </a:schemeClr>
          </a:solidFill>
        </p:spPr>
        <p:txBody>
          <a:bodyPr wrap="none" rtlCol="0">
            <a:spAutoFit/>
          </a:bodyPr>
          <a:lstStyle/>
          <a:p>
            <a:r>
              <a:rPr lang="en-US" sz="6600" dirty="0">
                <a:solidFill>
                  <a:srgbClr val="FF6600"/>
                </a:solidFill>
              </a:rPr>
              <a:t>G2M Cab Company Investment</a:t>
            </a:r>
          </a:p>
          <a:p>
            <a:r>
              <a:rPr lang="en-US" sz="6600" dirty="0">
                <a:solidFill>
                  <a:srgbClr val="FF6600"/>
                </a:solidFill>
              </a:rPr>
              <a:t>Pink Cab vs. Yellow Cab</a:t>
            </a:r>
          </a:p>
          <a:p>
            <a:r>
              <a:rPr lang="en-US" sz="2500" dirty="0">
                <a:solidFill>
                  <a:srgbClr val="FF6600"/>
                </a:solidFill>
              </a:rPr>
              <a:t>Virtual</a:t>
            </a:r>
            <a:r>
              <a:rPr lang="en-US" sz="2500" dirty="0"/>
              <a:t> </a:t>
            </a:r>
            <a:r>
              <a:rPr lang="en-US" sz="2500" dirty="0">
                <a:solidFill>
                  <a:srgbClr val="FF6600"/>
                </a:solidFill>
              </a:rPr>
              <a:t>Internship</a:t>
            </a:r>
          </a:p>
          <a:p>
            <a:endParaRPr lang="en-US" sz="4000" dirty="0"/>
          </a:p>
          <a:p>
            <a:r>
              <a:rPr lang="en-US" sz="2500" dirty="0">
                <a:solidFill>
                  <a:srgbClr val="FF6600"/>
                </a:solidFill>
              </a:rPr>
              <a:t>23-Oct-2022</a:t>
            </a: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Customer Age Analysis For Each Company:</a:t>
            </a:r>
          </a:p>
          <a:p>
            <a:pPr algn="ctr"/>
            <a:r>
              <a:rPr lang="en-US" sz="4400" b="1" dirty="0">
                <a:solidFill>
                  <a:schemeClr val="accent2"/>
                </a:solidFill>
                <a:latin typeface="+mj-lt"/>
              </a:rPr>
              <a:t>Number of Customers from Different Age Groups</a:t>
            </a:r>
            <a:endParaRPr lang="en-US" sz="4400" b="1" dirty="0">
              <a:solidFill>
                <a:schemeClr val="bg2">
                  <a:lumMod val="25000"/>
                </a:schemeClr>
              </a:solidFill>
              <a:latin typeface="+mj-lt"/>
            </a:endParaRPr>
          </a:p>
        </p:txBody>
      </p:sp>
      <p:sp>
        <p:nvSpPr>
          <p:cNvPr id="7" name="TextBox 6">
            <a:extLst>
              <a:ext uri="{FF2B5EF4-FFF2-40B4-BE49-F238E27FC236}">
                <a16:creationId xmlns:a16="http://schemas.microsoft.com/office/drawing/2014/main" id="{14965DC9-6FBC-B426-AF4E-DF7C4F366154}"/>
              </a:ext>
            </a:extLst>
          </p:cNvPr>
          <p:cNvSpPr txBox="1"/>
          <p:nvPr/>
        </p:nvSpPr>
        <p:spPr>
          <a:xfrm>
            <a:off x="609600" y="1715796"/>
            <a:ext cx="10224655" cy="369332"/>
          </a:xfrm>
          <a:prstGeom prst="rect">
            <a:avLst/>
          </a:prstGeom>
          <a:noFill/>
        </p:spPr>
        <p:txBody>
          <a:bodyPr wrap="square" rtlCol="0">
            <a:spAutoFit/>
          </a:bodyPr>
          <a:lstStyle/>
          <a:p>
            <a:r>
              <a:rPr lang="en-US" dirty="0"/>
              <a:t> Customers aged 20 to 40 years are more likely to take a cab than any other age groups.</a:t>
            </a:r>
          </a:p>
        </p:txBody>
      </p:sp>
      <p:pic>
        <p:nvPicPr>
          <p:cNvPr id="4" name="Picture 3">
            <a:extLst>
              <a:ext uri="{FF2B5EF4-FFF2-40B4-BE49-F238E27FC236}">
                <a16:creationId xmlns:a16="http://schemas.microsoft.com/office/drawing/2014/main" id="{33E7FDC7-766A-8D96-69CF-BE0EF73C5546}"/>
              </a:ext>
            </a:extLst>
          </p:cNvPr>
          <p:cNvPicPr>
            <a:picLocks noChangeAspect="1"/>
          </p:cNvPicPr>
          <p:nvPr/>
        </p:nvPicPr>
        <p:blipFill>
          <a:blip r:embed="rId2"/>
          <a:stretch>
            <a:fillRect/>
          </a:stretch>
        </p:blipFill>
        <p:spPr>
          <a:xfrm>
            <a:off x="1221364" y="2639126"/>
            <a:ext cx="9463439" cy="4094259"/>
          </a:xfrm>
          <a:prstGeom prst="rect">
            <a:avLst/>
          </a:prstGeom>
        </p:spPr>
      </p:pic>
    </p:spTree>
    <p:extLst>
      <p:ext uri="{BB962C8B-B14F-4D97-AF65-F5344CB8AC3E}">
        <p14:creationId xmlns:p14="http://schemas.microsoft.com/office/powerpoint/2010/main" val="138779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Customer Age Analysis For Each Company:</a:t>
            </a:r>
          </a:p>
          <a:p>
            <a:pPr algn="ctr"/>
            <a:r>
              <a:rPr lang="en-US" sz="4400" b="1" dirty="0">
                <a:solidFill>
                  <a:schemeClr val="accent2"/>
                </a:solidFill>
                <a:latin typeface="+mj-lt"/>
              </a:rPr>
              <a:t>Profit/km from Customers of Different Age Groups</a:t>
            </a:r>
            <a:endParaRPr lang="en-US" sz="4400" b="1" dirty="0">
              <a:solidFill>
                <a:schemeClr val="bg2">
                  <a:lumMod val="25000"/>
                </a:schemeClr>
              </a:solidFill>
              <a:latin typeface="+mj-lt"/>
            </a:endParaRPr>
          </a:p>
        </p:txBody>
      </p:sp>
      <p:sp>
        <p:nvSpPr>
          <p:cNvPr id="7" name="TextBox 6">
            <a:extLst>
              <a:ext uri="{FF2B5EF4-FFF2-40B4-BE49-F238E27FC236}">
                <a16:creationId xmlns:a16="http://schemas.microsoft.com/office/drawing/2014/main" id="{14965DC9-6FBC-B426-AF4E-DF7C4F366154}"/>
              </a:ext>
            </a:extLst>
          </p:cNvPr>
          <p:cNvSpPr txBox="1"/>
          <p:nvPr/>
        </p:nvSpPr>
        <p:spPr>
          <a:xfrm>
            <a:off x="609600" y="1715796"/>
            <a:ext cx="10224655" cy="369332"/>
          </a:xfrm>
          <a:prstGeom prst="rect">
            <a:avLst/>
          </a:prstGeom>
          <a:noFill/>
        </p:spPr>
        <p:txBody>
          <a:bodyPr wrap="square" rtlCol="0">
            <a:spAutoFit/>
          </a:bodyPr>
          <a:lstStyle/>
          <a:p>
            <a:r>
              <a:rPr lang="en-US" dirty="0"/>
              <a:t> Customer age has no impact on the profit/km for either cab company</a:t>
            </a:r>
          </a:p>
        </p:txBody>
      </p:sp>
      <p:pic>
        <p:nvPicPr>
          <p:cNvPr id="2" name="Picture 1">
            <a:extLst>
              <a:ext uri="{FF2B5EF4-FFF2-40B4-BE49-F238E27FC236}">
                <a16:creationId xmlns:a16="http://schemas.microsoft.com/office/drawing/2014/main" id="{D2AF20CD-3327-33ED-0190-0E106B8CC858}"/>
              </a:ext>
            </a:extLst>
          </p:cNvPr>
          <p:cNvPicPr>
            <a:picLocks noChangeAspect="1"/>
          </p:cNvPicPr>
          <p:nvPr/>
        </p:nvPicPr>
        <p:blipFill>
          <a:blip r:embed="rId2"/>
          <a:stretch>
            <a:fillRect/>
          </a:stretch>
        </p:blipFill>
        <p:spPr>
          <a:xfrm>
            <a:off x="761999" y="2549236"/>
            <a:ext cx="9692341" cy="4301657"/>
          </a:xfrm>
          <a:prstGeom prst="rect">
            <a:avLst/>
          </a:prstGeom>
        </p:spPr>
      </p:pic>
    </p:spTree>
    <p:extLst>
      <p:ext uri="{BB962C8B-B14F-4D97-AF65-F5344CB8AC3E}">
        <p14:creationId xmlns:p14="http://schemas.microsoft.com/office/powerpoint/2010/main" val="4004533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Cab Use Shows Seasonality Throughout the Year</a:t>
            </a:r>
            <a:endParaRPr lang="en-US" sz="4400" b="1" dirty="0">
              <a:solidFill>
                <a:schemeClr val="bg2">
                  <a:lumMod val="25000"/>
                </a:schemeClr>
              </a:solidFill>
              <a:latin typeface="+mj-lt"/>
            </a:endParaRPr>
          </a:p>
        </p:txBody>
      </p:sp>
      <p:sp>
        <p:nvSpPr>
          <p:cNvPr id="7" name="TextBox 6">
            <a:extLst>
              <a:ext uri="{FF2B5EF4-FFF2-40B4-BE49-F238E27FC236}">
                <a16:creationId xmlns:a16="http://schemas.microsoft.com/office/drawing/2014/main" id="{14965DC9-6FBC-B426-AF4E-DF7C4F366154}"/>
              </a:ext>
            </a:extLst>
          </p:cNvPr>
          <p:cNvSpPr txBox="1"/>
          <p:nvPr/>
        </p:nvSpPr>
        <p:spPr>
          <a:xfrm>
            <a:off x="609600" y="1715796"/>
            <a:ext cx="10224655" cy="646331"/>
          </a:xfrm>
          <a:prstGeom prst="rect">
            <a:avLst/>
          </a:prstGeom>
          <a:noFill/>
        </p:spPr>
        <p:txBody>
          <a:bodyPr wrap="square" rtlCol="0">
            <a:spAutoFit/>
          </a:bodyPr>
          <a:lstStyle/>
          <a:p>
            <a:r>
              <a:rPr lang="en-US" dirty="0"/>
              <a:t> The number of rides for each month gradually increases throughout the year and maximizes in December, likely due to the demand during the holidays. The demand dramatically drops in January of each year.</a:t>
            </a:r>
          </a:p>
        </p:txBody>
      </p:sp>
      <p:pic>
        <p:nvPicPr>
          <p:cNvPr id="4" name="Picture 3">
            <a:extLst>
              <a:ext uri="{FF2B5EF4-FFF2-40B4-BE49-F238E27FC236}">
                <a16:creationId xmlns:a16="http://schemas.microsoft.com/office/drawing/2014/main" id="{227E1FA0-4048-6CBF-3020-789E6489509A}"/>
              </a:ext>
            </a:extLst>
          </p:cNvPr>
          <p:cNvPicPr>
            <a:picLocks noChangeAspect="1"/>
          </p:cNvPicPr>
          <p:nvPr/>
        </p:nvPicPr>
        <p:blipFill>
          <a:blip r:embed="rId2"/>
          <a:stretch>
            <a:fillRect/>
          </a:stretch>
        </p:blipFill>
        <p:spPr>
          <a:xfrm>
            <a:off x="762000" y="2286000"/>
            <a:ext cx="10551259" cy="4564893"/>
          </a:xfrm>
          <a:prstGeom prst="rect">
            <a:avLst/>
          </a:prstGeom>
        </p:spPr>
      </p:pic>
    </p:spTree>
    <p:extLst>
      <p:ext uri="{BB962C8B-B14F-4D97-AF65-F5344CB8AC3E}">
        <p14:creationId xmlns:p14="http://schemas.microsoft.com/office/powerpoint/2010/main" val="2765577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accent2"/>
                </a:solidFill>
                <a:latin typeface="+mj-lt"/>
              </a:rPr>
              <a:t>      Cab Use Shows Seasonality Throughout Each Month</a:t>
            </a:r>
            <a:endParaRPr lang="en-US" sz="4400" b="1" dirty="0">
              <a:solidFill>
                <a:schemeClr val="bg2">
                  <a:lumMod val="25000"/>
                </a:schemeClr>
              </a:solidFill>
              <a:latin typeface="+mj-lt"/>
            </a:endParaRPr>
          </a:p>
        </p:txBody>
      </p:sp>
      <p:sp>
        <p:nvSpPr>
          <p:cNvPr id="7" name="TextBox 6">
            <a:extLst>
              <a:ext uri="{FF2B5EF4-FFF2-40B4-BE49-F238E27FC236}">
                <a16:creationId xmlns:a16="http://schemas.microsoft.com/office/drawing/2014/main" id="{14965DC9-6FBC-B426-AF4E-DF7C4F366154}"/>
              </a:ext>
            </a:extLst>
          </p:cNvPr>
          <p:cNvSpPr txBox="1"/>
          <p:nvPr/>
        </p:nvSpPr>
        <p:spPr>
          <a:xfrm>
            <a:off x="609600" y="1715796"/>
            <a:ext cx="10224655" cy="369332"/>
          </a:xfrm>
          <a:prstGeom prst="rect">
            <a:avLst/>
          </a:prstGeom>
          <a:noFill/>
        </p:spPr>
        <p:txBody>
          <a:bodyPr wrap="square" rtlCol="0">
            <a:spAutoFit/>
          </a:bodyPr>
          <a:lstStyle/>
          <a:p>
            <a:r>
              <a:rPr lang="en-US" dirty="0"/>
              <a:t>The number of rides for each month show spikes each 7 days (on 5</a:t>
            </a:r>
            <a:r>
              <a:rPr lang="en-US" baseline="30000" dirty="0"/>
              <a:t>th</a:t>
            </a:r>
            <a:r>
              <a:rPr lang="en-US" dirty="0"/>
              <a:t>, 12</a:t>
            </a:r>
            <a:r>
              <a:rPr lang="en-US" baseline="30000" dirty="0"/>
              <a:t>th</a:t>
            </a:r>
            <a:r>
              <a:rPr lang="en-US" dirty="0"/>
              <a:t>, 19</a:t>
            </a:r>
            <a:r>
              <a:rPr lang="en-US" baseline="30000" dirty="0"/>
              <a:t>th</a:t>
            </a:r>
            <a:r>
              <a:rPr lang="en-US" dirty="0"/>
              <a:t> and 26</a:t>
            </a:r>
            <a:r>
              <a:rPr lang="en-US" baseline="30000" dirty="0"/>
              <a:t>th</a:t>
            </a:r>
            <a:r>
              <a:rPr lang="en-US" dirty="0"/>
              <a:t>) for both companies</a:t>
            </a:r>
          </a:p>
        </p:txBody>
      </p:sp>
      <p:pic>
        <p:nvPicPr>
          <p:cNvPr id="2" name="Picture 1">
            <a:extLst>
              <a:ext uri="{FF2B5EF4-FFF2-40B4-BE49-F238E27FC236}">
                <a16:creationId xmlns:a16="http://schemas.microsoft.com/office/drawing/2014/main" id="{D57E7889-84F0-0E87-4374-17B979ABB071}"/>
              </a:ext>
            </a:extLst>
          </p:cNvPr>
          <p:cNvPicPr>
            <a:picLocks noChangeAspect="1"/>
          </p:cNvPicPr>
          <p:nvPr/>
        </p:nvPicPr>
        <p:blipFill>
          <a:blip r:embed="rId2"/>
          <a:stretch>
            <a:fillRect/>
          </a:stretch>
        </p:blipFill>
        <p:spPr>
          <a:xfrm>
            <a:off x="1033028" y="2590801"/>
            <a:ext cx="9738245" cy="4267200"/>
          </a:xfrm>
          <a:prstGeom prst="rect">
            <a:avLst/>
          </a:prstGeom>
        </p:spPr>
      </p:pic>
    </p:spTree>
    <p:extLst>
      <p:ext uri="{BB962C8B-B14F-4D97-AF65-F5344CB8AC3E}">
        <p14:creationId xmlns:p14="http://schemas.microsoft.com/office/powerpoint/2010/main" val="3890251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72A11D8-7445-6148-8CE7-8E1140D70E28}"/>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accent2"/>
                </a:solidFill>
                <a:latin typeface="+mj-lt"/>
              </a:rPr>
              <a:t>      City Users Covered By Company: City-wise or Annually</a:t>
            </a:r>
            <a:endParaRPr lang="en-US" sz="4400" dirty="0">
              <a:solidFill>
                <a:schemeClr val="accent2"/>
              </a:solidFill>
              <a:latin typeface="+mj-lt"/>
            </a:endParaRPr>
          </a:p>
        </p:txBody>
      </p:sp>
      <p:sp>
        <p:nvSpPr>
          <p:cNvPr id="7" name="TextBox 6">
            <a:extLst>
              <a:ext uri="{FF2B5EF4-FFF2-40B4-BE49-F238E27FC236}">
                <a16:creationId xmlns:a16="http://schemas.microsoft.com/office/drawing/2014/main" id="{07588E81-41E1-09BC-9005-D75AEFF214EA}"/>
              </a:ext>
            </a:extLst>
          </p:cNvPr>
          <p:cNvSpPr txBox="1"/>
          <p:nvPr/>
        </p:nvSpPr>
        <p:spPr>
          <a:xfrm>
            <a:off x="9462655" y="2094634"/>
            <a:ext cx="2245303" cy="3693319"/>
          </a:xfrm>
          <a:prstGeom prst="rect">
            <a:avLst/>
          </a:prstGeom>
          <a:noFill/>
        </p:spPr>
        <p:txBody>
          <a:bodyPr wrap="square" rtlCol="0">
            <a:spAutoFit/>
          </a:bodyPr>
          <a:lstStyle/>
          <a:p>
            <a:r>
              <a:rPr lang="en-US"/>
              <a:t>Yellow Cab has a wider customer reach in all cities except Pittsburgh PA, San Diego CA and Sacramento CA where Pink Cab has an upper hand. Looking at the data annually, Yellow Cab again commands more customers than Pink Cab for the years 2016 to 2018.</a:t>
            </a:r>
            <a:endParaRPr lang="en-US" dirty="0"/>
          </a:p>
        </p:txBody>
      </p:sp>
      <p:pic>
        <p:nvPicPr>
          <p:cNvPr id="8" name="Picture 7">
            <a:extLst>
              <a:ext uri="{FF2B5EF4-FFF2-40B4-BE49-F238E27FC236}">
                <a16:creationId xmlns:a16="http://schemas.microsoft.com/office/drawing/2014/main" id="{BC22A30D-0E95-8CE1-02C5-6E4E50164526}"/>
              </a:ext>
            </a:extLst>
          </p:cNvPr>
          <p:cNvPicPr>
            <a:picLocks noChangeAspect="1"/>
          </p:cNvPicPr>
          <p:nvPr/>
        </p:nvPicPr>
        <p:blipFill>
          <a:blip r:embed="rId2"/>
          <a:stretch>
            <a:fillRect/>
          </a:stretch>
        </p:blipFill>
        <p:spPr>
          <a:xfrm>
            <a:off x="193097" y="1828800"/>
            <a:ext cx="9083916" cy="4904509"/>
          </a:xfrm>
          <a:prstGeom prst="rect">
            <a:avLst/>
          </a:prstGeom>
        </p:spPr>
      </p:pic>
    </p:spTree>
    <p:extLst>
      <p:ext uri="{BB962C8B-B14F-4D97-AF65-F5344CB8AC3E}">
        <p14:creationId xmlns:p14="http://schemas.microsoft.com/office/powerpoint/2010/main" val="2196414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72A11D8-7445-6148-8CE7-8E1140D70E28}"/>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a:solidFill>
                  <a:schemeClr val="accent2"/>
                </a:solidFill>
                <a:latin typeface="+mj-lt"/>
              </a:rPr>
              <a:t>   Brand </a:t>
            </a:r>
            <a:r>
              <a:rPr lang="en-US" sz="4400" b="1" dirty="0">
                <a:solidFill>
                  <a:schemeClr val="accent2"/>
                </a:solidFill>
                <a:latin typeface="+mj-lt"/>
              </a:rPr>
              <a:t>Loyalty</a:t>
            </a:r>
            <a:endParaRPr lang="en-US" sz="4400" dirty="0">
              <a:solidFill>
                <a:schemeClr val="accent2"/>
              </a:solidFill>
              <a:latin typeface="+mj-lt"/>
            </a:endParaRPr>
          </a:p>
        </p:txBody>
      </p:sp>
      <p:sp>
        <p:nvSpPr>
          <p:cNvPr id="7" name="TextBox 6">
            <a:extLst>
              <a:ext uri="{FF2B5EF4-FFF2-40B4-BE49-F238E27FC236}">
                <a16:creationId xmlns:a16="http://schemas.microsoft.com/office/drawing/2014/main" id="{07588E81-41E1-09BC-9005-D75AEFF214EA}"/>
              </a:ext>
            </a:extLst>
          </p:cNvPr>
          <p:cNvSpPr txBox="1"/>
          <p:nvPr/>
        </p:nvSpPr>
        <p:spPr>
          <a:xfrm>
            <a:off x="8021782" y="2228671"/>
            <a:ext cx="3021158" cy="1200329"/>
          </a:xfrm>
          <a:prstGeom prst="rect">
            <a:avLst/>
          </a:prstGeom>
          <a:noFill/>
        </p:spPr>
        <p:txBody>
          <a:bodyPr wrap="square" rtlCol="0">
            <a:spAutoFit/>
          </a:bodyPr>
          <a:lstStyle/>
          <a:p>
            <a:r>
              <a:rPr lang="en-US" dirty="0"/>
              <a:t>Out of more than 19,000  customers analyzed for brand-loyalty, about 85% of the customers prefer Yellow Cab.</a:t>
            </a:r>
          </a:p>
        </p:txBody>
      </p:sp>
      <p:pic>
        <p:nvPicPr>
          <p:cNvPr id="2" name="Picture 1">
            <a:extLst>
              <a:ext uri="{FF2B5EF4-FFF2-40B4-BE49-F238E27FC236}">
                <a16:creationId xmlns:a16="http://schemas.microsoft.com/office/drawing/2014/main" id="{F1A277F9-B462-E5D2-1084-2CACA20B1253}"/>
              </a:ext>
            </a:extLst>
          </p:cNvPr>
          <p:cNvPicPr>
            <a:picLocks noChangeAspect="1"/>
          </p:cNvPicPr>
          <p:nvPr/>
        </p:nvPicPr>
        <p:blipFill>
          <a:blip r:embed="rId2"/>
          <a:stretch>
            <a:fillRect/>
          </a:stretch>
        </p:blipFill>
        <p:spPr>
          <a:xfrm>
            <a:off x="569296" y="1824201"/>
            <a:ext cx="7201845" cy="4996836"/>
          </a:xfrm>
          <a:prstGeom prst="rect">
            <a:avLst/>
          </a:prstGeom>
        </p:spPr>
      </p:pic>
    </p:spTree>
    <p:extLst>
      <p:ext uri="{BB962C8B-B14F-4D97-AF65-F5344CB8AC3E}">
        <p14:creationId xmlns:p14="http://schemas.microsoft.com/office/powerpoint/2010/main" val="1940805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02589-6075-8048-AB6F-23501CC8CFC1}"/>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Ride Forecasting for 2019</a:t>
            </a:r>
          </a:p>
        </p:txBody>
      </p:sp>
      <p:pic>
        <p:nvPicPr>
          <p:cNvPr id="2" name="Picture 1">
            <a:extLst>
              <a:ext uri="{FF2B5EF4-FFF2-40B4-BE49-F238E27FC236}">
                <a16:creationId xmlns:a16="http://schemas.microsoft.com/office/drawing/2014/main" id="{010BC038-AE51-8157-2CC9-730153DDFB82}"/>
              </a:ext>
            </a:extLst>
          </p:cNvPr>
          <p:cNvPicPr>
            <a:picLocks noChangeAspect="1"/>
          </p:cNvPicPr>
          <p:nvPr/>
        </p:nvPicPr>
        <p:blipFill>
          <a:blip r:embed="rId2"/>
          <a:stretch>
            <a:fillRect/>
          </a:stretch>
        </p:blipFill>
        <p:spPr>
          <a:xfrm>
            <a:off x="736889" y="2408183"/>
            <a:ext cx="10409648" cy="4426960"/>
          </a:xfrm>
          <a:prstGeom prst="rect">
            <a:avLst/>
          </a:prstGeom>
        </p:spPr>
      </p:pic>
      <p:sp>
        <p:nvSpPr>
          <p:cNvPr id="4" name="TextBox 3">
            <a:extLst>
              <a:ext uri="{FF2B5EF4-FFF2-40B4-BE49-F238E27FC236}">
                <a16:creationId xmlns:a16="http://schemas.microsoft.com/office/drawing/2014/main" id="{114BD62F-9F4D-D90A-9234-95DD3F85ABD6}"/>
              </a:ext>
            </a:extLst>
          </p:cNvPr>
          <p:cNvSpPr txBox="1"/>
          <p:nvPr/>
        </p:nvSpPr>
        <p:spPr>
          <a:xfrm>
            <a:off x="570634" y="1484853"/>
            <a:ext cx="11302711" cy="923330"/>
          </a:xfrm>
          <a:prstGeom prst="rect">
            <a:avLst/>
          </a:prstGeom>
          <a:noFill/>
        </p:spPr>
        <p:txBody>
          <a:bodyPr wrap="square" rtlCol="0">
            <a:spAutoFit/>
          </a:bodyPr>
          <a:lstStyle/>
          <a:p>
            <a:r>
              <a:rPr lang="en-US" dirty="0"/>
              <a:t>Both companies are predicted to have fewer rides for the whole of 2019, -2.8% and -2.5% for Pink and Yellow Cab respectively. However, the actual gain/loss within the 95% confidence interval are +12% and -18% for Pink Cab and +11%  and -17% for Yellow Cab.</a:t>
            </a:r>
          </a:p>
        </p:txBody>
      </p:sp>
    </p:spTree>
    <p:extLst>
      <p:ext uri="{BB962C8B-B14F-4D97-AF65-F5344CB8AC3E}">
        <p14:creationId xmlns:p14="http://schemas.microsoft.com/office/powerpoint/2010/main" val="23826493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02589-6075-8048-AB6F-23501CC8CFC1}"/>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Ride Forecasting for 2019</a:t>
            </a:r>
          </a:p>
        </p:txBody>
      </p:sp>
      <p:sp>
        <p:nvSpPr>
          <p:cNvPr id="4" name="TextBox 3">
            <a:extLst>
              <a:ext uri="{FF2B5EF4-FFF2-40B4-BE49-F238E27FC236}">
                <a16:creationId xmlns:a16="http://schemas.microsoft.com/office/drawing/2014/main" id="{114BD62F-9F4D-D90A-9234-95DD3F85ABD6}"/>
              </a:ext>
            </a:extLst>
          </p:cNvPr>
          <p:cNvSpPr txBox="1"/>
          <p:nvPr/>
        </p:nvSpPr>
        <p:spPr>
          <a:xfrm>
            <a:off x="570634" y="1484853"/>
            <a:ext cx="11302711" cy="923330"/>
          </a:xfrm>
          <a:prstGeom prst="rect">
            <a:avLst/>
          </a:prstGeom>
          <a:noFill/>
        </p:spPr>
        <p:txBody>
          <a:bodyPr wrap="square" rtlCol="0">
            <a:spAutoFit/>
          </a:bodyPr>
          <a:lstStyle/>
          <a:p>
            <a:r>
              <a:rPr lang="en-US" dirty="0"/>
              <a:t>Both companies are predicted to have smaller profit for 2019, -15% and -11% for Pink and Yellow Cab respectively. However, the actual gain/loss within the 95% confidence interval are +20% and -50% for Pink Cab and +19%  and -40% for Yellow Cab.</a:t>
            </a:r>
          </a:p>
        </p:txBody>
      </p:sp>
      <p:pic>
        <p:nvPicPr>
          <p:cNvPr id="3" name="Picture 2">
            <a:extLst>
              <a:ext uri="{FF2B5EF4-FFF2-40B4-BE49-F238E27FC236}">
                <a16:creationId xmlns:a16="http://schemas.microsoft.com/office/drawing/2014/main" id="{7EAD6C62-6DEE-1EE0-6220-8CC39260DD6A}"/>
              </a:ext>
            </a:extLst>
          </p:cNvPr>
          <p:cNvPicPr>
            <a:picLocks noChangeAspect="1"/>
          </p:cNvPicPr>
          <p:nvPr/>
        </p:nvPicPr>
        <p:blipFill>
          <a:blip r:embed="rId2"/>
          <a:stretch>
            <a:fillRect/>
          </a:stretch>
        </p:blipFill>
        <p:spPr>
          <a:xfrm>
            <a:off x="1049482" y="2521437"/>
            <a:ext cx="9649550" cy="4205378"/>
          </a:xfrm>
          <a:prstGeom prst="rect">
            <a:avLst/>
          </a:prstGeom>
        </p:spPr>
      </p:pic>
    </p:spTree>
    <p:extLst>
      <p:ext uri="{BB962C8B-B14F-4D97-AF65-F5344CB8AC3E}">
        <p14:creationId xmlns:p14="http://schemas.microsoft.com/office/powerpoint/2010/main" val="1788584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381000" y="1595021"/>
            <a:ext cx="11430000" cy="3693319"/>
          </a:xfrm>
          <a:prstGeom prst="rect">
            <a:avLst/>
          </a:prstGeom>
          <a:noFill/>
        </p:spPr>
        <p:txBody>
          <a:bodyPr wrap="square" rtlCol="0">
            <a:spAutoFit/>
          </a:bodyPr>
          <a:lstStyle/>
          <a:p>
            <a:r>
              <a:rPr lang="en-US" dirty="0"/>
              <a:t>On the basis of various analytical and forecasting approaches, we make the following key findings:</a:t>
            </a:r>
          </a:p>
          <a:p>
            <a:endParaRPr lang="en-US" b="1" dirty="0"/>
          </a:p>
          <a:p>
            <a:pPr marL="285750" indent="-285750">
              <a:buFont typeface="Arial" panose="020B0604020202020204" pitchFamily="34" charset="0"/>
              <a:buChar char="•"/>
            </a:pPr>
            <a:r>
              <a:rPr lang="en-US" b="1" dirty="0"/>
              <a:t>Average Profit per KM: </a:t>
            </a:r>
            <a:r>
              <a:rPr lang="en-US" dirty="0"/>
              <a:t>Yellow cab’s average profit per KM is several times higher than that of Pink cab. With the exception of Tucson Az, Yellow Cab’s profit/km is higher is all the cities both companies service.</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Customer Reach  : </a:t>
            </a:r>
            <a:r>
              <a:rPr lang="en-US" dirty="0"/>
              <a:t>With the exception of Nashville TN, Pittsburgh PA, Sacramento CA and, San Diego CA,  Yellow Cab commands more passengers in the cities it services compared to Pink Cab.</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Customer Loyalty:</a:t>
            </a:r>
            <a:r>
              <a:rPr lang="en-US" dirty="0"/>
              <a:t> About 85% of the customers are loyal to Yellow Cab compared to only about 11% for Pink Cab.</a:t>
            </a:r>
          </a:p>
          <a:p>
            <a:endParaRPr lang="en-US" dirty="0"/>
          </a:p>
          <a:p>
            <a:pPr marL="285750" indent="-285750">
              <a:buFont typeface="Arial" panose="020B0604020202020204" pitchFamily="34" charset="0"/>
              <a:buChar char="•"/>
            </a:pPr>
            <a:r>
              <a:rPr lang="en-US" b="1" dirty="0"/>
              <a:t>Age wise Reach : </a:t>
            </a:r>
            <a:r>
              <a:rPr lang="en-US" dirty="0"/>
              <a:t>There is no difference between the two companies when it comes to age of the customer. Customers aged 20-40 years are  more likely to take a cab ride compared to other age groups. But as seen before, the number of rides for are much higher with Yellow Cab, and this applies to all age groups. </a:t>
            </a:r>
          </a:p>
        </p:txBody>
      </p:sp>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Analysis</a:t>
            </a:r>
          </a:p>
        </p:txBody>
      </p:sp>
    </p:spTree>
    <p:extLst>
      <p:ext uri="{BB962C8B-B14F-4D97-AF65-F5344CB8AC3E}">
        <p14:creationId xmlns:p14="http://schemas.microsoft.com/office/powerpoint/2010/main" val="35444747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381000" y="1595021"/>
            <a:ext cx="11430000" cy="4770537"/>
          </a:xfrm>
          <a:prstGeom prst="rect">
            <a:avLst/>
          </a:prstGeom>
          <a:noFill/>
        </p:spPr>
        <p:txBody>
          <a:bodyPr wrap="square" rtlCol="0">
            <a:spAutoFit/>
          </a:bodyPr>
          <a:lstStyle/>
          <a:p>
            <a:r>
              <a:rPr lang="en-US" dirty="0"/>
              <a:t>On the basis of various analytical and forecasting approaches, we make the following key findings:</a:t>
            </a:r>
          </a:p>
          <a:p>
            <a:endParaRPr lang="en-US" b="1" dirty="0"/>
          </a:p>
          <a:p>
            <a:pPr marL="285750" indent="-285750">
              <a:buFont typeface="Arial" panose="020B0604020202020204" pitchFamily="34" charset="0"/>
              <a:buChar char="•"/>
            </a:pPr>
            <a:r>
              <a:rPr lang="en-US" b="1" dirty="0"/>
              <a:t>Income wise Reach :</a:t>
            </a:r>
            <a:r>
              <a:rPr lang="en-US" dirty="0"/>
              <a:t> Monthly income between $5K and $25K are more likely to take a cab than higher or lower incomes. This trend is present in both companies though Yellow Cab appears to get business from more of the customers of this income range.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Gender analysis:</a:t>
            </a:r>
            <a:r>
              <a:rPr lang="en-US" dirty="0"/>
              <a:t> A greater proportion of customers of both companies are male. However, this proportion appears to be wider with Yellow Cab</a:t>
            </a:r>
            <a:endParaRPr lang="en-US" b="1" dirty="0"/>
          </a:p>
          <a:p>
            <a:endParaRPr lang="en-US" dirty="0"/>
          </a:p>
          <a:p>
            <a:pPr marL="285750" indent="-285750">
              <a:buFont typeface="Arial" panose="020B0604020202020204" pitchFamily="34" charset="0"/>
              <a:buChar char="•"/>
            </a:pPr>
            <a:r>
              <a:rPr lang="en-US" b="1" dirty="0"/>
              <a:t>Ride count and Profit Forecasting : </a:t>
            </a:r>
            <a:r>
              <a:rPr lang="en-US" dirty="0"/>
              <a:t>Both the companies are facing loss in the profit and number of </a:t>
            </a:r>
            <a:r>
              <a:rPr lang="en-US" dirty="0" err="1"/>
              <a:t>of</a:t>
            </a:r>
            <a:r>
              <a:rPr lang="en-US" dirty="0"/>
              <a:t> rides. Yellow cab’s forecasted profit loss is around 11% while Pink cab’s loss is 15% despite the fact that their loss of rides are more or less similar (-2.8% and -2.5%).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r>
              <a:rPr lang="en-US" b="1" dirty="0"/>
              <a:t>Given these analytical insights, especially profit/Km and customer loyalty, we recommend Yellow Cab for future investment.</a:t>
            </a:r>
          </a:p>
          <a:p>
            <a:endParaRPr lang="en-US" sz="1600" dirty="0"/>
          </a:p>
        </p:txBody>
      </p:sp>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Analysis Cont. and Recommendation</a:t>
            </a:r>
          </a:p>
        </p:txBody>
      </p:sp>
    </p:spTree>
    <p:extLst>
      <p:ext uri="{BB962C8B-B14F-4D97-AF65-F5344CB8AC3E}">
        <p14:creationId xmlns:p14="http://schemas.microsoft.com/office/powerpoint/2010/main" val="2961823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r>
              <a:rPr lang="en-US" sz="1800" dirty="0"/>
              <a:t>This is an in-depth analysis of business data from two popular cab companies, Pink Cab and Yellow Cab that operate in all major cities of the US. XYZ firm is interested in investing in one of these two companies and the firm is expecting to make a educated investment based on data-analytics and forecasted measures.</a:t>
            </a:r>
          </a:p>
          <a:p>
            <a:r>
              <a:rPr lang="en-US" sz="1800" dirty="0"/>
              <a:t>Objective : Provide actionable insights to help XYZ firm in identifying the right company for making investment.</a:t>
            </a:r>
          </a:p>
          <a:p>
            <a:endParaRPr lang="en-US" sz="1800" dirty="0"/>
          </a:p>
          <a:p>
            <a:pPr marL="0" indent="0">
              <a:buNone/>
            </a:pPr>
            <a:r>
              <a:rPr lang="en-US" sz="1800" dirty="0"/>
              <a:t>The analysis has been divided into four parts: </a:t>
            </a:r>
          </a:p>
          <a:p>
            <a:r>
              <a:rPr lang="en-US" sz="1800" dirty="0"/>
              <a:t>Data Understanding </a:t>
            </a:r>
          </a:p>
          <a:p>
            <a:r>
              <a:rPr lang="en-US" sz="1800" dirty="0"/>
              <a:t>Forecasting profit and number of rides for each cab type </a:t>
            </a:r>
          </a:p>
          <a:p>
            <a:r>
              <a:rPr lang="en-US" sz="1800" dirty="0"/>
              <a:t>Finding the most profitable Cab company </a:t>
            </a:r>
          </a:p>
          <a:p>
            <a:r>
              <a:rPr lang="en-US" sz="1800" dirty="0"/>
              <a:t>Recommendations for investment</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Background –G2M(cab industry) case study</a:t>
            </a:r>
          </a:p>
        </p:txBody>
      </p:sp>
    </p:spTree>
    <p:extLst>
      <p:ext uri="{BB962C8B-B14F-4D97-AF65-F5344CB8AC3E}">
        <p14:creationId xmlns:p14="http://schemas.microsoft.com/office/powerpoint/2010/main" val="3504532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02907" y="1371600"/>
            <a:ext cx="7841506" cy="5078313"/>
          </a:xfrm>
          <a:prstGeom prst="rect">
            <a:avLst/>
          </a:prstGeom>
          <a:noFill/>
        </p:spPr>
        <p:txBody>
          <a:bodyPr wrap="non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24 Features( including 9 derived features)</a:t>
            </a:r>
          </a:p>
          <a:p>
            <a:pPr marL="285750" indent="-285750">
              <a:buFont typeface="Arial" panose="020B0604020202020204" pitchFamily="34" charset="0"/>
              <a:buChar char="•"/>
            </a:pPr>
            <a:r>
              <a:rPr lang="en-US" dirty="0"/>
              <a:t>Timeframe of the data: 2016-01-31 to 2018-12-31</a:t>
            </a:r>
          </a:p>
          <a:p>
            <a:pPr marL="285750" indent="-285750">
              <a:buFont typeface="Arial" panose="020B0604020202020204" pitchFamily="34" charset="0"/>
              <a:buChar char="•"/>
            </a:pPr>
            <a:r>
              <a:rPr lang="en-US" dirty="0"/>
              <a:t>Total data points :355,032</a:t>
            </a:r>
          </a:p>
          <a:p>
            <a:endParaRPr lang="en-US" dirty="0"/>
          </a:p>
          <a:p>
            <a:endParaRPr lang="en-US" dirty="0"/>
          </a:p>
          <a:p>
            <a:r>
              <a:rPr lang="en-US" b="1" dirty="0"/>
              <a:t>Assumptions:</a:t>
            </a:r>
          </a:p>
          <a:p>
            <a:endParaRPr lang="en-US" b="1" dirty="0"/>
          </a:p>
          <a:p>
            <a:pPr marL="285750" indent="-285750">
              <a:buFont typeface="Arial" panose="020B0604020202020204" pitchFamily="34" charset="0"/>
              <a:buChar char="•"/>
            </a:pPr>
            <a:r>
              <a:rPr lang="en-US" dirty="0"/>
              <a:t>Outliers are present in Price_Charged feature but due to </a:t>
            </a:r>
          </a:p>
          <a:p>
            <a:r>
              <a:rPr lang="en-US" dirty="0"/>
              <a:t>      unavailability of trip duration details ,we are not treating this as outlier.</a:t>
            </a:r>
          </a:p>
          <a:p>
            <a:endParaRPr lang="en-US" dirty="0"/>
          </a:p>
          <a:p>
            <a:pPr marL="285750" indent="-285750">
              <a:buFont typeface="Arial" panose="020B0604020202020204" pitchFamily="34" charset="0"/>
              <a:buChar char="•"/>
            </a:pPr>
            <a:r>
              <a:rPr lang="en-US" dirty="0"/>
              <a:t>Profit of rides are calculated keeping other factors constant and only </a:t>
            </a:r>
          </a:p>
          <a:p>
            <a:r>
              <a:rPr lang="en-US" dirty="0"/>
              <a:t>      Price_Charged and Cost_of_Trip features used to calculate profit.</a:t>
            </a:r>
          </a:p>
          <a:p>
            <a:endParaRPr lang="en-US" dirty="0"/>
          </a:p>
          <a:p>
            <a:pPr marL="285750" indent="-285750">
              <a:buFont typeface="Arial" panose="020B0604020202020204" pitchFamily="34" charset="0"/>
              <a:buChar char="•"/>
            </a:pPr>
            <a:r>
              <a:rPr lang="en-US" dirty="0"/>
              <a:t>Users feature of city dataset is treated as number of cab users in the city.</a:t>
            </a:r>
          </a:p>
          <a:p>
            <a:r>
              <a:rPr lang="en-US" dirty="0"/>
              <a:t>      we have assumed that this can be other cab users as well(including Yellow and</a:t>
            </a:r>
          </a:p>
          <a:p>
            <a:r>
              <a:rPr lang="en-US" dirty="0"/>
              <a:t>      Pink cab) </a:t>
            </a:r>
          </a:p>
          <a:p>
            <a:endParaRPr lang="en-US" dirty="0"/>
          </a:p>
        </p:txBody>
      </p:sp>
      <p:grpSp>
        <p:nvGrpSpPr>
          <p:cNvPr id="51" name="Group 50">
            <a:extLst>
              <a:ext uri="{FF2B5EF4-FFF2-40B4-BE49-F238E27FC236}">
                <a16:creationId xmlns:a16="http://schemas.microsoft.com/office/drawing/2014/main" id="{C3DD4A4E-B1CE-1A4E-8298-CB1425F09C06}"/>
              </a:ext>
            </a:extLst>
          </p:cNvPr>
          <p:cNvGrpSpPr/>
          <p:nvPr/>
        </p:nvGrpSpPr>
        <p:grpSpPr>
          <a:xfrm>
            <a:off x="5959628" y="1537723"/>
            <a:ext cx="5990072" cy="2545492"/>
            <a:chOff x="5536376" y="1858363"/>
            <a:chExt cx="6407827" cy="3381431"/>
          </a:xfrm>
        </p:grpSpPr>
        <p:grpSp>
          <p:nvGrpSpPr>
            <p:cNvPr id="32" name="Group 31">
              <a:extLst>
                <a:ext uri="{FF2B5EF4-FFF2-40B4-BE49-F238E27FC236}">
                  <a16:creationId xmlns:a16="http://schemas.microsoft.com/office/drawing/2014/main" id="{F1A85269-51DF-5F48-8AD1-E5FDB72A8EA3}"/>
                </a:ext>
              </a:extLst>
            </p:cNvPr>
            <p:cNvGrpSpPr/>
            <p:nvPr/>
          </p:nvGrpSpPr>
          <p:grpSpPr>
            <a:xfrm>
              <a:off x="5536376" y="1858363"/>
              <a:ext cx="5168575" cy="3381431"/>
              <a:chOff x="1702411" y="3452991"/>
              <a:chExt cx="5168575" cy="3823312"/>
            </a:xfrm>
          </p:grpSpPr>
          <p:grpSp>
            <p:nvGrpSpPr>
              <p:cNvPr id="13" name="Group 12">
                <a:extLst>
                  <a:ext uri="{FF2B5EF4-FFF2-40B4-BE49-F238E27FC236}">
                    <a16:creationId xmlns:a16="http://schemas.microsoft.com/office/drawing/2014/main" id="{C0570A45-712A-FC4A-9402-2A4A4E723192}"/>
                  </a:ext>
                </a:extLst>
              </p:cNvPr>
              <p:cNvGrpSpPr/>
              <p:nvPr/>
            </p:nvGrpSpPr>
            <p:grpSpPr>
              <a:xfrm>
                <a:off x="1702411" y="3452991"/>
                <a:ext cx="5168575" cy="1602250"/>
                <a:chOff x="1702411" y="4026102"/>
                <a:chExt cx="5168575" cy="1602250"/>
              </a:xfrm>
            </p:grpSpPr>
            <p:sp>
              <p:nvSpPr>
                <p:cNvPr id="5" name="Freeform 86">
                  <a:extLst>
                    <a:ext uri="{FF2B5EF4-FFF2-40B4-BE49-F238E27FC236}">
                      <a16:creationId xmlns:a16="http://schemas.microsoft.com/office/drawing/2014/main" id="{A5420E7C-ED4E-3141-84D7-6FA339ADA06A}"/>
                    </a:ext>
                  </a:extLst>
                </p:cNvPr>
                <p:cNvSpPr>
                  <a:spLocks noEditPoints="1"/>
                </p:cNvSpPr>
                <p:nvPr/>
              </p:nvSpPr>
              <p:spPr bwMode="auto">
                <a:xfrm>
                  <a:off x="6051395" y="4026103"/>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 name="Freeform 86">
                  <a:extLst>
                    <a:ext uri="{FF2B5EF4-FFF2-40B4-BE49-F238E27FC236}">
                      <a16:creationId xmlns:a16="http://schemas.microsoft.com/office/drawing/2014/main" id="{25FB5E9C-5F16-7840-91D4-0CA515F11B0A}"/>
                    </a:ext>
                  </a:extLst>
                </p:cNvPr>
                <p:cNvSpPr>
                  <a:spLocks noEditPoints="1"/>
                </p:cNvSpPr>
                <p:nvPr/>
              </p:nvSpPr>
              <p:spPr bwMode="auto">
                <a:xfrm>
                  <a:off x="1961385"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 name="Freeform 86">
                  <a:extLst>
                    <a:ext uri="{FF2B5EF4-FFF2-40B4-BE49-F238E27FC236}">
                      <a16:creationId xmlns:a16="http://schemas.microsoft.com/office/drawing/2014/main" id="{A48BBFCE-C9BD-954E-8191-614CE084937B}"/>
                    </a:ext>
                  </a:extLst>
                </p:cNvPr>
                <p:cNvSpPr>
                  <a:spLocks noEditPoints="1"/>
                </p:cNvSpPr>
                <p:nvPr/>
              </p:nvSpPr>
              <p:spPr bwMode="auto">
                <a:xfrm>
                  <a:off x="3343118"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 name="Freeform 86">
                  <a:extLst>
                    <a:ext uri="{FF2B5EF4-FFF2-40B4-BE49-F238E27FC236}">
                      <a16:creationId xmlns:a16="http://schemas.microsoft.com/office/drawing/2014/main" id="{3D562DC0-CBC2-BF44-AE9C-B6CF0C5141B1}"/>
                    </a:ext>
                  </a:extLst>
                </p:cNvPr>
                <p:cNvSpPr>
                  <a:spLocks noEditPoints="1"/>
                </p:cNvSpPr>
                <p:nvPr/>
              </p:nvSpPr>
              <p:spPr bwMode="auto">
                <a:xfrm>
                  <a:off x="4697256"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 name="TextBox 8">
                  <a:extLst>
                    <a:ext uri="{FF2B5EF4-FFF2-40B4-BE49-F238E27FC236}">
                      <a16:creationId xmlns:a16="http://schemas.microsoft.com/office/drawing/2014/main" id="{CE17AD06-A64A-D646-AFEE-C6362DD5F738}"/>
                    </a:ext>
                  </a:extLst>
                </p:cNvPr>
                <p:cNvSpPr txBox="1"/>
                <p:nvPr/>
              </p:nvSpPr>
              <p:spPr>
                <a:xfrm>
                  <a:off x="1702411" y="5212301"/>
                  <a:ext cx="1121326" cy="416051"/>
                </a:xfrm>
                <a:prstGeom prst="rect">
                  <a:avLst/>
                </a:prstGeom>
                <a:noFill/>
              </p:spPr>
              <p:txBody>
                <a:bodyPr wrap="square" rtlCol="0">
                  <a:spAutoFit/>
                </a:bodyPr>
                <a:lstStyle/>
                <a:p>
                  <a:r>
                    <a:rPr lang="en-US" sz="1200" dirty="0"/>
                    <a:t>Cab_Data.csv </a:t>
                  </a:r>
                </a:p>
              </p:txBody>
            </p:sp>
            <p:sp>
              <p:nvSpPr>
                <p:cNvPr id="10" name="TextBox 9">
                  <a:extLst>
                    <a:ext uri="{FF2B5EF4-FFF2-40B4-BE49-F238E27FC236}">
                      <a16:creationId xmlns:a16="http://schemas.microsoft.com/office/drawing/2014/main" id="{4A0D3DAE-96EE-934F-9AF0-0620F641D805}"/>
                    </a:ext>
                  </a:extLst>
                </p:cNvPr>
                <p:cNvSpPr txBox="1"/>
                <p:nvPr/>
              </p:nvSpPr>
              <p:spPr>
                <a:xfrm>
                  <a:off x="3097359" y="5212301"/>
                  <a:ext cx="1264000" cy="276999"/>
                </a:xfrm>
                <a:prstGeom prst="rect">
                  <a:avLst/>
                </a:prstGeom>
                <a:noFill/>
              </p:spPr>
              <p:txBody>
                <a:bodyPr wrap="none" rtlCol="0">
                  <a:spAutoFit/>
                </a:bodyPr>
                <a:lstStyle/>
                <a:p>
                  <a:r>
                    <a:rPr lang="en-US" sz="1200" dirty="0"/>
                    <a:t>Customer_ID.csv </a:t>
                  </a:r>
                </a:p>
              </p:txBody>
            </p:sp>
            <p:sp>
              <p:nvSpPr>
                <p:cNvPr id="11" name="TextBox 10">
                  <a:extLst>
                    <a:ext uri="{FF2B5EF4-FFF2-40B4-BE49-F238E27FC236}">
                      <a16:creationId xmlns:a16="http://schemas.microsoft.com/office/drawing/2014/main" id="{47AD77A3-4610-5746-A31C-60C6F70B1C43}"/>
                    </a:ext>
                  </a:extLst>
                </p:cNvPr>
                <p:cNvSpPr txBox="1"/>
                <p:nvPr/>
              </p:nvSpPr>
              <p:spPr>
                <a:xfrm>
                  <a:off x="4525356" y="5212302"/>
                  <a:ext cx="1376339" cy="276999"/>
                </a:xfrm>
                <a:prstGeom prst="rect">
                  <a:avLst/>
                </a:prstGeom>
                <a:noFill/>
              </p:spPr>
              <p:txBody>
                <a:bodyPr wrap="none" rtlCol="0">
                  <a:spAutoFit/>
                </a:bodyPr>
                <a:lstStyle/>
                <a:p>
                  <a:r>
                    <a:rPr lang="en-US" sz="1200" dirty="0"/>
                    <a:t>Transaction_ID.csv </a:t>
                  </a:r>
                </a:p>
              </p:txBody>
            </p:sp>
            <p:sp>
              <p:nvSpPr>
                <p:cNvPr id="12" name="TextBox 11">
                  <a:extLst>
                    <a:ext uri="{FF2B5EF4-FFF2-40B4-BE49-F238E27FC236}">
                      <a16:creationId xmlns:a16="http://schemas.microsoft.com/office/drawing/2014/main" id="{EB3521C2-5790-E344-BD1C-0D4FC1CF26FD}"/>
                    </a:ext>
                  </a:extLst>
                </p:cNvPr>
                <p:cNvSpPr txBox="1"/>
                <p:nvPr/>
              </p:nvSpPr>
              <p:spPr>
                <a:xfrm>
                  <a:off x="6120505" y="5212301"/>
                  <a:ext cx="750481" cy="416051"/>
                </a:xfrm>
                <a:prstGeom prst="rect">
                  <a:avLst/>
                </a:prstGeom>
                <a:noFill/>
              </p:spPr>
              <p:txBody>
                <a:bodyPr wrap="square" rtlCol="0">
                  <a:spAutoFit/>
                </a:bodyPr>
                <a:lstStyle/>
                <a:p>
                  <a:r>
                    <a:rPr lang="en-US" sz="1200" dirty="0"/>
                    <a:t>City.csv</a:t>
                  </a:r>
                </a:p>
              </p:txBody>
            </p:sp>
          </p:grpSp>
          <p:cxnSp>
            <p:nvCxnSpPr>
              <p:cNvPr id="15" name="Straight Arrow Connector 14">
                <a:extLst>
                  <a:ext uri="{FF2B5EF4-FFF2-40B4-BE49-F238E27FC236}">
                    <a16:creationId xmlns:a16="http://schemas.microsoft.com/office/drawing/2014/main" id="{4D6DE20A-0E01-EE4B-8044-8894936D49AA}"/>
                  </a:ext>
                </a:extLst>
              </p:cNvPr>
              <p:cNvCxnSpPr>
                <a:cxnSpLocks/>
              </p:cNvCxnSpPr>
              <p:nvPr/>
            </p:nvCxnSpPr>
            <p:spPr>
              <a:xfrm>
                <a:off x="2624242" y="4379438"/>
                <a:ext cx="1826170" cy="1511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431A592-54E9-AD42-9CA5-EC9F54EC6F9A}"/>
                  </a:ext>
                </a:extLst>
              </p:cNvPr>
              <p:cNvCxnSpPr>
                <a:cxnSpLocks/>
              </p:cNvCxnSpPr>
              <p:nvPr/>
            </p:nvCxnSpPr>
            <p:spPr>
              <a:xfrm flipH="1">
                <a:off x="5258570" y="4455645"/>
                <a:ext cx="782456" cy="1256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ECA411C-EB3C-BF4E-8B97-C5C9F4789282}"/>
                  </a:ext>
                </a:extLst>
              </p:cNvPr>
              <p:cNvCxnSpPr>
                <a:cxnSpLocks/>
              </p:cNvCxnSpPr>
              <p:nvPr/>
            </p:nvCxnSpPr>
            <p:spPr>
              <a:xfrm>
                <a:off x="3729359" y="4367355"/>
                <a:ext cx="827805" cy="1334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B23A854-A3FF-3E4C-A3DC-825DBDF2081C}"/>
                  </a:ext>
                </a:extLst>
              </p:cNvPr>
              <p:cNvCxnSpPr>
                <a:cxnSpLocks/>
              </p:cNvCxnSpPr>
              <p:nvPr/>
            </p:nvCxnSpPr>
            <p:spPr>
              <a:xfrm>
                <a:off x="4861033" y="4457496"/>
                <a:ext cx="0" cy="1167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Freeform 86">
                <a:extLst>
                  <a:ext uri="{FF2B5EF4-FFF2-40B4-BE49-F238E27FC236}">
                    <a16:creationId xmlns:a16="http://schemas.microsoft.com/office/drawing/2014/main" id="{8424D5D8-D1A2-C448-A948-5F5D29EA093B}"/>
                  </a:ext>
                </a:extLst>
              </p:cNvPr>
              <p:cNvSpPr>
                <a:spLocks noEditPoints="1"/>
              </p:cNvSpPr>
              <p:nvPr/>
            </p:nvSpPr>
            <p:spPr bwMode="auto">
              <a:xfrm>
                <a:off x="4570553" y="5755223"/>
                <a:ext cx="662857" cy="926448"/>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 name="TextBox 30">
                <a:extLst>
                  <a:ext uri="{FF2B5EF4-FFF2-40B4-BE49-F238E27FC236}">
                    <a16:creationId xmlns:a16="http://schemas.microsoft.com/office/drawing/2014/main" id="{2194446E-F265-1F4C-A70C-A6364F7F2A13}"/>
                  </a:ext>
                </a:extLst>
              </p:cNvPr>
              <p:cNvSpPr txBox="1"/>
              <p:nvPr/>
            </p:nvSpPr>
            <p:spPr>
              <a:xfrm>
                <a:off x="4381330" y="6722304"/>
                <a:ext cx="1044132" cy="553999"/>
              </a:xfrm>
              <a:prstGeom prst="rect">
                <a:avLst/>
              </a:prstGeom>
              <a:noFill/>
            </p:spPr>
            <p:txBody>
              <a:bodyPr wrap="none" rtlCol="0">
                <a:spAutoFit/>
              </a:bodyPr>
              <a:lstStyle/>
              <a:p>
                <a:r>
                  <a:rPr lang="en-US" sz="1200" dirty="0"/>
                  <a:t>Final cab data</a:t>
                </a:r>
              </a:p>
              <a:p>
                <a:endParaRPr lang="en-US" dirty="0"/>
              </a:p>
            </p:txBody>
          </p:sp>
        </p:grpSp>
        <p:sp>
          <p:nvSpPr>
            <p:cNvPr id="39" name="Freeform 86">
              <a:extLst>
                <a:ext uri="{FF2B5EF4-FFF2-40B4-BE49-F238E27FC236}">
                  <a16:creationId xmlns:a16="http://schemas.microsoft.com/office/drawing/2014/main" id="{1B25A797-CEF4-004B-A34A-0B12A2C9F170}"/>
                </a:ext>
              </a:extLst>
            </p:cNvPr>
            <p:cNvSpPr>
              <a:spLocks noEditPoints="1"/>
            </p:cNvSpPr>
            <p:nvPr/>
          </p:nvSpPr>
          <p:spPr bwMode="auto">
            <a:xfrm>
              <a:off x="11022371" y="1858363"/>
              <a:ext cx="662857" cy="819372"/>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 name="TextBox 39">
              <a:extLst>
                <a:ext uri="{FF2B5EF4-FFF2-40B4-BE49-F238E27FC236}">
                  <a16:creationId xmlns:a16="http://schemas.microsoft.com/office/drawing/2014/main" id="{D91ACCB9-E39C-BD40-B428-6A71DF137BDF}"/>
                </a:ext>
              </a:extLst>
            </p:cNvPr>
            <p:cNvSpPr txBox="1"/>
            <p:nvPr/>
          </p:nvSpPr>
          <p:spPr>
            <a:xfrm>
              <a:off x="10915652" y="2887014"/>
              <a:ext cx="1028551" cy="276999"/>
            </a:xfrm>
            <a:prstGeom prst="rect">
              <a:avLst/>
            </a:prstGeom>
            <a:noFill/>
          </p:spPr>
          <p:txBody>
            <a:bodyPr wrap="none" rtlCol="0">
              <a:spAutoFit/>
            </a:bodyPr>
            <a:lstStyle/>
            <a:p>
              <a:r>
                <a:rPr lang="en-US" sz="1200" dirty="0"/>
                <a:t>USholiday.csv</a:t>
              </a:r>
            </a:p>
          </p:txBody>
        </p:sp>
        <p:cxnSp>
          <p:nvCxnSpPr>
            <p:cNvPr id="47" name="Straight Arrow Connector 46">
              <a:extLst>
                <a:ext uri="{FF2B5EF4-FFF2-40B4-BE49-F238E27FC236}">
                  <a16:creationId xmlns:a16="http://schemas.microsoft.com/office/drawing/2014/main" id="{EB5BEC63-E17B-CB43-89A7-6F8377D71E6A}"/>
                </a:ext>
              </a:extLst>
            </p:cNvPr>
            <p:cNvCxnSpPr>
              <a:cxnSpLocks/>
              <a:stCxn id="39" idx="21"/>
            </p:cNvCxnSpPr>
            <p:nvPr/>
          </p:nvCxnSpPr>
          <p:spPr>
            <a:xfrm flipH="1">
              <a:off x="9253669" y="2641586"/>
              <a:ext cx="1768702" cy="1328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Data Exploration</a:t>
            </a:r>
          </a:p>
        </p:txBody>
      </p:sp>
    </p:spTree>
    <p:extLst>
      <p:ext uri="{BB962C8B-B14F-4D97-AF65-F5344CB8AC3E}">
        <p14:creationId xmlns:p14="http://schemas.microsoft.com/office/powerpoint/2010/main" val="1489297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Profit Analysis For Each Company</a:t>
            </a:r>
            <a:endParaRPr lang="en-US" sz="4400" b="1" dirty="0">
              <a:solidFill>
                <a:schemeClr val="bg2">
                  <a:lumMod val="25000"/>
                </a:schemeClr>
              </a:solidFill>
              <a:latin typeface="+mj-lt"/>
            </a:endParaRPr>
          </a:p>
        </p:txBody>
      </p:sp>
      <p:pic>
        <p:nvPicPr>
          <p:cNvPr id="5" name="Picture 4">
            <a:extLst>
              <a:ext uri="{FF2B5EF4-FFF2-40B4-BE49-F238E27FC236}">
                <a16:creationId xmlns:a16="http://schemas.microsoft.com/office/drawing/2014/main" id="{E72F8002-6800-B606-3E84-D3E177F28CD1}"/>
              </a:ext>
            </a:extLst>
          </p:cNvPr>
          <p:cNvPicPr>
            <a:picLocks noChangeAspect="1"/>
          </p:cNvPicPr>
          <p:nvPr/>
        </p:nvPicPr>
        <p:blipFill>
          <a:blip r:embed="rId2"/>
          <a:stretch>
            <a:fillRect/>
          </a:stretch>
        </p:blipFill>
        <p:spPr>
          <a:xfrm>
            <a:off x="360760" y="2329621"/>
            <a:ext cx="5753100" cy="3743325"/>
          </a:xfrm>
          <a:prstGeom prst="rect">
            <a:avLst/>
          </a:prstGeom>
        </p:spPr>
      </p:pic>
      <p:sp>
        <p:nvSpPr>
          <p:cNvPr id="7" name="TextBox 6">
            <a:extLst>
              <a:ext uri="{FF2B5EF4-FFF2-40B4-BE49-F238E27FC236}">
                <a16:creationId xmlns:a16="http://schemas.microsoft.com/office/drawing/2014/main" id="{14965DC9-6FBC-B426-AF4E-DF7C4F366154}"/>
              </a:ext>
            </a:extLst>
          </p:cNvPr>
          <p:cNvSpPr txBox="1"/>
          <p:nvPr/>
        </p:nvSpPr>
        <p:spPr>
          <a:xfrm>
            <a:off x="668264" y="1374517"/>
            <a:ext cx="10855472" cy="646331"/>
          </a:xfrm>
          <a:prstGeom prst="rect">
            <a:avLst/>
          </a:prstGeom>
          <a:noFill/>
        </p:spPr>
        <p:txBody>
          <a:bodyPr wrap="none" rtlCol="0">
            <a:spAutoFit/>
          </a:bodyPr>
          <a:lstStyle/>
          <a:p>
            <a:r>
              <a:rPr lang="en-US" dirty="0"/>
              <a:t>Mean profit/Km is significantly higher for Yellow Cab but a slight downward trend is evident. In contrast Pink Cab’s</a:t>
            </a:r>
          </a:p>
          <a:p>
            <a:r>
              <a:rPr lang="en-US" dirty="0"/>
              <a:t>Profit/Km is steady since 2016. Yellow Cab’s profit/Km is also high for all cities except for </a:t>
            </a:r>
            <a:r>
              <a:rPr lang="en-US" dirty="0" err="1"/>
              <a:t>Tuscon</a:t>
            </a:r>
            <a:r>
              <a:rPr lang="en-US" dirty="0"/>
              <a:t> AZ </a:t>
            </a:r>
          </a:p>
        </p:txBody>
      </p:sp>
      <p:pic>
        <p:nvPicPr>
          <p:cNvPr id="10" name="Picture 9">
            <a:extLst>
              <a:ext uri="{FF2B5EF4-FFF2-40B4-BE49-F238E27FC236}">
                <a16:creationId xmlns:a16="http://schemas.microsoft.com/office/drawing/2014/main" id="{0AF684E9-D604-89CD-6D12-93487EE9CF05}"/>
              </a:ext>
            </a:extLst>
          </p:cNvPr>
          <p:cNvPicPr>
            <a:picLocks noChangeAspect="1"/>
          </p:cNvPicPr>
          <p:nvPr/>
        </p:nvPicPr>
        <p:blipFill>
          <a:blip r:embed="rId3"/>
          <a:stretch>
            <a:fillRect/>
          </a:stretch>
        </p:blipFill>
        <p:spPr>
          <a:xfrm>
            <a:off x="6011465" y="2347046"/>
            <a:ext cx="5819775" cy="4619625"/>
          </a:xfrm>
          <a:prstGeom prst="rect">
            <a:avLst/>
          </a:prstGeom>
        </p:spPr>
      </p:pic>
    </p:spTree>
    <p:extLst>
      <p:ext uri="{BB962C8B-B14F-4D97-AF65-F5344CB8AC3E}">
        <p14:creationId xmlns:p14="http://schemas.microsoft.com/office/powerpoint/2010/main" val="2355575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Number of Rides For Each Company</a:t>
            </a:r>
            <a:endParaRPr lang="en-US" sz="4400" b="1" dirty="0">
              <a:solidFill>
                <a:schemeClr val="bg2">
                  <a:lumMod val="25000"/>
                </a:schemeClr>
              </a:solidFill>
              <a:latin typeface="+mj-lt"/>
            </a:endParaRPr>
          </a:p>
        </p:txBody>
      </p:sp>
      <p:sp>
        <p:nvSpPr>
          <p:cNvPr id="7" name="TextBox 6">
            <a:extLst>
              <a:ext uri="{FF2B5EF4-FFF2-40B4-BE49-F238E27FC236}">
                <a16:creationId xmlns:a16="http://schemas.microsoft.com/office/drawing/2014/main" id="{14965DC9-6FBC-B426-AF4E-DF7C4F366154}"/>
              </a:ext>
            </a:extLst>
          </p:cNvPr>
          <p:cNvSpPr txBox="1"/>
          <p:nvPr/>
        </p:nvSpPr>
        <p:spPr>
          <a:xfrm>
            <a:off x="588382" y="1544138"/>
            <a:ext cx="11104854" cy="646331"/>
          </a:xfrm>
          <a:prstGeom prst="rect">
            <a:avLst/>
          </a:prstGeom>
          <a:noFill/>
        </p:spPr>
        <p:txBody>
          <a:bodyPr wrap="square" rtlCol="0">
            <a:spAutoFit/>
          </a:bodyPr>
          <a:lstStyle/>
          <a:p>
            <a:r>
              <a:rPr lang="en-US" dirty="0"/>
              <a:t> The total number of rides handled by Yellow Cab is significantly higher. Data for 2019 is plotted on different</a:t>
            </a:r>
          </a:p>
          <a:p>
            <a:r>
              <a:rPr lang="en-US" dirty="0"/>
              <a:t>Scale since year total data is incomplete. With the exception of a few cities, Yellow Cab also garners more rides.</a:t>
            </a:r>
          </a:p>
        </p:txBody>
      </p:sp>
      <p:pic>
        <p:nvPicPr>
          <p:cNvPr id="2" name="Picture 1">
            <a:extLst>
              <a:ext uri="{FF2B5EF4-FFF2-40B4-BE49-F238E27FC236}">
                <a16:creationId xmlns:a16="http://schemas.microsoft.com/office/drawing/2014/main" id="{DB182E9E-6072-1ED0-D18A-A4702BC9F78B}"/>
              </a:ext>
            </a:extLst>
          </p:cNvPr>
          <p:cNvPicPr>
            <a:picLocks noChangeAspect="1"/>
          </p:cNvPicPr>
          <p:nvPr/>
        </p:nvPicPr>
        <p:blipFill>
          <a:blip r:embed="rId2"/>
          <a:stretch>
            <a:fillRect/>
          </a:stretch>
        </p:blipFill>
        <p:spPr>
          <a:xfrm>
            <a:off x="174905" y="2505357"/>
            <a:ext cx="5544304" cy="3410534"/>
          </a:xfrm>
          <a:prstGeom prst="rect">
            <a:avLst/>
          </a:prstGeom>
        </p:spPr>
      </p:pic>
      <p:pic>
        <p:nvPicPr>
          <p:cNvPr id="6" name="Picture 5">
            <a:extLst>
              <a:ext uri="{FF2B5EF4-FFF2-40B4-BE49-F238E27FC236}">
                <a16:creationId xmlns:a16="http://schemas.microsoft.com/office/drawing/2014/main" id="{C5DCB1E7-C7A0-CAB0-5895-57BA573B3425}"/>
              </a:ext>
            </a:extLst>
          </p:cNvPr>
          <p:cNvPicPr>
            <a:picLocks noChangeAspect="1"/>
          </p:cNvPicPr>
          <p:nvPr/>
        </p:nvPicPr>
        <p:blipFill>
          <a:blip r:embed="rId3"/>
          <a:stretch>
            <a:fillRect/>
          </a:stretch>
        </p:blipFill>
        <p:spPr>
          <a:xfrm>
            <a:off x="5719209" y="2238375"/>
            <a:ext cx="6115050" cy="4619625"/>
          </a:xfrm>
          <a:prstGeom prst="rect">
            <a:avLst/>
          </a:prstGeom>
        </p:spPr>
      </p:pic>
    </p:spTree>
    <p:extLst>
      <p:ext uri="{BB962C8B-B14F-4D97-AF65-F5344CB8AC3E}">
        <p14:creationId xmlns:p14="http://schemas.microsoft.com/office/powerpoint/2010/main" val="1304676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Customer Gender Analysis For Each Company:</a:t>
            </a:r>
          </a:p>
          <a:p>
            <a:pPr algn="ctr"/>
            <a:r>
              <a:rPr lang="en-US" sz="4400" b="1" dirty="0">
                <a:solidFill>
                  <a:schemeClr val="accent2"/>
                </a:solidFill>
                <a:latin typeface="+mj-lt"/>
              </a:rPr>
              <a:t>Company Profit/Km</a:t>
            </a:r>
            <a:endParaRPr lang="en-US" sz="4400" b="1" dirty="0">
              <a:solidFill>
                <a:schemeClr val="bg2">
                  <a:lumMod val="25000"/>
                </a:schemeClr>
              </a:solidFill>
              <a:latin typeface="+mj-lt"/>
            </a:endParaRPr>
          </a:p>
        </p:txBody>
      </p:sp>
      <p:sp>
        <p:nvSpPr>
          <p:cNvPr id="7" name="TextBox 6">
            <a:extLst>
              <a:ext uri="{FF2B5EF4-FFF2-40B4-BE49-F238E27FC236}">
                <a16:creationId xmlns:a16="http://schemas.microsoft.com/office/drawing/2014/main" id="{14965DC9-6FBC-B426-AF4E-DF7C4F366154}"/>
              </a:ext>
            </a:extLst>
          </p:cNvPr>
          <p:cNvSpPr txBox="1"/>
          <p:nvPr/>
        </p:nvSpPr>
        <p:spPr>
          <a:xfrm>
            <a:off x="2808791" y="1715796"/>
            <a:ext cx="6574418" cy="369332"/>
          </a:xfrm>
          <a:prstGeom prst="rect">
            <a:avLst/>
          </a:prstGeom>
          <a:noFill/>
        </p:spPr>
        <p:txBody>
          <a:bodyPr wrap="square" rtlCol="0">
            <a:spAutoFit/>
          </a:bodyPr>
          <a:lstStyle/>
          <a:p>
            <a:r>
              <a:rPr lang="en-US" dirty="0"/>
              <a:t> There is no effect of gender on the profit/km for either company.</a:t>
            </a:r>
          </a:p>
        </p:txBody>
      </p:sp>
      <p:pic>
        <p:nvPicPr>
          <p:cNvPr id="4" name="Picture 3">
            <a:extLst>
              <a:ext uri="{FF2B5EF4-FFF2-40B4-BE49-F238E27FC236}">
                <a16:creationId xmlns:a16="http://schemas.microsoft.com/office/drawing/2014/main" id="{15B62EEE-BA7A-E7BD-D501-ECFE1232938B}"/>
              </a:ext>
            </a:extLst>
          </p:cNvPr>
          <p:cNvPicPr>
            <a:picLocks noChangeAspect="1"/>
          </p:cNvPicPr>
          <p:nvPr/>
        </p:nvPicPr>
        <p:blipFill>
          <a:blip r:embed="rId2"/>
          <a:stretch>
            <a:fillRect/>
          </a:stretch>
        </p:blipFill>
        <p:spPr>
          <a:xfrm>
            <a:off x="1361521" y="2417013"/>
            <a:ext cx="9471679" cy="4237048"/>
          </a:xfrm>
          <a:prstGeom prst="rect">
            <a:avLst/>
          </a:prstGeom>
        </p:spPr>
      </p:pic>
    </p:spTree>
    <p:extLst>
      <p:ext uri="{BB962C8B-B14F-4D97-AF65-F5344CB8AC3E}">
        <p14:creationId xmlns:p14="http://schemas.microsoft.com/office/powerpoint/2010/main" val="3328778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Customer Gender Analysis For Each Company:</a:t>
            </a:r>
          </a:p>
          <a:p>
            <a:pPr algn="ctr"/>
            <a:r>
              <a:rPr lang="en-US" sz="4400" b="1" dirty="0">
                <a:solidFill>
                  <a:schemeClr val="accent2"/>
                </a:solidFill>
                <a:latin typeface="+mj-lt"/>
              </a:rPr>
              <a:t>Total Number of Customers of Each Gender</a:t>
            </a:r>
            <a:endParaRPr lang="en-US" sz="4400" b="1" dirty="0">
              <a:solidFill>
                <a:schemeClr val="bg2">
                  <a:lumMod val="25000"/>
                </a:schemeClr>
              </a:solidFill>
              <a:latin typeface="+mj-lt"/>
            </a:endParaRPr>
          </a:p>
        </p:txBody>
      </p:sp>
      <p:sp>
        <p:nvSpPr>
          <p:cNvPr id="7" name="TextBox 6">
            <a:extLst>
              <a:ext uri="{FF2B5EF4-FFF2-40B4-BE49-F238E27FC236}">
                <a16:creationId xmlns:a16="http://schemas.microsoft.com/office/drawing/2014/main" id="{14965DC9-6FBC-B426-AF4E-DF7C4F366154}"/>
              </a:ext>
            </a:extLst>
          </p:cNvPr>
          <p:cNvSpPr txBox="1"/>
          <p:nvPr/>
        </p:nvSpPr>
        <p:spPr>
          <a:xfrm>
            <a:off x="2808791" y="1715796"/>
            <a:ext cx="6574418" cy="646331"/>
          </a:xfrm>
          <a:prstGeom prst="rect">
            <a:avLst/>
          </a:prstGeom>
          <a:noFill/>
        </p:spPr>
        <p:txBody>
          <a:bodyPr wrap="square" rtlCol="0">
            <a:spAutoFit/>
          </a:bodyPr>
          <a:lstStyle/>
          <a:p>
            <a:r>
              <a:rPr lang="en-US" dirty="0"/>
              <a:t> Both companies have more male customers than female customers. This difference appears to be greater for Yellow Cab.</a:t>
            </a:r>
          </a:p>
        </p:txBody>
      </p:sp>
      <p:pic>
        <p:nvPicPr>
          <p:cNvPr id="2" name="Picture 1">
            <a:extLst>
              <a:ext uri="{FF2B5EF4-FFF2-40B4-BE49-F238E27FC236}">
                <a16:creationId xmlns:a16="http://schemas.microsoft.com/office/drawing/2014/main" id="{B17459D9-2036-C77E-23B2-C6C36FC9D98D}"/>
              </a:ext>
            </a:extLst>
          </p:cNvPr>
          <p:cNvPicPr>
            <a:picLocks noChangeAspect="1"/>
          </p:cNvPicPr>
          <p:nvPr/>
        </p:nvPicPr>
        <p:blipFill>
          <a:blip r:embed="rId2"/>
          <a:stretch>
            <a:fillRect/>
          </a:stretch>
        </p:blipFill>
        <p:spPr>
          <a:xfrm>
            <a:off x="1346055" y="2563091"/>
            <a:ext cx="9487898" cy="4104841"/>
          </a:xfrm>
          <a:prstGeom prst="rect">
            <a:avLst/>
          </a:prstGeom>
        </p:spPr>
      </p:pic>
    </p:spTree>
    <p:extLst>
      <p:ext uri="{BB962C8B-B14F-4D97-AF65-F5344CB8AC3E}">
        <p14:creationId xmlns:p14="http://schemas.microsoft.com/office/powerpoint/2010/main" val="1454768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Customer Income Analysis For Each Company:</a:t>
            </a:r>
          </a:p>
          <a:p>
            <a:pPr algn="ctr"/>
            <a:r>
              <a:rPr lang="en-US" sz="4400" b="1" dirty="0">
                <a:solidFill>
                  <a:schemeClr val="accent2"/>
                </a:solidFill>
                <a:latin typeface="+mj-lt"/>
              </a:rPr>
              <a:t>Profit/Km from Different Income Ranges</a:t>
            </a:r>
            <a:endParaRPr lang="en-US" sz="4400" b="1" dirty="0">
              <a:solidFill>
                <a:schemeClr val="bg2">
                  <a:lumMod val="25000"/>
                </a:schemeClr>
              </a:solidFill>
              <a:latin typeface="+mj-lt"/>
            </a:endParaRPr>
          </a:p>
        </p:txBody>
      </p:sp>
      <p:sp>
        <p:nvSpPr>
          <p:cNvPr id="7" name="TextBox 6">
            <a:extLst>
              <a:ext uri="{FF2B5EF4-FFF2-40B4-BE49-F238E27FC236}">
                <a16:creationId xmlns:a16="http://schemas.microsoft.com/office/drawing/2014/main" id="{14965DC9-6FBC-B426-AF4E-DF7C4F366154}"/>
              </a:ext>
            </a:extLst>
          </p:cNvPr>
          <p:cNvSpPr txBox="1"/>
          <p:nvPr/>
        </p:nvSpPr>
        <p:spPr>
          <a:xfrm>
            <a:off x="2808791" y="1715796"/>
            <a:ext cx="6574418" cy="646331"/>
          </a:xfrm>
          <a:prstGeom prst="rect">
            <a:avLst/>
          </a:prstGeom>
          <a:noFill/>
        </p:spPr>
        <p:txBody>
          <a:bodyPr wrap="square" rtlCol="0">
            <a:spAutoFit/>
          </a:bodyPr>
          <a:lstStyle/>
          <a:p>
            <a:r>
              <a:rPr lang="en-US" dirty="0"/>
              <a:t> As seen before, profit/km is higher for Yellow Cab but the profit remains the same irrespective of the income range of the customer</a:t>
            </a:r>
          </a:p>
        </p:txBody>
      </p:sp>
      <p:pic>
        <p:nvPicPr>
          <p:cNvPr id="5" name="Picture 4">
            <a:extLst>
              <a:ext uri="{FF2B5EF4-FFF2-40B4-BE49-F238E27FC236}">
                <a16:creationId xmlns:a16="http://schemas.microsoft.com/office/drawing/2014/main" id="{2F744F14-DCEB-23FC-9C1C-DE3FBBC718CB}"/>
              </a:ext>
            </a:extLst>
          </p:cNvPr>
          <p:cNvPicPr>
            <a:picLocks noChangeAspect="1"/>
          </p:cNvPicPr>
          <p:nvPr/>
        </p:nvPicPr>
        <p:blipFill>
          <a:blip r:embed="rId2"/>
          <a:stretch>
            <a:fillRect/>
          </a:stretch>
        </p:blipFill>
        <p:spPr>
          <a:xfrm>
            <a:off x="1317047" y="2507674"/>
            <a:ext cx="9785989" cy="4343220"/>
          </a:xfrm>
          <a:prstGeom prst="rect">
            <a:avLst/>
          </a:prstGeom>
        </p:spPr>
      </p:pic>
    </p:spTree>
    <p:extLst>
      <p:ext uri="{BB962C8B-B14F-4D97-AF65-F5344CB8AC3E}">
        <p14:creationId xmlns:p14="http://schemas.microsoft.com/office/powerpoint/2010/main" val="1434145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Customer Income Analysis For Each Company:</a:t>
            </a:r>
          </a:p>
          <a:p>
            <a:pPr algn="ctr"/>
            <a:r>
              <a:rPr lang="en-US" sz="4400" b="1" dirty="0">
                <a:solidFill>
                  <a:schemeClr val="accent2"/>
                </a:solidFill>
                <a:latin typeface="+mj-lt"/>
              </a:rPr>
              <a:t>Number of Customers from Different Income Ranges</a:t>
            </a:r>
            <a:endParaRPr lang="en-US" sz="4400" b="1" dirty="0">
              <a:solidFill>
                <a:schemeClr val="bg2">
                  <a:lumMod val="25000"/>
                </a:schemeClr>
              </a:solidFill>
              <a:latin typeface="+mj-lt"/>
            </a:endParaRPr>
          </a:p>
        </p:txBody>
      </p:sp>
      <p:sp>
        <p:nvSpPr>
          <p:cNvPr id="7" name="TextBox 6">
            <a:extLst>
              <a:ext uri="{FF2B5EF4-FFF2-40B4-BE49-F238E27FC236}">
                <a16:creationId xmlns:a16="http://schemas.microsoft.com/office/drawing/2014/main" id="{14965DC9-6FBC-B426-AF4E-DF7C4F366154}"/>
              </a:ext>
            </a:extLst>
          </p:cNvPr>
          <p:cNvSpPr txBox="1"/>
          <p:nvPr/>
        </p:nvSpPr>
        <p:spPr>
          <a:xfrm>
            <a:off x="609600" y="1715796"/>
            <a:ext cx="10224655" cy="923330"/>
          </a:xfrm>
          <a:prstGeom prst="rect">
            <a:avLst/>
          </a:prstGeom>
          <a:noFill/>
        </p:spPr>
        <p:txBody>
          <a:bodyPr wrap="square" rtlCol="0">
            <a:spAutoFit/>
          </a:bodyPr>
          <a:lstStyle/>
          <a:p>
            <a:r>
              <a:rPr lang="en-US" dirty="0"/>
              <a:t> Customers making less than $5000/</a:t>
            </a:r>
            <a:r>
              <a:rPr lang="en-US" dirty="0" err="1"/>
              <a:t>mo</a:t>
            </a:r>
            <a:r>
              <a:rPr lang="en-US" dirty="0"/>
              <a:t> are less likely to use services of either company compared to those making between $5000 and 25000/mo. Those making over 25000/</a:t>
            </a:r>
            <a:r>
              <a:rPr lang="en-US" dirty="0" err="1"/>
              <a:t>mo</a:t>
            </a:r>
            <a:r>
              <a:rPr lang="en-US" dirty="0"/>
              <a:t> are the least likely customers for either cab company.</a:t>
            </a:r>
          </a:p>
        </p:txBody>
      </p:sp>
      <p:pic>
        <p:nvPicPr>
          <p:cNvPr id="2" name="Picture 1">
            <a:extLst>
              <a:ext uri="{FF2B5EF4-FFF2-40B4-BE49-F238E27FC236}">
                <a16:creationId xmlns:a16="http://schemas.microsoft.com/office/drawing/2014/main" id="{6955B106-425E-7673-22B6-41C108100789}"/>
              </a:ext>
            </a:extLst>
          </p:cNvPr>
          <p:cNvPicPr>
            <a:picLocks noChangeAspect="1"/>
          </p:cNvPicPr>
          <p:nvPr/>
        </p:nvPicPr>
        <p:blipFill>
          <a:blip r:embed="rId2"/>
          <a:stretch>
            <a:fillRect/>
          </a:stretch>
        </p:blipFill>
        <p:spPr>
          <a:xfrm>
            <a:off x="1027401" y="2549237"/>
            <a:ext cx="9959244" cy="4308764"/>
          </a:xfrm>
          <a:prstGeom prst="rect">
            <a:avLst/>
          </a:prstGeom>
        </p:spPr>
      </p:pic>
    </p:spTree>
    <p:extLst>
      <p:ext uri="{BB962C8B-B14F-4D97-AF65-F5344CB8AC3E}">
        <p14:creationId xmlns:p14="http://schemas.microsoft.com/office/powerpoint/2010/main" val="27400532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2855</TotalTime>
  <Words>1282</Words>
  <Application>Microsoft Office PowerPoint</Application>
  <PresentationFormat>Widescreen</PresentationFormat>
  <Paragraphs>106</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PowerPoint Presentation</vt:lpstr>
      <vt:lpstr>Background –G2M(cab industry) case study</vt:lpstr>
      <vt:lpstr>Data Exploration</vt:lpstr>
      <vt:lpstr>Profit Analysis</vt:lpstr>
      <vt:lpstr>Profit Analysis</vt:lpstr>
      <vt:lpstr>Profit Analysis</vt:lpstr>
      <vt:lpstr>Profit Analysis</vt:lpstr>
      <vt:lpstr>Profit Analysis</vt:lpstr>
      <vt:lpstr>Profit Analysis</vt:lpstr>
      <vt:lpstr>Profit Analysis</vt:lpstr>
      <vt:lpstr>Profit Analysis</vt:lpstr>
      <vt:lpstr>Profit Analysis</vt:lpstr>
      <vt:lpstr>Profit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Manj Weerapura</cp:lastModifiedBy>
  <cp:revision>172</cp:revision>
  <cp:lastPrinted>2019-08-24T08:13:50Z</cp:lastPrinted>
  <dcterms:created xsi:type="dcterms:W3CDTF">2019-08-19T15:39:24Z</dcterms:created>
  <dcterms:modified xsi:type="dcterms:W3CDTF">2022-10-25T00:13:54Z</dcterms:modified>
</cp:coreProperties>
</file>